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2"/>
  </p:notesMasterIdLst>
  <p:handoutMasterIdLst>
    <p:handoutMasterId r:id="rId73"/>
  </p:handoutMasterIdLst>
  <p:sldIdLst>
    <p:sldId id="352" r:id="rId2"/>
    <p:sldId id="399" r:id="rId3"/>
    <p:sldId id="430" r:id="rId4"/>
    <p:sldId id="431" r:id="rId5"/>
    <p:sldId id="432" r:id="rId6"/>
    <p:sldId id="434" r:id="rId7"/>
    <p:sldId id="436" r:id="rId8"/>
    <p:sldId id="435" r:id="rId9"/>
    <p:sldId id="437" r:id="rId10"/>
    <p:sldId id="439" r:id="rId11"/>
    <p:sldId id="438" r:id="rId12"/>
    <p:sldId id="440" r:id="rId13"/>
    <p:sldId id="441" r:id="rId14"/>
    <p:sldId id="442" r:id="rId15"/>
    <p:sldId id="521" r:id="rId16"/>
    <p:sldId id="517" r:id="rId17"/>
    <p:sldId id="518" r:id="rId18"/>
    <p:sldId id="519" r:id="rId19"/>
    <p:sldId id="520" r:id="rId20"/>
    <p:sldId id="515" r:id="rId21"/>
    <p:sldId id="516" r:id="rId22"/>
    <p:sldId id="513" r:id="rId23"/>
    <p:sldId id="514" r:id="rId24"/>
    <p:sldId id="447" r:id="rId25"/>
    <p:sldId id="509" r:id="rId26"/>
    <p:sldId id="510" r:id="rId27"/>
    <p:sldId id="511" r:id="rId28"/>
    <p:sldId id="512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499" r:id="rId37"/>
    <p:sldId id="500" r:id="rId38"/>
    <p:sldId id="501" r:id="rId39"/>
    <p:sldId id="455" r:id="rId40"/>
    <p:sldId id="457" r:id="rId41"/>
    <p:sldId id="458" r:id="rId42"/>
    <p:sldId id="496" r:id="rId43"/>
    <p:sldId id="498" r:id="rId44"/>
    <p:sldId id="469" r:id="rId45"/>
    <p:sldId id="495" r:id="rId46"/>
    <p:sldId id="472" r:id="rId47"/>
    <p:sldId id="465" r:id="rId48"/>
    <p:sldId id="494" r:id="rId49"/>
    <p:sldId id="493" r:id="rId50"/>
    <p:sldId id="466" r:id="rId51"/>
    <p:sldId id="492" r:id="rId52"/>
    <p:sldId id="491" r:id="rId53"/>
    <p:sldId id="489" r:id="rId54"/>
    <p:sldId id="490" r:id="rId55"/>
    <p:sldId id="462" r:id="rId56"/>
    <p:sldId id="463" r:id="rId57"/>
    <p:sldId id="483" r:id="rId58"/>
    <p:sldId id="484" r:id="rId59"/>
    <p:sldId id="487" r:id="rId60"/>
    <p:sldId id="488" r:id="rId61"/>
    <p:sldId id="485" r:id="rId62"/>
    <p:sldId id="486" r:id="rId63"/>
    <p:sldId id="477" r:id="rId64"/>
    <p:sldId id="481" r:id="rId65"/>
    <p:sldId id="482" r:id="rId66"/>
    <p:sldId id="480" r:id="rId67"/>
    <p:sldId id="473" r:id="rId68"/>
    <p:sldId id="474" r:id="rId69"/>
    <p:sldId id="475" r:id="rId70"/>
    <p:sldId id="476" r:id="rId7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46" d="100"/>
          <a:sy n="46" d="100"/>
        </p:scale>
        <p:origin x="-86" y="-4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Exam Review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Exam Review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22829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Exam Review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er.howstuffworks.com/cgi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4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8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9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0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1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3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4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5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7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Lecture  30 Exam Review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510 </a:t>
            </a:r>
            <a:r>
              <a:rPr lang="en-US" dirty="0" smtClean="0"/>
              <a:t>April 29,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errno</a:t>
            </a:r>
            <a:r>
              <a:rPr lang="en-US" dirty="0"/>
              <a:t> = 0;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direntp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readdir</a:t>
            </a:r>
            <a:r>
              <a:rPr lang="en-US" dirty="0"/>
              <a:t>( </a:t>
            </a:r>
            <a:r>
              <a:rPr lang="en-US" dirty="0" err="1"/>
              <a:t>dirp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direntp</a:t>
            </a:r>
            <a:r>
              <a:rPr lang="en-US" dirty="0"/>
              <a:t> = = NULL)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errno</a:t>
            </a:r>
            <a:r>
              <a:rPr lang="en-US" dirty="0"/>
              <a:t> != 0)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/* </a:t>
            </a:r>
            <a:r>
              <a:rPr lang="en-US" dirty="0"/>
              <a:t>Handle error */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} </a:t>
            </a:r>
            <a:r>
              <a:rPr lang="en-US" dirty="0"/>
              <a:t>else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/* </a:t>
            </a:r>
            <a:r>
              <a:rPr lang="en-US" dirty="0"/>
              <a:t>We reached end-of-directory */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} 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55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 structure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229600" cy="4937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stat {</a:t>
            </a:r>
          </a:p>
          <a:p>
            <a:pPr marL="0" indent="0">
              <a:buNone/>
            </a:pPr>
            <a:r>
              <a:rPr lang="en-US" dirty="0" err="1" smtClean="0"/>
              <a:t>dev_t</a:t>
            </a:r>
            <a:r>
              <a:rPr lang="en-US" dirty="0" smtClean="0"/>
              <a:t>     </a:t>
            </a:r>
            <a:r>
              <a:rPr lang="en-US" dirty="0" err="1"/>
              <a:t>st_dev</a:t>
            </a:r>
            <a:r>
              <a:rPr lang="en-US" dirty="0"/>
              <a:t>;     	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ino_t</a:t>
            </a:r>
            <a:r>
              <a:rPr lang="en-US" dirty="0" smtClean="0"/>
              <a:t>     </a:t>
            </a:r>
            <a:r>
              <a:rPr lang="en-US" dirty="0" err="1"/>
              <a:t>st_ino</a:t>
            </a:r>
            <a:r>
              <a:rPr lang="en-US" dirty="0"/>
              <a:t>;    		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mode_t</a:t>
            </a:r>
            <a:r>
              <a:rPr lang="en-US" dirty="0" smtClean="0"/>
              <a:t>    </a:t>
            </a:r>
            <a:r>
              <a:rPr lang="en-US" dirty="0" err="1"/>
              <a:t>st_mode</a:t>
            </a:r>
            <a:r>
              <a:rPr lang="en-US" dirty="0"/>
              <a:t>;   	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nlink_t</a:t>
            </a:r>
            <a:r>
              <a:rPr lang="en-US" dirty="0" smtClean="0"/>
              <a:t>   </a:t>
            </a:r>
            <a:r>
              <a:rPr lang="en-US" dirty="0" err="1"/>
              <a:t>st_nlink</a:t>
            </a:r>
            <a:r>
              <a:rPr lang="en-US" dirty="0"/>
              <a:t>;   	</a:t>
            </a:r>
          </a:p>
          <a:p>
            <a:pPr marL="0" indent="0">
              <a:buNone/>
            </a:pPr>
            <a:r>
              <a:rPr lang="en-US" dirty="0" err="1" smtClean="0"/>
              <a:t>uid_t</a:t>
            </a:r>
            <a:r>
              <a:rPr lang="en-US" dirty="0" smtClean="0"/>
              <a:t>     </a:t>
            </a:r>
            <a:r>
              <a:rPr lang="en-US" dirty="0" err="1"/>
              <a:t>st_uid</a:t>
            </a:r>
            <a:r>
              <a:rPr lang="en-US" dirty="0"/>
              <a:t>;     		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gid_t</a:t>
            </a:r>
            <a:r>
              <a:rPr lang="en-US" dirty="0" smtClean="0"/>
              <a:t>     </a:t>
            </a:r>
            <a:r>
              <a:rPr lang="en-US" dirty="0" err="1"/>
              <a:t>st_gid</a:t>
            </a:r>
            <a:r>
              <a:rPr lang="en-US" dirty="0"/>
              <a:t>;     		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dev_t</a:t>
            </a:r>
            <a:r>
              <a:rPr lang="en-US" dirty="0" smtClean="0"/>
              <a:t>     </a:t>
            </a:r>
            <a:r>
              <a:rPr lang="en-US" dirty="0" err="1"/>
              <a:t>st_rdev</a:t>
            </a:r>
            <a:r>
              <a:rPr lang="en-US" dirty="0"/>
              <a:t>;    	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off_t</a:t>
            </a:r>
            <a:r>
              <a:rPr lang="en-US" dirty="0" smtClean="0"/>
              <a:t>     </a:t>
            </a:r>
            <a:r>
              <a:rPr lang="en-US" dirty="0" err="1"/>
              <a:t>st_size</a:t>
            </a:r>
            <a:r>
              <a:rPr lang="en-US" dirty="0"/>
              <a:t>;    		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blksize_t</a:t>
            </a:r>
            <a:r>
              <a:rPr lang="en-US" dirty="0" smtClean="0"/>
              <a:t> </a:t>
            </a:r>
            <a:r>
              <a:rPr lang="en-US" dirty="0" err="1"/>
              <a:t>st_blksize</a:t>
            </a:r>
            <a:r>
              <a:rPr lang="en-US" dirty="0"/>
              <a:t>; 	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blkcnt_t</a:t>
            </a:r>
            <a:r>
              <a:rPr lang="en-US" dirty="0" smtClean="0"/>
              <a:t>  </a:t>
            </a:r>
            <a:r>
              <a:rPr lang="en-US" dirty="0" err="1"/>
              <a:t>st_blocks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time_t</a:t>
            </a:r>
            <a:r>
              <a:rPr lang="en-US" dirty="0" smtClean="0"/>
              <a:t>    </a:t>
            </a:r>
            <a:r>
              <a:rPr lang="en-US" dirty="0" err="1"/>
              <a:t>st_atime</a:t>
            </a:r>
            <a:r>
              <a:rPr lang="en-US" dirty="0"/>
              <a:t>;   	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time_t</a:t>
            </a:r>
            <a:r>
              <a:rPr lang="en-US" dirty="0" smtClean="0"/>
              <a:t>    </a:t>
            </a:r>
            <a:r>
              <a:rPr lang="en-US" dirty="0" err="1"/>
              <a:t>st_mtime</a:t>
            </a:r>
            <a:r>
              <a:rPr lang="en-US" dirty="0"/>
              <a:t>;   	</a:t>
            </a:r>
          </a:p>
          <a:p>
            <a:pPr marL="0" indent="0">
              <a:buNone/>
            </a:pPr>
            <a:r>
              <a:rPr lang="en-US" dirty="0" err="1" smtClean="0"/>
              <a:t>time_t</a:t>
            </a:r>
            <a:r>
              <a:rPr lang="en-US" dirty="0" smtClean="0"/>
              <a:t>    </a:t>
            </a:r>
            <a:r>
              <a:rPr lang="en-US" dirty="0" err="1"/>
              <a:t>st_ctime</a:t>
            </a:r>
            <a:r>
              <a:rPr lang="en-US" dirty="0"/>
              <a:t>;   	</a:t>
            </a:r>
          </a:p>
          <a:p>
            <a:pPr marL="0" indent="0">
              <a:buNone/>
            </a:pPr>
            <a:r>
              <a:rPr lang="en-US" dirty="0" smtClean="0"/>
              <a:t>};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114800" y="1219200"/>
            <a:ext cx="49530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Macros</a:t>
            </a:r>
          </a:p>
          <a:p>
            <a:pPr marL="0" indent="0">
              <a:buNone/>
            </a:pPr>
            <a:r>
              <a:rPr lang="en-US" sz="2400" dirty="0" smtClean="0"/>
              <a:t>S_ISREG(m</a:t>
            </a:r>
            <a:r>
              <a:rPr lang="en-US" sz="2400" dirty="0"/>
              <a:t>)  is it a regular file?</a:t>
            </a:r>
          </a:p>
          <a:p>
            <a:pPr marL="0" indent="0">
              <a:buNone/>
            </a:pPr>
            <a:r>
              <a:rPr lang="en-US" sz="2400" dirty="0"/>
              <a:t>S_ISDIR(m)  directory?</a:t>
            </a:r>
          </a:p>
          <a:p>
            <a:pPr marL="0" indent="0">
              <a:buNone/>
            </a:pPr>
            <a:r>
              <a:rPr lang="en-US" sz="2400" dirty="0"/>
              <a:t>S_ISCHR(m)  character device?</a:t>
            </a:r>
          </a:p>
          <a:p>
            <a:pPr marL="0" indent="0">
              <a:buNone/>
            </a:pPr>
            <a:r>
              <a:rPr lang="en-US" sz="2400" dirty="0"/>
              <a:t>S_ISBLK(m)  block device?</a:t>
            </a:r>
          </a:p>
          <a:p>
            <a:pPr marL="0" indent="0">
              <a:buNone/>
            </a:pPr>
            <a:r>
              <a:rPr lang="en-US" sz="2400" dirty="0"/>
              <a:t>S_ISFIFO(m) FIFO (named pipe)?</a:t>
            </a:r>
          </a:p>
          <a:p>
            <a:pPr marL="0" indent="0">
              <a:buNone/>
            </a:pPr>
            <a:r>
              <a:rPr lang="en-US" sz="2400" dirty="0"/>
              <a:t>S_ISLNK(m)  symbolic link? </a:t>
            </a:r>
            <a:r>
              <a:rPr lang="en-US" sz="2400" dirty="0" smtClean="0"/>
              <a:t>S_ISSOCK(m</a:t>
            </a:r>
            <a:r>
              <a:rPr lang="en-US" sz="2400" dirty="0"/>
              <a:t>) socket? </a:t>
            </a:r>
            <a:endParaRPr lang="en-US" sz="2400" dirty="0" smtClean="0"/>
          </a:p>
          <a:p>
            <a:r>
              <a:rPr lang="en-US" sz="2400" dirty="0"/>
              <a:t>less   /</a:t>
            </a:r>
            <a:r>
              <a:rPr lang="en-US" sz="2400" dirty="0" err="1"/>
              <a:t>usr</a:t>
            </a:r>
            <a:r>
              <a:rPr lang="en-US" sz="2400" dirty="0"/>
              <a:t>/include/sys/</a:t>
            </a:r>
            <a:r>
              <a:rPr lang="en-US" sz="2400" dirty="0" err="1"/>
              <a:t>stat.h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70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2 -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distinguishes between a system call and a library function?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code to open and print the names and </a:t>
            </a:r>
            <a:r>
              <a:rPr lang="en-US" dirty="0" err="1" smtClean="0"/>
              <a:t>inode</a:t>
            </a:r>
            <a:r>
              <a:rPr lang="en-US" dirty="0" smtClean="0"/>
              <a:t> numbers of the contents a </a:t>
            </a:r>
            <a:r>
              <a:rPr lang="en-US" dirty="0" err="1" smtClean="0"/>
              <a:t>a</a:t>
            </a:r>
            <a:r>
              <a:rPr lang="en-US" dirty="0" smtClean="0"/>
              <a:t>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what the unlink system call does.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0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4 - 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2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4 – File I/O calls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5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4 Figure 5.2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System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34" y="1000124"/>
            <a:ext cx="8768156" cy="540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5288" y="6321468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98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Processes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System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6.1   Processes and Programs</a:t>
            </a:r>
          </a:p>
          <a:p>
            <a:r>
              <a:rPr lang="en-US" dirty="0"/>
              <a:t>6.2   Process ID and Parent Process ID</a:t>
            </a:r>
          </a:p>
          <a:p>
            <a:r>
              <a:rPr lang="en-US" dirty="0"/>
              <a:t>6.3   Memory Layout of a Process</a:t>
            </a:r>
          </a:p>
          <a:p>
            <a:r>
              <a:rPr lang="en-US" dirty="0"/>
              <a:t>6.4   Virtual Memory Management</a:t>
            </a:r>
          </a:p>
          <a:p>
            <a:r>
              <a:rPr lang="en-US" dirty="0"/>
              <a:t>6.5   The Stack and Stack Frames</a:t>
            </a:r>
          </a:p>
          <a:p>
            <a:r>
              <a:rPr lang="en-US" dirty="0"/>
              <a:t>6.6   Command-Line Arguments (</a:t>
            </a:r>
            <a:r>
              <a:rPr lang="en-US" i="1" dirty="0" err="1"/>
              <a:t>argc</a:t>
            </a:r>
            <a:r>
              <a:rPr lang="en-US" dirty="0"/>
              <a:t>, </a:t>
            </a:r>
            <a:r>
              <a:rPr lang="en-US" i="1" dirty="0" err="1"/>
              <a:t>argv</a:t>
            </a:r>
            <a:r>
              <a:rPr lang="en-US" dirty="0"/>
              <a:t>)</a:t>
            </a:r>
          </a:p>
          <a:p>
            <a:r>
              <a:rPr lang="en-US" dirty="0"/>
              <a:t>6.7   Environment List</a:t>
            </a:r>
          </a:p>
          <a:p>
            <a:r>
              <a:rPr lang="en-US" dirty="0"/>
              <a:t>6.8   Performing a Nonlocal </a:t>
            </a:r>
            <a:r>
              <a:rPr lang="en-US" dirty="0" err="1"/>
              <a:t>Goto</a:t>
            </a:r>
            <a:r>
              <a:rPr lang="en-US" dirty="0"/>
              <a:t>: </a:t>
            </a:r>
            <a:r>
              <a:rPr lang="en-US" i="1" dirty="0" err="1"/>
              <a:t>setjmp</a:t>
            </a:r>
            <a:r>
              <a:rPr lang="en-US" i="1" dirty="0"/>
              <a:t>()</a:t>
            </a:r>
            <a:r>
              <a:rPr lang="en-US" dirty="0"/>
              <a:t> and </a:t>
            </a:r>
            <a:r>
              <a:rPr lang="en-US" i="1" dirty="0" err="1"/>
              <a:t>longjmp</a:t>
            </a:r>
            <a:r>
              <a:rPr lang="en-US" i="1" dirty="0"/>
              <a:t>()</a:t>
            </a:r>
            <a:endParaRPr lang="en-US" dirty="0"/>
          </a:p>
          <a:p>
            <a:r>
              <a:rPr lang="en-US" dirty="0"/>
              <a:t>6.9   Summary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6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2860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Memory Layout of a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System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94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Fig 6-1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436"/>
            <a:ext cx="6324600" cy="684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73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environment from 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System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har **environ;      // global variable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less TLPI/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display_env.c</a:t>
            </a:r>
            <a:endParaRPr lang="en-US" dirty="0" smtClean="0"/>
          </a:p>
          <a:p>
            <a:r>
              <a:rPr lang="en-US" dirty="0"/>
              <a:t>Alternatively </a:t>
            </a:r>
            <a:r>
              <a:rPr lang="en-US" dirty="0" err="1"/>
              <a:t>int</a:t>
            </a:r>
            <a:r>
              <a:rPr lang="en-US" dirty="0"/>
              <a:t> main(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[], char *</a:t>
            </a:r>
            <a:r>
              <a:rPr lang="en-US" dirty="0" err="1"/>
              <a:t>envp</a:t>
            </a:r>
            <a:r>
              <a:rPr lang="en-US" dirty="0" smtClean="0"/>
              <a:t>[])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02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on the Heap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System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malloc</a:t>
            </a:r>
            <a:r>
              <a:rPr lang="en-US" dirty="0" smtClean="0"/>
              <a:t>, free, etc.</a:t>
            </a:r>
          </a:p>
          <a:p>
            <a:pPr marL="0" indent="0">
              <a:buNone/>
            </a:pPr>
            <a:r>
              <a:rPr lang="en-US" dirty="0"/>
              <a:t> 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void *</a:t>
            </a:r>
            <a:r>
              <a:rPr lang="en-US" dirty="0" err="1"/>
              <a:t>calloc</a:t>
            </a:r>
            <a:r>
              <a:rPr lang="en-US" dirty="0"/>
              <a:t>(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nmemb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size);</a:t>
            </a:r>
          </a:p>
          <a:p>
            <a:pPr marL="0" indent="0">
              <a:buNone/>
            </a:pPr>
            <a:r>
              <a:rPr lang="en-US" dirty="0"/>
              <a:t>       void *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size_t</a:t>
            </a:r>
            <a:r>
              <a:rPr lang="en-US" dirty="0"/>
              <a:t> size);</a:t>
            </a:r>
          </a:p>
          <a:p>
            <a:pPr marL="0" indent="0">
              <a:buNone/>
            </a:pPr>
            <a:r>
              <a:rPr lang="en-US" dirty="0"/>
              <a:t>       void free(void *</a:t>
            </a:r>
            <a:r>
              <a:rPr lang="en-US" dirty="0" err="1"/>
              <a:t>ptr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void *</a:t>
            </a:r>
            <a:r>
              <a:rPr lang="en-US" dirty="0" err="1"/>
              <a:t>realloc</a:t>
            </a:r>
            <a:r>
              <a:rPr lang="en-US" dirty="0"/>
              <a:t>(void *</a:t>
            </a:r>
            <a:r>
              <a:rPr lang="en-US" dirty="0" err="1"/>
              <a:t>ptr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TLPI/</a:t>
            </a:r>
            <a:r>
              <a:rPr lang="en-US" dirty="0" err="1" smtClean="0"/>
              <a:t>memalloc</a:t>
            </a:r>
            <a:r>
              <a:rPr lang="en-US" dirty="0" smtClean="0"/>
              <a:t>/</a:t>
            </a:r>
            <a:r>
              <a:rPr lang="en-US" dirty="0" err="1" smtClean="0"/>
              <a:t>free_and_sbrk.c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69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 of Course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685800"/>
            <a:ext cx="4041648" cy="6019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Overview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System Calls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Stat System Call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AR &amp; File I/O again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ProcessesMemory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Crefs</a:t>
            </a:r>
            <a:r>
              <a:rPr lang="en-US" dirty="0" smtClean="0"/>
              <a:t> &amp; memory allocation &amp; time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make &amp; </a:t>
            </a:r>
            <a:r>
              <a:rPr lang="en-US" dirty="0" err="1"/>
              <a:t>s</a:t>
            </a:r>
            <a:r>
              <a:rPr lang="en-US" dirty="0" err="1" smtClean="0"/>
              <a:t>tdio</a:t>
            </a:r>
            <a:r>
              <a:rPr lang="en-US" dirty="0" smtClean="0"/>
              <a:t> &amp; </a:t>
            </a:r>
            <a:r>
              <a:rPr lang="en-US" dirty="0" err="1" smtClean="0"/>
              <a:t>buf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Buffering</a:t>
            </a:r>
            <a:r>
              <a:rPr lang="en-US" dirty="0"/>
              <a:t> </a:t>
            </a:r>
            <a:r>
              <a:rPr lang="en-US" dirty="0" smtClean="0"/>
              <a:t>&amp; Shells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Shells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Signals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Longjmps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Adv</a:t>
            </a:r>
            <a:r>
              <a:rPr lang="en-US" dirty="0" smtClean="0"/>
              <a:t> Shell Implementation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Test 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Shell 2 &amp; </a:t>
            </a:r>
            <a:r>
              <a:rPr lang="en-US" dirty="0" err="1" smtClean="0"/>
              <a:t>Filesystems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0" y="685800"/>
            <a:ext cx="4419600" cy="6019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 startAt="15"/>
              <a:defRPr/>
            </a:pPr>
            <a:r>
              <a:rPr lang="en-US" dirty="0" smtClean="0"/>
              <a:t>Adv. Signals</a:t>
            </a:r>
          </a:p>
          <a:p>
            <a:pPr marL="514350" indent="-514350">
              <a:buAutoNum type="arabicPeriod" startAt="15"/>
              <a:defRPr/>
            </a:pPr>
            <a:r>
              <a:rPr lang="en-US" dirty="0" smtClean="0"/>
              <a:t>Sigaction2</a:t>
            </a:r>
          </a:p>
          <a:p>
            <a:pPr marL="514350" indent="-514350">
              <a:buAutoNum type="arabicPeriod" startAt="15"/>
              <a:defRPr/>
            </a:pPr>
            <a:r>
              <a:rPr lang="en-US" dirty="0" smtClean="0"/>
              <a:t>Daemons</a:t>
            </a:r>
          </a:p>
          <a:p>
            <a:pPr marL="514350" indent="-514350">
              <a:buAutoNum type="arabicPeriod" startAt="15"/>
              <a:defRPr/>
            </a:pPr>
            <a:r>
              <a:rPr lang="en-US" dirty="0" smtClean="0"/>
              <a:t>Sockets</a:t>
            </a:r>
          </a:p>
          <a:p>
            <a:pPr marL="514350" indent="-514350">
              <a:buAutoNum type="arabicPeriod" startAt="15"/>
              <a:defRPr/>
            </a:pPr>
            <a:r>
              <a:rPr lang="en-US" dirty="0" smtClean="0"/>
              <a:t>Sockets II</a:t>
            </a:r>
          </a:p>
          <a:p>
            <a:pPr marL="514350" indent="-514350">
              <a:buAutoNum type="arabicPeriod" startAt="15"/>
              <a:defRPr/>
            </a:pPr>
            <a:r>
              <a:rPr lang="en-US" dirty="0" smtClean="0"/>
              <a:t>Webservers</a:t>
            </a:r>
          </a:p>
          <a:p>
            <a:pPr marL="514350" indent="-514350">
              <a:buAutoNum type="arabicPeriod" startAt="15"/>
              <a:defRPr/>
            </a:pPr>
            <a:r>
              <a:rPr lang="en-US" dirty="0" smtClean="0"/>
              <a:t>Webservers &amp; CGI</a:t>
            </a:r>
          </a:p>
          <a:p>
            <a:pPr marL="514350" indent="-514350">
              <a:buAutoNum type="arabicPeriod" startAt="15"/>
              <a:defRPr/>
            </a:pPr>
            <a:r>
              <a:rPr lang="en-US" dirty="0" smtClean="0"/>
              <a:t>POSIX threads</a:t>
            </a:r>
          </a:p>
          <a:p>
            <a:pPr marL="514350" indent="-514350">
              <a:buFont typeface="Wingdings 3"/>
              <a:buAutoNum type="arabicPeriod" startAt="15"/>
              <a:defRPr/>
            </a:pPr>
            <a:r>
              <a:rPr lang="en-US" dirty="0" err="1" smtClean="0"/>
              <a:t>Finally</a:t>
            </a:r>
            <a:r>
              <a:rPr lang="en-US" dirty="0" err="1"/>
              <a:t>POSIX</a:t>
            </a:r>
            <a:r>
              <a:rPr lang="en-US" dirty="0"/>
              <a:t> threads</a:t>
            </a:r>
          </a:p>
          <a:p>
            <a:pPr marL="514350" indent="-514350">
              <a:buFont typeface="Wingdings 3"/>
              <a:buAutoNum type="arabicPeriod" startAt="15"/>
              <a:defRPr/>
            </a:pPr>
            <a:r>
              <a:rPr lang="en-US" dirty="0" err="1"/>
              <a:t>FinallyPOSIX</a:t>
            </a:r>
            <a:r>
              <a:rPr lang="en-US" dirty="0"/>
              <a:t> </a:t>
            </a:r>
            <a:r>
              <a:rPr lang="en-US" dirty="0" smtClean="0"/>
              <a:t>threads II</a:t>
            </a:r>
          </a:p>
          <a:p>
            <a:pPr marL="514350" indent="-514350">
              <a:buFont typeface="Wingdings 3"/>
              <a:buAutoNum type="arabicPeriod" startAt="15"/>
              <a:defRPr/>
            </a:pPr>
            <a:r>
              <a:rPr lang="en-US" dirty="0" smtClean="0"/>
              <a:t>Threads III</a:t>
            </a:r>
          </a:p>
          <a:p>
            <a:pPr marL="514350" indent="-514350">
              <a:buFont typeface="Wingdings 3"/>
              <a:buAutoNum type="arabicPeriod" startAt="15"/>
              <a:defRPr/>
            </a:pPr>
            <a:r>
              <a:rPr lang="en-US" dirty="0" smtClean="0"/>
              <a:t>Unit Testing</a:t>
            </a:r>
          </a:p>
          <a:p>
            <a:pPr marL="514350" indent="-514350">
              <a:buFont typeface="Wingdings 3"/>
              <a:buAutoNum type="arabicPeriod" startAt="15"/>
              <a:defRPr/>
            </a:pPr>
            <a:r>
              <a:rPr lang="en-US" dirty="0" smtClean="0"/>
              <a:t>Shared Libraries</a:t>
            </a:r>
          </a:p>
          <a:p>
            <a:pPr marL="514350" indent="-514350">
              <a:buFont typeface="Wingdings 3"/>
              <a:buAutoNum type="arabicPeriod" startAt="15"/>
              <a:defRPr/>
            </a:pPr>
            <a:r>
              <a:rPr lang="en-US" dirty="0" smtClean="0"/>
              <a:t>Finale</a:t>
            </a:r>
          </a:p>
          <a:p>
            <a:pPr marL="514350" indent="-514350">
              <a:buFont typeface="Wingdings 3"/>
              <a:buAutoNum type="arabicPeriod" startAt="15"/>
              <a:defRPr/>
            </a:pPr>
            <a:r>
              <a:rPr lang="en-US" dirty="0" smtClean="0"/>
              <a:t>Exam Review</a:t>
            </a:r>
            <a:endParaRPr lang="en-US" dirty="0"/>
          </a:p>
          <a:p>
            <a:pPr marL="514350" indent="-514350">
              <a:buAutoNum type="arabicPeriod" startAt="15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813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8 slide 3 - Fork revisited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v</a:t>
            </a:r>
            <a:r>
              <a:rPr lang="en-US" dirty="0" smtClean="0"/>
              <a:t>=fork()</a:t>
            </a:r>
          </a:p>
          <a:p>
            <a:r>
              <a:rPr lang="en-US" dirty="0" smtClean="0"/>
              <a:t>Properties inherited </a:t>
            </a:r>
            <a:r>
              <a:rPr lang="en-US" dirty="0" smtClean="0">
                <a:solidFill>
                  <a:srgbClr val="FF0000"/>
                </a:solidFill>
              </a:rPr>
              <a:t>(shorter list last time)</a:t>
            </a:r>
          </a:p>
          <a:p>
            <a:pPr lvl="1"/>
            <a:r>
              <a:rPr lang="en-US" dirty="0" smtClean="0"/>
              <a:t>Open files, </a:t>
            </a:r>
            <a:r>
              <a:rPr lang="en-US" dirty="0" err="1" smtClean="0"/>
              <a:t>uids</a:t>
            </a:r>
            <a:r>
              <a:rPr lang="en-US" dirty="0" smtClean="0"/>
              <a:t>, </a:t>
            </a:r>
            <a:r>
              <a:rPr lang="en-US" dirty="0" err="1" smtClean="0"/>
              <a:t>cwd</a:t>
            </a:r>
            <a:r>
              <a:rPr lang="en-US" dirty="0" smtClean="0"/>
              <a:t>, root directory, </a:t>
            </a:r>
            <a:r>
              <a:rPr lang="en-US" dirty="0" err="1" smtClean="0"/>
              <a:t>umask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signal mask and table, </a:t>
            </a:r>
          </a:p>
          <a:p>
            <a:pPr lvl="1"/>
            <a:r>
              <a:rPr lang="en-US" dirty="0" smtClean="0"/>
              <a:t>environment, shared ,memory</a:t>
            </a:r>
          </a:p>
          <a:p>
            <a:r>
              <a:rPr lang="en-US" dirty="0"/>
              <a:t>Properties </a:t>
            </a:r>
            <a:r>
              <a:rPr lang="en-US" dirty="0" smtClean="0"/>
              <a:t>not inherited</a:t>
            </a:r>
          </a:p>
          <a:p>
            <a:pPr lvl="1"/>
            <a:r>
              <a:rPr lang="en-US" dirty="0" smtClean="0"/>
              <a:t>Return value of fork, </a:t>
            </a:r>
            <a:r>
              <a:rPr lang="en-US" dirty="0" err="1" smtClean="0"/>
              <a:t>pid</a:t>
            </a:r>
            <a:r>
              <a:rPr lang="en-US" dirty="0" smtClean="0"/>
              <a:t> </a:t>
            </a:r>
            <a:r>
              <a:rPr lang="en-US" dirty="0" err="1" smtClean="0"/>
              <a:t>ppid</a:t>
            </a:r>
            <a:r>
              <a:rPr lang="en-US" dirty="0" smtClean="0"/>
              <a:t>, times, </a:t>
            </a:r>
          </a:p>
          <a:p>
            <a:pPr lvl="1"/>
            <a:r>
              <a:rPr lang="en-US" dirty="0" smtClean="0"/>
              <a:t>file locks, </a:t>
            </a:r>
          </a:p>
          <a:p>
            <a:pPr lvl="1"/>
            <a:r>
              <a:rPr lang="en-US" dirty="0" smtClean="0"/>
              <a:t>pending signals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95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1447800"/>
          </a:xfrm>
        </p:spPr>
        <p:txBody>
          <a:bodyPr/>
          <a:lstStyle/>
          <a:p>
            <a:r>
              <a:rPr lang="en-US" dirty="0" smtClean="0"/>
              <a:t>Figure 12-1 /</a:t>
            </a:r>
            <a:r>
              <a:rPr lang="en-US" dirty="0" err="1" smtClean="0"/>
              <a:t>proc</a:t>
            </a:r>
            <a:r>
              <a:rPr lang="en-US" dirty="0"/>
              <a:t> </a:t>
            </a:r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181078"/>
            <a:ext cx="8229600" cy="29758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9956"/>
            <a:ext cx="4419600" cy="59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13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9 Shell basics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-  Shell Implementation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4937760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Thompson, Bourne </a:t>
            </a:r>
            <a:r>
              <a:rPr lang="en-US" dirty="0" err="1" smtClean="0"/>
              <a:t>Sh</a:t>
            </a:r>
            <a:r>
              <a:rPr lang="en-US" dirty="0" smtClean="0"/>
              <a:t>(V7) </a:t>
            </a:r>
          </a:p>
          <a:p>
            <a:pPr lvl="1"/>
            <a:r>
              <a:rPr lang="en-US" dirty="0" err="1" smtClean="0"/>
              <a:t>csh</a:t>
            </a:r>
            <a:r>
              <a:rPr lang="en-US" dirty="0" smtClean="0"/>
              <a:t>, </a:t>
            </a:r>
            <a:r>
              <a:rPr lang="en-US" dirty="0" err="1" smtClean="0"/>
              <a:t>tcsh</a:t>
            </a:r>
            <a:r>
              <a:rPr lang="en-US" dirty="0" smtClean="0"/>
              <a:t>, </a:t>
            </a:r>
            <a:r>
              <a:rPr lang="en-US" dirty="0" err="1" smtClean="0"/>
              <a:t>Korne</a:t>
            </a:r>
            <a:endParaRPr lang="en-US" dirty="0" smtClean="0"/>
          </a:p>
          <a:p>
            <a:pPr lvl="1"/>
            <a:r>
              <a:rPr lang="en-US" dirty="0" smtClean="0"/>
              <a:t>Bash</a:t>
            </a:r>
          </a:p>
          <a:p>
            <a:r>
              <a:rPr lang="en-US" dirty="0" smtClean="0"/>
              <a:t>Substitutions</a:t>
            </a:r>
          </a:p>
          <a:p>
            <a:pPr lvl="1"/>
            <a:r>
              <a:rPr lang="en-US" dirty="0" smtClean="0"/>
              <a:t>History (last time)  (!str:0)</a:t>
            </a:r>
          </a:p>
          <a:p>
            <a:pPr lvl="1"/>
            <a:r>
              <a:rPr lang="en-US" dirty="0" smtClean="0"/>
              <a:t>Filename </a:t>
            </a:r>
            <a:r>
              <a:rPr lang="en-US" dirty="0" err="1" smtClean="0"/>
              <a:t>expanison</a:t>
            </a:r>
            <a:r>
              <a:rPr lang="en-US" dirty="0" smtClean="0"/>
              <a:t> (</a:t>
            </a:r>
            <a:r>
              <a:rPr lang="en-US" dirty="0" err="1" smtClean="0"/>
              <a:t>ls</a:t>
            </a:r>
            <a:r>
              <a:rPr lang="en-US" dirty="0" smtClean="0"/>
              <a:t> *.c)</a:t>
            </a:r>
          </a:p>
          <a:p>
            <a:pPr lvl="1"/>
            <a:r>
              <a:rPr lang="en-US" dirty="0" smtClean="0"/>
              <a:t>Filename completion </a:t>
            </a:r>
          </a:p>
          <a:p>
            <a:pPr lvl="2"/>
            <a:r>
              <a:rPr lang="en-US" dirty="0" err="1" smtClean="0"/>
              <a:t>str</a:t>
            </a:r>
            <a:r>
              <a:rPr lang="en-US" dirty="0" smtClean="0"/>
              <a:t>&lt;TAB&gt;</a:t>
            </a:r>
          </a:p>
          <a:p>
            <a:pPr lvl="1"/>
            <a:r>
              <a:rPr lang="en-US" dirty="0" smtClean="0"/>
              <a:t>Variable expansion (</a:t>
            </a:r>
            <a:r>
              <a:rPr lang="en-US" dirty="0" err="1" smtClean="0"/>
              <a:t>ls</a:t>
            </a:r>
            <a:r>
              <a:rPr lang="en-US" dirty="0" smtClean="0"/>
              <a:t> $c5)</a:t>
            </a:r>
          </a:p>
          <a:p>
            <a:pPr lvl="1"/>
            <a:r>
              <a:rPr lang="en-US" dirty="0" smtClean="0"/>
              <a:t>Alias, 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Standard Bash variables</a:t>
            </a:r>
          </a:p>
          <a:p>
            <a:pPr lvl="1"/>
            <a:r>
              <a:rPr lang="en-US" dirty="0" smtClean="0"/>
              <a:t>PATH, HOME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err="1" smtClean="0"/>
              <a:t>Builtin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86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– Why must it be built-in?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d path</a:t>
            </a:r>
          </a:p>
          <a:p>
            <a:r>
              <a:rPr lang="en-US" dirty="0" smtClean="0"/>
              <a:t>cd</a:t>
            </a:r>
          </a:p>
          <a:p>
            <a:r>
              <a:rPr lang="en-US" dirty="0"/>
              <a:t>c</a:t>
            </a:r>
            <a:r>
              <a:rPr lang="en-US" dirty="0" smtClean="0"/>
              <a:t>d p1 p2 ??</a:t>
            </a:r>
          </a:p>
          <a:p>
            <a:endParaRPr lang="en-US" dirty="0"/>
          </a:p>
          <a:p>
            <a:r>
              <a:rPr lang="en-US" dirty="0" smtClean="0"/>
              <a:t>Directory stack</a:t>
            </a:r>
          </a:p>
          <a:p>
            <a:pPr lvl="1"/>
            <a:r>
              <a:rPr lang="en-US" dirty="0" err="1" smtClean="0"/>
              <a:t>pushd</a:t>
            </a:r>
            <a:r>
              <a:rPr lang="en-US" dirty="0" smtClean="0"/>
              <a:t> path </a:t>
            </a:r>
          </a:p>
          <a:p>
            <a:pPr lvl="1"/>
            <a:r>
              <a:rPr lang="en-US" dirty="0" err="1" smtClean="0"/>
              <a:t>popd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Dirs</a:t>
            </a:r>
            <a:r>
              <a:rPr lang="en-US" dirty="0" smtClean="0"/>
              <a:t> – dump stack</a:t>
            </a:r>
          </a:p>
          <a:p>
            <a:r>
              <a:rPr lang="en-US" dirty="0" smtClean="0"/>
              <a:t>CDPATH</a:t>
            </a:r>
          </a:p>
          <a:p>
            <a:pPr lvl="1"/>
            <a:r>
              <a:rPr lang="en-US" dirty="0" smtClean="0"/>
              <a:t>Like PATH except for cd</a:t>
            </a:r>
          </a:p>
          <a:p>
            <a:r>
              <a:rPr lang="en-US" dirty="0" smtClean="0"/>
              <a:t>Related commands: </a:t>
            </a:r>
            <a:r>
              <a:rPr lang="en-US" dirty="0" err="1" smtClean="0"/>
              <a:t>pwd</a:t>
            </a:r>
            <a:r>
              <a:rPr lang="en-US" dirty="0" smtClean="0"/>
              <a:t>, </a:t>
            </a:r>
            <a:r>
              <a:rPr lang="en-US" dirty="0" err="1" smtClean="0"/>
              <a:t>chdir</a:t>
            </a:r>
            <a:r>
              <a:rPr lang="en-US" dirty="0" smtClean="0"/>
              <a:t>(2)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9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redirections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0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Pipeorder</a:t>
            </a:r>
            <a:r>
              <a:rPr lang="en-US" dirty="0" smtClean="0"/>
              <a:t> </a:t>
            </a:r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grep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 family of functions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smtClean="0"/>
              <a:t> -  Signals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7630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EXEC(3)                              Linux Programmer's Manual                              EXEC(3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NAME -  </a:t>
            </a:r>
            <a:r>
              <a:rPr lang="en-US" dirty="0" err="1"/>
              <a:t>execl</a:t>
            </a:r>
            <a:r>
              <a:rPr lang="en-US" dirty="0"/>
              <a:t>, </a:t>
            </a:r>
            <a:r>
              <a:rPr lang="en-US" dirty="0" err="1"/>
              <a:t>execlp</a:t>
            </a:r>
            <a:r>
              <a:rPr lang="en-US" dirty="0"/>
              <a:t>, </a:t>
            </a:r>
            <a:r>
              <a:rPr lang="en-US" dirty="0" err="1"/>
              <a:t>execle</a:t>
            </a:r>
            <a:r>
              <a:rPr lang="en-US" dirty="0"/>
              <a:t>, </a:t>
            </a:r>
            <a:r>
              <a:rPr lang="en-US" dirty="0" err="1"/>
              <a:t>execv</a:t>
            </a:r>
            <a:r>
              <a:rPr lang="en-US" dirty="0"/>
              <a:t>, </a:t>
            </a:r>
            <a:r>
              <a:rPr lang="en-US" dirty="0" err="1"/>
              <a:t>execvp</a:t>
            </a:r>
            <a:r>
              <a:rPr lang="en-US" dirty="0"/>
              <a:t> - execute a </a:t>
            </a:r>
            <a:r>
              <a:rPr lang="en-US" dirty="0" smtClean="0"/>
              <a:t>file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unistd.h</a:t>
            </a:r>
            <a:r>
              <a:rPr lang="en-US" dirty="0" smtClean="0"/>
              <a:t>&gt;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extern char **environ;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execl</a:t>
            </a:r>
            <a:r>
              <a:rPr lang="en-US" dirty="0" smtClean="0"/>
              <a:t>   (</a:t>
            </a:r>
            <a:r>
              <a:rPr lang="en-US" dirty="0" err="1"/>
              <a:t>const</a:t>
            </a:r>
            <a:r>
              <a:rPr lang="en-US" dirty="0"/>
              <a:t> char *path,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arg</a:t>
            </a:r>
            <a:r>
              <a:rPr lang="en-US" dirty="0"/>
              <a:t>, ...);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execlp</a:t>
            </a:r>
            <a:r>
              <a:rPr lang="en-US" dirty="0" smtClean="0"/>
              <a:t> (</a:t>
            </a:r>
            <a:r>
              <a:rPr lang="en-US" dirty="0" err="1"/>
              <a:t>const</a:t>
            </a:r>
            <a:r>
              <a:rPr lang="en-US" dirty="0"/>
              <a:t> char *file,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arg</a:t>
            </a:r>
            <a:r>
              <a:rPr lang="en-US" dirty="0"/>
              <a:t>, ...);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execle</a:t>
            </a:r>
            <a:r>
              <a:rPr lang="en-US" dirty="0" smtClean="0"/>
              <a:t> (</a:t>
            </a:r>
            <a:r>
              <a:rPr lang="en-US" dirty="0" err="1"/>
              <a:t>const</a:t>
            </a:r>
            <a:r>
              <a:rPr lang="en-US" dirty="0"/>
              <a:t> char *path,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arg</a:t>
            </a:r>
            <a:r>
              <a:rPr lang="en-US" dirty="0" smtClean="0"/>
              <a:t>,  </a:t>
            </a:r>
            <a:r>
              <a:rPr lang="en-US" dirty="0"/>
              <a:t>..., char *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envp</a:t>
            </a:r>
            <a:r>
              <a:rPr lang="en-US" dirty="0"/>
              <a:t>[]);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execv</a:t>
            </a:r>
            <a:r>
              <a:rPr lang="en-US" dirty="0" smtClean="0"/>
              <a:t>  (</a:t>
            </a:r>
            <a:r>
              <a:rPr lang="en-US" dirty="0" err="1"/>
              <a:t>const</a:t>
            </a:r>
            <a:r>
              <a:rPr lang="en-US" dirty="0"/>
              <a:t> char *path, char *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argv</a:t>
            </a:r>
            <a:r>
              <a:rPr lang="en-US" dirty="0"/>
              <a:t>[]);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execvp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*file, char *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argv</a:t>
            </a:r>
            <a:r>
              <a:rPr lang="en-US" dirty="0"/>
              <a:t>[]);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The  exec() family of functions replaces the current process image with a new process </a:t>
            </a:r>
            <a:r>
              <a:rPr lang="en-US" dirty="0" smtClean="0"/>
              <a:t>image. The </a:t>
            </a:r>
            <a:r>
              <a:rPr lang="en-US" dirty="0"/>
              <a:t>functions described in this manual page are front-ends for </a:t>
            </a:r>
            <a:r>
              <a:rPr lang="en-US" dirty="0" err="1"/>
              <a:t>execve</a:t>
            </a:r>
            <a:r>
              <a:rPr lang="en-US" dirty="0"/>
              <a:t>(2). The  functions  </a:t>
            </a:r>
            <a:r>
              <a:rPr lang="en-US" dirty="0" err="1"/>
              <a:t>execlp</a:t>
            </a:r>
            <a:r>
              <a:rPr lang="en-US" dirty="0"/>
              <a:t>()  and  </a:t>
            </a:r>
            <a:r>
              <a:rPr lang="en-US" dirty="0" err="1"/>
              <a:t>execvp</a:t>
            </a:r>
            <a:r>
              <a:rPr lang="en-US" dirty="0"/>
              <a:t>()  </a:t>
            </a:r>
            <a:r>
              <a:rPr lang="en-US" dirty="0" smtClean="0"/>
              <a:t>will search </a:t>
            </a:r>
            <a:r>
              <a:rPr lang="en-US" dirty="0"/>
              <a:t>for  an </a:t>
            </a:r>
            <a:r>
              <a:rPr lang="en-US" dirty="0" smtClean="0"/>
              <a:t>executable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1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Examples/</a:t>
            </a:r>
            <a:r>
              <a:rPr lang="en-US" sz="3200" dirty="0" err="1" smtClean="0"/>
              <a:t>execExamples.c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-  Signals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4422648" cy="5791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/* </a:t>
            </a:r>
            <a:r>
              <a:rPr lang="en-US" sz="3300" dirty="0"/>
              <a:t>Examples of exec's  </a:t>
            </a:r>
            <a:r>
              <a:rPr lang="en-US" sz="3300" dirty="0" smtClean="0"/>
              <a:t>of </a:t>
            </a:r>
            <a:r>
              <a:rPr lang="en-US" sz="3300" dirty="0"/>
              <a:t>course, </a:t>
            </a:r>
            <a:r>
              <a:rPr lang="en-US" sz="3300" dirty="0" smtClean="0"/>
              <a:t>only </a:t>
            </a:r>
            <a:r>
              <a:rPr lang="en-US" sz="3300" dirty="0"/>
              <a:t>first will be </a:t>
            </a:r>
            <a:r>
              <a:rPr lang="en-US" sz="3300" dirty="0" smtClean="0"/>
              <a:t>executed */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main(){</a:t>
            </a:r>
          </a:p>
          <a:p>
            <a:pPr marL="0" indent="0">
              <a:buNone/>
            </a:pPr>
            <a:r>
              <a:rPr lang="en-US" sz="3300" dirty="0"/>
              <a:t>  char *</a:t>
            </a:r>
            <a:r>
              <a:rPr lang="en-US" sz="3300" dirty="0" err="1"/>
              <a:t>myargv</a:t>
            </a:r>
            <a:r>
              <a:rPr lang="en-US" sz="3300" dirty="0"/>
              <a:t>[24];  </a:t>
            </a:r>
            <a:r>
              <a:rPr lang="en-US" sz="3300" dirty="0" smtClean="0"/>
              <a:t>/*max </a:t>
            </a:r>
            <a:r>
              <a:rPr lang="en-US" sz="3300" dirty="0"/>
              <a:t>of 24 </a:t>
            </a:r>
            <a:r>
              <a:rPr lang="en-US" sz="3300" dirty="0" err="1" smtClean="0"/>
              <a:t>args</a:t>
            </a:r>
            <a:r>
              <a:rPr lang="en-US" sz="3300" dirty="0" smtClean="0"/>
              <a:t>  </a:t>
            </a:r>
            <a:r>
              <a:rPr lang="en-US" sz="3300" dirty="0"/>
              <a:t>*/</a:t>
            </a:r>
          </a:p>
          <a:p>
            <a:pPr marL="0" indent="0">
              <a:buNone/>
            </a:pPr>
            <a:r>
              <a:rPr lang="en-US" sz="3300" dirty="0"/>
              <a:t>  char **</a:t>
            </a:r>
            <a:r>
              <a:rPr lang="en-US" sz="3300" dirty="0" err="1"/>
              <a:t>envp</a:t>
            </a:r>
            <a:r>
              <a:rPr lang="en-US" sz="3300" dirty="0"/>
              <a:t>;      </a:t>
            </a:r>
            <a:r>
              <a:rPr lang="en-US" sz="3300" dirty="0" smtClean="0"/>
              <a:t>     /*</a:t>
            </a:r>
            <a:r>
              <a:rPr lang="en-US" sz="3300" dirty="0" err="1" smtClean="0"/>
              <a:t>env</a:t>
            </a:r>
            <a:r>
              <a:rPr lang="en-US" sz="3300" dirty="0" smtClean="0"/>
              <a:t> </a:t>
            </a:r>
            <a:r>
              <a:rPr lang="en-US" sz="3300" dirty="0" err="1" smtClean="0"/>
              <a:t>ptr</a:t>
            </a:r>
            <a:r>
              <a:rPr lang="en-US" sz="3300" dirty="0" smtClean="0"/>
              <a:t>  </a:t>
            </a:r>
            <a:r>
              <a:rPr lang="en-US" sz="3300" dirty="0"/>
              <a:t>*/</a:t>
            </a:r>
          </a:p>
          <a:p>
            <a:pPr marL="0" indent="0">
              <a:buNone/>
            </a:pPr>
            <a:r>
              <a:rPr lang="en-US" sz="3300" dirty="0"/>
              <a:t>  char **</a:t>
            </a:r>
            <a:r>
              <a:rPr lang="en-US" sz="3300" dirty="0" err="1"/>
              <a:t>tmp</a:t>
            </a:r>
            <a:r>
              <a:rPr lang="en-US" sz="3300" dirty="0"/>
              <a:t>;        </a:t>
            </a:r>
            <a:r>
              <a:rPr lang="en-US" sz="3300" dirty="0" smtClean="0"/>
              <a:t>    /*temp for </a:t>
            </a:r>
            <a:r>
              <a:rPr lang="en-US" sz="3300" dirty="0" err="1" smtClean="0"/>
              <a:t>env</a:t>
            </a:r>
            <a:r>
              <a:rPr lang="en-US" sz="3300" dirty="0" smtClean="0"/>
              <a:t>*/</a:t>
            </a: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/* Simple </a:t>
            </a:r>
            <a:r>
              <a:rPr lang="en-US" sz="3300" dirty="0" err="1"/>
              <a:t>execve</a:t>
            </a:r>
            <a:r>
              <a:rPr lang="en-US" sz="3300" dirty="0"/>
              <a:t> */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[0] = "</a:t>
            </a:r>
            <a:r>
              <a:rPr lang="en-US" sz="3300" dirty="0" err="1"/>
              <a:t>env</a:t>
            </a:r>
            <a:r>
              <a:rPr lang="en-US" sz="3300" dirty="0"/>
              <a:t>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[1] = NULL;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envp</a:t>
            </a:r>
            <a:r>
              <a:rPr lang="en-US" sz="3300" dirty="0"/>
              <a:t> = (char </a:t>
            </a:r>
            <a:r>
              <a:rPr lang="en-US" sz="3300" dirty="0" smtClean="0"/>
              <a:t>**)</a:t>
            </a:r>
            <a:r>
              <a:rPr lang="en-US" sz="3300" dirty="0" err="1" smtClean="0"/>
              <a:t>malloc</a:t>
            </a:r>
            <a:r>
              <a:rPr lang="en-US" sz="3300" dirty="0" smtClean="0"/>
              <a:t>(15 </a:t>
            </a:r>
            <a:r>
              <a:rPr lang="en-US" sz="3300" dirty="0"/>
              <a:t>* </a:t>
            </a:r>
            <a:r>
              <a:rPr lang="en-US" sz="3300" dirty="0" err="1"/>
              <a:t>sizeof</a:t>
            </a:r>
            <a:r>
              <a:rPr lang="en-US" sz="3300" dirty="0"/>
              <a:t> (char *));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tmp</a:t>
            </a:r>
            <a:r>
              <a:rPr lang="en-US" sz="3300" dirty="0"/>
              <a:t> = </a:t>
            </a:r>
            <a:r>
              <a:rPr lang="en-US" sz="3300" dirty="0" err="1"/>
              <a:t>envp</a:t>
            </a:r>
            <a:r>
              <a:rPr lang="en-US" sz="3300" dirty="0"/>
              <a:t>;</a:t>
            </a:r>
          </a:p>
          <a:p>
            <a:pPr marL="0" indent="0">
              <a:buNone/>
            </a:pPr>
            <a:r>
              <a:rPr lang="en-US" sz="3300" dirty="0"/>
              <a:t>  *(</a:t>
            </a:r>
            <a:r>
              <a:rPr lang="en-US" sz="3300" dirty="0" err="1"/>
              <a:t>tmp</a:t>
            </a:r>
            <a:r>
              <a:rPr lang="en-US" sz="3300" dirty="0"/>
              <a:t>++) = </a:t>
            </a:r>
            <a:r>
              <a:rPr lang="en-US" sz="3300" dirty="0" err="1"/>
              <a:t>strdup</a:t>
            </a:r>
            <a:r>
              <a:rPr lang="en-US" sz="3300" dirty="0"/>
              <a:t>("TERM=vt101");</a:t>
            </a:r>
          </a:p>
          <a:p>
            <a:pPr marL="0" indent="0">
              <a:buNone/>
            </a:pPr>
            <a:r>
              <a:rPr lang="en-US" sz="3300" dirty="0"/>
              <a:t>  *(</a:t>
            </a:r>
            <a:r>
              <a:rPr lang="en-US" sz="3300" dirty="0" err="1"/>
              <a:t>tmp</a:t>
            </a:r>
            <a:r>
              <a:rPr lang="en-US" sz="3300" dirty="0"/>
              <a:t>++) = </a:t>
            </a:r>
            <a:r>
              <a:rPr lang="en-US" sz="3300" dirty="0" err="1"/>
              <a:t>strdup</a:t>
            </a:r>
            <a:r>
              <a:rPr lang="en-US" sz="3300" dirty="0"/>
              <a:t>("SHELL</a:t>
            </a:r>
            <a:r>
              <a:rPr lang="en-US" sz="3300" dirty="0" smtClean="0"/>
              <a:t>=/</a:t>
            </a:r>
            <a:r>
              <a:rPr lang="en-US" sz="3300" dirty="0" err="1" smtClean="0"/>
              <a:t>mysh</a:t>
            </a:r>
            <a:r>
              <a:rPr lang="en-US" sz="3300" dirty="0"/>
              <a:t>");</a:t>
            </a:r>
          </a:p>
          <a:p>
            <a:pPr marL="0" indent="0">
              <a:buNone/>
            </a:pPr>
            <a:r>
              <a:rPr lang="en-US" sz="3300" dirty="0"/>
              <a:t>  *(</a:t>
            </a:r>
            <a:r>
              <a:rPr lang="en-US" sz="3300" dirty="0" err="1"/>
              <a:t>tmp</a:t>
            </a:r>
            <a:r>
              <a:rPr lang="en-US" sz="3300" dirty="0"/>
              <a:t>++) = NULL;</a:t>
            </a:r>
          </a:p>
          <a:p>
            <a:pPr marL="0" indent="0">
              <a:buNone/>
            </a:pPr>
            <a:r>
              <a:rPr lang="en-US" sz="3300" dirty="0" smtClean="0"/>
              <a:t>   </a:t>
            </a:r>
            <a:r>
              <a:rPr lang="en-US" sz="3300" dirty="0" err="1"/>
              <a:t>execve</a:t>
            </a:r>
            <a:r>
              <a:rPr lang="en-US" sz="3300" dirty="0"/>
              <a:t>("/</a:t>
            </a:r>
            <a:r>
              <a:rPr lang="en-US" sz="3300" dirty="0" err="1"/>
              <a:t>usr</a:t>
            </a:r>
            <a:r>
              <a:rPr lang="en-US" sz="3300" dirty="0"/>
              <a:t>/bin/</a:t>
            </a:r>
            <a:r>
              <a:rPr lang="en-US" sz="3300" dirty="0" err="1"/>
              <a:t>env</a:t>
            </a:r>
            <a:r>
              <a:rPr lang="en-US" sz="3300" dirty="0"/>
              <a:t>", </a:t>
            </a:r>
            <a:r>
              <a:rPr lang="en-US" sz="3300" dirty="0" err="1"/>
              <a:t>myargv</a:t>
            </a:r>
            <a:r>
              <a:rPr lang="en-US" sz="3300" dirty="0"/>
              <a:t>, </a:t>
            </a:r>
            <a:r>
              <a:rPr lang="en-US" sz="3300" dirty="0" err="1"/>
              <a:t>envp</a:t>
            </a:r>
            <a:r>
              <a:rPr lang="en-US" sz="3300" dirty="0"/>
              <a:t>);</a:t>
            </a:r>
          </a:p>
          <a:p>
            <a:pPr marL="0" indent="0">
              <a:buNone/>
            </a:pPr>
            <a:r>
              <a:rPr lang="en-US" sz="3300" dirty="0"/>
              <a:t>  fatal("Exec Failed");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013198" y="0"/>
            <a:ext cx="4359402" cy="6705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/* </a:t>
            </a:r>
            <a:r>
              <a:rPr lang="en-US" sz="3300" dirty="0"/>
              <a:t>Simple </a:t>
            </a:r>
            <a:r>
              <a:rPr lang="en-US" sz="3300" dirty="0" err="1"/>
              <a:t>execv</a:t>
            </a:r>
            <a:r>
              <a:rPr lang="en-US" sz="3300" dirty="0"/>
              <a:t> */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[0] = "</a:t>
            </a:r>
            <a:r>
              <a:rPr lang="en-US" sz="3300" dirty="0" err="1"/>
              <a:t>ls</a:t>
            </a:r>
            <a:r>
              <a:rPr lang="en-US" sz="3300" dirty="0"/>
              <a:t>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[1] = "-l";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[2] = "</a:t>
            </a:r>
            <a:r>
              <a:rPr lang="en-US" sz="3300" dirty="0" err="1"/>
              <a:t>sh.pipe.pseudo</a:t>
            </a:r>
            <a:r>
              <a:rPr lang="en-US" sz="3300" dirty="0"/>
              <a:t>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[3] = "</a:t>
            </a:r>
            <a:r>
              <a:rPr lang="en-US" sz="3300" dirty="0" err="1"/>
              <a:t>execExamples.c</a:t>
            </a:r>
            <a:r>
              <a:rPr lang="en-US" sz="3300" dirty="0"/>
              <a:t>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[4] = NULL;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execv</a:t>
            </a:r>
            <a:r>
              <a:rPr lang="en-US" sz="3300" dirty="0"/>
              <a:t>("/bin/</a:t>
            </a:r>
            <a:r>
              <a:rPr lang="en-US" sz="3300" dirty="0" err="1"/>
              <a:t>ls</a:t>
            </a:r>
            <a:r>
              <a:rPr lang="en-US" sz="3300" dirty="0"/>
              <a:t>", </a:t>
            </a:r>
            <a:r>
              <a:rPr lang="en-US" sz="3300" dirty="0" err="1"/>
              <a:t>myargv</a:t>
            </a:r>
            <a:r>
              <a:rPr lang="en-US" sz="3300" dirty="0" smtClean="0"/>
              <a:t>);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/>
              <a:t>/* Simple </a:t>
            </a:r>
            <a:r>
              <a:rPr lang="en-US" sz="3300" dirty="0" err="1"/>
              <a:t>execvp</a:t>
            </a:r>
            <a:r>
              <a:rPr lang="en-US" sz="3300" dirty="0"/>
              <a:t> */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[0] = "</a:t>
            </a:r>
            <a:r>
              <a:rPr lang="en-US" sz="3300" dirty="0" err="1"/>
              <a:t>ls</a:t>
            </a:r>
            <a:r>
              <a:rPr lang="en-US" sz="3300" dirty="0"/>
              <a:t>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[1] = "-l";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[2] = "</a:t>
            </a:r>
            <a:r>
              <a:rPr lang="en-US" sz="3300" dirty="0" err="1"/>
              <a:t>sh.pipe.pseudo</a:t>
            </a:r>
            <a:r>
              <a:rPr lang="en-US" sz="3300" dirty="0"/>
              <a:t>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[3] = "</a:t>
            </a:r>
            <a:r>
              <a:rPr lang="en-US" sz="3300" dirty="0" err="1"/>
              <a:t>execExamples.c</a:t>
            </a:r>
            <a:r>
              <a:rPr lang="en-US" sz="3300" dirty="0"/>
              <a:t>";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myargv</a:t>
            </a:r>
            <a:r>
              <a:rPr lang="en-US" sz="3300" dirty="0"/>
              <a:t>[4] = NULL;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execvp</a:t>
            </a:r>
            <a:r>
              <a:rPr lang="en-US" sz="3300" dirty="0"/>
              <a:t>("</a:t>
            </a:r>
            <a:r>
              <a:rPr lang="en-US" sz="3300" dirty="0" err="1"/>
              <a:t>ls</a:t>
            </a:r>
            <a:r>
              <a:rPr lang="en-US" sz="3300" dirty="0"/>
              <a:t>", </a:t>
            </a:r>
            <a:r>
              <a:rPr lang="en-US" sz="3300" dirty="0" err="1"/>
              <a:t>myargv</a:t>
            </a:r>
            <a:r>
              <a:rPr lang="en-US" sz="3300" dirty="0" smtClean="0"/>
              <a:t>);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err="1"/>
              <a:t>execlp</a:t>
            </a:r>
            <a:r>
              <a:rPr lang="en-US" sz="3300" dirty="0"/>
              <a:t>("</a:t>
            </a:r>
            <a:r>
              <a:rPr lang="en-US" sz="3300" dirty="0" err="1"/>
              <a:t>ls</a:t>
            </a:r>
            <a:r>
              <a:rPr lang="en-US" sz="3300" dirty="0"/>
              <a:t>", "</a:t>
            </a:r>
            <a:r>
              <a:rPr lang="en-US" sz="3300" dirty="0" err="1"/>
              <a:t>ls</a:t>
            </a:r>
            <a:r>
              <a:rPr lang="en-US" sz="3300" dirty="0"/>
              <a:t>", " ", NULL); 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execlp</a:t>
            </a:r>
            <a:r>
              <a:rPr lang="en-US" sz="3300" dirty="0"/>
              <a:t>("</a:t>
            </a:r>
            <a:r>
              <a:rPr lang="en-US" sz="3300" dirty="0" err="1"/>
              <a:t>ls</a:t>
            </a:r>
            <a:r>
              <a:rPr lang="en-US" sz="3300" dirty="0"/>
              <a:t>", "</a:t>
            </a:r>
            <a:r>
              <a:rPr lang="en-US" sz="3300" dirty="0" err="1"/>
              <a:t>ls</a:t>
            </a:r>
            <a:r>
              <a:rPr lang="en-US" sz="3300" dirty="0"/>
              <a:t>", "-l", NULL);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err="1"/>
              <a:t>execlp</a:t>
            </a:r>
            <a:r>
              <a:rPr lang="en-US" sz="3300" dirty="0"/>
              <a:t>("</a:t>
            </a:r>
            <a:r>
              <a:rPr lang="en-US" sz="3300" dirty="0" err="1"/>
              <a:t>ls</a:t>
            </a:r>
            <a:r>
              <a:rPr lang="en-US" sz="3300" dirty="0"/>
              <a:t>", "</a:t>
            </a:r>
            <a:r>
              <a:rPr lang="en-US" sz="3300" dirty="0" err="1"/>
              <a:t>ls</a:t>
            </a:r>
            <a:r>
              <a:rPr lang="en-US" sz="3300" dirty="0"/>
              <a:t>", " ", NULL); </a:t>
            </a:r>
          </a:p>
          <a:p>
            <a:pPr marL="0" indent="0">
              <a:buNone/>
            </a:pPr>
            <a:r>
              <a:rPr lang="en-US" sz="3300" dirty="0"/>
              <a:t>  </a:t>
            </a:r>
            <a:r>
              <a:rPr lang="en-US" sz="3300" dirty="0" err="1"/>
              <a:t>execlp</a:t>
            </a:r>
            <a:r>
              <a:rPr lang="en-US" sz="3300" dirty="0"/>
              <a:t>("</a:t>
            </a:r>
            <a:r>
              <a:rPr lang="en-US" sz="3300" dirty="0" err="1"/>
              <a:t>ls</a:t>
            </a:r>
            <a:r>
              <a:rPr lang="en-US" sz="3300" dirty="0"/>
              <a:t>", "</a:t>
            </a:r>
            <a:r>
              <a:rPr lang="en-US" sz="3300" dirty="0" err="1"/>
              <a:t>ls</a:t>
            </a:r>
            <a:r>
              <a:rPr lang="en-US" sz="3300" dirty="0"/>
              <a:t>", "-l", NULL);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/* </a:t>
            </a:r>
            <a:r>
              <a:rPr lang="en-US" sz="3300" dirty="0"/>
              <a:t>note PATH is </a:t>
            </a:r>
            <a:r>
              <a:rPr lang="en-US" sz="3300" dirty="0" smtClean="0"/>
              <a:t>used  </a:t>
            </a:r>
            <a:r>
              <a:rPr lang="en-US" sz="3300" dirty="0"/>
              <a:t>to find </a:t>
            </a:r>
            <a:r>
              <a:rPr lang="en-US" sz="3300" dirty="0" err="1"/>
              <a:t>cmd</a:t>
            </a:r>
            <a:r>
              <a:rPr lang="en-US" sz="3300" dirty="0"/>
              <a:t> */</a:t>
            </a:r>
          </a:p>
          <a:p>
            <a:pPr marL="0" indent="0">
              <a:buNone/>
            </a:pPr>
            <a:r>
              <a:rPr lang="en-US" sz="3300" dirty="0" smtClean="0"/>
              <a:t>}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xmlns="" val="41453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20-1 Signal delivery and handling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781800" y="1219200"/>
            <a:ext cx="2362200" cy="4937760"/>
          </a:xfrm>
        </p:spPr>
        <p:txBody>
          <a:bodyPr/>
          <a:lstStyle/>
          <a:p>
            <a:r>
              <a:rPr lang="en-US" dirty="0" smtClean="0"/>
              <a:t>When do you interrupt?</a:t>
            </a:r>
          </a:p>
          <a:p>
            <a:r>
              <a:rPr lang="en-US" dirty="0" smtClean="0"/>
              <a:t>mid instruction?</a:t>
            </a:r>
          </a:p>
          <a:p>
            <a:r>
              <a:rPr lang="en-US" dirty="0" smtClean="0"/>
              <a:t>mid system call?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1524000"/>
            <a:ext cx="66389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57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Set_jmp</a:t>
            </a:r>
            <a:r>
              <a:rPr lang="en-US" dirty="0" smtClean="0"/>
              <a:t> revisited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setjmp_vars.c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0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 -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- Finale – Wrap up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shells</a:t>
            </a:r>
          </a:p>
          <a:p>
            <a:r>
              <a:rPr lang="en-US" dirty="0" smtClean="0"/>
              <a:t>commands</a:t>
            </a:r>
          </a:p>
          <a:p>
            <a:r>
              <a:rPr lang="en-US" dirty="0" smtClean="0"/>
              <a:t>manual sections</a:t>
            </a:r>
          </a:p>
          <a:p>
            <a:r>
              <a:rPr lang="en-US" dirty="0" smtClean="0"/>
              <a:t>file systems – size of pointers in blocks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0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Multipipes</a:t>
            </a:r>
            <a:r>
              <a:rPr lang="en-US" dirty="0"/>
              <a:t> pseudo code </a:t>
            </a:r>
            <a:r>
              <a:rPr lang="en-US" dirty="0" smtClean="0"/>
              <a:t>sheet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ls</a:t>
            </a:r>
            <a:r>
              <a:rPr lang="en-US" dirty="0" smtClean="0"/>
              <a:t> | </a:t>
            </a:r>
            <a:r>
              <a:rPr lang="en-US" dirty="0" err="1" smtClean="0"/>
              <a:t>grep</a:t>
            </a:r>
            <a:r>
              <a:rPr lang="en-US" dirty="0" smtClean="0"/>
              <a:t> “^d” | </a:t>
            </a:r>
            <a:r>
              <a:rPr lang="en-US" dirty="0" err="1" smtClean="0"/>
              <a:t>wc</a:t>
            </a:r>
            <a:r>
              <a:rPr lang="en-US" dirty="0" smtClean="0"/>
              <a:t>    // after substitutions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err="1" smtClean="0"/>
              <a:t>lastPipe</a:t>
            </a:r>
            <a:r>
              <a:rPr lang="en-US" sz="2400" dirty="0" smtClean="0"/>
              <a:t>=NULL</a:t>
            </a:r>
          </a:p>
          <a:p>
            <a:r>
              <a:rPr lang="en-US" sz="2400" dirty="0" smtClean="0"/>
              <a:t>for(p=</a:t>
            </a:r>
            <a:r>
              <a:rPr lang="en-US" sz="2400" dirty="0" err="1" smtClean="0"/>
              <a:t>cmd</a:t>
            </a:r>
            <a:r>
              <a:rPr lang="en-US" sz="2400" dirty="0" smtClean="0"/>
              <a:t>; p != NULL; p = p-&gt;next){</a:t>
            </a:r>
          </a:p>
          <a:p>
            <a:pPr lvl="1"/>
            <a:r>
              <a:rPr lang="en-US" sz="2000" dirty="0" smtClean="0"/>
              <a:t>if ( </a:t>
            </a:r>
            <a:r>
              <a:rPr lang="en-US" sz="2000" dirty="0" err="1" smtClean="0"/>
              <a:t>strcmp</a:t>
            </a:r>
            <a:r>
              <a:rPr lang="en-US" sz="2000" dirty="0" smtClean="0"/>
              <a:t>(p-&gt;word,  “|”) == 0){</a:t>
            </a:r>
          </a:p>
          <a:p>
            <a:pPr lvl="1"/>
            <a:r>
              <a:rPr lang="en-US" dirty="0" smtClean="0"/>
              <a:t>      </a:t>
            </a:r>
            <a:r>
              <a:rPr lang="en-US" sz="2000" dirty="0" err="1" smtClean="0"/>
              <a:t>lastPipe</a:t>
            </a:r>
            <a:r>
              <a:rPr lang="en-US" sz="2000" dirty="0" smtClean="0"/>
              <a:t> = p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 smtClean="0"/>
              <a:t>Now break into two </a:t>
            </a:r>
            <a:r>
              <a:rPr lang="en-US" dirty="0" err="1" smtClean="0"/>
              <a:t>cmds</a:t>
            </a:r>
            <a:r>
              <a:rPr lang="en-US" dirty="0" smtClean="0"/>
              <a:t>; one without any pipes (cmd1)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78989" y="2438400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0" y="2438400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92124" y="2438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37746" y="2438400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125524" y="25908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117801" y="22479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173024" y="30861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9701" y="17526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cmd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8724" y="32766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044265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465276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2057400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1503022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590800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1638300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524000" y="32649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|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550789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971800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3563924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009546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097324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3144824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030524" y="3264932"/>
            <a:ext cx="79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grep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5074789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4495800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5087924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4533546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621324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4668824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554524" y="326493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“^d”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6540065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961076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6553200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5998822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7086600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6134100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019800" y="32649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|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987865" y="24267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7408876" y="24267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8001000" y="24267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7446622" y="24267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8534400" y="25791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7581900" y="30744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467600" y="3264932"/>
            <a:ext cx="63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wc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8792622" y="237238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920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 animBg="1"/>
      <p:bldP spid="73" grpId="0"/>
      <p:bldP spid="74" grpId="0"/>
      <p:bldP spid="75" grpId="0"/>
      <p:bldP spid="76" grpId="0"/>
      <p:bldP spid="78" grpId="0" animBg="1"/>
      <p:bldP spid="84" grpId="0"/>
      <p:bldP spid="85" grpId="0"/>
      <p:bldP spid="86" grpId="0"/>
      <p:bldP spid="88" grpId="0" animBg="1"/>
      <p:bldP spid="94" grpId="0"/>
      <p:bldP spid="95" grpId="0"/>
      <p:bldP spid="96" grpId="0"/>
      <p:bldP spid="98" grpId="0" animBg="1"/>
      <p:bldP spid="104" grpId="0"/>
      <p:bldP spid="105" grpId="0"/>
      <p:bldP spid="106" grpId="0"/>
      <p:bldP spid="108" grpId="0" animBg="1"/>
      <p:bldP spid="114" grpId="0"/>
      <p:bldP spid="115" grpId="0"/>
      <p:bldP spid="116" grpId="0"/>
      <p:bldP spid="118" grpId="0" animBg="1"/>
      <p:bldP spid="1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31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667000"/>
            <a:ext cx="8686800" cy="3489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if </a:t>
            </a:r>
            <a:r>
              <a:rPr lang="en-US" dirty="0" err="1" smtClean="0"/>
              <a:t>lastPipe</a:t>
            </a:r>
            <a:r>
              <a:rPr lang="en-US" dirty="0" smtClean="0"/>
              <a:t> == NULL?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cmd1 = </a:t>
            </a:r>
            <a:r>
              <a:rPr lang="en-US" dirty="0" err="1" smtClean="0"/>
              <a:t>lastPipe</a:t>
            </a:r>
            <a:r>
              <a:rPr lang="en-US" dirty="0" smtClean="0"/>
              <a:t>-&gt;next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 </a:t>
            </a:r>
            <a:r>
              <a:rPr lang="en-US" dirty="0" err="1" smtClean="0"/>
              <a:t>cmd</a:t>
            </a:r>
            <a:r>
              <a:rPr lang="en-US" dirty="0" smtClean="0"/>
              <a:t>;   </a:t>
            </a:r>
            <a:r>
              <a:rPr lang="en-US" dirty="0" err="1" smtClean="0"/>
              <a:t>lastPipe</a:t>
            </a:r>
            <a:r>
              <a:rPr lang="en-US" dirty="0" smtClean="0"/>
              <a:t>-&gt; </a:t>
            </a:r>
            <a:r>
              <a:rPr lang="en-US" dirty="0" smtClean="0">
                <a:solidFill>
                  <a:srgbClr val="FF0000"/>
                </a:solidFill>
              </a:rPr>
              <a:t>previous </a:t>
            </a:r>
            <a:r>
              <a:rPr lang="en-US" dirty="0" smtClean="0"/>
              <a:t>-&gt;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pipe and fork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parent remap </a:t>
            </a:r>
            <a:r>
              <a:rPr lang="en-US" dirty="0" err="1" smtClean="0"/>
              <a:t>stdin</a:t>
            </a:r>
            <a:r>
              <a:rPr lang="en-US" dirty="0" smtClean="0"/>
              <a:t>;  execute cmd1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child remap </a:t>
            </a:r>
            <a:r>
              <a:rPr lang="en-US" dirty="0" err="1" smtClean="0"/>
              <a:t>stdout</a:t>
            </a:r>
            <a:r>
              <a:rPr lang="en-US" dirty="0" smtClean="0"/>
              <a:t>;   				recursively  </a:t>
            </a:r>
            <a:r>
              <a:rPr lang="en-US" dirty="0" err="1" smtClean="0"/>
              <a:t>exec_cmd_with</a:t>
            </a:r>
            <a:r>
              <a:rPr lang="en-US" dirty="0" err="1"/>
              <a:t>_</a:t>
            </a:r>
            <a:r>
              <a:rPr lang="en-US" dirty="0" err="1" smtClean="0"/>
              <a:t>pipes</a:t>
            </a:r>
            <a:r>
              <a:rPr lang="en-US" dirty="0" smtClean="0"/>
              <a:t>(</a:t>
            </a:r>
            <a:r>
              <a:rPr lang="en-US" dirty="0" err="1" smtClean="0"/>
              <a:t>cmd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989" y="1219200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2124" y="1219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746" y="1219200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25524" y="13716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17801" y="10287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73024" y="18669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701" y="533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cmd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724" y="20574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ls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44265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65276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57400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503022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90800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638300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0" y="20457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|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50789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63924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09546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97324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144824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30524" y="2045732"/>
            <a:ext cx="79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grep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74789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95800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87924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533546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21324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668824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54524" y="204573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“^d”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40065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961076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553200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998822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086600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134100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19800" y="204573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|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987865" y="1207532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08876" y="1207532"/>
            <a:ext cx="66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8001000" y="120753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446622" y="1207532"/>
            <a:ext cx="1087777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534400" y="13599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7581900" y="1855232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67600" y="2045732"/>
            <a:ext cx="63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wc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792622" y="115318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λ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6057900" y="1028700"/>
            <a:ext cx="38100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19800" y="533400"/>
            <a:ext cx="92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lastPipe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3" grpId="0"/>
      <p:bldP spid="14" grpId="0"/>
      <p:bldP spid="15" grpId="0"/>
      <p:bldP spid="16" grpId="0"/>
      <p:bldP spid="18" grpId="0" animBg="1"/>
      <p:bldP spid="21" grpId="0"/>
      <p:bldP spid="22" grpId="0"/>
      <p:bldP spid="23" grpId="0"/>
      <p:bldP spid="25" grpId="0" animBg="1"/>
      <p:bldP spid="28" grpId="0"/>
      <p:bldP spid="29" grpId="0"/>
      <p:bldP spid="30" grpId="0"/>
      <p:bldP spid="32" grpId="0" animBg="1"/>
      <p:bldP spid="35" grpId="0"/>
      <p:bldP spid="36" grpId="0"/>
      <p:bldP spid="37" grpId="0"/>
      <p:bldP spid="39" grpId="0" animBg="1"/>
      <p:bldP spid="42" grpId="0"/>
      <p:bldP spid="43" grpId="0"/>
      <p:bldP spid="44" grpId="0"/>
      <p:bldP spid="46" grpId="0" animBg="1"/>
      <p:bldP spid="49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Lec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32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zombie.c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6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Examples/sigmask1.c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33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sigemptyset</a:t>
            </a:r>
            <a:r>
              <a:rPr lang="en-US" dirty="0"/>
              <a:t>(&amp;</a:t>
            </a:r>
            <a:r>
              <a:rPr lang="en-US" dirty="0" err="1"/>
              <a:t>sigset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sigaddset</a:t>
            </a:r>
            <a:r>
              <a:rPr lang="en-US" dirty="0"/>
              <a:t>(&amp;</a:t>
            </a:r>
            <a:r>
              <a:rPr lang="en-US" dirty="0" err="1"/>
              <a:t>sigset</a:t>
            </a:r>
            <a:r>
              <a:rPr lang="en-US" dirty="0"/>
              <a:t>, SIGINT);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if(</a:t>
            </a:r>
            <a:r>
              <a:rPr lang="en-US" dirty="0" err="1"/>
              <a:t>sigprocmask</a:t>
            </a:r>
            <a:r>
              <a:rPr lang="en-US" dirty="0"/>
              <a:t>(SIG_SETMASK, &amp;</a:t>
            </a:r>
            <a:r>
              <a:rPr lang="en-US" dirty="0" err="1"/>
              <a:t>sigset</a:t>
            </a:r>
            <a:r>
              <a:rPr lang="en-US" dirty="0"/>
              <a:t>, &amp;</a:t>
            </a:r>
            <a:r>
              <a:rPr lang="en-US" dirty="0" err="1"/>
              <a:t>oldset</a:t>
            </a:r>
            <a:r>
              <a:rPr lang="en-US" dirty="0"/>
              <a:t>) &lt; 0) fatal("</a:t>
            </a:r>
            <a:r>
              <a:rPr lang="en-US" dirty="0" err="1"/>
              <a:t>sigprocmask</a:t>
            </a:r>
            <a:r>
              <a:rPr lang="en-US" dirty="0"/>
              <a:t>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if((</a:t>
            </a:r>
            <a:r>
              <a:rPr lang="en-US" dirty="0" err="1"/>
              <a:t>pid</a:t>
            </a:r>
            <a:r>
              <a:rPr lang="en-US" dirty="0"/>
              <a:t> = fork()) &lt; 0) fatal("Fork failed");</a:t>
            </a:r>
          </a:p>
          <a:p>
            <a:pPr marL="0" indent="0">
              <a:buNone/>
            </a:pPr>
            <a:r>
              <a:rPr lang="en-US" dirty="0"/>
              <a:t>   else if (</a:t>
            </a:r>
            <a:r>
              <a:rPr lang="en-US" dirty="0" err="1"/>
              <a:t>pid</a:t>
            </a:r>
            <a:r>
              <a:rPr lang="en-US" dirty="0"/>
              <a:t> == 0) {</a:t>
            </a:r>
          </a:p>
          <a:p>
            <a:pPr marL="0" indent="0">
              <a:buNone/>
            </a:pPr>
            <a:r>
              <a:rPr lang="en-US" dirty="0"/>
              <a:t>      sleep(3);    </a:t>
            </a:r>
          </a:p>
          <a:p>
            <a:pPr marL="0" indent="0">
              <a:buNone/>
            </a:pPr>
            <a:r>
              <a:rPr lang="en-US" dirty="0"/>
              <a:t>      if(</a:t>
            </a:r>
            <a:r>
              <a:rPr lang="en-US" dirty="0" err="1"/>
              <a:t>sigpending</a:t>
            </a:r>
            <a:r>
              <a:rPr lang="en-US" dirty="0"/>
              <a:t>(&amp;</a:t>
            </a:r>
            <a:r>
              <a:rPr lang="en-US" dirty="0" err="1"/>
              <a:t>newset</a:t>
            </a:r>
            <a:r>
              <a:rPr lang="en-US" dirty="0"/>
              <a:t>)&lt; 0) fatal("</a:t>
            </a:r>
            <a:r>
              <a:rPr lang="en-US" dirty="0" err="1"/>
              <a:t>SIGpending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      if(</a:t>
            </a:r>
            <a:r>
              <a:rPr lang="en-US" dirty="0" err="1"/>
              <a:t>sigismember</a:t>
            </a:r>
            <a:r>
              <a:rPr lang="en-US" dirty="0"/>
              <a:t>(&amp;</a:t>
            </a:r>
            <a:r>
              <a:rPr lang="en-US" dirty="0" err="1"/>
              <a:t>newset,SIGINT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printf</a:t>
            </a:r>
            <a:r>
              <a:rPr lang="en-US" dirty="0"/>
              <a:t>("SIGINT signal is pending\n");</a:t>
            </a:r>
          </a:p>
          <a:p>
            <a:pPr marL="0" indent="0">
              <a:buNone/>
            </a:pPr>
            <a:r>
              <a:rPr lang="en-US" dirty="0"/>
              <a:t>   }else{</a:t>
            </a:r>
          </a:p>
          <a:p>
            <a:pPr marL="0" indent="0">
              <a:buNone/>
            </a:pPr>
            <a:r>
              <a:rPr lang="en-US" dirty="0"/>
              <a:t>     if(kill(</a:t>
            </a:r>
            <a:r>
              <a:rPr lang="en-US" dirty="0" err="1"/>
              <a:t>pid</a:t>
            </a:r>
            <a:r>
              <a:rPr lang="en-US" dirty="0"/>
              <a:t>, SIGINT)&lt; 0) fatal("Fork failed");</a:t>
            </a:r>
          </a:p>
          <a:p>
            <a:pPr marL="0" indent="0">
              <a:buNone/>
            </a:pPr>
            <a:r>
              <a:rPr lang="en-US" dirty="0"/>
              <a:t>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4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popen.c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34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4346448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#</a:t>
            </a:r>
            <a:r>
              <a:rPr lang="en-US" sz="2900" dirty="0"/>
              <a:t>include &lt;</a:t>
            </a:r>
            <a:r>
              <a:rPr lang="en-US" sz="2900" dirty="0" err="1"/>
              <a:t>stdio.h</a:t>
            </a:r>
            <a:r>
              <a:rPr lang="en-US" sz="2900" dirty="0"/>
              <a:t>&gt;</a:t>
            </a:r>
          </a:p>
          <a:p>
            <a:pPr marL="0" indent="0">
              <a:buNone/>
            </a:pPr>
            <a:r>
              <a:rPr lang="en-US" sz="2900" dirty="0"/>
              <a:t>main</a:t>
            </a:r>
            <a:r>
              <a:rPr lang="en-US" sz="2900" dirty="0" smtClean="0"/>
              <a:t>(){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FILE *</a:t>
            </a:r>
            <a:r>
              <a:rPr lang="en-US" sz="2900" dirty="0" err="1"/>
              <a:t>fp</a:t>
            </a:r>
            <a:r>
              <a:rPr lang="en-US" sz="2900" dirty="0"/>
              <a:t>;</a:t>
            </a:r>
          </a:p>
          <a:p>
            <a:pPr marL="0" indent="0">
              <a:buNone/>
            </a:pPr>
            <a:r>
              <a:rPr lang="en-US" sz="2900" dirty="0"/>
              <a:t>   FILE *</a:t>
            </a:r>
            <a:r>
              <a:rPr lang="en-US" sz="2900" dirty="0" err="1"/>
              <a:t>my_popen</a:t>
            </a:r>
            <a:r>
              <a:rPr lang="en-US" sz="2900" dirty="0"/>
              <a:t>(char *</a:t>
            </a:r>
            <a:r>
              <a:rPr lang="en-US" sz="2900" dirty="0" err="1"/>
              <a:t>cmd</a:t>
            </a:r>
            <a:r>
              <a:rPr lang="en-US" sz="2900" dirty="0"/>
              <a:t>, char *mode);</a:t>
            </a:r>
          </a:p>
          <a:p>
            <a:pPr marL="0" indent="0">
              <a:buNone/>
            </a:pPr>
            <a:r>
              <a:rPr lang="en-US" sz="2900" dirty="0"/>
              <a:t>   char </a:t>
            </a:r>
            <a:r>
              <a:rPr lang="en-US" sz="2900" dirty="0" err="1"/>
              <a:t>str</a:t>
            </a:r>
            <a:r>
              <a:rPr lang="en-US" sz="2900" dirty="0"/>
              <a:t>[1024</a:t>
            </a:r>
            <a:r>
              <a:rPr lang="en-US" sz="2900" dirty="0" smtClean="0"/>
              <a:t>];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</a:t>
            </a:r>
            <a:r>
              <a:rPr lang="en-US" sz="2900" dirty="0" err="1"/>
              <a:t>fp</a:t>
            </a:r>
            <a:r>
              <a:rPr lang="en-US" sz="2900" dirty="0"/>
              <a:t> = </a:t>
            </a:r>
            <a:r>
              <a:rPr lang="en-US" sz="2900" dirty="0" err="1"/>
              <a:t>my_popen</a:t>
            </a:r>
            <a:r>
              <a:rPr lang="en-US" sz="2900" dirty="0"/>
              <a:t>("</a:t>
            </a:r>
            <a:r>
              <a:rPr lang="en-US" sz="2900" dirty="0" err="1"/>
              <a:t>date","r</a:t>
            </a:r>
            <a:r>
              <a:rPr lang="en-US" sz="2900" dirty="0"/>
              <a:t>");</a:t>
            </a:r>
          </a:p>
          <a:p>
            <a:pPr marL="0" indent="0">
              <a:buNone/>
            </a:pPr>
            <a:r>
              <a:rPr lang="en-US" sz="2900" dirty="0"/>
              <a:t>   </a:t>
            </a:r>
            <a:r>
              <a:rPr lang="en-US" sz="2900" dirty="0" err="1"/>
              <a:t>fgets</a:t>
            </a:r>
            <a:r>
              <a:rPr lang="en-US" sz="2900" dirty="0"/>
              <a:t>(</a:t>
            </a:r>
            <a:r>
              <a:rPr lang="en-US" sz="2900" dirty="0" err="1"/>
              <a:t>str</a:t>
            </a:r>
            <a:r>
              <a:rPr lang="en-US" sz="2900" dirty="0"/>
              <a:t>, 1024, </a:t>
            </a:r>
            <a:r>
              <a:rPr lang="en-US" sz="2900" dirty="0" err="1"/>
              <a:t>fp</a:t>
            </a:r>
            <a:r>
              <a:rPr lang="en-US" sz="2900" dirty="0"/>
              <a:t>);</a:t>
            </a:r>
          </a:p>
          <a:p>
            <a:pPr marL="0" indent="0">
              <a:buNone/>
            </a:pPr>
            <a:r>
              <a:rPr lang="en-US" sz="2900" dirty="0"/>
              <a:t>   </a:t>
            </a:r>
            <a:r>
              <a:rPr lang="en-US" sz="2900" dirty="0" err="1"/>
              <a:t>fprintf</a:t>
            </a:r>
            <a:r>
              <a:rPr lang="en-US" sz="2900" dirty="0"/>
              <a:t>(</a:t>
            </a:r>
            <a:r>
              <a:rPr lang="en-US" sz="2900" dirty="0" err="1"/>
              <a:t>stdout</a:t>
            </a:r>
            <a:r>
              <a:rPr lang="en-US" sz="2900" dirty="0"/>
              <a:t>, "%s", </a:t>
            </a:r>
            <a:r>
              <a:rPr lang="en-US" sz="2900" dirty="0" err="1"/>
              <a:t>str</a:t>
            </a:r>
            <a:r>
              <a:rPr lang="en-US" sz="2900" dirty="0"/>
              <a:t>);</a:t>
            </a:r>
          </a:p>
          <a:p>
            <a:pPr marL="0" indent="0">
              <a:buNone/>
            </a:pPr>
            <a:r>
              <a:rPr lang="en-US" sz="2900" dirty="0"/>
              <a:t>}</a:t>
            </a:r>
          </a:p>
          <a:p>
            <a:pPr marL="0" indent="0">
              <a:buNone/>
            </a:pPr>
            <a:r>
              <a:rPr lang="en-US" sz="2900" dirty="0"/>
              <a:t>FILE *</a:t>
            </a:r>
            <a:r>
              <a:rPr lang="en-US" sz="2900" dirty="0" err="1"/>
              <a:t>my_popen</a:t>
            </a:r>
            <a:r>
              <a:rPr lang="en-US" sz="2900" dirty="0"/>
              <a:t>(char *</a:t>
            </a:r>
            <a:r>
              <a:rPr lang="en-US" sz="2900" dirty="0" err="1"/>
              <a:t>cmd</a:t>
            </a:r>
            <a:r>
              <a:rPr lang="en-US" sz="2900" dirty="0"/>
              <a:t>, char *mode){</a:t>
            </a:r>
          </a:p>
          <a:p>
            <a:pPr marL="0" indent="0">
              <a:buNone/>
            </a:pPr>
            <a:r>
              <a:rPr lang="en-US" sz="2900" dirty="0"/>
              <a:t>   FILE *</a:t>
            </a:r>
            <a:r>
              <a:rPr lang="en-US" sz="2900" dirty="0" err="1"/>
              <a:t>fp</a:t>
            </a:r>
            <a:r>
              <a:rPr lang="en-US" sz="2900" dirty="0"/>
              <a:t>, *</a:t>
            </a:r>
            <a:r>
              <a:rPr lang="en-US" sz="2900" dirty="0" err="1"/>
              <a:t>fdopen</a:t>
            </a:r>
            <a:r>
              <a:rPr lang="en-US" sz="2900" dirty="0"/>
              <a:t>();</a:t>
            </a:r>
          </a:p>
          <a:p>
            <a:pPr marL="0" indent="0">
              <a:buNone/>
            </a:pPr>
            <a:r>
              <a:rPr lang="en-US" sz="2900" dirty="0"/>
              <a:t>   </a:t>
            </a:r>
            <a:r>
              <a:rPr lang="en-US" sz="2900" dirty="0" err="1"/>
              <a:t>int</a:t>
            </a:r>
            <a:r>
              <a:rPr lang="en-US" sz="2900" dirty="0"/>
              <a:t> </a:t>
            </a:r>
            <a:r>
              <a:rPr lang="en-US" sz="2900" dirty="0" err="1"/>
              <a:t>pfd</a:t>
            </a:r>
            <a:r>
              <a:rPr lang="en-US" sz="2900" dirty="0"/>
              <a:t>[2];</a:t>
            </a:r>
          </a:p>
          <a:p>
            <a:pPr marL="0" indent="0">
              <a:buNone/>
            </a:pPr>
            <a:r>
              <a:rPr lang="en-US" sz="2900" dirty="0"/>
              <a:t>   </a:t>
            </a:r>
            <a:r>
              <a:rPr lang="en-US" sz="2900" dirty="0" err="1"/>
              <a:t>int</a:t>
            </a:r>
            <a:r>
              <a:rPr lang="en-US" sz="2900" dirty="0"/>
              <a:t> </a:t>
            </a:r>
            <a:r>
              <a:rPr lang="en-US" sz="2900" dirty="0" err="1"/>
              <a:t>pid</a:t>
            </a:r>
            <a:r>
              <a:rPr lang="en-US" sz="2900" dirty="0" smtClean="0"/>
              <a:t>;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if(pipe(</a:t>
            </a:r>
            <a:r>
              <a:rPr lang="en-US" sz="2900" dirty="0" err="1"/>
              <a:t>pfd</a:t>
            </a:r>
            <a:r>
              <a:rPr lang="en-US" sz="2900" dirty="0"/>
              <a:t>) &lt; 0) fatal("Pipe failed");</a:t>
            </a:r>
          </a:p>
          <a:p>
            <a:pPr marL="0" indent="0">
              <a:buNone/>
            </a:pPr>
            <a:r>
              <a:rPr lang="en-US" sz="2900" dirty="0"/>
              <a:t>   if(*mode == 'r'){</a:t>
            </a:r>
          </a:p>
          <a:p>
            <a:pPr marL="0" indent="0">
              <a:buNone/>
            </a:pPr>
            <a:r>
              <a:rPr lang="en-US" sz="2900" dirty="0"/>
              <a:t>      if((</a:t>
            </a:r>
            <a:r>
              <a:rPr lang="en-US" sz="2900" dirty="0" err="1"/>
              <a:t>pid</a:t>
            </a:r>
            <a:r>
              <a:rPr lang="en-US" sz="2900" dirty="0"/>
              <a:t> = fork()) &lt; 0){ fatal("Fork failed");</a:t>
            </a:r>
          </a:p>
          <a:p>
            <a:pPr marL="0" indent="0">
              <a:buNone/>
            </a:pPr>
            <a:r>
              <a:rPr lang="en-US" sz="2900" dirty="0"/>
              <a:t>      }else if (</a:t>
            </a:r>
            <a:r>
              <a:rPr lang="en-US" sz="2900" dirty="0" err="1"/>
              <a:t>pid</a:t>
            </a:r>
            <a:r>
              <a:rPr lang="en-US" sz="2900" dirty="0"/>
              <a:t> == 0){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close(</a:t>
            </a:r>
            <a:r>
              <a:rPr lang="en-US" dirty="0" err="1"/>
              <a:t>pfd</a:t>
            </a:r>
            <a:r>
              <a:rPr lang="en-US" dirty="0"/>
              <a:t>[0]);</a:t>
            </a:r>
          </a:p>
          <a:p>
            <a:pPr marL="0" indent="0">
              <a:buNone/>
            </a:pPr>
            <a:r>
              <a:rPr lang="en-US" dirty="0"/>
              <a:t>         close(1);</a:t>
            </a:r>
          </a:p>
          <a:p>
            <a:pPr marL="0" indent="0">
              <a:buNone/>
            </a:pPr>
            <a:r>
              <a:rPr lang="en-US" dirty="0"/>
              <a:t>         if(dup(</a:t>
            </a:r>
            <a:r>
              <a:rPr lang="en-US" dirty="0" err="1"/>
              <a:t>pfd</a:t>
            </a:r>
            <a:r>
              <a:rPr lang="en-US" dirty="0"/>
              <a:t>[1]) != 1) fatal("Dup returned non STDOUT");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execlp</a:t>
            </a:r>
            <a:r>
              <a:rPr lang="en-US" dirty="0"/>
              <a:t>(</a:t>
            </a:r>
            <a:r>
              <a:rPr lang="en-US" dirty="0" err="1"/>
              <a:t>cmd</a:t>
            </a:r>
            <a:r>
              <a:rPr lang="en-US" dirty="0"/>
              <a:t>, </a:t>
            </a:r>
            <a:r>
              <a:rPr lang="en-US" dirty="0" err="1"/>
              <a:t>cmd</a:t>
            </a:r>
            <a:r>
              <a:rPr lang="en-US" dirty="0"/>
              <a:t>, NULL);</a:t>
            </a:r>
          </a:p>
          <a:p>
            <a:pPr marL="0" indent="0">
              <a:buNone/>
            </a:pPr>
            <a:r>
              <a:rPr lang="en-US" dirty="0"/>
              <a:t>         fatal("Exec failed");</a:t>
            </a:r>
          </a:p>
          <a:p>
            <a:pPr marL="0" indent="0">
              <a:buNone/>
            </a:pPr>
            <a:r>
              <a:rPr lang="en-US" dirty="0"/>
              <a:t>      }else{</a:t>
            </a:r>
          </a:p>
          <a:p>
            <a:pPr marL="0" indent="0">
              <a:buNone/>
            </a:pPr>
            <a:r>
              <a:rPr lang="en-US" dirty="0"/>
              <a:t>         if((</a:t>
            </a:r>
            <a:r>
              <a:rPr lang="en-US" dirty="0" err="1"/>
              <a:t>fp</a:t>
            </a:r>
            <a:r>
              <a:rPr lang="en-US" dirty="0"/>
              <a:t> = </a:t>
            </a:r>
            <a:r>
              <a:rPr lang="en-US" dirty="0" err="1"/>
              <a:t>fdopen</a:t>
            </a:r>
            <a:r>
              <a:rPr lang="en-US" dirty="0"/>
              <a:t>(</a:t>
            </a:r>
            <a:r>
              <a:rPr lang="en-US" dirty="0" err="1"/>
              <a:t>pfd</a:t>
            </a:r>
            <a:r>
              <a:rPr lang="en-US" dirty="0"/>
              <a:t>[0],"r")) == NULL) fatal("</a:t>
            </a:r>
            <a:r>
              <a:rPr lang="en-US" dirty="0" err="1"/>
              <a:t>Fdopen</a:t>
            </a:r>
            <a:r>
              <a:rPr lang="en-US" dirty="0"/>
              <a:t> failed");</a:t>
            </a:r>
          </a:p>
          <a:p>
            <a:pPr marL="0" indent="0">
              <a:buNone/>
            </a:pPr>
            <a:r>
              <a:rPr lang="en-US" dirty="0"/>
              <a:t>         return(</a:t>
            </a:r>
            <a:r>
              <a:rPr lang="en-US" dirty="0" err="1"/>
              <a:t>fp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}</a:t>
            </a:r>
          </a:p>
          <a:p>
            <a:pPr marL="0" indent="0">
              <a:buNone/>
            </a:pPr>
            <a:r>
              <a:rPr lang="en-US" dirty="0"/>
              <a:t>   }else if(*mode == 'w'){</a:t>
            </a:r>
          </a:p>
          <a:p>
            <a:pPr marL="0" indent="0">
              <a:buNone/>
            </a:pPr>
            <a:r>
              <a:rPr lang="en-US" dirty="0"/>
              <a:t>   }else{</a:t>
            </a:r>
          </a:p>
          <a:p>
            <a:pPr marL="0" indent="0">
              <a:buNone/>
            </a:pPr>
            <a:r>
              <a:rPr lang="en-US" dirty="0"/>
              <a:t>        fatal("</a:t>
            </a:r>
            <a:r>
              <a:rPr lang="en-US" dirty="0" err="1"/>
              <a:t>popen</a:t>
            </a:r>
            <a:r>
              <a:rPr lang="en-US" dirty="0"/>
              <a:t> mode must be 'r' or 'w'");</a:t>
            </a:r>
          </a:p>
          <a:p>
            <a:pPr marL="0" indent="0">
              <a:buNone/>
            </a:pPr>
            <a:r>
              <a:rPr lang="en-US" dirty="0"/>
              <a:t>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2750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longjmp.c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35</a:t>
            </a:fld>
            <a:r>
              <a:rPr lang="en-US" smtClean="0"/>
              <a:t> -  Sigaction/Longjmp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#include &lt;</a:t>
            </a:r>
            <a:r>
              <a:rPr lang="en-US" sz="1600" dirty="0" err="1"/>
              <a:t>setjmp.h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en-US" sz="1600" dirty="0"/>
              <a:t>#include "</a:t>
            </a:r>
            <a:r>
              <a:rPr lang="en-US" sz="1600" dirty="0" err="1"/>
              <a:t>tlpi_hdr.h</a:t>
            </a:r>
            <a:r>
              <a:rPr lang="en-US" sz="1600" dirty="0"/>
              <a:t>"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static </a:t>
            </a:r>
            <a:r>
              <a:rPr lang="en-US" sz="1600" dirty="0" err="1"/>
              <a:t>jmp_buf</a:t>
            </a:r>
            <a:r>
              <a:rPr lang="en-US" sz="1600" dirty="0"/>
              <a:t> </a:t>
            </a:r>
            <a:r>
              <a:rPr lang="en-US" sz="1600" dirty="0" err="1"/>
              <a:t>env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static void</a:t>
            </a:r>
          </a:p>
          <a:p>
            <a:pPr marL="0" indent="0">
              <a:buNone/>
            </a:pPr>
            <a:r>
              <a:rPr lang="en-US" sz="1600" dirty="0"/>
              <a:t>f2(void)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longjmp</a:t>
            </a:r>
            <a:r>
              <a:rPr lang="en-US" sz="1600" dirty="0"/>
              <a:t>(</a:t>
            </a:r>
            <a:r>
              <a:rPr lang="en-US" sz="1600" dirty="0" err="1"/>
              <a:t>env</a:t>
            </a:r>
            <a:r>
              <a:rPr lang="en-US" sz="1600" dirty="0"/>
              <a:t>, 2);</a:t>
            </a:r>
          </a:p>
          <a:p>
            <a:pPr marL="0" indent="0">
              <a:buNone/>
            </a:pP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static void</a:t>
            </a:r>
          </a:p>
          <a:p>
            <a:pPr marL="0" indent="0">
              <a:buNone/>
            </a:pPr>
            <a:r>
              <a:rPr lang="en-US" sz="1600" dirty="0"/>
              <a:t>f1(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argc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if (</a:t>
            </a:r>
            <a:r>
              <a:rPr lang="en-US" sz="1600" dirty="0" err="1"/>
              <a:t>argc</a:t>
            </a:r>
            <a:r>
              <a:rPr lang="en-US" sz="1600" dirty="0"/>
              <a:t> == 1)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longjmp</a:t>
            </a:r>
            <a:r>
              <a:rPr lang="en-US" sz="1600" dirty="0"/>
              <a:t>(</a:t>
            </a:r>
            <a:r>
              <a:rPr lang="en-US" sz="1600" dirty="0" err="1"/>
              <a:t>env</a:t>
            </a:r>
            <a:r>
              <a:rPr lang="en-US" sz="1600" dirty="0"/>
              <a:t>, 1);</a:t>
            </a:r>
          </a:p>
          <a:p>
            <a:pPr marL="0" indent="0">
              <a:buNone/>
            </a:pPr>
            <a:r>
              <a:rPr lang="en-US" sz="1600" dirty="0"/>
              <a:t>    f2();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267200" y="228600"/>
            <a:ext cx="4876800" cy="6477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switch (</a:t>
            </a:r>
            <a:r>
              <a:rPr lang="en-US" dirty="0" err="1"/>
              <a:t>setjmp</a:t>
            </a:r>
            <a:r>
              <a:rPr lang="en-US" dirty="0"/>
              <a:t>(</a:t>
            </a:r>
            <a:r>
              <a:rPr lang="en-US" dirty="0" err="1"/>
              <a:t>env</a:t>
            </a:r>
            <a:r>
              <a:rPr lang="en-US" dirty="0"/>
              <a:t>)) {</a:t>
            </a:r>
          </a:p>
          <a:p>
            <a:pPr marL="0" indent="0">
              <a:buNone/>
            </a:pPr>
            <a:r>
              <a:rPr lang="en-US" dirty="0"/>
              <a:t>    case 0:     /* </a:t>
            </a:r>
            <a:r>
              <a:rPr lang="en-US" dirty="0" smtClean="0"/>
              <a:t>return </a:t>
            </a:r>
            <a:r>
              <a:rPr lang="en-US" dirty="0"/>
              <a:t>after the initial </a:t>
            </a:r>
            <a:r>
              <a:rPr lang="en-US" dirty="0" err="1"/>
              <a:t>setjmp</a:t>
            </a:r>
            <a:r>
              <a:rPr lang="en-US" dirty="0"/>
              <a:t>()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("Calling f1() after initial </a:t>
            </a:r>
            <a:r>
              <a:rPr lang="en-US" dirty="0" err="1"/>
              <a:t>setjmp</a:t>
            </a:r>
            <a:r>
              <a:rPr lang="en-US" dirty="0"/>
              <a:t>()\n");</a:t>
            </a:r>
          </a:p>
          <a:p>
            <a:pPr marL="0" indent="0">
              <a:buNone/>
            </a:pPr>
            <a:r>
              <a:rPr lang="en-US" dirty="0"/>
              <a:t>        f1(</a:t>
            </a:r>
            <a:r>
              <a:rPr lang="en-US" dirty="0" err="1"/>
              <a:t>argc</a:t>
            </a:r>
            <a:r>
              <a:rPr lang="en-US" dirty="0"/>
              <a:t>);               /* Never returns... */</a:t>
            </a:r>
          </a:p>
          <a:p>
            <a:pPr marL="0" indent="0">
              <a:buNone/>
            </a:pPr>
            <a:r>
              <a:rPr lang="en-US" dirty="0"/>
              <a:t>        break;                  /* ... but this is good form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case 1: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("We jumped back from f1()\n");</a:t>
            </a:r>
          </a:p>
          <a:p>
            <a:pPr marL="0" indent="0">
              <a:buNone/>
            </a:pPr>
            <a:r>
              <a:rPr lang="en-US" dirty="0"/>
              <a:t>        break;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case 2: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("We jumped back from f2()\n");</a:t>
            </a:r>
          </a:p>
          <a:p>
            <a:pPr marL="0" indent="0">
              <a:buNone/>
            </a:pPr>
            <a:r>
              <a:rPr lang="en-US" dirty="0"/>
              <a:t>        break;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exit(EXIT_SUCCESS);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8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Filesystems</a:t>
            </a:r>
            <a:r>
              <a:rPr lang="en-US" dirty="0"/>
              <a:t> and the hierarchy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36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3048000" cy="4937760"/>
          </a:xfrm>
        </p:spPr>
        <p:txBody>
          <a:bodyPr/>
          <a:lstStyle/>
          <a:p>
            <a:r>
              <a:rPr lang="en-US" dirty="0" smtClean="0"/>
              <a:t>mounting a </a:t>
            </a:r>
            <a:r>
              <a:rPr lang="en-US" dirty="0" err="1" smtClean="0"/>
              <a:t>filesystem</a:t>
            </a:r>
            <a:endParaRPr lang="en-US" dirty="0" smtClean="0"/>
          </a:p>
          <a:p>
            <a:r>
              <a:rPr lang="en-US" dirty="0" smtClean="0"/>
              <a:t>mount</a:t>
            </a:r>
          </a:p>
          <a:p>
            <a:pPr lvl="1"/>
            <a:r>
              <a:rPr lang="en-US" dirty="0" smtClean="0"/>
              <a:t>shows what is mounted</a:t>
            </a:r>
            <a:endParaRPr lang="en-US" dirty="0"/>
          </a:p>
          <a:p>
            <a:r>
              <a:rPr lang="en-US" dirty="0" smtClean="0"/>
              <a:t>mount  </a:t>
            </a:r>
            <a:r>
              <a:rPr lang="en-US" dirty="0" err="1" smtClean="0"/>
              <a:t>dev</a:t>
            </a:r>
            <a:r>
              <a:rPr lang="en-US" dirty="0" smtClean="0"/>
              <a:t> path</a:t>
            </a:r>
          </a:p>
          <a:p>
            <a:endParaRPr lang="en-US" dirty="0" smtClean="0"/>
          </a:p>
          <a:p>
            <a:r>
              <a:rPr lang="en-US" dirty="0" err="1" smtClean="0"/>
              <a:t>umount</a:t>
            </a:r>
            <a:endParaRPr lang="en-US" dirty="0" smtClean="0"/>
          </a:p>
          <a:p>
            <a:r>
              <a:rPr lang="en-US" dirty="0" err="1" smtClean="0"/>
              <a:t>fsck</a:t>
            </a:r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 smtClean="0"/>
              <a:t>/mounts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295400"/>
            <a:ext cx="5714999" cy="366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6553200"/>
            <a:ext cx="623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Linux Programming Interface: </a:t>
            </a:r>
            <a:r>
              <a:rPr lang="en-US" dirty="0" err="1"/>
              <a:t>Kerrisk</a:t>
            </a:r>
            <a:r>
              <a:rPr lang="en-US" dirty="0"/>
              <a:t>, Michael (2011-02-11).</a:t>
            </a:r>
          </a:p>
        </p:txBody>
      </p:sp>
    </p:spTree>
    <p:extLst>
      <p:ext uri="{BB962C8B-B14F-4D97-AF65-F5344CB8AC3E}">
        <p14:creationId xmlns:p14="http://schemas.microsoft.com/office/powerpoint/2010/main" xmlns="" val="31414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37</a:t>
            </a:fld>
            <a:r>
              <a:rPr lang="en-US" smtClean="0"/>
              <a:t> -  Sigaction/Longjmp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23863"/>
            <a:ext cx="62198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2847975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Figure 14-2 Structure of file blocks for a file in an ext2 </a:t>
            </a:r>
            <a:r>
              <a:rPr lang="en-US" dirty="0" err="1" smtClean="0"/>
              <a:t>filesys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6553200"/>
            <a:ext cx="623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Linux Programming Interface: </a:t>
            </a:r>
            <a:r>
              <a:rPr lang="en-US" dirty="0" err="1"/>
              <a:t>Kerrisk</a:t>
            </a:r>
            <a:r>
              <a:rPr lang="en-US" dirty="0"/>
              <a:t>, Michael (2011-02-11).</a:t>
            </a:r>
          </a:p>
        </p:txBody>
      </p:sp>
    </p:spTree>
    <p:extLst>
      <p:ext uri="{BB962C8B-B14F-4D97-AF65-F5344CB8AC3E}">
        <p14:creationId xmlns:p14="http://schemas.microsoft.com/office/powerpoint/2010/main" xmlns="" val="1824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Set_jmp</a:t>
            </a:r>
            <a:r>
              <a:rPr lang="en-US" dirty="0" smtClean="0"/>
              <a:t> revisited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setjmp_vars.c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0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15 </a:t>
            </a:r>
            <a:r>
              <a:rPr lang="en-US" dirty="0" err="1" smtClean="0"/>
              <a:t>AdvSignals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39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Filesystems</a:t>
            </a:r>
            <a:endParaRPr lang="en-US" dirty="0" smtClean="0"/>
          </a:p>
          <a:p>
            <a:r>
              <a:rPr lang="en-US" dirty="0" smtClean="0"/>
              <a:t>Ext2 in text; ext4 similar</a:t>
            </a:r>
          </a:p>
          <a:p>
            <a:r>
              <a:rPr lang="en-US" dirty="0"/>
              <a:t>14.5 Virtual File System (VFS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Journaling file systems</a:t>
            </a:r>
          </a:p>
          <a:p>
            <a:r>
              <a:rPr lang="en-US" dirty="0" smtClean="0"/>
              <a:t>links hard and symbolic again</a:t>
            </a:r>
          </a:p>
          <a:p>
            <a:pPr lvl="1"/>
            <a:r>
              <a:rPr lang="en-US" dirty="0" smtClean="0"/>
              <a:t>link, unlink, </a:t>
            </a:r>
            <a:r>
              <a:rPr lang="en-US" dirty="0" err="1" smtClean="0"/>
              <a:t>symlink</a:t>
            </a:r>
            <a:endParaRPr lang="en-US" dirty="0" smtClean="0"/>
          </a:p>
          <a:p>
            <a:r>
              <a:rPr lang="en-US" dirty="0" err="1" smtClean="0"/>
              <a:t>mkfs</a:t>
            </a:r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  - device drivers</a:t>
            </a:r>
          </a:p>
          <a:p>
            <a:r>
              <a:rPr lang="en-US" dirty="0" err="1" smtClean="0"/>
              <a:t>nfs</a:t>
            </a:r>
            <a:endParaRPr lang="en-US" dirty="0" smtClean="0"/>
          </a:p>
          <a:p>
            <a:r>
              <a:rPr lang="en-US" dirty="0" smtClean="0"/>
              <a:t>Behavior Driven design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0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– Anything is fair game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- Finale – Wrap up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But especially:</a:t>
            </a:r>
          </a:p>
          <a:p>
            <a:r>
              <a:rPr lang="en-US" dirty="0" err="1" smtClean="0"/>
              <a:t>pthreads</a:t>
            </a:r>
            <a:endParaRPr lang="en-US" dirty="0" smtClean="0"/>
          </a:p>
          <a:p>
            <a:pPr lvl="1"/>
            <a:r>
              <a:rPr lang="en-US" dirty="0" smtClean="0"/>
              <a:t>matrix sum – blocks (no synchronization required)</a:t>
            </a:r>
          </a:p>
          <a:p>
            <a:pPr lvl="1"/>
            <a:r>
              <a:rPr lang="en-US" dirty="0" smtClean="0"/>
              <a:t>Sum of entries of matrix (synchronization required)</a:t>
            </a:r>
          </a:p>
          <a:p>
            <a:endParaRPr lang="en-US" dirty="0"/>
          </a:p>
          <a:p>
            <a:r>
              <a:rPr lang="en-US" dirty="0" smtClean="0"/>
              <a:t>Client server</a:t>
            </a:r>
          </a:p>
          <a:p>
            <a:pPr lvl="1"/>
            <a:endParaRPr lang="en-US" dirty="0"/>
          </a:p>
          <a:p>
            <a:r>
              <a:rPr lang="en-US" dirty="0" smtClean="0"/>
              <a:t>pipe/fork/exec</a:t>
            </a:r>
          </a:p>
          <a:p>
            <a:r>
              <a:rPr lang="en-US" dirty="0" smtClean="0"/>
              <a:t>login/sleep - alarm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5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15 -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40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16 - </a:t>
            </a:r>
            <a:r>
              <a:rPr lang="en-US" dirty="0" err="1" smtClean="0"/>
              <a:t>Sigaction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41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slide 3 Virtual memory </a:t>
            </a:r>
            <a:r>
              <a:rPr lang="en-US" dirty="0" err="1" smtClean="0"/>
              <a:t>filesys</a:t>
            </a:r>
            <a:r>
              <a:rPr lang="en-US" dirty="0" smtClean="0"/>
              <a:t> : </a:t>
            </a:r>
            <a:r>
              <a:rPr lang="en-US" dirty="0" err="1" smtClean="0"/>
              <a:t>tmpfs</a:t>
            </a:r>
            <a:endParaRPr lang="en-US" dirty="0" smtClean="0"/>
          </a:p>
          <a:p>
            <a:r>
              <a:rPr lang="en-US" dirty="0" smtClean="0"/>
              <a:t>slide 7 </a:t>
            </a:r>
            <a:r>
              <a:rPr lang="en-US" dirty="0" err="1" smtClean="0"/>
              <a:t>Set_jmp</a:t>
            </a:r>
            <a:r>
              <a:rPr lang="en-US" dirty="0" smtClean="0"/>
              <a:t> </a:t>
            </a:r>
            <a:r>
              <a:rPr lang="en-US" dirty="0"/>
              <a:t>revisited </a:t>
            </a:r>
            <a:endParaRPr lang="en-US" dirty="0" smtClean="0"/>
          </a:p>
          <a:p>
            <a:r>
              <a:rPr lang="en-US" dirty="0" smtClean="0"/>
              <a:t>Slide 8Volatile variables and why?</a:t>
            </a:r>
          </a:p>
          <a:p>
            <a:r>
              <a:rPr lang="en-US" dirty="0" smtClean="0"/>
              <a:t>slide 10 </a:t>
            </a:r>
            <a:r>
              <a:rPr lang="en-US" dirty="0" err="1"/>
              <a:t>StackOverflow</a:t>
            </a:r>
            <a:r>
              <a:rPr lang="en-US" dirty="0"/>
              <a:t> why </a:t>
            </a:r>
            <a:r>
              <a:rPr lang="en-US" dirty="0" err="1"/>
              <a:t>sigaction</a:t>
            </a:r>
            <a:r>
              <a:rPr lang="en-US" dirty="0"/>
              <a:t> instead of signal </a:t>
            </a:r>
            <a:r>
              <a:rPr lang="en-US" dirty="0" smtClean="0"/>
              <a:t>?</a:t>
            </a:r>
          </a:p>
          <a:p>
            <a:r>
              <a:rPr lang="en-US" dirty="0" smtClean="0"/>
              <a:t>unreliable signals</a:t>
            </a:r>
          </a:p>
          <a:p>
            <a:r>
              <a:rPr lang="en-US" dirty="0"/>
              <a:t>Classifying Programs by signal </a:t>
            </a:r>
            <a:r>
              <a:rPr lang="en-US" dirty="0" smtClean="0"/>
              <a:t>usage</a:t>
            </a:r>
          </a:p>
          <a:p>
            <a:r>
              <a:rPr lang="en-US" dirty="0" smtClean="0"/>
              <a:t>Job control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7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Graceful Exit with </a:t>
            </a:r>
            <a:r>
              <a:rPr lang="en-US" dirty="0" err="1" smtClean="0"/>
              <a:t>sigaction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42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signal.h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);/* SIGINT handler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main(){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rv</a:t>
            </a:r>
            <a:r>
              <a:rPr lang="en-US" dirty="0"/>
              <a:t>; /* should be checked </a:t>
            </a:r>
            <a:r>
              <a:rPr lang="en-US" dirty="0" err="1"/>
              <a:t>everytime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act, *</a:t>
            </a:r>
            <a:r>
              <a:rPr lang="en-US" dirty="0" err="1"/>
              <a:t>oldact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sigset_t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sigfillset</a:t>
            </a:r>
            <a:r>
              <a:rPr lang="en-US" dirty="0"/>
              <a:t>(&amp;</a:t>
            </a:r>
            <a:r>
              <a:rPr lang="en-US" dirty="0" err="1"/>
              <a:t>signal_mask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act.sa_handler</a:t>
            </a:r>
            <a:r>
              <a:rPr lang="en-US" dirty="0"/>
              <a:t> = </a:t>
            </a:r>
            <a:r>
              <a:rPr lang="en-US" dirty="0" err="1"/>
              <a:t>onint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act.sa_mask</a:t>
            </a:r>
            <a:r>
              <a:rPr lang="en-US" dirty="0"/>
              <a:t> = </a:t>
            </a:r>
            <a:r>
              <a:rPr lang="en-US" dirty="0" err="1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act.sa_flags</a:t>
            </a:r>
            <a:r>
              <a:rPr lang="en-US" dirty="0"/>
              <a:t> = 0;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5565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act.sa_restorer</a:t>
            </a:r>
            <a:r>
              <a:rPr lang="en-US" dirty="0" smtClean="0"/>
              <a:t> </a:t>
            </a:r>
            <a:r>
              <a:rPr lang="en-US" dirty="0"/>
              <a:t>= NULL;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sigaction</a:t>
            </a:r>
            <a:r>
              <a:rPr lang="en-US" dirty="0"/>
              <a:t>(SIGINT, &amp;act, 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sigaction</a:t>
            </a:r>
            <a:r>
              <a:rPr lang="en-US" dirty="0"/>
              <a:t>(SIGQUIT, &amp;act, 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for(</a:t>
            </a:r>
            <a:r>
              <a:rPr lang="en-US" dirty="0" err="1"/>
              <a:t>i</a:t>
            </a:r>
            <a:r>
              <a:rPr lang="en-US" dirty="0"/>
              <a:t>=0; ;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,"%d\n",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</a:t>
            </a:r>
          </a:p>
          <a:p>
            <a:pPr marL="0" indent="0">
              <a:buNone/>
            </a:pP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sig){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</a:t>
            </a:r>
            <a:r>
              <a:rPr lang="en-US" dirty="0" err="1"/>
              <a:t>STDERR:Recieved</a:t>
            </a:r>
            <a:r>
              <a:rPr lang="en-US" dirty="0"/>
              <a:t> SIGNAL NUMBER =%d\n", sig);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stdout</a:t>
            </a:r>
            <a:r>
              <a:rPr lang="en-US" dirty="0"/>
              <a:t>,"</a:t>
            </a:r>
            <a:r>
              <a:rPr lang="en-US" dirty="0" err="1"/>
              <a:t>STDOUT:Recieved</a:t>
            </a:r>
            <a:r>
              <a:rPr lang="en-US" dirty="0"/>
              <a:t> SIGNAL NUMBER =%d\n", sig);</a:t>
            </a:r>
          </a:p>
          <a:p>
            <a:pPr marL="0" indent="0">
              <a:buNone/>
            </a:pPr>
            <a:r>
              <a:rPr lang="en-US" dirty="0"/>
              <a:t>   /*</a:t>
            </a:r>
          </a:p>
          <a:p>
            <a:pPr marL="0" indent="0">
              <a:buNone/>
            </a:pPr>
            <a:r>
              <a:rPr lang="en-US" dirty="0"/>
              <a:t>    * Graceful exit type things removing temporary files etc.</a:t>
            </a:r>
          </a:p>
          <a:p>
            <a:pPr marL="0" indent="0">
              <a:buNone/>
            </a:pPr>
            <a:r>
              <a:rPr lang="en-US" dirty="0"/>
              <a:t>    *</a:t>
            </a:r>
          </a:p>
          <a:p>
            <a:pPr marL="0" indent="0">
              <a:buNone/>
            </a:pPr>
            <a:r>
              <a:rPr lang="en-US" dirty="0"/>
              <a:t>    */</a:t>
            </a:r>
          </a:p>
          <a:p>
            <a:pPr marL="0" indent="0">
              <a:buNone/>
            </a:pPr>
            <a:r>
              <a:rPr lang="en-US" dirty="0"/>
              <a:t>   exit(0)</a:t>
            </a:r>
          </a:p>
        </p:txBody>
      </p:sp>
    </p:spTree>
    <p:extLst>
      <p:ext uri="{BB962C8B-B14F-4D97-AF65-F5344CB8AC3E}">
        <p14:creationId xmlns:p14="http://schemas.microsoft.com/office/powerpoint/2010/main" xmlns="" val="4739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restart.c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43</a:t>
            </a:fld>
            <a:r>
              <a:rPr lang="en-US" smtClean="0"/>
              <a:t>  Advanced Shell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onint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);/* SIGINT handler */</a:t>
            </a:r>
          </a:p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sigaction</a:t>
            </a:r>
            <a:r>
              <a:rPr lang="en-US" dirty="0"/>
              <a:t> act, </a:t>
            </a:r>
            <a:r>
              <a:rPr lang="en-US" dirty="0" err="1"/>
              <a:t>oldact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jmp_buf</a:t>
            </a:r>
            <a:r>
              <a:rPr lang="en-US" dirty="0"/>
              <a:t> </a:t>
            </a:r>
            <a:r>
              <a:rPr lang="en-US" dirty="0" err="1"/>
              <a:t>jbuf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__</a:t>
            </a:r>
            <a:r>
              <a:rPr lang="en-US" dirty="0" err="1"/>
              <a:t>sigset_t</a:t>
            </a:r>
            <a:r>
              <a:rPr lang="en-US" dirty="0"/>
              <a:t> </a:t>
            </a:r>
            <a:r>
              <a:rPr lang="en-US" dirty="0" err="1"/>
              <a:t>signal_mask</a:t>
            </a:r>
            <a:r>
              <a:rPr lang="en-US" dirty="0"/>
              <a:t>;   /* </a:t>
            </a:r>
            <a:r>
              <a:rPr lang="en-US" dirty="0" err="1"/>
              <a:t>sigset_t</a:t>
            </a:r>
            <a:r>
              <a:rPr lang="en-US" dirty="0"/>
              <a:t> should work here but doesn't */ 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save_mask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 err="1"/>
              <a:t>typedef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cnode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cnode</a:t>
            </a:r>
            <a:r>
              <a:rPr lang="en-US" dirty="0"/>
              <a:t> *</a:t>
            </a:r>
            <a:r>
              <a:rPr lang="en-US" dirty="0" err="1"/>
              <a:t>prev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char *word;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cnode</a:t>
            </a:r>
            <a:r>
              <a:rPr lang="en-US" dirty="0"/>
              <a:t> *next; </a:t>
            </a:r>
          </a:p>
          <a:p>
            <a:pPr marL="0" indent="0">
              <a:buNone/>
            </a:pPr>
            <a:r>
              <a:rPr lang="en-US" dirty="0"/>
              <a:t>} CMD_NODE, *CMD_PTR;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CMD_PTR </a:t>
            </a:r>
            <a:r>
              <a:rPr lang="en-US" dirty="0" err="1"/>
              <a:t>buildCmd</a:t>
            </a:r>
            <a:r>
              <a:rPr lang="en-US" dirty="0"/>
              <a:t>();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main</a:t>
            </a:r>
            <a:r>
              <a:rPr lang="en-US" dirty="0" smtClean="0"/>
              <a:t>(){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rv</a:t>
            </a:r>
            <a:r>
              <a:rPr lang="en-US" dirty="0"/>
              <a:t>; /* should be checked </a:t>
            </a:r>
            <a:r>
              <a:rPr lang="en-US" dirty="0" err="1"/>
              <a:t>everytime</a:t>
            </a:r>
            <a:r>
              <a:rPr lang="en-US" dirty="0"/>
              <a:t>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CMD_PTR  c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sigfillset</a:t>
            </a:r>
            <a:r>
              <a:rPr lang="en-US" dirty="0"/>
              <a:t>((</a:t>
            </a:r>
            <a:r>
              <a:rPr lang="en-US" dirty="0" err="1"/>
              <a:t>int</a:t>
            </a:r>
            <a:r>
              <a:rPr lang="en-US" dirty="0"/>
              <a:t> *) &amp;</a:t>
            </a:r>
            <a:r>
              <a:rPr lang="en-US" dirty="0" err="1"/>
              <a:t>signal_mask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act.sa_handler</a:t>
            </a:r>
            <a:r>
              <a:rPr lang="en-US" dirty="0"/>
              <a:t> = </a:t>
            </a:r>
            <a:r>
              <a:rPr lang="en-US" dirty="0" err="1"/>
              <a:t>onint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act.sa_mask</a:t>
            </a:r>
            <a:r>
              <a:rPr lang="en-US" dirty="0"/>
              <a:t> = </a:t>
            </a:r>
            <a:r>
              <a:rPr lang="en-US" dirty="0" err="1"/>
              <a:t>signal_mask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act.sa_flags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act.sa_restorer</a:t>
            </a:r>
            <a:r>
              <a:rPr lang="en-US" dirty="0"/>
              <a:t> = NULL;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sigaction</a:t>
            </a:r>
            <a:r>
              <a:rPr lang="en-US" dirty="0"/>
              <a:t>(SIGINT, &amp;act, &amp;</a:t>
            </a:r>
            <a:r>
              <a:rPr lang="en-US" dirty="0" err="1"/>
              <a:t>oldact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//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sigaction</a:t>
            </a:r>
            <a:r>
              <a:rPr lang="en-US" dirty="0"/>
              <a:t>(SIGQUIT, &amp;act, &amp;</a:t>
            </a:r>
            <a:r>
              <a:rPr lang="en-US" dirty="0" err="1"/>
              <a:t>oldact</a:t>
            </a:r>
            <a:r>
              <a:rPr lang="en-US" dirty="0"/>
              <a:t>); leave unset so that can use SIGQUIT </a:t>
            </a:r>
          </a:p>
          <a:p>
            <a:pPr marL="0" indent="0">
              <a:buNone/>
            </a:pPr>
            <a:r>
              <a:rPr lang="en-US" dirty="0"/>
              <a:t>to terminate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rv</a:t>
            </a:r>
            <a:r>
              <a:rPr lang="en-US" dirty="0"/>
              <a:t>=</a:t>
            </a:r>
            <a:r>
              <a:rPr lang="en-US" dirty="0" err="1"/>
              <a:t>sigprocmask</a:t>
            </a:r>
            <a:r>
              <a:rPr lang="en-US" dirty="0"/>
              <a:t>(SIG_UNBLOCK, NULL, &amp;</a:t>
            </a:r>
            <a:r>
              <a:rPr lang="en-US" dirty="0" err="1"/>
              <a:t>save_mask</a:t>
            </a:r>
            <a:r>
              <a:rPr lang="en-US" dirty="0"/>
              <a:t>); // find </a:t>
            </a:r>
            <a:r>
              <a:rPr lang="en-US" dirty="0" err="1"/>
              <a:t>sigmask</a:t>
            </a:r>
            <a:r>
              <a:rPr lang="en-US" dirty="0"/>
              <a:t> for restoring</a:t>
            </a:r>
          </a:p>
        </p:txBody>
      </p:sp>
    </p:spTree>
    <p:extLst>
      <p:ext uri="{BB962C8B-B14F-4D97-AF65-F5344CB8AC3E}">
        <p14:creationId xmlns:p14="http://schemas.microsoft.com/office/powerpoint/2010/main" xmlns="" val="17557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17 - Daemons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44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Classes of signal handling</a:t>
            </a:r>
          </a:p>
          <a:p>
            <a:pPr lvl="1">
              <a:defRPr/>
            </a:pPr>
            <a:r>
              <a:rPr lang="en-US" dirty="0"/>
              <a:t>Job Control</a:t>
            </a:r>
          </a:p>
          <a:p>
            <a:pPr lvl="1">
              <a:defRPr/>
            </a:pPr>
            <a:r>
              <a:rPr lang="en-US" dirty="0"/>
              <a:t>Terminal input char by char (not line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err="1" smtClean="0"/>
              <a:t>cbreak</a:t>
            </a:r>
            <a:r>
              <a:rPr lang="en-US" dirty="0" smtClean="0"/>
              <a:t>, raw, canonical	</a:t>
            </a:r>
            <a:endParaRPr lang="en-US" dirty="0"/>
          </a:p>
          <a:p>
            <a:pPr lvl="1">
              <a:defRPr/>
            </a:pPr>
            <a:r>
              <a:rPr lang="en-US" dirty="0"/>
              <a:t>APUE.2e/</a:t>
            </a:r>
            <a:r>
              <a:rPr lang="en-US" dirty="0" err="1"/>
              <a:t>tty_cbreak</a:t>
            </a:r>
            <a:endParaRPr lang="en-US" dirty="0"/>
          </a:p>
          <a:p>
            <a:pPr lvl="1">
              <a:defRPr/>
            </a:pPr>
            <a:r>
              <a:rPr lang="en-US" dirty="0"/>
              <a:t>Shell2 </a:t>
            </a:r>
            <a:r>
              <a:rPr lang="en-US" dirty="0" smtClean="0"/>
              <a:t>– Program</a:t>
            </a:r>
          </a:p>
          <a:p>
            <a:pPr lvl="1">
              <a:defRPr/>
            </a:pPr>
            <a:r>
              <a:rPr lang="en-US" dirty="0"/>
              <a:t>Daemons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Lec</a:t>
            </a:r>
            <a:r>
              <a:rPr lang="en-US" dirty="0" smtClean="0"/>
              <a:t> 17 slide 5</a:t>
            </a:r>
            <a:br>
              <a:rPr lang="en-US" dirty="0" smtClean="0"/>
            </a:br>
            <a:r>
              <a:rPr lang="en-US" dirty="0" smtClean="0"/>
              <a:t>Code/apue.2e/fig18.20.c - </a:t>
            </a:r>
            <a:r>
              <a:rPr lang="en-US" dirty="0" err="1" smtClean="0"/>
              <a:t>cbreak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45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562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          </a:t>
            </a:r>
            <a:r>
              <a:rPr lang="en-US" dirty="0" err="1"/>
              <a:t>save_termios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                                     </a:t>
            </a:r>
            <a:r>
              <a:rPr lang="en-US" dirty="0" err="1"/>
              <a:t>ttysavefd</a:t>
            </a:r>
            <a:r>
              <a:rPr lang="en-US" dirty="0"/>
              <a:t> = -1;</a:t>
            </a:r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enum</a:t>
            </a:r>
            <a:r>
              <a:rPr lang="en-US" dirty="0"/>
              <a:t> { RESET, RAW, CBREAK }      </a:t>
            </a:r>
            <a:r>
              <a:rPr lang="en-US" dirty="0" err="1"/>
              <a:t>ttystate</a:t>
            </a:r>
            <a:r>
              <a:rPr lang="en-US" dirty="0"/>
              <a:t> = RESET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tty_cbreak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)      /* put terminal into a </a:t>
            </a:r>
            <a:r>
              <a:rPr lang="en-US" dirty="0" err="1"/>
              <a:t>cbreak</a:t>
            </a:r>
            <a:r>
              <a:rPr lang="en-US" dirty="0"/>
              <a:t> mode */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                            err;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termios</a:t>
            </a:r>
            <a:r>
              <a:rPr lang="en-US" dirty="0"/>
              <a:t>  </a:t>
            </a:r>
            <a:r>
              <a:rPr lang="en-US" dirty="0" err="1"/>
              <a:t>buf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ttystate</a:t>
            </a:r>
            <a:r>
              <a:rPr lang="en-US" dirty="0"/>
              <a:t> != RESET) {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errno</a:t>
            </a:r>
            <a:r>
              <a:rPr lang="en-US" dirty="0"/>
              <a:t> = EINVAL;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if (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&amp;</a:t>
            </a:r>
            <a:r>
              <a:rPr lang="en-US" dirty="0" err="1"/>
              <a:t>buf</a:t>
            </a:r>
            <a:r>
              <a:rPr lang="en-US" dirty="0"/>
              <a:t>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save_termios</a:t>
            </a:r>
            <a:r>
              <a:rPr lang="en-US" dirty="0"/>
              <a:t> = </a:t>
            </a:r>
            <a:r>
              <a:rPr lang="en-US" dirty="0" err="1"/>
              <a:t>buf</a:t>
            </a:r>
            <a:r>
              <a:rPr lang="en-US" dirty="0"/>
              <a:t>;                     /* structure copy */</a:t>
            </a:r>
          </a:p>
          <a:p>
            <a:pPr marL="0" indent="0">
              <a:buNone/>
            </a:pPr>
            <a:r>
              <a:rPr lang="en-US" dirty="0"/>
              <a:t>        /*  Echo off, canonical mode off.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buf.c_lflag</a:t>
            </a:r>
            <a:r>
              <a:rPr lang="en-US" dirty="0"/>
              <a:t> &amp;= ~(ECHO | ICANON);</a:t>
            </a:r>
          </a:p>
          <a:p>
            <a:pPr marL="0" indent="0">
              <a:buNone/>
            </a:pPr>
            <a:r>
              <a:rPr lang="en-US" dirty="0"/>
              <a:t>        	/*  Case B: 1 byte at a time, no timer.   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buf.c_cc</a:t>
            </a:r>
            <a:r>
              <a:rPr lang="en-US" dirty="0"/>
              <a:t>[VMIN] = 1;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buf.c_cc</a:t>
            </a:r>
            <a:r>
              <a:rPr lang="en-US" dirty="0"/>
              <a:t>[VTIME] = 0;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tcsetattr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TCSAFLUSH, &amp;</a:t>
            </a:r>
            <a:r>
              <a:rPr lang="en-US" dirty="0" err="1"/>
              <a:t>buf</a:t>
            </a:r>
            <a:r>
              <a:rPr lang="en-US" dirty="0"/>
              <a:t>) &lt; 0)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54894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/* Verify </a:t>
            </a:r>
            <a:r>
              <a:rPr lang="en-US" dirty="0"/>
              <a:t>that the changes stuck.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tcgetattr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&amp;</a:t>
            </a:r>
            <a:r>
              <a:rPr lang="en-US" dirty="0" err="1"/>
              <a:t>buf</a:t>
            </a:r>
            <a:r>
              <a:rPr lang="en-US" dirty="0"/>
              <a:t>) &lt; 0) {</a:t>
            </a:r>
          </a:p>
          <a:p>
            <a:pPr marL="0" indent="0">
              <a:buNone/>
            </a:pPr>
            <a:r>
              <a:rPr lang="en-US" dirty="0"/>
              <a:t>                err = </a:t>
            </a:r>
            <a:r>
              <a:rPr lang="en-US" dirty="0" err="1"/>
              <a:t>errno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tcsetattr</a:t>
            </a:r>
            <a:r>
              <a:rPr lang="en-US" dirty="0" smtClean="0"/>
              <a:t>(</a:t>
            </a:r>
            <a:r>
              <a:rPr lang="en-US" dirty="0" err="1" smtClean="0"/>
              <a:t>fd</a:t>
            </a:r>
            <a:r>
              <a:rPr lang="en-US" dirty="0"/>
              <a:t>, TCSAFLUSH, &amp;</a:t>
            </a:r>
            <a:r>
              <a:rPr lang="en-US" dirty="0" err="1"/>
              <a:t>save_termios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errno</a:t>
            </a:r>
            <a:r>
              <a:rPr lang="en-US" dirty="0"/>
              <a:t> = err;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if ((</a:t>
            </a:r>
            <a:r>
              <a:rPr lang="en-US" dirty="0" err="1"/>
              <a:t>buf.c_lflag</a:t>
            </a:r>
            <a:r>
              <a:rPr lang="en-US" dirty="0"/>
              <a:t> &amp; (ECHO | ICANON)) || </a:t>
            </a:r>
            <a:r>
              <a:rPr lang="en-US" dirty="0" err="1"/>
              <a:t>buf.c_cc</a:t>
            </a:r>
            <a:r>
              <a:rPr lang="en-US" dirty="0"/>
              <a:t>[VMIN] != 1 ||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buf.c_cc</a:t>
            </a:r>
            <a:r>
              <a:rPr lang="en-US" dirty="0"/>
              <a:t>[VTIME] != 0) {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/*Only </a:t>
            </a:r>
            <a:r>
              <a:rPr lang="en-US" dirty="0"/>
              <a:t>some of the changes were made.  Restore </a:t>
            </a:r>
            <a:r>
              <a:rPr lang="en-US" dirty="0" smtClean="0"/>
              <a:t>the originals*/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tcsetattr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TCSAFLUSH, &amp;</a:t>
            </a:r>
            <a:r>
              <a:rPr lang="en-US" dirty="0" err="1"/>
              <a:t>save_termios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err="1"/>
              <a:t>errno</a:t>
            </a:r>
            <a:r>
              <a:rPr lang="en-US" dirty="0"/>
              <a:t> = EINVAL;</a:t>
            </a:r>
          </a:p>
          <a:p>
            <a:pPr marL="0" indent="0">
              <a:buNone/>
            </a:pPr>
            <a:r>
              <a:rPr lang="en-US" dirty="0"/>
              <a:t>                return(-1);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ttystate</a:t>
            </a:r>
            <a:r>
              <a:rPr lang="en-US" dirty="0"/>
              <a:t> = CBREAK;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ttysavefd</a:t>
            </a:r>
            <a:r>
              <a:rPr lang="en-US" dirty="0"/>
              <a:t> = </a:t>
            </a:r>
            <a:r>
              <a:rPr lang="en-US" dirty="0" err="1"/>
              <a:t>fd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return(0);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0161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</a:t>
            </a:r>
            <a:r>
              <a:rPr lang="en-US" dirty="0" err="1" smtClean="0"/>
              <a:t>revisted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46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pipes, </a:t>
            </a:r>
            <a:r>
              <a:rPr lang="en-US" dirty="0" err="1" smtClean="0"/>
              <a:t>fifos</a:t>
            </a:r>
            <a:endParaRPr lang="en-US" dirty="0" smtClean="0"/>
          </a:p>
          <a:p>
            <a:pPr lvl="1"/>
            <a:r>
              <a:rPr lang="en-US" dirty="0" smtClean="0"/>
              <a:t>SIGPIPE signal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Links and symbolic links again</a:t>
            </a:r>
          </a:p>
          <a:p>
            <a:endParaRPr lang="en-US" dirty="0"/>
          </a:p>
          <a:p>
            <a:r>
              <a:rPr lang="en-US" dirty="0" smtClean="0"/>
              <a:t>GDB</a:t>
            </a:r>
          </a:p>
          <a:p>
            <a:r>
              <a:rPr lang="en-US" dirty="0" smtClean="0"/>
              <a:t>Daemons, </a:t>
            </a:r>
            <a:r>
              <a:rPr lang="en-US" dirty="0" err="1" smtClean="0"/>
              <a:t>chron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60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18 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47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daemon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48</a:t>
            </a:fld>
            <a:r>
              <a:rPr lang="en-US" smtClean="0"/>
              <a:t> -  Advanced Shell Impl.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fork</a:t>
            </a:r>
          </a:p>
          <a:p>
            <a:pPr lvl="1"/>
            <a:r>
              <a:rPr lang="en-US" dirty="0" smtClean="0"/>
              <a:t>parent exits</a:t>
            </a:r>
          </a:p>
          <a:p>
            <a:pPr lvl="1"/>
            <a:r>
              <a:rPr lang="en-US" dirty="0" smtClean="0"/>
              <a:t>child lives on (adopted by ______)</a:t>
            </a:r>
          </a:p>
          <a:p>
            <a:pPr lvl="1"/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child continues on in background</a:t>
            </a:r>
          </a:p>
          <a:p>
            <a:pPr lvl="1"/>
            <a:r>
              <a:rPr lang="en-US" dirty="0" smtClean="0"/>
              <a:t>child not process-group leader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child calls </a:t>
            </a:r>
            <a:r>
              <a:rPr lang="en-US" dirty="0" err="1" smtClean="0"/>
              <a:t>setsid</a:t>
            </a:r>
            <a:r>
              <a:rPr lang="en-US" dirty="0" smtClean="0"/>
              <a:t> – start new session –free from terminal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daemon opens terminal later it might </a:t>
            </a:r>
            <a:r>
              <a:rPr lang="en-US" dirty="0" err="1" smtClean="0"/>
              <a:t>reaquire</a:t>
            </a:r>
            <a:r>
              <a:rPr lang="en-US" dirty="0" smtClean="0"/>
              <a:t> a controlling terminal O_NOCTTY on 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Clear process </a:t>
            </a:r>
            <a:r>
              <a:rPr lang="en-US" dirty="0" err="1" smtClean="0"/>
              <a:t>umask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 err="1" smtClean="0"/>
              <a:t>cwd</a:t>
            </a:r>
            <a:r>
              <a:rPr lang="en-US" dirty="0" smtClean="0"/>
              <a:t> typically to root “/” Why?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 all  open file descriptors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/</a:t>
            </a:r>
            <a:r>
              <a:rPr lang="en-US" dirty="0" err="1" smtClean="0"/>
              <a:t>dev</a:t>
            </a:r>
            <a:r>
              <a:rPr lang="en-US" dirty="0" smtClean="0"/>
              <a:t>/null, dup2(</a:t>
            </a:r>
            <a:r>
              <a:rPr lang="en-US" dirty="0" err="1" smtClean="0"/>
              <a:t>fd</a:t>
            </a:r>
            <a:r>
              <a:rPr lang="en-US" dirty="0" smtClean="0"/>
              <a:t>, 0,1,2)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181350" cy="27432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Lec</a:t>
            </a:r>
            <a:r>
              <a:rPr lang="en-US" sz="4000" dirty="0" smtClean="0"/>
              <a:t> 18 slide 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Figure 56-1</a:t>
            </a:r>
            <a:br>
              <a:rPr lang="en-US" dirty="0" smtClean="0"/>
            </a:br>
            <a:r>
              <a:rPr lang="en-US" dirty="0" smtClean="0"/>
              <a:t>overview of system calls</a:t>
            </a:r>
            <a:br>
              <a:rPr lang="en-US" dirty="0" smtClean="0"/>
            </a:br>
            <a:r>
              <a:rPr lang="en-US" dirty="0" smtClean="0"/>
              <a:t>used with stream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49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880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011" y="239183"/>
            <a:ext cx="5658789" cy="63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01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1 -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systems programs?</a:t>
            </a:r>
          </a:p>
          <a:p>
            <a:r>
              <a:rPr lang="en-US" dirty="0" smtClean="0"/>
              <a:t>History of Unix</a:t>
            </a:r>
          </a:p>
          <a:p>
            <a:pPr lvl="1"/>
            <a:r>
              <a:rPr lang="en-US" dirty="0" smtClean="0"/>
              <a:t>Ken Thompson</a:t>
            </a:r>
          </a:p>
          <a:p>
            <a:pPr lvl="1"/>
            <a:r>
              <a:rPr lang="en-US" dirty="0" smtClean="0"/>
              <a:t>Dennis Ritchie</a:t>
            </a:r>
          </a:p>
          <a:p>
            <a:pPr lvl="1"/>
            <a:r>
              <a:rPr lang="en-US" dirty="0" smtClean="0"/>
              <a:t>Bill Joy</a:t>
            </a:r>
          </a:p>
          <a:p>
            <a:pPr lvl="1"/>
            <a:r>
              <a:rPr lang="en-US" dirty="0" smtClean="0"/>
              <a:t>Richard Stallman</a:t>
            </a:r>
          </a:p>
          <a:p>
            <a:pPr lvl="1"/>
            <a:r>
              <a:rPr lang="en-US" dirty="0" smtClean="0"/>
              <a:t>Andrew </a:t>
            </a:r>
            <a:r>
              <a:rPr lang="en-US" dirty="0" err="1" smtClean="0"/>
              <a:t>Tanenbaum</a:t>
            </a:r>
            <a:endParaRPr lang="en-US" dirty="0" smtClean="0"/>
          </a:p>
          <a:p>
            <a:pPr lvl="1"/>
            <a:r>
              <a:rPr lang="en-US" dirty="0" smtClean="0"/>
              <a:t>Linus Torvalds</a:t>
            </a:r>
          </a:p>
          <a:p>
            <a:pPr lvl="1"/>
            <a:r>
              <a:rPr lang="en-US" dirty="0" smtClean="0"/>
              <a:t>System V </a:t>
            </a:r>
            <a:r>
              <a:rPr lang="en-US" dirty="0" err="1" smtClean="0"/>
              <a:t>vs</a:t>
            </a:r>
            <a:r>
              <a:rPr lang="en-US" dirty="0" smtClean="0"/>
              <a:t> BSD</a:t>
            </a:r>
          </a:p>
          <a:p>
            <a:pPr lvl="1"/>
            <a:r>
              <a:rPr lang="en-US" dirty="0" smtClean="0"/>
              <a:t>POSIX</a:t>
            </a:r>
          </a:p>
          <a:p>
            <a:r>
              <a:rPr lang="en-US" dirty="0" smtClean="0"/>
              <a:t>Why Python and not </a:t>
            </a:r>
            <a:r>
              <a:rPr lang="en-US" dirty="0" err="1" smtClean="0"/>
              <a:t>perl</a:t>
            </a:r>
            <a:r>
              <a:rPr lang="en-US" dirty="0" smtClean="0"/>
              <a:t>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524000"/>
            <a:ext cx="3833618" cy="17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7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Lec</a:t>
            </a:r>
            <a:r>
              <a:rPr lang="en-US" dirty="0"/>
              <a:t> 18 </a:t>
            </a:r>
            <a:r>
              <a:rPr lang="en-US" dirty="0" smtClean="0"/>
              <a:t>Sockets -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50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is reliable Stream or datagram?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that mean anyway?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7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21 slide 8 DNS: </a:t>
            </a:r>
            <a:r>
              <a:rPr lang="en-US" dirty="0" err="1" smtClean="0"/>
              <a:t>nslookup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51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nslookup</a:t>
            </a:r>
            <a:r>
              <a:rPr lang="en-US" dirty="0"/>
              <a:t> </a:t>
            </a:r>
            <a:r>
              <a:rPr lang="en-US" dirty="0" smtClean="0"/>
              <a:t>    howstuffworks.com</a:t>
            </a:r>
            <a:endParaRPr lang="en-US" dirty="0"/>
          </a:p>
          <a:p>
            <a:r>
              <a:rPr lang="en-US" dirty="0"/>
              <a:t>Server:         129.252.11.15</a:t>
            </a:r>
          </a:p>
          <a:p>
            <a:r>
              <a:rPr lang="en-US" dirty="0"/>
              <a:t>Address:        129.252.11.15#53</a:t>
            </a:r>
          </a:p>
          <a:p>
            <a:endParaRPr lang="en-US" dirty="0"/>
          </a:p>
          <a:p>
            <a:r>
              <a:rPr lang="en-US" dirty="0"/>
              <a:t>Non-authoritative answer:</a:t>
            </a:r>
          </a:p>
          <a:p>
            <a:r>
              <a:rPr lang="en-US" dirty="0"/>
              <a:t>Name:   howstuffworks.com</a:t>
            </a:r>
          </a:p>
          <a:p>
            <a:r>
              <a:rPr lang="en-US" dirty="0"/>
              <a:t>Address: </a:t>
            </a:r>
            <a:r>
              <a:rPr lang="en-US" dirty="0" smtClean="0"/>
              <a:t>107.21.49.125</a:t>
            </a:r>
          </a:p>
          <a:p>
            <a:endParaRPr lang="en-US" dirty="0"/>
          </a:p>
          <a:p>
            <a:r>
              <a:rPr lang="en-US" dirty="0" smtClean="0"/>
              <a:t>host(1) gives similar results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5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Lec</a:t>
            </a:r>
            <a:r>
              <a:rPr lang="en-US" dirty="0" smtClean="0"/>
              <a:t> 21 slide 19 Process Query String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52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("Content-type: text/html\n\n");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("&lt;html&gt;\n");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("&lt;body&gt;\n");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("&lt;h1&gt;The value entered was: ")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("%s&lt;/h1&gt;\n", </a:t>
            </a:r>
            <a:r>
              <a:rPr lang="en-US" dirty="0" err="1"/>
              <a:t>getenv</a:t>
            </a:r>
            <a:r>
              <a:rPr lang="en-US" dirty="0"/>
              <a:t>("QUERY_STRING"));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("&lt;/body&gt;\n");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("&lt;/html&gt;\n");</a:t>
            </a:r>
          </a:p>
          <a:p>
            <a:pPr marL="0" indent="0">
              <a:buNone/>
            </a:pPr>
            <a:r>
              <a:rPr lang="en-US" dirty="0"/>
              <a:t>  return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488668"/>
            <a:ext cx="451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http://computer.howstuffworks.com/cgi.htm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504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Lec</a:t>
            </a:r>
            <a:r>
              <a:rPr lang="en-US" sz="3600" dirty="0" smtClean="0"/>
              <a:t> 22 -</a:t>
            </a:r>
            <a:r>
              <a:rPr lang="en-US" sz="3600" dirty="0"/>
              <a:t> POSIX Threads </a:t>
            </a:r>
            <a:r>
              <a:rPr lang="en-US" sz="3600" dirty="0" err="1" smtClean="0"/>
              <a:t>Pacheko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53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TLPI/sockets</a:t>
            </a:r>
          </a:p>
          <a:p>
            <a:pPr lvl="1">
              <a:defRPr/>
            </a:pPr>
            <a:r>
              <a:rPr lang="en-US" dirty="0" smtClean="0"/>
              <a:t>TLPI/sockets/</a:t>
            </a:r>
            <a:r>
              <a:rPr lang="en-US" dirty="0" err="1" smtClean="0"/>
              <a:t>readline</a:t>
            </a:r>
            <a:endParaRPr lang="en-US" dirty="0"/>
          </a:p>
          <a:p>
            <a:pPr lvl="1">
              <a:defRPr/>
            </a:pPr>
            <a:r>
              <a:rPr lang="en-US" dirty="0"/>
              <a:t>TLPI/sockets/</a:t>
            </a:r>
            <a:r>
              <a:rPr lang="en-US" dirty="0" err="1"/>
              <a:t>inet.c</a:t>
            </a:r>
            <a:endParaRPr lang="en-US" dirty="0"/>
          </a:p>
          <a:p>
            <a:pPr lvl="1">
              <a:defRPr/>
            </a:pPr>
            <a:r>
              <a:rPr lang="en-US" sz="2000" dirty="0"/>
              <a:t>TLPI/sockets/</a:t>
            </a:r>
            <a:r>
              <a:rPr lang="en-US" sz="2000" dirty="0" err="1"/>
              <a:t>gethostbyname</a:t>
            </a:r>
            <a:endParaRPr lang="en-US" sz="2000" dirty="0"/>
          </a:p>
          <a:p>
            <a:pPr lvl="2">
              <a:defRPr/>
            </a:pPr>
            <a:r>
              <a:rPr lang="en-US" sz="1800" dirty="0"/>
              <a:t>d</a:t>
            </a:r>
            <a:r>
              <a:rPr lang="en-US" dirty="0"/>
              <a:t>eprecated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getaddrinfo</a:t>
            </a:r>
            <a:endParaRPr lang="en-US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 err="1" smtClean="0">
                <a:sym typeface="Wingdings" pitchFamily="2" charset="2"/>
              </a:rPr>
              <a:t>readline</a:t>
            </a:r>
            <a:endParaRPr lang="en-US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 err="1" smtClean="0">
                <a:sym typeface="Wingdings" pitchFamily="2" charset="2"/>
              </a:rPr>
              <a:t>inet_sockets</a:t>
            </a:r>
            <a:r>
              <a:rPr lang="en-US" dirty="0" smtClean="0">
                <a:sym typeface="Wingdings" pitchFamily="2" charset="2"/>
              </a:rPr>
              <a:t>.[</a:t>
            </a:r>
            <a:r>
              <a:rPr lang="en-US" dirty="0" err="1" smtClean="0">
                <a:sym typeface="Wingdings" pitchFamily="2" charset="2"/>
              </a:rPr>
              <a:t>ch</a:t>
            </a:r>
            <a:r>
              <a:rPr lang="en-US" dirty="0" smtClean="0">
                <a:sym typeface="Wingdings" pitchFamily="2" charset="2"/>
              </a:rPr>
              <a:t>]</a:t>
            </a:r>
          </a:p>
          <a:p>
            <a:pPr lvl="1">
              <a:defRPr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29-1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54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3279085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threads</a:t>
            </a:r>
            <a:r>
              <a:rPr lang="en-US" sz="2400" dirty="0" smtClean="0">
                <a:sym typeface="Wingdings" pitchFamily="2" charset="2"/>
              </a:rPr>
              <a:t> 4 stacks</a:t>
            </a:r>
          </a:p>
          <a:p>
            <a:r>
              <a:rPr lang="en-US" sz="2400" dirty="0" smtClean="0">
                <a:sym typeface="Wingdings" pitchFamily="2" charset="2"/>
              </a:rPr>
              <a:t>threads share the same global space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485" y="152400"/>
            <a:ext cx="571251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6488668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xmlns="" val="23748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55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7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22 -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56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Explain why you need </a:t>
            </a:r>
            <a:r>
              <a:rPr lang="en-US" dirty="0" err="1" smtClean="0"/>
              <a:t>mutexes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happens if a thread does a </a:t>
            </a:r>
            <a:r>
              <a:rPr lang="en-US" dirty="0" err="1" smtClean="0"/>
              <a:t>mutex_lock</a:t>
            </a:r>
            <a:r>
              <a:rPr lang="en-US" dirty="0" smtClean="0"/>
              <a:t> then returns?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0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Lec</a:t>
            </a:r>
            <a:r>
              <a:rPr lang="en-US" sz="3600" dirty="0" smtClean="0"/>
              <a:t> 24 -</a:t>
            </a:r>
            <a:r>
              <a:rPr lang="en-US" sz="3600" dirty="0"/>
              <a:t> POSIX Threads again; Unit </a:t>
            </a:r>
            <a:r>
              <a:rPr lang="en-US" sz="3600" dirty="0" smtClean="0"/>
              <a:t>Testing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57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dirty="0" err="1"/>
              <a:t>Autotools</a:t>
            </a:r>
            <a:endParaRPr lang="en-US" dirty="0"/>
          </a:p>
          <a:p>
            <a:pPr lvl="1">
              <a:defRPr/>
            </a:pPr>
            <a:r>
              <a:rPr lang="en-US" dirty="0"/>
              <a:t>Threads topics from TLPI</a:t>
            </a:r>
          </a:p>
          <a:p>
            <a:pPr lvl="2">
              <a:defRPr/>
            </a:pPr>
            <a:r>
              <a:rPr lang="en-US" dirty="0"/>
              <a:t>Chap 29 Threads Introduction Chap 30 </a:t>
            </a:r>
            <a:r>
              <a:rPr lang="en-US" dirty="0" err="1"/>
              <a:t>Symchornization</a:t>
            </a:r>
            <a:endParaRPr lang="en-US" dirty="0"/>
          </a:p>
          <a:p>
            <a:pPr lvl="2">
              <a:defRPr/>
            </a:pPr>
            <a:r>
              <a:rPr lang="en-US" dirty="0"/>
              <a:t>Chap 31 Safety and Performance</a:t>
            </a:r>
          </a:p>
          <a:p>
            <a:pPr lvl="2">
              <a:defRPr/>
            </a:pPr>
            <a:r>
              <a:rPr lang="en-US" dirty="0"/>
              <a:t>Chap 32 Thread cancellation</a:t>
            </a:r>
          </a:p>
          <a:p>
            <a:pPr lvl="2">
              <a:defRPr/>
            </a:pPr>
            <a:r>
              <a:rPr lang="en-US" dirty="0"/>
              <a:t>Chap 33 Thread further details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59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TLPI/threads  Example Programs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58</a:t>
            </a:fld>
            <a:r>
              <a:rPr lang="en-US" smtClean="0"/>
              <a:t>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simple_thread.c</a:t>
            </a:r>
            <a:r>
              <a:rPr lang="en-US" dirty="0"/>
              <a:t> (Example 29-1) very simple one thread hello-world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thread_incr.c</a:t>
            </a:r>
            <a:r>
              <a:rPr lang="en-US" dirty="0" smtClean="0"/>
              <a:t> </a:t>
            </a:r>
            <a:r>
              <a:rPr lang="en-US" dirty="0"/>
              <a:t>(30-1)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thread_incr_mutex.c</a:t>
            </a:r>
            <a:r>
              <a:rPr lang="en-US" dirty="0"/>
              <a:t> ( 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thread_multijoin.c</a:t>
            </a:r>
            <a:r>
              <a:rPr lang="en-US" dirty="0" smtClean="0"/>
              <a:t> </a:t>
            </a:r>
            <a:r>
              <a:rPr lang="en-US" dirty="0"/>
              <a:t>( )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pthread_create</a:t>
            </a:r>
            <a:endParaRPr lang="en-US" dirty="0" smtClean="0"/>
          </a:p>
          <a:p>
            <a:r>
              <a:rPr lang="en-US" dirty="0" err="1" smtClean="0"/>
              <a:t>pthread_join</a:t>
            </a:r>
            <a:endParaRPr lang="en-US" dirty="0" smtClean="0"/>
          </a:p>
          <a:p>
            <a:r>
              <a:rPr lang="en-US" dirty="0" smtClean="0"/>
              <a:t>need for mutual exclusion fig 30-1</a:t>
            </a:r>
          </a:p>
          <a:p>
            <a:r>
              <a:rPr lang="en-US" dirty="0" err="1" smtClean="0"/>
              <a:t>mutexes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5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59</a:t>
            </a:fld>
            <a:r>
              <a:rPr lang="en-US" smtClean="0"/>
              <a:t>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6934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81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 – slide 26 Fig 2.1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0" y="1362919"/>
            <a:ext cx="9124789" cy="412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53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24 - </a:t>
            </a:r>
            <a:r>
              <a:rPr lang="en-US" dirty="0"/>
              <a:t>POSIX Threads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60</a:t>
            </a:fld>
            <a:r>
              <a:rPr lang="en-US" smtClean="0"/>
              <a:t>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2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Getrusage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61</a:t>
            </a:fld>
            <a:r>
              <a:rPr lang="en-US" smtClean="0"/>
              <a:t> Exam Review</a:t>
            </a:r>
            <a:endParaRPr lang="en-US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4400" y="1219200"/>
            <a:ext cx="5867400" cy="56388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mtClean="0"/>
              <a:t> </a:t>
            </a:r>
            <a:r>
              <a:rPr lang="en-US" sz="2900" smtClean="0"/>
              <a:t>struct rusage {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struct timeval  ru_utime; 	/* user time used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struct timeval  ru_stime; 	/* system time used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ru_maxrss;        	/* maximum resident set size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ru_ixrss;         	/* integral shared memory size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ru_idrss;         	/* integral unshared data size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ru_isrss;         	/* integral unshared stack size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ru_minflt;        	/* page reclaims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ru_majflt;        	/* page faults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ru_nswap;         	/* swaps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ru_inblock;       	/* block input operations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ru_oublock;       	/* block output operations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ru_msgsnd;        	/* messages sent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ru_msgrcv;        	/* messages received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ru_nsignals;      	/* signals received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ru_nvcsw;         	/* voluntary context switches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ru_nivcsw;        	/* involuntary context switches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};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36196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26 -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62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</a:t>
            </a:r>
            <a:r>
              <a:rPr lang="en-US" dirty="0" err="1" smtClean="0"/>
              <a:t>getrusage</a:t>
            </a:r>
            <a:r>
              <a:rPr lang="en-US" dirty="0" smtClean="0"/>
              <a:t> give you access to?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core is my process running on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top show you?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1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Lec</a:t>
            </a:r>
            <a:r>
              <a:rPr lang="en-US" sz="3600" dirty="0" smtClean="0"/>
              <a:t> 26 -</a:t>
            </a:r>
            <a:r>
              <a:rPr lang="en-US" sz="3600" dirty="0"/>
              <a:t> POSIX Threads again; Unit </a:t>
            </a:r>
            <a:r>
              <a:rPr lang="en-US" sz="3600" dirty="0" smtClean="0"/>
              <a:t>Testing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63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dirty="0"/>
              <a:t>POSIX threads from Lec22</a:t>
            </a:r>
          </a:p>
          <a:p>
            <a:pPr lvl="1">
              <a:defRPr/>
            </a:pPr>
            <a:r>
              <a:rPr lang="en-US" dirty="0" err="1"/>
              <a:t>Autotools</a:t>
            </a:r>
            <a:r>
              <a:rPr lang="en-US" dirty="0"/>
              <a:t>: dataflow</a:t>
            </a:r>
          </a:p>
          <a:p>
            <a:pPr lvl="1">
              <a:defRPr/>
            </a:pPr>
            <a:r>
              <a:rPr lang="en-US" dirty="0"/>
              <a:t>Threads topics from TLPI</a:t>
            </a:r>
          </a:p>
          <a:p>
            <a:pPr lvl="2">
              <a:defRPr/>
            </a:pPr>
            <a:r>
              <a:rPr lang="en-US" dirty="0"/>
              <a:t>Chap 31 Safety and Performance</a:t>
            </a:r>
          </a:p>
          <a:p>
            <a:pPr lvl="2">
              <a:defRPr/>
            </a:pPr>
            <a:r>
              <a:rPr lang="en-US" dirty="0"/>
              <a:t>Chap 32 Thread cancellation</a:t>
            </a:r>
          </a:p>
          <a:p>
            <a:pPr lvl="2">
              <a:defRPr/>
            </a:pPr>
            <a:r>
              <a:rPr lang="en-US" dirty="0"/>
              <a:t>Chap 33 Thread further details</a:t>
            </a:r>
          </a:p>
          <a:p>
            <a:pPr lvl="1">
              <a:defRPr/>
            </a:pPr>
            <a:r>
              <a:rPr lang="en-US" dirty="0"/>
              <a:t>POSIX semaphores</a:t>
            </a:r>
          </a:p>
          <a:p>
            <a:pPr lvl="1">
              <a:defRPr/>
            </a:pPr>
            <a:r>
              <a:rPr lang="en-US" dirty="0" err="1"/>
              <a:t>Getrusage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Time revisited fig 10-1</a:t>
            </a:r>
          </a:p>
          <a:p>
            <a:pPr lvl="1">
              <a:defRPr/>
            </a:pPr>
            <a:r>
              <a:rPr lang="en-US" dirty="0" smtClean="0"/>
              <a:t>time structures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core is my process running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9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semaphores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64</a:t>
            </a:fld>
            <a:r>
              <a:rPr lang="en-US" smtClean="0"/>
              <a:t>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1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Getrusage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65</a:t>
            </a:fld>
            <a:r>
              <a:rPr lang="en-US" smtClean="0"/>
              <a:t> Exam Review</a:t>
            </a:r>
            <a:endParaRPr lang="en-US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4400" y="1219200"/>
            <a:ext cx="5867400" cy="56388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mtClean="0"/>
              <a:t> </a:t>
            </a:r>
            <a:r>
              <a:rPr lang="en-US" sz="2900" smtClean="0"/>
              <a:t>struct rusage {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struct timeval  ru_utime; 	/* user time used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struct timeval  ru_stime; 	/* system time used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ru_maxrss;        	/* maximum resident set size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ru_ixrss;         	/* integral shared memory size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ru_idrss;         	/* integral unshared data size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ru_isrss;         	/* integral unshared stack size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ru_minflt;        	/* page reclaims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ru_majflt;        	/* page faults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ru_nswap;         	/* swaps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ru_inblock;       	/* block input operations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ru_oublock;       	/* block output operations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ru_msgsnd;        	/* messages sent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ru_msgrcv;        	/* messages received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ru_nsignals;      	/* signals received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ru_nvcsw;         	/* voluntary context switches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    long   ru_nivcsw;        	/* involuntary context switches */</a:t>
            </a:r>
          </a:p>
          <a:p>
            <a:pPr marL="0" indent="0">
              <a:buFont typeface="Wingdings 3"/>
              <a:buNone/>
            </a:pPr>
            <a:r>
              <a:rPr lang="en-US" sz="2900" smtClean="0"/>
              <a:t>           };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3890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26 -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66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</a:t>
            </a:r>
            <a:r>
              <a:rPr lang="en-US" dirty="0" err="1" smtClean="0"/>
              <a:t>getrusage</a:t>
            </a:r>
            <a:r>
              <a:rPr lang="en-US" dirty="0" smtClean="0"/>
              <a:t> give you access to?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core is my process running on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top show you?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27 -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67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IPC </a:t>
            </a:r>
            <a:r>
              <a:rPr lang="en-US" sz="2200" dirty="0"/>
              <a:t>(</a:t>
            </a:r>
            <a:r>
              <a:rPr lang="en-US" sz="2200" dirty="0" err="1"/>
              <a:t>Interprocess</a:t>
            </a:r>
            <a:r>
              <a:rPr lang="en-US" sz="2200" dirty="0"/>
              <a:t> Communication)</a:t>
            </a:r>
          </a:p>
          <a:p>
            <a:pPr>
              <a:defRPr/>
            </a:pPr>
            <a:r>
              <a:rPr lang="en-US" dirty="0"/>
              <a:t>System V IPC (just enough to bash=criticize)</a:t>
            </a:r>
          </a:p>
          <a:p>
            <a:pPr>
              <a:defRPr/>
            </a:pPr>
            <a:r>
              <a:rPr lang="en-US" dirty="0"/>
              <a:t>POSIX IPC</a:t>
            </a:r>
          </a:p>
          <a:p>
            <a:pPr>
              <a:defRPr/>
            </a:pPr>
            <a:r>
              <a:rPr lang="en-US" dirty="0"/>
              <a:t>Shared Libraries</a:t>
            </a:r>
          </a:p>
          <a:p>
            <a:pPr>
              <a:defRPr/>
            </a:pPr>
            <a:r>
              <a:rPr lang="en-US" dirty="0"/>
              <a:t>Program Educational Objectives</a:t>
            </a:r>
          </a:p>
          <a:p>
            <a:pPr>
              <a:defRPr/>
            </a:pPr>
            <a:r>
              <a:rPr lang="en-US" dirty="0"/>
              <a:t>Course Outcomes</a:t>
            </a:r>
          </a:p>
          <a:p>
            <a:pPr>
              <a:defRPr/>
            </a:pPr>
            <a:r>
              <a:rPr lang="en-US" dirty="0"/>
              <a:t>Exam</a:t>
            </a:r>
          </a:p>
          <a:p>
            <a:pPr>
              <a:defRPr/>
            </a:pPr>
            <a:r>
              <a:rPr lang="en-US" dirty="0"/>
              <a:t>Exam Review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2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68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4075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IPC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219200"/>
            <a:ext cx="3015749" cy="49377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traditional</a:t>
            </a:r>
          </a:p>
          <a:p>
            <a:pPr lvl="1"/>
            <a:r>
              <a:rPr lang="en-US" smtClean="0"/>
              <a:t>signals</a:t>
            </a:r>
          </a:p>
          <a:p>
            <a:pPr lvl="1"/>
            <a:r>
              <a:rPr lang="en-US" smtClean="0"/>
              <a:t>pipes, fifos</a:t>
            </a:r>
          </a:p>
          <a:p>
            <a:pPr lvl="1"/>
            <a:r>
              <a:rPr lang="en-US" smtClean="0"/>
              <a:t>sockets</a:t>
            </a:r>
          </a:p>
          <a:p>
            <a:r>
              <a:rPr lang="en-US" smtClean="0"/>
              <a:t>System V IPC</a:t>
            </a:r>
          </a:p>
          <a:p>
            <a:pPr lvl="1"/>
            <a:r>
              <a:rPr lang="en-US" smtClean="0"/>
              <a:t>msgqueues</a:t>
            </a:r>
          </a:p>
          <a:p>
            <a:pPr lvl="1"/>
            <a:r>
              <a:rPr lang="en-US" smtClean="0"/>
              <a:t>semaphore sets</a:t>
            </a:r>
          </a:p>
          <a:p>
            <a:pPr lvl="1"/>
            <a:r>
              <a:rPr lang="en-US" smtClean="0"/>
              <a:t>shared memory</a:t>
            </a:r>
          </a:p>
          <a:p>
            <a:r>
              <a:rPr lang="en-US" smtClean="0"/>
              <a:t>POSIX</a:t>
            </a:r>
          </a:p>
          <a:p>
            <a:pPr lvl="1"/>
            <a:r>
              <a:rPr lang="en-US" smtClean="0"/>
              <a:t>msgqueues, </a:t>
            </a:r>
          </a:p>
          <a:p>
            <a:pPr lvl="1"/>
            <a:r>
              <a:rPr lang="en-US" smtClean="0"/>
              <a:t>shared memory,</a:t>
            </a:r>
          </a:p>
          <a:p>
            <a:pPr lvl="1"/>
            <a:r>
              <a:rPr lang="en-US" smtClean="0"/>
              <a:t>semaphores,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949" y="90054"/>
            <a:ext cx="5671051" cy="65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5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Table 51-1 POSIX IPC 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69</a:t>
            </a:fld>
            <a:r>
              <a:rPr lang="en-US" smtClean="0"/>
              <a:t> - Exam Review</a:t>
            </a:r>
            <a:endParaRPr lang="en-US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042929" cy="57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24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Lec</a:t>
            </a:r>
            <a:r>
              <a:rPr lang="en-US" dirty="0" smtClean="0"/>
              <a:t> 1 slide 32 Man </a:t>
            </a:r>
            <a:r>
              <a:rPr lang="en-US" dirty="0"/>
              <a:t>– the Online Manual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sections of the manual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Calls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Library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 files (usually found in /</a:t>
            </a:r>
            <a:r>
              <a:rPr lang="en-US" dirty="0" err="1"/>
              <a:t>dev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formats and conventions </a:t>
            </a:r>
            <a:r>
              <a:rPr lang="en-US" dirty="0" err="1"/>
              <a:t>eg</a:t>
            </a:r>
            <a:r>
              <a:rPr lang="en-US" dirty="0"/>
              <a:t>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Miscellaneous (including macro  packages  and  conventions), e.g. man(7), </a:t>
            </a:r>
            <a:r>
              <a:rPr lang="en-US" dirty="0" err="1"/>
              <a:t>groff</a:t>
            </a:r>
            <a:r>
              <a:rPr lang="en-US" dirty="0"/>
              <a:t>(7)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administration commands (usually only for root)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routines [Non standard]</a:t>
            </a:r>
          </a:p>
        </p:txBody>
      </p:sp>
    </p:spTree>
    <p:extLst>
      <p:ext uri="{BB962C8B-B14F-4D97-AF65-F5344CB8AC3E}">
        <p14:creationId xmlns:p14="http://schemas.microsoft.com/office/powerpoint/2010/main" xmlns="" val="19898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27 -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70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main advantage of a shared library?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escribe how the linking of a dynamic linked library works.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4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 – Questions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you find the man page for the system call </a:t>
            </a:r>
            <a:r>
              <a:rPr lang="en-US" dirty="0" err="1" smtClean="0"/>
              <a:t>chmod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sections of the manual? 1,2,5,7,8,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relationship between the </a:t>
            </a:r>
            <a:r>
              <a:rPr lang="en-US" dirty="0" err="1" smtClean="0"/>
              <a:t>unix</a:t>
            </a:r>
            <a:r>
              <a:rPr lang="en-US" dirty="0" smtClean="0"/>
              <a:t> Hierarchy and </a:t>
            </a:r>
            <a:r>
              <a:rPr lang="en-US" dirty="0" err="1" smtClean="0"/>
              <a:t>filesystems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9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Lec</a:t>
            </a:r>
            <a:r>
              <a:rPr lang="en-US" dirty="0" smtClean="0"/>
              <a:t> 2 -</a:t>
            </a:r>
            <a:r>
              <a:rPr lang="en-US" dirty="0"/>
              <a:t>System </a:t>
            </a:r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- Exam Review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Chapter 2, 3, 18.8, 15.1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/</a:t>
            </a:r>
            <a:r>
              <a:rPr lang="en-US" dirty="0" smtClean="0"/>
              <a:t>class/csce510-001/Code/TLPI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File I/O model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open, close, read, write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file descriptors, per-process open file table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err="1" smtClean="0"/>
              <a:t>stdio</a:t>
            </a:r>
            <a:r>
              <a:rPr lang="en-US" dirty="0" smtClean="0"/>
              <a:t> library: </a:t>
            </a:r>
            <a:r>
              <a:rPr lang="en-US" dirty="0" err="1" smtClean="0"/>
              <a:t>fopen</a:t>
            </a:r>
            <a:r>
              <a:rPr lang="en-US" dirty="0" smtClean="0"/>
              <a:t>, </a:t>
            </a:r>
            <a:r>
              <a:rPr lang="en-US" dirty="0" err="1" smtClean="0"/>
              <a:t>fprintf</a:t>
            </a:r>
            <a:r>
              <a:rPr lang="en-US" dirty="0" smtClean="0"/>
              <a:t>, </a:t>
            </a:r>
            <a:r>
              <a:rPr lang="en-US" dirty="0" err="1" smtClean="0"/>
              <a:t>fscanf</a:t>
            </a:r>
            <a:endParaRPr lang="en-US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processes: fork, exit(), </a:t>
            </a:r>
            <a:r>
              <a:rPr lang="en-US" dirty="0" err="1" smtClean="0"/>
              <a:t>ps</a:t>
            </a:r>
            <a:r>
              <a:rPr lang="en-US" dirty="0" smtClean="0"/>
              <a:t>, scheduler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Memory layout of process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Fig 3.1 Execution of System </a:t>
            </a:r>
            <a:r>
              <a:rPr lang="en-US" dirty="0" smtClean="0"/>
              <a:t>Call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18.8 Reading Directories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56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16432</TotalTime>
  <Words>3717</Words>
  <Application>Microsoft Office PowerPoint</Application>
  <PresentationFormat>On-screen Show (4:3)</PresentationFormat>
  <Paragraphs>880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Origin</vt:lpstr>
      <vt:lpstr>CSCE  510  - Systems Programming</vt:lpstr>
      <vt:lpstr>Overview of Course</vt:lpstr>
      <vt:lpstr>Short Answer - </vt:lpstr>
      <vt:lpstr>Programs – Anything is fair game</vt:lpstr>
      <vt:lpstr>Lec 1 - Overview</vt:lpstr>
      <vt:lpstr>Lec 1 – slide 26 Fig 2.1</vt:lpstr>
      <vt:lpstr>Lec 1 slide 32 Man – the Online Manual</vt:lpstr>
      <vt:lpstr>Lec 1 – Questions</vt:lpstr>
      <vt:lpstr>Lec 2 -System Calls</vt:lpstr>
      <vt:lpstr>Slide 10</vt:lpstr>
      <vt:lpstr>Stat structure</vt:lpstr>
      <vt:lpstr>Lec 2 - Questions</vt:lpstr>
      <vt:lpstr>Lec 4 - AR</vt:lpstr>
      <vt:lpstr>Lec 4 – File I/O calls</vt:lpstr>
      <vt:lpstr>Lec 4 Figure 5.2 </vt:lpstr>
      <vt:lpstr>Chapter 6 Processes</vt:lpstr>
      <vt:lpstr>Memory Layout of a Process</vt:lpstr>
      <vt:lpstr>Accessing environment from C</vt:lpstr>
      <vt:lpstr>Allocating on the Heap</vt:lpstr>
      <vt:lpstr>Lec 8 slide 3 - Fork revisited</vt:lpstr>
      <vt:lpstr>Figure 12-1 /proc hierarchy</vt:lpstr>
      <vt:lpstr>Lec 9 Shell basics</vt:lpstr>
      <vt:lpstr>CD – Why must it be built-in?</vt:lpstr>
      <vt:lpstr>I/O redirections</vt:lpstr>
      <vt:lpstr>Pipeorder ls | grep | wc</vt:lpstr>
      <vt:lpstr>Exec family of functions</vt:lpstr>
      <vt:lpstr>Examples/execExamples.c</vt:lpstr>
      <vt:lpstr>20-1 Signal delivery and handling</vt:lpstr>
      <vt:lpstr>Set_jmp revisited</vt:lpstr>
      <vt:lpstr>Multipipes pseudo code sheet</vt:lpstr>
      <vt:lpstr>Slide 31</vt:lpstr>
      <vt:lpstr>Lec 11</vt:lpstr>
      <vt:lpstr>Examples/sigmask1.c</vt:lpstr>
      <vt:lpstr>Examples/popen.c</vt:lpstr>
      <vt:lpstr>proc/longjmp.c</vt:lpstr>
      <vt:lpstr>Filesystems and the hierarchy</vt:lpstr>
      <vt:lpstr>Figure 14-2 Structure of file blocks for a file in an ext2 filesys</vt:lpstr>
      <vt:lpstr>Set_jmp revisited</vt:lpstr>
      <vt:lpstr>Lec 15 AdvSignals</vt:lpstr>
      <vt:lpstr>Lec 15 - Questions</vt:lpstr>
      <vt:lpstr>Lec 16 - Sigaction</vt:lpstr>
      <vt:lpstr>Graceful Exit with sigaction</vt:lpstr>
      <vt:lpstr>Examples/Sigaction/restart.c</vt:lpstr>
      <vt:lpstr>Lec 17 - Daemons</vt:lpstr>
      <vt:lpstr>Lec 17 slide 5 Code/apue.2e/fig18.20.c - cbreak</vt:lpstr>
      <vt:lpstr>Topics revisted</vt:lpstr>
      <vt:lpstr>Lec 18 Sockets</vt:lpstr>
      <vt:lpstr>Creating a daemon</vt:lpstr>
      <vt:lpstr>Lec 18 slide 11 Figure 56-1 overview of system calls used with stream</vt:lpstr>
      <vt:lpstr>Lec 18 Sockets - Questions</vt:lpstr>
      <vt:lpstr>Lec 21 slide 8 DNS: nslookup(1)</vt:lpstr>
      <vt:lpstr>Lec 21 slide 19 Process Query String</vt:lpstr>
      <vt:lpstr>Lec 22 - POSIX Threads Pacheko</vt:lpstr>
      <vt:lpstr>Fig 29-1</vt:lpstr>
      <vt:lpstr>Mutexes</vt:lpstr>
      <vt:lpstr>Lec 22 - Questions</vt:lpstr>
      <vt:lpstr>Lec 24 - POSIX Threads again; Unit Testing</vt:lpstr>
      <vt:lpstr>TLPI/threads  Example Programs</vt:lpstr>
      <vt:lpstr>Slide 59</vt:lpstr>
      <vt:lpstr>Lec 24 - POSIX Threads Questions</vt:lpstr>
      <vt:lpstr>Getrusage</vt:lpstr>
      <vt:lpstr>Lec 26 - Questions</vt:lpstr>
      <vt:lpstr>Lec 26 - POSIX Threads again; Unit Testing</vt:lpstr>
      <vt:lpstr>POSIX semaphores</vt:lpstr>
      <vt:lpstr>Getrusage</vt:lpstr>
      <vt:lpstr>Lec 26 - Questions</vt:lpstr>
      <vt:lpstr>Lec 27 -</vt:lpstr>
      <vt:lpstr>Slide 68</vt:lpstr>
      <vt:lpstr>Table 51-1 POSIX IPC Summary</vt:lpstr>
      <vt:lpstr>Lec 27 -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MMM</cp:lastModifiedBy>
  <cp:revision>246</cp:revision>
  <cp:lastPrinted>2013-04-29T23:12:30Z</cp:lastPrinted>
  <dcterms:created xsi:type="dcterms:W3CDTF">2013-01-05T02:56:47Z</dcterms:created>
  <dcterms:modified xsi:type="dcterms:W3CDTF">2013-04-30T01:44:47Z</dcterms:modified>
</cp:coreProperties>
</file>