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7"/>
  </p:notesMasterIdLst>
  <p:handoutMasterIdLst>
    <p:handoutMasterId r:id="rId28"/>
  </p:handoutMasterIdLst>
  <p:sldIdLst>
    <p:sldId id="352" r:id="rId2"/>
    <p:sldId id="399" r:id="rId3"/>
    <p:sldId id="398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432" r:id="rId12"/>
    <p:sldId id="420" r:id="rId13"/>
    <p:sldId id="417" r:id="rId14"/>
    <p:sldId id="418" r:id="rId15"/>
    <p:sldId id="419" r:id="rId16"/>
    <p:sldId id="421" r:id="rId17"/>
    <p:sldId id="422" r:id="rId18"/>
    <p:sldId id="423" r:id="rId19"/>
    <p:sldId id="425" r:id="rId20"/>
    <p:sldId id="426" r:id="rId21"/>
    <p:sldId id="427" r:id="rId22"/>
    <p:sldId id="428" r:id="rId23"/>
    <p:sldId id="429" r:id="rId24"/>
    <p:sldId id="430" r:id="rId25"/>
    <p:sldId id="431" r:id="rId26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63" d="100"/>
          <a:sy n="63" d="100"/>
        </p:scale>
        <p:origin x="-4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Test 2</a:t>
            </a:r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1652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Test 2</a:t>
            </a:r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1652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</a:t>
            </a:r>
            <a:r>
              <a:rPr lang="en-US" dirty="0" smtClean="0"/>
              <a:t>Finale – Wrap up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dirty="0" smtClean="0"/>
              <a:t>Finale – Wrap up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2282952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Finale – Wrap up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/>
              <a:t>Lec</a:t>
            </a:r>
            <a:r>
              <a:rPr lang="en-US" b="1" dirty="0" smtClean="0"/>
              <a:t>  </a:t>
            </a:r>
            <a:r>
              <a:rPr lang="en-US" b="1" dirty="0" smtClean="0"/>
              <a:t>28 Finale – Wrap-Up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smtClean="0"/>
              <a:t>April </a:t>
            </a:r>
            <a:r>
              <a:rPr lang="en-US" smtClean="0"/>
              <a:t>29, </a:t>
            </a:r>
            <a:r>
              <a:rPr lang="en-US" dirty="0" smtClean="0"/>
              <a:t>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Creating  A shared Library - Conventions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gcc</a:t>
            </a:r>
            <a:r>
              <a:rPr lang="en-US" dirty="0"/>
              <a:t> -g -c -</a:t>
            </a:r>
            <a:r>
              <a:rPr lang="en-US" dirty="0" err="1"/>
              <a:t>fPIC</a:t>
            </a:r>
            <a:r>
              <a:rPr lang="en-US" dirty="0"/>
              <a:t> -Wall mod1. c mod2. c mod3. c 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/>
              <a:t>we create the shared library with the real name libdemo.so. 1.0.1 and the </a:t>
            </a:r>
            <a:r>
              <a:rPr lang="en-US" dirty="0" err="1"/>
              <a:t>soname</a:t>
            </a:r>
            <a:r>
              <a:rPr lang="en-US" dirty="0"/>
              <a:t> libdemo.so. 1.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/>
              <a:t>gcc</a:t>
            </a:r>
            <a:r>
              <a:rPr lang="en-US" dirty="0"/>
              <a:t> -g -shared -</a:t>
            </a:r>
            <a:r>
              <a:rPr lang="en-US" dirty="0" err="1"/>
              <a:t>Wl</a:t>
            </a:r>
            <a:r>
              <a:rPr lang="en-US" dirty="0"/>
              <a:t>,-</a:t>
            </a:r>
            <a:r>
              <a:rPr lang="en-US" dirty="0" err="1"/>
              <a:t>soname</a:t>
            </a:r>
            <a:r>
              <a:rPr lang="en-US" dirty="0"/>
              <a:t>, libdemo.so. 1 -o libdemo.so. 1.0.1 \ mod1. o mod2. o mod3. o </a:t>
            </a:r>
            <a:endParaRPr lang="en-US" dirty="0" smtClean="0"/>
          </a:p>
          <a:p>
            <a:r>
              <a:rPr lang="en-US" dirty="0" smtClean="0"/>
              <a:t>Next</a:t>
            </a:r>
            <a:r>
              <a:rPr lang="en-US" dirty="0"/>
              <a:t>, we create appropriate symbolic links for the </a:t>
            </a:r>
            <a:r>
              <a:rPr lang="en-US" dirty="0" err="1"/>
              <a:t>soname</a:t>
            </a:r>
            <a:r>
              <a:rPr lang="en-US" dirty="0"/>
              <a:t> and linker name: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/>
              <a:t>ln</a:t>
            </a:r>
            <a:r>
              <a:rPr lang="en-US" dirty="0"/>
              <a:t> -s libdemo.so. 1.0.1 libdemo.so. 1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/>
              <a:t>ln</a:t>
            </a:r>
            <a:r>
              <a:rPr lang="en-US" dirty="0"/>
              <a:t> -s libdemo.so. 1 libdemo.so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employ </a:t>
            </a:r>
            <a:r>
              <a:rPr lang="en-US" dirty="0" err="1"/>
              <a:t>ls</a:t>
            </a:r>
            <a:r>
              <a:rPr lang="en-US" dirty="0"/>
              <a:t> to verify the setup (with </a:t>
            </a:r>
            <a:r>
              <a:rPr lang="en-US" dirty="0" err="1"/>
              <a:t>awk</a:t>
            </a:r>
            <a:r>
              <a:rPr lang="en-US" dirty="0"/>
              <a:t> used to select the fields of interest):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/>
              <a:t>ls</a:t>
            </a:r>
            <a:r>
              <a:rPr lang="en-US" dirty="0"/>
              <a:t> -l libdemo.so* | </a:t>
            </a:r>
            <a:r>
              <a:rPr lang="en-US" dirty="0" err="1"/>
              <a:t>awk</a:t>
            </a:r>
            <a:r>
              <a:rPr lang="en-US" dirty="0"/>
              <a:t> '{ print $ 1, $ 9, $ 10, $ 11}' </a:t>
            </a:r>
            <a:r>
              <a:rPr lang="en-US" dirty="0" err="1"/>
              <a:t>lrwxrwxrwx</a:t>
            </a:r>
            <a:r>
              <a:rPr lang="en-US" dirty="0"/>
              <a:t> libdemo.so -&gt; libdemo.so. 1 </a:t>
            </a:r>
            <a:r>
              <a:rPr lang="en-US" dirty="0" err="1"/>
              <a:t>lrwxrwxrwx</a:t>
            </a:r>
            <a:r>
              <a:rPr lang="en-US" dirty="0"/>
              <a:t> libdemo.so. 1 -&gt; libdemo.so. 1.0.1 -</a:t>
            </a:r>
            <a:r>
              <a:rPr lang="en-US" dirty="0" err="1"/>
              <a:t>rwxr</a:t>
            </a:r>
            <a:r>
              <a:rPr lang="en-US" dirty="0"/>
              <a:t>-</a:t>
            </a:r>
            <a:r>
              <a:rPr lang="en-US" dirty="0" err="1"/>
              <a:t>xr</a:t>
            </a:r>
            <a:r>
              <a:rPr lang="en-US" dirty="0"/>
              <a:t>-x libdemo.so. 1.0.1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100" dirty="0" err="1"/>
              <a:t>Kerrisk</a:t>
            </a:r>
            <a:r>
              <a:rPr lang="en-US" sz="2100" dirty="0"/>
              <a:t>, Michael (2011-02-11). The Linux Programming Interface: A Linux and UNIX System Programming Handbook (Kindle Locations 38074-38090). O'Reilly Distribution. Kindle Edition. </a:t>
            </a:r>
          </a:p>
        </p:txBody>
      </p:sp>
    </p:spTree>
    <p:extLst>
      <p:ext uri="{BB962C8B-B14F-4D97-AF65-F5344CB8AC3E}">
        <p14:creationId xmlns:p14="http://schemas.microsoft.com/office/powerpoint/2010/main" val="1923129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Webserver Architecture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multi-process server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threaded server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hybrid</a:t>
            </a:r>
          </a:p>
          <a:p>
            <a:endParaRPr lang="en-US" dirty="0"/>
          </a:p>
          <a:p>
            <a:r>
              <a:rPr lang="en-US" dirty="0" smtClean="0"/>
              <a:t>front end - distributor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07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 for 510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/>
              <a:t>Specific goals for the course</a:t>
            </a:r>
          </a:p>
          <a:p>
            <a:pPr lvl="0"/>
            <a:r>
              <a:rPr lang="en-US" dirty="0"/>
              <a:t>Specific outcomes of instruction are that students will be able to: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Demonstrate mastery of the internal operation of Unix system software including assemblers, loaders, macro-processors, command language interpreters, inter-process communication. {tests}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Develop medium to large C/C++ programs in a Unix Environment utilizing the C preprocessor, the debugger (</a:t>
            </a:r>
            <a:r>
              <a:rPr lang="en-US" dirty="0" err="1"/>
              <a:t>gdb</a:t>
            </a:r>
            <a:r>
              <a:rPr lang="en-US" dirty="0"/>
              <a:t>), make, source code revision systems (</a:t>
            </a:r>
            <a:r>
              <a:rPr lang="en-US" dirty="0" err="1"/>
              <a:t>sccs</a:t>
            </a:r>
            <a:r>
              <a:rPr lang="en-US" dirty="0"/>
              <a:t>), etc. {programming assignments, tests}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680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Educational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mission of the </a:t>
            </a:r>
            <a:r>
              <a:rPr lang="en-US" dirty="0">
                <a:solidFill>
                  <a:srgbClr val="FF0000"/>
                </a:solidFill>
              </a:rPr>
              <a:t>Computer Science degree </a:t>
            </a:r>
            <a:r>
              <a:rPr lang="en-US" dirty="0"/>
              <a:t>program is to prepare graduates with the knowledge and skills needed for successful practice in the field of computing and for post-baccalaureate education. The program educational objectives are that five years after graduation Computer Science graduates will be:</a:t>
            </a:r>
          </a:p>
          <a:p>
            <a:r>
              <a:rPr lang="en-US" dirty="0"/>
              <a:t>Contributing to economic development and society through the development and management of computer systems for industry and research.</a:t>
            </a:r>
          </a:p>
          <a:p>
            <a:r>
              <a:rPr lang="en-US" dirty="0"/>
              <a:t>Continuing their professional development through professional study and research.</a:t>
            </a:r>
          </a:p>
          <a:p>
            <a:r>
              <a:rPr lang="en-US" dirty="0"/>
              <a:t>Advancing in their careers through knowledge of computer science, communication skills and understanding of computer systems and contemporary technological issues.</a:t>
            </a:r>
          </a:p>
        </p:txBody>
      </p:sp>
    </p:spTree>
    <p:extLst>
      <p:ext uri="{BB962C8B-B14F-4D97-AF65-F5344CB8AC3E}">
        <p14:creationId xmlns:p14="http://schemas.microsoft.com/office/powerpoint/2010/main" val="1349972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PEOs – Computer </a:t>
            </a:r>
            <a:r>
              <a:rPr lang="en-US" dirty="0" err="1" smtClean="0"/>
              <a:t>Engr</a:t>
            </a:r>
            <a:r>
              <a:rPr lang="en-US" dirty="0" smtClean="0"/>
              <a:t> &amp; CIS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… Computer Engineering</a:t>
            </a:r>
          </a:p>
          <a:p>
            <a:r>
              <a:rPr lang="en-US" dirty="0"/>
              <a:t>Contributing to their communities and society with innovations in computer technology and applications and an understanding of contemporary technological issues.</a:t>
            </a:r>
          </a:p>
          <a:p>
            <a:r>
              <a:rPr lang="en-US" dirty="0"/>
              <a:t>Continuing their professional development through professional study and research.</a:t>
            </a:r>
          </a:p>
          <a:p>
            <a:r>
              <a:rPr lang="en-US" dirty="0"/>
              <a:t>Advancing in their careers through their knowledge of computer engineering, by communicating and working effectively as team members and by interacting responsibly with colleagues, customers, employers, and others in society.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8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10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PEOs – Computer </a:t>
            </a:r>
            <a:r>
              <a:rPr lang="en-US" dirty="0" smtClean="0"/>
              <a:t>Information Systems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… </a:t>
            </a:r>
            <a:r>
              <a:rPr lang="en-US" dirty="0" smtClean="0">
                <a:solidFill>
                  <a:srgbClr val="FF0000"/>
                </a:solidFill>
              </a:rPr>
              <a:t>CIS</a:t>
            </a:r>
          </a:p>
          <a:p>
            <a:r>
              <a:rPr lang="en-US" dirty="0" smtClean="0"/>
              <a:t>Contributing </a:t>
            </a:r>
            <a:r>
              <a:rPr lang="en-US" dirty="0"/>
              <a:t>to economic development and society through the development and management of computer information systems.</a:t>
            </a:r>
          </a:p>
          <a:p>
            <a:r>
              <a:rPr lang="en-US" dirty="0"/>
              <a:t>Advancing in their careers through knowledge of computer information systems, communications skills and understanding of business and contemporary technological issues.</a:t>
            </a:r>
          </a:p>
          <a:p>
            <a:r>
              <a:rPr lang="en-US" dirty="0"/>
              <a:t>Continuing their professional development through professional study and research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85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 Review Lectures by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79" y="1371600"/>
            <a:ext cx="4318921" cy="3252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368496"/>
            <a:ext cx="4458767" cy="388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742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Test 1</a:t>
            </a:r>
          </a:p>
          <a:p>
            <a:r>
              <a:rPr lang="en-US" dirty="0" smtClean="0"/>
              <a:t>Test 2</a:t>
            </a:r>
          </a:p>
          <a:p>
            <a:r>
              <a:rPr lang="en-US" dirty="0" smtClean="0"/>
              <a:t>Test 2 – in-class</a:t>
            </a:r>
          </a:p>
          <a:p>
            <a:r>
              <a:rPr lang="en-US" dirty="0" smtClean="0"/>
              <a:t>Since Test 2</a:t>
            </a:r>
          </a:p>
          <a:p>
            <a:pPr lvl="1"/>
            <a:r>
              <a:rPr lang="en-US" dirty="0" smtClean="0"/>
              <a:t>POSIX threads</a:t>
            </a:r>
          </a:p>
          <a:p>
            <a:pPr lvl="1"/>
            <a:r>
              <a:rPr lang="en-US" dirty="0" smtClean="0"/>
              <a:t>IPC</a:t>
            </a:r>
          </a:p>
          <a:p>
            <a:pPr lvl="1"/>
            <a:r>
              <a:rPr lang="en-US" dirty="0" smtClean="0"/>
              <a:t>Shared libraries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468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1 - remember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1. AR </a:t>
            </a:r>
            <a:r>
              <a:rPr lang="en-US" b="0" dirty="0"/>
              <a:t>- </a:t>
            </a:r>
            <a:r>
              <a:rPr lang="en-US" b="0" dirty="0" err="1"/>
              <a:t>lseek</a:t>
            </a:r>
            <a:r>
              <a:rPr lang="en-US" b="0" dirty="0"/>
              <a:t>, magic, header</a:t>
            </a:r>
          </a:p>
          <a:p>
            <a:pPr marL="0" indent="0">
              <a:buNone/>
            </a:pPr>
            <a:r>
              <a:rPr lang="en-US" b="0" dirty="0"/>
              <a:t>2. Shell - </a:t>
            </a:r>
            <a:r>
              <a:rPr lang="en-US" b="0" dirty="0" err="1"/>
              <a:t>subst</a:t>
            </a:r>
            <a:r>
              <a:rPr lang="en-US" b="0" dirty="0"/>
              <a:t>, linked lists, exec</a:t>
            </a:r>
          </a:p>
          <a:p>
            <a:pPr marL="0" indent="0">
              <a:buNone/>
            </a:pPr>
            <a:r>
              <a:rPr lang="en-US" b="0" dirty="0"/>
              <a:t>3. Remapping </a:t>
            </a:r>
            <a:r>
              <a:rPr lang="en-US" b="0" dirty="0" err="1"/>
              <a:t>stdio</a:t>
            </a:r>
            <a:r>
              <a:rPr lang="en-US" b="0" dirty="0"/>
              <a:t> - </a:t>
            </a:r>
            <a:r>
              <a:rPr lang="en-US" b="0" dirty="0" err="1"/>
              <a:t>popen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4. make</a:t>
            </a:r>
          </a:p>
          <a:p>
            <a:pPr marL="0" indent="0">
              <a:buNone/>
            </a:pPr>
            <a:r>
              <a:rPr lang="en-US" b="0" dirty="0"/>
              <a:t>5. Memory layout; </a:t>
            </a:r>
            <a:r>
              <a:rPr lang="en-US" b="0" dirty="0" err="1"/>
              <a:t>malloc</a:t>
            </a:r>
            <a:r>
              <a:rPr lang="en-US" b="0" dirty="0"/>
              <a:t>/free</a:t>
            </a:r>
          </a:p>
          <a:p>
            <a:pPr marL="0" indent="0">
              <a:buNone/>
            </a:pPr>
            <a:r>
              <a:rPr lang="en-US" b="0" dirty="0"/>
              <a:t>6. signals</a:t>
            </a:r>
          </a:p>
          <a:p>
            <a:pPr marL="0" indent="0">
              <a:buNone/>
            </a:pPr>
            <a:r>
              <a:rPr lang="en-US" b="0" dirty="0"/>
              <a:t>7. </a:t>
            </a:r>
            <a:r>
              <a:rPr lang="en-US" b="0" dirty="0" err="1"/>
              <a:t>setjmp</a:t>
            </a:r>
            <a:r>
              <a:rPr lang="en-US" b="0" dirty="0"/>
              <a:t>/</a:t>
            </a:r>
            <a:r>
              <a:rPr lang="en-US" b="0" dirty="0" err="1"/>
              <a:t>longjmp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17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 – </a:t>
            </a:r>
            <a:r>
              <a:rPr lang="en-US" dirty="0"/>
              <a:t>Lecture 25 slides 3-5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Test 2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Signals</a:t>
            </a:r>
          </a:p>
          <a:p>
            <a:pPr marL="731520" lvl="1" indent="-457200">
              <a:buFont typeface="Wingdings 3"/>
              <a:buAutoNum type="alphaLcPeriod"/>
            </a:pPr>
            <a:r>
              <a:rPr lang="en-US" sz="2000" dirty="0"/>
              <a:t>Explain in detail what happens when the system call     “</a:t>
            </a:r>
            <a:r>
              <a:rPr lang="en-US" sz="2000" dirty="0" err="1"/>
              <a:t>rv</a:t>
            </a:r>
            <a:r>
              <a:rPr lang="en-US" sz="2000" dirty="0"/>
              <a:t> = signal(SIGINT, </a:t>
            </a:r>
            <a:r>
              <a:rPr lang="en-US" sz="2000" dirty="0" err="1"/>
              <a:t>intr</a:t>
            </a:r>
            <a:r>
              <a:rPr lang="en-US" sz="2000" dirty="0"/>
              <a:t>);”     is executed.  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Write a section of code that will temporarily block the SIGINT signal.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Write a section of code to check if there is a SIGINT signal pending.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Are signals queued up?</a:t>
            </a:r>
          </a:p>
          <a:p>
            <a:pPr marL="457200" indent="-457200">
              <a:buAutoNum type="arabicPeriod"/>
            </a:pPr>
            <a:r>
              <a:rPr lang="en-US" sz="2400" dirty="0"/>
              <a:t>pipes and </a:t>
            </a:r>
            <a:r>
              <a:rPr lang="en-US" sz="2400" dirty="0" err="1"/>
              <a:t>fifos</a:t>
            </a:r>
            <a:endParaRPr lang="en-US" sz="2400" dirty="0"/>
          </a:p>
          <a:p>
            <a:pPr marL="731520" lvl="1" indent="-457200">
              <a:buAutoNum type="alphaLcPeriod"/>
            </a:pPr>
            <a:r>
              <a:rPr lang="en-US" sz="2000" dirty="0"/>
              <a:t>What are the major differences between a pipe and a </a:t>
            </a:r>
            <a:r>
              <a:rPr lang="en-US" sz="2000" dirty="0" err="1"/>
              <a:t>fifo</a:t>
            </a:r>
            <a:r>
              <a:rPr lang="en-US" sz="2000" dirty="0"/>
              <a:t>?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How do you know if a file in the hierarchy is a </a:t>
            </a:r>
            <a:r>
              <a:rPr lang="en-US" sz="2000" dirty="0" err="1"/>
              <a:t>fifo</a:t>
            </a:r>
            <a:r>
              <a:rPr lang="en-US" sz="2000" dirty="0"/>
              <a:t>?</a:t>
            </a:r>
          </a:p>
          <a:p>
            <a:pPr marL="457200" indent="-457200">
              <a:buAutoNum type="arabicPeriod"/>
            </a:pPr>
            <a:r>
              <a:rPr lang="en-US" dirty="0" err="1"/>
              <a:t>Longjmps</a:t>
            </a:r>
            <a:r>
              <a:rPr lang="en-US" dirty="0"/>
              <a:t>/</a:t>
            </a:r>
            <a:r>
              <a:rPr lang="en-US" dirty="0" err="1"/>
              <a:t>setjmps</a:t>
            </a:r>
            <a:endParaRPr lang="en-US" dirty="0"/>
          </a:p>
          <a:p>
            <a:pPr marL="731520" lvl="1" indent="-457200">
              <a:buAutoNum type="alphaLcPeriod"/>
            </a:pPr>
            <a:r>
              <a:rPr lang="en-US" sz="2000" dirty="0"/>
              <a:t>What is the problem with global variables?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When are acceptable times to use </a:t>
            </a:r>
            <a:r>
              <a:rPr lang="en-US" sz="2000" dirty="0" err="1"/>
              <a:t>longjmp</a:t>
            </a:r>
            <a:r>
              <a:rPr lang="en-US" sz="2000" dirty="0"/>
              <a:t>?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Is the environment stored when you do a </a:t>
            </a:r>
            <a:r>
              <a:rPr lang="en-US" sz="2000" dirty="0" err="1"/>
              <a:t>setjmp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685800"/>
            <a:ext cx="4041648" cy="6019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Last Time</a:t>
            </a:r>
          </a:p>
          <a:p>
            <a:pPr>
              <a:defRPr/>
            </a:pPr>
            <a:r>
              <a:rPr lang="en-US" dirty="0"/>
              <a:t>IPC </a:t>
            </a:r>
            <a:r>
              <a:rPr lang="en-US" sz="2200" dirty="0"/>
              <a:t>(</a:t>
            </a:r>
            <a:r>
              <a:rPr lang="en-US" sz="2200" dirty="0" err="1"/>
              <a:t>Interprocess</a:t>
            </a:r>
            <a:r>
              <a:rPr lang="en-US" sz="2200" dirty="0"/>
              <a:t> Communication)</a:t>
            </a:r>
          </a:p>
          <a:p>
            <a:pPr>
              <a:defRPr/>
            </a:pPr>
            <a:r>
              <a:rPr lang="en-US" dirty="0"/>
              <a:t>System V IPC (just enough to bash=criticize)</a:t>
            </a:r>
          </a:p>
          <a:p>
            <a:pPr>
              <a:defRPr/>
            </a:pPr>
            <a:r>
              <a:rPr lang="en-US" dirty="0"/>
              <a:t>POSIX IPC</a:t>
            </a:r>
          </a:p>
          <a:p>
            <a:pPr>
              <a:defRPr/>
            </a:pPr>
            <a:r>
              <a:rPr lang="en-US" dirty="0"/>
              <a:t>Shared Libraries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572000" y="685800"/>
            <a:ext cx="4419600" cy="54681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Today</a:t>
            </a:r>
          </a:p>
          <a:p>
            <a:pPr>
              <a:defRPr/>
            </a:pPr>
            <a:r>
              <a:rPr lang="en-US" dirty="0" smtClean="0"/>
              <a:t>Shared Libraries Again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Program Educational Objectives</a:t>
            </a:r>
          </a:p>
          <a:p>
            <a:pPr>
              <a:defRPr/>
            </a:pPr>
            <a:r>
              <a:rPr lang="en-US" dirty="0" smtClean="0"/>
              <a:t>Course Outcomes</a:t>
            </a:r>
            <a:endParaRPr lang="en-US" dirty="0"/>
          </a:p>
          <a:p>
            <a:pPr>
              <a:defRPr/>
            </a:pPr>
            <a:r>
              <a:rPr lang="en-US" dirty="0" smtClean="0"/>
              <a:t>Exam</a:t>
            </a:r>
          </a:p>
          <a:p>
            <a:pPr>
              <a:defRPr/>
            </a:pPr>
            <a:r>
              <a:rPr lang="en-US" dirty="0" smtClean="0"/>
              <a:t>Exam Review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3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</a:t>
            </a:r>
            <a:r>
              <a:rPr lang="en-US" dirty="0" smtClean="0"/>
              <a:t>510 </a:t>
            </a:r>
            <a:r>
              <a:rPr lang="en-US" dirty="0" smtClean="0"/>
              <a:t>Spring </a:t>
            </a:r>
            <a:r>
              <a:rPr lang="en-US" dirty="0" smtClean="0"/>
              <a:t>13 -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 Test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731520" lvl="1" indent="-457200">
              <a:buAutoNum type="arabicPeriod" startAt="3"/>
            </a:pPr>
            <a:r>
              <a:rPr lang="en-US" dirty="0" smtClean="0"/>
              <a:t>3b - Write </a:t>
            </a:r>
            <a:r>
              <a:rPr lang="en-US" dirty="0"/>
              <a:t>a program “</a:t>
            </a:r>
            <a:r>
              <a:rPr lang="en-US" dirty="0" smtClean="0"/>
              <a:t>p3b.c</a:t>
            </a:r>
            <a:r>
              <a:rPr lang="en-US" dirty="0"/>
              <a:t>” that will create two children A and B. </a:t>
            </a:r>
          </a:p>
          <a:p>
            <a:pPr marL="1005840" lvl="2" indent="-457200"/>
            <a:r>
              <a:rPr lang="en-US" dirty="0"/>
              <a:t>The parent should write ( a line)  to A; </a:t>
            </a:r>
          </a:p>
          <a:p>
            <a:pPr marL="1005840" lvl="2" indent="-457200"/>
            <a:r>
              <a:rPr lang="en-US" dirty="0"/>
              <a:t>A should read then write (a line) to B, </a:t>
            </a:r>
          </a:p>
          <a:p>
            <a:pPr marL="1005840" lvl="2" indent="-457200"/>
            <a:r>
              <a:rPr lang="en-US" dirty="0"/>
              <a:t>B should … and then the parent should read (a line) from B.</a:t>
            </a:r>
          </a:p>
          <a:p>
            <a:pPr marL="731520" lvl="1" indent="-457200">
              <a:buAutoNum type="arabicPeriod" startAt="3"/>
            </a:pPr>
            <a:r>
              <a:rPr lang="en-US" dirty="0"/>
              <a:t>What are the essential steps in a process becoming a daemon?</a:t>
            </a:r>
          </a:p>
          <a:p>
            <a:pPr marL="731520" lvl="1" indent="-457200">
              <a:buAutoNum type="arabicPeriod" startAt="3"/>
            </a:pPr>
            <a:r>
              <a:rPr lang="en-US" dirty="0" err="1"/>
              <a:t>Filesystems</a:t>
            </a:r>
            <a:endParaRPr lang="en-US" dirty="0"/>
          </a:p>
          <a:p>
            <a:pPr marL="1005840" lvl="2" indent="-457200">
              <a:buAutoNum type="alphaLcPeriod"/>
            </a:pPr>
            <a:r>
              <a:rPr lang="en-US" dirty="0"/>
              <a:t>Explain triple indirect blocks</a:t>
            </a:r>
          </a:p>
          <a:p>
            <a:pPr marL="1005840" lvl="2" indent="-457200">
              <a:buAutoNum type="alphaLcPeriod"/>
            </a:pPr>
            <a:r>
              <a:rPr lang="en-US" dirty="0"/>
              <a:t>How many new blocks are required when adding a character to a file necessitates the first use of the triple indirect pointer?</a:t>
            </a:r>
          </a:p>
          <a:p>
            <a:pPr marL="1005840" lvl="2" indent="-457200">
              <a:buAutoNum type="alphaLcPeriod"/>
            </a:pPr>
            <a:r>
              <a:rPr lang="en-US" dirty="0"/>
              <a:t>How big in terms of blocks is the file at that point?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19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 Test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 startAt="6"/>
            </a:pPr>
            <a:r>
              <a:rPr lang="en-US" dirty="0" smtClean="0"/>
              <a:t>Sockets</a:t>
            </a:r>
          </a:p>
          <a:p>
            <a:pPr marL="731520" lvl="1" indent="-457200">
              <a:buFont typeface="Wingdings 3"/>
              <a:buAutoNum type="alphaLcPeriod"/>
            </a:pPr>
            <a:r>
              <a:rPr lang="en-US" dirty="0" smtClean="0"/>
              <a:t>write code to set up a  datagram socket on port 5777 and start accepting packets on it and sending back responses</a:t>
            </a:r>
          </a:p>
          <a:p>
            <a:pPr marL="731520" lvl="1" indent="-457200">
              <a:buAutoNum type="alphaLcPeriod"/>
            </a:pPr>
            <a:r>
              <a:rPr lang="en-US" dirty="0" smtClean="0"/>
              <a:t>How do you find the IPv6 address of a machine?</a:t>
            </a:r>
          </a:p>
          <a:p>
            <a:pPr marL="731520" lvl="1" indent="-457200">
              <a:buAutoNum type="alphaLcPeriod"/>
            </a:pPr>
            <a:r>
              <a:rPr lang="en-US" dirty="0" smtClean="0"/>
              <a:t>What is the IPv4, IPv6, </a:t>
            </a:r>
            <a:r>
              <a:rPr lang="en-US" dirty="0" err="1" smtClean="0"/>
              <a:t>ethernet</a:t>
            </a:r>
            <a:r>
              <a:rPr lang="en-US" dirty="0" smtClean="0"/>
              <a:t> address of  one of the machines in 3D?? </a:t>
            </a:r>
          </a:p>
          <a:p>
            <a:pPr marL="514350" indent="-514350">
              <a:buAutoNum type="arabicPeriod" startAt="6"/>
            </a:pPr>
            <a:r>
              <a:rPr lang="en-US" dirty="0" smtClean="0"/>
              <a:t>Webservers - Modify your accept-fork-process to a multithreaded webserver using </a:t>
            </a:r>
            <a:r>
              <a:rPr lang="en-US" dirty="0" err="1" smtClean="0"/>
              <a:t>pthreads</a:t>
            </a:r>
            <a:endParaRPr lang="en-US" dirty="0"/>
          </a:p>
          <a:p>
            <a:pPr marL="514350" indent="-514350">
              <a:buAutoNum type="arabicPeriod" startAt="6"/>
            </a:pPr>
            <a:endParaRPr lang="en-US" dirty="0" smtClean="0"/>
          </a:p>
          <a:p>
            <a:pPr marL="514350" indent="-514350">
              <a:buAutoNum type="arabicPeriod" startAt="6"/>
            </a:pPr>
            <a:r>
              <a:rPr lang="en-US" dirty="0" smtClean="0"/>
              <a:t>POSIX threads/semaphores</a:t>
            </a:r>
          </a:p>
          <a:p>
            <a:pPr marL="731520" lvl="1" indent="-457200">
              <a:buAutoNum type="alphaLcPeriod"/>
            </a:pPr>
            <a:r>
              <a:rPr lang="en-US" dirty="0" smtClean="0"/>
              <a:t>in using a named semaphore how do you get started and then what commands do you do to signal and wait?</a:t>
            </a:r>
            <a:endParaRPr lang="en-US" dirty="0"/>
          </a:p>
          <a:p>
            <a:pPr marL="731520" lvl="1" indent="-457200">
              <a:buFont typeface="Wingdings 3"/>
              <a:buAutoNum type="alphaLcPeriod"/>
            </a:pPr>
            <a:r>
              <a:rPr lang="en-US" dirty="0"/>
              <a:t>in using a </a:t>
            </a:r>
            <a:r>
              <a:rPr lang="en-US" dirty="0" smtClean="0"/>
              <a:t>non-named </a:t>
            </a:r>
            <a:r>
              <a:rPr lang="en-US" dirty="0"/>
              <a:t>semaphore how do you get started and then what commands do you do to signal and wait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839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Since Test 2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</a:t>
            </a:r>
            <a:r>
              <a:rPr lang="en-US" dirty="0" err="1" smtClean="0"/>
              <a:t>Sp</a:t>
            </a:r>
            <a:r>
              <a:rPr lang="en-US" dirty="0" smtClean="0"/>
              <a:t> 13 -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 Test 2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Sockets</a:t>
            </a:r>
          </a:p>
          <a:p>
            <a:r>
              <a:rPr lang="en-US" dirty="0" smtClean="0"/>
              <a:t>POSIX threads</a:t>
            </a:r>
          </a:p>
          <a:p>
            <a:pPr lvl="1"/>
            <a:r>
              <a:rPr lang="en-US" dirty="0" err="1" smtClean="0"/>
              <a:t>mutex</a:t>
            </a:r>
            <a:r>
              <a:rPr lang="en-US" dirty="0" smtClean="0"/>
              <a:t>, </a:t>
            </a:r>
            <a:endParaRPr lang="en-US" dirty="0"/>
          </a:p>
          <a:p>
            <a:r>
              <a:rPr lang="en-US" dirty="0" smtClean="0"/>
              <a:t>IPC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ystem V IPC major components; main flaws</a:t>
            </a:r>
          </a:p>
          <a:p>
            <a:pPr lvl="1"/>
            <a:r>
              <a:rPr lang="en-US" dirty="0" smtClean="0"/>
              <a:t>POSIX IPC</a:t>
            </a:r>
          </a:p>
          <a:p>
            <a:r>
              <a:rPr lang="en-US" dirty="0" smtClean="0"/>
              <a:t>Shared Libraries</a:t>
            </a:r>
          </a:p>
          <a:p>
            <a:pPr lvl="1"/>
            <a:r>
              <a:rPr lang="en-US" dirty="0" smtClean="0"/>
              <a:t>figure 41-2: main advantages</a:t>
            </a:r>
          </a:p>
          <a:p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file locks: </a:t>
            </a:r>
            <a:r>
              <a:rPr lang="en-US" dirty="0" err="1" smtClean="0"/>
              <a:t>lockf</a:t>
            </a:r>
            <a:r>
              <a:rPr lang="en-US" dirty="0" smtClean="0"/>
              <a:t>, </a:t>
            </a:r>
            <a:r>
              <a:rPr lang="en-US" dirty="0" err="1" smtClean="0"/>
              <a:t>fcntl</a:t>
            </a:r>
            <a:endParaRPr lang="en-US" dirty="0" smtClean="0"/>
          </a:p>
          <a:p>
            <a:pPr lvl="1"/>
            <a:r>
              <a:rPr lang="en-US" dirty="0" smtClean="0"/>
              <a:t>POSIX Semaphores</a:t>
            </a:r>
          </a:p>
          <a:p>
            <a:pPr lvl="1"/>
            <a:r>
              <a:rPr lang="en-US" dirty="0" smtClean="0"/>
              <a:t>Shared memory segments: main +,   main –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654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Check – Unit Testing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Extra credit</a:t>
            </a:r>
          </a:p>
          <a:p>
            <a:pPr lvl="1"/>
            <a:r>
              <a:rPr lang="en-US" dirty="0" err="1" smtClean="0"/>
              <a:t>github</a:t>
            </a:r>
            <a:endParaRPr lang="en-US" dirty="0" smtClean="0"/>
          </a:p>
          <a:p>
            <a:pPr lvl="1"/>
            <a:r>
              <a:rPr lang="en-US" dirty="0" err="1" smtClean="0"/>
              <a:t>msgqueues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072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Answer -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shells</a:t>
            </a:r>
          </a:p>
          <a:p>
            <a:r>
              <a:rPr lang="en-US" dirty="0" smtClean="0"/>
              <a:t>commands</a:t>
            </a:r>
          </a:p>
          <a:p>
            <a:r>
              <a:rPr lang="en-US" dirty="0" smtClean="0"/>
              <a:t>manual sections</a:t>
            </a:r>
          </a:p>
          <a:p>
            <a:r>
              <a:rPr lang="en-US" dirty="0" smtClean="0"/>
              <a:t>file systems – size of pointers in blocks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062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– Anything is fair game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Finale – Wrap up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But especially:</a:t>
            </a:r>
          </a:p>
          <a:p>
            <a:r>
              <a:rPr lang="en-US" dirty="0" err="1" smtClean="0"/>
              <a:t>pthreads</a:t>
            </a:r>
            <a:endParaRPr lang="en-US" dirty="0" smtClean="0"/>
          </a:p>
          <a:p>
            <a:pPr lvl="1"/>
            <a:r>
              <a:rPr lang="en-US" dirty="0" smtClean="0"/>
              <a:t>matrix sum – blocks (no synchronization required)</a:t>
            </a:r>
          </a:p>
          <a:p>
            <a:pPr lvl="1"/>
            <a:r>
              <a:rPr lang="en-US" dirty="0" smtClean="0"/>
              <a:t>Sum of entries of matrix (synchronization required)</a:t>
            </a:r>
          </a:p>
          <a:p>
            <a:endParaRPr lang="en-US" dirty="0"/>
          </a:p>
          <a:p>
            <a:r>
              <a:rPr lang="en-US" dirty="0" smtClean="0"/>
              <a:t>Client server</a:t>
            </a:r>
          </a:p>
          <a:p>
            <a:pPr lvl="1"/>
            <a:r>
              <a:rPr lang="en-US" dirty="0" smtClean="0"/>
              <a:t>limitations</a:t>
            </a:r>
          </a:p>
          <a:p>
            <a:pPr lvl="1"/>
            <a:endParaRPr lang="en-US" dirty="0"/>
          </a:p>
          <a:p>
            <a:r>
              <a:rPr lang="en-US" dirty="0" smtClean="0"/>
              <a:t>pipe/fork/exec</a:t>
            </a:r>
          </a:p>
          <a:p>
            <a:r>
              <a:rPr lang="en-US" dirty="0" smtClean="0"/>
              <a:t>login/sleep - alarm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33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Awareness of Topics yet Uncovered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IPC in general</a:t>
            </a:r>
          </a:p>
          <a:p>
            <a:r>
              <a:rPr lang="en-US" dirty="0" smtClean="0"/>
              <a:t>POSIX IPC (</a:t>
            </a:r>
            <a:r>
              <a:rPr lang="en-US" dirty="0" err="1" smtClean="0"/>
              <a:t>Ch</a:t>
            </a:r>
            <a:r>
              <a:rPr lang="en-US" dirty="0" smtClean="0"/>
              <a:t> 51-54)</a:t>
            </a:r>
            <a:endParaRPr lang="en-US" dirty="0"/>
          </a:p>
          <a:p>
            <a:pPr lvl="1"/>
            <a:r>
              <a:rPr lang="en-US" dirty="0"/>
              <a:t>message queues</a:t>
            </a:r>
          </a:p>
          <a:p>
            <a:pPr lvl="1"/>
            <a:r>
              <a:rPr lang="en-US" dirty="0"/>
              <a:t>semaphores</a:t>
            </a:r>
          </a:p>
          <a:p>
            <a:pPr lvl="1"/>
            <a:r>
              <a:rPr lang="en-US" dirty="0"/>
              <a:t>shared memory</a:t>
            </a:r>
          </a:p>
          <a:p>
            <a:r>
              <a:rPr lang="en-US" dirty="0"/>
              <a:t>Shared Libraries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/>
          <a:lstStyle/>
          <a:p>
            <a:r>
              <a:rPr lang="en-US" dirty="0" smtClean="0"/>
              <a:t>syslog Daemons (</a:t>
            </a:r>
            <a:r>
              <a:rPr lang="en-US" dirty="0" err="1" smtClean="0"/>
              <a:t>Ch</a:t>
            </a:r>
            <a:r>
              <a:rPr lang="en-US" dirty="0" smtClean="0"/>
              <a:t> 37)</a:t>
            </a:r>
            <a:endParaRPr lang="en-US" dirty="0"/>
          </a:p>
          <a:p>
            <a:r>
              <a:rPr lang="en-US" dirty="0"/>
              <a:t>Access Control </a:t>
            </a:r>
            <a:r>
              <a:rPr lang="en-US" dirty="0" smtClean="0"/>
              <a:t>Lists (Ch17)</a:t>
            </a:r>
            <a:endParaRPr lang="en-US" dirty="0"/>
          </a:p>
          <a:p>
            <a:r>
              <a:rPr lang="en-US" dirty="0" err="1"/>
              <a:t>va_list</a:t>
            </a:r>
            <a:r>
              <a:rPr lang="en-US" dirty="0"/>
              <a:t> </a:t>
            </a:r>
            <a:r>
              <a:rPr lang="en-US" dirty="0" err="1"/>
              <a:t>argList</a:t>
            </a:r>
            <a:r>
              <a:rPr lang="en-US" dirty="0"/>
              <a:t>;</a:t>
            </a:r>
          </a:p>
          <a:p>
            <a:r>
              <a:rPr lang="en-US" dirty="0"/>
              <a:t>TLPI/</a:t>
            </a:r>
            <a:r>
              <a:rPr lang="en-US" dirty="0" err="1"/>
              <a:t>procexec</a:t>
            </a:r>
            <a:endParaRPr lang="en-US" dirty="0"/>
          </a:p>
          <a:p>
            <a:r>
              <a:rPr lang="en-US" dirty="0" err="1" smtClean="0"/>
              <a:t>pseudoterminals</a:t>
            </a:r>
            <a:r>
              <a:rPr lang="en-US" dirty="0" smtClean="0"/>
              <a:t> (</a:t>
            </a:r>
            <a:r>
              <a:rPr lang="en-US" dirty="0" err="1" smtClean="0"/>
              <a:t>Ch</a:t>
            </a:r>
            <a:r>
              <a:rPr lang="en-US" dirty="0" smtClean="0"/>
              <a:t> 64)</a:t>
            </a:r>
            <a:endParaRPr lang="en-US" dirty="0"/>
          </a:p>
          <a:p>
            <a:r>
              <a:rPr lang="en-US" dirty="0"/>
              <a:t>secure privileged </a:t>
            </a:r>
            <a:r>
              <a:rPr lang="en-US" dirty="0" smtClean="0"/>
              <a:t>programs (</a:t>
            </a:r>
            <a:r>
              <a:rPr lang="en-US" dirty="0" err="1" smtClean="0"/>
              <a:t>Ch</a:t>
            </a:r>
            <a:r>
              <a:rPr lang="en-US" dirty="0" smtClean="0"/>
              <a:t> 38)</a:t>
            </a:r>
          </a:p>
          <a:p>
            <a:r>
              <a:rPr lang="en-US" dirty="0" err="1" smtClean="0"/>
              <a:t>mmap</a:t>
            </a:r>
            <a:r>
              <a:rPr lang="en-US" dirty="0" smtClean="0"/>
              <a:t> (</a:t>
            </a:r>
            <a:r>
              <a:rPr lang="en-US" dirty="0" err="1"/>
              <a:t>C</a:t>
            </a:r>
            <a:r>
              <a:rPr lang="en-US" dirty="0" err="1" smtClean="0"/>
              <a:t>h</a:t>
            </a:r>
            <a:r>
              <a:rPr lang="en-US" dirty="0" smtClean="0"/>
              <a:t> 49)</a:t>
            </a:r>
          </a:p>
          <a:p>
            <a:r>
              <a:rPr lang="en-US" dirty="0" smtClean="0"/>
              <a:t>Virtual Memory operations (</a:t>
            </a:r>
            <a:r>
              <a:rPr lang="en-US" dirty="0" err="1" smtClean="0"/>
              <a:t>Ch</a:t>
            </a:r>
            <a:r>
              <a:rPr lang="en-US" dirty="0" smtClean="0"/>
              <a:t> 50)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1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Shared </a:t>
            </a:r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save disk</a:t>
            </a:r>
          </a:p>
          <a:p>
            <a:pPr lvl="1"/>
            <a:r>
              <a:rPr lang="en-US" dirty="0" smtClean="0"/>
              <a:t>executable smaller</a:t>
            </a:r>
          </a:p>
          <a:p>
            <a:pPr lvl="1"/>
            <a:r>
              <a:rPr lang="en-US" dirty="0" smtClean="0"/>
              <a:t>only one copy instead of separate copies</a:t>
            </a:r>
          </a:p>
          <a:p>
            <a:r>
              <a:rPr lang="en-US" dirty="0" smtClean="0"/>
              <a:t>save loading</a:t>
            </a:r>
          </a:p>
          <a:p>
            <a:endParaRPr lang="en-US" dirty="0" smtClean="0"/>
          </a:p>
          <a:p>
            <a:r>
              <a:rPr lang="en-US" dirty="0" smtClean="0"/>
              <a:t>bug or security fixes to static library require …?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932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Shared Library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“In </a:t>
            </a:r>
            <a:r>
              <a:rPr lang="en-US" dirty="0"/>
              <a:t>order to build a shared version of the static library we created earlier, we perform the following steps: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/>
              <a:t>gcc</a:t>
            </a:r>
            <a:r>
              <a:rPr lang="en-US" dirty="0"/>
              <a:t> -g -c -</a:t>
            </a:r>
            <a:r>
              <a:rPr lang="en-US" dirty="0" err="1"/>
              <a:t>fPIC</a:t>
            </a:r>
            <a:r>
              <a:rPr lang="en-US" dirty="0"/>
              <a:t> -Wall mod1. c mod2. c mod3. c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/>
              <a:t>gcc</a:t>
            </a:r>
            <a:r>
              <a:rPr lang="en-US" dirty="0"/>
              <a:t> -g -shared -o </a:t>
            </a:r>
            <a:r>
              <a:rPr lang="en-US" dirty="0" smtClean="0"/>
              <a:t> libfoo.so  </a:t>
            </a:r>
            <a:r>
              <a:rPr lang="en-US" dirty="0"/>
              <a:t>mod1. o mod2. o mod3. o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objdump</a:t>
            </a:r>
            <a:r>
              <a:rPr lang="en-US" dirty="0"/>
              <a:t> --all-headers libfoo.so | </a:t>
            </a:r>
            <a:r>
              <a:rPr lang="en-US" dirty="0" err="1"/>
              <a:t>grep</a:t>
            </a:r>
            <a:r>
              <a:rPr lang="en-US" dirty="0"/>
              <a:t> TEXTREL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 smtClean="0"/>
              <a:t>readelf</a:t>
            </a:r>
            <a:r>
              <a:rPr lang="en-US" dirty="0" smtClean="0"/>
              <a:t>  </a:t>
            </a:r>
            <a:r>
              <a:rPr lang="en-US" dirty="0"/>
              <a:t>-d </a:t>
            </a:r>
            <a:r>
              <a:rPr lang="en-US" dirty="0" smtClean="0"/>
              <a:t> libfoo.so </a:t>
            </a:r>
            <a:r>
              <a:rPr lang="en-US" dirty="0"/>
              <a:t>| </a:t>
            </a:r>
            <a:r>
              <a:rPr lang="en-US" dirty="0" err="1"/>
              <a:t>grep</a:t>
            </a:r>
            <a:r>
              <a:rPr lang="en-US" dirty="0"/>
              <a:t> TEXTREL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37769-37771).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338040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Shared library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$ </a:t>
            </a:r>
            <a:r>
              <a:rPr lang="en-US" dirty="0" err="1"/>
              <a:t>gcc</a:t>
            </a:r>
            <a:r>
              <a:rPr lang="en-US" dirty="0"/>
              <a:t> -g -Wall -o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prog.c</a:t>
            </a:r>
            <a:r>
              <a:rPr lang="en-US" dirty="0"/>
              <a:t> libfoo.so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37789-37790).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3967769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 41-1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Shared libraries</a:t>
            </a:r>
          </a:p>
          <a:p>
            <a:pPr lvl="1"/>
            <a:r>
              <a:rPr lang="en-US" dirty="0" smtClean="0"/>
              <a:t>Creating</a:t>
            </a:r>
          </a:p>
          <a:p>
            <a:pPr lvl="1"/>
            <a:r>
              <a:rPr lang="en-US" dirty="0" smtClean="0"/>
              <a:t>Linking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276225"/>
            <a:ext cx="5572125" cy="630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972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2362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SharedLibrary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Execution</a:t>
            </a:r>
            <a:br>
              <a:rPr lang="en-US" dirty="0" smtClean="0"/>
            </a:br>
            <a:r>
              <a:rPr lang="en-US" dirty="0" smtClean="0"/>
              <a:t>Fig 41-2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276600"/>
            <a:ext cx="8229600" cy="2880360"/>
          </a:xfrm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81000"/>
            <a:ext cx="5600700" cy="602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7472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Shared Libraries – relevant commands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Shared Libraries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ldd</a:t>
            </a:r>
            <a:r>
              <a:rPr lang="en-US" dirty="0"/>
              <a:t>(1) - </a:t>
            </a:r>
            <a:r>
              <a:rPr lang="en-US" dirty="0" smtClean="0"/>
              <a:t>print </a:t>
            </a:r>
            <a:r>
              <a:rPr lang="en-US" dirty="0"/>
              <a:t>shared library dependencies</a:t>
            </a:r>
            <a:endParaRPr lang="en-US" dirty="0" smtClean="0"/>
          </a:p>
          <a:p>
            <a:r>
              <a:rPr lang="en-US" dirty="0" err="1" smtClean="0"/>
              <a:t>objdump</a:t>
            </a:r>
            <a:r>
              <a:rPr lang="en-US" dirty="0"/>
              <a:t>(1) - - display information from object files</a:t>
            </a:r>
            <a:endParaRPr lang="en-US" dirty="0" smtClean="0"/>
          </a:p>
          <a:p>
            <a:r>
              <a:rPr lang="en-US" dirty="0" err="1" smtClean="0"/>
              <a:t>readelf</a:t>
            </a:r>
            <a:r>
              <a:rPr lang="en-US" dirty="0"/>
              <a:t>(1) </a:t>
            </a:r>
            <a:r>
              <a:rPr lang="en-US" dirty="0" smtClean="0"/>
              <a:t>- </a:t>
            </a:r>
            <a:r>
              <a:rPr lang="en-US" dirty="0"/>
              <a:t>Displays information about ELF files</a:t>
            </a:r>
            <a:endParaRPr lang="en-US" dirty="0" smtClean="0"/>
          </a:p>
          <a:p>
            <a:r>
              <a:rPr lang="en-US" dirty="0" smtClean="0"/>
              <a:t>nm(1) </a:t>
            </a:r>
            <a:r>
              <a:rPr lang="en-US" dirty="0"/>
              <a:t>- list symbols from object files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34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16037</TotalTime>
  <Words>1620</Words>
  <Application>Microsoft Office PowerPoint</Application>
  <PresentationFormat>On-screen Show (4:3)</PresentationFormat>
  <Paragraphs>234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Origin</vt:lpstr>
      <vt:lpstr>CSCE  510  - Systems Programming</vt:lpstr>
      <vt:lpstr>Overview</vt:lpstr>
      <vt:lpstr>Awareness of Topics yet Uncovered</vt:lpstr>
      <vt:lpstr>Overview of Shared Libraries</vt:lpstr>
      <vt:lpstr>Creating a Shared Library</vt:lpstr>
      <vt:lpstr>Using a Shared library</vt:lpstr>
      <vt:lpstr>Fig 41-1</vt:lpstr>
      <vt:lpstr>SharedLibrary Execution Fig 41-2</vt:lpstr>
      <vt:lpstr>Shared Libraries – relevant commands</vt:lpstr>
      <vt:lpstr>Creating  A shared Library - Conventions</vt:lpstr>
      <vt:lpstr>Webserver Architecture</vt:lpstr>
      <vt:lpstr>Learning Outcomes for 510</vt:lpstr>
      <vt:lpstr>Program Educational Objectives</vt:lpstr>
      <vt:lpstr>PEOs – Computer Engr &amp; CIS</vt:lpstr>
      <vt:lpstr>PEOs – Computer Information Systems</vt:lpstr>
      <vt:lpstr>Exam Review Lectures by title</vt:lpstr>
      <vt:lpstr>Exam</vt:lpstr>
      <vt:lpstr>Test 1 - remember</vt:lpstr>
      <vt:lpstr>Test 2 – Lecture 25 slides 3-5</vt:lpstr>
      <vt:lpstr>PowerPoint Presentation</vt:lpstr>
      <vt:lpstr>PowerPoint Presentation</vt:lpstr>
      <vt:lpstr>Since Test 2</vt:lpstr>
      <vt:lpstr>Exclusions</vt:lpstr>
      <vt:lpstr>Short Answer - </vt:lpstr>
      <vt:lpstr>Programs – Anything is fair game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234</cp:revision>
  <cp:lastPrinted>2013-04-29T18:53:02Z</cp:lastPrinted>
  <dcterms:created xsi:type="dcterms:W3CDTF">2013-01-05T02:56:47Z</dcterms:created>
  <dcterms:modified xsi:type="dcterms:W3CDTF">2013-04-29T19:00:12Z</dcterms:modified>
</cp:coreProperties>
</file>