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4"/>
  </p:notesMasterIdLst>
  <p:handoutMasterIdLst>
    <p:handoutMasterId r:id="rId55"/>
  </p:handoutMasterIdLst>
  <p:sldIdLst>
    <p:sldId id="352" r:id="rId2"/>
    <p:sldId id="399" r:id="rId3"/>
    <p:sldId id="398" r:id="rId4"/>
    <p:sldId id="392" r:id="rId5"/>
    <p:sldId id="401" r:id="rId6"/>
    <p:sldId id="402" r:id="rId7"/>
    <p:sldId id="393" r:id="rId8"/>
    <p:sldId id="394" r:id="rId9"/>
    <p:sldId id="395" r:id="rId10"/>
    <p:sldId id="403" r:id="rId11"/>
    <p:sldId id="379" r:id="rId12"/>
    <p:sldId id="396" r:id="rId13"/>
    <p:sldId id="380" r:id="rId14"/>
    <p:sldId id="381" r:id="rId15"/>
    <p:sldId id="382" r:id="rId16"/>
    <p:sldId id="383" r:id="rId17"/>
    <p:sldId id="404" r:id="rId18"/>
    <p:sldId id="405" r:id="rId19"/>
    <p:sldId id="384" r:id="rId20"/>
    <p:sldId id="385" r:id="rId21"/>
    <p:sldId id="387" r:id="rId22"/>
    <p:sldId id="386" r:id="rId23"/>
    <p:sldId id="388" r:id="rId24"/>
    <p:sldId id="389" r:id="rId25"/>
    <p:sldId id="390" r:id="rId26"/>
    <p:sldId id="391" r:id="rId27"/>
    <p:sldId id="406" r:id="rId28"/>
    <p:sldId id="407" r:id="rId29"/>
    <p:sldId id="408" r:id="rId30"/>
    <p:sldId id="409" r:id="rId31"/>
    <p:sldId id="410" r:id="rId32"/>
    <p:sldId id="411" r:id="rId33"/>
    <p:sldId id="412" r:id="rId34"/>
    <p:sldId id="413" r:id="rId35"/>
    <p:sldId id="363" r:id="rId36"/>
    <p:sldId id="364" r:id="rId37"/>
    <p:sldId id="397" r:id="rId38"/>
    <p:sldId id="356" r:id="rId39"/>
    <p:sldId id="365" r:id="rId40"/>
    <p:sldId id="358" r:id="rId41"/>
    <p:sldId id="359" r:id="rId42"/>
    <p:sldId id="360" r:id="rId43"/>
    <p:sldId id="361" r:id="rId44"/>
    <p:sldId id="362" r:id="rId45"/>
    <p:sldId id="366" r:id="rId46"/>
    <p:sldId id="367" r:id="rId47"/>
    <p:sldId id="368" r:id="rId48"/>
    <p:sldId id="369" r:id="rId49"/>
    <p:sldId id="370" r:id="rId50"/>
    <p:sldId id="371" r:id="rId51"/>
    <p:sldId id="372" r:id="rId52"/>
    <p:sldId id="374" r:id="rId53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8" autoAdjust="0"/>
    <p:restoredTop sz="94660"/>
  </p:normalViewPr>
  <p:slideViewPr>
    <p:cSldViewPr>
      <p:cViewPr varScale="1">
        <p:scale>
          <a:sx n="63" d="100"/>
          <a:sy n="63" d="100"/>
        </p:scale>
        <p:origin x="-40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A1BBE1-92E6-45BF-90BA-708085532AE0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39F9F1-FDD8-49EC-AA5A-1E432D9FA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20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676AD3F-9F66-46B5-AFD7-5D5E1A706F58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A59A242-1C0B-4A81-960E-0BDF967F1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3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876800" y="2209800"/>
            <a:ext cx="3124200" cy="2838449"/>
          </a:xfrm>
        </p:spPr>
        <p:txBody>
          <a:bodyPr anchor="t" anchorCtr="0">
            <a:normAutofit/>
          </a:bodyPr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 b="1"/>
            </a:lvl1pPr>
          </a:lstStyle>
          <a:p>
            <a:r>
              <a:rPr lang="en-US" dirty="0" smtClean="0"/>
              <a:t>CSCE 510 Jan 14, 2013 -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3400" y="6355080"/>
            <a:ext cx="5535168" cy="365760"/>
          </a:xfrm>
        </p:spPr>
        <p:txBody>
          <a:bodyPr/>
          <a:lstStyle/>
          <a:p>
            <a:r>
              <a:rPr lang="en-US" dirty="0" smtClean="0"/>
              <a:t>University of South Carolina   –  Computer Science and Engineering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- CSCE 510 2013 -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0" y="6416040"/>
            <a:ext cx="1524000" cy="365760"/>
          </a:xfrm>
        </p:spPr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324600"/>
            <a:ext cx="2667000" cy="365760"/>
          </a:xfrm>
        </p:spPr>
        <p:txBody>
          <a:bodyPr/>
          <a:lstStyle/>
          <a:p>
            <a:r>
              <a:rPr lang="en-US" dirty="0" smtClean="0"/>
              <a:t>Slide -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- Shared Libraries</a:t>
            </a: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55080"/>
            <a:ext cx="2286000" cy="365760"/>
          </a:xfrm>
        </p:spPr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Shared Libraries</a:t>
            </a:r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88352" y="6356350"/>
            <a:ext cx="1908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2282952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Slide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 Shared Libraries</a:t>
            </a:r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dreads.com/author/show/275648.Socrates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://expect.sourceforge.net/example/autoexpect.man.html#toc2" TargetMode="External"/><Relationship Id="rId2" Type="http://schemas.openxmlformats.org/officeDocument/2006/relationships/hyperlink" Target="http://expect.sourceforge.net/example/autoexpect.man.html#toc1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2590800"/>
            <a:ext cx="4191000" cy="2286000"/>
          </a:xfrm>
        </p:spPr>
        <p:txBody>
          <a:bodyPr>
            <a:normAutofit/>
          </a:bodyPr>
          <a:lstStyle/>
          <a:p>
            <a:r>
              <a:rPr lang="en-US" b="1" dirty="0" smtClean="0"/>
              <a:t>CSCE  510  - Systems Programming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 smtClean="0"/>
              <a:t>Lec</a:t>
            </a:r>
            <a:r>
              <a:rPr lang="en-US" b="1" dirty="0" smtClean="0"/>
              <a:t>  27  Shared Libraries Et cetera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416040"/>
            <a:ext cx="2209800" cy="365760"/>
          </a:xfrm>
        </p:spPr>
        <p:txBody>
          <a:bodyPr/>
          <a:lstStyle/>
          <a:p>
            <a:r>
              <a:rPr lang="en-US" dirty="0"/>
              <a:t>CSCE 510 </a:t>
            </a:r>
            <a:r>
              <a:rPr lang="en-US" dirty="0" smtClean="0"/>
              <a:t>April 24, 2013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9173"/>
            <a:ext cx="2971800" cy="353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583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10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err="1"/>
              <a:t>hermes</a:t>
            </a:r>
            <a:r>
              <a:rPr lang="en-US" dirty="0"/>
              <a:t>&gt; man -k "System V"</a:t>
            </a:r>
          </a:p>
          <a:p>
            <a:pPr marL="0" indent="0">
              <a:buNone/>
            </a:pPr>
            <a:r>
              <a:rPr lang="en-US" dirty="0" err="1"/>
              <a:t>ftok</a:t>
            </a:r>
            <a:r>
              <a:rPr lang="en-US" dirty="0"/>
              <a:t> (3</a:t>
            </a:r>
            <a:r>
              <a:rPr lang="en-US" dirty="0" smtClean="0"/>
              <a:t>)	- </a:t>
            </a:r>
            <a:r>
              <a:rPr lang="en-US" dirty="0"/>
              <a:t>convert a pathname and a project identifier to a </a:t>
            </a:r>
            <a:r>
              <a:rPr lang="en-US" dirty="0" smtClean="0"/>
              <a:t>...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ipc</a:t>
            </a:r>
            <a:r>
              <a:rPr lang="en-US" dirty="0"/>
              <a:t> (2)              </a:t>
            </a:r>
            <a:r>
              <a:rPr lang="en-US" dirty="0" smtClean="0"/>
              <a:t>	- </a:t>
            </a:r>
            <a:r>
              <a:rPr lang="en-US" dirty="0"/>
              <a:t>System V IPC system calls</a:t>
            </a:r>
          </a:p>
          <a:p>
            <a:pPr marL="0" indent="0">
              <a:buNone/>
            </a:pPr>
            <a:r>
              <a:rPr lang="en-US" dirty="0" err="1"/>
              <a:t>ipc</a:t>
            </a:r>
            <a:r>
              <a:rPr lang="en-US" dirty="0"/>
              <a:t> (5)              </a:t>
            </a:r>
            <a:r>
              <a:rPr lang="en-US" dirty="0" smtClean="0"/>
              <a:t>	- </a:t>
            </a:r>
            <a:r>
              <a:rPr lang="en-US" dirty="0"/>
              <a:t>System V </a:t>
            </a:r>
            <a:r>
              <a:rPr lang="en-US" dirty="0" err="1"/>
              <a:t>interprocess</a:t>
            </a:r>
            <a:r>
              <a:rPr lang="en-US" dirty="0"/>
              <a:t> communication mechanisms</a:t>
            </a:r>
          </a:p>
          <a:p>
            <a:pPr marL="0" indent="0">
              <a:buNone/>
            </a:pPr>
            <a:r>
              <a:rPr lang="en-US" dirty="0"/>
              <a:t>service (8)    </a:t>
            </a:r>
            <a:r>
              <a:rPr lang="en-US" dirty="0" smtClean="0"/>
              <a:t>	- </a:t>
            </a:r>
            <a:r>
              <a:rPr lang="en-US" dirty="0"/>
              <a:t>run a System V </a:t>
            </a:r>
            <a:r>
              <a:rPr lang="en-US" dirty="0" err="1"/>
              <a:t>init</a:t>
            </a:r>
            <a:r>
              <a:rPr lang="en-US" dirty="0"/>
              <a:t> script</a:t>
            </a:r>
          </a:p>
          <a:p>
            <a:pPr marL="0" indent="0">
              <a:buNone/>
            </a:pPr>
            <a:r>
              <a:rPr lang="en-US" dirty="0" err="1"/>
              <a:t>sighold</a:t>
            </a:r>
            <a:r>
              <a:rPr lang="en-US" dirty="0"/>
              <a:t> (3)      </a:t>
            </a:r>
            <a:r>
              <a:rPr lang="en-US" dirty="0" smtClean="0"/>
              <a:t>	- </a:t>
            </a:r>
            <a:r>
              <a:rPr lang="en-US" dirty="0"/>
              <a:t>System V signal API</a:t>
            </a:r>
          </a:p>
          <a:p>
            <a:pPr marL="0" indent="0">
              <a:buNone/>
            </a:pPr>
            <a:r>
              <a:rPr lang="en-US" dirty="0" err="1"/>
              <a:t>sigignore</a:t>
            </a:r>
            <a:r>
              <a:rPr lang="en-US" dirty="0"/>
              <a:t> (3)   </a:t>
            </a:r>
            <a:r>
              <a:rPr lang="en-US" dirty="0" smtClean="0"/>
              <a:t>	- </a:t>
            </a:r>
            <a:r>
              <a:rPr lang="en-US" dirty="0"/>
              <a:t>System V signal API</a:t>
            </a:r>
          </a:p>
          <a:p>
            <a:pPr marL="0" indent="0">
              <a:buNone/>
            </a:pPr>
            <a:r>
              <a:rPr lang="en-US" dirty="0" err="1"/>
              <a:t>sigrelse</a:t>
            </a:r>
            <a:r>
              <a:rPr lang="en-US" dirty="0"/>
              <a:t> (3)    </a:t>
            </a:r>
            <a:r>
              <a:rPr lang="en-US" dirty="0" smtClean="0"/>
              <a:t>	- </a:t>
            </a:r>
            <a:r>
              <a:rPr lang="en-US" dirty="0"/>
              <a:t>System V signal API</a:t>
            </a:r>
          </a:p>
          <a:p>
            <a:pPr marL="0" indent="0">
              <a:buNone/>
            </a:pPr>
            <a:r>
              <a:rPr lang="en-US" dirty="0" err="1"/>
              <a:t>sigset</a:t>
            </a:r>
            <a:r>
              <a:rPr lang="en-US" dirty="0"/>
              <a:t> (3)        </a:t>
            </a:r>
            <a:r>
              <a:rPr lang="en-US" dirty="0" smtClean="0"/>
              <a:t>	- </a:t>
            </a:r>
            <a:r>
              <a:rPr lang="en-US" dirty="0"/>
              <a:t>System V signal API</a:t>
            </a:r>
          </a:p>
          <a:p>
            <a:pPr marL="0" indent="0">
              <a:buNone/>
            </a:pPr>
            <a:r>
              <a:rPr lang="en-US" dirty="0" err="1"/>
              <a:t>svipc</a:t>
            </a:r>
            <a:r>
              <a:rPr lang="en-US" dirty="0"/>
              <a:t> (7)     </a:t>
            </a:r>
            <a:r>
              <a:rPr lang="en-US" dirty="0" smtClean="0"/>
              <a:t>	- </a:t>
            </a:r>
            <a:r>
              <a:rPr lang="en-US" dirty="0"/>
              <a:t>System V </a:t>
            </a:r>
            <a:r>
              <a:rPr lang="en-US" dirty="0" err="1"/>
              <a:t>interprocess</a:t>
            </a:r>
            <a:r>
              <a:rPr lang="en-US" dirty="0"/>
              <a:t> communication mechanisms</a:t>
            </a:r>
          </a:p>
          <a:p>
            <a:pPr marL="0" indent="0">
              <a:buNone/>
            </a:pPr>
            <a:r>
              <a:rPr lang="en-US" dirty="0" err="1"/>
              <a:t>sysv_signal</a:t>
            </a:r>
            <a:r>
              <a:rPr lang="en-US" dirty="0"/>
              <a:t> (3)      - signal handling with System V semantics</a:t>
            </a:r>
          </a:p>
          <a:p>
            <a:pPr marL="0" indent="0">
              <a:buNone/>
            </a:pPr>
            <a:r>
              <a:rPr lang="en-US" dirty="0" err="1"/>
              <a:t>termio</a:t>
            </a:r>
            <a:r>
              <a:rPr lang="en-US" dirty="0"/>
              <a:t> (7) </a:t>
            </a:r>
            <a:r>
              <a:rPr lang="en-US" dirty="0" smtClean="0"/>
              <a:t>	- </a:t>
            </a:r>
            <a:r>
              <a:rPr lang="en-US" dirty="0"/>
              <a:t>the System V terminal driver interface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32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228600"/>
            <a:ext cx="8991600" cy="91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Excerpts from TLPI/</a:t>
            </a:r>
            <a:r>
              <a:rPr lang="en-US" sz="2800" dirty="0" err="1" smtClean="0"/>
              <a:t>svipc</a:t>
            </a:r>
            <a:r>
              <a:rPr lang="en-US" sz="2800" dirty="0" smtClean="0"/>
              <a:t>/mix of </a:t>
            </a:r>
            <a:r>
              <a:rPr lang="en-US" sz="2800" dirty="0" err="1" smtClean="0"/>
              <a:t>svmsg_server</a:t>
            </a:r>
            <a:r>
              <a:rPr lang="en-US" sz="2800" dirty="0" smtClean="0"/>
              <a:t>/</a:t>
            </a:r>
            <a:r>
              <a:rPr lang="en-US" sz="2800" dirty="0" err="1" smtClean="0"/>
              <a:t>client.c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11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8534400" cy="5791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#include &lt;sys/</a:t>
            </a:r>
            <a:r>
              <a:rPr lang="en-US" dirty="0" err="1"/>
              <a:t>msg.h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&lt;sys/</a:t>
            </a:r>
            <a:r>
              <a:rPr lang="en-US" dirty="0" err="1"/>
              <a:t>stat.h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"</a:t>
            </a:r>
            <a:r>
              <a:rPr lang="en-US" dirty="0" err="1"/>
              <a:t>tlpi_hdr.h</a:t>
            </a:r>
            <a:r>
              <a:rPr lang="en-US" dirty="0" smtClean="0"/>
              <a:t>"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#define KEY_FILE "/</a:t>
            </a:r>
            <a:r>
              <a:rPr lang="en-US" dirty="0" smtClean="0"/>
              <a:t>some-path/some-file“  /* </a:t>
            </a:r>
            <a:r>
              <a:rPr lang="en-US" dirty="0"/>
              <a:t>Should </a:t>
            </a:r>
            <a:r>
              <a:rPr lang="en-US" dirty="0" smtClean="0"/>
              <a:t>exist  or be created*/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main(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char *</a:t>
            </a:r>
            <a:r>
              <a:rPr lang="en-US" dirty="0" err="1"/>
              <a:t>argv</a:t>
            </a:r>
            <a:r>
              <a:rPr lang="en-US" dirty="0"/>
              <a:t>[])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msqid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key_t</a:t>
            </a:r>
            <a:r>
              <a:rPr lang="en-US" dirty="0"/>
              <a:t> key;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MQ_PERMS = S_IRUSR | S_IWUSR | S_IWGRP; 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key </a:t>
            </a:r>
            <a:r>
              <a:rPr lang="en-US" dirty="0"/>
              <a:t>= </a:t>
            </a:r>
            <a:r>
              <a:rPr lang="en-US" dirty="0" err="1">
                <a:solidFill>
                  <a:srgbClr val="FF0000"/>
                </a:solidFill>
              </a:rPr>
              <a:t>ftok</a:t>
            </a:r>
            <a:r>
              <a:rPr lang="en-US" dirty="0"/>
              <a:t>(KEY_FILE, 1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…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msqid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>
                <a:solidFill>
                  <a:srgbClr val="FF0000"/>
                </a:solidFill>
              </a:rPr>
              <a:t>msgget</a:t>
            </a:r>
            <a:r>
              <a:rPr lang="en-US" dirty="0"/>
              <a:t>(key, IPC_CREAT | IPC_EXCL | MQ_PERMS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… one side client  writes … </a:t>
            </a:r>
            <a:r>
              <a:rPr lang="en-US" dirty="0" err="1" smtClean="0">
                <a:solidFill>
                  <a:srgbClr val="FF0000"/>
                </a:solidFill>
              </a:rPr>
              <a:t>msgsnd</a:t>
            </a:r>
            <a:r>
              <a:rPr lang="en-US" dirty="0" smtClean="0"/>
              <a:t>(</a:t>
            </a:r>
            <a:r>
              <a:rPr lang="en-US" dirty="0" err="1" smtClean="0"/>
              <a:t>msqid</a:t>
            </a:r>
            <a:r>
              <a:rPr lang="en-US" dirty="0" smtClean="0"/>
              <a:t>, &amp;</a:t>
            </a:r>
            <a:r>
              <a:rPr lang="en-US" dirty="0" err="1" smtClean="0"/>
              <a:t>msg</a:t>
            </a:r>
            <a:r>
              <a:rPr lang="en-US" dirty="0" smtClean="0"/>
              <a:t>, </a:t>
            </a:r>
            <a:r>
              <a:rPr lang="en-US" dirty="0" err="1" smtClean="0"/>
              <a:t>len</a:t>
            </a:r>
            <a:r>
              <a:rPr lang="en-US" dirty="0" smtClean="0"/>
              <a:t>, 0)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smtClean="0"/>
              <a:t>In the sever program after </a:t>
            </a:r>
            <a:r>
              <a:rPr lang="en-US" dirty="0" err="1" smtClean="0"/>
              <a:t>ftok’ing</a:t>
            </a:r>
            <a:r>
              <a:rPr lang="en-US" dirty="0" smtClean="0"/>
              <a:t> and </a:t>
            </a:r>
            <a:r>
              <a:rPr lang="en-US" dirty="0" err="1" smtClean="0"/>
              <a:t>msgget’ing</a:t>
            </a:r>
            <a:r>
              <a:rPr lang="en-US" dirty="0" smtClean="0"/>
              <a:t> uses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msgrec</a:t>
            </a:r>
            <a:r>
              <a:rPr lang="en-US" dirty="0" smtClean="0"/>
              <a:t>(</a:t>
            </a:r>
            <a:r>
              <a:rPr lang="en-US" dirty="0" err="1" smtClean="0"/>
              <a:t>rec_qid</a:t>
            </a:r>
            <a:r>
              <a:rPr lang="en-US" dirty="0" smtClean="0"/>
              <a:t>, &amp;entry, MAXOBN, (-1*MAXPRIOR, MSG_NOERROR) </a:t>
            </a:r>
          </a:p>
          <a:p>
            <a:pPr marL="0" indent="0">
              <a:buNone/>
            </a:pPr>
            <a:r>
              <a:rPr lang="en-US" dirty="0" smtClean="0"/>
              <a:t>to read message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65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POSIX IPC (Chapter 51)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12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 in System V IPC</a:t>
            </a:r>
          </a:p>
          <a:p>
            <a:pPr lvl="1"/>
            <a:r>
              <a:rPr lang="en-US" dirty="0" err="1" smtClean="0"/>
              <a:t>msgqueues</a:t>
            </a:r>
            <a:endParaRPr lang="en-US" dirty="0"/>
          </a:p>
          <a:p>
            <a:pPr lvl="1"/>
            <a:r>
              <a:rPr lang="en-US" dirty="0" smtClean="0"/>
              <a:t>semaphores</a:t>
            </a:r>
          </a:p>
          <a:p>
            <a:pPr lvl="1"/>
            <a:r>
              <a:rPr lang="en-US" dirty="0" smtClean="0"/>
              <a:t>shared memory</a:t>
            </a:r>
          </a:p>
          <a:p>
            <a:r>
              <a:rPr lang="en-US" dirty="0" smtClean="0"/>
              <a:t>API</a:t>
            </a:r>
          </a:p>
          <a:p>
            <a:pPr lvl="1"/>
            <a:r>
              <a:rPr lang="en-US" dirty="0" smtClean="0"/>
              <a:t>use pathnames directly; none of this </a:t>
            </a:r>
            <a:r>
              <a:rPr lang="en-US" dirty="0" err="1" smtClean="0"/>
              <a:t>ftok</a:t>
            </a:r>
            <a:r>
              <a:rPr lang="en-US" dirty="0" smtClean="0"/>
              <a:t> stuff</a:t>
            </a:r>
          </a:p>
          <a:p>
            <a:pPr lvl="1"/>
            <a:r>
              <a:rPr lang="en-US" dirty="0" smtClean="0"/>
              <a:t>i.e</a:t>
            </a:r>
            <a:r>
              <a:rPr lang="en-US" dirty="0"/>
              <a:t>. “The System V shared memory model, which uses keys and identifiers, is not consistent with the standard UNIX I/ O model, which uses filenames and descriptors</a:t>
            </a:r>
            <a:r>
              <a:rPr lang="en-US" dirty="0" smtClean="0"/>
              <a:t>.”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 err="1"/>
              <a:t>Kerrisk</a:t>
            </a:r>
            <a:r>
              <a:rPr lang="en-US" dirty="0"/>
              <a:t>, Michael (2011-02-11). The Linux Programming Interface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43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51-1 POSIX IPC Summary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13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475" y="1219200"/>
            <a:ext cx="6623050" cy="544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2679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TLPI/</a:t>
            </a:r>
            <a:r>
              <a:rPr lang="en-US" dirty="0" err="1" smtClean="0"/>
              <a:t>pmsg</a:t>
            </a:r>
            <a:r>
              <a:rPr lang="en-US" dirty="0"/>
              <a:t>/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14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10600" cy="49377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hermes</a:t>
            </a:r>
            <a:r>
              <a:rPr lang="en-US" dirty="0"/>
              <a:t>&gt; </a:t>
            </a:r>
            <a:r>
              <a:rPr lang="en-US" dirty="0" err="1" smtClean="0"/>
              <a:t>pwd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/</a:t>
            </a:r>
            <a:r>
              <a:rPr lang="en-US" dirty="0" smtClean="0"/>
              <a:t>class/csce510-001/Code/</a:t>
            </a:r>
            <a:r>
              <a:rPr lang="en-US" dirty="0" err="1" smtClean="0"/>
              <a:t>tlpi-dist</a:t>
            </a:r>
            <a:r>
              <a:rPr lang="en-US" dirty="0" smtClean="0"/>
              <a:t>/</a:t>
            </a:r>
            <a:r>
              <a:rPr lang="en-US" dirty="0" err="1" smtClean="0"/>
              <a:t>pmsg</a:t>
            </a:r>
            <a:endParaRPr lang="en-US" dirty="0" smtClean="0"/>
          </a:p>
          <a:p>
            <a:pPr marL="0" indent="0">
              <a:buNone/>
            </a:pPr>
            <a:r>
              <a:rPr lang="en-US" dirty="0" err="1"/>
              <a:t>hermes</a:t>
            </a:r>
            <a:r>
              <a:rPr lang="en-US" dirty="0"/>
              <a:t>&gt; </a:t>
            </a:r>
            <a:r>
              <a:rPr lang="en-US" dirty="0" smtClean="0"/>
              <a:t> </a:t>
            </a:r>
            <a:r>
              <a:rPr lang="en-US" dirty="0" err="1" smtClean="0"/>
              <a:t>ls</a:t>
            </a:r>
            <a:r>
              <a:rPr lang="en-US" dirty="0" smtClean="0"/>
              <a:t> </a:t>
            </a:r>
            <a:r>
              <a:rPr lang="en-US" dirty="0"/>
              <a:t>*.c</a:t>
            </a:r>
          </a:p>
          <a:p>
            <a:pPr marL="0" indent="0">
              <a:buNone/>
            </a:pPr>
            <a:r>
              <a:rPr lang="en-US" dirty="0" err="1"/>
              <a:t>mq_notify_sig.c</a:t>
            </a:r>
            <a:r>
              <a:rPr lang="en-US" dirty="0"/>
              <a:t>        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mq_notify_thread.c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  ?? next few slides </a:t>
            </a:r>
            <a:r>
              <a:rPr lang="en-US" dirty="0" err="1" smtClean="0">
                <a:sym typeface="Wingdings" pitchFamily="2" charset="2"/>
              </a:rPr>
              <a:t>msgqueues+pthreads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pmsg_getattr.c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err="1" smtClean="0"/>
              <a:t>mq_notify_sigwaitinfo.c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err="1" smtClean="0"/>
              <a:t>pmsg_create.c</a:t>
            </a:r>
            <a:r>
              <a:rPr lang="en-US" dirty="0" smtClean="0"/>
              <a:t>  </a:t>
            </a:r>
            <a:r>
              <a:rPr lang="en-US" dirty="0" smtClean="0">
                <a:sym typeface="Wingdings" pitchFamily="2" charset="2"/>
              </a:rPr>
              <a:t> create queue, </a:t>
            </a:r>
            <a:r>
              <a:rPr lang="en-US" dirty="0" smtClean="0"/>
              <a:t> send, receive. remove     </a:t>
            </a:r>
          </a:p>
          <a:p>
            <a:pPr marL="0" indent="0">
              <a:buNone/>
            </a:pPr>
            <a:r>
              <a:rPr lang="en-US" dirty="0" err="1"/>
              <a:t>pmsg_send.c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pmsg_receive.c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err="1" smtClean="0"/>
              <a:t>pmsg_unlink.c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886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TLPI/</a:t>
            </a:r>
            <a:r>
              <a:rPr lang="en-US" dirty="0" err="1" smtClean="0"/>
              <a:t>pmsg</a:t>
            </a:r>
            <a:r>
              <a:rPr lang="en-US" dirty="0" smtClean="0"/>
              <a:t>/</a:t>
            </a:r>
            <a:r>
              <a:rPr lang="en-US" dirty="0" err="1" smtClean="0"/>
              <a:t>mq_notify_thread.c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15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34400" cy="493776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/* </a:t>
            </a:r>
            <a:r>
              <a:rPr lang="en-US" dirty="0" err="1" smtClean="0"/>
              <a:t>mq_notify_thread.c</a:t>
            </a:r>
            <a:r>
              <a:rPr lang="en-US" dirty="0" smtClean="0"/>
              <a:t> -- Demonstrate </a:t>
            </a:r>
            <a:r>
              <a:rPr lang="en-US" dirty="0"/>
              <a:t>message notification via threads on a POSIX message queue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smtClean="0"/>
              <a:t>Linux </a:t>
            </a:r>
            <a:r>
              <a:rPr lang="en-US" dirty="0"/>
              <a:t>supports POSIX message queues since kernel 2.6.6</a:t>
            </a:r>
            <a:r>
              <a:rPr lang="en-US" dirty="0" smtClean="0"/>
              <a:t>.  */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pthread.h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mqueue.h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fcntl.h</a:t>
            </a:r>
            <a:r>
              <a:rPr lang="en-US" dirty="0"/>
              <a:t>&gt;              /* For definition of O_NONBLOCK */</a:t>
            </a:r>
          </a:p>
          <a:p>
            <a:pPr marL="0" indent="0">
              <a:buNone/>
            </a:pPr>
            <a:r>
              <a:rPr lang="en-US" dirty="0"/>
              <a:t>#include "</a:t>
            </a:r>
            <a:r>
              <a:rPr lang="en-US" dirty="0" err="1"/>
              <a:t>tlpi_hdr.h</a:t>
            </a:r>
            <a:r>
              <a:rPr lang="en-US" dirty="0"/>
              <a:t>"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static void </a:t>
            </a:r>
            <a:r>
              <a:rPr lang="en-US" dirty="0" err="1"/>
              <a:t>notifySetup</a:t>
            </a:r>
            <a:r>
              <a:rPr lang="en-US" dirty="0"/>
              <a:t>(</a:t>
            </a:r>
            <a:r>
              <a:rPr lang="en-US" dirty="0" err="1"/>
              <a:t>mqd_t</a:t>
            </a:r>
            <a:r>
              <a:rPr lang="en-US" dirty="0"/>
              <a:t> *</a:t>
            </a:r>
            <a:r>
              <a:rPr lang="en-US" dirty="0" err="1"/>
              <a:t>mqdp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static void                     /* Thread notification function */</a:t>
            </a:r>
          </a:p>
          <a:p>
            <a:pPr marL="0" indent="0">
              <a:buNone/>
            </a:pPr>
            <a:r>
              <a:rPr lang="en-US" dirty="0" err="1" smtClean="0"/>
              <a:t>threadFunc</a:t>
            </a:r>
            <a:r>
              <a:rPr lang="en-US" dirty="0" smtClean="0"/>
              <a:t>(union   </a:t>
            </a:r>
            <a:r>
              <a:rPr lang="en-US" dirty="0" err="1"/>
              <a:t>sigval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sv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ssize_t</a:t>
            </a:r>
            <a:r>
              <a:rPr lang="en-US" dirty="0"/>
              <a:t> </a:t>
            </a:r>
            <a:r>
              <a:rPr lang="en-US" dirty="0" err="1"/>
              <a:t>numRead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mqd_t</a:t>
            </a:r>
            <a:r>
              <a:rPr lang="en-US" dirty="0"/>
              <a:t> *</a:t>
            </a:r>
            <a:r>
              <a:rPr lang="en-US" dirty="0" err="1"/>
              <a:t>mqdp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void *buffer;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mq_attr</a:t>
            </a:r>
            <a:r>
              <a:rPr lang="en-US" dirty="0"/>
              <a:t> </a:t>
            </a:r>
            <a:r>
              <a:rPr lang="en-US" dirty="0" err="1"/>
              <a:t>attr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mqdp</a:t>
            </a:r>
            <a:r>
              <a:rPr lang="en-US" dirty="0"/>
              <a:t> = </a:t>
            </a:r>
            <a:r>
              <a:rPr lang="en-US" dirty="0" err="1"/>
              <a:t>sv.sival_ptr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1981200" y="4038600"/>
            <a:ext cx="2590800" cy="1371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72000" y="5181600"/>
            <a:ext cx="684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???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9012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16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8534400" cy="64008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if (</a:t>
            </a:r>
            <a:r>
              <a:rPr lang="en-US" dirty="0" err="1"/>
              <a:t>mq_getattr</a:t>
            </a:r>
            <a:r>
              <a:rPr lang="en-US" dirty="0"/>
              <a:t>(*</a:t>
            </a:r>
            <a:r>
              <a:rPr lang="en-US" dirty="0" err="1"/>
              <a:t>mqdp</a:t>
            </a:r>
            <a:r>
              <a:rPr lang="en-US" dirty="0"/>
              <a:t>, &amp;</a:t>
            </a:r>
            <a:r>
              <a:rPr lang="en-US" dirty="0" err="1"/>
              <a:t>attr</a:t>
            </a:r>
            <a:r>
              <a:rPr lang="en-US" dirty="0"/>
              <a:t>) == -1)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errExit</a:t>
            </a:r>
            <a:r>
              <a:rPr lang="en-US" dirty="0"/>
              <a:t>("</a:t>
            </a:r>
            <a:r>
              <a:rPr lang="en-US" dirty="0" err="1"/>
              <a:t>mq_getattr</a:t>
            </a:r>
            <a:r>
              <a:rPr lang="en-US" dirty="0"/>
              <a:t>");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buffer = </a:t>
            </a:r>
            <a:r>
              <a:rPr lang="en-US" dirty="0" err="1"/>
              <a:t>malloc</a:t>
            </a:r>
            <a:r>
              <a:rPr lang="en-US" dirty="0"/>
              <a:t>(</a:t>
            </a:r>
            <a:r>
              <a:rPr lang="en-US" dirty="0" err="1"/>
              <a:t>attr.mq_msgsize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if (buffer == NULL)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errExit</a:t>
            </a:r>
            <a:r>
              <a:rPr lang="en-US" dirty="0"/>
              <a:t>("</a:t>
            </a:r>
            <a:r>
              <a:rPr lang="en-US" dirty="0" err="1"/>
              <a:t>malloc</a:t>
            </a:r>
            <a:r>
              <a:rPr lang="en-US" dirty="0"/>
              <a:t>");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/* Reregister for message notification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notifySetup</a:t>
            </a:r>
            <a:r>
              <a:rPr lang="en-US" dirty="0"/>
              <a:t>(</a:t>
            </a:r>
            <a:r>
              <a:rPr lang="en-US" dirty="0" err="1"/>
              <a:t>mqdp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while ((</a:t>
            </a:r>
            <a:r>
              <a:rPr lang="en-US" dirty="0" err="1"/>
              <a:t>numRead</a:t>
            </a:r>
            <a:r>
              <a:rPr lang="en-US" dirty="0"/>
              <a:t> = </a:t>
            </a:r>
            <a:r>
              <a:rPr lang="en-US" dirty="0" err="1"/>
              <a:t>mq_receive</a:t>
            </a:r>
            <a:r>
              <a:rPr lang="en-US" dirty="0"/>
              <a:t>(*</a:t>
            </a:r>
            <a:r>
              <a:rPr lang="en-US" dirty="0" err="1"/>
              <a:t>mqdp</a:t>
            </a:r>
            <a:r>
              <a:rPr lang="en-US" dirty="0"/>
              <a:t>, buffer, </a:t>
            </a:r>
            <a:r>
              <a:rPr lang="en-US" dirty="0" err="1"/>
              <a:t>attr.mq_msgsize</a:t>
            </a:r>
            <a:r>
              <a:rPr lang="en-US" dirty="0"/>
              <a:t>, NULL)) &gt;= 0)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printf</a:t>
            </a:r>
            <a:r>
              <a:rPr lang="en-US" dirty="0"/>
              <a:t>("Read %</a:t>
            </a:r>
            <a:r>
              <a:rPr lang="en-US" dirty="0" err="1"/>
              <a:t>ld</a:t>
            </a:r>
            <a:r>
              <a:rPr lang="en-US" dirty="0"/>
              <a:t> bytes\n", (long) </a:t>
            </a:r>
            <a:r>
              <a:rPr lang="en-US" dirty="0" err="1"/>
              <a:t>numRead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errno</a:t>
            </a:r>
            <a:r>
              <a:rPr lang="en-US" dirty="0"/>
              <a:t> != EAGAIN)                        /* Unexpected error */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errExit</a:t>
            </a:r>
            <a:r>
              <a:rPr lang="en-US" dirty="0"/>
              <a:t>("</a:t>
            </a:r>
            <a:r>
              <a:rPr lang="en-US" dirty="0" err="1"/>
              <a:t>mq_receive</a:t>
            </a:r>
            <a:r>
              <a:rPr lang="en-US" dirty="0"/>
              <a:t>");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free(buffer);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pthread_exit</a:t>
            </a:r>
            <a:r>
              <a:rPr lang="en-US" dirty="0"/>
              <a:t>(NULL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63441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17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8610600" cy="60045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static void</a:t>
            </a:r>
          </a:p>
          <a:p>
            <a:pPr marL="0" indent="0">
              <a:buNone/>
            </a:pPr>
            <a:r>
              <a:rPr lang="en-US" dirty="0" err="1"/>
              <a:t>notifySetup</a:t>
            </a:r>
            <a:r>
              <a:rPr lang="en-US" dirty="0"/>
              <a:t>(</a:t>
            </a:r>
            <a:r>
              <a:rPr lang="en-US" dirty="0" err="1"/>
              <a:t>mqd_t</a:t>
            </a:r>
            <a:r>
              <a:rPr lang="en-US" dirty="0"/>
              <a:t> *</a:t>
            </a:r>
            <a:r>
              <a:rPr lang="en-US" dirty="0" err="1"/>
              <a:t>mqdp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sigevent</a:t>
            </a:r>
            <a:r>
              <a:rPr lang="en-US" dirty="0"/>
              <a:t> </a:t>
            </a:r>
            <a:r>
              <a:rPr lang="en-US" dirty="0" err="1"/>
              <a:t>sev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sev.sigev_notify</a:t>
            </a:r>
            <a:r>
              <a:rPr lang="en-US" dirty="0"/>
              <a:t> = SIGEV_THREAD;            /* Notify via thread */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sev.sigev_notify_function</a:t>
            </a:r>
            <a:r>
              <a:rPr lang="en-US" dirty="0"/>
              <a:t> = </a:t>
            </a:r>
            <a:r>
              <a:rPr lang="en-US" dirty="0" err="1"/>
              <a:t>threadFunc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sev.sigev_notify_attributes</a:t>
            </a:r>
            <a:r>
              <a:rPr lang="en-US" dirty="0"/>
              <a:t> = NULL;</a:t>
            </a:r>
          </a:p>
          <a:p>
            <a:pPr marL="0" indent="0">
              <a:buNone/>
            </a:pPr>
            <a:r>
              <a:rPr lang="en-US" dirty="0"/>
              <a:t>            /* Could be pointer to </a:t>
            </a:r>
            <a:r>
              <a:rPr lang="en-US" dirty="0" err="1"/>
              <a:t>pthread_attr_t</a:t>
            </a:r>
            <a:r>
              <a:rPr lang="en-US" dirty="0"/>
              <a:t> structure */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sev.sigev_value.sival_ptr</a:t>
            </a:r>
            <a:r>
              <a:rPr lang="en-US" dirty="0"/>
              <a:t> = </a:t>
            </a:r>
            <a:r>
              <a:rPr lang="en-US" dirty="0" err="1"/>
              <a:t>mqdp</a:t>
            </a:r>
            <a:r>
              <a:rPr lang="en-US" dirty="0"/>
              <a:t>;           /* </a:t>
            </a:r>
            <a:r>
              <a:rPr lang="en-US" dirty="0" err="1" smtClean="0"/>
              <a:t>Arg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dirty="0" err="1"/>
              <a:t>threadFunc</a:t>
            </a:r>
            <a:r>
              <a:rPr lang="en-US" dirty="0"/>
              <a:t>()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mq_notify</a:t>
            </a:r>
            <a:r>
              <a:rPr lang="en-US" dirty="0"/>
              <a:t>(*</a:t>
            </a:r>
            <a:r>
              <a:rPr lang="en-US" dirty="0" err="1"/>
              <a:t>mqdp</a:t>
            </a:r>
            <a:r>
              <a:rPr lang="en-US" dirty="0"/>
              <a:t>, &amp;</a:t>
            </a:r>
            <a:r>
              <a:rPr lang="en-US" dirty="0" err="1"/>
              <a:t>sev</a:t>
            </a:r>
            <a:r>
              <a:rPr lang="en-US" dirty="0"/>
              <a:t>) == -1)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errExit</a:t>
            </a:r>
            <a:r>
              <a:rPr lang="en-US" dirty="0"/>
              <a:t>("</a:t>
            </a:r>
            <a:r>
              <a:rPr lang="en-US" dirty="0" err="1"/>
              <a:t>mq_notify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static void</a:t>
            </a:r>
          </a:p>
          <a:p>
            <a:r>
              <a:rPr lang="en-US" dirty="0" err="1"/>
              <a:t>notifySetup</a:t>
            </a:r>
            <a:r>
              <a:rPr lang="en-US" dirty="0"/>
              <a:t>(</a:t>
            </a:r>
            <a:r>
              <a:rPr lang="en-US" dirty="0" err="1"/>
              <a:t>mqd_t</a:t>
            </a:r>
            <a:r>
              <a:rPr lang="en-US" dirty="0"/>
              <a:t> *</a:t>
            </a:r>
            <a:r>
              <a:rPr lang="en-US" dirty="0" err="1"/>
              <a:t>mqdp</a:t>
            </a:r>
            <a:r>
              <a:rPr lang="en-US" dirty="0"/>
              <a:t>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sigevent</a:t>
            </a:r>
            <a:r>
              <a:rPr lang="en-US" dirty="0"/>
              <a:t> </a:t>
            </a:r>
            <a:r>
              <a:rPr lang="en-US" dirty="0" err="1"/>
              <a:t>sev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 err="1"/>
              <a:t>sev.sigev_notify</a:t>
            </a:r>
            <a:r>
              <a:rPr lang="en-US" dirty="0"/>
              <a:t> = SIGEV_THREAD;            /* Notify via thread */</a:t>
            </a:r>
          </a:p>
          <a:p>
            <a:r>
              <a:rPr lang="en-US" dirty="0"/>
              <a:t>    </a:t>
            </a:r>
            <a:r>
              <a:rPr lang="en-US" dirty="0" err="1"/>
              <a:t>sev.sigev_notify_function</a:t>
            </a:r>
            <a:r>
              <a:rPr lang="en-US" dirty="0"/>
              <a:t> = </a:t>
            </a:r>
            <a:r>
              <a:rPr lang="en-US" dirty="0" err="1"/>
              <a:t>threadFunc</a:t>
            </a:r>
            <a:r>
              <a:rPr lang="en-US" dirty="0"/>
              <a:t>;</a:t>
            </a:r>
          </a:p>
          <a:p>
            <a:r>
              <a:rPr lang="en-US" dirty="0"/>
              <a:t>    </a:t>
            </a:r>
            <a:r>
              <a:rPr lang="en-US" dirty="0" err="1"/>
              <a:t>sev.sigev_notify_attributes</a:t>
            </a:r>
            <a:r>
              <a:rPr lang="en-US" dirty="0"/>
              <a:t> = NULL;</a:t>
            </a:r>
          </a:p>
          <a:p>
            <a:r>
              <a:rPr lang="en-US" dirty="0"/>
              <a:t>            /* Could be pointer to </a:t>
            </a:r>
            <a:r>
              <a:rPr lang="en-US" dirty="0" err="1"/>
              <a:t>pthread_attr_t</a:t>
            </a:r>
            <a:r>
              <a:rPr lang="en-US" dirty="0"/>
              <a:t> structure */</a:t>
            </a:r>
          </a:p>
          <a:p>
            <a:r>
              <a:rPr lang="en-US" dirty="0"/>
              <a:t>    </a:t>
            </a:r>
            <a:r>
              <a:rPr lang="en-US" dirty="0" err="1"/>
              <a:t>sev.sigev_value.sival_ptr</a:t>
            </a:r>
            <a:r>
              <a:rPr lang="en-US" dirty="0"/>
              <a:t> = </a:t>
            </a:r>
            <a:r>
              <a:rPr lang="en-US" dirty="0" err="1"/>
              <a:t>mqdp</a:t>
            </a:r>
            <a:r>
              <a:rPr lang="en-US" dirty="0"/>
              <a:t>;           /* Argument to </a:t>
            </a:r>
            <a:r>
              <a:rPr lang="en-US" dirty="0" err="1"/>
              <a:t>threadFunc</a:t>
            </a:r>
            <a:r>
              <a:rPr lang="en-US" dirty="0"/>
              <a:t>() */</a:t>
            </a:r>
          </a:p>
          <a:p>
            <a:endParaRPr lang="en-US" dirty="0"/>
          </a:p>
          <a:p>
            <a:r>
              <a:rPr lang="en-US" dirty="0"/>
              <a:t>    if (</a:t>
            </a:r>
            <a:r>
              <a:rPr lang="en-US" dirty="0" err="1"/>
              <a:t>mq_notify</a:t>
            </a:r>
            <a:r>
              <a:rPr lang="en-US" dirty="0"/>
              <a:t>(*</a:t>
            </a:r>
            <a:r>
              <a:rPr lang="en-US" dirty="0" err="1"/>
              <a:t>mqdp</a:t>
            </a:r>
            <a:r>
              <a:rPr lang="en-US" dirty="0"/>
              <a:t>, &amp;</a:t>
            </a:r>
            <a:r>
              <a:rPr lang="en-US" dirty="0" err="1"/>
              <a:t>sev</a:t>
            </a:r>
            <a:r>
              <a:rPr lang="en-US" dirty="0"/>
              <a:t>) == -1)</a:t>
            </a:r>
          </a:p>
          <a:p>
            <a:r>
              <a:rPr lang="en-US" dirty="0"/>
              <a:t>        </a:t>
            </a:r>
            <a:r>
              <a:rPr lang="en-US" dirty="0" err="1"/>
              <a:t>errExit</a:t>
            </a:r>
            <a:r>
              <a:rPr lang="en-US" dirty="0"/>
              <a:t>("</a:t>
            </a:r>
            <a:r>
              <a:rPr lang="en-US" dirty="0" err="1"/>
              <a:t>mq_notify</a:t>
            </a:r>
            <a:r>
              <a:rPr lang="en-US" dirty="0"/>
              <a:t>");</a:t>
            </a:r>
          </a:p>
          <a:p>
            <a:r>
              <a:rPr lang="en-US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72085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18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8610600" cy="60045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main(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char *</a:t>
            </a:r>
            <a:r>
              <a:rPr lang="en-US" dirty="0" err="1"/>
              <a:t>argv</a:t>
            </a:r>
            <a:r>
              <a:rPr lang="en-US" dirty="0"/>
              <a:t>[])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mqd_t</a:t>
            </a:r>
            <a:r>
              <a:rPr lang="en-US" dirty="0"/>
              <a:t> </a:t>
            </a:r>
            <a:r>
              <a:rPr lang="en-US" dirty="0" err="1"/>
              <a:t>mqd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argc</a:t>
            </a:r>
            <a:r>
              <a:rPr lang="en-US" dirty="0"/>
              <a:t> != 2 || </a:t>
            </a:r>
            <a:r>
              <a:rPr lang="en-US" dirty="0" err="1"/>
              <a:t>strcmp</a:t>
            </a:r>
            <a:r>
              <a:rPr lang="en-US" dirty="0"/>
              <a:t>(</a:t>
            </a:r>
            <a:r>
              <a:rPr lang="en-US" dirty="0" err="1"/>
              <a:t>argv</a:t>
            </a:r>
            <a:r>
              <a:rPr lang="en-US" dirty="0"/>
              <a:t>[1], "--help") == 0)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usageErr</a:t>
            </a:r>
            <a:r>
              <a:rPr lang="en-US" dirty="0"/>
              <a:t>("%s </a:t>
            </a:r>
            <a:r>
              <a:rPr lang="en-US" dirty="0" err="1"/>
              <a:t>mq</a:t>
            </a:r>
            <a:r>
              <a:rPr lang="en-US" dirty="0"/>
              <a:t>-name\n", </a:t>
            </a:r>
            <a:r>
              <a:rPr lang="en-US" dirty="0" err="1"/>
              <a:t>argv</a:t>
            </a:r>
            <a:r>
              <a:rPr lang="en-US" dirty="0"/>
              <a:t>[0]);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mqd</a:t>
            </a:r>
            <a:r>
              <a:rPr lang="en-US" dirty="0"/>
              <a:t> = </a:t>
            </a:r>
            <a:r>
              <a:rPr lang="en-US" dirty="0" err="1"/>
              <a:t>mq_open</a:t>
            </a:r>
            <a:r>
              <a:rPr lang="en-US" dirty="0"/>
              <a:t>(</a:t>
            </a:r>
            <a:r>
              <a:rPr lang="en-US" dirty="0" err="1"/>
              <a:t>argv</a:t>
            </a:r>
            <a:r>
              <a:rPr lang="en-US" dirty="0"/>
              <a:t>[1], O_RDONLY | O_NONBLOCK);</a:t>
            </a:r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mqd</a:t>
            </a:r>
            <a:r>
              <a:rPr lang="en-US" dirty="0"/>
              <a:t> == (</a:t>
            </a:r>
            <a:r>
              <a:rPr lang="en-US" dirty="0" err="1"/>
              <a:t>mqd_t</a:t>
            </a:r>
            <a:r>
              <a:rPr lang="en-US" dirty="0"/>
              <a:t>) -1)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errExit</a:t>
            </a:r>
            <a:r>
              <a:rPr lang="en-US" dirty="0"/>
              <a:t>("</a:t>
            </a:r>
            <a:r>
              <a:rPr lang="en-US" dirty="0" err="1"/>
              <a:t>mq_open</a:t>
            </a:r>
            <a:r>
              <a:rPr lang="en-US" dirty="0"/>
              <a:t>");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notifySetup</a:t>
            </a:r>
            <a:r>
              <a:rPr lang="en-US" dirty="0"/>
              <a:t>(&amp;</a:t>
            </a:r>
            <a:r>
              <a:rPr lang="en-US" dirty="0" err="1"/>
              <a:t>mqd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pause();                 </a:t>
            </a:r>
            <a:r>
              <a:rPr lang="en-US" dirty="0" smtClean="0"/>
              <a:t>/* </a:t>
            </a:r>
            <a:r>
              <a:rPr lang="en-US" dirty="0"/>
              <a:t>Wait for notifications via thread function */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1503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POSIX Shared Memory (</a:t>
            </a:r>
            <a:r>
              <a:rPr lang="en-US" dirty="0" err="1" smtClean="0"/>
              <a:t>Ch</a:t>
            </a:r>
            <a:r>
              <a:rPr lang="en-US" dirty="0" smtClean="0"/>
              <a:t> 54)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19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cleaner API more inline with Standard Unix I/O interface</a:t>
            </a:r>
          </a:p>
          <a:p>
            <a:r>
              <a:rPr lang="en-US" dirty="0" smtClean="0"/>
              <a:t>“POSIX </a:t>
            </a:r>
            <a:r>
              <a:rPr lang="en-US" dirty="0"/>
              <a:t>talks about shared memory objects, while System V talks about shared memory segments</a:t>
            </a:r>
            <a:r>
              <a:rPr lang="en-US" dirty="0" smtClean="0"/>
              <a:t>.”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33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Overview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685800"/>
            <a:ext cx="4041648" cy="6019800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dirty="0" smtClean="0"/>
              <a:t>Last Time</a:t>
            </a:r>
          </a:p>
          <a:p>
            <a:pPr lvl="1">
              <a:defRPr/>
            </a:pPr>
            <a:r>
              <a:rPr lang="en-US" dirty="0">
                <a:solidFill>
                  <a:srgbClr val="FF0000"/>
                </a:solidFill>
              </a:rPr>
              <a:t>Webserver Assignment due date delayed because of network/server problems!</a:t>
            </a:r>
          </a:p>
          <a:p>
            <a:pPr lvl="1">
              <a:defRPr/>
            </a:pPr>
            <a:r>
              <a:rPr lang="en-US" dirty="0"/>
              <a:t>POSIX threads from Lec22</a:t>
            </a:r>
          </a:p>
          <a:p>
            <a:pPr lvl="1">
              <a:defRPr/>
            </a:pPr>
            <a:r>
              <a:rPr lang="en-US" dirty="0" err="1"/>
              <a:t>Autotools</a:t>
            </a:r>
            <a:r>
              <a:rPr lang="en-US" dirty="0"/>
              <a:t>: dataflow</a:t>
            </a:r>
          </a:p>
          <a:p>
            <a:pPr lvl="1">
              <a:defRPr/>
            </a:pPr>
            <a:r>
              <a:rPr lang="en-US" dirty="0"/>
              <a:t>Threads topics from TLPI</a:t>
            </a:r>
          </a:p>
          <a:p>
            <a:pPr lvl="2">
              <a:defRPr/>
            </a:pPr>
            <a:r>
              <a:rPr lang="en-US" dirty="0"/>
              <a:t>Chap 31 Safety and Performance</a:t>
            </a:r>
          </a:p>
          <a:p>
            <a:pPr lvl="2">
              <a:defRPr/>
            </a:pPr>
            <a:r>
              <a:rPr lang="en-US" dirty="0"/>
              <a:t>Chap 32 Thread cancellation</a:t>
            </a:r>
          </a:p>
          <a:p>
            <a:pPr lvl="2">
              <a:defRPr/>
            </a:pPr>
            <a:r>
              <a:rPr lang="en-US" dirty="0"/>
              <a:t>Chap 33 Thread further details</a:t>
            </a:r>
          </a:p>
          <a:p>
            <a:pPr lvl="1">
              <a:defRPr/>
            </a:pPr>
            <a:r>
              <a:rPr lang="en-US" dirty="0"/>
              <a:t>POSIX semaphores</a:t>
            </a:r>
          </a:p>
          <a:p>
            <a:pPr lvl="1">
              <a:defRPr/>
            </a:pPr>
            <a:r>
              <a:rPr lang="en-US" dirty="0" err="1"/>
              <a:t>Getrusage</a:t>
            </a:r>
            <a:endParaRPr lang="en-US" dirty="0"/>
          </a:p>
          <a:p>
            <a:pPr lvl="1">
              <a:defRPr/>
            </a:pPr>
            <a:r>
              <a:rPr lang="en-US" dirty="0"/>
              <a:t>Tools-Check for Unit </a:t>
            </a:r>
            <a:r>
              <a:rPr lang="en-US" dirty="0" smtClean="0"/>
              <a:t>Testing</a:t>
            </a:r>
          </a:p>
          <a:p>
            <a:pPr lvl="1">
              <a:defRPr/>
            </a:pPr>
            <a:r>
              <a:rPr lang="en-US" dirty="0" smtClean="0"/>
              <a:t>Test 2 </a:t>
            </a:r>
            <a:r>
              <a:rPr lang="en-US" dirty="0" err="1" smtClean="0"/>
              <a:t>Dropbox</a:t>
            </a:r>
            <a:r>
              <a:rPr lang="en-US" dirty="0" smtClean="0"/>
              <a:t> up and open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>
          <a:xfrm>
            <a:off x="4572000" y="685800"/>
            <a:ext cx="4419600" cy="5468112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dirty="0" smtClean="0"/>
              <a:t>Today</a:t>
            </a:r>
          </a:p>
          <a:p>
            <a:pPr>
              <a:defRPr/>
            </a:pPr>
            <a:r>
              <a:rPr lang="en-US" dirty="0" smtClean="0"/>
              <a:t>IPC </a:t>
            </a:r>
            <a:r>
              <a:rPr lang="en-US" sz="2200" dirty="0" smtClean="0"/>
              <a:t>(</a:t>
            </a:r>
            <a:r>
              <a:rPr lang="en-US" sz="2200" dirty="0" err="1" smtClean="0"/>
              <a:t>Interprocess</a:t>
            </a:r>
            <a:r>
              <a:rPr lang="en-US" sz="2200" dirty="0" smtClean="0"/>
              <a:t> Communication)</a:t>
            </a:r>
          </a:p>
          <a:p>
            <a:pPr>
              <a:defRPr/>
            </a:pPr>
            <a:r>
              <a:rPr lang="en-US" dirty="0" smtClean="0"/>
              <a:t>System V IPC (just enough to bash=criticize)</a:t>
            </a:r>
          </a:p>
          <a:p>
            <a:pPr>
              <a:defRPr/>
            </a:pPr>
            <a:r>
              <a:rPr lang="en-US" dirty="0" smtClean="0"/>
              <a:t>POSIX IPC</a:t>
            </a:r>
          </a:p>
          <a:p>
            <a:pPr>
              <a:defRPr/>
            </a:pPr>
            <a:r>
              <a:rPr lang="en-US" dirty="0" smtClean="0"/>
              <a:t>Shared Libraries</a:t>
            </a:r>
          </a:p>
          <a:p>
            <a:pPr>
              <a:defRPr/>
            </a:pPr>
            <a:r>
              <a:rPr lang="en-US" dirty="0" smtClean="0"/>
              <a:t>Program Educational Objectives</a:t>
            </a:r>
          </a:p>
          <a:p>
            <a:pPr>
              <a:defRPr/>
            </a:pPr>
            <a:r>
              <a:rPr lang="en-US" dirty="0" smtClean="0"/>
              <a:t>Course Outcomes</a:t>
            </a:r>
            <a:endParaRPr lang="en-US" dirty="0"/>
          </a:p>
          <a:p>
            <a:pPr>
              <a:defRPr/>
            </a:pPr>
            <a:r>
              <a:rPr lang="en-US" dirty="0" smtClean="0"/>
              <a:t>Exam</a:t>
            </a:r>
          </a:p>
          <a:p>
            <a:pPr>
              <a:defRPr/>
            </a:pPr>
            <a:r>
              <a:rPr lang="en-US" dirty="0" smtClean="0"/>
              <a:t>Exam Review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139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20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8610600" cy="60045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SHM_OPEN(3)                Linux Programmer's Manual               SHM_OPEN(3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shm_open</a:t>
            </a:r>
            <a:r>
              <a:rPr lang="en-US" dirty="0"/>
              <a:t>,  </a:t>
            </a:r>
            <a:r>
              <a:rPr lang="en-US" dirty="0" err="1"/>
              <a:t>shm_unlink</a:t>
            </a:r>
            <a:r>
              <a:rPr lang="en-US" dirty="0"/>
              <a:t>  -  Create/open  or  unlink  POSIX  shared memory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smtClean="0"/>
              <a:t>objects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&lt;sys/</a:t>
            </a:r>
            <a:r>
              <a:rPr lang="en-US" dirty="0" err="1"/>
              <a:t>mman.h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 #include &lt;sys/</a:t>
            </a:r>
            <a:r>
              <a:rPr lang="en-US" dirty="0" err="1"/>
              <a:t>stat.h</a:t>
            </a:r>
            <a:r>
              <a:rPr lang="en-US" dirty="0"/>
              <a:t>&gt;        /* For mode constants */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fcntl.h</a:t>
            </a:r>
            <a:r>
              <a:rPr lang="en-US" dirty="0"/>
              <a:t>&gt;           /* For O_* constants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shm_open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char *name,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oflag</a:t>
            </a:r>
            <a:r>
              <a:rPr lang="en-US" dirty="0"/>
              <a:t>, </a:t>
            </a:r>
            <a:r>
              <a:rPr lang="en-US" dirty="0" err="1"/>
              <a:t>mode_t</a:t>
            </a:r>
            <a:r>
              <a:rPr lang="en-US" dirty="0"/>
              <a:t> mode);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shm_unlink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char *name);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Link with -</a:t>
            </a:r>
            <a:r>
              <a:rPr lang="en-US" dirty="0" err="1"/>
              <a:t>lrt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DESCRIPTION - </a:t>
            </a:r>
            <a:r>
              <a:rPr lang="en-US" dirty="0" err="1" smtClean="0"/>
              <a:t>shm_open</a:t>
            </a:r>
            <a:r>
              <a:rPr lang="en-US" dirty="0"/>
              <a:t>() creates and opens a new, or opens an existing, POSIX  </a:t>
            </a:r>
            <a:r>
              <a:rPr lang="en-US" dirty="0" smtClean="0"/>
              <a:t>shared memory  </a:t>
            </a:r>
            <a:r>
              <a:rPr lang="en-US" dirty="0"/>
              <a:t>object.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/>
              <a:t>SEE </a:t>
            </a:r>
            <a:r>
              <a:rPr lang="en-US" dirty="0" smtClean="0"/>
              <a:t>ALSO - close(2</a:t>
            </a:r>
            <a:r>
              <a:rPr lang="en-US" dirty="0"/>
              <a:t>),  </a:t>
            </a:r>
            <a:r>
              <a:rPr lang="en-US" dirty="0" err="1"/>
              <a:t>fchmod</a:t>
            </a:r>
            <a:r>
              <a:rPr lang="en-US" dirty="0"/>
              <a:t>(2),  </a:t>
            </a:r>
            <a:r>
              <a:rPr lang="en-US" dirty="0" err="1"/>
              <a:t>fchown</a:t>
            </a:r>
            <a:r>
              <a:rPr lang="en-US" dirty="0"/>
              <a:t>(2),  </a:t>
            </a:r>
            <a:r>
              <a:rPr lang="en-US" dirty="0" err="1"/>
              <a:t>fcntl</a:t>
            </a:r>
            <a:r>
              <a:rPr lang="en-US" dirty="0"/>
              <a:t>(2),  </a:t>
            </a:r>
            <a:r>
              <a:rPr lang="en-US" dirty="0" err="1"/>
              <a:t>fstat</a:t>
            </a:r>
            <a:r>
              <a:rPr lang="en-US" dirty="0"/>
              <a:t>(2),   </a:t>
            </a:r>
            <a:r>
              <a:rPr lang="en-US" dirty="0" err="1"/>
              <a:t>ftruncate</a:t>
            </a:r>
            <a:r>
              <a:rPr lang="en-US" dirty="0"/>
              <a:t>(2</a:t>
            </a:r>
            <a:r>
              <a:rPr lang="en-US" dirty="0" smtClean="0"/>
              <a:t>),  </a:t>
            </a:r>
            <a:r>
              <a:rPr lang="en-US" dirty="0" err="1"/>
              <a:t>mmap</a:t>
            </a:r>
            <a:r>
              <a:rPr lang="en-US" dirty="0"/>
              <a:t>(2), open(2), </a:t>
            </a:r>
            <a:r>
              <a:rPr lang="en-US" dirty="0" err="1"/>
              <a:t>umask</a:t>
            </a:r>
            <a:r>
              <a:rPr lang="en-US" dirty="0"/>
              <a:t>(2), </a:t>
            </a:r>
            <a:r>
              <a:rPr lang="en-US" dirty="0" err="1"/>
              <a:t>shm_overview</a:t>
            </a:r>
            <a:r>
              <a:rPr lang="en-US" dirty="0"/>
              <a:t>(7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2266741" y="4114800"/>
            <a:ext cx="3524460" cy="228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791200" y="4038600"/>
            <a:ext cx="684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???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8435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POSIX Shared Memory Examples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21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hermes</a:t>
            </a:r>
            <a:r>
              <a:rPr lang="en-US" dirty="0"/>
              <a:t>&gt; </a:t>
            </a:r>
            <a:r>
              <a:rPr lang="en-US" dirty="0" err="1"/>
              <a:t>pwd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/class/csce510-001/Code/</a:t>
            </a:r>
            <a:r>
              <a:rPr lang="en-US" dirty="0" err="1"/>
              <a:t>tlpi-dist</a:t>
            </a:r>
            <a:r>
              <a:rPr lang="en-US" dirty="0"/>
              <a:t>/</a:t>
            </a:r>
            <a:r>
              <a:rPr lang="en-US" dirty="0" err="1"/>
              <a:t>pshm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hermes</a:t>
            </a:r>
            <a:r>
              <a:rPr lang="en-US" dirty="0"/>
              <a:t>&gt; </a:t>
            </a:r>
            <a:r>
              <a:rPr lang="en-US" dirty="0" err="1"/>
              <a:t>ls</a:t>
            </a:r>
            <a:r>
              <a:rPr lang="en-US" dirty="0"/>
              <a:t> *</a:t>
            </a:r>
          </a:p>
          <a:p>
            <a:pPr marL="0" indent="0">
              <a:buNone/>
            </a:pPr>
            <a:r>
              <a:rPr lang="en-US" dirty="0" err="1"/>
              <a:t>Makefile</a:t>
            </a:r>
            <a:r>
              <a:rPr lang="en-US" dirty="0"/>
              <a:t>   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pshm_create.c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err="1" smtClean="0"/>
              <a:t>pshm_read.c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err="1" smtClean="0"/>
              <a:t>pshm_unlink.c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err="1" smtClean="0"/>
              <a:t>pshm_write.c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4084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1"/>
            <a:ext cx="8229600" cy="914401"/>
          </a:xfrm>
        </p:spPr>
        <p:txBody>
          <a:bodyPr/>
          <a:lstStyle/>
          <a:p>
            <a:r>
              <a:rPr lang="en-US" dirty="0" smtClean="0"/>
              <a:t>TLPI/</a:t>
            </a:r>
            <a:r>
              <a:rPr lang="en-US" dirty="0" err="1" smtClean="0"/>
              <a:t>pshm</a:t>
            </a:r>
            <a:r>
              <a:rPr lang="en-US" dirty="0" smtClean="0"/>
              <a:t>/</a:t>
            </a:r>
            <a:r>
              <a:rPr lang="en-US" dirty="0" err="1" smtClean="0"/>
              <a:t>pshm_create.c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22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main(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char *</a:t>
            </a:r>
            <a:r>
              <a:rPr lang="en-US" dirty="0" err="1"/>
              <a:t>argv</a:t>
            </a:r>
            <a:r>
              <a:rPr lang="en-US" dirty="0"/>
              <a:t>[])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flags, opt, </a:t>
            </a:r>
            <a:r>
              <a:rPr lang="en-US" dirty="0" err="1"/>
              <a:t>fd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mode_t</a:t>
            </a:r>
            <a:r>
              <a:rPr lang="en-US" dirty="0"/>
              <a:t> perms;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size_t</a:t>
            </a:r>
            <a:r>
              <a:rPr lang="en-US" dirty="0"/>
              <a:t> size;</a:t>
            </a:r>
          </a:p>
          <a:p>
            <a:pPr marL="0" indent="0">
              <a:buNone/>
            </a:pPr>
            <a:r>
              <a:rPr lang="en-US" dirty="0"/>
              <a:t>    void *</a:t>
            </a:r>
            <a:r>
              <a:rPr lang="en-US" dirty="0" err="1"/>
              <a:t>addr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flags = O_RDWR;</a:t>
            </a:r>
          </a:p>
          <a:p>
            <a:pPr marL="0" indent="0">
              <a:buNone/>
            </a:pPr>
            <a:r>
              <a:rPr lang="en-US" dirty="0"/>
              <a:t>    while ((opt = </a:t>
            </a:r>
            <a:r>
              <a:rPr lang="en-US" dirty="0" err="1"/>
              <a:t>getopt</a:t>
            </a:r>
            <a:r>
              <a:rPr lang="en-US" dirty="0"/>
              <a:t>(</a:t>
            </a:r>
            <a:r>
              <a:rPr lang="en-US" dirty="0" err="1"/>
              <a:t>argc</a:t>
            </a:r>
            <a:r>
              <a:rPr lang="en-US" dirty="0"/>
              <a:t>, </a:t>
            </a:r>
            <a:r>
              <a:rPr lang="en-US" dirty="0" err="1"/>
              <a:t>argv</a:t>
            </a:r>
            <a:r>
              <a:rPr lang="en-US" dirty="0"/>
              <a:t>, "cx")) != -1) {</a:t>
            </a:r>
          </a:p>
          <a:p>
            <a:pPr marL="0" indent="0">
              <a:buNone/>
            </a:pPr>
            <a:r>
              <a:rPr lang="en-US" dirty="0"/>
              <a:t>        switch (opt) {</a:t>
            </a:r>
          </a:p>
          <a:p>
            <a:pPr marL="0" indent="0">
              <a:buNone/>
            </a:pPr>
            <a:r>
              <a:rPr lang="en-US" dirty="0"/>
              <a:t>        case 'c':   flags |= O_CREAT;           break;</a:t>
            </a:r>
          </a:p>
          <a:p>
            <a:pPr marL="0" indent="0">
              <a:buNone/>
            </a:pPr>
            <a:r>
              <a:rPr lang="en-US" dirty="0"/>
              <a:t>        case 'x':   flags |= O_EXCL;            break;</a:t>
            </a:r>
          </a:p>
          <a:p>
            <a:pPr marL="0" indent="0">
              <a:buNone/>
            </a:pPr>
            <a:r>
              <a:rPr lang="en-US" dirty="0"/>
              <a:t>        default:    </a:t>
            </a:r>
            <a:r>
              <a:rPr lang="en-US" dirty="0" err="1"/>
              <a:t>usageError</a:t>
            </a:r>
            <a:r>
              <a:rPr lang="en-US" dirty="0"/>
              <a:t>(</a:t>
            </a:r>
            <a:r>
              <a:rPr lang="en-US" dirty="0" err="1"/>
              <a:t>argv</a:t>
            </a:r>
            <a:r>
              <a:rPr lang="en-US" dirty="0"/>
              <a:t>[0]);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optind</a:t>
            </a:r>
            <a:r>
              <a:rPr lang="en-US" dirty="0"/>
              <a:t> + 1 &gt;= </a:t>
            </a:r>
            <a:r>
              <a:rPr lang="en-US" dirty="0" err="1"/>
              <a:t>argc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smtClean="0"/>
              <a:t>    </a:t>
            </a:r>
            <a:r>
              <a:rPr lang="en-US" dirty="0" err="1" smtClean="0"/>
              <a:t>usageError</a:t>
            </a:r>
            <a:r>
              <a:rPr lang="en-US" dirty="0" smtClean="0"/>
              <a:t>(</a:t>
            </a:r>
            <a:r>
              <a:rPr lang="en-US" dirty="0" err="1" smtClean="0"/>
              <a:t>argv</a:t>
            </a:r>
            <a:r>
              <a:rPr lang="en-US" dirty="0" smtClean="0"/>
              <a:t>[0]);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size = </a:t>
            </a:r>
            <a:r>
              <a:rPr lang="en-US" dirty="0" err="1"/>
              <a:t>getLong</a:t>
            </a:r>
            <a:r>
              <a:rPr lang="en-US" dirty="0"/>
              <a:t>(</a:t>
            </a:r>
            <a:r>
              <a:rPr lang="en-US" dirty="0" err="1"/>
              <a:t>argv</a:t>
            </a:r>
            <a:r>
              <a:rPr lang="en-US" dirty="0"/>
              <a:t>[</a:t>
            </a:r>
            <a:r>
              <a:rPr lang="en-US" dirty="0" err="1"/>
              <a:t>optind</a:t>
            </a:r>
            <a:r>
              <a:rPr lang="en-US" dirty="0"/>
              <a:t> + 1], GN_ANY_BASE, "size");</a:t>
            </a:r>
          </a:p>
          <a:p>
            <a:pPr marL="0" indent="0">
              <a:buNone/>
            </a:pPr>
            <a:r>
              <a:rPr lang="en-US" dirty="0"/>
              <a:t>    perms = (</a:t>
            </a:r>
            <a:r>
              <a:rPr lang="en-US" dirty="0" err="1"/>
              <a:t>argc</a:t>
            </a:r>
            <a:r>
              <a:rPr lang="en-US" dirty="0"/>
              <a:t> &lt;= </a:t>
            </a:r>
            <a:r>
              <a:rPr lang="en-US" dirty="0" err="1"/>
              <a:t>optind</a:t>
            </a:r>
            <a:r>
              <a:rPr lang="en-US" dirty="0"/>
              <a:t> + 2) ? (S_IRUSR | S_IWUSR) :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getLong</a:t>
            </a:r>
            <a:r>
              <a:rPr lang="en-US" dirty="0"/>
              <a:t>(</a:t>
            </a:r>
            <a:r>
              <a:rPr lang="en-US" dirty="0" err="1"/>
              <a:t>argv</a:t>
            </a:r>
            <a:r>
              <a:rPr lang="en-US" dirty="0"/>
              <a:t>[</a:t>
            </a:r>
            <a:r>
              <a:rPr lang="en-US" dirty="0" err="1"/>
              <a:t>optind</a:t>
            </a:r>
            <a:r>
              <a:rPr lang="en-US" dirty="0"/>
              <a:t> + 2], GN_BASE_8, "octal-perms");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0290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23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610600" cy="59283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/* Create shared memory object and set its size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fd</a:t>
            </a:r>
            <a:r>
              <a:rPr lang="en-US" dirty="0"/>
              <a:t> = </a:t>
            </a:r>
            <a:r>
              <a:rPr lang="en-US" dirty="0" err="1"/>
              <a:t>shm_open</a:t>
            </a:r>
            <a:r>
              <a:rPr lang="en-US" dirty="0"/>
              <a:t>(</a:t>
            </a:r>
            <a:r>
              <a:rPr lang="en-US" dirty="0" err="1"/>
              <a:t>argv</a:t>
            </a:r>
            <a:r>
              <a:rPr lang="en-US" dirty="0"/>
              <a:t>[</a:t>
            </a:r>
            <a:r>
              <a:rPr lang="en-US" dirty="0" err="1"/>
              <a:t>optind</a:t>
            </a:r>
            <a:r>
              <a:rPr lang="en-US" dirty="0"/>
              <a:t>], flags, perms);</a:t>
            </a:r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fd</a:t>
            </a:r>
            <a:r>
              <a:rPr lang="en-US" dirty="0"/>
              <a:t> == -1)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errExit</a:t>
            </a:r>
            <a:r>
              <a:rPr lang="en-US" dirty="0"/>
              <a:t>("</a:t>
            </a:r>
            <a:r>
              <a:rPr lang="en-US" dirty="0" err="1"/>
              <a:t>shm_open</a:t>
            </a:r>
            <a:r>
              <a:rPr lang="en-US" dirty="0"/>
              <a:t>");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ftruncate</a:t>
            </a:r>
            <a:r>
              <a:rPr lang="en-US" dirty="0"/>
              <a:t>(</a:t>
            </a:r>
            <a:r>
              <a:rPr lang="en-US" dirty="0" err="1"/>
              <a:t>fd</a:t>
            </a:r>
            <a:r>
              <a:rPr lang="en-US" dirty="0"/>
              <a:t>, size) == -1)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errExit</a:t>
            </a:r>
            <a:r>
              <a:rPr lang="en-US" dirty="0"/>
              <a:t>("</a:t>
            </a:r>
            <a:r>
              <a:rPr lang="en-US" dirty="0" err="1"/>
              <a:t>ftruncate</a:t>
            </a:r>
            <a:r>
              <a:rPr lang="en-US" dirty="0"/>
              <a:t>");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/* Map shared memory object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addr</a:t>
            </a:r>
            <a:r>
              <a:rPr lang="en-US" dirty="0"/>
              <a:t> = </a:t>
            </a:r>
            <a:r>
              <a:rPr lang="en-US" dirty="0" err="1"/>
              <a:t>mmap</a:t>
            </a:r>
            <a:r>
              <a:rPr lang="en-US" dirty="0"/>
              <a:t>(NULL, size, PROT_READ | PROT_WRITE, MAP_SHARED, </a:t>
            </a:r>
            <a:r>
              <a:rPr lang="en-US" dirty="0" err="1"/>
              <a:t>fd</a:t>
            </a:r>
            <a:r>
              <a:rPr lang="en-US" dirty="0"/>
              <a:t>, 0);</a:t>
            </a:r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addr</a:t>
            </a:r>
            <a:r>
              <a:rPr lang="en-US" dirty="0"/>
              <a:t> == MAP_FAILED)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errExit</a:t>
            </a:r>
            <a:r>
              <a:rPr lang="en-US" dirty="0"/>
              <a:t>("</a:t>
            </a:r>
            <a:r>
              <a:rPr lang="en-US" dirty="0" err="1"/>
              <a:t>mmap</a:t>
            </a:r>
            <a:r>
              <a:rPr lang="en-US" dirty="0"/>
              <a:t>");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exit(EXIT_SUCCESS);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817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24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8534400" cy="60045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MMAP(2)                    Linux Programmer's Manual                   MMAP(2)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mmap</a:t>
            </a:r>
            <a:r>
              <a:rPr lang="en-US" dirty="0"/>
              <a:t>, </a:t>
            </a:r>
            <a:r>
              <a:rPr lang="en-US" dirty="0" err="1"/>
              <a:t>munmap</a:t>
            </a:r>
            <a:r>
              <a:rPr lang="en-US" dirty="0"/>
              <a:t> - map or </a:t>
            </a:r>
            <a:r>
              <a:rPr lang="en-US" dirty="0" err="1"/>
              <a:t>unmap</a:t>
            </a:r>
            <a:r>
              <a:rPr lang="en-US" dirty="0"/>
              <a:t> files or devices into memory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&lt;sys/</a:t>
            </a:r>
            <a:r>
              <a:rPr lang="en-US" dirty="0" err="1"/>
              <a:t>mman.h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void *</a:t>
            </a:r>
            <a:r>
              <a:rPr lang="en-US" dirty="0" err="1"/>
              <a:t>mmap</a:t>
            </a:r>
            <a:r>
              <a:rPr lang="en-US" dirty="0"/>
              <a:t>(void *</a:t>
            </a:r>
            <a:r>
              <a:rPr lang="en-US" dirty="0" err="1"/>
              <a:t>addr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 err="1" smtClean="0"/>
              <a:t>size_t</a:t>
            </a:r>
            <a:r>
              <a:rPr lang="en-US" dirty="0" smtClean="0"/>
              <a:t> </a:t>
            </a:r>
            <a:r>
              <a:rPr lang="en-US" dirty="0"/>
              <a:t>length</a:t>
            </a:r>
            <a:r>
              <a:rPr lang="en-US" dirty="0" smtClean="0"/>
              <a:t>,  </a:t>
            </a:r>
            <a:r>
              <a:rPr lang="en-US" dirty="0" err="1" smtClean="0"/>
              <a:t>int</a:t>
            </a:r>
            <a:r>
              <a:rPr lang="en-US" dirty="0" smtClean="0"/>
              <a:t>  </a:t>
            </a:r>
            <a:r>
              <a:rPr lang="en-US" dirty="0" err="1" smtClean="0"/>
              <a:t>prot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 flags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         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fd</a:t>
            </a:r>
            <a:r>
              <a:rPr lang="en-US" dirty="0"/>
              <a:t>, </a:t>
            </a:r>
            <a:r>
              <a:rPr lang="en-US" dirty="0" err="1"/>
              <a:t>off_t</a:t>
            </a:r>
            <a:r>
              <a:rPr lang="en-US" dirty="0"/>
              <a:t> </a:t>
            </a:r>
            <a:r>
              <a:rPr lang="en-US" dirty="0" smtClean="0"/>
              <a:t> offset);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munmap</a:t>
            </a:r>
            <a:r>
              <a:rPr lang="en-US" dirty="0"/>
              <a:t>(void *</a:t>
            </a:r>
            <a:r>
              <a:rPr lang="en-US" dirty="0" err="1"/>
              <a:t>addr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length);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DESCRIPTION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mmap</a:t>
            </a:r>
            <a:r>
              <a:rPr lang="en-US" dirty="0"/>
              <a:t>()  creates a new mapping in the virtual address space of the </a:t>
            </a:r>
            <a:r>
              <a:rPr lang="en-US" dirty="0" smtClean="0"/>
              <a:t>calling </a:t>
            </a:r>
            <a:r>
              <a:rPr lang="en-US" dirty="0"/>
              <a:t>process.  The starting address for the new mapping is specified  </a:t>
            </a:r>
            <a:r>
              <a:rPr lang="en-US" dirty="0" smtClean="0"/>
              <a:t>in </a:t>
            </a:r>
            <a:r>
              <a:rPr lang="en-US" dirty="0" err="1" smtClean="0"/>
              <a:t>addr</a:t>
            </a:r>
            <a:r>
              <a:rPr lang="en-US" dirty="0"/>
              <a:t>.  The length argument specifies the length of the mapping.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7186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25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8763000" cy="49377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//</a:t>
            </a:r>
            <a:r>
              <a:rPr lang="en-US" dirty="0" err="1" smtClean="0"/>
              <a:t>pshm_write.c</a:t>
            </a:r>
            <a:r>
              <a:rPr lang="en-US" dirty="0" smtClean="0"/>
              <a:t>--Usage</a:t>
            </a:r>
            <a:r>
              <a:rPr lang="en-US" dirty="0"/>
              <a:t>: </a:t>
            </a:r>
            <a:r>
              <a:rPr lang="en-US" dirty="0" err="1" smtClean="0"/>
              <a:t>pshm_write</a:t>
            </a:r>
            <a:r>
              <a:rPr lang="en-US" dirty="0" smtClean="0"/>
              <a:t>  </a:t>
            </a:r>
            <a:r>
              <a:rPr lang="en-US" dirty="0" err="1" smtClean="0"/>
              <a:t>shm</a:t>
            </a:r>
            <a:r>
              <a:rPr lang="en-US" dirty="0" smtClean="0"/>
              <a:t>-name   string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 = </a:t>
            </a:r>
            <a:r>
              <a:rPr lang="en-US" dirty="0" err="1"/>
              <a:t>shm_open</a:t>
            </a:r>
            <a:r>
              <a:rPr lang="en-US" dirty="0"/>
              <a:t>(</a:t>
            </a:r>
            <a:r>
              <a:rPr lang="en-US" dirty="0" err="1"/>
              <a:t>argv</a:t>
            </a:r>
            <a:r>
              <a:rPr lang="en-US" dirty="0"/>
              <a:t>[1], O_RDWR, 0); </a:t>
            </a:r>
            <a:r>
              <a:rPr lang="en-US" dirty="0" smtClean="0"/>
              <a:t>/*Open exist. </a:t>
            </a:r>
            <a:r>
              <a:rPr lang="en-US" dirty="0" err="1" smtClean="0"/>
              <a:t>obj</a:t>
            </a:r>
            <a:r>
              <a:rPr lang="en-US" dirty="0" smtClean="0"/>
              <a:t> */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</a:t>
            </a:r>
            <a:r>
              <a:rPr lang="en-US" dirty="0" err="1" smtClean="0"/>
              <a:t>len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strlen</a:t>
            </a:r>
            <a:r>
              <a:rPr lang="en-US" dirty="0"/>
              <a:t>(</a:t>
            </a:r>
            <a:r>
              <a:rPr lang="en-US" dirty="0" err="1"/>
              <a:t>argv</a:t>
            </a:r>
            <a:r>
              <a:rPr lang="en-US" dirty="0"/>
              <a:t>[2]);</a:t>
            </a:r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ftruncate</a:t>
            </a:r>
            <a:r>
              <a:rPr lang="en-US" dirty="0"/>
              <a:t>(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len</a:t>
            </a:r>
            <a:r>
              <a:rPr lang="en-US" dirty="0"/>
              <a:t>) == -1)           /* Resize object to hold string */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smtClean="0"/>
              <a:t>    </a:t>
            </a:r>
            <a:r>
              <a:rPr lang="en-US" dirty="0" err="1" smtClean="0"/>
              <a:t>errExit</a:t>
            </a:r>
            <a:r>
              <a:rPr lang="en-US" dirty="0"/>
              <a:t>("</a:t>
            </a:r>
            <a:r>
              <a:rPr lang="en-US" dirty="0" err="1"/>
              <a:t>ftruncate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("Resized to %</a:t>
            </a:r>
            <a:r>
              <a:rPr lang="en-US" dirty="0" err="1"/>
              <a:t>ld</a:t>
            </a:r>
            <a:r>
              <a:rPr lang="en-US" dirty="0"/>
              <a:t> bytes\n", (long) </a:t>
            </a:r>
            <a:r>
              <a:rPr lang="en-US" dirty="0" err="1"/>
              <a:t>len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addr</a:t>
            </a:r>
            <a:r>
              <a:rPr lang="en-US" dirty="0"/>
              <a:t> = </a:t>
            </a:r>
            <a:r>
              <a:rPr lang="en-US" dirty="0" err="1"/>
              <a:t>mmap</a:t>
            </a:r>
            <a:r>
              <a:rPr lang="en-US" dirty="0"/>
              <a:t>(NULL, </a:t>
            </a:r>
            <a:r>
              <a:rPr lang="en-US" dirty="0" err="1"/>
              <a:t>len</a:t>
            </a:r>
            <a:r>
              <a:rPr lang="en-US" dirty="0"/>
              <a:t>, PROT_READ | PROT_WRITE, MAP_SHARED, </a:t>
            </a:r>
            <a:r>
              <a:rPr lang="en-US" dirty="0" err="1"/>
              <a:t>fd</a:t>
            </a:r>
            <a:r>
              <a:rPr lang="en-US" dirty="0"/>
              <a:t>, 0);</a:t>
            </a:r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addr</a:t>
            </a:r>
            <a:r>
              <a:rPr lang="en-US" dirty="0"/>
              <a:t> == MAP_FAILED)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smtClean="0"/>
              <a:t>    </a:t>
            </a:r>
            <a:r>
              <a:rPr lang="en-US" dirty="0" err="1" smtClean="0"/>
              <a:t>errExit</a:t>
            </a:r>
            <a:r>
              <a:rPr lang="en-US" dirty="0"/>
              <a:t>("</a:t>
            </a:r>
            <a:r>
              <a:rPr lang="en-US" dirty="0" err="1"/>
              <a:t>mmap</a:t>
            </a:r>
            <a:r>
              <a:rPr lang="en-US" dirty="0"/>
              <a:t>");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if (close(</a:t>
            </a:r>
            <a:r>
              <a:rPr lang="en-US" dirty="0" err="1"/>
              <a:t>fd</a:t>
            </a:r>
            <a:r>
              <a:rPr lang="en-US" dirty="0"/>
              <a:t>) == -1)                    /* '</a:t>
            </a:r>
            <a:r>
              <a:rPr lang="en-US" dirty="0" err="1"/>
              <a:t>fd</a:t>
            </a:r>
            <a:r>
              <a:rPr lang="en-US" dirty="0"/>
              <a:t>' is </a:t>
            </a:r>
            <a:r>
              <a:rPr lang="en-US" dirty="0" err="1">
                <a:solidFill>
                  <a:srgbClr val="FF0000"/>
                </a:solidFill>
              </a:rPr>
              <a:t>mo</a:t>
            </a:r>
            <a:r>
              <a:rPr lang="en-US" dirty="0"/>
              <a:t> longer needed */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smtClean="0"/>
              <a:t>    </a:t>
            </a:r>
            <a:r>
              <a:rPr lang="en-US" dirty="0" err="1" smtClean="0"/>
              <a:t>errExit</a:t>
            </a:r>
            <a:r>
              <a:rPr lang="en-US" dirty="0"/>
              <a:t>("close");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TLPI/</a:t>
            </a:r>
            <a:r>
              <a:rPr lang="en-US" dirty="0" err="1" smtClean="0"/>
              <a:t>pshm</a:t>
            </a:r>
            <a:r>
              <a:rPr lang="en-US" dirty="0" smtClean="0"/>
              <a:t>/</a:t>
            </a:r>
            <a:r>
              <a:rPr lang="en-US" dirty="0" err="1" smtClean="0"/>
              <a:t>pshm_write.c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0556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915400" cy="990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Ch</a:t>
            </a:r>
            <a:r>
              <a:rPr lang="en-US" dirty="0" smtClean="0"/>
              <a:t> 41 </a:t>
            </a:r>
            <a:r>
              <a:rPr lang="en-US" dirty="0"/>
              <a:t>Fundamentals of Shared </a:t>
            </a:r>
            <a:r>
              <a:rPr lang="en-US" dirty="0" smtClean="0"/>
              <a:t>Libraries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26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34400" cy="49377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first Object </a:t>
            </a:r>
            <a:r>
              <a:rPr lang="en-US" dirty="0" err="1" smtClean="0"/>
              <a:t>libaries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$ cc -g -c </a:t>
            </a:r>
            <a:r>
              <a:rPr lang="en-US" dirty="0" err="1"/>
              <a:t>prog.c</a:t>
            </a:r>
            <a:r>
              <a:rPr lang="en-US" dirty="0"/>
              <a:t> mod1. c mod2. c mod3. c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$ </a:t>
            </a:r>
            <a:r>
              <a:rPr lang="en-US" dirty="0"/>
              <a:t>cc -g -o </a:t>
            </a:r>
            <a:r>
              <a:rPr lang="en-US" dirty="0" err="1"/>
              <a:t>prog_nolib</a:t>
            </a:r>
            <a:r>
              <a:rPr lang="en-US" dirty="0"/>
              <a:t> </a:t>
            </a:r>
            <a:r>
              <a:rPr lang="en-US" dirty="0" err="1"/>
              <a:t>prog.o</a:t>
            </a:r>
            <a:r>
              <a:rPr lang="en-US" dirty="0"/>
              <a:t> mod1. o mod2. o mod3. </a:t>
            </a:r>
            <a:r>
              <a:rPr lang="en-US" dirty="0" smtClean="0"/>
              <a:t>o</a:t>
            </a:r>
          </a:p>
          <a:p>
            <a:pPr marL="0" indent="0">
              <a:buNone/>
            </a:pPr>
            <a:r>
              <a:rPr lang="en-US" dirty="0" err="1" smtClean="0"/>
              <a:t>hermes</a:t>
            </a:r>
            <a:r>
              <a:rPr lang="en-US" dirty="0" smtClean="0"/>
              <a:t>&gt; </a:t>
            </a:r>
            <a:r>
              <a:rPr lang="en-US" dirty="0" err="1" smtClean="0"/>
              <a:t>ls</a:t>
            </a:r>
            <a:r>
              <a:rPr lang="en-US" dirty="0" smtClean="0"/>
              <a:t>  /</a:t>
            </a:r>
            <a:r>
              <a:rPr lang="en-US" dirty="0" err="1" smtClean="0"/>
              <a:t>usr</a:t>
            </a:r>
            <a:r>
              <a:rPr lang="en-US" dirty="0" smtClean="0"/>
              <a:t>/lib/</a:t>
            </a:r>
            <a:r>
              <a:rPr lang="en-US" dirty="0" err="1" smtClean="0"/>
              <a:t>libc</a:t>
            </a:r>
            <a:r>
              <a:rPr lang="en-US" dirty="0" smtClean="0"/>
              <a:t>*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/>
              <a:t>/</a:t>
            </a:r>
            <a:r>
              <a:rPr lang="en-US" dirty="0" err="1" smtClean="0"/>
              <a:t>usr</a:t>
            </a:r>
            <a:r>
              <a:rPr lang="en-US" dirty="0" smtClean="0"/>
              <a:t>/lib/</a:t>
            </a:r>
            <a:r>
              <a:rPr lang="en-US" dirty="0" err="1" smtClean="0"/>
              <a:t>libcrypto.a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/>
              <a:t>/</a:t>
            </a:r>
            <a:r>
              <a:rPr lang="en-US" dirty="0" smtClean="0"/>
              <a:t>usr/lib/libc.so		// What is that .so??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shared </a:t>
            </a:r>
            <a:r>
              <a:rPr lang="en-US" dirty="0" err="1" smtClean="0"/>
              <a:t>vs</a:t>
            </a:r>
            <a:r>
              <a:rPr lang="en-US" dirty="0" smtClean="0"/>
              <a:t> static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0684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27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hermes</a:t>
            </a:r>
            <a:r>
              <a:rPr lang="en-US" dirty="0"/>
              <a:t>&gt;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tl</a:t>
            </a:r>
            <a:r>
              <a:rPr lang="en-US" dirty="0"/>
              <a:t> /</a:t>
            </a:r>
            <a:r>
              <a:rPr lang="en-US" dirty="0" err="1"/>
              <a:t>usr</a:t>
            </a:r>
            <a:r>
              <a:rPr lang="en-US" dirty="0"/>
              <a:t>/lib/</a:t>
            </a:r>
            <a:r>
              <a:rPr lang="en-US" dirty="0" err="1"/>
              <a:t>libcrypto.a</a:t>
            </a:r>
            <a:r>
              <a:rPr lang="en-US" dirty="0"/>
              <a:t> | more</a:t>
            </a:r>
          </a:p>
          <a:p>
            <a:pPr marL="0" indent="0">
              <a:buNone/>
            </a:pPr>
            <a:r>
              <a:rPr lang="en-US" dirty="0" err="1"/>
              <a:t>cryptlib.o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dyn_lck.o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mem.o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mem_clr.o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tmdiff.o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cpt_err.o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hermes</a:t>
            </a:r>
            <a:r>
              <a:rPr lang="en-US" dirty="0"/>
              <a:t>&gt;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tv</a:t>
            </a:r>
            <a:r>
              <a:rPr lang="en-US" dirty="0"/>
              <a:t> /usr/lib/libc.so</a:t>
            </a:r>
          </a:p>
          <a:p>
            <a:pPr marL="0" indent="0">
              <a:buNone/>
            </a:pPr>
            <a:r>
              <a:rPr lang="en-US" dirty="0" err="1"/>
              <a:t>ar</a:t>
            </a:r>
            <a:r>
              <a:rPr lang="en-US" dirty="0"/>
              <a:t>: /</a:t>
            </a:r>
            <a:r>
              <a:rPr lang="en-US" dirty="0" err="1"/>
              <a:t>usr</a:t>
            </a:r>
            <a:r>
              <a:rPr lang="en-US" dirty="0"/>
              <a:t>/lib/libc.so: File format not recognized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438400" y="1600200"/>
            <a:ext cx="1219200" cy="1143000"/>
          </a:xfrm>
          <a:prstGeom prst="straightConnector1">
            <a:avLst/>
          </a:prstGeom>
          <a:ln w="28575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33800" y="2819400"/>
            <a:ext cx="1388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 should be v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37313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man -k shared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28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curl_share_cleanup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(3)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	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Clean up a shared object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curl_share_init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(3)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	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Create a shared object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curl_share_setopt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(3)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	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Set options for a shared object</a:t>
            </a:r>
          </a:p>
          <a:p>
            <a:pPr marL="0" indent="0">
              <a:buNone/>
            </a:pPr>
            <a:r>
              <a:rPr lang="en-US" dirty="0"/>
              <a:t>deb-</a:t>
            </a:r>
            <a:r>
              <a:rPr lang="en-US" dirty="0" err="1"/>
              <a:t>shlibs</a:t>
            </a:r>
            <a:r>
              <a:rPr lang="en-US" dirty="0"/>
              <a:t> (5)       </a:t>
            </a:r>
            <a:r>
              <a:rPr lang="en-US" dirty="0" smtClean="0"/>
              <a:t>	- </a:t>
            </a:r>
            <a:r>
              <a:rPr lang="en-US" dirty="0" err="1"/>
              <a:t>Debian</a:t>
            </a:r>
            <a:r>
              <a:rPr lang="en-US" dirty="0"/>
              <a:t> shared library information file</a:t>
            </a:r>
          </a:p>
          <a:p>
            <a:pPr marL="0" indent="0">
              <a:buNone/>
            </a:pPr>
            <a:r>
              <a:rPr lang="en-US" dirty="0"/>
              <a:t>deb-symbols (5)      </a:t>
            </a:r>
            <a:r>
              <a:rPr lang="en-US" dirty="0" smtClean="0"/>
              <a:t>	- </a:t>
            </a:r>
            <a:r>
              <a:rPr lang="en-US" dirty="0" err="1"/>
              <a:t>Debian's</a:t>
            </a:r>
            <a:r>
              <a:rPr lang="en-US" dirty="0"/>
              <a:t> extended shared library information file</a:t>
            </a:r>
          </a:p>
          <a:p>
            <a:pPr marL="0" indent="0">
              <a:buNone/>
            </a:pPr>
            <a:r>
              <a:rPr lang="en-US" dirty="0" err="1"/>
              <a:t>dh_shlibdeps</a:t>
            </a:r>
            <a:r>
              <a:rPr lang="en-US" dirty="0"/>
              <a:t> (1)    </a:t>
            </a:r>
            <a:r>
              <a:rPr lang="en-US" dirty="0" smtClean="0"/>
              <a:t>	 </a:t>
            </a:r>
            <a:r>
              <a:rPr lang="en-US" dirty="0"/>
              <a:t>- calculate shared library dependencies</a:t>
            </a:r>
          </a:p>
          <a:p>
            <a:pPr marL="0" indent="0">
              <a:buNone/>
            </a:pPr>
            <a:r>
              <a:rPr lang="en-US" dirty="0" err="1"/>
              <a:t>dh_strip</a:t>
            </a:r>
            <a:r>
              <a:rPr lang="en-US" dirty="0"/>
              <a:t> (1)         </a:t>
            </a:r>
            <a:r>
              <a:rPr lang="en-US" dirty="0" smtClean="0"/>
              <a:t>	- </a:t>
            </a:r>
            <a:r>
              <a:rPr lang="en-US" dirty="0"/>
              <a:t>strip </a:t>
            </a:r>
            <a:r>
              <a:rPr lang="en-US" dirty="0" err="1"/>
              <a:t>executables</a:t>
            </a:r>
            <a:r>
              <a:rPr lang="en-US" dirty="0"/>
              <a:t>, shared libraries, and some static l...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dl_iterate_phdr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(3)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	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walk through list of shared objects</a:t>
            </a:r>
          </a:p>
          <a:p>
            <a:pPr marL="0" indent="0">
              <a:buNone/>
            </a:pPr>
            <a:r>
              <a:rPr lang="en-US" dirty="0" err="1"/>
              <a:t>dpkg-gensymbols</a:t>
            </a:r>
            <a:r>
              <a:rPr lang="en-US" dirty="0"/>
              <a:t> (1)  </a:t>
            </a:r>
            <a:r>
              <a:rPr lang="en-US" dirty="0" smtClean="0"/>
              <a:t>	- </a:t>
            </a:r>
            <a:r>
              <a:rPr lang="en-US" dirty="0"/>
              <a:t>generate symbols files (shared library dependency info...</a:t>
            </a:r>
          </a:p>
          <a:p>
            <a:pPr marL="0" indent="0">
              <a:buNone/>
            </a:pPr>
            <a:r>
              <a:rPr lang="en-US" dirty="0" err="1"/>
              <a:t>dpkg-shlibdeps</a:t>
            </a:r>
            <a:r>
              <a:rPr lang="en-US" dirty="0"/>
              <a:t> (1)   </a:t>
            </a:r>
            <a:r>
              <a:rPr lang="en-US" dirty="0" smtClean="0"/>
              <a:t>	- </a:t>
            </a:r>
            <a:r>
              <a:rPr lang="en-US" dirty="0"/>
              <a:t>generate shared library </a:t>
            </a:r>
            <a:r>
              <a:rPr lang="en-US" dirty="0" err="1"/>
              <a:t>substvar</a:t>
            </a:r>
            <a:r>
              <a:rPr lang="en-US" dirty="0"/>
              <a:t> dependencies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ibv_create_srq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(3) 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	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create or destroy a shared receive queue (SRQ)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ibv_destroy_srq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(3)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	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create or destroy a shared receive queue (SRQ)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ibv_modify_srq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(3) 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	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modify attributes of a shared receive queue (SRQ)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ibv_post_srq_recv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(3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)	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- post a list of work requests (WRs) to a shared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receiv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...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ibv_query_srq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(3) 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	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- get the attributes of a shared receive queue (SRQ)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ipcrm</a:t>
            </a:r>
            <a:r>
              <a:rPr lang="en-US" dirty="0">
                <a:solidFill>
                  <a:srgbClr val="FF0000"/>
                </a:solidFill>
              </a:rPr>
              <a:t> (1)            </a:t>
            </a:r>
            <a:r>
              <a:rPr lang="en-US" dirty="0" smtClean="0">
                <a:solidFill>
                  <a:srgbClr val="FF0000"/>
                </a:solidFill>
              </a:rPr>
              <a:t>	- </a:t>
            </a:r>
            <a:r>
              <a:rPr lang="en-US" dirty="0">
                <a:solidFill>
                  <a:srgbClr val="FF0000"/>
                </a:solidFill>
              </a:rPr>
              <a:t>remove a message queue, semaphore set or shared memory id</a:t>
            </a:r>
          </a:p>
          <a:p>
            <a:pPr marL="0" indent="0">
              <a:buNone/>
            </a:pPr>
            <a:r>
              <a:rPr lang="en-US" dirty="0" err="1"/>
              <a:t>ldd</a:t>
            </a:r>
            <a:r>
              <a:rPr lang="en-US" dirty="0"/>
              <a:t> (1)              </a:t>
            </a:r>
            <a:r>
              <a:rPr lang="en-US" dirty="0" smtClean="0"/>
              <a:t>	- </a:t>
            </a:r>
            <a:r>
              <a:rPr lang="en-US" dirty="0"/>
              <a:t>print shared library dependencies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mpool</a:t>
            </a:r>
            <a:r>
              <a:rPr lang="en-US" dirty="0">
                <a:solidFill>
                  <a:srgbClr val="FF0000"/>
                </a:solidFill>
              </a:rPr>
              <a:t> (3)           </a:t>
            </a:r>
            <a:r>
              <a:rPr lang="en-US" dirty="0" smtClean="0">
                <a:solidFill>
                  <a:srgbClr val="FF0000"/>
                </a:solidFill>
              </a:rPr>
              <a:t>	 </a:t>
            </a:r>
            <a:r>
              <a:rPr lang="en-US" dirty="0">
                <a:solidFill>
                  <a:srgbClr val="FF0000"/>
                </a:solidFill>
              </a:rPr>
              <a:t>- shared memory buffer </a:t>
            </a:r>
            <a:r>
              <a:rPr lang="en-US" dirty="0" smtClean="0">
                <a:solidFill>
                  <a:srgbClr val="FF0000"/>
                </a:solidFill>
              </a:rPr>
              <a:t>pool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…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7376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man -k libraries | </a:t>
            </a:r>
            <a:r>
              <a:rPr lang="en-US" dirty="0" err="1"/>
              <a:t>grep</a:t>
            </a:r>
            <a:r>
              <a:rPr lang="en-US" dirty="0"/>
              <a:t> 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29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hermes</a:t>
            </a:r>
            <a:r>
              <a:rPr lang="en-US" dirty="0"/>
              <a:t>&gt; man -k libraries | </a:t>
            </a:r>
            <a:r>
              <a:rPr lang="en-US" dirty="0" err="1"/>
              <a:t>grep</a:t>
            </a:r>
            <a:r>
              <a:rPr lang="en-US" dirty="0"/>
              <a:t> 7</a:t>
            </a:r>
          </a:p>
          <a:p>
            <a:pPr marL="0" indent="0">
              <a:buNone/>
            </a:pPr>
            <a:r>
              <a:rPr lang="en-US" dirty="0" err="1"/>
              <a:t>glibc</a:t>
            </a:r>
            <a:r>
              <a:rPr lang="en-US" dirty="0"/>
              <a:t> (7)    </a:t>
            </a:r>
            <a:r>
              <a:rPr lang="en-US" dirty="0" smtClean="0"/>
              <a:t>- </a:t>
            </a:r>
            <a:r>
              <a:rPr lang="en-US" dirty="0"/>
              <a:t>Overview of standard C libraries on Linux</a:t>
            </a:r>
          </a:p>
          <a:p>
            <a:pPr marL="0" indent="0">
              <a:buNone/>
            </a:pPr>
            <a:r>
              <a:rPr lang="en-US" dirty="0" err="1"/>
              <a:t>kdeoptions</a:t>
            </a:r>
            <a:r>
              <a:rPr lang="en-US" dirty="0"/>
              <a:t> (7)       - Common </a:t>
            </a:r>
            <a:r>
              <a:rPr lang="en-US" dirty="0" err="1"/>
              <a:t>commandline</a:t>
            </a:r>
            <a:r>
              <a:rPr lang="en-US" dirty="0"/>
              <a:t> options for all applications based ...</a:t>
            </a:r>
          </a:p>
          <a:p>
            <a:pPr marL="0" indent="0">
              <a:buNone/>
            </a:pPr>
            <a:r>
              <a:rPr lang="en-US" dirty="0" err="1"/>
              <a:t>libc</a:t>
            </a:r>
            <a:r>
              <a:rPr lang="en-US" dirty="0"/>
              <a:t> (7)     </a:t>
            </a:r>
            <a:r>
              <a:rPr lang="en-US" dirty="0" smtClean="0"/>
              <a:t>- </a:t>
            </a:r>
            <a:r>
              <a:rPr lang="en-US" dirty="0"/>
              <a:t>Overview of standard C libraries on </a:t>
            </a:r>
            <a:r>
              <a:rPr lang="en-US" dirty="0" smtClean="0"/>
              <a:t>Linux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hermes</a:t>
            </a:r>
            <a:r>
              <a:rPr lang="en-US" dirty="0"/>
              <a:t>&gt; </a:t>
            </a:r>
            <a:r>
              <a:rPr lang="en-US" dirty="0" smtClean="0"/>
              <a:t> man –s 7 </a:t>
            </a:r>
            <a:r>
              <a:rPr lang="en-US" dirty="0" err="1" smtClean="0"/>
              <a:t>glibc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/>
              <a:t> The  pathname  /lib/libc.so.6 (or something similar) is normally a </a:t>
            </a:r>
            <a:r>
              <a:rPr lang="en-US" dirty="0" smtClean="0"/>
              <a:t>symbolic </a:t>
            </a:r>
            <a:r>
              <a:rPr lang="en-US" dirty="0"/>
              <a:t>link that points to the location of the </a:t>
            </a:r>
            <a:r>
              <a:rPr lang="en-US" dirty="0" err="1"/>
              <a:t>glibc</a:t>
            </a:r>
            <a:r>
              <a:rPr lang="en-US" dirty="0"/>
              <a:t> library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52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Awareness of Topics yet Uncovered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3</a:t>
            </a:fld>
            <a:r>
              <a:rPr lang="en-US" smtClean="0"/>
              <a:t>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IPC in general</a:t>
            </a:r>
          </a:p>
          <a:p>
            <a:r>
              <a:rPr lang="en-US" dirty="0" smtClean="0"/>
              <a:t>POSIX IPC (</a:t>
            </a:r>
            <a:r>
              <a:rPr lang="en-US" dirty="0" err="1" smtClean="0"/>
              <a:t>Ch</a:t>
            </a:r>
            <a:r>
              <a:rPr lang="en-US" dirty="0" smtClean="0"/>
              <a:t> 51-54)</a:t>
            </a:r>
            <a:endParaRPr lang="en-US" dirty="0"/>
          </a:p>
          <a:p>
            <a:pPr lvl="1"/>
            <a:r>
              <a:rPr lang="en-US" dirty="0"/>
              <a:t>message queues</a:t>
            </a:r>
          </a:p>
          <a:p>
            <a:pPr lvl="1"/>
            <a:r>
              <a:rPr lang="en-US" dirty="0"/>
              <a:t>semaphores</a:t>
            </a:r>
          </a:p>
          <a:p>
            <a:pPr lvl="1"/>
            <a:r>
              <a:rPr lang="en-US" dirty="0"/>
              <a:t>shared memory</a:t>
            </a:r>
          </a:p>
          <a:p>
            <a:r>
              <a:rPr lang="en-US" dirty="0"/>
              <a:t>Shared Libraries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511802" cy="4937760"/>
          </a:xfrm>
        </p:spPr>
        <p:txBody>
          <a:bodyPr/>
          <a:lstStyle/>
          <a:p>
            <a:r>
              <a:rPr lang="en-US" dirty="0" smtClean="0"/>
              <a:t>syslog Daemons (</a:t>
            </a:r>
            <a:r>
              <a:rPr lang="en-US" dirty="0" err="1" smtClean="0"/>
              <a:t>Ch</a:t>
            </a:r>
            <a:r>
              <a:rPr lang="en-US" dirty="0" smtClean="0"/>
              <a:t> 37)</a:t>
            </a:r>
            <a:endParaRPr lang="en-US" dirty="0"/>
          </a:p>
          <a:p>
            <a:r>
              <a:rPr lang="en-US" dirty="0"/>
              <a:t>Access Control </a:t>
            </a:r>
            <a:r>
              <a:rPr lang="en-US" dirty="0" smtClean="0"/>
              <a:t>Lists (Ch17)</a:t>
            </a:r>
            <a:endParaRPr lang="en-US" dirty="0"/>
          </a:p>
          <a:p>
            <a:r>
              <a:rPr lang="en-US" dirty="0" err="1"/>
              <a:t>va_list</a:t>
            </a:r>
            <a:r>
              <a:rPr lang="en-US" dirty="0"/>
              <a:t> </a:t>
            </a:r>
            <a:r>
              <a:rPr lang="en-US" dirty="0" err="1"/>
              <a:t>argList</a:t>
            </a:r>
            <a:r>
              <a:rPr lang="en-US" dirty="0"/>
              <a:t>;</a:t>
            </a:r>
          </a:p>
          <a:p>
            <a:r>
              <a:rPr lang="en-US" dirty="0"/>
              <a:t>TLPI/</a:t>
            </a:r>
            <a:r>
              <a:rPr lang="en-US" dirty="0" err="1"/>
              <a:t>procexec</a:t>
            </a:r>
            <a:endParaRPr lang="en-US" dirty="0"/>
          </a:p>
          <a:p>
            <a:r>
              <a:rPr lang="en-US" dirty="0" err="1" smtClean="0"/>
              <a:t>pseudoterminals</a:t>
            </a:r>
            <a:r>
              <a:rPr lang="en-US" dirty="0" smtClean="0"/>
              <a:t> (</a:t>
            </a:r>
            <a:r>
              <a:rPr lang="en-US" dirty="0" err="1" smtClean="0"/>
              <a:t>Ch</a:t>
            </a:r>
            <a:r>
              <a:rPr lang="en-US" dirty="0" smtClean="0"/>
              <a:t> 64)</a:t>
            </a:r>
            <a:endParaRPr lang="en-US" dirty="0"/>
          </a:p>
          <a:p>
            <a:r>
              <a:rPr lang="en-US" dirty="0"/>
              <a:t>secure privileged </a:t>
            </a:r>
            <a:r>
              <a:rPr lang="en-US" dirty="0" smtClean="0"/>
              <a:t>programs (</a:t>
            </a:r>
            <a:r>
              <a:rPr lang="en-US" dirty="0" err="1" smtClean="0"/>
              <a:t>Ch</a:t>
            </a:r>
            <a:r>
              <a:rPr lang="en-US" dirty="0" smtClean="0"/>
              <a:t> 38)</a:t>
            </a:r>
          </a:p>
          <a:p>
            <a:r>
              <a:rPr lang="en-US" dirty="0" err="1" smtClean="0"/>
              <a:t>mmap</a:t>
            </a:r>
            <a:r>
              <a:rPr lang="en-US" dirty="0" smtClean="0"/>
              <a:t> (</a:t>
            </a:r>
            <a:r>
              <a:rPr lang="en-US" dirty="0" err="1"/>
              <a:t>C</a:t>
            </a:r>
            <a:r>
              <a:rPr lang="en-US" dirty="0" err="1" smtClean="0"/>
              <a:t>h</a:t>
            </a:r>
            <a:r>
              <a:rPr lang="en-US" dirty="0" smtClean="0"/>
              <a:t> 49)</a:t>
            </a:r>
          </a:p>
          <a:p>
            <a:r>
              <a:rPr lang="en-US" dirty="0" smtClean="0"/>
              <a:t>Virtual Memory operations (</a:t>
            </a:r>
            <a:r>
              <a:rPr lang="en-US" dirty="0" err="1" smtClean="0"/>
              <a:t>Ch</a:t>
            </a:r>
            <a:r>
              <a:rPr lang="en-US" dirty="0" smtClean="0"/>
              <a:t> 50)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8111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your own lib review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30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$ cc -g -c mod1. c mod2. c mod3. c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$ </a:t>
            </a:r>
            <a:r>
              <a:rPr lang="en-US" dirty="0" err="1"/>
              <a:t>ar</a:t>
            </a:r>
            <a:r>
              <a:rPr lang="en-US" dirty="0"/>
              <a:t> r </a:t>
            </a:r>
            <a:r>
              <a:rPr lang="en-US" dirty="0" err="1"/>
              <a:t>libdemo.a</a:t>
            </a:r>
            <a:r>
              <a:rPr lang="en-US" dirty="0"/>
              <a:t> mod1. o mod2. o mod3. o</a:t>
            </a:r>
          </a:p>
          <a:p>
            <a:pPr marL="0" indent="0">
              <a:buNone/>
            </a:pPr>
            <a:r>
              <a:rPr lang="en-US" dirty="0"/>
              <a:t>$ </a:t>
            </a:r>
            <a:r>
              <a:rPr lang="en-US" dirty="0" err="1"/>
              <a:t>rm</a:t>
            </a:r>
            <a:r>
              <a:rPr lang="en-US" dirty="0"/>
              <a:t> mod1. o mod2. o mod3. </a:t>
            </a:r>
            <a:r>
              <a:rPr lang="en-US" dirty="0" smtClean="0"/>
              <a:t>o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$ cc -g -c </a:t>
            </a:r>
            <a:r>
              <a:rPr lang="en-US" dirty="0" err="1"/>
              <a:t>prog.c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$ </a:t>
            </a:r>
            <a:r>
              <a:rPr lang="en-US" dirty="0"/>
              <a:t>cc -g -o </a:t>
            </a:r>
            <a:r>
              <a:rPr lang="en-US" dirty="0" err="1"/>
              <a:t>prog</a:t>
            </a:r>
            <a:r>
              <a:rPr lang="en-US" dirty="0"/>
              <a:t> </a:t>
            </a:r>
            <a:r>
              <a:rPr lang="en-US" dirty="0" err="1"/>
              <a:t>prog.o</a:t>
            </a:r>
            <a:r>
              <a:rPr lang="en-US" dirty="0"/>
              <a:t> </a:t>
            </a:r>
            <a:r>
              <a:rPr lang="en-US" dirty="0" err="1"/>
              <a:t>libdemo.a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$ cc -g -o </a:t>
            </a:r>
            <a:r>
              <a:rPr lang="en-US" dirty="0" err="1"/>
              <a:t>prog</a:t>
            </a:r>
            <a:r>
              <a:rPr lang="en-US" dirty="0"/>
              <a:t> </a:t>
            </a:r>
            <a:r>
              <a:rPr lang="en-US" dirty="0" err="1"/>
              <a:t>prog.o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dirty="0" err="1" smtClean="0"/>
              <a:t>ldemo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$ cc -g -o </a:t>
            </a:r>
            <a:r>
              <a:rPr lang="en-US" dirty="0" err="1"/>
              <a:t>prog</a:t>
            </a:r>
            <a:r>
              <a:rPr lang="en-US" dirty="0"/>
              <a:t> </a:t>
            </a:r>
            <a:r>
              <a:rPr lang="en-US" dirty="0" err="1"/>
              <a:t>prog.o</a:t>
            </a:r>
            <a:r>
              <a:rPr lang="en-US" dirty="0"/>
              <a:t> -</a:t>
            </a:r>
            <a:r>
              <a:rPr lang="en-US" dirty="0" err="1"/>
              <a:t>Lmylibdir</a:t>
            </a:r>
            <a:r>
              <a:rPr lang="en-US" dirty="0"/>
              <a:t> -</a:t>
            </a:r>
            <a:r>
              <a:rPr lang="en-US" dirty="0" err="1"/>
              <a:t>ldemo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1814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Overview of Shared </a:t>
            </a:r>
            <a:r>
              <a:rPr lang="en-US" dirty="0" smtClean="0"/>
              <a:t>Libraries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31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save disk</a:t>
            </a:r>
          </a:p>
          <a:p>
            <a:pPr lvl="1"/>
            <a:r>
              <a:rPr lang="en-US" dirty="0" smtClean="0"/>
              <a:t>executable smaller</a:t>
            </a:r>
          </a:p>
          <a:p>
            <a:pPr lvl="1"/>
            <a:r>
              <a:rPr lang="en-US" dirty="0" smtClean="0"/>
              <a:t>only one copy instead of separate copies</a:t>
            </a:r>
          </a:p>
          <a:p>
            <a:r>
              <a:rPr lang="en-US" dirty="0" smtClean="0"/>
              <a:t>save loading</a:t>
            </a:r>
          </a:p>
          <a:p>
            <a:endParaRPr lang="en-US" dirty="0" smtClean="0"/>
          </a:p>
          <a:p>
            <a:r>
              <a:rPr lang="en-US" dirty="0" smtClean="0"/>
              <a:t>bug or security fixes to static library require …?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9328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Shared Library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32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10600" cy="49377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“In </a:t>
            </a:r>
            <a:r>
              <a:rPr lang="en-US" dirty="0"/>
              <a:t>order to build a shared version of the static library we created earlier, we perform the following steps: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$ </a:t>
            </a:r>
            <a:r>
              <a:rPr lang="en-US" dirty="0" err="1"/>
              <a:t>gcc</a:t>
            </a:r>
            <a:r>
              <a:rPr lang="en-US" dirty="0"/>
              <a:t> -g -c -</a:t>
            </a:r>
            <a:r>
              <a:rPr lang="en-US" dirty="0" err="1"/>
              <a:t>fPIC</a:t>
            </a:r>
            <a:r>
              <a:rPr lang="en-US" dirty="0"/>
              <a:t> -Wall mod1. c mod2. c mod3. c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$ </a:t>
            </a:r>
            <a:r>
              <a:rPr lang="en-US" dirty="0" err="1"/>
              <a:t>gcc</a:t>
            </a:r>
            <a:r>
              <a:rPr lang="en-US" dirty="0"/>
              <a:t> -g -shared -o </a:t>
            </a:r>
            <a:r>
              <a:rPr lang="en-US" dirty="0" smtClean="0"/>
              <a:t> libfoo.so  </a:t>
            </a:r>
            <a:r>
              <a:rPr lang="en-US" dirty="0"/>
              <a:t>mod1. o mod2. o mod3. o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$ </a:t>
            </a:r>
            <a:r>
              <a:rPr lang="en-US" dirty="0" err="1"/>
              <a:t>objdump</a:t>
            </a:r>
            <a:r>
              <a:rPr lang="en-US" dirty="0"/>
              <a:t> --all-headers libfoo.so | </a:t>
            </a:r>
            <a:r>
              <a:rPr lang="en-US" dirty="0" err="1"/>
              <a:t>grep</a:t>
            </a:r>
            <a:r>
              <a:rPr lang="en-US" dirty="0"/>
              <a:t> TEXTREL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$ </a:t>
            </a:r>
            <a:r>
              <a:rPr lang="en-US" dirty="0" err="1" smtClean="0"/>
              <a:t>readelf</a:t>
            </a:r>
            <a:r>
              <a:rPr lang="en-US" dirty="0" smtClean="0"/>
              <a:t>  </a:t>
            </a:r>
            <a:r>
              <a:rPr lang="en-US" dirty="0"/>
              <a:t>-d </a:t>
            </a:r>
            <a:r>
              <a:rPr lang="en-US" dirty="0" smtClean="0"/>
              <a:t> libfoo.so </a:t>
            </a:r>
            <a:r>
              <a:rPr lang="en-US" dirty="0"/>
              <a:t>| </a:t>
            </a:r>
            <a:r>
              <a:rPr lang="en-US" dirty="0" err="1"/>
              <a:t>grep</a:t>
            </a:r>
            <a:r>
              <a:rPr lang="en-US" dirty="0"/>
              <a:t> TEXTREL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Kerrisk</a:t>
            </a:r>
            <a:r>
              <a:rPr lang="en-US" dirty="0"/>
              <a:t>, Michael (2011-02-11). The Linux Programming Interface: A Linux and UNIX System Programming Handbook (Kindle Locations 37769-37771). O'Reilly Distribution. Kindle Edition.</a:t>
            </a:r>
          </a:p>
        </p:txBody>
      </p:sp>
    </p:spTree>
    <p:extLst>
      <p:ext uri="{BB962C8B-B14F-4D97-AF65-F5344CB8AC3E}">
        <p14:creationId xmlns:p14="http://schemas.microsoft.com/office/powerpoint/2010/main" val="33804039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 Shared library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33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$ </a:t>
            </a:r>
            <a:r>
              <a:rPr lang="en-US" dirty="0" err="1"/>
              <a:t>gcc</a:t>
            </a:r>
            <a:r>
              <a:rPr lang="en-US" dirty="0"/>
              <a:t> -g -Wall -o </a:t>
            </a:r>
            <a:r>
              <a:rPr lang="en-US" dirty="0" err="1"/>
              <a:t>prog</a:t>
            </a:r>
            <a:r>
              <a:rPr lang="en-US" dirty="0"/>
              <a:t> </a:t>
            </a:r>
            <a:r>
              <a:rPr lang="en-US" dirty="0" err="1"/>
              <a:t>prog.c</a:t>
            </a:r>
            <a:r>
              <a:rPr lang="en-US" dirty="0"/>
              <a:t> libfoo.so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Kerrisk</a:t>
            </a:r>
            <a:r>
              <a:rPr lang="en-US" dirty="0"/>
              <a:t>, Michael (2011-02-11). The Linux Programming Interface: A Linux and UNIX System Programming Handbook (Kindle Locations 37789-37790). O'Reilly Distribution. Kindle Edition.</a:t>
            </a:r>
          </a:p>
        </p:txBody>
      </p:sp>
    </p:spTree>
    <p:extLst>
      <p:ext uri="{BB962C8B-B14F-4D97-AF65-F5344CB8AC3E}">
        <p14:creationId xmlns:p14="http://schemas.microsoft.com/office/powerpoint/2010/main" val="39677696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to come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34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7215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Quote’s for the goal of  the rest of the course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35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Awareness is the first step to knowledge.</a:t>
            </a:r>
          </a:p>
          <a:p>
            <a:endParaRPr lang="en-US" dirty="0"/>
          </a:p>
          <a:p>
            <a:r>
              <a:rPr lang="en-US" dirty="0"/>
              <a:t>"Order and simplification are the first steps toward mastery of a subject - the actual enemy is the unknown”</a:t>
            </a:r>
          </a:p>
          <a:p>
            <a:pPr marL="0" indent="0">
              <a:buNone/>
            </a:pPr>
            <a:r>
              <a:rPr lang="en-US" dirty="0" smtClean="0"/>
              <a:t>				Thomas Mann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He who knows nothing is closer to the truth than he whose mind is filled with falsehoods and errors.</a:t>
            </a:r>
          </a:p>
          <a:p>
            <a:pPr marL="0" indent="0">
              <a:buNone/>
            </a:pPr>
            <a:r>
              <a:rPr lang="en-US" dirty="0"/>
              <a:t>					 </a:t>
            </a:r>
            <a:r>
              <a:rPr lang="en-US" dirty="0" err="1"/>
              <a:t>Ritu</a:t>
            </a:r>
            <a:r>
              <a:rPr lang="en-US" dirty="0"/>
              <a:t> </a:t>
            </a:r>
            <a:r>
              <a:rPr lang="en-US" dirty="0" err="1"/>
              <a:t>Ghatourey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9596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Socrates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36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34400" cy="5334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“understanding </a:t>
            </a:r>
            <a:r>
              <a:rPr lang="en-US" dirty="0"/>
              <a:t>a question is half an answer” </a:t>
            </a:r>
            <a:endParaRPr lang="en-US" dirty="0" smtClean="0"/>
          </a:p>
          <a:p>
            <a:r>
              <a:rPr lang="en-US" dirty="0" smtClean="0"/>
              <a:t>“The </a:t>
            </a:r>
            <a:r>
              <a:rPr lang="en-US" dirty="0"/>
              <a:t>beginning of wisdom is the definition of terms.” </a:t>
            </a:r>
            <a:endParaRPr lang="en-US" dirty="0" smtClean="0"/>
          </a:p>
          <a:p>
            <a:r>
              <a:rPr lang="en-US" dirty="0" smtClean="0"/>
              <a:t>True </a:t>
            </a:r>
            <a:r>
              <a:rPr lang="en-US" dirty="0"/>
              <a:t>knowledge exists in </a:t>
            </a:r>
            <a:r>
              <a:rPr lang="en-US" dirty="0" smtClean="0"/>
              <a:t>knowing </a:t>
            </a:r>
            <a:r>
              <a:rPr lang="en-US" dirty="0"/>
              <a:t>that you know nothing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“The </a:t>
            </a:r>
            <a:r>
              <a:rPr lang="en-US" dirty="0"/>
              <a:t>Only Thing I Know For Sure Is That I Know Nothing At All, For Sure” </a:t>
            </a:r>
            <a:endParaRPr lang="en-US" dirty="0" smtClean="0"/>
          </a:p>
          <a:p>
            <a:r>
              <a:rPr lang="en-US" dirty="0"/>
              <a:t>“By all means marry; if you get a good wife, you’ll become happy; if you get a bad one, you’ll become a philosopher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“Children </a:t>
            </a:r>
            <a:r>
              <a:rPr lang="en-US" dirty="0"/>
              <a:t>nowadays are tyrants. They contradict their parents, gobble their food, and </a:t>
            </a:r>
            <a:r>
              <a:rPr lang="en-US" dirty="0" err="1"/>
              <a:t>tyrannise</a:t>
            </a:r>
            <a:r>
              <a:rPr lang="en-US" dirty="0"/>
              <a:t> their teachers.” </a:t>
            </a:r>
          </a:p>
        </p:txBody>
      </p:sp>
    </p:spTree>
    <p:extLst>
      <p:ext uri="{BB962C8B-B14F-4D97-AF65-F5344CB8AC3E}">
        <p14:creationId xmlns:p14="http://schemas.microsoft.com/office/powerpoint/2010/main" val="39796101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Awareness of Topics yet Uncovered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37</a:t>
            </a:fld>
            <a:r>
              <a:rPr lang="en-US" smtClean="0"/>
              <a:t>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POSIX IPC</a:t>
            </a:r>
          </a:p>
          <a:p>
            <a:pPr lvl="1"/>
            <a:r>
              <a:rPr lang="en-US" dirty="0"/>
              <a:t>message queues</a:t>
            </a:r>
          </a:p>
          <a:p>
            <a:pPr lvl="1"/>
            <a:r>
              <a:rPr lang="en-US" dirty="0"/>
              <a:t>semaphores</a:t>
            </a:r>
          </a:p>
          <a:p>
            <a:pPr lvl="1"/>
            <a:r>
              <a:rPr lang="en-US" dirty="0"/>
              <a:t>shared memory</a:t>
            </a:r>
          </a:p>
          <a:p>
            <a:r>
              <a:rPr lang="en-US" dirty="0"/>
              <a:t>Shared Libraries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/>
              <a:t>syslog</a:t>
            </a:r>
          </a:p>
          <a:p>
            <a:r>
              <a:rPr lang="en-US" dirty="0"/>
              <a:t>Access Control Lists</a:t>
            </a:r>
          </a:p>
          <a:p>
            <a:r>
              <a:rPr lang="en-US" dirty="0" err="1"/>
              <a:t>va_list</a:t>
            </a:r>
            <a:r>
              <a:rPr lang="en-US" dirty="0"/>
              <a:t> </a:t>
            </a:r>
            <a:r>
              <a:rPr lang="en-US" dirty="0" err="1"/>
              <a:t>argList</a:t>
            </a:r>
            <a:r>
              <a:rPr lang="en-US" dirty="0"/>
              <a:t>;</a:t>
            </a:r>
          </a:p>
          <a:p>
            <a:r>
              <a:rPr lang="en-US" dirty="0"/>
              <a:t>TLPI/</a:t>
            </a:r>
            <a:r>
              <a:rPr lang="en-US" dirty="0" err="1"/>
              <a:t>procexec</a:t>
            </a:r>
            <a:endParaRPr lang="en-US" dirty="0"/>
          </a:p>
          <a:p>
            <a:r>
              <a:rPr lang="en-US" dirty="0" err="1"/>
              <a:t>pseudoterminals</a:t>
            </a:r>
            <a:endParaRPr lang="en-US" dirty="0"/>
          </a:p>
          <a:p>
            <a:r>
              <a:rPr lang="en-US" dirty="0"/>
              <a:t>secure privileged programs</a:t>
            </a:r>
          </a:p>
        </p:txBody>
      </p:sp>
    </p:spTree>
    <p:extLst>
      <p:ext uri="{BB962C8B-B14F-4D97-AF65-F5344CB8AC3E}">
        <p14:creationId xmlns:p14="http://schemas.microsoft.com/office/powerpoint/2010/main" val="5314052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syslog --    TLPI/</a:t>
            </a:r>
            <a:r>
              <a:rPr lang="en-US" dirty="0" err="1" smtClean="0"/>
              <a:t>t_syslog.c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38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323" y="1200150"/>
            <a:ext cx="7370640" cy="558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88044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Control Lists (ACL)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39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“File permissions in Unix: </a:t>
            </a:r>
            <a:r>
              <a:rPr lang="en-US" dirty="0" err="1" smtClean="0"/>
              <a:t>rwx</a:t>
            </a:r>
            <a:r>
              <a:rPr lang="en-US" dirty="0" smtClean="0"/>
              <a:t> for owner, group and others</a:t>
            </a:r>
          </a:p>
          <a:p>
            <a:r>
              <a:rPr lang="en-US" dirty="0" smtClean="0"/>
              <a:t>some </a:t>
            </a:r>
            <a:r>
              <a:rPr lang="en-US" dirty="0"/>
              <a:t>applications need finer control over the permissions granted to specific users and groups</a:t>
            </a:r>
            <a:r>
              <a:rPr lang="en-US" dirty="0" smtClean="0"/>
              <a:t>.</a:t>
            </a:r>
          </a:p>
          <a:p>
            <a:r>
              <a:rPr lang="en-US" dirty="0"/>
              <a:t>ACLs allow file permissions to be specified per user or per group, for an arbitrary number of users and groups</a:t>
            </a:r>
            <a:r>
              <a:rPr lang="en-US" dirty="0" smtClean="0"/>
              <a:t>.”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Kerrisk</a:t>
            </a:r>
            <a:r>
              <a:rPr lang="en-US" dirty="0"/>
              <a:t>, Michael (2011-02-11). The Linux Programming Interface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58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3015749" cy="49377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traditional</a:t>
            </a:r>
          </a:p>
          <a:p>
            <a:pPr lvl="1"/>
            <a:r>
              <a:rPr lang="en-US" dirty="0" smtClean="0"/>
              <a:t>signals</a:t>
            </a:r>
          </a:p>
          <a:p>
            <a:pPr lvl="1"/>
            <a:r>
              <a:rPr lang="en-US" dirty="0" smtClean="0"/>
              <a:t>pipes, </a:t>
            </a:r>
            <a:r>
              <a:rPr lang="en-US" dirty="0" err="1" smtClean="0"/>
              <a:t>fifos</a:t>
            </a:r>
            <a:endParaRPr lang="en-US" dirty="0" smtClean="0"/>
          </a:p>
          <a:p>
            <a:pPr lvl="1"/>
            <a:r>
              <a:rPr lang="en-US" dirty="0" smtClean="0"/>
              <a:t>sockets</a:t>
            </a:r>
          </a:p>
          <a:p>
            <a:r>
              <a:rPr lang="en-US" dirty="0" smtClean="0"/>
              <a:t>System V IPC</a:t>
            </a:r>
          </a:p>
          <a:p>
            <a:pPr lvl="1"/>
            <a:r>
              <a:rPr lang="en-US" dirty="0" err="1" smtClean="0"/>
              <a:t>msgqueues</a:t>
            </a:r>
            <a:endParaRPr lang="en-US" dirty="0" smtClean="0"/>
          </a:p>
          <a:p>
            <a:pPr lvl="1"/>
            <a:r>
              <a:rPr lang="en-US" dirty="0" smtClean="0"/>
              <a:t>semaphore sets</a:t>
            </a:r>
          </a:p>
          <a:p>
            <a:pPr lvl="1"/>
            <a:r>
              <a:rPr lang="en-US" dirty="0" smtClean="0"/>
              <a:t>shared memory</a:t>
            </a:r>
          </a:p>
          <a:p>
            <a:r>
              <a:rPr lang="en-US" dirty="0" smtClean="0"/>
              <a:t>POSIX</a:t>
            </a:r>
          </a:p>
          <a:p>
            <a:pPr lvl="1"/>
            <a:r>
              <a:rPr lang="en-US" dirty="0" err="1" smtClean="0"/>
              <a:t>msgqueues</a:t>
            </a:r>
            <a:r>
              <a:rPr lang="en-US" dirty="0" smtClean="0"/>
              <a:t>, </a:t>
            </a:r>
          </a:p>
          <a:p>
            <a:pPr lvl="1"/>
            <a:r>
              <a:rPr lang="en-US" dirty="0" smtClean="0"/>
              <a:t>shared memory,</a:t>
            </a:r>
          </a:p>
          <a:p>
            <a:pPr lvl="1"/>
            <a:r>
              <a:rPr lang="en-US" dirty="0" smtClean="0"/>
              <a:t>semaphores,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2949" y="90054"/>
            <a:ext cx="5671051" cy="6539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928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40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p</a:t>
            </a:r>
            <a:r>
              <a:rPr lang="en-US" dirty="0" err="1" smtClean="0"/>
              <a:t>rintf</a:t>
            </a:r>
            <a:r>
              <a:rPr lang="en-US" dirty="0" smtClean="0"/>
              <a:t>(format-</a:t>
            </a:r>
            <a:r>
              <a:rPr lang="en-US" dirty="0" err="1" smtClean="0"/>
              <a:t>str</a:t>
            </a:r>
            <a:r>
              <a:rPr lang="en-US" dirty="0" smtClean="0"/>
              <a:t>, v1, v2, …)</a:t>
            </a:r>
          </a:p>
          <a:p>
            <a:endParaRPr lang="en-US" dirty="0"/>
          </a:p>
          <a:p>
            <a:r>
              <a:rPr lang="en-US" dirty="0" err="1"/>
              <a:t>va_list</a:t>
            </a:r>
            <a:r>
              <a:rPr lang="en-US" dirty="0"/>
              <a:t> </a:t>
            </a:r>
            <a:r>
              <a:rPr lang="en-US" dirty="0" err="1"/>
              <a:t>argList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1911783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41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8610600" cy="60045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STDARG(3)             </a:t>
            </a:r>
            <a:r>
              <a:rPr lang="en-US" dirty="0" smtClean="0"/>
              <a:t>    </a:t>
            </a:r>
            <a:r>
              <a:rPr lang="en-US" dirty="0"/>
              <a:t>Linux Programmer's Manual       </a:t>
            </a:r>
            <a:r>
              <a:rPr lang="en-US" dirty="0" smtClean="0"/>
              <a:t>           </a:t>
            </a:r>
            <a:r>
              <a:rPr lang="en-US" dirty="0"/>
              <a:t>STDARG(3)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stdarg</a:t>
            </a:r>
            <a:r>
              <a:rPr lang="en-US" dirty="0"/>
              <a:t>, </a:t>
            </a:r>
            <a:r>
              <a:rPr lang="en-US" dirty="0" err="1"/>
              <a:t>va_start</a:t>
            </a:r>
            <a:r>
              <a:rPr lang="en-US" dirty="0"/>
              <a:t>, </a:t>
            </a:r>
            <a:r>
              <a:rPr lang="en-US" dirty="0" err="1"/>
              <a:t>va_arg</a:t>
            </a:r>
            <a:r>
              <a:rPr lang="en-US" dirty="0"/>
              <a:t>, </a:t>
            </a:r>
            <a:r>
              <a:rPr lang="en-US" dirty="0" err="1"/>
              <a:t>va_end</a:t>
            </a:r>
            <a:r>
              <a:rPr lang="en-US" dirty="0"/>
              <a:t>, </a:t>
            </a:r>
            <a:r>
              <a:rPr lang="en-US" dirty="0" err="1"/>
              <a:t>va_copy</a:t>
            </a:r>
            <a:r>
              <a:rPr lang="en-US" dirty="0"/>
              <a:t> - variable argument lists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stdarg.h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void </a:t>
            </a:r>
            <a:r>
              <a:rPr lang="en-US" dirty="0" err="1"/>
              <a:t>va_start</a:t>
            </a:r>
            <a:r>
              <a:rPr lang="en-US" dirty="0"/>
              <a:t>(</a:t>
            </a:r>
            <a:r>
              <a:rPr lang="en-US" dirty="0" err="1"/>
              <a:t>va_list</a:t>
            </a:r>
            <a:r>
              <a:rPr lang="en-US" dirty="0"/>
              <a:t> </a:t>
            </a:r>
            <a:r>
              <a:rPr lang="en-US" dirty="0" err="1"/>
              <a:t>ap</a:t>
            </a:r>
            <a:r>
              <a:rPr lang="en-US" dirty="0"/>
              <a:t>, last);</a:t>
            </a:r>
          </a:p>
          <a:p>
            <a:pPr marL="0" indent="0">
              <a:buNone/>
            </a:pPr>
            <a:r>
              <a:rPr lang="en-US" dirty="0"/>
              <a:t>       type </a:t>
            </a:r>
            <a:r>
              <a:rPr lang="en-US" dirty="0" err="1"/>
              <a:t>va_arg</a:t>
            </a:r>
            <a:r>
              <a:rPr lang="en-US" dirty="0"/>
              <a:t>(</a:t>
            </a:r>
            <a:r>
              <a:rPr lang="en-US" dirty="0" err="1"/>
              <a:t>va_list</a:t>
            </a:r>
            <a:r>
              <a:rPr lang="en-US" dirty="0"/>
              <a:t> </a:t>
            </a:r>
            <a:r>
              <a:rPr lang="en-US" dirty="0" err="1"/>
              <a:t>ap</a:t>
            </a:r>
            <a:r>
              <a:rPr lang="en-US" dirty="0"/>
              <a:t>, type);</a:t>
            </a:r>
          </a:p>
          <a:p>
            <a:pPr marL="0" indent="0">
              <a:buNone/>
            </a:pPr>
            <a:r>
              <a:rPr lang="en-US" dirty="0"/>
              <a:t>       void </a:t>
            </a:r>
            <a:r>
              <a:rPr lang="en-US" dirty="0" err="1"/>
              <a:t>va_end</a:t>
            </a:r>
            <a:r>
              <a:rPr lang="en-US" dirty="0"/>
              <a:t>(</a:t>
            </a:r>
            <a:r>
              <a:rPr lang="en-US" dirty="0" err="1"/>
              <a:t>va_list</a:t>
            </a:r>
            <a:r>
              <a:rPr lang="en-US" dirty="0"/>
              <a:t> </a:t>
            </a:r>
            <a:r>
              <a:rPr lang="en-US" dirty="0" err="1"/>
              <a:t>ap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void </a:t>
            </a:r>
            <a:r>
              <a:rPr lang="en-US" dirty="0" err="1"/>
              <a:t>va_copy</a:t>
            </a:r>
            <a:r>
              <a:rPr lang="en-US" dirty="0"/>
              <a:t>(</a:t>
            </a:r>
            <a:r>
              <a:rPr lang="en-US" dirty="0" err="1"/>
              <a:t>va_list</a:t>
            </a:r>
            <a:r>
              <a:rPr lang="en-US" dirty="0"/>
              <a:t> </a:t>
            </a:r>
            <a:r>
              <a:rPr lang="en-US" dirty="0" err="1"/>
              <a:t>dest</a:t>
            </a:r>
            <a:r>
              <a:rPr lang="en-US" dirty="0"/>
              <a:t>, </a:t>
            </a:r>
            <a:r>
              <a:rPr lang="en-US" dirty="0" err="1"/>
              <a:t>va_list</a:t>
            </a:r>
            <a:r>
              <a:rPr lang="en-US" dirty="0"/>
              <a:t> </a:t>
            </a:r>
            <a:r>
              <a:rPr lang="en-US" dirty="0" err="1"/>
              <a:t>src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DESCRIPTION</a:t>
            </a:r>
          </a:p>
          <a:p>
            <a:pPr marL="0" indent="0">
              <a:buNone/>
            </a:pPr>
            <a:r>
              <a:rPr lang="en-US" dirty="0"/>
              <a:t>       A  function  may  be  called with a varying number of arguments of varying types.</a:t>
            </a:r>
          </a:p>
        </p:txBody>
      </p:sp>
    </p:spTree>
    <p:extLst>
      <p:ext uri="{BB962C8B-B14F-4D97-AF65-F5344CB8AC3E}">
        <p14:creationId xmlns:p14="http://schemas.microsoft.com/office/powerpoint/2010/main" val="505904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42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76200"/>
            <a:ext cx="8229600" cy="6553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 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#</a:t>
            </a:r>
            <a:r>
              <a:rPr lang="en-US" dirty="0"/>
              <a:t>include &lt;</a:t>
            </a:r>
            <a:r>
              <a:rPr lang="en-US" dirty="0" err="1"/>
              <a:t>stdarg.h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void</a:t>
            </a:r>
          </a:p>
          <a:p>
            <a:pPr marL="0" indent="0">
              <a:buNone/>
            </a:pPr>
            <a:r>
              <a:rPr lang="en-US" dirty="0"/>
              <a:t>       foo(char *</a:t>
            </a:r>
            <a:r>
              <a:rPr lang="en-US" dirty="0" err="1"/>
              <a:t>fmt</a:t>
            </a:r>
            <a:r>
              <a:rPr lang="en-US" dirty="0"/>
              <a:t>, ...)</a:t>
            </a:r>
          </a:p>
          <a:p>
            <a:pPr marL="0" indent="0">
              <a:buNone/>
            </a:pPr>
            <a:r>
              <a:rPr lang="en-US" dirty="0"/>
              <a:t>       {</a:t>
            </a:r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dirty="0" err="1"/>
              <a:t>va_list</a:t>
            </a:r>
            <a:r>
              <a:rPr lang="en-US" dirty="0"/>
              <a:t> </a:t>
            </a:r>
            <a:r>
              <a:rPr lang="en-US" dirty="0" err="1"/>
              <a:t>ap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dirty="0" err="1"/>
              <a:t>int</a:t>
            </a:r>
            <a:r>
              <a:rPr lang="en-US" dirty="0"/>
              <a:t> d;</a:t>
            </a:r>
          </a:p>
          <a:p>
            <a:pPr marL="0" indent="0">
              <a:buNone/>
            </a:pPr>
            <a:r>
              <a:rPr lang="en-US" dirty="0"/>
              <a:t>           char c, *s;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dirty="0" err="1"/>
              <a:t>va_start</a:t>
            </a:r>
            <a:r>
              <a:rPr lang="en-US" dirty="0"/>
              <a:t>(</a:t>
            </a:r>
            <a:r>
              <a:rPr lang="en-US" dirty="0" err="1"/>
              <a:t>ap</a:t>
            </a:r>
            <a:r>
              <a:rPr lang="en-US" dirty="0"/>
              <a:t>, </a:t>
            </a:r>
            <a:r>
              <a:rPr lang="en-US" dirty="0" err="1"/>
              <a:t>fmt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    while (*</a:t>
            </a:r>
            <a:r>
              <a:rPr lang="en-US" dirty="0" err="1"/>
              <a:t>fmt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          switch (*</a:t>
            </a:r>
            <a:r>
              <a:rPr lang="en-US" dirty="0" err="1"/>
              <a:t>fmt</a:t>
            </a:r>
            <a:r>
              <a:rPr lang="en-US" dirty="0"/>
              <a:t>++) {</a:t>
            </a:r>
          </a:p>
          <a:p>
            <a:pPr marL="0" indent="0">
              <a:buNone/>
            </a:pPr>
            <a:r>
              <a:rPr lang="en-US" dirty="0"/>
              <a:t>               case 's':              /* string */</a:t>
            </a:r>
          </a:p>
          <a:p>
            <a:pPr marL="0" indent="0">
              <a:buNone/>
            </a:pPr>
            <a:r>
              <a:rPr lang="en-US" dirty="0"/>
              <a:t>                   s = </a:t>
            </a:r>
            <a:r>
              <a:rPr lang="en-US" dirty="0" err="1"/>
              <a:t>va_arg</a:t>
            </a:r>
            <a:r>
              <a:rPr lang="en-US" dirty="0"/>
              <a:t>(</a:t>
            </a:r>
            <a:r>
              <a:rPr lang="en-US" dirty="0" err="1"/>
              <a:t>ap</a:t>
            </a:r>
            <a:r>
              <a:rPr lang="en-US" dirty="0"/>
              <a:t>, char *);</a:t>
            </a:r>
          </a:p>
          <a:p>
            <a:pPr marL="0" indent="0">
              <a:buNone/>
            </a:pPr>
            <a:r>
              <a:rPr lang="en-US" dirty="0"/>
              <a:t>                   </a:t>
            </a:r>
            <a:r>
              <a:rPr lang="en-US" dirty="0" err="1"/>
              <a:t>printf</a:t>
            </a:r>
            <a:r>
              <a:rPr lang="en-US" dirty="0"/>
              <a:t>("string %s\n", s);</a:t>
            </a:r>
          </a:p>
          <a:p>
            <a:pPr marL="0" indent="0">
              <a:buNone/>
            </a:pPr>
            <a:r>
              <a:rPr lang="en-US" dirty="0"/>
              <a:t>                   break;</a:t>
            </a:r>
          </a:p>
          <a:p>
            <a:pPr marL="0" indent="0">
              <a:buNone/>
            </a:pPr>
            <a:r>
              <a:rPr lang="en-US" dirty="0"/>
              <a:t>               case 'd':              /* </a:t>
            </a:r>
            <a:r>
              <a:rPr lang="en-US" dirty="0" err="1"/>
              <a:t>int</a:t>
            </a:r>
            <a:r>
              <a:rPr lang="en-US" dirty="0"/>
              <a:t> */</a:t>
            </a:r>
          </a:p>
          <a:p>
            <a:pPr marL="0" indent="0">
              <a:buNone/>
            </a:pPr>
            <a:r>
              <a:rPr lang="en-US" dirty="0"/>
              <a:t>                   d = </a:t>
            </a:r>
            <a:r>
              <a:rPr lang="en-US" dirty="0" err="1"/>
              <a:t>va_arg</a:t>
            </a:r>
            <a:r>
              <a:rPr lang="en-US" dirty="0"/>
              <a:t>(</a:t>
            </a:r>
            <a:r>
              <a:rPr lang="en-US" dirty="0" err="1"/>
              <a:t>ap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7160171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43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1415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TLPI/</a:t>
            </a:r>
            <a:r>
              <a:rPr lang="en-US" dirty="0" err="1" smtClean="0"/>
              <a:t>procexec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44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5334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fork_whos_on_first.c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acct_on.c</a:t>
            </a:r>
            <a:r>
              <a:rPr lang="en-US" dirty="0" smtClean="0"/>
              <a:t>       </a:t>
            </a:r>
          </a:p>
          <a:p>
            <a:pPr marL="0" indent="0">
              <a:buNone/>
            </a:pPr>
            <a:r>
              <a:rPr lang="en-US" dirty="0" err="1" smtClean="0"/>
              <a:t>execlp.c</a:t>
            </a:r>
            <a:r>
              <a:rPr lang="en-US" dirty="0" smtClean="0"/>
              <a:t>              </a:t>
            </a:r>
          </a:p>
          <a:p>
            <a:pPr marL="0" indent="0">
              <a:buNone/>
            </a:pPr>
            <a:r>
              <a:rPr lang="en-US" dirty="0" err="1" smtClean="0"/>
              <a:t>make_zombie.c</a:t>
            </a:r>
            <a:r>
              <a:rPr lang="en-US" dirty="0" smtClean="0"/>
              <a:t>        </a:t>
            </a:r>
          </a:p>
          <a:p>
            <a:pPr marL="0" indent="0">
              <a:buNone/>
            </a:pPr>
            <a:r>
              <a:rPr lang="en-US" dirty="0" err="1" smtClean="0"/>
              <a:t>system.c</a:t>
            </a:r>
            <a:r>
              <a:rPr lang="en-US" dirty="0" smtClean="0"/>
              <a:t>    </a:t>
            </a:r>
          </a:p>
          <a:p>
            <a:pPr marL="0" indent="0">
              <a:buNone/>
            </a:pPr>
            <a:r>
              <a:rPr lang="en-US" dirty="0" err="1"/>
              <a:t>envargs.c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err="1"/>
              <a:t>simple_system.c</a:t>
            </a:r>
            <a:r>
              <a:rPr lang="en-US" dirty="0"/>
              <a:t>      	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acct_v3_view.c  </a:t>
            </a:r>
          </a:p>
          <a:p>
            <a:pPr marL="0" indent="0">
              <a:buNone/>
            </a:pPr>
            <a:r>
              <a:rPr lang="en-US" dirty="0" err="1" smtClean="0"/>
              <a:t>exit_handlers.c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acct_view.c</a:t>
            </a: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 err="1" smtClean="0"/>
              <a:t>multi_SIGCHLD.c</a:t>
            </a:r>
            <a:r>
              <a:rPr lang="en-US" dirty="0" smtClean="0"/>
              <a:t>       </a:t>
            </a:r>
          </a:p>
          <a:p>
            <a:pPr marL="0" indent="0">
              <a:buNone/>
            </a:pPr>
            <a:r>
              <a:rPr lang="en-US" dirty="0" err="1" smtClean="0"/>
              <a:t>necho.c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footprint.c</a:t>
            </a: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 err="1" smtClean="0"/>
              <a:t>multi_wait.c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152400"/>
            <a:ext cx="4041648" cy="6477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orphan.c</a:t>
            </a:r>
            <a:r>
              <a:rPr lang="en-US" dirty="0" smtClean="0"/>
              <a:t> 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err="1" smtClean="0"/>
              <a:t>vfork_fd_test.c</a:t>
            </a: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child_status.c</a:t>
            </a:r>
            <a:r>
              <a:rPr lang="en-US" dirty="0" smtClean="0"/>
              <a:t>  </a:t>
            </a: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fork_file_sharing.c</a:t>
            </a:r>
            <a:r>
              <a:rPr lang="en-US" dirty="0" smtClean="0"/>
              <a:t>   </a:t>
            </a: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closeonexec.c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err="1" smtClean="0"/>
              <a:t>fork_sig_sync.c</a:t>
            </a:r>
            <a:r>
              <a:rPr lang="en-US" dirty="0" smtClean="0"/>
              <a:t>       </a:t>
            </a: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demo_clone.c</a:t>
            </a:r>
            <a:r>
              <a:rPr lang="en-US" dirty="0" smtClean="0"/>
              <a:t>    </a:t>
            </a:r>
          </a:p>
          <a:p>
            <a:pPr marL="0" indent="0">
              <a:buNone/>
            </a:pPr>
            <a:r>
              <a:rPr lang="en-US" dirty="0" err="1" smtClean="0"/>
              <a:t>fork_stdio_buf.c</a:t>
            </a:r>
            <a:r>
              <a:rPr lang="en-US" dirty="0" smtClean="0"/>
              <a:t>      </a:t>
            </a:r>
            <a:r>
              <a:rPr lang="en-US" dirty="0" err="1"/>
              <a:t>print_wait_status.c</a:t>
            </a:r>
            <a:r>
              <a:rPr lang="en-US" dirty="0"/>
              <a:t>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/>
              <a:t>t_execl.c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t_execle.c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t_execlp.c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t_execve.c</a:t>
            </a: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 err="1"/>
              <a:t>t_system.c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/>
              <a:t>t_clone.c</a:t>
            </a:r>
            <a:r>
              <a:rPr lang="en-US" dirty="0"/>
              <a:t>   </a:t>
            </a:r>
          </a:p>
          <a:p>
            <a:pPr marL="0" indent="0">
              <a:buNone/>
            </a:pPr>
            <a:r>
              <a:rPr lang="en-US" dirty="0" err="1"/>
              <a:t>t_vfork.c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t_fork.c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15583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Pseudoterminals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45</a:t>
            </a:fld>
            <a:r>
              <a:rPr lang="en-US" smtClean="0"/>
              <a:t> Shared Libraries</a:t>
            </a: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script command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30479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46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19187"/>
            <a:ext cx="8382000" cy="5630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821716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ssh</a:t>
            </a:r>
            <a:r>
              <a:rPr lang="en-US" dirty="0" smtClean="0"/>
              <a:t> using </a:t>
            </a:r>
            <a:r>
              <a:rPr lang="en-US" dirty="0" err="1" smtClean="0"/>
              <a:t>pseudoterminal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47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72" y="1066800"/>
            <a:ext cx="9085228" cy="521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498441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Applications of </a:t>
            </a:r>
            <a:r>
              <a:rPr lang="en-US" dirty="0" err="1" smtClean="0"/>
              <a:t>pseudoterminals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48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expect( 1) </a:t>
            </a:r>
            <a:r>
              <a:rPr lang="en-US" dirty="0" smtClean="0"/>
              <a:t>--uses </a:t>
            </a:r>
            <a:r>
              <a:rPr lang="en-US" dirty="0"/>
              <a:t>a </a:t>
            </a:r>
            <a:r>
              <a:rPr lang="en-US" dirty="0" err="1"/>
              <a:t>pseudoterminal</a:t>
            </a:r>
            <a:r>
              <a:rPr lang="en-US" dirty="0"/>
              <a:t> to allow an interactive terminal-oriented program to be driven from a script file. </a:t>
            </a:r>
            <a:endParaRPr lang="en-US" dirty="0" smtClean="0"/>
          </a:p>
          <a:p>
            <a:r>
              <a:rPr lang="en-US" dirty="0" err="1" smtClean="0"/>
              <a:t>xterm</a:t>
            </a:r>
            <a:r>
              <a:rPr lang="en-US" dirty="0" smtClean="0"/>
              <a:t> employs </a:t>
            </a:r>
            <a:r>
              <a:rPr lang="en-US" dirty="0" err="1"/>
              <a:t>pseudoterminals</a:t>
            </a:r>
            <a:r>
              <a:rPr lang="en-US" dirty="0"/>
              <a:t> to provide the terminal-related functionality that goes with a terminal window. </a:t>
            </a:r>
            <a:endParaRPr lang="en-US" dirty="0" smtClean="0"/>
          </a:p>
          <a:p>
            <a:r>
              <a:rPr lang="en-US" dirty="0" smtClean="0"/>
              <a:t>screen</a:t>
            </a:r>
            <a:r>
              <a:rPr lang="en-US" dirty="0"/>
              <a:t>( 1) </a:t>
            </a:r>
            <a:r>
              <a:rPr lang="en-US" dirty="0" smtClean="0"/>
              <a:t>-- </a:t>
            </a:r>
            <a:r>
              <a:rPr lang="en-US" dirty="0"/>
              <a:t>uses </a:t>
            </a:r>
            <a:r>
              <a:rPr lang="en-US" dirty="0" err="1"/>
              <a:t>pseudoterminals</a:t>
            </a:r>
            <a:r>
              <a:rPr lang="en-US" dirty="0"/>
              <a:t> to multiplex a single physical terminal</a:t>
            </a:r>
          </a:p>
          <a:p>
            <a:r>
              <a:rPr lang="en-US" dirty="0"/>
              <a:t>script( 1) -- uses </a:t>
            </a:r>
            <a:r>
              <a:rPr lang="en-US" dirty="0" err="1"/>
              <a:t>pseudoterminals</a:t>
            </a:r>
            <a:r>
              <a:rPr lang="en-US" dirty="0"/>
              <a:t> to </a:t>
            </a:r>
            <a:r>
              <a:rPr lang="en-US" dirty="0" smtClean="0"/>
              <a:t>record </a:t>
            </a:r>
            <a:r>
              <a:rPr lang="en-US" dirty="0"/>
              <a:t>all of the input and output that occurs during a shell session.</a:t>
            </a:r>
          </a:p>
          <a:p>
            <a:endParaRPr lang="en-US" dirty="0"/>
          </a:p>
          <a:p>
            <a:r>
              <a:rPr lang="en-US" dirty="0" err="1"/>
              <a:t>Kerrisk</a:t>
            </a:r>
            <a:r>
              <a:rPr lang="en-US" dirty="0"/>
              <a:t>, Michael (2011-02-11). The Linux Programming </a:t>
            </a:r>
            <a:r>
              <a:rPr lang="en-US" dirty="0" smtClean="0"/>
              <a:t>Interface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1952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49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686800" cy="58521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REPLAY(1) </a:t>
            </a:r>
            <a:r>
              <a:rPr lang="en-US" dirty="0" smtClean="0"/>
              <a:t>  </a:t>
            </a:r>
            <a:r>
              <a:rPr lang="en-US" dirty="0"/>
              <a:t>User Contributed Perl </a:t>
            </a:r>
            <a:r>
              <a:rPr lang="en-US" dirty="0" smtClean="0"/>
              <a:t>Documentation REPLAY(1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scriptreplay</a:t>
            </a:r>
            <a:r>
              <a:rPr lang="en-US" dirty="0"/>
              <a:t> - play back typescripts, using timing information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scriptreplay</a:t>
            </a:r>
            <a:r>
              <a:rPr lang="en-US" dirty="0"/>
              <a:t> </a:t>
            </a:r>
            <a:r>
              <a:rPr lang="en-US" dirty="0" err="1"/>
              <a:t>timingfile</a:t>
            </a:r>
            <a:r>
              <a:rPr lang="en-US" dirty="0"/>
              <a:t> [typescript [divisor]]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DESCRIPTION</a:t>
            </a:r>
          </a:p>
          <a:p>
            <a:pPr marL="0" indent="0">
              <a:buNone/>
            </a:pPr>
            <a:r>
              <a:rPr lang="en-US" dirty="0"/>
              <a:t>       This program replays a typescript, using </a:t>
            </a:r>
            <a:r>
              <a:rPr lang="en-US" dirty="0" smtClean="0"/>
              <a:t>timing information </a:t>
            </a:r>
            <a:r>
              <a:rPr lang="en-US" dirty="0"/>
              <a:t>to ensure that </a:t>
            </a:r>
            <a:r>
              <a:rPr lang="en-US" dirty="0" smtClean="0"/>
              <a:t>output happens </a:t>
            </a:r>
            <a:r>
              <a:rPr lang="en-US" dirty="0"/>
              <a:t>at the same speed as it originally appeared when the script was recorded.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28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8610600" cy="6553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FCNTL(2)                   Linux Programmer's Manual                  FCNTL(2)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fcntl</a:t>
            </a:r>
            <a:r>
              <a:rPr lang="en-US" dirty="0"/>
              <a:t> - manipulate file descriptor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unistd.h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fcntl.h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fcntl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cmd</a:t>
            </a:r>
            <a:r>
              <a:rPr lang="en-US" dirty="0"/>
              <a:t>, ... /* </a:t>
            </a:r>
            <a:r>
              <a:rPr lang="en-US" dirty="0" err="1"/>
              <a:t>arg</a:t>
            </a:r>
            <a:r>
              <a:rPr lang="en-US" dirty="0"/>
              <a:t> */ 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DESCRIPTION - </a:t>
            </a:r>
            <a:r>
              <a:rPr lang="en-US" dirty="0" err="1" smtClean="0"/>
              <a:t>fcntl</a:t>
            </a:r>
            <a:r>
              <a:rPr lang="en-US" dirty="0"/>
              <a:t>() performs one of the operations described below on the open </a:t>
            </a:r>
            <a:r>
              <a:rPr lang="en-US" dirty="0" smtClean="0"/>
              <a:t>file descriptor </a:t>
            </a:r>
            <a:r>
              <a:rPr lang="en-US" dirty="0" err="1"/>
              <a:t>fd</a:t>
            </a:r>
            <a:r>
              <a:rPr lang="en-US" dirty="0"/>
              <a:t>.  The operation is determined by cmd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cmd</a:t>
            </a:r>
            <a:r>
              <a:rPr lang="en-US" dirty="0"/>
              <a:t> = </a:t>
            </a:r>
            <a:r>
              <a:rPr lang="en-US" dirty="0" smtClean="0"/>
              <a:t>… F_DUPFD_CLOEXEC, … , </a:t>
            </a:r>
            <a:r>
              <a:rPr lang="en-US" dirty="0" smtClean="0">
                <a:solidFill>
                  <a:srgbClr val="FF0000"/>
                </a:solidFill>
              </a:rPr>
              <a:t>Advisory </a:t>
            </a:r>
            <a:r>
              <a:rPr lang="en-US" dirty="0">
                <a:solidFill>
                  <a:srgbClr val="FF0000"/>
                </a:solidFill>
              </a:rPr>
              <a:t>locking</a:t>
            </a:r>
          </a:p>
          <a:p>
            <a:r>
              <a:rPr lang="en-US" dirty="0"/>
              <a:t>       F_GETLK,  F_SETLK  and  F_SETLKW </a:t>
            </a:r>
            <a:r>
              <a:rPr lang="en-US" dirty="0" smtClean="0"/>
              <a:t>(acquire, set and test)</a:t>
            </a:r>
          </a:p>
          <a:p>
            <a:r>
              <a:rPr lang="en-US" dirty="0"/>
              <a:t>LOCKF(3) </a:t>
            </a:r>
            <a:r>
              <a:rPr lang="en-US" dirty="0" smtClean="0"/>
              <a:t> implemented in terms of </a:t>
            </a:r>
            <a:r>
              <a:rPr lang="en-US" dirty="0" err="1" smtClean="0"/>
              <a:t>fcntl</a:t>
            </a:r>
            <a:r>
              <a:rPr lang="en-US" dirty="0" smtClean="0"/>
              <a:t> 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8607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expect(1) - Linux man </a:t>
            </a:r>
            <a:r>
              <a:rPr lang="en-US" dirty="0" smtClean="0"/>
              <a:t>page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50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8839200" cy="4937760"/>
          </a:xfrm>
        </p:spPr>
        <p:txBody>
          <a:bodyPr>
            <a:normAutofit/>
          </a:bodyPr>
          <a:lstStyle/>
          <a:p>
            <a:r>
              <a:rPr lang="en-US" dirty="0" smtClean="0"/>
              <a:t>expect -programmed </a:t>
            </a:r>
            <a:r>
              <a:rPr lang="en-US" dirty="0"/>
              <a:t>dialogue with interactive </a:t>
            </a:r>
            <a:r>
              <a:rPr lang="en-US" dirty="0" smtClean="0"/>
              <a:t>programs</a:t>
            </a:r>
            <a:endParaRPr lang="en-US" dirty="0"/>
          </a:p>
          <a:p>
            <a:r>
              <a:rPr lang="en-US" dirty="0"/>
              <a:t>expect [ -</a:t>
            </a:r>
            <a:r>
              <a:rPr lang="en-US" dirty="0" err="1"/>
              <a:t>dDinN</a:t>
            </a:r>
            <a:r>
              <a:rPr lang="en-US" dirty="0"/>
              <a:t> ] [ -c </a:t>
            </a:r>
            <a:r>
              <a:rPr lang="en-US" i="1" dirty="0" err="1"/>
              <a:t>cmds</a:t>
            </a:r>
            <a:r>
              <a:rPr lang="en-US" dirty="0"/>
              <a:t> ] [ [ -[</a:t>
            </a:r>
            <a:r>
              <a:rPr lang="en-US" dirty="0" err="1"/>
              <a:t>f|b</a:t>
            </a:r>
            <a:r>
              <a:rPr lang="en-US" dirty="0"/>
              <a:t>] ] </a:t>
            </a:r>
            <a:r>
              <a:rPr lang="en-US" i="1" dirty="0" err="1"/>
              <a:t>cmdfile</a:t>
            </a:r>
            <a:r>
              <a:rPr lang="en-US" dirty="0"/>
              <a:t> ] [ </a:t>
            </a:r>
            <a:r>
              <a:rPr lang="en-US" i="1" dirty="0" err="1"/>
              <a:t>args</a:t>
            </a:r>
            <a:r>
              <a:rPr lang="en-US" dirty="0"/>
              <a:t> ] </a:t>
            </a:r>
            <a:endParaRPr lang="en-US" dirty="0" smtClean="0"/>
          </a:p>
          <a:p>
            <a:r>
              <a:rPr lang="en-US" dirty="0" smtClean="0"/>
              <a:t>Introduction</a:t>
            </a:r>
            <a:endParaRPr lang="en-US" dirty="0"/>
          </a:p>
          <a:p>
            <a:pPr lvl="1"/>
            <a:r>
              <a:rPr lang="en-US" dirty="0"/>
              <a:t>Expect is a program that "talks" to other interactive programs according to a script. Following the script, Expect knows what can be expected from a program and what the correct response should be. An interpreted language provides branching and high-level control structures to direct the dialogue.</a:t>
            </a:r>
          </a:p>
        </p:txBody>
      </p:sp>
    </p:spTree>
    <p:extLst>
      <p:ext uri="{BB962C8B-B14F-4D97-AF65-F5344CB8AC3E}">
        <p14:creationId xmlns:p14="http://schemas.microsoft.com/office/powerpoint/2010/main" val="329041097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 </a:t>
            </a:r>
            <a:r>
              <a:rPr lang="en-US" dirty="0" err="1"/>
              <a:t>autoexpect</a:t>
            </a:r>
            <a:r>
              <a:rPr lang="en-US" dirty="0"/>
              <a:t>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51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autoexpect</a:t>
            </a:r>
            <a:r>
              <a:rPr lang="en-US" dirty="0" smtClean="0"/>
              <a:t> </a:t>
            </a:r>
            <a:r>
              <a:rPr lang="en-US" dirty="0"/>
              <a:t>- generate an Expect script from watching a session </a:t>
            </a:r>
            <a:endParaRPr lang="en-US" dirty="0" smtClean="0"/>
          </a:p>
          <a:p>
            <a:r>
              <a:rPr lang="en-US" dirty="0" smtClean="0">
                <a:hlinkClick r:id="rId2"/>
              </a:rPr>
              <a:t>Synopsis</a:t>
            </a:r>
            <a:endParaRPr lang="en-US" dirty="0"/>
          </a:p>
          <a:p>
            <a:r>
              <a:rPr lang="en-US" dirty="0" err="1"/>
              <a:t>autoexpect</a:t>
            </a:r>
            <a:r>
              <a:rPr lang="en-US" dirty="0"/>
              <a:t> [ </a:t>
            </a:r>
            <a:r>
              <a:rPr lang="en-US" i="1" dirty="0" err="1"/>
              <a:t>args</a:t>
            </a:r>
            <a:r>
              <a:rPr lang="en-US" dirty="0"/>
              <a:t> ] [ </a:t>
            </a:r>
            <a:r>
              <a:rPr lang="en-US" i="1" dirty="0"/>
              <a:t>program</a:t>
            </a:r>
            <a:r>
              <a:rPr lang="en-US" dirty="0"/>
              <a:t> </a:t>
            </a:r>
            <a:r>
              <a:rPr lang="en-US" dirty="0" err="1"/>
              <a:t>args</a:t>
            </a:r>
            <a:r>
              <a:rPr lang="en-US" dirty="0"/>
              <a:t>... ] </a:t>
            </a:r>
            <a:br>
              <a:rPr lang="en-US" dirty="0"/>
            </a:br>
            <a:endParaRPr lang="en-US" dirty="0" smtClean="0"/>
          </a:p>
          <a:p>
            <a:r>
              <a:rPr lang="en-US" dirty="0" smtClean="0">
                <a:hlinkClick r:id="rId3"/>
              </a:rPr>
              <a:t>Introduction</a:t>
            </a:r>
            <a:endParaRPr lang="en-US" dirty="0"/>
          </a:p>
          <a:p>
            <a:pPr lvl="1"/>
            <a:r>
              <a:rPr lang="en-US" dirty="0" err="1"/>
              <a:t>autoexpect</a:t>
            </a:r>
            <a:r>
              <a:rPr lang="en-US" dirty="0"/>
              <a:t> watches you interacting with another program and creates an Expect script that reproduces your interactions.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59706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secure privileged </a:t>
            </a:r>
            <a:r>
              <a:rPr lang="en-US" dirty="0" smtClean="0"/>
              <a:t>programs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52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privileged </a:t>
            </a:r>
            <a:r>
              <a:rPr lang="en-US" dirty="0" smtClean="0"/>
              <a:t>programs ?</a:t>
            </a:r>
          </a:p>
          <a:p>
            <a:r>
              <a:rPr lang="en-US" dirty="0"/>
              <a:t>privileged </a:t>
            </a:r>
            <a:r>
              <a:rPr lang="en-US" dirty="0" smtClean="0"/>
              <a:t>commands?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782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6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FLOCK(1)                        H. Peter </a:t>
            </a:r>
            <a:r>
              <a:rPr lang="en-US" dirty="0" err="1"/>
              <a:t>Anvin</a:t>
            </a:r>
            <a:r>
              <a:rPr lang="en-US" dirty="0"/>
              <a:t>                        FLOCK(1)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flock - Manage locks from shell scripts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flock [-</a:t>
            </a:r>
            <a:r>
              <a:rPr lang="en-US" dirty="0" err="1"/>
              <a:t>sxon</a:t>
            </a:r>
            <a:r>
              <a:rPr lang="en-US" dirty="0"/>
              <a:t>] [-w timeout] </a:t>
            </a:r>
            <a:r>
              <a:rPr lang="en-US" dirty="0" err="1"/>
              <a:t>lockfile</a:t>
            </a:r>
            <a:r>
              <a:rPr lang="en-US" dirty="0"/>
              <a:t> [-c] command...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flock [-</a:t>
            </a:r>
            <a:r>
              <a:rPr lang="en-US" dirty="0" err="1"/>
              <a:t>sxon</a:t>
            </a:r>
            <a:r>
              <a:rPr lang="en-US" dirty="0"/>
              <a:t>] [-w timeout] </a:t>
            </a:r>
            <a:r>
              <a:rPr lang="en-US" dirty="0" err="1"/>
              <a:t>lockdir</a:t>
            </a:r>
            <a:r>
              <a:rPr lang="en-US" dirty="0"/>
              <a:t> [-c] command...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flock [-</a:t>
            </a:r>
            <a:r>
              <a:rPr lang="en-US" dirty="0" err="1"/>
              <a:t>sxun</a:t>
            </a:r>
            <a:r>
              <a:rPr lang="en-US" dirty="0"/>
              <a:t>] [-w timeout] </a:t>
            </a:r>
            <a:r>
              <a:rPr lang="en-US" dirty="0" err="1"/>
              <a:t>fd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DESCRIPTION</a:t>
            </a:r>
          </a:p>
          <a:p>
            <a:pPr marL="0" indent="0">
              <a:buNone/>
            </a:pPr>
            <a:r>
              <a:rPr lang="en-US" dirty="0"/>
              <a:t>       This  utility  </a:t>
            </a:r>
            <a:r>
              <a:rPr lang="en-US" dirty="0">
                <a:solidFill>
                  <a:srgbClr val="FF0000"/>
                </a:solidFill>
              </a:rPr>
              <a:t>manages  flock(2) </a:t>
            </a:r>
            <a:r>
              <a:rPr lang="en-US" dirty="0"/>
              <a:t>locks from within shell scripts or </a:t>
            </a:r>
            <a:r>
              <a:rPr lang="en-US" dirty="0" smtClean="0"/>
              <a:t>the command </a:t>
            </a:r>
            <a:r>
              <a:rPr lang="en-US" dirty="0"/>
              <a:t>line.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873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V IPC </a:t>
            </a:r>
            <a:r>
              <a:rPr lang="en-US" dirty="0" smtClean="0"/>
              <a:t>objects (</a:t>
            </a:r>
            <a:r>
              <a:rPr lang="en-US" dirty="0" err="1" smtClean="0"/>
              <a:t>Ch</a:t>
            </a:r>
            <a:r>
              <a:rPr lang="en-US" dirty="0" smtClean="0"/>
              <a:t> 45-48)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7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msgqueues</a:t>
            </a:r>
            <a:r>
              <a:rPr lang="en-US" dirty="0" smtClean="0"/>
              <a:t> -  priority queue for atomic messages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r>
              <a:rPr lang="en-US" dirty="0" smtClean="0"/>
              <a:t>atomic writes – what does this mean???</a:t>
            </a:r>
          </a:p>
          <a:p>
            <a:pPr lvl="1"/>
            <a:r>
              <a:rPr lang="en-US" dirty="0" smtClean="0"/>
              <a:t>priority queue</a:t>
            </a:r>
          </a:p>
          <a:p>
            <a:r>
              <a:rPr lang="en-US" dirty="0" smtClean="0"/>
              <a:t>shared memory segments</a:t>
            </a:r>
          </a:p>
          <a:p>
            <a:pPr lvl="1"/>
            <a:r>
              <a:rPr lang="en-US" dirty="0" smtClean="0"/>
              <a:t>two running processes “share” the same memory segment</a:t>
            </a:r>
          </a:p>
          <a:p>
            <a:pPr lvl="1"/>
            <a:r>
              <a:rPr lang="en-US" dirty="0" err="1" smtClean="0"/>
              <a:t>shmat</a:t>
            </a:r>
            <a:r>
              <a:rPr lang="en-US" dirty="0" smtClean="0"/>
              <a:t> – shared memory attach</a:t>
            </a:r>
          </a:p>
          <a:p>
            <a:pPr lvl="1"/>
            <a:r>
              <a:rPr lang="en-US" dirty="0"/>
              <a:t> void *</a:t>
            </a:r>
            <a:r>
              <a:rPr lang="en-US" dirty="0" err="1"/>
              <a:t>shmat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shmid</a:t>
            </a:r>
            <a:r>
              <a:rPr lang="en-US" dirty="0"/>
              <a:t>, </a:t>
            </a:r>
            <a:r>
              <a:rPr lang="en-US" dirty="0" err="1"/>
              <a:t>const</a:t>
            </a:r>
            <a:r>
              <a:rPr lang="en-US" dirty="0"/>
              <a:t> void *</a:t>
            </a:r>
            <a:r>
              <a:rPr lang="en-US" dirty="0" err="1"/>
              <a:t>shmaddr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shmflg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shared segment does not start at the same address in each process?!!</a:t>
            </a:r>
          </a:p>
          <a:p>
            <a:pPr lvl="2"/>
            <a:r>
              <a:rPr lang="en-US" dirty="0" smtClean="0"/>
              <a:t>why?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 use </a:t>
            </a:r>
            <a:r>
              <a:rPr lang="en-US" dirty="0" smtClean="0"/>
              <a:t>offsets</a:t>
            </a:r>
          </a:p>
          <a:p>
            <a:endParaRPr lang="en-US" dirty="0" smtClean="0"/>
          </a:p>
          <a:p>
            <a:r>
              <a:rPr lang="en-US" dirty="0" smtClean="0"/>
              <a:t>semaphore sets arrays of semaphores ???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348507"/>
              </p:ext>
            </p:extLst>
          </p:nvPr>
        </p:nvGraphicFramePr>
        <p:xfrm>
          <a:off x="1219200" y="2219960"/>
          <a:ext cx="7391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9140"/>
                <a:gridCol w="739140"/>
                <a:gridCol w="739140"/>
                <a:gridCol w="739140"/>
                <a:gridCol w="739140"/>
                <a:gridCol w="342900"/>
                <a:gridCol w="1828800"/>
                <a:gridCol w="304800"/>
                <a:gridCol w="480060"/>
                <a:gridCol w="73914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M1/3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M2/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/>
                        <a:t>Mi</a:t>
                      </a:r>
                      <a:r>
                        <a:rPr lang="en-US" dirty="0" smtClean="0"/>
                        <a:t>/priority of </a:t>
                      </a:r>
                      <a:r>
                        <a:rPr lang="en-US" dirty="0" err="1" smtClean="0"/>
                        <a:t>Mi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/>
                        <a:t>Mn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" y="1828800"/>
            <a:ext cx="662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front</a:t>
            </a:r>
            <a:endParaRPr lang="en-US" b="1" dirty="0"/>
          </a:p>
        </p:txBody>
      </p:sp>
      <p:cxnSp>
        <p:nvCxnSpPr>
          <p:cNvPr id="9" name="Straight Arrow Connector 8"/>
          <p:cNvCxnSpPr>
            <a:stCxn id="7" idx="3"/>
          </p:cNvCxnSpPr>
          <p:nvPr/>
        </p:nvCxnSpPr>
        <p:spPr>
          <a:xfrm>
            <a:off x="738433" y="2013466"/>
            <a:ext cx="404567" cy="27253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6518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API for System </a:t>
            </a:r>
            <a:r>
              <a:rPr lang="en-US" dirty="0"/>
              <a:t>V </a:t>
            </a:r>
            <a:r>
              <a:rPr lang="en-US" dirty="0" smtClean="0"/>
              <a:t>  IPC objects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8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53" y="1371600"/>
            <a:ext cx="8886596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36" y="4267200"/>
            <a:ext cx="9317864" cy="20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7382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System V IPC identifies IPC objects with keys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9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ftok</a:t>
            </a:r>
            <a:endParaRPr lang="en-US" dirty="0" smtClean="0"/>
          </a:p>
          <a:p>
            <a:pPr lvl="1"/>
            <a:r>
              <a:rPr lang="en-US" dirty="0" err="1" smtClean="0"/>
              <a:t>key_t</a:t>
            </a:r>
            <a:r>
              <a:rPr lang="en-US" dirty="0" smtClean="0"/>
              <a:t> 	</a:t>
            </a:r>
            <a:r>
              <a:rPr lang="en-US" dirty="0" err="1" smtClean="0"/>
              <a:t>ftok</a:t>
            </a:r>
            <a:r>
              <a:rPr lang="en-US" dirty="0" smtClean="0"/>
              <a:t>(</a:t>
            </a:r>
            <a:r>
              <a:rPr lang="en-US" dirty="0" err="1" smtClean="0"/>
              <a:t>const</a:t>
            </a:r>
            <a:r>
              <a:rPr lang="en-US" dirty="0" smtClean="0"/>
              <a:t> char   </a:t>
            </a:r>
            <a:r>
              <a:rPr lang="en-US" dirty="0"/>
              <a:t>*pathname, </a:t>
            </a:r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    </a:t>
            </a:r>
            <a:r>
              <a:rPr lang="en-US" dirty="0" err="1" smtClean="0"/>
              <a:t>proj_id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key_t</a:t>
            </a:r>
            <a:r>
              <a:rPr lang="en-US" dirty="0" smtClean="0"/>
              <a:t> plays the role of “</a:t>
            </a:r>
            <a:r>
              <a:rPr lang="en-US" dirty="0" smtClean="0">
                <a:solidFill>
                  <a:srgbClr val="FF0000"/>
                </a:solidFill>
              </a:rPr>
              <a:t>filename</a:t>
            </a:r>
            <a:r>
              <a:rPr lang="en-US" dirty="0" smtClean="0"/>
              <a:t>”; Note not </a:t>
            </a:r>
            <a:r>
              <a:rPr lang="en-US" dirty="0" err="1" smtClean="0"/>
              <a:t>fd</a:t>
            </a:r>
            <a:r>
              <a:rPr lang="en-US" dirty="0" smtClean="0"/>
              <a:t>.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/>
              <a:t>Given an integer key (analogous to a filename), the get call either: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creates </a:t>
            </a:r>
            <a:r>
              <a:rPr lang="en-US" dirty="0"/>
              <a:t>a new IPC object with the given key and returns a unique identifier for that object; or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returns </a:t>
            </a:r>
            <a:r>
              <a:rPr lang="en-US" dirty="0"/>
              <a:t>the identifier of an existing IPC object with the given key.</a:t>
            </a:r>
          </a:p>
          <a:p>
            <a:endParaRPr lang="en-US" dirty="0"/>
          </a:p>
          <a:p>
            <a:r>
              <a:rPr lang="en-US" dirty="0" err="1"/>
              <a:t>Kerrisk</a:t>
            </a:r>
            <a:r>
              <a:rPr lang="en-US" dirty="0"/>
              <a:t>, Michael (2011-02-11). The Linux Programming Interface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1890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15874</TotalTime>
  <Words>3406</Words>
  <Application>Microsoft Office PowerPoint</Application>
  <PresentationFormat>On-screen Show (4:3)</PresentationFormat>
  <Paragraphs>676</Paragraphs>
  <Slides>52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Origin</vt:lpstr>
      <vt:lpstr>CSCE  510  - Systems Programming</vt:lpstr>
      <vt:lpstr>Overview</vt:lpstr>
      <vt:lpstr>Awareness of Topics yet Uncovered</vt:lpstr>
      <vt:lpstr>IPC</vt:lpstr>
      <vt:lpstr>PowerPoint Presentation</vt:lpstr>
      <vt:lpstr>PowerPoint Presentation</vt:lpstr>
      <vt:lpstr>System V IPC objects (Ch 45-48)</vt:lpstr>
      <vt:lpstr>API for System V   IPC objects</vt:lpstr>
      <vt:lpstr>System V IPC identifies IPC objects with keys</vt:lpstr>
      <vt:lpstr>PowerPoint Presentation</vt:lpstr>
      <vt:lpstr>Excerpts from TLPI/svipc/mix of svmsg_server/client.c</vt:lpstr>
      <vt:lpstr>POSIX IPC (Chapter 51)</vt:lpstr>
      <vt:lpstr>Table 51-1 POSIX IPC Summary</vt:lpstr>
      <vt:lpstr>TLPI/pmsg/</vt:lpstr>
      <vt:lpstr>TLPI/pmsg/mq_notify_thread.c</vt:lpstr>
      <vt:lpstr>PowerPoint Presentation</vt:lpstr>
      <vt:lpstr>PowerPoint Presentation</vt:lpstr>
      <vt:lpstr>PowerPoint Presentation</vt:lpstr>
      <vt:lpstr>POSIX Shared Memory (Ch 54)</vt:lpstr>
      <vt:lpstr>PowerPoint Presentation</vt:lpstr>
      <vt:lpstr>POSIX Shared Memory Examples</vt:lpstr>
      <vt:lpstr>TLPI/pshm/pshm_create.c</vt:lpstr>
      <vt:lpstr>PowerPoint Presentation</vt:lpstr>
      <vt:lpstr>PowerPoint Presentation</vt:lpstr>
      <vt:lpstr>TLPI/pshm/pshm_write.c</vt:lpstr>
      <vt:lpstr>Ch 41 Fundamentals of Shared Libraries</vt:lpstr>
      <vt:lpstr>PowerPoint Presentation</vt:lpstr>
      <vt:lpstr>man -k shared </vt:lpstr>
      <vt:lpstr>man -k libraries | grep 7</vt:lpstr>
      <vt:lpstr>Creating your own lib review</vt:lpstr>
      <vt:lpstr>Overview of Shared Libraries</vt:lpstr>
      <vt:lpstr>Creating a Shared Library</vt:lpstr>
      <vt:lpstr>Using a Shared library</vt:lpstr>
      <vt:lpstr>More to come</vt:lpstr>
      <vt:lpstr>Quote’s for the goal of  the rest of the course</vt:lpstr>
      <vt:lpstr>Socrates</vt:lpstr>
      <vt:lpstr>Awareness of Topics yet Uncovered</vt:lpstr>
      <vt:lpstr>syslog --    TLPI/t_syslog.c</vt:lpstr>
      <vt:lpstr>Access Control Lists (ACL)</vt:lpstr>
      <vt:lpstr>PowerPoint Presentation</vt:lpstr>
      <vt:lpstr>PowerPoint Presentation</vt:lpstr>
      <vt:lpstr>PowerPoint Presentation</vt:lpstr>
      <vt:lpstr>PowerPoint Presentation</vt:lpstr>
      <vt:lpstr>TLPI/procexec</vt:lpstr>
      <vt:lpstr>Pseudoterminals</vt:lpstr>
      <vt:lpstr>PowerPoint Presentation</vt:lpstr>
      <vt:lpstr>ssh using pseudoterminal</vt:lpstr>
      <vt:lpstr>Applications of pseudoterminals</vt:lpstr>
      <vt:lpstr>PowerPoint Presentation</vt:lpstr>
      <vt:lpstr>expect(1) - Linux man page</vt:lpstr>
      <vt:lpstr>man autoexpect </vt:lpstr>
      <vt:lpstr>secure privileged programs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mmm</dc:creator>
  <cp:lastModifiedBy>MATTHEWS, MANTON M</cp:lastModifiedBy>
  <cp:revision>222</cp:revision>
  <cp:lastPrinted>2013-04-24T19:23:51Z</cp:lastPrinted>
  <dcterms:created xsi:type="dcterms:W3CDTF">2013-01-05T02:56:47Z</dcterms:created>
  <dcterms:modified xsi:type="dcterms:W3CDTF">2013-04-25T13:28:43Z</dcterms:modified>
</cp:coreProperties>
</file>