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4"/>
  </p:notesMasterIdLst>
  <p:handoutMasterIdLst>
    <p:handoutMasterId r:id="rId25"/>
  </p:handoutMasterIdLst>
  <p:sldIdLst>
    <p:sldId id="352" r:id="rId2"/>
    <p:sldId id="353" r:id="rId3"/>
    <p:sldId id="372" r:id="rId4"/>
    <p:sldId id="371" r:id="rId5"/>
    <p:sldId id="373" r:id="rId6"/>
    <p:sldId id="390" r:id="rId7"/>
    <p:sldId id="368" r:id="rId8"/>
    <p:sldId id="374" r:id="rId9"/>
    <p:sldId id="375" r:id="rId10"/>
    <p:sldId id="376" r:id="rId11"/>
    <p:sldId id="377" r:id="rId12"/>
    <p:sldId id="385" r:id="rId13"/>
    <p:sldId id="386" r:id="rId14"/>
    <p:sldId id="384" r:id="rId15"/>
    <p:sldId id="379" r:id="rId16"/>
    <p:sldId id="381" r:id="rId17"/>
    <p:sldId id="380" r:id="rId18"/>
    <p:sldId id="382" r:id="rId19"/>
    <p:sldId id="383" r:id="rId20"/>
    <p:sldId id="387" r:id="rId21"/>
    <p:sldId id="388" r:id="rId22"/>
    <p:sldId id="389" r:id="rId23"/>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888B9C9-AB96-4FF8-8EFA-A34F3506D50F}">
          <p14:sldIdLst>
            <p14:sldId id="352"/>
            <p14:sldId id="353"/>
            <p14:sldId id="372"/>
            <p14:sldId id="371"/>
            <p14:sldId id="373"/>
            <p14:sldId id="390"/>
            <p14:sldId id="368"/>
            <p14:sldId id="374"/>
            <p14:sldId id="375"/>
            <p14:sldId id="376"/>
            <p14:sldId id="377"/>
            <p14:sldId id="385"/>
            <p14:sldId id="386"/>
            <p14:sldId id="384"/>
            <p14:sldId id="379"/>
            <p14:sldId id="381"/>
            <p14:sldId id="380"/>
            <p14:sldId id="382"/>
            <p14:sldId id="383"/>
            <p14:sldId id="387"/>
            <p14:sldId id="388"/>
            <p14:sldId id="38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8" autoAdjust="0"/>
    <p:restoredTop sz="94660"/>
  </p:normalViewPr>
  <p:slideViewPr>
    <p:cSldViewPr>
      <p:cViewPr varScale="1">
        <p:scale>
          <a:sx n="63" d="100"/>
          <a:sy n="63" d="100"/>
        </p:scale>
        <p:origin x="-40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D1A1BBE1-92E6-45BF-90BA-708085532AE0}" type="datetimeFigureOut">
              <a:rPr lang="en-US" smtClean="0"/>
              <a:t>4/25/2013</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D539F9F1-FDD8-49EC-AA5A-1E432D9FAD36}" type="slidenum">
              <a:rPr lang="en-US" smtClean="0"/>
              <a:t>‹#›</a:t>
            </a:fld>
            <a:endParaRPr lang="en-US"/>
          </a:p>
        </p:txBody>
      </p:sp>
    </p:spTree>
    <p:extLst>
      <p:ext uri="{BB962C8B-B14F-4D97-AF65-F5344CB8AC3E}">
        <p14:creationId xmlns:p14="http://schemas.microsoft.com/office/powerpoint/2010/main" val="2336120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7676AD3F-9F66-46B5-AFD7-5D5E1A706F58}" type="datetimeFigureOut">
              <a:rPr lang="en-US" smtClean="0"/>
              <a:t>4/25/2013</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CA59A242-1C0B-4A81-960E-0BDF967F19D9}" type="slidenum">
              <a:rPr lang="en-US" smtClean="0"/>
              <a:t>‹#›</a:t>
            </a:fld>
            <a:endParaRPr lang="en-US"/>
          </a:p>
        </p:txBody>
      </p:sp>
    </p:spTree>
    <p:extLst>
      <p:ext uri="{BB962C8B-B14F-4D97-AF65-F5344CB8AC3E}">
        <p14:creationId xmlns:p14="http://schemas.microsoft.com/office/powerpoint/2010/main" val="2830537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876800" y="2209800"/>
            <a:ext cx="3124200" cy="2838449"/>
          </a:xfrm>
        </p:spPr>
        <p:txBody>
          <a:bodyPr anchor="t" anchorCtr="0">
            <a:normAutofit/>
          </a:bodyPr>
          <a:lstStyle>
            <a:lvl1pPr algn="r">
              <a:defRPr sz="4000">
                <a:solidFill>
                  <a:schemeClr val="tx1"/>
                </a:solidFill>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1219200" y="5124450"/>
            <a:ext cx="6858000" cy="533400"/>
          </a:xfrm>
        </p:spPr>
        <p:txBody>
          <a:bodyPr>
            <a:noAutofit/>
          </a:bodyPr>
          <a:lstStyle>
            <a:lvl1pPr marL="0" indent="0" algn="r">
              <a:buNone/>
              <a:defRPr sz="32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a:xfrm>
            <a:off x="6400800" y="6355080"/>
            <a:ext cx="2286000" cy="365760"/>
          </a:xfrm>
        </p:spPr>
        <p:txBody>
          <a:bodyPr/>
          <a:lstStyle>
            <a:lvl1pPr>
              <a:defRPr sz="1400" b="1"/>
            </a:lvl1pPr>
          </a:lstStyle>
          <a:p>
            <a:r>
              <a:rPr lang="en-US" dirty="0" smtClean="0"/>
              <a:t>CSCE 510 Jan 14, 2013 -</a:t>
            </a:r>
            <a:endParaRPr lang="en-US" dirty="0"/>
          </a:p>
        </p:txBody>
      </p:sp>
      <p:sp>
        <p:nvSpPr>
          <p:cNvPr id="17" name="Footer Placeholder 16"/>
          <p:cNvSpPr>
            <a:spLocks noGrp="1"/>
          </p:cNvSpPr>
          <p:nvPr>
            <p:ph type="ftr" sz="quarter" idx="11"/>
          </p:nvPr>
        </p:nvSpPr>
        <p:spPr>
          <a:xfrm>
            <a:off x="533400" y="6355080"/>
            <a:ext cx="5535168" cy="365760"/>
          </a:xfrm>
        </p:spPr>
        <p:txBody>
          <a:bodyPr/>
          <a:lstStyle/>
          <a:p>
            <a:r>
              <a:rPr lang="en-US" dirty="0" smtClean="0"/>
              <a:t>University of South Carolina   –  Computer Science and Engineering</a:t>
            </a:r>
            <a:endParaRPr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smtClean="0"/>
              <a:t>- CSCE 510 2013 -</a:t>
            </a:r>
          </a:p>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163DA-CB98-46B5-905B-D01D5F3D56A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dirty="0" smtClean="0"/>
              <a:t>- CSCE 510 2013 -</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163DA-CB98-46B5-905B-D01D5F3D56A4}"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a:xfrm>
            <a:off x="7543800" y="6416040"/>
            <a:ext cx="1524000" cy="365760"/>
          </a:xfrm>
        </p:spPr>
        <p:txBody>
          <a:bodyPr/>
          <a:lstStyle/>
          <a:p>
            <a:r>
              <a:rPr lang="en-US" dirty="0" smtClean="0"/>
              <a:t>- CSCE 510 2013 -</a:t>
            </a:r>
            <a:endParaRPr lang="en-US" dirty="0"/>
          </a:p>
        </p:txBody>
      </p:sp>
      <p:sp>
        <p:nvSpPr>
          <p:cNvPr id="6" name="Slide Number Placeholder 5"/>
          <p:cNvSpPr>
            <a:spLocks noGrp="1"/>
          </p:cNvSpPr>
          <p:nvPr>
            <p:ph type="sldNum" sz="quarter" idx="12"/>
          </p:nvPr>
        </p:nvSpPr>
        <p:spPr>
          <a:xfrm>
            <a:off x="609600" y="6324600"/>
            <a:ext cx="2667000" cy="365760"/>
          </a:xfrm>
        </p:spPr>
        <p:txBody>
          <a:bodyPr/>
          <a:lstStyle/>
          <a:p>
            <a:r>
              <a:rPr lang="en-US" dirty="0" smtClean="0"/>
              <a:t>Slide - </a:t>
            </a:r>
            <a:fld id="{8BE163DA-CB98-46B5-905B-D01D5F3D56A4}" type="slidenum">
              <a:rPr lang="en-US" smtClean="0"/>
              <a:pPr/>
              <a:t>‹#›</a:t>
            </a:fld>
            <a:r>
              <a:rPr lang="en-US" dirty="0" smtClean="0"/>
              <a:t> -  Test 2</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858000" y="6355080"/>
            <a:ext cx="2286000" cy="365760"/>
          </a:xfrm>
        </p:spPr>
        <p:txBody>
          <a:bodyPr/>
          <a:lstStyle/>
          <a:p>
            <a:r>
              <a:rPr lang="en-US" dirty="0" smtClean="0"/>
              <a:t>CSCE 510 Jan 14, 2013</a:t>
            </a:r>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8BE163DA-CB98-46B5-905B-D01D5F3D56A4}"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en-US" dirty="0" smtClean="0"/>
              <a:t>- CSCE 510 2013 -</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533400" y="6356350"/>
            <a:ext cx="2971800" cy="365760"/>
          </a:xfrm>
        </p:spPr>
        <p:txBody>
          <a:bodyPr/>
          <a:lstStyle/>
          <a:p>
            <a:fld id="{8BE163DA-CB98-46B5-905B-D01D5F3D56A4}" type="slidenum">
              <a:rPr lang="en-US" smtClean="0"/>
              <a:pPr/>
              <a:t>‹#›</a:t>
            </a:fld>
            <a:r>
              <a:rPr lang="en-US" dirty="0" smtClean="0"/>
              <a:t>  POSIX Threads II</a:t>
            </a: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cxnSp>
        <p:nvCxnSpPr>
          <p:cNvPr id="4" name="Straight Connector 3"/>
          <p:cNvCxnSpPr>
            <a:stCxn id="2" idx="2"/>
          </p:cNvCxnSpPr>
          <p:nvPr userDrawn="1"/>
        </p:nvCxnSpPr>
        <p:spPr>
          <a:xfrm>
            <a:off x="4572000" y="1143000"/>
            <a:ext cx="0" cy="502920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en-US" dirty="0" smtClean="0"/>
              <a:t>- CSCE 510 2013 -</a:t>
            </a:r>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E163DA-CB98-46B5-905B-D01D5F3D56A4}" type="slidenum">
              <a:rPr lang="en-US" smtClean="0"/>
              <a:pPr/>
              <a:t>‹#›</a:t>
            </a:fld>
            <a:r>
              <a:rPr lang="en-US" dirty="0" smtClean="0"/>
              <a:t> POSIX Threads II</a:t>
            </a: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1/4/2013  CSCE 510 Sp 13 -</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E163DA-CB98-46B5-905B-D01D5F3D56A4}"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1/4/2013  CSCE 510 Sp 13 -</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E163DA-CB98-46B5-905B-D01D5F3D56A4}" type="slidenum">
              <a:rPr lang="en-US" smtClean="0"/>
              <a:pPr/>
              <a:t>‹#›</a:t>
            </a:fld>
            <a:r>
              <a:rPr lang="en-US" dirty="0" smtClean="0"/>
              <a:t>  Test 2</a:t>
            </a:r>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Content Placeholder 7"/>
          <p:cNvSpPr>
            <a:spLocks noGrp="1"/>
          </p:cNvSpPr>
          <p:nvPr>
            <p:ph sz="quarter" idx="1"/>
          </p:nvPr>
        </p:nvSpPr>
        <p:spPr>
          <a:xfrm>
            <a:off x="457200" y="228600"/>
            <a:ext cx="8229600" cy="59283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dirty="0" smtClean="0"/>
              <a:t>CSCE 510 Jan 14, 2013</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163DA-CB98-46B5-905B-D01D5F3D56A4}"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1/4/2013  CSCE 510 Sp 13 -</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163DA-CB98-46B5-905B-D01D5F3D56A4}"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7388352" y="6356350"/>
            <a:ext cx="1908048" cy="365760"/>
          </a:xfrm>
          <a:prstGeom prst="rect">
            <a:avLst/>
          </a:prstGeom>
        </p:spPr>
        <p:txBody>
          <a:bodyPr vert="horz"/>
          <a:lstStyle>
            <a:lvl1pPr algn="l" eaLnBrk="1" latinLnBrk="0" hangingPunct="1">
              <a:defRPr kumimoji="0" sz="1400">
                <a:solidFill>
                  <a:schemeClr val="tx2"/>
                </a:solidFill>
              </a:defRPr>
            </a:lvl1pPr>
          </a:lstStyle>
          <a:p>
            <a:r>
              <a:rPr lang="en-US" dirty="0" smtClean="0"/>
              <a:t>- CSCE 510 2013 -</a:t>
            </a:r>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533400" y="6356350"/>
            <a:ext cx="2590800" cy="365760"/>
          </a:xfrm>
          <a:prstGeom prst="rect">
            <a:avLst/>
          </a:prstGeom>
        </p:spPr>
        <p:txBody>
          <a:bodyPr vert="horz"/>
          <a:lstStyle>
            <a:lvl1pPr algn="l" eaLnBrk="1" latinLnBrk="0" hangingPunct="1">
              <a:defRPr kumimoji="0" sz="1400" b="1">
                <a:solidFill>
                  <a:schemeClr val="tx2"/>
                </a:solidFill>
              </a:defRPr>
            </a:lvl1pPr>
          </a:lstStyle>
          <a:p>
            <a:r>
              <a:rPr lang="en-US" dirty="0" smtClean="0"/>
              <a:t>Slide </a:t>
            </a:r>
            <a:fld id="{8BE163DA-CB98-46B5-905B-D01D5F3D56A4}" type="slidenum">
              <a:rPr lang="en-US" smtClean="0"/>
              <a:pPr/>
              <a:t>‹#›</a:t>
            </a:fld>
            <a:r>
              <a:rPr lang="en-US" dirty="0" smtClean="0"/>
              <a:t> POSIX Threads II</a:t>
            </a:r>
          </a:p>
          <a:p>
            <a:endParaRPr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hdr="0" ftr="0"/>
  <p:txStyles>
    <p:titleStyle>
      <a:lvl1pPr algn="l" rtl="0" eaLnBrk="1" latinLnBrk="0" hangingPunct="1">
        <a:spcBef>
          <a:spcPct val="0"/>
        </a:spcBef>
        <a:buNone/>
        <a:defRPr kumimoji="0" sz="4400" b="1"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800" b="1"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400" b="1"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b="1"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b="1"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b="1"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stackoverflow.com/questions/8032372/how-can-i-see-which-cpu-core-a-thread-is-running-i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kernel.org/doc/Documentation/filesystems/proc.txt"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86200" y="2590800"/>
            <a:ext cx="4191000" cy="2286000"/>
          </a:xfrm>
        </p:spPr>
        <p:txBody>
          <a:bodyPr>
            <a:normAutofit/>
          </a:bodyPr>
          <a:lstStyle/>
          <a:p>
            <a:r>
              <a:rPr lang="en-US" b="1" dirty="0" smtClean="0"/>
              <a:t>CSCE  510  - Systems Programming</a:t>
            </a:r>
            <a:endParaRPr lang="en-US" b="1" dirty="0"/>
          </a:p>
        </p:txBody>
      </p:sp>
      <p:sp>
        <p:nvSpPr>
          <p:cNvPr id="3" name="Subtitle 2"/>
          <p:cNvSpPr>
            <a:spLocks noGrp="1"/>
          </p:cNvSpPr>
          <p:nvPr>
            <p:ph type="subTitle" idx="1"/>
          </p:nvPr>
        </p:nvSpPr>
        <p:spPr>
          <a:xfrm>
            <a:off x="1066800" y="5124450"/>
            <a:ext cx="7162800" cy="533400"/>
          </a:xfrm>
        </p:spPr>
        <p:txBody>
          <a:bodyPr/>
          <a:lstStyle/>
          <a:p>
            <a:r>
              <a:rPr lang="en-US" sz="2800" b="1" dirty="0" smtClean="0"/>
              <a:t>Lecture </a:t>
            </a:r>
            <a:r>
              <a:rPr lang="en-US" sz="2800" dirty="0" smtClean="0"/>
              <a:t>26 POSIX Threads again; Unit Testing </a:t>
            </a:r>
            <a:endParaRPr lang="en-US" sz="2000" b="1" dirty="0">
              <a:latin typeface="Times New Roman" pitchFamily="18" charset="0"/>
              <a:cs typeface="Times New Roman" pitchFamily="18" charset="0"/>
            </a:endParaRPr>
          </a:p>
        </p:txBody>
      </p:sp>
      <p:sp>
        <p:nvSpPr>
          <p:cNvPr id="4" name="Date Placeholder 3"/>
          <p:cNvSpPr>
            <a:spLocks noGrp="1"/>
          </p:cNvSpPr>
          <p:nvPr>
            <p:ph type="dt" sz="half" idx="10"/>
          </p:nvPr>
        </p:nvSpPr>
        <p:spPr>
          <a:xfrm>
            <a:off x="6934200" y="6416040"/>
            <a:ext cx="2209800" cy="365760"/>
          </a:xfrm>
        </p:spPr>
        <p:txBody>
          <a:bodyPr/>
          <a:lstStyle/>
          <a:p>
            <a:r>
              <a:rPr lang="en-US" dirty="0"/>
              <a:t>CSCE </a:t>
            </a:r>
            <a:r>
              <a:rPr lang="en-US" dirty="0" smtClean="0"/>
              <a:t>      April  17, 2013</a:t>
            </a:r>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189173"/>
            <a:ext cx="2971800" cy="3535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5839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r>
              <a:rPr lang="en-US" smtClean="0"/>
              <a:t>Slide - </a:t>
            </a:r>
            <a:fld id="{8BE163DA-CB98-46B5-905B-D01D5F3D56A4}" type="slidenum">
              <a:rPr lang="en-US" smtClean="0"/>
              <a:pPr/>
              <a:t>10</a:t>
            </a:fld>
            <a:r>
              <a:rPr lang="en-US" smtClean="0"/>
              <a:t> -  Test 2</a:t>
            </a:r>
            <a:endParaRPr lang="en-US"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5" name="Content Placeholder 4"/>
          <p:cNvSpPr>
            <a:spLocks noGrp="1"/>
          </p:cNvSpPr>
          <p:nvPr>
            <p:ph sz="quarter" idx="1"/>
          </p:nvPr>
        </p:nvSpPr>
        <p:spPr>
          <a:xfrm>
            <a:off x="457200" y="1219200"/>
            <a:ext cx="8534400" cy="4937760"/>
          </a:xfrm>
        </p:spPr>
        <p:txBody>
          <a:bodyPr>
            <a:normAutofit fontScale="70000" lnSpcReduction="20000"/>
          </a:bodyPr>
          <a:lstStyle/>
          <a:p>
            <a:pPr marL="0" indent="0">
              <a:buNone/>
            </a:pPr>
            <a:r>
              <a:rPr lang="en-US" dirty="0"/>
              <a:t>GETRUSAGE(2)               Linux Programmer's Manual              GETRUSAGE(2)</a:t>
            </a:r>
          </a:p>
          <a:p>
            <a:pPr marL="0" indent="0">
              <a:buNone/>
            </a:pPr>
            <a:endParaRPr lang="en-US" dirty="0"/>
          </a:p>
          <a:p>
            <a:pPr marL="0" indent="0">
              <a:buNone/>
            </a:pPr>
            <a:r>
              <a:rPr lang="en-US" dirty="0"/>
              <a:t>NAME</a:t>
            </a:r>
          </a:p>
          <a:p>
            <a:pPr marL="0" indent="0">
              <a:buNone/>
            </a:pPr>
            <a:r>
              <a:rPr lang="en-US" dirty="0"/>
              <a:t>       </a:t>
            </a:r>
            <a:r>
              <a:rPr lang="en-US" dirty="0" err="1"/>
              <a:t>getrusage</a:t>
            </a:r>
            <a:r>
              <a:rPr lang="en-US" dirty="0"/>
              <a:t> - get resource usage</a:t>
            </a:r>
          </a:p>
          <a:p>
            <a:pPr marL="0" indent="0">
              <a:buNone/>
            </a:pPr>
            <a:endParaRPr lang="en-US" dirty="0"/>
          </a:p>
          <a:p>
            <a:pPr marL="0" indent="0">
              <a:buNone/>
            </a:pPr>
            <a:r>
              <a:rPr lang="en-US" dirty="0"/>
              <a:t>SYNOPSIS</a:t>
            </a:r>
          </a:p>
          <a:p>
            <a:pPr marL="0" indent="0">
              <a:buNone/>
            </a:pPr>
            <a:r>
              <a:rPr lang="en-US" dirty="0"/>
              <a:t>       #include &lt;sys/</a:t>
            </a:r>
            <a:r>
              <a:rPr lang="en-US" dirty="0" err="1"/>
              <a:t>time.h</a:t>
            </a:r>
            <a:r>
              <a:rPr lang="en-US" dirty="0"/>
              <a:t>&gt;</a:t>
            </a:r>
          </a:p>
          <a:p>
            <a:pPr marL="0" indent="0">
              <a:buNone/>
            </a:pPr>
            <a:r>
              <a:rPr lang="en-US" dirty="0"/>
              <a:t>       #include &lt;sys/</a:t>
            </a:r>
            <a:r>
              <a:rPr lang="en-US" dirty="0" err="1"/>
              <a:t>resource.h</a:t>
            </a:r>
            <a:r>
              <a:rPr lang="en-US" dirty="0"/>
              <a:t>&gt;</a:t>
            </a:r>
          </a:p>
          <a:p>
            <a:pPr marL="0" indent="0">
              <a:buNone/>
            </a:pPr>
            <a:endParaRPr lang="en-US" dirty="0"/>
          </a:p>
          <a:p>
            <a:pPr marL="0" indent="0">
              <a:buNone/>
            </a:pPr>
            <a:r>
              <a:rPr lang="en-US" dirty="0"/>
              <a:t>       </a:t>
            </a:r>
            <a:r>
              <a:rPr lang="en-US" dirty="0" err="1"/>
              <a:t>int</a:t>
            </a:r>
            <a:r>
              <a:rPr lang="en-US" dirty="0"/>
              <a:t> </a:t>
            </a:r>
            <a:r>
              <a:rPr lang="en-US" dirty="0" err="1"/>
              <a:t>getrusage</a:t>
            </a:r>
            <a:r>
              <a:rPr lang="en-US" dirty="0"/>
              <a:t>(</a:t>
            </a:r>
            <a:r>
              <a:rPr lang="en-US" dirty="0" err="1"/>
              <a:t>int</a:t>
            </a:r>
            <a:r>
              <a:rPr lang="en-US" dirty="0"/>
              <a:t> who, </a:t>
            </a:r>
            <a:r>
              <a:rPr lang="en-US" dirty="0" err="1"/>
              <a:t>struct</a:t>
            </a:r>
            <a:r>
              <a:rPr lang="en-US" dirty="0"/>
              <a:t> </a:t>
            </a:r>
            <a:r>
              <a:rPr lang="en-US" dirty="0" err="1"/>
              <a:t>rusage</a:t>
            </a:r>
            <a:r>
              <a:rPr lang="en-US" dirty="0"/>
              <a:t> *usage);</a:t>
            </a:r>
          </a:p>
          <a:p>
            <a:pPr marL="0" indent="0">
              <a:buNone/>
            </a:pPr>
            <a:endParaRPr lang="en-US" dirty="0"/>
          </a:p>
          <a:p>
            <a:pPr marL="0" indent="0">
              <a:buNone/>
            </a:pPr>
            <a:r>
              <a:rPr lang="en-US" dirty="0"/>
              <a:t>DESCRIPTION</a:t>
            </a:r>
          </a:p>
          <a:p>
            <a:pPr marL="0" indent="0">
              <a:buNone/>
            </a:pPr>
            <a:r>
              <a:rPr lang="en-US" dirty="0"/>
              <a:t>       </a:t>
            </a:r>
            <a:r>
              <a:rPr lang="en-US" dirty="0" err="1"/>
              <a:t>getrusage</a:t>
            </a:r>
            <a:r>
              <a:rPr lang="en-US" dirty="0"/>
              <a:t>()  returns  resource usage measures for who, which can be one</a:t>
            </a:r>
          </a:p>
          <a:p>
            <a:pPr marL="0" indent="0">
              <a:buNone/>
            </a:pPr>
            <a:r>
              <a:rPr lang="en-US" dirty="0"/>
              <a:t>       of the following: RUSAGE_SELF, RUSAGE_CHILDREN, RUSAGE_THREAD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65227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err="1"/>
              <a:t>struct</a:t>
            </a:r>
            <a:r>
              <a:rPr lang="en-US" dirty="0"/>
              <a:t> </a:t>
            </a:r>
            <a:r>
              <a:rPr lang="en-US" dirty="0" err="1"/>
              <a:t>rusage</a:t>
            </a:r>
            <a:r>
              <a:rPr lang="en-US" dirty="0"/>
              <a:t> </a:t>
            </a:r>
            <a:r>
              <a:rPr lang="en-US" dirty="0" smtClean="0"/>
              <a:t> from man page</a:t>
            </a:r>
            <a:endParaRPr lang="en-US" dirty="0"/>
          </a:p>
        </p:txBody>
      </p:sp>
      <p:sp>
        <p:nvSpPr>
          <p:cNvPr id="7" name="Text Placeholder 6"/>
          <p:cNvSpPr>
            <a:spLocks noGrp="1"/>
          </p:cNvSpPr>
          <p:nvPr>
            <p:ph type="body" idx="1"/>
          </p:nvPr>
        </p:nvSpPr>
        <p:spPr/>
        <p:txBody>
          <a:bodyPr/>
          <a:lstStyle/>
          <a:p>
            <a:endParaRPr lang="en-US"/>
          </a:p>
        </p:txBody>
      </p:sp>
      <p:sp>
        <p:nvSpPr>
          <p:cNvPr id="8" name="Text Placeholder 7"/>
          <p:cNvSpPr>
            <a:spLocks noGrp="1"/>
          </p:cNvSpPr>
          <p:nvPr>
            <p:ph type="body" sz="half" idx="3"/>
          </p:nvPr>
        </p:nvSpPr>
        <p:spPr>
          <a:xfrm>
            <a:off x="6169025" y="1295400"/>
            <a:ext cx="2898775" cy="685800"/>
          </a:xfrm>
        </p:spPr>
        <p:txBody>
          <a:bodyPr/>
          <a:lstStyle/>
          <a:p>
            <a:endParaRPr lang="en-US" dirty="0"/>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r>
              <a:rPr lang="en-US" smtClean="0"/>
              <a:t>Slide - </a:t>
            </a:r>
            <a:fld id="{8BE163DA-CB98-46B5-905B-D01D5F3D56A4}" type="slidenum">
              <a:rPr lang="en-US" smtClean="0"/>
              <a:pPr/>
              <a:t>11</a:t>
            </a:fld>
            <a:r>
              <a:rPr lang="en-US" smtClean="0"/>
              <a:t> -  Test 2</a:t>
            </a:r>
            <a:endParaRPr lang="en-US"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5" name="Content Placeholder 4"/>
          <p:cNvSpPr>
            <a:spLocks noGrp="1"/>
          </p:cNvSpPr>
          <p:nvPr>
            <p:ph sz="quarter" idx="2"/>
          </p:nvPr>
        </p:nvSpPr>
        <p:spPr>
          <a:xfrm>
            <a:off x="152400" y="990600"/>
            <a:ext cx="5867400" cy="5638800"/>
          </a:xfrm>
        </p:spPr>
        <p:txBody>
          <a:bodyPr>
            <a:normAutofit fontScale="55000" lnSpcReduction="20000"/>
          </a:bodyPr>
          <a:lstStyle/>
          <a:p>
            <a:pPr marL="0" indent="0">
              <a:buNone/>
            </a:pPr>
            <a:r>
              <a:rPr lang="en-US" dirty="0"/>
              <a:t> </a:t>
            </a:r>
            <a:r>
              <a:rPr lang="en-US" sz="2900" dirty="0" err="1"/>
              <a:t>struct</a:t>
            </a:r>
            <a:r>
              <a:rPr lang="en-US" sz="2900" dirty="0"/>
              <a:t> </a:t>
            </a:r>
            <a:r>
              <a:rPr lang="en-US" sz="2900" dirty="0" err="1"/>
              <a:t>rusage</a:t>
            </a:r>
            <a:r>
              <a:rPr lang="en-US" sz="2900" dirty="0"/>
              <a:t> {</a:t>
            </a:r>
          </a:p>
          <a:p>
            <a:pPr marL="0" indent="0">
              <a:buNone/>
            </a:pPr>
            <a:r>
              <a:rPr lang="en-US" sz="2900" dirty="0"/>
              <a:t>               </a:t>
            </a:r>
            <a:r>
              <a:rPr lang="en-US" sz="2900" dirty="0" err="1"/>
              <a:t>struct</a:t>
            </a:r>
            <a:r>
              <a:rPr lang="en-US" sz="2900" dirty="0"/>
              <a:t> </a:t>
            </a:r>
            <a:r>
              <a:rPr lang="en-US" sz="2900" dirty="0" err="1" smtClean="0"/>
              <a:t>timeval</a:t>
            </a:r>
            <a:r>
              <a:rPr lang="en-US" sz="2900" dirty="0" smtClean="0"/>
              <a:t>  </a:t>
            </a:r>
            <a:r>
              <a:rPr lang="en-US" sz="2900" dirty="0" err="1"/>
              <a:t>ru_utime</a:t>
            </a:r>
            <a:r>
              <a:rPr lang="en-US" sz="2900" dirty="0"/>
              <a:t>; </a:t>
            </a:r>
            <a:r>
              <a:rPr lang="en-US" sz="2900" dirty="0" smtClean="0"/>
              <a:t>	/* </a:t>
            </a:r>
            <a:r>
              <a:rPr lang="en-US" sz="2900" dirty="0"/>
              <a:t>user time used */</a:t>
            </a:r>
          </a:p>
          <a:p>
            <a:pPr marL="0" indent="0">
              <a:buNone/>
            </a:pPr>
            <a:r>
              <a:rPr lang="en-US" sz="2900" dirty="0"/>
              <a:t>               </a:t>
            </a:r>
            <a:r>
              <a:rPr lang="en-US" sz="2900" dirty="0" err="1"/>
              <a:t>struct</a:t>
            </a:r>
            <a:r>
              <a:rPr lang="en-US" sz="2900" dirty="0"/>
              <a:t> </a:t>
            </a:r>
            <a:r>
              <a:rPr lang="en-US" sz="2900" dirty="0" err="1"/>
              <a:t>timeval</a:t>
            </a:r>
            <a:r>
              <a:rPr lang="en-US" sz="2900" dirty="0"/>
              <a:t> </a:t>
            </a:r>
            <a:r>
              <a:rPr lang="en-US" sz="2900" dirty="0" smtClean="0"/>
              <a:t> </a:t>
            </a:r>
            <a:r>
              <a:rPr lang="en-US" sz="2900" dirty="0" err="1" smtClean="0"/>
              <a:t>ru_stime</a:t>
            </a:r>
            <a:r>
              <a:rPr lang="en-US" sz="2900" dirty="0"/>
              <a:t>; </a:t>
            </a:r>
            <a:r>
              <a:rPr lang="en-US" sz="2900" dirty="0" smtClean="0"/>
              <a:t>	/* </a:t>
            </a:r>
            <a:r>
              <a:rPr lang="en-US" sz="2900" dirty="0"/>
              <a:t>system time used */</a:t>
            </a:r>
          </a:p>
          <a:p>
            <a:pPr marL="0" indent="0">
              <a:buNone/>
            </a:pPr>
            <a:r>
              <a:rPr lang="en-US" sz="2900" dirty="0"/>
              <a:t>               long   </a:t>
            </a:r>
            <a:r>
              <a:rPr lang="en-US" sz="2900" dirty="0" err="1"/>
              <a:t>ru_maxrss</a:t>
            </a:r>
            <a:r>
              <a:rPr lang="en-US" sz="2900" dirty="0"/>
              <a:t>;        </a:t>
            </a:r>
            <a:r>
              <a:rPr lang="en-US" sz="2900" dirty="0" smtClean="0"/>
              <a:t>	/* </a:t>
            </a:r>
            <a:r>
              <a:rPr lang="en-US" sz="2900" dirty="0"/>
              <a:t>maximum resident set size */</a:t>
            </a:r>
          </a:p>
          <a:p>
            <a:pPr marL="0" indent="0">
              <a:buNone/>
            </a:pPr>
            <a:r>
              <a:rPr lang="en-US" sz="2900" dirty="0"/>
              <a:t>               long   </a:t>
            </a:r>
            <a:r>
              <a:rPr lang="en-US" sz="2900" dirty="0" err="1"/>
              <a:t>ru_ixrss</a:t>
            </a:r>
            <a:r>
              <a:rPr lang="en-US" sz="2900" dirty="0"/>
              <a:t>;         </a:t>
            </a:r>
            <a:r>
              <a:rPr lang="en-US" sz="2900" dirty="0" smtClean="0"/>
              <a:t>	/* </a:t>
            </a:r>
            <a:r>
              <a:rPr lang="en-US" sz="2900" dirty="0"/>
              <a:t>integral shared memory size */</a:t>
            </a:r>
          </a:p>
          <a:p>
            <a:pPr marL="0" indent="0">
              <a:buNone/>
            </a:pPr>
            <a:r>
              <a:rPr lang="en-US" sz="2900" dirty="0"/>
              <a:t>               long   </a:t>
            </a:r>
            <a:r>
              <a:rPr lang="en-US" sz="2900" dirty="0" err="1"/>
              <a:t>ru_idrss</a:t>
            </a:r>
            <a:r>
              <a:rPr lang="en-US" sz="2900" dirty="0"/>
              <a:t>;         </a:t>
            </a:r>
            <a:r>
              <a:rPr lang="en-US" sz="2900" dirty="0" smtClean="0"/>
              <a:t>	/* </a:t>
            </a:r>
            <a:r>
              <a:rPr lang="en-US" sz="2900" dirty="0"/>
              <a:t>integral unshared data size */</a:t>
            </a:r>
          </a:p>
          <a:p>
            <a:pPr marL="0" indent="0">
              <a:buNone/>
            </a:pPr>
            <a:r>
              <a:rPr lang="en-US" sz="2900" dirty="0"/>
              <a:t>               long   </a:t>
            </a:r>
            <a:r>
              <a:rPr lang="en-US" sz="2900" dirty="0" err="1"/>
              <a:t>ru_isrss</a:t>
            </a:r>
            <a:r>
              <a:rPr lang="en-US" sz="2900" dirty="0"/>
              <a:t>;         </a:t>
            </a:r>
            <a:r>
              <a:rPr lang="en-US" sz="2900" dirty="0" smtClean="0"/>
              <a:t>	/* </a:t>
            </a:r>
            <a:r>
              <a:rPr lang="en-US" sz="2900" dirty="0"/>
              <a:t>integral unshared stack size */</a:t>
            </a:r>
          </a:p>
          <a:p>
            <a:pPr marL="0" indent="0">
              <a:buNone/>
            </a:pPr>
            <a:r>
              <a:rPr lang="en-US" sz="2900" dirty="0"/>
              <a:t>               long   </a:t>
            </a:r>
            <a:r>
              <a:rPr lang="en-US" sz="2900" dirty="0" err="1"/>
              <a:t>ru_minflt</a:t>
            </a:r>
            <a:r>
              <a:rPr lang="en-US" sz="2900" dirty="0"/>
              <a:t>;        </a:t>
            </a:r>
            <a:r>
              <a:rPr lang="en-US" sz="2900" dirty="0" smtClean="0"/>
              <a:t>	/* </a:t>
            </a:r>
            <a:r>
              <a:rPr lang="en-US" sz="2900" dirty="0"/>
              <a:t>page reclaims */</a:t>
            </a:r>
          </a:p>
          <a:p>
            <a:pPr marL="0" indent="0">
              <a:buNone/>
            </a:pPr>
            <a:r>
              <a:rPr lang="en-US" sz="2900" dirty="0"/>
              <a:t>               long   </a:t>
            </a:r>
            <a:r>
              <a:rPr lang="en-US" sz="2900" dirty="0" err="1"/>
              <a:t>ru_majflt</a:t>
            </a:r>
            <a:r>
              <a:rPr lang="en-US" sz="2900" dirty="0"/>
              <a:t>;        </a:t>
            </a:r>
            <a:r>
              <a:rPr lang="en-US" sz="2900" dirty="0" smtClean="0"/>
              <a:t>	/* </a:t>
            </a:r>
            <a:r>
              <a:rPr lang="en-US" sz="2900" dirty="0"/>
              <a:t>page faults */</a:t>
            </a:r>
          </a:p>
          <a:p>
            <a:pPr marL="0" indent="0">
              <a:buNone/>
            </a:pPr>
            <a:r>
              <a:rPr lang="en-US" sz="2900" dirty="0"/>
              <a:t>               long   </a:t>
            </a:r>
            <a:r>
              <a:rPr lang="en-US" sz="2900" dirty="0" err="1"/>
              <a:t>ru_nswap</a:t>
            </a:r>
            <a:r>
              <a:rPr lang="en-US" sz="2900" dirty="0"/>
              <a:t>;         </a:t>
            </a:r>
            <a:r>
              <a:rPr lang="en-US" sz="2900" dirty="0" smtClean="0"/>
              <a:t>	/* </a:t>
            </a:r>
            <a:r>
              <a:rPr lang="en-US" sz="2900" dirty="0"/>
              <a:t>swaps */</a:t>
            </a:r>
          </a:p>
          <a:p>
            <a:pPr marL="0" indent="0">
              <a:buNone/>
            </a:pPr>
            <a:r>
              <a:rPr lang="en-US" sz="2900" dirty="0"/>
              <a:t>               long   </a:t>
            </a:r>
            <a:r>
              <a:rPr lang="en-US" sz="2900" dirty="0" err="1"/>
              <a:t>ru_inblock</a:t>
            </a:r>
            <a:r>
              <a:rPr lang="en-US" sz="2900" dirty="0"/>
              <a:t>;       </a:t>
            </a:r>
            <a:r>
              <a:rPr lang="en-US" sz="2900" dirty="0" smtClean="0"/>
              <a:t>	/* </a:t>
            </a:r>
            <a:r>
              <a:rPr lang="en-US" sz="2900" dirty="0"/>
              <a:t>block input operations */</a:t>
            </a:r>
          </a:p>
          <a:p>
            <a:pPr marL="0" indent="0">
              <a:buNone/>
            </a:pPr>
            <a:r>
              <a:rPr lang="en-US" sz="2900" dirty="0"/>
              <a:t>               long   </a:t>
            </a:r>
            <a:r>
              <a:rPr lang="en-US" sz="2900" dirty="0" err="1"/>
              <a:t>ru_oublock</a:t>
            </a:r>
            <a:r>
              <a:rPr lang="en-US" sz="2900" dirty="0"/>
              <a:t>;       </a:t>
            </a:r>
            <a:r>
              <a:rPr lang="en-US" sz="2900" dirty="0" smtClean="0"/>
              <a:t>	/* </a:t>
            </a:r>
            <a:r>
              <a:rPr lang="en-US" sz="2900" dirty="0"/>
              <a:t>block output operations */</a:t>
            </a:r>
          </a:p>
          <a:p>
            <a:pPr marL="0" indent="0">
              <a:buNone/>
            </a:pPr>
            <a:r>
              <a:rPr lang="en-US" sz="2900" dirty="0"/>
              <a:t>               long   </a:t>
            </a:r>
            <a:r>
              <a:rPr lang="en-US" sz="2900" dirty="0" err="1"/>
              <a:t>ru_msgsnd</a:t>
            </a:r>
            <a:r>
              <a:rPr lang="en-US" sz="2900" dirty="0"/>
              <a:t>;        </a:t>
            </a:r>
            <a:r>
              <a:rPr lang="en-US" sz="2900" dirty="0" smtClean="0"/>
              <a:t>	/* </a:t>
            </a:r>
            <a:r>
              <a:rPr lang="en-US" sz="2900" dirty="0"/>
              <a:t>messages sent */</a:t>
            </a:r>
          </a:p>
          <a:p>
            <a:pPr marL="0" indent="0">
              <a:buNone/>
            </a:pPr>
            <a:r>
              <a:rPr lang="en-US" sz="2900" dirty="0"/>
              <a:t>               long   </a:t>
            </a:r>
            <a:r>
              <a:rPr lang="en-US" sz="2900" dirty="0" err="1"/>
              <a:t>ru_msgrcv</a:t>
            </a:r>
            <a:r>
              <a:rPr lang="en-US" sz="2900" dirty="0"/>
              <a:t>;        </a:t>
            </a:r>
            <a:r>
              <a:rPr lang="en-US" sz="2900" dirty="0" smtClean="0"/>
              <a:t>	/* </a:t>
            </a:r>
            <a:r>
              <a:rPr lang="en-US" sz="2900" dirty="0"/>
              <a:t>messages received */</a:t>
            </a:r>
          </a:p>
          <a:p>
            <a:pPr marL="0" indent="0">
              <a:buNone/>
            </a:pPr>
            <a:r>
              <a:rPr lang="en-US" sz="2900" dirty="0"/>
              <a:t>               long   </a:t>
            </a:r>
            <a:r>
              <a:rPr lang="en-US" sz="2900" dirty="0" err="1"/>
              <a:t>ru_nsignals</a:t>
            </a:r>
            <a:r>
              <a:rPr lang="en-US" sz="2900" dirty="0"/>
              <a:t>;      </a:t>
            </a:r>
            <a:r>
              <a:rPr lang="en-US" sz="2900" dirty="0" smtClean="0"/>
              <a:t>	/* </a:t>
            </a:r>
            <a:r>
              <a:rPr lang="en-US" sz="2900" dirty="0"/>
              <a:t>signals received */</a:t>
            </a:r>
          </a:p>
          <a:p>
            <a:pPr marL="0" indent="0">
              <a:buNone/>
            </a:pPr>
            <a:r>
              <a:rPr lang="en-US" sz="2900" dirty="0"/>
              <a:t>               long   </a:t>
            </a:r>
            <a:r>
              <a:rPr lang="en-US" sz="2900" dirty="0" err="1"/>
              <a:t>ru_nvcsw</a:t>
            </a:r>
            <a:r>
              <a:rPr lang="en-US" sz="2900" dirty="0"/>
              <a:t>;         </a:t>
            </a:r>
            <a:r>
              <a:rPr lang="en-US" sz="2900" dirty="0" smtClean="0"/>
              <a:t>	/* </a:t>
            </a:r>
            <a:r>
              <a:rPr lang="en-US" sz="2900" dirty="0"/>
              <a:t>voluntary context switches */</a:t>
            </a:r>
          </a:p>
          <a:p>
            <a:pPr marL="0" indent="0">
              <a:buNone/>
            </a:pPr>
            <a:r>
              <a:rPr lang="en-US" sz="2900" dirty="0"/>
              <a:t>               long   </a:t>
            </a:r>
            <a:r>
              <a:rPr lang="en-US" sz="2900" dirty="0" err="1"/>
              <a:t>ru_nivcsw</a:t>
            </a:r>
            <a:r>
              <a:rPr lang="en-US" sz="2900" dirty="0"/>
              <a:t>;        </a:t>
            </a:r>
            <a:r>
              <a:rPr lang="en-US" sz="2900" dirty="0" smtClean="0"/>
              <a:t>	/* </a:t>
            </a:r>
            <a:r>
              <a:rPr lang="en-US" sz="2900" dirty="0"/>
              <a:t>involuntary context switches */</a:t>
            </a:r>
          </a:p>
          <a:p>
            <a:pPr marL="0" indent="0">
              <a:buNone/>
            </a:pPr>
            <a:r>
              <a:rPr lang="en-US" sz="2900" dirty="0"/>
              <a:t>           };</a:t>
            </a:r>
          </a:p>
        </p:txBody>
      </p:sp>
      <p:sp>
        <p:nvSpPr>
          <p:cNvPr id="9" name="Content Placeholder 8"/>
          <p:cNvSpPr>
            <a:spLocks noGrp="1"/>
          </p:cNvSpPr>
          <p:nvPr>
            <p:ph sz="quarter" idx="4"/>
          </p:nvPr>
        </p:nvSpPr>
        <p:spPr>
          <a:xfrm>
            <a:off x="6169025" y="2133600"/>
            <a:ext cx="2895600" cy="4038600"/>
          </a:xfrm>
        </p:spPr>
        <p:txBody>
          <a:bodyPr/>
          <a:lstStyle/>
          <a:p>
            <a:r>
              <a:rPr lang="en-US" dirty="0" smtClean="0"/>
              <a:t>q</a:t>
            </a:r>
            <a:endParaRPr lang="en-US" dirty="0"/>
          </a:p>
        </p:txBody>
      </p:sp>
    </p:spTree>
    <p:extLst>
      <p:ext uri="{BB962C8B-B14F-4D97-AF65-F5344CB8AC3E}">
        <p14:creationId xmlns:p14="http://schemas.microsoft.com/office/powerpoint/2010/main" val="1724259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5" name="Date Placeholder 4"/>
          <p:cNvSpPr>
            <a:spLocks noGrp="1"/>
          </p:cNvSpPr>
          <p:nvPr>
            <p:ph type="dt" sz="half" idx="10"/>
          </p:nvPr>
        </p:nvSpPr>
        <p:spPr/>
        <p:txBody>
          <a:bodyPr/>
          <a:lstStyle/>
          <a:p>
            <a:r>
              <a:rPr lang="en-US" smtClean="0"/>
              <a:t>- CSCE 510 2013 -</a:t>
            </a:r>
            <a:endParaRPr lang="en-US" dirty="0"/>
          </a:p>
        </p:txBody>
      </p:sp>
      <p:sp>
        <p:nvSpPr>
          <p:cNvPr id="6" name="Slide Number Placeholder 5"/>
          <p:cNvSpPr>
            <a:spLocks noGrp="1"/>
          </p:cNvSpPr>
          <p:nvPr>
            <p:ph type="sldNum" sz="quarter" idx="12"/>
          </p:nvPr>
        </p:nvSpPr>
        <p:spPr/>
        <p:txBody>
          <a:bodyPr/>
          <a:lstStyle/>
          <a:p>
            <a:fld id="{8BE163DA-CB98-46B5-905B-D01D5F3D56A4}" type="slidenum">
              <a:rPr lang="en-US" smtClean="0"/>
              <a:pPr/>
              <a:t>12</a:t>
            </a:fld>
            <a:r>
              <a:rPr lang="en-US" smtClean="0"/>
              <a:t> POSIX Threads II</a:t>
            </a:r>
            <a:endParaRPr lang="en-US" dirty="0" smtClean="0"/>
          </a:p>
        </p:txBody>
      </p:sp>
      <p:sp>
        <p:nvSpPr>
          <p:cNvPr id="7" name="Content Placeholder 6"/>
          <p:cNvSpPr>
            <a:spLocks noGrp="1"/>
          </p:cNvSpPr>
          <p:nvPr>
            <p:ph sz="quarter" idx="2"/>
          </p:nvPr>
        </p:nvSpPr>
        <p:spPr/>
        <p:txBody>
          <a:bodyPr/>
          <a:lstStyle/>
          <a:p>
            <a:endParaRPr lang="en-US"/>
          </a:p>
        </p:txBody>
      </p:sp>
      <p:sp>
        <p:nvSpPr>
          <p:cNvPr id="8" name="Content Placeholder 7"/>
          <p:cNvSpPr>
            <a:spLocks noGrp="1"/>
          </p:cNvSpPr>
          <p:nvPr>
            <p:ph sz="quarter" idx="4"/>
          </p:nvPr>
        </p:nvSpPr>
        <p:spPr/>
        <p:txBody>
          <a:bodyPr/>
          <a:lstStyle/>
          <a:p>
            <a:endParaRPr lang="en-US"/>
          </a:p>
        </p:txBody>
      </p:sp>
    </p:spTree>
    <p:extLst>
      <p:ext uri="{BB962C8B-B14F-4D97-AF65-F5344CB8AC3E}">
        <p14:creationId xmlns:p14="http://schemas.microsoft.com/office/powerpoint/2010/main" val="2209084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0" y="228600"/>
            <a:ext cx="8229600" cy="762000"/>
          </a:xfrm>
        </p:spPr>
        <p:txBody>
          <a:bodyPr>
            <a:normAutofit/>
          </a:bodyPr>
          <a:lstStyle/>
          <a:p>
            <a:r>
              <a:rPr lang="en-US" sz="3600" dirty="0" smtClean="0"/>
              <a:t>TLPI/</a:t>
            </a:r>
            <a:r>
              <a:rPr lang="en-US" sz="3600" dirty="0" err="1" smtClean="0"/>
              <a:t>procres</a:t>
            </a:r>
            <a:r>
              <a:rPr lang="en-US" sz="3600" dirty="0" smtClean="0"/>
              <a:t>/</a:t>
            </a:r>
            <a:r>
              <a:rPr lang="en-US" sz="3600" dirty="0" err="1" smtClean="0"/>
              <a:t>rusage.c</a:t>
            </a:r>
            <a:endParaRPr lang="en-US" sz="3600" dirty="0"/>
          </a:p>
        </p:txBody>
      </p:sp>
      <p:sp>
        <p:nvSpPr>
          <p:cNvPr id="5" name="Date Placeholder 4"/>
          <p:cNvSpPr>
            <a:spLocks noGrp="1"/>
          </p:cNvSpPr>
          <p:nvPr>
            <p:ph type="dt" sz="half" idx="10"/>
          </p:nvPr>
        </p:nvSpPr>
        <p:spPr/>
        <p:txBody>
          <a:bodyPr/>
          <a:lstStyle/>
          <a:p>
            <a:r>
              <a:rPr lang="en-US" smtClean="0"/>
              <a:t>- CSCE 510 2013 -</a:t>
            </a:r>
            <a:endParaRPr lang="en-US" dirty="0"/>
          </a:p>
        </p:txBody>
      </p:sp>
      <p:sp>
        <p:nvSpPr>
          <p:cNvPr id="6" name="Slide Number Placeholder 5"/>
          <p:cNvSpPr>
            <a:spLocks noGrp="1"/>
          </p:cNvSpPr>
          <p:nvPr>
            <p:ph type="sldNum" sz="quarter" idx="12"/>
          </p:nvPr>
        </p:nvSpPr>
        <p:spPr/>
        <p:txBody>
          <a:bodyPr/>
          <a:lstStyle/>
          <a:p>
            <a:fld id="{8BE163DA-CB98-46B5-905B-D01D5F3D56A4}" type="slidenum">
              <a:rPr lang="en-US" smtClean="0"/>
              <a:pPr/>
              <a:t>13</a:t>
            </a:fld>
            <a:r>
              <a:rPr lang="en-US" smtClean="0"/>
              <a:t> POSIX Threads II</a:t>
            </a:r>
            <a:endParaRPr lang="en-US" dirty="0" smtClean="0"/>
          </a:p>
        </p:txBody>
      </p:sp>
      <p:sp>
        <p:nvSpPr>
          <p:cNvPr id="11" name="Content Placeholder 10"/>
          <p:cNvSpPr>
            <a:spLocks noGrp="1"/>
          </p:cNvSpPr>
          <p:nvPr>
            <p:ph sz="quarter" idx="1"/>
          </p:nvPr>
        </p:nvSpPr>
        <p:spPr/>
        <p:txBody>
          <a:bodyPr>
            <a:normAutofit fontScale="55000" lnSpcReduction="20000"/>
          </a:bodyPr>
          <a:lstStyle/>
          <a:p>
            <a:pPr marL="0" indent="0">
              <a:buNone/>
            </a:pPr>
            <a:r>
              <a:rPr lang="en-US" dirty="0"/>
              <a:t>/* </a:t>
            </a:r>
            <a:r>
              <a:rPr lang="en-US" dirty="0" err="1" smtClean="0"/>
              <a:t>rusage.c</a:t>
            </a:r>
            <a:r>
              <a:rPr lang="en-US" dirty="0" smtClean="0"/>
              <a:t> -  </a:t>
            </a:r>
            <a:r>
              <a:rPr lang="en-US" dirty="0"/>
              <a:t>Execute a command and then print a summary of the resources (as </a:t>
            </a:r>
            <a:r>
              <a:rPr lang="en-US" dirty="0" smtClean="0"/>
              <a:t>retrieved by </a:t>
            </a:r>
            <a:r>
              <a:rPr lang="en-US" dirty="0" err="1"/>
              <a:t>getrusage</a:t>
            </a:r>
            <a:r>
              <a:rPr lang="en-US" dirty="0"/>
              <a:t>()) that it used</a:t>
            </a:r>
            <a:r>
              <a:rPr lang="en-US" dirty="0" smtClean="0"/>
              <a:t>.  */</a:t>
            </a:r>
          </a:p>
          <a:p>
            <a:pPr marL="0" indent="0">
              <a:buNone/>
            </a:pPr>
            <a:endParaRPr lang="en-US" dirty="0"/>
          </a:p>
          <a:p>
            <a:pPr marL="0" indent="0">
              <a:buNone/>
            </a:pPr>
            <a:r>
              <a:rPr lang="en-US" dirty="0"/>
              <a:t>#include &lt;sys/</a:t>
            </a:r>
            <a:r>
              <a:rPr lang="en-US" dirty="0" err="1"/>
              <a:t>resource.h</a:t>
            </a:r>
            <a:r>
              <a:rPr lang="en-US" dirty="0"/>
              <a:t>&gt;</a:t>
            </a:r>
          </a:p>
          <a:p>
            <a:pPr marL="0" indent="0">
              <a:buNone/>
            </a:pPr>
            <a:r>
              <a:rPr lang="en-US" dirty="0"/>
              <a:t>#include &lt;sys/</a:t>
            </a:r>
            <a:r>
              <a:rPr lang="en-US" dirty="0" err="1"/>
              <a:t>wait.h</a:t>
            </a:r>
            <a:r>
              <a:rPr lang="en-US" dirty="0"/>
              <a:t>&gt;</a:t>
            </a:r>
          </a:p>
          <a:p>
            <a:pPr marL="0" indent="0">
              <a:buNone/>
            </a:pPr>
            <a:r>
              <a:rPr lang="en-US" dirty="0"/>
              <a:t>#include "</a:t>
            </a:r>
            <a:r>
              <a:rPr lang="en-US" dirty="0" err="1"/>
              <a:t>print_rusage.h</a:t>
            </a:r>
            <a:r>
              <a:rPr lang="en-US" dirty="0"/>
              <a:t>"</a:t>
            </a:r>
          </a:p>
          <a:p>
            <a:pPr marL="0" indent="0">
              <a:buNone/>
            </a:pPr>
            <a:r>
              <a:rPr lang="en-US" dirty="0"/>
              <a:t>#include "</a:t>
            </a:r>
            <a:r>
              <a:rPr lang="en-US" dirty="0" err="1"/>
              <a:t>tlpi_hdr.h</a:t>
            </a:r>
            <a:r>
              <a:rPr lang="en-US" dirty="0"/>
              <a:t>"</a:t>
            </a:r>
          </a:p>
          <a:p>
            <a:pPr marL="0" indent="0">
              <a:buNone/>
            </a:pPr>
            <a:endParaRPr lang="en-US" dirty="0"/>
          </a:p>
          <a:p>
            <a:pPr marL="0" indent="0">
              <a:buNone/>
            </a:pPr>
            <a:r>
              <a:rPr lang="en-US" dirty="0" err="1"/>
              <a:t>int</a:t>
            </a:r>
            <a:endParaRPr lang="en-US" dirty="0"/>
          </a:p>
          <a:p>
            <a:pPr marL="0" indent="0">
              <a:buNone/>
            </a:pPr>
            <a:r>
              <a:rPr lang="en-US" dirty="0"/>
              <a:t>main(</a:t>
            </a:r>
            <a:r>
              <a:rPr lang="en-US" dirty="0" err="1"/>
              <a:t>int</a:t>
            </a:r>
            <a:r>
              <a:rPr lang="en-US" dirty="0"/>
              <a:t> </a:t>
            </a:r>
            <a:r>
              <a:rPr lang="en-US" dirty="0" err="1"/>
              <a:t>argc</a:t>
            </a:r>
            <a:r>
              <a:rPr lang="en-US" dirty="0"/>
              <a:t>, char *</a:t>
            </a:r>
            <a:r>
              <a:rPr lang="en-US" dirty="0" err="1"/>
              <a:t>argv</a:t>
            </a:r>
            <a:r>
              <a:rPr lang="en-US" dirty="0"/>
              <a:t>[])</a:t>
            </a:r>
          </a:p>
          <a:p>
            <a:pPr marL="0" indent="0">
              <a:buNone/>
            </a:pPr>
            <a:r>
              <a:rPr lang="en-US" dirty="0"/>
              <a:t>{</a:t>
            </a:r>
          </a:p>
          <a:p>
            <a:pPr marL="0" indent="0">
              <a:buNone/>
            </a:pPr>
            <a:r>
              <a:rPr lang="en-US" dirty="0"/>
              <a:t>    </a:t>
            </a:r>
            <a:r>
              <a:rPr lang="en-US" dirty="0" err="1"/>
              <a:t>pid_t</a:t>
            </a:r>
            <a:r>
              <a:rPr lang="en-US" dirty="0"/>
              <a:t> </a:t>
            </a:r>
            <a:r>
              <a:rPr lang="en-US" dirty="0" err="1"/>
              <a:t>childPid</a:t>
            </a:r>
            <a:r>
              <a:rPr lang="en-US" dirty="0"/>
              <a:t>;</a:t>
            </a:r>
          </a:p>
          <a:p>
            <a:pPr marL="0" indent="0">
              <a:buNone/>
            </a:pPr>
            <a:r>
              <a:rPr lang="en-US" dirty="0"/>
              <a:t>    </a:t>
            </a:r>
            <a:r>
              <a:rPr lang="en-US" dirty="0" err="1"/>
              <a:t>struct</a:t>
            </a:r>
            <a:r>
              <a:rPr lang="en-US" dirty="0"/>
              <a:t> </a:t>
            </a:r>
            <a:r>
              <a:rPr lang="en-US" dirty="0" err="1"/>
              <a:t>rusage</a:t>
            </a:r>
            <a:r>
              <a:rPr lang="en-US" dirty="0"/>
              <a:t> </a:t>
            </a:r>
            <a:r>
              <a:rPr lang="en-US" dirty="0" err="1"/>
              <a:t>ru</a:t>
            </a:r>
            <a:r>
              <a:rPr lang="en-US" dirty="0"/>
              <a:t>;</a:t>
            </a:r>
          </a:p>
          <a:p>
            <a:pPr marL="0" indent="0">
              <a:buNone/>
            </a:pPr>
            <a:endParaRPr lang="en-US" dirty="0"/>
          </a:p>
          <a:p>
            <a:pPr marL="0" indent="0">
              <a:buNone/>
            </a:pPr>
            <a:r>
              <a:rPr lang="en-US" dirty="0"/>
              <a:t>    if (</a:t>
            </a:r>
            <a:r>
              <a:rPr lang="en-US" dirty="0" err="1"/>
              <a:t>argc</a:t>
            </a:r>
            <a:r>
              <a:rPr lang="en-US" dirty="0"/>
              <a:t> &lt; 2 || </a:t>
            </a:r>
            <a:r>
              <a:rPr lang="en-US" dirty="0" err="1"/>
              <a:t>strcmp</a:t>
            </a:r>
            <a:r>
              <a:rPr lang="en-US" dirty="0"/>
              <a:t>(</a:t>
            </a:r>
            <a:r>
              <a:rPr lang="en-US" dirty="0" err="1"/>
              <a:t>argv</a:t>
            </a:r>
            <a:r>
              <a:rPr lang="en-US" dirty="0"/>
              <a:t>[1], "--help") == 0)</a:t>
            </a:r>
          </a:p>
          <a:p>
            <a:pPr marL="0" indent="0">
              <a:buNone/>
            </a:pPr>
            <a:r>
              <a:rPr lang="en-US" dirty="0"/>
              <a:t>        </a:t>
            </a:r>
            <a:r>
              <a:rPr lang="en-US" dirty="0" err="1"/>
              <a:t>usageErr</a:t>
            </a:r>
            <a:r>
              <a:rPr lang="en-US" dirty="0"/>
              <a:t>("%s command arg...\n", </a:t>
            </a:r>
            <a:r>
              <a:rPr lang="en-US" dirty="0" err="1"/>
              <a:t>argv</a:t>
            </a:r>
            <a:r>
              <a:rPr lang="en-US" dirty="0"/>
              <a:t>[0]);</a:t>
            </a:r>
          </a:p>
          <a:p>
            <a:pPr marL="0" indent="0">
              <a:buNone/>
            </a:pPr>
            <a:endParaRPr lang="en-US" dirty="0"/>
          </a:p>
        </p:txBody>
      </p:sp>
      <p:sp>
        <p:nvSpPr>
          <p:cNvPr id="12" name="Content Placeholder 11"/>
          <p:cNvSpPr>
            <a:spLocks noGrp="1"/>
          </p:cNvSpPr>
          <p:nvPr>
            <p:ph sz="quarter" idx="2"/>
          </p:nvPr>
        </p:nvSpPr>
        <p:spPr>
          <a:xfrm>
            <a:off x="4632198" y="304800"/>
            <a:ext cx="4359402" cy="5849112"/>
          </a:xfrm>
        </p:spPr>
        <p:txBody>
          <a:bodyPr>
            <a:normAutofit fontScale="55000" lnSpcReduction="20000"/>
          </a:bodyPr>
          <a:lstStyle/>
          <a:p>
            <a:pPr marL="0" indent="0">
              <a:buNone/>
            </a:pPr>
            <a:r>
              <a:rPr lang="en-US" dirty="0"/>
              <a:t>switch (</a:t>
            </a:r>
            <a:r>
              <a:rPr lang="en-US" dirty="0" err="1"/>
              <a:t>childPid</a:t>
            </a:r>
            <a:r>
              <a:rPr lang="en-US" dirty="0"/>
              <a:t> = fork()) {</a:t>
            </a:r>
          </a:p>
          <a:p>
            <a:pPr marL="0" indent="0">
              <a:buNone/>
            </a:pPr>
            <a:r>
              <a:rPr lang="en-US" dirty="0"/>
              <a:t>    case -1:</a:t>
            </a:r>
          </a:p>
          <a:p>
            <a:pPr marL="0" indent="0">
              <a:buNone/>
            </a:pPr>
            <a:r>
              <a:rPr lang="en-US" dirty="0"/>
              <a:t>        </a:t>
            </a:r>
            <a:r>
              <a:rPr lang="en-US" dirty="0" err="1"/>
              <a:t>errExit</a:t>
            </a:r>
            <a:r>
              <a:rPr lang="en-US" dirty="0"/>
              <a:t>("fork");</a:t>
            </a:r>
          </a:p>
          <a:p>
            <a:pPr marL="0" indent="0">
              <a:buNone/>
            </a:pPr>
            <a:endParaRPr lang="en-US" dirty="0"/>
          </a:p>
          <a:p>
            <a:pPr marL="0" indent="0">
              <a:buNone/>
            </a:pPr>
            <a:r>
              <a:rPr lang="en-US" dirty="0"/>
              <a:t>    case 0:</a:t>
            </a:r>
          </a:p>
          <a:p>
            <a:pPr marL="0" indent="0">
              <a:buNone/>
            </a:pPr>
            <a:r>
              <a:rPr lang="en-US" dirty="0"/>
              <a:t>        </a:t>
            </a:r>
            <a:r>
              <a:rPr lang="en-US" dirty="0" err="1"/>
              <a:t>execvp</a:t>
            </a:r>
            <a:r>
              <a:rPr lang="en-US" dirty="0"/>
              <a:t>(</a:t>
            </a:r>
            <a:r>
              <a:rPr lang="en-US" dirty="0" err="1"/>
              <a:t>argv</a:t>
            </a:r>
            <a:r>
              <a:rPr lang="en-US" dirty="0"/>
              <a:t>[1], &amp;</a:t>
            </a:r>
            <a:r>
              <a:rPr lang="en-US" dirty="0" err="1"/>
              <a:t>argv</a:t>
            </a:r>
            <a:r>
              <a:rPr lang="en-US" dirty="0"/>
              <a:t>[1]);</a:t>
            </a:r>
          </a:p>
          <a:p>
            <a:pPr marL="0" indent="0">
              <a:buNone/>
            </a:pPr>
            <a:r>
              <a:rPr lang="en-US" dirty="0"/>
              <a:t>        </a:t>
            </a:r>
            <a:r>
              <a:rPr lang="en-US" dirty="0" err="1"/>
              <a:t>errExit</a:t>
            </a:r>
            <a:r>
              <a:rPr lang="en-US" dirty="0"/>
              <a:t>("</a:t>
            </a:r>
            <a:r>
              <a:rPr lang="en-US" dirty="0" err="1"/>
              <a:t>execvp</a:t>
            </a:r>
            <a:r>
              <a:rPr lang="en-US" dirty="0"/>
              <a:t>");</a:t>
            </a:r>
          </a:p>
          <a:p>
            <a:pPr marL="0" indent="0">
              <a:buNone/>
            </a:pPr>
            <a:endParaRPr lang="en-US" dirty="0"/>
          </a:p>
          <a:p>
            <a:pPr marL="0" indent="0">
              <a:buNone/>
            </a:pPr>
            <a:r>
              <a:rPr lang="en-US" dirty="0"/>
              <a:t>    default:</a:t>
            </a:r>
          </a:p>
          <a:p>
            <a:pPr marL="0" indent="0">
              <a:buNone/>
            </a:pPr>
            <a:r>
              <a:rPr lang="en-US" dirty="0"/>
              <a:t>        </a:t>
            </a:r>
            <a:r>
              <a:rPr lang="en-US" dirty="0" err="1"/>
              <a:t>printf</a:t>
            </a:r>
            <a:r>
              <a:rPr lang="en-US" dirty="0"/>
              <a:t>("Command PID: %</a:t>
            </a:r>
            <a:r>
              <a:rPr lang="en-US" dirty="0" err="1"/>
              <a:t>ld</a:t>
            </a:r>
            <a:r>
              <a:rPr lang="en-US" dirty="0"/>
              <a:t>\n", (long) </a:t>
            </a:r>
            <a:r>
              <a:rPr lang="en-US" dirty="0" smtClean="0"/>
              <a:t>		</a:t>
            </a:r>
            <a:r>
              <a:rPr lang="en-US" dirty="0" err="1" smtClean="0"/>
              <a:t>childPid</a:t>
            </a:r>
            <a:r>
              <a:rPr lang="en-US" dirty="0"/>
              <a:t>);</a:t>
            </a:r>
          </a:p>
          <a:p>
            <a:pPr marL="0" indent="0">
              <a:buNone/>
            </a:pPr>
            <a:r>
              <a:rPr lang="en-US" dirty="0"/>
              <a:t>        if (wait(NULL) == -1)</a:t>
            </a:r>
          </a:p>
          <a:p>
            <a:pPr marL="0" indent="0">
              <a:buNone/>
            </a:pPr>
            <a:r>
              <a:rPr lang="en-US" dirty="0"/>
              <a:t>            </a:t>
            </a:r>
            <a:r>
              <a:rPr lang="en-US" dirty="0" err="1"/>
              <a:t>errExit</a:t>
            </a:r>
            <a:r>
              <a:rPr lang="en-US" dirty="0"/>
              <a:t>("wait");</a:t>
            </a:r>
          </a:p>
          <a:p>
            <a:pPr marL="0" indent="0">
              <a:buNone/>
            </a:pPr>
            <a:r>
              <a:rPr lang="en-US" dirty="0"/>
              <a:t>        if (</a:t>
            </a:r>
            <a:r>
              <a:rPr lang="en-US" dirty="0" err="1"/>
              <a:t>getrusage</a:t>
            </a:r>
            <a:r>
              <a:rPr lang="en-US" dirty="0"/>
              <a:t>(RUSAGE_CHILDREN, &amp;</a:t>
            </a:r>
            <a:r>
              <a:rPr lang="en-US" dirty="0" err="1"/>
              <a:t>ru</a:t>
            </a:r>
            <a:r>
              <a:rPr lang="en-US" dirty="0"/>
              <a:t>) == -1)</a:t>
            </a:r>
          </a:p>
          <a:p>
            <a:pPr marL="0" indent="0">
              <a:buNone/>
            </a:pPr>
            <a:r>
              <a:rPr lang="en-US" dirty="0"/>
              <a:t>            </a:t>
            </a:r>
            <a:r>
              <a:rPr lang="en-US" dirty="0" err="1"/>
              <a:t>errExit</a:t>
            </a:r>
            <a:r>
              <a:rPr lang="en-US" dirty="0"/>
              <a:t>("</a:t>
            </a:r>
            <a:r>
              <a:rPr lang="en-US" dirty="0" err="1"/>
              <a:t>getrusage</a:t>
            </a:r>
            <a:r>
              <a:rPr lang="en-US" dirty="0"/>
              <a:t>");</a:t>
            </a:r>
          </a:p>
          <a:p>
            <a:pPr marL="0" indent="0">
              <a:buNone/>
            </a:pPr>
            <a:endParaRPr lang="en-US" dirty="0"/>
          </a:p>
          <a:p>
            <a:pPr marL="0" indent="0">
              <a:buNone/>
            </a:pPr>
            <a:r>
              <a:rPr lang="en-US" dirty="0"/>
              <a:t>        </a:t>
            </a:r>
            <a:r>
              <a:rPr lang="en-US" dirty="0" err="1"/>
              <a:t>printf</a:t>
            </a:r>
            <a:r>
              <a:rPr lang="en-US" dirty="0"/>
              <a:t>("\n");</a:t>
            </a:r>
          </a:p>
          <a:p>
            <a:pPr marL="0" indent="0">
              <a:buNone/>
            </a:pPr>
            <a:r>
              <a:rPr lang="en-US" dirty="0"/>
              <a:t>        </a:t>
            </a:r>
            <a:r>
              <a:rPr lang="en-US" dirty="0" err="1"/>
              <a:t>printRusage</a:t>
            </a:r>
            <a:r>
              <a:rPr lang="en-US" dirty="0"/>
              <a:t>("\t", &amp;</a:t>
            </a:r>
            <a:r>
              <a:rPr lang="en-US" dirty="0" err="1"/>
              <a:t>ru</a:t>
            </a:r>
            <a:r>
              <a:rPr lang="en-US" dirty="0"/>
              <a:t>);</a:t>
            </a:r>
          </a:p>
          <a:p>
            <a:pPr marL="0" indent="0">
              <a:buNone/>
            </a:pPr>
            <a:r>
              <a:rPr lang="en-US" dirty="0"/>
              <a:t>        exit(EXIT_SUCCESS);</a:t>
            </a:r>
          </a:p>
          <a:p>
            <a:pPr marL="0" indent="0">
              <a:buNone/>
            </a:pPr>
            <a:r>
              <a:rPr lang="en-US" dirty="0"/>
              <a:t>    }</a:t>
            </a:r>
          </a:p>
          <a:p>
            <a:pPr marL="0" indent="0">
              <a:buNone/>
            </a:pPr>
            <a:r>
              <a:rPr lang="en-US" dirty="0" smtClean="0"/>
              <a:t>}</a:t>
            </a:r>
          </a:p>
          <a:p>
            <a:pPr marL="0" indent="0">
              <a:buNone/>
            </a:pPr>
            <a:r>
              <a:rPr lang="en-US" dirty="0" smtClean="0"/>
              <a:t>/* Note  /</a:t>
            </a:r>
            <a:r>
              <a:rPr lang="en-US" dirty="0" err="1" smtClean="0"/>
              <a:t>procres</a:t>
            </a:r>
            <a:r>
              <a:rPr lang="en-US" dirty="0" smtClean="0"/>
              <a:t>/</a:t>
            </a:r>
            <a:r>
              <a:rPr lang="en-US" dirty="0" err="1" smtClean="0"/>
              <a:t>print_rusage.c</a:t>
            </a:r>
            <a:r>
              <a:rPr lang="en-US" dirty="0" smtClean="0"/>
              <a:t> contains function*/</a:t>
            </a:r>
            <a:endParaRPr lang="en-US" dirty="0"/>
          </a:p>
        </p:txBody>
      </p:sp>
    </p:spTree>
    <p:extLst>
      <p:ext uri="{BB962C8B-B14F-4D97-AF65-F5344CB8AC3E}">
        <p14:creationId xmlns:p14="http://schemas.microsoft.com/office/powerpoint/2010/main" val="1687811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endParaRPr lang="en-US"/>
          </a:p>
        </p:txBody>
      </p:sp>
      <p:sp>
        <p:nvSpPr>
          <p:cNvPr id="5" name="Date Placeholder 4"/>
          <p:cNvSpPr>
            <a:spLocks noGrp="1"/>
          </p:cNvSpPr>
          <p:nvPr>
            <p:ph type="dt" sz="half" idx="10"/>
          </p:nvPr>
        </p:nvSpPr>
        <p:spPr/>
        <p:txBody>
          <a:bodyPr/>
          <a:lstStyle/>
          <a:p>
            <a:r>
              <a:rPr lang="en-US" smtClean="0"/>
              <a:t>- CSCE 510 2013 -</a:t>
            </a:r>
            <a:endParaRPr lang="en-US" dirty="0"/>
          </a:p>
        </p:txBody>
      </p:sp>
      <p:sp>
        <p:nvSpPr>
          <p:cNvPr id="6" name="Slide Number Placeholder 5"/>
          <p:cNvSpPr>
            <a:spLocks noGrp="1"/>
          </p:cNvSpPr>
          <p:nvPr>
            <p:ph type="sldNum" sz="quarter" idx="12"/>
          </p:nvPr>
        </p:nvSpPr>
        <p:spPr/>
        <p:txBody>
          <a:bodyPr/>
          <a:lstStyle/>
          <a:p>
            <a:fld id="{8BE163DA-CB98-46B5-905B-D01D5F3D56A4}" type="slidenum">
              <a:rPr lang="en-US" smtClean="0"/>
              <a:pPr/>
              <a:t>14</a:t>
            </a:fld>
            <a:r>
              <a:rPr lang="en-US" smtClean="0"/>
              <a:t> POSIX Threads II</a:t>
            </a:r>
            <a:endParaRPr lang="en-US" dirty="0" smtClean="0"/>
          </a:p>
        </p:txBody>
      </p:sp>
      <p:sp>
        <p:nvSpPr>
          <p:cNvPr id="10" name="Content Placeholder 9"/>
          <p:cNvSpPr>
            <a:spLocks noGrp="1"/>
          </p:cNvSpPr>
          <p:nvPr>
            <p:ph sz="quarter" idx="1"/>
          </p:nvPr>
        </p:nvSpPr>
        <p:spPr>
          <a:xfrm>
            <a:off x="457200" y="228600"/>
            <a:ext cx="8229600" cy="5928360"/>
          </a:xfrm>
        </p:spPr>
        <p:txBody>
          <a:bodyPr>
            <a:normAutofit fontScale="70000" lnSpcReduction="20000"/>
          </a:bodyPr>
          <a:lstStyle/>
          <a:p>
            <a:pPr marL="0" indent="0">
              <a:buNone/>
            </a:pPr>
            <a:r>
              <a:rPr lang="en-US" dirty="0" err="1"/>
              <a:t>hermes</a:t>
            </a:r>
            <a:r>
              <a:rPr lang="en-US" dirty="0"/>
              <a:t>&gt; ./</a:t>
            </a:r>
            <a:r>
              <a:rPr lang="en-US" dirty="0" err="1"/>
              <a:t>rusage</a:t>
            </a:r>
            <a:r>
              <a:rPr lang="en-US" dirty="0"/>
              <a:t> </a:t>
            </a:r>
            <a:r>
              <a:rPr lang="en-US" dirty="0" err="1"/>
              <a:t>ls</a:t>
            </a:r>
            <a:r>
              <a:rPr lang="en-US" dirty="0"/>
              <a:t> .</a:t>
            </a:r>
          </a:p>
          <a:p>
            <a:pPr marL="0" indent="0">
              <a:buNone/>
            </a:pPr>
            <a:r>
              <a:rPr lang="en-US" dirty="0"/>
              <a:t>Command PID: 19862</a:t>
            </a:r>
          </a:p>
          <a:p>
            <a:pPr marL="0" indent="0">
              <a:buNone/>
            </a:pPr>
            <a:r>
              <a:rPr lang="en-US" dirty="0" err="1"/>
              <a:t>Makefile</a:t>
            </a:r>
            <a:r>
              <a:rPr lang="en-US" dirty="0"/>
              <a:t>        </a:t>
            </a:r>
            <a:r>
              <a:rPr lang="en-US" dirty="0" err="1"/>
              <a:t>print_rusage.c</a:t>
            </a:r>
            <a:r>
              <a:rPr lang="en-US" dirty="0"/>
              <a:t>  </a:t>
            </a:r>
            <a:r>
              <a:rPr lang="en-US" dirty="0" err="1"/>
              <a:t>rlimit_nproc.c</a:t>
            </a:r>
            <a:r>
              <a:rPr lang="en-US" dirty="0"/>
              <a:t>  </a:t>
            </a:r>
            <a:r>
              <a:rPr lang="en-US" dirty="0" err="1"/>
              <a:t>rusage_wait</a:t>
            </a:r>
            <a:endParaRPr lang="en-US" dirty="0"/>
          </a:p>
          <a:p>
            <a:pPr marL="0" indent="0">
              <a:buNone/>
            </a:pPr>
            <a:r>
              <a:rPr lang="en-US" dirty="0" err="1"/>
              <a:t>print_rlimit.c</a:t>
            </a:r>
            <a:r>
              <a:rPr lang="en-US" dirty="0"/>
              <a:t>  </a:t>
            </a:r>
            <a:r>
              <a:rPr lang="en-US" dirty="0" err="1"/>
              <a:t>print_rusage.h</a:t>
            </a:r>
            <a:r>
              <a:rPr lang="en-US" dirty="0"/>
              <a:t>  </a:t>
            </a:r>
            <a:r>
              <a:rPr lang="en-US" dirty="0" err="1"/>
              <a:t>rusage</a:t>
            </a:r>
            <a:r>
              <a:rPr lang="en-US" dirty="0"/>
              <a:t>          </a:t>
            </a:r>
            <a:r>
              <a:rPr lang="en-US" dirty="0" err="1"/>
              <a:t>rusage_wait.c</a:t>
            </a:r>
            <a:endParaRPr lang="en-US" dirty="0"/>
          </a:p>
          <a:p>
            <a:pPr marL="0" indent="0">
              <a:buNone/>
            </a:pPr>
            <a:r>
              <a:rPr lang="en-US" dirty="0" err="1"/>
              <a:t>print_rlimit.h</a:t>
            </a:r>
            <a:r>
              <a:rPr lang="en-US" dirty="0"/>
              <a:t>  </a:t>
            </a:r>
            <a:r>
              <a:rPr lang="en-US" dirty="0" err="1"/>
              <a:t>rlimit_nproc</a:t>
            </a:r>
            <a:r>
              <a:rPr lang="en-US" dirty="0"/>
              <a:t>    </a:t>
            </a:r>
            <a:r>
              <a:rPr lang="en-US" dirty="0" err="1"/>
              <a:t>rusage.c</a:t>
            </a:r>
            <a:endParaRPr lang="en-US" dirty="0"/>
          </a:p>
          <a:p>
            <a:pPr marL="0" indent="0">
              <a:buNone/>
            </a:pPr>
            <a:endParaRPr lang="en-US" dirty="0"/>
          </a:p>
          <a:p>
            <a:pPr marL="0" indent="0">
              <a:buNone/>
            </a:pPr>
            <a:r>
              <a:rPr lang="en-US" dirty="0"/>
              <a:t>        CPU time (</a:t>
            </a:r>
            <a:r>
              <a:rPr lang="en-US" dirty="0" err="1"/>
              <a:t>secs</a:t>
            </a:r>
            <a:r>
              <a:rPr lang="en-US" dirty="0"/>
              <a:t>):         user=0.000; system=0.004</a:t>
            </a:r>
          </a:p>
          <a:p>
            <a:pPr marL="0" indent="0">
              <a:buNone/>
            </a:pPr>
            <a:r>
              <a:rPr lang="en-US" dirty="0"/>
              <a:t>        Max resident set size:   920</a:t>
            </a:r>
          </a:p>
          <a:p>
            <a:pPr marL="0" indent="0">
              <a:buNone/>
            </a:pPr>
            <a:r>
              <a:rPr lang="en-US" dirty="0"/>
              <a:t>        Integral shared memory:  0</a:t>
            </a:r>
          </a:p>
          <a:p>
            <a:pPr marL="0" indent="0">
              <a:buNone/>
            </a:pPr>
            <a:r>
              <a:rPr lang="en-US" dirty="0"/>
              <a:t>        Integral unshared data:  0</a:t>
            </a:r>
          </a:p>
          <a:p>
            <a:pPr marL="0" indent="0">
              <a:buNone/>
            </a:pPr>
            <a:r>
              <a:rPr lang="en-US" dirty="0"/>
              <a:t>        Integral unshared stack: 0</a:t>
            </a:r>
          </a:p>
          <a:p>
            <a:pPr marL="0" indent="0">
              <a:buNone/>
            </a:pPr>
            <a:r>
              <a:rPr lang="en-US" dirty="0"/>
              <a:t>        Page reclaims:           296</a:t>
            </a:r>
          </a:p>
          <a:p>
            <a:pPr marL="0" indent="0">
              <a:buNone/>
            </a:pPr>
            <a:r>
              <a:rPr lang="en-US" dirty="0"/>
              <a:t>        Page faults:             0</a:t>
            </a:r>
          </a:p>
          <a:p>
            <a:pPr marL="0" indent="0">
              <a:buNone/>
            </a:pPr>
            <a:r>
              <a:rPr lang="en-US" dirty="0"/>
              <a:t>        Swaps:                   0</a:t>
            </a:r>
          </a:p>
          <a:p>
            <a:pPr marL="0" indent="0">
              <a:buNone/>
            </a:pPr>
            <a:r>
              <a:rPr lang="en-US" dirty="0"/>
              <a:t>        Block I/</a:t>
            </a:r>
            <a:r>
              <a:rPr lang="en-US" dirty="0" err="1"/>
              <a:t>Os</a:t>
            </a:r>
            <a:r>
              <a:rPr lang="en-US" dirty="0"/>
              <a:t>:              input=0; output=0</a:t>
            </a:r>
          </a:p>
          <a:p>
            <a:pPr marL="0" indent="0">
              <a:buNone/>
            </a:pPr>
            <a:r>
              <a:rPr lang="en-US" dirty="0"/>
              <a:t>        Signals received:        0</a:t>
            </a:r>
          </a:p>
          <a:p>
            <a:pPr marL="0" indent="0">
              <a:buNone/>
            </a:pPr>
            <a:r>
              <a:rPr lang="en-US" dirty="0"/>
              <a:t>        IPC messages:            sent=0; received=0</a:t>
            </a:r>
          </a:p>
          <a:p>
            <a:pPr marL="0" indent="0">
              <a:buNone/>
            </a:pPr>
            <a:r>
              <a:rPr lang="en-US" dirty="0"/>
              <a:t>        Context switches:        voluntary=9; involuntary=2</a:t>
            </a:r>
          </a:p>
          <a:p>
            <a:pPr marL="0" indent="0">
              <a:buNone/>
            </a:pPr>
            <a:endParaRPr lang="en-US" dirty="0"/>
          </a:p>
        </p:txBody>
      </p:sp>
    </p:spTree>
    <p:extLst>
      <p:ext uri="{BB962C8B-B14F-4D97-AF65-F5344CB8AC3E}">
        <p14:creationId xmlns:p14="http://schemas.microsoft.com/office/powerpoint/2010/main" val="2329872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Again – Chapter 10</a:t>
            </a:r>
            <a:endParaRPr lang="en-US" dirty="0"/>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r>
              <a:rPr lang="en-US" smtClean="0"/>
              <a:t>Slide - </a:t>
            </a:r>
            <a:fld id="{8BE163DA-CB98-46B5-905B-D01D5F3D56A4}" type="slidenum">
              <a:rPr lang="en-US" smtClean="0"/>
              <a:pPr/>
              <a:t>15</a:t>
            </a:fld>
            <a:r>
              <a:rPr lang="en-US" smtClean="0"/>
              <a:t> -  Test 2</a:t>
            </a:r>
            <a:endParaRPr lang="en-US"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5" name="Content Placeholder 4"/>
          <p:cNvSpPr>
            <a:spLocks noGrp="1"/>
          </p:cNvSpPr>
          <p:nvPr>
            <p:ph sz="quarter" idx="1"/>
          </p:nvPr>
        </p:nvSpPr>
        <p:spPr/>
        <p:txBody>
          <a:bodyPr/>
          <a:lstStyle/>
          <a:p>
            <a:r>
              <a:rPr lang="en-US" dirty="0" smtClean="0"/>
              <a:t>Lecture 6 Slides  25 – 32</a:t>
            </a:r>
          </a:p>
          <a:p>
            <a:pPr lvl="1"/>
            <a:r>
              <a:rPr lang="en-US" dirty="0" smtClean="0"/>
              <a:t>file times, process times (</a:t>
            </a:r>
            <a:r>
              <a:rPr lang="en-US" dirty="0" err="1" smtClean="0"/>
              <a:t>handwaving</a:t>
            </a:r>
            <a:r>
              <a:rPr lang="en-US" dirty="0" smtClean="0"/>
              <a:t>)</a:t>
            </a:r>
          </a:p>
          <a:p>
            <a:pPr lvl="1"/>
            <a:r>
              <a:rPr lang="en-US" dirty="0" err="1"/>
              <a:t>Gettimeofday</a:t>
            </a:r>
            <a:r>
              <a:rPr lang="en-US" dirty="0"/>
              <a:t>(2</a:t>
            </a:r>
            <a:r>
              <a:rPr lang="en-US" dirty="0" smtClean="0"/>
              <a:t>)</a:t>
            </a:r>
          </a:p>
          <a:p>
            <a:pPr lvl="1"/>
            <a:r>
              <a:rPr lang="en-US" dirty="0"/>
              <a:t>TIME(2</a:t>
            </a:r>
            <a:r>
              <a:rPr lang="en-US" dirty="0" smtClean="0"/>
              <a:t>) – file times, seconds since epoch</a:t>
            </a:r>
          </a:p>
          <a:p>
            <a:pPr lvl="1"/>
            <a:r>
              <a:rPr lang="en-US" dirty="0"/>
              <a:t>Time Conversion Functions Fig </a:t>
            </a:r>
            <a:r>
              <a:rPr lang="en-US" dirty="0" smtClean="0"/>
              <a:t>10-1 repeated next slide</a:t>
            </a:r>
          </a:p>
          <a:p>
            <a:pPr lvl="1"/>
            <a:r>
              <a:rPr lang="en-US" dirty="0" smtClean="0"/>
              <a:t>printing time</a:t>
            </a:r>
          </a:p>
          <a:p>
            <a:pPr lvl="1"/>
            <a:r>
              <a:rPr lang="en-US" dirty="0" err="1" smtClean="0"/>
              <a:t>ctime</a:t>
            </a:r>
            <a:endParaRPr lang="en-US" dirty="0" smtClean="0"/>
          </a:p>
          <a:p>
            <a:pPr lvl="1"/>
            <a:r>
              <a:rPr lang="en-US" dirty="0" smtClean="0"/>
              <a:t>Examples</a:t>
            </a:r>
          </a:p>
          <a:p>
            <a:pPr lvl="1"/>
            <a:r>
              <a:rPr lang="en-US" dirty="0" err="1"/>
              <a:t>Strftime</a:t>
            </a:r>
            <a:r>
              <a:rPr lang="en-US" dirty="0"/>
              <a:t>() - format date and </a:t>
            </a:r>
            <a:r>
              <a:rPr lang="en-US" dirty="0" smtClean="0"/>
              <a:t>time</a:t>
            </a:r>
          </a:p>
          <a:p>
            <a:r>
              <a:rPr lang="en-US" dirty="0" smtClean="0"/>
              <a:t>Time Structures (from the figure)</a:t>
            </a:r>
          </a:p>
          <a:p>
            <a:pPr lvl="1"/>
            <a:r>
              <a:rPr lang="en-US" dirty="0" err="1" smtClean="0"/>
              <a:t>time_t</a:t>
            </a:r>
            <a:r>
              <a:rPr lang="en-US" dirty="0" smtClean="0"/>
              <a:t>,   </a:t>
            </a:r>
            <a:r>
              <a:rPr lang="en-US" dirty="0" err="1" smtClean="0"/>
              <a:t>struct</a:t>
            </a:r>
            <a:r>
              <a:rPr lang="en-US" dirty="0" smtClean="0"/>
              <a:t> tm,  </a:t>
            </a:r>
            <a:r>
              <a:rPr lang="en-US" dirty="0" err="1" smtClean="0"/>
              <a:t>struct</a:t>
            </a:r>
            <a:r>
              <a:rPr lang="en-US" dirty="0" smtClean="0"/>
              <a:t> </a:t>
            </a:r>
            <a:r>
              <a:rPr lang="en-US" dirty="0" err="1" smtClean="0"/>
              <a:t>timeval</a:t>
            </a:r>
            <a:endParaRPr lang="en-US" dirty="0"/>
          </a:p>
        </p:txBody>
      </p:sp>
    </p:spTree>
    <p:extLst>
      <p:ext uri="{BB962C8B-B14F-4D97-AF65-F5344CB8AC3E}">
        <p14:creationId xmlns:p14="http://schemas.microsoft.com/office/powerpoint/2010/main" val="2025134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990600"/>
          </a:xfrm>
        </p:spPr>
        <p:txBody>
          <a:bodyPr/>
          <a:lstStyle/>
          <a:p>
            <a:r>
              <a:rPr lang="en-US" dirty="0" smtClean="0"/>
              <a:t>Time Conversion Functions Fig 10-1</a:t>
            </a:r>
            <a:endParaRPr lang="en-US" dirty="0"/>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r>
              <a:rPr lang="en-US" smtClean="0"/>
              <a:t>Slide - </a:t>
            </a:r>
            <a:fld id="{8BE163DA-CB98-46B5-905B-D01D5F3D56A4}" type="slidenum">
              <a:rPr lang="en-US" smtClean="0"/>
              <a:pPr/>
              <a:t>16</a:t>
            </a:fld>
            <a:r>
              <a:rPr lang="en-US" smtClean="0"/>
              <a:t> System Calls</a:t>
            </a:r>
            <a:endParaRPr lang="en-US" dirty="0"/>
          </a:p>
        </p:txBody>
      </p:sp>
      <p:sp>
        <p:nvSpPr>
          <p:cNvPr id="5" name="Content Placeholder 4"/>
          <p:cNvSpPr>
            <a:spLocks noGrp="1"/>
          </p:cNvSpPr>
          <p:nvPr>
            <p:ph sz="quarter" idx="1"/>
          </p:nvPr>
        </p:nvSpPr>
        <p:spPr/>
        <p:txBody>
          <a:bodyPr/>
          <a:lstStyle/>
          <a:p>
            <a:r>
              <a:rPr lang="en-US" dirty="0" smtClean="0"/>
              <a:t>.</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409699"/>
            <a:ext cx="6967540" cy="5067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4577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structures from </a:t>
            </a:r>
            <a:r>
              <a:rPr lang="en-US" dirty="0" err="1" smtClean="0"/>
              <a:t>time.h</a:t>
            </a:r>
            <a:endParaRPr lang="en-US" dirty="0"/>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r>
              <a:rPr lang="en-US" smtClean="0"/>
              <a:t>Slide - </a:t>
            </a:r>
            <a:fld id="{8BE163DA-CB98-46B5-905B-D01D5F3D56A4}" type="slidenum">
              <a:rPr lang="en-US" smtClean="0"/>
              <a:pPr/>
              <a:t>17</a:t>
            </a:fld>
            <a:r>
              <a:rPr lang="en-US" smtClean="0"/>
              <a:t> -  Test 2</a:t>
            </a:r>
            <a:endParaRPr lang="en-US"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1219200"/>
            <a:ext cx="4572000" cy="4937760"/>
          </a:xfrm>
        </p:spPr>
        <p:txBody>
          <a:bodyPr>
            <a:normAutofit fontScale="62500" lnSpcReduction="20000"/>
          </a:bodyPr>
          <a:lstStyle/>
          <a:p>
            <a:pPr marL="0" indent="0">
              <a:buNone/>
            </a:pPr>
            <a:r>
              <a:rPr lang="en-US" dirty="0"/>
              <a:t>  </a:t>
            </a:r>
            <a:r>
              <a:rPr lang="en-US" dirty="0" err="1"/>
              <a:t>struct</a:t>
            </a:r>
            <a:r>
              <a:rPr lang="en-US" dirty="0"/>
              <a:t> tm {</a:t>
            </a:r>
          </a:p>
          <a:p>
            <a:pPr marL="0" indent="0">
              <a:buNone/>
            </a:pPr>
            <a:r>
              <a:rPr lang="en-US" dirty="0"/>
              <a:t>               </a:t>
            </a:r>
            <a:r>
              <a:rPr lang="en-US" dirty="0" err="1"/>
              <a:t>int</a:t>
            </a:r>
            <a:r>
              <a:rPr lang="en-US" dirty="0"/>
              <a:t> </a:t>
            </a:r>
            <a:r>
              <a:rPr lang="en-US" dirty="0" err="1"/>
              <a:t>tm_sec</a:t>
            </a:r>
            <a:r>
              <a:rPr lang="en-US" dirty="0"/>
              <a:t>;         /* seconds */</a:t>
            </a:r>
          </a:p>
          <a:p>
            <a:pPr marL="0" indent="0">
              <a:buNone/>
            </a:pPr>
            <a:r>
              <a:rPr lang="en-US" dirty="0"/>
              <a:t>               </a:t>
            </a:r>
            <a:r>
              <a:rPr lang="en-US" dirty="0" err="1"/>
              <a:t>int</a:t>
            </a:r>
            <a:r>
              <a:rPr lang="en-US" dirty="0"/>
              <a:t> </a:t>
            </a:r>
            <a:r>
              <a:rPr lang="en-US" dirty="0" err="1"/>
              <a:t>tm_min</a:t>
            </a:r>
            <a:r>
              <a:rPr lang="en-US" dirty="0"/>
              <a:t>;         /* minutes */</a:t>
            </a:r>
          </a:p>
          <a:p>
            <a:pPr marL="0" indent="0">
              <a:buNone/>
            </a:pPr>
            <a:r>
              <a:rPr lang="en-US" dirty="0"/>
              <a:t>               </a:t>
            </a:r>
            <a:r>
              <a:rPr lang="en-US" dirty="0" err="1"/>
              <a:t>int</a:t>
            </a:r>
            <a:r>
              <a:rPr lang="en-US" dirty="0"/>
              <a:t> </a:t>
            </a:r>
            <a:r>
              <a:rPr lang="en-US" dirty="0" err="1"/>
              <a:t>tm_hour</a:t>
            </a:r>
            <a:r>
              <a:rPr lang="en-US" dirty="0"/>
              <a:t>;        /* hours */</a:t>
            </a:r>
          </a:p>
          <a:p>
            <a:pPr marL="0" indent="0">
              <a:buNone/>
            </a:pPr>
            <a:r>
              <a:rPr lang="en-US" dirty="0"/>
              <a:t>               </a:t>
            </a:r>
            <a:r>
              <a:rPr lang="en-US" dirty="0" err="1"/>
              <a:t>int</a:t>
            </a:r>
            <a:r>
              <a:rPr lang="en-US" dirty="0"/>
              <a:t> </a:t>
            </a:r>
            <a:r>
              <a:rPr lang="en-US" dirty="0" err="1"/>
              <a:t>tm_mday</a:t>
            </a:r>
            <a:r>
              <a:rPr lang="en-US" dirty="0"/>
              <a:t>;      </a:t>
            </a:r>
            <a:r>
              <a:rPr lang="en-US" dirty="0" smtClean="0"/>
              <a:t>/* </a:t>
            </a:r>
            <a:r>
              <a:rPr lang="en-US" dirty="0"/>
              <a:t>day of </a:t>
            </a:r>
            <a:r>
              <a:rPr lang="en-US" dirty="0" err="1" smtClean="0"/>
              <a:t>mon</a:t>
            </a:r>
            <a:endParaRPr lang="en-US" dirty="0"/>
          </a:p>
          <a:p>
            <a:pPr marL="0" indent="0">
              <a:buNone/>
            </a:pPr>
            <a:r>
              <a:rPr lang="en-US" dirty="0"/>
              <a:t>               </a:t>
            </a:r>
            <a:r>
              <a:rPr lang="en-US" dirty="0" err="1"/>
              <a:t>int</a:t>
            </a:r>
            <a:r>
              <a:rPr lang="en-US" dirty="0"/>
              <a:t> </a:t>
            </a:r>
            <a:r>
              <a:rPr lang="en-US" dirty="0" err="1"/>
              <a:t>tm_mon</a:t>
            </a:r>
            <a:r>
              <a:rPr lang="en-US" dirty="0"/>
              <a:t>;         /* month */</a:t>
            </a:r>
          </a:p>
          <a:p>
            <a:pPr marL="0" indent="0">
              <a:buNone/>
            </a:pPr>
            <a:r>
              <a:rPr lang="en-US" dirty="0"/>
              <a:t>               </a:t>
            </a:r>
            <a:r>
              <a:rPr lang="en-US" dirty="0" err="1"/>
              <a:t>int</a:t>
            </a:r>
            <a:r>
              <a:rPr lang="en-US" dirty="0"/>
              <a:t> </a:t>
            </a:r>
            <a:r>
              <a:rPr lang="en-US" dirty="0" err="1"/>
              <a:t>tm_year</a:t>
            </a:r>
            <a:r>
              <a:rPr lang="en-US" dirty="0"/>
              <a:t>;        /* year */</a:t>
            </a:r>
          </a:p>
          <a:p>
            <a:pPr marL="0" indent="0">
              <a:buNone/>
            </a:pPr>
            <a:r>
              <a:rPr lang="en-US" dirty="0"/>
              <a:t>               </a:t>
            </a:r>
            <a:r>
              <a:rPr lang="en-US" dirty="0" err="1"/>
              <a:t>int</a:t>
            </a:r>
            <a:r>
              <a:rPr lang="en-US" dirty="0"/>
              <a:t> </a:t>
            </a:r>
            <a:r>
              <a:rPr lang="en-US" dirty="0" err="1"/>
              <a:t>tm_wday</a:t>
            </a:r>
            <a:r>
              <a:rPr lang="en-US" dirty="0"/>
              <a:t>;        /* day </a:t>
            </a:r>
            <a:r>
              <a:rPr lang="en-US" dirty="0" smtClean="0"/>
              <a:t>of </a:t>
            </a:r>
            <a:r>
              <a:rPr lang="en-US" dirty="0"/>
              <a:t>week </a:t>
            </a:r>
          </a:p>
          <a:p>
            <a:pPr marL="0" indent="0">
              <a:buNone/>
            </a:pPr>
            <a:r>
              <a:rPr lang="en-US" dirty="0"/>
              <a:t>               </a:t>
            </a:r>
            <a:r>
              <a:rPr lang="en-US" dirty="0" err="1"/>
              <a:t>int</a:t>
            </a:r>
            <a:r>
              <a:rPr lang="en-US" dirty="0"/>
              <a:t> </a:t>
            </a:r>
            <a:r>
              <a:rPr lang="en-US" dirty="0" err="1"/>
              <a:t>tm_yday</a:t>
            </a:r>
            <a:r>
              <a:rPr lang="en-US" dirty="0"/>
              <a:t>;        /* day </a:t>
            </a:r>
            <a:r>
              <a:rPr lang="en-US" dirty="0" smtClean="0"/>
              <a:t>in </a:t>
            </a:r>
            <a:r>
              <a:rPr lang="en-US" dirty="0"/>
              <a:t>year */</a:t>
            </a:r>
          </a:p>
          <a:p>
            <a:pPr marL="0" indent="0">
              <a:buNone/>
            </a:pPr>
            <a:r>
              <a:rPr lang="en-US" dirty="0"/>
              <a:t>               </a:t>
            </a:r>
            <a:r>
              <a:rPr lang="en-US" dirty="0" err="1"/>
              <a:t>int</a:t>
            </a:r>
            <a:r>
              <a:rPr lang="en-US" dirty="0"/>
              <a:t> </a:t>
            </a:r>
            <a:r>
              <a:rPr lang="en-US" dirty="0" err="1"/>
              <a:t>tm_isdst</a:t>
            </a:r>
            <a:r>
              <a:rPr lang="en-US" dirty="0"/>
              <a:t>;       /* daylight </a:t>
            </a:r>
            <a:r>
              <a:rPr lang="en-US" dirty="0" smtClean="0"/>
              <a:t>		               saving </a:t>
            </a:r>
            <a:r>
              <a:rPr lang="en-US" dirty="0"/>
              <a:t>time */</a:t>
            </a:r>
          </a:p>
          <a:p>
            <a:pPr marL="0" indent="0">
              <a:buNone/>
            </a:pPr>
            <a:r>
              <a:rPr lang="en-US" dirty="0"/>
              <a:t>        </a:t>
            </a:r>
            <a:r>
              <a:rPr lang="en-US" dirty="0" smtClean="0"/>
              <a:t>   };</a:t>
            </a:r>
          </a:p>
          <a:p>
            <a:pPr marL="0" indent="0">
              <a:buNone/>
            </a:pPr>
            <a:r>
              <a:rPr lang="en-US" dirty="0" err="1"/>
              <a:t>struct</a:t>
            </a:r>
            <a:r>
              <a:rPr lang="en-US" dirty="0"/>
              <a:t> </a:t>
            </a:r>
            <a:r>
              <a:rPr lang="en-US" dirty="0" err="1"/>
              <a:t>timeval</a:t>
            </a:r>
            <a:r>
              <a:rPr lang="en-US" dirty="0"/>
              <a:t> {</a:t>
            </a:r>
          </a:p>
          <a:p>
            <a:pPr marL="0" indent="0">
              <a:buNone/>
            </a:pPr>
            <a:r>
              <a:rPr lang="en-US" dirty="0" smtClean="0"/>
              <a:t>     </a:t>
            </a:r>
            <a:r>
              <a:rPr lang="en-US" dirty="0" err="1" smtClean="0"/>
              <a:t>time_t</a:t>
            </a:r>
            <a:r>
              <a:rPr lang="en-US" dirty="0" smtClean="0"/>
              <a:t>      </a:t>
            </a:r>
            <a:r>
              <a:rPr lang="en-US" dirty="0" err="1"/>
              <a:t>tv_sec</a:t>
            </a:r>
            <a:r>
              <a:rPr lang="en-US" dirty="0"/>
              <a:t>;         /* seconds */</a:t>
            </a:r>
          </a:p>
          <a:p>
            <a:pPr marL="0" indent="0">
              <a:buNone/>
            </a:pPr>
            <a:r>
              <a:rPr lang="en-US" dirty="0" smtClean="0"/>
              <a:t>     </a:t>
            </a:r>
            <a:r>
              <a:rPr lang="en-US" dirty="0" err="1" smtClean="0"/>
              <a:t>suseconds_t</a:t>
            </a:r>
            <a:r>
              <a:rPr lang="en-US" dirty="0" smtClean="0"/>
              <a:t> </a:t>
            </a:r>
            <a:r>
              <a:rPr lang="en-US" dirty="0" err="1"/>
              <a:t>tv_usec</a:t>
            </a:r>
            <a:r>
              <a:rPr lang="en-US" dirty="0"/>
              <a:t>; /* </a:t>
            </a:r>
            <a:r>
              <a:rPr lang="en-US" dirty="0" err="1"/>
              <a:t>microsecs</a:t>
            </a:r>
            <a:r>
              <a:rPr lang="en-US" dirty="0"/>
              <a:t> */</a:t>
            </a:r>
          </a:p>
          <a:p>
            <a:pPr marL="0" indent="0">
              <a:buNone/>
            </a:pPr>
            <a:r>
              <a:rPr lang="en-US" dirty="0"/>
              <a:t>};</a:t>
            </a:r>
          </a:p>
          <a:p>
            <a:pPr marL="0" indent="0">
              <a:buNone/>
            </a:pPr>
            <a:endParaRPr lang="en-US" dirty="0"/>
          </a:p>
        </p:txBody>
      </p:sp>
      <p:sp>
        <p:nvSpPr>
          <p:cNvPr id="6" name="Content Placeholder 5"/>
          <p:cNvSpPr>
            <a:spLocks noGrp="1"/>
          </p:cNvSpPr>
          <p:nvPr>
            <p:ph sz="quarter" idx="2"/>
          </p:nvPr>
        </p:nvSpPr>
        <p:spPr>
          <a:xfrm>
            <a:off x="4797552" y="1216152"/>
            <a:ext cx="4194048" cy="4937760"/>
          </a:xfrm>
        </p:spPr>
        <p:txBody>
          <a:bodyPr>
            <a:normAutofit fontScale="62500" lnSpcReduction="20000"/>
          </a:bodyPr>
          <a:lstStyle/>
          <a:p>
            <a:pPr marL="0" indent="0">
              <a:buNone/>
            </a:pPr>
            <a:r>
              <a:rPr lang="en-US" dirty="0" err="1" smtClean="0"/>
              <a:t>time_t</a:t>
            </a:r>
            <a:r>
              <a:rPr lang="en-US" dirty="0" smtClean="0"/>
              <a:t> </a:t>
            </a:r>
            <a:r>
              <a:rPr lang="en-US" dirty="0"/>
              <a:t>= calendar time.  When interpreted </a:t>
            </a:r>
            <a:r>
              <a:rPr lang="en-US" dirty="0" smtClean="0"/>
              <a:t>as an </a:t>
            </a:r>
            <a:r>
              <a:rPr lang="en-US" dirty="0"/>
              <a:t>absolute time value, it represents the  number  of  seconds  </a:t>
            </a:r>
            <a:r>
              <a:rPr lang="en-US" dirty="0" smtClean="0"/>
              <a:t>elapsed since Jan 1, 1970</a:t>
            </a:r>
          </a:p>
          <a:p>
            <a:pPr marL="0" indent="0">
              <a:buNone/>
            </a:pPr>
            <a:endParaRPr lang="en-US" dirty="0" smtClean="0"/>
          </a:p>
          <a:p>
            <a:pPr marL="0" indent="0">
              <a:buNone/>
            </a:pPr>
            <a:endParaRPr lang="en-US" dirty="0" smtClean="0"/>
          </a:p>
          <a:p>
            <a:pPr marL="0" indent="0">
              <a:buNone/>
            </a:pPr>
            <a:r>
              <a:rPr lang="en-US" dirty="0" smtClean="0"/>
              <a:t>/* </a:t>
            </a:r>
            <a:r>
              <a:rPr lang="en-US" dirty="0"/>
              <a:t>POSIX.1b structure for a time value.  This is like a `</a:t>
            </a:r>
            <a:r>
              <a:rPr lang="en-US" dirty="0" err="1"/>
              <a:t>struct</a:t>
            </a:r>
            <a:r>
              <a:rPr lang="en-US" dirty="0"/>
              <a:t> </a:t>
            </a:r>
            <a:r>
              <a:rPr lang="en-US" dirty="0" err="1"/>
              <a:t>timeval</a:t>
            </a:r>
            <a:r>
              <a:rPr lang="en-US" dirty="0"/>
              <a:t>' </a:t>
            </a:r>
            <a:r>
              <a:rPr lang="en-US" dirty="0" smtClean="0"/>
              <a:t>but has </a:t>
            </a:r>
            <a:r>
              <a:rPr lang="en-US" dirty="0"/>
              <a:t>nanoseconds instead of microseconds.  </a:t>
            </a:r>
            <a:r>
              <a:rPr lang="en-US" dirty="0" smtClean="0"/>
              <a:t>*/</a:t>
            </a:r>
          </a:p>
          <a:p>
            <a:pPr marL="0" indent="0">
              <a:buNone/>
            </a:pPr>
            <a:endParaRPr lang="en-US" dirty="0"/>
          </a:p>
          <a:p>
            <a:pPr marL="0" indent="0">
              <a:buNone/>
            </a:pPr>
            <a:r>
              <a:rPr lang="en-US" dirty="0" err="1"/>
              <a:t>struct</a:t>
            </a:r>
            <a:r>
              <a:rPr lang="en-US" dirty="0"/>
              <a:t> </a:t>
            </a:r>
            <a:r>
              <a:rPr lang="en-US" dirty="0" err="1"/>
              <a:t>timespec</a:t>
            </a:r>
            <a:endParaRPr lang="en-US" dirty="0"/>
          </a:p>
          <a:p>
            <a:pPr marL="0" indent="0">
              <a:buNone/>
            </a:pPr>
            <a:r>
              <a:rPr lang="en-US" dirty="0"/>
              <a:t>  {</a:t>
            </a:r>
          </a:p>
          <a:p>
            <a:pPr marL="0" indent="0">
              <a:buNone/>
            </a:pPr>
            <a:r>
              <a:rPr lang="en-US" dirty="0"/>
              <a:t>    __</a:t>
            </a:r>
            <a:r>
              <a:rPr lang="en-US" dirty="0" err="1"/>
              <a:t>time_t</a:t>
            </a:r>
            <a:r>
              <a:rPr lang="en-US" dirty="0"/>
              <a:t> </a:t>
            </a:r>
            <a:r>
              <a:rPr lang="en-US" dirty="0" err="1"/>
              <a:t>tv_sec</a:t>
            </a:r>
            <a:r>
              <a:rPr lang="en-US" dirty="0"/>
              <a:t>;      </a:t>
            </a:r>
            <a:r>
              <a:rPr lang="en-US" dirty="0" smtClean="0"/>
              <a:t> </a:t>
            </a:r>
            <a:r>
              <a:rPr lang="en-US" dirty="0"/>
              <a:t>/* Seconds.  */</a:t>
            </a:r>
          </a:p>
          <a:p>
            <a:pPr marL="0" indent="0">
              <a:buNone/>
            </a:pPr>
            <a:r>
              <a:rPr lang="en-US" dirty="0"/>
              <a:t>    long </a:t>
            </a:r>
            <a:r>
              <a:rPr lang="en-US" dirty="0" err="1"/>
              <a:t>int</a:t>
            </a:r>
            <a:r>
              <a:rPr lang="en-US" dirty="0"/>
              <a:t> </a:t>
            </a:r>
            <a:r>
              <a:rPr lang="en-US" dirty="0" err="1"/>
              <a:t>tv_nsec</a:t>
            </a:r>
            <a:r>
              <a:rPr lang="en-US" dirty="0"/>
              <a:t>;       </a:t>
            </a:r>
            <a:r>
              <a:rPr lang="en-US" dirty="0" smtClean="0"/>
              <a:t>/* Nanoseconds*/</a:t>
            </a:r>
            <a:endParaRPr lang="en-US" dirty="0"/>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2332605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hlinkClick r:id="rId2"/>
              </a:rPr>
              <a:t>How can I see which CPU core a thread is running in</a:t>
            </a:r>
            <a:r>
              <a:rPr lang="en-US" dirty="0" smtClean="0">
                <a:hlinkClick r:id="rId2"/>
              </a:rPr>
              <a:t>?</a:t>
            </a:r>
            <a:endParaRPr lang="en-US" dirty="0"/>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fld id="{8BE163DA-CB98-46B5-905B-D01D5F3D56A4}" type="slidenum">
              <a:rPr lang="en-US" smtClean="0"/>
              <a:pPr/>
              <a:t>18</a:t>
            </a:fld>
            <a:r>
              <a:rPr lang="en-US" smtClean="0"/>
              <a:t>  POSIX Threads II</a:t>
            </a:r>
            <a:endParaRPr lang="en-US" dirty="0" smtClean="0"/>
          </a:p>
        </p:txBody>
      </p:sp>
      <p:sp>
        <p:nvSpPr>
          <p:cNvPr id="7" name="Content Placeholder 6"/>
          <p:cNvSpPr>
            <a:spLocks noGrp="1"/>
          </p:cNvSpPr>
          <p:nvPr>
            <p:ph sz="quarter" idx="1"/>
          </p:nvPr>
        </p:nvSpPr>
        <p:spPr/>
        <p:txBody>
          <a:bodyPr/>
          <a:lstStyle/>
          <a:p>
            <a:r>
              <a:rPr lang="en-US" dirty="0" smtClean="0"/>
              <a:t>Question (on </a:t>
            </a:r>
            <a:r>
              <a:rPr lang="en-US" dirty="0" err="1" smtClean="0"/>
              <a:t>StackOverflow</a:t>
            </a:r>
            <a:r>
              <a:rPr lang="en-US" dirty="0" smtClean="0"/>
              <a:t>)</a:t>
            </a:r>
          </a:p>
          <a:p>
            <a:r>
              <a:rPr lang="en-US" dirty="0"/>
              <a:t>n Linux, supposing a thread's </a:t>
            </a:r>
            <a:r>
              <a:rPr lang="en-US" dirty="0" err="1"/>
              <a:t>pid</a:t>
            </a:r>
            <a:r>
              <a:rPr lang="en-US" dirty="0"/>
              <a:t> is [</a:t>
            </a:r>
            <a:r>
              <a:rPr lang="en-US" dirty="0" err="1"/>
              <a:t>pid</a:t>
            </a:r>
            <a:r>
              <a:rPr lang="en-US" dirty="0"/>
              <a:t>], from the directory /</a:t>
            </a:r>
            <a:r>
              <a:rPr lang="en-US" dirty="0" err="1"/>
              <a:t>proc</a:t>
            </a:r>
            <a:r>
              <a:rPr lang="en-US" dirty="0"/>
              <a:t>/[</a:t>
            </a:r>
            <a:r>
              <a:rPr lang="en-US" dirty="0" err="1"/>
              <a:t>pid</a:t>
            </a:r>
            <a:r>
              <a:rPr lang="en-US" dirty="0"/>
              <a:t>] we can get many useful information. For example, these </a:t>
            </a:r>
            <a:r>
              <a:rPr lang="en-US" dirty="0" err="1"/>
              <a:t>proc</a:t>
            </a:r>
            <a:r>
              <a:rPr lang="en-US" dirty="0"/>
              <a:t> files, /</a:t>
            </a:r>
            <a:r>
              <a:rPr lang="en-US" dirty="0" err="1"/>
              <a:t>proc</a:t>
            </a:r>
            <a:r>
              <a:rPr lang="en-US" dirty="0"/>
              <a:t>/[</a:t>
            </a:r>
            <a:r>
              <a:rPr lang="en-US" dirty="0" err="1"/>
              <a:t>pid</a:t>
            </a:r>
            <a:r>
              <a:rPr lang="en-US" dirty="0"/>
              <a:t>]/status,/</a:t>
            </a:r>
            <a:r>
              <a:rPr lang="en-US" dirty="0" err="1"/>
              <a:t>proc</a:t>
            </a:r>
            <a:r>
              <a:rPr lang="en-US" dirty="0"/>
              <a:t>/[</a:t>
            </a:r>
            <a:r>
              <a:rPr lang="en-US" dirty="0" err="1"/>
              <a:t>pid</a:t>
            </a:r>
            <a:r>
              <a:rPr lang="en-US" dirty="0"/>
              <a:t>]/stat and /</a:t>
            </a:r>
            <a:r>
              <a:rPr lang="en-US" dirty="0" err="1"/>
              <a:t>proc</a:t>
            </a:r>
            <a:r>
              <a:rPr lang="en-US" dirty="0"/>
              <a:t>/[</a:t>
            </a:r>
            <a:r>
              <a:rPr lang="en-US" dirty="0" err="1"/>
              <a:t>pid</a:t>
            </a:r>
            <a:r>
              <a:rPr lang="en-US" dirty="0"/>
              <a:t>]/</a:t>
            </a:r>
            <a:r>
              <a:rPr lang="en-US" dirty="0" err="1"/>
              <a:t>schedstat</a:t>
            </a:r>
            <a:r>
              <a:rPr lang="en-US" dirty="0"/>
              <a:t> are all useful. But how can I get the CPU core number that a thread is running in? If a thread is in sleep state, how can I know which core it will run after it is scheduled again?</a:t>
            </a:r>
          </a:p>
          <a:p>
            <a:r>
              <a:rPr lang="en-US" dirty="0"/>
              <a:t>BTW, is there a way to dump the process(thread) list of running and sleeping tasks for each CPU core?</a:t>
            </a:r>
          </a:p>
          <a:p>
            <a:pPr marL="0" indent="0">
              <a:buNone/>
            </a:pPr>
            <a:endParaRPr lang="en-US" dirty="0"/>
          </a:p>
        </p:txBody>
      </p:sp>
    </p:spTree>
    <p:extLst>
      <p:ext uri="{BB962C8B-B14F-4D97-AF65-F5344CB8AC3E}">
        <p14:creationId xmlns:p14="http://schemas.microsoft.com/office/powerpoint/2010/main" val="887031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0"/>
            <a:ext cx="4495800" cy="1219200"/>
          </a:xfrm>
        </p:spPr>
        <p:txBody>
          <a:bodyPr>
            <a:normAutofit/>
          </a:bodyPr>
          <a:lstStyle/>
          <a:p>
            <a:r>
              <a:rPr lang="en-US" sz="3600" dirty="0" smtClean="0"/>
              <a:t>Answer: look at</a:t>
            </a:r>
            <a:br>
              <a:rPr lang="en-US" sz="3600" dirty="0" smtClean="0"/>
            </a:br>
            <a:r>
              <a:rPr lang="en-US" sz="3600" dirty="0"/>
              <a:t>/</a:t>
            </a:r>
            <a:r>
              <a:rPr lang="en-US" sz="3600" dirty="0" err="1" smtClean="0"/>
              <a:t>proc</a:t>
            </a:r>
            <a:r>
              <a:rPr lang="en-US" sz="3600" dirty="0" smtClean="0"/>
              <a:t>//task//status</a:t>
            </a:r>
            <a:endParaRPr lang="en-US" sz="3600" dirty="0"/>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r>
              <a:rPr lang="en-US" smtClean="0"/>
              <a:t>Slide - </a:t>
            </a:r>
            <a:fld id="{8BE163DA-CB98-46B5-905B-D01D5F3D56A4}" type="slidenum">
              <a:rPr lang="en-US" smtClean="0"/>
              <a:pPr/>
              <a:t>19</a:t>
            </a:fld>
            <a:r>
              <a:rPr lang="en-US" smtClean="0"/>
              <a:t> -  Test 2</a:t>
            </a:r>
            <a:endParaRPr lang="en-US"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5" name="Content Placeholder 4"/>
          <p:cNvSpPr>
            <a:spLocks noGrp="1"/>
          </p:cNvSpPr>
          <p:nvPr>
            <p:ph sz="quarter" idx="1"/>
          </p:nvPr>
        </p:nvSpPr>
        <p:spPr/>
        <p:txBody>
          <a:bodyPr>
            <a:normAutofit fontScale="62500" lnSpcReduction="20000"/>
          </a:bodyPr>
          <a:lstStyle/>
          <a:p>
            <a:r>
              <a:rPr lang="en-US" dirty="0"/>
              <a:t>To get the information you want, look in /</a:t>
            </a:r>
            <a:r>
              <a:rPr lang="en-US" dirty="0" err="1"/>
              <a:t>proc</a:t>
            </a:r>
            <a:r>
              <a:rPr lang="en-US" dirty="0"/>
              <a:t>//task//status. The third field will be an 'R' if the thread is running. The sixth from the last field will be the core the thread is currently running on, or the core it last ran on (or was migrated to) if it's not currently running.</a:t>
            </a:r>
          </a:p>
          <a:p>
            <a:r>
              <a:rPr lang="en-US" dirty="0"/>
              <a:t>31466 (</a:t>
            </a:r>
            <a:r>
              <a:rPr lang="en-US" dirty="0" err="1"/>
              <a:t>bc</a:t>
            </a:r>
            <a:r>
              <a:rPr lang="en-US" dirty="0"/>
              <a:t>) S 31348 31466 31348 34819 31466 4202496 2557 0 0 0 5006 16 0 0 20 0 1 0 10196934 121827328 1091 18446744073709551615 4194304 4271839 140737264235072 140737264232056 217976807456 0 0 0 137912326 18446744071581662243 0 0 17 3 0 0 0 0 0</a:t>
            </a:r>
          </a:p>
          <a:p>
            <a:r>
              <a:rPr lang="en-US" dirty="0"/>
              <a:t>Not currently running. Last ran on core 3.</a:t>
            </a:r>
          </a:p>
          <a:p>
            <a:endParaRPr lang="en-US" dirty="0"/>
          </a:p>
        </p:txBody>
      </p:sp>
      <p:sp>
        <p:nvSpPr>
          <p:cNvPr id="7" name="Content Placeholder 6"/>
          <p:cNvSpPr>
            <a:spLocks noGrp="1"/>
          </p:cNvSpPr>
          <p:nvPr>
            <p:ph sz="quarter" idx="2"/>
          </p:nvPr>
        </p:nvSpPr>
        <p:spPr>
          <a:xfrm>
            <a:off x="4632198" y="304800"/>
            <a:ext cx="4041648" cy="6096000"/>
          </a:xfrm>
        </p:spPr>
        <p:txBody>
          <a:bodyPr>
            <a:normAutofit fontScale="62500" lnSpcReduction="20000"/>
          </a:bodyPr>
          <a:lstStyle/>
          <a:p>
            <a:r>
              <a:rPr lang="en-US" dirty="0"/>
              <a:t>31466 (</a:t>
            </a:r>
            <a:r>
              <a:rPr lang="en-US" dirty="0" err="1"/>
              <a:t>bc</a:t>
            </a:r>
            <a:r>
              <a:rPr lang="en-US" dirty="0"/>
              <a:t>) R 31348 31466 31348 34819 31466 4202496 2557 0 0 0 3818 12 0 0 20 0 1 0 10196934 121827328 1091 18446744073709551615 4194304 4271839 140737264235072 140737264231824 4235516 0 0 0 2 0 0 0 17 2 0 0 0 0 0</a:t>
            </a:r>
          </a:p>
          <a:p>
            <a:r>
              <a:rPr lang="en-US" dirty="0"/>
              <a:t>Currently running on core 2.</a:t>
            </a:r>
          </a:p>
          <a:p>
            <a:r>
              <a:rPr lang="en-US" dirty="0"/>
              <a:t>To see what the rest of the fields mean, have a look at the Linux kernel source -- specifically the </a:t>
            </a:r>
            <a:r>
              <a:rPr lang="en-US" dirty="0" err="1"/>
              <a:t>do_task_stat</a:t>
            </a:r>
            <a:r>
              <a:rPr lang="en-US" dirty="0"/>
              <a:t> function in </a:t>
            </a:r>
            <a:r>
              <a:rPr lang="en-US" dirty="0" err="1"/>
              <a:t>fs</a:t>
            </a:r>
            <a:r>
              <a:rPr lang="en-US" dirty="0"/>
              <a:t>/</a:t>
            </a:r>
            <a:r>
              <a:rPr lang="en-US" dirty="0" err="1"/>
              <a:t>proc</a:t>
            </a:r>
            <a:r>
              <a:rPr lang="en-US" dirty="0"/>
              <a:t>/</a:t>
            </a:r>
            <a:r>
              <a:rPr lang="en-US" dirty="0" err="1"/>
              <a:t>array.c</a:t>
            </a:r>
            <a:r>
              <a:rPr lang="en-US" dirty="0"/>
              <a:t> or </a:t>
            </a:r>
            <a:r>
              <a:rPr lang="en-US" dirty="0">
                <a:hlinkClick r:id="rId2"/>
              </a:rPr>
              <a:t>Documentation/</a:t>
            </a:r>
            <a:r>
              <a:rPr lang="en-US" dirty="0" err="1">
                <a:hlinkClick r:id="rId2"/>
              </a:rPr>
              <a:t>filesystems</a:t>
            </a:r>
            <a:r>
              <a:rPr lang="en-US" dirty="0">
                <a:hlinkClick r:id="rId2"/>
              </a:rPr>
              <a:t>/stat.txt</a:t>
            </a:r>
            <a:endParaRPr lang="en-US" dirty="0"/>
          </a:p>
          <a:p>
            <a:r>
              <a:rPr lang="en-US" dirty="0"/>
              <a:t>Note that all of this information may be obsolete by the time you get it. It was true at some point between when you made the open call on the file in </a:t>
            </a:r>
            <a:r>
              <a:rPr lang="en-US" dirty="0" err="1"/>
              <a:t>proc</a:t>
            </a:r>
            <a:r>
              <a:rPr lang="en-US" dirty="0"/>
              <a:t> and when that call </a:t>
            </a:r>
            <a:r>
              <a:rPr lang="en-US" dirty="0" smtClean="0"/>
              <a:t>returned</a:t>
            </a:r>
          </a:p>
          <a:p>
            <a:endParaRPr lang="en-US" dirty="0"/>
          </a:p>
          <a:p>
            <a:r>
              <a:rPr lang="en-US" sz="4500" dirty="0" smtClean="0"/>
              <a:t>???? This make sense but ???</a:t>
            </a:r>
            <a:endParaRPr lang="en-US" sz="4500" dirty="0"/>
          </a:p>
        </p:txBody>
      </p:sp>
    </p:spTree>
    <p:extLst>
      <p:ext uri="{BB962C8B-B14F-4D97-AF65-F5344CB8AC3E}">
        <p14:creationId xmlns:p14="http://schemas.microsoft.com/office/powerpoint/2010/main" val="399017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6200"/>
            <a:ext cx="8229600" cy="533400"/>
          </a:xfrm>
        </p:spPr>
        <p:txBody>
          <a:bodyPr>
            <a:normAutofit fontScale="90000"/>
          </a:bodyPr>
          <a:lstStyle/>
          <a:p>
            <a:pPr eaLnBrk="1" hangingPunct="1"/>
            <a:r>
              <a:rPr lang="en-US" dirty="0" smtClean="0"/>
              <a:t>Overview</a:t>
            </a:r>
          </a:p>
        </p:txBody>
      </p:sp>
      <p:sp>
        <p:nvSpPr>
          <p:cNvPr id="622595" name="Rectangle 3"/>
          <p:cNvSpPr>
            <a:spLocks noGrp="1" noChangeArrowheads="1"/>
          </p:cNvSpPr>
          <p:nvPr>
            <p:ph sz="quarter" idx="1"/>
          </p:nvPr>
        </p:nvSpPr>
        <p:spPr>
          <a:xfrm>
            <a:off x="457200" y="685800"/>
            <a:ext cx="4041648" cy="6019800"/>
          </a:xfrm>
        </p:spPr>
        <p:txBody>
          <a:bodyPr>
            <a:normAutofit lnSpcReduction="10000"/>
          </a:bodyPr>
          <a:lstStyle/>
          <a:p>
            <a:pPr>
              <a:defRPr/>
            </a:pPr>
            <a:r>
              <a:rPr lang="en-US" dirty="0" smtClean="0"/>
              <a:t>Last Time</a:t>
            </a:r>
          </a:p>
          <a:p>
            <a:pPr lvl="1">
              <a:defRPr/>
            </a:pPr>
            <a:r>
              <a:rPr lang="en-US" dirty="0">
                <a:solidFill>
                  <a:srgbClr val="FF0000"/>
                </a:solidFill>
              </a:rPr>
              <a:t>POSIX threads from last times slides</a:t>
            </a:r>
          </a:p>
          <a:p>
            <a:pPr lvl="1">
              <a:defRPr/>
            </a:pPr>
            <a:r>
              <a:rPr lang="en-US" dirty="0" err="1"/>
              <a:t>Autotools</a:t>
            </a:r>
            <a:endParaRPr lang="en-US" dirty="0"/>
          </a:p>
          <a:p>
            <a:pPr lvl="1">
              <a:defRPr/>
            </a:pPr>
            <a:r>
              <a:rPr lang="en-US" dirty="0"/>
              <a:t>Threads topics from </a:t>
            </a:r>
            <a:r>
              <a:rPr lang="en-US" dirty="0" smtClean="0"/>
              <a:t>TLPI</a:t>
            </a:r>
          </a:p>
          <a:p>
            <a:pPr lvl="2">
              <a:defRPr/>
            </a:pPr>
            <a:r>
              <a:rPr lang="en-US" dirty="0"/>
              <a:t>Chap 29 Threads Introduction </a:t>
            </a:r>
            <a:endParaRPr lang="en-US" dirty="0" smtClean="0"/>
          </a:p>
          <a:p>
            <a:pPr lvl="2">
              <a:defRPr/>
            </a:pPr>
            <a:r>
              <a:rPr lang="en-US" dirty="0" smtClean="0"/>
              <a:t>Chap </a:t>
            </a:r>
            <a:r>
              <a:rPr lang="en-US" dirty="0"/>
              <a:t>30 </a:t>
            </a:r>
            <a:r>
              <a:rPr lang="en-US" dirty="0" smtClean="0"/>
              <a:t>Synchronization</a:t>
            </a:r>
            <a:endParaRPr lang="en-US" dirty="0"/>
          </a:p>
          <a:p>
            <a:pPr lvl="2">
              <a:defRPr/>
            </a:pPr>
            <a:r>
              <a:rPr lang="en-US" dirty="0"/>
              <a:t>Chap 31 Safety and Performance</a:t>
            </a:r>
          </a:p>
          <a:p>
            <a:pPr lvl="2">
              <a:defRPr/>
            </a:pPr>
            <a:r>
              <a:rPr lang="en-US" dirty="0"/>
              <a:t>Chap 32 Thread cancellation</a:t>
            </a:r>
          </a:p>
          <a:p>
            <a:pPr lvl="2">
              <a:defRPr/>
            </a:pPr>
            <a:r>
              <a:rPr lang="en-US" dirty="0"/>
              <a:t>Chap 33 Thread further </a:t>
            </a:r>
            <a:r>
              <a:rPr lang="en-US" dirty="0" smtClean="0"/>
              <a:t>details</a:t>
            </a:r>
          </a:p>
          <a:p>
            <a:pPr lvl="1">
              <a:defRPr/>
            </a:pPr>
            <a:r>
              <a:rPr lang="en-US" dirty="0" smtClean="0"/>
              <a:t>How far did we go???</a:t>
            </a:r>
            <a:endParaRPr lang="en-US" dirty="0"/>
          </a:p>
          <a:p>
            <a:pPr>
              <a:defRPr/>
            </a:pPr>
            <a:r>
              <a:rPr lang="en-US" dirty="0" smtClean="0"/>
              <a:t>Email (none recently)</a:t>
            </a:r>
            <a:endParaRPr lang="en-US" dirty="0"/>
          </a:p>
        </p:txBody>
      </p:sp>
      <p:sp>
        <p:nvSpPr>
          <p:cNvPr id="2" name="Content Placeholder 1"/>
          <p:cNvSpPr>
            <a:spLocks noGrp="1"/>
          </p:cNvSpPr>
          <p:nvPr>
            <p:ph sz="quarter" idx="2"/>
          </p:nvPr>
        </p:nvSpPr>
        <p:spPr>
          <a:xfrm>
            <a:off x="4419600" y="685800"/>
            <a:ext cx="4572000" cy="5468112"/>
          </a:xfrm>
        </p:spPr>
        <p:txBody>
          <a:bodyPr>
            <a:normAutofit lnSpcReduction="10000"/>
          </a:bodyPr>
          <a:lstStyle/>
          <a:p>
            <a:pPr>
              <a:defRPr/>
            </a:pPr>
            <a:r>
              <a:rPr lang="en-US" dirty="0"/>
              <a:t>Today</a:t>
            </a:r>
          </a:p>
          <a:p>
            <a:pPr lvl="1">
              <a:defRPr/>
            </a:pPr>
            <a:r>
              <a:rPr lang="en-US" dirty="0" smtClean="0">
                <a:solidFill>
                  <a:srgbClr val="FF0000"/>
                </a:solidFill>
              </a:rPr>
              <a:t>Webserver Assignment due date delayed because of network/server problems!</a:t>
            </a:r>
          </a:p>
          <a:p>
            <a:pPr lvl="1">
              <a:defRPr/>
            </a:pPr>
            <a:r>
              <a:rPr lang="en-US" dirty="0" smtClean="0"/>
              <a:t>POSIX threads from Lec22</a:t>
            </a:r>
          </a:p>
          <a:p>
            <a:pPr lvl="1">
              <a:defRPr/>
            </a:pPr>
            <a:r>
              <a:rPr lang="en-US" dirty="0" err="1" smtClean="0"/>
              <a:t>Autotools</a:t>
            </a:r>
            <a:r>
              <a:rPr lang="en-US" dirty="0" smtClean="0"/>
              <a:t>: dataflow</a:t>
            </a:r>
          </a:p>
          <a:p>
            <a:pPr lvl="1">
              <a:defRPr/>
            </a:pPr>
            <a:r>
              <a:rPr lang="en-US" dirty="0" smtClean="0"/>
              <a:t>Threads topics from TLPI</a:t>
            </a:r>
          </a:p>
          <a:p>
            <a:pPr lvl="2">
              <a:defRPr/>
            </a:pPr>
            <a:r>
              <a:rPr lang="en-US" dirty="0" smtClean="0"/>
              <a:t>Chap 31 Safety and Performance</a:t>
            </a:r>
          </a:p>
          <a:p>
            <a:pPr lvl="2">
              <a:defRPr/>
            </a:pPr>
            <a:r>
              <a:rPr lang="en-US" dirty="0" smtClean="0"/>
              <a:t>Chap 32 Thread cancellation</a:t>
            </a:r>
          </a:p>
          <a:p>
            <a:pPr lvl="2">
              <a:defRPr/>
            </a:pPr>
            <a:r>
              <a:rPr lang="en-US" dirty="0" smtClean="0"/>
              <a:t>Chap 33 Thread further details</a:t>
            </a:r>
          </a:p>
          <a:p>
            <a:pPr lvl="1">
              <a:defRPr/>
            </a:pPr>
            <a:r>
              <a:rPr lang="en-US" dirty="0" smtClean="0"/>
              <a:t>POSIX semaphores</a:t>
            </a:r>
          </a:p>
          <a:p>
            <a:pPr lvl="1">
              <a:defRPr/>
            </a:pPr>
            <a:r>
              <a:rPr lang="en-US" dirty="0" err="1" smtClean="0"/>
              <a:t>Getrusage</a:t>
            </a:r>
            <a:endParaRPr lang="en-US" dirty="0" smtClean="0"/>
          </a:p>
          <a:p>
            <a:pPr lvl="1">
              <a:defRPr/>
            </a:pPr>
            <a:r>
              <a:rPr lang="en-US" dirty="0" smtClean="0"/>
              <a:t>Tools-Check for Unit Testing</a:t>
            </a:r>
          </a:p>
          <a:p>
            <a:pPr lvl="1">
              <a:defRPr/>
            </a:pPr>
            <a:r>
              <a:rPr lang="en-US" dirty="0" smtClean="0"/>
              <a:t>Test 2</a:t>
            </a:r>
          </a:p>
        </p:txBody>
      </p:sp>
    </p:spTree>
    <p:extLst>
      <p:ext uri="{BB962C8B-B14F-4D97-AF65-F5344CB8AC3E}">
        <p14:creationId xmlns:p14="http://schemas.microsoft.com/office/powerpoint/2010/main" val="2767712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the command line</a:t>
            </a:r>
            <a:endParaRPr lang="en-US" dirty="0"/>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fld id="{8BE163DA-CB98-46B5-905B-D01D5F3D56A4}" type="slidenum">
              <a:rPr lang="en-US" smtClean="0"/>
              <a:pPr/>
              <a:t>20</a:t>
            </a:fld>
            <a:r>
              <a:rPr lang="en-US" smtClean="0"/>
              <a:t>  POSIX Threads II</a:t>
            </a:r>
            <a:endParaRPr lang="en-US" dirty="0" smtClean="0"/>
          </a:p>
        </p:txBody>
      </p:sp>
      <p:sp>
        <p:nvSpPr>
          <p:cNvPr id="5" name="Content Placeholder 4"/>
          <p:cNvSpPr>
            <a:spLocks noGrp="1"/>
          </p:cNvSpPr>
          <p:nvPr>
            <p:ph sz="quarter" idx="1"/>
          </p:nvPr>
        </p:nvSpPr>
        <p:spPr/>
        <p:txBody>
          <a:bodyPr/>
          <a:lstStyle/>
          <a:p>
            <a:r>
              <a:rPr lang="en-US" dirty="0"/>
              <a:t>top -H -p {PROC_ID</a:t>
            </a:r>
            <a:r>
              <a:rPr lang="en-US" dirty="0" smtClean="0"/>
              <a:t>}</a:t>
            </a:r>
          </a:p>
          <a:p>
            <a:r>
              <a:rPr lang="en-US" dirty="0"/>
              <a:t>top -H -p </a:t>
            </a:r>
            <a:r>
              <a:rPr lang="en-US" dirty="0" smtClean="0"/>
              <a:t>20212</a:t>
            </a:r>
            <a:endParaRPr lang="en-US" dirty="0"/>
          </a:p>
        </p:txBody>
      </p:sp>
      <p:sp>
        <p:nvSpPr>
          <p:cNvPr id="6" name="Content Placeholder 5"/>
          <p:cNvSpPr>
            <a:spLocks noGrp="1"/>
          </p:cNvSpPr>
          <p:nvPr>
            <p:ph sz="quarter" idx="2"/>
          </p:nvPr>
        </p:nvSpPr>
        <p:spPr/>
        <p:txBody>
          <a:bodyPr/>
          <a:lstStyle/>
          <a:p>
            <a:endParaRPr lang="en-US"/>
          </a:p>
        </p:txBody>
      </p:sp>
    </p:spTree>
    <p:extLst>
      <p:ext uri="{BB962C8B-B14F-4D97-AF65-F5344CB8AC3E}">
        <p14:creationId xmlns:p14="http://schemas.microsoft.com/office/powerpoint/2010/main" val="3057978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fld id="{8BE163DA-CB98-46B5-905B-D01D5F3D56A4}" type="slidenum">
              <a:rPr lang="en-US" smtClean="0"/>
              <a:pPr/>
              <a:t>21</a:t>
            </a:fld>
            <a:r>
              <a:rPr lang="en-US" smtClean="0"/>
              <a:t>  POSIX Threads II</a:t>
            </a:r>
            <a:endParaRPr lang="en-US" dirty="0" smtClean="0"/>
          </a:p>
        </p:txBody>
      </p:sp>
      <p:sp>
        <p:nvSpPr>
          <p:cNvPr id="5" name="Content Placeholder 4"/>
          <p:cNvSpPr>
            <a:spLocks noGrp="1"/>
          </p:cNvSpPr>
          <p:nvPr>
            <p:ph sz="quarter" idx="1"/>
          </p:nvPr>
        </p:nvSpPr>
        <p:spPr/>
        <p:txBody>
          <a:bodyPr/>
          <a:lstStyle/>
          <a:p>
            <a:endParaRPr lang="en-US"/>
          </a:p>
        </p:txBody>
      </p:sp>
      <p:sp>
        <p:nvSpPr>
          <p:cNvPr id="6" name="Content Placeholder 5"/>
          <p:cNvSpPr>
            <a:spLocks noGrp="1"/>
          </p:cNvSpPr>
          <p:nvPr>
            <p:ph sz="quarter" idx="2"/>
          </p:nvPr>
        </p:nvSpPr>
        <p:spPr/>
        <p:txBody>
          <a:bodyPr/>
          <a:lstStyle/>
          <a:p>
            <a:endParaRPr lang="en-US"/>
          </a:p>
        </p:txBody>
      </p:sp>
    </p:spTree>
    <p:extLst>
      <p:ext uri="{BB962C8B-B14F-4D97-AF65-F5344CB8AC3E}">
        <p14:creationId xmlns:p14="http://schemas.microsoft.com/office/powerpoint/2010/main" val="2825794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fld id="{8BE163DA-CB98-46B5-905B-D01D5F3D56A4}" type="slidenum">
              <a:rPr lang="en-US" smtClean="0"/>
              <a:pPr/>
              <a:t>22</a:t>
            </a:fld>
            <a:r>
              <a:rPr lang="en-US" smtClean="0"/>
              <a:t>  POSIX Threads II</a:t>
            </a:r>
            <a:endParaRPr lang="en-US" dirty="0" smtClean="0"/>
          </a:p>
        </p:txBody>
      </p:sp>
      <p:sp>
        <p:nvSpPr>
          <p:cNvPr id="5" name="Content Placeholder 4"/>
          <p:cNvSpPr>
            <a:spLocks noGrp="1"/>
          </p:cNvSpPr>
          <p:nvPr>
            <p:ph sz="quarter" idx="1"/>
          </p:nvPr>
        </p:nvSpPr>
        <p:spPr/>
        <p:txBody>
          <a:bodyPr/>
          <a:lstStyle/>
          <a:p>
            <a:endParaRPr lang="en-US"/>
          </a:p>
        </p:txBody>
      </p:sp>
      <p:sp>
        <p:nvSpPr>
          <p:cNvPr id="6" name="Content Placeholder 5"/>
          <p:cNvSpPr>
            <a:spLocks noGrp="1"/>
          </p:cNvSpPr>
          <p:nvPr>
            <p:ph sz="quarter" idx="2"/>
          </p:nvPr>
        </p:nvSpPr>
        <p:spPr/>
        <p:txBody>
          <a:bodyPr/>
          <a:lstStyle/>
          <a:p>
            <a:endParaRPr lang="en-US"/>
          </a:p>
        </p:txBody>
      </p:sp>
    </p:spTree>
    <p:extLst>
      <p:ext uri="{BB962C8B-B14F-4D97-AF65-F5344CB8AC3E}">
        <p14:creationId xmlns:p14="http://schemas.microsoft.com/office/powerpoint/2010/main" val="4169241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2 – Due Monday 11:55PM</a:t>
            </a:r>
            <a:endParaRPr lang="en-US" dirty="0"/>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r>
              <a:rPr lang="en-US" smtClean="0"/>
              <a:t>Slide - </a:t>
            </a:r>
            <a:fld id="{8BE163DA-CB98-46B5-905B-D01D5F3D56A4}" type="slidenum">
              <a:rPr lang="en-US" smtClean="0"/>
              <a:pPr/>
              <a:t>3</a:t>
            </a:fld>
            <a:r>
              <a:rPr lang="en-US" smtClean="0"/>
              <a:t> -  Test 2</a:t>
            </a:r>
            <a:endParaRPr lang="en-US"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5" name="Content Placeholder 4"/>
          <p:cNvSpPr>
            <a:spLocks noGrp="1"/>
          </p:cNvSpPr>
          <p:nvPr>
            <p:ph sz="quarter" idx="1"/>
          </p:nvPr>
        </p:nvSpPr>
        <p:spPr/>
        <p:txBody>
          <a:bodyPr>
            <a:normAutofit lnSpcReduction="10000"/>
          </a:bodyPr>
          <a:lstStyle/>
          <a:p>
            <a:pPr marL="514350" indent="-514350">
              <a:buFont typeface="+mj-lt"/>
              <a:buAutoNum type="arabicPeriod"/>
            </a:pPr>
            <a:r>
              <a:rPr lang="en-US" sz="2400" dirty="0"/>
              <a:t>Signals</a:t>
            </a:r>
          </a:p>
          <a:p>
            <a:pPr marL="731520" lvl="1" indent="-457200">
              <a:buFont typeface="Wingdings 3"/>
              <a:buAutoNum type="alphaLcPeriod"/>
            </a:pPr>
            <a:r>
              <a:rPr lang="en-US" sz="2000" dirty="0"/>
              <a:t>Explain in detail what happens when the system call     “</a:t>
            </a:r>
            <a:r>
              <a:rPr lang="en-US" sz="2000" dirty="0" err="1"/>
              <a:t>rv</a:t>
            </a:r>
            <a:r>
              <a:rPr lang="en-US" sz="2000" dirty="0"/>
              <a:t> = signal(SIGINT, </a:t>
            </a:r>
            <a:r>
              <a:rPr lang="en-US" sz="2000" dirty="0" err="1"/>
              <a:t>intr</a:t>
            </a:r>
            <a:r>
              <a:rPr lang="en-US" sz="2000" dirty="0"/>
              <a:t>);”     is executed.  </a:t>
            </a:r>
          </a:p>
          <a:p>
            <a:pPr marL="731520" lvl="1" indent="-457200">
              <a:buAutoNum type="alphaLcPeriod"/>
            </a:pPr>
            <a:r>
              <a:rPr lang="en-US" sz="2000" dirty="0"/>
              <a:t>Write a section of code that will temporarily block the SIGINT signal.</a:t>
            </a:r>
          </a:p>
          <a:p>
            <a:pPr marL="731520" lvl="1" indent="-457200">
              <a:buAutoNum type="alphaLcPeriod"/>
            </a:pPr>
            <a:r>
              <a:rPr lang="en-US" sz="2000" dirty="0"/>
              <a:t>Write a section of code to check if there is a SIGINT signal pending.</a:t>
            </a:r>
          </a:p>
          <a:p>
            <a:pPr marL="731520" lvl="1" indent="-457200">
              <a:buAutoNum type="alphaLcPeriod"/>
            </a:pPr>
            <a:r>
              <a:rPr lang="en-US" sz="2000" dirty="0"/>
              <a:t>Are signals queued up?</a:t>
            </a:r>
          </a:p>
          <a:p>
            <a:pPr marL="457200" indent="-457200">
              <a:buAutoNum type="arabicPeriod"/>
            </a:pPr>
            <a:r>
              <a:rPr lang="en-US" sz="2400" dirty="0"/>
              <a:t>pipes and </a:t>
            </a:r>
            <a:r>
              <a:rPr lang="en-US" sz="2400" dirty="0" err="1"/>
              <a:t>fifos</a:t>
            </a:r>
            <a:endParaRPr lang="en-US" sz="2400" dirty="0"/>
          </a:p>
          <a:p>
            <a:pPr marL="731520" lvl="1" indent="-457200">
              <a:buAutoNum type="alphaLcPeriod"/>
            </a:pPr>
            <a:r>
              <a:rPr lang="en-US" sz="2000" dirty="0"/>
              <a:t>What are the major differences between a pipe and a </a:t>
            </a:r>
            <a:r>
              <a:rPr lang="en-US" sz="2000" dirty="0" err="1"/>
              <a:t>fifo</a:t>
            </a:r>
            <a:r>
              <a:rPr lang="en-US" sz="2000" dirty="0"/>
              <a:t>?</a:t>
            </a:r>
          </a:p>
          <a:p>
            <a:pPr marL="731520" lvl="1" indent="-457200">
              <a:buAutoNum type="alphaLcPeriod"/>
            </a:pPr>
            <a:r>
              <a:rPr lang="en-US" sz="2000" dirty="0"/>
              <a:t>How do you know if a file in the hierarchy is a </a:t>
            </a:r>
            <a:r>
              <a:rPr lang="en-US" sz="2000" dirty="0" err="1"/>
              <a:t>fifo</a:t>
            </a:r>
            <a:r>
              <a:rPr lang="en-US" sz="2000" dirty="0"/>
              <a:t>?</a:t>
            </a:r>
          </a:p>
          <a:p>
            <a:pPr marL="457200" indent="-457200">
              <a:buAutoNum type="arabicPeriod"/>
            </a:pPr>
            <a:r>
              <a:rPr lang="en-US" dirty="0" err="1"/>
              <a:t>Longjmps</a:t>
            </a:r>
            <a:r>
              <a:rPr lang="en-US" dirty="0"/>
              <a:t>/</a:t>
            </a:r>
            <a:r>
              <a:rPr lang="en-US" dirty="0" err="1"/>
              <a:t>setjmps</a:t>
            </a:r>
            <a:endParaRPr lang="en-US" dirty="0"/>
          </a:p>
          <a:p>
            <a:pPr marL="731520" lvl="1" indent="-457200">
              <a:buAutoNum type="alphaLcPeriod"/>
            </a:pPr>
            <a:r>
              <a:rPr lang="en-US" sz="2000" dirty="0"/>
              <a:t>What is the problem with global variables?</a:t>
            </a:r>
          </a:p>
          <a:p>
            <a:pPr marL="731520" lvl="1" indent="-457200">
              <a:buAutoNum type="alphaLcPeriod"/>
            </a:pPr>
            <a:r>
              <a:rPr lang="en-US" sz="2000" dirty="0"/>
              <a:t>When are acceptable times to use </a:t>
            </a:r>
            <a:r>
              <a:rPr lang="en-US" sz="2000" dirty="0" err="1"/>
              <a:t>longjmp</a:t>
            </a:r>
            <a:r>
              <a:rPr lang="en-US" sz="2000" dirty="0"/>
              <a:t>?</a:t>
            </a:r>
          </a:p>
          <a:p>
            <a:pPr marL="731520" lvl="1" indent="-457200">
              <a:buAutoNum type="alphaLcPeriod"/>
            </a:pPr>
            <a:r>
              <a:rPr lang="en-US" sz="2000" dirty="0"/>
              <a:t>Is the environment stored when you do a </a:t>
            </a:r>
            <a:r>
              <a:rPr lang="en-US" sz="2000" dirty="0" err="1"/>
              <a:t>setjmp</a:t>
            </a:r>
            <a:r>
              <a:rPr lang="en-US" sz="2000" dirty="0"/>
              <a:t>?</a:t>
            </a:r>
          </a:p>
          <a:p>
            <a:pPr marL="0" indent="0">
              <a:buNone/>
            </a:pPr>
            <a:endParaRPr lang="en-US" dirty="0"/>
          </a:p>
        </p:txBody>
      </p:sp>
    </p:spTree>
    <p:extLst>
      <p:ext uri="{BB962C8B-B14F-4D97-AF65-F5344CB8AC3E}">
        <p14:creationId xmlns:p14="http://schemas.microsoft.com/office/powerpoint/2010/main" val="352782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1/4/2013  CSCE 510 Sp 13 -</a:t>
            </a:r>
            <a:endParaRPr lang="en-US"/>
          </a:p>
        </p:txBody>
      </p:sp>
      <p:sp>
        <p:nvSpPr>
          <p:cNvPr id="3" name="Slide Number Placeholder 2"/>
          <p:cNvSpPr>
            <a:spLocks noGrp="1"/>
          </p:cNvSpPr>
          <p:nvPr>
            <p:ph type="sldNum" sz="quarter" idx="12"/>
          </p:nvPr>
        </p:nvSpPr>
        <p:spPr/>
        <p:txBody>
          <a:bodyPr/>
          <a:lstStyle/>
          <a:p>
            <a:fld id="{8BE163DA-CB98-46B5-905B-D01D5F3D56A4}" type="slidenum">
              <a:rPr lang="en-US" smtClean="0"/>
              <a:pPr/>
              <a:t>4</a:t>
            </a:fld>
            <a:r>
              <a:rPr lang="en-US" smtClean="0"/>
              <a:t>  Test 2</a:t>
            </a:r>
            <a:endParaRPr lang="en-US" dirty="0"/>
          </a:p>
        </p:txBody>
      </p:sp>
      <p:sp>
        <p:nvSpPr>
          <p:cNvPr id="4" name="Content Placeholder 3"/>
          <p:cNvSpPr>
            <a:spLocks noGrp="1"/>
          </p:cNvSpPr>
          <p:nvPr>
            <p:ph sz="quarter" idx="1"/>
          </p:nvPr>
        </p:nvSpPr>
        <p:spPr/>
        <p:txBody>
          <a:bodyPr/>
          <a:lstStyle/>
          <a:p>
            <a:pPr marL="731520" lvl="1" indent="-457200">
              <a:buAutoNum type="arabicPeriod" startAt="3"/>
            </a:pPr>
            <a:r>
              <a:rPr lang="en-US" dirty="0"/>
              <a:t>Write a program “p2b.c” that will create two children A and B. </a:t>
            </a:r>
          </a:p>
          <a:p>
            <a:pPr marL="1005840" lvl="2" indent="-457200"/>
            <a:r>
              <a:rPr lang="en-US" dirty="0"/>
              <a:t>The parent should write ( a line)  to A; </a:t>
            </a:r>
          </a:p>
          <a:p>
            <a:pPr marL="1005840" lvl="2" indent="-457200"/>
            <a:r>
              <a:rPr lang="en-US" dirty="0"/>
              <a:t>A should read then write (a line) to B, </a:t>
            </a:r>
          </a:p>
          <a:p>
            <a:pPr marL="1005840" lvl="2" indent="-457200"/>
            <a:r>
              <a:rPr lang="en-US" dirty="0"/>
              <a:t>B should … and then the parent should read (a line) from B.</a:t>
            </a:r>
          </a:p>
          <a:p>
            <a:pPr marL="731520" lvl="1" indent="-457200">
              <a:buAutoNum type="arabicPeriod" startAt="3"/>
            </a:pPr>
            <a:r>
              <a:rPr lang="en-US" dirty="0"/>
              <a:t>What are the essential steps in a process becoming a daemon?</a:t>
            </a:r>
          </a:p>
          <a:p>
            <a:pPr marL="731520" lvl="1" indent="-457200">
              <a:buAutoNum type="arabicPeriod" startAt="3"/>
            </a:pPr>
            <a:r>
              <a:rPr lang="en-US" dirty="0" err="1"/>
              <a:t>Filesystems</a:t>
            </a:r>
            <a:endParaRPr lang="en-US" dirty="0"/>
          </a:p>
          <a:p>
            <a:pPr marL="1005840" lvl="2" indent="-457200">
              <a:buAutoNum type="alphaLcPeriod"/>
            </a:pPr>
            <a:r>
              <a:rPr lang="en-US" dirty="0"/>
              <a:t>Explain triple indirect blocks</a:t>
            </a:r>
          </a:p>
          <a:p>
            <a:pPr marL="1005840" lvl="2" indent="-457200">
              <a:buAutoNum type="alphaLcPeriod"/>
            </a:pPr>
            <a:r>
              <a:rPr lang="en-US" dirty="0"/>
              <a:t>How many new blocks are required when adding a character to a file necessitates the first use of the triple indirect pointer?</a:t>
            </a:r>
          </a:p>
          <a:p>
            <a:pPr marL="1005840" lvl="2" indent="-457200">
              <a:buAutoNum type="alphaLcPeriod"/>
            </a:pPr>
            <a:r>
              <a:rPr lang="en-US" dirty="0"/>
              <a:t>How big in terms of blocks is the file at that point?</a:t>
            </a:r>
          </a:p>
          <a:p>
            <a:pPr marL="0" indent="0">
              <a:buNone/>
            </a:pPr>
            <a:endParaRPr lang="en-US" dirty="0"/>
          </a:p>
        </p:txBody>
      </p:sp>
    </p:spTree>
    <p:extLst>
      <p:ext uri="{BB962C8B-B14F-4D97-AF65-F5344CB8AC3E}">
        <p14:creationId xmlns:p14="http://schemas.microsoft.com/office/powerpoint/2010/main" val="2163455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1/4/2013  CSCE 510 Sp 13 -</a:t>
            </a:r>
            <a:endParaRPr lang="en-US"/>
          </a:p>
        </p:txBody>
      </p:sp>
      <p:sp>
        <p:nvSpPr>
          <p:cNvPr id="3" name="Slide Number Placeholder 2"/>
          <p:cNvSpPr>
            <a:spLocks noGrp="1"/>
          </p:cNvSpPr>
          <p:nvPr>
            <p:ph type="sldNum" sz="quarter" idx="12"/>
          </p:nvPr>
        </p:nvSpPr>
        <p:spPr/>
        <p:txBody>
          <a:bodyPr/>
          <a:lstStyle/>
          <a:p>
            <a:fld id="{8BE163DA-CB98-46B5-905B-D01D5F3D56A4}" type="slidenum">
              <a:rPr lang="en-US" smtClean="0"/>
              <a:pPr/>
              <a:t>5</a:t>
            </a:fld>
            <a:r>
              <a:rPr lang="en-US" smtClean="0"/>
              <a:t>  Test 2</a:t>
            </a:r>
            <a:endParaRPr lang="en-US" dirty="0"/>
          </a:p>
        </p:txBody>
      </p:sp>
      <p:sp>
        <p:nvSpPr>
          <p:cNvPr id="4" name="Content Placeholder 3"/>
          <p:cNvSpPr>
            <a:spLocks noGrp="1"/>
          </p:cNvSpPr>
          <p:nvPr>
            <p:ph sz="quarter" idx="1"/>
          </p:nvPr>
        </p:nvSpPr>
        <p:spPr/>
        <p:txBody>
          <a:bodyPr>
            <a:normAutofit lnSpcReduction="10000"/>
          </a:bodyPr>
          <a:lstStyle/>
          <a:p>
            <a:pPr marL="514350" indent="-514350">
              <a:buAutoNum type="arabicPeriod" startAt="6"/>
            </a:pPr>
            <a:r>
              <a:rPr lang="en-US" dirty="0" smtClean="0"/>
              <a:t>Sockets</a:t>
            </a:r>
          </a:p>
          <a:p>
            <a:pPr marL="731520" lvl="1" indent="-457200">
              <a:buFont typeface="Wingdings 3"/>
              <a:buAutoNum type="alphaLcPeriod"/>
            </a:pPr>
            <a:r>
              <a:rPr lang="en-US" dirty="0" smtClean="0"/>
              <a:t>write code to set up a  datagram socket on port 5777 and start accepting packets on it and sending back responses</a:t>
            </a:r>
          </a:p>
          <a:p>
            <a:pPr marL="731520" lvl="1" indent="-457200">
              <a:buAutoNum type="alphaLcPeriod"/>
            </a:pPr>
            <a:r>
              <a:rPr lang="en-US" dirty="0" smtClean="0"/>
              <a:t>How do you find the IPv6 address of a machine?</a:t>
            </a:r>
          </a:p>
          <a:p>
            <a:pPr marL="731520" lvl="1" indent="-457200">
              <a:buAutoNum type="alphaLcPeriod"/>
            </a:pPr>
            <a:r>
              <a:rPr lang="en-US" dirty="0" smtClean="0"/>
              <a:t>What is the IPv4, IPv6, </a:t>
            </a:r>
            <a:r>
              <a:rPr lang="en-US" dirty="0" err="1" smtClean="0"/>
              <a:t>ethernet</a:t>
            </a:r>
            <a:r>
              <a:rPr lang="en-US" dirty="0" smtClean="0"/>
              <a:t> address of  one of the machines in 3D?? </a:t>
            </a:r>
          </a:p>
          <a:p>
            <a:pPr marL="514350" indent="-514350">
              <a:buAutoNum type="arabicPeriod" startAt="6"/>
            </a:pPr>
            <a:r>
              <a:rPr lang="en-US" dirty="0" smtClean="0"/>
              <a:t>Webservers - Modify your accept-fork-process to a multithreaded webserver using </a:t>
            </a:r>
            <a:r>
              <a:rPr lang="en-US" dirty="0" err="1" smtClean="0"/>
              <a:t>pthreads</a:t>
            </a:r>
            <a:endParaRPr lang="en-US" dirty="0"/>
          </a:p>
          <a:p>
            <a:pPr marL="514350" indent="-514350">
              <a:buAutoNum type="arabicPeriod" startAt="6"/>
            </a:pPr>
            <a:endParaRPr lang="en-US" dirty="0" smtClean="0"/>
          </a:p>
          <a:p>
            <a:pPr marL="514350" indent="-514350">
              <a:buAutoNum type="arabicPeriod" startAt="6"/>
            </a:pPr>
            <a:r>
              <a:rPr lang="en-US" dirty="0" smtClean="0"/>
              <a:t>POSIX threads/semaphores</a:t>
            </a:r>
          </a:p>
          <a:p>
            <a:pPr marL="731520" lvl="1" indent="-457200">
              <a:buAutoNum type="alphaLcPeriod"/>
            </a:pPr>
            <a:r>
              <a:rPr lang="en-US" dirty="0" smtClean="0"/>
              <a:t>in using a named semaphore how do you get started and then what commands do you do to signal and wait?</a:t>
            </a:r>
            <a:endParaRPr lang="en-US" dirty="0"/>
          </a:p>
          <a:p>
            <a:pPr marL="731520" lvl="1" indent="-457200">
              <a:buFont typeface="Wingdings 3"/>
              <a:buAutoNum type="alphaLcPeriod"/>
            </a:pPr>
            <a:r>
              <a:rPr lang="en-US" dirty="0"/>
              <a:t>in using a </a:t>
            </a:r>
            <a:r>
              <a:rPr lang="en-US" dirty="0" smtClean="0"/>
              <a:t>non-named </a:t>
            </a:r>
            <a:r>
              <a:rPr lang="en-US" dirty="0"/>
              <a:t>semaphore how do you get started and then what commands do you do to signal and wait</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3951324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1/4/2013  CSCE 510 Sp 13 -</a:t>
            </a:r>
            <a:endParaRPr lang="en-US"/>
          </a:p>
        </p:txBody>
      </p:sp>
      <p:sp>
        <p:nvSpPr>
          <p:cNvPr id="3" name="Slide Number Placeholder 2"/>
          <p:cNvSpPr>
            <a:spLocks noGrp="1"/>
          </p:cNvSpPr>
          <p:nvPr>
            <p:ph type="sldNum" sz="quarter" idx="12"/>
          </p:nvPr>
        </p:nvSpPr>
        <p:spPr/>
        <p:txBody>
          <a:bodyPr/>
          <a:lstStyle/>
          <a:p>
            <a:fld id="{8BE163DA-CB98-46B5-905B-D01D5F3D56A4}" type="slidenum">
              <a:rPr lang="en-US" smtClean="0"/>
              <a:pPr/>
              <a:t>6</a:t>
            </a:fld>
            <a:r>
              <a:rPr lang="en-US" smtClean="0"/>
              <a:t>  Test 2</a:t>
            </a:r>
            <a:endParaRPr lang="en-US" dirty="0"/>
          </a:p>
        </p:txBody>
      </p:sp>
      <p:sp>
        <p:nvSpPr>
          <p:cNvPr id="4" name="Content Placeholder 3"/>
          <p:cNvSpPr>
            <a:spLocks noGrp="1"/>
          </p:cNvSpPr>
          <p:nvPr>
            <p:ph sz="quarter" idx="1"/>
          </p:nvPr>
        </p:nvSpPr>
        <p:spPr/>
        <p:txBody>
          <a:bodyPr/>
          <a:lstStyle/>
          <a:p>
            <a:r>
              <a:rPr lang="en-US" dirty="0" smtClean="0"/>
              <a:t>.</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155" y="1371600"/>
            <a:ext cx="8941877" cy="32337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5586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TLPI/threads  Example Programs</a:t>
            </a:r>
            <a:endParaRPr lang="en-US" dirty="0"/>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r>
              <a:rPr lang="en-US" smtClean="0"/>
              <a:t>Slide - </a:t>
            </a:r>
            <a:fld id="{8BE163DA-CB98-46B5-905B-D01D5F3D56A4}" type="slidenum">
              <a:rPr lang="en-US" smtClean="0"/>
              <a:pPr/>
              <a:t>7</a:t>
            </a:fld>
            <a:r>
              <a:rPr lang="en-US" smtClean="0"/>
              <a:t> -  Web Server - CGI</a:t>
            </a:r>
          </a:p>
          <a:p>
            <a:endParaRPr lang="en-US"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5" name="Content Placeholder 4"/>
          <p:cNvSpPr>
            <a:spLocks noGrp="1"/>
          </p:cNvSpPr>
          <p:nvPr>
            <p:ph sz="quarter" idx="1"/>
          </p:nvPr>
        </p:nvSpPr>
        <p:spPr>
          <a:xfrm>
            <a:off x="457200" y="1066800"/>
            <a:ext cx="8686800" cy="5486400"/>
          </a:xfrm>
        </p:spPr>
        <p:txBody>
          <a:bodyPr>
            <a:normAutofit fontScale="85000" lnSpcReduction="20000"/>
          </a:bodyPr>
          <a:lstStyle/>
          <a:p>
            <a:pPr marL="514350" indent="-514350">
              <a:buFont typeface="+mj-lt"/>
              <a:buAutoNum type="arabicPeriod"/>
            </a:pPr>
            <a:r>
              <a:rPr lang="en-US" dirty="0" err="1" smtClean="0"/>
              <a:t>simple_thread.c</a:t>
            </a:r>
            <a:r>
              <a:rPr lang="en-US" dirty="0" smtClean="0"/>
              <a:t> </a:t>
            </a:r>
            <a:r>
              <a:rPr lang="en-US" dirty="0"/>
              <a:t>(Example </a:t>
            </a:r>
            <a:r>
              <a:rPr lang="en-US" dirty="0" smtClean="0"/>
              <a:t>29-1) very simple one thread hello-world</a:t>
            </a:r>
            <a:endParaRPr lang="en-US" dirty="0"/>
          </a:p>
          <a:p>
            <a:pPr marL="514350" indent="-514350">
              <a:buFont typeface="+mj-lt"/>
              <a:buAutoNum type="arabicPeriod"/>
            </a:pPr>
            <a:r>
              <a:rPr lang="en-US" dirty="0" err="1" smtClean="0"/>
              <a:t>detached_attrib.c</a:t>
            </a:r>
            <a:r>
              <a:rPr lang="en-US" dirty="0" smtClean="0"/>
              <a:t> (29-2) 	</a:t>
            </a:r>
            <a:r>
              <a:rPr lang="en-US" dirty="0" err="1" smtClean="0"/>
              <a:t>pthread_attr</a:t>
            </a:r>
            <a:r>
              <a:rPr lang="en-US" dirty="0" smtClean="0"/>
              <a:t> – detached </a:t>
            </a:r>
            <a:r>
              <a:rPr lang="en-US" dirty="0" err="1" smtClean="0"/>
              <a:t>attr</a:t>
            </a:r>
            <a:endParaRPr lang="en-US" dirty="0"/>
          </a:p>
          <a:p>
            <a:pPr marL="514350" indent="-514350">
              <a:buFont typeface="+mj-lt"/>
              <a:buAutoNum type="arabicPeriod"/>
            </a:pPr>
            <a:r>
              <a:rPr lang="en-US" dirty="0" err="1" smtClean="0"/>
              <a:t>thread_incr.c</a:t>
            </a:r>
            <a:r>
              <a:rPr lang="en-US" dirty="0" smtClean="0"/>
              <a:t> (30-1) </a:t>
            </a:r>
            <a:endParaRPr lang="en-US" dirty="0"/>
          </a:p>
          <a:p>
            <a:pPr marL="514350" indent="-514350">
              <a:buFont typeface="+mj-lt"/>
              <a:buAutoNum type="arabicPeriod"/>
            </a:pPr>
            <a:r>
              <a:rPr lang="en-US" dirty="0" err="1" smtClean="0"/>
              <a:t>thread_incr_mutex.c</a:t>
            </a:r>
            <a:r>
              <a:rPr lang="en-US" dirty="0" smtClean="0"/>
              <a:t> ( )  </a:t>
            </a:r>
            <a:endParaRPr lang="en-US" dirty="0"/>
          </a:p>
          <a:p>
            <a:pPr marL="514350" indent="-514350">
              <a:buFont typeface="+mj-lt"/>
              <a:buAutoNum type="arabicPeriod"/>
            </a:pPr>
            <a:r>
              <a:rPr lang="en-US" dirty="0" err="1"/>
              <a:t>prod_no_condvar.c</a:t>
            </a:r>
            <a:r>
              <a:rPr lang="en-US" dirty="0"/>
              <a:t> ( ) </a:t>
            </a:r>
          </a:p>
          <a:p>
            <a:pPr marL="514350" indent="-514350">
              <a:buFont typeface="+mj-lt"/>
              <a:buAutoNum type="arabicPeriod"/>
            </a:pPr>
            <a:r>
              <a:rPr lang="en-US" dirty="0" err="1"/>
              <a:t>prod_condvar.c</a:t>
            </a:r>
            <a:r>
              <a:rPr lang="en-US" dirty="0"/>
              <a:t> ( ) </a:t>
            </a:r>
            <a:r>
              <a:rPr lang="en-US" dirty="0" smtClean="0"/>
              <a:t> - condition variable in a producer/consumer</a:t>
            </a:r>
            <a:endParaRPr lang="en-US" dirty="0"/>
          </a:p>
          <a:p>
            <a:pPr marL="514350" indent="-514350">
              <a:buFont typeface="+mj-lt"/>
              <a:buAutoNum type="arabicPeriod"/>
            </a:pPr>
            <a:r>
              <a:rPr lang="en-US" dirty="0" err="1" smtClean="0"/>
              <a:t>thread_multijoin.c</a:t>
            </a:r>
            <a:r>
              <a:rPr lang="en-US" dirty="0" smtClean="0"/>
              <a:t> ( </a:t>
            </a:r>
            <a:r>
              <a:rPr lang="en-US" dirty="0"/>
              <a:t>) </a:t>
            </a:r>
          </a:p>
          <a:p>
            <a:pPr marL="514350" indent="-514350">
              <a:buFont typeface="+mj-lt"/>
              <a:buAutoNum type="arabicPeriod"/>
            </a:pPr>
            <a:r>
              <a:rPr lang="en-US" dirty="0" err="1"/>
              <a:t>strerror.c</a:t>
            </a:r>
            <a:r>
              <a:rPr lang="en-US" dirty="0"/>
              <a:t> ( </a:t>
            </a:r>
            <a:r>
              <a:rPr lang="en-US" dirty="0" smtClean="0"/>
              <a:t>); </a:t>
            </a:r>
            <a:r>
              <a:rPr lang="en-US" dirty="0" err="1"/>
              <a:t>strerror_test.c</a:t>
            </a:r>
            <a:r>
              <a:rPr lang="en-US" dirty="0"/>
              <a:t> ( ) </a:t>
            </a:r>
            <a:r>
              <a:rPr lang="en-US" dirty="0" smtClean="0"/>
              <a:t> - non-thread safe version</a:t>
            </a:r>
            <a:endParaRPr lang="en-US" dirty="0"/>
          </a:p>
          <a:p>
            <a:pPr marL="514350" indent="-514350">
              <a:buFont typeface="+mj-lt"/>
              <a:buAutoNum type="arabicPeriod"/>
            </a:pPr>
            <a:r>
              <a:rPr lang="en-US" dirty="0" err="1"/>
              <a:t>strerror_tsd.c</a:t>
            </a:r>
            <a:r>
              <a:rPr lang="en-US" dirty="0"/>
              <a:t> ( ) </a:t>
            </a:r>
            <a:r>
              <a:rPr lang="en-US" dirty="0" smtClean="0"/>
              <a:t>(31-3) – thread safe using thread specific data</a:t>
            </a:r>
            <a:endParaRPr lang="en-US" dirty="0"/>
          </a:p>
          <a:p>
            <a:pPr marL="514350" indent="-514350">
              <a:buFont typeface="+mj-lt"/>
              <a:buAutoNum type="arabicPeriod"/>
            </a:pPr>
            <a:r>
              <a:rPr lang="en-US" dirty="0" err="1" smtClean="0"/>
              <a:t>strerror_tls.c</a:t>
            </a:r>
            <a:r>
              <a:rPr lang="en-US" dirty="0" smtClean="0"/>
              <a:t> ( </a:t>
            </a:r>
            <a:r>
              <a:rPr lang="en-US" dirty="0"/>
              <a:t>) (</a:t>
            </a:r>
            <a:r>
              <a:rPr lang="en-US" dirty="0" smtClean="0"/>
              <a:t>31-4) </a:t>
            </a:r>
            <a:r>
              <a:rPr lang="en-US" dirty="0"/>
              <a:t>– thread safe using thread </a:t>
            </a:r>
            <a:r>
              <a:rPr lang="en-US" dirty="0" smtClean="0"/>
              <a:t>local </a:t>
            </a:r>
            <a:r>
              <a:rPr lang="en-US" dirty="0"/>
              <a:t>data</a:t>
            </a:r>
          </a:p>
          <a:p>
            <a:pPr marL="514350" indent="-514350">
              <a:buFont typeface="+mj-lt"/>
              <a:buAutoNum type="arabicPeriod"/>
            </a:pPr>
            <a:r>
              <a:rPr lang="en-US" dirty="0" err="1" smtClean="0"/>
              <a:t>thread_cleanup.c</a:t>
            </a:r>
            <a:r>
              <a:rPr lang="en-US" dirty="0" smtClean="0"/>
              <a:t> ( </a:t>
            </a:r>
            <a:r>
              <a:rPr lang="en-US" dirty="0"/>
              <a:t>) </a:t>
            </a:r>
          </a:p>
          <a:p>
            <a:pPr marL="514350" indent="-514350">
              <a:buFont typeface="+mj-lt"/>
              <a:buAutoNum type="arabicPeriod"/>
            </a:pPr>
            <a:r>
              <a:rPr lang="en-US" dirty="0" err="1" smtClean="0"/>
              <a:t>thread_cancel.c</a:t>
            </a:r>
            <a:r>
              <a:rPr lang="en-US" dirty="0" smtClean="0"/>
              <a:t> </a:t>
            </a:r>
            <a:r>
              <a:rPr lang="en-US" dirty="0"/>
              <a:t>( ) </a:t>
            </a:r>
          </a:p>
          <a:p>
            <a:pPr marL="514350" indent="-514350">
              <a:buFont typeface="+mj-lt"/>
              <a:buAutoNum type="arabicPeriod"/>
            </a:pPr>
            <a:r>
              <a:rPr lang="en-US" dirty="0" err="1" smtClean="0"/>
              <a:t>one_time_init.c</a:t>
            </a:r>
            <a:r>
              <a:rPr lang="en-US" dirty="0" smtClean="0"/>
              <a:t> ( </a:t>
            </a:r>
            <a:r>
              <a:rPr lang="en-US" dirty="0"/>
              <a:t>) </a:t>
            </a:r>
          </a:p>
          <a:p>
            <a:pPr marL="514350" indent="-514350">
              <a:buFont typeface="+mj-lt"/>
              <a:buAutoNum type="arabicPeriod"/>
            </a:pPr>
            <a:endParaRPr lang="en-US" dirty="0"/>
          </a:p>
        </p:txBody>
      </p:sp>
    </p:spTree>
    <p:extLst>
      <p:ext uri="{BB962C8B-B14F-4D97-AF65-F5344CB8AC3E}">
        <p14:creationId xmlns:p14="http://schemas.microsoft.com/office/powerpoint/2010/main" val="673287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4900" b="1" dirty="0" smtClean="0"/>
              <a:t>POSIX semaphores</a:t>
            </a:r>
            <a:r>
              <a:rPr lang="en-US" dirty="0" smtClean="0"/>
              <a:t/>
            </a:r>
            <a:br>
              <a:rPr lang="en-US" dirty="0" smtClean="0"/>
            </a:br>
            <a:endParaRPr lang="en-US" dirty="0"/>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r>
              <a:rPr lang="en-US" smtClean="0"/>
              <a:t>Slide - </a:t>
            </a:r>
            <a:fld id="{8BE163DA-CB98-46B5-905B-D01D5F3D56A4}" type="slidenum">
              <a:rPr lang="en-US" smtClean="0"/>
              <a:pPr/>
              <a:t>8</a:t>
            </a:fld>
            <a:r>
              <a:rPr lang="en-US" smtClean="0"/>
              <a:t> -  Test 2</a:t>
            </a:r>
            <a:endParaRPr lang="en-US"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5" name="Content Placeholder 4"/>
          <p:cNvSpPr>
            <a:spLocks noGrp="1"/>
          </p:cNvSpPr>
          <p:nvPr>
            <p:ph sz="quarter" idx="1"/>
          </p:nvPr>
        </p:nvSpPr>
        <p:spPr/>
        <p:txBody>
          <a:bodyPr/>
          <a:lstStyle/>
          <a:p>
            <a:endParaRPr lang="en-US"/>
          </a:p>
        </p:txBody>
      </p:sp>
    </p:spTree>
    <p:extLst>
      <p:ext uri="{BB962C8B-B14F-4D97-AF65-F5344CB8AC3E}">
        <p14:creationId xmlns:p14="http://schemas.microsoft.com/office/powerpoint/2010/main" val="2424318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4900" b="1" dirty="0" err="1" smtClean="0"/>
              <a:t>Getrusage</a:t>
            </a:r>
            <a:r>
              <a:rPr lang="en-US" dirty="0" smtClean="0"/>
              <a:t/>
            </a:r>
            <a:br>
              <a:rPr lang="en-US" dirty="0" smtClean="0"/>
            </a:br>
            <a:endParaRPr lang="en-US" dirty="0"/>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r>
              <a:rPr lang="en-US" smtClean="0"/>
              <a:t>Slide - </a:t>
            </a:r>
            <a:fld id="{8BE163DA-CB98-46B5-905B-D01D5F3D56A4}" type="slidenum">
              <a:rPr lang="en-US" smtClean="0"/>
              <a:pPr/>
              <a:t>9</a:t>
            </a:fld>
            <a:r>
              <a:rPr lang="en-US" smtClean="0"/>
              <a:t> -  Test 2</a:t>
            </a:r>
            <a:endParaRPr lang="en-US"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5" name="Content Placeholder 4"/>
          <p:cNvSpPr>
            <a:spLocks noGrp="1"/>
          </p:cNvSpPr>
          <p:nvPr>
            <p:ph sz="quarter" idx="1"/>
          </p:nvPr>
        </p:nvSpPr>
        <p:spPr/>
        <p:txBody>
          <a:bodyPr/>
          <a:lstStyle/>
          <a:p>
            <a:r>
              <a:rPr lang="en-US" dirty="0" smtClean="0"/>
              <a:t>get-Resource-usage</a:t>
            </a:r>
          </a:p>
          <a:p>
            <a:endParaRPr lang="en-US" dirty="0"/>
          </a:p>
          <a:p>
            <a:r>
              <a:rPr lang="en-US" dirty="0" smtClean="0"/>
              <a:t>for self, children and threads</a:t>
            </a:r>
            <a:endParaRPr lang="en-US" dirty="0"/>
          </a:p>
        </p:txBody>
      </p:sp>
    </p:spTree>
    <p:extLst>
      <p:ext uri="{BB962C8B-B14F-4D97-AF65-F5344CB8AC3E}">
        <p14:creationId xmlns:p14="http://schemas.microsoft.com/office/powerpoint/2010/main" val="38944843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41495</TotalTime>
  <Words>1595</Words>
  <Application>Microsoft Office PowerPoint</Application>
  <PresentationFormat>On-screen Show (4:3)</PresentationFormat>
  <Paragraphs>264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Origin</vt:lpstr>
      <vt:lpstr>CSCE  510  - Systems Programming</vt:lpstr>
      <vt:lpstr>Overview</vt:lpstr>
      <vt:lpstr>Test 2 – Due Monday 11:55PM</vt:lpstr>
      <vt:lpstr>PowerPoint Presentation</vt:lpstr>
      <vt:lpstr>PowerPoint Presentation</vt:lpstr>
      <vt:lpstr>PowerPoint Presentation</vt:lpstr>
      <vt:lpstr>TLPI/threads  Example Programs</vt:lpstr>
      <vt:lpstr>POSIX semaphores </vt:lpstr>
      <vt:lpstr>Getrusage </vt:lpstr>
      <vt:lpstr>PowerPoint Presentation</vt:lpstr>
      <vt:lpstr> struct rusage  from man page</vt:lpstr>
      <vt:lpstr>PowerPoint Presentation</vt:lpstr>
      <vt:lpstr>TLPI/procres/rusage.c</vt:lpstr>
      <vt:lpstr>PowerPoint Presentation</vt:lpstr>
      <vt:lpstr>Time Again – Chapter 10</vt:lpstr>
      <vt:lpstr>Time Conversion Functions Fig 10-1</vt:lpstr>
      <vt:lpstr>Time structures from time.h</vt:lpstr>
      <vt:lpstr>How can I see which CPU core a thread is running in?</vt:lpstr>
      <vt:lpstr>Answer: look at /proc//task//status</vt:lpstr>
      <vt:lpstr>From the command line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mmm</dc:creator>
  <cp:lastModifiedBy>MATTHEWS, MANTON M</cp:lastModifiedBy>
  <cp:revision>446</cp:revision>
  <cp:lastPrinted>2013-04-22T19:27:48Z</cp:lastPrinted>
  <dcterms:created xsi:type="dcterms:W3CDTF">2013-01-05T02:56:47Z</dcterms:created>
  <dcterms:modified xsi:type="dcterms:W3CDTF">2013-04-25T13:29:04Z</dcterms:modified>
</cp:coreProperties>
</file>