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handoutMasterIdLst>
    <p:handoutMasterId r:id="rId11"/>
  </p:handoutMasterIdLst>
  <p:sldIdLst>
    <p:sldId id="352" r:id="rId2"/>
    <p:sldId id="353" r:id="rId3"/>
    <p:sldId id="372" r:id="rId4"/>
    <p:sldId id="371" r:id="rId5"/>
    <p:sldId id="373" r:id="rId6"/>
    <p:sldId id="368" r:id="rId7"/>
    <p:sldId id="374" r:id="rId8"/>
    <p:sldId id="375" r:id="rId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88B9C9-AB96-4FF8-8EFA-A34F3506D50F}">
          <p14:sldIdLst>
            <p14:sldId id="352"/>
            <p14:sldId id="353"/>
            <p14:sldId id="372"/>
            <p14:sldId id="371"/>
            <p14:sldId id="373"/>
            <p14:sldId id="368"/>
            <p14:sldId id="374"/>
            <p14:sldId id="3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64" d="100"/>
          <a:sy n="64" d="100"/>
        </p:scale>
        <p:origin x="-86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Test 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POSIX Threads II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cxnSp>
        <p:nvCxnSpPr>
          <p:cNvPr id="4" name="Straight Connector 3"/>
          <p:cNvCxnSpPr>
            <a:stCxn id="2" idx="2"/>
          </p:cNvCxnSpPr>
          <p:nvPr userDrawn="1"/>
        </p:nvCxnSpPr>
        <p:spPr>
          <a:xfrm>
            <a:off x="4572000" y="1143000"/>
            <a:ext cx="0" cy="5029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POSIX Threads II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Test 2</a:t>
            </a:r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POSIX Threads II</a:t>
            </a:r>
          </a:p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sz="2800" b="1" dirty="0" smtClean="0"/>
              <a:t>Lecture 24 POSIX Threads Again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      April  15,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>
                <a:solidFill>
                  <a:srgbClr val="FF0000"/>
                </a:solidFill>
              </a:rPr>
              <a:t>POSIX threads from last times slides</a:t>
            </a:r>
          </a:p>
          <a:p>
            <a:pPr lvl="1">
              <a:defRPr/>
            </a:pPr>
            <a:r>
              <a:rPr lang="en-US" dirty="0" err="1"/>
              <a:t>Autotools</a:t>
            </a:r>
            <a:endParaRPr lang="en-US" dirty="0"/>
          </a:p>
          <a:p>
            <a:pPr lvl="1">
              <a:defRPr/>
            </a:pPr>
            <a:r>
              <a:rPr lang="en-US" dirty="0"/>
              <a:t>Threads topics from </a:t>
            </a:r>
            <a:r>
              <a:rPr lang="en-US" dirty="0" smtClean="0"/>
              <a:t>TLPI</a:t>
            </a:r>
          </a:p>
          <a:p>
            <a:pPr lvl="2">
              <a:defRPr/>
            </a:pPr>
            <a:r>
              <a:rPr lang="en-US" dirty="0"/>
              <a:t>Chap 29 Threads Introduction </a:t>
            </a:r>
            <a:endParaRPr lang="en-US" dirty="0" smtClean="0"/>
          </a:p>
          <a:p>
            <a:pPr lvl="2">
              <a:defRPr/>
            </a:pPr>
            <a:r>
              <a:rPr lang="en-US" dirty="0" smtClean="0"/>
              <a:t>Chap </a:t>
            </a:r>
            <a:r>
              <a:rPr lang="en-US" dirty="0"/>
              <a:t>30 </a:t>
            </a:r>
            <a:r>
              <a:rPr lang="en-US" dirty="0" smtClean="0"/>
              <a:t>Synchronization</a:t>
            </a:r>
            <a:endParaRPr lang="en-US" dirty="0"/>
          </a:p>
          <a:p>
            <a:pPr lvl="2">
              <a:defRPr/>
            </a:pPr>
            <a:r>
              <a:rPr lang="en-US" dirty="0"/>
              <a:t>Chap 31 Safety and Performance</a:t>
            </a:r>
          </a:p>
          <a:p>
            <a:pPr lvl="2">
              <a:defRPr/>
            </a:pPr>
            <a:r>
              <a:rPr lang="en-US" dirty="0"/>
              <a:t>Chap 32 Thread cancellation</a:t>
            </a:r>
          </a:p>
          <a:p>
            <a:pPr lvl="2">
              <a:defRPr/>
            </a:pPr>
            <a:r>
              <a:rPr lang="en-US" dirty="0"/>
              <a:t>Chap 33 Thread further </a:t>
            </a:r>
            <a:r>
              <a:rPr lang="en-US" dirty="0" smtClean="0"/>
              <a:t>details</a:t>
            </a:r>
          </a:p>
          <a:p>
            <a:pPr lvl="1">
              <a:defRPr/>
            </a:pPr>
            <a:r>
              <a:rPr lang="en-US" dirty="0" smtClean="0"/>
              <a:t>How far did we go???</a:t>
            </a:r>
            <a:endParaRPr lang="en-US" dirty="0"/>
          </a:p>
          <a:p>
            <a:pPr>
              <a:defRPr/>
            </a:pPr>
            <a:r>
              <a:rPr lang="en-US" dirty="0" smtClean="0"/>
              <a:t>Email (none recently)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419600" y="685800"/>
            <a:ext cx="4572000" cy="546811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>
                <a:solidFill>
                  <a:srgbClr val="FF0000"/>
                </a:solidFill>
              </a:rPr>
              <a:t>Webserver Assignment due date delayed because of network/server problems!</a:t>
            </a:r>
          </a:p>
          <a:p>
            <a:pPr lvl="1">
              <a:defRPr/>
            </a:pPr>
            <a:r>
              <a:rPr lang="en-US" dirty="0" smtClean="0"/>
              <a:t>POSIX threads from Lec22</a:t>
            </a:r>
          </a:p>
          <a:p>
            <a:pPr lvl="1">
              <a:defRPr/>
            </a:pPr>
            <a:r>
              <a:rPr lang="en-US" dirty="0" err="1" smtClean="0"/>
              <a:t>Autotools</a:t>
            </a:r>
            <a:r>
              <a:rPr lang="en-US" dirty="0" smtClean="0"/>
              <a:t>: dataflow</a:t>
            </a:r>
          </a:p>
          <a:p>
            <a:pPr lvl="1">
              <a:defRPr/>
            </a:pPr>
            <a:r>
              <a:rPr lang="en-US" dirty="0" smtClean="0"/>
              <a:t>Threads topics from TLPI</a:t>
            </a:r>
          </a:p>
          <a:p>
            <a:pPr lvl="2">
              <a:defRPr/>
            </a:pPr>
            <a:r>
              <a:rPr lang="en-US" dirty="0" smtClean="0"/>
              <a:t>Chap 31 Safety and Performance</a:t>
            </a:r>
          </a:p>
          <a:p>
            <a:pPr lvl="2">
              <a:defRPr/>
            </a:pPr>
            <a:r>
              <a:rPr lang="en-US" dirty="0" smtClean="0"/>
              <a:t>Chap 32 Thread cancellation</a:t>
            </a:r>
          </a:p>
          <a:p>
            <a:pPr lvl="2">
              <a:defRPr/>
            </a:pPr>
            <a:r>
              <a:rPr lang="en-US" dirty="0" smtClean="0"/>
              <a:t>Chap 33 Thread further details</a:t>
            </a:r>
          </a:p>
          <a:p>
            <a:pPr lvl="1">
              <a:defRPr/>
            </a:pPr>
            <a:r>
              <a:rPr lang="en-US" dirty="0" smtClean="0"/>
              <a:t>POSIX semaphores</a:t>
            </a:r>
          </a:p>
          <a:p>
            <a:pPr lvl="1">
              <a:defRPr/>
            </a:pPr>
            <a:r>
              <a:rPr lang="en-US" dirty="0" err="1" smtClean="0"/>
              <a:t>Getrusage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Tools-Check for Unit Testing</a:t>
            </a:r>
          </a:p>
          <a:p>
            <a:pPr lvl="1">
              <a:defRPr/>
            </a:pPr>
            <a:r>
              <a:rPr lang="en-US" dirty="0" smtClean="0"/>
              <a:t>Test 2</a:t>
            </a:r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 – Due Monday 11:55PM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Test 2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Signals</a:t>
            </a:r>
          </a:p>
          <a:p>
            <a:pPr marL="731520" lvl="1" indent="-457200">
              <a:buFont typeface="Wingdings 3"/>
              <a:buAutoNum type="alphaLcPeriod"/>
            </a:pPr>
            <a:r>
              <a:rPr lang="en-US" sz="2000" dirty="0"/>
              <a:t>Explain in detail what happens when the system call     “</a:t>
            </a:r>
            <a:r>
              <a:rPr lang="en-US" sz="2000" dirty="0" err="1"/>
              <a:t>rv</a:t>
            </a:r>
            <a:r>
              <a:rPr lang="en-US" sz="2000" dirty="0"/>
              <a:t> = signal(SIGINT, </a:t>
            </a:r>
            <a:r>
              <a:rPr lang="en-US" sz="2000" dirty="0" err="1"/>
              <a:t>intr</a:t>
            </a:r>
            <a:r>
              <a:rPr lang="en-US" sz="2000" dirty="0"/>
              <a:t>);”     is executed.  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Write a section of code that will temporarily block the SIGINT signal.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Write a section of code to check if there is a SIGINT signal pending.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Are signals queued up?</a:t>
            </a:r>
          </a:p>
          <a:p>
            <a:pPr marL="457200" indent="-457200">
              <a:buAutoNum type="arabicPeriod"/>
            </a:pPr>
            <a:r>
              <a:rPr lang="en-US" sz="2400" dirty="0"/>
              <a:t>pipes and </a:t>
            </a:r>
            <a:r>
              <a:rPr lang="en-US" sz="2400" dirty="0" err="1"/>
              <a:t>fifos</a:t>
            </a:r>
            <a:endParaRPr lang="en-US" sz="2400" dirty="0"/>
          </a:p>
          <a:p>
            <a:pPr marL="731520" lvl="1" indent="-457200">
              <a:buAutoNum type="alphaLcPeriod"/>
            </a:pPr>
            <a:r>
              <a:rPr lang="en-US" sz="2000" dirty="0"/>
              <a:t>What are the major differences between a pipe and a </a:t>
            </a:r>
            <a:r>
              <a:rPr lang="en-US" sz="2000" dirty="0" err="1"/>
              <a:t>fifo</a:t>
            </a:r>
            <a:r>
              <a:rPr lang="en-US" sz="2000" dirty="0"/>
              <a:t>?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How do you know if a file in the hierarchy is a </a:t>
            </a:r>
            <a:r>
              <a:rPr lang="en-US" sz="2000" dirty="0" err="1"/>
              <a:t>fifo</a:t>
            </a:r>
            <a:r>
              <a:rPr lang="en-US" sz="2000" dirty="0"/>
              <a:t>?</a:t>
            </a:r>
          </a:p>
          <a:p>
            <a:pPr marL="457200" indent="-457200">
              <a:buAutoNum type="arabicPeriod"/>
            </a:pPr>
            <a:r>
              <a:rPr lang="en-US" dirty="0" err="1"/>
              <a:t>Longjmps</a:t>
            </a:r>
            <a:r>
              <a:rPr lang="en-US" dirty="0"/>
              <a:t>/</a:t>
            </a:r>
            <a:r>
              <a:rPr lang="en-US" dirty="0" err="1"/>
              <a:t>setjmps</a:t>
            </a:r>
            <a:endParaRPr lang="en-US" dirty="0"/>
          </a:p>
          <a:p>
            <a:pPr marL="731520" lvl="1" indent="-457200">
              <a:buAutoNum type="alphaLcPeriod"/>
            </a:pPr>
            <a:r>
              <a:rPr lang="en-US" sz="2000" dirty="0"/>
              <a:t>What is the problem with global variables?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When are acceptable times to use </a:t>
            </a:r>
            <a:r>
              <a:rPr lang="en-US" sz="2000" dirty="0" err="1"/>
              <a:t>longjmp</a:t>
            </a:r>
            <a:r>
              <a:rPr lang="en-US" sz="2000" dirty="0"/>
              <a:t>?</a:t>
            </a:r>
          </a:p>
          <a:p>
            <a:pPr marL="731520" lvl="1" indent="-457200">
              <a:buAutoNum type="alphaLcPeriod"/>
            </a:pPr>
            <a:r>
              <a:rPr lang="en-US" sz="2000" dirty="0"/>
              <a:t>Is the environment stored when you do a </a:t>
            </a:r>
            <a:r>
              <a:rPr lang="en-US" sz="2000" dirty="0" err="1"/>
              <a:t>setjmp</a:t>
            </a:r>
            <a:r>
              <a:rPr lang="en-US" sz="2000" dirty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822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 Test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31520" lvl="1" indent="-457200">
              <a:buAutoNum type="arabicPeriod" startAt="3"/>
            </a:pPr>
            <a:r>
              <a:rPr lang="en-US" dirty="0"/>
              <a:t>Write a program “p2b.c” that will create two children A and B. </a:t>
            </a:r>
          </a:p>
          <a:p>
            <a:pPr marL="1005840" lvl="2" indent="-457200"/>
            <a:r>
              <a:rPr lang="en-US" dirty="0"/>
              <a:t>The parent should write ( a line)  to A; </a:t>
            </a:r>
          </a:p>
          <a:p>
            <a:pPr marL="1005840" lvl="2" indent="-457200"/>
            <a:r>
              <a:rPr lang="en-US" dirty="0"/>
              <a:t>A should read then write (a line) to B, </a:t>
            </a:r>
          </a:p>
          <a:p>
            <a:pPr marL="1005840" lvl="2" indent="-457200"/>
            <a:r>
              <a:rPr lang="en-US" dirty="0"/>
              <a:t>B should … and then the parent should read (a line) from B.</a:t>
            </a:r>
          </a:p>
          <a:p>
            <a:pPr marL="731520" lvl="1" indent="-457200">
              <a:buAutoNum type="arabicPeriod" startAt="3"/>
            </a:pPr>
            <a:r>
              <a:rPr lang="en-US" dirty="0"/>
              <a:t>What are the essential steps in a process becoming a daemon?</a:t>
            </a:r>
          </a:p>
          <a:p>
            <a:pPr marL="731520" lvl="1" indent="-457200">
              <a:buAutoNum type="arabicPeriod" startAt="3"/>
            </a:pPr>
            <a:r>
              <a:rPr lang="en-US" dirty="0" err="1"/>
              <a:t>Filesystems</a:t>
            </a:r>
            <a:endParaRPr lang="en-US" dirty="0"/>
          </a:p>
          <a:p>
            <a:pPr marL="1005840" lvl="2" indent="-457200">
              <a:buAutoNum type="alphaLcPeriod"/>
            </a:pPr>
            <a:r>
              <a:rPr lang="en-US" dirty="0"/>
              <a:t>Explain triple indirect blocks</a:t>
            </a:r>
          </a:p>
          <a:p>
            <a:pPr marL="1005840" lvl="2" indent="-457200">
              <a:buAutoNum type="alphaLcPeriod"/>
            </a:pPr>
            <a:r>
              <a:rPr lang="en-US" dirty="0"/>
              <a:t>How many new blocks are required when adding a character to a file necessitates the first use of the triple indirect pointer?</a:t>
            </a:r>
          </a:p>
          <a:p>
            <a:pPr marL="1005840" lvl="2" indent="-457200">
              <a:buAutoNum type="alphaLcPeriod"/>
            </a:pPr>
            <a:r>
              <a:rPr lang="en-US" dirty="0"/>
              <a:t>How big in terms of blocks is the file at that point?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5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 Test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6"/>
            </a:pPr>
            <a:r>
              <a:rPr lang="en-US" dirty="0" smtClean="0"/>
              <a:t>Sockets</a:t>
            </a:r>
          </a:p>
          <a:p>
            <a:pPr marL="731520" lvl="1" indent="-457200">
              <a:buFont typeface="Wingdings 3"/>
              <a:buAutoNum type="alphaLcPeriod"/>
            </a:pPr>
            <a:r>
              <a:rPr lang="en-US" dirty="0" smtClean="0"/>
              <a:t>write code to set up a  datagram socket on port 5777 and start accepting packets on it and sending back responses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How do you find the IPv6 address of a machine?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What is the IPv4, IPv6, </a:t>
            </a:r>
            <a:r>
              <a:rPr lang="en-US" dirty="0" err="1" smtClean="0"/>
              <a:t>ethernet</a:t>
            </a:r>
            <a:r>
              <a:rPr lang="en-US" dirty="0" smtClean="0"/>
              <a:t> address of  one of the machines in 3D?? </a:t>
            </a:r>
          </a:p>
          <a:p>
            <a:pPr marL="514350" indent="-514350">
              <a:buAutoNum type="arabicPeriod" startAt="6"/>
            </a:pPr>
            <a:r>
              <a:rPr lang="en-US" dirty="0" smtClean="0"/>
              <a:t>Webservers - Modify your accept-fork-process to a multithreaded webserver using </a:t>
            </a:r>
            <a:r>
              <a:rPr lang="en-US" dirty="0" err="1" smtClean="0"/>
              <a:t>pthreads</a:t>
            </a:r>
            <a:endParaRPr lang="en-US" dirty="0"/>
          </a:p>
          <a:p>
            <a:pPr marL="514350" indent="-514350">
              <a:buAutoNum type="arabicPeriod" startAt="6"/>
            </a:pPr>
            <a:endParaRPr lang="en-US" dirty="0" smtClean="0"/>
          </a:p>
          <a:p>
            <a:pPr marL="514350" indent="-514350">
              <a:buAutoNum type="arabicPeriod" startAt="6"/>
            </a:pPr>
            <a:r>
              <a:rPr lang="en-US" dirty="0" smtClean="0"/>
              <a:t>POSIX threads/semaphores</a:t>
            </a:r>
          </a:p>
          <a:p>
            <a:pPr marL="731520" lvl="1" indent="-457200">
              <a:buAutoNum type="alphaLcPeriod"/>
            </a:pPr>
            <a:r>
              <a:rPr lang="en-US" dirty="0" smtClean="0"/>
              <a:t>in using a named semaphore how do you get started and then what commands do you do to signal and wait?</a:t>
            </a:r>
            <a:endParaRPr lang="en-US" dirty="0"/>
          </a:p>
          <a:p>
            <a:pPr marL="731520" lvl="1" indent="-457200">
              <a:buFont typeface="Wingdings 3"/>
              <a:buAutoNum type="alphaLcPeriod"/>
            </a:pPr>
            <a:r>
              <a:rPr lang="en-US" dirty="0"/>
              <a:t>in using a </a:t>
            </a:r>
            <a:r>
              <a:rPr lang="en-US" dirty="0" smtClean="0"/>
              <a:t>non-named </a:t>
            </a:r>
            <a:r>
              <a:rPr lang="en-US" dirty="0"/>
              <a:t>semaphore how do you get started and then what commands do you do to signal and wait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2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TLPI/threads  Example Programs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686800" cy="54864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simple_thread.c</a:t>
            </a:r>
            <a:r>
              <a:rPr lang="en-US" dirty="0" smtClean="0"/>
              <a:t> </a:t>
            </a:r>
            <a:r>
              <a:rPr lang="en-US" dirty="0"/>
              <a:t>(Example </a:t>
            </a:r>
            <a:r>
              <a:rPr lang="en-US" dirty="0" smtClean="0"/>
              <a:t>29-1) very simple one thread hello-world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detached_attrib.c</a:t>
            </a:r>
            <a:r>
              <a:rPr lang="en-US" dirty="0" smtClean="0"/>
              <a:t> (29-2) 	</a:t>
            </a:r>
            <a:r>
              <a:rPr lang="en-US" dirty="0" err="1" smtClean="0"/>
              <a:t>pthread_attr</a:t>
            </a:r>
            <a:r>
              <a:rPr lang="en-US" dirty="0" smtClean="0"/>
              <a:t> – detached </a:t>
            </a:r>
            <a:r>
              <a:rPr lang="en-US" dirty="0" err="1" smtClean="0"/>
              <a:t>attr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thread_incr.c</a:t>
            </a:r>
            <a:r>
              <a:rPr lang="en-US" dirty="0" smtClean="0"/>
              <a:t> (30-1)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thread_incr_mutex.c</a:t>
            </a:r>
            <a:r>
              <a:rPr lang="en-US" dirty="0" smtClean="0"/>
              <a:t> ( ) 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prod_no_condvar.c</a:t>
            </a:r>
            <a:r>
              <a:rPr lang="en-US" dirty="0"/>
              <a:t> ( 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prod_condvar.c</a:t>
            </a:r>
            <a:r>
              <a:rPr lang="en-US" dirty="0"/>
              <a:t> ( ) </a:t>
            </a:r>
            <a:r>
              <a:rPr lang="en-US" dirty="0" smtClean="0"/>
              <a:t> - condition variable in a producer/consumer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thread_multijoin.c</a:t>
            </a:r>
            <a:r>
              <a:rPr lang="en-US" dirty="0" smtClean="0"/>
              <a:t> 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strerror.c</a:t>
            </a:r>
            <a:r>
              <a:rPr lang="en-US" dirty="0"/>
              <a:t> ( </a:t>
            </a:r>
            <a:r>
              <a:rPr lang="en-US" dirty="0" smtClean="0"/>
              <a:t>); </a:t>
            </a:r>
            <a:r>
              <a:rPr lang="en-US" dirty="0" err="1"/>
              <a:t>strerror_test.c</a:t>
            </a:r>
            <a:r>
              <a:rPr lang="en-US" dirty="0"/>
              <a:t> ( ) </a:t>
            </a:r>
            <a:r>
              <a:rPr lang="en-US" dirty="0" smtClean="0"/>
              <a:t> - non-thread safe version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strerror_tsd.c</a:t>
            </a:r>
            <a:r>
              <a:rPr lang="en-US" dirty="0"/>
              <a:t> ( ) </a:t>
            </a:r>
            <a:r>
              <a:rPr lang="en-US" dirty="0" smtClean="0"/>
              <a:t>(31-3) – thread safe using thread specific data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strerror_tls.c</a:t>
            </a:r>
            <a:r>
              <a:rPr lang="en-US" dirty="0" smtClean="0"/>
              <a:t> ( </a:t>
            </a:r>
            <a:r>
              <a:rPr lang="en-US" dirty="0"/>
              <a:t>) (</a:t>
            </a:r>
            <a:r>
              <a:rPr lang="en-US" dirty="0" smtClean="0"/>
              <a:t>31-4) </a:t>
            </a:r>
            <a:r>
              <a:rPr lang="en-US" dirty="0"/>
              <a:t>– thread safe using thread </a:t>
            </a:r>
            <a:r>
              <a:rPr lang="en-US" dirty="0" smtClean="0"/>
              <a:t>local </a:t>
            </a:r>
            <a:r>
              <a:rPr lang="en-US" dirty="0"/>
              <a:t>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thread_cleanup.c</a:t>
            </a:r>
            <a:r>
              <a:rPr lang="en-US" dirty="0" smtClean="0"/>
              <a:t> 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thread_cancel.c</a:t>
            </a:r>
            <a:r>
              <a:rPr lang="en-US" dirty="0" smtClean="0"/>
              <a:t> </a:t>
            </a:r>
            <a:r>
              <a:rPr lang="en-US" dirty="0"/>
              <a:t>( 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one_time_init.c</a:t>
            </a:r>
            <a:r>
              <a:rPr lang="en-US" dirty="0" smtClean="0"/>
              <a:t> ( </a:t>
            </a:r>
            <a:r>
              <a:rPr lang="en-US" dirty="0"/>
              <a:t>)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8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900" b="1" dirty="0" smtClean="0"/>
              <a:t>POSIX semaphores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Test 2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18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4900" b="1" dirty="0" err="1" smtClean="0"/>
              <a:t>Getrusage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Test 2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84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40468</TotalTime>
  <Words>519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CSCE  510  - Systems Programming</vt:lpstr>
      <vt:lpstr>Overview</vt:lpstr>
      <vt:lpstr>Test 2 – Due Monday 11:55PM</vt:lpstr>
      <vt:lpstr>PowerPoint Presentation</vt:lpstr>
      <vt:lpstr>PowerPoint Presentation</vt:lpstr>
      <vt:lpstr>TLPI/threads  Example Programs</vt:lpstr>
      <vt:lpstr>POSIX semaphores </vt:lpstr>
      <vt:lpstr>Getrusage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433</cp:revision>
  <cp:lastPrinted>2013-04-15T19:19:23Z</cp:lastPrinted>
  <dcterms:created xsi:type="dcterms:W3CDTF">2013-01-05T02:56:47Z</dcterms:created>
  <dcterms:modified xsi:type="dcterms:W3CDTF">2013-04-19T13:07:44Z</dcterms:modified>
</cp:coreProperties>
</file>