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handoutMasterIdLst>
    <p:handoutMasterId r:id="rId24"/>
  </p:handoutMasterIdLst>
  <p:sldIdLst>
    <p:sldId id="352" r:id="rId2"/>
    <p:sldId id="353" r:id="rId3"/>
    <p:sldId id="354" r:id="rId4"/>
    <p:sldId id="370" r:id="rId5"/>
    <p:sldId id="371" r:id="rId6"/>
    <p:sldId id="357" r:id="rId7"/>
    <p:sldId id="372" r:id="rId8"/>
    <p:sldId id="356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  <p:sldId id="366" r:id="rId18"/>
    <p:sldId id="367" r:id="rId19"/>
    <p:sldId id="368" r:id="rId20"/>
    <p:sldId id="369" r:id="rId21"/>
    <p:sldId id="355" r:id="rId22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88B9C9-AB96-4FF8-8EFA-A34F3506D50F}">
          <p14:sldIdLst>
            <p14:sldId id="352"/>
            <p14:sldId id="353"/>
            <p14:sldId id="354"/>
            <p14:sldId id="370"/>
          </p14:sldIdLst>
        </p14:section>
        <p14:section name="Untitled Section" id="{89FB9310-35D1-40CB-ABD8-190D0A4F63F3}">
          <p14:sldIdLst>
            <p14:sldId id="371"/>
            <p14:sldId id="357"/>
            <p14:sldId id="372"/>
            <p14:sldId id="356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5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988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Web Server - CGI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Web Server-CGI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Web Server-CGI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omputer.howstuffworks.com/cgi.htm" TargetMode="External"/><Relationship Id="rId2" Type="http://schemas.openxmlformats.org/officeDocument/2006/relationships/hyperlink" Target="http://www.lycos.com/cgi-bin/pursuit?matchmode=and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computer.howstuffworks.com/cgi.htm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computer.howstuffworks.com/web-server.htm/about-author.htm#brai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puter.howstuffworks.com/web-server1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longlastingsoftware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puter.howstuffworks.com/web-server1.htm" TargetMode="Externa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sz="2800" b="1" dirty="0" smtClean="0"/>
              <a:t>Lecture 21 Web Server: CGI -Dynamic Pages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</a:t>
            </a:r>
            <a:r>
              <a:rPr lang="en-US" dirty="0" smtClean="0"/>
              <a:t>March 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request + cookies sometimes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Static Pages – just return HTML in file</a:t>
            </a:r>
          </a:p>
          <a:p>
            <a:pPr lvl="1"/>
            <a:r>
              <a:rPr lang="en-US" dirty="0" smtClean="0"/>
              <a:t>get means – give me the file</a:t>
            </a:r>
          </a:p>
          <a:p>
            <a:r>
              <a:rPr lang="en-US" dirty="0" smtClean="0"/>
              <a:t>Stateless</a:t>
            </a:r>
          </a:p>
          <a:p>
            <a:pPr lvl="1"/>
            <a:r>
              <a:rPr lang="en-US" dirty="0" smtClean="0"/>
              <a:t>connect to sever</a:t>
            </a:r>
          </a:p>
          <a:p>
            <a:pPr lvl="1"/>
            <a:r>
              <a:rPr lang="en-US" dirty="0" smtClean="0"/>
              <a:t>Send “Get  page.html”</a:t>
            </a:r>
          </a:p>
          <a:p>
            <a:pPr lvl="1"/>
            <a:r>
              <a:rPr lang="en-US" dirty="0" smtClean="0"/>
              <a:t>Server: return page.html in HTML packet</a:t>
            </a:r>
          </a:p>
          <a:p>
            <a:pPr lvl="1"/>
            <a:r>
              <a:rPr lang="en-US" dirty="0" smtClean="0"/>
              <a:t>Server close connection</a:t>
            </a:r>
          </a:p>
          <a:p>
            <a:r>
              <a:rPr lang="en-US" dirty="0" smtClean="0"/>
              <a:t>session info / logins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how does the server remember?</a:t>
            </a:r>
          </a:p>
          <a:p>
            <a:pPr lvl="1"/>
            <a:r>
              <a:rPr lang="en-US" dirty="0" smtClean="0"/>
              <a:t>It doesn’t it send a cookie to the browser</a:t>
            </a:r>
          </a:p>
          <a:p>
            <a:pPr lvl="1"/>
            <a:r>
              <a:rPr lang="en-US" dirty="0" smtClean="0"/>
              <a:t>the browser returns it with later requests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516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Names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.com, .org, </a:t>
            </a:r>
            <a:r>
              <a:rPr lang="en-US" dirty="0" err="1" smtClean="0"/>
              <a:t>.net</a:t>
            </a:r>
            <a:r>
              <a:rPr lang="en-US" dirty="0" smtClean="0"/>
              <a:t>, .</a:t>
            </a:r>
            <a:r>
              <a:rPr lang="en-US" dirty="0" err="1" smtClean="0"/>
              <a:t>edu</a:t>
            </a:r>
            <a:endParaRPr lang="en-US" dirty="0" smtClean="0"/>
          </a:p>
          <a:p>
            <a:r>
              <a:rPr lang="en-US" dirty="0" smtClean="0"/>
              <a:t> top of the food chain for </a:t>
            </a:r>
            <a:r>
              <a:rPr lang="en-US" dirty="0" err="1" smtClean="0"/>
              <a:t>nameservers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447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Pages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Web 2.0 ?</a:t>
            </a:r>
          </a:p>
          <a:p>
            <a:r>
              <a:rPr lang="en-US" dirty="0" smtClean="0"/>
              <a:t>Dynamic pages – html pages generated on server and then sent to the browser</a:t>
            </a:r>
          </a:p>
          <a:p>
            <a:endParaRPr lang="en-US" dirty="0"/>
          </a:p>
          <a:p>
            <a:r>
              <a:rPr lang="en-US" dirty="0" smtClean="0"/>
              <a:t>Access Database</a:t>
            </a:r>
          </a:p>
          <a:p>
            <a:r>
              <a:rPr lang="en-US" dirty="0" smtClean="0"/>
              <a:t>process form</a:t>
            </a:r>
          </a:p>
          <a:p>
            <a:r>
              <a:rPr lang="en-US" dirty="0" smtClean="0"/>
              <a:t>…</a:t>
            </a:r>
          </a:p>
          <a:p>
            <a:endParaRPr lang="en-US" dirty="0"/>
          </a:p>
          <a:p>
            <a:r>
              <a:rPr lang="en-US" dirty="0" smtClean="0"/>
              <a:t>java servlets</a:t>
            </a:r>
          </a:p>
          <a:p>
            <a:r>
              <a:rPr lang="en-US" dirty="0" err="1" smtClean="0"/>
              <a:t>cgi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210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CGI – Common Gateway Interface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chroot</a:t>
            </a:r>
            <a:r>
              <a:rPr lang="en-US" dirty="0" smtClean="0"/>
              <a:t>  for static pages “</a:t>
            </a:r>
            <a:r>
              <a:rPr lang="en-US" dirty="0" err="1" smtClean="0"/>
              <a:t>webroot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cgi</a:t>
            </a:r>
            <a:r>
              <a:rPr lang="en-US" dirty="0" smtClean="0"/>
              <a:t>-bin – place for </a:t>
            </a:r>
            <a:r>
              <a:rPr lang="en-US" dirty="0" err="1" smtClean="0"/>
              <a:t>executables</a:t>
            </a:r>
            <a:r>
              <a:rPr lang="en-US" dirty="0" smtClean="0"/>
              <a:t> </a:t>
            </a:r>
            <a:r>
              <a:rPr lang="en-US" dirty="0" err="1" smtClean="0"/>
              <a:t>cgi</a:t>
            </a:r>
            <a:r>
              <a:rPr lang="en-US" dirty="0" smtClean="0"/>
              <a:t> scripts</a:t>
            </a:r>
          </a:p>
          <a:p>
            <a:pPr lvl="1"/>
            <a:r>
              <a:rPr lang="en-US" dirty="0" smtClean="0"/>
              <a:t>typically </a:t>
            </a:r>
            <a:r>
              <a:rPr lang="en-US" dirty="0" err="1" smtClean="0"/>
              <a:t>perl</a:t>
            </a:r>
            <a:r>
              <a:rPr lang="en-US" dirty="0" smtClean="0"/>
              <a:t> or C or 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50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914400"/>
          </a:xfrm>
        </p:spPr>
        <p:txBody>
          <a:bodyPr/>
          <a:lstStyle/>
          <a:p>
            <a:r>
              <a:rPr lang="en-US" dirty="0" smtClean="0"/>
              <a:t>A simple  CGI script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simple </a:t>
            </a:r>
            <a:r>
              <a:rPr lang="en-US" dirty="0" err="1" smtClean="0"/>
              <a:t>HTMl</a:t>
            </a:r>
            <a:r>
              <a:rPr lang="en-US" dirty="0" smtClean="0"/>
              <a:t> page</a:t>
            </a:r>
          </a:p>
          <a:p>
            <a:r>
              <a:rPr lang="en-US" dirty="0"/>
              <a:t>&lt;html&gt;</a:t>
            </a:r>
          </a:p>
          <a:p>
            <a:r>
              <a:rPr lang="en-US" dirty="0"/>
              <a:t>  &lt;body&gt;</a:t>
            </a:r>
          </a:p>
          <a:p>
            <a:r>
              <a:rPr lang="en-US" dirty="0"/>
              <a:t>     &lt;h1&gt;Hello there!&lt;/h1&gt;</a:t>
            </a:r>
          </a:p>
          <a:p>
            <a:r>
              <a:rPr lang="en-US" dirty="0"/>
              <a:t>  &lt;/body&gt;</a:t>
            </a:r>
          </a:p>
          <a:p>
            <a:r>
              <a:rPr lang="en-US" dirty="0"/>
              <a:t>&lt;/html&gt;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5026152" y="228600"/>
            <a:ext cx="4041648" cy="592531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cgi</a:t>
            </a:r>
            <a:r>
              <a:rPr lang="en-US" dirty="0" smtClean="0"/>
              <a:t> program to generate</a:t>
            </a:r>
          </a:p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("Content-type: text/html\n\n");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("&lt;html&gt;\n");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("&lt;body&gt;\n");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("&lt;h1&gt;Hello there!&lt;/h1&gt;\n");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("&lt;/body&gt;\n");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("&lt;/html&gt;\n");</a:t>
            </a:r>
          </a:p>
          <a:p>
            <a:r>
              <a:rPr lang="en-US" dirty="0"/>
              <a:t>  return 0;</a:t>
            </a:r>
          </a:p>
          <a:p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257800"/>
            <a:ext cx="42333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compile with </a:t>
            </a:r>
          </a:p>
          <a:p>
            <a:r>
              <a:rPr lang="en-US" sz="2400" b="1" dirty="0" err="1" smtClean="0"/>
              <a:t>gcc</a:t>
            </a:r>
            <a:r>
              <a:rPr lang="en-US" sz="2400" b="1" dirty="0" smtClean="0"/>
              <a:t> </a:t>
            </a:r>
            <a:r>
              <a:rPr lang="en-US" sz="2400" b="1" dirty="0" err="1"/>
              <a:t>simplest.c</a:t>
            </a:r>
            <a:r>
              <a:rPr lang="en-US" sz="2400" b="1" dirty="0"/>
              <a:t> -o </a:t>
            </a:r>
            <a:r>
              <a:rPr lang="en-US" sz="2400" b="1" dirty="0" err="1"/>
              <a:t>simplest.cgi</a:t>
            </a: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059526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Perl version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#! /</a:t>
            </a:r>
            <a:r>
              <a:rPr lang="en-US" dirty="0" err="1"/>
              <a:t>usr</a:t>
            </a:r>
            <a:r>
              <a:rPr lang="en-US" dirty="0"/>
              <a:t>/bin/</a:t>
            </a:r>
            <a:r>
              <a:rPr lang="en-US" dirty="0" err="1"/>
              <a:t>perl</a:t>
            </a:r>
            <a:endParaRPr lang="en-US" dirty="0"/>
          </a:p>
          <a:p>
            <a:r>
              <a:rPr lang="en-US" dirty="0"/>
              <a:t>print "Content-type: text/html\n\n";</a:t>
            </a:r>
          </a:p>
          <a:p>
            <a:r>
              <a:rPr lang="en-US" dirty="0"/>
              <a:t>print "&lt;html&gt;&lt;body&gt;&lt;h1&gt;Hello World!";</a:t>
            </a:r>
          </a:p>
          <a:p>
            <a:r>
              <a:rPr lang="en-US" dirty="0"/>
              <a:t>print "&lt;/h1&gt;&lt;/body&gt;&lt;/html&gt;\n";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34558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incrementcount</a:t>
            </a:r>
            <a:r>
              <a:rPr lang="en-US" dirty="0"/>
              <a:t>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FILE *f;</a:t>
            </a:r>
          </a:p>
          <a:p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  f=</a:t>
            </a:r>
            <a:r>
              <a:rPr lang="en-US" dirty="0" err="1"/>
              <a:t>fopen</a:t>
            </a:r>
            <a:r>
              <a:rPr lang="en-US" dirty="0"/>
              <a:t>("count.txt", "r+");</a:t>
            </a:r>
          </a:p>
          <a:p>
            <a:r>
              <a:rPr lang="en-US" dirty="0"/>
              <a:t>  if (!f)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sleep(1);</a:t>
            </a:r>
          </a:p>
          <a:p>
            <a:r>
              <a:rPr lang="en-US" dirty="0"/>
              <a:t>     f=</a:t>
            </a:r>
            <a:r>
              <a:rPr lang="en-US" dirty="0" err="1"/>
              <a:t>fopen</a:t>
            </a:r>
            <a:r>
              <a:rPr lang="en-US" dirty="0"/>
              <a:t>("count.txt", "r+");</a:t>
            </a:r>
          </a:p>
          <a:p>
            <a:r>
              <a:rPr lang="en-US" dirty="0"/>
              <a:t>     if (!f)</a:t>
            </a:r>
          </a:p>
          <a:p>
            <a:r>
              <a:rPr lang="en-US" dirty="0"/>
              <a:t>       return -1;</a:t>
            </a:r>
          </a:p>
          <a:p>
            <a:r>
              <a:rPr lang="en-US" dirty="0"/>
              <a:t>  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0"/>
            <a:ext cx="4041648" cy="615391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fscanf</a:t>
            </a:r>
            <a:r>
              <a:rPr lang="en-US" dirty="0"/>
              <a:t>(f, "%d", &amp;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r>
              <a:rPr lang="en-US" dirty="0"/>
              <a:t>  </a:t>
            </a:r>
            <a:r>
              <a:rPr lang="en-US" dirty="0" err="1"/>
              <a:t>fseek</a:t>
            </a:r>
            <a:r>
              <a:rPr lang="en-US" dirty="0"/>
              <a:t>(f,0,SEEK_SET);</a:t>
            </a:r>
          </a:p>
          <a:p>
            <a:r>
              <a:rPr lang="en-US" dirty="0"/>
              <a:t>  </a:t>
            </a:r>
            <a:r>
              <a:rPr lang="en-US" dirty="0" err="1"/>
              <a:t>fprintf</a:t>
            </a:r>
            <a:r>
              <a:rPr lang="en-US" dirty="0"/>
              <a:t>(f, "%d", 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r>
              <a:rPr lang="en-US" dirty="0"/>
              <a:t>  </a:t>
            </a:r>
            <a:r>
              <a:rPr lang="en-US" dirty="0" err="1"/>
              <a:t>fclose</a:t>
            </a:r>
            <a:r>
              <a:rPr lang="en-US" dirty="0"/>
              <a:t>(f);</a:t>
            </a:r>
          </a:p>
          <a:p>
            <a:r>
              <a:rPr lang="en-US" dirty="0"/>
              <a:t>  return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 </a:t>
            </a:r>
          </a:p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("Content-type: text/html\n\n");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("&lt;html&gt;\n");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("&lt;body&gt;\n");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("&lt;h1&gt;The current count is: ")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("%d&lt;/h1&gt;\n", </a:t>
            </a:r>
            <a:r>
              <a:rPr lang="en-US" dirty="0" err="1"/>
              <a:t>incrementcount</a:t>
            </a:r>
            <a:r>
              <a:rPr lang="en-US" dirty="0"/>
              <a:t>());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("&lt;/body&gt;\n");</a:t>
            </a:r>
          </a:p>
          <a:p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("&lt;/html&gt;\n");</a:t>
            </a:r>
          </a:p>
          <a:p>
            <a:r>
              <a:rPr lang="en-US" dirty="0"/>
              <a:t>  return 0;</a:t>
            </a:r>
          </a:p>
          <a:p>
            <a:r>
              <a:rPr lang="en-US" dirty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2328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Forms: Sending </a:t>
            </a:r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lycos</a:t>
            </a:r>
            <a:r>
              <a:rPr lang="en-US" dirty="0" smtClean="0"/>
              <a:t> search: </a:t>
            </a: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www.lycos.com/cgi-bin/pursuit?matchmode=and</a:t>
            </a:r>
            <a:endParaRPr lang="en-US" dirty="0" smtClean="0"/>
          </a:p>
          <a:p>
            <a:pPr lvl="1"/>
            <a:r>
              <a:rPr lang="en-US" dirty="0" smtClean="0"/>
              <a:t>&amp;cat=</a:t>
            </a:r>
            <a:r>
              <a:rPr lang="en-US" dirty="0" err="1" smtClean="0"/>
              <a:t>lycos&amp;query</a:t>
            </a:r>
            <a:r>
              <a:rPr lang="en-US" dirty="0" smtClean="0"/>
              <a:t>=</a:t>
            </a:r>
            <a:r>
              <a:rPr lang="en-US" dirty="0" err="1" smtClean="0"/>
              <a:t>test&amp;x</a:t>
            </a:r>
            <a:r>
              <a:rPr lang="en-US" dirty="0" smtClean="0"/>
              <a:t>=10&amp;y=9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3"/>
              </a:rPr>
              <a:t>http://computer.howstuffworks.com/cgi.htm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01948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&lt;html&gt;</a:t>
            </a:r>
          </a:p>
          <a:p>
            <a:pPr marL="0" indent="0">
              <a:buNone/>
            </a:pPr>
            <a:r>
              <a:rPr lang="en-US" dirty="0"/>
              <a:t>&lt;body&gt;</a:t>
            </a:r>
          </a:p>
          <a:p>
            <a:pPr marL="0" indent="0">
              <a:buNone/>
            </a:pPr>
            <a:r>
              <a:rPr lang="en-US" dirty="0"/>
              <a:t>  &lt;h1&gt;A super-simple form&lt;h1&gt;</a:t>
            </a:r>
          </a:p>
          <a:p>
            <a:pPr marL="0" indent="0">
              <a:buNone/>
            </a:pPr>
            <a:r>
              <a:rPr lang="en-US" dirty="0"/>
              <a:t>  &lt;FORM METHOD=GET ACTION="http://www.howstuffworks.com/</a:t>
            </a:r>
          </a:p>
          <a:p>
            <a:pPr marL="0" indent="0">
              <a:buNone/>
            </a:pPr>
            <a:r>
              <a:rPr lang="en-US" dirty="0" err="1"/>
              <a:t>cgi</a:t>
            </a:r>
            <a:r>
              <a:rPr lang="en-US" dirty="0"/>
              <a:t>-bin/</a:t>
            </a:r>
            <a:r>
              <a:rPr lang="en-US" dirty="0" err="1"/>
              <a:t>simpleform.cgi</a:t>
            </a:r>
            <a:r>
              <a:rPr lang="en-US" dirty="0"/>
              <a:t>"&gt;</a:t>
            </a:r>
          </a:p>
          <a:p>
            <a:pPr marL="0" indent="0">
              <a:buNone/>
            </a:pPr>
            <a:r>
              <a:rPr lang="en-US" dirty="0"/>
              <a:t>  Enter Your Name:</a:t>
            </a:r>
          </a:p>
          <a:p>
            <a:pPr marL="0" indent="0">
              <a:buNone/>
            </a:pPr>
            <a:r>
              <a:rPr lang="en-US" dirty="0"/>
              <a:t>  &lt;input name="Name" size=20 </a:t>
            </a:r>
            <a:r>
              <a:rPr lang="en-US" dirty="0" err="1"/>
              <a:t>maxlength</a:t>
            </a:r>
            <a:r>
              <a:rPr lang="en-US" dirty="0"/>
              <a:t>=50&gt;</a:t>
            </a:r>
          </a:p>
          <a:p>
            <a:pPr marL="0" indent="0">
              <a:buNone/>
            </a:pPr>
            <a:r>
              <a:rPr lang="en-US" dirty="0"/>
              <a:t>  &lt;P&gt;</a:t>
            </a:r>
          </a:p>
          <a:p>
            <a:pPr marL="0" indent="0">
              <a:buNone/>
            </a:pPr>
            <a:r>
              <a:rPr lang="en-US" dirty="0"/>
              <a:t>  &lt;INPUT TYPE=submit value="Submit"&gt;</a:t>
            </a:r>
          </a:p>
          <a:p>
            <a:pPr marL="0" indent="0">
              <a:buNone/>
            </a:pPr>
            <a:r>
              <a:rPr lang="en-US" dirty="0"/>
              <a:t>  &lt;INPUT TYPE=reset value="Reset"&gt;</a:t>
            </a:r>
          </a:p>
          <a:p>
            <a:pPr marL="0" indent="0">
              <a:buNone/>
            </a:pPr>
            <a:r>
              <a:rPr lang="en-US" dirty="0"/>
              <a:t>  &lt;/FORM&gt;</a:t>
            </a:r>
          </a:p>
          <a:p>
            <a:pPr marL="0" indent="0">
              <a:buNone/>
            </a:pPr>
            <a:r>
              <a:rPr lang="en-US" dirty="0"/>
              <a:t>&lt;/body&gt;</a:t>
            </a:r>
          </a:p>
          <a:p>
            <a:pPr marL="0" indent="0">
              <a:buNone/>
            </a:pPr>
            <a:r>
              <a:rPr lang="en-US" dirty="0"/>
              <a:t>&lt;/html&gt;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3016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Query String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0" indent="0">
              <a:buNone/>
            </a:pPr>
            <a:r>
              <a:rPr lang="en-US" dirty="0"/>
              <a:t>{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("Content-type: text/html\n\n");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("&lt;html&gt;\n");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("&lt;body&gt;\n");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("&lt;h1&gt;The value entered was: ")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("%s&lt;/h1&gt;\n", </a:t>
            </a:r>
            <a:r>
              <a:rPr lang="en-US" dirty="0" err="1"/>
              <a:t>getenv</a:t>
            </a:r>
            <a:r>
              <a:rPr lang="en-US" dirty="0"/>
              <a:t>("QUERY_STRING"));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("&lt;/body&gt;\n");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printf</a:t>
            </a:r>
            <a:r>
              <a:rPr lang="en-US" dirty="0"/>
              <a:t>("&lt;/html&gt;\n");</a:t>
            </a:r>
          </a:p>
          <a:p>
            <a:pPr marL="0" indent="0">
              <a:buNone/>
            </a:pPr>
            <a:r>
              <a:rPr lang="en-US" dirty="0"/>
              <a:t>  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1182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>
              <a:defRPr/>
            </a:pPr>
            <a:r>
              <a:rPr lang="en-US" dirty="0"/>
              <a:t>Last times slides 22-36</a:t>
            </a:r>
          </a:p>
          <a:p>
            <a:pPr>
              <a:defRPr/>
            </a:pPr>
            <a:r>
              <a:rPr lang="en-US" dirty="0"/>
              <a:t>Stream Server skeleton</a:t>
            </a:r>
          </a:p>
          <a:p>
            <a:pPr>
              <a:defRPr/>
            </a:pPr>
            <a:r>
              <a:rPr lang="en-US" dirty="0"/>
              <a:t>Web server Assignment</a:t>
            </a:r>
          </a:p>
          <a:p>
            <a:pPr>
              <a:defRPr/>
            </a:pPr>
            <a:r>
              <a:rPr lang="en-US" dirty="0"/>
              <a:t>Software as a Service (</a:t>
            </a:r>
            <a:r>
              <a:rPr lang="en-US" dirty="0" err="1"/>
              <a:t>SaaS</a:t>
            </a:r>
            <a:r>
              <a:rPr lang="en-US" dirty="0"/>
              <a:t>)</a:t>
            </a:r>
          </a:p>
          <a:p>
            <a:pPr>
              <a:defRPr/>
            </a:pPr>
            <a:r>
              <a:rPr lang="en-US" dirty="0" smtClean="0"/>
              <a:t>Email ??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359402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Tools Survey</a:t>
            </a:r>
          </a:p>
          <a:p>
            <a:pPr lvl="1">
              <a:defRPr/>
            </a:pPr>
            <a:r>
              <a:rPr lang="en-US" dirty="0" smtClean="0"/>
              <a:t>Web Servers again</a:t>
            </a:r>
          </a:p>
          <a:p>
            <a:pPr lvl="1">
              <a:defRPr/>
            </a:pPr>
            <a:r>
              <a:rPr lang="en-US" dirty="0"/>
              <a:t>Web Server Skeleton – Pop Quiz</a:t>
            </a:r>
          </a:p>
          <a:p>
            <a:pPr lvl="1">
              <a:defRPr/>
            </a:pPr>
            <a:r>
              <a:rPr lang="en-US" dirty="0" err="1" smtClean="0"/>
              <a:t>Git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CGI Common Gateway Interface</a:t>
            </a:r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passed to scripts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AUTH_TYPE</a:t>
            </a:r>
          </a:p>
          <a:p>
            <a:pPr lvl="0"/>
            <a:r>
              <a:rPr lang="en-US" dirty="0"/>
              <a:t>CONTENT_LENGTH</a:t>
            </a:r>
          </a:p>
          <a:p>
            <a:pPr lvl="0"/>
            <a:r>
              <a:rPr lang="en-US" dirty="0"/>
              <a:t>CONTENT_TYPE</a:t>
            </a:r>
          </a:p>
          <a:p>
            <a:pPr lvl="0"/>
            <a:r>
              <a:rPr lang="en-US" dirty="0"/>
              <a:t>GATEWAY_INTERFACE</a:t>
            </a:r>
          </a:p>
          <a:p>
            <a:pPr lvl="0"/>
            <a:r>
              <a:rPr lang="en-US" dirty="0"/>
              <a:t>HTTP_ACCEPT</a:t>
            </a:r>
          </a:p>
          <a:p>
            <a:pPr lvl="0"/>
            <a:r>
              <a:rPr lang="en-US" dirty="0"/>
              <a:t>HTTP_USER_AGENT</a:t>
            </a:r>
          </a:p>
          <a:p>
            <a:pPr lvl="0"/>
            <a:r>
              <a:rPr lang="en-US" dirty="0"/>
              <a:t>PATH_INFO</a:t>
            </a:r>
          </a:p>
          <a:p>
            <a:pPr lvl="0"/>
            <a:r>
              <a:rPr lang="en-US" dirty="0"/>
              <a:t>PATH_TRANSLATED</a:t>
            </a:r>
          </a:p>
          <a:p>
            <a:pPr lvl="0"/>
            <a:r>
              <a:rPr lang="en-US" dirty="0"/>
              <a:t>QUERY_STRING</a:t>
            </a:r>
          </a:p>
          <a:p>
            <a:pPr lvl="0"/>
            <a:r>
              <a:rPr lang="en-US" dirty="0"/>
              <a:t>REMOTE_ADDR</a:t>
            </a:r>
          </a:p>
          <a:p>
            <a:pPr lvl="0"/>
            <a:r>
              <a:rPr lang="en-US" dirty="0"/>
              <a:t>REMOTE_HOST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REMOTE_IDENT</a:t>
            </a:r>
          </a:p>
          <a:p>
            <a:pPr lvl="0"/>
            <a:r>
              <a:rPr lang="en-US" dirty="0"/>
              <a:t>REMOTE_USER</a:t>
            </a:r>
          </a:p>
          <a:p>
            <a:pPr lvl="0"/>
            <a:r>
              <a:rPr lang="en-US" dirty="0"/>
              <a:t>REQUEST_METHOD</a:t>
            </a:r>
          </a:p>
          <a:p>
            <a:pPr lvl="0"/>
            <a:r>
              <a:rPr lang="en-US" dirty="0"/>
              <a:t>SCRIPT_NAME</a:t>
            </a:r>
          </a:p>
          <a:p>
            <a:pPr lvl="0"/>
            <a:r>
              <a:rPr lang="en-US" dirty="0"/>
              <a:t>SERVER_NAME</a:t>
            </a:r>
          </a:p>
          <a:p>
            <a:pPr lvl="0"/>
            <a:r>
              <a:rPr lang="en-US" dirty="0"/>
              <a:t>SERVER_PORT</a:t>
            </a:r>
          </a:p>
          <a:p>
            <a:pPr lvl="0"/>
            <a:r>
              <a:rPr lang="en-US" dirty="0"/>
              <a:t>SERVER_PROTOCOL</a:t>
            </a:r>
          </a:p>
          <a:p>
            <a:pPr lvl="0"/>
            <a:r>
              <a:rPr lang="en-US" dirty="0"/>
              <a:t>SERVER_SOFTWARE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6488668"/>
            <a:ext cx="451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2"/>
              </a:rPr>
              <a:t>http://computer.howstuffworks.com/cgi.htm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36437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smtClean="0"/>
              <a:t>real Form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4270248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300" dirty="0"/>
              <a:t>&lt;html&gt;</a:t>
            </a:r>
          </a:p>
          <a:p>
            <a:pPr marL="0" indent="0">
              <a:buNone/>
            </a:pPr>
            <a:r>
              <a:rPr lang="en-US" sz="3300" dirty="0"/>
              <a:t>  &lt;body&gt;</a:t>
            </a:r>
          </a:p>
          <a:p>
            <a:pPr marL="0" indent="0">
              <a:buNone/>
            </a:pPr>
            <a:r>
              <a:rPr lang="en-US" sz="3300" dirty="0"/>
              <a:t>    &lt;h1&gt;HSW Survey Form&lt;h1&gt;</a:t>
            </a:r>
          </a:p>
          <a:p>
            <a:pPr marL="0" indent="0">
              <a:buNone/>
            </a:pPr>
            <a:r>
              <a:rPr lang="en-US" sz="3300" dirty="0"/>
              <a:t>    &lt;FORM METHOD=POST ACTION="http:</a:t>
            </a:r>
          </a:p>
          <a:p>
            <a:pPr marL="0" indent="0">
              <a:buNone/>
            </a:pPr>
            <a:r>
              <a:rPr lang="en-US" sz="3300" dirty="0"/>
              <a:t>//www.howstuffworks.com/cgi-bin/survey.cgi"&gt;</a:t>
            </a:r>
          </a:p>
          <a:p>
            <a:pPr marL="0" indent="0">
              <a:buNone/>
            </a:pPr>
            <a:r>
              <a:rPr lang="en-US" sz="3300" dirty="0"/>
              <a:t>    Enter Your Name:</a:t>
            </a:r>
          </a:p>
          <a:p>
            <a:pPr marL="0" indent="0">
              <a:buNone/>
            </a:pPr>
            <a:r>
              <a:rPr lang="en-US" sz="3300" dirty="0"/>
              <a:t>    &lt;input name="Name" size=20 </a:t>
            </a:r>
            <a:r>
              <a:rPr lang="en-US" sz="3300" dirty="0" err="1"/>
              <a:t>maxlength</a:t>
            </a:r>
            <a:r>
              <a:rPr lang="en-US" sz="3300" dirty="0"/>
              <a:t>=50&gt;</a:t>
            </a:r>
          </a:p>
          <a:p>
            <a:pPr marL="0" indent="0">
              <a:buNone/>
            </a:pPr>
            <a:r>
              <a:rPr lang="en-US" sz="3300" dirty="0"/>
              <a:t>    &lt;P&gt;Enter your sex:</a:t>
            </a:r>
          </a:p>
          <a:p>
            <a:pPr marL="0" indent="0">
              <a:buNone/>
            </a:pPr>
            <a:r>
              <a:rPr lang="en-US" sz="3300" dirty="0"/>
              <a:t>    &lt;input type=radio CHECKED name=sex value=MALE&gt;Male</a:t>
            </a:r>
          </a:p>
          <a:p>
            <a:pPr marL="0" indent="0">
              <a:buNone/>
            </a:pPr>
            <a:r>
              <a:rPr lang="en-US" sz="3300" dirty="0"/>
              <a:t>    &lt;input type=radio name=sex value=FEMALE&gt;Female</a:t>
            </a:r>
          </a:p>
          <a:p>
            <a:pPr marL="0" indent="0">
              <a:buNone/>
            </a:pPr>
            <a:r>
              <a:rPr lang="en-US" sz="3300" dirty="0"/>
              <a:t>    &lt;P&gt;Select your age&lt;</a:t>
            </a:r>
            <a:r>
              <a:rPr lang="en-US" sz="3300" dirty="0" err="1"/>
              <a:t>br</a:t>
            </a:r>
            <a:r>
              <a:rPr lang="en-US" sz="3300" dirty="0"/>
              <a:t>&gt;</a:t>
            </a:r>
          </a:p>
          <a:p>
            <a:pPr marL="0" indent="0">
              <a:buNone/>
            </a:pPr>
            <a:r>
              <a:rPr lang="en-US" sz="3300" dirty="0"/>
              <a:t>    </a:t>
            </a:r>
          </a:p>
          <a:p>
            <a:pPr marL="0" indent="0">
              <a:buNone/>
            </a:pPr>
            <a:r>
              <a:rPr lang="en-US" sz="3300" dirty="0"/>
              <a:t>    &lt;/SELECT&gt;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49377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&lt;SELECT size=2 NAME=age&gt;</a:t>
            </a:r>
          </a:p>
          <a:p>
            <a:pPr marL="0" indent="0">
              <a:buNone/>
            </a:pPr>
            <a:r>
              <a:rPr lang="en-US" dirty="0"/>
              <a:t>      &lt;OPTION&gt; 1-10</a:t>
            </a:r>
          </a:p>
          <a:p>
            <a:pPr marL="0" indent="0">
              <a:buNone/>
            </a:pPr>
            <a:r>
              <a:rPr lang="en-US" dirty="0"/>
              <a:t>      &lt;OPTION&gt; 11-20</a:t>
            </a:r>
          </a:p>
          <a:p>
            <a:pPr marL="0" indent="0">
              <a:buNone/>
            </a:pPr>
            <a:r>
              <a:rPr lang="en-US" dirty="0"/>
              <a:t>      &lt;OPTION&gt; 21-30</a:t>
            </a:r>
          </a:p>
          <a:p>
            <a:pPr marL="0" indent="0">
              <a:buNone/>
            </a:pPr>
            <a:r>
              <a:rPr lang="en-US" dirty="0"/>
              <a:t>      &lt;OPTION&gt; 31-40</a:t>
            </a:r>
          </a:p>
          <a:p>
            <a:pPr marL="0" indent="0">
              <a:buNone/>
            </a:pPr>
            <a:r>
              <a:rPr lang="en-US" dirty="0"/>
              <a:t>      &lt;OPTION&gt; 41-50</a:t>
            </a:r>
          </a:p>
          <a:p>
            <a:pPr marL="0" indent="0">
              <a:buNone/>
            </a:pPr>
            <a:r>
              <a:rPr lang="en-US" dirty="0"/>
              <a:t>      &lt;OPTION&gt; 51-60</a:t>
            </a:r>
          </a:p>
          <a:p>
            <a:pPr marL="0" indent="0">
              <a:buNone/>
            </a:pPr>
            <a:r>
              <a:rPr lang="en-US" dirty="0"/>
              <a:t>      &lt;OPTION&gt; 61 and up</a:t>
            </a:r>
          </a:p>
          <a:p>
            <a:pPr marL="0" indent="0">
              <a:buNone/>
            </a:pPr>
            <a:r>
              <a:rPr lang="en-US" dirty="0"/>
              <a:t>    &lt;/SELECT&gt;</a:t>
            </a:r>
          </a:p>
          <a:p>
            <a:pPr marL="0" indent="0">
              <a:buNone/>
            </a:pPr>
            <a:r>
              <a:rPr lang="en-US" dirty="0"/>
              <a:t>    &lt;P&gt;Enter Your Comment:</a:t>
            </a:r>
          </a:p>
          <a:p>
            <a:pPr marL="0" indent="0">
              <a:buNone/>
            </a:pPr>
            <a:r>
              <a:rPr lang="en-US" dirty="0"/>
              <a:t>    &lt;input name="Name" size=40 </a:t>
            </a:r>
            <a:r>
              <a:rPr lang="en-US" dirty="0" err="1"/>
              <a:t>maxlength</a:t>
            </a:r>
            <a:r>
              <a:rPr lang="en-US" dirty="0"/>
              <a:t>=100&gt;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71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Web Servers </a:t>
            </a:r>
            <a:r>
              <a:rPr lang="en-US" dirty="0" smtClean="0"/>
              <a:t>Work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 Web Server-CGI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HowStuffWorks</a:t>
            </a:r>
            <a:r>
              <a:rPr lang="en-US" dirty="0"/>
              <a:t> </a:t>
            </a:r>
            <a:r>
              <a:rPr lang="en-US" dirty="0" smtClean="0"/>
              <a:t>–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www.howstuffworks.com/web-server1.htm</a:t>
            </a:r>
            <a:endParaRPr lang="en-US" dirty="0" smtClean="0"/>
          </a:p>
          <a:p>
            <a:pPr lvl="1"/>
            <a:r>
              <a:rPr lang="en-US" dirty="0" smtClean="0"/>
              <a:t>by </a:t>
            </a:r>
            <a:r>
              <a:rPr lang="en-US" u="sng" dirty="0">
                <a:hlinkClick r:id="rId2"/>
              </a:rPr>
              <a:t>Marshall Brain</a:t>
            </a:r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static.ddmcdn.com/gif/webserver-basic-sm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00" y="2667000"/>
            <a:ext cx="8444618" cy="3619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676400" y="6477000"/>
            <a:ext cx="545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4"/>
              </a:rPr>
              <a:t>http://computer.howstuffworks.com/web-server1.htm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02467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Saas</a:t>
            </a:r>
            <a:r>
              <a:rPr lang="en-US" dirty="0" smtClean="0"/>
              <a:t> Book Figure </a:t>
            </a:r>
            <a:r>
              <a:rPr lang="en-US" dirty="0" smtClean="0"/>
              <a:t>2.1 </a:t>
            </a:r>
            <a:r>
              <a:rPr lang="en-US" sz="2700" dirty="0" smtClean="0"/>
              <a:t>(Last Time slide 18 repeat)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762000"/>
            <a:ext cx="8543925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477000"/>
            <a:ext cx="8857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hlinkClick r:id="rId3"/>
              </a:rPr>
              <a:t>Engineering Long-Lasting Software: An Agile Approach Using </a:t>
            </a:r>
            <a:r>
              <a:rPr lang="en-US" sz="1600" b="1" dirty="0" err="1">
                <a:hlinkClick r:id="rId3"/>
              </a:rPr>
              <a:t>SaaS</a:t>
            </a:r>
            <a:r>
              <a:rPr lang="en-US" sz="1600" b="1" dirty="0">
                <a:hlinkClick r:id="rId3"/>
              </a:rPr>
              <a:t> and Cloud Computing (Beta Edition)</a:t>
            </a:r>
            <a:endParaRPr lang="en-US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9054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Behind the </a:t>
            </a:r>
            <a:r>
              <a:rPr lang="en-US" dirty="0" smtClean="0"/>
              <a:t>Scenes – Browser Initiates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 Web Server-CGI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5344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Decompose URL/URI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protocol ("http")</a:t>
            </a:r>
          </a:p>
          <a:p>
            <a:pPr lvl="1"/>
            <a:r>
              <a:rPr lang="en-US" dirty="0"/>
              <a:t>The server name ("www.howstuffworks.com</a:t>
            </a:r>
            <a:r>
              <a:rPr lang="en-US" dirty="0" smtClean="0"/>
              <a:t>")</a:t>
            </a:r>
          </a:p>
          <a:p>
            <a:pPr lvl="1"/>
            <a:r>
              <a:rPr lang="en-US" dirty="0" smtClean="0"/>
              <a:t>optional :port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dirty="0" smtClean="0"/>
              <a:t>path name </a:t>
            </a:r>
            <a:r>
              <a:rPr lang="en-US" dirty="0"/>
              <a:t>("web-server.htm</a:t>
            </a:r>
            <a:r>
              <a:rPr lang="en-US" dirty="0" smtClean="0"/>
              <a:t>")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Name to IP address translation</a:t>
            </a:r>
          </a:p>
          <a:p>
            <a:r>
              <a:rPr lang="en-US" dirty="0" err="1" smtClean="0"/>
              <a:t>gethostbyname</a:t>
            </a:r>
            <a:r>
              <a:rPr lang="en-US" dirty="0" smtClean="0"/>
              <a:t> – now obsolete; </a:t>
            </a:r>
            <a:r>
              <a:rPr lang="en-US" dirty="0"/>
              <a:t>use </a:t>
            </a:r>
            <a:r>
              <a:rPr lang="en-US" dirty="0" err="1"/>
              <a:t>getaddrinfo</a:t>
            </a:r>
            <a:r>
              <a:rPr lang="en-US" dirty="0"/>
              <a:t>(3) and </a:t>
            </a:r>
            <a:r>
              <a:rPr lang="en-US" dirty="0" err="1"/>
              <a:t>getnameinfo</a:t>
            </a:r>
            <a:r>
              <a:rPr lang="en-US" dirty="0"/>
              <a:t>(3</a:t>
            </a:r>
            <a:r>
              <a:rPr lang="en-US" dirty="0" smtClean="0"/>
              <a:t>)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getaddrinfo</a:t>
            </a:r>
            <a:r>
              <a:rPr lang="en-US" dirty="0"/>
              <a:t>(</a:t>
            </a:r>
            <a:r>
              <a:rPr lang="en-US" dirty="0" err="1"/>
              <a:t>const</a:t>
            </a:r>
            <a:r>
              <a:rPr lang="en-US" dirty="0"/>
              <a:t> char *</a:t>
            </a:r>
            <a:r>
              <a:rPr lang="en-US" dirty="0" smtClean="0"/>
              <a:t>node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www.howstuffworks.com</a:t>
            </a: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113299"/>
            <a:ext cx="6781800" cy="1373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848600" y="3113299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 </a:t>
            </a:r>
          </a:p>
          <a:p>
            <a:r>
              <a:rPr lang="en-US" dirty="0" err="1" smtClean="0"/>
              <a:t>Saas</a:t>
            </a:r>
            <a:r>
              <a:rPr lang="en-US" dirty="0" smtClean="0"/>
              <a:t>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51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Name Service (DNS)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 –k    </a:t>
            </a:r>
            <a:r>
              <a:rPr lang="en-US" dirty="0" err="1" smtClean="0"/>
              <a:t>dns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host(1) … no section 3 entries except for pm</a:t>
            </a:r>
          </a:p>
          <a:p>
            <a:r>
              <a:rPr lang="en-US" dirty="0" smtClean="0"/>
              <a:t>Name servers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5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vim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resolv.conf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nameserver</a:t>
            </a:r>
            <a:r>
              <a:rPr lang="en-US" dirty="0"/>
              <a:t> 129.252.11.15</a:t>
            </a:r>
          </a:p>
          <a:p>
            <a:pPr marL="0" indent="0">
              <a:buNone/>
            </a:pPr>
            <a:r>
              <a:rPr lang="en-US" dirty="0" err="1"/>
              <a:t>nameserver</a:t>
            </a:r>
            <a:r>
              <a:rPr lang="en-US" dirty="0"/>
              <a:t> 129.252.21.12</a:t>
            </a:r>
          </a:p>
          <a:p>
            <a:pPr marL="0" indent="0">
              <a:buNone/>
            </a:pPr>
            <a:r>
              <a:rPr lang="en-US" dirty="0" err="1"/>
              <a:t>nameserver</a:t>
            </a:r>
            <a:r>
              <a:rPr lang="en-US" dirty="0"/>
              <a:t> 129.252.21.13</a:t>
            </a:r>
          </a:p>
          <a:p>
            <a:pPr marL="0" indent="0">
              <a:buNone/>
            </a:pPr>
            <a:r>
              <a:rPr lang="en-US" dirty="0"/>
              <a:t>domain cse.sc.edu</a:t>
            </a:r>
          </a:p>
          <a:p>
            <a:pPr marL="0" indent="0">
              <a:buNone/>
            </a:pPr>
            <a:r>
              <a:rPr lang="en-US" dirty="0"/>
              <a:t>search </a:t>
            </a:r>
            <a:r>
              <a:rPr lang="en-US" dirty="0" smtClean="0"/>
              <a:t>cse.sc.edu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Command Anyone Know????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77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DNS: </a:t>
            </a:r>
            <a:r>
              <a:rPr lang="en-US" dirty="0" err="1" smtClean="0"/>
              <a:t>nslookup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ares</a:t>
            </a:r>
            <a:r>
              <a:rPr lang="en-US" dirty="0"/>
              <a:t>&gt; </a:t>
            </a:r>
            <a:r>
              <a:rPr lang="en-US" dirty="0" err="1"/>
              <a:t>nslookup</a:t>
            </a:r>
            <a:r>
              <a:rPr lang="en-US" dirty="0"/>
              <a:t> </a:t>
            </a:r>
            <a:r>
              <a:rPr lang="en-US" dirty="0" smtClean="0"/>
              <a:t>    howstuffworks.com</a:t>
            </a:r>
            <a:endParaRPr lang="en-US" dirty="0"/>
          </a:p>
          <a:p>
            <a:r>
              <a:rPr lang="en-US" dirty="0"/>
              <a:t>Server:         129.252.11.15</a:t>
            </a:r>
          </a:p>
          <a:p>
            <a:r>
              <a:rPr lang="en-US" dirty="0"/>
              <a:t>Address:        129.252.11.15#53</a:t>
            </a:r>
          </a:p>
          <a:p>
            <a:endParaRPr lang="en-US" dirty="0"/>
          </a:p>
          <a:p>
            <a:r>
              <a:rPr lang="en-US" dirty="0"/>
              <a:t>Non-authoritative answer:</a:t>
            </a:r>
          </a:p>
          <a:p>
            <a:r>
              <a:rPr lang="en-US" dirty="0"/>
              <a:t>Name:   howstuffworks.com</a:t>
            </a:r>
          </a:p>
          <a:p>
            <a:r>
              <a:rPr lang="en-US" dirty="0"/>
              <a:t>Address: </a:t>
            </a:r>
            <a:r>
              <a:rPr lang="en-US" dirty="0" smtClean="0"/>
              <a:t>107.21.49.125</a:t>
            </a:r>
          </a:p>
          <a:p>
            <a:endParaRPr lang="en-US" dirty="0"/>
          </a:p>
          <a:p>
            <a:r>
              <a:rPr lang="en-US" dirty="0" smtClean="0"/>
              <a:t>host(1) gives similar results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49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nslookup</a:t>
            </a:r>
            <a:r>
              <a:rPr lang="en-US" dirty="0" smtClean="0"/>
              <a:t> does its thing?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-  Web Server - CGI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how does </a:t>
            </a:r>
            <a:r>
              <a:rPr lang="en-US" dirty="0" err="1"/>
              <a:t>getaddrinfo</a:t>
            </a:r>
            <a:r>
              <a:rPr lang="en-US" dirty="0"/>
              <a:t> do its thing?</a:t>
            </a:r>
          </a:p>
          <a:p>
            <a:r>
              <a:rPr lang="en-US" dirty="0"/>
              <a:t>DNS packets</a:t>
            </a:r>
          </a:p>
          <a:p>
            <a:pPr lvl="1"/>
            <a:r>
              <a:rPr lang="en-US" dirty="0"/>
              <a:t>header</a:t>
            </a:r>
          </a:p>
          <a:p>
            <a:pPr lvl="1"/>
            <a:r>
              <a:rPr lang="en-US" dirty="0"/>
              <a:t>question</a:t>
            </a:r>
          </a:p>
          <a:p>
            <a:pPr lvl="1"/>
            <a:r>
              <a:rPr lang="en-US" dirty="0"/>
              <a:t>answer</a:t>
            </a:r>
          </a:p>
          <a:p>
            <a:pPr lvl="1"/>
            <a:r>
              <a:rPr lang="en-US" dirty="0"/>
              <a:t>Authority</a:t>
            </a:r>
          </a:p>
          <a:p>
            <a:r>
              <a:rPr lang="en-US" dirty="0" smtClean="0"/>
              <a:t>look up in local table</a:t>
            </a:r>
          </a:p>
          <a:p>
            <a:r>
              <a:rPr lang="en-US" dirty="0" smtClean="0"/>
              <a:t>if not found send DNS (UDP) packet to </a:t>
            </a:r>
            <a:r>
              <a:rPr lang="en-US" dirty="0" err="1" smtClean="0"/>
              <a:t>nameserver</a:t>
            </a:r>
            <a:endParaRPr lang="en-US" dirty="0" smtClean="0"/>
          </a:p>
          <a:p>
            <a:r>
              <a:rPr lang="en-US" dirty="0" smtClean="0"/>
              <a:t>At each </a:t>
            </a:r>
            <a:r>
              <a:rPr lang="en-US" dirty="0" err="1" smtClean="0"/>
              <a:t>nameserver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 if it does not know knows somebody else to ask</a:t>
            </a:r>
            <a:endParaRPr lang="en-US" dirty="0"/>
          </a:p>
        </p:txBody>
      </p:sp>
      <p:pic>
        <p:nvPicPr>
          <p:cNvPr id="6" name="Picture 5" descr="http://static.ddmcdn.com/gif/webserver-backbone-sm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082" y="1705927"/>
            <a:ext cx="3353118" cy="233267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676400" y="6477000"/>
            <a:ext cx="5451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3"/>
              </a:rPr>
              <a:t>http://computer.howstuffworks.com/web-server1.htm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78654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34065</TotalTime>
  <Words>1034</Words>
  <Application>Microsoft Office PowerPoint</Application>
  <PresentationFormat>On-screen Show (4:3)</PresentationFormat>
  <Paragraphs>286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Origin</vt:lpstr>
      <vt:lpstr>CSCE  510  - Systems Programming</vt:lpstr>
      <vt:lpstr>Overview</vt:lpstr>
      <vt:lpstr>How Web Servers Work</vt:lpstr>
      <vt:lpstr>Saas Book Figure 2.1 (Last Time slide 18 repeat)</vt:lpstr>
      <vt:lpstr>Behind the Scenes – Browser Initiates</vt:lpstr>
      <vt:lpstr>Domain Name Service (DNS)</vt:lpstr>
      <vt:lpstr>vim /etc/resolv.conf</vt:lpstr>
      <vt:lpstr>DNS: nslookup(1)</vt:lpstr>
      <vt:lpstr>How does nslookup does its thing?</vt:lpstr>
      <vt:lpstr>Get request + cookies sometimes</vt:lpstr>
      <vt:lpstr>Domain Names</vt:lpstr>
      <vt:lpstr>Dynamic Pages</vt:lpstr>
      <vt:lpstr>CGI – Common Gateway Interface</vt:lpstr>
      <vt:lpstr>A simple  CGI script</vt:lpstr>
      <vt:lpstr>Perl version</vt:lpstr>
      <vt:lpstr>Counter</vt:lpstr>
      <vt:lpstr>Forms: Sending Input</vt:lpstr>
      <vt:lpstr>HTML form</vt:lpstr>
      <vt:lpstr>Process Query String</vt:lpstr>
      <vt:lpstr>Environment passed to scripts</vt:lpstr>
      <vt:lpstr>A real Form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394</cp:revision>
  <cp:lastPrinted>2013-04-03T19:23:09Z</cp:lastPrinted>
  <dcterms:created xsi:type="dcterms:W3CDTF">2013-01-05T02:56:47Z</dcterms:created>
  <dcterms:modified xsi:type="dcterms:W3CDTF">2013-04-03T19:23:21Z</dcterms:modified>
</cp:coreProperties>
</file>