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6"/>
  </p:notesMasterIdLst>
  <p:handoutMasterIdLst>
    <p:handoutMasterId r:id="rId27"/>
  </p:handoutMasterIdLst>
  <p:sldIdLst>
    <p:sldId id="352" r:id="rId2"/>
    <p:sldId id="353" r:id="rId3"/>
    <p:sldId id="485" r:id="rId4"/>
    <p:sldId id="515" r:id="rId5"/>
    <p:sldId id="522" r:id="rId6"/>
    <p:sldId id="530" r:id="rId7"/>
    <p:sldId id="537" r:id="rId8"/>
    <p:sldId id="538" r:id="rId9"/>
    <p:sldId id="539" r:id="rId10"/>
    <p:sldId id="524" r:id="rId11"/>
    <p:sldId id="525" r:id="rId12"/>
    <p:sldId id="526" r:id="rId13"/>
    <p:sldId id="528" r:id="rId14"/>
    <p:sldId id="531" r:id="rId15"/>
    <p:sldId id="536" r:id="rId16"/>
    <p:sldId id="527" r:id="rId17"/>
    <p:sldId id="532" r:id="rId18"/>
    <p:sldId id="533" r:id="rId19"/>
    <p:sldId id="535" r:id="rId20"/>
    <p:sldId id="520" r:id="rId21"/>
    <p:sldId id="540" r:id="rId22"/>
    <p:sldId id="521" r:id="rId23"/>
    <p:sldId id="541" r:id="rId24"/>
    <p:sldId id="542" r:id="rId25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98" autoAdjust="0"/>
    <p:restoredTop sz="94660"/>
  </p:normalViewPr>
  <p:slideViewPr>
    <p:cSldViewPr>
      <p:cViewPr varScale="1">
        <p:scale>
          <a:sx n="56" d="100"/>
          <a:sy n="56" d="100"/>
        </p:scale>
        <p:origin x="-988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1A1BBE1-92E6-45BF-90BA-708085532AE0}" type="datetimeFigureOut">
              <a:rPr lang="en-US" smtClean="0"/>
              <a:t>4/3/2013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539F9F1-FDD8-49EC-AA5A-1E432D9FA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1200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676AD3F-9F66-46B5-AFD7-5D5E1A706F58}" type="datetimeFigureOut">
              <a:rPr lang="en-US" smtClean="0"/>
              <a:t>4/3/2013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A59A242-1C0B-4A81-960E-0BDF967F1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537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876800" y="2209800"/>
            <a:ext cx="3124200" cy="2838449"/>
          </a:xfrm>
        </p:spPr>
        <p:txBody>
          <a:bodyPr anchor="t" anchorCtr="0">
            <a:normAutofit/>
          </a:bodyPr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>
            <a:noAutofit/>
          </a:bodyPr>
          <a:lstStyle>
            <a:lvl1pPr marL="0" indent="0" algn="r">
              <a:buNone/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 b="1"/>
            </a:lvl1pPr>
          </a:lstStyle>
          <a:p>
            <a:r>
              <a:rPr lang="en-US" dirty="0" smtClean="0"/>
              <a:t>CSCE 510 Jan 14, 2013 -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33400" y="6355080"/>
            <a:ext cx="5535168" cy="365760"/>
          </a:xfrm>
        </p:spPr>
        <p:txBody>
          <a:bodyPr/>
          <a:lstStyle/>
          <a:p>
            <a:r>
              <a:rPr lang="en-US" dirty="0" smtClean="0"/>
              <a:t>University of South Carolina   –  Computer Science and Engineering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 smtClean="0"/>
              <a:t>- CSCE 510 2013 -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43800" y="6416040"/>
            <a:ext cx="1524000" cy="365760"/>
          </a:xfrm>
        </p:spPr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24600"/>
            <a:ext cx="2667000" cy="365760"/>
          </a:xfrm>
        </p:spPr>
        <p:txBody>
          <a:bodyPr/>
          <a:lstStyle/>
          <a:p>
            <a:r>
              <a:rPr lang="en-US" dirty="0" smtClean="0"/>
              <a:t>Slide - </a:t>
            </a:r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-  Web Server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0" y="6355080"/>
            <a:ext cx="2286000" cy="365760"/>
          </a:xfrm>
        </p:spPr>
        <p:txBody>
          <a:bodyPr/>
          <a:lstStyle/>
          <a:p>
            <a:r>
              <a:rPr lang="en-US" dirty="0" smtClean="0"/>
              <a:t>CSCE 510 Jan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400" y="6356350"/>
            <a:ext cx="2971800" cy="365760"/>
          </a:xfrm>
        </p:spPr>
        <p:txBody>
          <a:bodyPr/>
          <a:lstStyle/>
          <a:p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 Web Server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CSCE 510 Jan 14,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1/4/2013  CSCE 510 Sp 13 -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388352" y="6356350"/>
            <a:ext cx="1908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- CSCE 510 2013 -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33400" y="6356350"/>
            <a:ext cx="25908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Slide </a:t>
            </a:r>
            <a:fld id="{8BE163DA-CB98-46B5-905B-D01D5F3D56A4}" type="slidenum">
              <a:rPr lang="en-US" smtClean="0"/>
              <a:pPr/>
              <a:t>‹#›</a:t>
            </a:fld>
            <a:r>
              <a:rPr lang="en-US" dirty="0" smtClean="0"/>
              <a:t> Web Server</a:t>
            </a:r>
            <a:endParaRPr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latinLnBrk="0" hangingPunct="1">
        <a:spcBef>
          <a:spcPct val="0"/>
        </a:spcBef>
        <a:buNone/>
        <a:defRPr kumimoji="0"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400" b="1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Rack_(web_server_interface)" TargetMode="External"/><Relationship Id="rId2" Type="http://schemas.openxmlformats.org/officeDocument/2006/relationships/hyperlink" Target="http://en.wikipedia.org/wiki/FastCGI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://en.wikipedia.org/wiki/Perl_Web_Server_Gateway_Interface" TargetMode="External"/><Relationship Id="rId4" Type="http://schemas.openxmlformats.org/officeDocument/2006/relationships/hyperlink" Target="http://en.wikipedia.org/wiki/Web_Server_Gateway_Interface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google.com/site/longlastingsoftware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google.com/site/longlastingsoftware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google.com/site/longlastingsoftware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google.com/site/longlastingsoftware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86200" y="2590800"/>
            <a:ext cx="4191000" cy="2286000"/>
          </a:xfrm>
        </p:spPr>
        <p:txBody>
          <a:bodyPr>
            <a:normAutofit/>
          </a:bodyPr>
          <a:lstStyle/>
          <a:p>
            <a:r>
              <a:rPr lang="en-US" b="1" dirty="0" smtClean="0"/>
              <a:t>CSCE  510  - Systems Programming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5124450"/>
            <a:ext cx="7162800" cy="533400"/>
          </a:xfrm>
        </p:spPr>
        <p:txBody>
          <a:bodyPr/>
          <a:lstStyle/>
          <a:p>
            <a:r>
              <a:rPr lang="en-US" b="1" dirty="0" smtClean="0"/>
              <a:t>Lecture 20 Web Server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416040"/>
            <a:ext cx="2209800" cy="365760"/>
          </a:xfrm>
        </p:spPr>
        <p:txBody>
          <a:bodyPr/>
          <a:lstStyle/>
          <a:p>
            <a:r>
              <a:rPr lang="en-US" dirty="0"/>
              <a:t>CSCE </a:t>
            </a:r>
            <a:r>
              <a:rPr lang="en-US" dirty="0" smtClean="0"/>
              <a:t>March  25, 2013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89173"/>
            <a:ext cx="2971800" cy="3535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583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an –k   http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10</a:t>
            </a:fld>
            <a:r>
              <a:rPr lang="en-US" smtClean="0"/>
              <a:t>  Web Server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err="1"/>
              <a:t>ares</a:t>
            </a:r>
            <a:r>
              <a:rPr lang="en-US" dirty="0"/>
              <a:t>&gt; man -k http</a:t>
            </a:r>
          </a:p>
          <a:p>
            <a:pPr marL="0" indent="0">
              <a:buNone/>
            </a:pPr>
            <a:r>
              <a:rPr lang="en-US" dirty="0"/>
              <a:t>CGI::Carp (3pm)      - CGI routines for writing to the HTTPD (or other) error...</a:t>
            </a:r>
          </a:p>
          <a:p>
            <a:pPr marL="0" indent="0">
              <a:buNone/>
            </a:pPr>
            <a:r>
              <a:rPr lang="en-US" dirty="0"/>
              <a:t>CGI::Cookie (3pm)    - Interface to HTTP Cookies</a:t>
            </a:r>
          </a:p>
          <a:p>
            <a:pPr marL="0" indent="0">
              <a:buNone/>
            </a:pPr>
            <a:r>
              <a:rPr lang="en-US" dirty="0"/>
              <a:t>HTTP::Server::Simple (3pm) - Lightweight HTTP server</a:t>
            </a:r>
          </a:p>
          <a:p>
            <a:pPr marL="0" indent="0">
              <a:buNone/>
            </a:pPr>
            <a:r>
              <a:rPr lang="en-US" dirty="0"/>
              <a:t>HTTP::Server::Simple::CGI (3pm) - CGI.pm-style version of HTTP::Server::Simple</a:t>
            </a:r>
          </a:p>
          <a:p>
            <a:pPr marL="0" indent="0">
              <a:buNone/>
            </a:pPr>
            <a:r>
              <a:rPr lang="en-US" dirty="0"/>
              <a:t>HTTP::Server::Simple::CGI::Environment (3pm) - a HTTP::Server::Simple </a:t>
            </a:r>
            <a:r>
              <a:rPr lang="en-US" dirty="0" err="1"/>
              <a:t>mixin</a:t>
            </a:r>
            <a:r>
              <a:rPr lang="en-US" dirty="0"/>
              <a:t> t...</a:t>
            </a:r>
          </a:p>
          <a:p>
            <a:pPr marL="0" indent="0">
              <a:buNone/>
            </a:pPr>
            <a:r>
              <a:rPr lang="en-US" dirty="0"/>
              <a:t>HTTP::Server::Simple::Mason (3pm) - An abstract </a:t>
            </a:r>
            <a:r>
              <a:rPr lang="en-US" dirty="0" err="1"/>
              <a:t>baseclass</a:t>
            </a:r>
            <a:r>
              <a:rPr lang="en-US" dirty="0"/>
              <a:t> for a standalone ma...</a:t>
            </a:r>
          </a:p>
          <a:p>
            <a:pPr marL="0" indent="0">
              <a:buNone/>
            </a:pPr>
            <a:r>
              <a:rPr lang="en-US" dirty="0"/>
              <a:t>Net::Server::HTTP (3pm) - very basic Net::Server based HTTP server class</a:t>
            </a:r>
          </a:p>
          <a:p>
            <a:pPr marL="0" indent="0">
              <a:buNone/>
            </a:pPr>
            <a:r>
              <a:rPr lang="en-US" dirty="0"/>
              <a:t>Net::Server::PSGI (3pm) - basic Net::Server based PSGI HTTP server class</a:t>
            </a:r>
          </a:p>
          <a:p>
            <a:pPr marL="0" indent="0">
              <a:buNone/>
            </a:pPr>
            <a:r>
              <a:rPr lang="en-US" dirty="0" err="1"/>
              <a:t>ab</a:t>
            </a:r>
            <a:r>
              <a:rPr lang="en-US" dirty="0"/>
              <a:t> (8)               - Apache HTTP server benchmarking tool</a:t>
            </a:r>
          </a:p>
          <a:p>
            <a:pPr marL="0" indent="0">
              <a:buNone/>
            </a:pPr>
            <a:r>
              <a:rPr lang="en-US" dirty="0" err="1"/>
              <a:t>curl_formadd</a:t>
            </a:r>
            <a:r>
              <a:rPr lang="en-US" dirty="0"/>
              <a:t> (3)     - add a section to a multipart/</a:t>
            </a:r>
            <a:r>
              <a:rPr lang="en-US" dirty="0" err="1"/>
              <a:t>formdata</a:t>
            </a:r>
            <a:r>
              <a:rPr lang="en-US" dirty="0"/>
              <a:t> HTTP POST</a:t>
            </a:r>
          </a:p>
          <a:p>
            <a:pPr marL="0" indent="0">
              <a:buNone/>
            </a:pPr>
            <a:r>
              <a:rPr lang="en-US" dirty="0" err="1"/>
              <a:t>curl_formfree</a:t>
            </a:r>
            <a:r>
              <a:rPr lang="en-US" dirty="0"/>
              <a:t> (3)    - free a previously build multipart/</a:t>
            </a:r>
            <a:r>
              <a:rPr lang="en-US" dirty="0" err="1"/>
              <a:t>formdata</a:t>
            </a:r>
            <a:r>
              <a:rPr lang="en-US" dirty="0"/>
              <a:t> HTTP POST c...</a:t>
            </a:r>
          </a:p>
          <a:p>
            <a:pPr marL="0" indent="0">
              <a:buNone/>
            </a:pPr>
            <a:r>
              <a:rPr lang="en-US" dirty="0" err="1"/>
              <a:t>git</a:t>
            </a:r>
            <a:r>
              <a:rPr lang="en-US" dirty="0"/>
              <a:t>-http-backend (1) - Server side implementation of </a:t>
            </a:r>
            <a:r>
              <a:rPr lang="en-US" dirty="0" err="1"/>
              <a:t>Git</a:t>
            </a:r>
            <a:r>
              <a:rPr lang="en-US" dirty="0"/>
              <a:t> over HTTP</a:t>
            </a:r>
          </a:p>
          <a:p>
            <a:pPr marL="0" indent="0">
              <a:buNone/>
            </a:pPr>
            <a:r>
              <a:rPr lang="en-US" dirty="0" err="1"/>
              <a:t>git</a:t>
            </a:r>
            <a:r>
              <a:rPr lang="en-US" dirty="0"/>
              <a:t>-http-fetch (1)   - Download from a remote </a:t>
            </a:r>
            <a:r>
              <a:rPr lang="en-US" dirty="0" err="1"/>
              <a:t>git</a:t>
            </a:r>
            <a:r>
              <a:rPr lang="en-US" dirty="0"/>
              <a:t> repository via HTTP</a:t>
            </a:r>
          </a:p>
          <a:p>
            <a:pPr marL="0" indent="0">
              <a:buNone/>
            </a:pPr>
            <a:r>
              <a:rPr lang="en-US" dirty="0" err="1"/>
              <a:t>git</a:t>
            </a:r>
            <a:r>
              <a:rPr lang="en-US" dirty="0"/>
              <a:t>-http-push (1)    - Push objects over HTTP/DAV to another repository</a:t>
            </a:r>
          </a:p>
          <a:p>
            <a:pPr marL="0" indent="0">
              <a:buNone/>
            </a:pPr>
            <a:r>
              <a:rPr lang="en-US" dirty="0"/>
              <a:t>HTTP::Config (3pm)   - Configuration for request and response objects</a:t>
            </a:r>
          </a:p>
          <a:p>
            <a:pPr marL="0" indent="0">
              <a:buNone/>
            </a:pPr>
            <a:r>
              <a:rPr lang="en-US" dirty="0"/>
              <a:t>HTTP::Cookies (3pm)  - HTTP cookie jars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2871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 –k </a:t>
            </a:r>
            <a:r>
              <a:rPr lang="en-US" dirty="0" smtClean="0"/>
              <a:t>http  (continued)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11</a:t>
            </a:fld>
            <a:r>
              <a:rPr lang="en-US" smtClean="0"/>
              <a:t>  Web Server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4864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HTTP::Cookies::Microsoft (3pm) - access to Microsoft cookies files</a:t>
            </a:r>
          </a:p>
          <a:p>
            <a:pPr marL="0" indent="0">
              <a:buNone/>
            </a:pPr>
            <a:r>
              <a:rPr lang="en-US" dirty="0"/>
              <a:t>HTTP::Cookies::Netscape (3pm) - access to Netscape cookies files</a:t>
            </a:r>
          </a:p>
          <a:p>
            <a:pPr marL="0" indent="0">
              <a:buNone/>
            </a:pPr>
            <a:r>
              <a:rPr lang="en-US" dirty="0"/>
              <a:t>HTTP::Daemon (3pm)   - a simple http server class</a:t>
            </a:r>
          </a:p>
          <a:p>
            <a:pPr marL="0" indent="0">
              <a:buNone/>
            </a:pPr>
            <a:r>
              <a:rPr lang="en-US" dirty="0"/>
              <a:t>HTTP::Date (3pm)     - date conversion routines</a:t>
            </a:r>
          </a:p>
          <a:p>
            <a:pPr marL="0" indent="0">
              <a:buNone/>
            </a:pPr>
            <a:r>
              <a:rPr lang="en-US" dirty="0"/>
              <a:t>HTTP::Headers (3pm)  - Class encapsulating HTTP Message headers</a:t>
            </a:r>
          </a:p>
          <a:p>
            <a:pPr marL="0" indent="0">
              <a:buNone/>
            </a:pPr>
            <a:r>
              <a:rPr lang="en-US" dirty="0"/>
              <a:t>HTTP::Headers::Util (3pm) - Header value parsing utility functions</a:t>
            </a:r>
          </a:p>
          <a:p>
            <a:pPr marL="0" indent="0">
              <a:buNone/>
            </a:pPr>
            <a:r>
              <a:rPr lang="en-US" dirty="0"/>
              <a:t>HTTP::Message (3pm)  - HTTP style message (base class)</a:t>
            </a:r>
          </a:p>
          <a:p>
            <a:pPr marL="0" indent="0">
              <a:buNone/>
            </a:pPr>
            <a:r>
              <a:rPr lang="en-US" dirty="0"/>
              <a:t>HTTP::Negotiate (3pm) - choose a variant to serve</a:t>
            </a:r>
          </a:p>
          <a:p>
            <a:pPr marL="0" indent="0">
              <a:buNone/>
            </a:pPr>
            <a:r>
              <a:rPr lang="en-US" dirty="0"/>
              <a:t>HTTP::Request (3pm)  - HTTP style request message</a:t>
            </a:r>
          </a:p>
          <a:p>
            <a:pPr marL="0" indent="0">
              <a:buNone/>
            </a:pPr>
            <a:r>
              <a:rPr lang="en-US" dirty="0"/>
              <a:t>HTTP::Request::Common (3pm) - Construct common HTTP::Request objects</a:t>
            </a:r>
          </a:p>
          <a:p>
            <a:pPr marL="0" indent="0">
              <a:buNone/>
            </a:pPr>
            <a:r>
              <a:rPr lang="en-US" dirty="0"/>
              <a:t>HTTP::Response (3pm) - HTTP style response message</a:t>
            </a:r>
          </a:p>
          <a:p>
            <a:pPr marL="0" indent="0">
              <a:buNone/>
            </a:pPr>
            <a:r>
              <a:rPr lang="en-US" dirty="0"/>
              <a:t>HTTP::Status (3pm)   - HTTP Status code processing</a:t>
            </a:r>
          </a:p>
          <a:p>
            <a:pPr marL="0" indent="0">
              <a:buNone/>
            </a:pPr>
            <a:r>
              <a:rPr lang="en-US" dirty="0" err="1"/>
              <a:t>kcookiejar</a:t>
            </a:r>
            <a:r>
              <a:rPr lang="en-US" dirty="0"/>
              <a:t> (1)       - HTTP Cookie Daemon</a:t>
            </a:r>
          </a:p>
          <a:p>
            <a:pPr marL="0" indent="0">
              <a:buNone/>
            </a:pPr>
            <a:r>
              <a:rPr lang="en-US" dirty="0"/>
              <a:t>kcookiejar4 (8)      - KDE HTTP cookie daemon</a:t>
            </a:r>
          </a:p>
          <a:p>
            <a:pPr marL="0" indent="0">
              <a:buNone/>
            </a:pPr>
            <a:r>
              <a:rPr lang="en-US" dirty="0" err="1"/>
              <a:t>kio_http_cache_cleaner</a:t>
            </a:r>
            <a:r>
              <a:rPr lang="en-US" dirty="0"/>
              <a:t> (1) - KDE HTTP cache maintenance tool</a:t>
            </a:r>
          </a:p>
          <a:p>
            <a:pPr marL="0" indent="0">
              <a:buNone/>
            </a:pPr>
            <a:r>
              <a:rPr lang="en-US" dirty="0"/>
              <a:t>Net::HTTP (3pm)      - Low-level HTTP connection (client)</a:t>
            </a:r>
          </a:p>
          <a:p>
            <a:pPr marL="0" indent="0">
              <a:buNone/>
            </a:pPr>
            <a:r>
              <a:rPr lang="en-US" dirty="0"/>
              <a:t>Net::HTTP::NB (3pm)  - Non-blocking HTTP client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6768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12</a:t>
            </a:fld>
            <a:r>
              <a:rPr lang="en-US" smtClean="0"/>
              <a:t> -  Web Server</a:t>
            </a:r>
          </a:p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52400"/>
            <a:ext cx="8229600" cy="600456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HTTP::Request(3pm)    User Contributed Perl Documentation   HTTP::Request(3pm)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NAME</a:t>
            </a:r>
          </a:p>
          <a:p>
            <a:pPr marL="0" indent="0">
              <a:buNone/>
            </a:pPr>
            <a:r>
              <a:rPr lang="en-US" dirty="0"/>
              <a:t>       HTTP::Request - HTTP style request message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 require HTTP::Request;</a:t>
            </a:r>
          </a:p>
          <a:p>
            <a:pPr marL="0" indent="0">
              <a:buNone/>
            </a:pPr>
            <a:r>
              <a:rPr lang="en-US" dirty="0"/>
              <a:t>        $request = HTTP::Request-&gt;new(GET =&gt; 'http://www.example.com/');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and usually used like this: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$</a:t>
            </a:r>
            <a:r>
              <a:rPr lang="en-US" dirty="0" err="1"/>
              <a:t>ua</a:t>
            </a:r>
            <a:r>
              <a:rPr lang="en-US" dirty="0"/>
              <a:t> = LWP::</a:t>
            </a:r>
            <a:r>
              <a:rPr lang="en-US" dirty="0" err="1"/>
              <a:t>UserAgent</a:t>
            </a:r>
            <a:r>
              <a:rPr lang="en-US" dirty="0"/>
              <a:t>-&gt;new;</a:t>
            </a:r>
          </a:p>
          <a:p>
            <a:pPr marL="0" indent="0">
              <a:buNone/>
            </a:pPr>
            <a:r>
              <a:rPr lang="en-US" dirty="0"/>
              <a:t>        $response = $</a:t>
            </a:r>
            <a:r>
              <a:rPr lang="en-US" dirty="0" err="1"/>
              <a:t>ua</a:t>
            </a:r>
            <a:r>
              <a:rPr lang="en-US" dirty="0"/>
              <a:t>-&gt;request($request);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DESCRIPTION</a:t>
            </a:r>
          </a:p>
          <a:p>
            <a:pPr marL="0" indent="0">
              <a:buNone/>
            </a:pPr>
            <a:r>
              <a:rPr lang="en-US" dirty="0"/>
              <a:t>       "HTTP::Request" is a class encapsulating HTTP style requests,</a:t>
            </a:r>
          </a:p>
          <a:p>
            <a:pPr marL="0" indent="0">
              <a:buNone/>
            </a:pPr>
            <a:r>
              <a:rPr lang="en-US" dirty="0"/>
              <a:t>       consisting of a request line, some headers, and a content body. Note</a:t>
            </a:r>
          </a:p>
          <a:p>
            <a:pPr marL="0" indent="0">
              <a:buNone/>
            </a:pPr>
            <a:r>
              <a:rPr lang="en-US" dirty="0"/>
              <a:t>       that the LWP library uses HTTP style requests even for non-HTTP</a:t>
            </a:r>
          </a:p>
          <a:p>
            <a:pPr marL="0" indent="0">
              <a:buNone/>
            </a:pPr>
            <a:r>
              <a:rPr lang="en-US" dirty="0"/>
              <a:t>       protocols.  Instances of this class are usually passed to the request()</a:t>
            </a:r>
          </a:p>
          <a:p>
            <a:pPr marL="0" indent="0">
              <a:buNone/>
            </a:pPr>
            <a:r>
              <a:rPr lang="en-US" dirty="0"/>
              <a:t>       method of an "LWP::</a:t>
            </a:r>
            <a:r>
              <a:rPr lang="en-US" dirty="0" err="1"/>
              <a:t>UserAgent</a:t>
            </a:r>
            <a:r>
              <a:rPr lang="en-US" dirty="0"/>
              <a:t>" object.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0127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CGI – Common Gateway Interface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13</a:t>
            </a:fld>
            <a:r>
              <a:rPr lang="en-US" smtClean="0"/>
              <a:t> -  Web Server</a:t>
            </a:r>
          </a:p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6200" y="1219200"/>
            <a:ext cx="3810000" cy="493776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Server Side programming</a:t>
            </a:r>
          </a:p>
          <a:p>
            <a:endParaRPr lang="en-US" dirty="0"/>
          </a:p>
          <a:p>
            <a:r>
              <a:rPr lang="en-US" dirty="0" smtClean="0"/>
              <a:t>See Also</a:t>
            </a:r>
          </a:p>
          <a:p>
            <a:r>
              <a:rPr lang="en-US" dirty="0" err="1">
                <a:hlinkClick r:id="rId2" tooltip="FastCGI"/>
              </a:rPr>
              <a:t>FastCGI</a:t>
            </a:r>
            <a:endParaRPr lang="en-US" dirty="0"/>
          </a:p>
          <a:p>
            <a:r>
              <a:rPr lang="en-US" dirty="0">
                <a:hlinkClick r:id="rId3" tooltip="Rack (web server interface)"/>
              </a:rPr>
              <a:t>Rack (web server interface)</a:t>
            </a:r>
            <a:endParaRPr lang="en-US" dirty="0"/>
          </a:p>
          <a:p>
            <a:r>
              <a:rPr lang="en-US" dirty="0">
                <a:hlinkClick r:id="rId4" tooltip="Web Server Gateway Interface"/>
              </a:rPr>
              <a:t>Web Server Gateway Interface</a:t>
            </a:r>
            <a:endParaRPr lang="en-US" dirty="0"/>
          </a:p>
          <a:p>
            <a:r>
              <a:rPr lang="en-US" dirty="0">
                <a:hlinkClick r:id="rId5" tooltip="Perl Web Server Gateway Interface"/>
              </a:rPr>
              <a:t>Perl Web Server Gateway Interface</a:t>
            </a:r>
            <a:endParaRPr lang="en-US" dirty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3975354" y="1216152"/>
            <a:ext cx="5092446" cy="49377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/>
              <a:t>#!/</a:t>
            </a:r>
            <a:r>
              <a:rPr lang="en-US" sz="2000" dirty="0" err="1"/>
              <a:t>usr</a:t>
            </a:r>
            <a:r>
              <a:rPr lang="en-US" sz="2000" dirty="0"/>
              <a:t>/bin/</a:t>
            </a:r>
            <a:r>
              <a:rPr lang="en-US" sz="2000" dirty="0" err="1"/>
              <a:t>perl</a:t>
            </a:r>
            <a:r>
              <a:rPr lang="en-US" sz="2000" dirty="0"/>
              <a:t>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=</a:t>
            </a:r>
            <a:r>
              <a:rPr lang="en-US" sz="2000" dirty="0"/>
              <a:t>head1 DESCRIPTION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err="1" smtClean="0"/>
              <a:t>printenv</a:t>
            </a:r>
            <a:r>
              <a:rPr lang="en-US" sz="2000" dirty="0" smtClean="0"/>
              <a:t>—demo </a:t>
            </a:r>
            <a:r>
              <a:rPr lang="en-US" sz="2000" dirty="0"/>
              <a:t>CGI program which just prints its environment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=</a:t>
            </a:r>
            <a:r>
              <a:rPr lang="en-US" sz="2000" dirty="0"/>
              <a:t>cut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print </a:t>
            </a:r>
            <a:r>
              <a:rPr lang="en-US" sz="2000" dirty="0"/>
              <a:t>"</a:t>
            </a:r>
            <a:r>
              <a:rPr lang="en-US" sz="2000" dirty="0" err="1" smtClean="0"/>
              <a:t>Content-type:text</a:t>
            </a:r>
            <a:r>
              <a:rPr lang="en-US" sz="2000" dirty="0" smtClean="0"/>
              <a:t>/plain\n\n</a:t>
            </a:r>
            <a:r>
              <a:rPr lang="en-US" sz="2000" dirty="0"/>
              <a:t>";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for </a:t>
            </a:r>
            <a:r>
              <a:rPr lang="en-US" sz="2000" dirty="0"/>
              <a:t>my $</a:t>
            </a:r>
            <a:r>
              <a:rPr lang="en-US" sz="2000" dirty="0" err="1"/>
              <a:t>var</a:t>
            </a:r>
            <a:r>
              <a:rPr lang="en-US" sz="2000" dirty="0"/>
              <a:t> ( sort keys %ENV ) {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	my </a:t>
            </a:r>
            <a:r>
              <a:rPr lang="en-US" sz="2000" dirty="0"/>
              <a:t>$value = $ENV{$</a:t>
            </a:r>
            <a:r>
              <a:rPr lang="en-US" sz="2000" dirty="0" err="1"/>
              <a:t>var</a:t>
            </a:r>
            <a:r>
              <a:rPr lang="en-US" sz="2000" dirty="0"/>
              <a:t>};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$</a:t>
            </a:r>
            <a:r>
              <a:rPr lang="en-US" sz="2000" dirty="0"/>
              <a:t>value =~ s/\n/\\n/g;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$</a:t>
            </a:r>
            <a:r>
              <a:rPr lang="en-US" sz="2000" dirty="0"/>
              <a:t>value =~ s/"/\\"/g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 </a:t>
            </a:r>
            <a:r>
              <a:rPr lang="en-US" sz="2000" dirty="0"/>
              <a:t>print </a:t>
            </a:r>
            <a:r>
              <a:rPr lang="en-US" sz="2000" dirty="0" err="1"/>
              <a:t>qq</a:t>
            </a:r>
            <a:r>
              <a:rPr lang="en-US" sz="2000" dirty="0"/>
              <a:t>[$</a:t>
            </a:r>
            <a:r>
              <a:rPr lang="en-US" sz="2000" dirty="0" err="1"/>
              <a:t>var</a:t>
            </a:r>
            <a:r>
              <a:rPr lang="en-US" sz="2000" dirty="0"/>
              <a:t>="$value"\n];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}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828800" y="6488668"/>
            <a:ext cx="5824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http://en.wikipedia.org/wiki/Common_Gateway_Interface</a:t>
            </a:r>
          </a:p>
        </p:txBody>
      </p:sp>
    </p:spTree>
    <p:extLst>
      <p:ext uri="{BB962C8B-B14F-4D97-AF65-F5344CB8AC3E}">
        <p14:creationId xmlns:p14="http://schemas.microsoft.com/office/powerpoint/2010/main" val="15521019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Supporting CGI without Library help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14</a:t>
            </a:fld>
            <a:r>
              <a:rPr lang="en-US" smtClean="0"/>
              <a:t>  Web Server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7815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http://www.citycat.ru/doc/CGI/overview/primer.html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15</a:t>
            </a:fld>
            <a:r>
              <a:rPr lang="en-US" smtClean="0"/>
              <a:t>  Web Server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How do I send my document back to the client?</a:t>
            </a:r>
          </a:p>
          <a:p>
            <a:r>
              <a:rPr lang="en-US" dirty="0"/>
              <a:t>For example, to send back HTML to the client, your output should read:</a:t>
            </a:r>
          </a:p>
          <a:p>
            <a:pPr marL="0" indent="0">
              <a:buNone/>
            </a:pPr>
            <a:r>
              <a:rPr lang="en-US" dirty="0"/>
              <a:t>Content-type: text/html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&lt;</a:t>
            </a:r>
            <a:r>
              <a:rPr lang="en-US" dirty="0"/>
              <a:t>HTML&gt;&lt;HEAD</a:t>
            </a:r>
            <a:r>
              <a:rPr lang="en-US" dirty="0" smtClean="0"/>
              <a:t>&gt;</a:t>
            </a:r>
          </a:p>
          <a:p>
            <a:pPr marL="0" indent="0">
              <a:buNone/>
            </a:pPr>
            <a:r>
              <a:rPr lang="en-US" dirty="0" smtClean="0"/>
              <a:t>&lt;</a:t>
            </a:r>
            <a:r>
              <a:rPr lang="en-US" dirty="0"/>
              <a:t>TITLE&gt;output of HTML from CGI script&lt;/TITLE</a:t>
            </a:r>
            <a:r>
              <a:rPr lang="en-US" dirty="0" smtClean="0"/>
              <a:t>&gt;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&lt;/HEAD&gt;&lt;BODY</a:t>
            </a:r>
            <a:r>
              <a:rPr lang="en-US" dirty="0" smtClean="0"/>
              <a:t>&gt;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&lt;H1&gt;Sample output&lt;/H1</a:t>
            </a:r>
            <a:r>
              <a:rPr lang="en-US" dirty="0" smtClean="0"/>
              <a:t>&gt;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What do you think of &lt;STRONG&gt;this?&lt;/STRONG&gt;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&lt;/</a:t>
            </a:r>
            <a:r>
              <a:rPr lang="en-US" dirty="0"/>
              <a:t>BODY&gt;&lt;/HTML&gt;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435602" cy="493776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Reference another doc</a:t>
            </a:r>
          </a:p>
          <a:p>
            <a:pPr marL="0" indent="0">
              <a:buNone/>
            </a:pPr>
            <a:r>
              <a:rPr lang="en-US" dirty="0"/>
              <a:t>&lt;HTML&gt;&lt;HEAD&gt;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&lt;</a:t>
            </a:r>
            <a:r>
              <a:rPr lang="en-US" dirty="0"/>
              <a:t>TITLE&gt;Sorry...it moved&lt;/TITLE&gt;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&lt;/</a:t>
            </a:r>
            <a:r>
              <a:rPr lang="en-US" dirty="0"/>
              <a:t>HEAD&gt;&lt;BODY&gt;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&lt;</a:t>
            </a:r>
            <a:r>
              <a:rPr lang="en-US" dirty="0"/>
              <a:t>H1&gt;Go to gopher instead&lt;/H1&gt;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Now </a:t>
            </a:r>
            <a:r>
              <a:rPr lang="en-US" dirty="0"/>
              <a:t>available at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&lt;</a:t>
            </a:r>
            <a:r>
              <a:rPr lang="en-US" dirty="0"/>
              <a:t>A </a:t>
            </a:r>
            <a:r>
              <a:rPr lang="en-US" dirty="0" smtClean="0"/>
              <a:t>HREF</a:t>
            </a:r>
            <a:r>
              <a:rPr lang="en-US" dirty="0"/>
              <a:t>="gopher://httprules.foobar.org/0"&gt;a new </a:t>
            </a:r>
            <a:r>
              <a:rPr lang="en-US" dirty="0" smtClean="0"/>
              <a:t>location</a:t>
            </a:r>
          </a:p>
          <a:p>
            <a:pPr marL="0" indent="0">
              <a:buNone/>
            </a:pPr>
            <a:r>
              <a:rPr lang="en-US" dirty="0" smtClean="0"/>
              <a:t>&lt;/</a:t>
            </a:r>
            <a:r>
              <a:rPr lang="en-US" dirty="0"/>
              <a:t>A&gt; on our gopher server. &lt;/BODY&gt;&lt;/HTML&gt;</a:t>
            </a:r>
          </a:p>
        </p:txBody>
      </p:sp>
    </p:spTree>
    <p:extLst>
      <p:ext uri="{BB962C8B-B14F-4D97-AF65-F5344CB8AC3E}">
        <p14:creationId xmlns:p14="http://schemas.microsoft.com/office/powerpoint/2010/main" val="5355696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16</a:t>
            </a:fld>
            <a:r>
              <a:rPr lang="en-US" smtClean="0"/>
              <a:t> -  Web Server</a:t>
            </a:r>
          </a:p>
          <a:p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28600" y="228600"/>
            <a:ext cx="8458200" cy="66294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CGI(3pm)              User Contributed Perl Documentation             CGI(3pm)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NAME -  CGI </a:t>
            </a:r>
            <a:r>
              <a:rPr lang="en-US" dirty="0"/>
              <a:t>- Handle Common Gateway Interface requests and </a:t>
            </a:r>
            <a:r>
              <a:rPr lang="en-US" dirty="0" smtClean="0"/>
              <a:t>responses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SYNOPSIS</a:t>
            </a:r>
          </a:p>
          <a:p>
            <a:pPr marL="0" indent="0">
              <a:buNone/>
            </a:pPr>
            <a:r>
              <a:rPr lang="en-US" dirty="0"/>
              <a:t>           use CGI;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my $q = CGI-&gt;new;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# Process an HTTP request</a:t>
            </a:r>
          </a:p>
          <a:p>
            <a:pPr marL="0" indent="0">
              <a:buNone/>
            </a:pPr>
            <a:r>
              <a:rPr lang="en-US" dirty="0"/>
              <a:t>            @values  = $q-&gt;</a:t>
            </a:r>
            <a:r>
              <a:rPr lang="en-US" dirty="0" err="1"/>
              <a:t>param</a:t>
            </a:r>
            <a:r>
              <a:rPr lang="en-US" dirty="0"/>
              <a:t>('</a:t>
            </a:r>
            <a:r>
              <a:rPr lang="en-US" dirty="0" err="1"/>
              <a:t>form_field</a:t>
            </a:r>
            <a:r>
              <a:rPr lang="en-US" dirty="0"/>
              <a:t>');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$</a:t>
            </a:r>
            <a:r>
              <a:rPr lang="en-US" dirty="0" err="1"/>
              <a:t>fh</a:t>
            </a:r>
            <a:r>
              <a:rPr lang="en-US" dirty="0"/>
              <a:t>      = $q-&gt;upload('</a:t>
            </a:r>
            <a:r>
              <a:rPr lang="en-US" dirty="0" err="1"/>
              <a:t>file_field</a:t>
            </a:r>
            <a:r>
              <a:rPr lang="en-US" dirty="0"/>
              <a:t>');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$riddle  = $query-&gt;cookie('</a:t>
            </a:r>
            <a:r>
              <a:rPr lang="en-US" dirty="0" err="1"/>
              <a:t>riddle_name</a:t>
            </a:r>
            <a:r>
              <a:rPr lang="en-US" dirty="0"/>
              <a:t>');</a:t>
            </a:r>
          </a:p>
          <a:p>
            <a:pPr marL="0" indent="0">
              <a:buNone/>
            </a:pPr>
            <a:r>
              <a:rPr lang="en-US" dirty="0"/>
              <a:t>            %answers = $query-&gt;cookie('answers');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# Prepare various HTTP responses</a:t>
            </a:r>
          </a:p>
          <a:p>
            <a:pPr marL="0" indent="0">
              <a:buNone/>
            </a:pPr>
            <a:r>
              <a:rPr lang="en-US" dirty="0"/>
              <a:t>           print $q-&gt;header();</a:t>
            </a:r>
          </a:p>
          <a:p>
            <a:pPr marL="0" indent="0">
              <a:buNone/>
            </a:pPr>
            <a:r>
              <a:rPr lang="en-US" dirty="0"/>
              <a:t>           print $q-&gt;header('application/</a:t>
            </a:r>
            <a:r>
              <a:rPr lang="en-US" dirty="0" err="1"/>
              <a:t>json</a:t>
            </a:r>
            <a:r>
              <a:rPr lang="en-US" dirty="0"/>
              <a:t>');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72200" y="4648200"/>
            <a:ext cx="2667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“JSON</a:t>
            </a:r>
            <a:r>
              <a:rPr lang="en-US" b="1" dirty="0" smtClean="0"/>
              <a:t> </a:t>
            </a:r>
            <a:r>
              <a:rPr lang="en-US" b="1" dirty="0"/>
              <a:t>or JavaScript Object Notation, is a text-based open standard designed for human-readable data interchange</a:t>
            </a:r>
            <a:r>
              <a:rPr lang="en-US" b="1" dirty="0" smtClean="0"/>
              <a:t>.” Wikipedia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003273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 Oriented Architecture SOA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17</a:t>
            </a:fld>
            <a:r>
              <a:rPr lang="en-US" smtClean="0"/>
              <a:t>  Web Server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SOA</a:t>
            </a:r>
          </a:p>
          <a:p>
            <a:endParaRPr lang="en-US" dirty="0"/>
          </a:p>
          <a:p>
            <a:r>
              <a:rPr lang="en-US" dirty="0"/>
              <a:t>SAAS Software as a Service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599" y="1491369"/>
            <a:ext cx="2897635" cy="3309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59236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/>
          <a:lstStyle/>
          <a:p>
            <a:r>
              <a:rPr lang="en-US" dirty="0" err="1" smtClean="0"/>
              <a:t>Saas</a:t>
            </a:r>
            <a:r>
              <a:rPr lang="en-US" dirty="0" smtClean="0"/>
              <a:t> Book Figure 2.1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18</a:t>
            </a:fld>
            <a:r>
              <a:rPr lang="en-US" smtClean="0"/>
              <a:t>  Web Server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8" y="762000"/>
            <a:ext cx="8543925" cy="565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0" y="6477000"/>
            <a:ext cx="88572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hlinkClick r:id="rId3"/>
              </a:rPr>
              <a:t>Engineering Long-Lasting Software: An Agile Approach Using </a:t>
            </a:r>
            <a:r>
              <a:rPr lang="en-US" sz="1600" b="1" dirty="0" err="1">
                <a:hlinkClick r:id="rId3"/>
              </a:rPr>
              <a:t>SaaS</a:t>
            </a:r>
            <a:r>
              <a:rPr lang="en-US" sz="1600" b="1" dirty="0">
                <a:hlinkClick r:id="rId3"/>
              </a:rPr>
              <a:t> and Cloud Computing (Beta Edition)</a:t>
            </a:r>
            <a:endParaRPr lang="en-US" sz="1600" b="1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734734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Model View Controller (MVC) Pattern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19</a:t>
            </a:fld>
            <a:r>
              <a:rPr lang="en-US" smtClean="0"/>
              <a:t>  Web Server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Design Patterns</a:t>
            </a:r>
          </a:p>
          <a:p>
            <a:r>
              <a:rPr lang="en-US" dirty="0" smtClean="0"/>
              <a:t>Gang of Four (</a:t>
            </a:r>
            <a:r>
              <a:rPr lang="en-US" dirty="0" err="1" smtClean="0"/>
              <a:t>GoF</a:t>
            </a:r>
            <a:r>
              <a:rPr lang="en-US" dirty="0" smtClean="0"/>
              <a:t>)</a:t>
            </a:r>
          </a:p>
          <a:p>
            <a:r>
              <a:rPr lang="en-US" dirty="0" smtClean="0"/>
              <a:t>abstraction of well tested “patterns” for software solutions</a:t>
            </a:r>
          </a:p>
          <a:p>
            <a:r>
              <a:rPr lang="en-US" dirty="0" smtClean="0"/>
              <a:t>MVC (later pattern)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Interview question 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What is your favorite pattern?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http://upload.wikimedia.org/wikipedia/commons/f/fd/MVC-Proces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371599"/>
            <a:ext cx="4114800" cy="4500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0224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Overview</a:t>
            </a:r>
          </a:p>
        </p:txBody>
      </p:sp>
      <p:sp>
        <p:nvSpPr>
          <p:cNvPr id="6225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685800"/>
            <a:ext cx="4041648" cy="601980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 smtClean="0"/>
              <a:t>Last Time</a:t>
            </a:r>
          </a:p>
          <a:p>
            <a:pPr lvl="1">
              <a:defRPr/>
            </a:pPr>
            <a:r>
              <a:rPr lang="en-US" dirty="0" smtClean="0"/>
              <a:t>Overview of TCP server</a:t>
            </a:r>
          </a:p>
          <a:p>
            <a:pPr lvl="2">
              <a:defRPr/>
            </a:pPr>
            <a:r>
              <a:rPr lang="en-US" dirty="0" smtClean="0"/>
              <a:t>socket</a:t>
            </a:r>
          </a:p>
          <a:p>
            <a:pPr lvl="2">
              <a:defRPr/>
            </a:pPr>
            <a:r>
              <a:rPr lang="en-US" dirty="0" smtClean="0"/>
              <a:t>bind</a:t>
            </a:r>
          </a:p>
          <a:p>
            <a:pPr lvl="2">
              <a:defRPr/>
            </a:pPr>
            <a:r>
              <a:rPr lang="en-US" dirty="0" smtClean="0"/>
              <a:t>listen</a:t>
            </a:r>
          </a:p>
          <a:p>
            <a:pPr lvl="2">
              <a:defRPr/>
            </a:pPr>
            <a:r>
              <a:rPr lang="en-US" dirty="0" smtClean="0"/>
              <a:t>accept</a:t>
            </a:r>
          </a:p>
          <a:p>
            <a:pPr lvl="2">
              <a:defRPr/>
            </a:pPr>
            <a:r>
              <a:rPr lang="en-US" dirty="0" smtClean="0"/>
              <a:t>fork  process in child; listen in parent</a:t>
            </a:r>
          </a:p>
          <a:p>
            <a:pPr>
              <a:defRPr/>
            </a:pPr>
            <a:r>
              <a:rPr lang="en-US" dirty="0" smtClean="0"/>
              <a:t>Chapters 56-59</a:t>
            </a:r>
          </a:p>
          <a:p>
            <a:pPr marL="0" indent="0">
              <a:buNone/>
              <a:defRPr/>
            </a:pPr>
            <a:r>
              <a:rPr lang="en-US" dirty="0" smtClean="0"/>
              <a:t>Email</a:t>
            </a:r>
          </a:p>
          <a:p>
            <a:pPr lvl="1">
              <a:defRPr/>
            </a:pP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2"/>
          </p:nvPr>
        </p:nvSpPr>
        <p:spPr>
          <a:xfrm>
            <a:off x="4632198" y="685800"/>
            <a:ext cx="4359402" cy="5468112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/>
              <a:t>Today</a:t>
            </a:r>
          </a:p>
          <a:p>
            <a:pPr lvl="1">
              <a:defRPr/>
            </a:pPr>
            <a:r>
              <a:rPr lang="en-US" dirty="0" smtClean="0"/>
              <a:t>Last times slides 22-36</a:t>
            </a:r>
          </a:p>
          <a:p>
            <a:pPr lvl="1">
              <a:defRPr/>
            </a:pPr>
            <a:r>
              <a:rPr lang="en-US" dirty="0" smtClean="0"/>
              <a:t>Stream Server skeleton</a:t>
            </a:r>
          </a:p>
          <a:p>
            <a:pPr lvl="1">
              <a:defRPr/>
            </a:pPr>
            <a:r>
              <a:rPr lang="en-US" dirty="0" smtClean="0"/>
              <a:t>Web server Assignment</a:t>
            </a:r>
          </a:p>
          <a:p>
            <a:pPr lvl="1">
              <a:defRPr/>
            </a:pPr>
            <a:r>
              <a:rPr lang="en-US" dirty="0" smtClean="0"/>
              <a:t>Software as a Service (</a:t>
            </a:r>
            <a:r>
              <a:rPr lang="en-US" dirty="0" err="1" smtClean="0"/>
              <a:t>SaaS</a:t>
            </a:r>
            <a:r>
              <a:rPr lang="en-US" dirty="0" smtClean="0"/>
              <a:t>)</a:t>
            </a:r>
          </a:p>
          <a:p>
            <a:pPr lvl="1">
              <a:defRPr/>
            </a:pPr>
            <a:r>
              <a:rPr lang="en-US" dirty="0" smtClean="0"/>
              <a:t>CGI Common Gateway Interface</a:t>
            </a:r>
          </a:p>
          <a:p>
            <a:pPr lvl="1">
              <a:defRPr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712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Replication for performance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20</a:t>
            </a:fld>
            <a:r>
              <a:rPr lang="en-US" smtClean="0"/>
              <a:t>  Web Server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Load Balancing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Relational DB don’t scale well</a:t>
            </a:r>
          </a:p>
          <a:p>
            <a:r>
              <a:rPr lang="en-US" dirty="0" err="1" smtClean="0"/>
              <a:t>NoSql</a:t>
            </a:r>
            <a:r>
              <a:rPr lang="en-US" dirty="0" smtClean="0"/>
              <a:t> -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743200"/>
            <a:ext cx="7544756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0" y="6477000"/>
            <a:ext cx="88572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hlinkClick r:id="rId3"/>
              </a:rPr>
              <a:t>Engineering Long-Lasting Software: An Agile Approach Using </a:t>
            </a:r>
            <a:r>
              <a:rPr lang="en-US" sz="1600" b="1" dirty="0" err="1">
                <a:hlinkClick r:id="rId3"/>
              </a:rPr>
              <a:t>SaaS</a:t>
            </a:r>
            <a:r>
              <a:rPr lang="en-US" sz="1600" b="1" dirty="0">
                <a:hlinkClick r:id="rId3"/>
              </a:rPr>
              <a:t> and Cloud Computing (Beta Edition)</a:t>
            </a:r>
            <a:endParaRPr lang="en-US" sz="1600" b="1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533164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r>
              <a:rPr lang="en-US" dirty="0" err="1" smtClean="0"/>
              <a:t>NoSql</a:t>
            </a:r>
            <a:r>
              <a:rPr lang="en-US" dirty="0" smtClean="0"/>
              <a:t> – from </a:t>
            </a:r>
            <a:r>
              <a:rPr lang="en-US" dirty="0" err="1" smtClean="0"/>
              <a:t>StackOverflow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21</a:t>
            </a:fld>
            <a:r>
              <a:rPr lang="en-US" smtClean="0"/>
              <a:t>  Web Server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853440"/>
            <a:ext cx="8229600" cy="592836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At its most basic form </a:t>
            </a:r>
            <a:r>
              <a:rPr lang="en-US" dirty="0" err="1"/>
              <a:t>NoSQL</a:t>
            </a:r>
            <a:r>
              <a:rPr lang="en-US" dirty="0"/>
              <a:t> is really no more than a way of storing objects using some sort of key/value pairing system. You use this all the time already I assume. For instance. in </a:t>
            </a:r>
            <a:r>
              <a:rPr lang="en-US" dirty="0" err="1"/>
              <a:t>javascript</a:t>
            </a:r>
            <a:r>
              <a:rPr lang="en-US" dirty="0"/>
              <a:t> you can create an object named foo and then do foo['</a:t>
            </a:r>
            <a:r>
              <a:rPr lang="en-US" dirty="0" err="1"/>
              <a:t>myobj</a:t>
            </a:r>
            <a:r>
              <a:rPr lang="en-US" dirty="0"/>
              <a:t>'] = </a:t>
            </a:r>
            <a:r>
              <a:rPr lang="en-US" dirty="0" err="1"/>
              <a:t>myobj</a:t>
            </a:r>
            <a:r>
              <a:rPr lang="en-US" dirty="0"/>
              <a:t> to store stuff in the object.</a:t>
            </a:r>
          </a:p>
          <a:p>
            <a:r>
              <a:rPr lang="en-US" dirty="0"/>
              <a:t>All </a:t>
            </a:r>
            <a:r>
              <a:rPr lang="en-US" dirty="0" err="1"/>
              <a:t>NoSQL</a:t>
            </a:r>
            <a:r>
              <a:rPr lang="en-US" dirty="0"/>
              <a:t> servers really do is give you a way to add/delete/query massive arrays and still allow for persistence and fault tolerance. You can create a </a:t>
            </a:r>
            <a:r>
              <a:rPr lang="en-US" dirty="0" err="1"/>
              <a:t>NoSQL</a:t>
            </a:r>
            <a:r>
              <a:rPr lang="en-US" dirty="0"/>
              <a:t> in memory server in about 100 lines of code. </a:t>
            </a:r>
          </a:p>
          <a:p>
            <a:r>
              <a:rPr lang="en-US" dirty="0"/>
              <a:t>So let's do it this way...in </a:t>
            </a:r>
            <a:r>
              <a:rPr lang="en-US" dirty="0" err="1"/>
              <a:t>CouchDB</a:t>
            </a:r>
            <a:r>
              <a:rPr lang="en-US" dirty="0"/>
              <a:t> you use map/reduce...so let's create a map function do to the same as a bit of SQL code:</a:t>
            </a:r>
          </a:p>
          <a:p>
            <a:r>
              <a:rPr lang="en-US" dirty="0"/>
              <a:t>SELECT * FROM users WHERE age &gt; 10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 err="1"/>
              <a:t>CouchDB</a:t>
            </a:r>
            <a:r>
              <a:rPr lang="en-US" dirty="0"/>
              <a:t> you provide the server with a </a:t>
            </a:r>
            <a:r>
              <a:rPr lang="en-US" dirty="0" err="1"/>
              <a:t>Javascript</a:t>
            </a:r>
            <a:r>
              <a:rPr lang="en-US" dirty="0"/>
              <a:t> function that gets run against every item in the database...</a:t>
            </a:r>
          </a:p>
          <a:p>
            <a:r>
              <a:rPr lang="en-US" dirty="0"/>
              <a:t>function (doc) { </a:t>
            </a:r>
            <a:endParaRPr lang="en-US" dirty="0" smtClean="0"/>
          </a:p>
          <a:p>
            <a:pPr lvl="1"/>
            <a:r>
              <a:rPr lang="en-US" dirty="0" smtClean="0"/>
              <a:t>if </a:t>
            </a:r>
            <a:r>
              <a:rPr lang="en-US" dirty="0"/>
              <a:t>(</a:t>
            </a:r>
            <a:r>
              <a:rPr lang="en-US" dirty="0" err="1"/>
              <a:t>doc.objType</a:t>
            </a:r>
            <a:r>
              <a:rPr lang="en-US" dirty="0"/>
              <a:t> == "users") { </a:t>
            </a:r>
            <a:endParaRPr lang="en-US" dirty="0" smtClean="0"/>
          </a:p>
          <a:p>
            <a:pPr lvl="1"/>
            <a:r>
              <a:rPr lang="en-US" dirty="0"/>
              <a:t> </a:t>
            </a:r>
            <a:r>
              <a:rPr lang="en-US" dirty="0" smtClean="0"/>
              <a:t>       if </a:t>
            </a:r>
            <a:r>
              <a:rPr lang="en-US" dirty="0"/>
              <a:t>(</a:t>
            </a:r>
            <a:r>
              <a:rPr lang="en-US" dirty="0" err="1"/>
              <a:t>doc.age</a:t>
            </a:r>
            <a:r>
              <a:rPr lang="en-US" dirty="0"/>
              <a:t> &gt; 10) { </a:t>
            </a:r>
            <a:endParaRPr lang="en-US" dirty="0" smtClean="0"/>
          </a:p>
          <a:p>
            <a:pPr lvl="1"/>
            <a:r>
              <a:rPr lang="en-US" dirty="0"/>
              <a:t> </a:t>
            </a:r>
            <a:r>
              <a:rPr lang="en-US" dirty="0" smtClean="0"/>
              <a:t>              emit(</a:t>
            </a:r>
            <a:r>
              <a:rPr lang="en-US" dirty="0" err="1" smtClean="0"/>
              <a:t>doc</a:t>
            </a:r>
            <a:r>
              <a:rPr lang="en-US" dirty="0" err="1"/>
              <a:t>._id</a:t>
            </a:r>
            <a:r>
              <a:rPr lang="en-US" dirty="0"/>
              <a:t>, null) </a:t>
            </a:r>
            <a:endParaRPr lang="en-US" dirty="0" smtClean="0"/>
          </a:p>
          <a:p>
            <a:pPr lvl="1"/>
            <a:r>
              <a:rPr lang="en-US" dirty="0" smtClean="0"/>
              <a:t>} </a:t>
            </a:r>
            <a:r>
              <a:rPr lang="en-US" dirty="0"/>
              <a:t>} }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2000" y="6477000"/>
            <a:ext cx="7358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http://stackoverflow.com/questions/2328169/nosql-crash-course-tutorial#</a:t>
            </a:r>
          </a:p>
        </p:txBody>
      </p:sp>
    </p:spTree>
    <p:extLst>
      <p:ext uri="{BB962C8B-B14F-4D97-AF65-F5344CB8AC3E}">
        <p14:creationId xmlns:p14="http://schemas.microsoft.com/office/powerpoint/2010/main" val="3943299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86106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Fig 2.9 Web app Architectural Patterns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22</a:t>
            </a:fld>
            <a:r>
              <a:rPr lang="en-US" smtClean="0"/>
              <a:t>  Web Server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495800" cy="4937760"/>
          </a:xfrm>
        </p:spPr>
        <p:txBody>
          <a:bodyPr/>
          <a:lstStyle/>
          <a:p>
            <a:r>
              <a:rPr lang="en-US" dirty="0" smtClean="0"/>
              <a:t>Page Controller – Sinatra</a:t>
            </a:r>
          </a:p>
          <a:p>
            <a:pPr lvl="1"/>
            <a:r>
              <a:rPr lang="en-US" dirty="0" smtClean="0"/>
              <a:t>(on left below)</a:t>
            </a:r>
          </a:p>
          <a:p>
            <a:r>
              <a:rPr lang="en-US" dirty="0" smtClean="0"/>
              <a:t>J2EE servlets (top center)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/>
              <a:t>PHP (bottom center)</a:t>
            </a:r>
          </a:p>
          <a:p>
            <a:r>
              <a:rPr lang="en-US" dirty="0" smtClean="0"/>
              <a:t>MVC (on right)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802" y="3267074"/>
            <a:ext cx="8163164" cy="2905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0" y="6477000"/>
            <a:ext cx="88572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hlinkClick r:id="rId3"/>
              </a:rPr>
              <a:t>Engineering Long-Lasting Software: An Agile Approach Using </a:t>
            </a:r>
            <a:r>
              <a:rPr lang="en-US" sz="1600" b="1" dirty="0" err="1">
                <a:hlinkClick r:id="rId3"/>
              </a:rPr>
              <a:t>SaaS</a:t>
            </a:r>
            <a:r>
              <a:rPr lang="en-US" sz="1600" b="1" dirty="0">
                <a:hlinkClick r:id="rId3"/>
              </a:rPr>
              <a:t> and Cloud Computing (Beta Edition)</a:t>
            </a:r>
            <a:endParaRPr lang="en-US" sz="1600" b="1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301155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23</a:t>
            </a:fld>
            <a:r>
              <a:rPr lang="en-US" smtClean="0"/>
              <a:t>  Web Server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3615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Program: Simple Server -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24</a:t>
            </a:fld>
            <a:r>
              <a:rPr lang="en-US" smtClean="0"/>
              <a:t>  Web Server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Write/modify a TCP server </a:t>
            </a:r>
          </a:p>
          <a:p>
            <a:r>
              <a:rPr lang="en-US" dirty="0" smtClean="0"/>
              <a:t>setup port &gt; reserved port numbers</a:t>
            </a:r>
          </a:p>
          <a:p>
            <a:r>
              <a:rPr lang="en-US" dirty="0" smtClean="0"/>
              <a:t>listen/accept</a:t>
            </a:r>
          </a:p>
          <a:p>
            <a:r>
              <a:rPr lang="en-US" dirty="0" smtClean="0"/>
              <a:t>fork and process </a:t>
            </a:r>
            <a:r>
              <a:rPr lang="en-US" dirty="0" err="1" smtClean="0"/>
              <a:t>cfd</a:t>
            </a:r>
            <a:endParaRPr lang="en-US" dirty="0" smtClean="0"/>
          </a:p>
          <a:p>
            <a:r>
              <a:rPr lang="en-US" dirty="0" smtClean="0"/>
              <a:t>read get-request</a:t>
            </a:r>
          </a:p>
          <a:p>
            <a:r>
              <a:rPr lang="en-US" dirty="0" smtClean="0"/>
              <a:t>send response</a:t>
            </a:r>
          </a:p>
          <a:p>
            <a:r>
              <a:rPr lang="en-US" smtClean="0"/>
              <a:t>close connection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11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Commands man –k network pruned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- </a:t>
            </a:r>
            <a:fld id="{8BE163DA-CB98-46B5-905B-D01D5F3D56A4}" type="slidenum">
              <a:rPr lang="en-US" smtClean="0"/>
              <a:pPr/>
              <a:t>3</a:t>
            </a:fld>
            <a:r>
              <a:rPr lang="en-US" smtClean="0"/>
              <a:t> -  Sockets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II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152400" y="457200"/>
            <a:ext cx="4346448" cy="569976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dirty="0" err="1"/>
              <a:t>hermes</a:t>
            </a:r>
            <a:r>
              <a:rPr lang="en-US" dirty="0"/>
              <a:t>&gt; man -k network</a:t>
            </a:r>
          </a:p>
          <a:p>
            <a:pPr marL="0" indent="0">
              <a:buNone/>
            </a:pPr>
            <a:r>
              <a:rPr lang="en-US" dirty="0"/>
              <a:t>interfaces (5)       - network interface configuration for </a:t>
            </a:r>
            <a:r>
              <a:rPr lang="en-US" dirty="0" err="1"/>
              <a:t>ifup</a:t>
            </a:r>
            <a:r>
              <a:rPr lang="en-US" dirty="0"/>
              <a:t> and </a:t>
            </a:r>
            <a:r>
              <a:rPr lang="en-US" dirty="0" smtClean="0"/>
              <a:t>…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aseqnet</a:t>
            </a:r>
            <a:r>
              <a:rPr lang="en-US" dirty="0"/>
              <a:t> (1)          - ALSA sequencer connectors over network</a:t>
            </a:r>
          </a:p>
          <a:p>
            <a:pPr marL="0" indent="0">
              <a:buNone/>
            </a:pPr>
            <a:r>
              <a:rPr lang="en-US" dirty="0" err="1"/>
              <a:t>avahi-autoipd</a:t>
            </a:r>
            <a:r>
              <a:rPr lang="en-US" dirty="0"/>
              <a:t> (8)    - IPv4LL network address configuration daemon</a:t>
            </a:r>
          </a:p>
          <a:p>
            <a:pPr marL="0" indent="0">
              <a:buNone/>
            </a:pPr>
            <a:r>
              <a:rPr lang="en-US" dirty="0" err="1" smtClean="0"/>
              <a:t>byteorder</a:t>
            </a:r>
            <a:r>
              <a:rPr lang="en-US" dirty="0" smtClean="0"/>
              <a:t>(3)- </a:t>
            </a:r>
            <a:r>
              <a:rPr lang="en-US" dirty="0"/>
              <a:t>convert values between host and network byte </a:t>
            </a:r>
            <a:r>
              <a:rPr lang="en-US" dirty="0" smtClean="0"/>
              <a:t>order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ctstat</a:t>
            </a:r>
            <a:r>
              <a:rPr lang="en-US" dirty="0"/>
              <a:t> (8)           - unified </a:t>
            </a:r>
            <a:r>
              <a:rPr lang="en-US" dirty="0" err="1"/>
              <a:t>linux</a:t>
            </a:r>
            <a:r>
              <a:rPr lang="en-US" dirty="0"/>
              <a:t> network statistics</a:t>
            </a:r>
          </a:p>
          <a:p>
            <a:pPr marL="0" indent="0">
              <a:buNone/>
            </a:pPr>
            <a:r>
              <a:rPr lang="en-US" dirty="0" err="1"/>
              <a:t>dhclient</a:t>
            </a:r>
            <a:r>
              <a:rPr lang="en-US" dirty="0"/>
              <a:t>-script (8)  - DHCP client network configuration script</a:t>
            </a:r>
          </a:p>
          <a:p>
            <a:pPr marL="0" indent="0">
              <a:buNone/>
            </a:pPr>
            <a:r>
              <a:rPr lang="en-US" dirty="0" err="1"/>
              <a:t>dumpcap</a:t>
            </a:r>
            <a:r>
              <a:rPr lang="en-US" dirty="0"/>
              <a:t> (1)          - Dump network traffic</a:t>
            </a:r>
          </a:p>
          <a:p>
            <a:pPr marL="0" indent="0">
              <a:buNone/>
            </a:pPr>
            <a:r>
              <a:rPr lang="en-US" dirty="0" err="1"/>
              <a:t>endhostent</a:t>
            </a:r>
            <a:r>
              <a:rPr lang="en-US" dirty="0"/>
              <a:t> (3)       - get network host entry</a:t>
            </a:r>
          </a:p>
          <a:p>
            <a:pPr marL="0" indent="0">
              <a:buNone/>
            </a:pPr>
            <a:r>
              <a:rPr lang="en-US" dirty="0" err="1"/>
              <a:t>endnetent</a:t>
            </a:r>
            <a:r>
              <a:rPr lang="en-US" dirty="0"/>
              <a:t> (3)        - get network entry</a:t>
            </a:r>
          </a:p>
          <a:p>
            <a:pPr marL="0" indent="0">
              <a:buNone/>
            </a:pPr>
            <a:r>
              <a:rPr lang="en-US" dirty="0" err="1"/>
              <a:t>endnetgrent</a:t>
            </a:r>
            <a:r>
              <a:rPr lang="en-US" dirty="0"/>
              <a:t> (3)      - handle network group entries</a:t>
            </a:r>
          </a:p>
          <a:p>
            <a:pPr marL="0" indent="0">
              <a:buNone/>
            </a:pPr>
            <a:r>
              <a:rPr lang="en-US" dirty="0" err="1"/>
              <a:t>freeaddrinfo</a:t>
            </a:r>
            <a:r>
              <a:rPr lang="en-US" dirty="0"/>
              <a:t> (3)     - network address and service translation</a:t>
            </a:r>
          </a:p>
          <a:p>
            <a:pPr marL="0" indent="0">
              <a:buNone/>
            </a:pPr>
            <a:r>
              <a:rPr lang="en-US" dirty="0" err="1"/>
              <a:t>freehostent</a:t>
            </a:r>
            <a:r>
              <a:rPr lang="en-US" dirty="0"/>
              <a:t> (3)      - get network hostnames and addresses</a:t>
            </a:r>
          </a:p>
          <a:p>
            <a:pPr marL="0" indent="0">
              <a:buNone/>
            </a:pPr>
            <a:r>
              <a:rPr lang="en-US" dirty="0" err="1"/>
              <a:t>gai_strerror</a:t>
            </a:r>
            <a:r>
              <a:rPr lang="en-US" dirty="0"/>
              <a:t> (3)     - network address and service translation</a:t>
            </a:r>
          </a:p>
          <a:p>
            <a:pPr marL="0" indent="0">
              <a:buNone/>
            </a:pPr>
            <a:r>
              <a:rPr lang="en-US" dirty="0" err="1"/>
              <a:t>getaddrinfo</a:t>
            </a:r>
            <a:r>
              <a:rPr lang="en-US" dirty="0"/>
              <a:t> (3)      - network address and service translation</a:t>
            </a:r>
          </a:p>
          <a:p>
            <a:pPr marL="0" indent="0">
              <a:buNone/>
            </a:pPr>
            <a:r>
              <a:rPr lang="en-US" dirty="0" err="1"/>
              <a:t>gethostbyaddr</a:t>
            </a:r>
            <a:r>
              <a:rPr lang="en-US" dirty="0"/>
              <a:t> (3)    - get network host entry</a:t>
            </a:r>
          </a:p>
          <a:p>
            <a:pPr marL="0" indent="0">
              <a:buNone/>
            </a:pPr>
            <a:r>
              <a:rPr lang="en-US" dirty="0" err="1"/>
              <a:t>netstat</a:t>
            </a:r>
            <a:r>
              <a:rPr lang="en-US" dirty="0"/>
              <a:t> (8)          - Print network connections, routing tables, interface s...</a:t>
            </a:r>
          </a:p>
          <a:p>
            <a:pPr marL="0" indent="0">
              <a:buNone/>
            </a:pPr>
            <a:r>
              <a:rPr lang="en-US" dirty="0" err="1"/>
              <a:t>NetworkManager</a:t>
            </a:r>
            <a:r>
              <a:rPr lang="en-US" dirty="0"/>
              <a:t> (8)   - network management daemon</a:t>
            </a:r>
          </a:p>
          <a:p>
            <a:pPr marL="0" indent="0">
              <a:buNone/>
            </a:pPr>
            <a:r>
              <a:rPr lang="en-US" dirty="0"/>
              <a:t>networks (5)         - network name information</a:t>
            </a:r>
          </a:p>
          <a:p>
            <a:pPr marL="0" indent="0">
              <a:buNone/>
            </a:pPr>
            <a:r>
              <a:rPr lang="en-US" dirty="0"/>
              <a:t>nm-</a:t>
            </a:r>
            <a:r>
              <a:rPr lang="en-US" dirty="0" err="1"/>
              <a:t>ppp</a:t>
            </a:r>
            <a:r>
              <a:rPr lang="en-US" dirty="0"/>
              <a:t>-starter (1)   - PPP connection helper for </a:t>
            </a:r>
            <a:r>
              <a:rPr lang="en-US" dirty="0" err="1"/>
              <a:t>NetworkManager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nm-tool (1)          - utility to report </a:t>
            </a:r>
            <a:r>
              <a:rPr lang="en-US" dirty="0" err="1"/>
              <a:t>NetworkManager</a:t>
            </a:r>
            <a:r>
              <a:rPr lang="en-US" dirty="0"/>
              <a:t> state and devices</a:t>
            </a:r>
          </a:p>
          <a:p>
            <a:pPr marL="0" indent="0">
              <a:buNone/>
            </a:pPr>
            <a:r>
              <a:rPr lang="en-US" dirty="0"/>
              <a:t>nm-</a:t>
            </a:r>
            <a:r>
              <a:rPr lang="en-US" dirty="0" err="1"/>
              <a:t>vpn</a:t>
            </a:r>
            <a:r>
              <a:rPr lang="en-US" dirty="0"/>
              <a:t>-properties (1) - Network management framework</a:t>
            </a:r>
          </a:p>
          <a:p>
            <a:pPr marL="0" indent="0">
              <a:buNone/>
            </a:pPr>
            <a:r>
              <a:rPr lang="en-US" dirty="0" err="1"/>
              <a:t>nstat</a:t>
            </a:r>
            <a:r>
              <a:rPr lang="en-US" dirty="0"/>
              <a:t> (8)            - network statistics tools.</a:t>
            </a:r>
          </a:p>
          <a:p>
            <a:pPr marL="0" indent="0">
              <a:buNone/>
            </a:pPr>
            <a:r>
              <a:rPr lang="en-US" dirty="0" err="1"/>
              <a:t>ntohl</a:t>
            </a:r>
            <a:r>
              <a:rPr lang="en-US" dirty="0"/>
              <a:t> (3)            - convert values between host and network byte order</a:t>
            </a:r>
          </a:p>
          <a:p>
            <a:pPr marL="0" indent="0">
              <a:buNone/>
            </a:pPr>
            <a:r>
              <a:rPr lang="en-US" dirty="0" err="1"/>
              <a:t>ntohs</a:t>
            </a:r>
            <a:r>
              <a:rPr lang="en-US" dirty="0"/>
              <a:t> (3)            - convert values between host and network byte order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>
          <a:xfrm>
            <a:off x="4632198" y="533400"/>
            <a:ext cx="4511802" cy="632460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pabrowse</a:t>
            </a:r>
            <a:r>
              <a:rPr lang="en-US" dirty="0" smtClean="0"/>
              <a:t> </a:t>
            </a:r>
            <a:r>
              <a:rPr lang="en-US" dirty="0"/>
              <a:t>(1)         - List </a:t>
            </a:r>
            <a:r>
              <a:rPr lang="en-US" dirty="0" err="1"/>
              <a:t>PulseAudio</a:t>
            </a:r>
            <a:r>
              <a:rPr lang="en-US" dirty="0"/>
              <a:t> sound servers on the network</a:t>
            </a:r>
          </a:p>
          <a:p>
            <a:pPr marL="0" indent="0">
              <a:buNone/>
            </a:pPr>
            <a:r>
              <a:rPr lang="en-US" dirty="0"/>
              <a:t>ping (8)             - send ICMP ECHO_REQUEST to network hosts</a:t>
            </a:r>
          </a:p>
          <a:p>
            <a:pPr marL="0" indent="0">
              <a:buNone/>
            </a:pPr>
            <a:r>
              <a:rPr lang="en-US" dirty="0"/>
              <a:t>ping6 (8)            - send ICMP ECHO_REQUEST to network hosts</a:t>
            </a:r>
          </a:p>
          <a:p>
            <a:pPr marL="0" indent="0">
              <a:buNone/>
            </a:pPr>
            <a:r>
              <a:rPr lang="en-US" dirty="0" err="1"/>
              <a:t>png</a:t>
            </a:r>
            <a:r>
              <a:rPr lang="en-US" dirty="0"/>
              <a:t> (5)              - Portable Network Graphics (PNG) format</a:t>
            </a:r>
          </a:p>
          <a:p>
            <a:pPr marL="0" indent="0">
              <a:buNone/>
            </a:pPr>
            <a:r>
              <a:rPr lang="en-US" dirty="0" err="1"/>
              <a:t>pngtopnm</a:t>
            </a:r>
            <a:r>
              <a:rPr lang="en-US" dirty="0"/>
              <a:t> (1)         - convert a Portable Network Graphics file into portable...</a:t>
            </a:r>
          </a:p>
          <a:p>
            <a:pPr marL="0" indent="0">
              <a:buNone/>
            </a:pPr>
            <a:r>
              <a:rPr lang="en-US" dirty="0" err="1"/>
              <a:t>pnmtopng</a:t>
            </a:r>
            <a:r>
              <a:rPr lang="en-US" dirty="0"/>
              <a:t> (1)         - convert a portable </a:t>
            </a:r>
            <a:r>
              <a:rPr lang="en-US" dirty="0" err="1"/>
              <a:t>anymap</a:t>
            </a:r>
            <a:r>
              <a:rPr lang="en-US" dirty="0"/>
              <a:t> into a Portable Network </a:t>
            </a:r>
            <a:r>
              <a:rPr lang="en-US" dirty="0" err="1"/>
              <a:t>Grap</a:t>
            </a:r>
            <a:r>
              <a:rPr lang="en-US" dirty="0"/>
              <a:t>...</a:t>
            </a:r>
          </a:p>
          <a:p>
            <a:pPr marL="0" indent="0">
              <a:buNone/>
            </a:pPr>
            <a:r>
              <a:rPr lang="en-US" dirty="0" err="1"/>
              <a:t>rtacct</a:t>
            </a:r>
            <a:r>
              <a:rPr lang="en-US" dirty="0"/>
              <a:t> (8)           - network statistics tools.</a:t>
            </a:r>
          </a:p>
          <a:p>
            <a:pPr marL="0" indent="0">
              <a:buNone/>
            </a:pPr>
            <a:r>
              <a:rPr lang="en-US" dirty="0" err="1"/>
              <a:t>rtstat</a:t>
            </a:r>
            <a:r>
              <a:rPr lang="en-US" dirty="0"/>
              <a:t> (8)           - unified </a:t>
            </a:r>
            <a:r>
              <a:rPr lang="en-US" dirty="0" err="1"/>
              <a:t>linux</a:t>
            </a:r>
            <a:r>
              <a:rPr lang="en-US" dirty="0"/>
              <a:t> network statistics</a:t>
            </a:r>
          </a:p>
          <a:p>
            <a:pPr marL="0" indent="0">
              <a:buNone/>
            </a:pPr>
            <a:r>
              <a:rPr lang="en-US" dirty="0" smtClean="0"/>
              <a:t>services </a:t>
            </a:r>
            <a:r>
              <a:rPr lang="en-US" dirty="0"/>
              <a:t>(5)         - Internet network services list</a:t>
            </a:r>
          </a:p>
          <a:p>
            <a:pPr marL="0" indent="0">
              <a:buNone/>
            </a:pPr>
            <a:r>
              <a:rPr lang="en-US" dirty="0" err="1"/>
              <a:t>sethostent</a:t>
            </a:r>
            <a:r>
              <a:rPr lang="en-US" dirty="0"/>
              <a:t> (3)       - get network host entry</a:t>
            </a:r>
          </a:p>
          <a:p>
            <a:pPr marL="0" indent="0">
              <a:buNone/>
            </a:pPr>
            <a:r>
              <a:rPr lang="en-US" dirty="0" err="1"/>
              <a:t>setnetent</a:t>
            </a:r>
            <a:r>
              <a:rPr lang="en-US" dirty="0"/>
              <a:t> (3)        - get network entry</a:t>
            </a:r>
          </a:p>
          <a:p>
            <a:pPr marL="0" indent="0">
              <a:buNone/>
            </a:pPr>
            <a:r>
              <a:rPr lang="en-US" dirty="0" err="1"/>
              <a:t>setnetgrent</a:t>
            </a:r>
            <a:r>
              <a:rPr lang="en-US" dirty="0"/>
              <a:t> (3)      - handle network group entries</a:t>
            </a:r>
          </a:p>
          <a:p>
            <a:pPr marL="0" indent="0">
              <a:buNone/>
            </a:pPr>
            <a:r>
              <a:rPr lang="en-US" dirty="0" err="1"/>
              <a:t>slattach</a:t>
            </a:r>
            <a:r>
              <a:rPr lang="en-US" dirty="0"/>
              <a:t> (8)         - attach a network interface to a serial line</a:t>
            </a:r>
          </a:p>
          <a:p>
            <a:pPr marL="0" indent="0">
              <a:buNone/>
            </a:pPr>
            <a:r>
              <a:rPr lang="en-US" dirty="0" err="1"/>
              <a:t>smbtree</a:t>
            </a:r>
            <a:r>
              <a:rPr lang="en-US" dirty="0"/>
              <a:t> (1)          - A text based </a:t>
            </a:r>
            <a:r>
              <a:rPr lang="en-US" dirty="0" err="1"/>
              <a:t>smb</a:t>
            </a:r>
            <a:r>
              <a:rPr lang="en-US" dirty="0"/>
              <a:t> network browser</a:t>
            </a:r>
          </a:p>
          <a:p>
            <a:pPr marL="0" indent="0">
              <a:buNone/>
            </a:pPr>
            <a:r>
              <a:rPr lang="en-US" dirty="0" err="1"/>
              <a:t>tcpdump</a:t>
            </a:r>
            <a:r>
              <a:rPr lang="en-US" dirty="0"/>
              <a:t> (8)          - dump traffic on a network</a:t>
            </a:r>
          </a:p>
          <a:p>
            <a:pPr marL="0" indent="0">
              <a:buNone/>
            </a:pPr>
            <a:r>
              <a:rPr lang="en-US" dirty="0" err="1"/>
              <a:t>tcptraceroute</a:t>
            </a:r>
            <a:r>
              <a:rPr lang="en-US" dirty="0"/>
              <a:t> (8)    - print the route packets trace to network host</a:t>
            </a:r>
          </a:p>
          <a:p>
            <a:pPr marL="0" indent="0">
              <a:buNone/>
            </a:pPr>
            <a:r>
              <a:rPr lang="en-US" dirty="0" err="1"/>
              <a:t>tcptraceroute.db</a:t>
            </a:r>
            <a:r>
              <a:rPr lang="en-US" dirty="0"/>
              <a:t> (8) - print the route packets trace to network host</a:t>
            </a:r>
          </a:p>
          <a:p>
            <a:pPr marL="0" indent="0">
              <a:buNone/>
            </a:pPr>
            <a:r>
              <a:rPr lang="en-US" dirty="0" err="1"/>
              <a:t>tracepath</a:t>
            </a:r>
            <a:r>
              <a:rPr lang="en-US" dirty="0"/>
              <a:t> (8)        - traces path to a network host discovering MTU along </a:t>
            </a:r>
            <a:r>
              <a:rPr lang="en-US" dirty="0" err="1"/>
              <a:t>th.</a:t>
            </a:r>
            <a:r>
              <a:rPr lang="en-US" dirty="0"/>
              <a:t>..</a:t>
            </a:r>
          </a:p>
          <a:p>
            <a:pPr marL="0" indent="0">
              <a:buNone/>
            </a:pPr>
            <a:r>
              <a:rPr lang="en-US" dirty="0"/>
              <a:t>tracepath6 (8)       - traces path to a network host discovering MTU along </a:t>
            </a:r>
            <a:r>
              <a:rPr lang="en-US" dirty="0" err="1"/>
              <a:t>th.</a:t>
            </a:r>
            <a:r>
              <a:rPr lang="en-US" dirty="0"/>
              <a:t>..</a:t>
            </a:r>
          </a:p>
          <a:p>
            <a:pPr marL="0" indent="0">
              <a:buNone/>
            </a:pPr>
            <a:r>
              <a:rPr lang="en-US" dirty="0" err="1"/>
              <a:t>traceproto</a:t>
            </a:r>
            <a:r>
              <a:rPr lang="en-US" dirty="0"/>
              <a:t> (1)       - print the route packets trace to network host</a:t>
            </a:r>
          </a:p>
          <a:p>
            <a:pPr marL="0" indent="0">
              <a:buNone/>
            </a:pPr>
            <a:r>
              <a:rPr lang="en-US" dirty="0" err="1"/>
              <a:t>traceproto.db</a:t>
            </a:r>
            <a:r>
              <a:rPr lang="en-US" dirty="0"/>
              <a:t> (1)    - print the route packets trace to network host</a:t>
            </a:r>
          </a:p>
          <a:p>
            <a:pPr marL="0" indent="0">
              <a:buNone/>
            </a:pPr>
            <a:r>
              <a:rPr lang="en-US" dirty="0" err="1"/>
              <a:t>traceroute</a:t>
            </a:r>
            <a:r>
              <a:rPr lang="en-US" dirty="0"/>
              <a:t> (1)       - print the route packets trace to network host</a:t>
            </a:r>
          </a:p>
          <a:p>
            <a:pPr marL="0" indent="0">
              <a:buNone/>
            </a:pPr>
            <a:r>
              <a:rPr lang="en-US" dirty="0" err="1"/>
              <a:t>traceroute-nanog</a:t>
            </a:r>
            <a:r>
              <a:rPr lang="en-US" dirty="0"/>
              <a:t> (1) - print the route packets trace to network host</a:t>
            </a:r>
          </a:p>
          <a:p>
            <a:pPr marL="0" indent="0">
              <a:buNone/>
            </a:pPr>
            <a:r>
              <a:rPr lang="en-US" dirty="0" err="1"/>
              <a:t>traceroute-nanog.db</a:t>
            </a:r>
            <a:r>
              <a:rPr lang="en-US" dirty="0"/>
              <a:t> (1) - print the route packets trace to network host</a:t>
            </a:r>
          </a:p>
          <a:p>
            <a:pPr marL="0" indent="0">
              <a:buNone/>
            </a:pPr>
            <a:r>
              <a:rPr lang="en-US" dirty="0" err="1"/>
              <a:t>traceroute.db</a:t>
            </a:r>
            <a:r>
              <a:rPr lang="en-US" dirty="0"/>
              <a:t> (1)    - print the route packets trace to network host</a:t>
            </a:r>
          </a:p>
          <a:p>
            <a:pPr marL="0" indent="0">
              <a:buNone/>
            </a:pPr>
            <a:r>
              <a:rPr lang="en-US" dirty="0"/>
              <a:t>traceroute6 (1)      - print the route packets trace to network host</a:t>
            </a:r>
          </a:p>
          <a:p>
            <a:pPr marL="0" indent="0">
              <a:buNone/>
            </a:pPr>
            <a:r>
              <a:rPr lang="en-US" dirty="0"/>
              <a:t>traceroute6 (8)      - traces path to a network host</a:t>
            </a:r>
          </a:p>
          <a:p>
            <a:pPr marL="0" indent="0">
              <a:buNone/>
            </a:pPr>
            <a:r>
              <a:rPr lang="en-US" dirty="0"/>
              <a:t>traceroute6.db (1)   - print the route packets trace to network host</a:t>
            </a:r>
          </a:p>
          <a:p>
            <a:pPr marL="0" indent="0">
              <a:buNone/>
            </a:pPr>
            <a:r>
              <a:rPr lang="en-US" dirty="0"/>
              <a:t>traceroute6.iputils (8) - traces path to a network host</a:t>
            </a:r>
          </a:p>
          <a:p>
            <a:pPr marL="0" indent="0">
              <a:buNone/>
            </a:pPr>
            <a:r>
              <a:rPr lang="en-US" dirty="0" err="1"/>
              <a:t>umount.nfs</a:t>
            </a:r>
            <a:r>
              <a:rPr lang="en-US" dirty="0"/>
              <a:t> (8)       - </a:t>
            </a:r>
            <a:r>
              <a:rPr lang="en-US" dirty="0" err="1"/>
              <a:t>unmount</a:t>
            </a:r>
            <a:r>
              <a:rPr lang="en-US" dirty="0"/>
              <a:t> a Network File System</a:t>
            </a:r>
          </a:p>
          <a:p>
            <a:pPr marL="0" indent="0">
              <a:buNone/>
            </a:pPr>
            <a:r>
              <a:rPr lang="en-US" dirty="0" err="1"/>
              <a:t>wget</a:t>
            </a:r>
            <a:r>
              <a:rPr lang="en-US" dirty="0"/>
              <a:t> (1)             - The non-interactive network downloader.</a:t>
            </a:r>
          </a:p>
          <a:p>
            <a:pPr marL="0" indent="0">
              <a:buNone/>
            </a:pPr>
            <a:r>
              <a:rPr lang="en-US" dirty="0" err="1"/>
              <a:t>wireshark</a:t>
            </a:r>
            <a:r>
              <a:rPr lang="en-US" dirty="0"/>
              <a:t> (1)        - Interactively dump and analyze network traffic</a:t>
            </a:r>
          </a:p>
          <a:p>
            <a:pPr marL="0" indent="0">
              <a:buNone/>
            </a:pPr>
            <a:r>
              <a:rPr lang="en-US" dirty="0"/>
              <a:t>X (7)                - a portable, network-transparent window system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626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</a:t>
            </a:r>
            <a:r>
              <a:rPr lang="en-US" dirty="0" smtClean="0"/>
              <a:t>Server Skeleton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4</a:t>
            </a:fld>
            <a:r>
              <a:rPr lang="en-US" smtClean="0"/>
              <a:t>  Web Server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16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Protocol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5</a:t>
            </a:fld>
            <a:r>
              <a:rPr lang="en-US" smtClean="0"/>
              <a:t>  Web Server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Packets</a:t>
            </a:r>
          </a:p>
          <a:p>
            <a:r>
              <a:rPr lang="en-US" dirty="0" smtClean="0"/>
              <a:t>Get</a:t>
            </a:r>
          </a:p>
          <a:p>
            <a:r>
              <a:rPr lang="en-US" dirty="0" smtClean="0"/>
              <a:t>Post</a:t>
            </a:r>
          </a:p>
          <a:p>
            <a:r>
              <a:rPr lang="en-US" dirty="0" smtClean="0"/>
              <a:t>Put</a:t>
            </a:r>
          </a:p>
          <a:p>
            <a:r>
              <a:rPr lang="en-US" dirty="0" smtClean="0"/>
              <a:t>HEAD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HTTP application layer </a:t>
            </a:r>
          </a:p>
          <a:p>
            <a:r>
              <a:rPr lang="en-US" dirty="0" smtClean="0"/>
              <a:t>built on top of TCP</a:t>
            </a:r>
          </a:p>
          <a:p>
            <a:r>
              <a:rPr lang="en-US" dirty="0" smtClean="0"/>
              <a:t>Man –k http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47800" y="6477000"/>
            <a:ext cx="5790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http://en.wikipedia.org/wiki/Hypertext_Transfer_Protocol</a:t>
            </a:r>
          </a:p>
        </p:txBody>
      </p:sp>
    </p:spTree>
    <p:extLst>
      <p:ext uri="{BB962C8B-B14F-4D97-AF65-F5344CB8AC3E}">
        <p14:creationId xmlns:p14="http://schemas.microsoft.com/office/powerpoint/2010/main" val="4086466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– response Example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6</a:t>
            </a:fld>
            <a:r>
              <a:rPr lang="en-US" smtClean="0"/>
              <a:t>  Web Server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0" y="1219200"/>
            <a:ext cx="3581400" cy="493776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Client request</a:t>
            </a:r>
          </a:p>
          <a:p>
            <a:r>
              <a:rPr lang="en-US" dirty="0"/>
              <a:t>GET /index.html HTTP/1.1 </a:t>
            </a:r>
            <a:endParaRPr lang="en-US" dirty="0" smtClean="0"/>
          </a:p>
          <a:p>
            <a:r>
              <a:rPr lang="en-US" dirty="0" smtClean="0"/>
              <a:t>Host</a:t>
            </a:r>
            <a:r>
              <a:rPr lang="en-US" dirty="0"/>
              <a:t>: www.example.com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3429000" y="1216152"/>
            <a:ext cx="5244846" cy="548944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Server response</a:t>
            </a:r>
          </a:p>
          <a:p>
            <a:r>
              <a:rPr lang="en-US" dirty="0"/>
              <a:t>HTTP/1.1 200 OK </a:t>
            </a:r>
            <a:endParaRPr lang="en-US" dirty="0" smtClean="0"/>
          </a:p>
          <a:p>
            <a:r>
              <a:rPr lang="en-US" dirty="0" smtClean="0"/>
              <a:t>Date</a:t>
            </a:r>
            <a:r>
              <a:rPr lang="en-US" dirty="0"/>
              <a:t>: Mon, 23 May 2005 22:38:34 GMT </a:t>
            </a:r>
            <a:endParaRPr lang="en-US" dirty="0" smtClean="0"/>
          </a:p>
          <a:p>
            <a:r>
              <a:rPr lang="en-US" dirty="0" smtClean="0"/>
              <a:t>Server</a:t>
            </a:r>
            <a:r>
              <a:rPr lang="en-US" dirty="0"/>
              <a:t>: Apache/1.3.3.7 (Unix) (Red-Hat/Linux) </a:t>
            </a:r>
            <a:endParaRPr lang="en-US" dirty="0" smtClean="0"/>
          </a:p>
          <a:p>
            <a:r>
              <a:rPr lang="en-US" dirty="0" smtClean="0"/>
              <a:t>Last-Modified</a:t>
            </a:r>
            <a:r>
              <a:rPr lang="en-US" dirty="0"/>
              <a:t>: Wed, 08 Jan 2003 23:11:55 GMT </a:t>
            </a:r>
            <a:endParaRPr lang="en-US" dirty="0" smtClean="0"/>
          </a:p>
          <a:p>
            <a:r>
              <a:rPr lang="en-US" dirty="0" err="1" smtClean="0"/>
              <a:t>Etag</a:t>
            </a:r>
            <a:r>
              <a:rPr lang="en-US" dirty="0"/>
              <a:t>: "3f80f-1b6-3e1cb03b" </a:t>
            </a:r>
            <a:endParaRPr lang="en-US" dirty="0" smtClean="0"/>
          </a:p>
          <a:p>
            <a:r>
              <a:rPr lang="en-US" dirty="0" smtClean="0"/>
              <a:t>Content-Type</a:t>
            </a:r>
            <a:r>
              <a:rPr lang="en-US" dirty="0"/>
              <a:t>: text/html; charset=UTF-8 </a:t>
            </a:r>
            <a:endParaRPr lang="en-US" dirty="0" smtClean="0"/>
          </a:p>
          <a:p>
            <a:r>
              <a:rPr lang="en-US" dirty="0" smtClean="0"/>
              <a:t>Content-Length</a:t>
            </a:r>
            <a:r>
              <a:rPr lang="en-US" dirty="0"/>
              <a:t>: 131 </a:t>
            </a:r>
            <a:endParaRPr lang="en-US" dirty="0" smtClean="0"/>
          </a:p>
          <a:p>
            <a:r>
              <a:rPr lang="en-US" dirty="0" smtClean="0"/>
              <a:t>Connection</a:t>
            </a:r>
            <a:r>
              <a:rPr lang="en-US" dirty="0"/>
              <a:t>: close </a:t>
            </a:r>
            <a:endParaRPr lang="en-US" dirty="0" smtClean="0"/>
          </a:p>
          <a:p>
            <a:r>
              <a:rPr lang="en-US" dirty="0" smtClean="0"/>
              <a:t>&lt;</a:t>
            </a:r>
            <a:r>
              <a:rPr lang="en-US" dirty="0"/>
              <a:t>html&gt; </a:t>
            </a:r>
            <a:endParaRPr lang="en-US" dirty="0" smtClean="0"/>
          </a:p>
          <a:p>
            <a:r>
              <a:rPr lang="en-US" dirty="0" smtClean="0"/>
              <a:t>&lt;</a:t>
            </a:r>
            <a:r>
              <a:rPr lang="en-US" dirty="0"/>
              <a:t>head&gt; &lt;title&gt;An Example Page&lt;/title&gt; &lt;/head&gt; &lt;body&gt; </a:t>
            </a:r>
            <a:endParaRPr lang="en-US" dirty="0" smtClean="0"/>
          </a:p>
          <a:p>
            <a:r>
              <a:rPr lang="en-US" dirty="0" smtClean="0"/>
              <a:t>Hello </a:t>
            </a:r>
            <a:r>
              <a:rPr lang="en-US" dirty="0"/>
              <a:t>World, this is a very simple HTML document. </a:t>
            </a:r>
            <a:endParaRPr lang="en-US" dirty="0" smtClean="0"/>
          </a:p>
          <a:p>
            <a:r>
              <a:rPr lang="en-US" dirty="0" smtClean="0"/>
              <a:t>&lt;/</a:t>
            </a:r>
            <a:r>
              <a:rPr lang="en-US" dirty="0"/>
              <a:t>body&gt; &lt;/html&gt; </a:t>
            </a:r>
          </a:p>
        </p:txBody>
      </p:sp>
    </p:spTree>
    <p:extLst>
      <p:ext uri="{BB962C8B-B14F-4D97-AF65-F5344CB8AC3E}">
        <p14:creationId xmlns:p14="http://schemas.microsoft.com/office/powerpoint/2010/main" val="567588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Breaking Down Get and Post requests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7</a:t>
            </a:fld>
            <a:r>
              <a:rPr lang="en-US" smtClean="0"/>
              <a:t>  Web Server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Browser Requests (Client)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37" y="2225674"/>
            <a:ext cx="8952934" cy="1812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0" y="6477000"/>
            <a:ext cx="88572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hlinkClick r:id="rId3"/>
              </a:rPr>
              <a:t>Engineering Long-Lasting Software: An Agile Approach Using </a:t>
            </a:r>
            <a:r>
              <a:rPr lang="en-US" sz="1600" b="1" dirty="0" err="1">
                <a:hlinkClick r:id="rId3"/>
              </a:rPr>
              <a:t>SaaS</a:t>
            </a:r>
            <a:r>
              <a:rPr lang="en-US" sz="1600" b="1" dirty="0">
                <a:hlinkClick r:id="rId3"/>
              </a:rPr>
              <a:t> and Cloud Computing (Beta Edition)</a:t>
            </a:r>
            <a:endParaRPr lang="en-US" sz="1600" b="1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41482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packets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8</a:t>
            </a:fld>
            <a:r>
              <a:rPr lang="en-US" smtClean="0"/>
              <a:t>  Web Server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Format of Request and Response</a:t>
            </a:r>
          </a:p>
          <a:p>
            <a:r>
              <a:rPr lang="en-US" dirty="0"/>
              <a:t>An initial line CRLF</a:t>
            </a:r>
          </a:p>
          <a:p>
            <a:r>
              <a:rPr lang="en-US" dirty="0"/>
              <a:t>Zero or more header lines CRLF</a:t>
            </a:r>
          </a:p>
          <a:p>
            <a:r>
              <a:rPr lang="en-US" dirty="0"/>
              <a:t>A blank line </a:t>
            </a:r>
            <a:r>
              <a:rPr lang="en-US" dirty="0" err="1"/>
              <a:t>ie</a:t>
            </a:r>
            <a:r>
              <a:rPr lang="en-US" dirty="0"/>
              <a:t>. a CRLF</a:t>
            </a:r>
          </a:p>
          <a:p>
            <a:r>
              <a:rPr lang="en-US" dirty="0"/>
              <a:t>An optional message body like file, query data or query output</a:t>
            </a:r>
            <a:r>
              <a:rPr lang="en-US" dirty="0" smtClean="0"/>
              <a:t>.</a:t>
            </a:r>
          </a:p>
          <a:p>
            <a:r>
              <a:rPr lang="en-US" dirty="0" smtClean="0"/>
              <a:t>Header</a:t>
            </a:r>
          </a:p>
          <a:p>
            <a:r>
              <a:rPr lang="en-US" dirty="0" smtClean="0"/>
              <a:t>URI Uniform Resource Indicator</a:t>
            </a:r>
            <a:endParaRPr lang="en-US" dirty="0"/>
          </a:p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2"/>
          </p:nvPr>
        </p:nvSpPr>
        <p:spPr>
          <a:xfrm>
            <a:off x="4800600" y="304800"/>
            <a:ext cx="4343400" cy="6400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initial line is different for the </a:t>
            </a:r>
            <a:r>
              <a:rPr lang="en-US" dirty="0">
                <a:solidFill>
                  <a:srgbClr val="FF0000"/>
                </a:solidFill>
              </a:rPr>
              <a:t>request </a:t>
            </a:r>
            <a:r>
              <a:rPr lang="en-US" dirty="0"/>
              <a:t>than for the response. A request line has three parts, separated by spaces: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An HTTP Method Name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local path of the requested resource.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version of HTTP being used</a:t>
            </a:r>
            <a:r>
              <a:rPr lang="en-US" dirty="0" smtClean="0"/>
              <a:t>.</a:t>
            </a:r>
          </a:p>
          <a:p>
            <a:r>
              <a:rPr lang="en-US" dirty="0"/>
              <a:t>GET /path/to/file/index.html HTTP/1.0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164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Packet Sniffers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- CSCE 510 2013 -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63DA-CB98-46B5-905B-D01D5F3D56A4}" type="slidenum">
              <a:rPr lang="en-US" smtClean="0"/>
              <a:pPr/>
              <a:t>9</a:t>
            </a:fld>
            <a:r>
              <a:rPr lang="en-US" smtClean="0"/>
              <a:t>  Web Server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10600" cy="493776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m</a:t>
            </a:r>
            <a:r>
              <a:rPr lang="en-US" dirty="0" smtClean="0"/>
              <a:t>an –k sniffer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Failure</a:t>
            </a:r>
          </a:p>
          <a:p>
            <a:r>
              <a:rPr lang="en-US" dirty="0" smtClean="0"/>
              <a:t>man –k packet</a:t>
            </a:r>
          </a:p>
          <a:p>
            <a:pPr marL="0" indent="0">
              <a:buNone/>
            </a:pPr>
            <a:r>
              <a:rPr lang="en-US" dirty="0" err="1"/>
              <a:t>pcap</a:t>
            </a:r>
            <a:r>
              <a:rPr lang="en-US" dirty="0"/>
              <a:t> (3)             </a:t>
            </a:r>
            <a:r>
              <a:rPr lang="en-US" dirty="0" smtClean="0"/>
              <a:t>    - </a:t>
            </a:r>
            <a:r>
              <a:rPr lang="en-US" dirty="0"/>
              <a:t>Packet Capture library</a:t>
            </a:r>
          </a:p>
          <a:p>
            <a:pPr marL="0" indent="0">
              <a:buNone/>
            </a:pPr>
            <a:r>
              <a:rPr lang="en-US" dirty="0" err="1"/>
              <a:t>rpp</a:t>
            </a:r>
            <a:r>
              <a:rPr lang="en-US" dirty="0"/>
              <a:t> (3)              </a:t>
            </a:r>
            <a:r>
              <a:rPr lang="en-US" dirty="0" smtClean="0"/>
              <a:t>     - </a:t>
            </a:r>
            <a:r>
              <a:rPr lang="en-US" dirty="0"/>
              <a:t>reliable packet protocol</a:t>
            </a:r>
          </a:p>
          <a:p>
            <a:pPr marL="0" indent="0">
              <a:buNone/>
            </a:pPr>
            <a:r>
              <a:rPr lang="en-US" dirty="0"/>
              <a:t>PF_PACKET (7)     </a:t>
            </a:r>
            <a:r>
              <a:rPr lang="en-US" dirty="0" smtClean="0"/>
              <a:t>- </a:t>
            </a:r>
            <a:r>
              <a:rPr lang="en-US" dirty="0"/>
              <a:t>packet interface on device level.</a:t>
            </a:r>
          </a:p>
          <a:p>
            <a:pPr marL="0" indent="0">
              <a:buNone/>
            </a:pPr>
            <a:r>
              <a:rPr lang="en-US" dirty="0" err="1"/>
              <a:t>gpgsplit</a:t>
            </a:r>
            <a:r>
              <a:rPr lang="en-US" dirty="0"/>
              <a:t> (1)          </a:t>
            </a:r>
            <a:r>
              <a:rPr lang="en-US" dirty="0" smtClean="0"/>
              <a:t> - </a:t>
            </a:r>
            <a:r>
              <a:rPr lang="en-US" dirty="0"/>
              <a:t>Split an </a:t>
            </a:r>
            <a:r>
              <a:rPr lang="en-US" dirty="0" err="1"/>
              <a:t>OpenPGP</a:t>
            </a:r>
            <a:r>
              <a:rPr lang="en-US" dirty="0"/>
              <a:t> message into packets</a:t>
            </a:r>
          </a:p>
          <a:p>
            <a:pPr marL="0" indent="0">
              <a:buNone/>
            </a:pPr>
            <a:r>
              <a:rPr lang="en-US" dirty="0"/>
              <a:t>ip6tables (8)        - IPv6 packet filter administration</a:t>
            </a:r>
          </a:p>
          <a:p>
            <a:pPr marL="0" indent="0">
              <a:buNone/>
            </a:pPr>
            <a:r>
              <a:rPr lang="en-US" dirty="0" err="1"/>
              <a:t>iptables</a:t>
            </a:r>
            <a:r>
              <a:rPr lang="en-US" dirty="0"/>
              <a:t> (8)         </a:t>
            </a:r>
            <a:r>
              <a:rPr lang="en-US" dirty="0" smtClean="0"/>
              <a:t> - </a:t>
            </a:r>
            <a:r>
              <a:rPr lang="en-US" dirty="0"/>
              <a:t>administration tool for IPv4 packet filtering and </a:t>
            </a:r>
            <a:r>
              <a:rPr lang="en-US" dirty="0" smtClean="0"/>
              <a:t>NAT</a:t>
            </a:r>
          </a:p>
          <a:p>
            <a:pPr marL="0" indent="0">
              <a:buNone/>
            </a:pP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 err="1"/>
              <a:t>tcptraceroute</a:t>
            </a:r>
            <a:r>
              <a:rPr lang="en-US" dirty="0"/>
              <a:t> (8)    - print the route packets trace to network host</a:t>
            </a:r>
          </a:p>
          <a:p>
            <a:pPr marL="0" indent="0">
              <a:buNone/>
            </a:pPr>
            <a:r>
              <a:rPr lang="en-US" dirty="0" err="1"/>
              <a:t>tcptraceroute.db</a:t>
            </a:r>
            <a:r>
              <a:rPr lang="en-US" dirty="0"/>
              <a:t> (8) - print the route packets trace to network host</a:t>
            </a:r>
          </a:p>
          <a:p>
            <a:pPr marL="0" indent="0">
              <a:buNone/>
            </a:pPr>
            <a:r>
              <a:rPr lang="en-US" dirty="0"/>
              <a:t>text2pcap (1)        - Generate a capture file from an ASCII </a:t>
            </a:r>
            <a:r>
              <a:rPr lang="en-US" dirty="0" err="1"/>
              <a:t>hexdump</a:t>
            </a:r>
            <a:r>
              <a:rPr lang="en-US" dirty="0"/>
              <a:t> of packets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7500" lnSpcReduction="2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9993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36544</TotalTime>
  <Words>2519</Words>
  <Application>Microsoft Office PowerPoint</Application>
  <PresentationFormat>On-screen Show (4:3)</PresentationFormat>
  <Paragraphs>342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Origin</vt:lpstr>
      <vt:lpstr>CSCE  510  - Systems Programming</vt:lpstr>
      <vt:lpstr>Overview</vt:lpstr>
      <vt:lpstr>Commands man –k network pruned</vt:lpstr>
      <vt:lpstr>Web Server Skeleton</vt:lpstr>
      <vt:lpstr>HTTP Protocol</vt:lpstr>
      <vt:lpstr>Get – response Example</vt:lpstr>
      <vt:lpstr>Breaking Down Get and Post requests</vt:lpstr>
      <vt:lpstr>HTTP packets</vt:lpstr>
      <vt:lpstr>Packet Sniffers</vt:lpstr>
      <vt:lpstr>man –k   http</vt:lpstr>
      <vt:lpstr>Man –k http  (continued)</vt:lpstr>
      <vt:lpstr>PowerPoint Presentation</vt:lpstr>
      <vt:lpstr>CGI – Common Gateway Interface</vt:lpstr>
      <vt:lpstr>Supporting CGI without Library help</vt:lpstr>
      <vt:lpstr>http://www.citycat.ru/doc/CGI/overview/primer.html</vt:lpstr>
      <vt:lpstr>PowerPoint Presentation</vt:lpstr>
      <vt:lpstr>Service Oriented Architecture SOA</vt:lpstr>
      <vt:lpstr>Saas Book Figure 2.1</vt:lpstr>
      <vt:lpstr>Model View Controller (MVC) Pattern</vt:lpstr>
      <vt:lpstr>Replication for performance</vt:lpstr>
      <vt:lpstr>NoSql – from StackOverflow</vt:lpstr>
      <vt:lpstr>Fig 2.9 Web app Architectural Patterns</vt:lpstr>
      <vt:lpstr>PowerPoint Presentation</vt:lpstr>
      <vt:lpstr>Program: Simple Server -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mmm</dc:creator>
  <cp:lastModifiedBy>MATTHEWS, MANTON M</cp:lastModifiedBy>
  <cp:revision>385</cp:revision>
  <cp:lastPrinted>2013-03-27T19:18:42Z</cp:lastPrinted>
  <dcterms:created xsi:type="dcterms:W3CDTF">2013-01-05T02:56:47Z</dcterms:created>
  <dcterms:modified xsi:type="dcterms:W3CDTF">2013-04-05T14:46:06Z</dcterms:modified>
</cp:coreProperties>
</file>