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6"/>
  </p:notesMasterIdLst>
  <p:handoutMasterIdLst>
    <p:handoutMasterId r:id="rId57"/>
  </p:handoutMasterIdLst>
  <p:sldIdLst>
    <p:sldId id="352" r:id="rId2"/>
    <p:sldId id="353" r:id="rId3"/>
    <p:sldId id="507" r:id="rId4"/>
    <p:sldId id="461" r:id="rId5"/>
    <p:sldId id="449" r:id="rId6"/>
    <p:sldId id="450" r:id="rId7"/>
    <p:sldId id="444" r:id="rId8"/>
    <p:sldId id="459" r:id="rId9"/>
    <p:sldId id="460" r:id="rId10"/>
    <p:sldId id="462" r:id="rId11"/>
    <p:sldId id="463" r:id="rId12"/>
    <p:sldId id="467" r:id="rId13"/>
    <p:sldId id="464" r:id="rId14"/>
    <p:sldId id="465" r:id="rId15"/>
    <p:sldId id="466" r:id="rId16"/>
    <p:sldId id="468" r:id="rId17"/>
    <p:sldId id="490" r:id="rId18"/>
    <p:sldId id="492" r:id="rId19"/>
    <p:sldId id="491" r:id="rId20"/>
    <p:sldId id="489" r:id="rId21"/>
    <p:sldId id="469" r:id="rId22"/>
    <p:sldId id="493" r:id="rId23"/>
    <p:sldId id="494" r:id="rId24"/>
    <p:sldId id="495" r:id="rId25"/>
    <p:sldId id="496" r:id="rId26"/>
    <p:sldId id="470" r:id="rId27"/>
    <p:sldId id="497" r:id="rId28"/>
    <p:sldId id="471" r:id="rId29"/>
    <p:sldId id="486" r:id="rId30"/>
    <p:sldId id="472" r:id="rId31"/>
    <p:sldId id="487" r:id="rId32"/>
    <p:sldId id="498" r:id="rId33"/>
    <p:sldId id="500" r:id="rId34"/>
    <p:sldId id="508" r:id="rId35"/>
    <p:sldId id="501" r:id="rId36"/>
    <p:sldId id="499" r:id="rId37"/>
    <p:sldId id="473" r:id="rId38"/>
    <p:sldId id="474" r:id="rId39"/>
    <p:sldId id="475" r:id="rId40"/>
    <p:sldId id="476" r:id="rId41"/>
    <p:sldId id="477" r:id="rId42"/>
    <p:sldId id="478" r:id="rId43"/>
    <p:sldId id="479" r:id="rId44"/>
    <p:sldId id="481" r:id="rId45"/>
    <p:sldId id="482" r:id="rId46"/>
    <p:sldId id="480" r:id="rId47"/>
    <p:sldId id="502" r:id="rId48"/>
    <p:sldId id="483" r:id="rId49"/>
    <p:sldId id="484" r:id="rId50"/>
    <p:sldId id="503" r:id="rId51"/>
    <p:sldId id="505" r:id="rId52"/>
    <p:sldId id="504" r:id="rId53"/>
    <p:sldId id="506" r:id="rId54"/>
    <p:sldId id="485" r:id="rId5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8" autoAdjust="0"/>
    <p:restoredTop sz="94660"/>
  </p:normalViewPr>
  <p:slideViewPr>
    <p:cSldViewPr>
      <p:cViewPr varScale="1">
        <p:scale>
          <a:sx n="56" d="100"/>
          <a:sy n="56" d="100"/>
        </p:scale>
        <p:origin x="-98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A1BBE1-92E6-45BF-90BA-708085532AE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39F9F1-FDD8-49EC-AA5A-1E432D9FA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76AD3F-9F66-46B5-AFD7-5D5E1A706F58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59A242-1C0B-4A81-960E-0BDF967F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876800" y="2209800"/>
            <a:ext cx="3124200" cy="2838449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CSCE 510 Jan 14, 2013 -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33400" y="6355080"/>
            <a:ext cx="5535168" cy="365760"/>
          </a:xfrm>
        </p:spPr>
        <p:txBody>
          <a:bodyPr/>
          <a:lstStyle/>
          <a:p>
            <a:r>
              <a:rPr lang="en-US" dirty="0" smtClean="0"/>
              <a:t>University of South Carolina   –  Computer Science and Engineering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- CSCE 510 2013 -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416040"/>
            <a:ext cx="1524000" cy="365760"/>
          </a:xfrm>
        </p:spPr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2667000" cy="365760"/>
          </a:xfrm>
        </p:spPr>
        <p:txBody>
          <a:bodyPr/>
          <a:lstStyle/>
          <a:p>
            <a:r>
              <a:rPr lang="en-US" dirty="0" smtClean="0"/>
              <a:t>Slide -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-  Sockets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5080"/>
            <a:ext cx="2286000" cy="365760"/>
          </a:xfrm>
        </p:spPr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0"/>
            <a:ext cx="2971800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 Sockets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88352" y="6356350"/>
            <a:ext cx="1908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33400" y="6356350"/>
            <a:ext cx="25908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r>
              <a:rPr lang="en-US" dirty="0" err="1" smtClean="0"/>
              <a:t>Sigaction</a:t>
            </a:r>
            <a:r>
              <a:rPr lang="en-US" dirty="0" smtClean="0"/>
              <a:t>/</a:t>
            </a:r>
            <a:r>
              <a:rPr lang="en-US" dirty="0" err="1" smtClean="0"/>
              <a:t>Longjmps</a:t>
            </a:r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uxhowtos.org/C_C++/socket.htm" TargetMode="External"/><Relationship Id="rId2" Type="http://schemas.openxmlformats.org/officeDocument/2006/relationships/hyperlink" Target="http://stackoverflow.com/questions/9198608/simple-socket-programming-code-work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590800"/>
            <a:ext cx="4191000" cy="2286000"/>
          </a:xfrm>
        </p:spPr>
        <p:txBody>
          <a:bodyPr>
            <a:normAutofit/>
          </a:bodyPr>
          <a:lstStyle/>
          <a:p>
            <a:r>
              <a:rPr lang="en-US" b="1" dirty="0" smtClean="0"/>
              <a:t>CSCE  510  - Systems Programming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24450"/>
            <a:ext cx="7162800" cy="533400"/>
          </a:xfrm>
        </p:spPr>
        <p:txBody>
          <a:bodyPr/>
          <a:lstStyle/>
          <a:p>
            <a:r>
              <a:rPr lang="en-US" b="1" dirty="0" smtClean="0"/>
              <a:t>Lecture </a:t>
            </a:r>
            <a:r>
              <a:rPr lang="en-US" b="1" dirty="0" smtClean="0"/>
              <a:t>19 </a:t>
            </a:r>
            <a:r>
              <a:rPr lang="en-US" dirty="0" smtClean="0"/>
              <a:t>Sockets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416040"/>
            <a:ext cx="2209800" cy="365760"/>
          </a:xfrm>
        </p:spPr>
        <p:txBody>
          <a:bodyPr/>
          <a:lstStyle/>
          <a:p>
            <a:r>
              <a:rPr lang="en-US" dirty="0"/>
              <a:t>CSCE </a:t>
            </a:r>
            <a:r>
              <a:rPr lang="en-US" dirty="0" smtClean="0"/>
              <a:t>March  25, 2013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9173"/>
            <a:ext cx="2971800" cy="353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8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on stream sockets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10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bidirectional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reliable -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19250"/>
            <a:ext cx="58959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24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56-4 Datagram sockets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11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924050"/>
            <a:ext cx="5924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93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58-1  router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12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238250"/>
            <a:ext cx="62103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42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58-2 TCP/IP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13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0270"/>
            <a:ext cx="6248400" cy="645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6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58-3 Layered 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14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300163"/>
            <a:ext cx="60483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915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58-4 Encapsulation of packets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15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381125"/>
            <a:ext cx="58959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463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IPv4  addresses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16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382000" cy="56825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IPv4 </a:t>
            </a:r>
            <a:r>
              <a:rPr lang="en-US" dirty="0" smtClean="0"/>
              <a:t>addresses</a:t>
            </a:r>
          </a:p>
          <a:p>
            <a:r>
              <a:rPr lang="en-US" dirty="0" smtClean="0"/>
              <a:t>32 bits  (4G distinct addresses)</a:t>
            </a:r>
          </a:p>
          <a:p>
            <a:r>
              <a:rPr lang="en-US" dirty="0" smtClean="0"/>
              <a:t>dotted decimal notation</a:t>
            </a:r>
          </a:p>
          <a:p>
            <a:pPr lvl="1"/>
            <a:r>
              <a:rPr lang="en-US" dirty="0" err="1" smtClean="0"/>
              <a:t>w.x.y.z</a:t>
            </a:r>
            <a:r>
              <a:rPr lang="en-US" dirty="0" smtClean="0"/>
              <a:t>/n – left n bits =</a:t>
            </a:r>
            <a:r>
              <a:rPr lang="en-US" dirty="0" err="1" smtClean="0"/>
              <a:t>networkID</a:t>
            </a:r>
            <a:endParaRPr lang="en-US" dirty="0" smtClean="0"/>
          </a:p>
          <a:p>
            <a:r>
              <a:rPr lang="en-US" dirty="0" smtClean="0"/>
              <a:t>network address/ network mask </a:t>
            </a:r>
          </a:p>
          <a:p>
            <a:r>
              <a:rPr lang="en-US" dirty="0" err="1" smtClean="0"/>
              <a:t>networkid</a:t>
            </a:r>
            <a:r>
              <a:rPr lang="en-US" dirty="0" smtClean="0"/>
              <a:t>. </a:t>
            </a:r>
            <a:r>
              <a:rPr lang="en-US" dirty="0" err="1" smtClean="0"/>
              <a:t>subnetid.hostid</a:t>
            </a:r>
            <a:endParaRPr lang="en-US" dirty="0" smtClean="0"/>
          </a:p>
          <a:p>
            <a:r>
              <a:rPr lang="en-US" dirty="0" smtClean="0"/>
              <a:t>129.252 – class B address</a:t>
            </a:r>
          </a:p>
          <a:p>
            <a:pPr lvl="1"/>
            <a:r>
              <a:rPr lang="en-US" dirty="0" smtClean="0"/>
              <a:t>129.252.11</a:t>
            </a:r>
          </a:p>
          <a:p>
            <a:r>
              <a:rPr lang="en-US" dirty="0" err="1" smtClean="0"/>
              <a:t>ifconfig</a:t>
            </a:r>
            <a:r>
              <a:rPr lang="en-US" dirty="0" smtClean="0"/>
              <a:t>  (</a:t>
            </a:r>
            <a:r>
              <a:rPr lang="en-US" dirty="0" err="1" smtClean="0"/>
              <a:t>ipconfig</a:t>
            </a:r>
            <a:r>
              <a:rPr lang="en-US" dirty="0" smtClean="0"/>
              <a:t> /all in Windows)</a:t>
            </a:r>
          </a:p>
          <a:p>
            <a:r>
              <a:rPr lang="en-US" dirty="0" smtClean="0"/>
              <a:t>loopback 127.0.0.1</a:t>
            </a:r>
          </a:p>
          <a:p>
            <a:r>
              <a:rPr lang="en-US" dirty="0" smtClean="0"/>
              <a:t>host id = 0, </a:t>
            </a:r>
            <a:r>
              <a:rPr lang="en-US" dirty="0" err="1" smtClean="0"/>
              <a:t>hostid</a:t>
            </a:r>
            <a:r>
              <a:rPr lang="en-US" dirty="0" smtClean="0"/>
              <a:t>=255 not allowed</a:t>
            </a:r>
          </a:p>
          <a:p>
            <a:r>
              <a:rPr lang="en-US" dirty="0" smtClean="0"/>
              <a:t>subnet broadcast 129.252.11.255</a:t>
            </a:r>
          </a:p>
          <a:p>
            <a:r>
              <a:rPr lang="en-US" dirty="0" smtClean="0"/>
              <a:t>INADDR_ANY    0.0.0.0 usually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6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IPv6 addresses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17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81000" y="762000"/>
            <a:ext cx="8292846" cy="5391912"/>
          </a:xfrm>
        </p:spPr>
        <p:txBody>
          <a:bodyPr>
            <a:normAutofit/>
          </a:bodyPr>
          <a:lstStyle/>
          <a:p>
            <a:r>
              <a:rPr lang="en-US" dirty="0" smtClean="0"/>
              <a:t>128 bits (2</a:t>
            </a:r>
            <a:r>
              <a:rPr lang="en-US" baseline="30000" dirty="0" smtClean="0"/>
              <a:t>128</a:t>
            </a:r>
            <a:r>
              <a:rPr lang="en-US" dirty="0" smtClean="0"/>
              <a:t> addresses)</a:t>
            </a:r>
          </a:p>
          <a:p>
            <a:r>
              <a:rPr lang="en-US" dirty="0" smtClean="0"/>
              <a:t>IPv6 </a:t>
            </a:r>
            <a:r>
              <a:rPr lang="en-US" dirty="0"/>
              <a:t>addresses are typically written as a series of </a:t>
            </a:r>
            <a:r>
              <a:rPr lang="en-US" dirty="0" smtClean="0"/>
              <a:t>eight 16-bit </a:t>
            </a:r>
            <a:r>
              <a:rPr lang="en-US" dirty="0"/>
              <a:t>hexadecimal numbers separated by </a:t>
            </a:r>
            <a:r>
              <a:rPr lang="en-US" dirty="0" smtClean="0"/>
              <a:t>colons</a:t>
            </a:r>
          </a:p>
          <a:p>
            <a:r>
              <a:rPr lang="en-US" dirty="0" smtClean="0"/>
              <a:t>e.g. F000</a:t>
            </a:r>
            <a:r>
              <a:rPr lang="en-US" dirty="0"/>
              <a:t>: 0: 0: 0: 0: 0: A: 1</a:t>
            </a:r>
          </a:p>
          <a:p>
            <a:endParaRPr lang="en-US" dirty="0"/>
          </a:p>
          <a:p>
            <a:r>
              <a:rPr lang="en-US" dirty="0" smtClean="0"/>
              <a:t>double colon represents string of zeroes (only one allowed)</a:t>
            </a:r>
          </a:p>
          <a:p>
            <a:r>
              <a:rPr lang="en-US" dirty="0"/>
              <a:t>F000: </a:t>
            </a:r>
            <a:r>
              <a:rPr lang="en-US" dirty="0" smtClean="0"/>
              <a:t>: </a:t>
            </a:r>
            <a:r>
              <a:rPr lang="en-US" dirty="0"/>
              <a:t>A: </a:t>
            </a:r>
            <a:r>
              <a:rPr lang="en-US" dirty="0" smtClean="0"/>
              <a:t>1</a:t>
            </a:r>
          </a:p>
          <a:p>
            <a:r>
              <a:rPr lang="en-US" dirty="0" smtClean="0"/>
              <a:t>loopback 127 zeroes followed by a 1;   ::1</a:t>
            </a:r>
          </a:p>
          <a:p>
            <a:r>
              <a:rPr lang="en-US" dirty="0" smtClean="0"/>
              <a:t>wildcard address 0::0 or ::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7204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More IPv6 addresses or atoms in Universe?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18</a:t>
            </a:fld>
            <a:r>
              <a:rPr lang="en-US" smtClean="0"/>
              <a:t>  Sockets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458200" cy="44043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Number IP addresses (</a:t>
            </a:r>
            <a:r>
              <a:rPr lang="en-US" dirty="0"/>
              <a:t>i</a:t>
            </a:r>
            <a:r>
              <a:rPr lang="en-US" dirty="0" smtClean="0"/>
              <a:t>gnoring loopbacks, </a:t>
            </a:r>
            <a:r>
              <a:rPr lang="en-US" dirty="0" err="1" smtClean="0"/>
              <a:t>widcards</a:t>
            </a:r>
            <a:r>
              <a:rPr lang="en-US" dirty="0" smtClean="0"/>
              <a:t> etc.) = </a:t>
            </a:r>
            <a:r>
              <a:rPr lang="en-US" dirty="0"/>
              <a:t>2</a:t>
            </a:r>
            <a:r>
              <a:rPr lang="en-US" baseline="30000" dirty="0"/>
              <a:t>128</a:t>
            </a:r>
            <a:r>
              <a:rPr lang="en-US" dirty="0"/>
              <a:t> </a:t>
            </a:r>
            <a:r>
              <a:rPr lang="en-US" dirty="0" smtClean="0"/>
              <a:t>addresses ~= 3.40  e+38</a:t>
            </a:r>
          </a:p>
          <a:p>
            <a:r>
              <a:rPr lang="en-US" dirty="0" smtClean="0"/>
              <a:t>Number of atoms in universe – 10 e+78</a:t>
            </a:r>
          </a:p>
          <a:p>
            <a:r>
              <a:rPr lang="en-US" dirty="0" smtClean="0"/>
              <a:t>Number of atoms on earth 9.0 e+49</a:t>
            </a:r>
          </a:p>
          <a:p>
            <a:r>
              <a:rPr lang="en-US" dirty="0" smtClean="0"/>
              <a:t>Number of oxygen atoms on earth 6.02 e+49</a:t>
            </a:r>
          </a:p>
          <a:p>
            <a:r>
              <a:rPr lang="en-US" dirty="0" smtClean="0"/>
              <a:t>Number of water molecules on earth 5.07 e+48</a:t>
            </a:r>
          </a:p>
          <a:p>
            <a:r>
              <a:rPr lang="en-US" dirty="0" smtClean="0"/>
              <a:t>Number of atoms in human body 7 e+27</a:t>
            </a:r>
          </a:p>
          <a:p>
            <a:r>
              <a:rPr lang="en-US" dirty="0" smtClean="0"/>
              <a:t>Number of grains of sand on earth 7 e+20</a:t>
            </a:r>
          </a:p>
          <a:p>
            <a:r>
              <a:rPr lang="en-US" dirty="0" smtClean="0"/>
              <a:t>People on earth 6.6 e+9    (5.1 e+26 IPv6 addresses per person)</a:t>
            </a:r>
          </a:p>
          <a:p>
            <a:r>
              <a:rPr lang="en-US" dirty="0" smtClean="0"/>
              <a:t>Atoms in all people on earth 6.6e9 * 7e27= 4.62 e+37</a:t>
            </a:r>
          </a:p>
          <a:p>
            <a:pPr lvl="1"/>
            <a:r>
              <a:rPr lang="en-US" dirty="0" smtClean="0"/>
              <a:t>so less than 10 IPv6 </a:t>
            </a:r>
          </a:p>
          <a:p>
            <a:r>
              <a:rPr lang="en-US" dirty="0" smtClean="0"/>
              <a:t>All lies, I mean estimates</a:t>
            </a:r>
          </a:p>
          <a:p>
            <a:pPr lvl="1"/>
            <a:r>
              <a:rPr lang="en-US" dirty="0"/>
              <a:t>http://rednectar.net/2012/05/24/just-how-many-ipv6-addresses-are-there-really/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477000"/>
            <a:ext cx="78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http://rednectar.net/2012/05/24/just-how-many-ipv6-addresses-are-there-really/</a:t>
            </a:r>
          </a:p>
        </p:txBody>
      </p:sp>
    </p:spTree>
    <p:extLst>
      <p:ext uri="{BB962C8B-B14F-4D97-AF65-F5344CB8AC3E}">
        <p14:creationId xmlns:p14="http://schemas.microsoft.com/office/powerpoint/2010/main" val="3428131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IPv4 to IPv6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19</a:t>
            </a:fld>
            <a:r>
              <a:rPr lang="en-US" smtClean="0"/>
              <a:t>  Sockets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8" y="2786063"/>
            <a:ext cx="8294261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748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85800"/>
            <a:ext cx="4041648" cy="6019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 smtClean="0"/>
              <a:t>Last Time</a:t>
            </a:r>
          </a:p>
          <a:p>
            <a:pPr lvl="1">
              <a:defRPr/>
            </a:pPr>
            <a:r>
              <a:rPr lang="en-US" dirty="0" smtClean="0"/>
              <a:t>Email</a:t>
            </a:r>
            <a:endParaRPr lang="en-US" dirty="0"/>
          </a:p>
          <a:p>
            <a:pPr lvl="2">
              <a:defRPr/>
            </a:pPr>
            <a:r>
              <a:rPr lang="en-US" dirty="0"/>
              <a:t>Shell 2 specs</a:t>
            </a:r>
          </a:p>
          <a:p>
            <a:pPr lvl="2">
              <a:defRPr/>
            </a:pPr>
            <a:r>
              <a:rPr lang="en-US" dirty="0"/>
              <a:t>Shell2 base </a:t>
            </a:r>
            <a:r>
              <a:rPr lang="en-US" dirty="0" smtClean="0"/>
              <a:t>code</a:t>
            </a:r>
          </a:p>
          <a:p>
            <a:pPr lvl="1">
              <a:defRPr/>
            </a:pPr>
            <a:r>
              <a:rPr lang="en-US" dirty="0" err="1" smtClean="0"/>
              <a:t>become_daemon</a:t>
            </a:r>
            <a:endParaRPr lang="en-US" dirty="0" smtClean="0"/>
          </a:p>
          <a:p>
            <a:pPr lvl="1">
              <a:defRPr/>
            </a:pPr>
            <a:r>
              <a:rPr lang="en-US" dirty="0"/>
              <a:t>O</a:t>
            </a:r>
            <a:r>
              <a:rPr lang="en-US" dirty="0" smtClean="0"/>
              <a:t>verview of webserver</a:t>
            </a:r>
          </a:p>
          <a:p>
            <a:pPr lvl="2">
              <a:defRPr/>
            </a:pPr>
            <a:r>
              <a:rPr lang="en-US" dirty="0" smtClean="0"/>
              <a:t>socket/bind/listen/accept</a:t>
            </a:r>
          </a:p>
          <a:p>
            <a:pPr lvl="2">
              <a:defRPr/>
            </a:pPr>
            <a:r>
              <a:rPr lang="en-US" dirty="0" smtClean="0"/>
              <a:t>fork  process in child; listen in parent</a:t>
            </a:r>
          </a:p>
          <a:p>
            <a:pPr lvl="1">
              <a:defRPr/>
            </a:pPr>
            <a:r>
              <a:rPr lang="en-US" dirty="0" smtClean="0"/>
              <a:t>Sockets</a:t>
            </a:r>
          </a:p>
          <a:p>
            <a:pPr lvl="1">
              <a:defRPr/>
            </a:pPr>
            <a:r>
              <a:rPr lang="en-US" dirty="0"/>
              <a:t>O</a:t>
            </a:r>
            <a:r>
              <a:rPr lang="en-US" dirty="0" smtClean="0"/>
              <a:t>verview of calls for stream (web server)</a:t>
            </a:r>
          </a:p>
          <a:p>
            <a:pPr lvl="2">
              <a:defRPr/>
            </a:pPr>
            <a:r>
              <a:rPr lang="en-US" dirty="0" smtClean="0"/>
              <a:t>socket, bind, listen, accept</a:t>
            </a:r>
          </a:p>
          <a:p>
            <a:pPr lvl="2">
              <a:defRPr/>
            </a:pPr>
            <a:r>
              <a:rPr lang="en-US" dirty="0" err="1" smtClean="0"/>
              <a:t>getaddrinfo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Chapters 56,58</a:t>
            </a:r>
          </a:p>
          <a:p>
            <a:pPr marL="0" indent="0">
              <a:buNone/>
              <a:defRPr/>
            </a:pPr>
            <a:r>
              <a:rPr lang="en-US" dirty="0" smtClean="0"/>
              <a:t>Email</a:t>
            </a:r>
          </a:p>
          <a:p>
            <a:pPr lvl="1">
              <a:defRPr/>
            </a:pPr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632198" y="685800"/>
            <a:ext cx="4041648" cy="5468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/>
              <a:t>Today</a:t>
            </a:r>
          </a:p>
          <a:p>
            <a:pPr lvl="1">
              <a:defRPr/>
            </a:pPr>
            <a:r>
              <a:rPr lang="en-US" dirty="0" smtClean="0"/>
              <a:t>Last times slides 22-36</a:t>
            </a:r>
          </a:p>
          <a:p>
            <a:pPr lvl="1">
              <a:defRPr/>
            </a:pPr>
            <a:r>
              <a:rPr lang="en-US" dirty="0" smtClean="0"/>
              <a:t>Stream Server skeleton</a:t>
            </a:r>
          </a:p>
          <a:p>
            <a:pPr lvl="1">
              <a:defRPr/>
            </a:pPr>
            <a:r>
              <a:rPr lang="en-US" dirty="0" smtClean="0"/>
              <a:t>Web server Assignment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layer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20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network layer, which is concerned with delivering packets (data) from the source host to the destination host.</a:t>
            </a:r>
          </a:p>
          <a:p>
            <a:r>
              <a:rPr lang="en-US" dirty="0" smtClean="0"/>
              <a:t>Network layer (IP) performs:</a:t>
            </a:r>
          </a:p>
          <a:p>
            <a:pPr lvl="1"/>
            <a:r>
              <a:rPr lang="en-US" dirty="0" smtClean="0"/>
              <a:t>breaking </a:t>
            </a:r>
            <a:r>
              <a:rPr lang="en-US" dirty="0"/>
              <a:t>data into fragments small enough for transmission via the data-link layer (if necessary); </a:t>
            </a:r>
            <a:endParaRPr lang="en-US" dirty="0" smtClean="0"/>
          </a:p>
          <a:p>
            <a:pPr lvl="1"/>
            <a:r>
              <a:rPr lang="en-US" dirty="0" smtClean="0"/>
              <a:t>routing </a:t>
            </a:r>
            <a:r>
              <a:rPr lang="en-US" dirty="0"/>
              <a:t>data across the internet; and </a:t>
            </a:r>
            <a:endParaRPr lang="en-US" dirty="0" smtClean="0"/>
          </a:p>
          <a:p>
            <a:pPr lvl="1"/>
            <a:r>
              <a:rPr lang="en-US" dirty="0" smtClean="0"/>
              <a:t>providing </a:t>
            </a:r>
            <a:r>
              <a:rPr lang="en-US" dirty="0"/>
              <a:t>services to the transport layer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IP transmits datagrams</a:t>
            </a:r>
          </a:p>
          <a:p>
            <a:pPr lvl="1"/>
            <a:r>
              <a:rPr lang="en-US" dirty="0" smtClean="0"/>
              <a:t>header 20-60 bytes (address of target, and the sender)</a:t>
            </a:r>
          </a:p>
          <a:p>
            <a:r>
              <a:rPr lang="en-US" dirty="0" smtClean="0"/>
              <a:t>upper bound on size of datagrams: </a:t>
            </a:r>
          </a:p>
          <a:p>
            <a:pPr lvl="1"/>
            <a:r>
              <a:rPr lang="en-US" dirty="0" smtClean="0"/>
              <a:t>IPv4 &gt; 576 bytes;   IPv6 &gt; 1500 bytes</a:t>
            </a:r>
          </a:p>
          <a:p>
            <a:r>
              <a:rPr lang="en-US" dirty="0" smtClean="0"/>
              <a:t>IP is connectionless and unreliable</a:t>
            </a:r>
          </a:p>
          <a:p>
            <a:pPr lvl="1"/>
            <a:r>
              <a:rPr lang="en-US" dirty="0" smtClean="0"/>
              <a:t>packets with header errors are silently discarded</a:t>
            </a:r>
          </a:p>
          <a:p>
            <a:r>
              <a:rPr lang="en-US" dirty="0" smtClean="0"/>
              <a:t>IP may </a:t>
            </a:r>
            <a:r>
              <a:rPr lang="en-US" dirty="0"/>
              <a:t>fragment </a:t>
            </a:r>
            <a:r>
              <a:rPr lang="en-US" dirty="0" err="1"/>
              <a:t>datgrams</a:t>
            </a:r>
            <a:endParaRPr lang="en-US" dirty="0" smtClean="0"/>
          </a:p>
          <a:p>
            <a:pPr lvl="1"/>
            <a:r>
              <a:rPr lang="en-US" dirty="0" smtClean="0"/>
              <a:t>packet &gt; MTU(maximum transmission Unit) </a:t>
            </a:r>
            <a:r>
              <a:rPr lang="en-US" dirty="0" smtClean="0">
                <a:sym typeface="Wingdings" pitchFamily="2" charset="2"/>
              </a:rPr>
              <a:t> break into chunks, send; </a:t>
            </a:r>
            <a:r>
              <a:rPr lang="en-US" dirty="0" err="1" smtClean="0">
                <a:sym typeface="Wingdings" pitchFamily="2" charset="2"/>
              </a:rPr>
              <a:t>reassemle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3692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21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 numbers</a:t>
            </a:r>
          </a:p>
          <a:p>
            <a:pPr lvl="1"/>
            <a:r>
              <a:rPr lang="en-US" dirty="0" smtClean="0"/>
              <a:t>16 bit number</a:t>
            </a:r>
          </a:p>
          <a:p>
            <a:r>
              <a:rPr lang="en-US" dirty="0" smtClean="0"/>
              <a:t>well-known, registered and privileged ports</a:t>
            </a:r>
          </a:p>
          <a:p>
            <a:r>
              <a:rPr lang="en-US" dirty="0" smtClean="0"/>
              <a:t>well-known – range port 0 to port 1023 (reserved)</a:t>
            </a:r>
          </a:p>
          <a:p>
            <a:pPr lvl="1"/>
            <a:r>
              <a:rPr lang="en-US" dirty="0" err="1" smtClean="0"/>
              <a:t>ssh</a:t>
            </a:r>
            <a:r>
              <a:rPr lang="en-US" dirty="0" smtClean="0"/>
              <a:t> port 22, http port 80</a:t>
            </a:r>
          </a:p>
          <a:p>
            <a:r>
              <a:rPr lang="en-US" dirty="0"/>
              <a:t>http:// www.iana.org/ assignments/ </a:t>
            </a:r>
            <a:r>
              <a:rPr lang="en-US" dirty="0" smtClean="0"/>
              <a:t>port-numbers</a:t>
            </a:r>
            <a:endParaRPr lang="en-US" dirty="0"/>
          </a:p>
          <a:p>
            <a:r>
              <a:rPr lang="en-US" dirty="0" smtClean="0"/>
              <a:t>ephemeral ports – transient assignment usually for client</a:t>
            </a:r>
            <a:endParaRPr lang="en-US" dirty="0"/>
          </a:p>
          <a:p>
            <a:r>
              <a:rPr lang="en-US" dirty="0" smtClean="0"/>
              <a:t>Transport layer protocols: UDP or TCP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44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http:// www.iana.org/ assignments/ </a:t>
            </a:r>
            <a:r>
              <a:rPr lang="en-US" dirty="0" smtClean="0"/>
              <a:t>port-numbers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22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3" y="2328863"/>
            <a:ext cx="8738278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840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23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41648" cy="57912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bash.bashrc</a:t>
            </a:r>
            <a:endParaRPr lang="en-US" dirty="0"/>
          </a:p>
          <a:p>
            <a:r>
              <a:rPr lang="en-US" dirty="0" err="1"/>
              <a:t>bash_completion</a:t>
            </a:r>
            <a:endParaRPr lang="en-US" dirty="0"/>
          </a:p>
          <a:p>
            <a:r>
              <a:rPr lang="en-US" dirty="0" err="1"/>
              <a:t>bash_completion.d</a:t>
            </a:r>
            <a:endParaRPr lang="en-US" dirty="0"/>
          </a:p>
          <a:p>
            <a:r>
              <a:rPr lang="en-US" dirty="0" err="1"/>
              <a:t>bindresvport.blacklist</a:t>
            </a:r>
            <a:endParaRPr lang="en-US" dirty="0"/>
          </a:p>
          <a:p>
            <a:r>
              <a:rPr lang="en-US" dirty="0" err="1"/>
              <a:t>checkbox.d</a:t>
            </a:r>
            <a:endParaRPr lang="en-US" dirty="0"/>
          </a:p>
          <a:p>
            <a:r>
              <a:rPr lang="en-US" dirty="0"/>
              <a:t>computer-</a:t>
            </a:r>
            <a:r>
              <a:rPr lang="en-US" dirty="0" err="1"/>
              <a:t>janitor.d</a:t>
            </a:r>
            <a:endParaRPr lang="en-US" dirty="0"/>
          </a:p>
          <a:p>
            <a:r>
              <a:rPr lang="en-US" dirty="0" err="1"/>
              <a:t>cron.d</a:t>
            </a:r>
            <a:endParaRPr lang="en-US" dirty="0"/>
          </a:p>
          <a:p>
            <a:r>
              <a:rPr lang="en-US" dirty="0" err="1"/>
              <a:t>cron.daily</a:t>
            </a:r>
            <a:endParaRPr lang="en-US" dirty="0"/>
          </a:p>
          <a:p>
            <a:r>
              <a:rPr lang="en-US" dirty="0" err="1"/>
              <a:t>cron.hourly</a:t>
            </a:r>
            <a:endParaRPr lang="en-US" dirty="0"/>
          </a:p>
          <a:p>
            <a:r>
              <a:rPr lang="en-US" dirty="0" err="1"/>
              <a:t>cron.monthly</a:t>
            </a:r>
            <a:endParaRPr lang="en-US" dirty="0"/>
          </a:p>
          <a:p>
            <a:r>
              <a:rPr lang="en-US" dirty="0" err="1"/>
              <a:t>crontab</a:t>
            </a:r>
            <a:endParaRPr lang="en-US" dirty="0"/>
          </a:p>
          <a:p>
            <a:r>
              <a:rPr lang="en-US" dirty="0" err="1"/>
              <a:t>cron.weekly</a:t>
            </a:r>
            <a:endParaRPr lang="en-US" dirty="0"/>
          </a:p>
          <a:p>
            <a:r>
              <a:rPr lang="en-US" dirty="0"/>
              <a:t>eclipse.ini</a:t>
            </a:r>
          </a:p>
          <a:p>
            <a:r>
              <a:rPr lang="en-US" dirty="0" err="1"/>
              <a:t>bash_completion.d</a:t>
            </a:r>
            <a:endParaRPr lang="en-US" dirty="0"/>
          </a:p>
          <a:p>
            <a:r>
              <a:rPr lang="en-US" dirty="0" err="1"/>
              <a:t>bindresvport.blacklist</a:t>
            </a:r>
            <a:endParaRPr lang="en-US" dirty="0"/>
          </a:p>
          <a:p>
            <a:r>
              <a:rPr lang="en-US" dirty="0" err="1"/>
              <a:t>checkbox.d</a:t>
            </a:r>
            <a:endParaRPr lang="en-US" dirty="0"/>
          </a:p>
          <a:p>
            <a:r>
              <a:rPr lang="en-US" dirty="0"/>
              <a:t>computer-</a:t>
            </a:r>
            <a:r>
              <a:rPr lang="en-US" dirty="0" err="1"/>
              <a:t>janitor.d</a:t>
            </a:r>
            <a:endParaRPr lang="en-US" dirty="0"/>
          </a:p>
          <a:p>
            <a:r>
              <a:rPr lang="en-US" dirty="0" err="1"/>
              <a:t>cron.d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32198" y="228600"/>
            <a:ext cx="4041648" cy="592531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emacs23</a:t>
            </a:r>
            <a:endParaRPr lang="en-US" dirty="0"/>
          </a:p>
          <a:p>
            <a:r>
              <a:rPr lang="en-US" dirty="0" err="1"/>
              <a:t>gai.conf</a:t>
            </a:r>
            <a:endParaRPr lang="en-US" dirty="0"/>
          </a:p>
          <a:p>
            <a:r>
              <a:rPr lang="en-US" dirty="0" err="1" smtClean="0"/>
              <a:t>gconf</a:t>
            </a:r>
            <a:endParaRPr lang="en-US" dirty="0"/>
          </a:p>
          <a:p>
            <a:r>
              <a:rPr lang="en-US" dirty="0" err="1"/>
              <a:t>gdb</a:t>
            </a:r>
            <a:endParaRPr lang="en-US" dirty="0"/>
          </a:p>
          <a:p>
            <a:r>
              <a:rPr lang="en-US" dirty="0"/>
              <a:t>group</a:t>
            </a:r>
          </a:p>
          <a:p>
            <a:r>
              <a:rPr lang="en-US" dirty="0"/>
              <a:t>hostname</a:t>
            </a:r>
          </a:p>
          <a:p>
            <a:r>
              <a:rPr lang="en-US" dirty="0"/>
              <a:t>hosts</a:t>
            </a:r>
          </a:p>
          <a:p>
            <a:r>
              <a:rPr lang="en-US" dirty="0" err="1"/>
              <a:t>hosts.allow</a:t>
            </a:r>
            <a:endParaRPr lang="en-US" dirty="0"/>
          </a:p>
          <a:p>
            <a:r>
              <a:rPr lang="en-US" dirty="0" err="1"/>
              <a:t>hosts.deny</a:t>
            </a:r>
            <a:endParaRPr lang="en-US" dirty="0"/>
          </a:p>
          <a:p>
            <a:r>
              <a:rPr lang="en-US" dirty="0" err="1"/>
              <a:t>idmapd.conf</a:t>
            </a:r>
            <a:endParaRPr lang="en-US" dirty="0"/>
          </a:p>
          <a:p>
            <a:r>
              <a:rPr lang="en-US" dirty="0" err="1"/>
              <a:t>ifplugd</a:t>
            </a:r>
            <a:endParaRPr lang="en-US" dirty="0"/>
          </a:p>
          <a:p>
            <a:r>
              <a:rPr lang="en-US" dirty="0" err="1"/>
              <a:t>init</a:t>
            </a:r>
            <a:endParaRPr lang="en-US" dirty="0"/>
          </a:p>
          <a:p>
            <a:r>
              <a:rPr lang="en-US" dirty="0" err="1"/>
              <a:t>init.d</a:t>
            </a:r>
            <a:endParaRPr lang="en-US" dirty="0"/>
          </a:p>
          <a:p>
            <a:r>
              <a:rPr lang="en-US" dirty="0"/>
              <a:t>iproute2</a:t>
            </a:r>
          </a:p>
          <a:p>
            <a:r>
              <a:rPr lang="en-US" dirty="0" err="1"/>
              <a:t>nanorc</a:t>
            </a:r>
            <a:endParaRPr lang="en-US" dirty="0"/>
          </a:p>
          <a:p>
            <a:r>
              <a:rPr lang="en-US" dirty="0" err="1"/>
              <a:t>netbeans.conf</a:t>
            </a:r>
            <a:endParaRPr lang="en-US" dirty="0"/>
          </a:p>
          <a:p>
            <a:r>
              <a:rPr lang="en-US" dirty="0" err="1"/>
              <a:t>passwd.orig</a:t>
            </a:r>
            <a:endParaRPr lang="en-US" dirty="0"/>
          </a:p>
          <a:p>
            <a:r>
              <a:rPr lang="en-US" dirty="0"/>
              <a:t>services</a:t>
            </a:r>
          </a:p>
          <a:p>
            <a:r>
              <a:rPr lang="en-US" dirty="0" err="1"/>
              <a:t>sudoers.d</a:t>
            </a:r>
            <a:endParaRPr lang="en-US" dirty="0"/>
          </a:p>
          <a:p>
            <a:r>
              <a:rPr lang="en-US" dirty="0" err="1"/>
              <a:t>sysctl.conf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90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/</a:t>
            </a:r>
            <a:r>
              <a:rPr lang="en-US" dirty="0" err="1" smtClean="0"/>
              <a:t>etc</a:t>
            </a:r>
            <a:r>
              <a:rPr lang="en-US" dirty="0" smtClean="0"/>
              <a:t>/hosts and services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24</a:t>
            </a:fld>
            <a:r>
              <a:rPr lang="en-US" smtClean="0"/>
              <a:t>  Sockets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4346448" cy="493776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More /</a:t>
            </a:r>
            <a:r>
              <a:rPr lang="en-US" dirty="0" err="1" smtClean="0"/>
              <a:t>etc</a:t>
            </a:r>
            <a:r>
              <a:rPr lang="en-US" dirty="0" smtClean="0"/>
              <a:t>/hosts</a:t>
            </a:r>
          </a:p>
          <a:p>
            <a:r>
              <a:rPr lang="en-US" dirty="0" err="1"/>
              <a:t>ares</a:t>
            </a:r>
            <a:r>
              <a:rPr lang="en-US" dirty="0"/>
              <a:t>&gt; more /</a:t>
            </a:r>
            <a:r>
              <a:rPr lang="en-US" dirty="0" err="1"/>
              <a:t>etc</a:t>
            </a:r>
            <a:r>
              <a:rPr lang="en-US" dirty="0"/>
              <a:t>/hosts</a:t>
            </a:r>
          </a:p>
          <a:p>
            <a:r>
              <a:rPr lang="en-US" dirty="0"/>
              <a:t>127.0.0.1       </a:t>
            </a:r>
            <a:r>
              <a:rPr lang="en-US" dirty="0" err="1"/>
              <a:t>ares</a:t>
            </a:r>
            <a:r>
              <a:rPr lang="en-US" dirty="0"/>
              <a:t>    </a:t>
            </a:r>
            <a:r>
              <a:rPr lang="en-US" dirty="0" err="1"/>
              <a:t>localhost.localdomain</a:t>
            </a:r>
            <a:r>
              <a:rPr lang="en-US" dirty="0"/>
              <a:t>   </a:t>
            </a:r>
            <a:r>
              <a:rPr lang="en-US" dirty="0" err="1"/>
              <a:t>localhost</a:t>
            </a:r>
            <a:endParaRPr lang="en-US" dirty="0"/>
          </a:p>
          <a:p>
            <a:r>
              <a:rPr lang="en-US" dirty="0"/>
              <a:t>127.0.1.1       </a:t>
            </a:r>
            <a:r>
              <a:rPr lang="en-US" dirty="0" err="1"/>
              <a:t>ares</a:t>
            </a:r>
            <a:endParaRPr lang="en-US" dirty="0"/>
          </a:p>
          <a:p>
            <a:r>
              <a:rPr lang="en-US" dirty="0"/>
              <a:t>129.252.130.15  garnet  garnet.cse.sc.edu</a:t>
            </a:r>
          </a:p>
          <a:p>
            <a:endParaRPr lang="en-US" dirty="0"/>
          </a:p>
          <a:p>
            <a:r>
              <a:rPr lang="en-US" dirty="0"/>
              <a:t># The following lines are desirable for IPv6 capable hosts</a:t>
            </a:r>
          </a:p>
          <a:p>
            <a:r>
              <a:rPr lang="en-US" dirty="0"/>
              <a:t>::1     </a:t>
            </a:r>
            <a:r>
              <a:rPr lang="en-US" dirty="0" err="1"/>
              <a:t>localhost</a:t>
            </a:r>
            <a:r>
              <a:rPr lang="en-US" dirty="0"/>
              <a:t> ip6-localhost ip6-loopback</a:t>
            </a:r>
          </a:p>
          <a:p>
            <a:r>
              <a:rPr lang="en-US" dirty="0"/>
              <a:t>fe00::0 ip6-localnet</a:t>
            </a:r>
          </a:p>
          <a:p>
            <a:r>
              <a:rPr lang="en-US" dirty="0"/>
              <a:t>ff00::0 ip6-mcastprefix</a:t>
            </a:r>
          </a:p>
          <a:p>
            <a:r>
              <a:rPr lang="en-US" dirty="0"/>
              <a:t>ff02::1 ip6-allnodes</a:t>
            </a:r>
          </a:p>
          <a:p>
            <a:r>
              <a:rPr lang="en-US" dirty="0"/>
              <a:t>ff02::2 ip6-allrouters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435602" cy="564184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More /</a:t>
            </a:r>
            <a:r>
              <a:rPr lang="en-US" dirty="0" err="1" smtClean="0"/>
              <a:t>etc</a:t>
            </a:r>
            <a:r>
              <a:rPr lang="en-US" dirty="0" smtClean="0"/>
              <a:t>/services</a:t>
            </a:r>
          </a:p>
          <a:p>
            <a:r>
              <a:rPr lang="en-US" dirty="0"/>
              <a:t>echo            </a:t>
            </a:r>
            <a:r>
              <a:rPr lang="en-US" dirty="0" smtClean="0"/>
              <a:t>	7/</a:t>
            </a:r>
            <a:r>
              <a:rPr lang="en-US" dirty="0" err="1" smtClean="0"/>
              <a:t>tcp</a:t>
            </a:r>
            <a:endParaRPr lang="en-US" dirty="0"/>
          </a:p>
          <a:p>
            <a:r>
              <a:rPr lang="en-US" dirty="0"/>
              <a:t>echo            </a:t>
            </a:r>
            <a:r>
              <a:rPr lang="en-US" dirty="0" smtClean="0"/>
              <a:t>	7/</a:t>
            </a:r>
            <a:r>
              <a:rPr lang="en-US" dirty="0" err="1" smtClean="0"/>
              <a:t>udp</a:t>
            </a:r>
            <a:endParaRPr lang="en-US" dirty="0"/>
          </a:p>
          <a:p>
            <a:r>
              <a:rPr lang="en-US" dirty="0" err="1"/>
              <a:t>systat</a:t>
            </a:r>
            <a:r>
              <a:rPr lang="en-US" dirty="0"/>
              <a:t>          </a:t>
            </a:r>
            <a:r>
              <a:rPr lang="en-US" dirty="0" smtClean="0"/>
              <a:t>	11/</a:t>
            </a:r>
            <a:r>
              <a:rPr lang="en-US" dirty="0" err="1" smtClean="0"/>
              <a:t>tcp</a:t>
            </a:r>
            <a:r>
              <a:rPr lang="en-US" dirty="0" smtClean="0"/>
              <a:t>          </a:t>
            </a:r>
            <a:r>
              <a:rPr lang="en-US" dirty="0"/>
              <a:t>users</a:t>
            </a:r>
          </a:p>
          <a:p>
            <a:r>
              <a:rPr lang="en-US" dirty="0"/>
              <a:t>daytime         </a:t>
            </a:r>
            <a:r>
              <a:rPr lang="en-US" dirty="0" smtClean="0"/>
              <a:t>	13/</a:t>
            </a:r>
            <a:r>
              <a:rPr lang="en-US" dirty="0" err="1" smtClean="0"/>
              <a:t>tcp</a:t>
            </a:r>
            <a:endParaRPr lang="en-US" dirty="0"/>
          </a:p>
          <a:p>
            <a:r>
              <a:rPr lang="en-US" dirty="0" err="1" smtClean="0"/>
              <a:t>netstat</a:t>
            </a:r>
            <a:r>
              <a:rPr lang="en-US" dirty="0" smtClean="0"/>
              <a:t>         	15/</a:t>
            </a:r>
            <a:r>
              <a:rPr lang="en-US" dirty="0" err="1" smtClean="0"/>
              <a:t>tcp</a:t>
            </a:r>
            <a:endParaRPr lang="en-US" dirty="0"/>
          </a:p>
          <a:p>
            <a:r>
              <a:rPr lang="en-US" dirty="0"/>
              <a:t>ftp-data       </a:t>
            </a:r>
            <a:r>
              <a:rPr lang="en-US" dirty="0" smtClean="0"/>
              <a:t>	20/</a:t>
            </a:r>
            <a:r>
              <a:rPr lang="en-US" dirty="0" err="1" smtClean="0"/>
              <a:t>tcp</a:t>
            </a:r>
            <a:endParaRPr lang="en-US" dirty="0"/>
          </a:p>
          <a:p>
            <a:r>
              <a:rPr lang="en-US" dirty="0"/>
              <a:t>ftp             </a:t>
            </a:r>
            <a:r>
              <a:rPr lang="en-US" dirty="0" smtClean="0"/>
              <a:t>	21/</a:t>
            </a:r>
            <a:r>
              <a:rPr lang="en-US" dirty="0" err="1" smtClean="0"/>
              <a:t>tcpssh</a:t>
            </a:r>
            <a:r>
              <a:rPr lang="en-US" dirty="0" smtClean="0"/>
              <a:t>             </a:t>
            </a:r>
            <a:r>
              <a:rPr lang="en-US" dirty="0"/>
              <a:t>22/</a:t>
            </a:r>
            <a:r>
              <a:rPr lang="en-US" dirty="0" err="1"/>
              <a:t>tcp</a:t>
            </a:r>
            <a:endParaRPr lang="en-US" dirty="0"/>
          </a:p>
          <a:p>
            <a:r>
              <a:rPr lang="en-US" dirty="0" err="1"/>
              <a:t>ssh</a:t>
            </a:r>
            <a:r>
              <a:rPr lang="en-US" dirty="0"/>
              <a:t>             </a:t>
            </a:r>
            <a:r>
              <a:rPr lang="en-US" dirty="0" smtClean="0"/>
              <a:t>	22/</a:t>
            </a:r>
            <a:r>
              <a:rPr lang="en-US" dirty="0" err="1" smtClean="0"/>
              <a:t>udp</a:t>
            </a:r>
            <a:endParaRPr lang="en-US" dirty="0"/>
          </a:p>
          <a:p>
            <a:r>
              <a:rPr lang="en-US" dirty="0"/>
              <a:t>telnet          </a:t>
            </a:r>
            <a:r>
              <a:rPr lang="en-US" dirty="0" smtClean="0"/>
              <a:t>	23/</a:t>
            </a:r>
            <a:r>
              <a:rPr lang="en-US" dirty="0" err="1" smtClean="0"/>
              <a:t>tcp</a:t>
            </a:r>
            <a:endParaRPr lang="en-US" dirty="0"/>
          </a:p>
          <a:p>
            <a:r>
              <a:rPr lang="en-US" dirty="0" err="1"/>
              <a:t>smtp</a:t>
            </a:r>
            <a:r>
              <a:rPr lang="en-US" dirty="0"/>
              <a:t>            </a:t>
            </a:r>
            <a:r>
              <a:rPr lang="en-US" dirty="0" smtClean="0"/>
              <a:t>	25/</a:t>
            </a:r>
            <a:r>
              <a:rPr lang="en-US" dirty="0" err="1" smtClean="0"/>
              <a:t>tcp</a:t>
            </a:r>
            <a:r>
              <a:rPr lang="en-US" dirty="0" smtClean="0"/>
              <a:t>          </a:t>
            </a:r>
            <a:r>
              <a:rPr lang="en-US" dirty="0"/>
              <a:t>mail</a:t>
            </a:r>
          </a:p>
          <a:p>
            <a:r>
              <a:rPr lang="en-US" dirty="0"/>
              <a:t>finger          </a:t>
            </a:r>
            <a:r>
              <a:rPr lang="en-US" dirty="0" smtClean="0"/>
              <a:t>	79/</a:t>
            </a:r>
            <a:r>
              <a:rPr lang="en-US" dirty="0" err="1" smtClean="0"/>
              <a:t>tcp</a:t>
            </a:r>
            <a:endParaRPr lang="en-US" dirty="0"/>
          </a:p>
          <a:p>
            <a:r>
              <a:rPr lang="en-US" dirty="0"/>
              <a:t>www             </a:t>
            </a:r>
            <a:r>
              <a:rPr lang="en-US" dirty="0" smtClean="0"/>
              <a:t>	80/</a:t>
            </a:r>
            <a:r>
              <a:rPr lang="en-US" dirty="0" err="1" smtClean="0"/>
              <a:t>tcp</a:t>
            </a:r>
            <a:r>
              <a:rPr lang="en-US" dirty="0" smtClean="0"/>
              <a:t>          </a:t>
            </a:r>
            <a:endParaRPr lang="en-US" dirty="0"/>
          </a:p>
          <a:p>
            <a:r>
              <a:rPr lang="en-US" dirty="0"/>
              <a:t>www             </a:t>
            </a:r>
            <a:r>
              <a:rPr lang="en-US" dirty="0" smtClean="0"/>
              <a:t>	80/</a:t>
            </a:r>
            <a:r>
              <a:rPr lang="en-US" dirty="0" err="1" smtClean="0"/>
              <a:t>udp</a:t>
            </a:r>
            <a:endParaRPr lang="en-US" dirty="0"/>
          </a:p>
          <a:p>
            <a:r>
              <a:rPr lang="en-US" dirty="0"/>
              <a:t>imap2           </a:t>
            </a:r>
            <a:r>
              <a:rPr lang="en-US" dirty="0" smtClean="0"/>
              <a:t>	143/</a:t>
            </a:r>
            <a:r>
              <a:rPr lang="en-US" dirty="0" err="1" smtClean="0"/>
              <a:t>udp</a:t>
            </a:r>
            <a:r>
              <a:rPr lang="en-US" dirty="0" smtClean="0"/>
              <a:t>         </a:t>
            </a:r>
          </a:p>
          <a:p>
            <a:r>
              <a:rPr lang="en-US" dirty="0" err="1" smtClean="0"/>
              <a:t>tcpfatserv</a:t>
            </a:r>
            <a:r>
              <a:rPr lang="en-US" dirty="0" smtClean="0"/>
              <a:t>         	347/</a:t>
            </a:r>
            <a:r>
              <a:rPr lang="en-US" dirty="0" err="1" smtClean="0"/>
              <a:t>udp</a:t>
            </a:r>
            <a:endParaRPr lang="en-US" dirty="0"/>
          </a:p>
          <a:p>
            <a:r>
              <a:rPr lang="en-US" dirty="0"/>
              <a:t>rpc2portmap     369/</a:t>
            </a:r>
            <a:r>
              <a:rPr lang="en-US" dirty="0" err="1"/>
              <a:t>tcp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25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25</a:t>
            </a:fld>
            <a:r>
              <a:rPr lang="en-US" smtClean="0"/>
              <a:t>  Sockets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Adds to IP</a:t>
            </a:r>
          </a:p>
          <a:p>
            <a:pPr lvl="1"/>
            <a:r>
              <a:rPr lang="en-US" dirty="0" smtClean="0"/>
              <a:t>port numbers</a:t>
            </a:r>
          </a:p>
          <a:p>
            <a:pPr lvl="1"/>
            <a:r>
              <a:rPr lang="en-US" dirty="0" smtClean="0"/>
              <a:t>data checksum for transmission error detection</a:t>
            </a:r>
          </a:p>
          <a:p>
            <a:pPr lvl="1"/>
            <a:endParaRPr lang="en-US" dirty="0"/>
          </a:p>
          <a:p>
            <a:r>
              <a:rPr lang="en-US" dirty="0" smtClean="0"/>
              <a:t>Selecting UDP datagram size to avoid fragmentation</a:t>
            </a:r>
          </a:p>
          <a:p>
            <a:r>
              <a:rPr lang="en-US" dirty="0" smtClean="0"/>
              <a:t>MTU (maximum transmission unit)</a:t>
            </a:r>
          </a:p>
          <a:p>
            <a:r>
              <a:rPr lang="en-US" dirty="0" smtClean="0"/>
              <a:t>max datagram 576 bytes = likely minimum</a:t>
            </a:r>
          </a:p>
          <a:p>
            <a:pPr lvl="1"/>
            <a:r>
              <a:rPr lang="en-US" dirty="0" smtClean="0"/>
              <a:t>8 for UDP header</a:t>
            </a:r>
          </a:p>
          <a:p>
            <a:pPr lvl="1"/>
            <a:r>
              <a:rPr lang="en-US" dirty="0" smtClean="0"/>
              <a:t>20 bytes for IP header</a:t>
            </a:r>
          </a:p>
          <a:p>
            <a:pPr lvl="1"/>
            <a:r>
              <a:rPr lang="en-US" dirty="0" smtClean="0"/>
              <a:t>548 -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01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connection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26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connection-oriented, reliable,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5" y="1752601"/>
            <a:ext cx="8393566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0676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870324" cy="1676400"/>
          </a:xfrm>
        </p:spPr>
        <p:txBody>
          <a:bodyPr/>
          <a:lstStyle/>
          <a:p>
            <a:r>
              <a:rPr lang="en-US" dirty="0" smtClean="0"/>
              <a:t>TCP state Machine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27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3870324" cy="4404360"/>
          </a:xfrm>
        </p:spPr>
        <p:txBody>
          <a:bodyPr/>
          <a:lstStyle/>
          <a:p>
            <a:r>
              <a:rPr lang="en-US" dirty="0" smtClean="0"/>
              <a:t>Finite state machines really get used.</a:t>
            </a:r>
          </a:p>
          <a:p>
            <a:r>
              <a:rPr lang="en-US" dirty="0" smtClean="0"/>
              <a:t>RFC - TCP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4" y="44312"/>
            <a:ext cx="4740276" cy="666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22" y="6400800"/>
            <a:ext cx="8651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http://www.tcpipguide.com/free/t_TCPOperationalOverviewandtheTCPFiniteStateMachineF-2.htm</a:t>
            </a:r>
          </a:p>
        </p:txBody>
      </p:sp>
    </p:spTree>
    <p:extLst>
      <p:ext uri="{BB962C8B-B14F-4D97-AF65-F5344CB8AC3E}">
        <p14:creationId xmlns:p14="http://schemas.microsoft.com/office/powerpoint/2010/main" val="1451463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59-1 Big Endian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28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htons</a:t>
            </a:r>
            <a:r>
              <a:rPr lang="en-US" dirty="0"/>
              <a:t>(), </a:t>
            </a:r>
            <a:r>
              <a:rPr lang="en-US" dirty="0" err="1"/>
              <a:t>htonl</a:t>
            </a:r>
            <a:r>
              <a:rPr lang="en-US" dirty="0"/>
              <a:t>(), </a:t>
            </a:r>
            <a:r>
              <a:rPr lang="en-US" dirty="0" err="1"/>
              <a:t>ntohs</a:t>
            </a:r>
            <a:r>
              <a:rPr lang="en-US" dirty="0"/>
              <a:t>(), and </a:t>
            </a:r>
            <a:r>
              <a:rPr lang="en-US" dirty="0" err="1"/>
              <a:t>ntohl</a:t>
            </a:r>
            <a:r>
              <a:rPr lang="en-US" dirty="0"/>
              <a:t>() functions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458200" cy="456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3559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apue.2e/</a:t>
            </a:r>
            <a:r>
              <a:rPr lang="en-US" dirty="0" err="1" smtClean="0"/>
              <a:t>bo.c</a:t>
            </a:r>
            <a:r>
              <a:rPr lang="en-US" dirty="0" smtClean="0"/>
              <a:t>    (</a:t>
            </a:r>
            <a:r>
              <a:rPr lang="en-US" dirty="0" err="1" smtClean="0"/>
              <a:t>bo</a:t>
            </a:r>
            <a:r>
              <a:rPr lang="en-US" dirty="0" smtClean="0"/>
              <a:t> = byte-order)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29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 smtClean="0"/>
              <a:t>inttypes.h</a:t>
            </a:r>
            <a:r>
              <a:rPr lang="en-US" dirty="0" smtClean="0"/>
              <a:t>&gt;</a:t>
            </a:r>
            <a:r>
              <a:rPr lang="en-US" dirty="0" err="1" smtClean="0"/>
              <a:t>int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main(void</a:t>
            </a:r>
            <a:r>
              <a:rPr lang="en-US" dirty="0"/>
              <a:t>){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uint32_t </a:t>
            </a:r>
            <a:r>
              <a:rPr lang="en-US" dirty="0" err="1"/>
              <a:t>i</a:t>
            </a:r>
            <a:r>
              <a:rPr lang="en-US" dirty="0"/>
              <a:t>;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unsigned </a:t>
            </a:r>
            <a:r>
              <a:rPr lang="en-US" dirty="0"/>
              <a:t>char *</a:t>
            </a:r>
            <a:r>
              <a:rPr lang="en-US" dirty="0" err="1"/>
              <a:t>cp</a:t>
            </a:r>
            <a:r>
              <a:rPr lang="en-US" dirty="0"/>
              <a:t>;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= 0x04030201;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cp</a:t>
            </a:r>
            <a:r>
              <a:rPr lang="en-US" dirty="0" smtClean="0"/>
              <a:t> </a:t>
            </a:r>
            <a:r>
              <a:rPr lang="en-US" dirty="0"/>
              <a:t>= (unsigned char *)&amp;</a:t>
            </a:r>
            <a:r>
              <a:rPr lang="en-US" dirty="0" err="1"/>
              <a:t>i</a:t>
            </a:r>
            <a:r>
              <a:rPr lang="en-US" dirty="0"/>
              <a:t>;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if </a:t>
            </a:r>
            <a:r>
              <a:rPr lang="en-US" dirty="0"/>
              <a:t>(*</a:t>
            </a:r>
            <a:r>
              <a:rPr lang="en-US" dirty="0" err="1"/>
              <a:t>cp</a:t>
            </a:r>
            <a:r>
              <a:rPr lang="en-US" dirty="0"/>
              <a:t> == 1)	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printf</a:t>
            </a:r>
            <a:r>
              <a:rPr lang="en-US" dirty="0"/>
              <a:t>("little-endian\n");	</a:t>
            </a:r>
          </a:p>
          <a:p>
            <a:pPr marL="0" indent="0">
              <a:buNone/>
            </a:pPr>
            <a:r>
              <a:rPr lang="en-US" dirty="0" smtClean="0"/>
              <a:t>		else </a:t>
            </a:r>
            <a:r>
              <a:rPr lang="en-US" dirty="0"/>
              <a:t>if (*</a:t>
            </a:r>
            <a:r>
              <a:rPr lang="en-US" dirty="0" err="1"/>
              <a:t>cp</a:t>
            </a:r>
            <a:r>
              <a:rPr lang="en-US" dirty="0"/>
              <a:t> == 4)	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printf</a:t>
            </a:r>
            <a:r>
              <a:rPr lang="en-US" dirty="0"/>
              <a:t>("big-endian\n");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else</a:t>
            </a:r>
            <a:r>
              <a:rPr lang="en-US" dirty="0"/>
              <a:t>	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printf</a:t>
            </a:r>
            <a:r>
              <a:rPr lang="en-US" dirty="0"/>
              <a:t>("who knows?\n");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exit(0</a:t>
            </a:r>
            <a:r>
              <a:rPr lang="en-US" dirty="0"/>
              <a:t>);}</a:t>
            </a:r>
          </a:p>
        </p:txBody>
      </p:sp>
    </p:spTree>
    <p:extLst>
      <p:ext uri="{BB962C8B-B14F-4D97-AF65-F5344CB8AC3E}">
        <p14:creationId xmlns:p14="http://schemas.microsoft.com/office/powerpoint/2010/main" val="145629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daemons everywhere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3</a:t>
            </a:fld>
            <a:r>
              <a:rPr lang="en-US" smtClean="0"/>
              <a:t>  Sockets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/>
              <a:t>hermes</a:t>
            </a:r>
            <a:r>
              <a:rPr lang="en-US" dirty="0"/>
              <a:t>&gt; </a:t>
            </a:r>
            <a:r>
              <a:rPr lang="en-US" dirty="0" err="1"/>
              <a:t>ps</a:t>
            </a:r>
            <a:r>
              <a:rPr lang="en-US" dirty="0"/>
              <a:t> -e | </a:t>
            </a:r>
            <a:r>
              <a:rPr lang="en-US" dirty="0" err="1"/>
              <a:t>grep</a:t>
            </a:r>
            <a:r>
              <a:rPr lang="en-US" dirty="0"/>
              <a:t> "d$"</a:t>
            </a:r>
          </a:p>
          <a:p>
            <a:pPr marL="0" indent="0">
              <a:buNone/>
            </a:pPr>
            <a:r>
              <a:rPr lang="en-US" dirty="0"/>
              <a:t>    2 ?        00:00:00 </a:t>
            </a:r>
            <a:r>
              <a:rPr lang="en-US" dirty="0" err="1"/>
              <a:t>kthreadd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23 ?        00:00:00 </a:t>
            </a:r>
            <a:r>
              <a:rPr lang="en-US" dirty="0" err="1"/>
              <a:t>kacpid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29 ?        00:00:00 </a:t>
            </a:r>
            <a:r>
              <a:rPr lang="en-US" dirty="0" err="1"/>
              <a:t>ksuspend_usbd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30 ?        00:00:00 </a:t>
            </a:r>
            <a:r>
              <a:rPr lang="en-US" dirty="0" err="1"/>
              <a:t>khubd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31 ?        00:00:00 </a:t>
            </a:r>
            <a:r>
              <a:rPr lang="en-US" dirty="0" err="1"/>
              <a:t>kseriod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32 ?        00:00:00 </a:t>
            </a:r>
            <a:r>
              <a:rPr lang="en-US" dirty="0" err="1"/>
              <a:t>kmmcd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35 ?        00:00:00 </a:t>
            </a:r>
            <a:r>
              <a:rPr lang="en-US" dirty="0" err="1"/>
              <a:t>khungtaskd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37 ?        00:00:00 </a:t>
            </a:r>
            <a:r>
              <a:rPr lang="en-US" dirty="0" err="1"/>
              <a:t>ksmd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49 ?        00:00:00 </a:t>
            </a:r>
            <a:r>
              <a:rPr lang="en-US" dirty="0" err="1"/>
              <a:t>kstriped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52 ?        00:00:00 </a:t>
            </a:r>
            <a:r>
              <a:rPr lang="en-US" dirty="0" err="1"/>
              <a:t>kmpath_handlerd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53 ?        00:00:00 </a:t>
            </a:r>
            <a:r>
              <a:rPr lang="en-US" dirty="0" err="1"/>
              <a:t>ksnapd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292 ?        00:00:00 </a:t>
            </a:r>
            <a:r>
              <a:rPr lang="en-US" dirty="0" err="1"/>
              <a:t>udevd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522 ?        00:00:00 </a:t>
            </a:r>
            <a:r>
              <a:rPr lang="en-US" dirty="0" err="1"/>
              <a:t>kpsmoused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733 ?        00:00:00 </a:t>
            </a:r>
            <a:r>
              <a:rPr lang="en-US" dirty="0" err="1"/>
              <a:t>rpc.statd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876 ?        00:00:02 </a:t>
            </a:r>
            <a:r>
              <a:rPr lang="en-US" dirty="0" err="1"/>
              <a:t>nfsiod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77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Addresses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30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0600" cy="49377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in_addr</a:t>
            </a:r>
            <a:r>
              <a:rPr lang="en-US" dirty="0"/>
              <a:t> { /* IPv4 4-byte address */ 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 err="1" smtClean="0"/>
              <a:t>in_addr_t</a:t>
            </a:r>
            <a:r>
              <a:rPr lang="en-US" dirty="0" smtClean="0"/>
              <a:t> </a:t>
            </a:r>
            <a:r>
              <a:rPr lang="en-US" dirty="0" err="1"/>
              <a:t>s_addr</a:t>
            </a:r>
            <a:r>
              <a:rPr lang="en-US" dirty="0"/>
              <a:t>; /* Unsigned 32-bit integer */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}; </a:t>
            </a:r>
          </a:p>
          <a:p>
            <a:pPr marL="0" indent="0">
              <a:buNone/>
            </a:pP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sockaddr_in</a:t>
            </a:r>
            <a:r>
              <a:rPr lang="en-US" dirty="0"/>
              <a:t> { /* IPv4 socket address */ </a:t>
            </a:r>
            <a:r>
              <a:rPr lang="en-US" dirty="0" smtClean="0"/>
              <a:t>	</a:t>
            </a:r>
          </a:p>
          <a:p>
            <a:pPr marL="274320" lvl="1" indent="0">
              <a:buNone/>
            </a:pPr>
            <a:r>
              <a:rPr lang="en-US" dirty="0" err="1" smtClean="0"/>
              <a:t>sa_family_t</a:t>
            </a:r>
            <a:r>
              <a:rPr lang="en-US" dirty="0" smtClean="0"/>
              <a:t> </a:t>
            </a:r>
            <a:r>
              <a:rPr lang="en-US" dirty="0" err="1"/>
              <a:t>sin_family</a:t>
            </a:r>
            <a:r>
              <a:rPr lang="en-US" dirty="0"/>
              <a:t>; /* Address family (AF_INET) */ </a:t>
            </a:r>
            <a:r>
              <a:rPr lang="en-US" dirty="0" smtClean="0"/>
              <a:t>	</a:t>
            </a:r>
          </a:p>
          <a:p>
            <a:pPr marL="274320" lvl="1" indent="0">
              <a:buNone/>
            </a:pPr>
            <a:r>
              <a:rPr lang="en-US" dirty="0" err="1" smtClean="0"/>
              <a:t>in_port_t</a:t>
            </a:r>
            <a:r>
              <a:rPr lang="en-US" dirty="0" smtClean="0"/>
              <a:t> </a:t>
            </a:r>
            <a:r>
              <a:rPr lang="en-US" dirty="0" err="1"/>
              <a:t>sin_port</a:t>
            </a:r>
            <a:r>
              <a:rPr lang="en-US" dirty="0"/>
              <a:t>; /* Port number */ 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in_addr</a:t>
            </a:r>
            <a:r>
              <a:rPr lang="en-US" dirty="0"/>
              <a:t> </a:t>
            </a:r>
            <a:r>
              <a:rPr lang="en-US" dirty="0" err="1"/>
              <a:t>sin_addr</a:t>
            </a:r>
            <a:r>
              <a:rPr lang="en-US" dirty="0"/>
              <a:t>; /* IPv4 address */ 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unsigned </a:t>
            </a:r>
            <a:r>
              <a:rPr lang="en-US" dirty="0"/>
              <a:t>char __pad[ X]; /* Pad to size of '</a:t>
            </a:r>
            <a:r>
              <a:rPr lang="en-US" dirty="0" err="1"/>
              <a:t>sockaddr</a:t>
            </a:r>
            <a:r>
              <a:rPr lang="en-US" dirty="0"/>
              <a:t>' structure (16 bytes) */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};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Kerrisk</a:t>
            </a:r>
            <a:r>
              <a:rPr lang="en-US" dirty="0"/>
              <a:t>, Michael (2011-02-11). The Linux Programming Interface: A Linux and UNIX System Programming Handbook (Kindle Locations 51438-51444). O'Reilly Distribution. Kindle Edition.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2565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TCP Server connection Establishment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31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sfd</a:t>
            </a:r>
            <a:r>
              <a:rPr lang="en-US" dirty="0" smtClean="0"/>
              <a:t>=socket – create socket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bind – associate </a:t>
            </a:r>
            <a:r>
              <a:rPr lang="en-US" dirty="0" err="1" smtClean="0"/>
              <a:t>sfd</a:t>
            </a:r>
            <a:r>
              <a:rPr lang="en-US" dirty="0" smtClean="0"/>
              <a:t> with address(host/port)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listen(</a:t>
            </a:r>
            <a:r>
              <a:rPr lang="en-US" dirty="0" err="1" smtClean="0"/>
              <a:t>sfd</a:t>
            </a:r>
            <a:r>
              <a:rPr lang="en-US" dirty="0" smtClean="0"/>
              <a:t>, backlog) – backlog how many incoming calls to maintain (max)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cfd</a:t>
            </a:r>
            <a:r>
              <a:rPr lang="en-US" dirty="0" smtClean="0"/>
              <a:t>=accept(</a:t>
            </a:r>
            <a:r>
              <a:rPr lang="en-US" dirty="0" err="1" smtClean="0"/>
              <a:t>sfd</a:t>
            </a:r>
            <a:r>
              <a:rPr lang="en-US" dirty="0" smtClean="0"/>
              <a:t>, *</a:t>
            </a:r>
            <a:r>
              <a:rPr lang="en-US" dirty="0" err="1" smtClean="0"/>
              <a:t>sockaddr</a:t>
            </a:r>
            <a:r>
              <a:rPr lang="en-US" dirty="0" smtClean="0"/>
              <a:t>,  *</a:t>
            </a:r>
            <a:r>
              <a:rPr lang="en-US" dirty="0" err="1" smtClean="0"/>
              <a:t>addrlen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sfd</a:t>
            </a:r>
            <a:r>
              <a:rPr lang="en-US" dirty="0" smtClean="0"/>
              <a:t> – “listening socket”</a:t>
            </a:r>
          </a:p>
          <a:p>
            <a:pPr lvl="1"/>
            <a:r>
              <a:rPr lang="en-US" dirty="0" err="1" smtClean="0"/>
              <a:t>cfd</a:t>
            </a:r>
            <a:r>
              <a:rPr lang="en-US" dirty="0" smtClean="0"/>
              <a:t> – socket just for processing this connection</a:t>
            </a:r>
          </a:p>
          <a:p>
            <a:pPr lvl="1"/>
            <a:r>
              <a:rPr lang="en-US" dirty="0" err="1" smtClean="0"/>
              <a:t>sockaddr</a:t>
            </a:r>
            <a:r>
              <a:rPr lang="en-US" dirty="0" smtClean="0"/>
              <a:t> – </a:t>
            </a:r>
            <a:r>
              <a:rPr lang="en-US" dirty="0" err="1" smtClean="0"/>
              <a:t>ptr</a:t>
            </a:r>
            <a:r>
              <a:rPr lang="en-US" dirty="0" smtClean="0"/>
              <a:t> to address of client</a:t>
            </a:r>
          </a:p>
          <a:p>
            <a:pPr lvl="1"/>
            <a:r>
              <a:rPr lang="en-US" dirty="0" err="1" smtClean="0"/>
              <a:t>addrlen</a:t>
            </a:r>
            <a:endParaRPr lang="en-US" dirty="0" smtClean="0"/>
          </a:p>
          <a:p>
            <a:r>
              <a:rPr lang="en-US" dirty="0" smtClean="0"/>
              <a:t>Accept4 – allows passing in of some flags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87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</a:t>
            </a:r>
            <a:r>
              <a:rPr lang="en-US" dirty="0" smtClean="0"/>
              <a:t>Client side </a:t>
            </a:r>
            <a:r>
              <a:rPr lang="en-US" dirty="0"/>
              <a:t>connection </a:t>
            </a:r>
            <a:r>
              <a:rPr lang="en-US" dirty="0" err="1" smtClean="0"/>
              <a:t>Estab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32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4937760"/>
          </a:xfrm>
        </p:spPr>
        <p:txBody>
          <a:bodyPr/>
          <a:lstStyle/>
          <a:p>
            <a:r>
              <a:rPr lang="en-US" dirty="0" err="1" smtClean="0"/>
              <a:t>sockfd</a:t>
            </a:r>
            <a:r>
              <a:rPr lang="en-US" dirty="0" smtClean="0"/>
              <a:t>=socket(AF_INET, SOCK_STREAM, 0)</a:t>
            </a:r>
          </a:p>
          <a:p>
            <a:r>
              <a:rPr lang="en-US" dirty="0"/>
              <a:t>connect(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sockfd</a:t>
            </a:r>
            <a:r>
              <a:rPr lang="en-US" dirty="0"/>
              <a:t>,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</a:t>
            </a:r>
            <a:r>
              <a:rPr lang="en-US" dirty="0" smtClean="0"/>
              <a:t>*</a:t>
            </a:r>
            <a:r>
              <a:rPr lang="en-US" dirty="0" err="1" smtClean="0"/>
              <a:t>serv_addr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smtClean="0"/>
              <a:t>               	</a:t>
            </a:r>
            <a:r>
              <a:rPr lang="en-US" dirty="0" err="1" smtClean="0"/>
              <a:t>socklen_t</a:t>
            </a:r>
            <a:r>
              <a:rPr lang="en-US" dirty="0" smtClean="0"/>
              <a:t>   </a:t>
            </a:r>
            <a:r>
              <a:rPr lang="en-US" dirty="0" err="1" smtClean="0"/>
              <a:t>serv_addrlen</a:t>
            </a:r>
            <a:r>
              <a:rPr lang="en-US" dirty="0"/>
              <a:t>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896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– Three Way Handshake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33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49377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client’s connect  send TCP – SYN (synchronize) packet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server (accepts) send back AKN(acknowledgement) and  SYN packet of its own (AKN/SYN combined)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send back AKN (returns from connect; server receives and returns from accept)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743325"/>
            <a:ext cx="58864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8863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 61-6 TCP connection termination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34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6682"/>
            <a:ext cx="8305800" cy="459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641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61-4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35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28600"/>
            <a:ext cx="5346700" cy="659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6019800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1938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181350" cy="2743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Figure 56-1</a:t>
            </a:r>
            <a:br>
              <a:rPr lang="en-US" dirty="0" smtClean="0"/>
            </a:br>
            <a:r>
              <a:rPr lang="en-US" dirty="0" smtClean="0"/>
              <a:t>overview of system calls</a:t>
            </a:r>
            <a:br>
              <a:rPr lang="en-US" dirty="0" smtClean="0"/>
            </a:br>
            <a:r>
              <a:rPr lang="en-US" dirty="0" smtClean="0"/>
              <a:t>used with stream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- </a:t>
            </a:r>
            <a:fld id="{8BE163DA-CB98-46B5-905B-D01D5F3D56A4}" type="slidenum">
              <a:rPr lang="en-US" smtClean="0"/>
              <a:pPr/>
              <a:t>36</a:t>
            </a:fld>
            <a:r>
              <a:rPr lang="en-US" dirty="0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276600"/>
            <a:ext cx="8229600" cy="2880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11" y="239183"/>
            <a:ext cx="5658789" cy="631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666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Host and Service Conversion Functions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- </a:t>
            </a:r>
            <a:fld id="{8BE163DA-CB98-46B5-905B-D01D5F3D56A4}" type="slidenum">
              <a:rPr lang="en-US" smtClean="0"/>
              <a:pPr/>
              <a:t>37</a:t>
            </a:fld>
            <a:r>
              <a:rPr lang="en-US" dirty="0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hostname is the symbolic identifier for a system that is connected to a network (possibly with multiple IP addresses).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service name is the symbolic representation of a port number.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2248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Internet addresses between binary and human readable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38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inet_aton</a:t>
            </a:r>
            <a:r>
              <a:rPr lang="en-US" dirty="0" smtClean="0"/>
              <a:t>():   dotted-decimal </a:t>
            </a:r>
            <a:r>
              <a:rPr lang="en-US" dirty="0" smtClean="0">
                <a:sym typeface="Wingdings" pitchFamily="2" charset="2"/>
              </a:rPr>
              <a:t> binary</a:t>
            </a:r>
            <a:endParaRPr lang="en-US" dirty="0" smtClean="0"/>
          </a:p>
          <a:p>
            <a:r>
              <a:rPr lang="en-US" dirty="0" err="1" smtClean="0"/>
              <a:t>inet_neta</a:t>
            </a:r>
            <a:r>
              <a:rPr lang="en-US" dirty="0" smtClean="0"/>
              <a:t>():   binary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dotted.decimal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IPv6 functions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inet_pton</a:t>
            </a:r>
            <a:r>
              <a:rPr lang="en-US" dirty="0" smtClean="0">
                <a:sym typeface="Wingdings" pitchFamily="2" charset="2"/>
              </a:rPr>
              <a:t>(), </a:t>
            </a:r>
            <a:r>
              <a:rPr lang="en-US" dirty="0" err="1" smtClean="0">
                <a:sym typeface="Wingdings" pitchFamily="2" charset="2"/>
              </a:rPr>
              <a:t>inet_ntop</a:t>
            </a:r>
            <a:r>
              <a:rPr lang="en-US" dirty="0" smtClean="0">
                <a:sym typeface="Wingdings" pitchFamily="2" charset="2"/>
              </a:rPr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74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host and service names to and from binary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39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0600" cy="4937760"/>
          </a:xfrm>
        </p:spPr>
        <p:txBody>
          <a:bodyPr/>
          <a:lstStyle/>
          <a:p>
            <a:r>
              <a:rPr lang="en-US" dirty="0" smtClean="0"/>
              <a:t>Obsolete</a:t>
            </a:r>
          </a:p>
          <a:p>
            <a:pPr lvl="1"/>
            <a:r>
              <a:rPr lang="en-US" dirty="0" err="1" smtClean="0"/>
              <a:t>gethostbyname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getservbyname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gethostbyaddr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getservbyport</a:t>
            </a:r>
            <a:r>
              <a:rPr lang="en-US" dirty="0" smtClean="0"/>
              <a:t>()</a:t>
            </a:r>
            <a:endParaRPr lang="en-US" dirty="0"/>
          </a:p>
          <a:p>
            <a:r>
              <a:rPr lang="en-US" dirty="0" smtClean="0"/>
              <a:t>Should use these since they handle both IPv4 and IPv6</a:t>
            </a:r>
          </a:p>
          <a:p>
            <a:pPr lvl="1"/>
            <a:r>
              <a:rPr lang="en-US" dirty="0" err="1" smtClean="0"/>
              <a:t>getaddrinfo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getnameinfo</a:t>
            </a:r>
            <a:r>
              <a:rPr lang="en-US" dirty="0" smtClean="0"/>
              <a:t>()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66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181350" cy="2743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Figure 56-1</a:t>
            </a:r>
            <a:br>
              <a:rPr lang="en-US" dirty="0" smtClean="0"/>
            </a:br>
            <a:r>
              <a:rPr lang="en-US" dirty="0" smtClean="0"/>
              <a:t>overview of system calls</a:t>
            </a:r>
            <a:br>
              <a:rPr lang="en-US" dirty="0" smtClean="0"/>
            </a:br>
            <a:r>
              <a:rPr lang="en-US" dirty="0" smtClean="0"/>
              <a:t>used with stream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276600"/>
            <a:ext cx="8229600" cy="2880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11" y="239183"/>
            <a:ext cx="5658789" cy="631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828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40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INET_PTON(3)               Linux Programmer's Manual              INET_PTON(3)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inet_pton</a:t>
            </a:r>
            <a:r>
              <a:rPr lang="en-US" dirty="0"/>
              <a:t> - convert IPv4 and IPv6 addresses from text to binary 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arpa</a:t>
            </a:r>
            <a:r>
              <a:rPr lang="en-US" dirty="0"/>
              <a:t>/</a:t>
            </a:r>
            <a:r>
              <a:rPr lang="en-US" dirty="0" err="1"/>
              <a:t>inet.h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inet_pton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, 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src</a:t>
            </a:r>
            <a:r>
              <a:rPr lang="en-US" dirty="0"/>
              <a:t>, void *</a:t>
            </a:r>
            <a:r>
              <a:rPr lang="en-US" dirty="0" err="1"/>
              <a:t>dst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DESCRIPTION</a:t>
            </a:r>
          </a:p>
          <a:p>
            <a:pPr marL="0" indent="0">
              <a:buNone/>
            </a:pPr>
            <a:r>
              <a:rPr lang="en-US" dirty="0"/>
              <a:t>       This  function converts the character string </a:t>
            </a:r>
            <a:r>
              <a:rPr lang="en-US" dirty="0" err="1"/>
              <a:t>src</a:t>
            </a:r>
            <a:r>
              <a:rPr lang="en-US" dirty="0"/>
              <a:t> into a network address</a:t>
            </a:r>
          </a:p>
          <a:p>
            <a:pPr marL="0" indent="0">
              <a:buNone/>
            </a:pPr>
            <a:r>
              <a:rPr lang="en-US" dirty="0"/>
              <a:t>       structure in the </a:t>
            </a:r>
            <a:r>
              <a:rPr lang="en-US" dirty="0" err="1"/>
              <a:t>af</a:t>
            </a:r>
            <a:r>
              <a:rPr lang="en-US" dirty="0"/>
              <a:t> address family, then  copies  the  network  address</a:t>
            </a:r>
          </a:p>
          <a:p>
            <a:pPr marL="0" indent="0">
              <a:buNone/>
            </a:pPr>
            <a:r>
              <a:rPr lang="en-US" dirty="0"/>
              <a:t>       structure to </a:t>
            </a:r>
            <a:r>
              <a:rPr lang="en-US" dirty="0" err="1"/>
              <a:t>dst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4729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41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759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INET_NTOP(3)               Linux Programmer's Manual              INET_NTOP(3)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inet_ntop</a:t>
            </a:r>
            <a:r>
              <a:rPr lang="en-US" dirty="0"/>
              <a:t> - convert IPv4 and IPv6 addresses from binary to text 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arpa</a:t>
            </a:r>
            <a:r>
              <a:rPr lang="en-US" dirty="0"/>
              <a:t>/</a:t>
            </a:r>
            <a:r>
              <a:rPr lang="en-US" dirty="0" err="1"/>
              <a:t>inet.h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inet_ntop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, </a:t>
            </a:r>
            <a:r>
              <a:rPr lang="en-US" dirty="0" err="1"/>
              <a:t>const</a:t>
            </a:r>
            <a:r>
              <a:rPr lang="en-US" dirty="0"/>
              <a:t> void *</a:t>
            </a:r>
            <a:r>
              <a:rPr lang="en-US" dirty="0" err="1"/>
              <a:t>src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               char *</a:t>
            </a:r>
            <a:r>
              <a:rPr lang="en-US" dirty="0" err="1"/>
              <a:t>dst</a:t>
            </a:r>
            <a:r>
              <a:rPr lang="en-US" dirty="0"/>
              <a:t>, </a:t>
            </a:r>
            <a:r>
              <a:rPr lang="en-US" dirty="0" err="1"/>
              <a:t>socklen_t</a:t>
            </a:r>
            <a:r>
              <a:rPr lang="en-US" dirty="0"/>
              <a:t> size);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DESCRIPTION</a:t>
            </a:r>
          </a:p>
          <a:p>
            <a:pPr marL="0" indent="0">
              <a:buNone/>
            </a:pPr>
            <a:r>
              <a:rPr lang="en-US" dirty="0"/>
              <a:t>       This  function  converts  the  network  address structure </a:t>
            </a:r>
            <a:r>
              <a:rPr lang="en-US" dirty="0" err="1"/>
              <a:t>src</a:t>
            </a:r>
            <a:r>
              <a:rPr lang="en-US" dirty="0"/>
              <a:t> in the </a:t>
            </a:r>
            <a:r>
              <a:rPr lang="en-US" dirty="0" err="1"/>
              <a:t>af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address family into a character string.  The resulting string is copied</a:t>
            </a:r>
          </a:p>
          <a:p>
            <a:pPr marL="0" indent="0">
              <a:buNone/>
            </a:pPr>
            <a:r>
              <a:rPr lang="en-US" dirty="0"/>
              <a:t>       to the buffer pointed to by </a:t>
            </a:r>
            <a:r>
              <a:rPr lang="en-US" dirty="0" err="1"/>
              <a:t>dst</a:t>
            </a:r>
            <a:r>
              <a:rPr lang="en-US" dirty="0"/>
              <a:t>, which must be a non-NULL pointer.  The</a:t>
            </a:r>
          </a:p>
          <a:p>
            <a:pPr marL="0" indent="0">
              <a:buNone/>
            </a:pPr>
            <a:r>
              <a:rPr lang="en-US" dirty="0"/>
              <a:t>       caller specifies the number of bytes available in this  buffer  in  the</a:t>
            </a:r>
          </a:p>
          <a:p>
            <a:pPr marL="0" indent="0">
              <a:buNone/>
            </a:pPr>
            <a:r>
              <a:rPr lang="en-US" dirty="0"/>
              <a:t>       argument size.</a:t>
            </a:r>
          </a:p>
        </p:txBody>
      </p:sp>
    </p:spTree>
    <p:extLst>
      <p:ext uri="{BB962C8B-B14F-4D97-AF65-F5344CB8AC3E}">
        <p14:creationId xmlns:p14="http://schemas.microsoft.com/office/powerpoint/2010/main" val="4144563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ifconfig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42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/>
              <a:t>ares</a:t>
            </a:r>
            <a:r>
              <a:rPr lang="en-US" dirty="0"/>
              <a:t>&gt; </a:t>
            </a:r>
            <a:r>
              <a:rPr lang="en-US" dirty="0" err="1"/>
              <a:t>ifconfig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eth1      Link </a:t>
            </a:r>
            <a:r>
              <a:rPr lang="en-US" dirty="0" err="1"/>
              <a:t>encap:Ethernet</a:t>
            </a:r>
            <a:r>
              <a:rPr lang="en-US" dirty="0"/>
              <a:t>  </a:t>
            </a:r>
            <a:r>
              <a:rPr lang="en-US" dirty="0" err="1"/>
              <a:t>HWaddr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00:13:72:28:95:ba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>
                <a:solidFill>
                  <a:srgbClr val="C00000"/>
                </a:solidFill>
              </a:rPr>
              <a:t>inet</a:t>
            </a:r>
            <a:r>
              <a:rPr lang="en-US" dirty="0">
                <a:solidFill>
                  <a:srgbClr val="C00000"/>
                </a:solidFill>
              </a:rPr>
              <a:t> addr:129.252.130.150  </a:t>
            </a:r>
            <a:r>
              <a:rPr lang="en-US" dirty="0"/>
              <a:t>Bcast:129.252.130.255  Mask:255.255.255.0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        inet6 </a:t>
            </a:r>
            <a:r>
              <a:rPr lang="en-US" dirty="0" err="1">
                <a:solidFill>
                  <a:srgbClr val="C00000"/>
                </a:solidFill>
              </a:rPr>
              <a:t>addr</a:t>
            </a:r>
            <a:r>
              <a:rPr lang="en-US" dirty="0">
                <a:solidFill>
                  <a:srgbClr val="C00000"/>
                </a:solidFill>
              </a:rPr>
              <a:t>: fe80::213:72ff:fe28:95ba</a:t>
            </a:r>
            <a:r>
              <a:rPr lang="en-US" dirty="0"/>
              <a:t>/64 </a:t>
            </a:r>
            <a:r>
              <a:rPr lang="en-US" dirty="0" err="1"/>
              <a:t>Scope:Link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UP BROADCAST RUNNING MULTICAST  MTU:1500  Metric:1</a:t>
            </a:r>
          </a:p>
          <a:p>
            <a:pPr marL="0" indent="0">
              <a:buNone/>
            </a:pPr>
            <a:r>
              <a:rPr lang="en-US" dirty="0"/>
              <a:t>          RX packets:281293 errors:0 dropped:0 overruns:0 frame:0</a:t>
            </a:r>
          </a:p>
          <a:p>
            <a:pPr marL="0" indent="0">
              <a:buNone/>
            </a:pPr>
            <a:r>
              <a:rPr lang="en-US" dirty="0"/>
              <a:t>          TX packets:455400 errors:0 dropped:0 overruns:0 carrier:0</a:t>
            </a:r>
          </a:p>
          <a:p>
            <a:pPr marL="0" indent="0">
              <a:buNone/>
            </a:pPr>
            <a:r>
              <a:rPr lang="en-US" dirty="0"/>
              <a:t>          collisions:0 txqueuelen:1000 </a:t>
            </a:r>
          </a:p>
          <a:p>
            <a:pPr marL="0" indent="0">
              <a:buNone/>
            </a:pPr>
            <a:r>
              <a:rPr lang="en-US" dirty="0"/>
              <a:t>          RX bytes:151525825 (151.5 MB)  TX bytes:420750529 (420.7 MB)</a:t>
            </a:r>
          </a:p>
          <a:p>
            <a:pPr marL="0" indent="0">
              <a:buNone/>
            </a:pPr>
            <a:r>
              <a:rPr lang="en-US" dirty="0"/>
              <a:t>          Interrupt:17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        Link </a:t>
            </a:r>
            <a:r>
              <a:rPr lang="en-US" dirty="0" err="1"/>
              <a:t>encap:Local</a:t>
            </a:r>
            <a:r>
              <a:rPr lang="en-US" dirty="0"/>
              <a:t> Loopback  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>
                <a:solidFill>
                  <a:srgbClr val="C00000"/>
                </a:solidFill>
              </a:rPr>
              <a:t>inet</a:t>
            </a:r>
            <a:r>
              <a:rPr lang="en-US" dirty="0">
                <a:solidFill>
                  <a:srgbClr val="C00000"/>
                </a:solidFill>
              </a:rPr>
              <a:t> addr:127.0.0.1  </a:t>
            </a:r>
            <a:r>
              <a:rPr lang="en-US" dirty="0"/>
              <a:t>Mask:255.0.0.0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>
                <a:solidFill>
                  <a:srgbClr val="C00000"/>
                </a:solidFill>
              </a:rPr>
              <a:t>inet6 </a:t>
            </a:r>
            <a:r>
              <a:rPr lang="en-US" dirty="0" err="1">
                <a:solidFill>
                  <a:srgbClr val="C00000"/>
                </a:solidFill>
              </a:rPr>
              <a:t>addr</a:t>
            </a:r>
            <a:r>
              <a:rPr lang="en-US" dirty="0">
                <a:solidFill>
                  <a:srgbClr val="C00000"/>
                </a:solidFill>
              </a:rPr>
              <a:t>: ::1/128 </a:t>
            </a:r>
            <a:r>
              <a:rPr lang="en-US" dirty="0" err="1"/>
              <a:t>Scope:Host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UP LOOPBACK RUNNING  MTU:16436  Metric:1</a:t>
            </a:r>
          </a:p>
          <a:p>
            <a:pPr marL="0" indent="0">
              <a:buNone/>
            </a:pPr>
            <a:r>
              <a:rPr lang="en-US" dirty="0"/>
              <a:t>          RX packets:152 errors:0 dropped:0 overruns:0 frame:0</a:t>
            </a:r>
          </a:p>
          <a:p>
            <a:pPr marL="0" indent="0">
              <a:buNone/>
            </a:pPr>
            <a:r>
              <a:rPr lang="en-US" dirty="0"/>
              <a:t>          TX packets:152 errors:0 dropped:0 overruns:0 carrier:0</a:t>
            </a:r>
          </a:p>
          <a:p>
            <a:pPr marL="0" indent="0">
              <a:buNone/>
            </a:pPr>
            <a:r>
              <a:rPr lang="en-US" dirty="0"/>
              <a:t>          collisions:0 txqueuelen:0 </a:t>
            </a:r>
          </a:p>
          <a:p>
            <a:pPr marL="0" indent="0">
              <a:buNone/>
            </a:pPr>
            <a:r>
              <a:rPr lang="en-US" dirty="0"/>
              <a:t>          RX bytes:10348 (10.3 KB)  TX bytes:10348 (10.3 KB)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7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illustrated – i6d_ucase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43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915400" cy="4937760"/>
          </a:xfrm>
        </p:spPr>
        <p:txBody>
          <a:bodyPr/>
          <a:lstStyle/>
          <a:p>
            <a:r>
              <a:rPr lang="en-US" dirty="0" smtClean="0"/>
              <a:t>TLPI/sockets</a:t>
            </a:r>
          </a:p>
          <a:p>
            <a:r>
              <a:rPr lang="en-US" dirty="0" smtClean="0"/>
              <a:t>i6d_ucase_sv &amp;	-server run in background</a:t>
            </a:r>
          </a:p>
          <a:p>
            <a:pPr marL="0" indent="0">
              <a:buNone/>
            </a:pPr>
            <a:r>
              <a:rPr lang="en-US" dirty="0" err="1"/>
              <a:t>ares</a:t>
            </a:r>
            <a:r>
              <a:rPr lang="en-US" dirty="0"/>
              <a:t>&gt; ./i6d_ucase_sv &amp;</a:t>
            </a:r>
          </a:p>
          <a:p>
            <a:pPr marL="0" indent="0">
              <a:buNone/>
            </a:pPr>
            <a:r>
              <a:rPr lang="en-US" dirty="0"/>
              <a:t>[1] </a:t>
            </a:r>
            <a:r>
              <a:rPr lang="en-US" dirty="0" smtClean="0"/>
              <a:t>11834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hermes</a:t>
            </a:r>
            <a:r>
              <a:rPr lang="en-US" dirty="0" smtClean="0"/>
              <a:t>&gt; </a:t>
            </a:r>
            <a:r>
              <a:rPr lang="en-US" dirty="0"/>
              <a:t>i6d_ucase_cl fe80::213:72ff:fe28:95ba "hello world"</a:t>
            </a:r>
          </a:p>
          <a:p>
            <a:pPr marL="0" indent="0">
              <a:buNone/>
            </a:pPr>
            <a:r>
              <a:rPr lang="en-US" dirty="0"/>
              <a:t>Server received 10 bytes from (fe80::213:72ff:fe28:95ba, 52560)</a:t>
            </a:r>
          </a:p>
          <a:p>
            <a:pPr marL="0" indent="0">
              <a:buNone/>
            </a:pPr>
            <a:r>
              <a:rPr lang="en-US" dirty="0"/>
              <a:t>Response 1: HELLO WORL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35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TLPI/sockets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44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493776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ares</a:t>
            </a:r>
            <a:r>
              <a:rPr lang="en-US" dirty="0"/>
              <a:t>&gt; </a:t>
            </a:r>
            <a:r>
              <a:rPr lang="en-US" dirty="0" err="1"/>
              <a:t>ls</a:t>
            </a:r>
            <a:r>
              <a:rPr lang="en-US" dirty="0"/>
              <a:t> *.c &gt; listing</a:t>
            </a:r>
          </a:p>
          <a:p>
            <a:r>
              <a:rPr lang="en-US" dirty="0" smtClean="0"/>
              <a:t>i6d_ucase_cl.c 	IPv6 datagram convert to upper case client-server</a:t>
            </a:r>
            <a:endParaRPr lang="en-US" dirty="0"/>
          </a:p>
          <a:p>
            <a:r>
              <a:rPr lang="en-US" dirty="0"/>
              <a:t>i6d_ucase_sv.c</a:t>
            </a:r>
          </a:p>
          <a:p>
            <a:r>
              <a:rPr lang="en-US" dirty="0" err="1"/>
              <a:t>id_echo_cl.c</a:t>
            </a:r>
            <a:endParaRPr lang="en-US" dirty="0"/>
          </a:p>
          <a:p>
            <a:r>
              <a:rPr lang="en-US" dirty="0" err="1" smtClean="0"/>
              <a:t>id_echo_sv.c</a:t>
            </a:r>
            <a:r>
              <a:rPr lang="en-US" dirty="0"/>
              <a:t> -implements a daemon that provides the UDP "echo" service </a:t>
            </a:r>
          </a:p>
          <a:p>
            <a:r>
              <a:rPr lang="en-US" dirty="0" err="1" smtClean="0"/>
              <a:t>inet_sockets.c</a:t>
            </a:r>
            <a:r>
              <a:rPr lang="en-US" dirty="0" smtClean="0"/>
              <a:t> – library of support routines for IPv4 sockets</a:t>
            </a:r>
            <a:endParaRPr lang="en-US" dirty="0"/>
          </a:p>
          <a:p>
            <a:r>
              <a:rPr lang="en-US" dirty="0" err="1" smtClean="0"/>
              <a:t>is_echo_cl.c</a:t>
            </a:r>
            <a:r>
              <a:rPr lang="en-US" dirty="0"/>
              <a:t>    -  An implementation of the TCP "echo" service.</a:t>
            </a:r>
          </a:p>
          <a:p>
            <a:r>
              <a:rPr lang="en-US" dirty="0" err="1"/>
              <a:t>is_echo_inetd_sv.c</a:t>
            </a:r>
            <a:endParaRPr lang="en-US" dirty="0"/>
          </a:p>
          <a:p>
            <a:r>
              <a:rPr lang="en-US" dirty="0" err="1" smtClean="0"/>
              <a:t>is_echo_sv.c</a:t>
            </a:r>
            <a:r>
              <a:rPr lang="en-US" dirty="0"/>
              <a:t>-  An implementation of the TCP "echo" service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is_echo_v2_sv.c</a:t>
            </a:r>
          </a:p>
          <a:p>
            <a:r>
              <a:rPr lang="en-US" dirty="0" err="1"/>
              <a:t>is_seqnum_cl.c</a:t>
            </a:r>
            <a:endParaRPr lang="en-US" dirty="0"/>
          </a:p>
          <a:p>
            <a:r>
              <a:rPr lang="en-US" dirty="0" err="1"/>
              <a:t>is_seqnum_sv.c</a:t>
            </a:r>
            <a:endParaRPr lang="en-US" dirty="0"/>
          </a:p>
          <a:p>
            <a:r>
              <a:rPr lang="en-US" dirty="0"/>
              <a:t>is_seqnum_v2_cl.c</a:t>
            </a:r>
          </a:p>
          <a:p>
            <a:r>
              <a:rPr lang="en-US" dirty="0"/>
              <a:t>is_seqnum_v2_sv.c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8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45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rdwrn.c</a:t>
            </a:r>
            <a:endParaRPr lang="en-US" dirty="0"/>
          </a:p>
          <a:p>
            <a:r>
              <a:rPr lang="en-US" dirty="0" err="1"/>
              <a:t>read_line_buf.c</a:t>
            </a:r>
            <a:endParaRPr lang="en-US" dirty="0"/>
          </a:p>
          <a:p>
            <a:r>
              <a:rPr lang="en-US" dirty="0" err="1"/>
              <a:t>read_line.c</a:t>
            </a:r>
            <a:endParaRPr lang="en-US" dirty="0"/>
          </a:p>
          <a:p>
            <a:r>
              <a:rPr lang="en-US" dirty="0" err="1"/>
              <a:t>scm_cred_recv.c</a:t>
            </a:r>
            <a:endParaRPr lang="en-US" dirty="0"/>
          </a:p>
          <a:p>
            <a:r>
              <a:rPr lang="en-US" dirty="0" err="1"/>
              <a:t>scm_cred_send.c</a:t>
            </a:r>
            <a:endParaRPr lang="en-US" dirty="0"/>
          </a:p>
          <a:p>
            <a:r>
              <a:rPr lang="en-US" dirty="0" err="1"/>
              <a:t>scm_rights_recv.c</a:t>
            </a:r>
            <a:endParaRPr lang="en-US" dirty="0"/>
          </a:p>
          <a:p>
            <a:r>
              <a:rPr lang="en-US" dirty="0" err="1"/>
              <a:t>scm_rights_send.c</a:t>
            </a:r>
            <a:endParaRPr lang="en-US" dirty="0"/>
          </a:p>
          <a:p>
            <a:r>
              <a:rPr lang="en-US" dirty="0" err="1" smtClean="0"/>
              <a:t>sendfile.c</a:t>
            </a:r>
            <a:r>
              <a:rPr lang="en-US" dirty="0" smtClean="0"/>
              <a:t> – any ideas? but just support routine</a:t>
            </a:r>
            <a:endParaRPr lang="en-US" dirty="0"/>
          </a:p>
          <a:p>
            <a:r>
              <a:rPr lang="en-US" dirty="0" err="1" smtClean="0"/>
              <a:t>socknames.c</a:t>
            </a:r>
            <a:r>
              <a:rPr lang="en-US" dirty="0"/>
              <a:t> -Demonstrate the use of </a:t>
            </a:r>
            <a:r>
              <a:rPr lang="en-US" dirty="0" err="1"/>
              <a:t>getsockname</a:t>
            </a:r>
            <a:r>
              <a:rPr lang="en-US" dirty="0"/>
              <a:t>() and </a:t>
            </a:r>
            <a:r>
              <a:rPr lang="en-US" dirty="0" err="1"/>
              <a:t>getpeername</a:t>
            </a:r>
            <a:r>
              <a:rPr lang="en-US" dirty="0"/>
              <a:t>() to retrieve the </a:t>
            </a:r>
            <a:r>
              <a:rPr lang="en-US" dirty="0" smtClean="0"/>
              <a:t>local and </a:t>
            </a:r>
            <a:r>
              <a:rPr lang="en-US" dirty="0"/>
              <a:t>peer socket addresses.</a:t>
            </a:r>
          </a:p>
          <a:p>
            <a:r>
              <a:rPr lang="en-US" dirty="0" err="1" smtClean="0"/>
              <a:t>t_gethostbyname.c</a:t>
            </a:r>
            <a:r>
              <a:rPr lang="en-US" dirty="0" smtClean="0"/>
              <a:t> – convert   hostname (</a:t>
            </a:r>
            <a:r>
              <a:rPr lang="en-US" dirty="0" err="1" smtClean="0"/>
              <a:t>argv</a:t>
            </a:r>
            <a:r>
              <a:rPr lang="en-US" dirty="0" smtClean="0"/>
              <a:t>[1])</a:t>
            </a:r>
            <a:r>
              <a:rPr lang="en-US" dirty="0" smtClean="0">
                <a:sym typeface="Wingdings" pitchFamily="2" charset="2"/>
              </a:rPr>
              <a:t> address</a:t>
            </a:r>
            <a:endParaRPr lang="en-US" dirty="0"/>
          </a:p>
          <a:p>
            <a:r>
              <a:rPr lang="en-US" dirty="0" err="1"/>
              <a:t>t_getservbyname.c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69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TLPI/i6D_ucase_sv.c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46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#include "i6d_ucase.h"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struct</a:t>
            </a:r>
            <a:r>
              <a:rPr lang="en-US" dirty="0"/>
              <a:t> sockaddr_in6 </a:t>
            </a:r>
            <a:r>
              <a:rPr lang="en-US" dirty="0" err="1"/>
              <a:t>svaddr</a:t>
            </a:r>
            <a:r>
              <a:rPr lang="en-US" dirty="0"/>
              <a:t>, </a:t>
            </a:r>
            <a:r>
              <a:rPr lang="en-US" dirty="0" err="1"/>
              <a:t>claddr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sfd</a:t>
            </a:r>
            <a:r>
              <a:rPr lang="en-US" dirty="0"/>
              <a:t>, j;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ssize_t</a:t>
            </a:r>
            <a:r>
              <a:rPr lang="en-US" dirty="0"/>
              <a:t> </a:t>
            </a:r>
            <a:r>
              <a:rPr lang="en-US" dirty="0" err="1"/>
              <a:t>numBytes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socklen_t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char </a:t>
            </a:r>
            <a:r>
              <a:rPr lang="en-US" dirty="0" err="1"/>
              <a:t>buf</a:t>
            </a:r>
            <a:r>
              <a:rPr lang="en-US" dirty="0"/>
              <a:t>[BUF_SIZE];</a:t>
            </a:r>
          </a:p>
          <a:p>
            <a:pPr marL="0" indent="0">
              <a:buNone/>
            </a:pPr>
            <a:r>
              <a:rPr lang="en-US" dirty="0"/>
              <a:t>    char </a:t>
            </a:r>
            <a:r>
              <a:rPr lang="en-US" dirty="0" err="1"/>
              <a:t>claddrStr</a:t>
            </a:r>
            <a:r>
              <a:rPr lang="en-US" dirty="0"/>
              <a:t>[INET6_ADDRSTRLEN];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/* Create a datagram socket bound to an address in the IPv6 </a:t>
            </a:r>
            <a:r>
              <a:rPr lang="en-US" dirty="0" err="1"/>
              <a:t>somain</a:t>
            </a:r>
            <a:r>
              <a:rPr lang="en-US" dirty="0"/>
              <a:t>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sfd</a:t>
            </a:r>
            <a:r>
              <a:rPr lang="en-US" dirty="0"/>
              <a:t> = socket(AF_INET6, SOCK_DGRAM, 0);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sfd</a:t>
            </a:r>
            <a:r>
              <a:rPr lang="en-US" dirty="0"/>
              <a:t> == -1)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errExit</a:t>
            </a:r>
            <a:r>
              <a:rPr lang="en-US" dirty="0"/>
              <a:t>("socket");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632198" y="228600"/>
            <a:ext cx="4435602" cy="59253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memset</a:t>
            </a:r>
            <a:r>
              <a:rPr lang="en-US" dirty="0"/>
              <a:t>(&amp;</a:t>
            </a:r>
            <a:r>
              <a:rPr lang="en-US" dirty="0" err="1"/>
              <a:t>svaddr</a:t>
            </a:r>
            <a:r>
              <a:rPr lang="en-US" dirty="0"/>
              <a:t>, 0,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struct</a:t>
            </a:r>
            <a:r>
              <a:rPr lang="en-US" dirty="0"/>
              <a:t> sockaddr_in6));</a:t>
            </a:r>
          </a:p>
          <a:p>
            <a:pPr marL="0" indent="0">
              <a:buNone/>
            </a:pPr>
            <a:r>
              <a:rPr lang="en-US" dirty="0"/>
              <a:t>    svaddr.sin6_family = AF_INET6;</a:t>
            </a:r>
          </a:p>
          <a:p>
            <a:pPr marL="0" indent="0">
              <a:buNone/>
            </a:pPr>
            <a:r>
              <a:rPr lang="en-US" dirty="0"/>
              <a:t>    svaddr.sin6_addr = in6addr_any;   </a:t>
            </a:r>
            <a:r>
              <a:rPr lang="en-US" dirty="0" smtClean="0"/>
              <a:t>/* </a:t>
            </a:r>
            <a:r>
              <a:rPr lang="en-US" dirty="0"/>
              <a:t>Wildcard </a:t>
            </a:r>
            <a:r>
              <a:rPr lang="en-US" dirty="0" err="1" smtClean="0"/>
              <a:t>addr</a:t>
            </a: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svaddr.sin6_port = </a:t>
            </a:r>
            <a:r>
              <a:rPr lang="en-US" dirty="0" err="1"/>
              <a:t>htons</a:t>
            </a:r>
            <a:r>
              <a:rPr lang="en-US" dirty="0"/>
              <a:t>(PORT_NUM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if (bind(</a:t>
            </a:r>
            <a:r>
              <a:rPr lang="en-US" dirty="0" err="1"/>
              <a:t>sfd</a:t>
            </a:r>
            <a:r>
              <a:rPr lang="en-US" dirty="0"/>
              <a:t>,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svaddr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struct</a:t>
            </a:r>
            <a:r>
              <a:rPr lang="en-US" dirty="0"/>
              <a:t> sockaddr_in6)) == -1)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errExit</a:t>
            </a:r>
            <a:r>
              <a:rPr lang="en-US" dirty="0"/>
              <a:t>("bind");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for (;;)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len</a:t>
            </a:r>
            <a:r>
              <a:rPr lang="en-US" dirty="0"/>
              <a:t> =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struct</a:t>
            </a:r>
            <a:r>
              <a:rPr lang="en-US" dirty="0"/>
              <a:t> sockaddr_in6);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numBytes</a:t>
            </a:r>
            <a:r>
              <a:rPr lang="en-US" dirty="0"/>
              <a:t> = </a:t>
            </a:r>
            <a:r>
              <a:rPr lang="en-US" dirty="0" err="1"/>
              <a:t>recvfrom</a:t>
            </a:r>
            <a:r>
              <a:rPr lang="en-US" dirty="0"/>
              <a:t>(</a:t>
            </a:r>
            <a:r>
              <a:rPr lang="en-US" dirty="0" err="1"/>
              <a:t>sfd</a:t>
            </a:r>
            <a:r>
              <a:rPr lang="en-US" dirty="0"/>
              <a:t>, </a:t>
            </a:r>
            <a:r>
              <a:rPr lang="en-US" dirty="0" err="1"/>
              <a:t>buf</a:t>
            </a:r>
            <a:r>
              <a:rPr lang="en-US" dirty="0"/>
              <a:t>, BUF_SIZE, 0,</a:t>
            </a:r>
          </a:p>
          <a:p>
            <a:pPr marL="0" indent="0">
              <a:buNone/>
            </a:pPr>
            <a:r>
              <a:rPr lang="en-US" dirty="0"/>
              <a:t>                           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claddr</a:t>
            </a:r>
            <a:r>
              <a:rPr lang="en-US" dirty="0"/>
              <a:t>, &amp;</a:t>
            </a:r>
            <a:r>
              <a:rPr lang="en-US" dirty="0" err="1"/>
              <a:t>len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numBytes</a:t>
            </a:r>
            <a:r>
              <a:rPr lang="en-US" dirty="0"/>
              <a:t> == -1)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errExit</a:t>
            </a:r>
            <a:r>
              <a:rPr lang="en-US" dirty="0"/>
              <a:t>("</a:t>
            </a:r>
            <a:r>
              <a:rPr lang="en-US" dirty="0" err="1"/>
              <a:t>recvfrom</a:t>
            </a:r>
            <a:r>
              <a:rPr lang="en-US" dirty="0" smtClean="0"/>
              <a:t>");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inet_ntop</a:t>
            </a:r>
            <a:r>
              <a:rPr lang="en-US" dirty="0"/>
              <a:t>(AF_INET6, &amp;claddr.sin6_addr, </a:t>
            </a:r>
            <a:r>
              <a:rPr lang="en-US" dirty="0" smtClean="0"/>
              <a:t>		</a:t>
            </a:r>
            <a:r>
              <a:rPr lang="en-US" dirty="0" err="1" smtClean="0"/>
              <a:t>claddrStr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dirty="0" smtClean="0"/>
              <a:t>	 </a:t>
            </a:r>
            <a:r>
              <a:rPr lang="en-US" dirty="0"/>
              <a:t>INET6_ADDRSTRLEN) == NULL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if (</a:t>
            </a:r>
            <a:r>
              <a:rPr lang="en-US" dirty="0" err="1"/>
              <a:t>sendto</a:t>
            </a:r>
            <a:r>
              <a:rPr lang="en-US" dirty="0"/>
              <a:t>(</a:t>
            </a:r>
            <a:r>
              <a:rPr lang="en-US" dirty="0" err="1"/>
              <a:t>sfd</a:t>
            </a:r>
            <a:r>
              <a:rPr lang="en-US" dirty="0"/>
              <a:t>, </a:t>
            </a:r>
            <a:r>
              <a:rPr lang="en-US" dirty="0" err="1"/>
              <a:t>buf</a:t>
            </a:r>
            <a:r>
              <a:rPr lang="en-US" dirty="0"/>
              <a:t>, </a:t>
            </a:r>
            <a:r>
              <a:rPr lang="en-US" dirty="0" err="1"/>
              <a:t>numBytes</a:t>
            </a:r>
            <a:r>
              <a:rPr lang="en-US" dirty="0"/>
              <a:t>, 0,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</a:t>
            </a:r>
            <a:r>
              <a:rPr lang="en-US" dirty="0" smtClean="0"/>
              <a:t>	   &amp;</a:t>
            </a:r>
            <a:r>
              <a:rPr lang="en-US" dirty="0" err="1"/>
              <a:t>claddr</a:t>
            </a:r>
            <a:r>
              <a:rPr lang="en-US" dirty="0"/>
              <a:t>, </a:t>
            </a:r>
            <a:r>
              <a:rPr lang="en-US" dirty="0" err="1"/>
              <a:t>len</a:t>
            </a:r>
            <a:r>
              <a:rPr lang="en-US" dirty="0"/>
              <a:t>) </a:t>
            </a:r>
            <a:r>
              <a:rPr lang="en-US" dirty="0" smtClean="0"/>
              <a:t>!= </a:t>
            </a:r>
            <a:r>
              <a:rPr lang="en-US" dirty="0" err="1"/>
              <a:t>numBytes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fatal("</a:t>
            </a:r>
            <a:r>
              <a:rPr lang="en-US" dirty="0" err="1"/>
              <a:t>sendto</a:t>
            </a:r>
            <a:r>
              <a:rPr lang="en-US" dirty="0"/>
              <a:t>");</a:t>
            </a:r>
          </a:p>
        </p:txBody>
      </p:sp>
    </p:spTree>
    <p:extLst>
      <p:ext uri="{BB962C8B-B14F-4D97-AF65-F5344CB8AC3E}">
        <p14:creationId xmlns:p14="http://schemas.microsoft.com/office/powerpoint/2010/main" val="545628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TLPI/i6D_ucase_cl.c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47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76200" y="1219200"/>
            <a:ext cx="4422648" cy="49377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#include "i6d_ucase.h"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struct</a:t>
            </a:r>
            <a:r>
              <a:rPr lang="en-US" dirty="0"/>
              <a:t> sockaddr_in6 </a:t>
            </a:r>
            <a:r>
              <a:rPr lang="en-US" dirty="0" err="1"/>
              <a:t>svaddr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sfd</a:t>
            </a:r>
            <a:r>
              <a:rPr lang="en-US" dirty="0"/>
              <a:t>, j;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err="1"/>
              <a:t>msgLen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ssize_t</a:t>
            </a:r>
            <a:r>
              <a:rPr lang="en-US" dirty="0"/>
              <a:t> </a:t>
            </a:r>
            <a:r>
              <a:rPr lang="en-US" dirty="0" err="1"/>
              <a:t>numBytes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char </a:t>
            </a:r>
            <a:r>
              <a:rPr lang="en-US" dirty="0" err="1"/>
              <a:t>resp</a:t>
            </a:r>
            <a:r>
              <a:rPr lang="en-US" dirty="0"/>
              <a:t>[BUF_SIZE];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argc</a:t>
            </a:r>
            <a:r>
              <a:rPr lang="en-US" dirty="0"/>
              <a:t> &lt; 3 || </a:t>
            </a:r>
            <a:r>
              <a:rPr lang="en-US" dirty="0" err="1"/>
              <a:t>strcmp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[1], "--help") == 0)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usageErr</a:t>
            </a:r>
            <a:r>
              <a:rPr lang="en-US" dirty="0"/>
              <a:t>("%s host-address msg...\n", </a:t>
            </a:r>
            <a:r>
              <a:rPr lang="en-US" dirty="0" err="1"/>
              <a:t>argv</a:t>
            </a:r>
            <a:r>
              <a:rPr lang="en-US" dirty="0"/>
              <a:t>[0]);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/* Create a datagram socket; send to an address in the IPv6 </a:t>
            </a:r>
            <a:r>
              <a:rPr lang="en-US" dirty="0" err="1"/>
              <a:t>somain</a:t>
            </a:r>
            <a:r>
              <a:rPr lang="en-US" dirty="0"/>
              <a:t>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sfd</a:t>
            </a:r>
            <a:r>
              <a:rPr lang="en-US" dirty="0"/>
              <a:t> = socket(AF_INET6, SOCK_DGRAM, 0);      /* Create client socket */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sfd</a:t>
            </a:r>
            <a:r>
              <a:rPr lang="en-US" dirty="0"/>
              <a:t> == -1)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errExit</a:t>
            </a:r>
            <a:r>
              <a:rPr lang="en-US" dirty="0"/>
              <a:t>("socket");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343400" y="228600"/>
            <a:ext cx="4724400" cy="59253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memset</a:t>
            </a:r>
            <a:r>
              <a:rPr lang="en-US" dirty="0"/>
              <a:t>(&amp;</a:t>
            </a:r>
            <a:r>
              <a:rPr lang="en-US" dirty="0" err="1"/>
              <a:t>svaddr</a:t>
            </a:r>
            <a:r>
              <a:rPr lang="en-US" dirty="0"/>
              <a:t>, 0,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struct</a:t>
            </a:r>
            <a:r>
              <a:rPr lang="en-US" dirty="0"/>
              <a:t> sockaddr_in6));</a:t>
            </a:r>
          </a:p>
          <a:p>
            <a:pPr marL="0" indent="0">
              <a:buNone/>
            </a:pPr>
            <a:r>
              <a:rPr lang="en-US" dirty="0"/>
              <a:t>    svaddr.sin6_family = AF_INET6;</a:t>
            </a:r>
          </a:p>
          <a:p>
            <a:pPr marL="0" indent="0">
              <a:buNone/>
            </a:pPr>
            <a:r>
              <a:rPr lang="en-US" dirty="0"/>
              <a:t>    svaddr.sin6_port = </a:t>
            </a:r>
            <a:r>
              <a:rPr lang="en-US" dirty="0" err="1"/>
              <a:t>htons</a:t>
            </a:r>
            <a:r>
              <a:rPr lang="en-US" dirty="0"/>
              <a:t>(PORT_NUM);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inet_pton</a:t>
            </a:r>
            <a:r>
              <a:rPr lang="en-US" dirty="0"/>
              <a:t>(AF_INET6, </a:t>
            </a:r>
            <a:r>
              <a:rPr lang="en-US" dirty="0" err="1"/>
              <a:t>argv</a:t>
            </a:r>
            <a:r>
              <a:rPr lang="en-US" dirty="0"/>
              <a:t>[1], &amp;svaddr.sin6_addr) &lt;= 0)</a:t>
            </a:r>
          </a:p>
          <a:p>
            <a:pPr marL="0" indent="0">
              <a:buNone/>
            </a:pPr>
            <a:r>
              <a:rPr lang="en-US" dirty="0"/>
              <a:t>        fatal("</a:t>
            </a:r>
            <a:r>
              <a:rPr lang="en-US" dirty="0" err="1"/>
              <a:t>inet_pton</a:t>
            </a:r>
            <a:r>
              <a:rPr lang="en-US" dirty="0"/>
              <a:t> failed for address '%s'", </a:t>
            </a:r>
            <a:r>
              <a:rPr lang="en-US" dirty="0" err="1"/>
              <a:t>argv</a:t>
            </a:r>
            <a:r>
              <a:rPr lang="en-US" dirty="0"/>
              <a:t>[1]);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/* Send messages to server; echo responses on </a:t>
            </a:r>
            <a:r>
              <a:rPr lang="en-US" dirty="0" err="1"/>
              <a:t>stdout</a:t>
            </a:r>
            <a:r>
              <a:rPr lang="en-US" dirty="0"/>
              <a:t>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for (j = 2; j &lt; </a:t>
            </a:r>
            <a:r>
              <a:rPr lang="en-US" dirty="0" err="1"/>
              <a:t>argc</a:t>
            </a:r>
            <a:r>
              <a:rPr lang="en-US" dirty="0"/>
              <a:t>; j++)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msgLen</a:t>
            </a:r>
            <a:r>
              <a:rPr lang="en-US" dirty="0"/>
              <a:t> = </a:t>
            </a:r>
            <a:r>
              <a:rPr lang="en-US" dirty="0" err="1"/>
              <a:t>strlen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[j]);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sendto</a:t>
            </a:r>
            <a:r>
              <a:rPr lang="en-US" dirty="0"/>
              <a:t>(</a:t>
            </a:r>
            <a:r>
              <a:rPr lang="en-US" dirty="0" err="1"/>
              <a:t>sfd</a:t>
            </a:r>
            <a:r>
              <a:rPr lang="en-US" dirty="0"/>
              <a:t>, </a:t>
            </a:r>
            <a:r>
              <a:rPr lang="en-US" dirty="0" err="1"/>
              <a:t>argv</a:t>
            </a:r>
            <a:r>
              <a:rPr lang="en-US" dirty="0"/>
              <a:t>[j], </a:t>
            </a:r>
            <a:r>
              <a:rPr lang="en-US" dirty="0" err="1"/>
              <a:t>msgLen</a:t>
            </a:r>
            <a:r>
              <a:rPr lang="en-US" dirty="0"/>
              <a:t>, 0,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 </a:t>
            </a:r>
            <a:r>
              <a:rPr lang="en-US" dirty="0" smtClean="0"/>
              <a:t>       	</a:t>
            </a:r>
            <a:r>
              <a:rPr lang="en-US" dirty="0" err="1" smtClean="0"/>
              <a:t>svaddr</a:t>
            </a:r>
            <a:r>
              <a:rPr lang="en-US" dirty="0" smtClean="0"/>
              <a:t>, 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struct</a:t>
            </a:r>
            <a:r>
              <a:rPr lang="en-US" dirty="0"/>
              <a:t> sockaddr_in6)) != </a:t>
            </a:r>
            <a:r>
              <a:rPr lang="en-US" dirty="0" err="1"/>
              <a:t>msgLen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fatal("</a:t>
            </a:r>
            <a:r>
              <a:rPr lang="en-US" dirty="0" err="1"/>
              <a:t>sendto</a:t>
            </a:r>
            <a:r>
              <a:rPr lang="en-US" dirty="0"/>
              <a:t>");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numBytes</a:t>
            </a:r>
            <a:r>
              <a:rPr lang="en-US" dirty="0"/>
              <a:t> = </a:t>
            </a:r>
            <a:r>
              <a:rPr lang="en-US" dirty="0" err="1"/>
              <a:t>recvfrom</a:t>
            </a:r>
            <a:r>
              <a:rPr lang="en-US" dirty="0"/>
              <a:t>(</a:t>
            </a:r>
            <a:r>
              <a:rPr lang="en-US" dirty="0" err="1"/>
              <a:t>sfd</a:t>
            </a:r>
            <a:r>
              <a:rPr lang="en-US" dirty="0"/>
              <a:t>, </a:t>
            </a:r>
            <a:r>
              <a:rPr lang="en-US" dirty="0" err="1"/>
              <a:t>resp</a:t>
            </a:r>
            <a:r>
              <a:rPr lang="en-US" dirty="0"/>
              <a:t>, BUF_SIZE, </a:t>
            </a:r>
            <a:r>
              <a:rPr lang="en-US" dirty="0" smtClean="0"/>
              <a:t>0,NULL,NULL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numBytes</a:t>
            </a:r>
            <a:r>
              <a:rPr lang="en-US" dirty="0"/>
              <a:t> == -1)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errExit</a:t>
            </a:r>
            <a:r>
              <a:rPr lang="en-US" dirty="0"/>
              <a:t>("</a:t>
            </a:r>
            <a:r>
              <a:rPr lang="en-US" dirty="0" err="1"/>
              <a:t>recvfrom</a:t>
            </a:r>
            <a:r>
              <a:rPr lang="en-US" dirty="0"/>
              <a:t>");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printf</a:t>
            </a:r>
            <a:r>
              <a:rPr lang="en-US" dirty="0"/>
              <a:t>("Response %d: %.*s\n", j - 1, (</a:t>
            </a:r>
            <a:r>
              <a:rPr lang="en-US" dirty="0" err="1"/>
              <a:t>int</a:t>
            </a:r>
            <a:r>
              <a:rPr lang="en-US" dirty="0"/>
              <a:t>) </a:t>
            </a:r>
            <a:r>
              <a:rPr lang="en-US" dirty="0" err="1"/>
              <a:t>numBytes</a:t>
            </a:r>
            <a:r>
              <a:rPr lang="en-US" dirty="0"/>
              <a:t>, </a:t>
            </a:r>
            <a:r>
              <a:rPr lang="en-US" dirty="0" err="1"/>
              <a:t>resp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exit(EXIT_SUCCESS);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06467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APUE.2e/sockets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48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55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code: Examples/</a:t>
            </a:r>
            <a:r>
              <a:rPr lang="en-US" dirty="0" err="1" smtClean="0"/>
              <a:t>ClientServer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49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stackoverflow.com/questions/9198608/simple-socket-programming-code-working</a:t>
            </a:r>
            <a:endParaRPr lang="en-US" u="sng" dirty="0" smtClean="0"/>
          </a:p>
          <a:p>
            <a:pPr lvl="1"/>
            <a:r>
              <a:rPr lang="en-US" u="sng" dirty="0" smtClean="0"/>
              <a:t>TCP server, client</a:t>
            </a:r>
          </a:p>
          <a:p>
            <a:pPr lvl="1"/>
            <a:r>
              <a:rPr lang="en-US" dirty="0" err="1" smtClean="0"/>
              <a:t>server.c</a:t>
            </a:r>
            <a:r>
              <a:rPr lang="en-US" dirty="0" smtClean="0"/>
              <a:t> -47 lines of code</a:t>
            </a:r>
          </a:p>
          <a:p>
            <a:pPr lvl="1"/>
            <a:r>
              <a:rPr lang="en-US" dirty="0" err="1" smtClean="0"/>
              <a:t>client.c</a:t>
            </a:r>
            <a:r>
              <a:rPr lang="en-US" dirty="0" smtClean="0"/>
              <a:t> – 66 lines of code</a:t>
            </a:r>
            <a:endParaRPr lang="en-US" dirty="0"/>
          </a:p>
          <a:p>
            <a:endParaRPr lang="en-US" dirty="0"/>
          </a:p>
          <a:p>
            <a:pPr lvl="1"/>
            <a:endParaRPr lang="en-US" u="sng" dirty="0" smtClean="0"/>
          </a:p>
          <a:p>
            <a:r>
              <a:rPr lang="en-US" u="sng" dirty="0">
                <a:hlinkClick r:id="rId3"/>
              </a:rPr>
              <a:t>http://www.linuxhowtos.org/C_C++/</a:t>
            </a:r>
            <a:r>
              <a:rPr lang="en-US" u="sng" dirty="0" smtClean="0">
                <a:hlinkClick r:id="rId3"/>
              </a:rPr>
              <a:t>socket.htm</a:t>
            </a:r>
            <a:endParaRPr lang="en-US" dirty="0" smtClean="0"/>
          </a:p>
          <a:p>
            <a:pPr lvl="1"/>
            <a:r>
              <a:rPr lang="en-US" dirty="0" smtClean="0"/>
              <a:t>server2.c</a:t>
            </a:r>
            <a:r>
              <a:rPr lang="en-US" dirty="0"/>
              <a:t>, </a:t>
            </a:r>
            <a:r>
              <a:rPr lang="en-US" dirty="0" smtClean="0"/>
              <a:t>client2.c</a:t>
            </a:r>
          </a:p>
          <a:p>
            <a:pPr lvl="1"/>
            <a:r>
              <a:rPr lang="en-US" dirty="0" smtClean="0"/>
              <a:t>reads port from command line arguments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6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</a:t>
            </a:r>
            <a:r>
              <a:rPr lang="en-US" dirty="0"/>
              <a:t>Socket System </a:t>
            </a:r>
            <a:r>
              <a:rPr lang="en-US" dirty="0" smtClean="0"/>
              <a:t>Calls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Other </a:t>
            </a:r>
            <a:r>
              <a:rPr lang="en-US" dirty="0">
                <a:solidFill>
                  <a:srgbClr val="0070C0"/>
                </a:solidFill>
              </a:rPr>
              <a:t>Socket System Calls</a:t>
            </a:r>
          </a:p>
          <a:p>
            <a:pPr marL="0" indent="0">
              <a:buNone/>
            </a:pPr>
            <a:r>
              <a:rPr lang="en-US" dirty="0"/>
              <a:t>accept4 (2)          </a:t>
            </a:r>
            <a:r>
              <a:rPr lang="en-US" dirty="0" smtClean="0"/>
              <a:t>	- </a:t>
            </a:r>
            <a:r>
              <a:rPr lang="en-US" dirty="0"/>
              <a:t>accept a connection on a socket</a:t>
            </a:r>
          </a:p>
          <a:p>
            <a:pPr marL="0" indent="0">
              <a:buNone/>
            </a:pPr>
            <a:r>
              <a:rPr lang="en-US" dirty="0" err="1"/>
              <a:t>getpeername</a:t>
            </a:r>
            <a:r>
              <a:rPr lang="en-US" dirty="0"/>
              <a:t> (2)      </a:t>
            </a:r>
            <a:r>
              <a:rPr lang="en-US" dirty="0" smtClean="0"/>
              <a:t>	- </a:t>
            </a:r>
            <a:r>
              <a:rPr lang="en-US" dirty="0"/>
              <a:t>get name of connected peer socket</a:t>
            </a:r>
          </a:p>
          <a:p>
            <a:pPr marL="0" indent="0">
              <a:buNone/>
            </a:pPr>
            <a:r>
              <a:rPr lang="en-US" dirty="0" err="1"/>
              <a:t>getsockopt</a:t>
            </a:r>
            <a:r>
              <a:rPr lang="en-US" dirty="0"/>
              <a:t> (2</a:t>
            </a:r>
            <a:r>
              <a:rPr lang="en-US" dirty="0" smtClean="0"/>
              <a:t>)		- </a:t>
            </a:r>
            <a:r>
              <a:rPr lang="en-US" dirty="0"/>
              <a:t>get and set options on </a:t>
            </a:r>
            <a:r>
              <a:rPr lang="en-US" dirty="0" smtClean="0"/>
              <a:t>sockets</a:t>
            </a:r>
          </a:p>
          <a:p>
            <a:pPr marL="0" indent="0">
              <a:buNone/>
            </a:pPr>
            <a:r>
              <a:rPr lang="en-US" dirty="0" err="1"/>
              <a:t>socketcall</a:t>
            </a:r>
            <a:r>
              <a:rPr lang="en-US" dirty="0"/>
              <a:t> (2)       </a:t>
            </a:r>
            <a:r>
              <a:rPr lang="en-US" dirty="0" smtClean="0"/>
              <a:t>	- </a:t>
            </a:r>
            <a:r>
              <a:rPr lang="en-US" dirty="0"/>
              <a:t>socket system calls (Linux </a:t>
            </a:r>
            <a:r>
              <a:rPr lang="en-US" dirty="0" err="1"/>
              <a:t>lumpall</a:t>
            </a:r>
            <a:r>
              <a:rPr lang="en-US" dirty="0"/>
              <a:t>??)</a:t>
            </a:r>
          </a:p>
          <a:p>
            <a:pPr marL="0" indent="0">
              <a:buNone/>
            </a:pPr>
            <a:r>
              <a:rPr lang="en-US" dirty="0" err="1"/>
              <a:t>socketpair</a:t>
            </a:r>
            <a:r>
              <a:rPr lang="en-US" dirty="0"/>
              <a:t> (2)       </a:t>
            </a:r>
            <a:r>
              <a:rPr lang="en-US" dirty="0" smtClean="0"/>
              <a:t>	- </a:t>
            </a:r>
            <a:r>
              <a:rPr lang="en-US" dirty="0"/>
              <a:t>create a pair of connected sockets</a:t>
            </a:r>
          </a:p>
          <a:p>
            <a:pPr marL="0" indent="0">
              <a:buNone/>
            </a:pPr>
            <a:r>
              <a:rPr lang="en-US" dirty="0"/>
              <a:t>accept4 (2)          </a:t>
            </a:r>
            <a:r>
              <a:rPr lang="en-US" dirty="0" smtClean="0"/>
              <a:t>	- </a:t>
            </a:r>
            <a:r>
              <a:rPr lang="en-US" dirty="0"/>
              <a:t>accept a connection on a socket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I/O in addition to read and write</a:t>
            </a:r>
          </a:p>
          <a:p>
            <a:pPr marL="0" indent="0">
              <a:buNone/>
            </a:pPr>
            <a:r>
              <a:rPr lang="en-US" dirty="0" err="1"/>
              <a:t>recv</a:t>
            </a:r>
            <a:r>
              <a:rPr lang="en-US" dirty="0"/>
              <a:t> (2)             </a:t>
            </a:r>
            <a:r>
              <a:rPr lang="en-US" dirty="0" smtClean="0"/>
              <a:t>     - </a:t>
            </a:r>
            <a:r>
              <a:rPr lang="en-US" dirty="0"/>
              <a:t>receive a message from a socket</a:t>
            </a:r>
          </a:p>
          <a:p>
            <a:pPr marL="0" indent="0">
              <a:buNone/>
            </a:pPr>
            <a:r>
              <a:rPr lang="en-US" dirty="0" err="1"/>
              <a:t>recvfrom</a:t>
            </a:r>
            <a:r>
              <a:rPr lang="en-US" dirty="0"/>
              <a:t> (2)        </a:t>
            </a:r>
            <a:r>
              <a:rPr lang="en-US" dirty="0" smtClean="0"/>
              <a:t>- </a:t>
            </a:r>
            <a:r>
              <a:rPr lang="en-US" dirty="0"/>
              <a:t>receive a message from a socket</a:t>
            </a:r>
          </a:p>
          <a:p>
            <a:pPr marL="0" indent="0">
              <a:buNone/>
            </a:pPr>
            <a:r>
              <a:rPr lang="en-US" dirty="0" err="1"/>
              <a:t>recvmsg</a:t>
            </a:r>
            <a:r>
              <a:rPr lang="en-US" dirty="0"/>
              <a:t> (2)         </a:t>
            </a:r>
            <a:r>
              <a:rPr lang="en-US" dirty="0" smtClean="0"/>
              <a:t>- </a:t>
            </a:r>
            <a:r>
              <a:rPr lang="en-US" dirty="0"/>
              <a:t>receive a message from a socket</a:t>
            </a:r>
          </a:p>
          <a:p>
            <a:pPr marL="0" indent="0">
              <a:buNone/>
            </a:pPr>
            <a:r>
              <a:rPr lang="en-US" dirty="0"/>
              <a:t>send (2)             </a:t>
            </a:r>
            <a:r>
              <a:rPr lang="en-US" dirty="0" smtClean="0"/>
              <a:t>   - </a:t>
            </a:r>
            <a:r>
              <a:rPr lang="en-US" dirty="0"/>
              <a:t>send a message on a socket</a:t>
            </a:r>
          </a:p>
          <a:p>
            <a:pPr marL="0" indent="0">
              <a:buNone/>
            </a:pPr>
            <a:r>
              <a:rPr lang="en-US" dirty="0" err="1"/>
              <a:t>sendmsg</a:t>
            </a:r>
            <a:r>
              <a:rPr lang="en-US" dirty="0"/>
              <a:t> (2)       </a:t>
            </a:r>
            <a:r>
              <a:rPr lang="en-US" dirty="0" smtClean="0"/>
              <a:t> </a:t>
            </a:r>
            <a:r>
              <a:rPr lang="en-US" dirty="0"/>
              <a:t>- send a message on a socket</a:t>
            </a:r>
          </a:p>
          <a:p>
            <a:pPr marL="0" indent="0">
              <a:buNone/>
            </a:pPr>
            <a:r>
              <a:rPr lang="en-US" dirty="0" err="1"/>
              <a:t>sendto</a:t>
            </a:r>
            <a:r>
              <a:rPr lang="en-US" dirty="0"/>
              <a:t> (2)           - send a message on a socket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61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Examples/</a:t>
            </a:r>
            <a:r>
              <a:rPr lang="en-US" dirty="0" err="1" smtClean="0"/>
              <a:t>server.c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stackOverflow</a:t>
            </a:r>
            <a:r>
              <a:rPr lang="en-US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50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28600" y="1005840"/>
            <a:ext cx="4270248" cy="59283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//TCP SERVER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include&lt;sys/</a:t>
            </a:r>
            <a:r>
              <a:rPr lang="en-US" dirty="0" err="1"/>
              <a:t>socket.h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include&lt;</a:t>
            </a:r>
            <a:r>
              <a:rPr lang="en-US" dirty="0" err="1"/>
              <a:t>netinet</a:t>
            </a:r>
            <a:r>
              <a:rPr lang="en-US" dirty="0"/>
              <a:t>/</a:t>
            </a:r>
            <a:r>
              <a:rPr lang="en-US" dirty="0" err="1"/>
              <a:t>in.h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include&lt;</a:t>
            </a:r>
            <a:r>
              <a:rPr lang="en-US" dirty="0" err="1"/>
              <a:t>stdio.h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include&lt;</a:t>
            </a:r>
            <a:r>
              <a:rPr lang="en-US" dirty="0" err="1"/>
              <a:t>string.h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include&lt;</a:t>
            </a:r>
            <a:r>
              <a:rPr lang="en-US" dirty="0" err="1"/>
              <a:t>stdlib.h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 &lt;</a:t>
            </a:r>
            <a:r>
              <a:rPr lang="en-US" dirty="0" err="1"/>
              <a:t>arpa</a:t>
            </a:r>
            <a:r>
              <a:rPr lang="en-US" dirty="0"/>
              <a:t>/</a:t>
            </a:r>
            <a:r>
              <a:rPr lang="en-US" dirty="0" err="1"/>
              <a:t>inet.h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//#</a:t>
            </a:r>
            <a:r>
              <a:rPr lang="en-US" dirty="0"/>
              <a:t>include &lt;</a:t>
            </a:r>
            <a:r>
              <a:rPr lang="en-US" dirty="0" err="1"/>
              <a:t>fcntl.h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 &lt;</a:t>
            </a:r>
            <a:r>
              <a:rPr lang="en-US" dirty="0" err="1"/>
              <a:t>unistd.h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main</a:t>
            </a:r>
            <a:r>
              <a:rPr lang="en-US" dirty="0"/>
              <a:t>()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char </a:t>
            </a:r>
            <a:r>
              <a:rPr lang="en-US" dirty="0" err="1"/>
              <a:t>buf</a:t>
            </a:r>
            <a:r>
              <a:rPr lang="en-US" dirty="0"/>
              <a:t>[100];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socklen_t</a:t>
            </a:r>
            <a:r>
              <a:rPr lang="en-US" dirty="0" smtClean="0"/>
              <a:t> </a:t>
            </a:r>
            <a:r>
              <a:rPr lang="en-US" dirty="0" err="1"/>
              <a:t>len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k,sock_desc,temp_sock_desc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sockaddr_in</a:t>
            </a:r>
            <a:r>
              <a:rPr lang="en-US" dirty="0"/>
              <a:t> </a:t>
            </a:r>
            <a:r>
              <a:rPr lang="en-US" dirty="0" err="1"/>
              <a:t>client,server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memset</a:t>
            </a:r>
            <a:r>
              <a:rPr lang="en-US" dirty="0"/>
              <a:t>(&amp;client,0,sizeof(client));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memset</a:t>
            </a:r>
            <a:r>
              <a:rPr lang="en-US" dirty="0"/>
              <a:t>(&amp;server,0,sizeof(server)); </a:t>
            </a:r>
            <a:r>
              <a:rPr lang="en-US" dirty="0" err="1"/>
              <a:t>sock_desc</a:t>
            </a:r>
            <a:r>
              <a:rPr lang="en-US" dirty="0"/>
              <a:t> =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socket(AF_INET,SOCK_STREAM,0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server.sin_family</a:t>
            </a:r>
            <a:r>
              <a:rPr lang="en-US" dirty="0" smtClean="0"/>
              <a:t> </a:t>
            </a:r>
            <a:r>
              <a:rPr lang="en-US" dirty="0"/>
              <a:t>= AF_INET;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server.sin_addr.s_addr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inet_addr</a:t>
            </a:r>
            <a:r>
              <a:rPr lang="en-US" dirty="0"/>
              <a:t>("127.0.0.1");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server.sin_port</a:t>
            </a:r>
            <a:r>
              <a:rPr lang="en-US" dirty="0" smtClean="0"/>
              <a:t> </a:t>
            </a:r>
            <a:r>
              <a:rPr lang="en-US" dirty="0"/>
              <a:t>= 7777; k </a:t>
            </a:r>
            <a:r>
              <a:rPr lang="en-US" dirty="0" smtClean="0"/>
              <a:t>= bind(</a:t>
            </a:r>
            <a:r>
              <a:rPr lang="en-US" dirty="0" err="1" smtClean="0"/>
              <a:t>sock_desc</a:t>
            </a:r>
            <a:r>
              <a:rPr lang="en-US" dirty="0" smtClean="0"/>
              <a:t>,    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*)&amp;</a:t>
            </a:r>
            <a:r>
              <a:rPr lang="en-US" dirty="0" err="1"/>
              <a:t>server,sizeof</a:t>
            </a:r>
            <a:r>
              <a:rPr lang="en-US" dirty="0"/>
              <a:t>(server));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k = bind(</a:t>
            </a:r>
            <a:r>
              <a:rPr lang="en-US" dirty="0" err="1"/>
              <a:t>sock_desc</a:t>
            </a:r>
            <a:r>
              <a:rPr lang="en-US" dirty="0"/>
              <a:t>,(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*)&amp;server</a:t>
            </a:r>
            <a:r>
              <a:rPr lang="en-US" dirty="0" smtClean="0"/>
              <a:t>, 	</a:t>
            </a:r>
            <a:r>
              <a:rPr lang="en-US" dirty="0" err="1" smtClean="0"/>
              <a:t>sizeof</a:t>
            </a:r>
            <a:r>
              <a:rPr lang="en-US" dirty="0" smtClean="0"/>
              <a:t>(server</a:t>
            </a:r>
            <a:r>
              <a:rPr lang="en-US" dirty="0"/>
              <a:t>));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 </a:t>
            </a:r>
            <a:r>
              <a:rPr lang="en-US" dirty="0"/>
              <a:t>= listen(sock_desc,20);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sizeof</a:t>
            </a:r>
            <a:r>
              <a:rPr lang="en-US" dirty="0"/>
              <a:t>(client); </a:t>
            </a:r>
            <a:r>
              <a:rPr lang="en-US" dirty="0" err="1"/>
              <a:t>temp_sock_desc</a:t>
            </a:r>
            <a:r>
              <a:rPr lang="en-US" dirty="0"/>
              <a:t> </a:t>
            </a:r>
            <a:r>
              <a:rPr lang="en-US" dirty="0" smtClean="0"/>
              <a:t>=accept( 	</a:t>
            </a:r>
            <a:r>
              <a:rPr lang="en-US" dirty="0" err="1" smtClean="0"/>
              <a:t>sock_desc</a:t>
            </a:r>
            <a:r>
              <a:rPr lang="en-US" dirty="0" smtClean="0"/>
              <a:t>,( </a:t>
            </a: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sockaddr</a:t>
            </a:r>
            <a:r>
              <a:rPr lang="en-US" dirty="0"/>
              <a:t>*)&amp;client</a:t>
            </a:r>
            <a:r>
              <a:rPr lang="en-US" dirty="0" smtClean="0"/>
              <a:t>, 	&amp;</a:t>
            </a:r>
            <a:r>
              <a:rPr lang="en-US" dirty="0" err="1"/>
              <a:t>len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while(1)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k </a:t>
            </a:r>
            <a:r>
              <a:rPr lang="en-US" dirty="0"/>
              <a:t>= </a:t>
            </a:r>
            <a:r>
              <a:rPr lang="en-US" dirty="0" err="1"/>
              <a:t>recv</a:t>
            </a:r>
            <a:r>
              <a:rPr lang="en-US" dirty="0"/>
              <a:t>(temp_sock_desc,buf,100,0); </a:t>
            </a:r>
            <a:r>
              <a:rPr lang="en-US" dirty="0" smtClean="0"/>
              <a:t>	if(</a:t>
            </a:r>
            <a:r>
              <a:rPr lang="en-US" dirty="0" err="1" smtClean="0"/>
              <a:t>strcmp</a:t>
            </a:r>
            <a:r>
              <a:rPr lang="en-US" dirty="0" smtClean="0"/>
              <a:t>(</a:t>
            </a:r>
            <a:r>
              <a:rPr lang="en-US" dirty="0" err="1" smtClean="0"/>
              <a:t>buf</a:t>
            </a:r>
            <a:r>
              <a:rPr lang="en-US" dirty="0"/>
              <a:t>,"exit")==0) break; </a:t>
            </a:r>
            <a:r>
              <a:rPr lang="en-US" dirty="0" smtClean="0"/>
              <a:t>	if(k&gt;0</a:t>
            </a:r>
            <a:r>
              <a:rPr lang="en-US" dirty="0"/>
              <a:t>) </a:t>
            </a:r>
            <a:r>
              <a:rPr lang="en-US" dirty="0" err="1"/>
              <a:t>printf</a:t>
            </a:r>
            <a:r>
              <a:rPr lang="en-US" dirty="0"/>
              <a:t>("%s",</a:t>
            </a:r>
            <a:r>
              <a:rPr lang="en-US" dirty="0" err="1"/>
              <a:t>buf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close(</a:t>
            </a:r>
            <a:r>
              <a:rPr lang="en-US" dirty="0" err="1" smtClean="0"/>
              <a:t>sock_desc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close(</a:t>
            </a:r>
            <a:r>
              <a:rPr lang="en-US" dirty="0" err="1" smtClean="0"/>
              <a:t>temp_sock_desc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return </a:t>
            </a:r>
            <a:r>
              <a:rPr lang="en-US" dirty="0"/>
              <a:t>0;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477000"/>
            <a:ext cx="870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http://stackoverflow.com/questions/9198608/simple-socket-programming-code-working</a:t>
            </a:r>
          </a:p>
        </p:txBody>
      </p:sp>
    </p:spTree>
    <p:extLst>
      <p:ext uri="{BB962C8B-B14F-4D97-AF65-F5344CB8AC3E}">
        <p14:creationId xmlns:p14="http://schemas.microsoft.com/office/powerpoint/2010/main" val="2560941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Examples/</a:t>
            </a:r>
            <a:r>
              <a:rPr lang="en-US" dirty="0" err="1" smtClean="0"/>
              <a:t>client.c</a:t>
            </a:r>
            <a:r>
              <a:rPr lang="en-US" dirty="0" smtClean="0"/>
              <a:t> (</a:t>
            </a:r>
            <a:r>
              <a:rPr lang="en-US" dirty="0" err="1" smtClean="0"/>
              <a:t>stackOverflow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51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005840"/>
            <a:ext cx="4346448" cy="5928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//TCP </a:t>
            </a:r>
            <a:r>
              <a:rPr lang="en-US" dirty="0" smtClean="0"/>
              <a:t>Client </a:t>
            </a:r>
          </a:p>
          <a:p>
            <a:pPr marL="0" indent="0">
              <a:buNone/>
            </a:pPr>
            <a:r>
              <a:rPr lang="en-US" dirty="0" smtClean="0"/>
              <a:t>… same includes</a:t>
            </a:r>
          </a:p>
          <a:p>
            <a:pPr marL="0" indent="0">
              <a:buNone/>
            </a:pPr>
            <a:r>
              <a:rPr lang="en-US" dirty="0"/>
              <a:t>main()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char </a:t>
            </a:r>
            <a:r>
              <a:rPr lang="en-US" dirty="0" err="1"/>
              <a:t>buf</a:t>
            </a:r>
            <a:r>
              <a:rPr lang="en-US" dirty="0"/>
              <a:t>[100];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sockaddr_in</a:t>
            </a:r>
            <a:r>
              <a:rPr lang="en-US" dirty="0"/>
              <a:t> client;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sock_desc,k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sock_desc</a:t>
            </a:r>
            <a:r>
              <a:rPr lang="en-US" dirty="0" smtClean="0"/>
              <a:t> </a:t>
            </a:r>
            <a:r>
              <a:rPr lang="en-US" dirty="0"/>
              <a:t>= socket(AF_INET</a:t>
            </a:r>
            <a:r>
              <a:rPr lang="en-US" dirty="0" smtClean="0"/>
              <a:t>, 	SOCK_STREAM,0</a:t>
            </a:r>
            <a:r>
              <a:rPr lang="en-US" dirty="0"/>
              <a:t>); </a:t>
            </a:r>
            <a:r>
              <a:rPr lang="en-US" dirty="0" err="1"/>
              <a:t>memset</a:t>
            </a:r>
            <a:r>
              <a:rPr lang="en-US" dirty="0"/>
              <a:t>(&amp;client,0,sizeof(client));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client.sin_family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AF_INET;</a:t>
            </a:r>
          </a:p>
          <a:p>
            <a:pPr marL="0" indent="0">
              <a:buNone/>
            </a:pPr>
            <a:r>
              <a:rPr lang="en-US" dirty="0" err="1" smtClean="0"/>
              <a:t>client.sin_addr.s_addr</a:t>
            </a:r>
            <a:r>
              <a:rPr lang="en-US" dirty="0" smtClean="0"/>
              <a:t> </a:t>
            </a:r>
            <a:r>
              <a:rPr lang="en-US" dirty="0"/>
              <a:t>=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inet_addr</a:t>
            </a:r>
            <a:r>
              <a:rPr lang="en-US" dirty="0"/>
              <a:t>("127.0.0.1");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client.sin_port</a:t>
            </a:r>
            <a:r>
              <a:rPr lang="en-US" dirty="0" smtClean="0"/>
              <a:t> </a:t>
            </a:r>
            <a:r>
              <a:rPr lang="en-US" dirty="0"/>
              <a:t>= 7777;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 </a:t>
            </a:r>
            <a:r>
              <a:rPr lang="en-US" dirty="0"/>
              <a:t>= connect(</a:t>
            </a:r>
            <a:r>
              <a:rPr lang="en-US" dirty="0" err="1"/>
              <a:t>sock_desc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*)&amp;client</a:t>
            </a:r>
            <a:r>
              <a:rPr lang="en-US" dirty="0" smtClean="0"/>
              <a:t>, 	</a:t>
            </a:r>
            <a:r>
              <a:rPr lang="en-US" dirty="0" err="1" smtClean="0"/>
              <a:t>sizeof</a:t>
            </a:r>
            <a:r>
              <a:rPr lang="en-US" dirty="0" smtClean="0"/>
              <a:t>(client</a:t>
            </a:r>
            <a:r>
              <a:rPr lang="en-US" dirty="0"/>
              <a:t>));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while(1)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gets(</a:t>
            </a:r>
            <a:r>
              <a:rPr lang="en-US" dirty="0" err="1" smtClean="0"/>
              <a:t>buf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k </a:t>
            </a:r>
            <a:r>
              <a:rPr lang="en-US" dirty="0"/>
              <a:t>= send(sock_desc,buf,100,0);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if(</a:t>
            </a:r>
            <a:r>
              <a:rPr lang="en-US" dirty="0" err="1" smtClean="0"/>
              <a:t>strcmp</a:t>
            </a:r>
            <a:r>
              <a:rPr lang="en-US" dirty="0" smtClean="0"/>
              <a:t>(</a:t>
            </a:r>
            <a:r>
              <a:rPr lang="en-US" dirty="0" err="1" smtClean="0"/>
              <a:t>buf</a:t>
            </a:r>
            <a:r>
              <a:rPr lang="en-US" dirty="0"/>
              <a:t>,"exit")==0) </a:t>
            </a:r>
            <a:r>
              <a:rPr lang="en-US" dirty="0" smtClean="0"/>
              <a:t>	break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} </a:t>
            </a:r>
          </a:p>
          <a:p>
            <a:pPr marL="0" indent="0">
              <a:buNone/>
            </a:pPr>
            <a:r>
              <a:rPr lang="en-US" dirty="0" smtClean="0"/>
              <a:t>close(</a:t>
            </a:r>
            <a:r>
              <a:rPr lang="en-US" dirty="0" err="1" smtClean="0"/>
              <a:t>sock_desc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return </a:t>
            </a:r>
            <a:r>
              <a:rPr lang="en-US" dirty="0"/>
              <a:t>0;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477000"/>
            <a:ext cx="870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http://stackoverflow.com/questions/9198608/simple-socket-programming-code-working</a:t>
            </a:r>
          </a:p>
        </p:txBody>
      </p:sp>
    </p:spTree>
    <p:extLst>
      <p:ext uri="{BB962C8B-B14F-4D97-AF65-F5344CB8AC3E}">
        <p14:creationId xmlns:p14="http://schemas.microsoft.com/office/powerpoint/2010/main" val="3005296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914400"/>
          </a:xfrm>
        </p:spPr>
        <p:txBody>
          <a:bodyPr/>
          <a:lstStyle/>
          <a:p>
            <a:r>
              <a:rPr lang="en-US" dirty="0" smtClean="0"/>
              <a:t>Examples/server2.c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52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270248" cy="5486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#include </a:t>
            </a: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void error(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msg</a:t>
            </a:r>
            <a:r>
              <a:rPr lang="en-US" dirty="0" smtClean="0"/>
              <a:t>){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perror</a:t>
            </a:r>
            <a:r>
              <a:rPr lang="en-US" dirty="0"/>
              <a:t>(</a:t>
            </a:r>
            <a:r>
              <a:rPr lang="en-US" dirty="0" err="1"/>
              <a:t>msg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exit(1);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 smtClean="0"/>
              <a:t>[]){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sockfd</a:t>
            </a:r>
            <a:r>
              <a:rPr lang="en-US" dirty="0"/>
              <a:t>, </a:t>
            </a:r>
            <a:r>
              <a:rPr lang="en-US" dirty="0" err="1"/>
              <a:t>newsockfd</a:t>
            </a:r>
            <a:r>
              <a:rPr lang="en-US" dirty="0"/>
              <a:t>, </a:t>
            </a:r>
            <a:r>
              <a:rPr lang="en-US" dirty="0" err="1"/>
              <a:t>portno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socklen_t</a:t>
            </a:r>
            <a:r>
              <a:rPr lang="en-US" dirty="0"/>
              <a:t> </a:t>
            </a:r>
            <a:r>
              <a:rPr lang="en-US" dirty="0" err="1"/>
              <a:t>clilen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char buffer[256];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sockaddr_in</a:t>
            </a:r>
            <a:r>
              <a:rPr lang="en-US" dirty="0"/>
              <a:t> 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cli_addr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int</a:t>
            </a:r>
            <a:r>
              <a:rPr lang="en-US" dirty="0"/>
              <a:t> n;</a:t>
            </a:r>
          </a:p>
          <a:p>
            <a:pPr marL="0" indent="0">
              <a:buNone/>
            </a:pPr>
            <a:r>
              <a:rPr lang="en-US" dirty="0"/>
              <a:t>     if (</a:t>
            </a:r>
            <a:r>
              <a:rPr lang="en-US" dirty="0" err="1"/>
              <a:t>argc</a:t>
            </a:r>
            <a:r>
              <a:rPr lang="en-US" dirty="0"/>
              <a:t> &lt; 2) {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/>
              <a:t>,"ERROR, no port provided\n");</a:t>
            </a:r>
          </a:p>
          <a:p>
            <a:pPr marL="0" indent="0">
              <a:buNone/>
            </a:pPr>
            <a:r>
              <a:rPr lang="en-US" dirty="0"/>
              <a:t>         exit(1);</a:t>
            </a:r>
          </a:p>
          <a:p>
            <a:pPr marL="0" indent="0">
              <a:buNone/>
            </a:pPr>
            <a:r>
              <a:rPr lang="en-US" dirty="0"/>
              <a:t>     }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pPr marL="0" indent="0">
              <a:buNone/>
            </a:pPr>
            <a:r>
              <a:rPr lang="en-US" dirty="0"/>
              <a:t>     if (</a:t>
            </a:r>
            <a:r>
              <a:rPr lang="en-US" dirty="0" err="1"/>
              <a:t>sockfd</a:t>
            </a:r>
            <a:r>
              <a:rPr lang="en-US" dirty="0"/>
              <a:t> &lt; 0) </a:t>
            </a:r>
          </a:p>
          <a:p>
            <a:pPr marL="0" indent="0">
              <a:buNone/>
            </a:pPr>
            <a:r>
              <a:rPr lang="en-US" dirty="0"/>
              <a:t>        error("ERROR opening socket");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bzero</a:t>
            </a:r>
            <a:r>
              <a:rPr lang="en-US" dirty="0"/>
              <a:t>((char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724400" y="76200"/>
            <a:ext cx="4419600" cy="6629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portno</a:t>
            </a:r>
            <a:r>
              <a:rPr lang="en-US" dirty="0"/>
              <a:t> = </a:t>
            </a:r>
            <a:r>
              <a:rPr lang="en-US" dirty="0" err="1"/>
              <a:t>atoi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[1]);</a:t>
            </a:r>
          </a:p>
          <a:p>
            <a:pPr marL="0" indent="0">
              <a:buNone/>
            </a:pPr>
            <a:r>
              <a:rPr lang="en-US" dirty="0" err="1" smtClean="0"/>
              <a:t>serv_addr.sin_family</a:t>
            </a:r>
            <a:r>
              <a:rPr lang="en-US" dirty="0" smtClean="0"/>
              <a:t> </a:t>
            </a:r>
            <a:r>
              <a:rPr lang="en-US" dirty="0"/>
              <a:t>= AF_INET;</a:t>
            </a:r>
          </a:p>
          <a:p>
            <a:pPr marL="0" indent="0">
              <a:buNone/>
            </a:pPr>
            <a:r>
              <a:rPr lang="en-US" dirty="0" err="1" smtClean="0"/>
              <a:t>serv_addr.sin_addr.s_addr</a:t>
            </a:r>
            <a:r>
              <a:rPr lang="en-US" dirty="0" smtClean="0"/>
              <a:t> </a:t>
            </a:r>
            <a:r>
              <a:rPr lang="en-US" dirty="0"/>
              <a:t>= INADDR_ANY;</a:t>
            </a:r>
          </a:p>
          <a:p>
            <a:pPr marL="0" indent="0">
              <a:buNone/>
            </a:pPr>
            <a:r>
              <a:rPr lang="en-US" dirty="0" err="1" smtClean="0"/>
              <a:t>serv_addr.sin_port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htons</a:t>
            </a:r>
            <a:r>
              <a:rPr lang="en-US" dirty="0"/>
              <a:t>(</a:t>
            </a:r>
            <a:r>
              <a:rPr lang="en-US" dirty="0" err="1"/>
              <a:t>portno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(bind(</a:t>
            </a:r>
            <a:r>
              <a:rPr lang="en-US" dirty="0" err="1"/>
              <a:t>sockfd</a:t>
            </a:r>
            <a:r>
              <a:rPr lang="en-US" dirty="0"/>
              <a:t>,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 &lt; 0) </a:t>
            </a:r>
          </a:p>
          <a:p>
            <a:pPr marL="0" indent="0">
              <a:buNone/>
            </a:pPr>
            <a:r>
              <a:rPr lang="en-US" dirty="0"/>
              <a:t>              error("ERROR on binding");</a:t>
            </a:r>
          </a:p>
          <a:p>
            <a:pPr marL="0" indent="0">
              <a:buNone/>
            </a:pPr>
            <a:r>
              <a:rPr lang="en-US" dirty="0" smtClean="0"/>
              <a:t>listen(sockfd,5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 smtClean="0"/>
              <a:t>clilen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cli_addr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 smtClean="0"/>
              <a:t>newsockfd</a:t>
            </a:r>
            <a:r>
              <a:rPr lang="en-US" dirty="0" smtClean="0"/>
              <a:t> </a:t>
            </a:r>
            <a:r>
              <a:rPr lang="en-US" dirty="0"/>
              <a:t>= accept(</a:t>
            </a:r>
            <a:r>
              <a:rPr lang="en-US" dirty="0" err="1"/>
              <a:t>sockfd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             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cli_addr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              &amp;</a:t>
            </a:r>
            <a:r>
              <a:rPr lang="en-US" dirty="0" err="1"/>
              <a:t>clilen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</a:t>
            </a:r>
            <a:r>
              <a:rPr lang="en-US" dirty="0" err="1"/>
              <a:t>newsockfd</a:t>
            </a:r>
            <a:r>
              <a:rPr lang="en-US" dirty="0"/>
              <a:t> &lt; 0) </a:t>
            </a:r>
          </a:p>
          <a:p>
            <a:pPr marL="0" indent="0">
              <a:buNone/>
            </a:pPr>
            <a:r>
              <a:rPr lang="en-US" dirty="0"/>
              <a:t>          error("ERROR on accept</a:t>
            </a:r>
            <a:r>
              <a:rPr lang="en-US" dirty="0" smtClean="0"/>
              <a:t>");</a:t>
            </a:r>
          </a:p>
          <a:p>
            <a:pPr marL="0" indent="0">
              <a:buNone/>
            </a:pPr>
            <a:r>
              <a:rPr lang="en-US" dirty="0" err="1" smtClean="0"/>
              <a:t>bzero</a:t>
            </a:r>
            <a:r>
              <a:rPr lang="en-US" dirty="0" smtClean="0"/>
              <a:t>(buffer,256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n </a:t>
            </a:r>
            <a:r>
              <a:rPr lang="en-US" dirty="0"/>
              <a:t>= read(newsockfd,buffer,255);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(n &lt; 0) error("ERROR reading from socket");</a:t>
            </a:r>
          </a:p>
          <a:p>
            <a:pPr marL="0" indent="0">
              <a:buNone/>
            </a:pPr>
            <a:r>
              <a:rPr lang="en-US" dirty="0" err="1" smtClean="0"/>
              <a:t>printf</a:t>
            </a:r>
            <a:r>
              <a:rPr lang="en-US" dirty="0"/>
              <a:t>("Here is the message: %s\</a:t>
            </a:r>
            <a:r>
              <a:rPr lang="en-US" dirty="0" err="1"/>
              <a:t>n",buffer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/>
              <a:t>n = write(</a:t>
            </a:r>
            <a:r>
              <a:rPr lang="en-US" dirty="0" err="1"/>
              <a:t>newsockfd</a:t>
            </a:r>
            <a:r>
              <a:rPr lang="en-US" dirty="0"/>
              <a:t>,"I got your message",18);</a:t>
            </a:r>
          </a:p>
          <a:p>
            <a:pPr marL="0" indent="0">
              <a:buNone/>
            </a:pPr>
            <a:r>
              <a:rPr lang="en-US" dirty="0"/>
              <a:t>     if (n &lt; 0) error("ERROR writing to socket");</a:t>
            </a:r>
          </a:p>
          <a:p>
            <a:pPr marL="0" indent="0">
              <a:buNone/>
            </a:pPr>
            <a:r>
              <a:rPr lang="en-US" dirty="0"/>
              <a:t>     close(</a:t>
            </a:r>
            <a:r>
              <a:rPr lang="en-US" dirty="0" err="1"/>
              <a:t>newsockfd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close(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return 0; 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44766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914400"/>
          </a:xfrm>
        </p:spPr>
        <p:txBody>
          <a:bodyPr/>
          <a:lstStyle/>
          <a:p>
            <a:r>
              <a:rPr lang="en-US" dirty="0" smtClean="0"/>
              <a:t>Examples/client2.c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53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270248" cy="5486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#include </a:t>
            </a: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void error(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msg</a:t>
            </a:r>
            <a:r>
              <a:rPr lang="en-US" dirty="0" smtClean="0"/>
              <a:t>){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perror</a:t>
            </a:r>
            <a:r>
              <a:rPr lang="en-US" dirty="0"/>
              <a:t>(</a:t>
            </a:r>
            <a:r>
              <a:rPr lang="en-US" dirty="0" err="1"/>
              <a:t>msg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exit(1);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 smtClean="0"/>
              <a:t>[]){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sockfd</a:t>
            </a:r>
            <a:r>
              <a:rPr lang="en-US" dirty="0"/>
              <a:t>, </a:t>
            </a:r>
            <a:r>
              <a:rPr lang="en-US" dirty="0" err="1"/>
              <a:t>newsockfd</a:t>
            </a:r>
            <a:r>
              <a:rPr lang="en-US" dirty="0"/>
              <a:t>, </a:t>
            </a:r>
            <a:r>
              <a:rPr lang="en-US" dirty="0" err="1"/>
              <a:t>portno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socklen_t</a:t>
            </a:r>
            <a:r>
              <a:rPr lang="en-US" dirty="0"/>
              <a:t> </a:t>
            </a:r>
            <a:r>
              <a:rPr lang="en-US" dirty="0" err="1"/>
              <a:t>clilen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char buffer[256];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sockaddr_in</a:t>
            </a:r>
            <a:r>
              <a:rPr lang="en-US" dirty="0"/>
              <a:t> 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cli_addr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int</a:t>
            </a:r>
            <a:r>
              <a:rPr lang="en-US" dirty="0"/>
              <a:t> n;</a:t>
            </a:r>
          </a:p>
          <a:p>
            <a:pPr marL="0" indent="0">
              <a:buNone/>
            </a:pPr>
            <a:r>
              <a:rPr lang="en-US" dirty="0"/>
              <a:t>     if (</a:t>
            </a:r>
            <a:r>
              <a:rPr lang="en-US" dirty="0" err="1"/>
              <a:t>argc</a:t>
            </a:r>
            <a:r>
              <a:rPr lang="en-US" dirty="0"/>
              <a:t> &lt; 2) {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/>
              <a:t>,"ERROR, no port provided\n");</a:t>
            </a:r>
          </a:p>
          <a:p>
            <a:pPr marL="0" indent="0">
              <a:buNone/>
            </a:pPr>
            <a:r>
              <a:rPr lang="en-US" dirty="0"/>
              <a:t>         exit(1);</a:t>
            </a:r>
          </a:p>
          <a:p>
            <a:pPr marL="0" indent="0">
              <a:buNone/>
            </a:pPr>
            <a:r>
              <a:rPr lang="en-US" dirty="0"/>
              <a:t>     }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pPr marL="0" indent="0">
              <a:buNone/>
            </a:pPr>
            <a:r>
              <a:rPr lang="en-US" dirty="0"/>
              <a:t>     if (</a:t>
            </a:r>
            <a:r>
              <a:rPr lang="en-US" dirty="0" err="1"/>
              <a:t>sockfd</a:t>
            </a:r>
            <a:r>
              <a:rPr lang="en-US" dirty="0"/>
              <a:t> &lt; 0) </a:t>
            </a:r>
          </a:p>
          <a:p>
            <a:pPr marL="0" indent="0">
              <a:buNone/>
            </a:pPr>
            <a:r>
              <a:rPr lang="en-US" dirty="0"/>
              <a:t>        error("ERROR opening socket");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bzero</a:t>
            </a:r>
            <a:r>
              <a:rPr lang="en-US" dirty="0"/>
              <a:t>((char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724400" y="76200"/>
            <a:ext cx="4419600" cy="6629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portno</a:t>
            </a:r>
            <a:r>
              <a:rPr lang="en-US" dirty="0"/>
              <a:t> = </a:t>
            </a:r>
            <a:r>
              <a:rPr lang="en-US" dirty="0" err="1"/>
              <a:t>atoi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[1]);</a:t>
            </a:r>
          </a:p>
          <a:p>
            <a:pPr marL="0" indent="0">
              <a:buNone/>
            </a:pPr>
            <a:r>
              <a:rPr lang="en-US" dirty="0" err="1" smtClean="0"/>
              <a:t>serv_addr.sin_family</a:t>
            </a:r>
            <a:r>
              <a:rPr lang="en-US" dirty="0" smtClean="0"/>
              <a:t> </a:t>
            </a:r>
            <a:r>
              <a:rPr lang="en-US" dirty="0"/>
              <a:t>= AF_INET;</a:t>
            </a:r>
          </a:p>
          <a:p>
            <a:pPr marL="0" indent="0">
              <a:buNone/>
            </a:pPr>
            <a:r>
              <a:rPr lang="en-US" dirty="0" err="1" smtClean="0"/>
              <a:t>serv_addr.sin_addr.s_addr</a:t>
            </a:r>
            <a:r>
              <a:rPr lang="en-US" dirty="0" smtClean="0"/>
              <a:t> </a:t>
            </a:r>
            <a:r>
              <a:rPr lang="en-US" dirty="0"/>
              <a:t>= INADDR_ANY;</a:t>
            </a:r>
          </a:p>
          <a:p>
            <a:pPr marL="0" indent="0">
              <a:buNone/>
            </a:pPr>
            <a:r>
              <a:rPr lang="en-US" dirty="0" err="1" smtClean="0"/>
              <a:t>serv_addr.sin_port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htons</a:t>
            </a:r>
            <a:r>
              <a:rPr lang="en-US" dirty="0"/>
              <a:t>(</a:t>
            </a:r>
            <a:r>
              <a:rPr lang="en-US" dirty="0" err="1"/>
              <a:t>portno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(bind(</a:t>
            </a:r>
            <a:r>
              <a:rPr lang="en-US" dirty="0" err="1"/>
              <a:t>sockfd</a:t>
            </a:r>
            <a:r>
              <a:rPr lang="en-US" dirty="0"/>
              <a:t>,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 &lt; 0) </a:t>
            </a:r>
          </a:p>
          <a:p>
            <a:pPr marL="0" indent="0">
              <a:buNone/>
            </a:pPr>
            <a:r>
              <a:rPr lang="en-US" dirty="0"/>
              <a:t>              error("ERROR on binding");</a:t>
            </a:r>
          </a:p>
          <a:p>
            <a:pPr marL="0" indent="0">
              <a:buNone/>
            </a:pPr>
            <a:r>
              <a:rPr lang="en-US" dirty="0" smtClean="0"/>
              <a:t>listen(sockfd,5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 smtClean="0"/>
              <a:t>clilen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cli_addr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 smtClean="0"/>
              <a:t>newsockfd</a:t>
            </a:r>
            <a:r>
              <a:rPr lang="en-US" dirty="0" smtClean="0"/>
              <a:t> </a:t>
            </a:r>
            <a:r>
              <a:rPr lang="en-US" dirty="0"/>
              <a:t>= accept(</a:t>
            </a:r>
            <a:r>
              <a:rPr lang="en-US" dirty="0" err="1"/>
              <a:t>sockfd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             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cli_addr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              &amp;</a:t>
            </a:r>
            <a:r>
              <a:rPr lang="en-US" dirty="0" err="1"/>
              <a:t>clilen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</a:t>
            </a:r>
            <a:r>
              <a:rPr lang="en-US" dirty="0" err="1"/>
              <a:t>newsockfd</a:t>
            </a:r>
            <a:r>
              <a:rPr lang="en-US" dirty="0"/>
              <a:t> &lt; 0) </a:t>
            </a:r>
          </a:p>
          <a:p>
            <a:pPr marL="0" indent="0">
              <a:buNone/>
            </a:pPr>
            <a:r>
              <a:rPr lang="en-US" dirty="0"/>
              <a:t>          error("ERROR on accept</a:t>
            </a:r>
            <a:r>
              <a:rPr lang="en-US" dirty="0" smtClean="0"/>
              <a:t>");</a:t>
            </a:r>
          </a:p>
          <a:p>
            <a:pPr marL="0" indent="0">
              <a:buNone/>
            </a:pPr>
            <a:r>
              <a:rPr lang="en-US" dirty="0" err="1" smtClean="0"/>
              <a:t>bzero</a:t>
            </a:r>
            <a:r>
              <a:rPr lang="en-US" dirty="0" smtClean="0"/>
              <a:t>(buffer,256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n </a:t>
            </a:r>
            <a:r>
              <a:rPr lang="en-US" dirty="0"/>
              <a:t>= read(newsockfd,buffer,255);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(n &lt; 0) error("ERROR reading from socket");</a:t>
            </a:r>
          </a:p>
          <a:p>
            <a:pPr marL="0" indent="0">
              <a:buNone/>
            </a:pPr>
            <a:r>
              <a:rPr lang="en-US" dirty="0" err="1" smtClean="0"/>
              <a:t>printf</a:t>
            </a:r>
            <a:r>
              <a:rPr lang="en-US" dirty="0"/>
              <a:t>("Here is the message: %s\</a:t>
            </a:r>
            <a:r>
              <a:rPr lang="en-US" dirty="0" err="1"/>
              <a:t>n",buffer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/>
              <a:t>n = write(</a:t>
            </a:r>
            <a:r>
              <a:rPr lang="en-US" dirty="0" err="1"/>
              <a:t>newsockfd</a:t>
            </a:r>
            <a:r>
              <a:rPr lang="en-US" dirty="0"/>
              <a:t>,"I got your message",18);</a:t>
            </a:r>
          </a:p>
          <a:p>
            <a:pPr marL="0" indent="0">
              <a:buNone/>
            </a:pPr>
            <a:r>
              <a:rPr lang="en-US" dirty="0"/>
              <a:t>     if (n &lt; 0) error("ERROR writing to socket");</a:t>
            </a:r>
          </a:p>
          <a:p>
            <a:pPr marL="0" indent="0">
              <a:buNone/>
            </a:pPr>
            <a:r>
              <a:rPr lang="en-US" dirty="0"/>
              <a:t>     close(</a:t>
            </a:r>
            <a:r>
              <a:rPr lang="en-US" dirty="0" err="1"/>
              <a:t>newsockfd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close(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return 0; 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137075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Commands man –k network pruned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54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457200"/>
            <a:ext cx="4346448" cy="569976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err="1"/>
              <a:t>hermes</a:t>
            </a:r>
            <a:r>
              <a:rPr lang="en-US" dirty="0"/>
              <a:t>&gt; man -k network</a:t>
            </a:r>
          </a:p>
          <a:p>
            <a:pPr marL="0" indent="0">
              <a:buNone/>
            </a:pPr>
            <a:r>
              <a:rPr lang="en-US" dirty="0"/>
              <a:t>interfaces (5)       - network interface configuration for </a:t>
            </a:r>
            <a:r>
              <a:rPr lang="en-US" dirty="0" err="1"/>
              <a:t>ifup</a:t>
            </a:r>
            <a:r>
              <a:rPr lang="en-US" dirty="0"/>
              <a:t> and </a:t>
            </a: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aseqnet</a:t>
            </a:r>
            <a:r>
              <a:rPr lang="en-US" dirty="0"/>
              <a:t> (1)          - ALSA sequencer connectors over network</a:t>
            </a:r>
          </a:p>
          <a:p>
            <a:pPr marL="0" indent="0">
              <a:buNone/>
            </a:pPr>
            <a:r>
              <a:rPr lang="en-US" dirty="0" err="1"/>
              <a:t>avahi-autoipd</a:t>
            </a:r>
            <a:r>
              <a:rPr lang="en-US" dirty="0"/>
              <a:t> (8)    - IPv4LL network address configuration daemon</a:t>
            </a:r>
          </a:p>
          <a:p>
            <a:pPr marL="0" indent="0">
              <a:buNone/>
            </a:pPr>
            <a:r>
              <a:rPr lang="en-US" dirty="0" err="1" smtClean="0"/>
              <a:t>byteorder</a:t>
            </a:r>
            <a:r>
              <a:rPr lang="en-US" dirty="0" smtClean="0"/>
              <a:t>(3)- </a:t>
            </a:r>
            <a:r>
              <a:rPr lang="en-US" dirty="0"/>
              <a:t>convert values between host and network byte </a:t>
            </a:r>
            <a:r>
              <a:rPr lang="en-US" dirty="0" smtClean="0"/>
              <a:t>order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ctstat</a:t>
            </a:r>
            <a:r>
              <a:rPr lang="en-US" dirty="0"/>
              <a:t> (8)           - unified </a:t>
            </a:r>
            <a:r>
              <a:rPr lang="en-US" dirty="0" err="1"/>
              <a:t>linux</a:t>
            </a:r>
            <a:r>
              <a:rPr lang="en-US" dirty="0"/>
              <a:t> network statistics</a:t>
            </a:r>
          </a:p>
          <a:p>
            <a:pPr marL="0" indent="0">
              <a:buNone/>
            </a:pPr>
            <a:r>
              <a:rPr lang="en-US" dirty="0" err="1"/>
              <a:t>dhclient</a:t>
            </a:r>
            <a:r>
              <a:rPr lang="en-US" dirty="0"/>
              <a:t>-script (8)  - DHCP client network configuration script</a:t>
            </a:r>
          </a:p>
          <a:p>
            <a:pPr marL="0" indent="0">
              <a:buNone/>
            </a:pPr>
            <a:r>
              <a:rPr lang="en-US" dirty="0" err="1"/>
              <a:t>dumpcap</a:t>
            </a:r>
            <a:r>
              <a:rPr lang="en-US" dirty="0"/>
              <a:t> (1)          - Dump network traffic</a:t>
            </a:r>
          </a:p>
          <a:p>
            <a:pPr marL="0" indent="0">
              <a:buNone/>
            </a:pPr>
            <a:r>
              <a:rPr lang="en-US" dirty="0" err="1"/>
              <a:t>endhostent</a:t>
            </a:r>
            <a:r>
              <a:rPr lang="en-US" dirty="0"/>
              <a:t> (3)       - get network host entry</a:t>
            </a:r>
          </a:p>
          <a:p>
            <a:pPr marL="0" indent="0">
              <a:buNone/>
            </a:pPr>
            <a:r>
              <a:rPr lang="en-US" dirty="0" err="1"/>
              <a:t>endnetent</a:t>
            </a:r>
            <a:r>
              <a:rPr lang="en-US" dirty="0"/>
              <a:t> (3)        - get network entry</a:t>
            </a:r>
          </a:p>
          <a:p>
            <a:pPr marL="0" indent="0">
              <a:buNone/>
            </a:pPr>
            <a:r>
              <a:rPr lang="en-US" dirty="0" err="1"/>
              <a:t>endnetgrent</a:t>
            </a:r>
            <a:r>
              <a:rPr lang="en-US" dirty="0"/>
              <a:t> (3)      - handle network group entries</a:t>
            </a:r>
          </a:p>
          <a:p>
            <a:pPr marL="0" indent="0">
              <a:buNone/>
            </a:pPr>
            <a:r>
              <a:rPr lang="en-US" dirty="0" err="1"/>
              <a:t>freeaddrinfo</a:t>
            </a:r>
            <a:r>
              <a:rPr lang="en-US" dirty="0"/>
              <a:t> (3)     - network address and service translation</a:t>
            </a:r>
          </a:p>
          <a:p>
            <a:pPr marL="0" indent="0">
              <a:buNone/>
            </a:pPr>
            <a:r>
              <a:rPr lang="en-US" dirty="0" err="1"/>
              <a:t>freehostent</a:t>
            </a:r>
            <a:r>
              <a:rPr lang="en-US" dirty="0"/>
              <a:t> (3)      - get network hostnames and addresses</a:t>
            </a:r>
          </a:p>
          <a:p>
            <a:pPr marL="0" indent="0">
              <a:buNone/>
            </a:pPr>
            <a:r>
              <a:rPr lang="en-US" dirty="0" err="1"/>
              <a:t>gai_strerror</a:t>
            </a:r>
            <a:r>
              <a:rPr lang="en-US" dirty="0"/>
              <a:t> (3)     - network address and service translation</a:t>
            </a:r>
          </a:p>
          <a:p>
            <a:pPr marL="0" indent="0">
              <a:buNone/>
            </a:pPr>
            <a:r>
              <a:rPr lang="en-US" dirty="0" err="1"/>
              <a:t>getaddrinfo</a:t>
            </a:r>
            <a:r>
              <a:rPr lang="en-US" dirty="0"/>
              <a:t> (3)      - network address and service translation</a:t>
            </a:r>
          </a:p>
          <a:p>
            <a:pPr marL="0" indent="0">
              <a:buNone/>
            </a:pPr>
            <a:r>
              <a:rPr lang="en-US" dirty="0" err="1"/>
              <a:t>gethostbyaddr</a:t>
            </a:r>
            <a:r>
              <a:rPr lang="en-US" dirty="0"/>
              <a:t> (3)    - get network host entry</a:t>
            </a:r>
          </a:p>
          <a:p>
            <a:pPr marL="0" indent="0">
              <a:buNone/>
            </a:pPr>
            <a:r>
              <a:rPr lang="en-US" dirty="0" err="1"/>
              <a:t>netstat</a:t>
            </a:r>
            <a:r>
              <a:rPr lang="en-US" dirty="0"/>
              <a:t> (8)          - Print network connections, routing tables, interface s...</a:t>
            </a:r>
          </a:p>
          <a:p>
            <a:pPr marL="0" indent="0">
              <a:buNone/>
            </a:pPr>
            <a:r>
              <a:rPr lang="en-US" dirty="0" err="1"/>
              <a:t>NetworkManager</a:t>
            </a:r>
            <a:r>
              <a:rPr lang="en-US" dirty="0"/>
              <a:t> (8)   - network management daemon</a:t>
            </a:r>
          </a:p>
          <a:p>
            <a:pPr marL="0" indent="0">
              <a:buNone/>
            </a:pPr>
            <a:r>
              <a:rPr lang="en-US" dirty="0"/>
              <a:t>networks (5)         - network name information</a:t>
            </a:r>
          </a:p>
          <a:p>
            <a:pPr marL="0" indent="0">
              <a:buNone/>
            </a:pPr>
            <a:r>
              <a:rPr lang="en-US" dirty="0"/>
              <a:t>nm-</a:t>
            </a:r>
            <a:r>
              <a:rPr lang="en-US" dirty="0" err="1"/>
              <a:t>ppp</a:t>
            </a:r>
            <a:r>
              <a:rPr lang="en-US" dirty="0"/>
              <a:t>-starter (1)   - PPP connection helper for </a:t>
            </a:r>
            <a:r>
              <a:rPr lang="en-US" dirty="0" err="1"/>
              <a:t>NetworkManager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nm-tool (1)          - utility to report </a:t>
            </a:r>
            <a:r>
              <a:rPr lang="en-US" dirty="0" err="1"/>
              <a:t>NetworkManager</a:t>
            </a:r>
            <a:r>
              <a:rPr lang="en-US" dirty="0"/>
              <a:t> state and devices</a:t>
            </a:r>
          </a:p>
          <a:p>
            <a:pPr marL="0" indent="0">
              <a:buNone/>
            </a:pPr>
            <a:r>
              <a:rPr lang="en-US" dirty="0"/>
              <a:t>nm-</a:t>
            </a:r>
            <a:r>
              <a:rPr lang="en-US" dirty="0" err="1"/>
              <a:t>vpn</a:t>
            </a:r>
            <a:r>
              <a:rPr lang="en-US" dirty="0"/>
              <a:t>-properties (1) - Network management framework</a:t>
            </a:r>
          </a:p>
          <a:p>
            <a:pPr marL="0" indent="0">
              <a:buNone/>
            </a:pPr>
            <a:r>
              <a:rPr lang="en-US" dirty="0" err="1"/>
              <a:t>nstat</a:t>
            </a:r>
            <a:r>
              <a:rPr lang="en-US" dirty="0"/>
              <a:t> (8)            - network statistics tools.</a:t>
            </a:r>
          </a:p>
          <a:p>
            <a:pPr marL="0" indent="0">
              <a:buNone/>
            </a:pPr>
            <a:r>
              <a:rPr lang="en-US" dirty="0" err="1"/>
              <a:t>ntohl</a:t>
            </a:r>
            <a:r>
              <a:rPr lang="en-US" dirty="0"/>
              <a:t> (3)            - convert values between host and network byte order</a:t>
            </a:r>
          </a:p>
          <a:p>
            <a:pPr marL="0" indent="0">
              <a:buNone/>
            </a:pPr>
            <a:r>
              <a:rPr lang="en-US" dirty="0" err="1"/>
              <a:t>ntohs</a:t>
            </a:r>
            <a:r>
              <a:rPr lang="en-US" dirty="0"/>
              <a:t> (3)            - convert values between host and network byte order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32198" y="533400"/>
            <a:ext cx="4511802" cy="63246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pabrowse</a:t>
            </a:r>
            <a:r>
              <a:rPr lang="en-US" dirty="0" smtClean="0"/>
              <a:t> </a:t>
            </a:r>
            <a:r>
              <a:rPr lang="en-US" dirty="0"/>
              <a:t>(1)         - List </a:t>
            </a:r>
            <a:r>
              <a:rPr lang="en-US" dirty="0" err="1"/>
              <a:t>PulseAudio</a:t>
            </a:r>
            <a:r>
              <a:rPr lang="en-US" dirty="0"/>
              <a:t> sound servers on the network</a:t>
            </a:r>
          </a:p>
          <a:p>
            <a:pPr marL="0" indent="0">
              <a:buNone/>
            </a:pPr>
            <a:r>
              <a:rPr lang="en-US" dirty="0"/>
              <a:t>ping (8)             - send ICMP ECHO_REQUEST to network hosts</a:t>
            </a:r>
          </a:p>
          <a:p>
            <a:pPr marL="0" indent="0">
              <a:buNone/>
            </a:pPr>
            <a:r>
              <a:rPr lang="en-US" dirty="0"/>
              <a:t>ping6 (8)            - send ICMP ECHO_REQUEST to network hosts</a:t>
            </a:r>
          </a:p>
          <a:p>
            <a:pPr marL="0" indent="0">
              <a:buNone/>
            </a:pPr>
            <a:r>
              <a:rPr lang="en-US" dirty="0" err="1"/>
              <a:t>png</a:t>
            </a:r>
            <a:r>
              <a:rPr lang="en-US" dirty="0"/>
              <a:t> (5)              - Portable Network Graphics (PNG) format</a:t>
            </a:r>
          </a:p>
          <a:p>
            <a:pPr marL="0" indent="0">
              <a:buNone/>
            </a:pPr>
            <a:r>
              <a:rPr lang="en-US" dirty="0" err="1"/>
              <a:t>pngtopnm</a:t>
            </a:r>
            <a:r>
              <a:rPr lang="en-US" dirty="0"/>
              <a:t> (1)         - convert a Portable Network Graphics file into portable...</a:t>
            </a:r>
          </a:p>
          <a:p>
            <a:pPr marL="0" indent="0">
              <a:buNone/>
            </a:pPr>
            <a:r>
              <a:rPr lang="en-US" dirty="0" err="1"/>
              <a:t>pnmtopng</a:t>
            </a:r>
            <a:r>
              <a:rPr lang="en-US" dirty="0"/>
              <a:t> (1)         - convert a portable </a:t>
            </a:r>
            <a:r>
              <a:rPr lang="en-US" dirty="0" err="1"/>
              <a:t>anymap</a:t>
            </a:r>
            <a:r>
              <a:rPr lang="en-US" dirty="0"/>
              <a:t> into a Portable Network </a:t>
            </a:r>
            <a:r>
              <a:rPr lang="en-US" dirty="0" err="1"/>
              <a:t>Grap</a:t>
            </a:r>
            <a:r>
              <a:rPr lang="en-US" dirty="0"/>
              <a:t>...</a:t>
            </a:r>
          </a:p>
          <a:p>
            <a:pPr marL="0" indent="0">
              <a:buNone/>
            </a:pPr>
            <a:r>
              <a:rPr lang="en-US" dirty="0" err="1"/>
              <a:t>rtacct</a:t>
            </a:r>
            <a:r>
              <a:rPr lang="en-US" dirty="0"/>
              <a:t> (8)           - network statistics tools.</a:t>
            </a:r>
          </a:p>
          <a:p>
            <a:pPr marL="0" indent="0">
              <a:buNone/>
            </a:pPr>
            <a:r>
              <a:rPr lang="en-US" dirty="0" err="1"/>
              <a:t>rtstat</a:t>
            </a:r>
            <a:r>
              <a:rPr lang="en-US" dirty="0"/>
              <a:t> (8)           - unified </a:t>
            </a:r>
            <a:r>
              <a:rPr lang="en-US" dirty="0" err="1"/>
              <a:t>linux</a:t>
            </a:r>
            <a:r>
              <a:rPr lang="en-US" dirty="0"/>
              <a:t> network statistics</a:t>
            </a:r>
          </a:p>
          <a:p>
            <a:pPr marL="0" indent="0">
              <a:buNone/>
            </a:pPr>
            <a:r>
              <a:rPr lang="en-US" dirty="0" smtClean="0"/>
              <a:t>services </a:t>
            </a:r>
            <a:r>
              <a:rPr lang="en-US" dirty="0"/>
              <a:t>(5)         - Internet network services list</a:t>
            </a:r>
          </a:p>
          <a:p>
            <a:pPr marL="0" indent="0">
              <a:buNone/>
            </a:pPr>
            <a:r>
              <a:rPr lang="en-US" dirty="0" err="1"/>
              <a:t>sethostent</a:t>
            </a:r>
            <a:r>
              <a:rPr lang="en-US" dirty="0"/>
              <a:t> (3)       - get network host entry</a:t>
            </a:r>
          </a:p>
          <a:p>
            <a:pPr marL="0" indent="0">
              <a:buNone/>
            </a:pPr>
            <a:r>
              <a:rPr lang="en-US" dirty="0" err="1"/>
              <a:t>setnetent</a:t>
            </a:r>
            <a:r>
              <a:rPr lang="en-US" dirty="0"/>
              <a:t> (3)        - get network entry</a:t>
            </a:r>
          </a:p>
          <a:p>
            <a:pPr marL="0" indent="0">
              <a:buNone/>
            </a:pPr>
            <a:r>
              <a:rPr lang="en-US" dirty="0" err="1"/>
              <a:t>setnetgrent</a:t>
            </a:r>
            <a:r>
              <a:rPr lang="en-US" dirty="0"/>
              <a:t> (3)      - handle network group entries</a:t>
            </a:r>
          </a:p>
          <a:p>
            <a:pPr marL="0" indent="0">
              <a:buNone/>
            </a:pPr>
            <a:r>
              <a:rPr lang="en-US" dirty="0" err="1"/>
              <a:t>slattach</a:t>
            </a:r>
            <a:r>
              <a:rPr lang="en-US" dirty="0"/>
              <a:t> (8)         - attach a network interface to a serial line</a:t>
            </a:r>
          </a:p>
          <a:p>
            <a:pPr marL="0" indent="0">
              <a:buNone/>
            </a:pPr>
            <a:r>
              <a:rPr lang="en-US" dirty="0" err="1"/>
              <a:t>smbtree</a:t>
            </a:r>
            <a:r>
              <a:rPr lang="en-US" dirty="0"/>
              <a:t> (1)          - A text based </a:t>
            </a:r>
            <a:r>
              <a:rPr lang="en-US" dirty="0" err="1"/>
              <a:t>smb</a:t>
            </a:r>
            <a:r>
              <a:rPr lang="en-US" dirty="0"/>
              <a:t> network browser</a:t>
            </a:r>
          </a:p>
          <a:p>
            <a:pPr marL="0" indent="0">
              <a:buNone/>
            </a:pPr>
            <a:r>
              <a:rPr lang="en-US" dirty="0" err="1"/>
              <a:t>tcpdump</a:t>
            </a:r>
            <a:r>
              <a:rPr lang="en-US" dirty="0"/>
              <a:t> (8)          - dump traffic on a network</a:t>
            </a:r>
          </a:p>
          <a:p>
            <a:pPr marL="0" indent="0">
              <a:buNone/>
            </a:pPr>
            <a:r>
              <a:rPr lang="en-US" dirty="0" err="1"/>
              <a:t>tcptraceroute</a:t>
            </a:r>
            <a:r>
              <a:rPr lang="en-US" dirty="0"/>
              <a:t> (8)   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tcptraceroute.db</a:t>
            </a:r>
            <a:r>
              <a:rPr lang="en-US" dirty="0"/>
              <a:t> (8)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tracepath</a:t>
            </a:r>
            <a:r>
              <a:rPr lang="en-US" dirty="0"/>
              <a:t> (8)        - traces path to a network host discovering MTU along </a:t>
            </a:r>
            <a:r>
              <a:rPr lang="en-US" dirty="0" err="1"/>
              <a:t>th.</a:t>
            </a:r>
            <a:r>
              <a:rPr lang="en-US" dirty="0"/>
              <a:t>..</a:t>
            </a:r>
          </a:p>
          <a:p>
            <a:pPr marL="0" indent="0">
              <a:buNone/>
            </a:pPr>
            <a:r>
              <a:rPr lang="en-US" dirty="0"/>
              <a:t>tracepath6 (8)       - traces path to a network host discovering MTU along </a:t>
            </a:r>
            <a:r>
              <a:rPr lang="en-US" dirty="0" err="1"/>
              <a:t>th.</a:t>
            </a:r>
            <a:r>
              <a:rPr lang="en-US" dirty="0"/>
              <a:t>..</a:t>
            </a:r>
          </a:p>
          <a:p>
            <a:pPr marL="0" indent="0">
              <a:buNone/>
            </a:pPr>
            <a:r>
              <a:rPr lang="en-US" dirty="0" err="1"/>
              <a:t>traceproto</a:t>
            </a:r>
            <a:r>
              <a:rPr lang="en-US" dirty="0"/>
              <a:t> (1)      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traceproto.db</a:t>
            </a:r>
            <a:r>
              <a:rPr lang="en-US" dirty="0"/>
              <a:t> (1)   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traceroute</a:t>
            </a:r>
            <a:r>
              <a:rPr lang="en-US" dirty="0"/>
              <a:t> (1)      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traceroute-nanog</a:t>
            </a:r>
            <a:r>
              <a:rPr lang="en-US" dirty="0"/>
              <a:t> (1)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traceroute-nanog.db</a:t>
            </a:r>
            <a:r>
              <a:rPr lang="en-US" dirty="0"/>
              <a:t> (1)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traceroute.db</a:t>
            </a:r>
            <a:r>
              <a:rPr lang="en-US" dirty="0"/>
              <a:t> (1)    - print the route packets trace to network host</a:t>
            </a:r>
          </a:p>
          <a:p>
            <a:pPr marL="0" indent="0">
              <a:buNone/>
            </a:pPr>
            <a:r>
              <a:rPr lang="en-US" dirty="0"/>
              <a:t>traceroute6 (1)      - print the route packets trace to network host</a:t>
            </a:r>
          </a:p>
          <a:p>
            <a:pPr marL="0" indent="0">
              <a:buNone/>
            </a:pPr>
            <a:r>
              <a:rPr lang="en-US" dirty="0"/>
              <a:t>traceroute6 (8)      - traces path to a network host</a:t>
            </a:r>
          </a:p>
          <a:p>
            <a:pPr marL="0" indent="0">
              <a:buNone/>
            </a:pPr>
            <a:r>
              <a:rPr lang="en-US" dirty="0"/>
              <a:t>traceroute6.db (1)   - print the route packets trace to network host</a:t>
            </a:r>
          </a:p>
          <a:p>
            <a:pPr marL="0" indent="0">
              <a:buNone/>
            </a:pPr>
            <a:r>
              <a:rPr lang="en-US" dirty="0"/>
              <a:t>traceroute6.iputils (8) - traces path to a network host</a:t>
            </a:r>
          </a:p>
          <a:p>
            <a:pPr marL="0" indent="0">
              <a:buNone/>
            </a:pPr>
            <a:r>
              <a:rPr lang="en-US" dirty="0" err="1"/>
              <a:t>umount.nfs</a:t>
            </a:r>
            <a:r>
              <a:rPr lang="en-US" dirty="0"/>
              <a:t> (8)       - </a:t>
            </a:r>
            <a:r>
              <a:rPr lang="en-US" dirty="0" err="1"/>
              <a:t>unmount</a:t>
            </a:r>
            <a:r>
              <a:rPr lang="en-US" dirty="0"/>
              <a:t> a Network File System</a:t>
            </a:r>
          </a:p>
          <a:p>
            <a:pPr marL="0" indent="0">
              <a:buNone/>
            </a:pPr>
            <a:r>
              <a:rPr lang="en-US" dirty="0" err="1"/>
              <a:t>wget</a:t>
            </a:r>
            <a:r>
              <a:rPr lang="en-US" dirty="0"/>
              <a:t> (1)             - The non-interactive network downloader.</a:t>
            </a:r>
          </a:p>
          <a:p>
            <a:pPr marL="0" indent="0">
              <a:buNone/>
            </a:pPr>
            <a:r>
              <a:rPr lang="en-US" dirty="0" err="1"/>
              <a:t>wireshark</a:t>
            </a:r>
            <a:r>
              <a:rPr lang="en-US" dirty="0"/>
              <a:t> (1)        - Interactively dump and analyze network traffic</a:t>
            </a:r>
          </a:p>
          <a:p>
            <a:pPr marL="0" indent="0">
              <a:buNone/>
            </a:pPr>
            <a:r>
              <a:rPr lang="en-US" dirty="0"/>
              <a:t>X (7)                - a portable, network-transparent window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2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7 - format entries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6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610600" cy="5867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AF_UNIX </a:t>
            </a:r>
            <a:r>
              <a:rPr lang="en-US" dirty="0"/>
              <a:t>(7)          - Sockets for local </a:t>
            </a:r>
            <a:r>
              <a:rPr lang="en-US" dirty="0" err="1"/>
              <a:t>interprocess</a:t>
            </a:r>
            <a:r>
              <a:rPr lang="en-US" dirty="0"/>
              <a:t> communication</a:t>
            </a:r>
          </a:p>
          <a:p>
            <a:pPr marL="0" indent="0">
              <a:buNone/>
            </a:pPr>
            <a:r>
              <a:rPr lang="en-US" dirty="0"/>
              <a:t>SOCK_RAW (7)         - Linux IPv4 raw sockets</a:t>
            </a:r>
          </a:p>
          <a:p>
            <a:pPr marL="0" indent="0">
              <a:buNone/>
            </a:pPr>
            <a:r>
              <a:rPr lang="en-US" dirty="0"/>
              <a:t>socket (7)           - Linux socket interface</a:t>
            </a:r>
          </a:p>
          <a:p>
            <a:pPr marL="0" indent="0">
              <a:buNone/>
            </a:pPr>
            <a:r>
              <a:rPr lang="en-US" dirty="0" err="1"/>
              <a:t>rtnetlink</a:t>
            </a:r>
            <a:r>
              <a:rPr lang="en-US" dirty="0"/>
              <a:t> (7)        - Linux IPv4 routing socket</a:t>
            </a:r>
          </a:p>
          <a:p>
            <a:pPr marL="0" indent="0">
              <a:buNone/>
            </a:pPr>
            <a:r>
              <a:rPr lang="en-US" dirty="0"/>
              <a:t>NETLINK_ROUTE (7)    - Linux IPv4 routing </a:t>
            </a:r>
            <a:r>
              <a:rPr lang="en-US" dirty="0" smtClean="0"/>
              <a:t>socket</a:t>
            </a:r>
          </a:p>
          <a:p>
            <a:pPr marL="0" indent="0">
              <a:buNone/>
            </a:pPr>
            <a:r>
              <a:rPr lang="en-US" dirty="0"/>
              <a:t>PF_LOCAL (7)         - Sockets for local </a:t>
            </a:r>
            <a:r>
              <a:rPr lang="en-US" dirty="0" err="1"/>
              <a:t>interprocess</a:t>
            </a:r>
            <a:r>
              <a:rPr lang="en-US" dirty="0"/>
              <a:t> communication</a:t>
            </a:r>
          </a:p>
          <a:p>
            <a:pPr marL="0" indent="0">
              <a:buNone/>
            </a:pPr>
            <a:r>
              <a:rPr lang="en-US" dirty="0"/>
              <a:t>PF_UNIX (7)          - Sockets for local </a:t>
            </a:r>
            <a:r>
              <a:rPr lang="en-US" dirty="0" err="1"/>
              <a:t>interprocess</a:t>
            </a:r>
            <a:r>
              <a:rPr lang="en-US" dirty="0"/>
              <a:t> communication</a:t>
            </a:r>
          </a:p>
          <a:p>
            <a:pPr marL="0" indent="0">
              <a:buNone/>
            </a:pPr>
            <a:r>
              <a:rPr lang="en-US" dirty="0"/>
              <a:t>raw (7)              - Linux IPv4 raw sockets</a:t>
            </a:r>
          </a:p>
          <a:p>
            <a:pPr marL="0" indent="0">
              <a:buNone/>
            </a:pPr>
            <a:r>
              <a:rPr lang="en-US" dirty="0" err="1"/>
              <a:t>unix</a:t>
            </a:r>
            <a:r>
              <a:rPr lang="en-US" dirty="0"/>
              <a:t> (7)             - Sockets for local </a:t>
            </a:r>
            <a:r>
              <a:rPr lang="en-US" dirty="0" err="1"/>
              <a:t>interprocess</a:t>
            </a:r>
            <a:r>
              <a:rPr lang="en-US" dirty="0"/>
              <a:t> communication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Socket Commands</a:t>
            </a:r>
          </a:p>
          <a:p>
            <a:pPr marL="0" indent="0">
              <a:buNone/>
            </a:pPr>
            <a:r>
              <a:rPr lang="en-US" dirty="0" err="1"/>
              <a:t>byobu</a:t>
            </a:r>
            <a:r>
              <a:rPr lang="en-US" dirty="0"/>
              <a:t>-reconnect-sockets (1) - </a:t>
            </a:r>
            <a:r>
              <a:rPr lang="en-US" dirty="0" err="1"/>
              <a:t>Sourcable</a:t>
            </a:r>
            <a:r>
              <a:rPr lang="en-US" dirty="0"/>
              <a:t> script that </a:t>
            </a:r>
            <a:r>
              <a:rPr lang="en-US" dirty="0" smtClean="0"/>
              <a:t>updates 	GPG_AGENT_INFO </a:t>
            </a:r>
            <a:r>
              <a:rPr lang="en-US" dirty="0"/>
              <a:t>an...</a:t>
            </a:r>
          </a:p>
          <a:p>
            <a:pPr marL="0" indent="0">
              <a:buNone/>
            </a:pPr>
            <a:r>
              <a:rPr lang="en-US" dirty="0" err="1"/>
              <a:t>dbus</a:t>
            </a:r>
            <a:r>
              <a:rPr lang="en-US" dirty="0"/>
              <a:t>-cleanup-sockets (1) - clean up leftover sockets in a directory</a:t>
            </a:r>
          </a:p>
          <a:p>
            <a:pPr marL="0" indent="0">
              <a:buNone/>
            </a:pPr>
            <a:r>
              <a:rPr lang="en-US" dirty="0"/>
              <a:t>fuser (1)            - identify processes using files or sockets</a:t>
            </a:r>
          </a:p>
          <a:p>
            <a:pPr marL="0" indent="0">
              <a:buNone/>
            </a:pPr>
            <a:r>
              <a:rPr lang="en-US" dirty="0" err="1"/>
              <a:t>ncat</a:t>
            </a:r>
            <a:r>
              <a:rPr lang="en-US" dirty="0"/>
              <a:t> (1)             - Concatenate and redirect sockets</a:t>
            </a:r>
          </a:p>
          <a:p>
            <a:pPr marL="0" indent="0">
              <a:buNone/>
            </a:pPr>
            <a:r>
              <a:rPr lang="en-US" dirty="0" err="1"/>
              <a:t>ss</a:t>
            </a:r>
            <a:r>
              <a:rPr lang="en-US" dirty="0"/>
              <a:t> (8)               - another utility to investigate sockets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6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TLPI/sockets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7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ls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ares</a:t>
            </a:r>
            <a:r>
              <a:rPr lang="en-US" dirty="0"/>
              <a:t>&gt; </a:t>
            </a:r>
            <a:r>
              <a:rPr lang="en-US" dirty="0" err="1"/>
              <a:t>ls</a:t>
            </a:r>
            <a:r>
              <a:rPr lang="en-US" dirty="0"/>
              <a:t> *.c</a:t>
            </a:r>
          </a:p>
          <a:p>
            <a:pPr marL="0" indent="0">
              <a:buNone/>
            </a:pPr>
            <a:r>
              <a:rPr lang="en-US" dirty="0"/>
              <a:t>i6d_ucase_cl.c      is_echo_v2_sv.c    </a:t>
            </a:r>
            <a:r>
              <a:rPr lang="en-US" dirty="0" err="1"/>
              <a:t>scm_cred_recv.c</a:t>
            </a:r>
            <a:r>
              <a:rPr lang="en-US" dirty="0"/>
              <a:t>    </a:t>
            </a:r>
            <a:r>
              <a:rPr lang="en-US" dirty="0" err="1"/>
              <a:t>ud_ucase_cl.c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i6d_ucase_sv.c      </a:t>
            </a:r>
            <a:r>
              <a:rPr lang="en-US" dirty="0" err="1"/>
              <a:t>is_seqnum_cl.c</a:t>
            </a:r>
            <a:r>
              <a:rPr lang="en-US" dirty="0"/>
              <a:t>     </a:t>
            </a:r>
            <a:r>
              <a:rPr lang="en-US" dirty="0" err="1"/>
              <a:t>scm_cred_send.c</a:t>
            </a:r>
            <a:r>
              <a:rPr lang="en-US" dirty="0"/>
              <a:t>    </a:t>
            </a:r>
            <a:r>
              <a:rPr lang="en-US" dirty="0" err="1"/>
              <a:t>ud_ucase_sv.c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id_echo_cl.c</a:t>
            </a:r>
            <a:r>
              <a:rPr lang="en-US" dirty="0"/>
              <a:t>        </a:t>
            </a:r>
            <a:r>
              <a:rPr lang="en-US" dirty="0" err="1"/>
              <a:t>is_seqnum_sv.c</a:t>
            </a:r>
            <a:r>
              <a:rPr lang="en-US" dirty="0"/>
              <a:t>     </a:t>
            </a:r>
            <a:r>
              <a:rPr lang="en-US" dirty="0" err="1"/>
              <a:t>scm_rights_recv.c</a:t>
            </a:r>
            <a:r>
              <a:rPr lang="en-US" dirty="0"/>
              <a:t>  </a:t>
            </a:r>
            <a:r>
              <a:rPr lang="en-US" dirty="0" err="1"/>
              <a:t>unix_sockets.c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id_echo_sv.c</a:t>
            </a:r>
            <a:r>
              <a:rPr lang="en-US" dirty="0"/>
              <a:t>        is_seqnum_v2_cl.c  </a:t>
            </a:r>
            <a:r>
              <a:rPr lang="en-US" dirty="0" err="1"/>
              <a:t>scm_rights_send.c</a:t>
            </a:r>
            <a:r>
              <a:rPr lang="en-US" dirty="0"/>
              <a:t>  </a:t>
            </a:r>
            <a:r>
              <a:rPr lang="en-US" dirty="0" err="1"/>
              <a:t>us_abstract_bind.c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inet_sockets.c</a:t>
            </a:r>
            <a:r>
              <a:rPr lang="en-US" dirty="0"/>
              <a:t>      is_seqnum_v2_sv.c  </a:t>
            </a:r>
            <a:r>
              <a:rPr lang="en-US" dirty="0" err="1"/>
              <a:t>sendfile.c</a:t>
            </a:r>
            <a:r>
              <a:rPr lang="en-US" dirty="0"/>
              <a:t>         </a:t>
            </a:r>
            <a:r>
              <a:rPr lang="en-US" dirty="0" err="1"/>
              <a:t>us_xfr_cl.c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is_echo_cl.c</a:t>
            </a:r>
            <a:r>
              <a:rPr lang="en-US" dirty="0"/>
              <a:t>        </a:t>
            </a:r>
            <a:r>
              <a:rPr lang="en-US" dirty="0" err="1"/>
              <a:t>rdwrn.c</a:t>
            </a:r>
            <a:r>
              <a:rPr lang="en-US" dirty="0"/>
              <a:t>            </a:t>
            </a:r>
            <a:r>
              <a:rPr lang="en-US" dirty="0" err="1"/>
              <a:t>socknames.c</a:t>
            </a:r>
            <a:r>
              <a:rPr lang="en-US" dirty="0"/>
              <a:t>        </a:t>
            </a:r>
            <a:r>
              <a:rPr lang="en-US" dirty="0" err="1"/>
              <a:t>us_xfr_sv.c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is_echo_inetd_sv.c</a:t>
            </a:r>
            <a:r>
              <a:rPr lang="en-US" dirty="0"/>
              <a:t>  </a:t>
            </a:r>
            <a:r>
              <a:rPr lang="en-US" dirty="0" err="1"/>
              <a:t>read_line_buf.c</a:t>
            </a:r>
            <a:r>
              <a:rPr lang="en-US" dirty="0"/>
              <a:t>    </a:t>
            </a:r>
            <a:r>
              <a:rPr lang="en-US" dirty="0" err="1"/>
              <a:t>t_gethostbyname.c</a:t>
            </a:r>
            <a:r>
              <a:rPr lang="en-US" dirty="0"/>
              <a:t>  us_xfr_v2_cl.c</a:t>
            </a:r>
          </a:p>
          <a:p>
            <a:pPr marL="0" indent="0">
              <a:buNone/>
            </a:pPr>
            <a:r>
              <a:rPr lang="en-US" dirty="0" err="1"/>
              <a:t>is_echo_sv.c</a:t>
            </a:r>
            <a:r>
              <a:rPr lang="en-US" dirty="0"/>
              <a:t>        </a:t>
            </a:r>
            <a:r>
              <a:rPr lang="en-US" dirty="0" err="1"/>
              <a:t>read_line.c</a:t>
            </a:r>
            <a:r>
              <a:rPr lang="en-US" dirty="0"/>
              <a:t>        </a:t>
            </a:r>
            <a:r>
              <a:rPr lang="en-US" dirty="0" err="1"/>
              <a:t>t_getservbyname.c</a:t>
            </a:r>
            <a:r>
              <a:rPr lang="en-US" dirty="0"/>
              <a:t>  us_xfr_v2_sv.c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8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apue.2e/sockets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8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493776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ares</a:t>
            </a:r>
            <a:r>
              <a:rPr lang="en-US" dirty="0"/>
              <a:t>&gt; </a:t>
            </a:r>
            <a:r>
              <a:rPr lang="en-US" dirty="0" err="1"/>
              <a:t>ls</a:t>
            </a:r>
            <a:r>
              <a:rPr lang="en-US" dirty="0"/>
              <a:t> /class/csce510-001/Code/apue.2e/sockets/</a:t>
            </a:r>
          </a:p>
          <a:p>
            <a:pPr marL="0" indent="0">
              <a:buNone/>
            </a:pPr>
            <a:r>
              <a:rPr lang="en-US" dirty="0" err="1"/>
              <a:t>bindunix.c</a:t>
            </a:r>
            <a:r>
              <a:rPr lang="en-US" dirty="0"/>
              <a:t> 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findsvc.c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servlisten.c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bo.c</a:t>
            </a:r>
            <a:r>
              <a:rPr lang="en-US" dirty="0"/>
              <a:t>       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servaccept.c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initsrv1.c </a:t>
            </a:r>
            <a:r>
              <a:rPr lang="en-US" dirty="0"/>
              <a:t>initsrv2.c</a:t>
            </a:r>
          </a:p>
          <a:p>
            <a:pPr marL="0" indent="0">
              <a:buNone/>
            </a:pPr>
            <a:r>
              <a:rPr lang="en-US" dirty="0" err="1"/>
              <a:t>clconn.c</a:t>
            </a:r>
            <a:r>
              <a:rPr lang="en-US" dirty="0"/>
              <a:t> </a:t>
            </a:r>
            <a:r>
              <a:rPr lang="en-US" dirty="0" err="1" smtClean="0"/>
              <a:t>cliconn.c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sendfd2.c </a:t>
            </a:r>
            <a:r>
              <a:rPr lang="en-US" dirty="0" err="1" smtClean="0"/>
              <a:t>sendfd.c</a:t>
            </a:r>
            <a:r>
              <a:rPr lang="en-US" dirty="0" smtClean="0"/>
              <a:t> </a:t>
            </a:r>
            <a:r>
              <a:rPr lang="en-US" dirty="0" err="1" smtClean="0"/>
              <a:t>spipe.c</a:t>
            </a:r>
            <a:r>
              <a:rPr lang="en-US" dirty="0" smtClean="0"/>
              <a:t>  </a:t>
            </a:r>
            <a:r>
              <a:rPr lang="en-US" dirty="0" err="1" smtClean="0"/>
              <a:t>recvfd.c</a:t>
            </a:r>
            <a:r>
              <a:rPr lang="en-US" dirty="0" smtClean="0"/>
              <a:t> recvfd2.c </a:t>
            </a:r>
            <a:r>
              <a:rPr lang="en-US" dirty="0" err="1" smtClean="0"/>
              <a:t>ruptimed-fd.c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/>
              <a:t>ruptime.c</a:t>
            </a:r>
            <a:r>
              <a:rPr lang="en-US" dirty="0"/>
              <a:t>      </a:t>
            </a:r>
            <a:r>
              <a:rPr lang="en-US" dirty="0" err="1" smtClean="0"/>
              <a:t>ruptime-dg.c</a:t>
            </a:r>
            <a:r>
              <a:rPr lang="en-US" dirty="0"/>
              <a:t> </a:t>
            </a:r>
            <a:r>
              <a:rPr lang="en-US" dirty="0" err="1"/>
              <a:t>ruptimed.c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linux.mk solaris.mk</a:t>
            </a:r>
            <a:r>
              <a:rPr lang="en-US" dirty="0"/>
              <a:t> freebsd.mk  macos.mk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380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grep</a:t>
            </a:r>
            <a:r>
              <a:rPr lang="en-US" dirty="0" smtClean="0"/>
              <a:t> apue.2e/socket fig*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9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fgrep</a:t>
            </a:r>
            <a:r>
              <a:rPr lang="en-US" dirty="0"/>
              <a:t> socket fig</a:t>
            </a:r>
            <a:r>
              <a:rPr lang="en-US" dirty="0" smtClean="0"/>
              <a:t>*</a:t>
            </a:r>
          </a:p>
          <a:p>
            <a:pPr marL="0" indent="0">
              <a:buNone/>
            </a:pPr>
            <a:r>
              <a:rPr lang="en-US" dirty="0"/>
              <a:t>fig16.8:#include &lt;sys/</a:t>
            </a:r>
            <a:r>
              <a:rPr lang="en-US" dirty="0" err="1"/>
              <a:t>socket.h</a:t>
            </a:r>
            <a:r>
              <a:rPr lang="en-US" dirty="0" smtClean="0"/>
              <a:t>&gt;  - print info   returned from </a:t>
            </a:r>
            <a:r>
              <a:rPr lang="en-US" dirty="0" err="1" smtClean="0"/>
              <a:t>getaddrinfo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fig16.9:#include &lt;sys/</a:t>
            </a:r>
            <a:r>
              <a:rPr lang="en-US" dirty="0" err="1"/>
              <a:t>socket.h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fig16.10</a:t>
            </a:r>
            <a:r>
              <a:rPr lang="en-US" dirty="0"/>
              <a:t>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fig16.10:       if ((</a:t>
            </a:r>
            <a:r>
              <a:rPr lang="en-US" dirty="0" err="1"/>
              <a:t>fd</a:t>
            </a:r>
            <a:r>
              <a:rPr lang="en-US" dirty="0"/>
              <a:t> = socket(</a:t>
            </a:r>
            <a:r>
              <a:rPr lang="en-US" dirty="0" err="1"/>
              <a:t>addr</a:t>
            </a:r>
            <a:r>
              <a:rPr lang="en-US" dirty="0"/>
              <a:t>-&gt;</a:t>
            </a:r>
            <a:r>
              <a:rPr lang="en-US" dirty="0" err="1"/>
              <a:t>sa_family</a:t>
            </a:r>
            <a:r>
              <a:rPr lang="en-US" dirty="0"/>
              <a:t>, type, 0)) &lt; 0)</a:t>
            </a:r>
          </a:p>
          <a:p>
            <a:pPr marL="0" indent="0">
              <a:buNone/>
            </a:pPr>
            <a:r>
              <a:rPr lang="en-US" dirty="0"/>
              <a:t>fig16.14:#include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fig16.14:               if ((</a:t>
            </a:r>
            <a:r>
              <a:rPr lang="en-US" dirty="0" err="1"/>
              <a:t>sockfd</a:t>
            </a:r>
            <a:r>
              <a:rPr lang="en-US" dirty="0"/>
              <a:t> = socket(</a:t>
            </a:r>
            <a:r>
              <a:rPr lang="en-US" dirty="0" err="1"/>
              <a:t>aip</a:t>
            </a:r>
            <a:r>
              <a:rPr lang="en-US" dirty="0"/>
              <a:t>-&gt;</a:t>
            </a:r>
            <a:r>
              <a:rPr lang="en-US" dirty="0" err="1"/>
              <a:t>ai_family</a:t>
            </a:r>
            <a:r>
              <a:rPr lang="en-US" dirty="0"/>
              <a:t>, SOCK_STREAM, 0)) &lt; 0)</a:t>
            </a:r>
          </a:p>
          <a:p>
            <a:pPr marL="0" indent="0">
              <a:buNone/>
            </a:pPr>
            <a:r>
              <a:rPr lang="en-US" dirty="0"/>
              <a:t>fig16.15:#include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fig16.16:#include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fig16.17:#include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fig16.18:#include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fig16.18:               if ((</a:t>
            </a:r>
            <a:r>
              <a:rPr lang="en-US" dirty="0" err="1"/>
              <a:t>sockfd</a:t>
            </a:r>
            <a:r>
              <a:rPr lang="en-US" dirty="0"/>
              <a:t> = socket(</a:t>
            </a:r>
            <a:r>
              <a:rPr lang="en-US" dirty="0" err="1"/>
              <a:t>aip</a:t>
            </a:r>
            <a:r>
              <a:rPr lang="en-US" dirty="0"/>
              <a:t>-&gt;</a:t>
            </a:r>
            <a:r>
              <a:rPr lang="en-US" dirty="0" err="1"/>
              <a:t>ai_family</a:t>
            </a:r>
            <a:r>
              <a:rPr lang="en-US" dirty="0"/>
              <a:t>, SOCK_DGRAM, 0)) &lt; 0) {</a:t>
            </a:r>
          </a:p>
          <a:p>
            <a:pPr marL="0" indent="0">
              <a:buNone/>
            </a:pPr>
            <a:r>
              <a:rPr lang="en-US" dirty="0"/>
              <a:t>fig16.20:#include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fig16.20:       if ((</a:t>
            </a:r>
            <a:r>
              <a:rPr lang="en-US" dirty="0" err="1"/>
              <a:t>fd</a:t>
            </a:r>
            <a:r>
              <a:rPr lang="en-US" dirty="0"/>
              <a:t> = socket(</a:t>
            </a:r>
            <a:r>
              <a:rPr lang="en-US" dirty="0" err="1"/>
              <a:t>addr</a:t>
            </a:r>
            <a:r>
              <a:rPr lang="en-US" dirty="0"/>
              <a:t>-&gt;</a:t>
            </a:r>
            <a:r>
              <a:rPr lang="en-US" dirty="0" err="1"/>
              <a:t>sa_family</a:t>
            </a:r>
            <a:r>
              <a:rPr lang="en-US" dirty="0"/>
              <a:t>, type, 0)) &lt; 0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fig 17.13 </a:t>
            </a:r>
            <a:r>
              <a:rPr lang="en-US" dirty="0"/>
              <a:t>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46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33799</TotalTime>
  <Words>4101</Words>
  <Application>Microsoft Office PowerPoint</Application>
  <PresentationFormat>On-screen Show (4:3)</PresentationFormat>
  <Paragraphs>847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Origin</vt:lpstr>
      <vt:lpstr>CSCE  510  - Systems Programming</vt:lpstr>
      <vt:lpstr>Overview</vt:lpstr>
      <vt:lpstr>daemons everywhere</vt:lpstr>
      <vt:lpstr>Review Figure 56-1 overview of system calls used with stream</vt:lpstr>
      <vt:lpstr>Other Socket System Calls</vt:lpstr>
      <vt:lpstr>Section 7 - format entries </vt:lpstr>
      <vt:lpstr>TLPI/sockets</vt:lpstr>
      <vt:lpstr>apue.2e/sockets</vt:lpstr>
      <vt:lpstr>fgrep apue.2e/socket fig*</vt:lpstr>
      <vt:lpstr>I/O on stream sockets</vt:lpstr>
      <vt:lpstr>Fig 56-4 Datagram sockets</vt:lpstr>
      <vt:lpstr>fig 58-1  router</vt:lpstr>
      <vt:lpstr>Fig 58-2 TCP/IP</vt:lpstr>
      <vt:lpstr>Fig 58-3 Layered Implementation</vt:lpstr>
      <vt:lpstr>fig 58-4 Encapsulation of packets</vt:lpstr>
      <vt:lpstr>IPv4  addresses</vt:lpstr>
      <vt:lpstr>IPv6 addresses</vt:lpstr>
      <vt:lpstr>More IPv6 addresses or atoms in Universe?</vt:lpstr>
      <vt:lpstr>Mapping IPv4 to IPv6</vt:lpstr>
      <vt:lpstr>IP layer</vt:lpstr>
      <vt:lpstr>Transport Layer</vt:lpstr>
      <vt:lpstr>http:// www.iana.org/ assignments/ port-numbers</vt:lpstr>
      <vt:lpstr>/etc</vt:lpstr>
      <vt:lpstr>More /etc/hosts and services</vt:lpstr>
      <vt:lpstr>UDP</vt:lpstr>
      <vt:lpstr>TCP connection</vt:lpstr>
      <vt:lpstr>TCP state Machine</vt:lpstr>
      <vt:lpstr>fig 59-1 Big Endian</vt:lpstr>
      <vt:lpstr>apue.2e/bo.c    (bo = byte-order)</vt:lpstr>
      <vt:lpstr>IPv4 Addresses</vt:lpstr>
      <vt:lpstr>TCP Server connection Establishment</vt:lpstr>
      <vt:lpstr>TCP Client side connection Estab.</vt:lpstr>
      <vt:lpstr>TCP – Three Way Handshake</vt:lpstr>
      <vt:lpstr>Fig 61-6 TCP connection termination</vt:lpstr>
      <vt:lpstr>Fig 61-4</vt:lpstr>
      <vt:lpstr>Review Figure 56-1 overview of system calls used with stream</vt:lpstr>
      <vt:lpstr>Overview of Host and Service Conversion Functions</vt:lpstr>
      <vt:lpstr>Converting Internet addresses between binary and human readable</vt:lpstr>
      <vt:lpstr>Converting host and service names to and from binary</vt:lpstr>
      <vt:lpstr>PowerPoint Presentation</vt:lpstr>
      <vt:lpstr>PowerPoint Presentation</vt:lpstr>
      <vt:lpstr>ifconfig</vt:lpstr>
      <vt:lpstr>IPv6 illustrated – i6d_ucase</vt:lpstr>
      <vt:lpstr>TLPI/sockets</vt:lpstr>
      <vt:lpstr>PowerPoint Presentation</vt:lpstr>
      <vt:lpstr>TLPI/i6D_ucase_sv.c</vt:lpstr>
      <vt:lpstr>TLPI/i6D_ucase_cl.c</vt:lpstr>
      <vt:lpstr>APUE.2e/sockets</vt:lpstr>
      <vt:lpstr>More code: Examples/ClientServer</vt:lpstr>
      <vt:lpstr>Examples/server.c (stackOverflow)</vt:lpstr>
      <vt:lpstr>Examples/client.c (stackOverflow)</vt:lpstr>
      <vt:lpstr>Examples/server2.c</vt:lpstr>
      <vt:lpstr>Examples/client2.c</vt:lpstr>
      <vt:lpstr>Commands man –k network pruned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mmm</dc:creator>
  <cp:lastModifiedBy>MATTHEWS, MANTON M</cp:lastModifiedBy>
  <cp:revision>374</cp:revision>
  <cp:lastPrinted>2013-03-27T19:18:42Z</cp:lastPrinted>
  <dcterms:created xsi:type="dcterms:W3CDTF">2013-01-05T02:56:47Z</dcterms:created>
  <dcterms:modified xsi:type="dcterms:W3CDTF">2013-04-01T17:34:48Z</dcterms:modified>
</cp:coreProperties>
</file>