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8"/>
  </p:notesMasterIdLst>
  <p:handoutMasterIdLst>
    <p:handoutMasterId r:id="rId39"/>
  </p:handoutMasterIdLst>
  <p:sldIdLst>
    <p:sldId id="352" r:id="rId2"/>
    <p:sldId id="353" r:id="rId3"/>
    <p:sldId id="446" r:id="rId4"/>
    <p:sldId id="419" r:id="rId5"/>
    <p:sldId id="440" r:id="rId6"/>
    <p:sldId id="420" r:id="rId7"/>
    <p:sldId id="421" r:id="rId8"/>
    <p:sldId id="422" r:id="rId9"/>
    <p:sldId id="447" r:id="rId10"/>
    <p:sldId id="445" r:id="rId11"/>
    <p:sldId id="461" r:id="rId12"/>
    <p:sldId id="443" r:id="rId13"/>
    <p:sldId id="448" r:id="rId14"/>
    <p:sldId id="451" r:id="rId15"/>
    <p:sldId id="452" r:id="rId16"/>
    <p:sldId id="454" r:id="rId17"/>
    <p:sldId id="455" r:id="rId18"/>
    <p:sldId id="456" r:id="rId19"/>
    <p:sldId id="457" r:id="rId20"/>
    <p:sldId id="458" r:id="rId21"/>
    <p:sldId id="453" r:id="rId22"/>
    <p:sldId id="449" r:id="rId23"/>
    <p:sldId id="450" r:id="rId24"/>
    <p:sldId id="444" r:id="rId25"/>
    <p:sldId id="459" r:id="rId26"/>
    <p:sldId id="460" r:id="rId27"/>
    <p:sldId id="462" r:id="rId28"/>
    <p:sldId id="463" r:id="rId29"/>
    <p:sldId id="467" r:id="rId30"/>
    <p:sldId id="464" r:id="rId31"/>
    <p:sldId id="465" r:id="rId32"/>
    <p:sldId id="466" r:id="rId33"/>
    <p:sldId id="468" r:id="rId34"/>
    <p:sldId id="469" r:id="rId35"/>
    <p:sldId id="470" r:id="rId36"/>
    <p:sldId id="471" r:id="rId37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98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Sockets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Sockets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pipguide.com/free/t_TCPIPOverviewandHistory.htm" TargetMode="External"/><Relationship Id="rId2" Type="http://schemas.openxmlformats.org/officeDocument/2006/relationships/hyperlink" Target="http://www.internetsociety.org/internet/what-internet/history-internet/brief-history-interne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Lecture 18 </a:t>
            </a:r>
            <a:r>
              <a:rPr lang="en-US" dirty="0" smtClean="0"/>
              <a:t>Sockets, really this time</a:t>
            </a: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</a:t>
            </a:r>
            <a:r>
              <a:rPr lang="en-US" dirty="0" smtClean="0"/>
              <a:t>March 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TCP/IP</a:t>
            </a:r>
          </a:p>
          <a:p>
            <a:r>
              <a:rPr lang="en-US" dirty="0"/>
              <a:t>RCFs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www.internetsociety.org/internet/what-internet/history-internet/brief-history-internet</a:t>
            </a:r>
            <a:endParaRPr lang="en-US" dirty="0" smtClean="0"/>
          </a:p>
          <a:p>
            <a:pPr lvl="1"/>
            <a:r>
              <a:rPr lang="en-US" dirty="0"/>
              <a:t>J.C.R. </a:t>
            </a:r>
            <a:r>
              <a:rPr lang="en-US" dirty="0" err="1"/>
              <a:t>Licklider</a:t>
            </a:r>
            <a:r>
              <a:rPr lang="en-US" dirty="0"/>
              <a:t> of MIT in August 1962 discussing his "Galactic Network" </a:t>
            </a:r>
            <a:r>
              <a:rPr lang="en-US" dirty="0" smtClean="0"/>
              <a:t>concept</a:t>
            </a:r>
          </a:p>
          <a:p>
            <a:pPr lvl="1"/>
            <a:r>
              <a:rPr lang="en-US" dirty="0" smtClean="0"/>
              <a:t>DARPA – </a:t>
            </a:r>
            <a:r>
              <a:rPr lang="en-US" dirty="0" err="1" smtClean="0"/>
              <a:t>ARPAnet</a:t>
            </a:r>
            <a:r>
              <a:rPr lang="en-US" dirty="0" smtClean="0"/>
              <a:t> (plan 1967)</a:t>
            </a:r>
          </a:p>
          <a:p>
            <a:pPr lvl="1"/>
            <a:r>
              <a:rPr lang="en-US" dirty="0" smtClean="0"/>
              <a:t>1969 4 computers on </a:t>
            </a:r>
            <a:r>
              <a:rPr lang="en-US" dirty="0" err="1" smtClean="0"/>
              <a:t>ARPAnet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www.tcpipguide.com/free/t_TCPIPOverviewandHistory.htm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6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181350" cy="2743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Figure 56-1</a:t>
            </a:r>
            <a:br>
              <a:rPr lang="en-US" dirty="0" smtClean="0"/>
            </a:br>
            <a:r>
              <a:rPr lang="en-US" dirty="0" smtClean="0"/>
              <a:t>overview of system calls</a:t>
            </a:r>
            <a:br>
              <a:rPr lang="en-US" dirty="0" smtClean="0"/>
            </a:br>
            <a:r>
              <a:rPr lang="en-US" dirty="0" smtClean="0"/>
              <a:t>used with stream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276600"/>
            <a:ext cx="8229600" cy="28803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011" y="239183"/>
            <a:ext cx="5658789" cy="6314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1828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Sockets in </a:t>
            </a:r>
            <a:r>
              <a:rPr lang="en-US" dirty="0" err="1" smtClean="0"/>
              <a:t>TheLinuxProgInterface</a:t>
            </a:r>
            <a:r>
              <a:rPr lang="en-US" dirty="0" smtClean="0"/>
              <a:t> </a:t>
            </a:r>
            <a:r>
              <a:rPr lang="en-US" dirty="0"/>
              <a:t>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Chap 56 – Sockets: Introduction</a:t>
            </a:r>
          </a:p>
          <a:p>
            <a:r>
              <a:rPr lang="en-US" dirty="0"/>
              <a:t>Chap 57 – Sockets: Unix domain sockets</a:t>
            </a:r>
          </a:p>
          <a:p>
            <a:r>
              <a:rPr lang="en-US" dirty="0"/>
              <a:t>Chap 58 – Sockets: Features of TCP/IP</a:t>
            </a:r>
          </a:p>
          <a:p>
            <a:r>
              <a:rPr lang="en-US" dirty="0"/>
              <a:t>Chap 59 – Sockets: internet domain sockets</a:t>
            </a:r>
          </a:p>
          <a:p>
            <a:r>
              <a:rPr lang="en-US" dirty="0"/>
              <a:t>Chap 60 – Sockets: design of servers</a:t>
            </a:r>
          </a:p>
          <a:p>
            <a:r>
              <a:rPr lang="en-US" dirty="0"/>
              <a:t>Chap 61 – Sockets: Advanced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31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an –k socket  (</a:t>
            </a:r>
            <a:r>
              <a:rPr lang="en-US" dirty="0"/>
              <a:t>S</a:t>
            </a:r>
            <a:r>
              <a:rPr lang="en-US" dirty="0" smtClean="0"/>
              <a:t>ystem Calls)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Main Socket System Calls</a:t>
            </a:r>
          </a:p>
          <a:p>
            <a:pPr marL="0" indent="0">
              <a:buNone/>
            </a:pPr>
            <a:r>
              <a:rPr lang="en-US" dirty="0"/>
              <a:t>socket </a:t>
            </a:r>
            <a:r>
              <a:rPr lang="en-US" dirty="0" smtClean="0"/>
              <a:t>(2)     - </a:t>
            </a:r>
            <a:r>
              <a:rPr lang="en-US" dirty="0"/>
              <a:t>create an endpoint for </a:t>
            </a:r>
            <a:r>
              <a:rPr lang="en-US" dirty="0" smtClean="0"/>
              <a:t>communication</a:t>
            </a:r>
          </a:p>
          <a:p>
            <a:pPr marL="0" indent="0">
              <a:buNone/>
            </a:pPr>
            <a:r>
              <a:rPr lang="en-US" dirty="0" err="1" smtClean="0"/>
              <a:t>getaddrinfo</a:t>
            </a:r>
            <a:r>
              <a:rPr lang="en-US" dirty="0"/>
              <a:t>,  </a:t>
            </a:r>
            <a:r>
              <a:rPr lang="en-US" dirty="0" err="1"/>
              <a:t>freeaddrinfo</a:t>
            </a:r>
            <a:r>
              <a:rPr lang="en-US" dirty="0"/>
              <a:t>,  </a:t>
            </a:r>
            <a:r>
              <a:rPr lang="en-US" dirty="0" err="1"/>
              <a:t>gai_strerror</a:t>
            </a:r>
            <a:r>
              <a:rPr lang="en-US" dirty="0"/>
              <a:t> - network address and service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translation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bind </a:t>
            </a:r>
            <a:r>
              <a:rPr lang="en-US" dirty="0"/>
              <a:t>(2)        </a:t>
            </a:r>
            <a:r>
              <a:rPr lang="en-US" dirty="0" smtClean="0"/>
              <a:t>- </a:t>
            </a:r>
            <a:r>
              <a:rPr lang="en-US" dirty="0"/>
              <a:t>bind </a:t>
            </a:r>
            <a:r>
              <a:rPr lang="en-US" dirty="0" smtClean="0"/>
              <a:t>an address (machine/port) to </a:t>
            </a:r>
            <a:r>
              <a:rPr lang="en-US" dirty="0"/>
              <a:t>a socket</a:t>
            </a:r>
          </a:p>
          <a:p>
            <a:pPr marL="0" indent="0">
              <a:buNone/>
            </a:pPr>
            <a:r>
              <a:rPr lang="en-US" dirty="0"/>
              <a:t>listen (2)      </a:t>
            </a:r>
            <a:r>
              <a:rPr lang="en-US" dirty="0" smtClean="0"/>
              <a:t>- </a:t>
            </a:r>
            <a:r>
              <a:rPr lang="en-US" dirty="0"/>
              <a:t>listen for connections on a </a:t>
            </a:r>
            <a:r>
              <a:rPr lang="en-US" dirty="0" smtClean="0"/>
              <a:t>socket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(in coming calls)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accept (2)    </a:t>
            </a:r>
            <a:r>
              <a:rPr lang="en-US" dirty="0" smtClean="0"/>
              <a:t>- </a:t>
            </a:r>
            <a:r>
              <a:rPr lang="en-US" dirty="0"/>
              <a:t>accept a connection on a </a:t>
            </a:r>
            <a:r>
              <a:rPr lang="en-US" dirty="0" smtClean="0"/>
              <a:t>socket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connect </a:t>
            </a:r>
            <a:r>
              <a:rPr lang="en-US" dirty="0"/>
              <a:t>(2) </a:t>
            </a:r>
            <a:r>
              <a:rPr lang="en-US" dirty="0" smtClean="0"/>
              <a:t>- </a:t>
            </a:r>
            <a:r>
              <a:rPr lang="en-US" dirty="0"/>
              <a:t>initiate a connection on a </a:t>
            </a:r>
            <a:r>
              <a:rPr lang="en-US" dirty="0" smtClean="0"/>
              <a:t>socket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I/O by read, write and more</a:t>
            </a:r>
          </a:p>
          <a:p>
            <a:pPr marL="0" indent="0">
              <a:buNone/>
            </a:pPr>
            <a:r>
              <a:rPr lang="en-US" dirty="0" err="1"/>
              <a:t>getsockname</a:t>
            </a:r>
            <a:r>
              <a:rPr lang="en-US" dirty="0"/>
              <a:t> (2)   - get socket name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020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 - prototypes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&lt;sys/</a:t>
            </a:r>
            <a:r>
              <a:rPr lang="en-US" dirty="0" err="1"/>
              <a:t>types.h</a:t>
            </a:r>
            <a:r>
              <a:rPr lang="en-US" dirty="0"/>
              <a:t>&gt;          /* See NOTES */</a:t>
            </a:r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socket(</a:t>
            </a:r>
            <a:r>
              <a:rPr lang="en-US" dirty="0" err="1"/>
              <a:t>int</a:t>
            </a:r>
            <a:r>
              <a:rPr lang="en-US" dirty="0"/>
              <a:t> domain, </a:t>
            </a:r>
            <a:r>
              <a:rPr lang="en-US" dirty="0" err="1"/>
              <a:t>int</a:t>
            </a:r>
            <a:r>
              <a:rPr lang="en-US" dirty="0"/>
              <a:t> type, </a:t>
            </a:r>
            <a:r>
              <a:rPr lang="en-US" dirty="0" err="1"/>
              <a:t>int</a:t>
            </a:r>
            <a:r>
              <a:rPr lang="en-US" dirty="0"/>
              <a:t> protocol</a:t>
            </a:r>
            <a:r>
              <a:rPr lang="en-US" dirty="0" smtClean="0"/>
              <a:t>);</a:t>
            </a:r>
          </a:p>
          <a:p>
            <a:r>
              <a:rPr lang="en-US" dirty="0" smtClean="0"/>
              <a:t>domain </a:t>
            </a:r>
          </a:p>
          <a:p>
            <a:pPr lvl="1"/>
            <a:r>
              <a:rPr lang="en-US" dirty="0" smtClean="0"/>
              <a:t>usually AF_INET, AF_UNIX, AF_INET6</a:t>
            </a:r>
          </a:p>
          <a:p>
            <a:r>
              <a:rPr lang="en-US" dirty="0" smtClean="0"/>
              <a:t>type: </a:t>
            </a:r>
          </a:p>
          <a:p>
            <a:pPr lvl="1"/>
            <a:r>
              <a:rPr lang="en-US" dirty="0" smtClean="0"/>
              <a:t>SOCK_STREAM – reliable two-way byte streams (reliable)</a:t>
            </a:r>
          </a:p>
          <a:p>
            <a:pPr lvl="1"/>
            <a:r>
              <a:rPr lang="en-US" dirty="0" smtClean="0"/>
              <a:t>SOCK_DGRAM – datagrams; connectionless unreliable messages</a:t>
            </a:r>
          </a:p>
          <a:p>
            <a:pPr lvl="1"/>
            <a:r>
              <a:rPr lang="en-US" dirty="0" smtClean="0"/>
              <a:t>SOCK_SEQPACKET – sequenced, reliable two-way datagrams not implemented for AF_INET</a:t>
            </a:r>
          </a:p>
          <a:p>
            <a:pPr lvl="1"/>
            <a:r>
              <a:rPr lang="en-US" dirty="0" smtClean="0"/>
              <a:t>SOCK_RAW, SOCK_RDM, SOCK_PACKET</a:t>
            </a:r>
          </a:p>
          <a:p>
            <a:r>
              <a:rPr lang="en-US" dirty="0" smtClean="0"/>
              <a:t>protocol – 0 in our examples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49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Socket options also specified by type parameter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bitwise or with the following flags</a:t>
            </a:r>
          </a:p>
          <a:p>
            <a:r>
              <a:rPr lang="en-US" dirty="0" smtClean="0"/>
              <a:t>SOCK_NONBLOCK</a:t>
            </a:r>
          </a:p>
          <a:p>
            <a:r>
              <a:rPr lang="en-US" dirty="0" smtClean="0"/>
              <a:t>SOCK_CLOEXEC</a:t>
            </a:r>
          </a:p>
          <a:p>
            <a:endParaRPr lang="en-US" dirty="0"/>
          </a:p>
          <a:p>
            <a:r>
              <a:rPr lang="en-US" dirty="0" smtClean="0"/>
              <a:t>Errors – return value = -1 </a:t>
            </a:r>
            <a:r>
              <a:rPr lang="en-US" dirty="0" err="1" smtClean="0"/>
              <a:t>errno</a:t>
            </a:r>
            <a:r>
              <a:rPr lang="en-US" dirty="0" smtClean="0"/>
              <a:t>=</a:t>
            </a:r>
          </a:p>
          <a:p>
            <a:pPr lvl="1"/>
            <a:r>
              <a:rPr lang="en-US" dirty="0" smtClean="0"/>
              <a:t>EACCES</a:t>
            </a:r>
          </a:p>
          <a:p>
            <a:pPr lvl="1"/>
            <a:r>
              <a:rPr lang="en-US" dirty="0" smtClean="0"/>
              <a:t>EAFNOSUPPORT,</a:t>
            </a:r>
          </a:p>
          <a:p>
            <a:pPr lvl="1"/>
            <a:r>
              <a:rPr lang="en-US" dirty="0" smtClean="0"/>
              <a:t>EINVAL</a:t>
            </a:r>
          </a:p>
          <a:p>
            <a:pPr lvl="1"/>
            <a:r>
              <a:rPr lang="en-US" dirty="0" smtClean="0"/>
              <a:t>EMFILE, ENFILE</a:t>
            </a:r>
          </a:p>
          <a:p>
            <a:pPr lvl="1"/>
            <a:r>
              <a:rPr lang="en-US" dirty="0" smtClean="0"/>
              <a:t>ENOBUFS, ENOMEM</a:t>
            </a:r>
          </a:p>
          <a:p>
            <a:pPr lvl="1"/>
            <a:r>
              <a:rPr lang="en-US" dirty="0"/>
              <a:t>EPROTONOSUPPORT</a:t>
            </a:r>
          </a:p>
        </p:txBody>
      </p:sp>
    </p:spTree>
    <p:extLst>
      <p:ext uri="{BB962C8B-B14F-4D97-AF65-F5344CB8AC3E}">
        <p14:creationId xmlns:p14="http://schemas.microsoft.com/office/powerpoint/2010/main" val="1648563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Socket addresses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Deprecated functions: The  </a:t>
            </a:r>
            <a:r>
              <a:rPr lang="en-US" dirty="0" err="1"/>
              <a:t>gethostbyname</a:t>
            </a:r>
            <a:r>
              <a:rPr lang="en-US" dirty="0"/>
              <a:t>*()  and  </a:t>
            </a:r>
            <a:r>
              <a:rPr lang="en-US" dirty="0" err="1"/>
              <a:t>gethostbyaddr</a:t>
            </a:r>
            <a:r>
              <a:rPr lang="en-US" dirty="0"/>
              <a:t>*()  functions  are  obsolete.</a:t>
            </a:r>
          </a:p>
          <a:p>
            <a:r>
              <a:rPr lang="en-US" dirty="0" smtClean="0"/>
              <a:t>Applications </a:t>
            </a:r>
            <a:r>
              <a:rPr lang="en-US" dirty="0"/>
              <a:t>should use </a:t>
            </a:r>
            <a:r>
              <a:rPr lang="en-US" dirty="0" err="1"/>
              <a:t>getaddrinfo</a:t>
            </a:r>
            <a:r>
              <a:rPr lang="en-US" dirty="0"/>
              <a:t>(3) and </a:t>
            </a:r>
            <a:r>
              <a:rPr lang="en-US" dirty="0" err="1"/>
              <a:t>getnameinfo</a:t>
            </a:r>
            <a:r>
              <a:rPr lang="en-US" dirty="0"/>
              <a:t>(3) instead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GETADDRINFO(3)    </a:t>
            </a:r>
            <a:r>
              <a:rPr lang="en-US" dirty="0" smtClean="0"/>
              <a:t>Linux </a:t>
            </a:r>
            <a:r>
              <a:rPr lang="en-US" dirty="0"/>
              <a:t>Programmer's Manual            GETADDRINFO(3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getaddrinfo</a:t>
            </a:r>
            <a:r>
              <a:rPr lang="en-US" dirty="0"/>
              <a:t>,  </a:t>
            </a:r>
            <a:r>
              <a:rPr lang="en-US" dirty="0" err="1"/>
              <a:t>freeaddrinfo</a:t>
            </a:r>
            <a:r>
              <a:rPr lang="en-US" dirty="0"/>
              <a:t>,  </a:t>
            </a:r>
            <a:r>
              <a:rPr lang="en-US" dirty="0" err="1"/>
              <a:t>gai_strerror</a:t>
            </a:r>
            <a:r>
              <a:rPr lang="en-US" dirty="0"/>
              <a:t> - network address and </a:t>
            </a:r>
            <a:r>
              <a:rPr lang="en-US" dirty="0" smtClean="0"/>
              <a:t>service translation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netdb.h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getaddrinfo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*node, </a:t>
            </a:r>
            <a:r>
              <a:rPr lang="en-US" dirty="0" err="1"/>
              <a:t>const</a:t>
            </a:r>
            <a:r>
              <a:rPr lang="en-US" dirty="0"/>
              <a:t> char *service,</a:t>
            </a:r>
          </a:p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addrinfo</a:t>
            </a:r>
            <a:r>
              <a:rPr lang="en-US" dirty="0"/>
              <a:t> *hints,</a:t>
            </a:r>
          </a:p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addrinfo</a:t>
            </a:r>
            <a:r>
              <a:rPr lang="en-US" dirty="0"/>
              <a:t> **res</a:t>
            </a:r>
            <a:r>
              <a:rPr lang="en-US" dirty="0" smtClean="0"/>
              <a:t>);</a:t>
            </a:r>
          </a:p>
          <a:p>
            <a:r>
              <a:rPr lang="en-US" dirty="0" err="1"/>
              <a:t>getaddrinfo</a:t>
            </a:r>
            <a:r>
              <a:rPr lang="en-US" dirty="0"/>
              <a:t>() function combines  the  functionality</a:t>
            </a:r>
          </a:p>
          <a:p>
            <a:r>
              <a:rPr lang="en-US" dirty="0"/>
              <a:t>       provided  by the </a:t>
            </a:r>
            <a:r>
              <a:rPr lang="en-US" dirty="0" err="1"/>
              <a:t>getservbyname</a:t>
            </a:r>
            <a:r>
              <a:rPr lang="en-US" dirty="0"/>
              <a:t>(3) and </a:t>
            </a:r>
            <a:r>
              <a:rPr lang="en-US" dirty="0" err="1"/>
              <a:t>getservbyport</a:t>
            </a:r>
            <a:r>
              <a:rPr lang="en-US" dirty="0"/>
              <a:t>(3) functions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74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getaddrinfo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/>
              <a:t>char *node, </a:t>
            </a:r>
            <a:endParaRPr lang="en-US" dirty="0" smtClean="0"/>
          </a:p>
          <a:p>
            <a:pPr lvl="1"/>
            <a:r>
              <a:rPr lang="en-US" dirty="0"/>
              <a:t> node specifies either a numerical network </a:t>
            </a:r>
            <a:r>
              <a:rPr lang="en-US" dirty="0" smtClean="0"/>
              <a:t>address (dotted-quad) or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 network hostname</a:t>
            </a:r>
          </a:p>
          <a:p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/>
              <a:t>char *</a:t>
            </a:r>
            <a:r>
              <a:rPr lang="en-US" dirty="0" smtClean="0"/>
              <a:t>service,</a:t>
            </a:r>
          </a:p>
          <a:p>
            <a:pPr lvl="1"/>
            <a:r>
              <a:rPr lang="en-US" dirty="0"/>
              <a:t>service sets the port in each  returned  address  </a:t>
            </a:r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see services(5):</a:t>
            </a:r>
          </a:p>
          <a:p>
            <a:pPr lvl="1"/>
            <a:r>
              <a:rPr lang="en-US" dirty="0" smtClean="0"/>
              <a:t>one of node and service may be null (but not both)</a:t>
            </a:r>
          </a:p>
          <a:p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addrinfo</a:t>
            </a:r>
            <a:r>
              <a:rPr lang="en-US" dirty="0"/>
              <a:t> *hints</a:t>
            </a:r>
            <a:r>
              <a:rPr lang="en-US" dirty="0" smtClean="0"/>
              <a:t>,                  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/>
              <a:t>addrinfo</a:t>
            </a:r>
            <a:r>
              <a:rPr lang="en-US" dirty="0"/>
              <a:t> **res</a:t>
            </a:r>
          </a:p>
        </p:txBody>
      </p:sp>
    </p:spTree>
    <p:extLst>
      <p:ext uri="{BB962C8B-B14F-4D97-AF65-F5344CB8AC3E}">
        <p14:creationId xmlns:p14="http://schemas.microsoft.com/office/powerpoint/2010/main" val="1399215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 </a:t>
            </a:r>
            <a:r>
              <a:rPr lang="en-US" dirty="0" err="1" smtClean="0"/>
              <a:t>getaddrinfo</a:t>
            </a:r>
            <a:r>
              <a:rPr lang="en-US" dirty="0" smtClean="0"/>
              <a:t> code excerpt: Server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addrinfo</a:t>
            </a:r>
            <a:r>
              <a:rPr lang="en-US" dirty="0"/>
              <a:t> hints;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addrinfo</a:t>
            </a:r>
            <a:r>
              <a:rPr lang="en-US" dirty="0"/>
              <a:t> *result, *</a:t>
            </a:r>
            <a:r>
              <a:rPr lang="en-US" dirty="0" err="1"/>
              <a:t>rp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sfd</a:t>
            </a:r>
            <a:r>
              <a:rPr lang="en-US" dirty="0"/>
              <a:t>, s;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sockaddr_storage</a:t>
            </a:r>
            <a:r>
              <a:rPr lang="en-US" dirty="0"/>
              <a:t> </a:t>
            </a:r>
            <a:r>
              <a:rPr lang="en-US" dirty="0" err="1"/>
              <a:t>peer_addr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peer_addr_len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nread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char </a:t>
            </a:r>
            <a:r>
              <a:rPr lang="en-US" dirty="0" err="1"/>
              <a:t>buf</a:t>
            </a:r>
            <a:r>
              <a:rPr lang="en-US" dirty="0"/>
              <a:t>[BUF_SIZE];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argc</a:t>
            </a:r>
            <a:r>
              <a:rPr lang="en-US" dirty="0"/>
              <a:t> != 2)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 "Usage: %s port\n", </a:t>
            </a:r>
            <a:r>
              <a:rPr lang="en-US" dirty="0" err="1"/>
              <a:t>argv</a:t>
            </a:r>
            <a:r>
              <a:rPr lang="en-US" dirty="0"/>
              <a:t>[0]);</a:t>
            </a:r>
          </a:p>
          <a:p>
            <a:pPr marL="0" indent="0">
              <a:buNone/>
            </a:pPr>
            <a:r>
              <a:rPr lang="en-US" dirty="0"/>
              <a:t>        exit(EXIT_FAILURE);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memset</a:t>
            </a:r>
            <a:r>
              <a:rPr lang="en-US" dirty="0"/>
              <a:t>(&amp;hints, 0,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addrinfo</a:t>
            </a:r>
            <a:r>
              <a:rPr lang="en-US" dirty="0"/>
              <a:t>));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hints.ai_family</a:t>
            </a:r>
            <a:r>
              <a:rPr lang="en-US" dirty="0"/>
              <a:t> = AF_UNSPEC;    /* Allow </a:t>
            </a:r>
            <a:r>
              <a:rPr lang="en-US" dirty="0" smtClean="0"/>
              <a:t>			IPv4 </a:t>
            </a:r>
            <a:r>
              <a:rPr lang="en-US" dirty="0"/>
              <a:t>or IPv6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hints.ai_socktype</a:t>
            </a:r>
            <a:r>
              <a:rPr lang="en-US" dirty="0"/>
              <a:t> = SOCK_DGRAM;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hints.ai_flags</a:t>
            </a:r>
            <a:r>
              <a:rPr lang="en-US" dirty="0"/>
              <a:t> = AI_PASSIVE;    </a:t>
            </a:r>
            <a:r>
              <a:rPr lang="en-US" dirty="0" smtClean="0"/>
              <a:t>		             /* </a:t>
            </a:r>
            <a:r>
              <a:rPr lang="en-US" dirty="0"/>
              <a:t>For wildcard IP address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hints.ai_protocol</a:t>
            </a:r>
            <a:r>
              <a:rPr lang="en-US" dirty="0"/>
              <a:t> = 0;        </a:t>
            </a:r>
            <a:r>
              <a:rPr lang="en-US" dirty="0" smtClean="0"/>
              <a:t>/*Any </a:t>
            </a:r>
            <a:r>
              <a:rPr lang="en-US" dirty="0"/>
              <a:t>protocol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hints.ai_canonname</a:t>
            </a:r>
            <a:r>
              <a:rPr lang="en-US" dirty="0"/>
              <a:t> = NULL;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hints.ai_addr</a:t>
            </a:r>
            <a:r>
              <a:rPr lang="en-US" dirty="0"/>
              <a:t> = NULL;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hints.ai_next</a:t>
            </a:r>
            <a:r>
              <a:rPr lang="en-US" dirty="0"/>
              <a:t> = NULL;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s = </a:t>
            </a:r>
            <a:r>
              <a:rPr lang="en-US" dirty="0" err="1"/>
              <a:t>getaddrinfo</a:t>
            </a:r>
            <a:r>
              <a:rPr lang="en-US" dirty="0"/>
              <a:t>(NULL, </a:t>
            </a:r>
            <a:r>
              <a:rPr lang="en-US" dirty="0" err="1"/>
              <a:t>argv</a:t>
            </a:r>
            <a:r>
              <a:rPr lang="en-US" dirty="0"/>
              <a:t>[1], &amp;hints, &amp;result);</a:t>
            </a:r>
          </a:p>
        </p:txBody>
      </p:sp>
    </p:spTree>
    <p:extLst>
      <p:ext uri="{BB962C8B-B14F-4D97-AF65-F5344CB8AC3E}">
        <p14:creationId xmlns:p14="http://schemas.microsoft.com/office/powerpoint/2010/main" val="724302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219200"/>
            <a:ext cx="4422648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if (s != 0)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 "</a:t>
            </a:r>
            <a:r>
              <a:rPr lang="en-US" dirty="0" err="1"/>
              <a:t>getaddrinfo</a:t>
            </a:r>
            <a:r>
              <a:rPr lang="en-US" dirty="0"/>
              <a:t>: %s\n", </a:t>
            </a:r>
            <a:r>
              <a:rPr lang="en-US" dirty="0" err="1"/>
              <a:t>gai_strerror</a:t>
            </a:r>
            <a:r>
              <a:rPr lang="en-US" dirty="0"/>
              <a:t>(s));</a:t>
            </a:r>
          </a:p>
          <a:p>
            <a:pPr marL="0" indent="0">
              <a:buNone/>
            </a:pPr>
            <a:r>
              <a:rPr lang="en-US" dirty="0"/>
              <a:t>        exit(EXIT_FAILURE);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/* </a:t>
            </a:r>
            <a:r>
              <a:rPr lang="en-US" dirty="0" err="1"/>
              <a:t>getaddrinfo</a:t>
            </a:r>
            <a:r>
              <a:rPr lang="en-US" dirty="0"/>
              <a:t>() returns a list of address structures.</a:t>
            </a:r>
          </a:p>
          <a:p>
            <a:pPr marL="0" indent="0">
              <a:buNone/>
            </a:pPr>
            <a:r>
              <a:rPr lang="en-US" dirty="0"/>
              <a:t>       Try each address until we successfully bind(2).</a:t>
            </a:r>
          </a:p>
          <a:p>
            <a:pPr marL="0" indent="0">
              <a:buNone/>
            </a:pPr>
            <a:r>
              <a:rPr lang="en-US" dirty="0"/>
              <a:t>       If socket(2) (or bind(2)) fails, we (close the socket</a:t>
            </a:r>
          </a:p>
          <a:p>
            <a:pPr marL="0" indent="0">
              <a:buNone/>
            </a:pPr>
            <a:r>
              <a:rPr lang="en-US" dirty="0"/>
              <a:t>       and) try the next address. */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for (</a:t>
            </a:r>
            <a:r>
              <a:rPr lang="en-US" dirty="0" err="1"/>
              <a:t>rp</a:t>
            </a:r>
            <a:r>
              <a:rPr lang="en-US" dirty="0"/>
              <a:t> = result; </a:t>
            </a:r>
            <a:r>
              <a:rPr lang="en-US" dirty="0" err="1"/>
              <a:t>rp</a:t>
            </a:r>
            <a:r>
              <a:rPr lang="en-US" dirty="0"/>
              <a:t> != NULL; </a:t>
            </a:r>
            <a:r>
              <a:rPr lang="en-US" dirty="0" err="1"/>
              <a:t>rp</a:t>
            </a:r>
            <a:r>
              <a:rPr lang="en-US" dirty="0"/>
              <a:t> = </a:t>
            </a:r>
            <a:r>
              <a:rPr lang="en-US" dirty="0" err="1"/>
              <a:t>rp</a:t>
            </a:r>
            <a:r>
              <a:rPr lang="en-US" dirty="0"/>
              <a:t>-&gt;</a:t>
            </a:r>
            <a:r>
              <a:rPr lang="en-US" dirty="0" err="1"/>
              <a:t>ai_next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sfd</a:t>
            </a:r>
            <a:r>
              <a:rPr lang="en-US" dirty="0"/>
              <a:t> = socket(</a:t>
            </a:r>
            <a:r>
              <a:rPr lang="en-US" dirty="0" err="1"/>
              <a:t>rp</a:t>
            </a:r>
            <a:r>
              <a:rPr lang="en-US" dirty="0"/>
              <a:t>-&gt;</a:t>
            </a:r>
            <a:r>
              <a:rPr lang="en-US" dirty="0" err="1"/>
              <a:t>ai_family</a:t>
            </a:r>
            <a:r>
              <a:rPr lang="en-US" dirty="0"/>
              <a:t>, </a:t>
            </a:r>
            <a:r>
              <a:rPr lang="en-US" dirty="0" err="1"/>
              <a:t>rp</a:t>
            </a:r>
            <a:r>
              <a:rPr lang="en-US" dirty="0"/>
              <a:t>-&gt;</a:t>
            </a:r>
            <a:r>
              <a:rPr lang="en-US" dirty="0" err="1"/>
              <a:t>ai_socktype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rp</a:t>
            </a:r>
            <a:r>
              <a:rPr lang="en-US" dirty="0"/>
              <a:t>-&gt;</a:t>
            </a:r>
            <a:r>
              <a:rPr lang="en-US" dirty="0" err="1"/>
              <a:t>ai_protocol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sfd</a:t>
            </a:r>
            <a:r>
              <a:rPr lang="en-US" dirty="0"/>
              <a:t> == -1)</a:t>
            </a:r>
          </a:p>
          <a:p>
            <a:pPr marL="0" indent="0">
              <a:buNone/>
            </a:pPr>
            <a:r>
              <a:rPr lang="en-US" dirty="0"/>
              <a:t>            continue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/>
              <a:t>if (bind(</a:t>
            </a:r>
            <a:r>
              <a:rPr lang="en-US" dirty="0" err="1"/>
              <a:t>sfd</a:t>
            </a:r>
            <a:r>
              <a:rPr lang="en-US" dirty="0"/>
              <a:t>, </a:t>
            </a:r>
            <a:r>
              <a:rPr lang="en-US" dirty="0" err="1"/>
              <a:t>rp</a:t>
            </a:r>
            <a:r>
              <a:rPr lang="en-US" dirty="0"/>
              <a:t>-&gt;</a:t>
            </a:r>
            <a:r>
              <a:rPr lang="en-US" dirty="0" err="1"/>
              <a:t>ai_addr</a:t>
            </a:r>
            <a:r>
              <a:rPr lang="en-US" dirty="0"/>
              <a:t>, </a:t>
            </a:r>
            <a:r>
              <a:rPr lang="en-US" dirty="0" err="1"/>
              <a:t>rp</a:t>
            </a:r>
            <a:r>
              <a:rPr lang="en-US" dirty="0"/>
              <a:t>-&gt;</a:t>
            </a:r>
            <a:r>
              <a:rPr lang="en-US" dirty="0" err="1"/>
              <a:t>ai_addrlen</a:t>
            </a:r>
            <a:r>
              <a:rPr lang="en-US" dirty="0"/>
              <a:t>) == 0)</a:t>
            </a:r>
          </a:p>
          <a:p>
            <a:pPr marL="0" indent="0">
              <a:buNone/>
            </a:pPr>
            <a:r>
              <a:rPr lang="en-US" dirty="0"/>
              <a:t>            break;                  /* Success 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close(</a:t>
            </a:r>
            <a:r>
              <a:rPr lang="en-US" dirty="0" err="1"/>
              <a:t>sfd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rp</a:t>
            </a:r>
            <a:r>
              <a:rPr lang="en-US" dirty="0"/>
              <a:t> == NULL) {               /* No address succeeded */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 "Could not bind\n");</a:t>
            </a:r>
          </a:p>
          <a:p>
            <a:pPr marL="0" indent="0">
              <a:buNone/>
            </a:pPr>
            <a:r>
              <a:rPr lang="en-US" dirty="0"/>
              <a:t>        exit(EXIT_FAILURE);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60429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smtClean="0"/>
              <a:t>signals one more thing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APUE.2e/</a:t>
            </a:r>
            <a:r>
              <a:rPr lang="en-US" dirty="0" err="1" smtClean="0"/>
              <a:t>tty_cbreak</a:t>
            </a:r>
            <a:endParaRPr lang="en-US" dirty="0"/>
          </a:p>
          <a:p>
            <a:pPr lvl="1">
              <a:defRPr/>
            </a:pPr>
            <a:r>
              <a:rPr lang="en-US" dirty="0"/>
              <a:t>Shell2 </a:t>
            </a:r>
            <a:r>
              <a:rPr lang="en-US" dirty="0" smtClean="0"/>
              <a:t>– Program</a:t>
            </a:r>
          </a:p>
          <a:p>
            <a:pPr lvl="1">
              <a:defRPr/>
            </a:pPr>
            <a:r>
              <a:rPr lang="en-US" dirty="0" smtClean="0"/>
              <a:t>Pipes revisited (SIGPIPE)</a:t>
            </a:r>
          </a:p>
          <a:p>
            <a:pPr lvl="1">
              <a:defRPr/>
            </a:pPr>
            <a:r>
              <a:rPr lang="en-US" dirty="0" err="1" smtClean="0"/>
              <a:t>mkfifo</a:t>
            </a:r>
            <a:r>
              <a:rPr lang="en-US" dirty="0" smtClean="0"/>
              <a:t> – named pipes</a:t>
            </a:r>
          </a:p>
          <a:p>
            <a:pPr lvl="1">
              <a:defRPr/>
            </a:pPr>
            <a:r>
              <a:rPr lang="en-US" dirty="0" smtClean="0"/>
              <a:t>Links revisited</a:t>
            </a:r>
          </a:p>
          <a:p>
            <a:pPr lvl="1">
              <a:defRPr/>
            </a:pPr>
            <a:r>
              <a:rPr lang="en-US" dirty="0" smtClean="0"/>
              <a:t>GDB</a:t>
            </a:r>
          </a:p>
          <a:p>
            <a:pPr lvl="1">
              <a:defRPr/>
            </a:pPr>
            <a:r>
              <a:rPr lang="en-US" dirty="0" smtClean="0"/>
              <a:t>daemons</a:t>
            </a:r>
          </a:p>
          <a:p>
            <a:pPr marL="0" indent="0">
              <a:buNone/>
              <a:defRPr/>
            </a:pPr>
            <a:r>
              <a:rPr lang="en-US" dirty="0" smtClean="0"/>
              <a:t>Email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Shell 2 specs</a:t>
            </a:r>
          </a:p>
          <a:p>
            <a:pPr lvl="1">
              <a:defRPr/>
            </a:pPr>
            <a:r>
              <a:rPr lang="en-US" dirty="0" smtClean="0"/>
              <a:t>Shell2 base code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041648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/>
              <a:t>Classes of signal </a:t>
            </a:r>
            <a:r>
              <a:rPr lang="en-US" dirty="0" smtClean="0"/>
              <a:t>handling</a:t>
            </a:r>
          </a:p>
          <a:p>
            <a:pPr lvl="1">
              <a:defRPr/>
            </a:pPr>
            <a:r>
              <a:rPr lang="en-US" dirty="0" smtClean="0"/>
              <a:t>Job </a:t>
            </a:r>
            <a:r>
              <a:rPr lang="en-US" dirty="0"/>
              <a:t>Control</a:t>
            </a:r>
          </a:p>
          <a:p>
            <a:pPr lvl="1">
              <a:defRPr/>
            </a:pPr>
            <a:r>
              <a:rPr lang="en-US" dirty="0"/>
              <a:t>Terminal input char by char (not line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APUE.2e/</a:t>
            </a:r>
            <a:r>
              <a:rPr lang="en-US" dirty="0" err="1" smtClean="0"/>
              <a:t>tty_cbreak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Shell2 </a:t>
            </a:r>
            <a:r>
              <a:rPr lang="en-US" dirty="0"/>
              <a:t>- Program</a:t>
            </a:r>
          </a:p>
          <a:p>
            <a:pPr lvl="1"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Server receives datagram and echoes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219200"/>
            <a:ext cx="9220200" cy="5410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for (;;)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peer_addr_len</a:t>
            </a:r>
            <a:r>
              <a:rPr lang="en-US" dirty="0"/>
              <a:t> =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sockaddr_storage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nread</a:t>
            </a:r>
            <a:r>
              <a:rPr lang="en-US" dirty="0"/>
              <a:t> = </a:t>
            </a:r>
            <a:r>
              <a:rPr lang="en-US" dirty="0" err="1"/>
              <a:t>recvfrom</a:t>
            </a:r>
            <a:r>
              <a:rPr lang="en-US" dirty="0"/>
              <a:t>(</a:t>
            </a:r>
            <a:r>
              <a:rPr lang="en-US" dirty="0" err="1"/>
              <a:t>sfd</a:t>
            </a:r>
            <a:r>
              <a:rPr lang="en-US" dirty="0"/>
              <a:t>, </a:t>
            </a:r>
            <a:r>
              <a:rPr lang="en-US" dirty="0" err="1"/>
              <a:t>buf</a:t>
            </a:r>
            <a:r>
              <a:rPr lang="en-US" dirty="0"/>
              <a:t>, BUF_SIZE, 0</a:t>
            </a:r>
            <a:r>
              <a:rPr lang="en-US" dirty="0" smtClean="0"/>
              <a:t>,  </a:t>
            </a:r>
            <a:r>
              <a:rPr lang="en-US" dirty="0"/>
              <a:t>(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*) &amp;</a:t>
            </a:r>
            <a:r>
              <a:rPr lang="en-US" dirty="0" err="1"/>
              <a:t>peer_addr</a:t>
            </a:r>
            <a:r>
              <a:rPr lang="en-US" dirty="0"/>
              <a:t>, &amp;</a:t>
            </a:r>
            <a:r>
              <a:rPr lang="en-US" dirty="0" err="1"/>
              <a:t>peer_addr_len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nread</a:t>
            </a:r>
            <a:r>
              <a:rPr lang="en-US" dirty="0"/>
              <a:t> == -</a:t>
            </a:r>
            <a:r>
              <a:rPr lang="en-US" dirty="0" smtClean="0"/>
              <a:t>1) continue</a:t>
            </a:r>
            <a:r>
              <a:rPr lang="en-US" dirty="0"/>
              <a:t>;               /* Ignore failed request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char host[NI_MAXHOST], service[NI_MAXSERV</a:t>
            </a:r>
            <a:r>
              <a:rPr lang="en-US" dirty="0" smtClean="0"/>
              <a:t>];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s = </a:t>
            </a:r>
            <a:r>
              <a:rPr lang="en-US" dirty="0" err="1"/>
              <a:t>getnameinfo</a:t>
            </a:r>
            <a:r>
              <a:rPr lang="en-US" dirty="0"/>
              <a:t>((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*) &amp;</a:t>
            </a:r>
            <a:r>
              <a:rPr lang="en-US" dirty="0" err="1" smtClean="0"/>
              <a:t>peer_addr</a:t>
            </a:r>
            <a:r>
              <a:rPr lang="en-US" dirty="0" smtClean="0"/>
              <a:t>, </a:t>
            </a:r>
            <a:r>
              <a:rPr lang="en-US" dirty="0" err="1" smtClean="0"/>
              <a:t>peer_addr_len</a:t>
            </a:r>
            <a:r>
              <a:rPr lang="en-US" dirty="0"/>
              <a:t>, host, NI_MAXHOST,</a:t>
            </a:r>
          </a:p>
          <a:p>
            <a:pPr marL="0" indent="0">
              <a:buNone/>
            </a:pPr>
            <a:r>
              <a:rPr lang="en-US" dirty="0"/>
              <a:t>                        service, NI_MAXSERV, NI_NUMERICSERV);</a:t>
            </a:r>
          </a:p>
          <a:p>
            <a:pPr marL="0" indent="0">
              <a:buNone/>
            </a:pPr>
            <a:r>
              <a:rPr lang="en-US" dirty="0"/>
              <a:t>       if (s == 0</a:t>
            </a:r>
            <a:r>
              <a:rPr lang="en-US" dirty="0" smtClean="0"/>
              <a:t>)  </a:t>
            </a:r>
            <a:r>
              <a:rPr lang="en-US" dirty="0" err="1"/>
              <a:t>printf</a:t>
            </a:r>
            <a:r>
              <a:rPr lang="en-US" dirty="0"/>
              <a:t>("Received %</a:t>
            </a:r>
            <a:r>
              <a:rPr lang="en-US" dirty="0" err="1"/>
              <a:t>ld</a:t>
            </a:r>
            <a:r>
              <a:rPr lang="en-US" dirty="0"/>
              <a:t> bytes from %s:%s\n</a:t>
            </a:r>
            <a:r>
              <a:rPr lang="en-US" dirty="0" smtClean="0"/>
              <a:t>",   (</a:t>
            </a:r>
            <a:r>
              <a:rPr lang="en-US" dirty="0"/>
              <a:t>long) </a:t>
            </a:r>
            <a:r>
              <a:rPr lang="en-US" dirty="0" err="1"/>
              <a:t>nread</a:t>
            </a:r>
            <a:r>
              <a:rPr lang="en-US" dirty="0"/>
              <a:t>, host, service);</a:t>
            </a:r>
          </a:p>
          <a:p>
            <a:pPr marL="0" indent="0">
              <a:buNone/>
            </a:pPr>
            <a:r>
              <a:rPr lang="en-US" dirty="0"/>
              <a:t>        else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 "</a:t>
            </a:r>
            <a:r>
              <a:rPr lang="en-US" dirty="0" err="1"/>
              <a:t>getnameinfo</a:t>
            </a:r>
            <a:r>
              <a:rPr lang="en-US" dirty="0"/>
              <a:t>: %s\n", </a:t>
            </a:r>
            <a:r>
              <a:rPr lang="en-US" dirty="0" err="1"/>
              <a:t>gai_strerror</a:t>
            </a:r>
            <a:r>
              <a:rPr lang="en-US" dirty="0"/>
              <a:t>(s</a:t>
            </a:r>
            <a:r>
              <a:rPr lang="en-US" dirty="0" smtClean="0"/>
              <a:t>));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sendto</a:t>
            </a:r>
            <a:r>
              <a:rPr lang="en-US" dirty="0"/>
              <a:t>(</a:t>
            </a:r>
            <a:r>
              <a:rPr lang="en-US" dirty="0" err="1"/>
              <a:t>sfd</a:t>
            </a:r>
            <a:r>
              <a:rPr lang="en-US" dirty="0"/>
              <a:t>, 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nread</a:t>
            </a:r>
            <a:r>
              <a:rPr lang="en-US" dirty="0"/>
              <a:t>, 0,</a:t>
            </a:r>
          </a:p>
          <a:p>
            <a:pPr marL="0" indent="0">
              <a:buNone/>
            </a:pPr>
            <a:r>
              <a:rPr lang="en-US" dirty="0"/>
              <a:t>                    (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*) &amp;</a:t>
            </a:r>
            <a:r>
              <a:rPr lang="en-US" dirty="0" err="1"/>
              <a:t>peer_addr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peer_addr_len</a:t>
            </a:r>
            <a:r>
              <a:rPr lang="en-US" dirty="0"/>
              <a:t>) != </a:t>
            </a:r>
            <a:r>
              <a:rPr lang="en-US" dirty="0" err="1"/>
              <a:t>nread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/>
              <a:t>, "Error sending response\n");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845405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Addrinfo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/>
              <a:t>addrinfo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      </a:t>
            </a:r>
            <a:r>
              <a:rPr lang="en-US" dirty="0" err="1"/>
              <a:t>ai_flags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      </a:t>
            </a:r>
            <a:r>
              <a:rPr lang="en-US" dirty="0" err="1"/>
              <a:t>ai_family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      </a:t>
            </a:r>
            <a:r>
              <a:rPr lang="en-US" dirty="0" err="1"/>
              <a:t>ai_socktype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      </a:t>
            </a:r>
            <a:r>
              <a:rPr lang="en-US" dirty="0" err="1"/>
              <a:t>ai_protocol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size_t</a:t>
            </a:r>
            <a:r>
              <a:rPr lang="en-US" dirty="0"/>
              <a:t>           </a:t>
            </a:r>
            <a:r>
              <a:rPr lang="en-US" dirty="0" err="1"/>
              <a:t>ai_addrlen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*</a:t>
            </a:r>
            <a:r>
              <a:rPr lang="en-US" dirty="0" err="1"/>
              <a:t>ai_addr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char            *</a:t>
            </a:r>
            <a:r>
              <a:rPr lang="en-US" dirty="0" err="1"/>
              <a:t>ai_canonname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addrinfo</a:t>
            </a:r>
            <a:r>
              <a:rPr lang="en-US" dirty="0"/>
              <a:t> *</a:t>
            </a:r>
            <a:r>
              <a:rPr lang="en-US" dirty="0" err="1"/>
              <a:t>ai_next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47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</a:t>
            </a:r>
            <a:r>
              <a:rPr lang="en-US" dirty="0"/>
              <a:t>Socket System </a:t>
            </a:r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Other </a:t>
            </a:r>
            <a:r>
              <a:rPr lang="en-US" dirty="0">
                <a:solidFill>
                  <a:srgbClr val="0070C0"/>
                </a:solidFill>
              </a:rPr>
              <a:t>Socket System Calls</a:t>
            </a:r>
          </a:p>
          <a:p>
            <a:pPr marL="0" indent="0">
              <a:buNone/>
            </a:pPr>
            <a:r>
              <a:rPr lang="en-US" dirty="0"/>
              <a:t>accept4 (2)          </a:t>
            </a:r>
            <a:r>
              <a:rPr lang="en-US" dirty="0" smtClean="0"/>
              <a:t>	- </a:t>
            </a:r>
            <a:r>
              <a:rPr lang="en-US" dirty="0"/>
              <a:t>accept a connection on a socket</a:t>
            </a:r>
          </a:p>
          <a:p>
            <a:pPr marL="0" indent="0">
              <a:buNone/>
            </a:pPr>
            <a:r>
              <a:rPr lang="en-US" dirty="0" err="1"/>
              <a:t>getpeername</a:t>
            </a:r>
            <a:r>
              <a:rPr lang="en-US" dirty="0"/>
              <a:t> (2)      </a:t>
            </a:r>
            <a:r>
              <a:rPr lang="en-US" dirty="0" smtClean="0"/>
              <a:t>	- </a:t>
            </a:r>
            <a:r>
              <a:rPr lang="en-US" dirty="0"/>
              <a:t>get name of connected peer socket</a:t>
            </a:r>
          </a:p>
          <a:p>
            <a:pPr marL="0" indent="0">
              <a:buNone/>
            </a:pPr>
            <a:r>
              <a:rPr lang="en-US" dirty="0" err="1"/>
              <a:t>getsockopt</a:t>
            </a:r>
            <a:r>
              <a:rPr lang="en-US" dirty="0"/>
              <a:t> (2</a:t>
            </a:r>
            <a:r>
              <a:rPr lang="en-US" dirty="0" smtClean="0"/>
              <a:t>)		- </a:t>
            </a:r>
            <a:r>
              <a:rPr lang="en-US" dirty="0"/>
              <a:t>get and set options on </a:t>
            </a:r>
            <a:r>
              <a:rPr lang="en-US" dirty="0" smtClean="0"/>
              <a:t>sockets</a:t>
            </a:r>
          </a:p>
          <a:p>
            <a:pPr marL="0" indent="0">
              <a:buNone/>
            </a:pPr>
            <a:r>
              <a:rPr lang="en-US" dirty="0" err="1"/>
              <a:t>socketcall</a:t>
            </a:r>
            <a:r>
              <a:rPr lang="en-US" dirty="0"/>
              <a:t> (2)       </a:t>
            </a:r>
            <a:r>
              <a:rPr lang="en-US" dirty="0" smtClean="0"/>
              <a:t>	- </a:t>
            </a:r>
            <a:r>
              <a:rPr lang="en-US" dirty="0"/>
              <a:t>socket system calls (Linux </a:t>
            </a:r>
            <a:r>
              <a:rPr lang="en-US" dirty="0" err="1"/>
              <a:t>lumpall</a:t>
            </a:r>
            <a:r>
              <a:rPr lang="en-US" dirty="0"/>
              <a:t>??)</a:t>
            </a:r>
          </a:p>
          <a:p>
            <a:pPr marL="0" indent="0">
              <a:buNone/>
            </a:pPr>
            <a:r>
              <a:rPr lang="en-US" dirty="0" err="1"/>
              <a:t>socketpair</a:t>
            </a:r>
            <a:r>
              <a:rPr lang="en-US" dirty="0"/>
              <a:t> (2)       </a:t>
            </a:r>
            <a:r>
              <a:rPr lang="en-US" dirty="0" smtClean="0"/>
              <a:t>	- </a:t>
            </a:r>
            <a:r>
              <a:rPr lang="en-US" dirty="0"/>
              <a:t>create a pair of connected sockets</a:t>
            </a:r>
          </a:p>
          <a:p>
            <a:pPr marL="0" indent="0">
              <a:buNone/>
            </a:pPr>
            <a:r>
              <a:rPr lang="en-US" dirty="0"/>
              <a:t>accept4 (2)          </a:t>
            </a:r>
            <a:r>
              <a:rPr lang="en-US" dirty="0" smtClean="0"/>
              <a:t>	- </a:t>
            </a:r>
            <a:r>
              <a:rPr lang="en-US" dirty="0"/>
              <a:t>accept a connection on a socket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I/O in addition to read and write</a:t>
            </a:r>
          </a:p>
          <a:p>
            <a:pPr marL="0" indent="0">
              <a:buNone/>
            </a:pPr>
            <a:r>
              <a:rPr lang="en-US" dirty="0" err="1"/>
              <a:t>recv</a:t>
            </a:r>
            <a:r>
              <a:rPr lang="en-US" dirty="0"/>
              <a:t> (2)             </a:t>
            </a:r>
            <a:r>
              <a:rPr lang="en-US" dirty="0" smtClean="0"/>
              <a:t>     - </a:t>
            </a:r>
            <a:r>
              <a:rPr lang="en-US" dirty="0"/>
              <a:t>receive a message from a socket</a:t>
            </a:r>
          </a:p>
          <a:p>
            <a:pPr marL="0" indent="0">
              <a:buNone/>
            </a:pPr>
            <a:r>
              <a:rPr lang="en-US" dirty="0" err="1"/>
              <a:t>recvfrom</a:t>
            </a:r>
            <a:r>
              <a:rPr lang="en-US" dirty="0"/>
              <a:t> (2)        </a:t>
            </a:r>
            <a:r>
              <a:rPr lang="en-US" dirty="0" smtClean="0"/>
              <a:t>- </a:t>
            </a:r>
            <a:r>
              <a:rPr lang="en-US" dirty="0"/>
              <a:t>receive a message from a socket</a:t>
            </a:r>
          </a:p>
          <a:p>
            <a:pPr marL="0" indent="0">
              <a:buNone/>
            </a:pPr>
            <a:r>
              <a:rPr lang="en-US" dirty="0" err="1"/>
              <a:t>recvmsg</a:t>
            </a:r>
            <a:r>
              <a:rPr lang="en-US" dirty="0"/>
              <a:t> (2)         </a:t>
            </a:r>
            <a:r>
              <a:rPr lang="en-US" dirty="0" smtClean="0"/>
              <a:t>- </a:t>
            </a:r>
            <a:r>
              <a:rPr lang="en-US" dirty="0"/>
              <a:t>receive a message from a socket</a:t>
            </a:r>
          </a:p>
          <a:p>
            <a:pPr marL="0" indent="0">
              <a:buNone/>
            </a:pPr>
            <a:r>
              <a:rPr lang="en-US" dirty="0"/>
              <a:t>send (2)             </a:t>
            </a:r>
            <a:r>
              <a:rPr lang="en-US" dirty="0" smtClean="0"/>
              <a:t>   - </a:t>
            </a:r>
            <a:r>
              <a:rPr lang="en-US" dirty="0"/>
              <a:t>send a message on a socket</a:t>
            </a:r>
          </a:p>
          <a:p>
            <a:pPr marL="0" indent="0">
              <a:buNone/>
            </a:pPr>
            <a:r>
              <a:rPr lang="en-US" dirty="0" err="1"/>
              <a:t>sendmsg</a:t>
            </a:r>
            <a:r>
              <a:rPr lang="en-US" dirty="0"/>
              <a:t> (2)       </a:t>
            </a:r>
            <a:r>
              <a:rPr lang="en-US" dirty="0" smtClean="0"/>
              <a:t> </a:t>
            </a:r>
            <a:r>
              <a:rPr lang="en-US" dirty="0"/>
              <a:t>- send a message on a socket</a:t>
            </a:r>
          </a:p>
          <a:p>
            <a:pPr marL="0" indent="0">
              <a:buNone/>
            </a:pPr>
            <a:r>
              <a:rPr lang="en-US" dirty="0" err="1"/>
              <a:t>sendto</a:t>
            </a:r>
            <a:r>
              <a:rPr lang="en-US" dirty="0"/>
              <a:t> (2)           - send a message on a socket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461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Section 7 - format entries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610600" cy="5867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AF_UNIX </a:t>
            </a:r>
            <a:r>
              <a:rPr lang="en-US" dirty="0"/>
              <a:t>(7)          - Sockets for local </a:t>
            </a:r>
            <a:r>
              <a:rPr lang="en-US" dirty="0" err="1"/>
              <a:t>interprocess</a:t>
            </a:r>
            <a:r>
              <a:rPr lang="en-US" dirty="0"/>
              <a:t> communication</a:t>
            </a:r>
          </a:p>
          <a:p>
            <a:pPr marL="0" indent="0">
              <a:buNone/>
            </a:pPr>
            <a:r>
              <a:rPr lang="en-US" dirty="0"/>
              <a:t>SOCK_RAW (7)         - Linux IPv4 raw sockets</a:t>
            </a:r>
          </a:p>
          <a:p>
            <a:pPr marL="0" indent="0">
              <a:buNone/>
            </a:pPr>
            <a:r>
              <a:rPr lang="en-US" dirty="0"/>
              <a:t>socket (7)           - Linux socket interface</a:t>
            </a:r>
          </a:p>
          <a:p>
            <a:pPr marL="0" indent="0">
              <a:buNone/>
            </a:pPr>
            <a:r>
              <a:rPr lang="en-US" dirty="0" err="1"/>
              <a:t>rtnetlink</a:t>
            </a:r>
            <a:r>
              <a:rPr lang="en-US" dirty="0"/>
              <a:t> (7)        - Linux IPv4 routing socket</a:t>
            </a:r>
          </a:p>
          <a:p>
            <a:pPr marL="0" indent="0">
              <a:buNone/>
            </a:pPr>
            <a:r>
              <a:rPr lang="en-US" dirty="0"/>
              <a:t>NETLINK_ROUTE (7)    - Linux IPv4 routing </a:t>
            </a:r>
            <a:r>
              <a:rPr lang="en-US" dirty="0" smtClean="0"/>
              <a:t>socket</a:t>
            </a:r>
          </a:p>
          <a:p>
            <a:pPr marL="0" indent="0">
              <a:buNone/>
            </a:pPr>
            <a:r>
              <a:rPr lang="en-US" dirty="0"/>
              <a:t>PF_LOCAL (7)         - Sockets for local </a:t>
            </a:r>
            <a:r>
              <a:rPr lang="en-US" dirty="0" err="1"/>
              <a:t>interprocess</a:t>
            </a:r>
            <a:r>
              <a:rPr lang="en-US" dirty="0"/>
              <a:t> communication</a:t>
            </a:r>
          </a:p>
          <a:p>
            <a:pPr marL="0" indent="0">
              <a:buNone/>
            </a:pPr>
            <a:r>
              <a:rPr lang="en-US" dirty="0"/>
              <a:t>PF_UNIX (7)          - Sockets for local </a:t>
            </a:r>
            <a:r>
              <a:rPr lang="en-US" dirty="0" err="1"/>
              <a:t>interprocess</a:t>
            </a:r>
            <a:r>
              <a:rPr lang="en-US" dirty="0"/>
              <a:t> communication</a:t>
            </a:r>
          </a:p>
          <a:p>
            <a:pPr marL="0" indent="0">
              <a:buNone/>
            </a:pPr>
            <a:r>
              <a:rPr lang="en-US" dirty="0"/>
              <a:t>raw (7)              - Linux IPv4 raw sockets</a:t>
            </a:r>
          </a:p>
          <a:p>
            <a:pPr marL="0" indent="0">
              <a:buNone/>
            </a:pPr>
            <a:r>
              <a:rPr lang="en-US" dirty="0" err="1"/>
              <a:t>unix</a:t>
            </a:r>
            <a:r>
              <a:rPr lang="en-US" dirty="0"/>
              <a:t> (7)             - Sockets for local </a:t>
            </a:r>
            <a:r>
              <a:rPr lang="en-US" dirty="0" err="1"/>
              <a:t>interprocess</a:t>
            </a:r>
            <a:r>
              <a:rPr lang="en-US" dirty="0"/>
              <a:t> communication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Socket Commands</a:t>
            </a:r>
          </a:p>
          <a:p>
            <a:pPr marL="0" indent="0">
              <a:buNone/>
            </a:pPr>
            <a:r>
              <a:rPr lang="en-US" dirty="0" err="1"/>
              <a:t>byobu</a:t>
            </a:r>
            <a:r>
              <a:rPr lang="en-US" dirty="0"/>
              <a:t>-reconnect-sockets (1) - </a:t>
            </a:r>
            <a:r>
              <a:rPr lang="en-US" dirty="0" err="1"/>
              <a:t>Sourcable</a:t>
            </a:r>
            <a:r>
              <a:rPr lang="en-US" dirty="0"/>
              <a:t> script that </a:t>
            </a:r>
            <a:r>
              <a:rPr lang="en-US" dirty="0" smtClean="0"/>
              <a:t>updates 	GPG_AGENT_INFO </a:t>
            </a:r>
            <a:r>
              <a:rPr lang="en-US" dirty="0"/>
              <a:t>an...</a:t>
            </a:r>
          </a:p>
          <a:p>
            <a:pPr marL="0" indent="0">
              <a:buNone/>
            </a:pPr>
            <a:r>
              <a:rPr lang="en-US" dirty="0" err="1"/>
              <a:t>dbus</a:t>
            </a:r>
            <a:r>
              <a:rPr lang="en-US" dirty="0"/>
              <a:t>-cleanup-sockets (1) - clean up leftover sockets in a directory</a:t>
            </a:r>
          </a:p>
          <a:p>
            <a:pPr marL="0" indent="0">
              <a:buNone/>
            </a:pPr>
            <a:r>
              <a:rPr lang="en-US" dirty="0"/>
              <a:t>fuser (1)            - identify processes using files or sockets</a:t>
            </a:r>
          </a:p>
          <a:p>
            <a:pPr marL="0" indent="0">
              <a:buNone/>
            </a:pPr>
            <a:r>
              <a:rPr lang="en-US" dirty="0" err="1"/>
              <a:t>ncat</a:t>
            </a:r>
            <a:r>
              <a:rPr lang="en-US" dirty="0"/>
              <a:t> (1)             - Concatenate and redirect sockets</a:t>
            </a:r>
          </a:p>
          <a:p>
            <a:pPr marL="0" indent="0">
              <a:buNone/>
            </a:pPr>
            <a:r>
              <a:rPr lang="en-US" dirty="0" err="1"/>
              <a:t>ss</a:t>
            </a:r>
            <a:r>
              <a:rPr lang="en-US" dirty="0"/>
              <a:t> (8)               - another utility to investigate sockets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768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TLPI/sockets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ls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ares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*.c</a:t>
            </a:r>
          </a:p>
          <a:p>
            <a:pPr marL="0" indent="0">
              <a:buNone/>
            </a:pPr>
            <a:r>
              <a:rPr lang="en-US" dirty="0"/>
              <a:t>i6d_ucase_cl.c      is_echo_v2_sv.c    </a:t>
            </a:r>
            <a:r>
              <a:rPr lang="en-US" dirty="0" err="1"/>
              <a:t>scm_cred_recv.c</a:t>
            </a:r>
            <a:r>
              <a:rPr lang="en-US" dirty="0"/>
              <a:t>    </a:t>
            </a:r>
            <a:r>
              <a:rPr lang="en-US" dirty="0" err="1"/>
              <a:t>ud_ucase_cl.c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i6d_ucase_sv.c      </a:t>
            </a:r>
            <a:r>
              <a:rPr lang="en-US" dirty="0" err="1"/>
              <a:t>is_seqnum_cl.c</a:t>
            </a:r>
            <a:r>
              <a:rPr lang="en-US" dirty="0"/>
              <a:t>     </a:t>
            </a:r>
            <a:r>
              <a:rPr lang="en-US" dirty="0" err="1"/>
              <a:t>scm_cred_send.c</a:t>
            </a:r>
            <a:r>
              <a:rPr lang="en-US" dirty="0"/>
              <a:t>    </a:t>
            </a:r>
            <a:r>
              <a:rPr lang="en-US" dirty="0" err="1"/>
              <a:t>ud_ucase_sv.c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id_echo_cl.c</a:t>
            </a:r>
            <a:r>
              <a:rPr lang="en-US" dirty="0"/>
              <a:t>        </a:t>
            </a:r>
            <a:r>
              <a:rPr lang="en-US" dirty="0" err="1"/>
              <a:t>is_seqnum_sv.c</a:t>
            </a:r>
            <a:r>
              <a:rPr lang="en-US" dirty="0"/>
              <a:t>     </a:t>
            </a:r>
            <a:r>
              <a:rPr lang="en-US" dirty="0" err="1"/>
              <a:t>scm_rights_recv.c</a:t>
            </a:r>
            <a:r>
              <a:rPr lang="en-US" dirty="0"/>
              <a:t>  </a:t>
            </a:r>
            <a:r>
              <a:rPr lang="en-US" dirty="0" err="1"/>
              <a:t>unix_sockets.c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id_echo_sv.c</a:t>
            </a:r>
            <a:r>
              <a:rPr lang="en-US" dirty="0"/>
              <a:t>        is_seqnum_v2_cl.c  </a:t>
            </a:r>
            <a:r>
              <a:rPr lang="en-US" dirty="0" err="1"/>
              <a:t>scm_rights_send.c</a:t>
            </a:r>
            <a:r>
              <a:rPr lang="en-US" dirty="0"/>
              <a:t>  </a:t>
            </a:r>
            <a:r>
              <a:rPr lang="en-US" dirty="0" err="1"/>
              <a:t>us_abstract_bind.c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inet_sockets.c</a:t>
            </a:r>
            <a:r>
              <a:rPr lang="en-US" dirty="0"/>
              <a:t>      is_seqnum_v2_sv.c  </a:t>
            </a:r>
            <a:r>
              <a:rPr lang="en-US" dirty="0" err="1"/>
              <a:t>sendfile.c</a:t>
            </a:r>
            <a:r>
              <a:rPr lang="en-US" dirty="0"/>
              <a:t>         </a:t>
            </a:r>
            <a:r>
              <a:rPr lang="en-US" dirty="0" err="1"/>
              <a:t>us_xfr_cl.c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is_echo_cl.c</a:t>
            </a:r>
            <a:r>
              <a:rPr lang="en-US" dirty="0"/>
              <a:t>        </a:t>
            </a:r>
            <a:r>
              <a:rPr lang="en-US" dirty="0" err="1"/>
              <a:t>rdwrn.c</a:t>
            </a:r>
            <a:r>
              <a:rPr lang="en-US" dirty="0"/>
              <a:t>            </a:t>
            </a:r>
            <a:r>
              <a:rPr lang="en-US" dirty="0" err="1"/>
              <a:t>socknames.c</a:t>
            </a:r>
            <a:r>
              <a:rPr lang="en-US" dirty="0"/>
              <a:t>        </a:t>
            </a:r>
            <a:r>
              <a:rPr lang="en-US" dirty="0" err="1"/>
              <a:t>us_xfr_sv.c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is_echo_inetd_sv.c</a:t>
            </a:r>
            <a:r>
              <a:rPr lang="en-US" dirty="0"/>
              <a:t>  </a:t>
            </a:r>
            <a:r>
              <a:rPr lang="en-US" dirty="0" err="1"/>
              <a:t>read_line_buf.c</a:t>
            </a:r>
            <a:r>
              <a:rPr lang="en-US" dirty="0"/>
              <a:t>    </a:t>
            </a:r>
            <a:r>
              <a:rPr lang="en-US" dirty="0" err="1"/>
              <a:t>t_gethostbyname.c</a:t>
            </a:r>
            <a:r>
              <a:rPr lang="en-US" dirty="0"/>
              <a:t>  us_xfr_v2_cl.c</a:t>
            </a:r>
          </a:p>
          <a:p>
            <a:pPr marL="0" indent="0">
              <a:buNone/>
            </a:pPr>
            <a:r>
              <a:rPr lang="en-US" dirty="0" err="1"/>
              <a:t>is_echo_sv.c</a:t>
            </a:r>
            <a:r>
              <a:rPr lang="en-US" dirty="0"/>
              <a:t>        </a:t>
            </a:r>
            <a:r>
              <a:rPr lang="en-US" dirty="0" err="1"/>
              <a:t>read_line.c</a:t>
            </a:r>
            <a:r>
              <a:rPr lang="en-US" dirty="0"/>
              <a:t>        </a:t>
            </a:r>
            <a:r>
              <a:rPr lang="en-US" dirty="0" err="1"/>
              <a:t>t_getservbyname.c</a:t>
            </a:r>
            <a:r>
              <a:rPr lang="en-US" dirty="0"/>
              <a:t>  us_xfr_v2_sv.c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83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apue.2e/sockets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ares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/class/csce510-001/Code/apue.2e/sockets/</a:t>
            </a:r>
          </a:p>
          <a:p>
            <a:pPr marL="0" indent="0">
              <a:buNone/>
            </a:pPr>
            <a:r>
              <a:rPr lang="en-US" dirty="0" err="1"/>
              <a:t>bindunix.c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findsvc.c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servlisten.c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bo.c</a:t>
            </a:r>
            <a:r>
              <a:rPr lang="en-US" dirty="0"/>
              <a:t> 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servaccept.c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initsrv1.c </a:t>
            </a:r>
            <a:r>
              <a:rPr lang="en-US" dirty="0"/>
              <a:t>initsrv2.c</a:t>
            </a:r>
          </a:p>
          <a:p>
            <a:pPr marL="0" indent="0">
              <a:buNone/>
            </a:pPr>
            <a:r>
              <a:rPr lang="en-US" dirty="0" err="1"/>
              <a:t>clconn.c</a:t>
            </a:r>
            <a:r>
              <a:rPr lang="en-US" dirty="0"/>
              <a:t> </a:t>
            </a:r>
            <a:r>
              <a:rPr lang="en-US" dirty="0" err="1" smtClean="0"/>
              <a:t>cliconn.c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sendfd2.c </a:t>
            </a:r>
            <a:r>
              <a:rPr lang="en-US" dirty="0" err="1" smtClean="0"/>
              <a:t>sendfd.c</a:t>
            </a:r>
            <a:r>
              <a:rPr lang="en-US" dirty="0" smtClean="0"/>
              <a:t> </a:t>
            </a:r>
            <a:r>
              <a:rPr lang="en-US" dirty="0" err="1" smtClean="0"/>
              <a:t>spipe.c</a:t>
            </a:r>
            <a:r>
              <a:rPr lang="en-US" dirty="0" smtClean="0"/>
              <a:t>  </a:t>
            </a:r>
            <a:r>
              <a:rPr lang="en-US" dirty="0" err="1" smtClean="0"/>
              <a:t>recvfd.c</a:t>
            </a:r>
            <a:r>
              <a:rPr lang="en-US" dirty="0" smtClean="0"/>
              <a:t> recvfd2.c </a:t>
            </a:r>
            <a:r>
              <a:rPr lang="en-US" dirty="0" err="1" smtClean="0"/>
              <a:t>ruptimed-fd.c</a:t>
            </a:r>
            <a:r>
              <a:rPr lang="en-US" dirty="0" smtClean="0"/>
              <a:t>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ruptime.c</a:t>
            </a:r>
            <a:r>
              <a:rPr lang="en-US" dirty="0"/>
              <a:t>      </a:t>
            </a:r>
            <a:r>
              <a:rPr lang="en-US" dirty="0" err="1" smtClean="0"/>
              <a:t>ruptime-dg.c</a:t>
            </a:r>
            <a:r>
              <a:rPr lang="en-US" dirty="0"/>
              <a:t> </a:t>
            </a:r>
            <a:r>
              <a:rPr lang="en-US" dirty="0" err="1"/>
              <a:t>ruptimed.c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linux.mk solaris.mk</a:t>
            </a:r>
            <a:r>
              <a:rPr lang="en-US" dirty="0"/>
              <a:t> freebsd.mk  macos.mk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38044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grep</a:t>
            </a:r>
            <a:r>
              <a:rPr lang="en-US" dirty="0" smtClean="0"/>
              <a:t> socket fig*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fgrep</a:t>
            </a:r>
            <a:r>
              <a:rPr lang="en-US" dirty="0"/>
              <a:t> socket fig</a:t>
            </a:r>
            <a:r>
              <a:rPr lang="en-US" dirty="0" smtClean="0"/>
              <a:t>*</a:t>
            </a:r>
          </a:p>
          <a:p>
            <a:pPr marL="0" indent="0">
              <a:buNone/>
            </a:pPr>
            <a:r>
              <a:rPr lang="en-US" dirty="0"/>
              <a:t>fig16.8:#include &lt;sys/</a:t>
            </a:r>
            <a:r>
              <a:rPr lang="en-US" dirty="0" err="1"/>
              <a:t>socket.h</a:t>
            </a:r>
            <a:r>
              <a:rPr lang="en-US" dirty="0" smtClean="0"/>
              <a:t>&gt;  - print info   returned from </a:t>
            </a:r>
            <a:r>
              <a:rPr lang="en-US" dirty="0" err="1" smtClean="0"/>
              <a:t>getaddrinfo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fig16.9:#include &lt;sys/</a:t>
            </a:r>
            <a:r>
              <a:rPr lang="en-US" dirty="0" err="1"/>
              <a:t>socket.h</a:t>
            </a:r>
            <a:r>
              <a:rPr lang="en-US" dirty="0"/>
              <a:t>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fig16.10</a:t>
            </a:r>
            <a:r>
              <a:rPr lang="en-US" dirty="0"/>
              <a:t>:#include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fig16.10:       if ((</a:t>
            </a:r>
            <a:r>
              <a:rPr lang="en-US" dirty="0" err="1"/>
              <a:t>fd</a:t>
            </a:r>
            <a:r>
              <a:rPr lang="en-US" dirty="0"/>
              <a:t> = socket(</a:t>
            </a:r>
            <a:r>
              <a:rPr lang="en-US" dirty="0" err="1"/>
              <a:t>addr</a:t>
            </a:r>
            <a:r>
              <a:rPr lang="en-US" dirty="0"/>
              <a:t>-&gt;</a:t>
            </a:r>
            <a:r>
              <a:rPr lang="en-US" dirty="0" err="1"/>
              <a:t>sa_family</a:t>
            </a:r>
            <a:r>
              <a:rPr lang="en-US" dirty="0"/>
              <a:t>, type, 0)) &lt; 0)</a:t>
            </a:r>
          </a:p>
          <a:p>
            <a:pPr marL="0" indent="0">
              <a:buNone/>
            </a:pPr>
            <a:r>
              <a:rPr lang="en-US" dirty="0"/>
              <a:t>fig16.14:#include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fig16.14:               if ((</a:t>
            </a:r>
            <a:r>
              <a:rPr lang="en-US" dirty="0" err="1"/>
              <a:t>sockfd</a:t>
            </a:r>
            <a:r>
              <a:rPr lang="en-US" dirty="0"/>
              <a:t> = socket(</a:t>
            </a:r>
            <a:r>
              <a:rPr lang="en-US" dirty="0" err="1"/>
              <a:t>aip</a:t>
            </a:r>
            <a:r>
              <a:rPr lang="en-US" dirty="0"/>
              <a:t>-&gt;</a:t>
            </a:r>
            <a:r>
              <a:rPr lang="en-US" dirty="0" err="1"/>
              <a:t>ai_family</a:t>
            </a:r>
            <a:r>
              <a:rPr lang="en-US" dirty="0"/>
              <a:t>, SOCK_STREAM, 0)) &lt; 0)</a:t>
            </a:r>
          </a:p>
          <a:p>
            <a:pPr marL="0" indent="0">
              <a:buNone/>
            </a:pPr>
            <a:r>
              <a:rPr lang="en-US" dirty="0"/>
              <a:t>fig16.15:#include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fig16.16:#include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fig16.17:#include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fig16.18:#include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fig16.18:               if ((</a:t>
            </a:r>
            <a:r>
              <a:rPr lang="en-US" dirty="0" err="1"/>
              <a:t>sockfd</a:t>
            </a:r>
            <a:r>
              <a:rPr lang="en-US" dirty="0"/>
              <a:t> = socket(</a:t>
            </a:r>
            <a:r>
              <a:rPr lang="en-US" dirty="0" err="1"/>
              <a:t>aip</a:t>
            </a:r>
            <a:r>
              <a:rPr lang="en-US" dirty="0"/>
              <a:t>-&gt;</a:t>
            </a:r>
            <a:r>
              <a:rPr lang="en-US" dirty="0" err="1"/>
              <a:t>ai_family</a:t>
            </a:r>
            <a:r>
              <a:rPr lang="en-US" dirty="0"/>
              <a:t>, SOCK_DGRAM, 0)) &lt; 0) {</a:t>
            </a:r>
          </a:p>
          <a:p>
            <a:pPr marL="0" indent="0">
              <a:buNone/>
            </a:pPr>
            <a:r>
              <a:rPr lang="en-US" dirty="0"/>
              <a:t>fig16.20:#include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fig16.20:       if ((</a:t>
            </a:r>
            <a:r>
              <a:rPr lang="en-US" dirty="0" err="1"/>
              <a:t>fd</a:t>
            </a:r>
            <a:r>
              <a:rPr lang="en-US" dirty="0"/>
              <a:t> = socket(</a:t>
            </a:r>
            <a:r>
              <a:rPr lang="en-US" dirty="0" err="1"/>
              <a:t>addr</a:t>
            </a:r>
            <a:r>
              <a:rPr lang="en-US" dirty="0"/>
              <a:t>-&gt;</a:t>
            </a:r>
            <a:r>
              <a:rPr lang="en-US" dirty="0" err="1"/>
              <a:t>sa_family</a:t>
            </a:r>
            <a:r>
              <a:rPr lang="en-US" dirty="0"/>
              <a:t>, type, 0)) &lt; 0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fig 17.13 </a:t>
            </a:r>
            <a:r>
              <a:rPr lang="en-US" dirty="0"/>
              <a:t>:#include &lt;sys/</a:t>
            </a:r>
            <a:r>
              <a:rPr lang="en-US" dirty="0" err="1"/>
              <a:t>socket.h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469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I/O on stream sockets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bidirectional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reliable - 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19250"/>
            <a:ext cx="589597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32475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56-4 Datagram sockets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924050"/>
            <a:ext cx="592455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9309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58-1  router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1238250"/>
            <a:ext cx="62103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42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Last Time</a:t>
            </a:r>
          </a:p>
          <a:p>
            <a:pPr lvl="1">
              <a:defRPr/>
            </a:pPr>
            <a:r>
              <a:rPr lang="en-US" dirty="0"/>
              <a:t>signals one more thing</a:t>
            </a:r>
          </a:p>
          <a:p>
            <a:pPr lvl="1">
              <a:defRPr/>
            </a:pPr>
            <a:r>
              <a:rPr lang="en-US" dirty="0"/>
              <a:t>APUE.2e/</a:t>
            </a:r>
            <a:r>
              <a:rPr lang="en-US" dirty="0" err="1"/>
              <a:t>tty_cbreak</a:t>
            </a:r>
            <a:endParaRPr lang="en-US" dirty="0"/>
          </a:p>
          <a:p>
            <a:pPr lvl="1">
              <a:defRPr/>
            </a:pPr>
            <a:r>
              <a:rPr lang="en-US" dirty="0"/>
              <a:t>Shell2 – Program</a:t>
            </a:r>
          </a:p>
          <a:p>
            <a:pPr lvl="1">
              <a:defRPr/>
            </a:pPr>
            <a:r>
              <a:rPr lang="en-US" dirty="0"/>
              <a:t>Pipes revisited (SIGPIPE)</a:t>
            </a:r>
          </a:p>
          <a:p>
            <a:pPr lvl="1">
              <a:defRPr/>
            </a:pPr>
            <a:r>
              <a:rPr lang="en-US" dirty="0" err="1"/>
              <a:t>mkfifo</a:t>
            </a:r>
            <a:r>
              <a:rPr lang="en-US" dirty="0"/>
              <a:t> – named pipes</a:t>
            </a:r>
          </a:p>
          <a:p>
            <a:pPr lvl="1">
              <a:defRPr/>
            </a:pPr>
            <a:r>
              <a:rPr lang="en-US" dirty="0"/>
              <a:t>Links revisited</a:t>
            </a:r>
          </a:p>
          <a:p>
            <a:pPr lvl="1">
              <a:defRPr/>
            </a:pPr>
            <a:r>
              <a:rPr lang="en-US" dirty="0"/>
              <a:t>GDB</a:t>
            </a:r>
          </a:p>
          <a:p>
            <a:pPr lvl="1">
              <a:defRPr/>
            </a:pPr>
            <a:r>
              <a:rPr lang="en-US" dirty="0"/>
              <a:t>daemons</a:t>
            </a:r>
          </a:p>
          <a:p>
            <a:pPr marL="0" indent="0">
              <a:buNone/>
              <a:defRPr/>
            </a:pPr>
            <a:r>
              <a:rPr lang="en-US" dirty="0"/>
              <a:t>Email</a:t>
            </a:r>
          </a:p>
          <a:p>
            <a:pPr lvl="1">
              <a:defRPr/>
            </a:pPr>
            <a:r>
              <a:rPr lang="en-US" dirty="0"/>
              <a:t>Shell 2 specs</a:t>
            </a:r>
          </a:p>
          <a:p>
            <a:pPr lvl="1">
              <a:defRPr/>
            </a:pPr>
            <a:r>
              <a:rPr lang="en-US" dirty="0"/>
              <a:t>Shell2 base code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/>
              <a:t>Shell2 – Program due Tuesday</a:t>
            </a:r>
          </a:p>
          <a:p>
            <a:pPr lvl="1"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78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58-2 TCP/IP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00270"/>
            <a:ext cx="6248400" cy="6452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9625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58-3 Layered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1300163"/>
            <a:ext cx="604837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915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58-4 Encapsulation of packets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1381125"/>
            <a:ext cx="5895975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4634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addresses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32 bits</a:t>
            </a:r>
          </a:p>
          <a:p>
            <a:r>
              <a:rPr lang="en-US" dirty="0" smtClean="0"/>
              <a:t>dotted decimal notation</a:t>
            </a:r>
          </a:p>
          <a:p>
            <a:r>
              <a:rPr lang="en-US" dirty="0" smtClean="0"/>
              <a:t>network address/ network mask </a:t>
            </a:r>
          </a:p>
          <a:p>
            <a:r>
              <a:rPr lang="en-US" dirty="0" err="1" smtClean="0"/>
              <a:t>networkid</a:t>
            </a:r>
            <a:r>
              <a:rPr lang="en-US" dirty="0" smtClean="0"/>
              <a:t>. </a:t>
            </a:r>
            <a:r>
              <a:rPr lang="en-US" dirty="0" err="1" smtClean="0"/>
              <a:t>subnetid.hostid</a:t>
            </a:r>
            <a:endParaRPr lang="en-US" dirty="0" smtClean="0"/>
          </a:p>
          <a:p>
            <a:r>
              <a:rPr lang="en-US" dirty="0" smtClean="0"/>
              <a:t>129.252 – class B address</a:t>
            </a:r>
          </a:p>
          <a:p>
            <a:pPr lvl="1"/>
            <a:r>
              <a:rPr lang="en-US" dirty="0" smtClean="0"/>
              <a:t>129.252.11</a:t>
            </a:r>
          </a:p>
          <a:p>
            <a:r>
              <a:rPr lang="en-US" dirty="0" err="1" smtClean="0"/>
              <a:t>ifconfig</a:t>
            </a:r>
            <a:r>
              <a:rPr lang="en-US" dirty="0" smtClean="0"/>
              <a:t>  (</a:t>
            </a:r>
            <a:r>
              <a:rPr lang="en-US" dirty="0" err="1" smtClean="0"/>
              <a:t>ipconfig</a:t>
            </a:r>
            <a:r>
              <a:rPr lang="en-US" dirty="0" smtClean="0"/>
              <a:t> /all in Windows)</a:t>
            </a:r>
          </a:p>
          <a:p>
            <a:r>
              <a:rPr lang="en-US" dirty="0" smtClean="0"/>
              <a:t>loopback 127.0.0.1</a:t>
            </a:r>
          </a:p>
          <a:p>
            <a:r>
              <a:rPr lang="en-US" dirty="0" smtClean="0"/>
              <a:t>host id = 0, </a:t>
            </a:r>
            <a:r>
              <a:rPr lang="en-US" dirty="0" err="1" smtClean="0"/>
              <a:t>hostid</a:t>
            </a:r>
            <a:r>
              <a:rPr lang="en-US" dirty="0" smtClean="0"/>
              <a:t>=255 not allowed</a:t>
            </a:r>
          </a:p>
          <a:p>
            <a:r>
              <a:rPr lang="en-US" dirty="0" smtClean="0"/>
              <a:t>subnet broadcast 129.252.11.255</a:t>
            </a:r>
          </a:p>
          <a:p>
            <a:r>
              <a:rPr lang="en-US" dirty="0" smtClean="0"/>
              <a:t>INADDR_ANY    0.0.0.0 usually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866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port numbers</a:t>
            </a:r>
          </a:p>
          <a:p>
            <a:r>
              <a:rPr lang="en-US" dirty="0" smtClean="0"/>
              <a:t>well-known, registered and privileged 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8446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15" y="1295400"/>
            <a:ext cx="8393566" cy="426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6766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59-1 Big Endian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62138"/>
            <a:ext cx="8458200" cy="456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559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Daemons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daemon is a process that</a:t>
            </a:r>
          </a:p>
          <a:p>
            <a:r>
              <a:rPr lang="en-US" dirty="0" smtClean="0"/>
              <a:t>is long-lived; runs from system start-up till shut-down</a:t>
            </a:r>
          </a:p>
          <a:p>
            <a:r>
              <a:rPr lang="en-US" dirty="0" smtClean="0"/>
              <a:t>runs in background with no controlling terminal </a:t>
            </a:r>
            <a:r>
              <a:rPr lang="en-US" dirty="0" smtClean="0">
                <a:sym typeface="Wingdings" pitchFamily="2" charset="2"/>
              </a:rPr>
              <a:t> no signals from terminal</a:t>
            </a:r>
          </a:p>
          <a:p>
            <a:r>
              <a:rPr lang="en-US" dirty="0" smtClean="0">
                <a:sym typeface="Wingdings" pitchFamily="2" charset="2"/>
              </a:rPr>
              <a:t>typically a “server”</a:t>
            </a:r>
          </a:p>
          <a:p>
            <a:r>
              <a:rPr lang="en-US" dirty="0" smtClean="0">
                <a:sym typeface="Wingdings" pitchFamily="2" charset="2"/>
              </a:rPr>
              <a:t>Examples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cron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sshd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httpd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inetd</a:t>
            </a:r>
            <a:r>
              <a:rPr lang="en-US" dirty="0" smtClean="0">
                <a:sym typeface="Wingdings" pitchFamily="2" charset="2"/>
              </a:rPr>
              <a:t> – listens for incoming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"/>
            <a:ext cx="8229600" cy="60807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CRON(8)                                                                CRON(8)</a:t>
            </a:r>
          </a:p>
          <a:p>
            <a:endParaRPr lang="en-US" dirty="0"/>
          </a:p>
          <a:p>
            <a:r>
              <a:rPr lang="en-US" dirty="0"/>
              <a:t>NAME</a:t>
            </a:r>
          </a:p>
          <a:p>
            <a:r>
              <a:rPr lang="en-US" dirty="0"/>
              <a:t>       </a:t>
            </a:r>
            <a:r>
              <a:rPr lang="en-US" dirty="0" err="1"/>
              <a:t>cron</a:t>
            </a:r>
            <a:r>
              <a:rPr lang="en-US" dirty="0"/>
              <a:t> - daemon to execute scheduled commands (</a:t>
            </a:r>
            <a:r>
              <a:rPr lang="en-US" dirty="0" err="1"/>
              <a:t>Vixie</a:t>
            </a:r>
            <a:r>
              <a:rPr lang="en-US" dirty="0"/>
              <a:t> </a:t>
            </a:r>
            <a:r>
              <a:rPr lang="en-US" dirty="0" err="1"/>
              <a:t>Cron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SYNOPSIS</a:t>
            </a:r>
          </a:p>
          <a:p>
            <a:r>
              <a:rPr lang="en-US" dirty="0"/>
              <a:t>       </a:t>
            </a:r>
            <a:r>
              <a:rPr lang="en-US" dirty="0" err="1"/>
              <a:t>cron</a:t>
            </a:r>
            <a:r>
              <a:rPr lang="en-US" dirty="0"/>
              <a:t> [-f] [-l] [-L </a:t>
            </a:r>
            <a:r>
              <a:rPr lang="en-US" dirty="0" err="1"/>
              <a:t>loglevel</a:t>
            </a:r>
            <a:r>
              <a:rPr lang="en-US" dirty="0"/>
              <a:t>]</a:t>
            </a:r>
          </a:p>
          <a:p>
            <a:endParaRPr lang="en-US" dirty="0"/>
          </a:p>
          <a:p>
            <a:r>
              <a:rPr lang="en-US" dirty="0"/>
              <a:t>DESCRIPTION</a:t>
            </a:r>
          </a:p>
          <a:p>
            <a:r>
              <a:rPr lang="en-US" dirty="0"/>
              <a:t>       </a:t>
            </a:r>
            <a:r>
              <a:rPr lang="en-US" dirty="0" err="1"/>
              <a:t>cron</a:t>
            </a:r>
            <a:r>
              <a:rPr lang="en-US" dirty="0"/>
              <a:t>  is  started automatically from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init.d</a:t>
            </a:r>
            <a:r>
              <a:rPr lang="en-US" dirty="0" smtClean="0"/>
              <a:t> on </a:t>
            </a:r>
            <a:r>
              <a:rPr lang="en-US" dirty="0"/>
              <a:t>entering </a:t>
            </a:r>
            <a:r>
              <a:rPr lang="en-US" dirty="0" smtClean="0"/>
              <a:t>multi-user </a:t>
            </a:r>
            <a:r>
              <a:rPr lang="en-US" dirty="0" err="1" smtClean="0"/>
              <a:t>runlevels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con.d</a:t>
            </a:r>
            <a:r>
              <a:rPr lang="en-US" dirty="0" smtClean="0"/>
              <a:t>    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525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daemon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fork</a:t>
            </a:r>
          </a:p>
          <a:p>
            <a:pPr lvl="1"/>
            <a:r>
              <a:rPr lang="en-US" dirty="0" smtClean="0"/>
              <a:t>parent exits</a:t>
            </a:r>
          </a:p>
          <a:p>
            <a:pPr lvl="1"/>
            <a:r>
              <a:rPr lang="en-US" dirty="0" smtClean="0"/>
              <a:t>child lives on (adopted by ______)</a:t>
            </a:r>
          </a:p>
          <a:p>
            <a:pPr lvl="1"/>
            <a:r>
              <a:rPr lang="en-US" dirty="0" smtClean="0"/>
              <a:t>Why</a:t>
            </a:r>
          </a:p>
          <a:p>
            <a:pPr lvl="1"/>
            <a:r>
              <a:rPr lang="en-US" dirty="0" smtClean="0"/>
              <a:t>child continues on in background</a:t>
            </a:r>
          </a:p>
          <a:p>
            <a:pPr lvl="1"/>
            <a:r>
              <a:rPr lang="en-US" dirty="0" smtClean="0"/>
              <a:t>child not process-group leader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child calls </a:t>
            </a:r>
            <a:r>
              <a:rPr lang="en-US" dirty="0" err="1" smtClean="0"/>
              <a:t>setsid</a:t>
            </a:r>
            <a:r>
              <a:rPr lang="en-US" dirty="0" smtClean="0"/>
              <a:t> – start new session –free from terminal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daemon opens terminal later it might </a:t>
            </a:r>
            <a:r>
              <a:rPr lang="en-US" dirty="0" err="1" smtClean="0"/>
              <a:t>reaquire</a:t>
            </a:r>
            <a:r>
              <a:rPr lang="en-US" dirty="0" smtClean="0"/>
              <a:t> a controlling terminal O_NOCTTY on open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Clear process </a:t>
            </a:r>
            <a:r>
              <a:rPr lang="en-US" dirty="0" err="1" smtClean="0"/>
              <a:t>umask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 </a:t>
            </a:r>
            <a:r>
              <a:rPr lang="en-US" dirty="0" err="1" smtClean="0"/>
              <a:t>cwd</a:t>
            </a:r>
            <a:r>
              <a:rPr lang="en-US" dirty="0" smtClean="0"/>
              <a:t> typically to root “/” Why?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close all  open file descriptors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open /</a:t>
            </a:r>
            <a:r>
              <a:rPr lang="en-US" dirty="0" err="1" smtClean="0"/>
              <a:t>dev</a:t>
            </a:r>
            <a:r>
              <a:rPr lang="en-US" dirty="0" smtClean="0"/>
              <a:t>/null, dup2(</a:t>
            </a:r>
            <a:r>
              <a:rPr lang="en-US" dirty="0" err="1" smtClean="0"/>
              <a:t>fd</a:t>
            </a:r>
            <a:r>
              <a:rPr lang="en-US" dirty="0" smtClean="0"/>
              <a:t>, 0,1,2)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0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TLPI/daemon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 err="1"/>
              <a:t>become_daemon.c</a:t>
            </a:r>
            <a:r>
              <a:rPr lang="en-US" dirty="0"/>
              <a:t>  </a:t>
            </a:r>
            <a:endParaRPr lang="en-US" dirty="0" smtClean="0"/>
          </a:p>
          <a:p>
            <a:r>
              <a:rPr lang="en-US" dirty="0" err="1" smtClean="0"/>
              <a:t>daemon_SIGHUP.c</a:t>
            </a:r>
            <a:r>
              <a:rPr lang="en-US" dirty="0" smtClean="0"/>
              <a:t>     </a:t>
            </a:r>
          </a:p>
          <a:p>
            <a:r>
              <a:rPr lang="en-US" dirty="0" err="1" smtClean="0"/>
              <a:t>test_become_daemon.c</a:t>
            </a:r>
            <a:endParaRPr lang="en-US" dirty="0"/>
          </a:p>
          <a:p>
            <a:r>
              <a:rPr lang="en-US" dirty="0" err="1"/>
              <a:t>become_daemon.h</a:t>
            </a:r>
            <a:r>
              <a:rPr lang="en-US" dirty="0"/>
              <a:t>  </a:t>
            </a:r>
            <a:endParaRPr lang="en-US" dirty="0" smtClean="0"/>
          </a:p>
          <a:p>
            <a:r>
              <a:rPr lang="en-US" dirty="0" err="1" smtClean="0"/>
              <a:t>Makefile</a:t>
            </a:r>
            <a:r>
              <a:rPr lang="en-US" dirty="0" smtClean="0"/>
              <a:t>            </a:t>
            </a:r>
          </a:p>
          <a:p>
            <a:r>
              <a:rPr lang="en-US" dirty="0" err="1" smtClean="0"/>
              <a:t>t_syslog.c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52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TLPI/</a:t>
            </a:r>
            <a:r>
              <a:rPr lang="en-US" dirty="0" err="1" smtClean="0"/>
              <a:t>become_daemon.c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6200" y="914400"/>
            <a:ext cx="4422648" cy="57912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500" dirty="0" err="1"/>
              <a:t>int</a:t>
            </a:r>
            <a:r>
              <a:rPr lang="en-US" sz="3500" dirty="0"/>
              <a:t>                                     /* Returns 0 on success, -1 on error */</a:t>
            </a:r>
          </a:p>
          <a:p>
            <a:pPr marL="0" indent="0">
              <a:buNone/>
            </a:pPr>
            <a:r>
              <a:rPr lang="en-US" sz="3500" dirty="0" err="1"/>
              <a:t>becomeDaemon</a:t>
            </a:r>
            <a:r>
              <a:rPr lang="en-US" sz="3500" dirty="0"/>
              <a:t>(</a:t>
            </a:r>
            <a:r>
              <a:rPr lang="en-US" sz="3500" dirty="0" err="1"/>
              <a:t>int</a:t>
            </a:r>
            <a:r>
              <a:rPr lang="en-US" sz="3500" dirty="0"/>
              <a:t> flags)</a:t>
            </a:r>
          </a:p>
          <a:p>
            <a:pPr marL="0" indent="0">
              <a:buNone/>
            </a:pPr>
            <a:r>
              <a:rPr lang="en-US" sz="3500" dirty="0"/>
              <a:t>{</a:t>
            </a:r>
          </a:p>
          <a:p>
            <a:pPr marL="0" indent="0">
              <a:buNone/>
            </a:pPr>
            <a:r>
              <a:rPr lang="en-US" sz="3500" dirty="0"/>
              <a:t>    </a:t>
            </a:r>
            <a:r>
              <a:rPr lang="en-US" sz="3500" dirty="0" err="1"/>
              <a:t>int</a:t>
            </a:r>
            <a:r>
              <a:rPr lang="en-US" sz="3500" dirty="0"/>
              <a:t> </a:t>
            </a:r>
            <a:r>
              <a:rPr lang="en-US" sz="3500" dirty="0" err="1"/>
              <a:t>maxfd</a:t>
            </a:r>
            <a:r>
              <a:rPr lang="en-US" sz="3500" dirty="0"/>
              <a:t>, </a:t>
            </a:r>
            <a:r>
              <a:rPr lang="en-US" sz="3500" dirty="0" err="1"/>
              <a:t>fd</a:t>
            </a:r>
            <a:r>
              <a:rPr lang="en-US" sz="3500" dirty="0"/>
              <a:t>;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switch (fork()) {                   /* Become background process */</a:t>
            </a:r>
          </a:p>
          <a:p>
            <a:pPr marL="0" indent="0">
              <a:buNone/>
            </a:pPr>
            <a:r>
              <a:rPr lang="en-US" sz="3500" dirty="0"/>
              <a:t>    case -1: return -1;</a:t>
            </a:r>
          </a:p>
          <a:p>
            <a:pPr marL="0" indent="0">
              <a:buNone/>
            </a:pPr>
            <a:r>
              <a:rPr lang="en-US" sz="3500" dirty="0"/>
              <a:t>    case 0:  break;                     /* Child falls through... */</a:t>
            </a:r>
          </a:p>
          <a:p>
            <a:pPr marL="0" indent="0">
              <a:buNone/>
            </a:pPr>
            <a:r>
              <a:rPr lang="en-US" sz="3500" dirty="0"/>
              <a:t>    default: _exit(EXIT_SUCCESS); </a:t>
            </a:r>
            <a:r>
              <a:rPr lang="en-US" sz="3500" dirty="0" smtClean="0"/>
              <a:t>/* </a:t>
            </a:r>
            <a:r>
              <a:rPr lang="en-US" sz="3500" dirty="0"/>
              <a:t>while parent terminates */</a:t>
            </a:r>
          </a:p>
          <a:p>
            <a:pPr marL="0" indent="0">
              <a:buNone/>
            </a:pPr>
            <a:r>
              <a:rPr lang="en-US" sz="3500" dirty="0"/>
              <a:t>    }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if (</a:t>
            </a:r>
            <a:r>
              <a:rPr lang="en-US" sz="3500" dirty="0" err="1"/>
              <a:t>setsid</a:t>
            </a:r>
            <a:r>
              <a:rPr lang="en-US" sz="3500" dirty="0"/>
              <a:t>() == -1)      </a:t>
            </a:r>
            <a:r>
              <a:rPr lang="en-US" sz="3500" dirty="0" smtClean="0"/>
              <a:t>/* </a:t>
            </a:r>
            <a:r>
              <a:rPr lang="en-US" sz="3500" dirty="0"/>
              <a:t>Become leader of new session */</a:t>
            </a:r>
          </a:p>
          <a:p>
            <a:pPr marL="0" indent="0">
              <a:buNone/>
            </a:pPr>
            <a:r>
              <a:rPr lang="en-US" sz="3500" dirty="0"/>
              <a:t>        return -1;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switch (fork()) {   </a:t>
            </a:r>
            <a:r>
              <a:rPr lang="en-US" sz="3500" dirty="0" smtClean="0"/>
              <a:t>/* </a:t>
            </a:r>
            <a:r>
              <a:rPr lang="en-US" sz="3500" dirty="0"/>
              <a:t>Ensure we are not session leader */</a:t>
            </a:r>
          </a:p>
          <a:p>
            <a:pPr marL="0" indent="0">
              <a:buNone/>
            </a:pPr>
            <a:r>
              <a:rPr lang="en-US" sz="3500" dirty="0"/>
              <a:t>    case -1: return -1;</a:t>
            </a:r>
          </a:p>
          <a:p>
            <a:pPr marL="0" indent="0">
              <a:buNone/>
            </a:pPr>
            <a:r>
              <a:rPr lang="en-US" sz="3500" dirty="0"/>
              <a:t>    case 0:  break;</a:t>
            </a:r>
          </a:p>
          <a:p>
            <a:pPr marL="0" indent="0">
              <a:buNone/>
            </a:pPr>
            <a:r>
              <a:rPr lang="en-US" sz="3500" dirty="0"/>
              <a:t>    default: _exit(EXIT_SUCCESS);</a:t>
            </a:r>
          </a:p>
          <a:p>
            <a:pPr marL="0" indent="0">
              <a:buNone/>
            </a:pPr>
            <a:r>
              <a:rPr lang="en-US" sz="3500" dirty="0"/>
              <a:t>   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435602" cy="60198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500" dirty="0"/>
              <a:t> if (!(flags &amp; BD_NO_UMASK0))</a:t>
            </a:r>
          </a:p>
          <a:p>
            <a:pPr marL="0" indent="0">
              <a:buNone/>
            </a:pPr>
            <a:r>
              <a:rPr lang="en-US" sz="3500" dirty="0"/>
              <a:t>        </a:t>
            </a:r>
            <a:r>
              <a:rPr lang="en-US" sz="3500" dirty="0" err="1"/>
              <a:t>umask</a:t>
            </a:r>
            <a:r>
              <a:rPr lang="en-US" sz="3500" dirty="0"/>
              <a:t>(0);           </a:t>
            </a:r>
            <a:r>
              <a:rPr lang="en-US" sz="3500" dirty="0" smtClean="0"/>
              <a:t> </a:t>
            </a:r>
            <a:r>
              <a:rPr lang="en-US" sz="3500" dirty="0"/>
              <a:t>/* Clear file mode creation mask */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if (!(flags &amp; BD_NO_CHDIR))</a:t>
            </a:r>
          </a:p>
          <a:p>
            <a:pPr marL="0" indent="0">
              <a:buNone/>
            </a:pPr>
            <a:r>
              <a:rPr lang="en-US" sz="3500" dirty="0"/>
              <a:t>        </a:t>
            </a:r>
            <a:r>
              <a:rPr lang="en-US" sz="3500" dirty="0" err="1"/>
              <a:t>chdir</a:t>
            </a:r>
            <a:r>
              <a:rPr lang="en-US" sz="3500" dirty="0"/>
              <a:t>("/");                     /* Change to root directory */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if (!(flags &amp; BD_NO_CLOSE_FILES)) { </a:t>
            </a:r>
            <a:endParaRPr lang="en-US" sz="3500" dirty="0" smtClean="0"/>
          </a:p>
          <a:p>
            <a:pPr marL="0" indent="0">
              <a:buNone/>
            </a:pPr>
            <a:r>
              <a:rPr lang="en-US" sz="3500" dirty="0"/>
              <a:t>	</a:t>
            </a:r>
            <a:r>
              <a:rPr lang="en-US" sz="3500" dirty="0" smtClean="0"/>
              <a:t>	           /* </a:t>
            </a:r>
            <a:r>
              <a:rPr lang="en-US" sz="3500" dirty="0"/>
              <a:t>Close all open files */</a:t>
            </a:r>
          </a:p>
          <a:p>
            <a:pPr marL="0" indent="0">
              <a:buNone/>
            </a:pPr>
            <a:r>
              <a:rPr lang="en-US" sz="3500" dirty="0"/>
              <a:t>        </a:t>
            </a:r>
            <a:r>
              <a:rPr lang="en-US" sz="3500" dirty="0" err="1"/>
              <a:t>maxfd</a:t>
            </a:r>
            <a:r>
              <a:rPr lang="en-US" sz="3500" dirty="0"/>
              <a:t> = </a:t>
            </a:r>
            <a:r>
              <a:rPr lang="en-US" sz="3500" dirty="0" err="1"/>
              <a:t>sysconf</a:t>
            </a:r>
            <a:r>
              <a:rPr lang="en-US" sz="3500" dirty="0"/>
              <a:t>(_SC_OPEN_MAX);</a:t>
            </a:r>
          </a:p>
          <a:p>
            <a:pPr marL="0" indent="0">
              <a:buNone/>
            </a:pPr>
            <a:r>
              <a:rPr lang="en-US" sz="3500" dirty="0"/>
              <a:t>        if (</a:t>
            </a:r>
            <a:r>
              <a:rPr lang="en-US" sz="3500" dirty="0" err="1"/>
              <a:t>maxfd</a:t>
            </a:r>
            <a:r>
              <a:rPr lang="en-US" sz="3500" dirty="0"/>
              <a:t> == -1)                /* Limit is indeterminate... */</a:t>
            </a:r>
          </a:p>
          <a:p>
            <a:pPr marL="0" indent="0">
              <a:buNone/>
            </a:pPr>
            <a:r>
              <a:rPr lang="en-US" sz="3500" dirty="0"/>
              <a:t>            </a:t>
            </a:r>
            <a:r>
              <a:rPr lang="en-US" sz="3500" dirty="0" err="1"/>
              <a:t>maxfd</a:t>
            </a:r>
            <a:r>
              <a:rPr lang="en-US" sz="3500" dirty="0"/>
              <a:t> = BD_MAX_CLOSE;       /* so take a guess */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    for (</a:t>
            </a:r>
            <a:r>
              <a:rPr lang="en-US" sz="3500" dirty="0" err="1"/>
              <a:t>fd</a:t>
            </a:r>
            <a:r>
              <a:rPr lang="en-US" sz="3500" dirty="0"/>
              <a:t> = 0; </a:t>
            </a:r>
            <a:r>
              <a:rPr lang="en-US" sz="3500" dirty="0" err="1"/>
              <a:t>fd</a:t>
            </a:r>
            <a:r>
              <a:rPr lang="en-US" sz="3500" dirty="0"/>
              <a:t> &lt; </a:t>
            </a:r>
            <a:r>
              <a:rPr lang="en-US" sz="3500" dirty="0" err="1"/>
              <a:t>maxfd</a:t>
            </a:r>
            <a:r>
              <a:rPr lang="en-US" sz="3500" dirty="0"/>
              <a:t>; </a:t>
            </a:r>
            <a:r>
              <a:rPr lang="en-US" sz="3500" dirty="0" err="1"/>
              <a:t>fd</a:t>
            </a:r>
            <a:r>
              <a:rPr lang="en-US" sz="3500" dirty="0"/>
              <a:t>++)</a:t>
            </a:r>
          </a:p>
          <a:p>
            <a:pPr marL="0" indent="0">
              <a:buNone/>
            </a:pPr>
            <a:r>
              <a:rPr lang="en-US" sz="3500" dirty="0"/>
              <a:t>            close(</a:t>
            </a:r>
            <a:r>
              <a:rPr lang="en-US" sz="3500" dirty="0" err="1"/>
              <a:t>fd</a:t>
            </a:r>
            <a:r>
              <a:rPr lang="en-US" sz="3500" dirty="0"/>
              <a:t>);</a:t>
            </a:r>
          </a:p>
          <a:p>
            <a:pPr marL="0" indent="0">
              <a:buNone/>
            </a:pPr>
            <a:r>
              <a:rPr lang="en-US" sz="3500" dirty="0"/>
              <a:t>    }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if (!(flags &amp; BD_NO_REOPEN_STD_FDS)) {</a:t>
            </a:r>
          </a:p>
          <a:p>
            <a:pPr marL="0" indent="0">
              <a:buNone/>
            </a:pPr>
            <a:r>
              <a:rPr lang="en-US" sz="3500" dirty="0"/>
              <a:t>        close(STDIN_FILENO);            /* Reopen standard </a:t>
            </a:r>
            <a:r>
              <a:rPr lang="en-US" sz="3500" dirty="0" err="1"/>
              <a:t>fd's</a:t>
            </a:r>
            <a:r>
              <a:rPr lang="en-US" sz="3500" dirty="0"/>
              <a:t> to /</a:t>
            </a:r>
            <a:r>
              <a:rPr lang="en-US" sz="3500" dirty="0" err="1"/>
              <a:t>dev</a:t>
            </a:r>
            <a:r>
              <a:rPr lang="en-US" sz="3500" dirty="0"/>
              <a:t>/null */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        </a:t>
            </a:r>
            <a:r>
              <a:rPr lang="en-US" sz="3500" dirty="0" err="1"/>
              <a:t>fd</a:t>
            </a:r>
            <a:r>
              <a:rPr lang="en-US" sz="3500" dirty="0"/>
              <a:t> = open("/</a:t>
            </a:r>
            <a:r>
              <a:rPr lang="en-US" sz="3500" dirty="0" err="1"/>
              <a:t>dev</a:t>
            </a:r>
            <a:r>
              <a:rPr lang="en-US" sz="3500" dirty="0"/>
              <a:t>/null", O_RDWR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/>
              <a:t>if (</a:t>
            </a:r>
            <a:r>
              <a:rPr lang="en-US" dirty="0" err="1"/>
              <a:t>fd</a:t>
            </a:r>
            <a:r>
              <a:rPr lang="en-US" dirty="0"/>
              <a:t> != STDIN_FILENO)         /* '</a:t>
            </a:r>
            <a:r>
              <a:rPr lang="en-US" dirty="0" err="1"/>
              <a:t>fd</a:t>
            </a:r>
            <a:r>
              <a:rPr lang="en-US" dirty="0"/>
              <a:t>' should be 0 */</a:t>
            </a:r>
          </a:p>
          <a:p>
            <a:pPr marL="0" indent="0">
              <a:buNone/>
            </a:pPr>
            <a:r>
              <a:rPr lang="en-US" dirty="0"/>
              <a:t>            return -1;</a:t>
            </a:r>
          </a:p>
          <a:p>
            <a:pPr marL="0" indent="0">
              <a:buNone/>
            </a:pPr>
            <a:r>
              <a:rPr lang="en-US" dirty="0"/>
              <a:t>        if (dup2(STDIN_FILENO, STDOUT_FILENO) != STDOUT_FILENO)</a:t>
            </a:r>
          </a:p>
          <a:p>
            <a:pPr marL="0" indent="0">
              <a:buNone/>
            </a:pPr>
            <a:r>
              <a:rPr lang="en-US" dirty="0"/>
              <a:t>            return -1;</a:t>
            </a:r>
          </a:p>
          <a:p>
            <a:pPr marL="0" indent="0">
              <a:buNone/>
            </a:pPr>
            <a:r>
              <a:rPr lang="en-US" dirty="0"/>
              <a:t>        if (dup2(STDIN_FILENO, STDERR_FILENO) != STDERR_FILENO)</a:t>
            </a:r>
          </a:p>
          <a:p>
            <a:pPr marL="0" indent="0">
              <a:buNone/>
            </a:pPr>
            <a:r>
              <a:rPr lang="en-US" dirty="0"/>
              <a:t>            return -1;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476121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overview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Sockets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8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30920</TotalTime>
  <Words>2086</Words>
  <Application>Microsoft Office PowerPoint</Application>
  <PresentationFormat>On-screen Show (4:3)</PresentationFormat>
  <Paragraphs>452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Origin</vt:lpstr>
      <vt:lpstr>CSCE  510  - Systems Programming</vt:lpstr>
      <vt:lpstr>Overview</vt:lpstr>
      <vt:lpstr>Overview</vt:lpstr>
      <vt:lpstr>Daemons</vt:lpstr>
      <vt:lpstr>PowerPoint Presentation</vt:lpstr>
      <vt:lpstr>Creating a daemon</vt:lpstr>
      <vt:lpstr>TLPI/daemon</vt:lpstr>
      <vt:lpstr>TLPI/become_daemon.c</vt:lpstr>
      <vt:lpstr>Web Server overview</vt:lpstr>
      <vt:lpstr>Sockets</vt:lpstr>
      <vt:lpstr>Figure 56-1 overview of system calls used with stream</vt:lpstr>
      <vt:lpstr>Sockets in TheLinuxProgInterface text</vt:lpstr>
      <vt:lpstr>man –k socket  (System Calls)</vt:lpstr>
      <vt:lpstr>man - prototypes</vt:lpstr>
      <vt:lpstr>Socket options also specified by type parameter</vt:lpstr>
      <vt:lpstr>Getting Socket addresses</vt:lpstr>
      <vt:lpstr>getaddrinfo parameters</vt:lpstr>
      <vt:lpstr>man getaddrinfo code excerpt: Server</vt:lpstr>
      <vt:lpstr>PowerPoint Presentation</vt:lpstr>
      <vt:lpstr>Server receives datagram and echoes</vt:lpstr>
      <vt:lpstr>Addrinfo structure</vt:lpstr>
      <vt:lpstr>Other Socket System Calls</vt:lpstr>
      <vt:lpstr>Section 7 - format entries </vt:lpstr>
      <vt:lpstr>TLPI/sockets</vt:lpstr>
      <vt:lpstr>apue.2e/sockets</vt:lpstr>
      <vt:lpstr>fgrep socket fig*</vt:lpstr>
      <vt:lpstr>I/O on stream sockets</vt:lpstr>
      <vt:lpstr>Fig 56-4 Datagram sockets</vt:lpstr>
      <vt:lpstr>fig 58-1  router</vt:lpstr>
      <vt:lpstr>Fig 58-2 TCP/IP</vt:lpstr>
      <vt:lpstr>Fig 58-3 Layered Implementation</vt:lpstr>
      <vt:lpstr>fig 58-4 Encapsulation of packets</vt:lpstr>
      <vt:lpstr>IPv4 addresses</vt:lpstr>
      <vt:lpstr>Transport Layer</vt:lpstr>
      <vt:lpstr>PowerPoint Presentation</vt:lpstr>
      <vt:lpstr>fig 59-1 Big Endian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348</cp:revision>
  <cp:lastPrinted>2013-03-25T19:24:09Z</cp:lastPrinted>
  <dcterms:created xsi:type="dcterms:W3CDTF">2013-01-05T02:56:47Z</dcterms:created>
  <dcterms:modified xsi:type="dcterms:W3CDTF">2013-03-25T19:24:18Z</dcterms:modified>
</cp:coreProperties>
</file>