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4"/>
  </p:notesMasterIdLst>
  <p:handoutMasterIdLst>
    <p:handoutMasterId r:id="rId35"/>
  </p:handoutMasterIdLst>
  <p:sldIdLst>
    <p:sldId id="352" r:id="rId2"/>
    <p:sldId id="353" r:id="rId3"/>
    <p:sldId id="411" r:id="rId4"/>
    <p:sldId id="418" r:id="rId5"/>
    <p:sldId id="412" r:id="rId6"/>
    <p:sldId id="414" r:id="rId7"/>
    <p:sldId id="415" r:id="rId8"/>
    <p:sldId id="416" r:id="rId9"/>
    <p:sldId id="413" r:id="rId10"/>
    <p:sldId id="417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439" r:id="rId25"/>
    <p:sldId id="419" r:id="rId26"/>
    <p:sldId id="440" r:id="rId27"/>
    <p:sldId id="420" r:id="rId28"/>
    <p:sldId id="421" r:id="rId29"/>
    <p:sldId id="422" r:id="rId30"/>
    <p:sldId id="423" r:id="rId31"/>
    <p:sldId id="424" r:id="rId32"/>
    <p:sldId id="441" r:id="rId3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98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Advanced Shell </a:t>
            </a:r>
            <a:r>
              <a:rPr lang="en-US" dirty="0" err="1" smtClean="0"/>
              <a:t>Impl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Advanced Shell Implementation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Lecture </a:t>
            </a:r>
            <a:r>
              <a:rPr lang="en-US" b="1" dirty="0" smtClean="0"/>
              <a:t>17 </a:t>
            </a:r>
            <a:r>
              <a:rPr lang="en-US" dirty="0" smtClean="0"/>
              <a:t>Sockets</a:t>
            </a: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</a:t>
            </a:r>
            <a:r>
              <a:rPr lang="en-US" dirty="0" smtClean="0"/>
              <a:t>March</a:t>
            </a:r>
            <a:r>
              <a:rPr lang="en-US" dirty="0" smtClean="0"/>
              <a:t>  </a:t>
            </a:r>
            <a:r>
              <a:rPr lang="en-US" dirty="0" smtClean="0"/>
              <a:t>20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Links, symbolic </a:t>
            </a:r>
            <a:r>
              <a:rPr lang="en-US" dirty="0"/>
              <a:t>links  revisited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ln</a:t>
            </a:r>
            <a:r>
              <a:rPr lang="en-US" dirty="0" smtClean="0"/>
              <a:t> </a:t>
            </a:r>
            <a:r>
              <a:rPr lang="en-US" dirty="0" err="1" smtClean="0"/>
              <a:t>tree.c</a:t>
            </a:r>
            <a:r>
              <a:rPr lang="en-US" dirty="0" smtClean="0"/>
              <a:t> </a:t>
            </a:r>
            <a:r>
              <a:rPr lang="en-US" dirty="0" err="1" smtClean="0"/>
              <a:t>hardlink</a:t>
            </a:r>
            <a:endParaRPr lang="en-US" dirty="0" smtClean="0"/>
          </a:p>
          <a:p>
            <a:r>
              <a:rPr lang="en-US" dirty="0" err="1" smtClean="0"/>
              <a:t>ls</a:t>
            </a:r>
            <a:r>
              <a:rPr lang="en-US" dirty="0" smtClean="0"/>
              <a:t> –</a:t>
            </a:r>
            <a:r>
              <a:rPr lang="en-US" dirty="0" err="1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tree.c</a:t>
            </a:r>
            <a:r>
              <a:rPr lang="en-US" dirty="0" smtClean="0"/>
              <a:t>  </a:t>
            </a:r>
            <a:r>
              <a:rPr lang="en-US" dirty="0" err="1" smtClean="0"/>
              <a:t>hardlink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ln</a:t>
            </a:r>
            <a:r>
              <a:rPr lang="en-US" dirty="0" smtClean="0"/>
              <a:t>  </a:t>
            </a:r>
            <a:r>
              <a:rPr lang="en-US" dirty="0" err="1" smtClean="0"/>
              <a:t>pathFarAway</a:t>
            </a:r>
            <a:r>
              <a:rPr lang="en-US" dirty="0" smtClean="0"/>
              <a:t>   </a:t>
            </a:r>
            <a:r>
              <a:rPr lang="en-US" dirty="0" err="1" smtClean="0"/>
              <a:t>lname</a:t>
            </a:r>
            <a:endParaRPr lang="en-US" dirty="0" smtClean="0"/>
          </a:p>
          <a:p>
            <a:r>
              <a:rPr lang="en-US" dirty="0"/>
              <a:t>… Invalid cross-device </a:t>
            </a:r>
            <a:r>
              <a:rPr lang="en-US" dirty="0" smtClean="0"/>
              <a:t>link</a:t>
            </a:r>
          </a:p>
          <a:p>
            <a:endParaRPr lang="en-US" dirty="0"/>
          </a:p>
          <a:p>
            <a:r>
              <a:rPr lang="en-US" dirty="0" err="1" smtClean="0"/>
              <a:t>ln</a:t>
            </a:r>
            <a:r>
              <a:rPr lang="en-US" dirty="0" smtClean="0"/>
              <a:t> –s </a:t>
            </a:r>
            <a:r>
              <a:rPr lang="en-US" dirty="0" err="1" smtClean="0"/>
              <a:t>pathFarAway</a:t>
            </a:r>
            <a:r>
              <a:rPr lang="en-US" dirty="0" smtClean="0"/>
              <a:t>  </a:t>
            </a:r>
            <a:r>
              <a:rPr lang="en-US" dirty="0" err="1" smtClean="0"/>
              <a:t>lname</a:t>
            </a:r>
            <a:endParaRPr lang="en-US" dirty="0" smtClean="0"/>
          </a:p>
          <a:p>
            <a:r>
              <a:rPr lang="en-US" dirty="0" err="1" smtClean="0"/>
              <a:t>ls</a:t>
            </a:r>
            <a:r>
              <a:rPr lang="en-US" dirty="0" smtClean="0"/>
              <a:t> –l</a:t>
            </a:r>
          </a:p>
          <a:p>
            <a:r>
              <a:rPr lang="en-US" dirty="0" err="1" smtClean="0"/>
              <a:t>readlink</a:t>
            </a:r>
            <a:r>
              <a:rPr lang="en-US" dirty="0" smtClean="0"/>
              <a:t> </a:t>
            </a:r>
            <a:r>
              <a:rPr lang="en-US" dirty="0" err="1" smtClean="0"/>
              <a:t>lname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7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82000" cy="5730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Gnu Debugger (</a:t>
            </a:r>
            <a:r>
              <a:rPr lang="en-US" dirty="0" smtClean="0"/>
              <a:t>GDB) Overview</a:t>
            </a:r>
            <a:endParaRPr lang="en-US" dirty="0" smtClean="0"/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305800" cy="54864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Courier New" pitchFamily="49" charset="0"/>
              </a:rPr>
              <a:t>Gnu (Gnu is not Unix) Free Software Foundation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Courier New" pitchFamily="49" charset="0"/>
              </a:rPr>
              <a:t>Richard Stallman – emacs fame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Courier New" pitchFamily="49" charset="0"/>
              </a:rPr>
              <a:t>Debuggers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mtClean="0">
                <a:latin typeface="Courier New" pitchFamily="49" charset="0"/>
              </a:rPr>
              <a:t>Allows one to execute a program step by step and observe the changes made during execution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mtClean="0">
                <a:latin typeface="Courier New" pitchFamily="49" charset="0"/>
              </a:rPr>
              <a:t>Dbx – Berkeley debugger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mtClean="0">
                <a:latin typeface="Courier New" pitchFamily="49" charset="0"/>
              </a:rPr>
              <a:t>GDB – gnu debugger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Courier New" pitchFamily="49" charset="0"/>
              </a:rPr>
              <a:t>Compile with the “-g” option</a:t>
            </a:r>
          </a:p>
          <a:p>
            <a:pPr lvl="1" eaLnBrk="1" hangingPunct="1">
              <a:defRPr/>
            </a:pPr>
            <a:r>
              <a:rPr lang="en-US" smtClean="0">
                <a:latin typeface="Courier New" pitchFamily="49" charset="0"/>
              </a:rPr>
              <a:t>gcc –g source.c</a:t>
            </a:r>
          </a:p>
        </p:txBody>
      </p:sp>
    </p:spTree>
    <p:extLst>
      <p:ext uri="{BB962C8B-B14F-4D97-AF65-F5344CB8AC3E}">
        <p14:creationId xmlns:p14="http://schemas.microsoft.com/office/powerpoint/2010/main" val="1410513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56134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400" smtClean="0"/>
              <a:t>GDB QUICK REFERENCE</a:t>
            </a:r>
          </a:p>
        </p:txBody>
      </p:sp>
      <p:sp>
        <p:nvSpPr>
          <p:cNvPr id="1054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838200"/>
            <a:ext cx="4214813" cy="52244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Essential Commands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Starting GDB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Stop GDB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Getting Help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Executing your Program</a:t>
            </a:r>
          </a:p>
          <a:p>
            <a:pPr lvl="1" eaLnBrk="1" hangingPunct="1">
              <a:defRPr/>
            </a:pPr>
            <a:r>
              <a:rPr lang="en-US" sz="1800" smtClean="0"/>
              <a:t>run arglist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Shell Commands</a:t>
            </a:r>
          </a:p>
          <a:p>
            <a:pPr lvl="1" eaLnBrk="1" hangingPunct="1">
              <a:defRPr/>
            </a:pPr>
            <a:r>
              <a:rPr lang="en-US" sz="1800" smtClean="0"/>
              <a:t>Cd, pwd, make, etc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Breakpoints and Watchpoints</a:t>
            </a:r>
          </a:p>
          <a:p>
            <a:pPr lvl="1" eaLnBrk="1" hangingPunct="1">
              <a:defRPr/>
            </a:pPr>
            <a:r>
              <a:rPr lang="en-US" sz="1800" smtClean="0"/>
              <a:t>b line-number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Program Stack</a:t>
            </a:r>
          </a:p>
          <a:p>
            <a:pPr lvl="1" eaLnBrk="1" hangingPunct="1">
              <a:defRPr/>
            </a:pPr>
            <a:r>
              <a:rPr lang="en-US" sz="1800" smtClean="0"/>
              <a:t>bt (backtrace, i.e. showstack)</a:t>
            </a:r>
          </a:p>
        </p:txBody>
      </p:sp>
      <p:sp>
        <p:nvSpPr>
          <p:cNvPr id="1054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1900" y="838200"/>
            <a:ext cx="3416300" cy="52244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Execution Control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Display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Automatic Display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Expressions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Symbol Table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GDB Scripts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Signals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Debugging Targets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Controlling GDB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Working Files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Source Files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GDB under Emacs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477963" y="6230938"/>
            <a:ext cx="4816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/>
              <a:t>http://refcards.com/refcards/gdb/index.html</a:t>
            </a:r>
          </a:p>
        </p:txBody>
      </p:sp>
    </p:spTree>
    <p:extLst>
      <p:ext uri="{BB962C8B-B14F-4D97-AF65-F5344CB8AC3E}">
        <p14:creationId xmlns:p14="http://schemas.microsoft.com/office/powerpoint/2010/main" val="165330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1341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400" smtClean="0"/>
              <a:t>GDB - Essential Commands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gdb program [core] debug program [using coredump core]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b func [file:]	function set breakpoint at function [in file]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run [arglist] 		start your program [with arglist]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backtrace: 	display program stack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p expr 	display the value of an expression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 			continue running your program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n 	 		next line, stepping over function calls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s 			next line, stepping into function calls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si			next assembly instruction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info reg/args/locals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8862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1341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GDB - Display</a:t>
            </a:r>
          </a:p>
        </p:txBody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print [/f ] [expr]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p [/f ] [expr]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		show value of expr [or last value $]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		according to format f: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call [/f ] expr 	like print but does not display void</a:t>
            </a:r>
          </a:p>
        </p:txBody>
      </p:sp>
    </p:spTree>
    <p:extLst>
      <p:ext uri="{BB962C8B-B14F-4D97-AF65-F5344CB8AC3E}">
        <p14:creationId xmlns:p14="http://schemas.microsoft.com/office/powerpoint/2010/main" val="2427008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1341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GDB – Display Formats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x hexadecimal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d signed decimal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u unsigned decimal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o octal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 binary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 address, absolute and relative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 character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f floating point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(char *) null terminated string</a:t>
            </a:r>
          </a:p>
        </p:txBody>
      </p:sp>
    </p:spTree>
    <p:extLst>
      <p:ext uri="{BB962C8B-B14F-4D97-AF65-F5344CB8AC3E}">
        <p14:creationId xmlns:p14="http://schemas.microsoft.com/office/powerpoint/2010/main" val="2663901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1341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GDB - Automatic Display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Automatic Display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display /f expr	show the value of expr each time 				program stops according to format f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mtClean="0"/>
              <a:t>Formats – x d u t (binary)  c f s (string) i (machine instr)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Examples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mtClean="0"/>
              <a:t> display /i $eip	 - show the machine instruction 				everytime gdb stops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mtClean="0"/>
              <a:t>display /x num	show the value of the variable “num” …</a:t>
            </a:r>
          </a:p>
        </p:txBody>
      </p:sp>
    </p:spTree>
    <p:extLst>
      <p:ext uri="{BB962C8B-B14F-4D97-AF65-F5344CB8AC3E}">
        <p14:creationId xmlns:p14="http://schemas.microsoft.com/office/powerpoint/2010/main" val="3277694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1341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GDB – eXamining Memory</a:t>
            </a:r>
          </a:p>
        </p:txBody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916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x [/Nuf ] expr examine memory at address expr; </a:t>
            </a:r>
          </a:p>
          <a:p>
            <a:pPr lvl="1" eaLnBrk="1" hangingPunct="1">
              <a:defRPr/>
            </a:pPr>
            <a:r>
              <a:rPr lang="en-US" smtClean="0"/>
              <a:t>Optional format spec follows slash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Format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mtClean="0"/>
              <a:t>N count of how many units to display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mtClean="0"/>
              <a:t>u unit size; one of</a:t>
            </a:r>
          </a:p>
          <a:p>
            <a:pPr lvl="1" eaLnBrk="1" hangingPunct="1">
              <a:defRPr/>
            </a:pPr>
            <a:r>
              <a:rPr lang="en-US" smtClean="0"/>
              <a:t>b individual bytes</a:t>
            </a:r>
          </a:p>
          <a:p>
            <a:pPr lvl="1" eaLnBrk="1" hangingPunct="1">
              <a:defRPr/>
            </a:pPr>
            <a:r>
              <a:rPr lang="en-US" smtClean="0"/>
              <a:t>h halfwords (two bytes)</a:t>
            </a:r>
          </a:p>
          <a:p>
            <a:pPr lvl="1" eaLnBrk="1" hangingPunct="1">
              <a:defRPr/>
            </a:pPr>
            <a:r>
              <a:rPr lang="en-US" smtClean="0"/>
              <a:t>w words (four bytes)</a:t>
            </a:r>
          </a:p>
          <a:p>
            <a:pPr lvl="1" eaLnBrk="1" hangingPunct="1">
              <a:defRPr/>
            </a:pPr>
            <a:r>
              <a:rPr lang="en-US" smtClean="0"/>
              <a:t>g giant words (eight bytes)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1373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8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6667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GDB Example - fibonnaci</a:t>
            </a:r>
          </a:p>
        </p:txBody>
      </p:sp>
      <p:sp>
        <p:nvSpPr>
          <p:cNvPr id="107110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#include &lt;stdio.h&gt;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int fib(int n){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int nm1, nm2;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int temp, temp2;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printf("Calling fib(%d)\n", n);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nm1 = n-1;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nm2 = n-2;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if (n &lt;= 1) return 1;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else{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   temp = fib(nm1);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   temp2 = fib(nm2);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   return temp + temp2;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 }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}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endParaRPr lang="en-US" sz="1800" smtClean="0"/>
          </a:p>
        </p:txBody>
      </p:sp>
      <p:sp>
        <p:nvSpPr>
          <p:cNvPr id="107111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/* fibonnaci function written with                         	lots of extra variables */ 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main(){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endParaRPr lang="en-US" sz="1800" smtClean="0"/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int i,j;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i = 4;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j = i+1;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  i = fib(j);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smtClean="0"/>
              <a:t>}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endParaRPr lang="en-US" sz="1800" smtClean="0"/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1418823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Compiling and Running GDB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ares&gt; gcc -g fib.c -o fib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ares&gt; gdb fib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GNU gdb 6.3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Copyright 2004 Free Software Foundation, Inc.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GDB is free software, covered by the GNU General Public License, and you are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welcome to change it and/or distribute copies of it under certain conditions.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Type "show copying" to see the conditions.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There is absolutely no warranty for GDB.  Type "show warranty" for details.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This GDB was configured as "i486-slackware-linux"...Using host libthread_db library "/lib/libthread_db.so.1".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sz="2000" smtClean="0"/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000" smtClean="0"/>
              <a:t>(gdb) </a:t>
            </a:r>
          </a:p>
        </p:txBody>
      </p:sp>
    </p:spTree>
    <p:extLst>
      <p:ext uri="{BB962C8B-B14F-4D97-AF65-F5344CB8AC3E}">
        <p14:creationId xmlns:p14="http://schemas.microsoft.com/office/powerpoint/2010/main" val="7880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Classes of signal handling</a:t>
            </a:r>
          </a:p>
          <a:p>
            <a:pPr lvl="1">
              <a:defRPr/>
            </a:pPr>
            <a:r>
              <a:rPr lang="en-US" dirty="0"/>
              <a:t>Job Control</a:t>
            </a:r>
          </a:p>
          <a:p>
            <a:pPr lvl="1">
              <a:defRPr/>
            </a:pPr>
            <a:r>
              <a:rPr lang="en-US" dirty="0"/>
              <a:t>Terminal input char by char (not line)</a:t>
            </a:r>
          </a:p>
          <a:p>
            <a:pPr lvl="1">
              <a:defRPr/>
            </a:pPr>
            <a:r>
              <a:rPr lang="en-US" dirty="0"/>
              <a:t>Shell2 - Program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041648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/>
              <a:t>Classes of signal </a:t>
            </a:r>
            <a:r>
              <a:rPr lang="en-US" dirty="0" smtClean="0"/>
              <a:t>handling</a:t>
            </a:r>
          </a:p>
          <a:p>
            <a:pPr lvl="1">
              <a:defRPr/>
            </a:pPr>
            <a:r>
              <a:rPr lang="en-US" dirty="0" smtClean="0"/>
              <a:t>Job </a:t>
            </a:r>
            <a:r>
              <a:rPr lang="en-US" dirty="0"/>
              <a:t>Control</a:t>
            </a:r>
          </a:p>
          <a:p>
            <a:pPr lvl="1">
              <a:defRPr/>
            </a:pPr>
            <a:r>
              <a:rPr lang="en-US" dirty="0"/>
              <a:t>Terminal input char by char (not line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APUE.2e/</a:t>
            </a:r>
            <a:r>
              <a:rPr lang="en-US" dirty="0" err="1" smtClean="0"/>
              <a:t>tty_cbreak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Shell2 </a:t>
            </a:r>
            <a:r>
              <a:rPr lang="en-US" dirty="0"/>
              <a:t>- Program</a:t>
            </a:r>
          </a:p>
          <a:p>
            <a:pPr lvl="1"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GDB: Run, List</a:t>
            </a:r>
          </a:p>
        </p:txBody>
      </p:sp>
      <p:sp>
        <p:nvSpPr>
          <p:cNvPr id="107315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gdb &gt; run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Starting program: /class/csce212-501/Examples/Lab04/fib 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fib(5)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fib(4)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fib(3)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fib(2)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fib(1)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fib(0)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fib(1)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fib(2)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fib(1)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fib(0)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fib(3)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fib(2)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fib(1)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fib(0)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Calling fib(1)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sz="1400" smtClean="0"/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Program exited with code 010.</a:t>
            </a:r>
          </a:p>
        </p:txBody>
      </p:sp>
      <p:sp>
        <p:nvSpPr>
          <p:cNvPr id="107315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(gdb) list 10,20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10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11      /* fibonnaci function written with lots of extra variables */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12      int fib(int n){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13         int nm1, nm2;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14         int temp, temp2;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15         printf("Calling fib(%d)\n", n);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16         nm1 = n-1;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17         nm2 = n-2;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18         if (n &lt;= 1) return 1;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19         else{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400" smtClean="0"/>
              <a:t>20            temp = fib(nm1);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822958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21775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smtClean="0"/>
              <a:t>Setting Breakpoints and  N, S, C commands</a:t>
            </a:r>
          </a:p>
        </p:txBody>
      </p:sp>
      <p:sp>
        <p:nvSpPr>
          <p:cNvPr id="10752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990600"/>
            <a:ext cx="4076700" cy="5454650"/>
          </a:xfrm>
        </p:spPr>
        <p:txBody>
          <a:bodyPr/>
          <a:lstStyle/>
          <a:p>
            <a:pPr marL="0" indent="0" eaLnBrk="1" hangingPunct="1">
              <a:lnSpc>
                <a:spcPct val="75000"/>
              </a:lnSpc>
              <a:buFont typeface="Wingdings" pitchFamily="2" charset="2"/>
              <a:buChar char="l"/>
              <a:defRPr/>
            </a:pPr>
            <a:r>
              <a:rPr lang="en-US" sz="1600" smtClean="0"/>
              <a:t> Setting breakpoint – b command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(gdb) b 17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Breakpoint 1 at 0x80483d5: file fib.c, line 17.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Char char="l"/>
              <a:defRPr/>
            </a:pPr>
            <a:r>
              <a:rPr lang="en-US" sz="1600" smtClean="0"/>
              <a:t> Running the program 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(gdb) run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Starting program: /class/csce212-501/Examples/Lab04/fib 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Calling fib(5)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Breakpoint 1, fib (n=5) at fib.c:17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sz="1600" smtClean="0"/>
          </a:p>
        </p:txBody>
      </p:sp>
      <p:sp>
        <p:nvSpPr>
          <p:cNvPr id="10752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19613" y="914400"/>
            <a:ext cx="4078287" cy="5530850"/>
          </a:xfrm>
        </p:spPr>
        <p:txBody>
          <a:bodyPr/>
          <a:lstStyle/>
          <a:p>
            <a:pPr marL="0" indent="0" eaLnBrk="1" hangingPunct="1">
              <a:lnSpc>
                <a:spcPct val="75000"/>
              </a:lnSpc>
              <a:buFont typeface="Wingdings" pitchFamily="2" charset="2"/>
              <a:buChar char="l"/>
              <a:defRPr/>
            </a:pPr>
            <a:r>
              <a:rPr lang="en-US" sz="1600" smtClean="0"/>
              <a:t> Next command or just n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(gdb) n     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18         if (n &lt;= 1) return 1;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Char char="l"/>
              <a:defRPr/>
            </a:pPr>
            <a:r>
              <a:rPr lang="en-US" sz="1600" smtClean="0"/>
              <a:t> Continue command 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(gdb) c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Continuing.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Calling fib(4)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Breakpoint 1, fib (n=4) at fib.c:17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17         nm2 = n-2;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(gdb) c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Continuing.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Calling fib(3)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Breakpoint 1, fib (n=3) at fib.c:17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17         nm2 = n-2;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(gdb) c</a:t>
            </a:r>
          </a:p>
        </p:txBody>
      </p:sp>
    </p:spTree>
    <p:extLst>
      <p:ext uri="{BB962C8B-B14F-4D97-AF65-F5344CB8AC3E}">
        <p14:creationId xmlns:p14="http://schemas.microsoft.com/office/powerpoint/2010/main" val="119209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6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16963" cy="5905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Backtrace – Show Activation Records</a:t>
            </a:r>
          </a:p>
        </p:txBody>
      </p:sp>
      <p:sp>
        <p:nvSpPr>
          <p:cNvPr id="10782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20788"/>
            <a:ext cx="4648200" cy="52244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Char char="l"/>
              <a:defRPr/>
            </a:pPr>
            <a:r>
              <a:rPr lang="en-US" sz="2000" smtClean="0"/>
              <a:t>Backtrace (bt) show the stack of activation records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(gdb) bt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#0  fib (n=2) at fib.c:10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#1  0x080483e7 in fib (n=3) at fib.c:10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#2  0x080483e7 in fib (n=4) at fib.c:10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#3  0x080483e7 in fib (n=5) at fib.c:10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#4  0x08048441 in main () at fib.c:24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00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000" smtClean="0"/>
          </a:p>
        </p:txBody>
      </p:sp>
      <p:sp>
        <p:nvSpPr>
          <p:cNvPr id="10782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219200"/>
            <a:ext cx="4191000" cy="52244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Char char="l"/>
              <a:defRPr/>
            </a:pPr>
            <a:r>
              <a:rPr lang="en-US" sz="2000" smtClean="0"/>
              <a:t>Up // move up one Activation Record in the stack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(gdb) up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#1  0x08048409 in fib (n=2) at …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(gdb) up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#2  0x080483f8 in fib (n=3) at …</a:t>
            </a:r>
          </a:p>
          <a:p>
            <a:pPr marL="0" indent="0" eaLnBrk="1" hangingPunct="1">
              <a:buFont typeface="Wingdings" pitchFamily="2" charset="2"/>
              <a:buChar char="l"/>
              <a:defRPr/>
            </a:pPr>
            <a:r>
              <a:rPr lang="en-US" sz="2000" smtClean="0"/>
              <a:t>p expr // Print the value of expr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(gdb) p nm2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$3 = 1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(gdb) p nm1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$4 = 2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(gdb)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513429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16963" cy="5905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What’s in the registers? 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20788"/>
            <a:ext cx="4648200" cy="5224462"/>
          </a:xfrm>
        </p:spPr>
        <p:txBody>
          <a:bodyPr/>
          <a:lstStyle/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(gdb) info reg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eax            0x0      0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ecx            0x0      0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edx            0xf      15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ebx            0xb7fcdff0       -1208164368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esp            0xbffff510       0xbffff510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ebp            0xbffff528       0xbffff528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esi            0xbffff63c       -1073744324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edi            0x1      1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eip            0x80483dc        0x80483dc &lt;fib+56&gt;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eflags         0x202    514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cs             0x73     115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ss             0x7b     123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ds             0x7b     123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es             0x7b     123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fs             0x0      0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1600" smtClean="0"/>
              <a:t>gs             0x0      0</a:t>
            </a:r>
          </a:p>
        </p:txBody>
      </p:sp>
      <p:sp>
        <p:nvSpPr>
          <p:cNvPr id="10833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219200"/>
            <a:ext cx="4191000" cy="5224463"/>
          </a:xfrm>
        </p:spPr>
        <p:txBody>
          <a:bodyPr/>
          <a:lstStyle/>
          <a:p>
            <a:pPr marL="0" indent="0" eaLnBrk="1" hangingPunct="1">
              <a:lnSpc>
                <a:spcPct val="75000"/>
              </a:lnSpc>
              <a:buFont typeface="Wingdings" pitchFamily="2" charset="2"/>
              <a:buChar char="l"/>
              <a:defRPr/>
            </a:pPr>
            <a:r>
              <a:rPr lang="en-US" sz="1600" smtClean="0"/>
              <a:t>Note ebp – the frame pointer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Char char="l"/>
              <a:defRPr/>
            </a:pPr>
            <a:r>
              <a:rPr lang="en-US" sz="1600" smtClean="0"/>
              <a:t>Esp – the stack pointer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Char char="l"/>
              <a:defRPr/>
            </a:pPr>
            <a:r>
              <a:rPr lang="en-US" sz="1600" smtClean="0"/>
              <a:t>Eip – the program counter</a:t>
            </a:r>
          </a:p>
          <a:p>
            <a:pPr marL="0" indent="0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2505200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A look at the stack using X (examine)</a:t>
            </a:r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(gdb) x/30wx 0xbffff528   // the frame pointer (%ebp)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0xbffff528:     0xbffff558      0x080483e7      0x00000002      0x00000003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0xbffff538:     0xbffff63c      0x00000001      0xbffff558         0xb7ee88f0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0xbffff548:     0xb7fce7a0    0x08048554      0x00000001      0x00000002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0xbffff558:     0xbffff588      0x080483e7      0x00000003      0x00000004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0xbffff568:     0xbffff63c      0x00000001      0xbffff588         0xb7ee88f0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0xbffff578:     0xb7fce7a0    0x08048554      0x00000002      0x00000003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0xbffff588:     0xbffff5b8      0x080483e7      0x00000004      0x00000005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0xbffff598:     0xbffff5a8      0xb7eb90d5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ebp’s: 0xbffff528, 0xbffff558, 0xbffff588, 0xbffff5b8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Return addresses ebp+4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2000" smtClean="0"/>
              <a:t>Argument1’s ebp+8 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endParaRPr lang="en-US" sz="2000" smtClean="0"/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 flipV="1">
            <a:off x="3505200" y="1828800"/>
            <a:ext cx="152400" cy="152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17413" name="Line 7"/>
          <p:cNvSpPr>
            <a:spLocks noChangeShapeType="1"/>
          </p:cNvSpPr>
          <p:nvPr/>
        </p:nvSpPr>
        <p:spPr bwMode="auto">
          <a:xfrm>
            <a:off x="3505200" y="3048000"/>
            <a:ext cx="152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7414" name="Line 9"/>
          <p:cNvSpPr>
            <a:spLocks noChangeShapeType="1"/>
          </p:cNvSpPr>
          <p:nvPr/>
        </p:nvSpPr>
        <p:spPr bwMode="auto">
          <a:xfrm>
            <a:off x="3505200" y="4267200"/>
            <a:ext cx="152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5257800" y="3048000"/>
            <a:ext cx="228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17416" name="Line 12"/>
          <p:cNvSpPr>
            <a:spLocks noChangeShapeType="1"/>
          </p:cNvSpPr>
          <p:nvPr/>
        </p:nvSpPr>
        <p:spPr bwMode="auto">
          <a:xfrm>
            <a:off x="5257800" y="4267200"/>
            <a:ext cx="228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45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Daemons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daemon is a process that</a:t>
            </a:r>
          </a:p>
          <a:p>
            <a:r>
              <a:rPr lang="en-US" dirty="0" smtClean="0"/>
              <a:t>is long-lived; runs from system start-up till shut-down</a:t>
            </a:r>
          </a:p>
          <a:p>
            <a:r>
              <a:rPr lang="en-US" dirty="0" smtClean="0"/>
              <a:t>runs in background with no controlling terminal </a:t>
            </a:r>
            <a:r>
              <a:rPr lang="en-US" dirty="0" smtClean="0">
                <a:sym typeface="Wingdings" pitchFamily="2" charset="2"/>
              </a:rPr>
              <a:t> no signals from terminal</a:t>
            </a:r>
          </a:p>
          <a:p>
            <a:r>
              <a:rPr lang="en-US" dirty="0" smtClean="0">
                <a:sym typeface="Wingdings" pitchFamily="2" charset="2"/>
              </a:rPr>
              <a:t>typically a “server”</a:t>
            </a:r>
          </a:p>
          <a:p>
            <a:r>
              <a:rPr lang="en-US" dirty="0" smtClean="0">
                <a:sym typeface="Wingdings" pitchFamily="2" charset="2"/>
              </a:rPr>
              <a:t>Examples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cron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sshd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httpd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inetd</a:t>
            </a:r>
            <a:r>
              <a:rPr lang="en-US" dirty="0" smtClean="0">
                <a:sym typeface="Wingdings" pitchFamily="2" charset="2"/>
              </a:rPr>
              <a:t> – listens for incoming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5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"/>
            <a:ext cx="8229600" cy="60807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CRON(8)                                                                CRON(8)</a:t>
            </a:r>
          </a:p>
          <a:p>
            <a:endParaRPr lang="en-US" dirty="0"/>
          </a:p>
          <a:p>
            <a:r>
              <a:rPr lang="en-US" dirty="0"/>
              <a:t>NAME</a:t>
            </a:r>
          </a:p>
          <a:p>
            <a:r>
              <a:rPr lang="en-US" dirty="0"/>
              <a:t>       </a:t>
            </a:r>
            <a:r>
              <a:rPr lang="en-US" dirty="0" err="1"/>
              <a:t>cron</a:t>
            </a:r>
            <a:r>
              <a:rPr lang="en-US" dirty="0"/>
              <a:t> - daemon to execute scheduled commands (</a:t>
            </a:r>
            <a:r>
              <a:rPr lang="en-US" dirty="0" err="1"/>
              <a:t>Vixie</a:t>
            </a:r>
            <a:r>
              <a:rPr lang="en-US" dirty="0"/>
              <a:t> </a:t>
            </a:r>
            <a:r>
              <a:rPr lang="en-US" dirty="0" err="1"/>
              <a:t>Cron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SYNOPSIS</a:t>
            </a:r>
          </a:p>
          <a:p>
            <a:r>
              <a:rPr lang="en-US" dirty="0"/>
              <a:t>       </a:t>
            </a:r>
            <a:r>
              <a:rPr lang="en-US" dirty="0" err="1"/>
              <a:t>cron</a:t>
            </a:r>
            <a:r>
              <a:rPr lang="en-US" dirty="0"/>
              <a:t> [-f] [-l] [-L </a:t>
            </a:r>
            <a:r>
              <a:rPr lang="en-US" dirty="0" err="1"/>
              <a:t>loglevel</a:t>
            </a:r>
            <a:r>
              <a:rPr lang="en-US" dirty="0"/>
              <a:t>]</a:t>
            </a:r>
          </a:p>
          <a:p>
            <a:endParaRPr lang="en-US" dirty="0"/>
          </a:p>
          <a:p>
            <a:r>
              <a:rPr lang="en-US" dirty="0"/>
              <a:t>DESCRIPTION</a:t>
            </a:r>
          </a:p>
          <a:p>
            <a:r>
              <a:rPr lang="en-US" dirty="0"/>
              <a:t>       </a:t>
            </a:r>
            <a:r>
              <a:rPr lang="en-US" dirty="0" err="1"/>
              <a:t>cron</a:t>
            </a:r>
            <a:r>
              <a:rPr lang="en-US" dirty="0"/>
              <a:t>  is  started automatically from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init.d</a:t>
            </a:r>
            <a:r>
              <a:rPr lang="en-US" dirty="0" smtClean="0"/>
              <a:t> on </a:t>
            </a:r>
            <a:r>
              <a:rPr lang="en-US" dirty="0"/>
              <a:t>entering </a:t>
            </a:r>
            <a:r>
              <a:rPr lang="en-US" dirty="0" smtClean="0"/>
              <a:t>multi-user </a:t>
            </a:r>
            <a:r>
              <a:rPr lang="en-US" dirty="0" err="1" smtClean="0"/>
              <a:t>runlevels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con.d</a:t>
            </a:r>
            <a:r>
              <a:rPr lang="en-US" dirty="0" smtClean="0"/>
              <a:t>    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525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daemon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fork</a:t>
            </a:r>
          </a:p>
          <a:p>
            <a:pPr lvl="1"/>
            <a:r>
              <a:rPr lang="en-US" dirty="0" smtClean="0"/>
              <a:t>parent exits</a:t>
            </a:r>
          </a:p>
          <a:p>
            <a:pPr lvl="1"/>
            <a:r>
              <a:rPr lang="en-US" dirty="0" smtClean="0"/>
              <a:t>child lives on (adopted by ______)</a:t>
            </a:r>
          </a:p>
          <a:p>
            <a:pPr lvl="1"/>
            <a:r>
              <a:rPr lang="en-US" dirty="0" smtClean="0"/>
              <a:t>Why</a:t>
            </a:r>
          </a:p>
          <a:p>
            <a:pPr lvl="1"/>
            <a:r>
              <a:rPr lang="en-US" dirty="0" smtClean="0"/>
              <a:t>child continues on in background</a:t>
            </a:r>
          </a:p>
          <a:p>
            <a:pPr lvl="1"/>
            <a:r>
              <a:rPr lang="en-US" dirty="0" smtClean="0"/>
              <a:t>child not process-group leader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child calls </a:t>
            </a:r>
            <a:r>
              <a:rPr lang="en-US" dirty="0" err="1" smtClean="0"/>
              <a:t>setsid</a:t>
            </a:r>
            <a:r>
              <a:rPr lang="en-US" dirty="0" smtClean="0"/>
              <a:t> – start new session –free from terminal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daemon opens terminal later it might </a:t>
            </a:r>
            <a:r>
              <a:rPr lang="en-US" dirty="0" err="1" smtClean="0"/>
              <a:t>reaquire</a:t>
            </a:r>
            <a:r>
              <a:rPr lang="en-US" dirty="0" smtClean="0"/>
              <a:t> a controlling terminal O_NOCTTY on open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Clear process </a:t>
            </a:r>
            <a:r>
              <a:rPr lang="en-US" dirty="0" err="1" smtClean="0"/>
              <a:t>umask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 </a:t>
            </a:r>
            <a:r>
              <a:rPr lang="en-US" dirty="0" err="1" smtClean="0"/>
              <a:t>cwd</a:t>
            </a:r>
            <a:r>
              <a:rPr lang="en-US" dirty="0" smtClean="0"/>
              <a:t> typically to root “/” Why?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close all  open file descriptors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open /</a:t>
            </a:r>
            <a:r>
              <a:rPr lang="en-US" dirty="0" err="1" smtClean="0"/>
              <a:t>dev</a:t>
            </a:r>
            <a:r>
              <a:rPr lang="en-US" dirty="0" smtClean="0"/>
              <a:t>/null, dup2(</a:t>
            </a:r>
            <a:r>
              <a:rPr lang="en-US" dirty="0" err="1" smtClean="0"/>
              <a:t>fd</a:t>
            </a:r>
            <a:r>
              <a:rPr lang="en-US" dirty="0" smtClean="0"/>
              <a:t>, 0,1,2)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05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TLPI/daemon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 err="1"/>
              <a:t>become_daemon.c</a:t>
            </a:r>
            <a:r>
              <a:rPr lang="en-US" dirty="0"/>
              <a:t>  </a:t>
            </a:r>
            <a:endParaRPr lang="en-US" dirty="0" smtClean="0"/>
          </a:p>
          <a:p>
            <a:r>
              <a:rPr lang="en-US" dirty="0" err="1" smtClean="0"/>
              <a:t>daemon_SIGHUP.c</a:t>
            </a:r>
            <a:r>
              <a:rPr lang="en-US" dirty="0" smtClean="0"/>
              <a:t>     </a:t>
            </a:r>
          </a:p>
          <a:p>
            <a:r>
              <a:rPr lang="en-US" dirty="0" err="1" smtClean="0"/>
              <a:t>test_become_daemon.c</a:t>
            </a:r>
            <a:endParaRPr lang="en-US" dirty="0"/>
          </a:p>
          <a:p>
            <a:r>
              <a:rPr lang="en-US" dirty="0" err="1"/>
              <a:t>become_daemon.h</a:t>
            </a:r>
            <a:r>
              <a:rPr lang="en-US" dirty="0"/>
              <a:t>  </a:t>
            </a:r>
            <a:endParaRPr lang="en-US" dirty="0" smtClean="0"/>
          </a:p>
          <a:p>
            <a:r>
              <a:rPr lang="en-US" dirty="0" err="1" smtClean="0"/>
              <a:t>Makefile</a:t>
            </a:r>
            <a:r>
              <a:rPr lang="en-US" dirty="0" smtClean="0"/>
              <a:t>            </a:t>
            </a:r>
          </a:p>
          <a:p>
            <a:r>
              <a:rPr lang="en-US" dirty="0" err="1" smtClean="0"/>
              <a:t>t_syslog.c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52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TLPI/</a:t>
            </a:r>
            <a:r>
              <a:rPr lang="en-US" dirty="0" err="1" smtClean="0"/>
              <a:t>become_daemon.c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6200" y="914400"/>
            <a:ext cx="4422648" cy="57912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500" dirty="0" err="1"/>
              <a:t>int</a:t>
            </a:r>
            <a:r>
              <a:rPr lang="en-US" sz="3500" dirty="0"/>
              <a:t>                                     /* Returns 0 on success, -1 on error */</a:t>
            </a:r>
          </a:p>
          <a:p>
            <a:pPr marL="0" indent="0">
              <a:buNone/>
            </a:pPr>
            <a:r>
              <a:rPr lang="en-US" sz="3500" dirty="0" err="1"/>
              <a:t>becomeDaemon</a:t>
            </a:r>
            <a:r>
              <a:rPr lang="en-US" sz="3500" dirty="0"/>
              <a:t>(</a:t>
            </a:r>
            <a:r>
              <a:rPr lang="en-US" sz="3500" dirty="0" err="1"/>
              <a:t>int</a:t>
            </a:r>
            <a:r>
              <a:rPr lang="en-US" sz="3500" dirty="0"/>
              <a:t> flags)</a:t>
            </a:r>
          </a:p>
          <a:p>
            <a:pPr marL="0" indent="0">
              <a:buNone/>
            </a:pPr>
            <a:r>
              <a:rPr lang="en-US" sz="3500" dirty="0"/>
              <a:t>{</a:t>
            </a:r>
          </a:p>
          <a:p>
            <a:pPr marL="0" indent="0">
              <a:buNone/>
            </a:pPr>
            <a:r>
              <a:rPr lang="en-US" sz="3500" dirty="0"/>
              <a:t>    </a:t>
            </a:r>
            <a:r>
              <a:rPr lang="en-US" sz="3500" dirty="0" err="1"/>
              <a:t>int</a:t>
            </a:r>
            <a:r>
              <a:rPr lang="en-US" sz="3500" dirty="0"/>
              <a:t> </a:t>
            </a:r>
            <a:r>
              <a:rPr lang="en-US" sz="3500" dirty="0" err="1"/>
              <a:t>maxfd</a:t>
            </a:r>
            <a:r>
              <a:rPr lang="en-US" sz="3500" dirty="0"/>
              <a:t>, </a:t>
            </a:r>
            <a:r>
              <a:rPr lang="en-US" sz="3500" dirty="0" err="1"/>
              <a:t>fd</a:t>
            </a:r>
            <a:r>
              <a:rPr lang="en-US" sz="3500" dirty="0"/>
              <a:t>;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switch (fork()) {                   /* Become background process */</a:t>
            </a:r>
          </a:p>
          <a:p>
            <a:pPr marL="0" indent="0">
              <a:buNone/>
            </a:pPr>
            <a:r>
              <a:rPr lang="en-US" sz="3500" dirty="0"/>
              <a:t>    case -1: return -1;</a:t>
            </a:r>
          </a:p>
          <a:p>
            <a:pPr marL="0" indent="0">
              <a:buNone/>
            </a:pPr>
            <a:r>
              <a:rPr lang="en-US" sz="3500" dirty="0"/>
              <a:t>    case 0:  break;                     /* Child falls through... */</a:t>
            </a:r>
          </a:p>
          <a:p>
            <a:pPr marL="0" indent="0">
              <a:buNone/>
            </a:pPr>
            <a:r>
              <a:rPr lang="en-US" sz="3500" dirty="0"/>
              <a:t>    default: _exit(EXIT_SUCCESS); </a:t>
            </a:r>
            <a:r>
              <a:rPr lang="en-US" sz="3500" dirty="0" smtClean="0"/>
              <a:t>/* </a:t>
            </a:r>
            <a:r>
              <a:rPr lang="en-US" sz="3500" dirty="0"/>
              <a:t>while parent terminates */</a:t>
            </a:r>
          </a:p>
          <a:p>
            <a:pPr marL="0" indent="0">
              <a:buNone/>
            </a:pPr>
            <a:r>
              <a:rPr lang="en-US" sz="3500" dirty="0"/>
              <a:t>    }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if (</a:t>
            </a:r>
            <a:r>
              <a:rPr lang="en-US" sz="3500" dirty="0" err="1"/>
              <a:t>setsid</a:t>
            </a:r>
            <a:r>
              <a:rPr lang="en-US" sz="3500" dirty="0"/>
              <a:t>() == -1)      </a:t>
            </a:r>
            <a:r>
              <a:rPr lang="en-US" sz="3500" dirty="0" smtClean="0"/>
              <a:t>/* </a:t>
            </a:r>
            <a:r>
              <a:rPr lang="en-US" sz="3500" dirty="0"/>
              <a:t>Become leader of new session */</a:t>
            </a:r>
          </a:p>
          <a:p>
            <a:pPr marL="0" indent="0">
              <a:buNone/>
            </a:pPr>
            <a:r>
              <a:rPr lang="en-US" sz="3500" dirty="0"/>
              <a:t>        return -1;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switch (fork()) {   </a:t>
            </a:r>
            <a:r>
              <a:rPr lang="en-US" sz="3500" dirty="0" smtClean="0"/>
              <a:t>/* </a:t>
            </a:r>
            <a:r>
              <a:rPr lang="en-US" sz="3500" dirty="0"/>
              <a:t>Ensure we are not session leader */</a:t>
            </a:r>
          </a:p>
          <a:p>
            <a:pPr marL="0" indent="0">
              <a:buNone/>
            </a:pPr>
            <a:r>
              <a:rPr lang="en-US" sz="3500" dirty="0"/>
              <a:t>    case -1: return -1;</a:t>
            </a:r>
          </a:p>
          <a:p>
            <a:pPr marL="0" indent="0">
              <a:buNone/>
            </a:pPr>
            <a:r>
              <a:rPr lang="en-US" sz="3500" dirty="0"/>
              <a:t>    case 0:  break;</a:t>
            </a:r>
          </a:p>
          <a:p>
            <a:pPr marL="0" indent="0">
              <a:buNone/>
            </a:pPr>
            <a:r>
              <a:rPr lang="en-US" sz="3500" dirty="0"/>
              <a:t>    default: _exit(EXIT_SUCCESS);</a:t>
            </a:r>
          </a:p>
          <a:p>
            <a:pPr marL="0" indent="0">
              <a:buNone/>
            </a:pPr>
            <a:r>
              <a:rPr lang="en-US" sz="3500" dirty="0"/>
              <a:t>   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435602" cy="60198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500" dirty="0"/>
              <a:t> if (!(flags &amp; BD_NO_UMASK0))</a:t>
            </a:r>
          </a:p>
          <a:p>
            <a:pPr marL="0" indent="0">
              <a:buNone/>
            </a:pPr>
            <a:r>
              <a:rPr lang="en-US" sz="3500" dirty="0"/>
              <a:t>        </a:t>
            </a:r>
            <a:r>
              <a:rPr lang="en-US" sz="3500" dirty="0" err="1"/>
              <a:t>umask</a:t>
            </a:r>
            <a:r>
              <a:rPr lang="en-US" sz="3500" dirty="0"/>
              <a:t>(0);           </a:t>
            </a:r>
            <a:r>
              <a:rPr lang="en-US" sz="3500" dirty="0" smtClean="0"/>
              <a:t> </a:t>
            </a:r>
            <a:r>
              <a:rPr lang="en-US" sz="3500" dirty="0"/>
              <a:t>/* Clear file mode creation mask */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if (!(flags &amp; BD_NO_CHDIR))</a:t>
            </a:r>
          </a:p>
          <a:p>
            <a:pPr marL="0" indent="0">
              <a:buNone/>
            </a:pPr>
            <a:r>
              <a:rPr lang="en-US" sz="3500" dirty="0"/>
              <a:t>        </a:t>
            </a:r>
            <a:r>
              <a:rPr lang="en-US" sz="3500" dirty="0" err="1"/>
              <a:t>chdir</a:t>
            </a:r>
            <a:r>
              <a:rPr lang="en-US" sz="3500" dirty="0"/>
              <a:t>("/");                     /* Change to root directory */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if (!(flags &amp; BD_NO_CLOSE_FILES)) { </a:t>
            </a:r>
            <a:endParaRPr lang="en-US" sz="3500" dirty="0" smtClean="0"/>
          </a:p>
          <a:p>
            <a:pPr marL="0" indent="0">
              <a:buNone/>
            </a:pPr>
            <a:r>
              <a:rPr lang="en-US" sz="3500" dirty="0"/>
              <a:t>	</a:t>
            </a:r>
            <a:r>
              <a:rPr lang="en-US" sz="3500" dirty="0" smtClean="0"/>
              <a:t>	           /* </a:t>
            </a:r>
            <a:r>
              <a:rPr lang="en-US" sz="3500" dirty="0"/>
              <a:t>Close all open files */</a:t>
            </a:r>
          </a:p>
          <a:p>
            <a:pPr marL="0" indent="0">
              <a:buNone/>
            </a:pPr>
            <a:r>
              <a:rPr lang="en-US" sz="3500" dirty="0"/>
              <a:t>        </a:t>
            </a:r>
            <a:r>
              <a:rPr lang="en-US" sz="3500" dirty="0" err="1"/>
              <a:t>maxfd</a:t>
            </a:r>
            <a:r>
              <a:rPr lang="en-US" sz="3500" dirty="0"/>
              <a:t> = </a:t>
            </a:r>
            <a:r>
              <a:rPr lang="en-US" sz="3500" dirty="0" err="1"/>
              <a:t>sysconf</a:t>
            </a:r>
            <a:r>
              <a:rPr lang="en-US" sz="3500" dirty="0"/>
              <a:t>(_SC_OPEN_MAX);</a:t>
            </a:r>
          </a:p>
          <a:p>
            <a:pPr marL="0" indent="0">
              <a:buNone/>
            </a:pPr>
            <a:r>
              <a:rPr lang="en-US" sz="3500" dirty="0"/>
              <a:t>        if (</a:t>
            </a:r>
            <a:r>
              <a:rPr lang="en-US" sz="3500" dirty="0" err="1"/>
              <a:t>maxfd</a:t>
            </a:r>
            <a:r>
              <a:rPr lang="en-US" sz="3500" dirty="0"/>
              <a:t> == -1)                /* Limit is indeterminate... */</a:t>
            </a:r>
          </a:p>
          <a:p>
            <a:pPr marL="0" indent="0">
              <a:buNone/>
            </a:pPr>
            <a:r>
              <a:rPr lang="en-US" sz="3500" dirty="0"/>
              <a:t>            </a:t>
            </a:r>
            <a:r>
              <a:rPr lang="en-US" sz="3500" dirty="0" err="1"/>
              <a:t>maxfd</a:t>
            </a:r>
            <a:r>
              <a:rPr lang="en-US" sz="3500" dirty="0"/>
              <a:t> = BD_MAX_CLOSE;       /* so take a guess */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    for (</a:t>
            </a:r>
            <a:r>
              <a:rPr lang="en-US" sz="3500" dirty="0" err="1"/>
              <a:t>fd</a:t>
            </a:r>
            <a:r>
              <a:rPr lang="en-US" sz="3500" dirty="0"/>
              <a:t> = 0; </a:t>
            </a:r>
            <a:r>
              <a:rPr lang="en-US" sz="3500" dirty="0" err="1"/>
              <a:t>fd</a:t>
            </a:r>
            <a:r>
              <a:rPr lang="en-US" sz="3500" dirty="0"/>
              <a:t> &lt; </a:t>
            </a:r>
            <a:r>
              <a:rPr lang="en-US" sz="3500" dirty="0" err="1"/>
              <a:t>maxfd</a:t>
            </a:r>
            <a:r>
              <a:rPr lang="en-US" sz="3500" dirty="0"/>
              <a:t>; </a:t>
            </a:r>
            <a:r>
              <a:rPr lang="en-US" sz="3500" dirty="0" err="1"/>
              <a:t>fd</a:t>
            </a:r>
            <a:r>
              <a:rPr lang="en-US" sz="3500" dirty="0"/>
              <a:t>++)</a:t>
            </a:r>
          </a:p>
          <a:p>
            <a:pPr marL="0" indent="0">
              <a:buNone/>
            </a:pPr>
            <a:r>
              <a:rPr lang="en-US" sz="3500" dirty="0"/>
              <a:t>            close(</a:t>
            </a:r>
            <a:r>
              <a:rPr lang="en-US" sz="3500" dirty="0" err="1"/>
              <a:t>fd</a:t>
            </a:r>
            <a:r>
              <a:rPr lang="en-US" sz="3500" dirty="0"/>
              <a:t>);</a:t>
            </a:r>
          </a:p>
          <a:p>
            <a:pPr marL="0" indent="0">
              <a:buNone/>
            </a:pPr>
            <a:r>
              <a:rPr lang="en-US" sz="3500" dirty="0"/>
              <a:t>    }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if (!(flags &amp; BD_NO_REOPEN_STD_FDS)) {</a:t>
            </a:r>
          </a:p>
          <a:p>
            <a:pPr marL="0" indent="0">
              <a:buNone/>
            </a:pPr>
            <a:r>
              <a:rPr lang="en-US" sz="3500" dirty="0"/>
              <a:t>        close(STDIN_FILENO);            /* Reopen standard </a:t>
            </a:r>
            <a:r>
              <a:rPr lang="en-US" sz="3500" dirty="0" err="1"/>
              <a:t>fd's</a:t>
            </a:r>
            <a:r>
              <a:rPr lang="en-US" sz="3500" dirty="0"/>
              <a:t> to /</a:t>
            </a:r>
            <a:r>
              <a:rPr lang="en-US" sz="3500" dirty="0" err="1"/>
              <a:t>dev</a:t>
            </a:r>
            <a:r>
              <a:rPr lang="en-US" sz="3500" dirty="0"/>
              <a:t>/null */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    </a:t>
            </a:r>
            <a:r>
              <a:rPr lang="en-US" sz="3500" dirty="0" err="1"/>
              <a:t>fd</a:t>
            </a:r>
            <a:r>
              <a:rPr lang="en-US" sz="3500" dirty="0"/>
              <a:t> = open("/</a:t>
            </a:r>
            <a:r>
              <a:rPr lang="en-US" sz="3500" dirty="0" err="1"/>
              <a:t>dev</a:t>
            </a:r>
            <a:r>
              <a:rPr lang="en-US" sz="3500" dirty="0"/>
              <a:t>/null", O_RDWR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/>
              <a:t>if (</a:t>
            </a:r>
            <a:r>
              <a:rPr lang="en-US" dirty="0" err="1"/>
              <a:t>fd</a:t>
            </a:r>
            <a:r>
              <a:rPr lang="en-US" dirty="0"/>
              <a:t> != STDIN_FILENO)         /* '</a:t>
            </a:r>
            <a:r>
              <a:rPr lang="en-US" dirty="0" err="1"/>
              <a:t>fd</a:t>
            </a:r>
            <a:r>
              <a:rPr lang="en-US" dirty="0"/>
              <a:t>' should be 0 */</a:t>
            </a:r>
          </a:p>
          <a:p>
            <a:pPr marL="0" indent="0">
              <a:buNone/>
            </a:pPr>
            <a:r>
              <a:rPr lang="en-US" dirty="0"/>
              <a:t>            return -1;</a:t>
            </a:r>
          </a:p>
          <a:p>
            <a:pPr marL="0" indent="0">
              <a:buNone/>
            </a:pPr>
            <a:r>
              <a:rPr lang="en-US" dirty="0"/>
              <a:t>        if (dup2(STDIN_FILENO, STDOUT_FILENO) != STDOUT_FILENO)</a:t>
            </a:r>
          </a:p>
          <a:p>
            <a:pPr marL="0" indent="0">
              <a:buNone/>
            </a:pPr>
            <a:r>
              <a:rPr lang="en-US" dirty="0"/>
              <a:t>            return -1;</a:t>
            </a:r>
          </a:p>
          <a:p>
            <a:pPr marL="0" indent="0">
              <a:buNone/>
            </a:pPr>
            <a:r>
              <a:rPr lang="en-US" dirty="0"/>
              <a:t>        if (dup2(STDIN_FILENO, STDERR_FILENO) != STDERR_FILENO)</a:t>
            </a:r>
          </a:p>
          <a:p>
            <a:pPr marL="0" indent="0">
              <a:buNone/>
            </a:pPr>
            <a:r>
              <a:rPr lang="en-US" dirty="0"/>
              <a:t>            return -1;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47612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Shell 2 – write up in the mail tonight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Due Saturday of the week after we are back from Spring break. This is March 23. </a:t>
            </a:r>
          </a:p>
          <a:p>
            <a:r>
              <a:rPr lang="en-US" dirty="0" smtClean="0"/>
              <a:t>multiple pipes</a:t>
            </a:r>
          </a:p>
          <a:p>
            <a:r>
              <a:rPr lang="en-US" dirty="0" smtClean="0"/>
              <a:t>character by character input for filename/command completion</a:t>
            </a:r>
          </a:p>
          <a:p>
            <a:r>
              <a:rPr lang="en-US" dirty="0" smtClean="0"/>
              <a:t>Job control ? (let me think about this one.)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567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 overview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9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TCP/IP</a:t>
            </a:r>
          </a:p>
          <a:p>
            <a:r>
              <a:rPr lang="en-US" dirty="0" smtClean="0"/>
              <a:t>RCFs</a:t>
            </a:r>
          </a:p>
          <a:p>
            <a:r>
              <a:rPr lang="en-US" dirty="0"/>
              <a:t>http://www.internetsociety.org/internet/what-internet/history-internet/brief-history-internet</a:t>
            </a:r>
          </a:p>
        </p:txBody>
      </p:sp>
    </p:spTree>
    <p:extLst>
      <p:ext uri="{BB962C8B-B14F-4D97-AF65-F5344CB8AC3E}">
        <p14:creationId xmlns:p14="http://schemas.microsoft.com/office/powerpoint/2010/main" val="277757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TLPI/sockets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ls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ares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*.c</a:t>
            </a:r>
          </a:p>
          <a:p>
            <a:pPr marL="0" indent="0">
              <a:buNone/>
            </a:pPr>
            <a:r>
              <a:rPr lang="en-US" dirty="0"/>
              <a:t>i6d_ucase_cl.c      is_echo_v2_sv.c    </a:t>
            </a:r>
            <a:r>
              <a:rPr lang="en-US" dirty="0" err="1"/>
              <a:t>scm_cred_recv.c</a:t>
            </a:r>
            <a:r>
              <a:rPr lang="en-US" dirty="0"/>
              <a:t>    </a:t>
            </a:r>
            <a:r>
              <a:rPr lang="en-US" dirty="0" err="1"/>
              <a:t>ud_ucase_cl.c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i6d_ucase_sv.c      </a:t>
            </a:r>
            <a:r>
              <a:rPr lang="en-US" dirty="0" err="1"/>
              <a:t>is_seqnum_cl.c</a:t>
            </a:r>
            <a:r>
              <a:rPr lang="en-US" dirty="0"/>
              <a:t>     </a:t>
            </a:r>
            <a:r>
              <a:rPr lang="en-US" dirty="0" err="1"/>
              <a:t>scm_cred_send.c</a:t>
            </a:r>
            <a:r>
              <a:rPr lang="en-US" dirty="0"/>
              <a:t>    </a:t>
            </a:r>
            <a:r>
              <a:rPr lang="en-US" dirty="0" err="1"/>
              <a:t>ud_ucase_sv.c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id_echo_cl.c</a:t>
            </a:r>
            <a:r>
              <a:rPr lang="en-US" dirty="0"/>
              <a:t>        </a:t>
            </a:r>
            <a:r>
              <a:rPr lang="en-US" dirty="0" err="1"/>
              <a:t>is_seqnum_sv.c</a:t>
            </a:r>
            <a:r>
              <a:rPr lang="en-US" dirty="0"/>
              <a:t>     </a:t>
            </a:r>
            <a:r>
              <a:rPr lang="en-US" dirty="0" err="1"/>
              <a:t>scm_rights_recv.c</a:t>
            </a:r>
            <a:r>
              <a:rPr lang="en-US" dirty="0"/>
              <a:t>  </a:t>
            </a:r>
            <a:r>
              <a:rPr lang="en-US" dirty="0" err="1"/>
              <a:t>unix_sockets.c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id_echo_sv.c</a:t>
            </a:r>
            <a:r>
              <a:rPr lang="en-US" dirty="0"/>
              <a:t>        is_seqnum_v2_cl.c  </a:t>
            </a:r>
            <a:r>
              <a:rPr lang="en-US" dirty="0" err="1"/>
              <a:t>scm_rights_send.c</a:t>
            </a:r>
            <a:r>
              <a:rPr lang="en-US" dirty="0"/>
              <a:t>  </a:t>
            </a:r>
            <a:r>
              <a:rPr lang="en-US" dirty="0" err="1"/>
              <a:t>us_abstract_bind.c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inet_sockets.c</a:t>
            </a:r>
            <a:r>
              <a:rPr lang="en-US" dirty="0"/>
              <a:t>      is_seqnum_v2_sv.c  </a:t>
            </a:r>
            <a:r>
              <a:rPr lang="en-US" dirty="0" err="1"/>
              <a:t>sendfile.c</a:t>
            </a:r>
            <a:r>
              <a:rPr lang="en-US" dirty="0"/>
              <a:t>         </a:t>
            </a:r>
            <a:r>
              <a:rPr lang="en-US" dirty="0" err="1"/>
              <a:t>us_xfr_cl.c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is_echo_cl.c</a:t>
            </a:r>
            <a:r>
              <a:rPr lang="en-US" dirty="0"/>
              <a:t>        </a:t>
            </a:r>
            <a:r>
              <a:rPr lang="en-US" dirty="0" err="1"/>
              <a:t>rdwrn.c</a:t>
            </a:r>
            <a:r>
              <a:rPr lang="en-US" dirty="0"/>
              <a:t>            </a:t>
            </a:r>
            <a:r>
              <a:rPr lang="en-US" dirty="0" err="1"/>
              <a:t>socknames.c</a:t>
            </a:r>
            <a:r>
              <a:rPr lang="en-US" dirty="0"/>
              <a:t>        </a:t>
            </a:r>
            <a:r>
              <a:rPr lang="en-US" dirty="0" err="1"/>
              <a:t>us_xfr_sv.c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is_echo_inetd_sv.c</a:t>
            </a:r>
            <a:r>
              <a:rPr lang="en-US" dirty="0"/>
              <a:t>  </a:t>
            </a:r>
            <a:r>
              <a:rPr lang="en-US" dirty="0" err="1"/>
              <a:t>read_line_buf.c</a:t>
            </a:r>
            <a:r>
              <a:rPr lang="en-US" dirty="0"/>
              <a:t>    </a:t>
            </a:r>
            <a:r>
              <a:rPr lang="en-US" dirty="0" err="1"/>
              <a:t>t_gethostbyname.c</a:t>
            </a:r>
            <a:r>
              <a:rPr lang="en-US" dirty="0"/>
              <a:t>  us_xfr_v2_cl.c</a:t>
            </a:r>
          </a:p>
          <a:p>
            <a:pPr marL="0" indent="0">
              <a:buNone/>
            </a:pPr>
            <a:r>
              <a:rPr lang="en-US" dirty="0" err="1"/>
              <a:t>is_echo_sv.c</a:t>
            </a:r>
            <a:r>
              <a:rPr lang="en-US" dirty="0"/>
              <a:t>        </a:t>
            </a:r>
            <a:r>
              <a:rPr lang="en-US" dirty="0" err="1"/>
              <a:t>read_line.c</a:t>
            </a:r>
            <a:r>
              <a:rPr lang="en-US" dirty="0"/>
              <a:t>        </a:t>
            </a:r>
            <a:r>
              <a:rPr lang="en-US" dirty="0" err="1"/>
              <a:t>t_getservbyname.c</a:t>
            </a:r>
            <a:r>
              <a:rPr lang="en-US" dirty="0"/>
              <a:t>  us_xfr_v2_sv.c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93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– one more thing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Signals Not queued</a:t>
            </a:r>
          </a:p>
          <a:p>
            <a:r>
              <a:rPr lang="en-US" dirty="0" smtClean="0"/>
              <a:t>Real time signals are 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01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Code/apue.2e/fig18.20.c - </a:t>
            </a:r>
            <a:r>
              <a:rPr lang="en-US" dirty="0" err="1" smtClean="0"/>
              <a:t>cbreak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270248" cy="5562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static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          </a:t>
            </a:r>
            <a:r>
              <a:rPr lang="en-US" dirty="0" err="1"/>
              <a:t>save_termios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static </a:t>
            </a:r>
            <a:r>
              <a:rPr lang="en-US" dirty="0" err="1"/>
              <a:t>int</a:t>
            </a:r>
            <a:r>
              <a:rPr lang="en-US" dirty="0"/>
              <a:t>                                      </a:t>
            </a:r>
            <a:r>
              <a:rPr lang="en-US" dirty="0" err="1"/>
              <a:t>ttysavefd</a:t>
            </a:r>
            <a:r>
              <a:rPr lang="en-US" dirty="0"/>
              <a:t> = -1;</a:t>
            </a:r>
          </a:p>
          <a:p>
            <a:pPr marL="0" indent="0">
              <a:buNone/>
            </a:pPr>
            <a:r>
              <a:rPr lang="en-US" dirty="0"/>
              <a:t>static </a:t>
            </a:r>
            <a:r>
              <a:rPr lang="en-US" dirty="0" err="1"/>
              <a:t>enum</a:t>
            </a:r>
            <a:r>
              <a:rPr lang="en-US" dirty="0"/>
              <a:t> { RESET, RAW, CBREAK }      </a:t>
            </a:r>
            <a:r>
              <a:rPr lang="en-US" dirty="0" err="1"/>
              <a:t>ttystate</a:t>
            </a:r>
            <a:r>
              <a:rPr lang="en-US" dirty="0"/>
              <a:t> = RESET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tty_cbreak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      /* put terminal into a </a:t>
            </a:r>
            <a:r>
              <a:rPr lang="en-US" dirty="0" err="1"/>
              <a:t>cbreak</a:t>
            </a:r>
            <a:r>
              <a:rPr lang="en-US" dirty="0"/>
              <a:t> mode */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                            err;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 </a:t>
            </a:r>
            <a:r>
              <a:rPr lang="en-US" dirty="0" err="1"/>
              <a:t>buf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ttystate</a:t>
            </a:r>
            <a:r>
              <a:rPr lang="en-US" dirty="0"/>
              <a:t> != RESET)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errno</a:t>
            </a:r>
            <a:r>
              <a:rPr lang="en-US" dirty="0"/>
              <a:t> = EINVAL;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tcgetattr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&amp;</a:t>
            </a:r>
            <a:r>
              <a:rPr lang="en-US" dirty="0" err="1"/>
              <a:t>buf</a:t>
            </a:r>
            <a:r>
              <a:rPr lang="en-US" dirty="0"/>
              <a:t>) &lt; 0)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save_termios</a:t>
            </a:r>
            <a:r>
              <a:rPr lang="en-US" dirty="0"/>
              <a:t> = </a:t>
            </a:r>
            <a:r>
              <a:rPr lang="en-US" dirty="0" err="1"/>
              <a:t>buf</a:t>
            </a:r>
            <a:r>
              <a:rPr lang="en-US" dirty="0"/>
              <a:t>;                     /* structure copy */</a:t>
            </a:r>
          </a:p>
          <a:p>
            <a:pPr marL="0" indent="0">
              <a:buNone/>
            </a:pPr>
            <a:r>
              <a:rPr lang="en-US" dirty="0"/>
              <a:t>        /*  Echo off, canonical mode off.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buf.c_lflag</a:t>
            </a:r>
            <a:r>
              <a:rPr lang="en-US" dirty="0"/>
              <a:t> &amp;= ~(ECHO | ICANON);</a:t>
            </a:r>
          </a:p>
          <a:p>
            <a:pPr marL="0" indent="0">
              <a:buNone/>
            </a:pPr>
            <a:r>
              <a:rPr lang="en-US" dirty="0"/>
              <a:t>        	/*  Case B: 1 byte at a time, no timer.   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buf.c_cc</a:t>
            </a:r>
            <a:r>
              <a:rPr lang="en-US" dirty="0"/>
              <a:t>[VMIN] = 1;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buf.c_cc</a:t>
            </a:r>
            <a:r>
              <a:rPr lang="en-US" dirty="0"/>
              <a:t>[VTIME] = 0;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tcsetattr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TCSAFLUSH, &amp;</a:t>
            </a:r>
            <a:r>
              <a:rPr lang="en-US" dirty="0" err="1"/>
              <a:t>buf</a:t>
            </a:r>
            <a:r>
              <a:rPr lang="en-US" dirty="0"/>
              <a:t>) &lt; 0)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548944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/* Verify </a:t>
            </a:r>
            <a:r>
              <a:rPr lang="en-US" dirty="0"/>
              <a:t>that the changes stuck. 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tcgetattr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&amp;</a:t>
            </a:r>
            <a:r>
              <a:rPr lang="en-US" dirty="0" err="1"/>
              <a:t>buf</a:t>
            </a:r>
            <a:r>
              <a:rPr lang="en-US" dirty="0"/>
              <a:t>) &lt; 0) {</a:t>
            </a:r>
          </a:p>
          <a:p>
            <a:pPr marL="0" indent="0">
              <a:buNone/>
            </a:pPr>
            <a:r>
              <a:rPr lang="en-US" dirty="0"/>
              <a:t>                err = </a:t>
            </a:r>
            <a:r>
              <a:rPr lang="en-US" dirty="0" err="1"/>
              <a:t>errno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tcsetattr</a:t>
            </a:r>
            <a:r>
              <a:rPr lang="en-US" dirty="0" smtClean="0"/>
              <a:t>(</a:t>
            </a:r>
            <a:r>
              <a:rPr lang="en-US" dirty="0" err="1" smtClean="0"/>
              <a:t>fd</a:t>
            </a:r>
            <a:r>
              <a:rPr lang="en-US" dirty="0"/>
              <a:t>, TCSAFLUSH, &amp;</a:t>
            </a:r>
            <a:r>
              <a:rPr lang="en-US" dirty="0" err="1"/>
              <a:t>save_termios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errno</a:t>
            </a:r>
            <a:r>
              <a:rPr lang="en-US" dirty="0"/>
              <a:t> = err;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    if ((</a:t>
            </a:r>
            <a:r>
              <a:rPr lang="en-US" dirty="0" err="1"/>
              <a:t>buf.c_lflag</a:t>
            </a:r>
            <a:r>
              <a:rPr lang="en-US" dirty="0"/>
              <a:t> &amp; (ECHO | ICANON)) || </a:t>
            </a:r>
            <a:r>
              <a:rPr lang="en-US" dirty="0" err="1"/>
              <a:t>buf.c_cc</a:t>
            </a:r>
            <a:r>
              <a:rPr lang="en-US" dirty="0"/>
              <a:t>[VMIN] != 1 ||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buf.c_cc</a:t>
            </a:r>
            <a:r>
              <a:rPr lang="en-US" dirty="0"/>
              <a:t>[VTIME] != 0)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/*Only </a:t>
            </a:r>
            <a:r>
              <a:rPr lang="en-US" dirty="0"/>
              <a:t>some of the changes were made.  Restore </a:t>
            </a:r>
            <a:r>
              <a:rPr lang="en-US" dirty="0" smtClean="0"/>
              <a:t>the originals*/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tcsetattr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TCSAFLUSH, &amp;</a:t>
            </a:r>
            <a:r>
              <a:rPr lang="en-US" dirty="0" err="1"/>
              <a:t>save_termios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err="1"/>
              <a:t>errno</a:t>
            </a:r>
            <a:r>
              <a:rPr lang="en-US" dirty="0"/>
              <a:t> = EINVAL;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ttystate</a:t>
            </a:r>
            <a:r>
              <a:rPr lang="en-US" dirty="0"/>
              <a:t> = CBREAK;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ttysavefd</a:t>
            </a:r>
            <a:r>
              <a:rPr lang="en-US" dirty="0"/>
              <a:t> = </a:t>
            </a:r>
            <a:r>
              <a:rPr lang="en-US" dirty="0" err="1"/>
              <a:t>fd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return(0);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995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4270248" cy="6324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tty_raw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    </a:t>
            </a:r>
            <a:r>
              <a:rPr lang="en-US" dirty="0" smtClean="0"/>
              <a:t>/* </a:t>
            </a:r>
            <a:r>
              <a:rPr lang="en-US" dirty="0"/>
              <a:t>put terminal into a raw mode */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                      </a:t>
            </a:r>
            <a:r>
              <a:rPr lang="en-US" dirty="0" smtClean="0"/>
              <a:t>err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 </a:t>
            </a:r>
            <a:r>
              <a:rPr lang="en-US" dirty="0" err="1"/>
              <a:t>buf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ttystate</a:t>
            </a:r>
            <a:r>
              <a:rPr lang="en-US" dirty="0"/>
              <a:t> != RESET)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errno</a:t>
            </a:r>
            <a:r>
              <a:rPr lang="en-US" dirty="0"/>
              <a:t> = EINVAL;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tcgetattr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&amp;</a:t>
            </a:r>
            <a:r>
              <a:rPr lang="en-US" dirty="0" err="1"/>
              <a:t>buf</a:t>
            </a:r>
            <a:r>
              <a:rPr lang="en-US" dirty="0"/>
              <a:t>) &lt; 0)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save_termios</a:t>
            </a:r>
            <a:r>
              <a:rPr lang="en-US" dirty="0"/>
              <a:t> = </a:t>
            </a:r>
            <a:r>
              <a:rPr lang="en-US" dirty="0" err="1"/>
              <a:t>buf</a:t>
            </a:r>
            <a:r>
              <a:rPr lang="en-US" dirty="0"/>
              <a:t>;     /* structure copy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/*</a:t>
            </a:r>
          </a:p>
          <a:p>
            <a:pPr marL="0" indent="0">
              <a:buNone/>
            </a:pPr>
            <a:r>
              <a:rPr lang="en-US" dirty="0"/>
              <a:t>         * Echo off, canonical mode off, extended input</a:t>
            </a:r>
          </a:p>
          <a:p>
            <a:pPr marL="0" indent="0">
              <a:buNone/>
            </a:pPr>
            <a:r>
              <a:rPr lang="en-US" dirty="0"/>
              <a:t>         * processing off, signal chars off.</a:t>
            </a:r>
          </a:p>
          <a:p>
            <a:pPr marL="0" indent="0">
              <a:buNone/>
            </a:pPr>
            <a:r>
              <a:rPr lang="en-US" dirty="0"/>
              <a:t>        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buf.c_lflag</a:t>
            </a:r>
            <a:r>
              <a:rPr lang="en-US" dirty="0"/>
              <a:t> &amp;= ~(ECHO | ICANON | IEXTEN | </a:t>
            </a:r>
            <a:r>
              <a:rPr lang="en-US" dirty="0" smtClean="0"/>
              <a:t>	ISIG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/* </a:t>
            </a:r>
            <a:r>
              <a:rPr lang="en-US" dirty="0"/>
              <a:t>No SIGINT on BREAK, CR-to-NL off, input parity</a:t>
            </a:r>
          </a:p>
          <a:p>
            <a:pPr marL="0" indent="0">
              <a:buNone/>
            </a:pPr>
            <a:r>
              <a:rPr lang="en-US" dirty="0"/>
              <a:t>         * check off, don't strip 8th bit on input, output</a:t>
            </a:r>
          </a:p>
          <a:p>
            <a:pPr marL="0" indent="0">
              <a:buNone/>
            </a:pPr>
            <a:r>
              <a:rPr lang="en-US" dirty="0"/>
              <a:t>         * flow control off</a:t>
            </a:r>
            <a:r>
              <a:rPr lang="en-US" dirty="0" smtClean="0"/>
              <a:t>. </a:t>
            </a:r>
            <a:r>
              <a:rPr lang="en-US" dirty="0"/>
              <a:t>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buf.c_iflag</a:t>
            </a:r>
            <a:r>
              <a:rPr lang="en-US" dirty="0"/>
              <a:t> &amp;= ~(BRKINT | ICRNL | INPCK | ISTRIP | IXON);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76200"/>
            <a:ext cx="4359402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/*  </a:t>
            </a:r>
            <a:r>
              <a:rPr lang="en-US" sz="1400" dirty="0"/>
              <a:t>Clear size bits, parity checking off</a:t>
            </a:r>
            <a:r>
              <a:rPr lang="en-US" sz="1400" dirty="0" smtClean="0"/>
              <a:t>. </a:t>
            </a:r>
            <a:r>
              <a:rPr lang="en-US" sz="1400" dirty="0"/>
              <a:t>*/</a:t>
            </a:r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buf.c_cflag</a:t>
            </a:r>
            <a:r>
              <a:rPr lang="en-US" sz="1400" dirty="0"/>
              <a:t> &amp;= ~(CSIZE | PARENB);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smtClean="0"/>
              <a:t>/* </a:t>
            </a:r>
            <a:r>
              <a:rPr lang="en-US" sz="1400" dirty="0"/>
              <a:t>Set 8 bits/char</a:t>
            </a:r>
            <a:r>
              <a:rPr lang="en-US" sz="1400" dirty="0" smtClean="0"/>
              <a:t>. */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buf.c_cflag</a:t>
            </a:r>
            <a:r>
              <a:rPr lang="en-US" sz="1400" dirty="0"/>
              <a:t> |= CS8;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smtClean="0"/>
              <a:t>/*  </a:t>
            </a:r>
            <a:r>
              <a:rPr lang="en-US" sz="1400" dirty="0"/>
              <a:t>Output processing off</a:t>
            </a:r>
            <a:r>
              <a:rPr lang="en-US" sz="1400" dirty="0" smtClean="0"/>
              <a:t>. */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buf.c_oflag</a:t>
            </a:r>
            <a:r>
              <a:rPr lang="en-US" sz="1400" dirty="0"/>
              <a:t> &amp;= ~(OPOST);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smtClean="0"/>
              <a:t>/*Case </a:t>
            </a:r>
            <a:r>
              <a:rPr lang="en-US" sz="1400" dirty="0"/>
              <a:t>B: 1 byte at a time, no timer</a:t>
            </a:r>
            <a:r>
              <a:rPr lang="en-US" sz="1400" dirty="0" smtClean="0"/>
              <a:t>.*/  </a:t>
            </a:r>
          </a:p>
          <a:p>
            <a:pPr marL="0" indent="0">
              <a:buNone/>
            </a:pPr>
            <a:r>
              <a:rPr lang="en-US" sz="1400" dirty="0" smtClean="0"/>
              <a:t>        </a:t>
            </a:r>
            <a:r>
              <a:rPr lang="en-US" sz="1400" dirty="0" err="1"/>
              <a:t>buf.c_cc</a:t>
            </a:r>
            <a:r>
              <a:rPr lang="en-US" sz="1400" dirty="0"/>
              <a:t>[VMIN] = 1;</a:t>
            </a:r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buf.c_cc</a:t>
            </a:r>
            <a:r>
              <a:rPr lang="en-US" sz="1400" dirty="0"/>
              <a:t>[VTIME] = 0;</a:t>
            </a:r>
          </a:p>
          <a:p>
            <a:pPr marL="0" indent="0">
              <a:buNone/>
            </a:pPr>
            <a:r>
              <a:rPr lang="en-US" sz="1400" dirty="0"/>
              <a:t>        if (</a:t>
            </a:r>
            <a:r>
              <a:rPr lang="en-US" sz="1400" dirty="0" err="1"/>
              <a:t>tcsetattr</a:t>
            </a:r>
            <a:r>
              <a:rPr lang="en-US" sz="1400" dirty="0"/>
              <a:t>(</a:t>
            </a:r>
            <a:r>
              <a:rPr lang="en-US" sz="1400" dirty="0" err="1"/>
              <a:t>fd</a:t>
            </a:r>
            <a:r>
              <a:rPr lang="en-US" sz="1400" dirty="0"/>
              <a:t>, TCSAFLUSH, &amp;</a:t>
            </a:r>
            <a:r>
              <a:rPr lang="en-US" sz="1400" dirty="0" err="1"/>
              <a:t>buf</a:t>
            </a:r>
            <a:r>
              <a:rPr lang="en-US" sz="1400" dirty="0"/>
              <a:t>) &lt; 0)</a:t>
            </a:r>
          </a:p>
          <a:p>
            <a:pPr marL="0" indent="0">
              <a:buNone/>
            </a:pPr>
            <a:r>
              <a:rPr lang="en-US" sz="1400" dirty="0"/>
              <a:t>                return(-1</a:t>
            </a:r>
            <a:r>
              <a:rPr lang="en-US" sz="1400" dirty="0" smtClean="0"/>
              <a:t>);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/*</a:t>
            </a:r>
          </a:p>
          <a:p>
            <a:pPr marL="0" indent="0">
              <a:buNone/>
            </a:pPr>
            <a:r>
              <a:rPr lang="en-US" sz="1400" dirty="0"/>
              <a:t>         * Verify that the changes stuck. 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       * </a:t>
            </a:r>
            <a:r>
              <a:rPr lang="en-US" sz="1400" dirty="0" err="1" smtClean="0"/>
              <a:t>tcsetattr</a:t>
            </a:r>
            <a:r>
              <a:rPr lang="en-US" sz="1400" dirty="0" smtClean="0"/>
              <a:t> </a:t>
            </a:r>
            <a:r>
              <a:rPr lang="en-US" sz="1400" dirty="0"/>
              <a:t>can return 0 on</a:t>
            </a:r>
          </a:p>
          <a:p>
            <a:pPr marL="0" indent="0">
              <a:buNone/>
            </a:pPr>
            <a:r>
              <a:rPr lang="en-US" sz="1400" dirty="0"/>
              <a:t>         * partial success.</a:t>
            </a:r>
          </a:p>
          <a:p>
            <a:pPr marL="0" indent="0">
              <a:buNone/>
            </a:pPr>
            <a:r>
              <a:rPr lang="en-US" sz="1400" dirty="0"/>
              <a:t>         */</a:t>
            </a:r>
          </a:p>
          <a:p>
            <a:pPr marL="0" indent="0">
              <a:buNone/>
            </a:pPr>
            <a:r>
              <a:rPr lang="en-US" sz="1400" dirty="0"/>
              <a:t>        if (</a:t>
            </a:r>
            <a:r>
              <a:rPr lang="en-US" sz="1400" dirty="0" err="1"/>
              <a:t>tcgetattr</a:t>
            </a:r>
            <a:r>
              <a:rPr lang="en-US" sz="1400" dirty="0"/>
              <a:t>(</a:t>
            </a:r>
            <a:r>
              <a:rPr lang="en-US" sz="1400" dirty="0" err="1"/>
              <a:t>fd</a:t>
            </a:r>
            <a:r>
              <a:rPr lang="en-US" sz="1400" dirty="0"/>
              <a:t>, &amp;</a:t>
            </a:r>
            <a:r>
              <a:rPr lang="en-US" sz="1400" dirty="0" err="1"/>
              <a:t>buf</a:t>
            </a:r>
            <a:r>
              <a:rPr lang="en-US" sz="1400" dirty="0"/>
              <a:t>) &lt; 0) {      </a:t>
            </a:r>
          </a:p>
        </p:txBody>
      </p:sp>
    </p:spTree>
    <p:extLst>
      <p:ext uri="{BB962C8B-B14F-4D97-AF65-F5344CB8AC3E}">
        <p14:creationId xmlns:p14="http://schemas.microsoft.com/office/powerpoint/2010/main" val="4224305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4270248" cy="6324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tty_raw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    </a:t>
            </a:r>
            <a:r>
              <a:rPr lang="en-US" dirty="0" smtClean="0"/>
              <a:t>/* </a:t>
            </a:r>
            <a:r>
              <a:rPr lang="en-US" dirty="0"/>
              <a:t>put terminal into a raw mode */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                      </a:t>
            </a:r>
            <a:r>
              <a:rPr lang="en-US" dirty="0" smtClean="0"/>
              <a:t>err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 </a:t>
            </a:r>
            <a:r>
              <a:rPr lang="en-US" dirty="0" err="1"/>
              <a:t>buf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ttystate</a:t>
            </a:r>
            <a:r>
              <a:rPr lang="en-US" dirty="0"/>
              <a:t> != RESET)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errno</a:t>
            </a:r>
            <a:r>
              <a:rPr lang="en-US" dirty="0"/>
              <a:t> = EINVAL;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tcgetattr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&amp;</a:t>
            </a:r>
            <a:r>
              <a:rPr lang="en-US" dirty="0" err="1"/>
              <a:t>buf</a:t>
            </a:r>
            <a:r>
              <a:rPr lang="en-US" dirty="0"/>
              <a:t>) &lt; 0)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save_termios</a:t>
            </a:r>
            <a:r>
              <a:rPr lang="en-US" dirty="0"/>
              <a:t> = </a:t>
            </a:r>
            <a:r>
              <a:rPr lang="en-US" dirty="0" err="1"/>
              <a:t>buf</a:t>
            </a:r>
            <a:r>
              <a:rPr lang="en-US" dirty="0"/>
              <a:t>;     /* structure copy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/*</a:t>
            </a:r>
          </a:p>
          <a:p>
            <a:pPr marL="0" indent="0">
              <a:buNone/>
            </a:pPr>
            <a:r>
              <a:rPr lang="en-US" dirty="0"/>
              <a:t>         * Echo off, canonical mode off, extended input</a:t>
            </a:r>
          </a:p>
          <a:p>
            <a:pPr marL="0" indent="0">
              <a:buNone/>
            </a:pPr>
            <a:r>
              <a:rPr lang="en-US" dirty="0"/>
              <a:t>         * processing off, signal chars off.</a:t>
            </a:r>
          </a:p>
          <a:p>
            <a:pPr marL="0" indent="0">
              <a:buNone/>
            </a:pPr>
            <a:r>
              <a:rPr lang="en-US" dirty="0"/>
              <a:t>        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buf.c_lflag</a:t>
            </a:r>
            <a:r>
              <a:rPr lang="en-US" dirty="0"/>
              <a:t> &amp;= ~(ECHO | ICANON | IEXTEN | </a:t>
            </a:r>
            <a:r>
              <a:rPr lang="en-US" dirty="0" smtClean="0"/>
              <a:t>	ISIG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/* </a:t>
            </a:r>
            <a:r>
              <a:rPr lang="en-US" dirty="0"/>
              <a:t>No SIGINT on BREAK, CR-to-NL off, input parity</a:t>
            </a:r>
          </a:p>
          <a:p>
            <a:pPr marL="0" indent="0">
              <a:buNone/>
            </a:pPr>
            <a:r>
              <a:rPr lang="en-US" dirty="0"/>
              <a:t>         * check off, don't strip 8th bit on input, output</a:t>
            </a:r>
          </a:p>
          <a:p>
            <a:pPr marL="0" indent="0">
              <a:buNone/>
            </a:pPr>
            <a:r>
              <a:rPr lang="en-US" dirty="0"/>
              <a:t>         * flow control off</a:t>
            </a:r>
            <a:r>
              <a:rPr lang="en-US" dirty="0" smtClean="0"/>
              <a:t>. </a:t>
            </a:r>
            <a:r>
              <a:rPr lang="en-US" dirty="0"/>
              <a:t>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buf.c_iflag</a:t>
            </a:r>
            <a:r>
              <a:rPr lang="en-US" dirty="0"/>
              <a:t> &amp;= ~(BRKINT | ICRNL | INPCK | ISTRIP | IXON);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76200"/>
            <a:ext cx="4359402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/*  </a:t>
            </a:r>
            <a:r>
              <a:rPr lang="en-US" sz="1400" dirty="0"/>
              <a:t>Clear size bits, parity checking off</a:t>
            </a:r>
            <a:r>
              <a:rPr lang="en-US" sz="1400" dirty="0" smtClean="0"/>
              <a:t>. </a:t>
            </a:r>
            <a:r>
              <a:rPr lang="en-US" sz="1400" dirty="0"/>
              <a:t>*/</a:t>
            </a:r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buf.c_cflag</a:t>
            </a:r>
            <a:r>
              <a:rPr lang="en-US" sz="1400" dirty="0"/>
              <a:t> &amp;= ~(CSIZE | PARENB);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smtClean="0"/>
              <a:t>/* </a:t>
            </a:r>
            <a:r>
              <a:rPr lang="en-US" sz="1400" dirty="0"/>
              <a:t>Set 8 bits/char</a:t>
            </a:r>
            <a:r>
              <a:rPr lang="en-US" sz="1400" dirty="0" smtClean="0"/>
              <a:t>. */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buf.c_cflag</a:t>
            </a:r>
            <a:r>
              <a:rPr lang="en-US" sz="1400" dirty="0"/>
              <a:t> |= CS8;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smtClean="0"/>
              <a:t>/*  </a:t>
            </a:r>
            <a:r>
              <a:rPr lang="en-US" sz="1400" dirty="0"/>
              <a:t>Output processing off</a:t>
            </a:r>
            <a:r>
              <a:rPr lang="en-US" sz="1400" dirty="0" smtClean="0"/>
              <a:t>. */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buf.c_oflag</a:t>
            </a:r>
            <a:r>
              <a:rPr lang="en-US" sz="1400" dirty="0"/>
              <a:t> &amp;= ~(OPOST);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smtClean="0"/>
              <a:t>/*Case </a:t>
            </a:r>
            <a:r>
              <a:rPr lang="en-US" sz="1400" dirty="0"/>
              <a:t>B: 1 byte at a time, no timer</a:t>
            </a:r>
            <a:r>
              <a:rPr lang="en-US" sz="1400" dirty="0" smtClean="0"/>
              <a:t>.*/  </a:t>
            </a:r>
          </a:p>
          <a:p>
            <a:pPr marL="0" indent="0">
              <a:buNone/>
            </a:pPr>
            <a:r>
              <a:rPr lang="en-US" sz="1400" dirty="0" smtClean="0"/>
              <a:t>        </a:t>
            </a:r>
            <a:r>
              <a:rPr lang="en-US" sz="1400" dirty="0" err="1"/>
              <a:t>buf.c_cc</a:t>
            </a:r>
            <a:r>
              <a:rPr lang="en-US" sz="1400" dirty="0"/>
              <a:t>[VMIN] = 1;</a:t>
            </a:r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err="1"/>
              <a:t>buf.c_cc</a:t>
            </a:r>
            <a:r>
              <a:rPr lang="en-US" sz="1400" dirty="0"/>
              <a:t>[VTIME] = 0;</a:t>
            </a:r>
          </a:p>
          <a:p>
            <a:pPr marL="0" indent="0">
              <a:buNone/>
            </a:pPr>
            <a:r>
              <a:rPr lang="en-US" sz="1400" dirty="0"/>
              <a:t>        if (</a:t>
            </a:r>
            <a:r>
              <a:rPr lang="en-US" sz="1400" dirty="0" err="1"/>
              <a:t>tcsetattr</a:t>
            </a:r>
            <a:r>
              <a:rPr lang="en-US" sz="1400" dirty="0"/>
              <a:t>(</a:t>
            </a:r>
            <a:r>
              <a:rPr lang="en-US" sz="1400" dirty="0" err="1"/>
              <a:t>fd</a:t>
            </a:r>
            <a:r>
              <a:rPr lang="en-US" sz="1400" dirty="0"/>
              <a:t>, TCSAFLUSH, &amp;</a:t>
            </a:r>
            <a:r>
              <a:rPr lang="en-US" sz="1400" dirty="0" err="1"/>
              <a:t>buf</a:t>
            </a:r>
            <a:r>
              <a:rPr lang="en-US" sz="1400" dirty="0"/>
              <a:t>) &lt; 0)</a:t>
            </a:r>
          </a:p>
          <a:p>
            <a:pPr marL="0" indent="0">
              <a:buNone/>
            </a:pPr>
            <a:r>
              <a:rPr lang="en-US" sz="1400" dirty="0"/>
              <a:t>                return(-1</a:t>
            </a:r>
            <a:r>
              <a:rPr lang="en-US" sz="1400" dirty="0" smtClean="0"/>
              <a:t>);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/*</a:t>
            </a:r>
          </a:p>
          <a:p>
            <a:pPr marL="0" indent="0">
              <a:buNone/>
            </a:pPr>
            <a:r>
              <a:rPr lang="en-US" sz="1400" dirty="0"/>
              <a:t>         * Verify that the changes stuck. 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       * </a:t>
            </a:r>
            <a:r>
              <a:rPr lang="en-US" sz="1400" dirty="0" err="1" smtClean="0"/>
              <a:t>tcsetattr</a:t>
            </a:r>
            <a:r>
              <a:rPr lang="en-US" sz="1400" dirty="0" smtClean="0"/>
              <a:t> </a:t>
            </a:r>
            <a:r>
              <a:rPr lang="en-US" sz="1400" dirty="0"/>
              <a:t>can return 0 on</a:t>
            </a:r>
          </a:p>
          <a:p>
            <a:pPr marL="0" indent="0">
              <a:buNone/>
            </a:pPr>
            <a:r>
              <a:rPr lang="en-US" sz="1400" dirty="0"/>
              <a:t>         * partial success.</a:t>
            </a:r>
          </a:p>
          <a:p>
            <a:pPr marL="0" indent="0">
              <a:buNone/>
            </a:pPr>
            <a:r>
              <a:rPr lang="en-US" sz="1400" dirty="0"/>
              <a:t>         */</a:t>
            </a:r>
          </a:p>
          <a:p>
            <a:pPr marL="0" indent="0">
              <a:buNone/>
            </a:pPr>
            <a:r>
              <a:rPr lang="en-US" sz="1400" dirty="0"/>
              <a:t>        if (</a:t>
            </a:r>
            <a:r>
              <a:rPr lang="en-US" sz="1400" dirty="0" err="1"/>
              <a:t>tcgetattr</a:t>
            </a:r>
            <a:r>
              <a:rPr lang="en-US" sz="1400" dirty="0"/>
              <a:t>(</a:t>
            </a:r>
            <a:r>
              <a:rPr lang="en-US" sz="1400" dirty="0" err="1"/>
              <a:t>fd</a:t>
            </a:r>
            <a:r>
              <a:rPr lang="en-US" sz="1400" dirty="0"/>
              <a:t>, &amp;</a:t>
            </a:r>
            <a:r>
              <a:rPr lang="en-US" sz="1400" dirty="0" err="1"/>
              <a:t>buf</a:t>
            </a:r>
            <a:r>
              <a:rPr lang="en-US" sz="1400" dirty="0"/>
              <a:t>) &lt; 0) {      </a:t>
            </a:r>
          </a:p>
        </p:txBody>
      </p:sp>
    </p:spTree>
    <p:extLst>
      <p:ext uri="{BB962C8B-B14F-4D97-AF65-F5344CB8AC3E}">
        <p14:creationId xmlns:p14="http://schemas.microsoft.com/office/powerpoint/2010/main" val="415110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4270248" cy="6324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tty_reset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               /* restore terminal's mode */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ttystate</a:t>
            </a:r>
            <a:r>
              <a:rPr lang="en-US" dirty="0"/>
              <a:t> == RESET)</a:t>
            </a:r>
          </a:p>
          <a:p>
            <a:pPr marL="0" indent="0">
              <a:buNone/>
            </a:pPr>
            <a:r>
              <a:rPr lang="en-US" dirty="0"/>
              <a:t>                return(0);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tcsetattr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TCSAFLUSH, &amp;</a:t>
            </a:r>
            <a:r>
              <a:rPr lang="en-US" dirty="0" err="1"/>
              <a:t>save_termios</a:t>
            </a:r>
            <a:r>
              <a:rPr lang="en-US" dirty="0"/>
              <a:t>) &lt; 0)</a:t>
            </a:r>
          </a:p>
          <a:p>
            <a:pPr marL="0" indent="0">
              <a:buNone/>
            </a:pPr>
            <a:r>
              <a:rPr lang="en-US" dirty="0"/>
              <a:t>                return(-1);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ttystate</a:t>
            </a:r>
            <a:r>
              <a:rPr lang="en-US" dirty="0"/>
              <a:t> = RESET;</a:t>
            </a:r>
          </a:p>
          <a:p>
            <a:pPr marL="0" indent="0">
              <a:buNone/>
            </a:pPr>
            <a:r>
              <a:rPr lang="en-US" dirty="0"/>
              <a:t>        return(0);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tty_atexit</a:t>
            </a:r>
            <a:r>
              <a:rPr lang="en-US" dirty="0"/>
              <a:t>(void)        </a:t>
            </a:r>
            <a:r>
              <a:rPr lang="en-US" dirty="0" smtClean="0"/>
              <a:t>/* </a:t>
            </a:r>
            <a:r>
              <a:rPr lang="en-US" dirty="0"/>
              <a:t>can be set up </a:t>
            </a:r>
            <a:r>
              <a:rPr lang="en-US" dirty="0" smtClean="0"/>
              <a:t>by </a:t>
            </a:r>
            <a:r>
              <a:rPr lang="en-US" dirty="0" err="1" smtClean="0"/>
              <a:t>atexit</a:t>
            </a:r>
            <a:r>
              <a:rPr lang="en-US" dirty="0" smtClean="0"/>
              <a:t>(</a:t>
            </a:r>
            <a:r>
              <a:rPr lang="en-US" dirty="0" err="1" smtClean="0"/>
              <a:t>tty_atexit</a:t>
            </a:r>
            <a:r>
              <a:rPr lang="en-US" dirty="0"/>
              <a:t>) */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ttysavefd</a:t>
            </a:r>
            <a:r>
              <a:rPr lang="en-US" dirty="0"/>
              <a:t> &gt;= 0)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tty_reset</a:t>
            </a:r>
            <a:r>
              <a:rPr lang="en-US" dirty="0"/>
              <a:t>(</a:t>
            </a:r>
            <a:r>
              <a:rPr lang="en-US" dirty="0" err="1"/>
              <a:t>ttysavefd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</a:p>
          <a:p>
            <a:pPr marL="0" indent="0">
              <a:buNone/>
            </a:pPr>
            <a:r>
              <a:rPr lang="en-US" dirty="0" err="1"/>
              <a:t>tty_termios</a:t>
            </a:r>
            <a:r>
              <a:rPr lang="en-US" dirty="0"/>
              <a:t>(void)               /* let caller see original </a:t>
            </a:r>
            <a:r>
              <a:rPr lang="en-US" dirty="0" err="1"/>
              <a:t>tty</a:t>
            </a:r>
            <a:r>
              <a:rPr lang="en-US" dirty="0"/>
              <a:t> state */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return(&amp;</a:t>
            </a:r>
            <a:r>
              <a:rPr lang="en-US" dirty="0" err="1"/>
              <a:t>save_termios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 err="1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76200"/>
            <a:ext cx="4359402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        main(){</a:t>
            </a:r>
          </a:p>
          <a:p>
            <a:pPr marL="0" indent="0">
              <a:buNone/>
            </a:pPr>
            <a:r>
              <a:rPr lang="en-US" sz="1400" dirty="0"/>
              <a:t>   char </a:t>
            </a:r>
            <a:r>
              <a:rPr lang="en-US" sz="1400" dirty="0" err="1"/>
              <a:t>buf</a:t>
            </a:r>
            <a:r>
              <a:rPr lang="en-US" sz="1400" dirty="0"/>
              <a:t>[4096];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numread</a:t>
            </a:r>
            <a:r>
              <a:rPr lang="en-US" sz="1400" dirty="0" smtClean="0"/>
              <a:t>;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printf</a:t>
            </a:r>
            <a:r>
              <a:rPr lang="en-US" sz="1400" dirty="0"/>
              <a:t>("Normal mode = reset\n");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numread</a:t>
            </a:r>
            <a:r>
              <a:rPr lang="en-US" sz="1400" dirty="0"/>
              <a:t>=read(0, </a:t>
            </a:r>
            <a:r>
              <a:rPr lang="en-US" sz="1400" dirty="0" err="1"/>
              <a:t>buf</a:t>
            </a:r>
            <a:r>
              <a:rPr lang="en-US" sz="1400" dirty="0"/>
              <a:t>, 1024);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Numread</a:t>
            </a:r>
            <a:r>
              <a:rPr lang="en-US" sz="1400" dirty="0"/>
              <a:t>=%d, </a:t>
            </a:r>
            <a:r>
              <a:rPr lang="en-US" sz="1400" dirty="0" err="1"/>
              <a:t>buf</a:t>
            </a:r>
            <a:r>
              <a:rPr lang="en-US" sz="1400" dirty="0"/>
              <a:t>[0]=%d, </a:t>
            </a:r>
            <a:r>
              <a:rPr lang="en-US" sz="1400" dirty="0" err="1"/>
              <a:t>buf</a:t>
            </a:r>
            <a:r>
              <a:rPr lang="en-US" sz="1400" dirty="0"/>
              <a:t>[0]=%c\n", </a:t>
            </a:r>
            <a:r>
              <a:rPr lang="en-US" sz="1400" dirty="0" err="1"/>
              <a:t>numread</a:t>
            </a:r>
            <a:r>
              <a:rPr lang="en-US" sz="1400" dirty="0"/>
              <a:t>, </a:t>
            </a:r>
            <a:r>
              <a:rPr lang="en-US" sz="1400" dirty="0" err="1"/>
              <a:t>buf</a:t>
            </a:r>
            <a:r>
              <a:rPr lang="en-US" sz="1400" dirty="0"/>
              <a:t>[0], </a:t>
            </a:r>
            <a:r>
              <a:rPr lang="en-US" sz="1400" dirty="0" err="1"/>
              <a:t>buf</a:t>
            </a:r>
            <a:r>
              <a:rPr lang="en-US" sz="1400" dirty="0"/>
              <a:t>[0</a:t>
            </a:r>
            <a:r>
              <a:rPr lang="en-US" sz="1400" dirty="0" smtClean="0"/>
              <a:t>]);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tty_cbreak</a:t>
            </a:r>
            <a:r>
              <a:rPr lang="en-US" sz="1400" dirty="0"/>
              <a:t>(0);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printf</a:t>
            </a:r>
            <a:r>
              <a:rPr lang="en-US" sz="1400" dirty="0"/>
              <a:t>("Entered </a:t>
            </a:r>
            <a:r>
              <a:rPr lang="en-US" sz="1400" dirty="0" err="1"/>
              <a:t>cbreak</a:t>
            </a:r>
            <a:r>
              <a:rPr lang="en-US" sz="1400" dirty="0"/>
              <a:t> mode\n");</a:t>
            </a:r>
          </a:p>
          <a:p>
            <a:pPr marL="0" indent="0">
              <a:buNone/>
            </a:pPr>
            <a:r>
              <a:rPr lang="en-US" sz="1400" dirty="0"/>
              <a:t>   for(</a:t>
            </a:r>
            <a:r>
              <a:rPr lang="en-US" sz="1400" dirty="0" err="1"/>
              <a:t>i</a:t>
            </a:r>
            <a:r>
              <a:rPr lang="en-US" sz="1400" dirty="0"/>
              <a:t>=0; </a:t>
            </a:r>
            <a:r>
              <a:rPr lang="en-US" sz="1400" dirty="0" err="1"/>
              <a:t>i</a:t>
            </a:r>
            <a:r>
              <a:rPr lang="en-US" sz="1400" dirty="0"/>
              <a:t> &lt;10; ++</a:t>
            </a:r>
            <a:r>
              <a:rPr lang="en-US" sz="1400" dirty="0" err="1"/>
              <a:t>i</a:t>
            </a:r>
            <a:r>
              <a:rPr lang="en-US" sz="1400" dirty="0"/>
              <a:t>){</a:t>
            </a:r>
          </a:p>
          <a:p>
            <a:pPr marL="0" indent="0">
              <a:buNone/>
            </a:pPr>
            <a:r>
              <a:rPr lang="en-US" sz="1400" dirty="0"/>
              <a:t>       </a:t>
            </a:r>
            <a:r>
              <a:rPr lang="en-US" sz="1400" dirty="0" err="1"/>
              <a:t>numread</a:t>
            </a:r>
            <a:r>
              <a:rPr lang="en-US" sz="1400" dirty="0"/>
              <a:t>=read(0, </a:t>
            </a:r>
            <a:r>
              <a:rPr lang="en-US" sz="1400" dirty="0" err="1"/>
              <a:t>buf</a:t>
            </a:r>
            <a:r>
              <a:rPr lang="en-US" sz="1400" dirty="0"/>
              <a:t>, 1024);</a:t>
            </a:r>
          </a:p>
          <a:p>
            <a:pPr marL="0" indent="0">
              <a:buNone/>
            </a:pPr>
            <a:r>
              <a:rPr lang="en-US" sz="1400" dirty="0"/>
              <a:t>   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Numread</a:t>
            </a:r>
            <a:r>
              <a:rPr lang="en-US" sz="1400" dirty="0"/>
              <a:t>=%d, </a:t>
            </a:r>
            <a:r>
              <a:rPr lang="en-US" sz="1400" dirty="0" err="1"/>
              <a:t>buf</a:t>
            </a:r>
            <a:r>
              <a:rPr lang="en-US" sz="1400" dirty="0"/>
              <a:t>[0]=%d, </a:t>
            </a:r>
            <a:r>
              <a:rPr lang="en-US" sz="1400" dirty="0" err="1"/>
              <a:t>buf</a:t>
            </a:r>
            <a:r>
              <a:rPr lang="en-US" sz="1400" dirty="0"/>
              <a:t>[0]=%c\n", </a:t>
            </a:r>
            <a:r>
              <a:rPr lang="en-US" sz="1400" dirty="0" err="1"/>
              <a:t>numread</a:t>
            </a:r>
            <a:r>
              <a:rPr lang="en-US" sz="1400" dirty="0"/>
              <a:t>, </a:t>
            </a:r>
            <a:r>
              <a:rPr lang="en-US" sz="1400" dirty="0" err="1"/>
              <a:t>buf</a:t>
            </a:r>
            <a:r>
              <a:rPr lang="en-US" sz="1400" dirty="0"/>
              <a:t>[0], </a:t>
            </a:r>
            <a:r>
              <a:rPr lang="en-US" sz="1400" dirty="0" err="1"/>
              <a:t>buf</a:t>
            </a:r>
            <a:r>
              <a:rPr lang="en-US" sz="1400" dirty="0"/>
              <a:t>[0]);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smtClean="0"/>
              <a:t>}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tty_reset</a:t>
            </a:r>
            <a:r>
              <a:rPr lang="en-US" sz="1400" dirty="0"/>
              <a:t>(0);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tty_raw</a:t>
            </a:r>
            <a:r>
              <a:rPr lang="en-US" sz="1400" dirty="0"/>
              <a:t>(0);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printf</a:t>
            </a:r>
            <a:r>
              <a:rPr lang="en-US" sz="1400" dirty="0"/>
              <a:t>("Entered raw mode\n");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numread</a:t>
            </a:r>
            <a:r>
              <a:rPr lang="en-US" sz="1400" dirty="0"/>
              <a:t>=read(0, </a:t>
            </a:r>
            <a:r>
              <a:rPr lang="en-US" sz="1400" dirty="0" err="1"/>
              <a:t>buf</a:t>
            </a:r>
            <a:r>
              <a:rPr lang="en-US" sz="1400" dirty="0"/>
              <a:t>, 1024);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Numread</a:t>
            </a:r>
            <a:r>
              <a:rPr lang="en-US" sz="1400" dirty="0"/>
              <a:t>=%d, </a:t>
            </a:r>
            <a:r>
              <a:rPr lang="en-US" sz="1400" dirty="0" err="1"/>
              <a:t>buf</a:t>
            </a:r>
            <a:r>
              <a:rPr lang="en-US" sz="1400" dirty="0"/>
              <a:t>[0]=%d, </a:t>
            </a:r>
            <a:r>
              <a:rPr lang="en-US" sz="1400" dirty="0" err="1"/>
              <a:t>buf</a:t>
            </a:r>
            <a:r>
              <a:rPr lang="en-US" sz="1400" dirty="0"/>
              <a:t>[0]=%c\n", </a:t>
            </a:r>
            <a:r>
              <a:rPr lang="en-US" sz="1400" dirty="0" err="1"/>
              <a:t>numread</a:t>
            </a:r>
            <a:r>
              <a:rPr lang="en-US" sz="1400" dirty="0"/>
              <a:t>, </a:t>
            </a:r>
            <a:r>
              <a:rPr lang="en-US" sz="1400" dirty="0" err="1"/>
              <a:t>buf</a:t>
            </a:r>
            <a:r>
              <a:rPr lang="en-US" sz="1400" dirty="0"/>
              <a:t>[0], </a:t>
            </a:r>
            <a:r>
              <a:rPr lang="en-US" sz="1400" dirty="0" err="1"/>
              <a:t>buf</a:t>
            </a:r>
            <a:r>
              <a:rPr lang="en-US" sz="1400" dirty="0"/>
              <a:t>[0]);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tty_reset</a:t>
            </a:r>
            <a:r>
              <a:rPr lang="en-US" sz="1400" dirty="0"/>
              <a:t>(0);</a:t>
            </a:r>
          </a:p>
          <a:p>
            <a:pPr marL="0" indent="0">
              <a:buNone/>
            </a:pPr>
            <a:r>
              <a:rPr lang="en-US" sz="1400" dirty="0"/>
              <a:t>   </a:t>
            </a:r>
            <a:r>
              <a:rPr lang="en-US" sz="1400" dirty="0" err="1"/>
              <a:t>printf</a:t>
            </a:r>
            <a:r>
              <a:rPr lang="en-US" sz="1400" dirty="0"/>
              <a:t>("Resetting mode\n");</a:t>
            </a:r>
          </a:p>
        </p:txBody>
      </p:sp>
    </p:spTree>
    <p:extLst>
      <p:ext uri="{BB962C8B-B14F-4D97-AF65-F5344CB8AC3E}">
        <p14:creationId xmlns:p14="http://schemas.microsoft.com/office/powerpoint/2010/main" val="415110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Pipes,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pipe(</a:t>
            </a:r>
            <a:r>
              <a:rPr lang="en-US" dirty="0" err="1" smtClean="0"/>
              <a:t>pfd</a:t>
            </a:r>
            <a:r>
              <a:rPr lang="en-US" dirty="0" smtClean="0"/>
              <a:t>[2])</a:t>
            </a:r>
          </a:p>
          <a:p>
            <a:r>
              <a:rPr lang="en-US" dirty="0" err="1" smtClean="0"/>
              <a:t>mkfifo</a:t>
            </a:r>
            <a:r>
              <a:rPr lang="en-US" dirty="0"/>
              <a:t>(1) -  Create named pipes (FIFOs) with the given </a:t>
            </a:r>
            <a:r>
              <a:rPr lang="en-US" dirty="0" smtClean="0"/>
              <a:t>NAMEs</a:t>
            </a:r>
          </a:p>
          <a:p>
            <a:r>
              <a:rPr lang="en-US" dirty="0" err="1" smtClean="0"/>
              <a:t>mkfifo</a:t>
            </a:r>
            <a:r>
              <a:rPr lang="en-US" dirty="0" smtClean="0"/>
              <a:t> </a:t>
            </a:r>
            <a:r>
              <a:rPr lang="en-US" dirty="0" err="1" smtClean="0"/>
              <a:t>mypipe</a:t>
            </a:r>
            <a:endParaRPr lang="en-US" dirty="0" smtClean="0"/>
          </a:p>
          <a:p>
            <a:r>
              <a:rPr lang="en-US" dirty="0" err="1" smtClean="0"/>
              <a:t>ls</a:t>
            </a:r>
            <a:r>
              <a:rPr lang="en-US" dirty="0" smtClean="0"/>
              <a:t> –l</a:t>
            </a:r>
          </a:p>
          <a:p>
            <a:endParaRPr lang="en-US" dirty="0" smtClean="0"/>
          </a:p>
          <a:p>
            <a:r>
              <a:rPr lang="en-US" dirty="0" err="1" smtClean="0"/>
              <a:t>ls</a:t>
            </a:r>
            <a:r>
              <a:rPr lang="en-US" dirty="0" smtClean="0"/>
              <a:t> –</a:t>
            </a:r>
            <a:r>
              <a:rPr lang="en-US" dirty="0" err="1" smtClean="0"/>
              <a:t>lrt</a:t>
            </a:r>
            <a:r>
              <a:rPr lang="en-US" dirty="0" smtClean="0"/>
              <a:t> &gt; </a:t>
            </a:r>
            <a:r>
              <a:rPr lang="en-US" dirty="0" err="1" smtClean="0"/>
              <a:t>mypipe</a:t>
            </a:r>
            <a:r>
              <a:rPr lang="en-US" dirty="0" smtClean="0"/>
              <a:t> &amp;</a:t>
            </a:r>
          </a:p>
          <a:p>
            <a:r>
              <a:rPr lang="en-US" dirty="0" err="1" smtClean="0"/>
              <a:t>wc</a:t>
            </a:r>
            <a:r>
              <a:rPr lang="en-US" dirty="0" smtClean="0"/>
              <a:t> &lt; </a:t>
            </a:r>
            <a:r>
              <a:rPr lang="en-US" dirty="0" err="1" smtClean="0"/>
              <a:t>mypipe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SIGPIPE – one side block and the other side processes all 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81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30563</TotalTime>
  <Words>2700</Words>
  <Application>Microsoft Office PowerPoint</Application>
  <PresentationFormat>On-screen Show (4:3)</PresentationFormat>
  <Paragraphs>582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Origin</vt:lpstr>
      <vt:lpstr>CSCE  510  - Systems Programming</vt:lpstr>
      <vt:lpstr>Overview</vt:lpstr>
      <vt:lpstr>Shell 2 – write up in the mail tonight</vt:lpstr>
      <vt:lpstr>Signals – one more thing</vt:lpstr>
      <vt:lpstr>Code/apue.2e/fig18.20.c - cbreak</vt:lpstr>
      <vt:lpstr>PowerPoint Presentation</vt:lpstr>
      <vt:lpstr>PowerPoint Presentation</vt:lpstr>
      <vt:lpstr>PowerPoint Presentation</vt:lpstr>
      <vt:lpstr>Pipes, </vt:lpstr>
      <vt:lpstr>Links, symbolic links  revisited</vt:lpstr>
      <vt:lpstr>Gnu Debugger (GDB) Overview</vt:lpstr>
      <vt:lpstr>GDB QUICK REFERENCE</vt:lpstr>
      <vt:lpstr>GDB - Essential Commands</vt:lpstr>
      <vt:lpstr>GDB - Display</vt:lpstr>
      <vt:lpstr>GDB – Display Formats</vt:lpstr>
      <vt:lpstr>GDB - Automatic Display</vt:lpstr>
      <vt:lpstr>GDB – eXamining Memory</vt:lpstr>
      <vt:lpstr>GDB Example - fibonnaci</vt:lpstr>
      <vt:lpstr>Compiling and Running GDB</vt:lpstr>
      <vt:lpstr>GDB: Run, List</vt:lpstr>
      <vt:lpstr>Setting Breakpoints and  N, S, C commands</vt:lpstr>
      <vt:lpstr>Backtrace – Show Activation Records</vt:lpstr>
      <vt:lpstr>What’s in the registers? </vt:lpstr>
      <vt:lpstr>A look at the stack using X (examine)</vt:lpstr>
      <vt:lpstr>Daemons</vt:lpstr>
      <vt:lpstr>PowerPoint Presentation</vt:lpstr>
      <vt:lpstr>Creating a daemon</vt:lpstr>
      <vt:lpstr>TLPI/daemon</vt:lpstr>
      <vt:lpstr>TLPI/become_daemon.c</vt:lpstr>
      <vt:lpstr>Web Server overview</vt:lpstr>
      <vt:lpstr>Sockets</vt:lpstr>
      <vt:lpstr>TLPI/sockets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333</cp:revision>
  <cp:lastPrinted>2013-03-20T18:28:11Z</cp:lastPrinted>
  <dcterms:created xsi:type="dcterms:W3CDTF">2013-01-05T02:56:47Z</dcterms:created>
  <dcterms:modified xsi:type="dcterms:W3CDTF">2013-03-20T18:28:32Z</dcterms:modified>
</cp:coreProperties>
</file>