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2"/>
  </p:notesMasterIdLst>
  <p:handoutMasterIdLst>
    <p:handoutMasterId r:id="rId33"/>
  </p:handoutMasterIdLst>
  <p:sldIdLst>
    <p:sldId id="352" r:id="rId2"/>
    <p:sldId id="353" r:id="rId3"/>
    <p:sldId id="463" r:id="rId4"/>
    <p:sldId id="436" r:id="rId5"/>
    <p:sldId id="432" r:id="rId6"/>
    <p:sldId id="472" r:id="rId7"/>
    <p:sldId id="453" r:id="rId8"/>
    <p:sldId id="470" r:id="rId9"/>
    <p:sldId id="471" r:id="rId10"/>
    <p:sldId id="425" r:id="rId11"/>
    <p:sldId id="467" r:id="rId12"/>
    <p:sldId id="468" r:id="rId13"/>
    <p:sldId id="422" r:id="rId14"/>
    <p:sldId id="395" r:id="rId15"/>
    <p:sldId id="481" r:id="rId16"/>
    <p:sldId id="409" r:id="rId17"/>
    <p:sldId id="397" r:id="rId18"/>
    <p:sldId id="482" r:id="rId19"/>
    <p:sldId id="483" r:id="rId20"/>
    <p:sldId id="408" r:id="rId21"/>
    <p:sldId id="399" r:id="rId22"/>
    <p:sldId id="402" r:id="rId23"/>
    <p:sldId id="400" r:id="rId24"/>
    <p:sldId id="404" r:id="rId25"/>
    <p:sldId id="403" r:id="rId26"/>
    <p:sldId id="401" r:id="rId27"/>
    <p:sldId id="407" r:id="rId28"/>
    <p:sldId id="406" r:id="rId29"/>
    <p:sldId id="389" r:id="rId30"/>
    <p:sldId id="411" r:id="rId31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98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Advanced Shell </a:t>
            </a:r>
            <a:r>
              <a:rPr lang="en-US" dirty="0" err="1" smtClean="0"/>
              <a:t>Impl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Advanced Shell Implementation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231912/what-is-the-difference-between-sigaction-and-signa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etjmp" TargetMode="External"/><Relationship Id="rId2" Type="http://schemas.openxmlformats.org/officeDocument/2006/relationships/hyperlink" Target="http://en.wikipedia.org/wiki/Memory-mapped_I/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Volatile_variable#cite_note-2" TargetMode="External"/><Relationship Id="rId4" Type="http://schemas.openxmlformats.org/officeDocument/2006/relationships/hyperlink" Target="http://en.wikipedia.org/wiki/Atomic_operatio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Lecture 15 </a:t>
            </a:r>
            <a:r>
              <a:rPr lang="en-US" dirty="0" smtClean="0"/>
              <a:t>Shell 2 Finally-</a:t>
            </a:r>
            <a:r>
              <a:rPr lang="en-US" sz="2800" dirty="0" err="1" smtClean="0"/>
              <a:t>Filesystems</a:t>
            </a:r>
            <a:r>
              <a:rPr lang="en-US" sz="2800" dirty="0" smtClean="0"/>
              <a:t>  again </a:t>
            </a:r>
            <a:r>
              <a:rPr lang="en-US" sz="2400" b="1" dirty="0" smtClean="0"/>
              <a:t>(note no Lecture 13 – test 1)     </a:t>
            </a:r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Feb 25,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StackOverflow</a:t>
            </a:r>
            <a:r>
              <a:rPr lang="en-US" dirty="0"/>
              <a:t> why </a:t>
            </a:r>
            <a:r>
              <a:rPr lang="en-US" dirty="0" err="1"/>
              <a:t>sigaction</a:t>
            </a:r>
            <a:r>
              <a:rPr lang="en-US" dirty="0"/>
              <a:t> instead of signal 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Use </a:t>
            </a:r>
            <a:r>
              <a:rPr lang="en-US" dirty="0" err="1"/>
              <a:t>sigaction</a:t>
            </a:r>
            <a:r>
              <a:rPr lang="en-US" dirty="0"/>
              <a:t>() unless you've got very compelling reasons not to do so.</a:t>
            </a:r>
          </a:p>
          <a:p>
            <a:endParaRPr lang="en-US" dirty="0"/>
          </a:p>
          <a:p>
            <a:r>
              <a:rPr lang="en-US" dirty="0"/>
              <a:t>The signal() interface has antiquity (and hence availability) in its </a:t>
            </a:r>
            <a:r>
              <a:rPr lang="en-US" dirty="0" err="1"/>
              <a:t>favour</a:t>
            </a:r>
            <a:r>
              <a:rPr lang="en-US" dirty="0"/>
              <a:t>, and it is defined in the C standard. Nevertheless, </a:t>
            </a:r>
            <a:r>
              <a:rPr lang="en-US" dirty="0" smtClean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signal() function does not block other signals from arriving while the current handler is executing; </a:t>
            </a:r>
            <a:r>
              <a:rPr lang="en-US" dirty="0" err="1"/>
              <a:t>sigaction</a:t>
            </a:r>
            <a:r>
              <a:rPr lang="en-US" dirty="0"/>
              <a:t>() can block other signals until the current handler </a:t>
            </a:r>
            <a:r>
              <a:rPr lang="en-US" dirty="0" smtClean="0"/>
              <a:t>returns.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signal() function resets the signal action back to SIG_DFL (default) for almost all signals. </a:t>
            </a:r>
            <a:r>
              <a:rPr lang="en-US" dirty="0" smtClean="0">
                <a:solidFill>
                  <a:srgbClr val="FF0000"/>
                </a:solidFill>
              </a:rPr>
              <a:t>(not on our Linux)</a:t>
            </a:r>
          </a:p>
          <a:p>
            <a:pPr marL="731520" lvl="1" indent="-457200">
              <a:buAutoNum type="alphaLcPeriod"/>
            </a:pPr>
            <a:r>
              <a:rPr lang="en-US" dirty="0" smtClean="0"/>
              <a:t>This </a:t>
            </a:r>
            <a:r>
              <a:rPr lang="en-US" dirty="0"/>
              <a:t>means that the signal() handler must reinstall itself as its first action. </a:t>
            </a:r>
          </a:p>
          <a:p>
            <a:pPr marL="731520" lvl="1" indent="-457200">
              <a:buAutoNum type="alphaLcPeriod"/>
            </a:pPr>
            <a:r>
              <a:rPr lang="en-US" dirty="0" smtClean="0"/>
              <a:t>It </a:t>
            </a:r>
            <a:r>
              <a:rPr lang="en-US" dirty="0"/>
              <a:t>also opens up a window of vulnerability between the time when the signal is detected and the handler is reinstalled during which if a second instance of the signal arrives, the default </a:t>
            </a:r>
            <a:r>
              <a:rPr lang="en-US" dirty="0" err="1"/>
              <a:t>behaviour</a:t>
            </a:r>
            <a:r>
              <a:rPr lang="en-US" dirty="0"/>
              <a:t> (usually terminate, sometimes with prejudice - aka core dump) occurs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-76200" y="6059269"/>
            <a:ext cx="9567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hlinkClick r:id="rId2"/>
              </a:rPr>
              <a:t>http://stackoverflow.com/questions/231912/what-is-the-difference-between-sigaction-and-signal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9500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Unreliable </a:t>
            </a:r>
            <a:r>
              <a:rPr lang="en-US" dirty="0" smtClean="0"/>
              <a:t>signals: </a:t>
            </a:r>
            <a:r>
              <a:rPr lang="en-US" dirty="0" smtClean="0">
                <a:solidFill>
                  <a:srgbClr val="FF0000"/>
                </a:solidFill>
              </a:rPr>
              <a:t>(old Man Signals) </a:t>
            </a:r>
            <a:r>
              <a:rPr lang="en-US" dirty="0" smtClean="0"/>
              <a:t>Examples/</a:t>
            </a:r>
            <a:r>
              <a:rPr lang="en-US" dirty="0" err="1" smtClean="0"/>
              <a:t>Unreliable.c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539240"/>
            <a:ext cx="4194048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onint</a:t>
            </a:r>
            <a:r>
              <a:rPr lang="en-US" dirty="0"/>
              <a:t>();  /* SIGINT handler */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signal(SIGINT,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signal(SIGQUIT,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;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,"%d\n",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419600" y="1463040"/>
            <a:ext cx="5029200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sig){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 smtClean="0"/>
              <a:t>,"Rec SIG NUM=%</a:t>
            </a:r>
            <a:r>
              <a:rPr lang="en-US" dirty="0"/>
              <a:t>d\n", </a:t>
            </a:r>
            <a:r>
              <a:rPr lang="en-US" dirty="0" smtClean="0"/>
              <a:t>		sig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 smtClean="0"/>
              <a:t>,"Rec SIG NUM=%</a:t>
            </a:r>
            <a:r>
              <a:rPr lang="en-US" dirty="0"/>
              <a:t>d\n", </a:t>
            </a:r>
            <a:r>
              <a:rPr lang="en-US" dirty="0" smtClean="0"/>
              <a:t>	sig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if(sig == SIGQUIT) exit(1);</a:t>
            </a:r>
          </a:p>
          <a:p>
            <a:pPr marL="0" indent="0">
              <a:buNone/>
            </a:pPr>
            <a:r>
              <a:rPr lang="en-US" dirty="0"/>
              <a:t>   sleep(2);</a:t>
            </a:r>
          </a:p>
          <a:p>
            <a:pPr marL="0" indent="0">
              <a:buNone/>
            </a:pPr>
            <a:r>
              <a:rPr lang="en-US" dirty="0"/>
              <a:t>   signal(SIGINT,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419600" y="1143000"/>
            <a:ext cx="0" cy="541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19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Unreliable S</a:t>
            </a:r>
            <a:r>
              <a:rPr lang="en-US" dirty="0" smtClean="0"/>
              <a:t>ignals delivery picture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91000" y="1216152"/>
            <a:ext cx="4876800" cy="49377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signal(SIGINT, </a:t>
            </a:r>
            <a:r>
              <a:rPr lang="en-US" dirty="0" err="1" smtClean="0"/>
              <a:t>onintr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rv</a:t>
            </a:r>
            <a:r>
              <a:rPr lang="en-US" dirty="0" smtClean="0"/>
              <a:t>=</a:t>
            </a:r>
            <a:r>
              <a:rPr lang="en-US" dirty="0" err="1" smtClean="0"/>
              <a:t>sigtab</a:t>
            </a:r>
            <a:r>
              <a:rPr lang="en-US" dirty="0" smtClean="0"/>
              <a:t>[SIGINT]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sigtab</a:t>
            </a:r>
            <a:r>
              <a:rPr lang="en-US" dirty="0" smtClean="0"/>
              <a:t>[SIGINT]=</a:t>
            </a:r>
            <a:r>
              <a:rPr lang="en-US" dirty="0" err="1" smtClean="0"/>
              <a:t>onintr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signal pending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signal received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transfer to </a:t>
            </a:r>
            <a:r>
              <a:rPr lang="en-US" dirty="0" err="1" smtClean="0"/>
              <a:t>onintr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restore table to default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sigtab</a:t>
            </a:r>
            <a:r>
              <a:rPr lang="en-US" dirty="0" smtClean="0"/>
              <a:t>[SIGINT]=SIGDFL</a:t>
            </a:r>
          </a:p>
          <a:p>
            <a:pPr marL="514350" indent="-514350">
              <a:buAutoNum type="arabicPeriod" startAt="8"/>
            </a:pPr>
            <a:r>
              <a:rPr lang="en-US" dirty="0" smtClean="0"/>
              <a:t>sleep(2) // time to get killed</a:t>
            </a:r>
          </a:p>
          <a:p>
            <a:pPr marL="514350" indent="-514350">
              <a:buAutoNum type="arabicPeriod" startAt="8"/>
            </a:pPr>
            <a:r>
              <a:rPr lang="en-US" dirty="0" smtClean="0"/>
              <a:t>signal(SIGINT</a:t>
            </a:r>
            <a:r>
              <a:rPr lang="en-US" dirty="0"/>
              <a:t>, </a:t>
            </a:r>
            <a:r>
              <a:rPr lang="en-US" dirty="0" err="1"/>
              <a:t>onintr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04800" y="2286000"/>
            <a:ext cx="2667000" cy="2743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800" y="1752600"/>
            <a:ext cx="8382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8" idx="1"/>
            <a:endCxn id="8" idx="3"/>
          </p:cNvCxnSpPr>
          <p:nvPr/>
        </p:nvCxnSpPr>
        <p:spPr>
          <a:xfrm>
            <a:off x="2590800" y="2324100"/>
            <a:ext cx="838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90800" y="2057400"/>
            <a:ext cx="838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000" y="3124200"/>
            <a:ext cx="24907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rv</a:t>
            </a:r>
            <a:r>
              <a:rPr lang="en-US" b="1" dirty="0" smtClean="0"/>
              <a:t>=signal(SIGINT</a:t>
            </a:r>
            <a:r>
              <a:rPr lang="en-US" b="1" dirty="0"/>
              <a:t>, </a:t>
            </a:r>
            <a:r>
              <a:rPr lang="en-US" b="1" dirty="0" err="1"/>
              <a:t>onint</a:t>
            </a:r>
            <a:r>
              <a:rPr lang="en-US" b="1" dirty="0" smtClean="0"/>
              <a:t>);</a:t>
            </a:r>
          </a:p>
          <a:p>
            <a:r>
              <a:rPr lang="en-US" b="1" dirty="0" smtClean="0"/>
              <a:t>…</a:t>
            </a:r>
          </a:p>
          <a:p>
            <a:r>
              <a:rPr lang="en-US" b="1" dirty="0" smtClean="0"/>
              <a:t>infinite loop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8927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Sigaction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sa_handler</a:t>
            </a:r>
            <a:r>
              <a:rPr lang="en-US" dirty="0"/>
              <a:t>)(</a:t>
            </a:r>
            <a:r>
              <a:rPr lang="en-US" dirty="0" err="1"/>
              <a:t>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void     (*</a:t>
            </a:r>
            <a:r>
              <a:rPr lang="en-US" dirty="0" err="1">
                <a:solidFill>
                  <a:srgbClr val="FF0000"/>
                </a:solidFill>
              </a:rPr>
              <a:t>sa_sigaction</a:t>
            </a:r>
            <a:r>
              <a:rPr lang="en-US" dirty="0">
                <a:solidFill>
                  <a:srgbClr val="FF0000"/>
                </a:solidFill>
              </a:rPr>
              <a:t>)(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siginfo_t</a:t>
            </a:r>
            <a:r>
              <a:rPr lang="en-US" dirty="0">
                <a:solidFill>
                  <a:srgbClr val="FF0000"/>
                </a:solidFill>
              </a:rPr>
              <a:t> *, void *);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sigset_t</a:t>
            </a:r>
            <a:r>
              <a:rPr lang="en-US" dirty="0"/>
              <a:t>   </a:t>
            </a:r>
            <a:r>
              <a:rPr lang="en-US" dirty="0" err="1"/>
              <a:t>sa_mask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int</a:t>
            </a:r>
            <a:r>
              <a:rPr lang="en-US" dirty="0"/>
              <a:t>        </a:t>
            </a:r>
            <a:r>
              <a:rPr lang="en-US" dirty="0" err="1"/>
              <a:t>sa_flags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sa_restorer</a:t>
            </a:r>
            <a:r>
              <a:rPr lang="en-US" dirty="0"/>
              <a:t>)(void);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smtClean="0"/>
              <a:t>};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On  </a:t>
            </a:r>
            <a:r>
              <a:rPr lang="en-US" dirty="0">
                <a:solidFill>
                  <a:srgbClr val="FF0000"/>
                </a:solidFill>
              </a:rPr>
              <a:t>some  architectures  a  union  is  involved:  do not assign to </a:t>
            </a:r>
            <a:r>
              <a:rPr lang="en-US" dirty="0" smtClean="0">
                <a:solidFill>
                  <a:srgbClr val="FF0000"/>
                </a:solidFill>
              </a:rPr>
              <a:t>both  </a:t>
            </a:r>
            <a:r>
              <a:rPr lang="en-US" dirty="0" err="1" smtClean="0">
                <a:solidFill>
                  <a:srgbClr val="FF0000"/>
                </a:solidFill>
              </a:rPr>
              <a:t>sa_handler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 err="1">
                <a:solidFill>
                  <a:srgbClr val="FF0000"/>
                </a:solidFill>
              </a:rPr>
              <a:t>sa_sigaction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7242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Classifying Programs by signal usage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Simple (programmer ignore) take default actions</a:t>
            </a:r>
          </a:p>
          <a:p>
            <a:pPr lvl="1"/>
            <a:r>
              <a:rPr lang="en-US" dirty="0" err="1" smtClean="0"/>
              <a:t>gcc</a:t>
            </a:r>
            <a:r>
              <a:rPr lang="en-US" dirty="0" smtClean="0"/>
              <a:t>, </a:t>
            </a:r>
            <a:endParaRPr lang="en-US" dirty="0"/>
          </a:p>
          <a:p>
            <a:r>
              <a:rPr lang="en-US" dirty="0" smtClean="0"/>
              <a:t>graceful </a:t>
            </a:r>
            <a:r>
              <a:rPr lang="en-US" dirty="0"/>
              <a:t>exit </a:t>
            </a:r>
            <a:r>
              <a:rPr lang="en-US" dirty="0" smtClean="0"/>
              <a:t>: Catch signal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graceful exit</a:t>
            </a:r>
          </a:p>
          <a:p>
            <a:pPr lvl="1"/>
            <a:r>
              <a:rPr lang="en-US" dirty="0" smtClean="0"/>
              <a:t>catch signal </a:t>
            </a:r>
            <a:r>
              <a:rPr lang="en-US" dirty="0" err="1" smtClean="0"/>
              <a:t>longjmp</a:t>
            </a:r>
            <a:r>
              <a:rPr lang="en-US" dirty="0" smtClean="0"/>
              <a:t> to spot to remove temporary files, sync DB,  etc., close open </a:t>
            </a:r>
            <a:r>
              <a:rPr lang="en-US" dirty="0" err="1" smtClean="0"/>
              <a:t>fd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Catch signal and restart -  consider a shell; what should it do when a SIGINT is received?</a:t>
            </a:r>
          </a:p>
          <a:p>
            <a:pPr lvl="1"/>
            <a:r>
              <a:rPr lang="en-US" dirty="0" smtClean="0"/>
              <a:t>vim, </a:t>
            </a:r>
            <a:r>
              <a:rPr lang="en-US" dirty="0" err="1" smtClean="0"/>
              <a:t>emacs</a:t>
            </a:r>
            <a:r>
              <a:rPr lang="en-US" dirty="0" smtClean="0"/>
              <a:t>, bash, …</a:t>
            </a:r>
          </a:p>
          <a:p>
            <a:endParaRPr lang="en-US" dirty="0" smtClean="0"/>
          </a:p>
          <a:p>
            <a:r>
              <a:rPr lang="en-US" dirty="0" smtClean="0"/>
              <a:t>Full-metal Jacket – block all signals that one can for a server or other daemon.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405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gracefulsiga.c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270248" cy="5257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);          /* </a:t>
            </a:r>
            <a:r>
              <a:rPr lang="en-US" dirty="0"/>
              <a:t>SIGINT handler */</a:t>
            </a:r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act, *</a:t>
            </a:r>
            <a:r>
              <a:rPr lang="en-US" dirty="0" err="1"/>
              <a:t>oldact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</a:t>
            </a:r>
            <a:r>
              <a:rPr lang="en-US" dirty="0" smtClean="0"/>
              <a:t>(){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rv</a:t>
            </a:r>
            <a:r>
              <a:rPr lang="en-US" dirty="0" smtClean="0"/>
              <a:t>;        </a:t>
            </a:r>
            <a:r>
              <a:rPr lang="en-US" dirty="0">
                <a:solidFill>
                  <a:srgbClr val="FF0000"/>
                </a:solidFill>
              </a:rPr>
              <a:t>/* should be checked </a:t>
            </a:r>
            <a:r>
              <a:rPr lang="en-US" dirty="0" err="1">
                <a:solidFill>
                  <a:srgbClr val="FF0000"/>
                </a:solidFill>
              </a:rPr>
              <a:t>everytime</a:t>
            </a:r>
            <a:r>
              <a:rPr lang="en-US" dirty="0">
                <a:solidFill>
                  <a:srgbClr val="FF0000"/>
                </a:solidFill>
              </a:rPr>
              <a:t>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sigset_t</a:t>
            </a:r>
            <a:r>
              <a:rPr lang="en-US" dirty="0"/>
              <a:t> </a:t>
            </a:r>
            <a:r>
              <a:rPr lang="en-US" dirty="0" err="1"/>
              <a:t>signal_mask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rv</a:t>
            </a:r>
            <a:r>
              <a:rPr lang="en-US" dirty="0"/>
              <a:t>=</a:t>
            </a:r>
            <a:r>
              <a:rPr lang="en-US" dirty="0" err="1"/>
              <a:t>sigfillset</a:t>
            </a:r>
            <a:r>
              <a:rPr lang="en-US" dirty="0"/>
              <a:t>(&amp;</a:t>
            </a:r>
            <a:r>
              <a:rPr lang="en-US" dirty="0" err="1"/>
              <a:t>signal_mask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act.sa_handler</a:t>
            </a:r>
            <a:r>
              <a:rPr lang="en-US" dirty="0"/>
              <a:t> = </a:t>
            </a:r>
            <a:r>
              <a:rPr lang="en-US" dirty="0" err="1"/>
              <a:t>onint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act.sa_mask</a:t>
            </a:r>
            <a:r>
              <a:rPr lang="en-US" dirty="0"/>
              <a:t> = </a:t>
            </a:r>
            <a:r>
              <a:rPr lang="en-US" dirty="0" err="1"/>
              <a:t>signal_mask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act.sa_flags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act.sa_restorer</a:t>
            </a:r>
            <a:r>
              <a:rPr lang="en-US" dirty="0"/>
              <a:t> = NULL;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rv</a:t>
            </a:r>
            <a:r>
              <a:rPr lang="en-US" dirty="0"/>
              <a:t>=</a:t>
            </a:r>
            <a:r>
              <a:rPr lang="en-US" dirty="0" err="1"/>
              <a:t>sigaction</a:t>
            </a:r>
            <a:r>
              <a:rPr lang="en-US" dirty="0"/>
              <a:t>(SIGINT, &amp;act, </a:t>
            </a:r>
            <a:r>
              <a:rPr lang="en-US" dirty="0" err="1"/>
              <a:t>oldact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rv</a:t>
            </a:r>
            <a:r>
              <a:rPr lang="en-US" dirty="0"/>
              <a:t>=</a:t>
            </a:r>
            <a:r>
              <a:rPr lang="en-US" dirty="0" err="1"/>
              <a:t>sigaction</a:t>
            </a:r>
            <a:r>
              <a:rPr lang="en-US" dirty="0"/>
              <a:t>(SIGQUIT, &amp;act, </a:t>
            </a:r>
            <a:r>
              <a:rPr lang="en-US" dirty="0" err="1"/>
              <a:t>oldact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;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,"%d\n",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</a:t>
            </a:r>
          </a:p>
          <a:p>
            <a:pPr marL="0" indent="0">
              <a:buNone/>
            </a:pP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sig){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,"Graceful </a:t>
            </a:r>
            <a:r>
              <a:rPr lang="en-US" dirty="0" err="1"/>
              <a:t>Exit:Recieved</a:t>
            </a:r>
            <a:r>
              <a:rPr lang="en-US" dirty="0"/>
              <a:t> SIGNAL NUMBER =%d\n", sig);</a:t>
            </a:r>
          </a:p>
          <a:p>
            <a:pPr marL="0" indent="0">
              <a:buNone/>
            </a:pPr>
            <a:r>
              <a:rPr lang="en-US" dirty="0"/>
              <a:t>   /*</a:t>
            </a:r>
          </a:p>
          <a:p>
            <a:pPr marL="0" indent="0">
              <a:buNone/>
            </a:pPr>
            <a:r>
              <a:rPr lang="en-US" dirty="0"/>
              <a:t>    * Graceful exit type things removing temporary files etc.</a:t>
            </a:r>
          </a:p>
          <a:p>
            <a:pPr marL="0" indent="0">
              <a:buNone/>
            </a:pPr>
            <a:r>
              <a:rPr lang="en-US" dirty="0"/>
              <a:t>    *</a:t>
            </a:r>
          </a:p>
          <a:p>
            <a:pPr marL="0" indent="0">
              <a:buNone/>
            </a:pPr>
            <a:r>
              <a:rPr lang="en-US" dirty="0"/>
              <a:t>    */</a:t>
            </a:r>
          </a:p>
          <a:p>
            <a:pPr marL="0" indent="0">
              <a:buNone/>
            </a:pPr>
            <a:r>
              <a:rPr lang="en-US" dirty="0"/>
              <a:t>   exit(0);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47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Graceful Exit with </a:t>
            </a:r>
            <a:r>
              <a:rPr lang="en-US" dirty="0" err="1" smtClean="0"/>
              <a:t>sigaction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);/* SIGINT handler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rv</a:t>
            </a:r>
            <a:r>
              <a:rPr lang="en-US" dirty="0"/>
              <a:t>; /* should be checked </a:t>
            </a:r>
            <a:r>
              <a:rPr lang="en-US" dirty="0" err="1"/>
              <a:t>everytime</a:t>
            </a:r>
            <a:r>
              <a:rPr lang="en-US" dirty="0"/>
              <a:t>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act, *</a:t>
            </a:r>
            <a:r>
              <a:rPr lang="en-US" dirty="0" err="1"/>
              <a:t>oldact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sigset_t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signal_mask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rv</a:t>
            </a:r>
            <a:r>
              <a:rPr lang="en-US" dirty="0"/>
              <a:t>=</a:t>
            </a:r>
            <a:r>
              <a:rPr lang="en-US" dirty="0" err="1"/>
              <a:t>sigfillset</a:t>
            </a:r>
            <a:r>
              <a:rPr lang="en-US" dirty="0"/>
              <a:t>(&amp;</a:t>
            </a:r>
            <a:r>
              <a:rPr lang="en-US" dirty="0" err="1"/>
              <a:t>signal_mask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act.sa_handler</a:t>
            </a:r>
            <a:r>
              <a:rPr lang="en-US" dirty="0"/>
              <a:t> = </a:t>
            </a:r>
            <a:r>
              <a:rPr lang="en-US" dirty="0" err="1"/>
              <a:t>onint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act.sa_mask</a:t>
            </a:r>
            <a:r>
              <a:rPr lang="en-US" dirty="0"/>
              <a:t> = </a:t>
            </a:r>
            <a:r>
              <a:rPr lang="en-US" dirty="0" err="1"/>
              <a:t>signal_mask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act.sa_flags</a:t>
            </a:r>
            <a:r>
              <a:rPr lang="en-US" dirty="0"/>
              <a:t> = 0;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55656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act.sa_restorer</a:t>
            </a:r>
            <a:r>
              <a:rPr lang="en-US" dirty="0" smtClean="0"/>
              <a:t> </a:t>
            </a:r>
            <a:r>
              <a:rPr lang="en-US" dirty="0"/>
              <a:t>= NULL;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sigaction</a:t>
            </a:r>
            <a:r>
              <a:rPr lang="en-US" dirty="0"/>
              <a:t>(SIGINT, &amp;act, </a:t>
            </a:r>
            <a:r>
              <a:rPr lang="en-US" dirty="0" err="1"/>
              <a:t>oldact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sigaction</a:t>
            </a:r>
            <a:r>
              <a:rPr lang="en-US" dirty="0"/>
              <a:t>(SIGQUIT, &amp;act, </a:t>
            </a:r>
            <a:r>
              <a:rPr lang="en-US" dirty="0" err="1"/>
              <a:t>oldact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;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,"%d\n",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</a:t>
            </a:r>
          </a:p>
          <a:p>
            <a:pPr marL="0" indent="0">
              <a:buNone/>
            </a:pP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sig){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,"</a:t>
            </a:r>
            <a:r>
              <a:rPr lang="en-US" dirty="0" err="1"/>
              <a:t>STDERR:Recieved</a:t>
            </a:r>
            <a:r>
              <a:rPr lang="en-US" dirty="0"/>
              <a:t> SIGNAL NUMBER =%d\n", sig);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</a:t>
            </a:r>
            <a:r>
              <a:rPr lang="en-US" dirty="0" err="1"/>
              <a:t>STDOUT:Recieved</a:t>
            </a:r>
            <a:r>
              <a:rPr lang="en-US" dirty="0"/>
              <a:t> SIGNAL NUMBER =%d\n", sig);</a:t>
            </a:r>
          </a:p>
          <a:p>
            <a:pPr marL="0" indent="0">
              <a:buNone/>
            </a:pPr>
            <a:r>
              <a:rPr lang="en-US" dirty="0"/>
              <a:t>   /*</a:t>
            </a:r>
          </a:p>
          <a:p>
            <a:pPr marL="0" indent="0">
              <a:buNone/>
            </a:pPr>
            <a:r>
              <a:rPr lang="en-US" dirty="0"/>
              <a:t>    * Graceful exit type things removing temporary files etc.</a:t>
            </a:r>
          </a:p>
          <a:p>
            <a:pPr marL="0" indent="0">
              <a:buNone/>
            </a:pPr>
            <a:r>
              <a:rPr lang="en-US" dirty="0"/>
              <a:t>    *</a:t>
            </a:r>
          </a:p>
          <a:p>
            <a:pPr marL="0" indent="0">
              <a:buNone/>
            </a:pPr>
            <a:r>
              <a:rPr lang="en-US" dirty="0"/>
              <a:t>    */</a:t>
            </a:r>
          </a:p>
          <a:p>
            <a:pPr marL="0" indent="0">
              <a:buNone/>
            </a:pPr>
            <a:r>
              <a:rPr lang="en-US" dirty="0"/>
              <a:t>   exit(0)</a:t>
            </a:r>
          </a:p>
        </p:txBody>
      </p:sp>
    </p:spTree>
    <p:extLst>
      <p:ext uri="{BB962C8B-B14F-4D97-AF65-F5344CB8AC3E}">
        <p14:creationId xmlns:p14="http://schemas.microsoft.com/office/powerpoint/2010/main" val="263477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Signals and </a:t>
            </a:r>
            <a:r>
              <a:rPr lang="en-US" dirty="0"/>
              <a:t>S</a:t>
            </a:r>
            <a:r>
              <a:rPr lang="en-US" dirty="0" smtClean="0"/>
              <a:t>tart Over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17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restart.c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);/* SIGINT handler */</a:t>
            </a:r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act, </a:t>
            </a:r>
            <a:r>
              <a:rPr lang="en-US" dirty="0" err="1"/>
              <a:t>oldact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jmp_buf</a:t>
            </a:r>
            <a:r>
              <a:rPr lang="en-US" dirty="0"/>
              <a:t> </a:t>
            </a:r>
            <a:r>
              <a:rPr lang="en-US" dirty="0" err="1"/>
              <a:t>jbuf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__</a:t>
            </a:r>
            <a:r>
              <a:rPr lang="en-US" dirty="0" err="1"/>
              <a:t>sigset_t</a:t>
            </a:r>
            <a:r>
              <a:rPr lang="en-US" dirty="0"/>
              <a:t> </a:t>
            </a:r>
            <a:r>
              <a:rPr lang="en-US" dirty="0" err="1"/>
              <a:t>signal_mask</a:t>
            </a:r>
            <a:r>
              <a:rPr lang="en-US" dirty="0"/>
              <a:t>;   /* </a:t>
            </a:r>
            <a:r>
              <a:rPr lang="en-US" dirty="0" err="1"/>
              <a:t>sigset_t</a:t>
            </a:r>
            <a:r>
              <a:rPr lang="en-US" dirty="0"/>
              <a:t> should work here but doesn't */ 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save_mask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cnode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cnode</a:t>
            </a:r>
            <a:r>
              <a:rPr lang="en-US" dirty="0"/>
              <a:t> *</a:t>
            </a:r>
            <a:r>
              <a:rPr lang="en-US" dirty="0" err="1"/>
              <a:t>prev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char *word;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cnode</a:t>
            </a:r>
            <a:r>
              <a:rPr lang="en-US" dirty="0"/>
              <a:t> *next; </a:t>
            </a:r>
          </a:p>
          <a:p>
            <a:pPr marL="0" indent="0">
              <a:buNone/>
            </a:pPr>
            <a:r>
              <a:rPr lang="en-US" dirty="0"/>
              <a:t>} CMD_NODE, *CMD_PTR;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CMD_PTR </a:t>
            </a:r>
            <a:r>
              <a:rPr lang="en-US" dirty="0" err="1"/>
              <a:t>buildCmd</a:t>
            </a:r>
            <a:r>
              <a:rPr lang="en-US" dirty="0"/>
              <a:t>();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main</a:t>
            </a:r>
            <a:r>
              <a:rPr lang="en-US" dirty="0" smtClean="0"/>
              <a:t>(){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rv</a:t>
            </a:r>
            <a:r>
              <a:rPr lang="en-US" dirty="0"/>
              <a:t>; /* should be checked </a:t>
            </a:r>
            <a:r>
              <a:rPr lang="en-US" dirty="0" err="1"/>
              <a:t>everytime</a:t>
            </a:r>
            <a:r>
              <a:rPr lang="en-US" dirty="0"/>
              <a:t> 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CMD_PTR  c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rv</a:t>
            </a:r>
            <a:r>
              <a:rPr lang="en-US" dirty="0"/>
              <a:t>=</a:t>
            </a:r>
            <a:r>
              <a:rPr lang="en-US" dirty="0" err="1"/>
              <a:t>sigfillset</a:t>
            </a:r>
            <a:r>
              <a:rPr lang="en-US" dirty="0"/>
              <a:t>((</a:t>
            </a:r>
            <a:r>
              <a:rPr lang="en-US" dirty="0" err="1"/>
              <a:t>int</a:t>
            </a:r>
            <a:r>
              <a:rPr lang="en-US" dirty="0"/>
              <a:t> *) &amp;</a:t>
            </a:r>
            <a:r>
              <a:rPr lang="en-US" dirty="0" err="1"/>
              <a:t>signal_mask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act.sa_handler</a:t>
            </a:r>
            <a:r>
              <a:rPr lang="en-US" dirty="0"/>
              <a:t> = </a:t>
            </a:r>
            <a:r>
              <a:rPr lang="en-US" dirty="0" err="1"/>
              <a:t>onint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act.sa_mask</a:t>
            </a:r>
            <a:r>
              <a:rPr lang="en-US" dirty="0"/>
              <a:t> = </a:t>
            </a:r>
            <a:r>
              <a:rPr lang="en-US" dirty="0" err="1"/>
              <a:t>signal_mask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act.sa_flags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act.sa_restorer</a:t>
            </a:r>
            <a:r>
              <a:rPr lang="en-US" dirty="0"/>
              <a:t> = NULL;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rv</a:t>
            </a:r>
            <a:r>
              <a:rPr lang="en-US" dirty="0"/>
              <a:t>=</a:t>
            </a:r>
            <a:r>
              <a:rPr lang="en-US" dirty="0" err="1"/>
              <a:t>sigaction</a:t>
            </a:r>
            <a:r>
              <a:rPr lang="en-US" dirty="0"/>
              <a:t>(SIGINT, &amp;act, &amp;</a:t>
            </a:r>
            <a:r>
              <a:rPr lang="en-US" dirty="0" err="1"/>
              <a:t>oldact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// </a:t>
            </a:r>
            <a:r>
              <a:rPr lang="en-US" dirty="0" err="1"/>
              <a:t>rv</a:t>
            </a:r>
            <a:r>
              <a:rPr lang="en-US" dirty="0"/>
              <a:t>=</a:t>
            </a:r>
            <a:r>
              <a:rPr lang="en-US" dirty="0" err="1"/>
              <a:t>sigaction</a:t>
            </a:r>
            <a:r>
              <a:rPr lang="en-US" dirty="0"/>
              <a:t>(SIGQUIT, &amp;act, &amp;</a:t>
            </a:r>
            <a:r>
              <a:rPr lang="en-US" dirty="0" err="1"/>
              <a:t>oldact</a:t>
            </a:r>
            <a:r>
              <a:rPr lang="en-US" dirty="0"/>
              <a:t>); leave unset so that can use SIGQUIT </a:t>
            </a:r>
          </a:p>
          <a:p>
            <a:pPr marL="0" indent="0">
              <a:buNone/>
            </a:pPr>
            <a:r>
              <a:rPr lang="en-US" dirty="0"/>
              <a:t>to terminate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rv</a:t>
            </a:r>
            <a:r>
              <a:rPr lang="en-US" dirty="0"/>
              <a:t>=</a:t>
            </a:r>
            <a:r>
              <a:rPr lang="en-US" dirty="0" err="1"/>
              <a:t>sigprocmask</a:t>
            </a:r>
            <a:r>
              <a:rPr lang="en-US" dirty="0"/>
              <a:t>(SIG_UNBLOCK, NULL, &amp;</a:t>
            </a:r>
            <a:r>
              <a:rPr lang="en-US" dirty="0" err="1"/>
              <a:t>save_mask</a:t>
            </a:r>
            <a:r>
              <a:rPr lang="en-US" dirty="0"/>
              <a:t>); // find </a:t>
            </a:r>
            <a:r>
              <a:rPr lang="en-US" dirty="0" err="1"/>
              <a:t>sigmask</a:t>
            </a:r>
            <a:r>
              <a:rPr lang="en-US" dirty="0"/>
              <a:t> for restoring</a:t>
            </a:r>
          </a:p>
        </p:txBody>
      </p:sp>
    </p:spTree>
    <p:extLst>
      <p:ext uri="{BB962C8B-B14F-4D97-AF65-F5344CB8AC3E}">
        <p14:creationId xmlns:p14="http://schemas.microsoft.com/office/powerpoint/2010/main" val="3477699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304800"/>
            <a:ext cx="4343400" cy="58521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rv</a:t>
            </a:r>
            <a:r>
              <a:rPr lang="en-US" dirty="0" smtClean="0"/>
              <a:t>=</a:t>
            </a:r>
            <a:r>
              <a:rPr lang="en-US" dirty="0" err="1" smtClean="0"/>
              <a:t>setjmp</a:t>
            </a:r>
            <a:r>
              <a:rPr lang="en-US" dirty="0" smtClean="0"/>
              <a:t>(</a:t>
            </a:r>
            <a:r>
              <a:rPr lang="en-US" dirty="0" err="1" smtClean="0"/>
              <a:t>jbuf</a:t>
            </a:r>
            <a:r>
              <a:rPr lang="en-US" dirty="0"/>
              <a:t>);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// </a:t>
            </a:r>
            <a:r>
              <a:rPr lang="en-US" dirty="0"/>
              <a:t>set up </a:t>
            </a:r>
            <a:r>
              <a:rPr lang="en-US" dirty="0" err="1" smtClean="0"/>
              <a:t>jbuf</a:t>
            </a:r>
            <a:r>
              <a:rPr lang="en-US" dirty="0" smtClean="0"/>
              <a:t> </a:t>
            </a:r>
            <a:r>
              <a:rPr lang="en-US" dirty="0"/>
              <a:t>with registers </a:t>
            </a:r>
            <a:r>
              <a:rPr lang="en-US" dirty="0" err="1"/>
              <a:t>etc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;</a:t>
            </a:r>
            <a:r>
              <a:rPr lang="en-US" dirty="0" err="1"/>
              <a:t>i</a:t>
            </a:r>
            <a:r>
              <a:rPr lang="en-US" dirty="0"/>
              <a:t>++){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,"%d-</a:t>
            </a:r>
            <a:r>
              <a:rPr lang="en-US" dirty="0" err="1"/>
              <a:t>th</a:t>
            </a:r>
            <a:r>
              <a:rPr lang="en-US" dirty="0"/>
              <a:t> prompt:\n",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c = </a:t>
            </a:r>
            <a:r>
              <a:rPr lang="en-US" dirty="0" err="1"/>
              <a:t>buildCmd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// exec </a:t>
            </a:r>
            <a:r>
              <a:rPr lang="en-US" dirty="0" smtClean="0"/>
              <a:t>command 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CMD_PTR </a:t>
            </a:r>
          </a:p>
          <a:p>
            <a:pPr marL="0" indent="0">
              <a:buNone/>
            </a:pPr>
            <a:r>
              <a:rPr lang="en-US" dirty="0" err="1"/>
              <a:t>ReadCmd</a:t>
            </a:r>
            <a:r>
              <a:rPr lang="en-US" dirty="0"/>
              <a:t>(){</a:t>
            </a:r>
          </a:p>
          <a:p>
            <a:pPr marL="0" indent="0">
              <a:buNone/>
            </a:pPr>
            <a:r>
              <a:rPr lang="en-US" dirty="0"/>
              <a:t>   return(NULL);  // this should read a </a:t>
            </a:r>
            <a:r>
              <a:rPr lang="en-US" dirty="0" err="1" smtClean="0"/>
              <a:t>cmd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CMD_PTR </a:t>
            </a:r>
          </a:p>
          <a:p>
            <a:pPr marL="0" indent="0">
              <a:buNone/>
            </a:pPr>
            <a:r>
              <a:rPr lang="en-US" dirty="0" err="1"/>
              <a:t>PerformVarSubst</a:t>
            </a:r>
            <a:r>
              <a:rPr lang="en-US" dirty="0"/>
              <a:t>(CMD_PTR  c){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CMD_PTR </a:t>
            </a:r>
          </a:p>
          <a:p>
            <a:pPr marL="0" indent="0">
              <a:buNone/>
            </a:pPr>
            <a:r>
              <a:rPr lang="en-US" dirty="0" err="1"/>
              <a:t>PerformSubst</a:t>
            </a:r>
            <a:r>
              <a:rPr lang="en-US" dirty="0"/>
              <a:t>(CMD_PTR  c){</a:t>
            </a:r>
          </a:p>
          <a:p>
            <a:pPr marL="0" indent="0">
              <a:buNone/>
            </a:pPr>
            <a:r>
              <a:rPr lang="en-US" dirty="0" smtClean="0"/>
              <a:t> …;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52400"/>
            <a:ext cx="4511802" cy="6400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CMD_PTR </a:t>
            </a:r>
          </a:p>
          <a:p>
            <a:pPr marL="0" indent="0">
              <a:buNone/>
            </a:pPr>
            <a:r>
              <a:rPr lang="en-US" dirty="0" err="1"/>
              <a:t>buildCmd</a:t>
            </a:r>
            <a:r>
              <a:rPr lang="en-US" dirty="0"/>
              <a:t>(){//a fake build command to illustrate throwing away several activation</a:t>
            </a:r>
          </a:p>
          <a:p>
            <a:pPr marL="0" indent="0">
              <a:buNone/>
            </a:pPr>
            <a:r>
              <a:rPr lang="en-US" dirty="0"/>
              <a:t> records off the stack</a:t>
            </a:r>
          </a:p>
          <a:p>
            <a:pPr marL="0" indent="0">
              <a:buNone/>
            </a:pPr>
            <a:r>
              <a:rPr lang="en-US" dirty="0"/>
              <a:t>  CMD_PTR </a:t>
            </a:r>
            <a:r>
              <a:rPr lang="en-US" dirty="0" err="1"/>
              <a:t>cmd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cmd</a:t>
            </a:r>
            <a:r>
              <a:rPr lang="en-US" dirty="0"/>
              <a:t> = </a:t>
            </a:r>
            <a:r>
              <a:rPr lang="en-US" dirty="0" err="1"/>
              <a:t>ReadCmd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cmd</a:t>
            </a:r>
            <a:r>
              <a:rPr lang="en-US" dirty="0"/>
              <a:t> = </a:t>
            </a:r>
            <a:r>
              <a:rPr lang="en-US" dirty="0" err="1"/>
              <a:t>PerformSubst</a:t>
            </a:r>
            <a:r>
              <a:rPr lang="en-US" dirty="0"/>
              <a:t>(</a:t>
            </a:r>
            <a:r>
              <a:rPr lang="en-US" dirty="0" err="1"/>
              <a:t>cmd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// ...</a:t>
            </a:r>
          </a:p>
          <a:p>
            <a:pPr marL="0" indent="0">
              <a:buNone/>
            </a:pPr>
            <a:r>
              <a:rPr lang="en-US" dirty="0"/>
              <a:t>}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onint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sig){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,"OK interrupted start over with </a:t>
            </a:r>
            <a:r>
              <a:rPr lang="en-US" dirty="0" err="1"/>
              <a:t>prompt:Recieved</a:t>
            </a:r>
            <a:r>
              <a:rPr lang="en-US" dirty="0"/>
              <a:t> SIGNAL NUMBER </a:t>
            </a:r>
          </a:p>
          <a:p>
            <a:pPr marL="0" indent="0">
              <a:buNone/>
            </a:pPr>
            <a:r>
              <a:rPr lang="en-US" dirty="0"/>
              <a:t>=%d\n", sig);</a:t>
            </a:r>
          </a:p>
          <a:p>
            <a:pPr marL="0" indent="0">
              <a:buNone/>
            </a:pPr>
            <a:r>
              <a:rPr lang="en-US" dirty="0"/>
              <a:t>   /*</a:t>
            </a:r>
          </a:p>
          <a:p>
            <a:pPr marL="0" indent="0">
              <a:buNone/>
            </a:pPr>
            <a:r>
              <a:rPr lang="en-US" dirty="0"/>
              <a:t>    * Restart at the start of the </a:t>
            </a:r>
            <a:r>
              <a:rPr lang="en-US" dirty="0" smtClean="0"/>
              <a:t>command </a:t>
            </a:r>
            <a:r>
              <a:rPr lang="en-US" dirty="0"/>
              <a:t>loop</a:t>
            </a:r>
          </a:p>
          <a:p>
            <a:pPr marL="0" indent="0">
              <a:buNone/>
            </a:pPr>
            <a:r>
              <a:rPr lang="en-US" dirty="0"/>
              <a:t>    */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sigprocmask</a:t>
            </a:r>
            <a:r>
              <a:rPr lang="en-US" dirty="0"/>
              <a:t>(SIG_SETMASK, &amp;</a:t>
            </a:r>
            <a:r>
              <a:rPr lang="en-US" dirty="0" err="1"/>
              <a:t>save_mask</a:t>
            </a:r>
            <a:r>
              <a:rPr lang="en-US" dirty="0"/>
              <a:t>, NULL );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// also should be handled with </a:t>
            </a:r>
          </a:p>
          <a:p>
            <a:pPr marL="0" indent="0">
              <a:buNone/>
            </a:pPr>
            <a:r>
              <a:rPr lang="en-US" dirty="0" smtClean="0"/>
              <a:t>	// </a:t>
            </a:r>
            <a:r>
              <a:rPr lang="en-US" dirty="0" err="1" smtClean="0"/>
              <a:t>sigsetjmp</a:t>
            </a:r>
            <a:r>
              <a:rPr lang="en-US" dirty="0" smtClean="0"/>
              <a:t>/</a:t>
            </a:r>
            <a:r>
              <a:rPr lang="en-US" dirty="0" err="1" smtClean="0"/>
              <a:t>siglongjmp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longjmp</a:t>
            </a:r>
            <a:r>
              <a:rPr lang="en-US" dirty="0"/>
              <a:t>(</a:t>
            </a:r>
            <a:r>
              <a:rPr lang="en-US" dirty="0" err="1"/>
              <a:t>jbuf</a:t>
            </a:r>
            <a:r>
              <a:rPr lang="en-US" dirty="0"/>
              <a:t>, 1); //start over </a:t>
            </a:r>
            <a:r>
              <a:rPr lang="en-US" dirty="0" smtClean="0"/>
              <a:t>before </a:t>
            </a:r>
            <a:r>
              <a:rPr lang="en-US" dirty="0"/>
              <a:t>printing prompt</a:t>
            </a:r>
          </a:p>
          <a:p>
            <a:pPr marL="0" indent="0">
              <a:buNone/>
            </a:pPr>
            <a:r>
              <a:rPr lang="en-US" dirty="0"/>
              <a:t>   exit(0);       // should never get here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34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/>
              <a:t>Ext4 </a:t>
            </a:r>
            <a:r>
              <a:rPr lang="en-US" dirty="0" smtClean="0"/>
              <a:t>comments</a:t>
            </a:r>
          </a:p>
          <a:p>
            <a:pPr lvl="1">
              <a:defRPr/>
            </a:pPr>
            <a:r>
              <a:rPr lang="en-US" dirty="0" err="1" smtClean="0"/>
              <a:t>nfs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vfs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tmpfs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Agile</a:t>
            </a:r>
            <a:r>
              <a:rPr lang="en-US" smtClean="0"/>
              <a:t>: </a:t>
            </a:r>
            <a:r>
              <a:rPr lang="en-US"/>
              <a:t>U</a:t>
            </a:r>
            <a:r>
              <a:rPr lang="en-US" smtClean="0"/>
              <a:t>ser </a:t>
            </a:r>
            <a:r>
              <a:rPr lang="en-US" dirty="0" smtClean="0"/>
              <a:t>Stories,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Configure/</a:t>
            </a:r>
            <a:r>
              <a:rPr lang="en-US" dirty="0" err="1" smtClean="0"/>
              <a:t>automake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Advanced Signals	unreliable signals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Why </a:t>
            </a:r>
            <a:r>
              <a:rPr lang="en-US" dirty="0" err="1" smtClean="0"/>
              <a:t>sigaction</a:t>
            </a:r>
            <a:r>
              <a:rPr lang="en-US" dirty="0" smtClean="0"/>
              <a:t>? </a:t>
            </a:r>
          </a:p>
          <a:p>
            <a:pPr lvl="1">
              <a:defRPr/>
            </a:pPr>
            <a:r>
              <a:rPr lang="en-US" dirty="0" smtClean="0"/>
              <a:t>Classes of signal handling</a:t>
            </a:r>
          </a:p>
          <a:p>
            <a:pPr lvl="2">
              <a:defRPr/>
            </a:pPr>
            <a:r>
              <a:rPr lang="en-US" dirty="0" smtClean="0"/>
              <a:t>simple pay no attention: </a:t>
            </a:r>
            <a:r>
              <a:rPr lang="en-US" dirty="0" err="1" smtClean="0"/>
              <a:t>gcc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graceful exit: DB interaction</a:t>
            </a:r>
          </a:p>
          <a:p>
            <a:pPr lvl="2">
              <a:defRPr/>
            </a:pPr>
            <a:r>
              <a:rPr lang="en-US" dirty="0" smtClean="0"/>
              <a:t>catch-start-over: bash, vim</a:t>
            </a:r>
          </a:p>
          <a:p>
            <a:pPr lvl="2">
              <a:defRPr/>
            </a:pPr>
            <a:r>
              <a:rPr lang="en-US" dirty="0" smtClean="0"/>
              <a:t>Full metal jacket: block all except SIG_KILL, SIG_STOP</a:t>
            </a:r>
            <a:endParaRPr lang="en-US" dirty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041648" cy="5468112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/>
              <a:t>Classes of signal </a:t>
            </a:r>
            <a:r>
              <a:rPr lang="en-US" dirty="0" smtClean="0"/>
              <a:t>handling</a:t>
            </a:r>
          </a:p>
          <a:p>
            <a:pPr lvl="1">
              <a:defRPr/>
            </a:pPr>
            <a:r>
              <a:rPr lang="en-US" dirty="0" smtClean="0"/>
              <a:t>Job </a:t>
            </a:r>
            <a:r>
              <a:rPr lang="en-US" dirty="0"/>
              <a:t>Control</a:t>
            </a:r>
          </a:p>
          <a:p>
            <a:pPr lvl="1">
              <a:defRPr/>
            </a:pPr>
            <a:r>
              <a:rPr lang="en-US" dirty="0"/>
              <a:t>Terminal input char by char (not line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Shell2 </a:t>
            </a:r>
            <a:r>
              <a:rPr lang="en-US" dirty="0"/>
              <a:t>- Program</a:t>
            </a:r>
          </a:p>
          <a:p>
            <a:pPr lvl="1"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TLPI/signals/*.c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/>
              <a:t>catch_rtsigs.c</a:t>
            </a:r>
            <a:r>
              <a:rPr lang="en-US" sz="2400" dirty="0"/>
              <a:t>        </a:t>
            </a:r>
            <a:endParaRPr lang="en-US" sz="2400" dirty="0" smtClean="0"/>
          </a:p>
          <a:p>
            <a:r>
              <a:rPr lang="en-US" sz="2400" dirty="0" err="1" smtClean="0"/>
              <a:t>sigmask_longjmp.c</a:t>
            </a:r>
            <a:r>
              <a:rPr lang="en-US" sz="2400" dirty="0" smtClean="0"/>
              <a:t>  </a:t>
            </a:r>
            <a:r>
              <a:rPr lang="en-US" sz="2400" dirty="0" err="1" smtClean="0"/>
              <a:t>cond</a:t>
            </a:r>
            <a:r>
              <a:rPr lang="en-US" sz="2400" dirty="0" smtClean="0"/>
              <a:t> compilation </a:t>
            </a:r>
            <a:r>
              <a:rPr lang="en-US" sz="2400" dirty="0" err="1" smtClean="0"/>
              <a:t>sigsetjmp</a:t>
            </a:r>
            <a:r>
              <a:rPr lang="en-US" sz="2400" dirty="0" smtClean="0"/>
              <a:t>      </a:t>
            </a:r>
          </a:p>
          <a:p>
            <a:r>
              <a:rPr lang="en-US" sz="2400" dirty="0" err="1" smtClean="0"/>
              <a:t>t_kill.c</a:t>
            </a:r>
            <a:r>
              <a:rPr lang="en-US" sz="2400" dirty="0" smtClean="0"/>
              <a:t> - kill </a:t>
            </a:r>
            <a:r>
              <a:rPr lang="en-US" sz="2400" dirty="0" err="1" smtClean="0"/>
              <a:t>implemnation</a:t>
            </a:r>
            <a:endParaRPr lang="en-US" sz="2400" dirty="0"/>
          </a:p>
          <a:p>
            <a:r>
              <a:rPr lang="en-US" sz="2400" dirty="0" err="1" smtClean="0"/>
              <a:t>demo_SIGFPE.c</a:t>
            </a:r>
            <a:r>
              <a:rPr lang="en-US" sz="2400" dirty="0" smtClean="0"/>
              <a:t> –div by 0         </a:t>
            </a:r>
          </a:p>
          <a:p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signal.c</a:t>
            </a:r>
            <a:r>
              <a:rPr lang="en-US" sz="2400" dirty="0" smtClean="0"/>
              <a:t>                </a:t>
            </a:r>
          </a:p>
          <a:p>
            <a:r>
              <a:rPr lang="en-US" sz="2400" dirty="0" err="1" smtClean="0"/>
              <a:t>t_sigaltstack.c</a:t>
            </a:r>
            <a:endParaRPr lang="en-US" sz="2400" dirty="0"/>
          </a:p>
          <a:p>
            <a:r>
              <a:rPr lang="en-US" sz="2400" dirty="0" err="1"/>
              <a:t>ignore_pending_sig.c</a:t>
            </a:r>
            <a:r>
              <a:rPr lang="en-US" sz="2400" dirty="0"/>
              <a:t>  </a:t>
            </a:r>
            <a:endParaRPr lang="en-US" sz="2400" dirty="0" smtClean="0"/>
          </a:p>
          <a:p>
            <a:r>
              <a:rPr lang="en-US" sz="2400" dirty="0" err="1" smtClean="0"/>
              <a:t>signalfd_sigval.c</a:t>
            </a:r>
            <a:r>
              <a:rPr lang="en-US" sz="2400" dirty="0" smtClean="0"/>
              <a:t>       </a:t>
            </a:r>
          </a:p>
          <a:p>
            <a:r>
              <a:rPr lang="en-US" sz="2400" dirty="0" err="1" smtClean="0"/>
              <a:t>t_sigqueue.c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intquit.c</a:t>
            </a:r>
            <a:r>
              <a:rPr lang="en-US" dirty="0"/>
              <a:t>             </a:t>
            </a:r>
          </a:p>
          <a:p>
            <a:r>
              <a:rPr lang="en-US" dirty="0" err="1"/>
              <a:t>signal_functions.c</a:t>
            </a:r>
            <a:r>
              <a:rPr lang="en-US" dirty="0"/>
              <a:t>      </a:t>
            </a:r>
            <a:endParaRPr lang="en-US" dirty="0" smtClean="0"/>
          </a:p>
          <a:p>
            <a:r>
              <a:rPr lang="en-US" dirty="0" err="1" smtClean="0"/>
              <a:t>t_sigsuspend.c</a:t>
            </a:r>
            <a:endParaRPr lang="en-US" dirty="0"/>
          </a:p>
          <a:p>
            <a:r>
              <a:rPr lang="en-US" dirty="0" err="1"/>
              <a:t>nonreentrant.c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sig_receiver.c</a:t>
            </a:r>
            <a:r>
              <a:rPr lang="en-US" dirty="0" smtClean="0"/>
              <a:t>          </a:t>
            </a:r>
          </a:p>
          <a:p>
            <a:r>
              <a:rPr lang="en-US" dirty="0" err="1" smtClean="0"/>
              <a:t>t_sigwaitinfo.c</a:t>
            </a:r>
            <a:endParaRPr lang="en-US" dirty="0"/>
          </a:p>
          <a:p>
            <a:r>
              <a:rPr lang="en-US" dirty="0" err="1"/>
              <a:t>ouch.c</a:t>
            </a:r>
            <a:r>
              <a:rPr lang="en-US" dirty="0"/>
              <a:t>                </a:t>
            </a:r>
            <a:endParaRPr lang="en-US" dirty="0" smtClean="0"/>
          </a:p>
          <a:p>
            <a:r>
              <a:rPr lang="en-US" dirty="0" err="1" smtClean="0"/>
              <a:t>sig_sender.c</a:t>
            </a:r>
            <a:endParaRPr lang="en-US" dirty="0"/>
          </a:p>
          <a:p>
            <a:r>
              <a:rPr lang="en-US" dirty="0" err="1"/>
              <a:t>siginterrupt.c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sig_speed_sigsuspend.c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94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Control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^Z sends SIGSTOP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23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Fig 62-1</a:t>
            </a:r>
          </a:p>
          <a:p>
            <a:r>
              <a:rPr lang="en-US" dirty="0" err="1" smtClean="0"/>
              <a:t>stty</a:t>
            </a:r>
            <a:endParaRPr lang="en-US" dirty="0" smtClean="0"/>
          </a:p>
          <a:p>
            <a:r>
              <a:rPr lang="en-US" dirty="0" err="1" smtClean="0"/>
              <a:t>stty</a:t>
            </a:r>
            <a:r>
              <a:rPr lang="en-US" dirty="0" smtClean="0"/>
              <a:t> </a:t>
            </a:r>
            <a:r>
              <a:rPr lang="en-US" dirty="0" err="1" smtClean="0"/>
              <a:t>noecho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095375"/>
            <a:ext cx="5419725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557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ypical input from keyboard is line buffered by terminal handler</a:t>
            </a:r>
          </a:p>
          <a:p>
            <a:pPr lvl="1"/>
            <a:r>
              <a:rPr lang="en-US" dirty="0" smtClean="0"/>
              <a:t>nothing input buffered till you type ‘\n’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Vi, less, Shells - character by character processing</a:t>
            </a:r>
          </a:p>
          <a:p>
            <a:pPr lvl="1"/>
            <a:r>
              <a:rPr lang="en-US" dirty="0" smtClean="0"/>
              <a:t>allowing up arrow and other arrows</a:t>
            </a:r>
          </a:p>
          <a:p>
            <a:pPr lvl="1"/>
            <a:endParaRPr lang="en-US" dirty="0"/>
          </a:p>
          <a:p>
            <a:r>
              <a:rPr lang="en-US" dirty="0" smtClean="0"/>
              <a:t>Chapter 62</a:t>
            </a:r>
          </a:p>
          <a:p>
            <a:pPr lvl="1"/>
            <a:r>
              <a:rPr lang="en-US" dirty="0" err="1" smtClean="0"/>
              <a:t>stty</a:t>
            </a:r>
            <a:r>
              <a:rPr lang="en-US" dirty="0" smtClean="0"/>
              <a:t>:   canonical mode</a:t>
            </a:r>
          </a:p>
          <a:p>
            <a:pPr lvl="1"/>
            <a:r>
              <a:rPr lang="en-US" dirty="0" err="1" smtClean="0"/>
              <a:t>cbreak</a:t>
            </a:r>
            <a:r>
              <a:rPr lang="en-US" dirty="0" smtClean="0"/>
              <a:t> and raw mode (table 62-3)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624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Mode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input line-buffered</a:t>
            </a:r>
          </a:p>
          <a:p>
            <a:pPr lvl="1"/>
            <a:r>
              <a:rPr lang="en-US" dirty="0" smtClean="0"/>
              <a:t>if read requests less bytes remaining data saved for next read</a:t>
            </a:r>
          </a:p>
          <a:p>
            <a:endParaRPr lang="en-US" dirty="0"/>
          </a:p>
          <a:p>
            <a:r>
              <a:rPr lang="en-US" dirty="0" smtClean="0"/>
              <a:t>^D  (EOT ) causes read to return EOF</a:t>
            </a:r>
          </a:p>
          <a:p>
            <a:endParaRPr lang="en-US" dirty="0"/>
          </a:p>
          <a:p>
            <a:r>
              <a:rPr lang="en-US" dirty="0" smtClean="0"/>
              <a:t>line editing is enabled</a:t>
            </a:r>
          </a:p>
          <a:p>
            <a:pPr lvl="1"/>
            <a:r>
              <a:rPr lang="en-US" dirty="0" smtClean="0"/>
              <a:t>ERASE   backspace/delete</a:t>
            </a:r>
          </a:p>
          <a:p>
            <a:pPr lvl="1"/>
            <a:r>
              <a:rPr lang="en-US" dirty="0" smtClean="0"/>
              <a:t>KILL   ^U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69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Noncanonical</a:t>
            </a:r>
            <a:r>
              <a:rPr lang="en-US" dirty="0" smtClean="0"/>
              <a:t> </a:t>
            </a:r>
            <a:r>
              <a:rPr lang="en-US" dirty="0"/>
              <a:t>Mode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MIN=0, </a:t>
            </a:r>
            <a:r>
              <a:rPr lang="en-US" dirty="0"/>
              <a:t>TIME==</a:t>
            </a:r>
            <a:r>
              <a:rPr lang="en-US" dirty="0" smtClean="0"/>
              <a:t>0 (polling read)</a:t>
            </a:r>
          </a:p>
          <a:p>
            <a:endParaRPr lang="en-US" dirty="0"/>
          </a:p>
          <a:p>
            <a:r>
              <a:rPr lang="en-US" dirty="0" smtClean="0"/>
              <a:t>MIN &gt; 0, TIME==0 (blocking read)</a:t>
            </a:r>
          </a:p>
          <a:p>
            <a:endParaRPr lang="en-US" dirty="0"/>
          </a:p>
          <a:p>
            <a:r>
              <a:rPr lang="en-US" dirty="0"/>
              <a:t>MIN </a:t>
            </a:r>
            <a:r>
              <a:rPr lang="en-US" dirty="0" smtClean="0"/>
              <a:t>== 0, TIME&gt;0 (read with timeout)</a:t>
            </a:r>
          </a:p>
          <a:p>
            <a:endParaRPr lang="en-US" dirty="0"/>
          </a:p>
          <a:p>
            <a:r>
              <a:rPr lang="en-US" dirty="0"/>
              <a:t>MIN &gt; 0, </a:t>
            </a:r>
            <a:r>
              <a:rPr lang="en-US" dirty="0" smtClean="0"/>
              <a:t>TIME&gt;0 (read </a:t>
            </a:r>
            <a:r>
              <a:rPr lang="en-US" dirty="0"/>
              <a:t>with </a:t>
            </a:r>
            <a:r>
              <a:rPr lang="en-US" dirty="0" err="1" smtClean="0"/>
              <a:t>interbyte</a:t>
            </a:r>
            <a:r>
              <a:rPr lang="en-US" dirty="0" smtClean="0"/>
              <a:t> timeout)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201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Cooked,  Raw, </a:t>
            </a:r>
            <a:r>
              <a:rPr lang="en-US" dirty="0" err="1" smtClean="0"/>
              <a:t>Cbreak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able 62-3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41648"/>
              </p:ext>
            </p:extLst>
          </p:nvPr>
        </p:nvGraphicFramePr>
        <p:xfrm>
          <a:off x="914400" y="1823720"/>
          <a:ext cx="784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12192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 available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 by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by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by char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r>
                        <a:rPr lang="en-US" baseline="0" dirty="0" smtClean="0"/>
                        <a:t> editing?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Signal generating chars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START/STOP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special chars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input processing?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output processing?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Input echoed?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269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TERMIOS(3)  </a:t>
            </a:r>
            <a:r>
              <a:rPr lang="en-US" dirty="0" smtClean="0"/>
              <a:t>    </a:t>
            </a:r>
            <a:r>
              <a:rPr lang="en-US" dirty="0"/>
              <a:t>Linux Programmer's Manual          </a:t>
            </a:r>
            <a:r>
              <a:rPr lang="en-US" dirty="0" smtClean="0"/>
              <a:t>TERMIOS(3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termios</a:t>
            </a:r>
            <a:r>
              <a:rPr lang="en-US" dirty="0"/>
              <a:t>,  </a:t>
            </a:r>
            <a:r>
              <a:rPr lang="en-US" dirty="0" err="1"/>
              <a:t>tcgetattr</a:t>
            </a:r>
            <a:r>
              <a:rPr lang="en-US" dirty="0"/>
              <a:t>,  </a:t>
            </a:r>
            <a:r>
              <a:rPr lang="en-US" dirty="0" err="1"/>
              <a:t>tcsetattr</a:t>
            </a:r>
            <a:r>
              <a:rPr lang="en-US" dirty="0"/>
              <a:t>, </a:t>
            </a:r>
            <a:r>
              <a:rPr lang="en-US" dirty="0" err="1"/>
              <a:t>tcsendbreak</a:t>
            </a:r>
            <a:r>
              <a:rPr lang="en-US" dirty="0"/>
              <a:t>, </a:t>
            </a:r>
            <a:r>
              <a:rPr lang="en-US" dirty="0" err="1"/>
              <a:t>tcdrain</a:t>
            </a:r>
            <a:r>
              <a:rPr lang="en-US" dirty="0"/>
              <a:t>, </a:t>
            </a:r>
            <a:r>
              <a:rPr lang="en-US" dirty="0" err="1"/>
              <a:t>tcflush</a:t>
            </a:r>
            <a:r>
              <a:rPr lang="en-US" dirty="0"/>
              <a:t>, </a:t>
            </a:r>
            <a:r>
              <a:rPr lang="en-US" dirty="0" err="1" smtClean="0"/>
              <a:t>tcflow</a:t>
            </a:r>
            <a:r>
              <a:rPr lang="en-US" dirty="0" smtClean="0"/>
              <a:t>, </a:t>
            </a:r>
            <a:r>
              <a:rPr lang="en-US" dirty="0" err="1" smtClean="0"/>
              <a:t>cfmakeraw</a:t>
            </a:r>
            <a:r>
              <a:rPr lang="en-US" dirty="0"/>
              <a:t>, </a:t>
            </a:r>
            <a:r>
              <a:rPr lang="en-US" dirty="0" err="1"/>
              <a:t>cfgetospeed</a:t>
            </a:r>
            <a:r>
              <a:rPr lang="en-US" dirty="0"/>
              <a:t>, </a:t>
            </a:r>
            <a:r>
              <a:rPr lang="en-US" dirty="0" err="1"/>
              <a:t>cfgetispeed</a:t>
            </a:r>
            <a:r>
              <a:rPr lang="en-US" dirty="0"/>
              <a:t>, </a:t>
            </a:r>
            <a:r>
              <a:rPr lang="en-US" dirty="0" err="1"/>
              <a:t>cfsetispeed</a:t>
            </a:r>
            <a:r>
              <a:rPr lang="en-US" dirty="0"/>
              <a:t>,  </a:t>
            </a:r>
            <a:r>
              <a:rPr lang="en-US" dirty="0" err="1" smtClean="0"/>
              <a:t>cfsetospeed</a:t>
            </a:r>
            <a:r>
              <a:rPr lang="en-US" dirty="0" smtClean="0"/>
              <a:t>,  </a:t>
            </a:r>
            <a:r>
              <a:rPr lang="en-US" dirty="0" err="1" smtClean="0"/>
              <a:t>cfsetspeed</a:t>
            </a:r>
            <a:r>
              <a:rPr lang="en-US" dirty="0" smtClean="0"/>
              <a:t> </a:t>
            </a:r>
            <a:r>
              <a:rPr lang="en-US" dirty="0"/>
              <a:t>- get and set terminal attributes, line control, get and set </a:t>
            </a:r>
            <a:r>
              <a:rPr lang="en-US" dirty="0" smtClean="0"/>
              <a:t>baud rate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termios.h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tcgetattr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  <a:r>
              <a:rPr lang="en-US" dirty="0" err="1"/>
              <a:t>termios_p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tcsetattr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optional_actions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  <a:r>
              <a:rPr lang="en-US" dirty="0" err="1"/>
              <a:t>termios_p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81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tty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 err="1" smtClean="0"/>
              <a:t>tty</a:t>
            </a:r>
            <a:r>
              <a:rPr lang="en-US" dirty="0" smtClean="0"/>
              <a:t>/*.c</a:t>
            </a:r>
          </a:p>
          <a:p>
            <a:pPr marL="0" indent="0">
              <a:buNone/>
            </a:pPr>
            <a:r>
              <a:rPr lang="en-US" dirty="0" err="1"/>
              <a:t>demo_SIGWINCH.c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no_echo.c</a:t>
            </a:r>
            <a:r>
              <a:rPr lang="en-US" dirty="0" smtClean="0"/>
              <a:t>             </a:t>
            </a:r>
          </a:p>
          <a:p>
            <a:pPr marL="0" indent="0">
              <a:buNone/>
            </a:pPr>
            <a:r>
              <a:rPr lang="en-US" dirty="0" err="1" smtClean="0"/>
              <a:t>tty_functions.c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new_intr.c</a:t>
            </a: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test_tty_functions.c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ttyname.c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6012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/ </a:t>
            </a:r>
            <a:r>
              <a:rPr lang="en-US" dirty="0" err="1" smtClean="0"/>
              <a:t>Automake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download</a:t>
            </a:r>
          </a:p>
          <a:p>
            <a:r>
              <a:rPr lang="en-US" dirty="0" smtClean="0"/>
              <a:t>unpack</a:t>
            </a:r>
          </a:p>
          <a:p>
            <a:pPr lvl="1"/>
            <a:r>
              <a:rPr lang="en-US" dirty="0" err="1" smtClean="0"/>
              <a:t>gunzip</a:t>
            </a:r>
            <a:r>
              <a:rPr lang="en-US" dirty="0" smtClean="0"/>
              <a:t> make</a:t>
            </a:r>
            <a:r>
              <a:rPr lang="en-US" dirty="0"/>
              <a:t>*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tar </a:t>
            </a:r>
            <a:r>
              <a:rPr lang="en-US" dirty="0" err="1" smtClean="0"/>
              <a:t>xvf</a:t>
            </a:r>
            <a:r>
              <a:rPr lang="en-US" dirty="0" smtClean="0"/>
              <a:t> make.tar</a:t>
            </a:r>
          </a:p>
          <a:p>
            <a:r>
              <a:rPr lang="en-US" dirty="0" smtClean="0"/>
              <a:t>configure</a:t>
            </a:r>
          </a:p>
          <a:p>
            <a:r>
              <a:rPr lang="en-US" dirty="0" smtClean="0"/>
              <a:t>make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Git</a:t>
            </a:r>
            <a:r>
              <a:rPr lang="en-US" dirty="0" smtClean="0"/>
              <a:t> anyone?</a:t>
            </a:r>
          </a:p>
          <a:p>
            <a:r>
              <a:rPr lang="en-US" dirty="0" err="1" smtClean="0"/>
              <a:t>GitHub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14800" y="1216152"/>
            <a:ext cx="4953000" cy="54132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Configure </a:t>
            </a:r>
            <a:r>
              <a:rPr lang="en-US" dirty="0" err="1" smtClean="0"/>
              <a:t>sh</a:t>
            </a:r>
            <a:r>
              <a:rPr lang="en-US" dirty="0" smtClean="0"/>
              <a:t> script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as_dir</a:t>
            </a:r>
            <a:r>
              <a:rPr lang="en-US" dirty="0"/>
              <a:t> in /</a:t>
            </a:r>
            <a:r>
              <a:rPr lang="en-US" dirty="0" err="1"/>
              <a:t>bin$PATH_SEPARATOR</a:t>
            </a:r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</a:t>
            </a:r>
            <a:r>
              <a:rPr lang="en-US" dirty="0" err="1"/>
              <a:t>bin$PATH_SEPARATOR$PATH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</a:t>
            </a:r>
          </a:p>
          <a:p>
            <a:pPr marL="0" indent="0">
              <a:buNone/>
            </a:pPr>
            <a:r>
              <a:rPr lang="en-US" dirty="0"/>
              <a:t>  IFS=$</a:t>
            </a:r>
            <a:r>
              <a:rPr lang="en-US" dirty="0" err="1"/>
              <a:t>as_save_IFS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 </a:t>
            </a:r>
            <a:r>
              <a:rPr lang="en-US" dirty="0"/>
              <a:t>test -z "$</a:t>
            </a:r>
            <a:r>
              <a:rPr lang="en-US" dirty="0" err="1"/>
              <a:t>as_dir</a:t>
            </a:r>
            <a:r>
              <a:rPr lang="en-US" dirty="0"/>
              <a:t>" &amp;&amp; </a:t>
            </a:r>
            <a:r>
              <a:rPr lang="en-US" dirty="0" smtClean="0"/>
              <a:t>	</a:t>
            </a:r>
            <a:r>
              <a:rPr lang="en-US" dirty="0" err="1" smtClean="0"/>
              <a:t>as_dir</a:t>
            </a:r>
            <a:r>
              <a:rPr lang="en-US" dirty="0"/>
              <a:t>=.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as_found</a:t>
            </a:r>
            <a:r>
              <a:rPr lang="en-US" dirty="0"/>
              <a:t>=:</a:t>
            </a:r>
          </a:p>
          <a:p>
            <a:pPr marL="0" indent="0">
              <a:buNone/>
            </a:pPr>
            <a:r>
              <a:rPr lang="en-US" dirty="0"/>
              <a:t>  case $</a:t>
            </a:r>
            <a:r>
              <a:rPr lang="en-US" dirty="0" err="1"/>
              <a:t>as_dir</a:t>
            </a:r>
            <a:r>
              <a:rPr lang="en-US" dirty="0"/>
              <a:t> in #(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/*)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for </a:t>
            </a:r>
            <a:r>
              <a:rPr lang="en-US" dirty="0" err="1"/>
              <a:t>as_base</a:t>
            </a:r>
            <a:r>
              <a:rPr lang="en-US" dirty="0"/>
              <a:t> in </a:t>
            </a:r>
            <a:r>
              <a:rPr lang="en-US" dirty="0" err="1"/>
              <a:t>sh</a:t>
            </a:r>
            <a:r>
              <a:rPr lang="en-US" dirty="0"/>
              <a:t> bash </a:t>
            </a:r>
            <a:r>
              <a:rPr lang="en-US" dirty="0" err="1"/>
              <a:t>ksh</a:t>
            </a:r>
            <a:r>
              <a:rPr lang="en-US" dirty="0"/>
              <a:t> sh5; do</a:t>
            </a:r>
          </a:p>
          <a:p>
            <a:pPr marL="0" indent="0">
              <a:buNone/>
            </a:pPr>
            <a:r>
              <a:rPr lang="en-US" dirty="0"/>
              <a:t>             # Try only shells that exist,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 to </a:t>
            </a:r>
            <a:r>
              <a:rPr lang="en-US" dirty="0"/>
              <a:t>save several forks.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err="1"/>
              <a:t>as_shell</a:t>
            </a:r>
            <a:r>
              <a:rPr lang="en-US" dirty="0"/>
              <a:t>=$</a:t>
            </a:r>
            <a:r>
              <a:rPr lang="en-US" dirty="0" err="1"/>
              <a:t>as_dir</a:t>
            </a:r>
            <a:r>
              <a:rPr lang="en-US" dirty="0"/>
              <a:t>/$</a:t>
            </a:r>
            <a:r>
              <a:rPr lang="en-US" dirty="0" err="1"/>
              <a:t>as_base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2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Virtual Memory File System: </a:t>
            </a:r>
            <a:r>
              <a:rPr lang="en-US" dirty="0" err="1" smtClean="0"/>
              <a:t>tmpfs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virtual file systems reside in memory (can you say fast)</a:t>
            </a:r>
          </a:p>
          <a:p>
            <a:r>
              <a:rPr lang="en-US" dirty="0"/>
              <a:t>usual suspects: (open(), read(), write(), link(), </a:t>
            </a:r>
            <a:r>
              <a:rPr lang="en-US" dirty="0" err="1"/>
              <a:t>mkdir</a:t>
            </a:r>
            <a:r>
              <a:rPr lang="en-US" dirty="0" smtClean="0"/>
              <a:t>(), …</a:t>
            </a:r>
            <a:endParaRPr lang="en-US" dirty="0"/>
          </a:p>
          <a:p>
            <a:r>
              <a:rPr lang="en-US" dirty="0" err="1" smtClean="0"/>
              <a:t>tmpfs</a:t>
            </a:r>
            <a:r>
              <a:rPr lang="en-US" dirty="0" smtClean="0"/>
              <a:t> – uses ram and the swap space</a:t>
            </a:r>
          </a:p>
          <a:p>
            <a:r>
              <a:rPr lang="en-US" dirty="0"/>
              <a:t> mount -a [-</a:t>
            </a:r>
            <a:r>
              <a:rPr lang="en-US" dirty="0" err="1"/>
              <a:t>fFnrsvw</a:t>
            </a:r>
            <a:r>
              <a:rPr lang="en-US" dirty="0"/>
              <a:t>] </a:t>
            </a:r>
            <a:r>
              <a:rPr lang="en-US" dirty="0">
                <a:solidFill>
                  <a:srgbClr val="FF0000"/>
                </a:solidFill>
              </a:rPr>
              <a:t>[-t </a:t>
            </a:r>
            <a:r>
              <a:rPr lang="en-US" dirty="0" err="1">
                <a:solidFill>
                  <a:srgbClr val="FF0000"/>
                </a:solidFill>
              </a:rPr>
              <a:t>vfstype</a:t>
            </a:r>
            <a:r>
              <a:rPr lang="en-US" dirty="0">
                <a:solidFill>
                  <a:srgbClr val="FF0000"/>
                </a:solidFill>
              </a:rPr>
              <a:t>] </a:t>
            </a:r>
            <a:r>
              <a:rPr lang="en-US" dirty="0"/>
              <a:t>[-O </a:t>
            </a:r>
            <a:r>
              <a:rPr lang="en-US" dirty="0" err="1"/>
              <a:t>optlist</a:t>
            </a:r>
            <a:r>
              <a:rPr lang="en-US" dirty="0"/>
              <a:t>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1177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Shell 2 – write up in the mail tonight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Due Saturday of the week after we are back from Spring break. This is March 23. </a:t>
            </a:r>
          </a:p>
          <a:p>
            <a:r>
              <a:rPr lang="en-US" dirty="0" smtClean="0"/>
              <a:t>multiple pipes</a:t>
            </a:r>
          </a:p>
          <a:p>
            <a:r>
              <a:rPr lang="en-US" dirty="0" smtClean="0"/>
              <a:t>character by character input for filename/command completion</a:t>
            </a:r>
          </a:p>
          <a:p>
            <a:r>
              <a:rPr lang="en-US" dirty="0" smtClean="0"/>
              <a:t>Job control ? (let me think about this one.)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5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Homework: </a:t>
            </a:r>
            <a:r>
              <a:rPr lang="en-US" sz="4000" dirty="0" err="1" smtClean="0"/>
              <a:t>Filesystems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ssuming 4K byte </a:t>
            </a:r>
            <a:r>
              <a:rPr lang="en-US" dirty="0"/>
              <a:t>blocks </a:t>
            </a:r>
            <a:r>
              <a:rPr lang="en-US" dirty="0" smtClean="0"/>
              <a:t>what </a:t>
            </a:r>
            <a:r>
              <a:rPr lang="en-US" dirty="0"/>
              <a:t>is the Maximum Size File in ext4</a:t>
            </a:r>
            <a:r>
              <a:rPr lang="en-US" dirty="0" smtClean="0"/>
              <a:t>?</a:t>
            </a:r>
          </a:p>
          <a:p>
            <a:r>
              <a:rPr lang="en-US" dirty="0" smtClean="0"/>
              <a:t>Write a program or programs to find out/verify at what point does adding one character on our system adds  three ( or maybe just more than 1)  blocks?</a:t>
            </a:r>
          </a:p>
          <a:p>
            <a:pPr lvl="1"/>
            <a:r>
              <a:rPr lang="en-US" dirty="0" smtClean="0"/>
              <a:t>You can use TLPI/</a:t>
            </a:r>
            <a:r>
              <a:rPr lang="en-US" dirty="0" err="1" smtClean="0"/>
              <a:t>t_statvfs</a:t>
            </a:r>
            <a:r>
              <a:rPr lang="en-US" dirty="0" smtClean="0"/>
              <a:t> “/” to find the block size.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6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9600" dirty="0" smtClean="0"/>
              <a:t>Intermission</a:t>
            </a:r>
          </a:p>
          <a:p>
            <a:r>
              <a:rPr lang="en-US" sz="7200" dirty="0" smtClean="0"/>
              <a:t>Test 1 Post Mortem </a:t>
            </a:r>
          </a:p>
          <a:p>
            <a:r>
              <a:rPr lang="en-US" sz="2000" dirty="0" smtClean="0"/>
              <a:t>slides on website</a:t>
            </a:r>
          </a:p>
          <a:p>
            <a:r>
              <a:rPr lang="en-US" sz="4000" dirty="0" smtClean="0"/>
              <a:t>Testing</a:t>
            </a:r>
          </a:p>
          <a:p>
            <a:r>
              <a:rPr lang="en-US" sz="4000" dirty="0" smtClean="0"/>
              <a:t>Agile  </a:t>
            </a:r>
            <a:r>
              <a:rPr lang="en-US" sz="4000" dirty="0"/>
              <a:t>U</a:t>
            </a:r>
            <a:r>
              <a:rPr lang="en-US" sz="4000" dirty="0" smtClean="0"/>
              <a:t>ser Stories – shell 1 examples</a:t>
            </a:r>
          </a:p>
          <a:p>
            <a:r>
              <a:rPr lang="en-US" sz="4000" dirty="0" smtClean="0"/>
              <a:t>Shell 2 – pipes, </a:t>
            </a:r>
            <a:r>
              <a:rPr lang="en-US" sz="4000" dirty="0" err="1" smtClean="0"/>
              <a:t>sigaction</a:t>
            </a:r>
            <a:r>
              <a:rPr lang="en-US" sz="4000" dirty="0" smtClean="0"/>
              <a:t>, jobs, terminals</a:t>
            </a:r>
            <a:endParaRPr lang="en-US" sz="4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715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839200" cy="59283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SETJMP(3)                                    Linux Programmer's Manual                                   SETJMP(3)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setjmp</a:t>
            </a:r>
            <a:r>
              <a:rPr lang="en-US" dirty="0"/>
              <a:t>, </a:t>
            </a:r>
            <a:r>
              <a:rPr lang="en-US" dirty="0" err="1"/>
              <a:t>sigsetjmp</a:t>
            </a:r>
            <a:r>
              <a:rPr lang="en-US" dirty="0"/>
              <a:t> - save stack context for non-local </a:t>
            </a:r>
            <a:r>
              <a:rPr lang="en-US" dirty="0" err="1"/>
              <a:t>goto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setjmp.h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jmp_buf</a:t>
            </a:r>
            <a:r>
              <a:rPr lang="en-US" dirty="0"/>
              <a:t> </a:t>
            </a:r>
            <a:r>
              <a:rPr lang="en-US" dirty="0" err="1"/>
              <a:t>env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sigsetjmp</a:t>
            </a:r>
            <a:r>
              <a:rPr lang="en-US" dirty="0"/>
              <a:t>(</a:t>
            </a:r>
            <a:r>
              <a:rPr lang="en-US" dirty="0" err="1"/>
              <a:t>sigjmp_buf</a:t>
            </a:r>
            <a:r>
              <a:rPr lang="en-US" dirty="0"/>
              <a:t> </a:t>
            </a:r>
            <a:r>
              <a:rPr lang="en-US" dirty="0" err="1"/>
              <a:t>env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savesigs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setjmp</a:t>
            </a:r>
            <a:r>
              <a:rPr lang="en-US" dirty="0"/>
              <a:t>()  and  </a:t>
            </a:r>
            <a:r>
              <a:rPr lang="en-US" dirty="0" err="1"/>
              <a:t>longjmp</a:t>
            </a:r>
            <a:r>
              <a:rPr lang="en-US" dirty="0"/>
              <a:t>(3) are useful for dealing with errors and interrupts encountered in a low-level </a:t>
            </a:r>
            <a:r>
              <a:rPr lang="en-US" dirty="0" smtClean="0"/>
              <a:t>subroutine </a:t>
            </a:r>
            <a:r>
              <a:rPr lang="en-US" dirty="0"/>
              <a:t>of a program.  </a:t>
            </a:r>
            <a:r>
              <a:rPr lang="en-US" dirty="0" err="1"/>
              <a:t>setjmp</a:t>
            </a:r>
            <a:r>
              <a:rPr lang="en-US" dirty="0"/>
              <a:t>() saves the stack context/</a:t>
            </a:r>
            <a:r>
              <a:rPr lang="en-US" dirty="0">
                <a:solidFill>
                  <a:srgbClr val="FF0000"/>
                </a:solidFill>
              </a:rPr>
              <a:t>environment</a:t>
            </a:r>
            <a:r>
              <a:rPr lang="en-US" dirty="0"/>
              <a:t> in </a:t>
            </a:r>
            <a:r>
              <a:rPr lang="en-US" dirty="0" err="1"/>
              <a:t>env</a:t>
            </a:r>
            <a:r>
              <a:rPr lang="en-US" dirty="0"/>
              <a:t> for  later  use  by  </a:t>
            </a:r>
            <a:r>
              <a:rPr lang="en-US" dirty="0" err="1"/>
              <a:t>longjmp</a:t>
            </a:r>
            <a:r>
              <a:rPr lang="en-US" dirty="0"/>
              <a:t>(3).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stack context will be invalidated if the function which called </a:t>
            </a:r>
            <a:r>
              <a:rPr lang="en-US" dirty="0" err="1"/>
              <a:t>setjmp</a:t>
            </a:r>
            <a:r>
              <a:rPr lang="en-US" dirty="0"/>
              <a:t>() returns.</a:t>
            </a:r>
          </a:p>
          <a:p>
            <a:pPr marL="0" indent="0">
              <a:buNone/>
            </a:pPr>
            <a:r>
              <a:rPr lang="en-US" dirty="0" err="1" smtClean="0"/>
              <a:t>sigsetjmp</a:t>
            </a:r>
            <a:r>
              <a:rPr lang="en-US" dirty="0"/>
              <a:t>()  is  similar  to </a:t>
            </a:r>
            <a:r>
              <a:rPr lang="en-US" dirty="0" err="1"/>
              <a:t>setjmp</a:t>
            </a:r>
            <a:r>
              <a:rPr lang="en-US" dirty="0"/>
              <a:t>().  If, and only if, </a:t>
            </a:r>
            <a:r>
              <a:rPr lang="en-US" dirty="0" err="1"/>
              <a:t>savesigs</a:t>
            </a:r>
            <a:r>
              <a:rPr lang="en-US" dirty="0"/>
              <a:t> is non-zero, the process's current signal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22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Set_jmp</a:t>
            </a:r>
            <a:r>
              <a:rPr lang="en-US" dirty="0" smtClean="0"/>
              <a:t> </a:t>
            </a:r>
            <a:r>
              <a:rPr lang="en-US" dirty="0"/>
              <a:t>revisited: 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setjmp_vars.c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581400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stdlib.h</a:t>
            </a:r>
            <a:r>
              <a:rPr lang="en-US" sz="2100" dirty="0"/>
              <a:t>&gt;</a:t>
            </a:r>
          </a:p>
          <a:p>
            <a:pPr marL="0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setjmp.h</a:t>
            </a:r>
            <a:r>
              <a:rPr lang="en-US" sz="2100" dirty="0"/>
              <a:t>&gt;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/>
              <a:t>static </a:t>
            </a:r>
            <a:r>
              <a:rPr lang="en-US" sz="2100" dirty="0" err="1"/>
              <a:t>jmp_buf</a:t>
            </a:r>
            <a:r>
              <a:rPr lang="en-US" sz="2100" dirty="0"/>
              <a:t> </a:t>
            </a:r>
            <a:r>
              <a:rPr lang="en-US" sz="2100" dirty="0" err="1"/>
              <a:t>env</a:t>
            </a:r>
            <a:r>
              <a:rPr lang="en-US" sz="2100" dirty="0"/>
              <a:t>;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/>
              <a:t>static void</a:t>
            </a:r>
          </a:p>
          <a:p>
            <a:pPr marL="0" indent="0">
              <a:buNone/>
            </a:pPr>
            <a:r>
              <a:rPr lang="en-US" sz="2100" dirty="0" err="1"/>
              <a:t>doJump</a:t>
            </a:r>
            <a:r>
              <a:rPr lang="en-US" sz="2100" dirty="0"/>
              <a:t>(</a:t>
            </a:r>
            <a:r>
              <a:rPr lang="en-US" sz="2100" dirty="0" err="1"/>
              <a:t>int</a:t>
            </a:r>
            <a:r>
              <a:rPr lang="en-US" sz="2100" dirty="0"/>
              <a:t> </a:t>
            </a:r>
            <a:r>
              <a:rPr lang="en-US" sz="2100" dirty="0" err="1"/>
              <a:t>nvar</a:t>
            </a:r>
            <a:r>
              <a:rPr lang="en-US" sz="2100" dirty="0"/>
              <a:t>, </a:t>
            </a:r>
            <a:r>
              <a:rPr lang="en-US" sz="2100" dirty="0" err="1"/>
              <a:t>int</a:t>
            </a:r>
            <a:r>
              <a:rPr lang="en-US" sz="2100" dirty="0"/>
              <a:t> </a:t>
            </a:r>
            <a:r>
              <a:rPr lang="en-US" sz="2100" dirty="0" err="1"/>
              <a:t>rvar</a:t>
            </a:r>
            <a:r>
              <a:rPr lang="en-US" sz="2100" dirty="0"/>
              <a:t>, </a:t>
            </a:r>
            <a:r>
              <a:rPr lang="en-US" sz="2100" dirty="0" err="1"/>
              <a:t>int</a:t>
            </a:r>
            <a:r>
              <a:rPr lang="en-US" sz="2100" dirty="0"/>
              <a:t> </a:t>
            </a:r>
            <a:r>
              <a:rPr lang="en-US" sz="2100" dirty="0" err="1"/>
              <a:t>vvar</a:t>
            </a:r>
            <a:r>
              <a:rPr lang="en-US" sz="2100" dirty="0"/>
              <a:t>)</a:t>
            </a:r>
          </a:p>
          <a:p>
            <a:pPr marL="0" indent="0">
              <a:buNone/>
            </a:pPr>
            <a:r>
              <a:rPr lang="en-US" sz="2100" dirty="0"/>
              <a:t>{</a:t>
            </a:r>
          </a:p>
          <a:p>
            <a:pPr marL="0" indent="0">
              <a:buNone/>
            </a:pPr>
            <a:r>
              <a:rPr lang="en-US" sz="2100" dirty="0"/>
              <a:t>    </a:t>
            </a:r>
            <a:r>
              <a:rPr lang="en-US" sz="2100" dirty="0" err="1"/>
              <a:t>printf</a:t>
            </a:r>
            <a:r>
              <a:rPr lang="en-US" sz="2100" dirty="0"/>
              <a:t>("Inside </a:t>
            </a:r>
            <a:r>
              <a:rPr lang="en-US" sz="2100" dirty="0" err="1"/>
              <a:t>doJump</a:t>
            </a:r>
            <a:r>
              <a:rPr lang="en-US" sz="2100" dirty="0"/>
              <a:t>(): </a:t>
            </a:r>
            <a:r>
              <a:rPr lang="en-US" sz="2100" dirty="0" err="1"/>
              <a:t>nvar</a:t>
            </a:r>
            <a:r>
              <a:rPr lang="en-US" sz="2100" dirty="0"/>
              <a:t>=%d </a:t>
            </a:r>
            <a:r>
              <a:rPr lang="en-US" sz="2100" dirty="0" err="1"/>
              <a:t>rvar</a:t>
            </a:r>
            <a:r>
              <a:rPr lang="en-US" sz="2100" dirty="0"/>
              <a:t>=%d </a:t>
            </a:r>
            <a:r>
              <a:rPr lang="en-US" sz="2100" dirty="0" err="1"/>
              <a:t>vvar</a:t>
            </a:r>
            <a:r>
              <a:rPr lang="en-US" sz="2100" dirty="0"/>
              <a:t>=%d\n", </a:t>
            </a:r>
            <a:r>
              <a:rPr lang="en-US" sz="2100" dirty="0" err="1"/>
              <a:t>nvar</a:t>
            </a:r>
            <a:r>
              <a:rPr lang="en-US" sz="2100" dirty="0"/>
              <a:t>, </a:t>
            </a:r>
            <a:r>
              <a:rPr lang="en-US" sz="2100" dirty="0" err="1"/>
              <a:t>rvar</a:t>
            </a:r>
            <a:r>
              <a:rPr lang="en-US" sz="2100" dirty="0"/>
              <a:t>, </a:t>
            </a:r>
            <a:r>
              <a:rPr lang="en-US" sz="2100" dirty="0" err="1"/>
              <a:t>vvar</a:t>
            </a:r>
            <a:r>
              <a:rPr lang="en-US" sz="2100" dirty="0"/>
              <a:t>);</a:t>
            </a:r>
          </a:p>
          <a:p>
            <a:pPr marL="0" indent="0">
              <a:buNone/>
            </a:pPr>
            <a:r>
              <a:rPr lang="en-US" sz="2100" dirty="0"/>
              <a:t>    </a:t>
            </a:r>
            <a:r>
              <a:rPr lang="en-US" sz="2100" dirty="0" err="1"/>
              <a:t>longjmp</a:t>
            </a:r>
            <a:r>
              <a:rPr lang="en-US" sz="2100" dirty="0"/>
              <a:t>(</a:t>
            </a:r>
            <a:r>
              <a:rPr lang="en-US" sz="2100" dirty="0" err="1"/>
              <a:t>env</a:t>
            </a:r>
            <a:r>
              <a:rPr lang="en-US" sz="2100" dirty="0"/>
              <a:t>, 1);</a:t>
            </a:r>
          </a:p>
          <a:p>
            <a:pPr marL="0" indent="0">
              <a:buNone/>
            </a:pPr>
            <a:r>
              <a:rPr lang="en-US" sz="21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886200" y="990600"/>
            <a:ext cx="52578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/>
              <a:t>int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main(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argc</a:t>
            </a:r>
            <a:r>
              <a:rPr lang="en-US" sz="1600" dirty="0"/>
              <a:t>, char *</a:t>
            </a:r>
            <a:r>
              <a:rPr lang="en-US" sz="1600" dirty="0" err="1"/>
              <a:t>argv</a:t>
            </a:r>
            <a:r>
              <a:rPr lang="en-US" sz="1600" dirty="0"/>
              <a:t>[])</a:t>
            </a:r>
          </a:p>
          <a:p>
            <a:pPr marL="0" indent="0">
              <a:buNone/>
            </a:pP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nvar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    register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rvar</a:t>
            </a:r>
            <a:r>
              <a:rPr lang="en-US" sz="1600" dirty="0"/>
              <a:t>;   </a:t>
            </a:r>
            <a:r>
              <a:rPr lang="en-US" sz="1600" dirty="0" smtClean="0"/>
              <a:t>/* </a:t>
            </a:r>
            <a:r>
              <a:rPr lang="en-US" sz="1600" dirty="0"/>
              <a:t>Allocated in register if possible */</a:t>
            </a:r>
          </a:p>
          <a:p>
            <a:pPr marL="0" indent="0">
              <a:buNone/>
            </a:pPr>
            <a:r>
              <a:rPr lang="en-US" sz="1600" dirty="0"/>
              <a:t>    volatile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vvar</a:t>
            </a:r>
            <a:r>
              <a:rPr lang="en-US" sz="1600" dirty="0"/>
              <a:t>;          /* See text </a:t>
            </a:r>
            <a:r>
              <a:rPr lang="en-US" sz="1600" dirty="0" smtClean="0"/>
              <a:t>*/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nvar</a:t>
            </a:r>
            <a:r>
              <a:rPr lang="en-US" sz="1600" dirty="0"/>
              <a:t> = 111;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rvar</a:t>
            </a:r>
            <a:r>
              <a:rPr lang="en-US" sz="1600" dirty="0"/>
              <a:t> = 222;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vvar</a:t>
            </a:r>
            <a:r>
              <a:rPr lang="en-US" sz="1600" dirty="0"/>
              <a:t> = 333</a:t>
            </a:r>
            <a:r>
              <a:rPr lang="en-US" sz="1600" dirty="0" smtClean="0"/>
              <a:t>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if (</a:t>
            </a:r>
            <a:r>
              <a:rPr lang="en-US" sz="1600" dirty="0" err="1"/>
              <a:t>setjmp</a:t>
            </a:r>
            <a:r>
              <a:rPr lang="en-US" sz="1600" dirty="0"/>
              <a:t>(</a:t>
            </a:r>
            <a:r>
              <a:rPr lang="en-US" sz="1600" dirty="0" err="1"/>
              <a:t>env</a:t>
            </a:r>
            <a:r>
              <a:rPr lang="en-US" sz="1600" dirty="0"/>
              <a:t>) == 0) { </a:t>
            </a:r>
            <a:r>
              <a:rPr lang="en-US" sz="1600" dirty="0" smtClean="0"/>
              <a:t>/*Code </a:t>
            </a:r>
            <a:r>
              <a:rPr lang="en-US" sz="1600" dirty="0"/>
              <a:t>executed after </a:t>
            </a:r>
            <a:r>
              <a:rPr lang="en-US" sz="1600" dirty="0" err="1"/>
              <a:t>setjmp</a:t>
            </a:r>
            <a:r>
              <a:rPr lang="en-US" sz="1600" dirty="0" smtClean="0"/>
              <a:t>()*/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nvar</a:t>
            </a:r>
            <a:r>
              <a:rPr lang="en-US" sz="1600" dirty="0"/>
              <a:t> = 777;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rvar</a:t>
            </a:r>
            <a:r>
              <a:rPr lang="en-US" sz="1600" dirty="0"/>
              <a:t> = 888;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vvar</a:t>
            </a:r>
            <a:r>
              <a:rPr lang="en-US" sz="1600" dirty="0"/>
              <a:t> = 999;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doJump</a:t>
            </a:r>
            <a:r>
              <a:rPr lang="en-US" sz="1600" dirty="0"/>
              <a:t>(</a:t>
            </a:r>
            <a:r>
              <a:rPr lang="en-US" sz="1600" dirty="0" err="1"/>
              <a:t>nvar</a:t>
            </a:r>
            <a:r>
              <a:rPr lang="en-US" sz="1600" dirty="0"/>
              <a:t>, </a:t>
            </a:r>
            <a:r>
              <a:rPr lang="en-US" sz="1600" dirty="0" err="1"/>
              <a:t>rvar</a:t>
            </a:r>
            <a:r>
              <a:rPr lang="en-US" sz="1600" dirty="0"/>
              <a:t>, </a:t>
            </a:r>
            <a:r>
              <a:rPr lang="en-US" sz="1600" dirty="0" err="1"/>
              <a:t>vvar</a:t>
            </a:r>
            <a:r>
              <a:rPr lang="en-US" sz="1600" dirty="0" smtClean="0"/>
              <a:t>);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} else {                   </a:t>
            </a:r>
            <a:r>
              <a:rPr lang="en-US" sz="1600" dirty="0" smtClean="0"/>
              <a:t>        </a:t>
            </a:r>
            <a:r>
              <a:rPr lang="en-US" sz="1600" dirty="0"/>
              <a:t>/* Code executed after </a:t>
            </a:r>
            <a:r>
              <a:rPr lang="en-US" sz="1600" dirty="0" err="1"/>
              <a:t>longjmp</a:t>
            </a:r>
            <a:r>
              <a:rPr lang="en-US" sz="1600" dirty="0"/>
              <a:t>() </a:t>
            </a:r>
            <a:r>
              <a:rPr lang="en-US" sz="1600" dirty="0" smtClean="0"/>
              <a:t>*/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printf</a:t>
            </a:r>
            <a:r>
              <a:rPr lang="en-US" sz="1600" dirty="0"/>
              <a:t>("After </a:t>
            </a:r>
            <a:r>
              <a:rPr lang="en-US" sz="1600" dirty="0" err="1"/>
              <a:t>longjmp</a:t>
            </a:r>
            <a:r>
              <a:rPr lang="en-US" sz="1600" dirty="0"/>
              <a:t>(): </a:t>
            </a:r>
            <a:r>
              <a:rPr lang="en-US" sz="1600" dirty="0" err="1"/>
              <a:t>nvar</a:t>
            </a:r>
            <a:r>
              <a:rPr lang="en-US" sz="1600" dirty="0"/>
              <a:t>=%d </a:t>
            </a:r>
            <a:r>
              <a:rPr lang="en-US" sz="1600" dirty="0" err="1"/>
              <a:t>rvar</a:t>
            </a:r>
            <a:r>
              <a:rPr lang="en-US" sz="1600" dirty="0"/>
              <a:t>=%d </a:t>
            </a:r>
            <a:r>
              <a:rPr lang="en-US" sz="1600" dirty="0" err="1"/>
              <a:t>vvar</a:t>
            </a:r>
            <a:r>
              <a:rPr lang="en-US" sz="1600" dirty="0"/>
              <a:t>=%d\n", </a:t>
            </a:r>
            <a:r>
              <a:rPr lang="en-US" sz="1600" dirty="0" err="1"/>
              <a:t>nvar</a:t>
            </a:r>
            <a:r>
              <a:rPr lang="en-US" sz="1600" dirty="0"/>
              <a:t>, </a:t>
            </a:r>
            <a:r>
              <a:rPr lang="en-US" sz="1600" dirty="0" err="1"/>
              <a:t>rvar</a:t>
            </a:r>
            <a:r>
              <a:rPr lang="en-US" sz="1600" dirty="0"/>
              <a:t>, </a:t>
            </a:r>
            <a:r>
              <a:rPr lang="en-US" sz="1600" dirty="0" err="1"/>
              <a:t>vvar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smtClean="0"/>
              <a:t>}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exit(EXIT_SUCCESS</a:t>
            </a:r>
            <a:r>
              <a:rPr lang="en-US" sz="1600" dirty="0" smtClean="0"/>
              <a:t>);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  <a:p>
            <a:pPr marL="0" indent="0">
              <a:buNone/>
            </a:pPr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86200" y="914400"/>
            <a:ext cx="76200" cy="5562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9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Volatile in 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C, and consequently C++, the volatile keyword was intended </a:t>
            </a:r>
            <a:r>
              <a:rPr lang="en-US" dirty="0" smtClean="0"/>
              <a:t>to</a:t>
            </a:r>
            <a:r>
              <a:rPr lang="en-US" baseline="300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allow </a:t>
            </a:r>
            <a:r>
              <a:rPr lang="en-US" dirty="0"/>
              <a:t>access to </a:t>
            </a:r>
            <a:r>
              <a:rPr lang="en-US" dirty="0">
                <a:hlinkClick r:id="rId2" tooltip="Memory-mapped I/O"/>
              </a:rPr>
              <a:t>memory mapped devices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allow uses of variables between </a:t>
            </a:r>
            <a:r>
              <a:rPr lang="en-US" dirty="0" err="1">
                <a:hlinkClick r:id="rId3" tooltip="Setjmp"/>
              </a:rPr>
              <a:t>setjmp</a:t>
            </a:r>
            <a:r>
              <a:rPr lang="en-US" dirty="0"/>
              <a:t> and </a:t>
            </a:r>
            <a:r>
              <a:rPr lang="en-US" dirty="0" err="1"/>
              <a:t>longjmp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allow uses of </a:t>
            </a:r>
            <a:r>
              <a:rPr lang="en-US" dirty="0" err="1"/>
              <a:t>sig_atomic_t</a:t>
            </a:r>
            <a:r>
              <a:rPr lang="en-US" dirty="0"/>
              <a:t> variables in signal handlers.</a:t>
            </a:r>
          </a:p>
          <a:p>
            <a:r>
              <a:rPr lang="en-US" dirty="0"/>
              <a:t>Operations on volatile variables are not </a:t>
            </a:r>
            <a:r>
              <a:rPr lang="en-US" dirty="0">
                <a:hlinkClick r:id="rId4" tooltip="Atomic operation"/>
              </a:rPr>
              <a:t>atomic</a:t>
            </a:r>
            <a:r>
              <a:rPr lang="en-US" dirty="0"/>
              <a:t>, nor do they establish a proper happens-before relationship for threading. This is according to the relevant standards (C, C++, POSIX, WIN32),</a:t>
            </a:r>
            <a:r>
              <a:rPr lang="en-US" baseline="30000" dirty="0">
                <a:hlinkClick r:id="rId5"/>
              </a:rPr>
              <a:t>[2]</a:t>
            </a:r>
            <a:r>
              <a:rPr lang="en-US" dirty="0"/>
              <a:t> and this is the matter of fact for the vast majority of current implementations. Thus, the usage of volatile keyword as a portable synchronization mechanism is discouraged by many C/C++ groups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6477000"/>
            <a:ext cx="4641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http://en.wikipedia.org/wiki/Volatile_variable</a:t>
            </a:r>
          </a:p>
        </p:txBody>
      </p:sp>
    </p:spTree>
    <p:extLst>
      <p:ext uri="{BB962C8B-B14F-4D97-AF65-F5344CB8AC3E}">
        <p14:creationId xmlns:p14="http://schemas.microsoft.com/office/powerpoint/2010/main" val="192104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memory-mapped I/O in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static </a:t>
            </a:r>
            <a:r>
              <a:rPr lang="en-US" dirty="0" err="1"/>
              <a:t>int</a:t>
            </a:r>
            <a:r>
              <a:rPr lang="en-US" dirty="0"/>
              <a:t> foo;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/>
              <a:t>bar(void)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foo </a:t>
            </a:r>
            <a:r>
              <a:rPr lang="en-US" dirty="0"/>
              <a:t>= 0;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while </a:t>
            </a:r>
            <a:r>
              <a:rPr lang="en-US" dirty="0"/>
              <a:t>(foo != 255)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;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Optimizing compiler’s view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bar_optimized</a:t>
            </a:r>
            <a:r>
              <a:rPr lang="en-US" dirty="0"/>
              <a:t>(void)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foo </a:t>
            </a:r>
            <a:r>
              <a:rPr lang="en-US" dirty="0"/>
              <a:t>= 0;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while </a:t>
            </a:r>
            <a:r>
              <a:rPr lang="en-US" dirty="0"/>
              <a:t>(true)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;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6477000"/>
            <a:ext cx="4641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http://en.wikipedia.org/wiki/Volatile_variable</a:t>
            </a:r>
          </a:p>
        </p:txBody>
      </p:sp>
    </p:spTree>
    <p:extLst>
      <p:ext uri="{BB962C8B-B14F-4D97-AF65-F5344CB8AC3E}">
        <p14:creationId xmlns:p14="http://schemas.microsoft.com/office/powerpoint/2010/main" val="4241447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27739</TotalTime>
  <Words>2339</Words>
  <Application>Microsoft Office PowerPoint</Application>
  <PresentationFormat>On-screen Show (4:3)</PresentationFormat>
  <Paragraphs>517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Origin</vt:lpstr>
      <vt:lpstr>CSCE  510  - Systems Programming</vt:lpstr>
      <vt:lpstr>Overview</vt:lpstr>
      <vt:lpstr>Virtual Memory File System: tmpfs</vt:lpstr>
      <vt:lpstr>Homework: Filesystems</vt:lpstr>
      <vt:lpstr>PowerPoint Presentation</vt:lpstr>
      <vt:lpstr>PowerPoint Presentation</vt:lpstr>
      <vt:lpstr>Set_jmp revisited: proc/setjmp_vars.c</vt:lpstr>
      <vt:lpstr>Volatile in C</vt:lpstr>
      <vt:lpstr>Example of memory-mapped I/O in C</vt:lpstr>
      <vt:lpstr>StackOverflow why sigaction instead of signal ?</vt:lpstr>
      <vt:lpstr>Unreliable signals: (old Man Signals) Examples/Unreliable.c</vt:lpstr>
      <vt:lpstr>Unreliable Signals delivery picture</vt:lpstr>
      <vt:lpstr>Sigaction structure</vt:lpstr>
      <vt:lpstr>Classifying Programs by signal usage</vt:lpstr>
      <vt:lpstr>Examples/Sigaction/gracefulsiga.c</vt:lpstr>
      <vt:lpstr>Graceful Exit with sigaction</vt:lpstr>
      <vt:lpstr>Catch Signals and Start Over</vt:lpstr>
      <vt:lpstr>Examples/Sigaction/restart.c</vt:lpstr>
      <vt:lpstr>PowerPoint Presentation</vt:lpstr>
      <vt:lpstr>TLPI/signals/*.c</vt:lpstr>
      <vt:lpstr>Job Control</vt:lpstr>
      <vt:lpstr>Terminal I/O</vt:lpstr>
      <vt:lpstr>Terminal I/O</vt:lpstr>
      <vt:lpstr>Canonical Mode</vt:lpstr>
      <vt:lpstr>Noncanonical Mode</vt:lpstr>
      <vt:lpstr>Cooked,  Raw, Cbreak</vt:lpstr>
      <vt:lpstr>PowerPoint Presentation</vt:lpstr>
      <vt:lpstr>TLPI/tty</vt:lpstr>
      <vt:lpstr>Configure / Automake</vt:lpstr>
      <vt:lpstr>Shell 2 – write up in the mail tonight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324</cp:revision>
  <cp:lastPrinted>2013-03-06T19:50:54Z</cp:lastPrinted>
  <dcterms:created xsi:type="dcterms:W3CDTF">2013-01-05T02:56:47Z</dcterms:created>
  <dcterms:modified xsi:type="dcterms:W3CDTF">2013-03-18T19:24:19Z</dcterms:modified>
</cp:coreProperties>
</file>