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9"/>
  </p:notesMasterIdLst>
  <p:handoutMasterIdLst>
    <p:handoutMasterId r:id="rId50"/>
  </p:handoutMasterIdLst>
  <p:sldIdLst>
    <p:sldId id="352" r:id="rId2"/>
    <p:sldId id="353" r:id="rId3"/>
    <p:sldId id="455" r:id="rId4"/>
    <p:sldId id="454" r:id="rId5"/>
    <p:sldId id="456" r:id="rId6"/>
    <p:sldId id="457" r:id="rId7"/>
    <p:sldId id="459" r:id="rId8"/>
    <p:sldId id="461" r:id="rId9"/>
    <p:sldId id="462" r:id="rId10"/>
    <p:sldId id="463" r:id="rId11"/>
    <p:sldId id="460" r:id="rId12"/>
    <p:sldId id="436" r:id="rId13"/>
    <p:sldId id="432" r:id="rId14"/>
    <p:sldId id="458" r:id="rId15"/>
    <p:sldId id="464" r:id="rId16"/>
    <p:sldId id="465" r:id="rId17"/>
    <p:sldId id="466" r:id="rId18"/>
    <p:sldId id="445" r:id="rId19"/>
    <p:sldId id="446" r:id="rId20"/>
    <p:sldId id="478" r:id="rId21"/>
    <p:sldId id="472" r:id="rId22"/>
    <p:sldId id="479" r:id="rId23"/>
    <p:sldId id="480" r:id="rId24"/>
    <p:sldId id="453" r:id="rId25"/>
    <p:sldId id="470" r:id="rId26"/>
    <p:sldId id="471" r:id="rId27"/>
    <p:sldId id="425" r:id="rId28"/>
    <p:sldId id="467" r:id="rId29"/>
    <p:sldId id="468" r:id="rId30"/>
    <p:sldId id="422" r:id="rId31"/>
    <p:sldId id="395" r:id="rId32"/>
    <p:sldId id="396" r:id="rId33"/>
    <p:sldId id="481" r:id="rId34"/>
    <p:sldId id="409" r:id="rId35"/>
    <p:sldId id="397" r:id="rId36"/>
    <p:sldId id="408" r:id="rId37"/>
    <p:sldId id="391" r:id="rId38"/>
    <p:sldId id="399" r:id="rId39"/>
    <p:sldId id="402" r:id="rId40"/>
    <p:sldId id="400" r:id="rId41"/>
    <p:sldId id="404" r:id="rId42"/>
    <p:sldId id="403" r:id="rId43"/>
    <p:sldId id="401" r:id="rId44"/>
    <p:sldId id="407" r:id="rId45"/>
    <p:sldId id="406" r:id="rId46"/>
    <p:sldId id="389" r:id="rId47"/>
    <p:sldId id="411" r:id="rId4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98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Advanced Shell </a:t>
            </a:r>
            <a:r>
              <a:rPr lang="en-US" dirty="0" err="1" smtClean="0"/>
              <a:t>Impl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Advanced Shell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ser_story" TargetMode="External"/><Relationship Id="rId2" Type="http://schemas.openxmlformats.org/officeDocument/2006/relationships/hyperlink" Target="http://www.agiledevelopmen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ukes.info/" TargetMode="External"/><Relationship Id="rId5" Type="http://schemas.openxmlformats.org/officeDocument/2006/relationships/hyperlink" Target="http://en.wikipedia.org/wiki/User_story#cite_note-connextra-2" TargetMode="External"/><Relationship Id="rId4" Type="http://schemas.openxmlformats.org/officeDocument/2006/relationships/hyperlink" Target="http://en.wikipedia.org/w/index.php?title=Connextra&amp;action=edit&amp;redlink=1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tjmp" TargetMode="External"/><Relationship Id="rId2" Type="http://schemas.openxmlformats.org/officeDocument/2006/relationships/hyperlink" Target="http://en.wikipedia.org/wiki/Memory-mapped_I/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Volatile_variable#cite_note-2" TargetMode="External"/><Relationship Id="rId4" Type="http://schemas.openxmlformats.org/officeDocument/2006/relationships/hyperlink" Target="http://en.wikipedia.org/wiki/Atomic_operation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231912/what-is-the-difference-between-sigaction-and-signa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xt4.wiki.kernel.org/index.php/Ext4_Disk_Layout" TargetMode="External"/><Relationship Id="rId2" Type="http://schemas.openxmlformats.org/officeDocument/2006/relationships/hyperlink" Target="https://ext4.wiki.kernel.org/index.php/Main_P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system" TargetMode="External"/><Relationship Id="rId3" Type="http://schemas.openxmlformats.org/officeDocument/2006/relationships/hyperlink" Target="http://en.wikipedia.org/wiki/Server_(computing)" TargetMode="External"/><Relationship Id="rId7" Type="http://schemas.openxmlformats.org/officeDocument/2006/relationships/hyperlink" Target="http://en.wikipedia.org/wiki/Firewall_(networking)" TargetMode="External"/><Relationship Id="rId2" Type="http://schemas.openxmlformats.org/officeDocument/2006/relationships/hyperlink" Target="http://en.wikipedia.org/wiki/Client_(computing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etwork_security" TargetMode="External"/><Relationship Id="rId5" Type="http://schemas.openxmlformats.org/officeDocument/2006/relationships/hyperlink" Target="http://en.wikipedia.org/wiki/Directory_(file_systems)" TargetMode="External"/><Relationship Id="rId4" Type="http://schemas.openxmlformats.org/officeDocument/2006/relationships/hyperlink" Target="http://en.wikipedia.org/wiki/Daemon_(computer_software)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Lecture 15 </a:t>
            </a:r>
            <a:r>
              <a:rPr lang="en-US" dirty="0" smtClean="0"/>
              <a:t>Shell 2 Finally-</a:t>
            </a:r>
            <a:r>
              <a:rPr lang="en-US" sz="2800" dirty="0" err="1" smtClean="0"/>
              <a:t>Filesystems</a:t>
            </a:r>
            <a:r>
              <a:rPr lang="en-US" sz="2800" dirty="0" smtClean="0"/>
              <a:t>  again </a:t>
            </a:r>
            <a:r>
              <a:rPr lang="en-US" sz="2400" b="1" dirty="0" smtClean="0"/>
              <a:t>(note no Lecture 13 – test 1)     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 Memory File System: </a:t>
            </a:r>
            <a:r>
              <a:rPr lang="en-US" dirty="0" err="1" smtClean="0"/>
              <a:t>tmpfs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virtual file systems reside in memory (can you say fast)</a:t>
            </a:r>
          </a:p>
          <a:p>
            <a:r>
              <a:rPr lang="en-US" dirty="0"/>
              <a:t>usual suspects: (open(), read(), write(), link(), </a:t>
            </a:r>
            <a:r>
              <a:rPr lang="en-US" dirty="0" err="1"/>
              <a:t>mkdir</a:t>
            </a:r>
            <a:r>
              <a:rPr lang="en-US" dirty="0" smtClean="0"/>
              <a:t>(), …</a:t>
            </a:r>
            <a:endParaRPr lang="en-US" dirty="0"/>
          </a:p>
          <a:p>
            <a:r>
              <a:rPr lang="en-US" dirty="0" err="1" smtClean="0"/>
              <a:t>tmpfs</a:t>
            </a:r>
            <a:r>
              <a:rPr lang="en-US" dirty="0" smtClean="0"/>
              <a:t> – uses ram and the swap space</a:t>
            </a:r>
          </a:p>
          <a:p>
            <a:r>
              <a:rPr lang="en-US" dirty="0"/>
              <a:t> mount -a [-</a:t>
            </a:r>
            <a:r>
              <a:rPr lang="en-US" dirty="0" err="1"/>
              <a:t>fFnrsvw</a:t>
            </a:r>
            <a:r>
              <a:rPr lang="en-US" dirty="0"/>
              <a:t>] </a:t>
            </a:r>
            <a:r>
              <a:rPr lang="en-US" dirty="0">
                <a:solidFill>
                  <a:srgbClr val="FF0000"/>
                </a:solidFill>
              </a:rPr>
              <a:t>[-t </a:t>
            </a:r>
            <a:r>
              <a:rPr lang="en-US" dirty="0" err="1">
                <a:solidFill>
                  <a:srgbClr val="FF0000"/>
                </a:solidFill>
              </a:rPr>
              <a:t>vfstype</a:t>
            </a:r>
            <a:r>
              <a:rPr lang="en-US" dirty="0">
                <a:solidFill>
                  <a:srgbClr val="FF0000"/>
                </a:solidFill>
              </a:rPr>
              <a:t>] </a:t>
            </a:r>
            <a:r>
              <a:rPr lang="en-US" dirty="0"/>
              <a:t>[-O </a:t>
            </a:r>
            <a:r>
              <a:rPr lang="en-US" dirty="0" err="1"/>
              <a:t>optlist</a:t>
            </a:r>
            <a:r>
              <a:rPr lang="en-US" dirty="0"/>
              <a:t>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17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– device drivers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 – directory to hold device drivers</a:t>
            </a:r>
          </a:p>
          <a:p>
            <a:pPr lvl="1"/>
            <a:r>
              <a:rPr lang="en-US" dirty="0" smtClean="0"/>
              <a:t>fd0u1040 – </a:t>
            </a:r>
          </a:p>
          <a:p>
            <a:pPr lvl="1"/>
            <a:r>
              <a:rPr lang="en-US" dirty="0" smtClean="0"/>
              <a:t>sda1</a:t>
            </a:r>
          </a:p>
          <a:p>
            <a:pPr lvl="1"/>
            <a:r>
              <a:rPr lang="en-US" dirty="0" smtClean="0"/>
              <a:t>ram0</a:t>
            </a:r>
          </a:p>
          <a:p>
            <a:pPr lvl="1"/>
            <a:r>
              <a:rPr lang="en-US" dirty="0" smtClean="0"/>
              <a:t>tty24</a:t>
            </a:r>
          </a:p>
          <a:p>
            <a:pPr lvl="1"/>
            <a:r>
              <a:rPr lang="en-US" dirty="0" smtClean="0"/>
              <a:t>usbmon1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/null – place where bytes go to die</a:t>
            </a:r>
          </a:p>
          <a:p>
            <a:pPr lvl="1"/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r>
              <a:rPr lang="en-US" dirty="0" smtClean="0"/>
              <a:t>, </a:t>
            </a:r>
            <a:r>
              <a:rPr lang="en-US" dirty="0"/>
              <a:t>nvidia0</a:t>
            </a:r>
            <a:r>
              <a:rPr lang="en-US" dirty="0" smtClean="0"/>
              <a:t>, console, </a:t>
            </a:r>
          </a:p>
          <a:p>
            <a:pPr lvl="1"/>
            <a:r>
              <a:rPr lang="en-US" dirty="0" smtClean="0"/>
              <a:t>? snapshot, mapper, </a:t>
            </a:r>
            <a:r>
              <a:rPr lang="en-US" dirty="0" err="1" smtClean="0"/>
              <a:t>mem</a:t>
            </a:r>
            <a:r>
              <a:rPr lang="en-US" dirty="0" smtClean="0"/>
              <a:t>, net, </a:t>
            </a:r>
            <a:r>
              <a:rPr lang="en-US" dirty="0" err="1" smtClean="0"/>
              <a:t>cpu_dma_latency</a:t>
            </a:r>
            <a:endParaRPr lang="en-US" dirty="0" smtClean="0"/>
          </a:p>
          <a:p>
            <a:r>
              <a:rPr lang="en-US" dirty="0" smtClean="0"/>
              <a:t>Character devices </a:t>
            </a:r>
          </a:p>
          <a:p>
            <a:r>
              <a:rPr lang="en-US" dirty="0" smtClean="0"/>
              <a:t>Block devices</a:t>
            </a:r>
          </a:p>
          <a:p>
            <a:r>
              <a:rPr lang="en-US" dirty="0" smtClean="0"/>
              <a:t>Device IDs – major number (class) minor number (specific)</a:t>
            </a:r>
          </a:p>
          <a:p>
            <a:r>
              <a:rPr lang="en-US" dirty="0" err="1"/>
              <a:t>mknod</a:t>
            </a:r>
            <a:r>
              <a:rPr lang="en-US" dirty="0"/>
              <a:t> command - make block or character special 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59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Homework: </a:t>
            </a:r>
            <a:r>
              <a:rPr lang="en-US" sz="4000" dirty="0" err="1" smtClean="0"/>
              <a:t>Filesystems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ssuming 4K byte </a:t>
            </a:r>
            <a:r>
              <a:rPr lang="en-US" dirty="0"/>
              <a:t>blocks </a:t>
            </a:r>
            <a:r>
              <a:rPr lang="en-US" dirty="0" smtClean="0"/>
              <a:t>what </a:t>
            </a:r>
            <a:r>
              <a:rPr lang="en-US" dirty="0"/>
              <a:t>is the Maximum Size File in ext4</a:t>
            </a:r>
            <a:r>
              <a:rPr lang="en-US" dirty="0" smtClean="0"/>
              <a:t>?</a:t>
            </a:r>
          </a:p>
          <a:p>
            <a:r>
              <a:rPr lang="en-US" dirty="0" smtClean="0"/>
              <a:t>Write a program or programs to find out/verify at what point does adding one character on our system adds  three ( or maybe just more than 1)  blocks?</a:t>
            </a:r>
          </a:p>
          <a:p>
            <a:pPr lvl="1"/>
            <a:r>
              <a:rPr lang="en-US" dirty="0" smtClean="0"/>
              <a:t>You can use TLPI/</a:t>
            </a:r>
            <a:r>
              <a:rPr lang="en-US" dirty="0" err="1" smtClean="0"/>
              <a:t>t_statvfs</a:t>
            </a:r>
            <a:r>
              <a:rPr lang="en-US" dirty="0" smtClean="0"/>
              <a:t> “/” to find the block size.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6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9600" dirty="0" smtClean="0"/>
              <a:t>Intermission</a:t>
            </a:r>
          </a:p>
          <a:p>
            <a:r>
              <a:rPr lang="en-US" sz="7200" dirty="0" smtClean="0"/>
              <a:t>Test 1 Post Mortem </a:t>
            </a:r>
          </a:p>
          <a:p>
            <a:r>
              <a:rPr lang="en-US" sz="2000" dirty="0" smtClean="0"/>
              <a:t>slides on website</a:t>
            </a:r>
          </a:p>
          <a:p>
            <a:r>
              <a:rPr lang="en-US" sz="4000" dirty="0" smtClean="0"/>
              <a:t>Testing</a:t>
            </a:r>
          </a:p>
          <a:p>
            <a:r>
              <a:rPr lang="en-US" sz="4000" dirty="0" smtClean="0"/>
              <a:t>Agile  </a:t>
            </a:r>
            <a:r>
              <a:rPr lang="en-US" sz="4000" dirty="0"/>
              <a:t>U</a:t>
            </a:r>
            <a:r>
              <a:rPr lang="en-US" sz="4000" dirty="0" smtClean="0"/>
              <a:t>ser Stories – shell 1 examples</a:t>
            </a:r>
          </a:p>
          <a:p>
            <a:r>
              <a:rPr lang="en-US" sz="4000" dirty="0" smtClean="0"/>
              <a:t>Shell 2 – pipes, </a:t>
            </a:r>
            <a:r>
              <a:rPr lang="en-US" sz="4000" dirty="0" err="1" smtClean="0"/>
              <a:t>sigaction</a:t>
            </a:r>
            <a:r>
              <a:rPr lang="en-US" sz="4000" dirty="0" smtClean="0"/>
              <a:t>, jobs, terminals</a:t>
            </a:r>
            <a:endParaRPr lang="en-US" sz="4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7153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Agile</a:t>
            </a:r>
          </a:p>
          <a:p>
            <a:pPr lvl="1"/>
            <a:r>
              <a:rPr lang="en-US" dirty="0">
                <a:hlinkClick r:id="rId2"/>
              </a:rPr>
              <a:t>http://www.agiledevelopment.org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User stories 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en.wikipedia.org/wiki/User_story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A team at </a:t>
            </a:r>
            <a:r>
              <a:rPr lang="en-US" dirty="0" err="1">
                <a:hlinkClick r:id="rId4" tooltip="Connextra (page does not exist)"/>
              </a:rPr>
              <a:t>Connextra</a:t>
            </a:r>
            <a:r>
              <a:rPr lang="en-US" dirty="0"/>
              <a:t> developed the traditional user-story template in 2001</a:t>
            </a:r>
            <a:r>
              <a:rPr lang="en-US" baseline="30000" dirty="0">
                <a:hlinkClick r:id="rId5"/>
              </a:rPr>
              <a:t>[2]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"As a &lt;role&gt;, I want &lt;goal/desire&gt; so that &lt;benefit&gt;" </a:t>
            </a:r>
          </a:p>
          <a:p>
            <a:r>
              <a:rPr lang="en-US" dirty="0" smtClean="0"/>
              <a:t>Behavior driven development (BDD)</a:t>
            </a:r>
          </a:p>
          <a:p>
            <a:pPr lvl="1"/>
            <a:r>
              <a:rPr lang="en-US" dirty="0"/>
              <a:t>Cucumber </a:t>
            </a:r>
            <a:r>
              <a:rPr lang="en-US" dirty="0">
                <a:hlinkClick r:id="rId6"/>
              </a:rPr>
              <a:t>http://cukes.info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- runs user stories</a:t>
            </a:r>
          </a:p>
          <a:p>
            <a:pPr lvl="1"/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est Driven Development (TDD)</a:t>
            </a:r>
          </a:p>
          <a:p>
            <a:pPr lvl="1"/>
            <a:r>
              <a:rPr lang="en-US" dirty="0" err="1" smtClean="0"/>
              <a:t>Rspec</a:t>
            </a:r>
            <a:r>
              <a:rPr lang="en-US" dirty="0" smtClean="0"/>
              <a:t> (</a:t>
            </a:r>
            <a:r>
              <a:rPr lang="en-US" dirty="0"/>
              <a:t>ruby) http://rspec.info/</a:t>
            </a:r>
          </a:p>
        </p:txBody>
      </p:sp>
    </p:spTree>
    <p:extLst>
      <p:ext uri="{BB962C8B-B14F-4D97-AF65-F5344CB8AC3E}">
        <p14:creationId xmlns:p14="http://schemas.microsoft.com/office/powerpoint/2010/main" val="1132523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en-US" dirty="0" smtClean="0"/>
              <a:t>ser Stories – Behavior Driven Development (BDD)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04" y="1523999"/>
            <a:ext cx="7994495" cy="3925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060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Cucumber – Behavior Driven Dev. BDD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35" y="1447800"/>
            <a:ext cx="916407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33800" y="6324600"/>
            <a:ext cx="1907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http</a:t>
            </a:r>
            <a:r>
              <a:rPr lang="en-US" b="1" dirty="0"/>
              <a:t>://cukes.info/</a:t>
            </a:r>
          </a:p>
        </p:txBody>
      </p:sp>
    </p:spTree>
    <p:extLst>
      <p:ext uri="{BB962C8B-B14F-4D97-AF65-F5344CB8AC3E}">
        <p14:creationId xmlns:p14="http://schemas.microsoft.com/office/powerpoint/2010/main" val="1631184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9906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Rspec</a:t>
            </a:r>
            <a:r>
              <a:rPr lang="en-US" sz="3600" dirty="0" smtClean="0"/>
              <a:t> – Ruby Test Driven Development (TDD)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# </a:t>
            </a:r>
            <a:r>
              <a:rPr lang="en-US" sz="2400" dirty="0" err="1"/>
              <a:t>bowling_spec.rb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require </a:t>
            </a:r>
            <a:r>
              <a:rPr lang="en-US" sz="2400" dirty="0"/>
              <a:t>'bowling'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describe </a:t>
            </a:r>
            <a:r>
              <a:rPr lang="en-US" sz="2400" dirty="0"/>
              <a:t>Bowling, "#score" do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it </a:t>
            </a:r>
            <a:r>
              <a:rPr lang="en-US" sz="2400" dirty="0"/>
              <a:t>"returns 0 for all gutter game" do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bowling </a:t>
            </a:r>
            <a:r>
              <a:rPr lang="en-US" sz="2400" dirty="0"/>
              <a:t>= </a:t>
            </a:r>
            <a:r>
              <a:rPr lang="en-US" sz="2400" dirty="0" err="1"/>
              <a:t>Bowling.new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20.times </a:t>
            </a:r>
            <a:r>
              <a:rPr lang="en-US" sz="2400" dirty="0"/>
              <a:t>{ </a:t>
            </a:r>
            <a:r>
              <a:rPr lang="en-US" sz="2400" dirty="0" err="1"/>
              <a:t>bowling.hit</a:t>
            </a:r>
            <a:r>
              <a:rPr lang="en-US" sz="2400" dirty="0"/>
              <a:t>(0) }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bowling.score.should</a:t>
            </a:r>
            <a:r>
              <a:rPr lang="en-US" sz="2400" dirty="0" smtClean="0"/>
              <a:t>   </a:t>
            </a:r>
            <a:r>
              <a:rPr lang="en-US" sz="2400" dirty="0" err="1" smtClean="0"/>
              <a:t>eq</a:t>
            </a:r>
            <a:r>
              <a:rPr lang="en-US" sz="2400" dirty="0" smtClean="0"/>
              <a:t>(0</a:t>
            </a:r>
            <a:r>
              <a:rPr lang="en-US" sz="2400" dirty="0"/>
              <a:t>)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end </a:t>
            </a:r>
          </a:p>
          <a:p>
            <a:pPr marL="0" indent="0">
              <a:buNone/>
            </a:pPr>
            <a:r>
              <a:rPr lang="en-US" sz="2400" dirty="0" smtClean="0"/>
              <a:t>end</a:t>
            </a:r>
          </a:p>
          <a:p>
            <a:r>
              <a:rPr lang="en-US" sz="2400" dirty="0" smtClean="0"/>
              <a:t>Run and watch fail (comes up red)</a:t>
            </a:r>
          </a:p>
          <a:p>
            <a:r>
              <a:rPr lang="en-US" sz="2400" dirty="0" smtClean="0"/>
              <a:t>write minimal code to make pass</a:t>
            </a:r>
          </a:p>
          <a:p>
            <a:r>
              <a:rPr lang="en-US" sz="2400" dirty="0" smtClean="0"/>
              <a:t>Run and watch(hope) it pass (comes up green)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358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target in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TESTS=test1 </a:t>
            </a:r>
            <a:r>
              <a:rPr lang="en-US" dirty="0" smtClean="0"/>
              <a:t>test2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test: </a:t>
            </a:r>
            <a:r>
              <a:rPr lang="en-US" dirty="0" err="1"/>
              <a:t>mysh</a:t>
            </a:r>
            <a:r>
              <a:rPr lang="en-US" dirty="0"/>
              <a:t> $(TESTS)</a:t>
            </a:r>
          </a:p>
          <a:p>
            <a:pPr marL="0" indent="0">
              <a:buNone/>
            </a:pPr>
            <a:r>
              <a:rPr lang="en-US" dirty="0"/>
              <a:t>	./</a:t>
            </a:r>
            <a:r>
              <a:rPr lang="en-US" dirty="0" err="1"/>
              <a:t>mysh</a:t>
            </a:r>
            <a:r>
              <a:rPr lang="en-US" dirty="0"/>
              <a:t> &lt; test1    &gt; output-test1</a:t>
            </a:r>
          </a:p>
          <a:p>
            <a:pPr marL="0" indent="0">
              <a:buNone/>
            </a:pPr>
            <a:r>
              <a:rPr lang="en-US" dirty="0" smtClean="0"/>
              <a:t>	./</a:t>
            </a:r>
            <a:r>
              <a:rPr lang="en-US" dirty="0" err="1"/>
              <a:t>mysh</a:t>
            </a:r>
            <a:r>
              <a:rPr lang="en-US" dirty="0"/>
              <a:t> &lt; test2   &gt;  output-test2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89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if you should mimic bash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BashTestResults</a:t>
            </a:r>
            <a:r>
              <a:rPr lang="en-US" dirty="0"/>
              <a:t>: $(TESTS)</a:t>
            </a:r>
          </a:p>
          <a:p>
            <a:pPr marL="0" indent="0">
              <a:buNone/>
            </a:pPr>
            <a:r>
              <a:rPr lang="en-US" dirty="0"/>
              <a:t>	bash &lt; test1    &gt; bash-output-test1</a:t>
            </a:r>
          </a:p>
          <a:p>
            <a:pPr marL="0" indent="0">
              <a:buNone/>
            </a:pPr>
            <a:r>
              <a:rPr lang="en-US" dirty="0" smtClean="0"/>
              <a:t>	## create goldStd-output-test2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##by hand since not comp with bash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touch </a:t>
            </a:r>
            <a:r>
              <a:rPr lang="en-US" dirty="0" err="1" smtClean="0"/>
              <a:t>BashTestResults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test: </a:t>
            </a:r>
            <a:r>
              <a:rPr lang="en-US" dirty="0" err="1"/>
              <a:t>mysh</a:t>
            </a:r>
            <a:r>
              <a:rPr lang="en-US" dirty="0"/>
              <a:t>   $(TESTS)    </a:t>
            </a:r>
            <a:r>
              <a:rPr lang="en-US" dirty="0" err="1" smtClean="0"/>
              <a:t>BashTestResults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mv test-report Old-test-report</a:t>
            </a:r>
          </a:p>
          <a:p>
            <a:pPr marL="0" indent="0">
              <a:buNone/>
            </a:pPr>
            <a:r>
              <a:rPr lang="en-US" dirty="0"/>
              <a:t>	echo date &gt; test-report</a:t>
            </a:r>
          </a:p>
          <a:p>
            <a:pPr marL="0" indent="0">
              <a:buNone/>
            </a:pPr>
            <a:r>
              <a:rPr lang="en-US" dirty="0"/>
              <a:t>	./</a:t>
            </a:r>
            <a:r>
              <a:rPr lang="en-US" dirty="0" err="1"/>
              <a:t>mysh</a:t>
            </a:r>
            <a:r>
              <a:rPr lang="en-US" dirty="0"/>
              <a:t> &lt; test1    &gt; output-test1</a:t>
            </a:r>
          </a:p>
          <a:p>
            <a:pPr marL="0" indent="0">
              <a:buNone/>
            </a:pPr>
            <a:r>
              <a:rPr lang="en-US" dirty="0"/>
              <a:t>	diff   output-test1    bash-output-test1  &gt;&gt; test-report</a:t>
            </a:r>
          </a:p>
          <a:p>
            <a:pPr marL="0" indent="0">
              <a:buNone/>
            </a:pPr>
            <a:r>
              <a:rPr lang="en-US" dirty="0" smtClean="0"/>
              <a:t>	./</a:t>
            </a:r>
            <a:r>
              <a:rPr lang="en-US" dirty="0" err="1"/>
              <a:t>mysh</a:t>
            </a:r>
            <a:r>
              <a:rPr lang="en-US" dirty="0"/>
              <a:t> &lt; test2   &gt;  output-test2</a:t>
            </a:r>
          </a:p>
          <a:p>
            <a:pPr marL="0" indent="0">
              <a:buNone/>
            </a:pPr>
            <a:r>
              <a:rPr lang="en-US" dirty="0" smtClean="0"/>
              <a:t>	diff   </a:t>
            </a:r>
            <a:r>
              <a:rPr lang="en-US" dirty="0"/>
              <a:t>output-test2     goldStd</a:t>
            </a:r>
            <a:r>
              <a:rPr lang="en-US" dirty="0" smtClean="0"/>
              <a:t>-output-test2  </a:t>
            </a:r>
            <a:r>
              <a:rPr lang="en-US" dirty="0"/>
              <a:t>&gt;&gt; test-report</a:t>
            </a:r>
          </a:p>
          <a:p>
            <a:pPr marL="0" indent="0">
              <a:buNone/>
            </a:pPr>
            <a:r>
              <a:rPr lang="en-US" dirty="0" smtClean="0"/>
              <a:t>	touch </a:t>
            </a:r>
            <a:r>
              <a:rPr lang="en-US" dirty="0"/>
              <a:t>test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0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smtClean="0"/>
              <a:t>File Systems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ext2</a:t>
            </a:r>
            <a:r>
              <a:rPr lang="en-US" dirty="0" smtClean="0"/>
              <a:t> diagram</a:t>
            </a:r>
          </a:p>
          <a:p>
            <a:pPr lvl="1">
              <a:defRPr/>
            </a:pPr>
            <a:r>
              <a:rPr lang="en-US" dirty="0" smtClean="0"/>
              <a:t>Multiple Pipes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Test</a:t>
            </a:r>
          </a:p>
          <a:p>
            <a:pPr lvl="1">
              <a:defRPr/>
            </a:pPr>
            <a:r>
              <a:rPr lang="en-US" dirty="0" smtClean="0"/>
              <a:t>Distribution</a:t>
            </a:r>
          </a:p>
          <a:p>
            <a:pPr lvl="1">
              <a:defRPr/>
            </a:pPr>
            <a:r>
              <a:rPr lang="en-US" dirty="0" smtClean="0"/>
              <a:t>Average 22.5 off</a:t>
            </a:r>
          </a:p>
          <a:p>
            <a:pPr lvl="1">
              <a:defRPr/>
            </a:pPr>
            <a:r>
              <a:rPr lang="en-US" dirty="0" smtClean="0"/>
              <a:t>Take-home made mistake on </a:t>
            </a:r>
            <a:r>
              <a:rPr lang="en-US" dirty="0" err="1" smtClean="0"/>
              <a:t>dropbox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discuss Test Wednesday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041648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Ext4 comments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Advanced Signals</a:t>
            </a:r>
          </a:p>
          <a:p>
            <a:pPr lvl="1">
              <a:defRPr/>
            </a:pPr>
            <a:r>
              <a:rPr lang="en-US" dirty="0" smtClean="0"/>
              <a:t>More </a:t>
            </a:r>
            <a:r>
              <a:rPr lang="en-US" dirty="0"/>
              <a:t>signals: </a:t>
            </a:r>
          </a:p>
          <a:p>
            <a:pPr lvl="2">
              <a:defRPr/>
            </a:pPr>
            <a:r>
              <a:rPr lang="en-US" dirty="0" smtClean="0"/>
              <a:t>graceful exit</a:t>
            </a:r>
          </a:p>
          <a:p>
            <a:pPr lvl="2">
              <a:defRPr/>
            </a:pPr>
            <a:r>
              <a:rPr lang="en-US" dirty="0" smtClean="0"/>
              <a:t>“restart” as in shell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Job </a:t>
            </a:r>
            <a:r>
              <a:rPr lang="en-US" dirty="0"/>
              <a:t>Control</a:t>
            </a:r>
          </a:p>
          <a:p>
            <a:pPr lvl="1">
              <a:defRPr/>
            </a:pPr>
            <a:r>
              <a:rPr lang="en-US" dirty="0"/>
              <a:t>Terminal input char by char (not line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Configure</a:t>
            </a:r>
          </a:p>
          <a:p>
            <a:pPr lvl="1">
              <a:defRPr/>
            </a:pPr>
            <a:r>
              <a:rPr lang="en-US" dirty="0" err="1" smtClean="0"/>
              <a:t>Automake</a:t>
            </a:r>
            <a:endParaRPr lang="en-US" dirty="0" smtClean="0"/>
          </a:p>
          <a:p>
            <a:pPr lvl="1">
              <a:defRPr/>
            </a:pPr>
            <a:r>
              <a:rPr lang="en-US" dirty="0"/>
              <a:t>Shell2 - Program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/ </a:t>
            </a:r>
            <a:r>
              <a:rPr lang="en-US" dirty="0" err="1" smtClean="0"/>
              <a:t>Automake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download</a:t>
            </a:r>
          </a:p>
          <a:p>
            <a:r>
              <a:rPr lang="en-US" dirty="0" smtClean="0"/>
              <a:t>unpack</a:t>
            </a:r>
          </a:p>
          <a:p>
            <a:pPr lvl="1"/>
            <a:r>
              <a:rPr lang="en-US" dirty="0" err="1" smtClean="0"/>
              <a:t>gunzip</a:t>
            </a:r>
            <a:r>
              <a:rPr lang="en-US" dirty="0" smtClean="0"/>
              <a:t> make</a:t>
            </a:r>
            <a:r>
              <a:rPr lang="en-US" dirty="0"/>
              <a:t>*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xvf</a:t>
            </a:r>
            <a:r>
              <a:rPr lang="en-US" dirty="0" smtClean="0"/>
              <a:t> make.tar</a:t>
            </a:r>
          </a:p>
          <a:p>
            <a:r>
              <a:rPr lang="en-US" dirty="0" smtClean="0"/>
              <a:t>configure</a:t>
            </a:r>
          </a:p>
          <a:p>
            <a:r>
              <a:rPr lang="en-US" dirty="0" smtClean="0"/>
              <a:t>make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14800" y="1216152"/>
            <a:ext cx="4953000" cy="54132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Configure </a:t>
            </a:r>
            <a:r>
              <a:rPr lang="en-US" dirty="0" err="1" smtClean="0"/>
              <a:t>sh</a:t>
            </a:r>
            <a:r>
              <a:rPr lang="en-US" dirty="0" smtClean="0"/>
              <a:t> script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as_dir</a:t>
            </a:r>
            <a:r>
              <a:rPr lang="en-US" dirty="0"/>
              <a:t> in /</a:t>
            </a:r>
            <a:r>
              <a:rPr lang="en-US" dirty="0" err="1"/>
              <a:t>bin$PATH_SEPARATOR</a:t>
            </a: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bin$PATH_SEPARATOR$PATH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</a:t>
            </a:r>
          </a:p>
          <a:p>
            <a:pPr marL="0" indent="0">
              <a:buNone/>
            </a:pPr>
            <a:r>
              <a:rPr lang="en-US" dirty="0"/>
              <a:t>  IFS=$</a:t>
            </a:r>
            <a:r>
              <a:rPr lang="en-US" dirty="0" err="1"/>
              <a:t>as_save_IFS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 </a:t>
            </a:r>
            <a:r>
              <a:rPr lang="en-US" dirty="0"/>
              <a:t>test -z "$</a:t>
            </a:r>
            <a:r>
              <a:rPr lang="en-US" dirty="0" err="1"/>
              <a:t>as_dir</a:t>
            </a:r>
            <a:r>
              <a:rPr lang="en-US" dirty="0"/>
              <a:t>" &amp;&amp; </a:t>
            </a:r>
            <a:r>
              <a:rPr lang="en-US" dirty="0" smtClean="0"/>
              <a:t>	</a:t>
            </a:r>
            <a:r>
              <a:rPr lang="en-US" dirty="0" err="1" smtClean="0"/>
              <a:t>as_dir</a:t>
            </a:r>
            <a:r>
              <a:rPr lang="en-US" dirty="0"/>
              <a:t>=.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as_found</a:t>
            </a:r>
            <a:r>
              <a:rPr lang="en-US" dirty="0"/>
              <a:t>=:</a:t>
            </a:r>
          </a:p>
          <a:p>
            <a:pPr marL="0" indent="0">
              <a:buNone/>
            </a:pPr>
            <a:r>
              <a:rPr lang="en-US" dirty="0"/>
              <a:t>  case $</a:t>
            </a:r>
            <a:r>
              <a:rPr lang="en-US" dirty="0" err="1"/>
              <a:t>as_dir</a:t>
            </a:r>
            <a:r>
              <a:rPr lang="en-US" dirty="0"/>
              <a:t> in #(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/*)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for </a:t>
            </a:r>
            <a:r>
              <a:rPr lang="en-US" dirty="0" err="1"/>
              <a:t>as_base</a:t>
            </a:r>
            <a:r>
              <a:rPr lang="en-US" dirty="0"/>
              <a:t> in </a:t>
            </a:r>
            <a:r>
              <a:rPr lang="en-US" dirty="0" err="1"/>
              <a:t>sh</a:t>
            </a:r>
            <a:r>
              <a:rPr lang="en-US" dirty="0"/>
              <a:t> bash </a:t>
            </a:r>
            <a:r>
              <a:rPr lang="en-US" dirty="0" err="1"/>
              <a:t>ksh</a:t>
            </a:r>
            <a:r>
              <a:rPr lang="en-US" dirty="0"/>
              <a:t> sh5; do</a:t>
            </a:r>
          </a:p>
          <a:p>
            <a:pPr marL="0" indent="0">
              <a:buNone/>
            </a:pPr>
            <a:r>
              <a:rPr lang="en-US" dirty="0"/>
              <a:t>             # Try only shells that exist,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to </a:t>
            </a:r>
            <a:r>
              <a:rPr lang="en-US" dirty="0"/>
              <a:t>save several forks.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as_shell</a:t>
            </a:r>
            <a:r>
              <a:rPr lang="en-US" dirty="0"/>
              <a:t>=$</a:t>
            </a:r>
            <a:r>
              <a:rPr lang="en-US" dirty="0" err="1"/>
              <a:t>as_dir</a:t>
            </a:r>
            <a:r>
              <a:rPr lang="en-US" dirty="0"/>
              <a:t>/$</a:t>
            </a:r>
            <a:r>
              <a:rPr lang="en-US" dirty="0" err="1"/>
              <a:t>as_base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73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59283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SETJMP(3)                                    Linux Programmer's Manual                                   SETJMP(3)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setjmp</a:t>
            </a:r>
            <a:r>
              <a:rPr lang="en-US" dirty="0"/>
              <a:t>, </a:t>
            </a:r>
            <a:r>
              <a:rPr lang="en-US" dirty="0" err="1"/>
              <a:t>sigsetjmp</a:t>
            </a:r>
            <a:r>
              <a:rPr lang="en-US" dirty="0"/>
              <a:t> - save stack context for non-local </a:t>
            </a:r>
            <a:r>
              <a:rPr lang="en-US" dirty="0" err="1"/>
              <a:t>goto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setjmp.h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sigsetjmp</a:t>
            </a:r>
            <a:r>
              <a:rPr lang="en-US" dirty="0"/>
              <a:t>(</a:t>
            </a:r>
            <a:r>
              <a:rPr lang="en-US" dirty="0" err="1"/>
              <a:t>sigjmp_buf</a:t>
            </a:r>
            <a:r>
              <a:rPr lang="en-US" dirty="0"/>
              <a:t> </a:t>
            </a:r>
            <a:r>
              <a:rPr lang="en-US" dirty="0" err="1"/>
              <a:t>env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savesigs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setjmp</a:t>
            </a:r>
            <a:r>
              <a:rPr lang="en-US" dirty="0"/>
              <a:t>()  and  </a:t>
            </a:r>
            <a:r>
              <a:rPr lang="en-US" dirty="0" err="1"/>
              <a:t>longjmp</a:t>
            </a:r>
            <a:r>
              <a:rPr lang="en-US" dirty="0"/>
              <a:t>(3) are useful for dealing with errors and interrupts encountered in a low-level </a:t>
            </a:r>
            <a:r>
              <a:rPr lang="en-US" dirty="0" smtClean="0"/>
              <a:t>subroutine </a:t>
            </a:r>
            <a:r>
              <a:rPr lang="en-US" dirty="0"/>
              <a:t>of a program.  </a:t>
            </a:r>
            <a:r>
              <a:rPr lang="en-US" dirty="0" err="1"/>
              <a:t>setjmp</a:t>
            </a:r>
            <a:r>
              <a:rPr lang="en-US" dirty="0"/>
              <a:t>() saves the stack context/</a:t>
            </a:r>
            <a:r>
              <a:rPr lang="en-US" dirty="0">
                <a:solidFill>
                  <a:srgbClr val="FF0000"/>
                </a:solidFill>
              </a:rPr>
              <a:t>environment</a:t>
            </a:r>
            <a:r>
              <a:rPr lang="en-US" dirty="0"/>
              <a:t> in </a:t>
            </a:r>
            <a:r>
              <a:rPr lang="en-US" dirty="0" err="1"/>
              <a:t>env</a:t>
            </a:r>
            <a:r>
              <a:rPr lang="en-US" dirty="0"/>
              <a:t> for  later  use  by  </a:t>
            </a:r>
            <a:r>
              <a:rPr lang="en-US" dirty="0" err="1"/>
              <a:t>longjmp</a:t>
            </a:r>
            <a:r>
              <a:rPr lang="en-US" dirty="0"/>
              <a:t>(3).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stack context will be invalidated if the function which called </a:t>
            </a:r>
            <a:r>
              <a:rPr lang="en-US" dirty="0" err="1"/>
              <a:t>setjmp</a:t>
            </a:r>
            <a:r>
              <a:rPr lang="en-US" dirty="0"/>
              <a:t>() returns.</a:t>
            </a:r>
          </a:p>
          <a:p>
            <a:pPr marL="0" indent="0">
              <a:buNone/>
            </a:pPr>
            <a:r>
              <a:rPr lang="en-US" dirty="0" err="1" smtClean="0"/>
              <a:t>sigsetjmp</a:t>
            </a:r>
            <a:r>
              <a:rPr lang="en-US" dirty="0"/>
              <a:t>()  is  similar  to </a:t>
            </a:r>
            <a:r>
              <a:rPr lang="en-US" dirty="0" err="1"/>
              <a:t>setjmp</a:t>
            </a:r>
            <a:r>
              <a:rPr lang="en-US" dirty="0"/>
              <a:t>().  If, and only if, </a:t>
            </a:r>
            <a:r>
              <a:rPr lang="en-US" dirty="0" err="1"/>
              <a:t>savesigs</a:t>
            </a:r>
            <a:r>
              <a:rPr lang="en-US" dirty="0"/>
              <a:t> is non-zero, the process's current signal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2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Examples/Test1/setjmp0.c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setjmp.h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jbuf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</a:t>
            </a:r>
          </a:p>
          <a:p>
            <a:pPr marL="0" indent="0">
              <a:buNone/>
            </a:pPr>
            <a:r>
              <a:rPr lang="en-US" dirty="0" err="1"/>
              <a:t>dumpMem</a:t>
            </a:r>
            <a:r>
              <a:rPr lang="en-US" dirty="0"/>
              <a:t>(void* start, </a:t>
            </a:r>
            <a:r>
              <a:rPr lang="en-US" dirty="0" err="1"/>
              <a:t>int</a:t>
            </a:r>
            <a:r>
              <a:rPr lang="en-US" dirty="0"/>
              <a:t> length){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ip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ip</a:t>
            </a:r>
            <a:r>
              <a:rPr lang="en-US" dirty="0"/>
              <a:t> = (</a:t>
            </a:r>
            <a:r>
              <a:rPr lang="en-US" dirty="0" err="1"/>
              <a:t>int</a:t>
            </a:r>
            <a:r>
              <a:rPr lang="en-US" dirty="0"/>
              <a:t> *) start;</a:t>
            </a:r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 &lt; length; ++</a:t>
            </a:r>
            <a:r>
              <a:rPr lang="en-US" dirty="0" err="1"/>
              <a:t>i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addr</a:t>
            </a:r>
            <a:r>
              <a:rPr lang="en-US" dirty="0"/>
              <a:t> %p\</a:t>
            </a:r>
            <a:r>
              <a:rPr lang="en-US" dirty="0" err="1"/>
              <a:t>tval</a:t>
            </a:r>
            <a:r>
              <a:rPr lang="en-US" dirty="0"/>
              <a:t>=%x\n", </a:t>
            </a:r>
            <a:r>
              <a:rPr lang="en-US" dirty="0" smtClean="0"/>
              <a:t>	  	   </a:t>
            </a:r>
            <a:r>
              <a:rPr lang="en-US" dirty="0" err="1" smtClean="0"/>
              <a:t>ip</a:t>
            </a:r>
            <a:r>
              <a:rPr lang="en-US" dirty="0"/>
              <a:t>, *</a:t>
            </a:r>
            <a:r>
              <a:rPr lang="en-US" dirty="0" err="1"/>
              <a:t>ip</a:t>
            </a:r>
            <a:r>
              <a:rPr lang="en-US" dirty="0"/>
              <a:t>++);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Sizeof</a:t>
            </a:r>
            <a:r>
              <a:rPr lang="en-US" dirty="0"/>
              <a:t> </a:t>
            </a:r>
            <a:r>
              <a:rPr lang="en-US" dirty="0" err="1"/>
              <a:t>jmp_buf</a:t>
            </a:r>
            <a:r>
              <a:rPr lang="en-US" dirty="0"/>
              <a:t>=%d\n", </a:t>
            </a:r>
            <a:r>
              <a:rPr lang="en-US" dirty="0" smtClean="0"/>
              <a:t>	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jmp_buf</a:t>
            </a:r>
            <a:r>
              <a:rPr lang="en-US" dirty="0"/>
              <a:t>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jbuf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dumpMem</a:t>
            </a:r>
            <a:r>
              <a:rPr lang="en-US" dirty="0"/>
              <a:t>((void *)&amp;</a:t>
            </a:r>
            <a:r>
              <a:rPr lang="en-US" dirty="0" err="1"/>
              <a:t>jbuf</a:t>
            </a:r>
            <a:r>
              <a:rPr lang="en-US" dirty="0"/>
              <a:t>, </a:t>
            </a:r>
            <a:r>
              <a:rPr lang="en-US" dirty="0" smtClean="0"/>
              <a:t>			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jmp_buf</a:t>
            </a:r>
            <a:r>
              <a:rPr lang="en-US" dirty="0"/>
              <a:t>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3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Examples/Test1/setjmp1.c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setjmp.h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jmp_buf</a:t>
            </a:r>
            <a:r>
              <a:rPr lang="en-US" dirty="0"/>
              <a:t> </a:t>
            </a:r>
            <a:r>
              <a:rPr lang="en-US" dirty="0" err="1"/>
              <a:t>jbuf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</a:t>
            </a:r>
          </a:p>
          <a:p>
            <a:pPr marL="0" indent="0">
              <a:buNone/>
            </a:pPr>
            <a:r>
              <a:rPr lang="en-US" dirty="0" err="1"/>
              <a:t>dumpMem</a:t>
            </a:r>
            <a:r>
              <a:rPr lang="en-US" dirty="0"/>
              <a:t>(void* start, </a:t>
            </a:r>
            <a:r>
              <a:rPr lang="en-US" dirty="0" err="1"/>
              <a:t>int</a:t>
            </a:r>
            <a:r>
              <a:rPr lang="en-US" dirty="0"/>
              <a:t> length){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ip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ip</a:t>
            </a:r>
            <a:r>
              <a:rPr lang="en-US" dirty="0"/>
              <a:t> = (</a:t>
            </a:r>
            <a:r>
              <a:rPr lang="en-US" dirty="0" err="1"/>
              <a:t>int</a:t>
            </a:r>
            <a:r>
              <a:rPr lang="en-US" dirty="0"/>
              <a:t> *) start;</a:t>
            </a:r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 &lt; length; ++</a:t>
            </a:r>
            <a:r>
              <a:rPr lang="en-US" dirty="0" err="1"/>
              <a:t>i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addr</a:t>
            </a:r>
            <a:r>
              <a:rPr lang="en-US" dirty="0"/>
              <a:t> %p\</a:t>
            </a:r>
            <a:r>
              <a:rPr lang="en-US" dirty="0" err="1"/>
              <a:t>tval</a:t>
            </a:r>
            <a:r>
              <a:rPr lang="en-US" dirty="0"/>
              <a:t>=%x\n", </a:t>
            </a:r>
            <a:r>
              <a:rPr lang="en-US" dirty="0" smtClean="0"/>
              <a:t>	  	   </a:t>
            </a:r>
            <a:r>
              <a:rPr lang="en-US" dirty="0" err="1" smtClean="0"/>
              <a:t>ip</a:t>
            </a:r>
            <a:r>
              <a:rPr lang="en-US" dirty="0"/>
              <a:t>, *</a:t>
            </a:r>
            <a:r>
              <a:rPr lang="en-US" dirty="0" err="1"/>
              <a:t>ip</a:t>
            </a:r>
            <a:r>
              <a:rPr lang="en-US" dirty="0"/>
              <a:t>++);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56418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Sizeof</a:t>
            </a:r>
            <a:r>
              <a:rPr lang="en-US" dirty="0"/>
              <a:t> </a:t>
            </a:r>
            <a:r>
              <a:rPr lang="en-US" dirty="0" err="1"/>
              <a:t>jmp_buf</a:t>
            </a:r>
            <a:r>
              <a:rPr lang="en-US" dirty="0"/>
              <a:t>=%d\n", </a:t>
            </a:r>
            <a:r>
              <a:rPr lang="en-US" dirty="0" smtClean="0"/>
              <a:t>	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jmp_buf</a:t>
            </a:r>
            <a:r>
              <a:rPr lang="en-US" dirty="0"/>
              <a:t>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if( 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jbuf</a:t>
            </a:r>
            <a:r>
              <a:rPr lang="en-US" dirty="0"/>
              <a:t>) == 0){ /* first call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dumpMem</a:t>
            </a:r>
            <a:r>
              <a:rPr lang="en-US" dirty="0"/>
              <a:t>((void *)&amp;</a:t>
            </a:r>
            <a:r>
              <a:rPr lang="en-US" dirty="0" err="1"/>
              <a:t>jbuf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jmp_buf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</a:t>
            </a:r>
            <a:r>
              <a:rPr lang="en-US" dirty="0" err="1">
                <a:solidFill>
                  <a:srgbClr val="FF0000"/>
                </a:solidFill>
              </a:rPr>
              <a:t>putenv</a:t>
            </a:r>
            <a:r>
              <a:rPr lang="en-US" dirty="0">
                <a:solidFill>
                  <a:srgbClr val="FF0000"/>
                </a:solidFill>
              </a:rPr>
              <a:t>("XXX=YYYY");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longjmp</a:t>
            </a:r>
            <a:r>
              <a:rPr lang="en-US" dirty="0"/>
              <a:t>(</a:t>
            </a:r>
            <a:r>
              <a:rPr lang="en-US" dirty="0" err="1"/>
              <a:t>jbuf</a:t>
            </a:r>
            <a:r>
              <a:rPr lang="en-US" dirty="0"/>
              <a:t>, 1);</a:t>
            </a:r>
          </a:p>
          <a:p>
            <a:pPr marL="0" indent="0">
              <a:buNone/>
            </a:pPr>
            <a:r>
              <a:rPr lang="en-US" dirty="0"/>
              <a:t>    }else{ /* return from </a:t>
            </a:r>
            <a:r>
              <a:rPr lang="en-US" dirty="0" err="1"/>
              <a:t>longjmp</a:t>
            </a:r>
            <a:r>
              <a:rPr lang="en-US" dirty="0"/>
              <a:t>;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dumpMem</a:t>
            </a:r>
            <a:r>
              <a:rPr lang="en-US" dirty="0"/>
              <a:t>((void *)&amp;</a:t>
            </a:r>
            <a:r>
              <a:rPr lang="en-US" dirty="0" err="1"/>
              <a:t>jbuf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jmp_buf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>
                <a:solidFill>
                  <a:srgbClr val="FF0000"/>
                </a:solidFill>
              </a:rPr>
              <a:t>printf</a:t>
            </a:r>
            <a:r>
              <a:rPr lang="en-US" dirty="0">
                <a:solidFill>
                  <a:srgbClr val="FF0000"/>
                </a:solidFill>
              </a:rPr>
              <a:t>("</a:t>
            </a:r>
            <a:r>
              <a:rPr lang="en-US" dirty="0" err="1">
                <a:solidFill>
                  <a:srgbClr val="FF0000"/>
                </a:solidFill>
              </a:rPr>
              <a:t>env</a:t>
            </a:r>
            <a:r>
              <a:rPr lang="en-US" dirty="0">
                <a:solidFill>
                  <a:srgbClr val="FF0000"/>
                </a:solidFill>
              </a:rPr>
              <a:t> value of XXX=%s\n",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getenv</a:t>
            </a:r>
            <a:r>
              <a:rPr lang="en-US" dirty="0">
                <a:solidFill>
                  <a:srgbClr val="FF0000"/>
                </a:solidFill>
              </a:rPr>
              <a:t>("XXX"));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01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Set_jmp</a:t>
            </a:r>
            <a:r>
              <a:rPr lang="en-US" dirty="0" smtClean="0"/>
              <a:t> </a:t>
            </a:r>
            <a:r>
              <a:rPr lang="en-US" dirty="0"/>
              <a:t>revisited: 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setjmp_vars.c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5814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stdlib.h</a:t>
            </a:r>
            <a:r>
              <a:rPr lang="en-US" sz="2100" dirty="0"/>
              <a:t>&gt;</a:t>
            </a:r>
          </a:p>
          <a:p>
            <a:pPr marL="0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setjmp.h</a:t>
            </a:r>
            <a:r>
              <a:rPr lang="en-US" sz="2100" dirty="0"/>
              <a:t>&gt;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/>
              <a:t>static </a:t>
            </a:r>
            <a:r>
              <a:rPr lang="en-US" sz="2100" dirty="0" err="1"/>
              <a:t>jmp_buf</a:t>
            </a:r>
            <a:r>
              <a:rPr lang="en-US" sz="2100" dirty="0"/>
              <a:t> </a:t>
            </a:r>
            <a:r>
              <a:rPr lang="en-US" sz="2100" dirty="0" err="1"/>
              <a:t>env</a:t>
            </a:r>
            <a:r>
              <a:rPr lang="en-US" sz="2100" dirty="0"/>
              <a:t>;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/>
              <a:t>static void</a:t>
            </a:r>
          </a:p>
          <a:p>
            <a:pPr marL="0" indent="0">
              <a:buNone/>
            </a:pPr>
            <a:r>
              <a:rPr lang="en-US" sz="2100" dirty="0" err="1"/>
              <a:t>doJump</a:t>
            </a:r>
            <a:r>
              <a:rPr lang="en-US" sz="2100" dirty="0"/>
              <a:t>(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nvar</a:t>
            </a:r>
            <a:r>
              <a:rPr lang="en-US" sz="2100" dirty="0"/>
              <a:t>, 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rvar</a:t>
            </a:r>
            <a:r>
              <a:rPr lang="en-US" sz="2100" dirty="0"/>
              <a:t>, 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vvar</a:t>
            </a:r>
            <a:r>
              <a:rPr lang="en-US" sz="2100" dirty="0"/>
              <a:t>)</a:t>
            </a:r>
          </a:p>
          <a:p>
            <a:pPr marL="0" indent="0">
              <a:buNone/>
            </a:pPr>
            <a:r>
              <a:rPr lang="en-US" sz="2100" dirty="0"/>
              <a:t>{</a:t>
            </a:r>
          </a:p>
          <a:p>
            <a:pPr marL="0" indent="0">
              <a:buNone/>
            </a:pPr>
            <a:r>
              <a:rPr lang="en-US" sz="2100" dirty="0"/>
              <a:t>    </a:t>
            </a:r>
            <a:r>
              <a:rPr lang="en-US" sz="2100" dirty="0" err="1"/>
              <a:t>printf</a:t>
            </a:r>
            <a:r>
              <a:rPr lang="en-US" sz="2100" dirty="0"/>
              <a:t>("Inside </a:t>
            </a:r>
            <a:r>
              <a:rPr lang="en-US" sz="2100" dirty="0" err="1"/>
              <a:t>doJump</a:t>
            </a:r>
            <a:r>
              <a:rPr lang="en-US" sz="2100" dirty="0"/>
              <a:t>(): </a:t>
            </a:r>
            <a:r>
              <a:rPr lang="en-US" sz="2100" dirty="0" err="1"/>
              <a:t>nvar</a:t>
            </a:r>
            <a:r>
              <a:rPr lang="en-US" sz="2100" dirty="0"/>
              <a:t>=%d </a:t>
            </a:r>
            <a:r>
              <a:rPr lang="en-US" sz="2100" dirty="0" err="1"/>
              <a:t>rvar</a:t>
            </a:r>
            <a:r>
              <a:rPr lang="en-US" sz="2100" dirty="0"/>
              <a:t>=%d </a:t>
            </a:r>
            <a:r>
              <a:rPr lang="en-US" sz="2100" dirty="0" err="1"/>
              <a:t>vvar</a:t>
            </a:r>
            <a:r>
              <a:rPr lang="en-US" sz="2100" dirty="0"/>
              <a:t>=%d\n", </a:t>
            </a:r>
            <a:r>
              <a:rPr lang="en-US" sz="2100" dirty="0" err="1"/>
              <a:t>nvar</a:t>
            </a:r>
            <a:r>
              <a:rPr lang="en-US" sz="2100" dirty="0"/>
              <a:t>, </a:t>
            </a:r>
            <a:r>
              <a:rPr lang="en-US" sz="2100" dirty="0" err="1"/>
              <a:t>rvar</a:t>
            </a:r>
            <a:r>
              <a:rPr lang="en-US" sz="2100" dirty="0"/>
              <a:t>, </a:t>
            </a:r>
            <a:r>
              <a:rPr lang="en-US" sz="2100" dirty="0" err="1"/>
              <a:t>vvar</a:t>
            </a:r>
            <a:r>
              <a:rPr lang="en-US" sz="2100" dirty="0"/>
              <a:t>);</a:t>
            </a:r>
          </a:p>
          <a:p>
            <a:pPr marL="0" indent="0">
              <a:buNone/>
            </a:pPr>
            <a:r>
              <a:rPr lang="en-US" sz="2100" dirty="0"/>
              <a:t>    </a:t>
            </a:r>
            <a:r>
              <a:rPr lang="en-US" sz="2100" dirty="0" err="1"/>
              <a:t>longjmp</a:t>
            </a:r>
            <a:r>
              <a:rPr lang="en-US" sz="2100" dirty="0"/>
              <a:t>(</a:t>
            </a:r>
            <a:r>
              <a:rPr lang="en-US" sz="2100" dirty="0" err="1"/>
              <a:t>env</a:t>
            </a:r>
            <a:r>
              <a:rPr lang="en-US" sz="2100" dirty="0"/>
              <a:t>, 1);</a:t>
            </a:r>
          </a:p>
          <a:p>
            <a:pPr marL="0" indent="0">
              <a:buNone/>
            </a:pPr>
            <a:r>
              <a:rPr lang="en-US" sz="21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886200" y="990600"/>
            <a:ext cx="52578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/>
              <a:t>int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main(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argc</a:t>
            </a:r>
            <a:r>
              <a:rPr lang="en-US" sz="1600" dirty="0"/>
              <a:t>, char *</a:t>
            </a:r>
            <a:r>
              <a:rPr lang="en-US" sz="1600" dirty="0" err="1"/>
              <a:t>argv</a:t>
            </a:r>
            <a:r>
              <a:rPr lang="en-US" sz="1600" dirty="0"/>
              <a:t>[])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nvar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    register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rvar</a:t>
            </a:r>
            <a:r>
              <a:rPr lang="en-US" sz="1600" dirty="0"/>
              <a:t>;   </a:t>
            </a:r>
            <a:r>
              <a:rPr lang="en-US" sz="1600" dirty="0" smtClean="0"/>
              <a:t>/* </a:t>
            </a:r>
            <a:r>
              <a:rPr lang="en-US" sz="1600" dirty="0"/>
              <a:t>Allocated in register if possible */</a:t>
            </a:r>
          </a:p>
          <a:p>
            <a:pPr marL="0" indent="0">
              <a:buNone/>
            </a:pPr>
            <a:r>
              <a:rPr lang="en-US" sz="1600" dirty="0"/>
              <a:t>    volatile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vvar</a:t>
            </a:r>
            <a:r>
              <a:rPr lang="en-US" sz="1600" dirty="0"/>
              <a:t>;          /* See text </a:t>
            </a:r>
            <a:r>
              <a:rPr lang="en-US" sz="1600" dirty="0" smtClean="0"/>
              <a:t>*/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nvar</a:t>
            </a:r>
            <a:r>
              <a:rPr lang="en-US" sz="1600" dirty="0"/>
              <a:t> = 111;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rvar</a:t>
            </a:r>
            <a:r>
              <a:rPr lang="en-US" sz="1600" dirty="0"/>
              <a:t> = 222;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vvar</a:t>
            </a:r>
            <a:r>
              <a:rPr lang="en-US" sz="1600" dirty="0"/>
              <a:t> = 333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if (</a:t>
            </a:r>
            <a:r>
              <a:rPr lang="en-US" sz="1600" dirty="0" err="1"/>
              <a:t>setjmp</a:t>
            </a:r>
            <a:r>
              <a:rPr lang="en-US" sz="1600" dirty="0"/>
              <a:t>(</a:t>
            </a:r>
            <a:r>
              <a:rPr lang="en-US" sz="1600" dirty="0" err="1"/>
              <a:t>env</a:t>
            </a:r>
            <a:r>
              <a:rPr lang="en-US" sz="1600" dirty="0"/>
              <a:t>) == 0) { </a:t>
            </a:r>
            <a:r>
              <a:rPr lang="en-US" sz="1600" dirty="0" smtClean="0"/>
              <a:t>/*Code </a:t>
            </a:r>
            <a:r>
              <a:rPr lang="en-US" sz="1600" dirty="0"/>
              <a:t>executed after </a:t>
            </a:r>
            <a:r>
              <a:rPr lang="en-US" sz="1600" dirty="0" err="1"/>
              <a:t>setjmp</a:t>
            </a:r>
            <a:r>
              <a:rPr lang="en-US" sz="1600" dirty="0" smtClean="0"/>
              <a:t>()*/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nvar</a:t>
            </a:r>
            <a:r>
              <a:rPr lang="en-US" sz="1600" dirty="0"/>
              <a:t> = 777;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rvar</a:t>
            </a:r>
            <a:r>
              <a:rPr lang="en-US" sz="1600" dirty="0"/>
              <a:t> = 888;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vvar</a:t>
            </a:r>
            <a:r>
              <a:rPr lang="en-US" sz="1600" dirty="0"/>
              <a:t> = 999;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doJump</a:t>
            </a:r>
            <a:r>
              <a:rPr lang="en-US" sz="1600" dirty="0"/>
              <a:t>(</a:t>
            </a:r>
            <a:r>
              <a:rPr lang="en-US" sz="1600" dirty="0" err="1"/>
              <a:t>nvar</a:t>
            </a:r>
            <a:r>
              <a:rPr lang="en-US" sz="1600" dirty="0"/>
              <a:t>, </a:t>
            </a:r>
            <a:r>
              <a:rPr lang="en-US" sz="1600" dirty="0" err="1"/>
              <a:t>rvar</a:t>
            </a:r>
            <a:r>
              <a:rPr lang="en-US" sz="1600" dirty="0"/>
              <a:t>, </a:t>
            </a:r>
            <a:r>
              <a:rPr lang="en-US" sz="1600" dirty="0" err="1"/>
              <a:t>vvar</a:t>
            </a:r>
            <a:r>
              <a:rPr lang="en-US" sz="1600" dirty="0" smtClean="0"/>
              <a:t>);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} else {                   </a:t>
            </a:r>
            <a:r>
              <a:rPr lang="en-US" sz="1600" dirty="0" smtClean="0"/>
              <a:t>        </a:t>
            </a:r>
            <a:r>
              <a:rPr lang="en-US" sz="1600" dirty="0"/>
              <a:t>/* Code executed after </a:t>
            </a:r>
            <a:r>
              <a:rPr lang="en-US" sz="1600" dirty="0" err="1"/>
              <a:t>longjmp</a:t>
            </a:r>
            <a:r>
              <a:rPr lang="en-US" sz="1600" dirty="0"/>
              <a:t>() </a:t>
            </a:r>
            <a:r>
              <a:rPr lang="en-US" sz="1600" dirty="0" smtClean="0"/>
              <a:t>*/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printf</a:t>
            </a:r>
            <a:r>
              <a:rPr lang="en-US" sz="1600" dirty="0"/>
              <a:t>("After </a:t>
            </a:r>
            <a:r>
              <a:rPr lang="en-US" sz="1600" dirty="0" err="1"/>
              <a:t>longjmp</a:t>
            </a:r>
            <a:r>
              <a:rPr lang="en-US" sz="1600" dirty="0"/>
              <a:t>(): </a:t>
            </a:r>
            <a:r>
              <a:rPr lang="en-US" sz="1600" dirty="0" err="1"/>
              <a:t>nvar</a:t>
            </a:r>
            <a:r>
              <a:rPr lang="en-US" sz="1600" dirty="0"/>
              <a:t>=%d </a:t>
            </a:r>
            <a:r>
              <a:rPr lang="en-US" sz="1600" dirty="0" err="1"/>
              <a:t>rvar</a:t>
            </a:r>
            <a:r>
              <a:rPr lang="en-US" sz="1600" dirty="0"/>
              <a:t>=%d </a:t>
            </a:r>
            <a:r>
              <a:rPr lang="en-US" sz="1600" dirty="0" err="1"/>
              <a:t>vvar</a:t>
            </a:r>
            <a:r>
              <a:rPr lang="en-US" sz="1600" dirty="0"/>
              <a:t>=%d\n", </a:t>
            </a:r>
            <a:r>
              <a:rPr lang="en-US" sz="1600" dirty="0" err="1"/>
              <a:t>nvar</a:t>
            </a:r>
            <a:r>
              <a:rPr lang="en-US" sz="1600" dirty="0"/>
              <a:t>, </a:t>
            </a:r>
            <a:r>
              <a:rPr lang="en-US" sz="1600" dirty="0" err="1"/>
              <a:t>rvar</a:t>
            </a:r>
            <a:r>
              <a:rPr lang="en-US" sz="1600" dirty="0"/>
              <a:t>, </a:t>
            </a:r>
            <a:r>
              <a:rPr lang="en-US" sz="1600" dirty="0" err="1"/>
              <a:t>vvar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}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exit(EXIT_SUCCESS</a:t>
            </a:r>
            <a:r>
              <a:rPr lang="en-US" sz="1600" dirty="0" smtClean="0"/>
              <a:t>);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86200" y="914400"/>
            <a:ext cx="76200" cy="5562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9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Volatile in 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C, and consequently C++, the volatile keyword was intended </a:t>
            </a:r>
            <a:r>
              <a:rPr lang="en-US" dirty="0" smtClean="0"/>
              <a:t>to</a:t>
            </a:r>
            <a:r>
              <a:rPr lang="en-US" baseline="300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allow </a:t>
            </a:r>
            <a:r>
              <a:rPr lang="en-US" dirty="0"/>
              <a:t>access to </a:t>
            </a:r>
            <a:r>
              <a:rPr lang="en-US" dirty="0">
                <a:hlinkClick r:id="rId2" tooltip="Memory-mapped I/O"/>
              </a:rPr>
              <a:t>memory mapped devices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allow uses of variables between </a:t>
            </a:r>
            <a:r>
              <a:rPr lang="en-US" dirty="0" err="1">
                <a:hlinkClick r:id="rId3" tooltip="Setjmp"/>
              </a:rPr>
              <a:t>setjmp</a:t>
            </a:r>
            <a:r>
              <a:rPr lang="en-US" dirty="0"/>
              <a:t> and </a:t>
            </a:r>
            <a:r>
              <a:rPr lang="en-US" dirty="0" err="1"/>
              <a:t>longjmp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allow uses of </a:t>
            </a:r>
            <a:r>
              <a:rPr lang="en-US" dirty="0" err="1"/>
              <a:t>sig_atomic_t</a:t>
            </a:r>
            <a:r>
              <a:rPr lang="en-US" dirty="0"/>
              <a:t> variables in signal handlers.</a:t>
            </a:r>
          </a:p>
          <a:p>
            <a:r>
              <a:rPr lang="en-US" dirty="0"/>
              <a:t>Operations on volatile variables are not </a:t>
            </a:r>
            <a:r>
              <a:rPr lang="en-US" dirty="0">
                <a:hlinkClick r:id="rId4" tooltip="Atomic operation"/>
              </a:rPr>
              <a:t>atomic</a:t>
            </a:r>
            <a:r>
              <a:rPr lang="en-US" dirty="0"/>
              <a:t>, nor do they establish a proper happens-before relationship for threading. This is according to the relevant standards (C, C++, POSIX, WIN32),</a:t>
            </a:r>
            <a:r>
              <a:rPr lang="en-US" baseline="30000" dirty="0">
                <a:hlinkClick r:id="rId5"/>
              </a:rPr>
              <a:t>[2]</a:t>
            </a:r>
            <a:r>
              <a:rPr lang="en-US" dirty="0"/>
              <a:t> and this is the matter of fact for the vast majority of current implementations. Thus, the usage of volatile keyword as a portable synchronization mechanism is discouraged by many C/C++ groups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6477000"/>
            <a:ext cx="464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http://en.wikipedia.org/wiki/Volatile_variable</a:t>
            </a:r>
          </a:p>
        </p:txBody>
      </p:sp>
    </p:spTree>
    <p:extLst>
      <p:ext uri="{BB962C8B-B14F-4D97-AF65-F5344CB8AC3E}">
        <p14:creationId xmlns:p14="http://schemas.microsoft.com/office/powerpoint/2010/main" val="1921049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memory-mapped I/O in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static </a:t>
            </a:r>
            <a:r>
              <a:rPr lang="en-US" dirty="0" err="1"/>
              <a:t>int</a:t>
            </a:r>
            <a:r>
              <a:rPr lang="en-US" dirty="0"/>
              <a:t> foo;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/>
              <a:t>bar(void)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foo </a:t>
            </a:r>
            <a:r>
              <a:rPr lang="en-US" dirty="0"/>
              <a:t>= 0;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while </a:t>
            </a:r>
            <a:r>
              <a:rPr lang="en-US" dirty="0"/>
              <a:t>(foo != 255)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;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Optimizing compiler’s 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bar_optimized</a:t>
            </a:r>
            <a:r>
              <a:rPr lang="en-US" dirty="0"/>
              <a:t>(void) 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foo </a:t>
            </a:r>
            <a:r>
              <a:rPr lang="en-US" dirty="0"/>
              <a:t>= 0;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while </a:t>
            </a:r>
            <a:r>
              <a:rPr lang="en-US" dirty="0"/>
              <a:t>(true)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;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6477000"/>
            <a:ext cx="464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http://en.wikipedia.org/wiki/Volatile_variable</a:t>
            </a:r>
          </a:p>
        </p:txBody>
      </p:sp>
    </p:spTree>
    <p:extLst>
      <p:ext uri="{BB962C8B-B14F-4D97-AF65-F5344CB8AC3E}">
        <p14:creationId xmlns:p14="http://schemas.microsoft.com/office/powerpoint/2010/main" val="4241447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StackOverflow</a:t>
            </a:r>
            <a:r>
              <a:rPr lang="en-US" dirty="0"/>
              <a:t> why </a:t>
            </a:r>
            <a:r>
              <a:rPr lang="en-US" dirty="0" err="1"/>
              <a:t>sigaction</a:t>
            </a:r>
            <a:r>
              <a:rPr lang="en-US" dirty="0"/>
              <a:t> instead of signal 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 </a:t>
            </a:r>
            <a:r>
              <a:rPr lang="en-US" dirty="0" err="1"/>
              <a:t>sigaction</a:t>
            </a:r>
            <a:r>
              <a:rPr lang="en-US" dirty="0"/>
              <a:t>() unless you've got very compelling reasons not to do so.</a:t>
            </a:r>
          </a:p>
          <a:p>
            <a:endParaRPr lang="en-US" dirty="0"/>
          </a:p>
          <a:p>
            <a:r>
              <a:rPr lang="en-US" dirty="0"/>
              <a:t>The signal() interface has antiquity (and hence availability) in its </a:t>
            </a:r>
            <a:r>
              <a:rPr lang="en-US" dirty="0" err="1"/>
              <a:t>favour</a:t>
            </a:r>
            <a:r>
              <a:rPr lang="en-US" dirty="0"/>
              <a:t>, and it is defined in the C standard. Nevertheless, </a:t>
            </a:r>
            <a:r>
              <a:rPr lang="en-US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signal() function does not block other signals from arriving while the current handler is executing; </a:t>
            </a:r>
            <a:r>
              <a:rPr lang="en-US" dirty="0" err="1"/>
              <a:t>sigaction</a:t>
            </a:r>
            <a:r>
              <a:rPr lang="en-US" dirty="0"/>
              <a:t>() can block other signals until the current handler </a:t>
            </a:r>
            <a:r>
              <a:rPr lang="en-US" dirty="0" smtClean="0"/>
              <a:t>returns.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signal() function resets the signal action back to SIG_DFL (default) for almost all signals. </a:t>
            </a:r>
            <a:r>
              <a:rPr lang="en-US" dirty="0" smtClean="0">
                <a:solidFill>
                  <a:srgbClr val="FF0000"/>
                </a:solidFill>
              </a:rPr>
              <a:t>(not on our Linux)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This </a:t>
            </a:r>
            <a:r>
              <a:rPr lang="en-US" dirty="0"/>
              <a:t>means that the signal() handler must reinstall itself as its first action. 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It </a:t>
            </a:r>
            <a:r>
              <a:rPr lang="en-US" dirty="0"/>
              <a:t>also opens up a window of vulnerability between the time when the signal is detected and the handler is reinstalled during which if a second instance of the signal arrives, the default </a:t>
            </a:r>
            <a:r>
              <a:rPr lang="en-US" dirty="0" err="1"/>
              <a:t>behaviour</a:t>
            </a:r>
            <a:r>
              <a:rPr lang="en-US" dirty="0"/>
              <a:t> (usually terminate, sometimes with prejudice - aka core dump) occurs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-76200" y="6059269"/>
            <a:ext cx="9567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hlinkClick r:id="rId2"/>
              </a:rPr>
              <a:t>http://stackoverflow.com/questions/231912/what-is-the-difference-between-sigaction-and-signal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9500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Unreliable </a:t>
            </a:r>
            <a:r>
              <a:rPr lang="en-US" dirty="0" smtClean="0"/>
              <a:t>signals: </a:t>
            </a:r>
            <a:r>
              <a:rPr lang="en-US" dirty="0" smtClean="0">
                <a:solidFill>
                  <a:srgbClr val="FF0000"/>
                </a:solidFill>
              </a:rPr>
              <a:t>(old Man Signals) </a:t>
            </a:r>
            <a:r>
              <a:rPr lang="en-US" dirty="0" smtClean="0"/>
              <a:t>Examples/</a:t>
            </a:r>
            <a:r>
              <a:rPr lang="en-US" dirty="0" err="1" smtClean="0"/>
              <a:t>Unreliable.c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539240"/>
            <a:ext cx="4194048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onint</a:t>
            </a:r>
            <a:r>
              <a:rPr lang="en-US" dirty="0"/>
              <a:t>();  /* SIGINT handler */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signal(SIGINT,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signal(SIGQUIT,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419600" y="1463040"/>
            <a:ext cx="50292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 smtClean="0"/>
              <a:t>,"Rec SIG NUM=%</a:t>
            </a:r>
            <a:r>
              <a:rPr lang="en-US" dirty="0"/>
              <a:t>d\n", </a:t>
            </a:r>
            <a:r>
              <a:rPr lang="en-US" dirty="0" smtClean="0"/>
              <a:t>		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 smtClean="0"/>
              <a:t>,"Rec SIG NUM=%</a:t>
            </a:r>
            <a:r>
              <a:rPr lang="en-US" dirty="0"/>
              <a:t>d\n", </a:t>
            </a:r>
            <a:r>
              <a:rPr lang="en-US" dirty="0" smtClean="0"/>
              <a:t>	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if(sig == SIGQUIT) exit(1);</a:t>
            </a:r>
          </a:p>
          <a:p>
            <a:pPr marL="0" indent="0">
              <a:buNone/>
            </a:pPr>
            <a:r>
              <a:rPr lang="en-US" dirty="0"/>
              <a:t>   sleep(2);</a:t>
            </a:r>
          </a:p>
          <a:p>
            <a:pPr marL="0" indent="0">
              <a:buNone/>
            </a:pPr>
            <a:r>
              <a:rPr lang="en-US" dirty="0"/>
              <a:t>   signal(SIGINT,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19600" y="1143000"/>
            <a:ext cx="0" cy="541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19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Unreliable S</a:t>
            </a:r>
            <a:r>
              <a:rPr lang="en-US" dirty="0" smtClean="0"/>
              <a:t>ignals delivery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91000" y="1216152"/>
            <a:ext cx="4876800" cy="49377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signal(SIGINT, </a:t>
            </a:r>
            <a:r>
              <a:rPr lang="en-US" dirty="0" err="1" smtClean="0"/>
              <a:t>onintr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rv</a:t>
            </a:r>
            <a:r>
              <a:rPr lang="en-US" dirty="0" smtClean="0"/>
              <a:t>=</a:t>
            </a:r>
            <a:r>
              <a:rPr lang="en-US" dirty="0" err="1" smtClean="0"/>
              <a:t>sigtab</a:t>
            </a:r>
            <a:r>
              <a:rPr lang="en-US" dirty="0" smtClean="0"/>
              <a:t>[SIGINT]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sigtab</a:t>
            </a:r>
            <a:r>
              <a:rPr lang="en-US" dirty="0" smtClean="0"/>
              <a:t>[SIGINT]=</a:t>
            </a:r>
            <a:r>
              <a:rPr lang="en-US" dirty="0" err="1" smtClean="0"/>
              <a:t>onintr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signal pending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signal received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transfer to </a:t>
            </a:r>
            <a:r>
              <a:rPr lang="en-US" dirty="0" err="1" smtClean="0"/>
              <a:t>onintr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restore table to default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sigtab</a:t>
            </a:r>
            <a:r>
              <a:rPr lang="en-US" dirty="0" smtClean="0"/>
              <a:t>[SIGINT]=SIGDFL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sleep(2) // time to get killed</a:t>
            </a:r>
          </a:p>
          <a:p>
            <a:pPr marL="514350" indent="-514350">
              <a:buAutoNum type="arabicPeriod" startAt="8"/>
            </a:pPr>
            <a:r>
              <a:rPr lang="en-US" dirty="0" smtClean="0"/>
              <a:t>signal(SIGINT</a:t>
            </a:r>
            <a:r>
              <a:rPr lang="en-US" dirty="0"/>
              <a:t>, </a:t>
            </a:r>
            <a:r>
              <a:rPr lang="en-US" dirty="0" err="1"/>
              <a:t>onintr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4800" y="2286000"/>
            <a:ext cx="2667000" cy="27432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1752600"/>
            <a:ext cx="8382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8" idx="1"/>
            <a:endCxn id="8" idx="3"/>
          </p:cNvCxnSpPr>
          <p:nvPr/>
        </p:nvCxnSpPr>
        <p:spPr>
          <a:xfrm>
            <a:off x="2590800" y="2324100"/>
            <a:ext cx="838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2057400"/>
            <a:ext cx="838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" y="3124200"/>
            <a:ext cx="24907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rv</a:t>
            </a:r>
            <a:r>
              <a:rPr lang="en-US" b="1" dirty="0" smtClean="0"/>
              <a:t>=signal(SIGINT</a:t>
            </a:r>
            <a:r>
              <a:rPr lang="en-US" b="1" dirty="0"/>
              <a:t>, </a:t>
            </a:r>
            <a:r>
              <a:rPr lang="en-US" b="1" dirty="0" err="1"/>
              <a:t>onint</a:t>
            </a:r>
            <a:r>
              <a:rPr lang="en-US" b="1" dirty="0" smtClean="0"/>
              <a:t>);</a:t>
            </a:r>
          </a:p>
          <a:p>
            <a:r>
              <a:rPr lang="en-US" b="1" dirty="0" smtClean="0"/>
              <a:t>…</a:t>
            </a:r>
          </a:p>
          <a:p>
            <a:r>
              <a:rPr lang="en-US" b="1" dirty="0" smtClean="0"/>
              <a:t>infinite loop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892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filesystem</a:t>
            </a:r>
            <a:r>
              <a:rPr lang="en-US" dirty="0" smtClean="0"/>
              <a:t> are we running?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err="1"/>
              <a:t>ares</a:t>
            </a:r>
            <a:r>
              <a:rPr lang="en-US" sz="2200" dirty="0"/>
              <a:t>&gt; mount</a:t>
            </a:r>
          </a:p>
          <a:p>
            <a:pPr marL="0" indent="0">
              <a:buNone/>
            </a:pPr>
            <a:r>
              <a:rPr lang="en-US" sz="2200" dirty="0"/>
              <a:t>/</a:t>
            </a:r>
            <a:r>
              <a:rPr lang="en-US" sz="2200" dirty="0" err="1"/>
              <a:t>dev</a:t>
            </a:r>
            <a:r>
              <a:rPr lang="en-US" sz="2200" dirty="0"/>
              <a:t>/sda1 on / type </a:t>
            </a:r>
            <a:r>
              <a:rPr lang="en-US" sz="2200" dirty="0">
                <a:solidFill>
                  <a:srgbClr val="FF0000"/>
                </a:solidFill>
              </a:rPr>
              <a:t>ext4 </a:t>
            </a:r>
            <a:r>
              <a:rPr lang="en-US" sz="2200" dirty="0"/>
              <a:t>(</a:t>
            </a:r>
            <a:r>
              <a:rPr lang="en-US" sz="2200" dirty="0" err="1"/>
              <a:t>rw,errors</a:t>
            </a:r>
            <a:r>
              <a:rPr lang="en-US" sz="2200" dirty="0"/>
              <a:t>=remount-</a:t>
            </a:r>
            <a:r>
              <a:rPr lang="en-US" sz="2200" dirty="0" err="1"/>
              <a:t>ro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 err="1"/>
              <a:t>proc</a:t>
            </a:r>
            <a:r>
              <a:rPr lang="en-US" sz="2200" dirty="0"/>
              <a:t> on /</a:t>
            </a:r>
            <a:r>
              <a:rPr lang="en-US" sz="2200" dirty="0" err="1"/>
              <a:t>proc</a:t>
            </a:r>
            <a:r>
              <a:rPr lang="en-US" sz="2200" dirty="0"/>
              <a:t> type </a:t>
            </a:r>
            <a:r>
              <a:rPr lang="en-US" sz="2200" dirty="0" err="1">
                <a:solidFill>
                  <a:srgbClr val="FF0000"/>
                </a:solidFill>
              </a:rPr>
              <a:t>proc</a:t>
            </a:r>
            <a:r>
              <a:rPr lang="en-US" sz="2200" dirty="0"/>
              <a:t> (</a:t>
            </a:r>
            <a:r>
              <a:rPr lang="en-US" sz="2200" dirty="0" err="1"/>
              <a:t>rw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/>
              <a:t>none on /sys type </a:t>
            </a:r>
            <a:r>
              <a:rPr lang="en-US" sz="2200" dirty="0" err="1"/>
              <a:t>sysfs</a:t>
            </a:r>
            <a:r>
              <a:rPr lang="en-US" sz="2200" dirty="0"/>
              <a:t> (</a:t>
            </a:r>
            <a:r>
              <a:rPr lang="en-US" sz="2200" dirty="0" err="1"/>
              <a:t>rw,noexec,nosuid,nodev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 smtClean="0"/>
              <a:t>…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/</a:t>
            </a:r>
            <a:r>
              <a:rPr lang="en-US" sz="2200" dirty="0" err="1"/>
              <a:t>dev</a:t>
            </a:r>
            <a:r>
              <a:rPr lang="en-US" sz="2200" dirty="0"/>
              <a:t>/sda6 on /work type </a:t>
            </a:r>
            <a:r>
              <a:rPr lang="en-US" sz="2200" dirty="0">
                <a:solidFill>
                  <a:srgbClr val="FF0000"/>
                </a:solidFill>
              </a:rPr>
              <a:t>ext4</a:t>
            </a:r>
            <a:r>
              <a:rPr lang="en-US" sz="2200" dirty="0"/>
              <a:t> (</a:t>
            </a:r>
            <a:r>
              <a:rPr lang="en-US" sz="2200" dirty="0" err="1"/>
              <a:t>rw,noatime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 err="1"/>
              <a:t>saratoga</a:t>
            </a:r>
            <a:r>
              <a:rPr lang="en-US" sz="2200" dirty="0"/>
              <a:t>:/</a:t>
            </a:r>
            <a:r>
              <a:rPr lang="en-US" sz="2200" dirty="0" err="1"/>
              <a:t>usr</a:t>
            </a:r>
            <a:r>
              <a:rPr lang="en-US" sz="2200" dirty="0"/>
              <a:t>/local on /</a:t>
            </a:r>
            <a:r>
              <a:rPr lang="en-US" sz="2200" dirty="0" err="1"/>
              <a:t>usr</a:t>
            </a:r>
            <a:r>
              <a:rPr lang="en-US" sz="2200" dirty="0"/>
              <a:t>/local type </a:t>
            </a:r>
            <a:r>
              <a:rPr lang="en-US" sz="2200" dirty="0" err="1">
                <a:solidFill>
                  <a:srgbClr val="FF0000"/>
                </a:solidFill>
              </a:rPr>
              <a:t>nfs</a:t>
            </a:r>
            <a:r>
              <a:rPr lang="en-US" sz="2200" dirty="0"/>
              <a:t> (</a:t>
            </a:r>
            <a:r>
              <a:rPr lang="en-US" sz="2200" dirty="0" err="1"/>
              <a:t>rw,addr</a:t>
            </a:r>
            <a:r>
              <a:rPr lang="en-US" sz="2200" dirty="0"/>
              <a:t>=129.252.138.40)</a:t>
            </a:r>
          </a:p>
          <a:p>
            <a:pPr marL="0" indent="0">
              <a:buNone/>
            </a:pPr>
            <a:r>
              <a:rPr lang="en-US" sz="2200" dirty="0" err="1"/>
              <a:t>neptune</a:t>
            </a:r>
            <a:r>
              <a:rPr lang="en-US" sz="2200" dirty="0"/>
              <a:t>:/acct on /acct type </a:t>
            </a:r>
            <a:r>
              <a:rPr lang="en-US" sz="2200" dirty="0" err="1">
                <a:solidFill>
                  <a:srgbClr val="FF0000"/>
                </a:solidFill>
              </a:rPr>
              <a:t>nfs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(</a:t>
            </a:r>
            <a:r>
              <a:rPr lang="en-US" sz="2200" dirty="0" err="1"/>
              <a:t>rw,addr</a:t>
            </a:r>
            <a:r>
              <a:rPr lang="en-US" sz="2200" dirty="0"/>
              <a:t>=129.252.138.8)</a:t>
            </a:r>
          </a:p>
          <a:p>
            <a:pPr marL="0" indent="0">
              <a:buNone/>
            </a:pPr>
            <a:r>
              <a:rPr lang="en-US" sz="2200" dirty="0"/>
              <a:t>garnet:/class on /class type </a:t>
            </a:r>
            <a:r>
              <a:rPr lang="en-US" sz="2200" dirty="0" err="1">
                <a:solidFill>
                  <a:srgbClr val="FF0000"/>
                </a:solidFill>
              </a:rPr>
              <a:t>nfs</a:t>
            </a:r>
            <a:r>
              <a:rPr lang="en-US" sz="2200" dirty="0"/>
              <a:t> (</a:t>
            </a:r>
            <a:r>
              <a:rPr lang="en-US" sz="2200" dirty="0" err="1"/>
              <a:t>rw,addr</a:t>
            </a:r>
            <a:r>
              <a:rPr lang="en-US" sz="2200" dirty="0"/>
              <a:t>=129.252.130.15)</a:t>
            </a:r>
          </a:p>
          <a:p>
            <a:pPr marL="0" indent="0">
              <a:buNone/>
            </a:pPr>
            <a:r>
              <a:rPr lang="en-US" sz="2200" dirty="0"/>
              <a:t>garnet:/work/</a:t>
            </a:r>
            <a:r>
              <a:rPr lang="en-US" sz="2200" dirty="0" err="1"/>
              <a:t>ftproot</a:t>
            </a:r>
            <a:r>
              <a:rPr lang="en-US" sz="2200" dirty="0"/>
              <a:t> on /</a:t>
            </a:r>
            <a:r>
              <a:rPr lang="en-US" sz="2200" dirty="0" err="1"/>
              <a:t>ftproot</a:t>
            </a:r>
            <a:r>
              <a:rPr lang="en-US" sz="2200" dirty="0"/>
              <a:t> type </a:t>
            </a:r>
            <a:r>
              <a:rPr lang="en-US" sz="2200" dirty="0" err="1">
                <a:solidFill>
                  <a:srgbClr val="FF0000"/>
                </a:solidFill>
              </a:rPr>
              <a:t>nfs</a:t>
            </a:r>
            <a:r>
              <a:rPr lang="en-US" sz="2200" dirty="0"/>
              <a:t> (</a:t>
            </a:r>
            <a:r>
              <a:rPr lang="en-US" sz="2200" dirty="0" err="1"/>
              <a:t>rw,addr</a:t>
            </a:r>
            <a:r>
              <a:rPr lang="en-US" sz="2200" dirty="0"/>
              <a:t>=129.252.130.15)</a:t>
            </a:r>
          </a:p>
          <a:p>
            <a:pPr marL="0" indent="0">
              <a:buNone/>
            </a:pPr>
            <a:r>
              <a:rPr lang="en-US" sz="2200" dirty="0" err="1"/>
              <a:t>binfmt_misc</a:t>
            </a:r>
            <a:r>
              <a:rPr lang="en-US" sz="2200" dirty="0"/>
              <a:t> on /</a:t>
            </a:r>
            <a:r>
              <a:rPr lang="en-US" sz="2200" dirty="0" err="1"/>
              <a:t>proc</a:t>
            </a:r>
            <a:r>
              <a:rPr lang="en-US" sz="2200" dirty="0"/>
              <a:t>/sys/</a:t>
            </a:r>
            <a:r>
              <a:rPr lang="en-US" sz="2200" dirty="0" err="1"/>
              <a:t>fs</a:t>
            </a:r>
            <a:r>
              <a:rPr lang="en-US" sz="2200" dirty="0"/>
              <a:t>/</a:t>
            </a:r>
            <a:r>
              <a:rPr lang="en-US" sz="2200" dirty="0" err="1"/>
              <a:t>binfmt_misc</a:t>
            </a:r>
            <a:r>
              <a:rPr lang="en-US" sz="2200" dirty="0"/>
              <a:t> type </a:t>
            </a:r>
            <a:r>
              <a:rPr lang="en-US" sz="2200" dirty="0" err="1">
                <a:solidFill>
                  <a:srgbClr val="FF0000"/>
                </a:solidFill>
              </a:rPr>
              <a:t>binfmt_misc</a:t>
            </a:r>
            <a:r>
              <a:rPr lang="en-US" sz="2200" dirty="0"/>
              <a:t> (</a:t>
            </a:r>
            <a:r>
              <a:rPr lang="en-US" sz="2200" dirty="0" err="1"/>
              <a:t>rw,noexec,nosuid,nodev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61810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Sigaction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sa_handler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void     (*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)(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siginfo_t</a:t>
            </a:r>
            <a:r>
              <a:rPr lang="en-US" dirty="0">
                <a:solidFill>
                  <a:srgbClr val="FF0000"/>
                </a:solidFill>
              </a:rPr>
              <a:t> *, void *);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sigset_t</a:t>
            </a:r>
            <a:r>
              <a:rPr lang="en-US" dirty="0"/>
              <a:t>   </a:t>
            </a:r>
            <a:r>
              <a:rPr lang="en-US" dirty="0" err="1"/>
              <a:t>sa_mask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</a:t>
            </a:r>
            <a:r>
              <a:rPr lang="en-US" dirty="0" err="1"/>
              <a:t>sa_flags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sa_restorer</a:t>
            </a:r>
            <a:r>
              <a:rPr lang="en-US" dirty="0"/>
              <a:t>)(void);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smtClean="0"/>
              <a:t>};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 </a:t>
            </a:r>
            <a:r>
              <a:rPr lang="en-US" dirty="0">
                <a:solidFill>
                  <a:srgbClr val="FF0000"/>
                </a:solidFill>
              </a:rPr>
              <a:t>some  architectures  a  union  is  involved:  do not assign to </a:t>
            </a:r>
            <a:r>
              <a:rPr lang="en-US" dirty="0" smtClean="0">
                <a:solidFill>
                  <a:srgbClr val="FF0000"/>
                </a:solidFill>
              </a:rPr>
              <a:t>both  </a:t>
            </a:r>
            <a:r>
              <a:rPr lang="en-US" dirty="0" err="1" smtClean="0">
                <a:solidFill>
                  <a:srgbClr val="FF0000"/>
                </a:solidFill>
              </a:rPr>
              <a:t>sa_handler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242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Classifying Programs by signal usage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Simple (programmer ignore) take default actions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, </a:t>
            </a:r>
            <a:endParaRPr lang="en-US" dirty="0"/>
          </a:p>
          <a:p>
            <a:r>
              <a:rPr lang="en-US" dirty="0" smtClean="0"/>
              <a:t>graceful </a:t>
            </a:r>
            <a:r>
              <a:rPr lang="en-US" dirty="0"/>
              <a:t>exit </a:t>
            </a:r>
            <a:r>
              <a:rPr lang="en-US" dirty="0" smtClean="0"/>
              <a:t>: Catch signal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graceful exit</a:t>
            </a:r>
          </a:p>
          <a:p>
            <a:pPr lvl="1"/>
            <a:r>
              <a:rPr lang="en-US" dirty="0" smtClean="0"/>
              <a:t>catch signal </a:t>
            </a:r>
            <a:r>
              <a:rPr lang="en-US" dirty="0" err="1" smtClean="0"/>
              <a:t>longjmp</a:t>
            </a:r>
            <a:r>
              <a:rPr lang="en-US" dirty="0" smtClean="0"/>
              <a:t> to spot to remove temporary files, sync DB,  etc., close open </a:t>
            </a:r>
            <a:r>
              <a:rPr lang="en-US" dirty="0" err="1" smtClean="0"/>
              <a:t>fd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Catch signal and restart -  consider a shell; what should it do when a SIGINT is received?</a:t>
            </a:r>
          </a:p>
          <a:p>
            <a:pPr lvl="1"/>
            <a:r>
              <a:rPr lang="en-US" dirty="0" smtClean="0"/>
              <a:t>vim, </a:t>
            </a:r>
            <a:r>
              <a:rPr lang="en-US" dirty="0" err="1" smtClean="0"/>
              <a:t>emacs</a:t>
            </a:r>
            <a:r>
              <a:rPr lang="en-US" dirty="0" smtClean="0"/>
              <a:t>, bash, …</a:t>
            </a:r>
          </a:p>
          <a:p>
            <a:endParaRPr lang="en-US" dirty="0" smtClean="0"/>
          </a:p>
          <a:p>
            <a:r>
              <a:rPr lang="en-US" dirty="0" smtClean="0"/>
              <a:t>Full-metal Jacket – block all signals that one can for a server or other daemon.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05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graceful.c</a:t>
            </a:r>
            <a:r>
              <a:rPr lang="en-US" dirty="0" smtClean="0"/>
              <a:t> (note old sigs)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4048" cy="49377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Should be updated to </a:t>
            </a:r>
            <a:r>
              <a:rPr lang="en-US" dirty="0" err="1" smtClean="0"/>
              <a:t>sigaction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);</a:t>
            </a:r>
            <a:r>
              <a:rPr lang="en-US" dirty="0"/>
              <a:t> /* SIGINT handler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</a:t>
            </a:r>
            <a:r>
              <a:rPr lang="en-US" dirty="0" smtClean="0"/>
              <a:t>(){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signal(SIGINT,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signal(SIGQUIT,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void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 smtClean="0"/>
              <a:t>,”Received SIG=%d\n”, 	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stdout</a:t>
            </a:r>
            <a:r>
              <a:rPr lang="en-US" dirty="0" smtClean="0"/>
              <a:t>,”Received </a:t>
            </a:r>
            <a:r>
              <a:rPr lang="en-US" dirty="0"/>
              <a:t>SIG=%</a:t>
            </a:r>
            <a:r>
              <a:rPr lang="en-US" dirty="0" smtClean="0"/>
              <a:t>d\n”, 	sig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/*</a:t>
            </a:r>
          </a:p>
          <a:p>
            <a:pPr marL="0" indent="0">
              <a:buNone/>
            </a:pPr>
            <a:r>
              <a:rPr lang="en-US" dirty="0"/>
              <a:t>    * Graceful exit type things removing temporary </a:t>
            </a:r>
            <a:r>
              <a:rPr lang="en-US" dirty="0" smtClean="0"/>
              <a:t>files, flushing buffers </a:t>
            </a:r>
            <a:r>
              <a:rPr lang="en-US" dirty="0"/>
              <a:t>etc.</a:t>
            </a:r>
          </a:p>
          <a:p>
            <a:pPr marL="0" indent="0">
              <a:buNone/>
            </a:pPr>
            <a:r>
              <a:rPr lang="en-US" dirty="0"/>
              <a:t>    *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4269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47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Exit with </a:t>
            </a:r>
            <a:r>
              <a:rPr lang="en-US" dirty="0" err="1" smtClean="0"/>
              <a:t>sigaction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);/* SIGINT handler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rv</a:t>
            </a:r>
            <a:r>
              <a:rPr lang="en-US" dirty="0"/>
              <a:t>; /* should be checked </a:t>
            </a:r>
            <a:r>
              <a:rPr lang="en-US" dirty="0" err="1"/>
              <a:t>everytime</a:t>
            </a:r>
            <a:r>
              <a:rPr lang="en-US" dirty="0"/>
              <a:t>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act, *</a:t>
            </a:r>
            <a:r>
              <a:rPr lang="en-US" dirty="0" err="1"/>
              <a:t>oldact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sigset_t</a:t>
            </a:r>
            <a:r>
              <a:rPr lang="en-US"/>
              <a:t> </a:t>
            </a:r>
            <a:r>
              <a:rPr lang="en-US" smtClean="0"/>
              <a:t>    signal_mask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rv</a:t>
            </a:r>
            <a:r>
              <a:rPr lang="en-US" dirty="0"/>
              <a:t>=</a:t>
            </a:r>
            <a:r>
              <a:rPr lang="en-US" dirty="0" err="1"/>
              <a:t>sigfillset</a:t>
            </a:r>
            <a:r>
              <a:rPr lang="en-US" dirty="0"/>
              <a:t>(&amp;</a:t>
            </a:r>
            <a:r>
              <a:rPr lang="en-US" dirty="0" err="1"/>
              <a:t>signal_mask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act.sa_handler</a:t>
            </a:r>
            <a:r>
              <a:rPr lang="en-US" dirty="0"/>
              <a:t> = </a:t>
            </a:r>
            <a:r>
              <a:rPr lang="en-US" dirty="0" err="1"/>
              <a:t>onint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act.sa_mask</a:t>
            </a:r>
            <a:r>
              <a:rPr lang="en-US" dirty="0"/>
              <a:t> = </a:t>
            </a:r>
            <a:r>
              <a:rPr lang="en-US" dirty="0" err="1"/>
              <a:t>signal_mask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act.sa_flags</a:t>
            </a:r>
            <a:r>
              <a:rPr lang="en-US" dirty="0"/>
              <a:t> = 0;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55656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act.sa_restorer</a:t>
            </a:r>
            <a:r>
              <a:rPr lang="en-US" dirty="0" smtClean="0"/>
              <a:t> </a:t>
            </a:r>
            <a:r>
              <a:rPr lang="en-US" dirty="0"/>
              <a:t>= NULL;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sigaction</a:t>
            </a:r>
            <a:r>
              <a:rPr lang="en-US" dirty="0"/>
              <a:t>(SIGINT, &amp;act, 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sigaction</a:t>
            </a:r>
            <a:r>
              <a:rPr lang="en-US" dirty="0"/>
              <a:t>(SIGQUIT, &amp;act, </a:t>
            </a:r>
            <a:r>
              <a:rPr lang="en-US" dirty="0" err="1"/>
              <a:t>oldact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</a:t>
            </a:r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,"</a:t>
            </a:r>
            <a:r>
              <a:rPr lang="en-US" dirty="0" err="1"/>
              <a:t>STDERR:Recieved</a:t>
            </a:r>
            <a:r>
              <a:rPr lang="en-US" dirty="0"/>
              <a:t> SIGNAL NUMBER =%d\n", sig);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</a:t>
            </a:r>
            <a:r>
              <a:rPr lang="en-US" dirty="0" err="1"/>
              <a:t>STDOUT:Recieved</a:t>
            </a:r>
            <a:r>
              <a:rPr lang="en-US" dirty="0"/>
              <a:t> SIGNAL NUMBER =%d\n", sig);</a:t>
            </a:r>
          </a:p>
          <a:p>
            <a:pPr marL="0" indent="0">
              <a:buNone/>
            </a:pPr>
            <a:r>
              <a:rPr lang="en-US" dirty="0"/>
              <a:t>   /*</a:t>
            </a:r>
          </a:p>
          <a:p>
            <a:pPr marL="0" indent="0">
              <a:buNone/>
            </a:pPr>
            <a:r>
              <a:rPr lang="en-US" dirty="0"/>
              <a:t>    * Graceful exit type things removing temporary files etc.</a:t>
            </a:r>
          </a:p>
          <a:p>
            <a:pPr marL="0" indent="0">
              <a:buNone/>
            </a:pPr>
            <a:r>
              <a:rPr lang="en-US" dirty="0"/>
              <a:t>    *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r>
              <a:rPr lang="en-US" dirty="0"/>
              <a:t>   exit(0)</a:t>
            </a:r>
          </a:p>
        </p:txBody>
      </p:sp>
    </p:spTree>
    <p:extLst>
      <p:ext uri="{BB962C8B-B14F-4D97-AF65-F5344CB8AC3E}">
        <p14:creationId xmlns:p14="http://schemas.microsoft.com/office/powerpoint/2010/main" val="2634770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Signals and </a:t>
            </a:r>
            <a:r>
              <a:rPr lang="en-US" dirty="0"/>
              <a:t>S</a:t>
            </a:r>
            <a:r>
              <a:rPr lang="en-US" dirty="0" smtClean="0"/>
              <a:t>tart Over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17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TLPI/signals/*.c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catch_rtsigs.c</a:t>
            </a:r>
            <a:r>
              <a:rPr lang="en-US" sz="2400" dirty="0"/>
              <a:t>        </a:t>
            </a:r>
            <a:endParaRPr lang="en-US" sz="2400" dirty="0" smtClean="0"/>
          </a:p>
          <a:p>
            <a:r>
              <a:rPr lang="en-US" sz="2400" dirty="0" err="1" smtClean="0"/>
              <a:t>sigmask_longjmp.c</a:t>
            </a:r>
            <a:r>
              <a:rPr lang="en-US" sz="2400" dirty="0" smtClean="0"/>
              <a:t>  </a:t>
            </a:r>
            <a:r>
              <a:rPr lang="en-US" sz="2400" dirty="0" err="1" smtClean="0"/>
              <a:t>cond</a:t>
            </a:r>
            <a:r>
              <a:rPr lang="en-US" sz="2400" dirty="0" smtClean="0"/>
              <a:t> compilation </a:t>
            </a:r>
            <a:r>
              <a:rPr lang="en-US" sz="2400" dirty="0" err="1" smtClean="0"/>
              <a:t>sigsetjmp</a:t>
            </a:r>
            <a:r>
              <a:rPr lang="en-US" sz="2400" dirty="0" smtClean="0"/>
              <a:t>      </a:t>
            </a:r>
          </a:p>
          <a:p>
            <a:r>
              <a:rPr lang="en-US" sz="2400" dirty="0" err="1" smtClean="0"/>
              <a:t>t_kill.c</a:t>
            </a:r>
            <a:r>
              <a:rPr lang="en-US" sz="2400" dirty="0" smtClean="0"/>
              <a:t> - kill </a:t>
            </a:r>
            <a:r>
              <a:rPr lang="en-US" sz="2400" dirty="0" err="1" smtClean="0"/>
              <a:t>implemnation</a:t>
            </a:r>
            <a:endParaRPr lang="en-US" sz="2400" dirty="0"/>
          </a:p>
          <a:p>
            <a:r>
              <a:rPr lang="en-US" sz="2400" dirty="0" err="1" smtClean="0"/>
              <a:t>demo_SIGFPE.c</a:t>
            </a:r>
            <a:r>
              <a:rPr lang="en-US" sz="2400" dirty="0" smtClean="0"/>
              <a:t> –div by 0         </a:t>
            </a:r>
          </a:p>
          <a:p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signal.c</a:t>
            </a:r>
            <a:r>
              <a:rPr lang="en-US" sz="2400" dirty="0" smtClean="0"/>
              <a:t>                </a:t>
            </a:r>
          </a:p>
          <a:p>
            <a:r>
              <a:rPr lang="en-US" sz="2400" dirty="0" err="1" smtClean="0"/>
              <a:t>t_sigaltstack.c</a:t>
            </a:r>
            <a:endParaRPr lang="en-US" sz="2400" dirty="0"/>
          </a:p>
          <a:p>
            <a:r>
              <a:rPr lang="en-US" sz="2400" dirty="0" err="1"/>
              <a:t>ignore_pending_sig.c</a:t>
            </a:r>
            <a:r>
              <a:rPr lang="en-US" sz="2400" dirty="0"/>
              <a:t>  </a:t>
            </a:r>
            <a:endParaRPr lang="en-US" sz="2400" dirty="0" smtClean="0"/>
          </a:p>
          <a:p>
            <a:r>
              <a:rPr lang="en-US" sz="2400" dirty="0" err="1" smtClean="0"/>
              <a:t>signalfd_sigval.c</a:t>
            </a:r>
            <a:r>
              <a:rPr lang="en-US" sz="2400" dirty="0" smtClean="0"/>
              <a:t>       </a:t>
            </a:r>
          </a:p>
          <a:p>
            <a:r>
              <a:rPr lang="en-US" sz="2400" dirty="0" err="1" smtClean="0"/>
              <a:t>t_sigqueue.c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intquit.c</a:t>
            </a:r>
            <a:r>
              <a:rPr lang="en-US" dirty="0"/>
              <a:t>             </a:t>
            </a:r>
          </a:p>
          <a:p>
            <a:r>
              <a:rPr lang="en-US" dirty="0" err="1"/>
              <a:t>signal_functions.c</a:t>
            </a:r>
            <a:r>
              <a:rPr lang="en-US" dirty="0"/>
              <a:t>      </a:t>
            </a:r>
            <a:endParaRPr lang="en-US" dirty="0" smtClean="0"/>
          </a:p>
          <a:p>
            <a:r>
              <a:rPr lang="en-US" dirty="0" err="1" smtClean="0"/>
              <a:t>t_sigsuspend.c</a:t>
            </a:r>
            <a:endParaRPr lang="en-US" dirty="0"/>
          </a:p>
          <a:p>
            <a:r>
              <a:rPr lang="en-US" dirty="0" err="1"/>
              <a:t>nonreentrant.c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sig_receiver.c</a:t>
            </a:r>
            <a:r>
              <a:rPr lang="en-US" dirty="0" smtClean="0"/>
              <a:t>          </a:t>
            </a:r>
          </a:p>
          <a:p>
            <a:r>
              <a:rPr lang="en-US" dirty="0" err="1" smtClean="0"/>
              <a:t>t_sigwaitinfo.c</a:t>
            </a:r>
            <a:endParaRPr lang="en-US" dirty="0"/>
          </a:p>
          <a:p>
            <a:r>
              <a:rPr lang="en-US" dirty="0" err="1"/>
              <a:t>ouch.c</a:t>
            </a:r>
            <a:r>
              <a:rPr lang="en-US" dirty="0"/>
              <a:t>                </a:t>
            </a:r>
            <a:endParaRPr lang="en-US" dirty="0" smtClean="0"/>
          </a:p>
          <a:p>
            <a:r>
              <a:rPr lang="en-US" dirty="0" err="1" smtClean="0"/>
              <a:t>sig_sender.c</a:t>
            </a:r>
            <a:endParaRPr lang="en-US" dirty="0"/>
          </a:p>
          <a:p>
            <a:r>
              <a:rPr lang="en-US" dirty="0" err="1"/>
              <a:t>siginterrupt.c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sig_speed_sigsuspend.c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943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pipe remapping review </a:t>
            </a:r>
            <a:r>
              <a:rPr lang="en-US" dirty="0" err="1" smtClean="0"/>
              <a:t>ls|wc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Pipes system maintained buffer for communication between processes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pipe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[2]); </a:t>
            </a:r>
          </a:p>
          <a:p>
            <a:pPr lvl="1"/>
            <a:r>
              <a:rPr lang="en-US" dirty="0" err="1"/>
              <a:t>pipesize</a:t>
            </a:r>
            <a:r>
              <a:rPr lang="en-US" dirty="0"/>
              <a:t> </a:t>
            </a:r>
            <a:r>
              <a:rPr lang="en-US" dirty="0" smtClean="0"/>
              <a:t>= buffer size in </a:t>
            </a:r>
            <a:r>
              <a:rPr lang="en-US" dirty="0" err="1"/>
              <a:t>limits.h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remember kernel automatically does synchronization </a:t>
            </a:r>
            <a:endParaRPr lang="en-US" dirty="0"/>
          </a:p>
          <a:p>
            <a:pPr lvl="2"/>
            <a:r>
              <a:rPr lang="en-US" dirty="0" smtClean="0"/>
              <a:t>pipe-full </a:t>
            </a:r>
            <a:r>
              <a:rPr lang="en-US" dirty="0" smtClean="0">
                <a:sym typeface="Wingdings" pitchFamily="2" charset="2"/>
              </a:rPr>
              <a:t> writer has to wait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pipe-empty  reader has to wait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ls</a:t>
            </a:r>
            <a:r>
              <a:rPr lang="en-US" dirty="0" smtClean="0">
                <a:sym typeface="Wingdings" pitchFamily="2" charset="2"/>
              </a:rPr>
              <a:t> | </a:t>
            </a:r>
            <a:r>
              <a:rPr lang="en-US" dirty="0" err="1" smtClean="0">
                <a:sym typeface="Wingdings" pitchFamily="2" charset="2"/>
              </a:rPr>
              <a:t>wc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pipe(</a:t>
            </a:r>
            <a:r>
              <a:rPr lang="en-US" dirty="0" err="1" smtClean="0">
                <a:sym typeface="Wingdings" pitchFamily="2" charset="2"/>
              </a:rPr>
              <a:t>pfd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read side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write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17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Control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^Z sends SIGSTOP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236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 62-1</a:t>
            </a:r>
          </a:p>
          <a:p>
            <a:r>
              <a:rPr lang="en-US" dirty="0" err="1" smtClean="0"/>
              <a:t>stty</a:t>
            </a:r>
            <a:endParaRPr lang="en-US" dirty="0" smtClean="0"/>
          </a:p>
          <a:p>
            <a:r>
              <a:rPr lang="en-US" dirty="0" err="1" smtClean="0"/>
              <a:t>stty</a:t>
            </a:r>
            <a:r>
              <a:rPr lang="en-US" dirty="0" smtClean="0"/>
              <a:t> </a:t>
            </a:r>
            <a:r>
              <a:rPr lang="en-US" dirty="0" err="1" smtClean="0"/>
              <a:t>noecho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095375"/>
            <a:ext cx="5419725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55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Ext4 Comments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ext4.wiki.kernel.org/index.php/Main_Page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ext4.wiki.kernel.org/index.php/Ext4_Disk_Layout</a:t>
            </a:r>
            <a:r>
              <a:rPr lang="en-US" dirty="0" smtClean="0"/>
              <a:t> </a:t>
            </a:r>
          </a:p>
          <a:p>
            <a:r>
              <a:rPr lang="en-US" dirty="0" smtClean="0"/>
              <a:t>Layout of standard block group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Direct/Indirect Block Addressing</a:t>
            </a:r>
          </a:p>
          <a:p>
            <a:pPr lvl="1"/>
            <a:r>
              <a:rPr lang="en-US" dirty="0"/>
              <a:t>Indirect block: (file blocks 12 to ($</a:t>
            </a:r>
            <a:r>
              <a:rPr lang="en-US" dirty="0" err="1"/>
              <a:t>block_size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/ 4</a:t>
            </a:r>
            <a:r>
              <a:rPr lang="en-US" dirty="0"/>
              <a:t>) + 11, or 12 to 1035 if 4KiB blocks)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3124200"/>
            <a:ext cx="828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8496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40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ypical input from keyboard is line buffered by terminal handler</a:t>
            </a:r>
          </a:p>
          <a:p>
            <a:pPr lvl="1"/>
            <a:r>
              <a:rPr lang="en-US" dirty="0" smtClean="0"/>
              <a:t>nothing input buffered till you type ‘\n’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Vi, less, Shells - character by character processing</a:t>
            </a:r>
          </a:p>
          <a:p>
            <a:pPr lvl="1"/>
            <a:r>
              <a:rPr lang="en-US" dirty="0" smtClean="0"/>
              <a:t>allowing up arrow and other arrows</a:t>
            </a:r>
          </a:p>
          <a:p>
            <a:pPr lvl="1"/>
            <a:endParaRPr lang="en-US" dirty="0"/>
          </a:p>
          <a:p>
            <a:r>
              <a:rPr lang="en-US" dirty="0" smtClean="0"/>
              <a:t>Chapter 62</a:t>
            </a:r>
          </a:p>
          <a:p>
            <a:pPr lvl="1"/>
            <a:r>
              <a:rPr lang="en-US" dirty="0" err="1" smtClean="0"/>
              <a:t>stty</a:t>
            </a:r>
            <a:r>
              <a:rPr lang="en-US" dirty="0" smtClean="0"/>
              <a:t>:   canonical mode</a:t>
            </a:r>
          </a:p>
          <a:p>
            <a:pPr lvl="1"/>
            <a:r>
              <a:rPr lang="en-US" dirty="0" err="1" smtClean="0"/>
              <a:t>cbreak</a:t>
            </a:r>
            <a:r>
              <a:rPr lang="en-US" dirty="0" smtClean="0"/>
              <a:t> and raw mode (table 62-3)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241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Mode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input line-buffered</a:t>
            </a:r>
          </a:p>
          <a:p>
            <a:pPr lvl="1"/>
            <a:r>
              <a:rPr lang="en-US" dirty="0" smtClean="0"/>
              <a:t>if read requests less bytes remaining data saved for next read</a:t>
            </a:r>
          </a:p>
          <a:p>
            <a:endParaRPr lang="en-US" dirty="0"/>
          </a:p>
          <a:p>
            <a:r>
              <a:rPr lang="en-US" dirty="0" smtClean="0"/>
              <a:t>^D  (EOT ) causes read to return EOF</a:t>
            </a:r>
          </a:p>
          <a:p>
            <a:endParaRPr lang="en-US" dirty="0"/>
          </a:p>
          <a:p>
            <a:r>
              <a:rPr lang="en-US" dirty="0" smtClean="0"/>
              <a:t>line editing is enabled</a:t>
            </a:r>
          </a:p>
          <a:p>
            <a:pPr lvl="1"/>
            <a:r>
              <a:rPr lang="en-US" dirty="0" smtClean="0"/>
              <a:t>ERASE   backspace/delete</a:t>
            </a:r>
          </a:p>
          <a:p>
            <a:pPr lvl="1"/>
            <a:r>
              <a:rPr lang="en-US" dirty="0" smtClean="0"/>
              <a:t>KILL   ^U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697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Noncanonical</a:t>
            </a:r>
            <a:r>
              <a:rPr lang="en-US" dirty="0" smtClean="0"/>
              <a:t> </a:t>
            </a:r>
            <a:r>
              <a:rPr lang="en-US" dirty="0"/>
              <a:t>Mode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MIN=0, </a:t>
            </a:r>
            <a:r>
              <a:rPr lang="en-US" dirty="0"/>
              <a:t>TIME==</a:t>
            </a:r>
            <a:r>
              <a:rPr lang="en-US" dirty="0" smtClean="0"/>
              <a:t>0 (polling read)</a:t>
            </a:r>
          </a:p>
          <a:p>
            <a:endParaRPr lang="en-US" dirty="0"/>
          </a:p>
          <a:p>
            <a:r>
              <a:rPr lang="en-US" dirty="0" smtClean="0"/>
              <a:t>MIN &gt; 0, TIME==0 (blocking read)</a:t>
            </a:r>
          </a:p>
          <a:p>
            <a:endParaRPr lang="en-US" dirty="0"/>
          </a:p>
          <a:p>
            <a:r>
              <a:rPr lang="en-US" dirty="0"/>
              <a:t>MIN </a:t>
            </a:r>
            <a:r>
              <a:rPr lang="en-US" dirty="0" smtClean="0"/>
              <a:t>== 0, TIME&gt;0 (read with timeout)</a:t>
            </a:r>
          </a:p>
          <a:p>
            <a:endParaRPr lang="en-US" dirty="0"/>
          </a:p>
          <a:p>
            <a:r>
              <a:rPr lang="en-US" dirty="0"/>
              <a:t>MIN &gt; 0, </a:t>
            </a:r>
            <a:r>
              <a:rPr lang="en-US" dirty="0" smtClean="0"/>
              <a:t>TIME&gt;0 (read </a:t>
            </a:r>
            <a:r>
              <a:rPr lang="en-US" dirty="0"/>
              <a:t>with </a:t>
            </a:r>
            <a:r>
              <a:rPr lang="en-US" dirty="0" err="1" smtClean="0"/>
              <a:t>interbyte</a:t>
            </a:r>
            <a:r>
              <a:rPr lang="en-US" dirty="0" smtClean="0"/>
              <a:t> timeout)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201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Cooked,  Raw, </a:t>
            </a:r>
            <a:r>
              <a:rPr lang="en-US" dirty="0" err="1" smtClean="0"/>
              <a:t>Cbreak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able 62-3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41648"/>
              </p:ext>
            </p:extLst>
          </p:nvPr>
        </p:nvGraphicFramePr>
        <p:xfrm>
          <a:off x="914400" y="1823720"/>
          <a:ext cx="784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12192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 by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r>
                        <a:rPr lang="en-US" baseline="0" dirty="0" smtClean="0"/>
                        <a:t> editing?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Signal generating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START/STOP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special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input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output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Input echoed?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697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TERMIOS(3)  </a:t>
            </a:r>
            <a:r>
              <a:rPr lang="en-US" dirty="0" smtClean="0"/>
              <a:t>    </a:t>
            </a:r>
            <a:r>
              <a:rPr lang="en-US" dirty="0"/>
              <a:t>Linux Programmer's Manual          </a:t>
            </a:r>
            <a:r>
              <a:rPr lang="en-US" dirty="0" smtClean="0"/>
              <a:t>TERMIOS(3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termios</a:t>
            </a:r>
            <a:r>
              <a:rPr lang="en-US" dirty="0"/>
              <a:t>,  </a:t>
            </a:r>
            <a:r>
              <a:rPr lang="en-US" dirty="0" err="1"/>
              <a:t>tcgetattr</a:t>
            </a:r>
            <a:r>
              <a:rPr lang="en-US" dirty="0"/>
              <a:t>,  </a:t>
            </a:r>
            <a:r>
              <a:rPr lang="en-US" dirty="0" err="1"/>
              <a:t>tcsetattr</a:t>
            </a:r>
            <a:r>
              <a:rPr lang="en-US" dirty="0"/>
              <a:t>, </a:t>
            </a:r>
            <a:r>
              <a:rPr lang="en-US" dirty="0" err="1"/>
              <a:t>tcsendbreak</a:t>
            </a:r>
            <a:r>
              <a:rPr lang="en-US" dirty="0"/>
              <a:t>, </a:t>
            </a:r>
            <a:r>
              <a:rPr lang="en-US" dirty="0" err="1"/>
              <a:t>tcdrain</a:t>
            </a:r>
            <a:r>
              <a:rPr lang="en-US" dirty="0"/>
              <a:t>, </a:t>
            </a:r>
            <a:r>
              <a:rPr lang="en-US" dirty="0" err="1"/>
              <a:t>tcflush</a:t>
            </a:r>
            <a:r>
              <a:rPr lang="en-US" dirty="0"/>
              <a:t>, </a:t>
            </a:r>
            <a:r>
              <a:rPr lang="en-US" dirty="0" err="1" smtClean="0"/>
              <a:t>tcflow</a:t>
            </a:r>
            <a:r>
              <a:rPr lang="en-US" dirty="0" smtClean="0"/>
              <a:t>, </a:t>
            </a:r>
            <a:r>
              <a:rPr lang="en-US" dirty="0" err="1" smtClean="0"/>
              <a:t>cfmakeraw</a:t>
            </a:r>
            <a:r>
              <a:rPr lang="en-US" dirty="0"/>
              <a:t>, </a:t>
            </a:r>
            <a:r>
              <a:rPr lang="en-US" dirty="0" err="1"/>
              <a:t>cfgetospeed</a:t>
            </a:r>
            <a:r>
              <a:rPr lang="en-US" dirty="0"/>
              <a:t>, </a:t>
            </a:r>
            <a:r>
              <a:rPr lang="en-US" dirty="0" err="1"/>
              <a:t>cfgetispeed</a:t>
            </a:r>
            <a:r>
              <a:rPr lang="en-US" dirty="0"/>
              <a:t>, </a:t>
            </a:r>
            <a:r>
              <a:rPr lang="en-US" dirty="0" err="1"/>
              <a:t>cfsetispeed</a:t>
            </a:r>
            <a:r>
              <a:rPr lang="en-US" dirty="0"/>
              <a:t>,  </a:t>
            </a:r>
            <a:r>
              <a:rPr lang="en-US" dirty="0" err="1" smtClean="0"/>
              <a:t>cfsetospeed</a:t>
            </a:r>
            <a:r>
              <a:rPr lang="en-US" dirty="0" smtClean="0"/>
              <a:t>,  </a:t>
            </a:r>
            <a:r>
              <a:rPr lang="en-US" dirty="0" err="1" smtClean="0"/>
              <a:t>cfsetspeed</a:t>
            </a:r>
            <a:r>
              <a:rPr lang="en-US" dirty="0" smtClean="0"/>
              <a:t> </a:t>
            </a:r>
            <a:r>
              <a:rPr lang="en-US" dirty="0"/>
              <a:t>- get and set terminal attributes, line control, get and set </a:t>
            </a:r>
            <a:r>
              <a:rPr lang="en-US" dirty="0" smtClean="0"/>
              <a:t>baud rate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termios.h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optional_actions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817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tty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err="1" smtClean="0"/>
              <a:t>tty</a:t>
            </a:r>
            <a:r>
              <a:rPr lang="en-US" dirty="0" smtClean="0"/>
              <a:t>/*.c</a:t>
            </a:r>
          </a:p>
          <a:p>
            <a:pPr marL="0" indent="0">
              <a:buNone/>
            </a:pPr>
            <a:r>
              <a:rPr lang="en-US" dirty="0" err="1"/>
              <a:t>demo_SIGWINCH.c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no_echo.c</a:t>
            </a: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 err="1" smtClean="0"/>
              <a:t>tty_functions.c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new_intr.c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test_tty_functions.c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ttyname.c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012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/ </a:t>
            </a:r>
            <a:r>
              <a:rPr lang="en-US" dirty="0" err="1" smtClean="0"/>
              <a:t>Automake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download</a:t>
            </a:r>
          </a:p>
          <a:p>
            <a:r>
              <a:rPr lang="en-US" dirty="0" smtClean="0"/>
              <a:t>unpack</a:t>
            </a:r>
          </a:p>
          <a:p>
            <a:pPr lvl="1"/>
            <a:r>
              <a:rPr lang="en-US" dirty="0" err="1" smtClean="0"/>
              <a:t>gunzip</a:t>
            </a:r>
            <a:r>
              <a:rPr lang="en-US" dirty="0" smtClean="0"/>
              <a:t> make</a:t>
            </a:r>
            <a:r>
              <a:rPr lang="en-US" dirty="0"/>
              <a:t>*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xvf</a:t>
            </a:r>
            <a:r>
              <a:rPr lang="en-US" dirty="0" smtClean="0"/>
              <a:t> make.tar</a:t>
            </a:r>
          </a:p>
          <a:p>
            <a:r>
              <a:rPr lang="en-US" dirty="0" smtClean="0"/>
              <a:t>configure</a:t>
            </a:r>
          </a:p>
          <a:p>
            <a:r>
              <a:rPr lang="en-US" dirty="0" smtClean="0"/>
              <a:t>make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Git</a:t>
            </a:r>
            <a:r>
              <a:rPr lang="en-US" dirty="0" smtClean="0"/>
              <a:t> anyone?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14800" y="1216152"/>
            <a:ext cx="4953000" cy="54132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Configure </a:t>
            </a:r>
            <a:r>
              <a:rPr lang="en-US" dirty="0" err="1" smtClean="0"/>
              <a:t>sh</a:t>
            </a:r>
            <a:r>
              <a:rPr lang="en-US" dirty="0" smtClean="0"/>
              <a:t> script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as_dir</a:t>
            </a:r>
            <a:r>
              <a:rPr lang="en-US" dirty="0"/>
              <a:t> in /</a:t>
            </a:r>
            <a:r>
              <a:rPr lang="en-US" dirty="0" err="1"/>
              <a:t>bin$PATH_SEPARATOR</a:t>
            </a: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bin$PATH_SEPARATOR$PATH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</a:t>
            </a:r>
          </a:p>
          <a:p>
            <a:pPr marL="0" indent="0">
              <a:buNone/>
            </a:pPr>
            <a:r>
              <a:rPr lang="en-US" dirty="0"/>
              <a:t>  IFS=$</a:t>
            </a:r>
            <a:r>
              <a:rPr lang="en-US" dirty="0" err="1"/>
              <a:t>as_save_IFS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 </a:t>
            </a:r>
            <a:r>
              <a:rPr lang="en-US" dirty="0"/>
              <a:t>test -z "$</a:t>
            </a:r>
            <a:r>
              <a:rPr lang="en-US" dirty="0" err="1"/>
              <a:t>as_dir</a:t>
            </a:r>
            <a:r>
              <a:rPr lang="en-US" dirty="0"/>
              <a:t>" &amp;&amp; </a:t>
            </a:r>
            <a:r>
              <a:rPr lang="en-US" dirty="0" smtClean="0"/>
              <a:t>	</a:t>
            </a:r>
            <a:r>
              <a:rPr lang="en-US" dirty="0" err="1" smtClean="0"/>
              <a:t>as_dir</a:t>
            </a:r>
            <a:r>
              <a:rPr lang="en-US" dirty="0"/>
              <a:t>=.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as_found</a:t>
            </a:r>
            <a:r>
              <a:rPr lang="en-US" dirty="0"/>
              <a:t>=:</a:t>
            </a:r>
          </a:p>
          <a:p>
            <a:pPr marL="0" indent="0">
              <a:buNone/>
            </a:pPr>
            <a:r>
              <a:rPr lang="en-US" dirty="0"/>
              <a:t>  case $</a:t>
            </a:r>
            <a:r>
              <a:rPr lang="en-US" dirty="0" err="1"/>
              <a:t>as_dir</a:t>
            </a:r>
            <a:r>
              <a:rPr lang="en-US" dirty="0"/>
              <a:t> in #(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/*)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for </a:t>
            </a:r>
            <a:r>
              <a:rPr lang="en-US" dirty="0" err="1"/>
              <a:t>as_base</a:t>
            </a:r>
            <a:r>
              <a:rPr lang="en-US" dirty="0"/>
              <a:t> in </a:t>
            </a:r>
            <a:r>
              <a:rPr lang="en-US" dirty="0" err="1"/>
              <a:t>sh</a:t>
            </a:r>
            <a:r>
              <a:rPr lang="en-US" dirty="0"/>
              <a:t> bash </a:t>
            </a:r>
            <a:r>
              <a:rPr lang="en-US" dirty="0" err="1"/>
              <a:t>ksh</a:t>
            </a:r>
            <a:r>
              <a:rPr lang="en-US" dirty="0"/>
              <a:t> sh5; do</a:t>
            </a:r>
          </a:p>
          <a:p>
            <a:pPr marL="0" indent="0">
              <a:buNone/>
            </a:pPr>
            <a:r>
              <a:rPr lang="en-US" dirty="0"/>
              <a:t>             # Try only shells that exist,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to </a:t>
            </a:r>
            <a:r>
              <a:rPr lang="en-US" dirty="0"/>
              <a:t>save several forks.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as_shell</a:t>
            </a:r>
            <a:r>
              <a:rPr lang="en-US" dirty="0"/>
              <a:t>=$</a:t>
            </a:r>
            <a:r>
              <a:rPr lang="en-US" dirty="0" err="1"/>
              <a:t>as_dir</a:t>
            </a:r>
            <a:r>
              <a:rPr lang="en-US" dirty="0"/>
              <a:t>/$</a:t>
            </a:r>
            <a:r>
              <a:rPr lang="en-US" dirty="0" err="1"/>
              <a:t>as_base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216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Shell 2 – write up in the mail tonight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47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Due Saturday of the week after we are back from Spring break. This is March 23. </a:t>
            </a:r>
          </a:p>
          <a:p>
            <a:r>
              <a:rPr lang="en-US" dirty="0" smtClean="0"/>
              <a:t>multiple pipes</a:t>
            </a:r>
          </a:p>
          <a:p>
            <a:r>
              <a:rPr lang="en-US" dirty="0" smtClean="0"/>
              <a:t>character by character input for filename/command completion</a:t>
            </a:r>
          </a:p>
          <a:p>
            <a:r>
              <a:rPr lang="en-US" dirty="0" smtClean="0"/>
              <a:t>Job control ? (let me think about this one.)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5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 – on one slide (the Book)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Assuming a Unix-style scenario in which one machine (the </a:t>
            </a:r>
            <a:r>
              <a:rPr lang="en-US" dirty="0">
                <a:hlinkClick r:id="rId2" tooltip="Client (computing)"/>
              </a:rPr>
              <a:t>client</a:t>
            </a:r>
            <a:r>
              <a:rPr lang="en-US" dirty="0"/>
              <a:t>) requires access to data stored on another machine (the NFS </a:t>
            </a:r>
            <a:r>
              <a:rPr lang="en-US" dirty="0">
                <a:hlinkClick r:id="rId3" tooltip="Server (computing)"/>
              </a:rPr>
              <a:t>server</a:t>
            </a:r>
            <a:r>
              <a:rPr lang="en-US" dirty="0"/>
              <a:t>):</a:t>
            </a:r>
          </a:p>
          <a:p>
            <a:r>
              <a:rPr lang="en-US" dirty="0"/>
              <a:t>The server implements NFS </a:t>
            </a:r>
            <a:r>
              <a:rPr lang="en-US" dirty="0">
                <a:hlinkClick r:id="rId4" tooltip="Daemon (computer software)"/>
              </a:rPr>
              <a:t>daemon</a:t>
            </a:r>
            <a:r>
              <a:rPr lang="en-US" dirty="0"/>
              <a:t> processes (running by default as </a:t>
            </a:r>
            <a:r>
              <a:rPr lang="en-US" dirty="0" err="1"/>
              <a:t>nfsd</a:t>
            </a:r>
            <a:r>
              <a:rPr lang="en-US" dirty="0"/>
              <a:t>) in order to make its data generically available to clients.</a:t>
            </a:r>
          </a:p>
          <a:p>
            <a:r>
              <a:rPr lang="en-US" dirty="0"/>
              <a:t>The server administrator determines what to make available, exporting the names and parameters of </a:t>
            </a:r>
            <a:r>
              <a:rPr lang="en-US" dirty="0">
                <a:hlinkClick r:id="rId5" tooltip="Directory (file systems)"/>
              </a:rPr>
              <a:t>directories</a:t>
            </a:r>
            <a:r>
              <a:rPr lang="en-US" dirty="0"/>
              <a:t> (typically using the /</a:t>
            </a:r>
            <a:r>
              <a:rPr lang="en-US" dirty="0" err="1"/>
              <a:t>etc</a:t>
            </a:r>
            <a:r>
              <a:rPr lang="en-US" dirty="0"/>
              <a:t>/exports configuration file and the </a:t>
            </a:r>
            <a:r>
              <a:rPr lang="en-US" dirty="0" err="1"/>
              <a:t>exportfs</a:t>
            </a:r>
            <a:r>
              <a:rPr lang="en-US" dirty="0"/>
              <a:t> command).</a:t>
            </a:r>
          </a:p>
          <a:p>
            <a:r>
              <a:rPr lang="en-US" dirty="0"/>
              <a:t>The server </a:t>
            </a:r>
            <a:r>
              <a:rPr lang="en-US" dirty="0">
                <a:hlinkClick r:id="rId6" tooltip="Network security"/>
              </a:rPr>
              <a:t>security</a:t>
            </a:r>
            <a:r>
              <a:rPr lang="en-US" dirty="0"/>
              <a:t>-administration ensures that it can recognize and approve validated clients.</a:t>
            </a:r>
          </a:p>
          <a:p>
            <a:r>
              <a:rPr lang="en-US" dirty="0"/>
              <a:t>The server network configuration ensures that appropriate clients can negotiate with it through any </a:t>
            </a:r>
            <a:r>
              <a:rPr lang="en-US" dirty="0">
                <a:hlinkClick r:id="rId7" tooltip="Firewall (networking)"/>
              </a:rPr>
              <a:t>firewall</a:t>
            </a:r>
            <a:r>
              <a:rPr lang="en-US" dirty="0"/>
              <a:t> system.</a:t>
            </a:r>
          </a:p>
          <a:p>
            <a:r>
              <a:rPr lang="en-US" dirty="0"/>
              <a:t>The client machine requests access to exported data, typically by issuing a mount command. (The client asks the server (</a:t>
            </a:r>
            <a:r>
              <a:rPr lang="en-US" dirty="0" err="1"/>
              <a:t>rpcbind</a:t>
            </a:r>
            <a:r>
              <a:rPr lang="en-US" dirty="0"/>
              <a:t>) which port the NFS server is using, the client connects to the NFS server (</a:t>
            </a:r>
            <a:r>
              <a:rPr lang="en-US" dirty="0" err="1"/>
              <a:t>nfsd</a:t>
            </a:r>
            <a:r>
              <a:rPr lang="en-US" dirty="0"/>
              <a:t>), </a:t>
            </a:r>
            <a:r>
              <a:rPr lang="en-US" dirty="0" err="1"/>
              <a:t>nfsd</a:t>
            </a:r>
            <a:r>
              <a:rPr lang="en-US" dirty="0"/>
              <a:t> passes the request to </a:t>
            </a:r>
            <a:r>
              <a:rPr lang="en-US" dirty="0" err="1"/>
              <a:t>mountd</a:t>
            </a:r>
            <a:r>
              <a:rPr lang="en-US" dirty="0"/>
              <a:t>)</a:t>
            </a:r>
          </a:p>
          <a:p>
            <a:r>
              <a:rPr lang="en-US" dirty="0"/>
              <a:t>If all goes well, users on the client machine can then view and interact with mounted </a:t>
            </a:r>
            <a:r>
              <a:rPr lang="en-US" dirty="0" err="1">
                <a:hlinkClick r:id="rId8" tooltip="Filesystem"/>
              </a:rPr>
              <a:t>filesystems</a:t>
            </a:r>
            <a:r>
              <a:rPr lang="en-US" dirty="0"/>
              <a:t> on the server within the parameters permitted.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6488668"/>
            <a:ext cx="4961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http://en.wikipedia.org/wiki/Network_File_System</a:t>
            </a:r>
          </a:p>
        </p:txBody>
      </p:sp>
    </p:spTree>
    <p:extLst>
      <p:ext uri="{BB962C8B-B14F-4D97-AF65-F5344CB8AC3E}">
        <p14:creationId xmlns:p14="http://schemas.microsoft.com/office/powerpoint/2010/main" val="57700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 – the Movie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14.5 Virtual File System (VFS)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Umbrella(API), generic interface for </a:t>
            </a:r>
            <a:r>
              <a:rPr lang="en-US" dirty="0" err="1" smtClean="0"/>
              <a:t>filesystem</a:t>
            </a:r>
            <a:r>
              <a:rPr lang="en-US" dirty="0" smtClean="0"/>
              <a:t> operations facilitating support for multiple file systems</a:t>
            </a:r>
          </a:p>
          <a:p>
            <a:r>
              <a:rPr lang="en-US" dirty="0" smtClean="0"/>
              <a:t>Operations provided:</a:t>
            </a:r>
          </a:p>
          <a:p>
            <a:pPr lvl="1"/>
            <a:r>
              <a:rPr lang="en-US" dirty="0" smtClean="0"/>
              <a:t>open</a:t>
            </a:r>
            <a:r>
              <a:rPr lang="en-US" dirty="0"/>
              <a:t>(), read(), write(), </a:t>
            </a:r>
            <a:r>
              <a:rPr lang="en-US" dirty="0" err="1"/>
              <a:t>lseek</a:t>
            </a:r>
            <a:r>
              <a:rPr lang="en-US" dirty="0"/>
              <a:t>(), close(), truncate(), stat(), mount(), </a:t>
            </a:r>
            <a:r>
              <a:rPr lang="en-US" dirty="0" err="1"/>
              <a:t>umount</a:t>
            </a:r>
            <a:r>
              <a:rPr lang="en-US" dirty="0"/>
              <a:t>(), </a:t>
            </a:r>
            <a:r>
              <a:rPr lang="en-US" dirty="0" err="1"/>
              <a:t>mmap</a:t>
            </a:r>
            <a:r>
              <a:rPr lang="en-US" dirty="0"/>
              <a:t>(), </a:t>
            </a:r>
            <a:r>
              <a:rPr lang="en-US" dirty="0" err="1"/>
              <a:t>mkdir</a:t>
            </a:r>
            <a:r>
              <a:rPr lang="en-US" dirty="0"/>
              <a:t>(), link(), unlink(), </a:t>
            </a:r>
            <a:r>
              <a:rPr lang="en-US" dirty="0" err="1"/>
              <a:t>symlink</a:t>
            </a:r>
            <a:r>
              <a:rPr lang="en-US" dirty="0"/>
              <a:t>(), and rename</a:t>
            </a:r>
            <a:r>
              <a:rPr lang="en-US" dirty="0" smtClean="0"/>
              <a:t>()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600200" y="6477000"/>
            <a:ext cx="6167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6" y="3962400"/>
            <a:ext cx="4269564" cy="236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0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 </a:t>
            </a:r>
            <a:r>
              <a:rPr lang="en-US" dirty="0" err="1" smtClean="0"/>
              <a:t>Filesystems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crash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fsck</a:t>
            </a:r>
            <a:r>
              <a:rPr lang="en-US" dirty="0" smtClean="0">
                <a:sym typeface="Wingdings" pitchFamily="2" charset="2"/>
              </a:rPr>
              <a:t> to ensure integrity of the </a:t>
            </a:r>
            <a:r>
              <a:rPr lang="en-US" dirty="0" err="1" smtClean="0">
                <a:sym typeface="Wingdings" pitchFamily="2" charset="2"/>
              </a:rPr>
              <a:t>filesystem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“A </a:t>
            </a:r>
            <a:r>
              <a:rPr lang="en-US" dirty="0"/>
              <a:t>journaling file system logs (journals) all metadata updates to a special on-disk journal </a:t>
            </a:r>
            <a:r>
              <a:rPr lang="en-US" dirty="0" smtClean="0"/>
              <a:t>file”</a:t>
            </a:r>
            <a:endParaRPr lang="en-US" dirty="0"/>
          </a:p>
          <a:p>
            <a:r>
              <a:rPr lang="en-US" dirty="0" err="1" smtClean="0"/>
              <a:t>Reiserfs</a:t>
            </a:r>
            <a:r>
              <a:rPr lang="en-US" dirty="0" smtClean="0"/>
              <a:t>  first journaling </a:t>
            </a:r>
            <a:r>
              <a:rPr lang="en-US" dirty="0" err="1" smtClean="0"/>
              <a:t>fs</a:t>
            </a:r>
            <a:r>
              <a:rPr lang="en-US" dirty="0" smtClean="0"/>
              <a:t> for Linux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6477000"/>
            <a:ext cx="6167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</a:t>
            </a:r>
          </a:p>
        </p:txBody>
      </p:sp>
    </p:spTree>
    <p:extLst>
      <p:ext uri="{BB962C8B-B14F-4D97-AF65-F5344CB8AC3E}">
        <p14:creationId xmlns:p14="http://schemas.microsoft.com/office/powerpoint/2010/main" val="232897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– Hard and symbolic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r>
              <a:rPr lang="en-US" dirty="0" smtClean="0"/>
              <a:t>Links Commands (1)</a:t>
            </a:r>
          </a:p>
          <a:p>
            <a:pPr lvl="1"/>
            <a:r>
              <a:rPr lang="en-US" dirty="0" smtClean="0"/>
              <a:t>link  </a:t>
            </a:r>
            <a:r>
              <a:rPr lang="en-US" dirty="0" err="1" smtClean="0"/>
              <a:t>existFile</a:t>
            </a:r>
            <a:r>
              <a:rPr lang="en-US" dirty="0" smtClean="0"/>
              <a:t> </a:t>
            </a:r>
            <a:r>
              <a:rPr lang="en-US" dirty="0" err="1" smtClean="0"/>
              <a:t>linkName</a:t>
            </a:r>
            <a:r>
              <a:rPr lang="en-US" dirty="0" smtClean="0"/>
              <a:t> - </a:t>
            </a:r>
            <a:r>
              <a:rPr lang="en-US" dirty="0"/>
              <a:t>make a new name for a </a:t>
            </a:r>
            <a:r>
              <a:rPr lang="en-US" dirty="0" smtClean="0"/>
              <a:t>file (2</a:t>
            </a:r>
            <a:r>
              <a:rPr lang="en-US" baseline="30000" dirty="0" smtClean="0"/>
              <a:t>nd</a:t>
            </a:r>
            <a:r>
              <a:rPr lang="en-US" dirty="0" smtClean="0"/>
              <a:t> link)</a:t>
            </a:r>
          </a:p>
          <a:p>
            <a:pPr lvl="1"/>
            <a:r>
              <a:rPr lang="en-US" dirty="0"/>
              <a:t>unlink </a:t>
            </a:r>
            <a:r>
              <a:rPr lang="en-US" dirty="0" smtClean="0"/>
              <a:t>- </a:t>
            </a:r>
            <a:r>
              <a:rPr lang="en-US" dirty="0"/>
              <a:t>call the unlink function to remove the specified </a:t>
            </a:r>
            <a:r>
              <a:rPr lang="en-US" dirty="0" smtClean="0"/>
              <a:t>file</a:t>
            </a:r>
          </a:p>
          <a:p>
            <a:pPr lvl="2"/>
            <a:r>
              <a:rPr lang="en-US" dirty="0" smtClean="0"/>
              <a:t>check number of hard links – decrement and if 0 remove </a:t>
            </a:r>
            <a:r>
              <a:rPr lang="en-US" dirty="0" err="1" smtClean="0"/>
              <a:t>inode</a:t>
            </a:r>
            <a:r>
              <a:rPr lang="en-US" dirty="0" smtClean="0"/>
              <a:t> and DBs</a:t>
            </a:r>
          </a:p>
          <a:p>
            <a:pPr lvl="1"/>
            <a:r>
              <a:rPr lang="en-US" dirty="0" err="1" smtClean="0"/>
              <a:t>ln</a:t>
            </a:r>
            <a:r>
              <a:rPr lang="en-US" dirty="0" smtClean="0"/>
              <a:t> – many more options version of link</a:t>
            </a:r>
          </a:p>
          <a:p>
            <a:pPr lvl="1"/>
            <a:r>
              <a:rPr lang="en-US" dirty="0" err="1" smtClean="0"/>
              <a:t>ln</a:t>
            </a:r>
            <a:r>
              <a:rPr lang="en-US" dirty="0" smtClean="0"/>
              <a:t> –s  target </a:t>
            </a:r>
            <a:r>
              <a:rPr lang="en-US" dirty="0" err="1" smtClean="0"/>
              <a:t>link_name</a:t>
            </a:r>
            <a:r>
              <a:rPr lang="en-US" dirty="0" smtClean="0"/>
              <a:t> – create symbolic link</a:t>
            </a:r>
          </a:p>
          <a:p>
            <a:pPr lvl="1"/>
            <a:r>
              <a:rPr lang="en-US" dirty="0" err="1" smtClean="0"/>
              <a:t>lndir</a:t>
            </a:r>
            <a:r>
              <a:rPr lang="en-US" dirty="0"/>
              <a:t> - create a shadow directory of symbolic </a:t>
            </a:r>
            <a:r>
              <a:rPr lang="en-US" dirty="0" smtClean="0"/>
              <a:t>links</a:t>
            </a:r>
          </a:p>
          <a:p>
            <a:r>
              <a:rPr lang="en-US" dirty="0"/>
              <a:t>System calls (2) </a:t>
            </a:r>
            <a:r>
              <a:rPr lang="en-US" dirty="0" smtClean="0"/>
              <a:t>: link, unlink, </a:t>
            </a:r>
            <a:r>
              <a:rPr lang="en-US" dirty="0" err="1" smtClean="0"/>
              <a:t>symlink</a:t>
            </a:r>
            <a:r>
              <a:rPr lang="en-US" dirty="0" smtClean="0"/>
              <a:t>(2,7)</a:t>
            </a:r>
          </a:p>
          <a:p>
            <a:r>
              <a:rPr lang="en-US" dirty="0" err="1" smtClean="0"/>
              <a:t>mkfs</a:t>
            </a:r>
            <a:r>
              <a:rPr lang="en-US" dirty="0" smtClean="0"/>
              <a:t> – make a file system required before mounting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58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20407</TotalTime>
  <Words>3286</Words>
  <Application>Microsoft Office PowerPoint</Application>
  <PresentationFormat>On-screen Show (4:3)</PresentationFormat>
  <Paragraphs>668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Origin</vt:lpstr>
      <vt:lpstr>CSCE  510  - Systems Programming</vt:lpstr>
      <vt:lpstr>Overview</vt:lpstr>
      <vt:lpstr>What filesystem are we running?</vt:lpstr>
      <vt:lpstr>Ext4 Comments</vt:lpstr>
      <vt:lpstr>NFS – on one slide (the Book)</vt:lpstr>
      <vt:lpstr>NFS – the Movie</vt:lpstr>
      <vt:lpstr>14.5 Virtual File System (VFS)</vt:lpstr>
      <vt:lpstr>Journaling Filesystems</vt:lpstr>
      <vt:lpstr>Links – Hard and symbolic</vt:lpstr>
      <vt:lpstr>Virtual Memory File System: tmpfs</vt:lpstr>
      <vt:lpstr>Devices – device drivers</vt:lpstr>
      <vt:lpstr>Homework: Filesystems</vt:lpstr>
      <vt:lpstr>PowerPoint Presentation</vt:lpstr>
      <vt:lpstr>Agile</vt:lpstr>
      <vt:lpstr>User Stories – Behavior Driven Development (BDD)</vt:lpstr>
      <vt:lpstr>Cucumber – Behavior Driven Dev. BDD</vt:lpstr>
      <vt:lpstr>Rspec – Ruby Test Driven Development (TDD)</vt:lpstr>
      <vt:lpstr>Test target in Makefile</vt:lpstr>
      <vt:lpstr>And if you should mimic bash</vt:lpstr>
      <vt:lpstr>Configure / Automake</vt:lpstr>
      <vt:lpstr>PowerPoint Presentation</vt:lpstr>
      <vt:lpstr>Examples/Test1/setjmp0.c</vt:lpstr>
      <vt:lpstr>Examples/Test1/setjmp1.c</vt:lpstr>
      <vt:lpstr>Set_jmp revisited: proc/setjmp_vars.c</vt:lpstr>
      <vt:lpstr>Volatile in C</vt:lpstr>
      <vt:lpstr>Example of memory-mapped I/O in C</vt:lpstr>
      <vt:lpstr>StackOverflow why sigaction instead of signal ?</vt:lpstr>
      <vt:lpstr>Unreliable signals: (old Man Signals) Examples/Unreliable.c</vt:lpstr>
      <vt:lpstr>Unreliable Signals delivery picture</vt:lpstr>
      <vt:lpstr>Sigaction structure</vt:lpstr>
      <vt:lpstr>Classifying Programs by signal usage</vt:lpstr>
      <vt:lpstr>Examples/graceful.c (note old sigs)</vt:lpstr>
      <vt:lpstr>PowerPoint Presentation</vt:lpstr>
      <vt:lpstr>Graceful Exit with sigaction</vt:lpstr>
      <vt:lpstr>Catch Signals and Start Over</vt:lpstr>
      <vt:lpstr>TLPI/signals/*.c</vt:lpstr>
      <vt:lpstr>First pipe remapping review ls|wc</vt:lpstr>
      <vt:lpstr>Job Control</vt:lpstr>
      <vt:lpstr>Terminal I/O</vt:lpstr>
      <vt:lpstr>Terminal I/O</vt:lpstr>
      <vt:lpstr>Canonical Mode</vt:lpstr>
      <vt:lpstr>Noncanonical Mode</vt:lpstr>
      <vt:lpstr>Cooked,  Raw, Cbreak</vt:lpstr>
      <vt:lpstr>PowerPoint Presentation</vt:lpstr>
      <vt:lpstr>TLPI/tty</vt:lpstr>
      <vt:lpstr>Configure / Automake</vt:lpstr>
      <vt:lpstr>Shell 2 – write up in the mail tonight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318</cp:revision>
  <cp:lastPrinted>2013-03-06T19:50:54Z</cp:lastPrinted>
  <dcterms:created xsi:type="dcterms:W3CDTF">2013-01-05T02:56:47Z</dcterms:created>
  <dcterms:modified xsi:type="dcterms:W3CDTF">2013-03-11T19:46:11Z</dcterms:modified>
</cp:coreProperties>
</file>