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4"/>
  </p:notesMasterIdLst>
  <p:handoutMasterIdLst>
    <p:handoutMasterId r:id="rId55"/>
  </p:handoutMasterIdLst>
  <p:sldIdLst>
    <p:sldId id="352" r:id="rId2"/>
    <p:sldId id="353" r:id="rId3"/>
    <p:sldId id="426" r:id="rId4"/>
    <p:sldId id="439" r:id="rId5"/>
    <p:sldId id="440" r:id="rId6"/>
    <p:sldId id="428" r:id="rId7"/>
    <p:sldId id="429" r:id="rId8"/>
    <p:sldId id="430" r:id="rId9"/>
    <p:sldId id="436" r:id="rId10"/>
    <p:sldId id="435" r:id="rId11"/>
    <p:sldId id="431" r:id="rId12"/>
    <p:sldId id="438" r:id="rId13"/>
    <p:sldId id="442" r:id="rId14"/>
    <p:sldId id="443" r:id="rId15"/>
    <p:sldId id="437" r:id="rId16"/>
    <p:sldId id="444" r:id="rId17"/>
    <p:sldId id="441" r:id="rId18"/>
    <p:sldId id="433" r:id="rId19"/>
    <p:sldId id="434" r:id="rId20"/>
    <p:sldId id="432" r:id="rId21"/>
    <p:sldId id="449" r:id="rId22"/>
    <p:sldId id="450" r:id="rId23"/>
    <p:sldId id="445" r:id="rId24"/>
    <p:sldId id="446" r:id="rId25"/>
    <p:sldId id="453" r:id="rId26"/>
    <p:sldId id="425" r:id="rId27"/>
    <p:sldId id="422" r:id="rId28"/>
    <p:sldId id="423" r:id="rId29"/>
    <p:sldId id="388" r:id="rId30"/>
    <p:sldId id="395" r:id="rId31"/>
    <p:sldId id="396" r:id="rId32"/>
    <p:sldId id="409" r:id="rId33"/>
    <p:sldId id="397" r:id="rId34"/>
    <p:sldId id="408" r:id="rId35"/>
    <p:sldId id="391" r:id="rId36"/>
    <p:sldId id="390" r:id="rId37"/>
    <p:sldId id="452" r:id="rId38"/>
    <p:sldId id="392" r:id="rId39"/>
    <p:sldId id="451" r:id="rId40"/>
    <p:sldId id="393" r:id="rId41"/>
    <p:sldId id="398" r:id="rId42"/>
    <p:sldId id="394" r:id="rId43"/>
    <p:sldId id="399" r:id="rId44"/>
    <p:sldId id="402" r:id="rId45"/>
    <p:sldId id="400" r:id="rId46"/>
    <p:sldId id="404" r:id="rId47"/>
    <p:sldId id="403" r:id="rId48"/>
    <p:sldId id="401" r:id="rId49"/>
    <p:sldId id="407" r:id="rId50"/>
    <p:sldId id="406" r:id="rId51"/>
    <p:sldId id="389" r:id="rId52"/>
    <p:sldId id="411" r:id="rId5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70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3/4/2013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Advanced Shell </a:t>
            </a:r>
            <a:r>
              <a:rPr lang="en-US" dirty="0" err="1" smtClean="0"/>
              <a:t>Impl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Advanced Shell Implementation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</a:t>
            </a:r>
            <a:r>
              <a:rPr lang="en-US" dirty="0" err="1" smtClean="0"/>
              <a:t>Sigaction</a:t>
            </a:r>
            <a:r>
              <a:rPr lang="en-US" dirty="0" smtClean="0"/>
              <a:t>/</a:t>
            </a:r>
            <a:r>
              <a:rPr lang="en-US" dirty="0" err="1" smtClean="0"/>
              <a:t>Longjmps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ldp.org/HOWTO/Filesystems-HOWTO-11.html#ss11.3" TargetMode="External"/><Relationship Id="rId3" Type="http://schemas.openxmlformats.org/officeDocument/2006/relationships/hyperlink" Target="http://www.tldp.org/HOWTO/Filesystems-HOWTO-5.html" TargetMode="External"/><Relationship Id="rId7" Type="http://schemas.openxmlformats.org/officeDocument/2006/relationships/hyperlink" Target="http://www.tldp.org/HOWTO/Filesystems-HOWTO-11.html#ss11.2" TargetMode="External"/><Relationship Id="rId2" Type="http://schemas.openxmlformats.org/officeDocument/2006/relationships/hyperlink" Target="http://www.tldp.org/HOWTO/Filesystems-HOWTO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ldp.org/HOWTO/Filesystems-HOWTO-11.html#ss11.1" TargetMode="External"/><Relationship Id="rId5" Type="http://schemas.openxmlformats.org/officeDocument/2006/relationships/hyperlink" Target="http://www.tldp.org/HOWTO/Filesystems-HOWTO-11.html" TargetMode="External"/><Relationship Id="rId10" Type="http://schemas.openxmlformats.org/officeDocument/2006/relationships/hyperlink" Target="http://www.tldp.org/HOWTO/Filesystems-HOWTO-11.html#ss11.5" TargetMode="External"/><Relationship Id="rId4" Type="http://schemas.openxmlformats.org/officeDocument/2006/relationships/hyperlink" Target="http://www.tldp.org/HOWTO/Filesystems-HOWTO-6.html" TargetMode="External"/><Relationship Id="rId9" Type="http://schemas.openxmlformats.org/officeDocument/2006/relationships/hyperlink" Target="http://www.tldp.org/HOWTO/Filesystems-HOWTO-11.html#ss11.4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Ext3" TargetMode="External"/><Relationship Id="rId13" Type="http://schemas.openxmlformats.org/officeDocument/2006/relationships/hyperlink" Target="http://en.wikipedia.org/wiki/Btrfs" TargetMode="External"/><Relationship Id="rId18" Type="http://schemas.openxmlformats.org/officeDocument/2006/relationships/hyperlink" Target="http://en.wikipedia.org/wiki/YAFFS" TargetMode="External"/><Relationship Id="rId3" Type="http://schemas.openxmlformats.org/officeDocument/2006/relationships/hyperlink" Target="http://en.wikipedia.org/w/index.php?title=File_system&amp;action=edit" TargetMode="External"/><Relationship Id="rId7" Type="http://schemas.openxmlformats.org/officeDocument/2006/relationships/hyperlink" Target="http://en.wikipedia.org/wiki/Ext2" TargetMode="External"/><Relationship Id="rId12" Type="http://schemas.openxmlformats.org/officeDocument/2006/relationships/hyperlink" Target="http://en.wikipedia.org/wiki/ReiserFS" TargetMode="External"/><Relationship Id="rId17" Type="http://schemas.openxmlformats.org/officeDocument/2006/relationships/hyperlink" Target="http://en.wikipedia.org/wiki/JFFS2" TargetMode="External"/><Relationship Id="rId2" Type="http://schemas.openxmlformats.org/officeDocument/2006/relationships/hyperlink" Target="http://en.wiktionary.org/wiki/technical#Adjective" TargetMode="External"/><Relationship Id="rId16" Type="http://schemas.openxmlformats.org/officeDocument/2006/relationships/hyperlink" Target="http://en.wikipedia.org/wiki/UBIF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Linux" TargetMode="External"/><Relationship Id="rId11" Type="http://schemas.openxmlformats.org/officeDocument/2006/relationships/hyperlink" Target="http://en.wikipedia.org/wiki/JFS_(file_system)" TargetMode="External"/><Relationship Id="rId5" Type="http://schemas.openxmlformats.org/officeDocument/2006/relationships/hyperlink" Target="http://en.wikipedia.org/wiki/Talk:File_system" TargetMode="External"/><Relationship Id="rId15" Type="http://schemas.openxmlformats.org/officeDocument/2006/relationships/hyperlink" Target="http://en.wikipedia.org/wiki/Memory_Technology_Device" TargetMode="External"/><Relationship Id="rId10" Type="http://schemas.openxmlformats.org/officeDocument/2006/relationships/hyperlink" Target="http://en.wikipedia.org/wiki/XFS" TargetMode="External"/><Relationship Id="rId19" Type="http://schemas.openxmlformats.org/officeDocument/2006/relationships/hyperlink" Target="http://en.wikipedia.org/wiki/SquashFS" TargetMode="External"/><Relationship Id="rId4" Type="http://schemas.openxmlformats.org/officeDocument/2006/relationships/hyperlink" Target="http://en.wikipedia.org/wiki/Wikipedia:Make_technical_articles_understandable" TargetMode="External"/><Relationship Id="rId9" Type="http://schemas.openxmlformats.org/officeDocument/2006/relationships/hyperlink" Target="http://en.wikipedia.org/wiki/Ext4" TargetMode="External"/><Relationship Id="rId14" Type="http://schemas.openxmlformats.org/officeDocument/2006/relationships/hyperlink" Target="http://en.wikipedia.org/wiki/Flash_translation_lay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Lecture 14 </a:t>
            </a:r>
            <a:r>
              <a:rPr lang="en-US" dirty="0" smtClean="0"/>
              <a:t>Shell 2 – </a:t>
            </a:r>
            <a:r>
              <a:rPr lang="en-US" dirty="0" err="1" smtClean="0"/>
              <a:t>Filesystems</a:t>
            </a:r>
            <a:r>
              <a:rPr lang="en-US" dirty="0" smtClean="0"/>
              <a:t> Finally</a:t>
            </a:r>
          </a:p>
          <a:p>
            <a:pPr algn="ctr"/>
            <a:r>
              <a:rPr lang="en-US" sz="2400" b="1" dirty="0" smtClean="0"/>
              <a:t>(note no Lecture 13 – test 1)     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510 </a:t>
            </a:r>
            <a:r>
              <a:rPr lang="en-US" dirty="0" smtClean="0"/>
              <a:t>Feb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one byte requires two additional blocks, sometimes?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7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Filesizes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Note As an example, the author measured one system containing somewhat more than 150,000 files. Just over 30% of the files were less than 1000 bytes in size, and 80% occupied 10,000 bytes or less. Assuming a 1024-byte block size, all of the latter files could be referenced using just the 12 direct pointers, which can refer to blocks</a:t>
            </a:r>
          </a:p>
          <a:p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Locations 12569-12572).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1378867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MOUNT(8) </a:t>
            </a:r>
            <a:r>
              <a:rPr lang="en-US" dirty="0" smtClean="0"/>
              <a:t>       Linux </a:t>
            </a:r>
            <a:r>
              <a:rPr lang="en-US" dirty="0"/>
              <a:t>Programmer's </a:t>
            </a:r>
            <a:r>
              <a:rPr lang="en-US" dirty="0" smtClean="0"/>
              <a:t>Manual        </a:t>
            </a:r>
            <a:r>
              <a:rPr lang="en-US" dirty="0"/>
              <a:t>MOUNT(8)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mount - mount a </a:t>
            </a:r>
            <a:r>
              <a:rPr lang="en-US" dirty="0" err="1" smtClean="0"/>
              <a:t>filesystem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mount [-</a:t>
            </a:r>
            <a:r>
              <a:rPr lang="en-US" dirty="0" err="1"/>
              <a:t>fnrsvw</a:t>
            </a:r>
            <a:r>
              <a:rPr lang="en-US" dirty="0"/>
              <a:t>] [-t </a:t>
            </a:r>
            <a:r>
              <a:rPr lang="en-US" dirty="0" err="1"/>
              <a:t>vfstype</a:t>
            </a:r>
            <a:r>
              <a:rPr lang="en-US" dirty="0"/>
              <a:t>] [-o options] device </a:t>
            </a:r>
            <a:r>
              <a:rPr lang="en-US" dirty="0" err="1" smtClean="0"/>
              <a:t>dir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All files accessible in a Unix system are arranged in one big tree, the file hierarchy, rooted </a:t>
            </a:r>
            <a:r>
              <a:rPr lang="en-US" dirty="0" smtClean="0"/>
              <a:t>at /.  </a:t>
            </a:r>
            <a:r>
              <a:rPr lang="en-US" dirty="0"/>
              <a:t>These files can be spread out over several devices. The mount command serves  to  attach  </a:t>
            </a:r>
            <a:r>
              <a:rPr lang="en-US" dirty="0" smtClean="0"/>
              <a:t>the  </a:t>
            </a:r>
            <a:r>
              <a:rPr lang="en-US" dirty="0" err="1" smtClean="0"/>
              <a:t>filesystem</a:t>
            </a:r>
            <a:r>
              <a:rPr lang="en-US" dirty="0" smtClean="0"/>
              <a:t>  </a:t>
            </a:r>
            <a:r>
              <a:rPr lang="en-US" dirty="0"/>
              <a:t>found  on  some  device  to the big file tree. Conversely, the </a:t>
            </a:r>
            <a:r>
              <a:rPr lang="en-US" dirty="0" err="1">
                <a:solidFill>
                  <a:srgbClr val="FF0000"/>
                </a:solidFill>
              </a:rPr>
              <a:t>umount</a:t>
            </a:r>
            <a:r>
              <a:rPr lang="en-US" dirty="0">
                <a:solidFill>
                  <a:srgbClr val="FF0000"/>
                </a:solidFill>
              </a:rPr>
              <a:t>(8)</a:t>
            </a:r>
            <a:r>
              <a:rPr lang="en-US" dirty="0"/>
              <a:t> command </a:t>
            </a:r>
            <a:r>
              <a:rPr lang="en-US" dirty="0" smtClean="0"/>
              <a:t>will detach </a:t>
            </a:r>
            <a:r>
              <a:rPr lang="en-US" dirty="0"/>
              <a:t>it again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the heck is in section 8?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man –s   8    intro        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privileged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commands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444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STATVFS(2</a:t>
            </a:r>
            <a:r>
              <a:rPr lang="en-US" dirty="0" smtClean="0"/>
              <a:t>)          </a:t>
            </a:r>
            <a:r>
              <a:rPr lang="en-US" dirty="0"/>
              <a:t>Linux Programmer's Manual          </a:t>
            </a:r>
            <a:r>
              <a:rPr lang="en-US" dirty="0" smtClean="0"/>
              <a:t>     </a:t>
            </a:r>
            <a:r>
              <a:rPr lang="en-US" dirty="0"/>
              <a:t>STATVFS(2)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statvfs</a:t>
            </a:r>
            <a:r>
              <a:rPr lang="en-US" dirty="0"/>
              <a:t>, </a:t>
            </a:r>
            <a:r>
              <a:rPr lang="en-US" dirty="0" err="1"/>
              <a:t>fstatvfs</a:t>
            </a:r>
            <a:r>
              <a:rPr lang="en-US" dirty="0"/>
              <a:t> - get file system </a:t>
            </a:r>
            <a:r>
              <a:rPr lang="en-US" dirty="0" smtClean="0"/>
              <a:t>statistics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&lt;sys/</a:t>
            </a:r>
            <a:r>
              <a:rPr lang="en-US" dirty="0" err="1"/>
              <a:t>statvfs.h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*path,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 *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fstatvfs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 *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The  function  </a:t>
            </a:r>
            <a:r>
              <a:rPr lang="en-US" dirty="0" err="1"/>
              <a:t>statvfs</a:t>
            </a:r>
            <a:r>
              <a:rPr lang="en-US" dirty="0"/>
              <a:t>() returns information about a mounted file system.  path </a:t>
            </a:r>
            <a:r>
              <a:rPr lang="en-US" dirty="0" smtClean="0"/>
              <a:t>is the </a:t>
            </a:r>
            <a:r>
              <a:rPr lang="en-US" dirty="0"/>
              <a:t>pathname of any file within the mounted file system.  </a:t>
            </a:r>
            <a:r>
              <a:rPr lang="en-US" dirty="0" err="1"/>
              <a:t>buf</a:t>
            </a:r>
            <a:r>
              <a:rPr lang="en-US" dirty="0"/>
              <a:t> is a  pointer  to  </a:t>
            </a:r>
            <a:r>
              <a:rPr lang="en-US" dirty="0" smtClean="0"/>
              <a:t>a </a:t>
            </a:r>
            <a:r>
              <a:rPr lang="en-US" dirty="0" err="1" smtClean="0"/>
              <a:t>statvfs</a:t>
            </a:r>
            <a:r>
              <a:rPr lang="en-US" dirty="0" smtClean="0"/>
              <a:t> </a:t>
            </a:r>
            <a:r>
              <a:rPr lang="en-US" dirty="0"/>
              <a:t>structure defined approximately as follows: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75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statvfs</a:t>
            </a:r>
            <a:r>
              <a:rPr lang="en-US" dirty="0" smtClean="0"/>
              <a:t> 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 {</a:t>
            </a:r>
          </a:p>
          <a:p>
            <a:r>
              <a:rPr lang="en-US" dirty="0"/>
              <a:t> </a:t>
            </a:r>
            <a:r>
              <a:rPr lang="en-US" dirty="0" smtClean="0"/>
              <a:t>              </a:t>
            </a:r>
            <a:r>
              <a:rPr lang="en-US" dirty="0"/>
              <a:t>unsigned long  </a:t>
            </a:r>
            <a:r>
              <a:rPr lang="en-US" dirty="0" err="1" smtClean="0"/>
              <a:t>f_bsize</a:t>
            </a:r>
            <a:r>
              <a:rPr lang="en-US" dirty="0"/>
              <a:t>;    </a:t>
            </a:r>
            <a:r>
              <a:rPr lang="en-US" dirty="0" smtClean="0"/>
              <a:t>	/* </a:t>
            </a:r>
            <a:r>
              <a:rPr lang="en-US" dirty="0"/>
              <a:t>file system block size */</a:t>
            </a:r>
          </a:p>
          <a:p>
            <a:r>
              <a:rPr lang="en-US" dirty="0"/>
              <a:t>               unsigned long  </a:t>
            </a:r>
            <a:r>
              <a:rPr lang="en-US" dirty="0" err="1" smtClean="0"/>
              <a:t>f_frsize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fragment size */</a:t>
            </a:r>
          </a:p>
          <a:p>
            <a:r>
              <a:rPr lang="en-US" dirty="0"/>
              <a:t>               </a:t>
            </a:r>
            <a:r>
              <a:rPr lang="en-US" dirty="0" err="1"/>
              <a:t>fsblkcnt_t</a:t>
            </a:r>
            <a:r>
              <a:rPr lang="en-US" dirty="0"/>
              <a:t>    </a:t>
            </a:r>
            <a:r>
              <a:rPr lang="en-US" dirty="0" smtClean="0"/>
              <a:t> </a:t>
            </a:r>
            <a:r>
              <a:rPr lang="en-US" dirty="0" err="1" smtClean="0"/>
              <a:t>f_blocks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size of </a:t>
            </a:r>
            <a:r>
              <a:rPr lang="en-US" dirty="0" err="1"/>
              <a:t>fs</a:t>
            </a:r>
            <a:r>
              <a:rPr lang="en-US" dirty="0"/>
              <a:t> in </a:t>
            </a:r>
            <a:r>
              <a:rPr lang="en-US" dirty="0" err="1"/>
              <a:t>f_frsize</a:t>
            </a:r>
            <a:r>
              <a:rPr lang="en-US" dirty="0"/>
              <a:t> units */</a:t>
            </a:r>
          </a:p>
          <a:p>
            <a:r>
              <a:rPr lang="en-US" dirty="0"/>
              <a:t>               </a:t>
            </a:r>
            <a:r>
              <a:rPr lang="en-US" dirty="0" err="1"/>
              <a:t>fsblkcnt_t</a:t>
            </a:r>
            <a:r>
              <a:rPr lang="en-US" dirty="0"/>
              <a:t>     </a:t>
            </a:r>
            <a:r>
              <a:rPr lang="en-US" dirty="0" err="1"/>
              <a:t>f_bfree</a:t>
            </a:r>
            <a:r>
              <a:rPr lang="en-US" dirty="0"/>
              <a:t>;    </a:t>
            </a:r>
            <a:r>
              <a:rPr lang="en-US" dirty="0" smtClean="0"/>
              <a:t>	/* </a:t>
            </a:r>
            <a:r>
              <a:rPr lang="en-US" dirty="0"/>
              <a:t># free blocks */</a:t>
            </a:r>
          </a:p>
          <a:p>
            <a:r>
              <a:rPr lang="en-US" dirty="0"/>
              <a:t>               </a:t>
            </a:r>
            <a:r>
              <a:rPr lang="en-US" dirty="0" err="1"/>
              <a:t>fsblkcnt_t</a:t>
            </a:r>
            <a:r>
              <a:rPr lang="en-US" dirty="0"/>
              <a:t>     </a:t>
            </a:r>
            <a:r>
              <a:rPr lang="en-US" dirty="0" err="1"/>
              <a:t>f_bavail</a:t>
            </a:r>
            <a:r>
              <a:rPr lang="en-US" dirty="0"/>
              <a:t>;  </a:t>
            </a:r>
            <a:r>
              <a:rPr lang="en-US" dirty="0" smtClean="0"/>
              <a:t>	/* </a:t>
            </a:r>
            <a:r>
              <a:rPr lang="en-US" dirty="0"/>
              <a:t># free blocks for non-root */</a:t>
            </a:r>
          </a:p>
          <a:p>
            <a:r>
              <a:rPr lang="en-US" dirty="0"/>
              <a:t>               </a:t>
            </a:r>
            <a:r>
              <a:rPr lang="en-US" dirty="0" err="1"/>
              <a:t>fsfilcnt_t</a:t>
            </a:r>
            <a:r>
              <a:rPr lang="en-US" dirty="0"/>
              <a:t>     </a:t>
            </a:r>
            <a:r>
              <a:rPr lang="en-US" dirty="0" err="1"/>
              <a:t>f_files</a:t>
            </a:r>
            <a:r>
              <a:rPr lang="en-US" dirty="0"/>
              <a:t>;    </a:t>
            </a:r>
            <a:r>
              <a:rPr lang="en-US" dirty="0" smtClean="0"/>
              <a:t>		/* </a:t>
            </a:r>
            <a:r>
              <a:rPr lang="en-US" dirty="0"/>
              <a:t># </a:t>
            </a:r>
            <a:r>
              <a:rPr lang="en-US" dirty="0" err="1"/>
              <a:t>inodes</a:t>
            </a:r>
            <a:r>
              <a:rPr lang="en-US" dirty="0"/>
              <a:t> */</a:t>
            </a:r>
          </a:p>
          <a:p>
            <a:r>
              <a:rPr lang="en-US" dirty="0"/>
              <a:t>               </a:t>
            </a:r>
            <a:r>
              <a:rPr lang="en-US" dirty="0" err="1"/>
              <a:t>fsfilcnt_t</a:t>
            </a:r>
            <a:r>
              <a:rPr lang="en-US" dirty="0"/>
              <a:t>     </a:t>
            </a:r>
            <a:r>
              <a:rPr lang="en-US" dirty="0" err="1"/>
              <a:t>f_ffree</a:t>
            </a:r>
            <a:r>
              <a:rPr lang="en-US" dirty="0"/>
              <a:t>;    </a:t>
            </a:r>
            <a:r>
              <a:rPr lang="en-US" dirty="0" smtClean="0"/>
              <a:t>	/* </a:t>
            </a:r>
            <a:r>
              <a:rPr lang="en-US" dirty="0"/>
              <a:t># free </a:t>
            </a:r>
            <a:r>
              <a:rPr lang="en-US" dirty="0" err="1"/>
              <a:t>inodes</a:t>
            </a:r>
            <a:r>
              <a:rPr lang="en-US" dirty="0"/>
              <a:t> */</a:t>
            </a:r>
          </a:p>
          <a:p>
            <a:r>
              <a:rPr lang="en-US" dirty="0"/>
              <a:t>               </a:t>
            </a:r>
            <a:r>
              <a:rPr lang="en-US" dirty="0" err="1"/>
              <a:t>fsfilcnt_t</a:t>
            </a:r>
            <a:r>
              <a:rPr lang="en-US" dirty="0"/>
              <a:t>     </a:t>
            </a:r>
            <a:r>
              <a:rPr lang="en-US" dirty="0" err="1"/>
              <a:t>f_favail</a:t>
            </a:r>
            <a:r>
              <a:rPr lang="en-US" dirty="0"/>
              <a:t>;   </a:t>
            </a:r>
            <a:r>
              <a:rPr lang="en-US" dirty="0" smtClean="0"/>
              <a:t>	/* </a:t>
            </a:r>
            <a:r>
              <a:rPr lang="en-US" dirty="0"/>
              <a:t># free </a:t>
            </a:r>
            <a:r>
              <a:rPr lang="en-US" dirty="0" err="1"/>
              <a:t>inodes</a:t>
            </a:r>
            <a:r>
              <a:rPr lang="en-US" dirty="0"/>
              <a:t> for non-root */</a:t>
            </a:r>
          </a:p>
          <a:p>
            <a:r>
              <a:rPr lang="en-US" dirty="0"/>
              <a:t>               unsigned long  </a:t>
            </a:r>
            <a:r>
              <a:rPr lang="en-US" dirty="0" err="1"/>
              <a:t>f_fsid</a:t>
            </a:r>
            <a:r>
              <a:rPr lang="en-US" dirty="0"/>
              <a:t>;     </a:t>
            </a:r>
            <a:r>
              <a:rPr lang="en-US" dirty="0" smtClean="0"/>
              <a:t>	/* </a:t>
            </a:r>
            <a:r>
              <a:rPr lang="en-US" dirty="0"/>
              <a:t>file system ID */</a:t>
            </a:r>
          </a:p>
          <a:p>
            <a:r>
              <a:rPr lang="en-US" dirty="0"/>
              <a:t>               unsigned long  </a:t>
            </a:r>
            <a:r>
              <a:rPr lang="en-US" dirty="0" err="1"/>
              <a:t>f_flag</a:t>
            </a:r>
            <a:r>
              <a:rPr lang="en-US" dirty="0"/>
              <a:t>;     </a:t>
            </a:r>
            <a:r>
              <a:rPr lang="en-US" dirty="0" smtClean="0"/>
              <a:t>	/* </a:t>
            </a:r>
            <a:r>
              <a:rPr lang="en-US" dirty="0"/>
              <a:t>mount flags */</a:t>
            </a:r>
          </a:p>
          <a:p>
            <a:r>
              <a:rPr lang="en-US" dirty="0"/>
              <a:t>               unsigned long  </a:t>
            </a:r>
            <a:r>
              <a:rPr lang="en-US" dirty="0" err="1"/>
              <a:t>f_namemax</a:t>
            </a:r>
            <a:r>
              <a:rPr lang="en-US" dirty="0"/>
              <a:t>;  /* maximum filename length */</a:t>
            </a:r>
          </a:p>
          <a:p>
            <a:r>
              <a:rPr lang="en-US" dirty="0"/>
              <a:t>           };</a:t>
            </a:r>
          </a:p>
        </p:txBody>
      </p:sp>
    </p:spTree>
    <p:extLst>
      <p:ext uri="{BB962C8B-B14F-4D97-AF65-F5344CB8AC3E}">
        <p14:creationId xmlns:p14="http://schemas.microsoft.com/office/powerpoint/2010/main" val="3270320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filesys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hermes</a:t>
            </a:r>
            <a:r>
              <a:rPr lang="en-US" dirty="0"/>
              <a:t>&gt; cd </a:t>
            </a:r>
            <a:r>
              <a:rPr lang="en-US" dirty="0" err="1"/>
              <a:t>filesys</a:t>
            </a:r>
            <a:endParaRPr lang="en-US" dirty="0"/>
          </a:p>
          <a:p>
            <a:r>
              <a:rPr lang="en-US" dirty="0" err="1"/>
              <a:t>hermes</a:t>
            </a:r>
            <a:r>
              <a:rPr lang="en-US" dirty="0"/>
              <a:t>&gt; </a:t>
            </a:r>
            <a:r>
              <a:rPr lang="en-US" dirty="0" err="1"/>
              <a:t>ls</a:t>
            </a:r>
            <a:r>
              <a:rPr lang="en-US" dirty="0"/>
              <a:t> *.c</a:t>
            </a:r>
          </a:p>
          <a:p>
            <a:r>
              <a:rPr lang="en-US" dirty="0" err="1"/>
              <a:t>t_statfs.c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 use of </a:t>
            </a:r>
            <a:r>
              <a:rPr lang="en-US" dirty="0" err="1"/>
              <a:t>statfs</a:t>
            </a:r>
            <a:r>
              <a:rPr lang="en-US" dirty="0"/>
              <a:t>() to retrieve </a:t>
            </a:r>
            <a:r>
              <a:rPr lang="en-US" dirty="0" err="1"/>
              <a:t>filesys</a:t>
            </a:r>
            <a:r>
              <a:rPr lang="en-US" dirty="0"/>
              <a:t> info</a:t>
            </a:r>
          </a:p>
          <a:p>
            <a:r>
              <a:rPr lang="en-US" dirty="0" err="1" smtClean="0"/>
              <a:t>t_mount.c</a:t>
            </a:r>
            <a:r>
              <a:rPr lang="en-US" dirty="0" smtClean="0"/>
              <a:t>  </a:t>
            </a:r>
            <a:r>
              <a:rPr lang="en-US" dirty="0"/>
              <a:t>- </a:t>
            </a:r>
            <a:endParaRPr lang="en-US" dirty="0" smtClean="0"/>
          </a:p>
          <a:p>
            <a:pPr lvl="1"/>
            <a:r>
              <a:rPr lang="en-US" dirty="0" smtClean="0"/>
              <a:t>Demonstrate </a:t>
            </a:r>
            <a:r>
              <a:rPr lang="en-US" dirty="0"/>
              <a:t>the use of mount(2) to create a mount point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example of </a:t>
            </a:r>
            <a:r>
              <a:rPr lang="en-US" dirty="0" err="1" smtClean="0"/>
              <a:t>getopt</a:t>
            </a:r>
            <a:endParaRPr lang="en-US" dirty="0" smtClean="0"/>
          </a:p>
          <a:p>
            <a:r>
              <a:rPr lang="en-US" dirty="0" err="1" smtClean="0"/>
              <a:t>t_statvfs.c</a:t>
            </a:r>
            <a:r>
              <a:rPr lang="en-US" dirty="0" smtClean="0"/>
              <a:t>  </a:t>
            </a:r>
          </a:p>
          <a:p>
            <a:r>
              <a:rPr lang="en-US" dirty="0" err="1" smtClean="0"/>
              <a:t>t_umount.c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02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52400"/>
            <a:ext cx="4572000" cy="990600"/>
          </a:xfrm>
        </p:spPr>
        <p:txBody>
          <a:bodyPr/>
          <a:lstStyle/>
          <a:p>
            <a:r>
              <a:rPr lang="en-US" dirty="0" err="1" smtClean="0"/>
              <a:t>t_statvfs.c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8763000" cy="6477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#include &lt;sys/</a:t>
            </a:r>
            <a:r>
              <a:rPr lang="en-US" dirty="0" err="1"/>
              <a:t>statvfs.h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"</a:t>
            </a:r>
            <a:r>
              <a:rPr lang="en-US" dirty="0" err="1"/>
              <a:t>tlpi_hdr.h</a:t>
            </a:r>
            <a:r>
              <a:rPr lang="en-US" dirty="0"/>
              <a:t>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main(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statvfs</a:t>
            </a:r>
            <a:r>
              <a:rPr lang="en-US" dirty="0"/>
              <a:t> </a:t>
            </a:r>
            <a:r>
              <a:rPr lang="en-US" dirty="0" err="1"/>
              <a:t>sb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argc</a:t>
            </a:r>
            <a:r>
              <a:rPr lang="en-US" dirty="0"/>
              <a:t> != 2 || </a:t>
            </a:r>
            <a:r>
              <a:rPr lang="en-US" dirty="0" err="1"/>
              <a:t>strcmp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"--help") == 0)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usageErr</a:t>
            </a:r>
            <a:r>
              <a:rPr lang="en-US" dirty="0"/>
              <a:t>("%s path\n", </a:t>
            </a:r>
            <a:r>
              <a:rPr lang="en-US" dirty="0" err="1"/>
              <a:t>argv</a:t>
            </a:r>
            <a:r>
              <a:rPr lang="en-US" dirty="0"/>
              <a:t>[0]);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if (</a:t>
            </a:r>
            <a:r>
              <a:rPr lang="en-US" dirty="0" err="1"/>
              <a:t>statvfs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&amp;</a:t>
            </a:r>
            <a:r>
              <a:rPr lang="en-US" dirty="0" err="1"/>
              <a:t>sb</a:t>
            </a:r>
            <a:r>
              <a:rPr lang="en-US" dirty="0"/>
              <a:t>) == -1)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errExit</a:t>
            </a:r>
            <a:r>
              <a:rPr lang="en-US" dirty="0"/>
              <a:t>("</a:t>
            </a:r>
            <a:r>
              <a:rPr lang="en-US" dirty="0" err="1"/>
              <a:t>statvfs</a:t>
            </a:r>
            <a:r>
              <a:rPr lang="en-US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("Block size                       %</a:t>
            </a:r>
            <a:r>
              <a:rPr lang="en-US" dirty="0" err="1"/>
              <a:t>lu</a:t>
            </a:r>
            <a:r>
              <a:rPr lang="en-US" dirty="0"/>
              <a:t>\n", </a:t>
            </a:r>
            <a:r>
              <a:rPr lang="en-US" dirty="0" err="1"/>
              <a:t>sb.f_bsize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("Fundamental block size           %</a:t>
            </a:r>
            <a:r>
              <a:rPr lang="en-US" dirty="0" err="1"/>
              <a:t>lu</a:t>
            </a:r>
            <a:r>
              <a:rPr lang="en-US" dirty="0"/>
              <a:t>\n", </a:t>
            </a:r>
            <a:r>
              <a:rPr lang="en-US" dirty="0" err="1"/>
              <a:t>sb.f_frsize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("Total blocks (in above units)    %</a:t>
            </a:r>
            <a:r>
              <a:rPr lang="en-US" dirty="0" err="1"/>
              <a:t>lu</a:t>
            </a:r>
            <a:r>
              <a:rPr lang="en-US" dirty="0"/>
              <a:t>\n</a:t>
            </a:r>
            <a:r>
              <a:rPr lang="en-US" dirty="0" smtClean="0"/>
              <a:t>",  </a:t>
            </a:r>
            <a:r>
              <a:rPr lang="en-US" dirty="0"/>
              <a:t>(unsigned long) </a:t>
            </a:r>
            <a:r>
              <a:rPr lang="en-US" dirty="0" err="1"/>
              <a:t>sb.f_blocks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("Free blocks for priv. proc.      %</a:t>
            </a:r>
            <a:r>
              <a:rPr lang="en-US" dirty="0" err="1"/>
              <a:t>lu</a:t>
            </a:r>
            <a:r>
              <a:rPr lang="en-US" dirty="0"/>
              <a:t>\n</a:t>
            </a:r>
            <a:r>
              <a:rPr lang="en-US" dirty="0" smtClean="0"/>
              <a:t>", (</a:t>
            </a:r>
            <a:r>
              <a:rPr lang="en-US" dirty="0"/>
              <a:t>unsigned long) </a:t>
            </a:r>
            <a:r>
              <a:rPr lang="en-US" dirty="0" err="1"/>
              <a:t>sb.f_bfree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 smtClean="0"/>
              <a:t>    …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9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 the manual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umount</a:t>
            </a:r>
            <a:endParaRPr lang="en-US" dirty="0"/>
          </a:p>
          <a:p>
            <a:r>
              <a:rPr lang="en-US" dirty="0" err="1"/>
              <a:t>fsck</a:t>
            </a:r>
            <a:endParaRPr lang="en-US" dirty="0"/>
          </a:p>
          <a:p>
            <a:r>
              <a:rPr lang="en-US" dirty="0"/>
              <a:t>/</a:t>
            </a:r>
            <a:r>
              <a:rPr lang="en-US" dirty="0" err="1"/>
              <a:t>proc</a:t>
            </a:r>
            <a:r>
              <a:rPr lang="en-US" dirty="0"/>
              <a:t>/mounts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mtab</a:t>
            </a:r>
            <a:endParaRPr lang="en-US" dirty="0" smtClean="0"/>
          </a:p>
          <a:p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fstab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84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www.tldp.org/HOWTO/Filesystems-HOWTO.html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Introduction</a:t>
            </a:r>
          </a:p>
          <a:p>
            <a:r>
              <a:rPr lang="en-US" dirty="0" smtClean="0"/>
              <a:t>2. Volumes</a:t>
            </a:r>
          </a:p>
          <a:p>
            <a:r>
              <a:rPr lang="en-US" dirty="0" smtClean="0"/>
              <a:t>3. Dos, FAT 12/16/32, VFAT, HPFS</a:t>
            </a:r>
          </a:p>
          <a:p>
            <a:r>
              <a:rPr lang="en-US" dirty="0"/>
              <a:t>5. </a:t>
            </a:r>
            <a:r>
              <a:rPr lang="en-US" dirty="0">
                <a:hlinkClick r:id="rId3"/>
              </a:rPr>
              <a:t>New Technology </a:t>
            </a:r>
            <a:r>
              <a:rPr lang="en-US" dirty="0" err="1">
                <a:hlinkClick r:id="rId3"/>
              </a:rPr>
              <a:t>FileSystem</a:t>
            </a:r>
            <a:r>
              <a:rPr lang="en-US" dirty="0">
                <a:hlinkClick r:id="rId3"/>
              </a:rPr>
              <a:t> (NTFS)</a:t>
            </a:r>
            <a:endParaRPr lang="en-US" dirty="0"/>
          </a:p>
          <a:p>
            <a:r>
              <a:rPr lang="en-US" dirty="0"/>
              <a:t>6. </a:t>
            </a:r>
            <a:r>
              <a:rPr lang="en-US" dirty="0">
                <a:hlinkClick r:id="rId4"/>
              </a:rPr>
              <a:t>Extended </a:t>
            </a:r>
            <a:r>
              <a:rPr lang="en-US" dirty="0" err="1">
                <a:hlinkClick r:id="rId4"/>
              </a:rPr>
              <a:t>filesystems</a:t>
            </a:r>
            <a:r>
              <a:rPr lang="en-US" dirty="0">
                <a:hlinkClick r:id="rId4"/>
              </a:rPr>
              <a:t> (Ext, Ext2, Ext3</a:t>
            </a:r>
            <a:r>
              <a:rPr lang="en-US" dirty="0" smtClean="0">
                <a:hlinkClick r:id="rId4"/>
              </a:rPr>
              <a:t>)</a:t>
            </a:r>
            <a:endParaRPr lang="en-US" dirty="0" smtClean="0"/>
          </a:p>
          <a:p>
            <a:r>
              <a:rPr lang="en-US" dirty="0" smtClean="0"/>
              <a:t>Mac, CDROM, other</a:t>
            </a:r>
          </a:p>
          <a:p>
            <a:r>
              <a:rPr lang="en-US" dirty="0" smtClean="0"/>
              <a:t>11</a:t>
            </a:r>
            <a:r>
              <a:rPr lang="en-US" dirty="0"/>
              <a:t>. </a:t>
            </a:r>
            <a:r>
              <a:rPr lang="en-US" dirty="0">
                <a:hlinkClick r:id="rId5"/>
              </a:rPr>
              <a:t>Appendix</a:t>
            </a:r>
            <a:endParaRPr lang="en-US" dirty="0"/>
          </a:p>
          <a:p>
            <a:r>
              <a:rPr lang="en-US" dirty="0"/>
              <a:t>11.1 </a:t>
            </a:r>
            <a:r>
              <a:rPr lang="en-US" dirty="0">
                <a:hlinkClick r:id="rId6"/>
              </a:rPr>
              <a:t>Network </a:t>
            </a:r>
            <a:r>
              <a:rPr lang="en-US" dirty="0" err="1">
                <a:hlinkClick r:id="rId6"/>
              </a:rPr>
              <a:t>filesystems</a:t>
            </a:r>
            <a:r>
              <a:rPr lang="en-US" dirty="0"/>
              <a:t> </a:t>
            </a:r>
          </a:p>
          <a:p>
            <a:r>
              <a:rPr lang="en-US" dirty="0"/>
              <a:t>11.2 </a:t>
            </a:r>
            <a:r>
              <a:rPr lang="en-US" dirty="0">
                <a:hlinkClick r:id="rId7"/>
              </a:rPr>
              <a:t>Encrypted </a:t>
            </a:r>
            <a:r>
              <a:rPr lang="en-US" dirty="0" err="1">
                <a:hlinkClick r:id="rId7"/>
              </a:rPr>
              <a:t>filesystems</a:t>
            </a:r>
            <a:r>
              <a:rPr lang="en-US" dirty="0"/>
              <a:t> </a:t>
            </a:r>
          </a:p>
          <a:p>
            <a:r>
              <a:rPr lang="en-US" dirty="0"/>
              <a:t>11.3 </a:t>
            </a:r>
            <a:r>
              <a:rPr lang="en-US" dirty="0" err="1">
                <a:hlinkClick r:id="rId8"/>
              </a:rPr>
              <a:t>Filesystem</a:t>
            </a:r>
            <a:r>
              <a:rPr lang="en-US" dirty="0">
                <a:hlinkClick r:id="rId8"/>
              </a:rPr>
              <a:t> benchmarking utilities</a:t>
            </a:r>
            <a:r>
              <a:rPr lang="en-US" dirty="0"/>
              <a:t> </a:t>
            </a:r>
          </a:p>
          <a:p>
            <a:r>
              <a:rPr lang="en-US" dirty="0"/>
              <a:t>11.4 </a:t>
            </a:r>
            <a:r>
              <a:rPr lang="en-US" dirty="0">
                <a:hlinkClick r:id="rId9"/>
              </a:rPr>
              <a:t>Writing your own </a:t>
            </a:r>
            <a:r>
              <a:rPr lang="en-US" dirty="0" err="1">
                <a:hlinkClick r:id="rId9"/>
              </a:rPr>
              <a:t>filesystem</a:t>
            </a:r>
            <a:r>
              <a:rPr lang="en-US" dirty="0">
                <a:hlinkClick r:id="rId9"/>
              </a:rPr>
              <a:t> driver</a:t>
            </a:r>
            <a:r>
              <a:rPr lang="en-US" dirty="0"/>
              <a:t> </a:t>
            </a:r>
          </a:p>
          <a:p>
            <a:r>
              <a:rPr lang="en-US" dirty="0"/>
              <a:t>11.5 </a:t>
            </a:r>
            <a:r>
              <a:rPr lang="en-US" dirty="0">
                <a:hlinkClick r:id="rId10"/>
              </a:rPr>
              <a:t>Related documents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340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http://en.wikipedia.org/wiki/File_system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article may be too </a:t>
            </a:r>
            <a:r>
              <a:rPr lang="en-US" dirty="0">
                <a:hlinkClick r:id="rId2" tooltip="wikt:technical"/>
              </a:rPr>
              <a:t>technical</a:t>
            </a:r>
            <a:r>
              <a:rPr lang="en-US" dirty="0"/>
              <a:t> for most readers to understand. Please help </a:t>
            </a:r>
            <a:r>
              <a:rPr lang="en-US" dirty="0">
                <a:hlinkClick r:id="rId3"/>
              </a:rPr>
              <a:t>improve</a:t>
            </a:r>
            <a:r>
              <a:rPr lang="en-US" dirty="0"/>
              <a:t> this article to </a:t>
            </a:r>
            <a:r>
              <a:rPr lang="en-US" dirty="0">
                <a:hlinkClick r:id="rId4" tooltip="Wikipedia:Make technical articles understandable"/>
              </a:rPr>
              <a:t>make it understandable to non-experts</a:t>
            </a:r>
            <a:r>
              <a:rPr lang="en-US" dirty="0"/>
              <a:t>, without removing the technical details. The </a:t>
            </a:r>
            <a:r>
              <a:rPr lang="en-US" dirty="0">
                <a:hlinkClick r:id="rId5" tooltip="Talk:File system"/>
              </a:rPr>
              <a:t>talk page</a:t>
            </a:r>
            <a:r>
              <a:rPr lang="en-US" dirty="0"/>
              <a:t> may contain suggestions. </a:t>
            </a:r>
            <a:r>
              <a:rPr lang="en-US" i="1" dirty="0"/>
              <a:t>(October 2012</a:t>
            </a:r>
            <a:r>
              <a:rPr lang="en-US" i="1" dirty="0" smtClean="0"/>
              <a:t>)</a:t>
            </a:r>
          </a:p>
          <a:p>
            <a:r>
              <a:rPr lang="en-US" i="1" dirty="0" smtClean="0"/>
              <a:t>Looks  like good overview</a:t>
            </a:r>
            <a:endParaRPr lang="en-US" dirty="0"/>
          </a:p>
          <a:p>
            <a:r>
              <a:rPr lang="en-US" dirty="0" smtClean="0">
                <a:hlinkClick r:id="rId6" tooltip="Linux"/>
              </a:rPr>
              <a:t>“Linux</a:t>
            </a:r>
            <a:r>
              <a:rPr lang="en-US" dirty="0" smtClean="0"/>
              <a:t> </a:t>
            </a:r>
            <a:r>
              <a:rPr lang="en-US" dirty="0"/>
              <a:t>supports many different file systems, but common choices for the system disk on a block device include the </a:t>
            </a:r>
            <a:r>
              <a:rPr lang="en-US" dirty="0" err="1"/>
              <a:t>ext</a:t>
            </a:r>
            <a:r>
              <a:rPr lang="en-US" dirty="0"/>
              <a:t>* family (such as </a:t>
            </a:r>
            <a:r>
              <a:rPr lang="en-US" dirty="0">
                <a:hlinkClick r:id="rId7" tooltip="Ext2"/>
              </a:rPr>
              <a:t>ext2</a:t>
            </a:r>
            <a:r>
              <a:rPr lang="en-US" dirty="0"/>
              <a:t>, </a:t>
            </a:r>
            <a:r>
              <a:rPr lang="en-US" dirty="0">
                <a:hlinkClick r:id="rId8" tooltip="Ext3"/>
              </a:rPr>
              <a:t>ext3</a:t>
            </a:r>
            <a:r>
              <a:rPr lang="en-US" dirty="0"/>
              <a:t> and </a:t>
            </a:r>
            <a:r>
              <a:rPr lang="en-US" dirty="0">
                <a:hlinkClick r:id="rId9" tooltip="Ext4"/>
              </a:rPr>
              <a:t>ext4</a:t>
            </a:r>
            <a:r>
              <a:rPr lang="en-US" dirty="0"/>
              <a:t>), </a:t>
            </a:r>
            <a:r>
              <a:rPr lang="en-US" dirty="0">
                <a:hlinkClick r:id="rId10" tooltip="XFS"/>
              </a:rPr>
              <a:t>XFS</a:t>
            </a:r>
            <a:r>
              <a:rPr lang="en-US" dirty="0"/>
              <a:t>, </a:t>
            </a:r>
            <a:r>
              <a:rPr lang="en-US" dirty="0">
                <a:hlinkClick r:id="rId11" tooltip="JFS (file system)"/>
              </a:rPr>
              <a:t>JFS</a:t>
            </a:r>
            <a:r>
              <a:rPr lang="en-US" dirty="0"/>
              <a:t>, </a:t>
            </a:r>
            <a:r>
              <a:rPr lang="en-US" dirty="0" err="1">
                <a:hlinkClick r:id="rId12" tooltip="ReiserFS"/>
              </a:rPr>
              <a:t>ReiserFS</a:t>
            </a:r>
            <a:r>
              <a:rPr lang="en-US" dirty="0"/>
              <a:t> and </a:t>
            </a:r>
            <a:r>
              <a:rPr lang="en-US" dirty="0" err="1">
                <a:hlinkClick r:id="rId13" tooltip="Btrfs"/>
              </a:rPr>
              <a:t>btrfs</a:t>
            </a:r>
            <a:r>
              <a:rPr lang="en-US" dirty="0"/>
              <a:t>. For raw flash without a </a:t>
            </a:r>
            <a:r>
              <a:rPr lang="en-US" dirty="0">
                <a:hlinkClick r:id="rId14" tooltip="Flash translation layer"/>
              </a:rPr>
              <a:t>flash translation layer</a:t>
            </a:r>
            <a:r>
              <a:rPr lang="en-US" dirty="0"/>
              <a:t> (FTL) or </a:t>
            </a:r>
            <a:r>
              <a:rPr lang="en-US" dirty="0">
                <a:hlinkClick r:id="rId15" tooltip="Memory Technology Device"/>
              </a:rPr>
              <a:t>Memory Technology Device</a:t>
            </a:r>
            <a:r>
              <a:rPr lang="en-US" dirty="0"/>
              <a:t> (MTD), there is </a:t>
            </a:r>
            <a:r>
              <a:rPr lang="en-US" dirty="0">
                <a:hlinkClick r:id="rId16" tooltip="UBIFS"/>
              </a:rPr>
              <a:t>UBIFS</a:t>
            </a:r>
            <a:r>
              <a:rPr lang="en-US" dirty="0"/>
              <a:t>, </a:t>
            </a:r>
            <a:r>
              <a:rPr lang="en-US" dirty="0">
                <a:hlinkClick r:id="rId17" tooltip="JFFS2"/>
              </a:rPr>
              <a:t>JFFS2</a:t>
            </a:r>
            <a:r>
              <a:rPr lang="en-US" dirty="0"/>
              <a:t>, and </a:t>
            </a:r>
            <a:r>
              <a:rPr lang="en-US" dirty="0">
                <a:hlinkClick r:id="rId18" tooltip="YAFFS"/>
              </a:rPr>
              <a:t>YAFFS</a:t>
            </a:r>
            <a:r>
              <a:rPr lang="en-US" dirty="0"/>
              <a:t>, among others. </a:t>
            </a:r>
            <a:r>
              <a:rPr lang="en-US" dirty="0" err="1">
                <a:hlinkClick r:id="rId19" tooltip="SquashFS"/>
              </a:rPr>
              <a:t>SquashFS</a:t>
            </a:r>
            <a:r>
              <a:rPr lang="en-US" dirty="0"/>
              <a:t> is a common compressed read-only file system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43238" y="6400800"/>
            <a:ext cx="4019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http://en.wikipedia.org/wiki/File_system</a:t>
            </a:r>
          </a:p>
        </p:txBody>
      </p:sp>
    </p:spTree>
    <p:extLst>
      <p:ext uri="{BB962C8B-B14F-4D97-AF65-F5344CB8AC3E}">
        <p14:creationId xmlns:p14="http://schemas.microsoft.com/office/powerpoint/2010/main" val="54701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smtClean="0"/>
              <a:t>Test1</a:t>
            </a:r>
            <a:endParaRPr lang="en-US" dirty="0"/>
          </a:p>
          <a:p>
            <a:pPr marL="0" indent="0" eaLnBrk="1" hangingPunct="1">
              <a:buNone/>
              <a:defRPr/>
            </a:pPr>
            <a:r>
              <a:rPr lang="en-US" dirty="0" smtClean="0"/>
              <a:t>Test</a:t>
            </a:r>
          </a:p>
          <a:p>
            <a:pPr lvl="1">
              <a:defRPr/>
            </a:pPr>
            <a:r>
              <a:rPr lang="en-US" dirty="0" smtClean="0"/>
              <a:t>Closed Book</a:t>
            </a:r>
          </a:p>
          <a:p>
            <a:pPr lvl="2">
              <a:defRPr/>
            </a:pPr>
            <a:r>
              <a:rPr lang="en-US" dirty="0" smtClean="0"/>
              <a:t>Function signatures, </a:t>
            </a:r>
          </a:p>
          <a:p>
            <a:pPr lvl="2">
              <a:defRPr/>
            </a:pPr>
            <a:r>
              <a:rPr lang="en-US" dirty="0" smtClean="0"/>
              <a:t>DS: stat, </a:t>
            </a:r>
            <a:r>
              <a:rPr lang="en-US" dirty="0" err="1" smtClean="0"/>
              <a:t>sigact</a:t>
            </a:r>
            <a:r>
              <a:rPr lang="en-US" dirty="0" smtClean="0"/>
              <a:t>, ???</a:t>
            </a:r>
          </a:p>
          <a:p>
            <a:pPr lvl="2">
              <a:defRPr/>
            </a:pPr>
            <a:r>
              <a:rPr lang="en-US" dirty="0" smtClean="0"/>
              <a:t>Notes  sheet – 1 side 8.5x11 </a:t>
            </a:r>
            <a:r>
              <a:rPr lang="en-US" dirty="0" err="1" smtClean="0"/>
              <a:t>handwritting</a:t>
            </a:r>
            <a:r>
              <a:rPr lang="en-US" dirty="0" smtClean="0"/>
              <a:t> pencil or blue ink</a:t>
            </a:r>
            <a:endParaRPr lang="en-US" dirty="0"/>
          </a:p>
          <a:p>
            <a:pPr lvl="1">
              <a:defRPr/>
            </a:pPr>
            <a:r>
              <a:rPr lang="en-US" dirty="0" smtClean="0"/>
              <a:t>Take-home % ?</a:t>
            </a:r>
          </a:p>
          <a:p>
            <a:pPr lvl="1">
              <a:defRPr/>
            </a:pPr>
            <a:r>
              <a:rPr lang="en-US" dirty="0" smtClean="0"/>
              <a:t>Old Tests: CPP, UFS,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041648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File </a:t>
            </a:r>
            <a:r>
              <a:rPr lang="en-US" dirty="0"/>
              <a:t>Systems – Chap 18</a:t>
            </a:r>
          </a:p>
          <a:p>
            <a:pPr lvl="1">
              <a:defRPr/>
            </a:pPr>
            <a:r>
              <a:rPr lang="en-US" dirty="0" smtClean="0"/>
              <a:t>Shell1 - Program</a:t>
            </a:r>
          </a:p>
          <a:p>
            <a:pPr lvl="1">
              <a:defRPr/>
            </a:pPr>
            <a:r>
              <a:rPr lang="en-US" dirty="0" smtClean="0"/>
              <a:t>More </a:t>
            </a:r>
            <a:r>
              <a:rPr lang="en-US" dirty="0"/>
              <a:t>signals: </a:t>
            </a:r>
          </a:p>
          <a:p>
            <a:pPr lvl="2">
              <a:defRPr/>
            </a:pPr>
            <a:r>
              <a:rPr lang="en-US" dirty="0" smtClean="0"/>
              <a:t>graceful exit</a:t>
            </a:r>
          </a:p>
          <a:p>
            <a:pPr lvl="2">
              <a:defRPr/>
            </a:pPr>
            <a:r>
              <a:rPr lang="en-US" dirty="0" smtClean="0"/>
              <a:t>“restart” as in shell</a:t>
            </a:r>
            <a:endParaRPr lang="en-US" dirty="0"/>
          </a:p>
          <a:p>
            <a:pPr lvl="1">
              <a:defRPr/>
            </a:pPr>
            <a:r>
              <a:rPr lang="en-US" dirty="0"/>
              <a:t>Multiple Pipes</a:t>
            </a:r>
          </a:p>
          <a:p>
            <a:pPr lvl="1">
              <a:defRPr/>
            </a:pPr>
            <a:r>
              <a:rPr lang="en-US" dirty="0"/>
              <a:t>Job Control</a:t>
            </a:r>
          </a:p>
          <a:p>
            <a:pPr lvl="1">
              <a:defRPr/>
            </a:pPr>
            <a:r>
              <a:rPr lang="en-US" dirty="0"/>
              <a:t>Terminal input char by char (not line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Configure</a:t>
            </a:r>
          </a:p>
          <a:p>
            <a:pPr lvl="1">
              <a:defRPr/>
            </a:pPr>
            <a:r>
              <a:rPr lang="en-US" dirty="0" err="1" smtClean="0"/>
              <a:t>Automake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9600" dirty="0" smtClean="0"/>
              <a:t>Intermission</a:t>
            </a:r>
          </a:p>
          <a:p>
            <a:r>
              <a:rPr lang="en-US" sz="7200" dirty="0" smtClean="0"/>
              <a:t>Test 1 Post Mortem </a:t>
            </a:r>
          </a:p>
          <a:p>
            <a:r>
              <a:rPr lang="en-US" sz="2000" dirty="0" smtClean="0"/>
              <a:t>slides on website</a:t>
            </a:r>
          </a:p>
          <a:p>
            <a:r>
              <a:rPr lang="en-US" sz="4000" dirty="0" smtClean="0"/>
              <a:t>Testing</a:t>
            </a:r>
          </a:p>
          <a:p>
            <a:r>
              <a:rPr lang="en-US" sz="4000" dirty="0" smtClean="0"/>
              <a:t>Agile  </a:t>
            </a:r>
            <a:r>
              <a:rPr lang="en-US" sz="4000" dirty="0"/>
              <a:t>U</a:t>
            </a:r>
            <a:r>
              <a:rPr lang="en-US" sz="4000" dirty="0" smtClean="0"/>
              <a:t>ser Stories – shell 1 examples</a:t>
            </a:r>
          </a:p>
          <a:p>
            <a:r>
              <a:rPr lang="en-US" sz="4000" dirty="0" smtClean="0"/>
              <a:t>Shell 2 – pipes, </a:t>
            </a:r>
            <a:r>
              <a:rPr lang="en-US" sz="4000" dirty="0" err="1" smtClean="0"/>
              <a:t>sigaction</a:t>
            </a:r>
            <a:r>
              <a:rPr lang="en-US" sz="4000" dirty="0" smtClean="0"/>
              <a:t>, jobs, terminals</a:t>
            </a:r>
            <a:endParaRPr lang="en-US" sz="4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7153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Each question worth 15 points</a:t>
            </a:r>
          </a:p>
          <a:p>
            <a:endParaRPr lang="en-US" sz="5100" dirty="0" smtClean="0"/>
          </a:p>
          <a:p>
            <a:r>
              <a:rPr lang="en-US" sz="5100" dirty="0" smtClean="0"/>
              <a:t>Grade on test is points-off</a:t>
            </a:r>
          </a:p>
          <a:p>
            <a:endParaRPr lang="en-US" sz="5100" dirty="0" smtClean="0"/>
          </a:p>
          <a:p>
            <a:r>
              <a:rPr lang="en-US" sz="5100" dirty="0" smtClean="0"/>
              <a:t>Take-home problems not graded yet</a:t>
            </a:r>
          </a:p>
          <a:p>
            <a:endParaRPr lang="en-US" sz="5100" dirty="0"/>
          </a:p>
          <a:p>
            <a:r>
              <a:rPr lang="en-US" sz="5100" dirty="0" smtClean="0"/>
              <a:t>Solutions</a:t>
            </a:r>
          </a:p>
          <a:p>
            <a:endParaRPr lang="en-US" sz="5100" dirty="0"/>
          </a:p>
          <a:p>
            <a:r>
              <a:rPr lang="en-US" sz="5100" dirty="0" smtClean="0"/>
              <a:t>Rank in class (out of 20)</a:t>
            </a:r>
          </a:p>
          <a:p>
            <a:endParaRPr lang="en-US" sz="5100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1.0</a:t>
            </a:r>
          </a:p>
          <a:p>
            <a:r>
              <a:rPr lang="en-US" dirty="0"/>
              <a:t>5.0</a:t>
            </a:r>
          </a:p>
          <a:p>
            <a:r>
              <a:rPr lang="en-US" dirty="0"/>
              <a:t>11.3</a:t>
            </a:r>
          </a:p>
          <a:p>
            <a:r>
              <a:rPr lang="en-US" dirty="0"/>
              <a:t>11.5</a:t>
            </a:r>
          </a:p>
          <a:p>
            <a:r>
              <a:rPr lang="en-US" dirty="0"/>
              <a:t>12.0</a:t>
            </a:r>
          </a:p>
          <a:p>
            <a:r>
              <a:rPr lang="en-US" dirty="0"/>
              <a:t>12.5</a:t>
            </a:r>
          </a:p>
          <a:p>
            <a:r>
              <a:rPr lang="en-US" dirty="0"/>
              <a:t>14.5</a:t>
            </a:r>
          </a:p>
          <a:p>
            <a:r>
              <a:rPr lang="en-US" dirty="0"/>
              <a:t>19.0</a:t>
            </a:r>
          </a:p>
          <a:p>
            <a:r>
              <a:rPr lang="en-US" dirty="0"/>
              <a:t>19.5</a:t>
            </a:r>
          </a:p>
          <a:p>
            <a:r>
              <a:rPr lang="en-US" dirty="0"/>
              <a:t>19.8</a:t>
            </a:r>
          </a:p>
          <a:p>
            <a:r>
              <a:rPr lang="en-US" dirty="0"/>
              <a:t>22.3</a:t>
            </a:r>
          </a:p>
          <a:p>
            <a:r>
              <a:rPr lang="en-US" dirty="0"/>
              <a:t>24.0</a:t>
            </a:r>
          </a:p>
          <a:p>
            <a:r>
              <a:rPr lang="en-US" dirty="0"/>
              <a:t>25.0</a:t>
            </a:r>
          </a:p>
          <a:p>
            <a:r>
              <a:rPr lang="en-US" dirty="0"/>
              <a:t>27.0</a:t>
            </a:r>
          </a:p>
          <a:p>
            <a:r>
              <a:rPr lang="en-US" dirty="0"/>
              <a:t>31.0</a:t>
            </a:r>
          </a:p>
          <a:p>
            <a:r>
              <a:rPr lang="en-US" dirty="0"/>
              <a:t>31.5</a:t>
            </a:r>
          </a:p>
          <a:p>
            <a:r>
              <a:rPr lang="en-US" dirty="0"/>
              <a:t>39.0</a:t>
            </a:r>
          </a:p>
          <a:p>
            <a:r>
              <a:rPr lang="en-US" dirty="0"/>
              <a:t>39.5</a:t>
            </a:r>
          </a:p>
          <a:p>
            <a:r>
              <a:rPr lang="en-US" dirty="0"/>
              <a:t>49.0</a:t>
            </a:r>
          </a:p>
          <a:p>
            <a:r>
              <a:rPr lang="en-US" dirty="0"/>
              <a:t>62.5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40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191" y="152400"/>
            <a:ext cx="8229600" cy="9906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543791" y="6416040"/>
            <a:ext cx="1524000" cy="365760"/>
          </a:xfrm>
        </p:spPr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9591" y="6324600"/>
            <a:ext cx="26670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32960040"/>
              </p:ext>
            </p:extLst>
          </p:nvPr>
        </p:nvGraphicFramePr>
        <p:xfrm>
          <a:off x="304800" y="152400"/>
          <a:ext cx="8400832" cy="64226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6685"/>
                <a:gridCol w="281515"/>
                <a:gridCol w="224559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  <a:gridCol w="253037"/>
              </a:tblGrid>
              <a:tr h="2286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693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19.75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22.25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31.5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39.5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62.5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smtClean="0">
                          <a:effectLst/>
                        </a:rPr>
                        <a:t>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  <a:tr h="317878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P1a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P1b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4f</a:t>
                      </a:r>
                      <a:endParaRPr lang="en-US" sz="10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6d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6f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932" marR="1932" marT="193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3571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target in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TESTS=test1 </a:t>
            </a:r>
            <a:r>
              <a:rPr lang="en-US" dirty="0" smtClean="0"/>
              <a:t>test2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test: </a:t>
            </a:r>
            <a:r>
              <a:rPr lang="en-US" dirty="0" err="1"/>
              <a:t>mysh</a:t>
            </a:r>
            <a:r>
              <a:rPr lang="en-US" dirty="0"/>
              <a:t> $(TESTS)</a:t>
            </a:r>
          </a:p>
          <a:p>
            <a:pPr marL="0" indent="0">
              <a:buNone/>
            </a:pPr>
            <a:r>
              <a:rPr lang="en-US" dirty="0"/>
              <a:t>	./</a:t>
            </a:r>
            <a:r>
              <a:rPr lang="en-US" dirty="0" err="1"/>
              <a:t>mysh</a:t>
            </a:r>
            <a:r>
              <a:rPr lang="en-US" dirty="0"/>
              <a:t> &lt; test1    &gt; output-test1</a:t>
            </a:r>
          </a:p>
          <a:p>
            <a:pPr marL="0" indent="0">
              <a:buNone/>
            </a:pPr>
            <a:r>
              <a:rPr lang="en-US" dirty="0" smtClean="0"/>
              <a:t>	./</a:t>
            </a:r>
            <a:r>
              <a:rPr lang="en-US" dirty="0" err="1"/>
              <a:t>mysh</a:t>
            </a:r>
            <a:r>
              <a:rPr lang="en-US" dirty="0"/>
              <a:t> &lt; test2   &gt;  output-test2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789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if you should mimic bash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58200" cy="49377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/>
              <a:t>BashTestResults</a:t>
            </a:r>
            <a:r>
              <a:rPr lang="en-US" dirty="0"/>
              <a:t>: $(TESTS)</a:t>
            </a:r>
          </a:p>
          <a:p>
            <a:pPr marL="0" indent="0">
              <a:buNone/>
            </a:pPr>
            <a:r>
              <a:rPr lang="en-US" dirty="0"/>
              <a:t>	bash &lt; test1    &gt; bash-output-test1</a:t>
            </a:r>
          </a:p>
          <a:p>
            <a:pPr marL="0" indent="0">
              <a:buNone/>
            </a:pPr>
            <a:r>
              <a:rPr lang="en-US" dirty="0" smtClean="0"/>
              <a:t>	## create goldStd-output-test2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##by hand since not comp with bash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touch </a:t>
            </a:r>
            <a:r>
              <a:rPr lang="en-US" dirty="0" err="1" smtClean="0"/>
              <a:t>BashTestResults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test: </a:t>
            </a:r>
            <a:r>
              <a:rPr lang="en-US" dirty="0" err="1"/>
              <a:t>mysh</a:t>
            </a:r>
            <a:r>
              <a:rPr lang="en-US" dirty="0"/>
              <a:t>   $(TESTS)    </a:t>
            </a:r>
            <a:r>
              <a:rPr lang="en-US" dirty="0" err="1" smtClean="0"/>
              <a:t>BashTestResults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mv test-report Old-test-report</a:t>
            </a:r>
          </a:p>
          <a:p>
            <a:pPr marL="0" indent="0">
              <a:buNone/>
            </a:pPr>
            <a:r>
              <a:rPr lang="en-US" dirty="0"/>
              <a:t>	echo date &gt; test-report</a:t>
            </a:r>
          </a:p>
          <a:p>
            <a:pPr marL="0" indent="0">
              <a:buNone/>
            </a:pPr>
            <a:r>
              <a:rPr lang="en-US" dirty="0"/>
              <a:t>	./</a:t>
            </a:r>
            <a:r>
              <a:rPr lang="en-US" dirty="0" err="1"/>
              <a:t>mysh</a:t>
            </a:r>
            <a:r>
              <a:rPr lang="en-US" dirty="0"/>
              <a:t> &lt; test1    &gt; output-test1</a:t>
            </a:r>
          </a:p>
          <a:p>
            <a:pPr marL="0" indent="0">
              <a:buNone/>
            </a:pPr>
            <a:r>
              <a:rPr lang="en-US" dirty="0"/>
              <a:t>	diff   output-test1    bash-output-test1  &gt;&gt; test-report</a:t>
            </a:r>
          </a:p>
          <a:p>
            <a:pPr marL="0" indent="0">
              <a:buNone/>
            </a:pPr>
            <a:r>
              <a:rPr lang="en-US" dirty="0" smtClean="0"/>
              <a:t>	./</a:t>
            </a:r>
            <a:r>
              <a:rPr lang="en-US" dirty="0" err="1"/>
              <a:t>mysh</a:t>
            </a:r>
            <a:r>
              <a:rPr lang="en-US" dirty="0"/>
              <a:t> &lt; test2   &gt;  output-test2</a:t>
            </a:r>
          </a:p>
          <a:p>
            <a:pPr marL="0" indent="0">
              <a:buNone/>
            </a:pPr>
            <a:r>
              <a:rPr lang="en-US" dirty="0" smtClean="0"/>
              <a:t>	diff   </a:t>
            </a:r>
            <a:r>
              <a:rPr lang="en-US" dirty="0"/>
              <a:t>output-test2     goldStd</a:t>
            </a:r>
            <a:r>
              <a:rPr lang="en-US" dirty="0" smtClean="0"/>
              <a:t>-output-test2  </a:t>
            </a:r>
            <a:r>
              <a:rPr lang="en-US" dirty="0"/>
              <a:t>&gt;&gt; test-report</a:t>
            </a:r>
          </a:p>
          <a:p>
            <a:pPr marL="0" indent="0">
              <a:buNone/>
            </a:pPr>
            <a:r>
              <a:rPr lang="en-US" dirty="0" smtClean="0"/>
              <a:t>	touch </a:t>
            </a:r>
            <a:r>
              <a:rPr lang="en-US" dirty="0"/>
              <a:t>test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800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Set_jmp</a:t>
            </a:r>
            <a:r>
              <a:rPr lang="en-US" dirty="0" smtClean="0"/>
              <a:t> revisited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proc</a:t>
            </a:r>
            <a:r>
              <a:rPr lang="en-US" dirty="0" smtClean="0"/>
              <a:t>/</a:t>
            </a:r>
            <a:r>
              <a:rPr lang="en-US" dirty="0" err="1" smtClean="0"/>
              <a:t>setjmp_vars.c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sigaction</a:t>
            </a:r>
            <a:r>
              <a:rPr lang="en-US" dirty="0" smtClean="0"/>
              <a:t> not signal?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26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Unreliable signals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009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Sigaction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27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sigaction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sa_handler</a:t>
            </a:r>
            <a:r>
              <a:rPr lang="en-US" dirty="0"/>
              <a:t>)(</a:t>
            </a:r>
            <a:r>
              <a:rPr lang="en-US" dirty="0" err="1"/>
              <a:t>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void     (*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)(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siginfo_t</a:t>
            </a:r>
            <a:r>
              <a:rPr lang="en-US" dirty="0">
                <a:solidFill>
                  <a:srgbClr val="FF0000"/>
                </a:solidFill>
              </a:rPr>
              <a:t> *, void *);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sigset_t</a:t>
            </a:r>
            <a:r>
              <a:rPr lang="en-US" dirty="0"/>
              <a:t>   </a:t>
            </a:r>
            <a:r>
              <a:rPr lang="en-US" dirty="0" err="1"/>
              <a:t>sa_mask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int</a:t>
            </a:r>
            <a:r>
              <a:rPr lang="en-US" dirty="0"/>
              <a:t>        </a:t>
            </a:r>
            <a:r>
              <a:rPr lang="en-US" dirty="0" err="1"/>
              <a:t>sa_flags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     void     (*</a:t>
            </a:r>
            <a:r>
              <a:rPr lang="en-US" dirty="0" err="1"/>
              <a:t>sa_restorer</a:t>
            </a:r>
            <a:r>
              <a:rPr lang="en-US" dirty="0"/>
              <a:t>)(void);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smtClean="0"/>
              <a:t>};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  </a:t>
            </a:r>
            <a:r>
              <a:rPr lang="en-US" dirty="0">
                <a:solidFill>
                  <a:srgbClr val="FF0000"/>
                </a:solidFill>
              </a:rPr>
              <a:t>some  architectures  a  union  is  involved:  do not assign to </a:t>
            </a:r>
            <a:r>
              <a:rPr lang="en-US" dirty="0" smtClean="0">
                <a:solidFill>
                  <a:srgbClr val="FF0000"/>
                </a:solidFill>
              </a:rPr>
              <a:t>both  </a:t>
            </a:r>
            <a:r>
              <a:rPr lang="en-US" dirty="0" err="1" smtClean="0">
                <a:solidFill>
                  <a:srgbClr val="FF0000"/>
                </a:solidFill>
              </a:rPr>
              <a:t>sa_handler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dirty="0" err="1">
                <a:solidFill>
                  <a:srgbClr val="FF0000"/>
                </a:solidFill>
              </a:rPr>
              <a:t>sa_sigaction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7242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SA_NOCLDSTOP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/>
              <a:t>signum</a:t>
            </a:r>
            <a:r>
              <a:rPr lang="en-US" dirty="0"/>
              <a:t> is SIGCHLD, do not receive notification when </a:t>
            </a:r>
            <a:r>
              <a:rPr lang="en-US" dirty="0" smtClean="0"/>
              <a:t>child processes stop</a:t>
            </a:r>
          </a:p>
          <a:p>
            <a:r>
              <a:rPr lang="en-US" dirty="0"/>
              <a:t> SA_NOCLDWAIT (Since Linux </a:t>
            </a:r>
            <a:r>
              <a:rPr lang="en-US" dirty="0" smtClean="0"/>
              <a:t>2.6)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/>
              <a:t>signum</a:t>
            </a:r>
            <a:r>
              <a:rPr lang="en-US" dirty="0"/>
              <a:t> is SIGCHLD, do not transform children into </a:t>
            </a:r>
            <a:r>
              <a:rPr lang="en-US" dirty="0" smtClean="0"/>
              <a:t>zombies when </a:t>
            </a:r>
            <a:r>
              <a:rPr lang="en-US" dirty="0"/>
              <a:t>they terminate.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SA_NODEFER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not prevent the signal from being  received  from  </a:t>
            </a:r>
            <a:r>
              <a:rPr lang="en-US" dirty="0" smtClean="0"/>
              <a:t>within its  </a:t>
            </a:r>
            <a:r>
              <a:rPr lang="en-US" dirty="0"/>
              <a:t>own  signal handler</a:t>
            </a:r>
            <a:r>
              <a:rPr lang="en-US" dirty="0" smtClean="0"/>
              <a:t>.</a:t>
            </a:r>
          </a:p>
          <a:p>
            <a:r>
              <a:rPr lang="en-US" dirty="0"/>
              <a:t> </a:t>
            </a:r>
            <a:r>
              <a:rPr lang="en-US" dirty="0" smtClean="0"/>
              <a:t>SA_ONSTACK</a:t>
            </a:r>
          </a:p>
          <a:p>
            <a:pPr lvl="1"/>
            <a:r>
              <a:rPr lang="en-US" dirty="0" smtClean="0"/>
              <a:t>Call  </a:t>
            </a:r>
            <a:r>
              <a:rPr lang="en-US" dirty="0"/>
              <a:t>the  signal  handler on an alternate signal stack </a:t>
            </a:r>
            <a:r>
              <a:rPr lang="en-US" dirty="0" smtClean="0"/>
              <a:t>provided </a:t>
            </a:r>
            <a:r>
              <a:rPr lang="en-US" dirty="0"/>
              <a:t>by </a:t>
            </a:r>
            <a:r>
              <a:rPr lang="en-US" dirty="0" err="1"/>
              <a:t>sigaltstack</a:t>
            </a:r>
            <a:r>
              <a:rPr lang="en-US" dirty="0"/>
              <a:t>(2).</a:t>
            </a:r>
          </a:p>
        </p:txBody>
      </p:sp>
    </p:spTree>
    <p:extLst>
      <p:ext uri="{BB962C8B-B14F-4D97-AF65-F5344CB8AC3E}">
        <p14:creationId xmlns:p14="http://schemas.microsoft.com/office/powerpoint/2010/main" val="2245479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Shell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defRPr/>
            </a:pPr>
            <a:r>
              <a:rPr lang="en-US" dirty="0"/>
              <a:t>Multiple </a:t>
            </a:r>
            <a:r>
              <a:rPr lang="en-US" dirty="0" smtClean="0"/>
              <a:t>Pipes</a:t>
            </a:r>
          </a:p>
          <a:p>
            <a:pPr lvl="2">
              <a:defRPr/>
            </a:pPr>
            <a:r>
              <a:rPr lang="en-US" dirty="0" err="1" smtClean="0"/>
              <a:t>ls</a:t>
            </a:r>
            <a:r>
              <a:rPr lang="en-US" dirty="0" smtClean="0"/>
              <a:t> –</a:t>
            </a:r>
            <a:r>
              <a:rPr lang="en-US" dirty="0" err="1" smtClean="0"/>
              <a:t>lrt</a:t>
            </a:r>
            <a:r>
              <a:rPr lang="en-US" dirty="0" smtClean="0"/>
              <a:t> |  </a:t>
            </a:r>
            <a:r>
              <a:rPr lang="en-US" dirty="0" err="1" smtClean="0"/>
              <a:t>grep</a:t>
            </a:r>
            <a:r>
              <a:rPr lang="en-US" dirty="0" smtClean="0"/>
              <a:t> “^d”  | </a:t>
            </a:r>
            <a:r>
              <a:rPr lang="en-US" dirty="0" err="1" smtClean="0"/>
              <a:t>wc</a:t>
            </a:r>
            <a:endParaRPr lang="en-US" dirty="0"/>
          </a:p>
          <a:p>
            <a:pPr lvl="1">
              <a:defRPr/>
            </a:pPr>
            <a:r>
              <a:rPr lang="en-US" dirty="0"/>
              <a:t>Job </a:t>
            </a:r>
            <a:r>
              <a:rPr lang="en-US" dirty="0" smtClean="0"/>
              <a:t>Control</a:t>
            </a:r>
          </a:p>
          <a:p>
            <a:pPr lvl="2">
              <a:defRPr/>
            </a:pPr>
            <a:r>
              <a:rPr lang="en-US" dirty="0" smtClean="0"/>
              <a:t>background</a:t>
            </a:r>
          </a:p>
          <a:p>
            <a:pPr lvl="2">
              <a:defRPr/>
            </a:pPr>
            <a:r>
              <a:rPr lang="en-US" dirty="0" err="1" smtClean="0"/>
              <a:t>Cntl</a:t>
            </a:r>
            <a:r>
              <a:rPr lang="en-US" dirty="0" smtClean="0"/>
              <a:t>-Z to terminal handler sends SIGSTOP to foreground process</a:t>
            </a:r>
          </a:p>
          <a:p>
            <a:pPr lvl="2">
              <a:defRPr/>
            </a:pPr>
            <a:r>
              <a:rPr lang="en-US" dirty="0" err="1" smtClean="0"/>
              <a:t>bg</a:t>
            </a:r>
            <a:r>
              <a:rPr lang="en-US" dirty="0" smtClean="0"/>
              <a:t> – moves stopped job to background</a:t>
            </a:r>
            <a:endParaRPr lang="en-US" dirty="0"/>
          </a:p>
          <a:p>
            <a:pPr lvl="1">
              <a:defRPr/>
            </a:pPr>
            <a:r>
              <a:rPr lang="en-US" dirty="0"/>
              <a:t>Terminal input char by char (not line)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587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Filesystems</a:t>
            </a:r>
            <a:r>
              <a:rPr lang="en-US" dirty="0" smtClean="0"/>
              <a:t> Finally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33499"/>
            <a:ext cx="7391400" cy="5432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3934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signals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Catch signal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graceful exit</a:t>
            </a:r>
          </a:p>
          <a:p>
            <a:pPr lvl="1"/>
            <a:r>
              <a:rPr lang="en-US" dirty="0" smtClean="0"/>
              <a:t>catch signal </a:t>
            </a:r>
            <a:r>
              <a:rPr lang="en-US" dirty="0" err="1" smtClean="0"/>
              <a:t>longjmp</a:t>
            </a:r>
            <a:r>
              <a:rPr lang="en-US" dirty="0" smtClean="0"/>
              <a:t> to spot to flush buffer, close open </a:t>
            </a:r>
            <a:r>
              <a:rPr lang="en-US" dirty="0" err="1" smtClean="0"/>
              <a:t>fd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Catch signal and restart -  consider a shell; what should it do when a SIGINT is received?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405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Examples/</a:t>
            </a:r>
            <a:r>
              <a:rPr lang="en-US" dirty="0" err="1" smtClean="0"/>
              <a:t>graceful.c</a:t>
            </a:r>
            <a:r>
              <a:rPr lang="en-US" dirty="0" smtClean="0"/>
              <a:t> (note old sigs)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Should be updated to </a:t>
            </a:r>
            <a:r>
              <a:rPr lang="en-US" dirty="0" err="1" smtClean="0"/>
              <a:t>sigaction</a:t>
            </a:r>
            <a:r>
              <a:rPr lang="en-US" dirty="0" smtClean="0"/>
              <a:t>!!!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signal.h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main(){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);  /* SIGINT handler */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signal(SIGINT, (void *)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signal(SIGQUIT, (void *) </a:t>
            </a:r>
            <a:r>
              <a:rPr lang="en-US" dirty="0" err="1"/>
              <a:t>onint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for(</a:t>
            </a:r>
            <a:r>
              <a:rPr lang="en-US" dirty="0" err="1"/>
              <a:t>i</a:t>
            </a:r>
            <a:r>
              <a:rPr lang="en-US" dirty="0"/>
              <a:t>=0; ;</a:t>
            </a:r>
            <a:r>
              <a:rPr lang="en-US" dirty="0" err="1"/>
              <a:t>i</a:t>
            </a:r>
            <a:r>
              <a:rPr lang="en-US" dirty="0"/>
              <a:t>++)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stdout</a:t>
            </a:r>
            <a:r>
              <a:rPr lang="en-US" dirty="0"/>
              <a:t>,"%d\n",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511802" cy="49377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onint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sig){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fprintf</a:t>
            </a:r>
            <a:r>
              <a:rPr lang="en-US" dirty="0"/>
              <a:t>(</a:t>
            </a:r>
            <a:r>
              <a:rPr lang="en-US" dirty="0" err="1"/>
              <a:t>stderr</a:t>
            </a:r>
            <a:r>
              <a:rPr lang="en-US" dirty="0" smtClean="0"/>
              <a:t>,"Received SIG=%</a:t>
            </a:r>
            <a:r>
              <a:rPr lang="en-US" dirty="0"/>
              <a:t>d\n", sig);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 smtClean="0"/>
              <a:t>fprintf</a:t>
            </a:r>
            <a:r>
              <a:rPr lang="en-US" dirty="0" smtClean="0"/>
              <a:t>(</a:t>
            </a:r>
            <a:r>
              <a:rPr lang="en-US" dirty="0" err="1" smtClean="0"/>
              <a:t>stdout</a:t>
            </a:r>
            <a:r>
              <a:rPr lang="en-US" dirty="0" smtClean="0"/>
              <a:t>,"Received </a:t>
            </a:r>
            <a:r>
              <a:rPr lang="en-US" dirty="0"/>
              <a:t>SIG=%d\n", sig);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/>
              <a:t>/*</a:t>
            </a:r>
          </a:p>
          <a:p>
            <a:pPr marL="0" indent="0">
              <a:buNone/>
            </a:pPr>
            <a:r>
              <a:rPr lang="en-US" dirty="0"/>
              <a:t>    * Graceful exit type things removing temporary </a:t>
            </a:r>
            <a:r>
              <a:rPr lang="en-US" dirty="0" smtClean="0"/>
              <a:t>files, flushing buffers </a:t>
            </a:r>
            <a:r>
              <a:rPr lang="en-US" dirty="0"/>
              <a:t>etc.</a:t>
            </a:r>
          </a:p>
          <a:p>
            <a:pPr marL="0" indent="0">
              <a:buNone/>
            </a:pPr>
            <a:r>
              <a:rPr lang="en-US" dirty="0"/>
              <a:t>    *</a:t>
            </a:r>
          </a:p>
          <a:p>
            <a:pPr marL="0" indent="0">
              <a:buNone/>
            </a:pPr>
            <a:r>
              <a:rPr lang="en-US" dirty="0"/>
              <a:t>    */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2694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Exit with </a:t>
            </a:r>
            <a:r>
              <a:rPr lang="en-US" dirty="0" err="1" smtClean="0"/>
              <a:t>sigaction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32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onintr</a:t>
            </a:r>
            <a:r>
              <a:rPr lang="en-US" dirty="0" smtClean="0"/>
              <a:t> as before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70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Signals and </a:t>
            </a:r>
            <a:r>
              <a:rPr lang="en-US" dirty="0"/>
              <a:t>S</a:t>
            </a:r>
            <a:r>
              <a:rPr lang="en-US" dirty="0" smtClean="0"/>
              <a:t>tart Over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173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TLPI/*.c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err="1"/>
              <a:t>catch_rtsigs.c</a:t>
            </a:r>
            <a:r>
              <a:rPr lang="en-US" sz="2400" dirty="0"/>
              <a:t>        </a:t>
            </a:r>
            <a:endParaRPr lang="en-US" sz="2400" dirty="0" smtClean="0"/>
          </a:p>
          <a:p>
            <a:r>
              <a:rPr lang="en-US" sz="2400" dirty="0" err="1" smtClean="0"/>
              <a:t>sigmask_longjmp.c</a:t>
            </a:r>
            <a:r>
              <a:rPr lang="en-US" sz="2400" dirty="0" smtClean="0"/>
              <a:t>  </a:t>
            </a:r>
            <a:r>
              <a:rPr lang="en-US" sz="2400" dirty="0" err="1" smtClean="0"/>
              <a:t>cond</a:t>
            </a:r>
            <a:r>
              <a:rPr lang="en-US" sz="2400" dirty="0" smtClean="0"/>
              <a:t> compilation </a:t>
            </a:r>
            <a:r>
              <a:rPr lang="en-US" sz="2400" dirty="0" err="1" smtClean="0"/>
              <a:t>sigsetjmp</a:t>
            </a:r>
            <a:r>
              <a:rPr lang="en-US" sz="2400" dirty="0" smtClean="0"/>
              <a:t>      </a:t>
            </a:r>
          </a:p>
          <a:p>
            <a:r>
              <a:rPr lang="en-US" sz="2400" dirty="0" err="1" smtClean="0"/>
              <a:t>t_kill.c</a:t>
            </a:r>
            <a:r>
              <a:rPr lang="en-US" sz="2400" dirty="0" smtClean="0"/>
              <a:t> - kill </a:t>
            </a:r>
            <a:r>
              <a:rPr lang="en-US" sz="2400" dirty="0" err="1" smtClean="0"/>
              <a:t>implemnation</a:t>
            </a:r>
            <a:endParaRPr lang="en-US" sz="2400" dirty="0"/>
          </a:p>
          <a:p>
            <a:r>
              <a:rPr lang="en-US" sz="2400" dirty="0" err="1" smtClean="0"/>
              <a:t>demo_SIGFPE.c</a:t>
            </a:r>
            <a:r>
              <a:rPr lang="en-US" sz="2400" dirty="0" smtClean="0"/>
              <a:t> –div by 0         </a:t>
            </a:r>
          </a:p>
          <a:p>
            <a:r>
              <a:rPr lang="en-US" sz="2400" dirty="0" err="1" smtClean="0">
                <a:solidFill>
                  <a:schemeClr val="bg1">
                    <a:lumMod val="50000"/>
                  </a:schemeClr>
                </a:solidFill>
              </a:rPr>
              <a:t>signal.c</a:t>
            </a:r>
            <a:r>
              <a:rPr lang="en-US" sz="2400" dirty="0" smtClean="0"/>
              <a:t>                </a:t>
            </a:r>
          </a:p>
          <a:p>
            <a:r>
              <a:rPr lang="en-US" sz="2400" dirty="0" err="1" smtClean="0"/>
              <a:t>t_sigaltstack.c</a:t>
            </a:r>
            <a:endParaRPr lang="en-US" sz="2400" dirty="0"/>
          </a:p>
          <a:p>
            <a:r>
              <a:rPr lang="en-US" sz="2400" dirty="0" err="1"/>
              <a:t>ignore_pending_sig.c</a:t>
            </a:r>
            <a:r>
              <a:rPr lang="en-US" sz="2400" dirty="0"/>
              <a:t>  </a:t>
            </a:r>
            <a:endParaRPr lang="en-US" sz="2400" dirty="0" smtClean="0"/>
          </a:p>
          <a:p>
            <a:r>
              <a:rPr lang="en-US" sz="2400" dirty="0" err="1" smtClean="0"/>
              <a:t>signalfd_sigval.c</a:t>
            </a:r>
            <a:r>
              <a:rPr lang="en-US" sz="2400" dirty="0" smtClean="0"/>
              <a:t>       </a:t>
            </a:r>
          </a:p>
          <a:p>
            <a:r>
              <a:rPr lang="en-US" sz="2400" dirty="0" err="1" smtClean="0"/>
              <a:t>t_sigqueue.c</a:t>
            </a: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intquit.c</a:t>
            </a:r>
            <a:r>
              <a:rPr lang="en-US" dirty="0"/>
              <a:t>             </a:t>
            </a:r>
          </a:p>
          <a:p>
            <a:r>
              <a:rPr lang="en-US" dirty="0" err="1"/>
              <a:t>signal_functions.c</a:t>
            </a:r>
            <a:r>
              <a:rPr lang="en-US" dirty="0"/>
              <a:t>      </a:t>
            </a:r>
            <a:endParaRPr lang="en-US" dirty="0" smtClean="0"/>
          </a:p>
          <a:p>
            <a:r>
              <a:rPr lang="en-US" dirty="0" err="1" smtClean="0"/>
              <a:t>t_sigsuspend.c</a:t>
            </a:r>
            <a:endParaRPr lang="en-US" dirty="0"/>
          </a:p>
          <a:p>
            <a:r>
              <a:rPr lang="en-US" dirty="0" err="1"/>
              <a:t>nonreentrant.c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sig_receiver.c</a:t>
            </a:r>
            <a:r>
              <a:rPr lang="en-US" dirty="0" smtClean="0"/>
              <a:t>          </a:t>
            </a:r>
          </a:p>
          <a:p>
            <a:r>
              <a:rPr lang="en-US" dirty="0" err="1" smtClean="0"/>
              <a:t>t_sigwaitinfo.c</a:t>
            </a:r>
            <a:endParaRPr lang="en-US" dirty="0"/>
          </a:p>
          <a:p>
            <a:r>
              <a:rPr lang="en-US" dirty="0" err="1"/>
              <a:t>ouch.c</a:t>
            </a:r>
            <a:r>
              <a:rPr lang="en-US" dirty="0"/>
              <a:t>                </a:t>
            </a:r>
            <a:endParaRPr lang="en-US" dirty="0" smtClean="0"/>
          </a:p>
          <a:p>
            <a:r>
              <a:rPr lang="en-US" dirty="0" err="1" smtClean="0"/>
              <a:t>sig_sender.c</a:t>
            </a:r>
            <a:endParaRPr lang="en-US" dirty="0"/>
          </a:p>
          <a:p>
            <a:r>
              <a:rPr lang="en-US" dirty="0" err="1"/>
              <a:t>siginterrupt.c</a:t>
            </a:r>
            <a:r>
              <a:rPr lang="en-US" dirty="0"/>
              <a:t>        </a:t>
            </a:r>
            <a:endParaRPr lang="en-US" dirty="0" smtClean="0"/>
          </a:p>
          <a:p>
            <a:r>
              <a:rPr lang="en-US" dirty="0" err="1" smtClean="0"/>
              <a:t>sig_speed_sigsuspend.c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8943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pipe remapping review </a:t>
            </a:r>
            <a:r>
              <a:rPr lang="en-US" dirty="0" err="1" smtClean="0"/>
              <a:t>ls|wc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Pipes system maintained buffer for communication between processes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pipe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[2]); </a:t>
            </a:r>
          </a:p>
          <a:p>
            <a:pPr lvl="1"/>
            <a:r>
              <a:rPr lang="en-US" dirty="0" err="1"/>
              <a:t>pipesize</a:t>
            </a:r>
            <a:r>
              <a:rPr lang="en-US" dirty="0"/>
              <a:t> </a:t>
            </a:r>
            <a:r>
              <a:rPr lang="en-US" dirty="0" smtClean="0"/>
              <a:t>= buffer size in </a:t>
            </a:r>
            <a:r>
              <a:rPr lang="en-US" dirty="0" err="1"/>
              <a:t>limits.h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remember kernel automatically does synchronization </a:t>
            </a:r>
            <a:endParaRPr lang="en-US" dirty="0"/>
          </a:p>
          <a:p>
            <a:pPr lvl="2"/>
            <a:r>
              <a:rPr lang="en-US" dirty="0" smtClean="0"/>
              <a:t>pipe-full </a:t>
            </a:r>
            <a:r>
              <a:rPr lang="en-US" dirty="0" smtClean="0">
                <a:sym typeface="Wingdings" pitchFamily="2" charset="2"/>
              </a:rPr>
              <a:t> writer has to wait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pipe-empty  reader has to wait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err="1" smtClean="0">
                <a:sym typeface="Wingdings" pitchFamily="2" charset="2"/>
              </a:rPr>
              <a:t>ls</a:t>
            </a:r>
            <a:r>
              <a:rPr lang="en-US" dirty="0" smtClean="0">
                <a:sym typeface="Wingdings" pitchFamily="2" charset="2"/>
              </a:rPr>
              <a:t> | </a:t>
            </a:r>
            <a:r>
              <a:rPr lang="en-US" dirty="0" err="1" smtClean="0">
                <a:sym typeface="Wingdings" pitchFamily="2" charset="2"/>
              </a:rPr>
              <a:t>wc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pipe(</a:t>
            </a:r>
            <a:r>
              <a:rPr lang="en-US" dirty="0" err="1" smtClean="0">
                <a:sym typeface="Wingdings" pitchFamily="2" charset="2"/>
              </a:rPr>
              <a:t>pfd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fork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read side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write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5179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Multipipes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–l –r –t     |    </a:t>
            </a:r>
            <a:r>
              <a:rPr lang="en-US" dirty="0" err="1" smtClean="0"/>
              <a:t>grep</a:t>
            </a:r>
            <a:r>
              <a:rPr lang="en-US" dirty="0" smtClean="0"/>
              <a:t> “^d”    | </a:t>
            </a:r>
            <a:r>
              <a:rPr lang="en-US" dirty="0" err="1" smtClean="0"/>
              <a:t>wc</a:t>
            </a:r>
            <a:endParaRPr lang="en-US" dirty="0" smtClean="0"/>
          </a:p>
          <a:p>
            <a:r>
              <a:rPr lang="en-US" dirty="0"/>
              <a:t>How many processes? </a:t>
            </a:r>
            <a:r>
              <a:rPr lang="en-US" dirty="0" smtClean="0"/>
              <a:t> (include shell)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many forks?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should quit first?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Who </a:t>
            </a:r>
            <a:r>
              <a:rPr lang="en-US" dirty="0"/>
              <a:t>is the child of the shell?</a:t>
            </a:r>
          </a:p>
        </p:txBody>
      </p:sp>
    </p:spTree>
    <p:extLst>
      <p:ext uri="{BB962C8B-B14F-4D97-AF65-F5344CB8AC3E}">
        <p14:creationId xmlns:p14="http://schemas.microsoft.com/office/powerpoint/2010/main" val="13539260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171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Multipipes</a:t>
            </a:r>
            <a:r>
              <a:rPr lang="en-US" dirty="0"/>
              <a:t> </a:t>
            </a:r>
            <a:r>
              <a:rPr lang="en-US" dirty="0" smtClean="0"/>
              <a:t>Pop Quiz: Find Last Pipe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686800" cy="5471160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err="1" smtClean="0"/>
              <a:t>ls</a:t>
            </a:r>
            <a:r>
              <a:rPr lang="en-US" sz="2200" dirty="0" smtClean="0"/>
              <a:t> | </a:t>
            </a:r>
            <a:r>
              <a:rPr lang="en-US" sz="2200" dirty="0" err="1" smtClean="0"/>
              <a:t>grep</a:t>
            </a:r>
            <a:r>
              <a:rPr lang="en-US" sz="2200" dirty="0" smtClean="0"/>
              <a:t> “^d” | </a:t>
            </a:r>
            <a:r>
              <a:rPr lang="en-US" sz="2200" dirty="0" err="1" smtClean="0"/>
              <a:t>wc</a:t>
            </a:r>
            <a:r>
              <a:rPr lang="en-US" sz="2200" dirty="0" smtClean="0"/>
              <a:t>    // after substitutions</a:t>
            </a:r>
          </a:p>
          <a:p>
            <a:r>
              <a:rPr lang="en-US" sz="2200" dirty="0" smtClean="0"/>
              <a:t>Finish off the skeleton below to find the “rightmost” pipe and then break the command </a:t>
            </a:r>
            <a:r>
              <a:rPr lang="en-US" sz="2200" dirty="0"/>
              <a:t>into two </a:t>
            </a:r>
            <a:r>
              <a:rPr lang="en-US" sz="2200" dirty="0" err="1"/>
              <a:t>cmds</a:t>
            </a:r>
            <a:r>
              <a:rPr lang="en-US" sz="2200" dirty="0"/>
              <a:t>; one without any pipes (cmd1)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2200" dirty="0" err="1" smtClean="0"/>
              <a:t>lastPipe</a:t>
            </a:r>
            <a:r>
              <a:rPr lang="en-US" sz="2200" dirty="0" smtClean="0"/>
              <a:t>=NULL</a:t>
            </a:r>
          </a:p>
          <a:p>
            <a:r>
              <a:rPr lang="en-US" sz="2200" dirty="0" smtClean="0"/>
              <a:t>for(p=</a:t>
            </a:r>
            <a:r>
              <a:rPr lang="en-US" sz="2200" dirty="0" err="1" smtClean="0"/>
              <a:t>cmd</a:t>
            </a:r>
            <a:r>
              <a:rPr lang="en-US" sz="2200" dirty="0" smtClean="0"/>
              <a:t> ;                      ;                   ){</a:t>
            </a:r>
          </a:p>
          <a:p>
            <a:endParaRPr lang="en-US" sz="24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}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8989" y="24384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0" y="24384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67" name="Straight Connector 66"/>
          <p:cNvCxnSpPr/>
          <p:nvPr/>
        </p:nvCxnSpPr>
        <p:spPr>
          <a:xfrm>
            <a:off x="592124" y="24384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37746" y="2438400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1125524" y="25908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5400000">
            <a:off x="117801" y="22479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rot="5400000">
            <a:off x="173024" y="30861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9701" y="17526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cmd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58724" y="32766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20442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4652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20574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15030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25908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rot="5400000">
            <a:off x="16383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1524000" y="32649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3550789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2971800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87" name="Straight Connector 86"/>
          <p:cNvCxnSpPr/>
          <p:nvPr/>
        </p:nvCxnSpPr>
        <p:spPr>
          <a:xfrm>
            <a:off x="3563924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3009546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/>
          <p:cNvCxnSpPr/>
          <p:nvPr/>
        </p:nvCxnSpPr>
        <p:spPr>
          <a:xfrm>
            <a:off x="4097324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5400000">
            <a:off x="3144824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3030524" y="3264932"/>
            <a:ext cx="79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grep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5074789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4495800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97" name="Straight Connector 96"/>
          <p:cNvCxnSpPr/>
          <p:nvPr/>
        </p:nvCxnSpPr>
        <p:spPr>
          <a:xfrm>
            <a:off x="5087924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4533546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5621324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4668824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554524" y="326493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“^d”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65400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59610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65532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ounded Rectangle 107"/>
          <p:cNvSpPr/>
          <p:nvPr/>
        </p:nvSpPr>
        <p:spPr>
          <a:xfrm>
            <a:off x="59988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9" name="Straight Arrow Connector 108"/>
          <p:cNvCxnSpPr/>
          <p:nvPr/>
        </p:nvCxnSpPr>
        <p:spPr>
          <a:xfrm>
            <a:off x="70866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rot="5400000">
            <a:off x="61341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6019800" y="32649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7987865" y="24267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7408876" y="24267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17" name="Straight Connector 116"/>
          <p:cNvCxnSpPr/>
          <p:nvPr/>
        </p:nvCxnSpPr>
        <p:spPr>
          <a:xfrm>
            <a:off x="8001000" y="24267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ounded Rectangle 117"/>
          <p:cNvSpPr/>
          <p:nvPr/>
        </p:nvSpPr>
        <p:spPr>
          <a:xfrm>
            <a:off x="7446622" y="24267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8534400" y="25791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rot="5400000">
            <a:off x="7581900" y="30744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7467600" y="3264932"/>
            <a:ext cx="637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wc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8792622" y="237238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λ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716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8" grpId="0" animBg="1"/>
      <p:bldP spid="73" grpId="0"/>
      <p:bldP spid="74" grpId="0"/>
      <p:bldP spid="75" grpId="0"/>
      <p:bldP spid="76" grpId="0"/>
      <p:bldP spid="78" grpId="0" animBg="1"/>
      <p:bldP spid="84" grpId="0"/>
      <p:bldP spid="85" grpId="0"/>
      <p:bldP spid="86" grpId="0"/>
      <p:bldP spid="88" grpId="0" animBg="1"/>
      <p:bldP spid="94" grpId="0"/>
      <p:bldP spid="95" grpId="0"/>
      <p:bldP spid="96" grpId="0"/>
      <p:bldP spid="98" grpId="0" animBg="1"/>
      <p:bldP spid="104" grpId="0"/>
      <p:bldP spid="105" grpId="0"/>
      <p:bldP spid="106" grpId="0"/>
      <p:bldP spid="108" grpId="0" animBg="1"/>
      <p:bldP spid="114" grpId="0"/>
      <p:bldP spid="115" grpId="0"/>
      <p:bldP spid="116" grpId="0"/>
      <p:bldP spid="118" grpId="0" animBg="1"/>
      <p:bldP spid="12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Autofit/>
          </a:bodyPr>
          <a:lstStyle/>
          <a:p>
            <a:r>
              <a:rPr lang="en-US" sz="3600" dirty="0" smtClean="0"/>
              <a:t>Now assuming </a:t>
            </a:r>
            <a:r>
              <a:rPr lang="en-US" sz="3600" dirty="0" err="1" smtClean="0"/>
              <a:t>lastpipe</a:t>
            </a:r>
            <a:r>
              <a:rPr lang="en-US" sz="3600" dirty="0" smtClean="0"/>
              <a:t> break into 2 </a:t>
            </a:r>
            <a:r>
              <a:rPr lang="en-US" sz="3600" dirty="0" err="1" smtClean="0"/>
              <a:t>cmds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cmd</a:t>
            </a:r>
            <a:r>
              <a:rPr lang="en-US" sz="3600" dirty="0" smtClean="0"/>
              <a:t> – that possibly contains more pipes</a:t>
            </a:r>
            <a:br>
              <a:rPr lang="en-US" sz="3600" dirty="0" smtClean="0"/>
            </a:br>
            <a:r>
              <a:rPr lang="en-US" sz="3600" dirty="0" smtClean="0"/>
              <a:t>cmd1 – that has no pipes </a:t>
            </a:r>
            <a:endParaRPr lang="en-US" sz="3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133600"/>
            <a:ext cx="8229600" cy="4023360"/>
          </a:xfrm>
        </p:spPr>
        <p:txBody>
          <a:bodyPr/>
          <a:lstStyle/>
          <a:p>
            <a:r>
              <a:rPr lang="en-US" dirty="0" smtClean="0"/>
              <a:t>set cmd1; fix pointers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fix end of </a:t>
            </a:r>
            <a:r>
              <a:rPr lang="en-US" dirty="0" err="1" smtClean="0"/>
              <a:t>cmd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free extra node and “|” string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45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Filesystems</a:t>
            </a:r>
            <a:r>
              <a:rPr lang="en-US" dirty="0"/>
              <a:t> and the hierarchy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3048000" cy="4937760"/>
          </a:xfrm>
        </p:spPr>
        <p:txBody>
          <a:bodyPr/>
          <a:lstStyle/>
          <a:p>
            <a:r>
              <a:rPr lang="en-US" dirty="0" smtClean="0"/>
              <a:t>mounting a </a:t>
            </a:r>
            <a:r>
              <a:rPr lang="en-US" dirty="0" err="1" smtClean="0"/>
              <a:t>filesystem</a:t>
            </a:r>
            <a:endParaRPr lang="en-US" dirty="0" smtClean="0"/>
          </a:p>
          <a:p>
            <a:r>
              <a:rPr lang="en-US" dirty="0" smtClean="0"/>
              <a:t>mount</a:t>
            </a:r>
          </a:p>
          <a:p>
            <a:pPr lvl="1"/>
            <a:r>
              <a:rPr lang="en-US" dirty="0" smtClean="0"/>
              <a:t>shows what is mounted</a:t>
            </a:r>
            <a:endParaRPr lang="en-US" dirty="0"/>
          </a:p>
          <a:p>
            <a:r>
              <a:rPr lang="en-US" dirty="0" smtClean="0"/>
              <a:t>mount  </a:t>
            </a:r>
            <a:r>
              <a:rPr lang="en-US" dirty="0" err="1" smtClean="0"/>
              <a:t>dev</a:t>
            </a:r>
            <a:r>
              <a:rPr lang="en-US" dirty="0" smtClean="0"/>
              <a:t> path</a:t>
            </a:r>
          </a:p>
          <a:p>
            <a:endParaRPr lang="en-US" dirty="0" smtClean="0"/>
          </a:p>
          <a:p>
            <a:r>
              <a:rPr lang="en-US" dirty="0" err="1" smtClean="0"/>
              <a:t>umount</a:t>
            </a:r>
            <a:endParaRPr lang="en-US" dirty="0" smtClean="0"/>
          </a:p>
          <a:p>
            <a:r>
              <a:rPr lang="en-US" dirty="0" err="1" smtClean="0"/>
              <a:t>fsck</a:t>
            </a:r>
            <a:endParaRPr lang="en-US" dirty="0" smtClean="0"/>
          </a:p>
          <a:p>
            <a:r>
              <a:rPr lang="en-US" dirty="0" smtClean="0"/>
              <a:t>/</a:t>
            </a:r>
            <a:r>
              <a:rPr lang="en-US" dirty="0" err="1" smtClean="0"/>
              <a:t>proc</a:t>
            </a:r>
            <a:r>
              <a:rPr lang="en-US" dirty="0" smtClean="0"/>
              <a:t>/mounts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599" y="1295400"/>
            <a:ext cx="5714999" cy="366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371600" y="6553200"/>
            <a:ext cx="623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Linux Programming Interface: </a:t>
            </a:r>
            <a:r>
              <a:rPr lang="en-US" dirty="0" err="1"/>
              <a:t>Kerrisk</a:t>
            </a:r>
            <a:r>
              <a:rPr lang="en-US" dirty="0"/>
              <a:t>, Michael (2011-02-11).</a:t>
            </a:r>
          </a:p>
        </p:txBody>
      </p:sp>
    </p:spTree>
    <p:extLst>
      <p:ext uri="{BB962C8B-B14F-4D97-AF65-F5344CB8AC3E}">
        <p14:creationId xmlns:p14="http://schemas.microsoft.com/office/powerpoint/2010/main" val="5997713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667000"/>
            <a:ext cx="8686800" cy="34899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if </a:t>
            </a:r>
            <a:r>
              <a:rPr lang="en-US" dirty="0" err="1" smtClean="0"/>
              <a:t>lastPipe</a:t>
            </a:r>
            <a:r>
              <a:rPr lang="en-US" dirty="0" smtClean="0"/>
              <a:t> == NULL?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cmd1 = </a:t>
            </a:r>
            <a:r>
              <a:rPr lang="en-US" dirty="0" err="1" smtClean="0"/>
              <a:t>lastPipe</a:t>
            </a:r>
            <a:r>
              <a:rPr lang="en-US" dirty="0" smtClean="0"/>
              <a:t>-&gt;next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End </a:t>
            </a:r>
            <a:r>
              <a:rPr lang="en-US" dirty="0" err="1" smtClean="0"/>
              <a:t>cmd</a:t>
            </a:r>
            <a:r>
              <a:rPr lang="en-US" dirty="0" smtClean="0"/>
              <a:t>;   </a:t>
            </a:r>
            <a:r>
              <a:rPr lang="en-US" dirty="0" err="1" smtClean="0"/>
              <a:t>lastPipe</a:t>
            </a:r>
            <a:r>
              <a:rPr lang="en-US" dirty="0" smtClean="0"/>
              <a:t>-&gt; </a:t>
            </a:r>
            <a:r>
              <a:rPr lang="en-US" dirty="0" smtClean="0">
                <a:solidFill>
                  <a:srgbClr val="FF0000"/>
                </a:solidFill>
              </a:rPr>
              <a:t>previous </a:t>
            </a:r>
            <a:r>
              <a:rPr lang="en-US" dirty="0" smtClean="0"/>
              <a:t>-&gt;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pipe and fork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parent remap </a:t>
            </a:r>
            <a:r>
              <a:rPr lang="en-US" dirty="0" err="1" smtClean="0"/>
              <a:t>stdin</a:t>
            </a:r>
            <a:r>
              <a:rPr lang="en-US" dirty="0" smtClean="0"/>
              <a:t>;  execute cmd1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child remap </a:t>
            </a:r>
            <a:r>
              <a:rPr lang="en-US" dirty="0" err="1" smtClean="0"/>
              <a:t>stdout</a:t>
            </a:r>
            <a:r>
              <a:rPr lang="en-US" dirty="0" smtClean="0"/>
              <a:t>;   				recursively  </a:t>
            </a:r>
            <a:r>
              <a:rPr lang="en-US" dirty="0" err="1" smtClean="0"/>
              <a:t>exec_cmd_with</a:t>
            </a:r>
            <a:r>
              <a:rPr lang="en-US" dirty="0" err="1"/>
              <a:t>_</a:t>
            </a:r>
            <a:r>
              <a:rPr lang="en-US" dirty="0" err="1" smtClean="0"/>
              <a:t>pipes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8989" y="1219200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2124" y="121920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37746" y="1219200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125524" y="13716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117801" y="10287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73024" y="18669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9701" y="533400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cmd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724" y="2057400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ls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0442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652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20574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5030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08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16383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524000" y="20457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550789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971800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924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3009546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097324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3144824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30524" y="2045732"/>
            <a:ext cx="791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grep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074789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495800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5087924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4533546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621324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4668824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554524" y="204573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“^d”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5400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9610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65532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9988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0866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61341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204573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|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987865" y="1207532"/>
            <a:ext cx="595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ext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7408876" y="1207532"/>
            <a:ext cx="668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word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8001000" y="1207532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7446622" y="1207532"/>
            <a:ext cx="1087777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534400" y="13599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5400000">
            <a:off x="7581900" y="1855232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467600" y="2045732"/>
            <a:ext cx="637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wc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8792622" y="1153180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λ</a:t>
            </a:r>
            <a:endParaRPr lang="en-US" sz="2800" dirty="0"/>
          </a:p>
        </p:txBody>
      </p:sp>
      <p:cxnSp>
        <p:nvCxnSpPr>
          <p:cNvPr id="51" name="Straight Arrow Connector 50"/>
          <p:cNvCxnSpPr/>
          <p:nvPr/>
        </p:nvCxnSpPr>
        <p:spPr>
          <a:xfrm rot="5400000">
            <a:off x="6057900" y="1028700"/>
            <a:ext cx="3810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19800" y="533400"/>
            <a:ext cx="921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lastPipe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03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3" grpId="0"/>
      <p:bldP spid="14" grpId="0"/>
      <p:bldP spid="15" grpId="0"/>
      <p:bldP spid="16" grpId="0"/>
      <p:bldP spid="18" grpId="0" animBg="1"/>
      <p:bldP spid="21" grpId="0"/>
      <p:bldP spid="22" grpId="0"/>
      <p:bldP spid="23" grpId="0"/>
      <p:bldP spid="25" grpId="0" animBg="1"/>
      <p:bldP spid="28" grpId="0"/>
      <p:bldP spid="29" grpId="0"/>
      <p:bldP spid="30" grpId="0"/>
      <p:bldP spid="32" grpId="0" animBg="1"/>
      <p:bldP spid="35" grpId="0"/>
      <p:bldP spid="36" grpId="0"/>
      <p:bldP spid="37" grpId="0"/>
      <p:bldP spid="39" grpId="0" animBg="1"/>
      <p:bldP spid="42" grpId="0"/>
      <p:bldP spid="43" grpId="0"/>
      <p:bldP spid="44" grpId="0"/>
      <p:bldP spid="46" grpId="0" animBg="1"/>
      <p:bldP spid="49" grpId="0"/>
      <p:bldP spid="5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MultiplePipes</a:t>
            </a:r>
            <a:r>
              <a:rPr lang="en-US" dirty="0" smtClean="0"/>
              <a:t>: The Process Picture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cmd</a:t>
            </a:r>
            <a:r>
              <a:rPr lang="en-US" dirty="0" smtClean="0"/>
              <a:t> – original command truncated at </a:t>
            </a:r>
            <a:r>
              <a:rPr lang="en-US" dirty="0" err="1" smtClean="0"/>
              <a:t>lastPipe</a:t>
            </a:r>
            <a:endParaRPr lang="en-US" dirty="0" smtClean="0"/>
          </a:p>
          <a:p>
            <a:r>
              <a:rPr lang="en-US" dirty="0" err="1" smtClean="0"/>
              <a:t>cmd</a:t>
            </a:r>
            <a:r>
              <a:rPr lang="en-US" dirty="0" smtClean="0"/>
              <a:t> – </a:t>
            </a:r>
            <a:r>
              <a:rPr lang="en-US" dirty="0" err="1" smtClean="0"/>
              <a:t>cmd</a:t>
            </a:r>
            <a:r>
              <a:rPr lang="en-US" dirty="0" smtClean="0"/>
              <a:t> from </a:t>
            </a:r>
            <a:r>
              <a:rPr lang="en-US" dirty="0" err="1" smtClean="0"/>
              <a:t>lastPipe</a:t>
            </a:r>
            <a:r>
              <a:rPr lang="en-US" dirty="0" smtClean="0"/>
              <a:t>-&gt;next on (no pipes in this)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505200" y="25146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257800" y="42672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676400" y="4267200"/>
            <a:ext cx="1676400" cy="129540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7" idx="3"/>
            <a:endCxn id="9" idx="7"/>
          </p:cNvCxnSpPr>
          <p:nvPr/>
        </p:nvCxnSpPr>
        <p:spPr>
          <a:xfrm flipH="1">
            <a:off x="3107297" y="3620293"/>
            <a:ext cx="643406" cy="8366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3657600"/>
            <a:ext cx="643406" cy="8366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2743200"/>
            <a:ext cx="1044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pipe(</a:t>
            </a:r>
            <a:r>
              <a:rPr lang="en-US" dirty="0" err="1" smtClean="0"/>
              <a:t>pfd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fork()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981200" y="4459069"/>
            <a:ext cx="1265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exec(cmd1)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94806" y="4494214"/>
            <a:ext cx="2816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exec_cmd_with_pipes</a:t>
            </a:r>
            <a:r>
              <a:rPr lang="en-US" dirty="0" smtClean="0"/>
              <a:t>(</a:t>
            </a:r>
            <a:r>
              <a:rPr lang="en-US" dirty="0" err="1" smtClean="0"/>
              <a:t>cmd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810000" y="4678880"/>
            <a:ext cx="1044004" cy="50272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86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MultiplePipes</a:t>
            </a:r>
            <a:r>
              <a:rPr lang="en-US" dirty="0" smtClean="0"/>
              <a:t>: fill in the code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42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533400"/>
            <a:ext cx="4422648" cy="61722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err="1" smtClean="0"/>
              <a:t>cmd</a:t>
            </a:r>
            <a:r>
              <a:rPr lang="en-US" sz="3600" dirty="0" smtClean="0"/>
              <a:t> – original truncated at </a:t>
            </a:r>
            <a:r>
              <a:rPr lang="en-US" sz="3600" dirty="0" err="1" smtClean="0"/>
              <a:t>lastPipe</a:t>
            </a:r>
            <a:endParaRPr lang="en-US" sz="3600" dirty="0" smtClean="0"/>
          </a:p>
          <a:p>
            <a:r>
              <a:rPr lang="en-US" sz="3600" dirty="0" err="1" smtClean="0"/>
              <a:t>cmd</a:t>
            </a:r>
            <a:r>
              <a:rPr lang="en-US" sz="3600" dirty="0" smtClean="0"/>
              <a:t> – </a:t>
            </a:r>
            <a:r>
              <a:rPr lang="en-US" sz="3600" dirty="0" err="1" smtClean="0"/>
              <a:t>cmd</a:t>
            </a:r>
            <a:r>
              <a:rPr lang="en-US" sz="3600" dirty="0" smtClean="0"/>
              <a:t> from </a:t>
            </a:r>
            <a:r>
              <a:rPr lang="en-US" sz="3600" dirty="0" err="1" smtClean="0"/>
              <a:t>lastPipe</a:t>
            </a:r>
            <a:r>
              <a:rPr lang="en-US" sz="3600" dirty="0" smtClean="0"/>
              <a:t>-&gt;next on </a:t>
            </a:r>
          </a:p>
          <a:p>
            <a:pPr marL="0" indent="0">
              <a:buNone/>
            </a:pPr>
            <a:r>
              <a:rPr lang="en-US" sz="3600" dirty="0"/>
              <a:t> } else { </a:t>
            </a:r>
            <a:r>
              <a:rPr lang="en-US" sz="3600" dirty="0" smtClean="0"/>
              <a:t>/*Pipe </a:t>
            </a:r>
            <a:r>
              <a:rPr lang="en-US" sz="3600" dirty="0"/>
              <a:t>joining </a:t>
            </a:r>
            <a:r>
              <a:rPr lang="en-US" sz="3600" dirty="0" err="1"/>
              <a:t>cmd</a:t>
            </a:r>
            <a:r>
              <a:rPr lang="en-US" sz="3600" dirty="0"/>
              <a:t> and cmd1 */</a:t>
            </a:r>
          </a:p>
          <a:p>
            <a:pPr marL="0" indent="0">
              <a:buNone/>
            </a:pPr>
            <a:r>
              <a:rPr lang="en-US" sz="3600" dirty="0"/>
              <a:t>      if(pipe(</a:t>
            </a:r>
            <a:r>
              <a:rPr lang="en-US" sz="3600" dirty="0" err="1"/>
              <a:t>pfd</a:t>
            </a:r>
            <a:r>
              <a:rPr lang="en-US" sz="3600" dirty="0"/>
              <a:t>) &lt; 0)        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fatal</a:t>
            </a:r>
            <a:r>
              <a:rPr lang="en-US" sz="3600" dirty="0"/>
              <a:t>("</a:t>
            </a:r>
            <a:r>
              <a:rPr lang="en-US" sz="3600" dirty="0" err="1"/>
              <a:t>Mysh</a:t>
            </a:r>
            <a:r>
              <a:rPr lang="en-US" sz="3600" dirty="0"/>
              <a:t> can't </a:t>
            </a:r>
            <a:r>
              <a:rPr lang="en-US" sz="3600" dirty="0" smtClean="0"/>
              <a:t>create pipe");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if((</a:t>
            </a:r>
            <a:r>
              <a:rPr lang="en-US" sz="3600" dirty="0" err="1"/>
              <a:t>pid</a:t>
            </a:r>
            <a:r>
              <a:rPr lang="en-US" sz="3600" dirty="0"/>
              <a:t> = fork()) &lt; 0)   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r>
              <a:rPr lang="en-US" sz="3600" dirty="0" smtClean="0"/>
              <a:t>fatal</a:t>
            </a:r>
            <a:r>
              <a:rPr lang="en-US" sz="3600" dirty="0"/>
              <a:t>("</a:t>
            </a:r>
            <a:r>
              <a:rPr lang="en-US" sz="3600" dirty="0" err="1"/>
              <a:t>Mysh</a:t>
            </a:r>
            <a:r>
              <a:rPr lang="en-US" sz="3600" dirty="0"/>
              <a:t> Can't fork");</a:t>
            </a:r>
          </a:p>
          <a:p>
            <a:pPr marL="0" indent="0">
              <a:buNone/>
            </a:pPr>
            <a:r>
              <a:rPr lang="en-US" sz="3600" dirty="0"/>
              <a:t>      if (</a:t>
            </a:r>
            <a:r>
              <a:rPr lang="en-US" sz="3600" dirty="0" err="1"/>
              <a:t>pid</a:t>
            </a:r>
            <a:r>
              <a:rPr lang="en-US" sz="3600" dirty="0"/>
              <a:t> == 0){            /* P2 code */</a:t>
            </a:r>
          </a:p>
          <a:p>
            <a:pPr marL="0" indent="0">
              <a:buNone/>
            </a:pPr>
            <a:r>
              <a:rPr lang="en-US" sz="3600" dirty="0"/>
              <a:t>         - close </a:t>
            </a:r>
            <a:r>
              <a:rPr lang="en-US" sz="3600" dirty="0" err="1"/>
              <a:t>stdout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map </a:t>
            </a:r>
            <a:r>
              <a:rPr lang="en-US" sz="3600" dirty="0" err="1"/>
              <a:t>stdout</a:t>
            </a:r>
            <a:r>
              <a:rPr lang="en-US" sz="3600" dirty="0"/>
              <a:t> to the pipe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close extra </a:t>
            </a:r>
            <a:r>
              <a:rPr lang="en-US" sz="3600" dirty="0" err="1"/>
              <a:t>fd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         - recursive call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533400"/>
            <a:ext cx="4435602" cy="5620512"/>
          </a:xfrm>
        </p:spPr>
        <p:txBody>
          <a:bodyPr>
            <a:noAutofit/>
          </a:bodyPr>
          <a:lstStyle/>
          <a:p>
            <a:r>
              <a:rPr lang="en-US" sz="2000" dirty="0" err="1"/>
              <a:t>cmd</a:t>
            </a:r>
            <a:r>
              <a:rPr lang="en-US" sz="2000" dirty="0"/>
              <a:t> – original command truncated at </a:t>
            </a:r>
            <a:r>
              <a:rPr lang="en-US" sz="2000" dirty="0" err="1"/>
              <a:t>lastPipe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} </a:t>
            </a:r>
            <a:r>
              <a:rPr lang="en-US" sz="2000" dirty="0"/>
              <a:t>else {                  /* P1 Code */</a:t>
            </a:r>
          </a:p>
          <a:p>
            <a:pPr marL="0" indent="0">
              <a:buNone/>
            </a:pPr>
            <a:r>
              <a:rPr lang="en-US" sz="2000" dirty="0"/>
              <a:t>         - close </a:t>
            </a:r>
            <a:r>
              <a:rPr lang="en-US" sz="2000" dirty="0" err="1"/>
              <a:t>stdin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</a:t>
            </a:r>
            <a:r>
              <a:rPr lang="en-US" sz="2000" dirty="0"/>
              <a:t>map </a:t>
            </a:r>
            <a:r>
              <a:rPr lang="en-US" sz="2000" dirty="0" err="1"/>
              <a:t>stdin</a:t>
            </a:r>
            <a:r>
              <a:rPr lang="en-US" sz="2000" dirty="0"/>
              <a:t> to the pipe (dup </a:t>
            </a:r>
            <a:r>
              <a:rPr lang="en-US" sz="2000" dirty="0" err="1"/>
              <a:t>pfd</a:t>
            </a:r>
            <a:r>
              <a:rPr lang="en-US" sz="2000" dirty="0"/>
              <a:t>[0])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</a:t>
            </a:r>
            <a:r>
              <a:rPr lang="en-US" sz="2000" dirty="0"/>
              <a:t>close extra </a:t>
            </a:r>
            <a:r>
              <a:rPr lang="en-US" sz="2000" dirty="0" err="1"/>
              <a:t>fd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</a:t>
            </a:r>
            <a:r>
              <a:rPr lang="en-US" sz="2000" dirty="0" smtClean="0"/>
              <a:t>- exec cmd1 </a:t>
            </a:r>
            <a:r>
              <a:rPr lang="en-US" sz="2000" dirty="0"/>
              <a:t>after putting in </a:t>
            </a:r>
            <a:r>
              <a:rPr lang="en-US" sz="2000" dirty="0" err="1"/>
              <a:t>argv</a:t>
            </a:r>
            <a:r>
              <a:rPr lang="en-US" sz="2000" dirty="0"/>
              <a:t> </a:t>
            </a:r>
            <a:r>
              <a:rPr lang="en-US" sz="2000" dirty="0" smtClean="0"/>
              <a:t>form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94848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Control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43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^Z sends SIGSTOP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2236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44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Fig 62-1</a:t>
            </a:r>
          </a:p>
          <a:p>
            <a:r>
              <a:rPr lang="en-US" dirty="0" err="1" smtClean="0"/>
              <a:t>stty</a:t>
            </a:r>
            <a:endParaRPr lang="en-US" dirty="0" smtClean="0"/>
          </a:p>
          <a:p>
            <a:r>
              <a:rPr lang="en-US" dirty="0" err="1" smtClean="0"/>
              <a:t>stty</a:t>
            </a:r>
            <a:r>
              <a:rPr lang="en-US" dirty="0" smtClean="0"/>
              <a:t> </a:t>
            </a:r>
            <a:r>
              <a:rPr lang="en-US" dirty="0" err="1" smtClean="0"/>
              <a:t>noecho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1095375"/>
            <a:ext cx="5419725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55719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Terminal I/O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45</a:t>
            </a:fld>
            <a:r>
              <a:rPr lang="en-US" smtClean="0"/>
              <a:t>  Advanced Shell 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ypical input from keyboard is line buffered by terminal handler</a:t>
            </a:r>
          </a:p>
          <a:p>
            <a:pPr lvl="1"/>
            <a:r>
              <a:rPr lang="en-US" dirty="0" smtClean="0"/>
              <a:t>nothing input buffered till you type ‘\n’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Vi, less, Shells - character by character processing</a:t>
            </a:r>
          </a:p>
          <a:p>
            <a:pPr lvl="1"/>
            <a:r>
              <a:rPr lang="en-US" dirty="0" smtClean="0"/>
              <a:t>allowing up arrow and other arrows</a:t>
            </a:r>
          </a:p>
          <a:p>
            <a:pPr lvl="1"/>
            <a:endParaRPr lang="en-US" dirty="0"/>
          </a:p>
          <a:p>
            <a:r>
              <a:rPr lang="en-US" dirty="0" smtClean="0"/>
              <a:t>Chapter 62</a:t>
            </a:r>
          </a:p>
          <a:p>
            <a:pPr lvl="1"/>
            <a:r>
              <a:rPr lang="en-US" dirty="0" err="1" smtClean="0"/>
              <a:t>stty</a:t>
            </a:r>
            <a:r>
              <a:rPr lang="en-US" dirty="0" smtClean="0"/>
              <a:t>:   canonical mode</a:t>
            </a:r>
          </a:p>
          <a:p>
            <a:pPr lvl="1"/>
            <a:r>
              <a:rPr lang="en-US" dirty="0" err="1" smtClean="0"/>
              <a:t>cbreak</a:t>
            </a:r>
            <a:r>
              <a:rPr lang="en-US" dirty="0" smtClean="0"/>
              <a:t> and raw mode (table 62-3)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6241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Canonical Mode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46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input line-buffered</a:t>
            </a:r>
          </a:p>
          <a:p>
            <a:pPr lvl="1"/>
            <a:r>
              <a:rPr lang="en-US" dirty="0" smtClean="0"/>
              <a:t>if read requests less bytes remaining data saved for next read</a:t>
            </a:r>
          </a:p>
          <a:p>
            <a:endParaRPr lang="en-US" dirty="0"/>
          </a:p>
          <a:p>
            <a:r>
              <a:rPr lang="en-US" dirty="0" smtClean="0"/>
              <a:t>^D  (EOT ) causes read to return EOF</a:t>
            </a:r>
          </a:p>
          <a:p>
            <a:endParaRPr lang="en-US" dirty="0"/>
          </a:p>
          <a:p>
            <a:r>
              <a:rPr lang="en-US" dirty="0" smtClean="0"/>
              <a:t>line editing is enabled</a:t>
            </a:r>
          </a:p>
          <a:p>
            <a:pPr lvl="1"/>
            <a:r>
              <a:rPr lang="en-US" dirty="0" smtClean="0"/>
              <a:t>ERASE   backspace/delete</a:t>
            </a:r>
          </a:p>
          <a:p>
            <a:pPr lvl="1"/>
            <a:r>
              <a:rPr lang="en-US" dirty="0" smtClean="0"/>
              <a:t>KILL   ^U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697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Noncanonical</a:t>
            </a:r>
            <a:r>
              <a:rPr lang="en-US" dirty="0" smtClean="0"/>
              <a:t> </a:t>
            </a:r>
            <a:r>
              <a:rPr lang="en-US" dirty="0"/>
              <a:t>Mode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47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MIN=0, </a:t>
            </a:r>
            <a:r>
              <a:rPr lang="en-US" dirty="0"/>
              <a:t>TIME==</a:t>
            </a:r>
            <a:r>
              <a:rPr lang="en-US" dirty="0" smtClean="0"/>
              <a:t>0 (polling read)</a:t>
            </a:r>
          </a:p>
          <a:p>
            <a:endParaRPr lang="en-US" dirty="0"/>
          </a:p>
          <a:p>
            <a:r>
              <a:rPr lang="en-US" dirty="0" smtClean="0"/>
              <a:t>MIN &gt; 0, TIME==0 (blocking read)</a:t>
            </a:r>
          </a:p>
          <a:p>
            <a:endParaRPr lang="en-US" dirty="0"/>
          </a:p>
          <a:p>
            <a:r>
              <a:rPr lang="en-US" dirty="0"/>
              <a:t>MIN </a:t>
            </a:r>
            <a:r>
              <a:rPr lang="en-US" dirty="0" smtClean="0"/>
              <a:t>== 0, TIME&gt;0 (read with timeout)</a:t>
            </a:r>
          </a:p>
          <a:p>
            <a:endParaRPr lang="en-US" dirty="0"/>
          </a:p>
          <a:p>
            <a:r>
              <a:rPr lang="en-US" dirty="0"/>
              <a:t>MIN &gt; 0, </a:t>
            </a:r>
            <a:r>
              <a:rPr lang="en-US" dirty="0" smtClean="0"/>
              <a:t>TIME&gt;0 (read </a:t>
            </a:r>
            <a:r>
              <a:rPr lang="en-US" dirty="0"/>
              <a:t>with </a:t>
            </a:r>
            <a:r>
              <a:rPr lang="en-US" dirty="0" err="1" smtClean="0"/>
              <a:t>interbyte</a:t>
            </a:r>
            <a:r>
              <a:rPr lang="en-US" dirty="0" smtClean="0"/>
              <a:t> timeout)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201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Cooked,  Raw, </a:t>
            </a:r>
            <a:r>
              <a:rPr lang="en-US" dirty="0" err="1" smtClean="0"/>
              <a:t>Cbreak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48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able 62-3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41648"/>
              </p:ext>
            </p:extLst>
          </p:nvPr>
        </p:nvGraphicFramePr>
        <p:xfrm>
          <a:off x="914400" y="1823720"/>
          <a:ext cx="7848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12192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Cooked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Input available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 by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 by char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r>
                        <a:rPr lang="en-US" baseline="0" dirty="0" smtClean="0"/>
                        <a:t> editing?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Signal generating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START/STOP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special chars interpreted?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input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Other output processing?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No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Input echoed?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2697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49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TERMIOS(3)  </a:t>
            </a:r>
            <a:r>
              <a:rPr lang="en-US" dirty="0" smtClean="0"/>
              <a:t>    </a:t>
            </a:r>
            <a:r>
              <a:rPr lang="en-US" dirty="0"/>
              <a:t>Linux Programmer's Manual          </a:t>
            </a:r>
            <a:r>
              <a:rPr lang="en-US" dirty="0" smtClean="0"/>
              <a:t>TERMIOS(3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termios</a:t>
            </a:r>
            <a:r>
              <a:rPr lang="en-US" dirty="0"/>
              <a:t>,  </a:t>
            </a:r>
            <a:r>
              <a:rPr lang="en-US" dirty="0" err="1"/>
              <a:t>tcgetattr</a:t>
            </a:r>
            <a:r>
              <a:rPr lang="en-US" dirty="0"/>
              <a:t>,  </a:t>
            </a:r>
            <a:r>
              <a:rPr lang="en-US" dirty="0" err="1"/>
              <a:t>tcsetattr</a:t>
            </a:r>
            <a:r>
              <a:rPr lang="en-US" dirty="0"/>
              <a:t>, </a:t>
            </a:r>
            <a:r>
              <a:rPr lang="en-US" dirty="0" err="1"/>
              <a:t>tcsendbreak</a:t>
            </a:r>
            <a:r>
              <a:rPr lang="en-US" dirty="0"/>
              <a:t>, </a:t>
            </a:r>
            <a:r>
              <a:rPr lang="en-US" dirty="0" err="1"/>
              <a:t>tcdrain</a:t>
            </a:r>
            <a:r>
              <a:rPr lang="en-US" dirty="0"/>
              <a:t>, </a:t>
            </a:r>
            <a:r>
              <a:rPr lang="en-US" dirty="0" err="1"/>
              <a:t>tcflush</a:t>
            </a:r>
            <a:r>
              <a:rPr lang="en-US" dirty="0"/>
              <a:t>, </a:t>
            </a:r>
            <a:r>
              <a:rPr lang="en-US" dirty="0" err="1" smtClean="0"/>
              <a:t>tcflow</a:t>
            </a:r>
            <a:r>
              <a:rPr lang="en-US" dirty="0" smtClean="0"/>
              <a:t>, </a:t>
            </a:r>
            <a:r>
              <a:rPr lang="en-US" dirty="0" err="1" smtClean="0"/>
              <a:t>cfmakeraw</a:t>
            </a:r>
            <a:r>
              <a:rPr lang="en-US" dirty="0"/>
              <a:t>, </a:t>
            </a:r>
            <a:r>
              <a:rPr lang="en-US" dirty="0" err="1"/>
              <a:t>cfgetospeed</a:t>
            </a:r>
            <a:r>
              <a:rPr lang="en-US" dirty="0"/>
              <a:t>, </a:t>
            </a:r>
            <a:r>
              <a:rPr lang="en-US" dirty="0" err="1"/>
              <a:t>cfgetispeed</a:t>
            </a:r>
            <a:r>
              <a:rPr lang="en-US" dirty="0"/>
              <a:t>, </a:t>
            </a:r>
            <a:r>
              <a:rPr lang="en-US" dirty="0" err="1"/>
              <a:t>cfsetispeed</a:t>
            </a:r>
            <a:r>
              <a:rPr lang="en-US" dirty="0"/>
              <a:t>,  </a:t>
            </a:r>
            <a:r>
              <a:rPr lang="en-US" dirty="0" err="1" smtClean="0"/>
              <a:t>cfsetospeed</a:t>
            </a:r>
            <a:r>
              <a:rPr lang="en-US" dirty="0" smtClean="0"/>
              <a:t>,  </a:t>
            </a:r>
            <a:r>
              <a:rPr lang="en-US" dirty="0" err="1" smtClean="0"/>
              <a:t>cfsetspeed</a:t>
            </a:r>
            <a:r>
              <a:rPr lang="en-US" dirty="0" smtClean="0"/>
              <a:t> </a:t>
            </a:r>
            <a:r>
              <a:rPr lang="en-US" dirty="0"/>
              <a:t>- get and set terminal attributes, line control, get and set </a:t>
            </a:r>
            <a:r>
              <a:rPr lang="en-US" dirty="0" smtClean="0"/>
              <a:t>baud rate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termios.h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       #include &lt;</a:t>
            </a:r>
            <a:r>
              <a:rPr lang="en-US" dirty="0" err="1"/>
              <a:t>unistd.h</a:t>
            </a:r>
            <a:r>
              <a:rPr lang="en-US" dirty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tcgetattr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tcsetattr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fd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optional_actions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                     </a:t>
            </a:r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termios</a:t>
            </a:r>
            <a:r>
              <a:rPr lang="en-US" dirty="0"/>
              <a:t> *</a:t>
            </a:r>
            <a:r>
              <a:rPr lang="en-US" dirty="0" err="1"/>
              <a:t>termios_p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81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7439025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71600" y="6553200"/>
            <a:ext cx="623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Linux Programming Interface: </a:t>
            </a:r>
            <a:r>
              <a:rPr lang="en-US" dirty="0" err="1"/>
              <a:t>Kerrisk</a:t>
            </a:r>
            <a:r>
              <a:rPr lang="en-US" dirty="0"/>
              <a:t>, Michael (2011-02-11).</a:t>
            </a:r>
          </a:p>
        </p:txBody>
      </p:sp>
    </p:spTree>
    <p:extLst>
      <p:ext uri="{BB962C8B-B14F-4D97-AF65-F5344CB8AC3E}">
        <p14:creationId xmlns:p14="http://schemas.microsoft.com/office/powerpoint/2010/main" val="13340620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TLPI/</a:t>
            </a:r>
            <a:r>
              <a:rPr lang="en-US" dirty="0" err="1" smtClean="0"/>
              <a:t>tty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50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 err="1" smtClean="0"/>
              <a:t>tty</a:t>
            </a:r>
            <a:r>
              <a:rPr lang="en-US" dirty="0" smtClean="0"/>
              <a:t>/*.c</a:t>
            </a:r>
          </a:p>
          <a:p>
            <a:pPr marL="0" indent="0">
              <a:buNone/>
            </a:pPr>
            <a:r>
              <a:rPr lang="en-US" dirty="0" err="1"/>
              <a:t>demo_SIGWINCH.c</a:t>
            </a: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no_echo.c</a:t>
            </a: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 err="1" smtClean="0"/>
              <a:t>tty_functions.c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new_intr.c</a:t>
            </a:r>
            <a:r>
              <a:rPr lang="en-US" dirty="0"/>
              <a:t>      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test_tty_functions.c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err="1" smtClean="0"/>
              <a:t>ttyname.c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6012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Configure / </a:t>
            </a:r>
            <a:r>
              <a:rPr lang="en-US" dirty="0" err="1" smtClean="0"/>
              <a:t>Automake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51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download</a:t>
            </a:r>
          </a:p>
          <a:p>
            <a:r>
              <a:rPr lang="en-US" dirty="0" smtClean="0"/>
              <a:t>unpack</a:t>
            </a:r>
          </a:p>
          <a:p>
            <a:pPr lvl="1"/>
            <a:r>
              <a:rPr lang="en-US" dirty="0" err="1" smtClean="0"/>
              <a:t>gunzip</a:t>
            </a:r>
            <a:r>
              <a:rPr lang="en-US" dirty="0" smtClean="0"/>
              <a:t> make</a:t>
            </a:r>
            <a:r>
              <a:rPr lang="en-US" dirty="0"/>
              <a:t>*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xvf</a:t>
            </a:r>
            <a:r>
              <a:rPr lang="en-US" dirty="0" smtClean="0"/>
              <a:t> make.tar</a:t>
            </a:r>
          </a:p>
          <a:p>
            <a:r>
              <a:rPr lang="en-US" dirty="0" smtClean="0"/>
              <a:t>configure</a:t>
            </a:r>
          </a:p>
          <a:p>
            <a:r>
              <a:rPr lang="en-US" dirty="0" smtClean="0"/>
              <a:t>make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114800" y="1216152"/>
            <a:ext cx="4953000" cy="541324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Configure </a:t>
            </a:r>
            <a:r>
              <a:rPr lang="en-US" dirty="0" err="1" smtClean="0"/>
              <a:t>sh</a:t>
            </a:r>
            <a:r>
              <a:rPr lang="en-US" dirty="0" smtClean="0"/>
              <a:t> script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as_dir</a:t>
            </a:r>
            <a:r>
              <a:rPr lang="en-US" dirty="0"/>
              <a:t> in /</a:t>
            </a:r>
            <a:r>
              <a:rPr lang="en-US" dirty="0" err="1"/>
              <a:t>bin$PATH_SEPARATOR</a:t>
            </a:r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bin$PATH_SEPARATOR$PATH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</a:t>
            </a:r>
          </a:p>
          <a:p>
            <a:pPr marL="0" indent="0">
              <a:buNone/>
            </a:pPr>
            <a:r>
              <a:rPr lang="en-US" dirty="0"/>
              <a:t>  IFS=$</a:t>
            </a:r>
            <a:r>
              <a:rPr lang="en-US" dirty="0" err="1"/>
              <a:t>as_save_IFS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 </a:t>
            </a:r>
            <a:r>
              <a:rPr lang="en-US" dirty="0"/>
              <a:t>test -z "$</a:t>
            </a:r>
            <a:r>
              <a:rPr lang="en-US" dirty="0" err="1"/>
              <a:t>as_dir</a:t>
            </a:r>
            <a:r>
              <a:rPr lang="en-US" dirty="0"/>
              <a:t>" &amp;&amp; </a:t>
            </a:r>
            <a:r>
              <a:rPr lang="en-US" dirty="0" smtClean="0"/>
              <a:t>	</a:t>
            </a:r>
            <a:r>
              <a:rPr lang="en-US" dirty="0" err="1" smtClean="0"/>
              <a:t>as_dir</a:t>
            </a:r>
            <a:r>
              <a:rPr lang="en-US" dirty="0"/>
              <a:t>=.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as_found</a:t>
            </a:r>
            <a:r>
              <a:rPr lang="en-US" dirty="0"/>
              <a:t>=:</a:t>
            </a:r>
          </a:p>
          <a:p>
            <a:pPr marL="0" indent="0">
              <a:buNone/>
            </a:pPr>
            <a:r>
              <a:rPr lang="en-US" dirty="0"/>
              <a:t>  case $</a:t>
            </a:r>
            <a:r>
              <a:rPr lang="en-US" dirty="0" err="1"/>
              <a:t>as_dir</a:t>
            </a:r>
            <a:r>
              <a:rPr lang="en-US" dirty="0"/>
              <a:t> in #(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/*)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for </a:t>
            </a:r>
            <a:r>
              <a:rPr lang="en-US" dirty="0" err="1"/>
              <a:t>as_base</a:t>
            </a:r>
            <a:r>
              <a:rPr lang="en-US" dirty="0"/>
              <a:t> in </a:t>
            </a:r>
            <a:r>
              <a:rPr lang="en-US" dirty="0" err="1"/>
              <a:t>sh</a:t>
            </a:r>
            <a:r>
              <a:rPr lang="en-US" dirty="0"/>
              <a:t> bash </a:t>
            </a:r>
            <a:r>
              <a:rPr lang="en-US" dirty="0" err="1"/>
              <a:t>ksh</a:t>
            </a:r>
            <a:r>
              <a:rPr lang="en-US" dirty="0"/>
              <a:t> sh5; do</a:t>
            </a:r>
          </a:p>
          <a:p>
            <a:pPr marL="0" indent="0">
              <a:buNone/>
            </a:pPr>
            <a:r>
              <a:rPr lang="en-US" dirty="0"/>
              <a:t>             # Try only shells that exist,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# to </a:t>
            </a:r>
            <a:r>
              <a:rPr lang="en-US" dirty="0"/>
              <a:t>save several forks.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dirty="0" err="1"/>
              <a:t>as_shell</a:t>
            </a:r>
            <a:r>
              <a:rPr lang="en-US" dirty="0"/>
              <a:t>=$</a:t>
            </a:r>
            <a:r>
              <a:rPr lang="en-US" dirty="0" err="1"/>
              <a:t>as_dir</a:t>
            </a:r>
            <a:r>
              <a:rPr lang="en-US" dirty="0"/>
              <a:t>/$</a:t>
            </a:r>
            <a:r>
              <a:rPr lang="en-US" dirty="0" err="1"/>
              <a:t>as_base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5216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52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5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boot block – one boot block, the first block of partition</a:t>
            </a:r>
          </a:p>
          <a:p>
            <a:r>
              <a:rPr lang="en-US" dirty="0" smtClean="0"/>
              <a:t>Superblock</a:t>
            </a:r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size of logical blocks in </a:t>
            </a:r>
            <a:r>
              <a:rPr lang="en-US" dirty="0" err="1" smtClean="0"/>
              <a:t>filesystem</a:t>
            </a:r>
            <a:endParaRPr lang="en-US" dirty="0" smtClean="0"/>
          </a:p>
          <a:p>
            <a:pPr lvl="1"/>
            <a:r>
              <a:rPr lang="en-US" dirty="0" smtClean="0"/>
              <a:t>size of </a:t>
            </a:r>
            <a:r>
              <a:rPr lang="en-US" dirty="0" err="1" smtClean="0"/>
              <a:t>filesystem</a:t>
            </a:r>
            <a:r>
              <a:rPr lang="en-US" dirty="0" smtClean="0"/>
              <a:t> in logical blocks</a:t>
            </a:r>
          </a:p>
          <a:p>
            <a:r>
              <a:rPr lang="en-US" dirty="0" err="1" smtClean="0"/>
              <a:t>Inode</a:t>
            </a:r>
            <a:r>
              <a:rPr lang="en-US" dirty="0" smtClean="0"/>
              <a:t> table</a:t>
            </a:r>
          </a:p>
          <a:p>
            <a:r>
              <a:rPr lang="en-US" dirty="0" smtClean="0"/>
              <a:t>Data blocks</a:t>
            </a:r>
          </a:p>
          <a:p>
            <a:endParaRPr lang="en-US" dirty="0"/>
          </a:p>
          <a:p>
            <a:r>
              <a:rPr lang="en-US" dirty="0"/>
              <a:t>Documentation/ </a:t>
            </a:r>
            <a:r>
              <a:rPr lang="en-US" dirty="0" err="1"/>
              <a:t>filesystems</a:t>
            </a:r>
            <a:r>
              <a:rPr lang="en-US" dirty="0"/>
              <a:t>/ ext2. txt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 err="1"/>
              <a:t>Kerrisk</a:t>
            </a:r>
            <a:r>
              <a:rPr lang="en-US" dirty="0"/>
              <a:t>, Michael (2011-02-11). The Linux Programming Interface: A Linux and UNIX System Programming Handbook (Kindle Location 12504). O'Reilly Distribution. Kindle Edition.</a:t>
            </a:r>
          </a:p>
        </p:txBody>
      </p:sp>
    </p:spTree>
    <p:extLst>
      <p:ext uri="{BB962C8B-B14F-4D97-AF65-F5344CB8AC3E}">
        <p14:creationId xmlns:p14="http://schemas.microsoft.com/office/powerpoint/2010/main" val="236784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Inodes</a:t>
            </a:r>
            <a:r>
              <a:rPr lang="en-US" dirty="0" smtClean="0"/>
              <a:t> – everything returned by stat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Sigaction/Longjmp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Linux Programming Interface:</a:t>
            </a:r>
          </a:p>
        </p:txBody>
      </p:sp>
    </p:spTree>
    <p:extLst>
      <p:ext uri="{BB962C8B-B14F-4D97-AF65-F5344CB8AC3E}">
        <p14:creationId xmlns:p14="http://schemas.microsoft.com/office/powerpoint/2010/main" val="376196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Sigaction/Longjmp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423863"/>
            <a:ext cx="6219825" cy="601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152400"/>
            <a:ext cx="2847975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Figure 14-2 Structure of file blocks for a file in an ext2 </a:t>
            </a:r>
            <a:r>
              <a:rPr lang="en-US" dirty="0" err="1" smtClean="0"/>
              <a:t>filesys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6553200"/>
            <a:ext cx="623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Linux Programming Interface: </a:t>
            </a:r>
            <a:r>
              <a:rPr lang="en-US" dirty="0" err="1"/>
              <a:t>Kerrisk</a:t>
            </a:r>
            <a:r>
              <a:rPr lang="en-US" dirty="0"/>
              <a:t>, Michael (2011-02-11).</a:t>
            </a:r>
          </a:p>
        </p:txBody>
      </p:sp>
    </p:spTree>
    <p:extLst>
      <p:ext uri="{BB962C8B-B14F-4D97-AF65-F5344CB8AC3E}">
        <p14:creationId xmlns:p14="http://schemas.microsoft.com/office/powerpoint/2010/main" val="2674328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Maximum Size File?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Advanced Shell Impl.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assuming 1024 byte blocks</a:t>
            </a:r>
          </a:p>
          <a:p>
            <a:r>
              <a:rPr lang="en-US" dirty="0" smtClean="0"/>
              <a:t>12 direct blocks</a:t>
            </a:r>
          </a:p>
          <a:p>
            <a:r>
              <a:rPr lang="en-US" dirty="0" smtClean="0"/>
              <a:t>indirect</a:t>
            </a:r>
          </a:p>
          <a:p>
            <a:endParaRPr lang="en-US" dirty="0" smtClean="0"/>
          </a:p>
          <a:p>
            <a:r>
              <a:rPr lang="en-US" dirty="0" smtClean="0"/>
              <a:t>double indirect</a:t>
            </a:r>
          </a:p>
          <a:p>
            <a:endParaRPr lang="en-US" dirty="0" smtClean="0"/>
          </a:p>
          <a:p>
            <a:r>
              <a:rPr lang="en-US" dirty="0" smtClean="0"/>
              <a:t>triple indirect</a:t>
            </a:r>
          </a:p>
          <a:p>
            <a:endParaRPr lang="en-US" dirty="0"/>
          </a:p>
          <a:p>
            <a:r>
              <a:rPr lang="en-US" dirty="0" smtClean="0"/>
              <a:t>Total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863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17768</TotalTime>
  <Words>3008</Words>
  <Application>Microsoft Office PowerPoint</Application>
  <PresentationFormat>On-screen Show (4:3)</PresentationFormat>
  <Paragraphs>1313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Origin</vt:lpstr>
      <vt:lpstr>CSCE  510  - Systems Programming</vt:lpstr>
      <vt:lpstr>Overview</vt:lpstr>
      <vt:lpstr>Filesystems Finally</vt:lpstr>
      <vt:lpstr>Filesystems and the hierarchy</vt:lpstr>
      <vt:lpstr>PowerPoint Presentation</vt:lpstr>
      <vt:lpstr>Filesystems</vt:lpstr>
      <vt:lpstr>Inodes – everything returned by stat</vt:lpstr>
      <vt:lpstr>Figure 14-2 Structure of file blocks for a file in an ext2 filesys</vt:lpstr>
      <vt:lpstr>What is the Maximum Size File?</vt:lpstr>
      <vt:lpstr>Adding one byte requires two additional blocks, sometimes?</vt:lpstr>
      <vt:lpstr>Filesizes</vt:lpstr>
      <vt:lpstr>PowerPoint Presentation</vt:lpstr>
      <vt:lpstr>PowerPoint Presentation</vt:lpstr>
      <vt:lpstr>the statvfs  structure</vt:lpstr>
      <vt:lpstr>TLPI/filesys</vt:lpstr>
      <vt:lpstr>t_statvfs.c</vt:lpstr>
      <vt:lpstr>More in the manual</vt:lpstr>
      <vt:lpstr>http://www.tldp.org/HOWTO/Filesystems-HOWTO.html</vt:lpstr>
      <vt:lpstr>http://en.wikipedia.org/wiki/File_system</vt:lpstr>
      <vt:lpstr>PowerPoint Presentation</vt:lpstr>
      <vt:lpstr>Test 1</vt:lpstr>
      <vt:lpstr>PowerPoint Presentation</vt:lpstr>
      <vt:lpstr>Test target in Makefile</vt:lpstr>
      <vt:lpstr>And if you should mimic bash</vt:lpstr>
      <vt:lpstr>Set_jmp revisited</vt:lpstr>
      <vt:lpstr>Why sigaction not signal?</vt:lpstr>
      <vt:lpstr>Sigaction structure</vt:lpstr>
      <vt:lpstr>PowerPoint Presentation</vt:lpstr>
      <vt:lpstr>Advanced Shell Implementation</vt:lpstr>
      <vt:lpstr>More signals</vt:lpstr>
      <vt:lpstr>Examples/graceful.c (note old sigs)</vt:lpstr>
      <vt:lpstr>Graceful Exit with sigaction</vt:lpstr>
      <vt:lpstr>Catch Signals and Start Over</vt:lpstr>
      <vt:lpstr>TLPI/*.c</vt:lpstr>
      <vt:lpstr>First pipe remapping review ls|wc</vt:lpstr>
      <vt:lpstr>Multipipes implementation</vt:lpstr>
      <vt:lpstr>PowerPoint Presentation</vt:lpstr>
      <vt:lpstr>Multipipes Pop Quiz: Find Last Pipe</vt:lpstr>
      <vt:lpstr>Now assuming lastpipe break into 2 cmds cmd – that possibly contains more pipes cmd1 – that has no pipes </vt:lpstr>
      <vt:lpstr>PowerPoint Presentation</vt:lpstr>
      <vt:lpstr>MultiplePipes: The Process Picture</vt:lpstr>
      <vt:lpstr>MultiplePipes: fill in the code</vt:lpstr>
      <vt:lpstr>Job Control</vt:lpstr>
      <vt:lpstr>Terminal I/O</vt:lpstr>
      <vt:lpstr>Terminal I/O</vt:lpstr>
      <vt:lpstr>Canonical Mode</vt:lpstr>
      <vt:lpstr>Noncanonical Mode</vt:lpstr>
      <vt:lpstr>Cooked,  Raw, Cbreak</vt:lpstr>
      <vt:lpstr>PowerPoint Presentation</vt:lpstr>
      <vt:lpstr>TLPI/tty</vt:lpstr>
      <vt:lpstr>Configure / Automake</vt:lpstr>
      <vt:lpstr>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289</cp:revision>
  <cp:lastPrinted>2013-03-04T20:11:15Z</cp:lastPrinted>
  <dcterms:created xsi:type="dcterms:W3CDTF">2013-01-05T02:56:47Z</dcterms:created>
  <dcterms:modified xsi:type="dcterms:W3CDTF">2013-03-04T20:27:55Z</dcterms:modified>
</cp:coreProperties>
</file>