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1"/>
  </p:notesMasterIdLst>
  <p:handoutMasterIdLst>
    <p:handoutMasterId r:id="rId42"/>
  </p:handoutMasterIdLst>
  <p:sldIdLst>
    <p:sldId id="352" r:id="rId2"/>
    <p:sldId id="353" r:id="rId3"/>
    <p:sldId id="421" r:id="rId4"/>
    <p:sldId id="422" r:id="rId5"/>
    <p:sldId id="423" r:id="rId6"/>
    <p:sldId id="424" r:id="rId7"/>
    <p:sldId id="412" r:id="rId8"/>
    <p:sldId id="418" r:id="rId9"/>
    <p:sldId id="414" r:id="rId10"/>
    <p:sldId id="415" r:id="rId11"/>
    <p:sldId id="416" r:id="rId12"/>
    <p:sldId id="417" r:id="rId13"/>
    <p:sldId id="419" r:id="rId14"/>
    <p:sldId id="420" r:id="rId15"/>
    <p:sldId id="386" r:id="rId16"/>
    <p:sldId id="387" r:id="rId17"/>
    <p:sldId id="388" r:id="rId18"/>
    <p:sldId id="395" r:id="rId19"/>
    <p:sldId id="396" r:id="rId20"/>
    <p:sldId id="409" r:id="rId21"/>
    <p:sldId id="397" r:id="rId22"/>
    <p:sldId id="408" r:id="rId23"/>
    <p:sldId id="391" r:id="rId24"/>
    <p:sldId id="390" r:id="rId25"/>
    <p:sldId id="392" r:id="rId26"/>
    <p:sldId id="393" r:id="rId27"/>
    <p:sldId id="398" r:id="rId28"/>
    <p:sldId id="394" r:id="rId29"/>
    <p:sldId id="399" r:id="rId30"/>
    <p:sldId id="402" r:id="rId31"/>
    <p:sldId id="400" r:id="rId32"/>
    <p:sldId id="404" r:id="rId33"/>
    <p:sldId id="403" r:id="rId34"/>
    <p:sldId id="401" r:id="rId35"/>
    <p:sldId id="407" r:id="rId36"/>
    <p:sldId id="406" r:id="rId37"/>
    <p:sldId id="389" r:id="rId38"/>
    <p:sldId id="410" r:id="rId39"/>
    <p:sldId id="411" r:id="rId4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7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Lect. </a:t>
            </a:r>
            <a:r>
              <a:rPr lang="en-US" dirty="0" smtClean="0"/>
              <a:t>12-Advanced Shell </a:t>
            </a:r>
            <a:r>
              <a:rPr lang="en-US" dirty="0" err="1" smtClean="0"/>
              <a:t>Impl</a:t>
            </a:r>
            <a:r>
              <a:rPr lang="en-US" dirty="0" smtClean="0"/>
              <a:t>. Topics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APUE</a:t>
            </a:r>
            <a:r>
              <a:rPr lang="en-US" dirty="0"/>
              <a:t>/</a:t>
            </a:r>
            <a:r>
              <a:rPr lang="en-US" dirty="0" err="1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8392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ignore.sa_handler</a:t>
            </a:r>
            <a:r>
              <a:rPr lang="en-US" sz="2400" dirty="0" smtClean="0"/>
              <a:t> </a:t>
            </a:r>
            <a:r>
              <a:rPr lang="en-US" sz="2400" dirty="0"/>
              <a:t>= SIG_IGN;    </a:t>
            </a:r>
            <a:r>
              <a:rPr lang="en-US" sz="2400" dirty="0" smtClean="0"/>
              <a:t>/*ignore </a:t>
            </a:r>
            <a:r>
              <a:rPr lang="en-US" sz="2400" dirty="0"/>
              <a:t>SIGINT and SIGQUIT */</a:t>
            </a:r>
          </a:p>
          <a:p>
            <a:pPr marL="0" indent="0">
              <a:buNone/>
            </a:pPr>
            <a:r>
              <a:rPr lang="en-US" sz="2400" dirty="0" err="1" smtClean="0"/>
              <a:t>sigemptyset</a:t>
            </a:r>
            <a:r>
              <a:rPr lang="en-US" sz="2400" dirty="0"/>
              <a:t>(&amp;</a:t>
            </a:r>
            <a:r>
              <a:rPr lang="en-US" sz="2400" dirty="0" err="1"/>
              <a:t>ignore.sa_mask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 err="1" smtClean="0"/>
              <a:t>ignore.sa_flags</a:t>
            </a:r>
            <a:r>
              <a:rPr lang="en-US" sz="2400" dirty="0" smtClean="0"/>
              <a:t> </a:t>
            </a:r>
            <a:r>
              <a:rPr lang="en-US" sz="2400" dirty="0"/>
              <a:t>= 0;</a:t>
            </a:r>
          </a:p>
          <a:p>
            <a:pPr marL="0" indent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(</a:t>
            </a:r>
            <a:r>
              <a:rPr lang="en-US" sz="2400" dirty="0" err="1"/>
              <a:t>sigaction</a:t>
            </a:r>
            <a:r>
              <a:rPr lang="en-US" sz="2400" dirty="0"/>
              <a:t>(SIGINT, &amp;ignore, &amp;</a:t>
            </a:r>
            <a:r>
              <a:rPr lang="en-US" sz="2400" dirty="0" err="1"/>
              <a:t>saveintr</a:t>
            </a:r>
            <a:r>
              <a:rPr lang="en-US" sz="2400" dirty="0"/>
              <a:t>) &lt; 0)</a:t>
            </a:r>
          </a:p>
          <a:p>
            <a:pPr marL="0" indent="0">
              <a:buNone/>
            </a:pPr>
            <a:r>
              <a:rPr lang="en-US" sz="2400" dirty="0"/>
              <a:t>                return(-1);</a:t>
            </a:r>
          </a:p>
          <a:p>
            <a:pPr marL="0" indent="0">
              <a:buNone/>
            </a:pPr>
            <a:r>
              <a:rPr lang="en-US" sz="2400" dirty="0"/>
              <a:t>        if (</a:t>
            </a:r>
            <a:r>
              <a:rPr lang="en-US" sz="2400" dirty="0" err="1"/>
              <a:t>sigaction</a:t>
            </a:r>
            <a:r>
              <a:rPr lang="en-US" sz="2400" dirty="0"/>
              <a:t>(SIGQUIT, &amp;ignore, &amp;</a:t>
            </a:r>
            <a:r>
              <a:rPr lang="en-US" sz="2400" dirty="0" err="1"/>
              <a:t>savequit</a:t>
            </a:r>
            <a:r>
              <a:rPr lang="en-US" sz="2400" dirty="0"/>
              <a:t>) &lt; 0)</a:t>
            </a:r>
          </a:p>
          <a:p>
            <a:pPr marL="0" indent="0">
              <a:buNone/>
            </a:pPr>
            <a:r>
              <a:rPr lang="en-US" sz="2400" dirty="0" smtClean="0"/>
              <a:t>                return(-1);</a:t>
            </a:r>
          </a:p>
          <a:p>
            <a:pPr marL="0" indent="0">
              <a:buNone/>
            </a:pPr>
            <a:r>
              <a:rPr lang="en-US" sz="2400" dirty="0" err="1" smtClean="0"/>
              <a:t>sigemptyset</a:t>
            </a:r>
            <a:r>
              <a:rPr lang="en-US" sz="2400" dirty="0"/>
              <a:t>(&amp;</a:t>
            </a:r>
            <a:r>
              <a:rPr lang="en-US" sz="2400" dirty="0" err="1"/>
              <a:t>chldmask</a:t>
            </a:r>
            <a:r>
              <a:rPr lang="en-US" sz="2400" dirty="0"/>
              <a:t>);                 /* now block SIGCHLD */</a:t>
            </a:r>
          </a:p>
          <a:p>
            <a:pPr marL="0" indent="0">
              <a:buNone/>
            </a:pPr>
            <a:r>
              <a:rPr lang="en-US" sz="2400" dirty="0" err="1" smtClean="0"/>
              <a:t>sigaddset</a:t>
            </a:r>
            <a:r>
              <a:rPr lang="en-US" sz="2400" dirty="0"/>
              <a:t>(&amp;</a:t>
            </a:r>
            <a:r>
              <a:rPr lang="en-US" sz="2400" dirty="0" err="1"/>
              <a:t>chldmask</a:t>
            </a:r>
            <a:r>
              <a:rPr lang="en-US" sz="2400" dirty="0"/>
              <a:t>, SIGCHLD);</a:t>
            </a:r>
          </a:p>
          <a:p>
            <a:pPr marL="0" indent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(</a:t>
            </a:r>
            <a:r>
              <a:rPr lang="en-US" sz="2400" dirty="0" err="1"/>
              <a:t>sigprocmask</a:t>
            </a:r>
            <a:r>
              <a:rPr lang="en-US" sz="2400" dirty="0"/>
              <a:t>(SIG_BLOCK, &amp;</a:t>
            </a:r>
            <a:r>
              <a:rPr lang="en-US" sz="2400" dirty="0" err="1"/>
              <a:t>chldmask</a:t>
            </a:r>
            <a:r>
              <a:rPr lang="en-US" sz="2400" dirty="0"/>
              <a:t>, &amp;</a:t>
            </a:r>
            <a:r>
              <a:rPr lang="en-US" sz="2400" dirty="0" err="1"/>
              <a:t>savemask</a:t>
            </a:r>
            <a:r>
              <a:rPr lang="en-US" sz="2400" dirty="0"/>
              <a:t>) &lt; 0)</a:t>
            </a:r>
          </a:p>
          <a:p>
            <a:pPr marL="0" indent="0">
              <a:buNone/>
            </a:pPr>
            <a:r>
              <a:rPr lang="en-US" sz="2400" dirty="0"/>
              <a:t>                return(-1);</a:t>
            </a:r>
          </a:p>
        </p:txBody>
      </p:sp>
    </p:spTree>
    <p:extLst>
      <p:ext uri="{BB962C8B-B14F-4D97-AF65-F5344CB8AC3E}">
        <p14:creationId xmlns:p14="http://schemas.microsoft.com/office/powerpoint/2010/main" val="396280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APUE</a:t>
            </a:r>
            <a:r>
              <a:rPr lang="en-US" dirty="0"/>
              <a:t>/</a:t>
            </a:r>
            <a:r>
              <a:rPr lang="en-US" dirty="0" err="1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 if ( (</a:t>
            </a:r>
            <a:r>
              <a:rPr lang="en-US" dirty="0" err="1"/>
              <a:t>pid</a:t>
            </a:r>
            <a:r>
              <a:rPr lang="en-US" dirty="0"/>
              <a:t> = fork()) &lt; 0) {</a:t>
            </a:r>
          </a:p>
          <a:p>
            <a:pPr marL="0" indent="0">
              <a:buNone/>
            </a:pPr>
            <a:r>
              <a:rPr lang="en-US" dirty="0"/>
              <a:t>                status = -1;    /* probably out of processes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} else if (</a:t>
            </a:r>
            <a:r>
              <a:rPr lang="en-US" dirty="0" err="1"/>
              <a:t>pid</a:t>
            </a:r>
            <a:r>
              <a:rPr lang="en-US" dirty="0"/>
              <a:t> == 0) {                  /* child */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smtClean="0"/>
              <a:t>/* </a:t>
            </a:r>
            <a:r>
              <a:rPr lang="en-US" dirty="0"/>
              <a:t>restore previous signal actions &amp; reset signal mask */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sigaction</a:t>
            </a:r>
            <a:r>
              <a:rPr lang="en-US" dirty="0"/>
              <a:t>(SIGINT, &amp;</a:t>
            </a:r>
            <a:r>
              <a:rPr lang="en-US" dirty="0" err="1"/>
              <a:t>saveintr</a:t>
            </a:r>
            <a:r>
              <a:rPr lang="en-US" dirty="0"/>
              <a:t>, NULL);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sigaction</a:t>
            </a:r>
            <a:r>
              <a:rPr lang="en-US" dirty="0"/>
              <a:t>(SIGQUIT, &amp;</a:t>
            </a:r>
            <a:r>
              <a:rPr lang="en-US" dirty="0" err="1"/>
              <a:t>savequit</a:t>
            </a:r>
            <a:r>
              <a:rPr lang="en-US" dirty="0"/>
              <a:t>, NULL);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savemask</a:t>
            </a:r>
            <a:r>
              <a:rPr lang="en-US" dirty="0"/>
              <a:t>, NULL);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execl</a:t>
            </a:r>
            <a:r>
              <a:rPr lang="en-US" dirty="0"/>
              <a:t>("/bin/</a:t>
            </a:r>
            <a:r>
              <a:rPr lang="en-US" dirty="0" err="1"/>
              <a:t>sh</a:t>
            </a:r>
            <a:r>
              <a:rPr lang="en-US" dirty="0"/>
              <a:t>", "</a:t>
            </a:r>
            <a:r>
              <a:rPr lang="en-US" dirty="0" err="1"/>
              <a:t>sh</a:t>
            </a:r>
            <a:r>
              <a:rPr lang="en-US" dirty="0"/>
              <a:t>", "-c", </a:t>
            </a:r>
            <a:r>
              <a:rPr lang="en-US" dirty="0" err="1"/>
              <a:t>cmdstring</a:t>
            </a:r>
            <a:r>
              <a:rPr lang="en-US" dirty="0"/>
              <a:t>, (char *) 0);</a:t>
            </a:r>
          </a:p>
          <a:p>
            <a:pPr marL="0" indent="0">
              <a:buNone/>
            </a:pPr>
            <a:r>
              <a:rPr lang="en-US" dirty="0"/>
              <a:t>                _exit(127);             </a:t>
            </a:r>
            <a:r>
              <a:rPr lang="en-US" dirty="0" smtClean="0"/>
              <a:t>		/* </a:t>
            </a:r>
            <a:r>
              <a:rPr lang="en-US" dirty="0"/>
              <a:t>exec error */</a:t>
            </a:r>
          </a:p>
          <a:p>
            <a:pPr marL="0" indent="0">
              <a:buNone/>
            </a:pPr>
            <a:r>
              <a:rPr lang="en-US" dirty="0"/>
              <a:t>        } else {                                                /* parent */</a:t>
            </a:r>
          </a:p>
        </p:txBody>
      </p:sp>
    </p:spTree>
    <p:extLst>
      <p:ext uri="{BB962C8B-B14F-4D97-AF65-F5344CB8AC3E}">
        <p14:creationId xmlns:p14="http://schemas.microsoft.com/office/powerpoint/2010/main" val="3061384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APUE</a:t>
            </a:r>
            <a:r>
              <a:rPr lang="en-US" dirty="0"/>
              <a:t>/</a:t>
            </a:r>
            <a:r>
              <a:rPr lang="en-US" dirty="0" err="1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} else {                                                /* parent */</a:t>
            </a:r>
          </a:p>
          <a:p>
            <a:pPr marL="0" indent="0">
              <a:buNone/>
            </a:pPr>
            <a:r>
              <a:rPr lang="en-US" dirty="0"/>
              <a:t>                while (</a:t>
            </a:r>
            <a:r>
              <a:rPr lang="en-US" dirty="0" err="1"/>
              <a:t>waitpid</a:t>
            </a:r>
            <a:r>
              <a:rPr lang="en-US" dirty="0"/>
              <a:t>(</a:t>
            </a:r>
            <a:r>
              <a:rPr lang="en-US" dirty="0" err="1"/>
              <a:t>pid</a:t>
            </a:r>
            <a:r>
              <a:rPr lang="en-US" dirty="0"/>
              <a:t>, &amp;status, 0) &lt; 0)</a:t>
            </a:r>
          </a:p>
          <a:p>
            <a:pPr marL="0" indent="0">
              <a:buNone/>
            </a:pPr>
            <a:r>
              <a:rPr lang="en-US" dirty="0"/>
              <a:t>                        if (</a:t>
            </a:r>
            <a:r>
              <a:rPr lang="en-US" dirty="0" err="1"/>
              <a:t>errno</a:t>
            </a:r>
            <a:r>
              <a:rPr lang="en-US" dirty="0"/>
              <a:t> != EINTR) {</a:t>
            </a:r>
          </a:p>
          <a:p>
            <a:pPr marL="0" indent="0">
              <a:buNone/>
            </a:pPr>
            <a:r>
              <a:rPr lang="en-US" dirty="0"/>
              <a:t>                                status = -1; /* error other than EINTR from </a:t>
            </a:r>
            <a:r>
              <a:rPr lang="en-US" dirty="0" err="1" smtClean="0"/>
              <a:t>waitpid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                                break;</a:t>
            </a:r>
          </a:p>
          <a:p>
            <a:pPr marL="0" indent="0">
              <a:buNone/>
            </a:pPr>
            <a:r>
              <a:rPr lang="en-US" dirty="0"/>
              <a:t>                        }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sigaction</a:t>
            </a:r>
            <a:r>
              <a:rPr lang="en-US" dirty="0"/>
              <a:t>(SIGINT, &amp;</a:t>
            </a:r>
            <a:r>
              <a:rPr lang="en-US" dirty="0" err="1"/>
              <a:t>saveintr</a:t>
            </a:r>
            <a:r>
              <a:rPr lang="en-US" dirty="0"/>
              <a:t>, NULL) &lt; 0</a:t>
            </a:r>
            <a:r>
              <a:rPr lang="en-US" dirty="0" smtClean="0"/>
              <a:t>) 	/* </a:t>
            </a:r>
            <a:r>
              <a:rPr lang="en-US" dirty="0"/>
              <a:t>restore previous signal actions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return(-1</a:t>
            </a:r>
            <a:r>
              <a:rPr lang="en-US" dirty="0" smtClean="0"/>
              <a:t>);				/*&amp; </a:t>
            </a:r>
            <a:r>
              <a:rPr lang="en-US" dirty="0"/>
              <a:t>reset signal mask </a:t>
            </a:r>
            <a:r>
              <a:rPr lang="en-US" dirty="0" smtClean="0"/>
              <a:t>*/</a:t>
            </a:r>
            <a:endParaRPr lang="en-US" b="0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sigaction</a:t>
            </a:r>
            <a:r>
              <a:rPr lang="en-US" dirty="0"/>
              <a:t>(SIGQUIT, &amp;</a:t>
            </a:r>
            <a:r>
              <a:rPr lang="en-US" dirty="0" err="1"/>
              <a:t>savequit</a:t>
            </a:r>
            <a:r>
              <a:rPr lang="en-US" dirty="0"/>
              <a:t>, NULL)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savemask</a:t>
            </a:r>
            <a:r>
              <a:rPr lang="en-US" dirty="0"/>
              <a:t>, NULL)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return(status);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810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ALARM(2)        </a:t>
            </a:r>
            <a:r>
              <a:rPr lang="en-US" dirty="0" smtClean="0"/>
              <a:t> </a:t>
            </a:r>
            <a:r>
              <a:rPr lang="en-US" dirty="0"/>
              <a:t>Linux Programmer's Manual  </a:t>
            </a:r>
            <a:r>
              <a:rPr lang="en-US" dirty="0" smtClean="0"/>
              <a:t>     </a:t>
            </a:r>
            <a:r>
              <a:rPr lang="en-US" dirty="0"/>
              <a:t>ALARM(2)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alarm - set an alarm clock for delivery of a signal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unsigned </a:t>
            </a:r>
            <a:r>
              <a:rPr lang="en-US" dirty="0" err="1"/>
              <a:t>int</a:t>
            </a:r>
            <a:r>
              <a:rPr lang="en-US" dirty="0"/>
              <a:t> alarm(unsigned </a:t>
            </a:r>
            <a:r>
              <a:rPr lang="en-US" dirty="0" err="1"/>
              <a:t>int</a:t>
            </a:r>
            <a:r>
              <a:rPr lang="en-US" dirty="0"/>
              <a:t> seconds);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alarm()  arranges  for  a SIGALRM signal to be delivered to the </a:t>
            </a:r>
            <a:r>
              <a:rPr lang="en-US" dirty="0" smtClean="0"/>
              <a:t>calling process </a:t>
            </a:r>
            <a:r>
              <a:rPr lang="en-US" dirty="0"/>
              <a:t>in seconds </a:t>
            </a:r>
            <a:r>
              <a:rPr lang="en-US" dirty="0" err="1"/>
              <a:t>seconds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sleep(3</a:t>
            </a:r>
            <a:r>
              <a:rPr lang="en-US" dirty="0"/>
              <a:t>)  may be implemented using SIGALRM; mixing calls to alarm() </a:t>
            </a:r>
            <a:r>
              <a:rPr lang="en-US" dirty="0" smtClean="0"/>
              <a:t>and sleep(3</a:t>
            </a:r>
            <a:r>
              <a:rPr lang="en-US" dirty="0"/>
              <a:t>) is a bad idea.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1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would you set an alarm?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63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Shell1 program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</a:p>
          <a:p>
            <a:pPr lvl="1"/>
            <a:r>
              <a:rPr lang="en-US" dirty="0" err="1" smtClean="0"/>
              <a:t>Popquiz</a:t>
            </a:r>
            <a:endParaRPr lang="en-US" dirty="0" smtClean="0"/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myshrc</a:t>
            </a:r>
            <a:r>
              <a:rPr lang="en-US" dirty="0" smtClean="0"/>
              <a:t> examples</a:t>
            </a:r>
          </a:p>
          <a:p>
            <a:pPr lvl="1"/>
            <a:r>
              <a:rPr lang="en-US" dirty="0" smtClean="0"/>
              <a:t>Question on set/</a:t>
            </a:r>
          </a:p>
          <a:p>
            <a:pPr lvl="1"/>
            <a:endParaRPr lang="en-US" dirty="0"/>
          </a:p>
          <a:p>
            <a:r>
              <a:rPr lang="en-US" dirty="0" smtClean="0"/>
              <a:t>10% extra credit tonight</a:t>
            </a:r>
          </a:p>
          <a:p>
            <a:r>
              <a:rPr lang="en-US" dirty="0" smtClean="0"/>
              <a:t>5% penalty due Sunday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22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Last Time – Things we did/didn’t get to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Code we looked at</a:t>
            </a:r>
          </a:p>
          <a:p>
            <a:r>
              <a:rPr lang="en-US" dirty="0" smtClean="0"/>
              <a:t>Examples/  code</a:t>
            </a:r>
          </a:p>
          <a:p>
            <a:pPr lvl="1"/>
            <a:r>
              <a:rPr lang="en-US" dirty="0" err="1" smtClean="0"/>
              <a:t>zombie.c</a:t>
            </a:r>
            <a:endParaRPr lang="en-US" dirty="0" smtClean="0"/>
          </a:p>
          <a:p>
            <a:pPr lvl="1"/>
            <a:r>
              <a:rPr lang="en-US" dirty="0" smtClean="0"/>
              <a:t>zombie2.c</a:t>
            </a:r>
          </a:p>
          <a:p>
            <a:pPr lvl="1"/>
            <a:r>
              <a:rPr lang="en-US" dirty="0" smtClean="0"/>
              <a:t>sigmask0.c</a:t>
            </a:r>
          </a:p>
          <a:p>
            <a:pPr lvl="1"/>
            <a:r>
              <a:rPr lang="en-US" dirty="0" err="1" smtClean="0"/>
              <a:t>popen.c</a:t>
            </a:r>
            <a:endParaRPr lang="en-US" dirty="0" smtClean="0"/>
          </a:p>
          <a:p>
            <a:r>
              <a:rPr lang="en-US" dirty="0" smtClean="0"/>
              <a:t>TLPI/</a:t>
            </a:r>
            <a:r>
              <a:rPr lang="en-US" dirty="0" err="1" smtClean="0"/>
              <a:t>procexec</a:t>
            </a:r>
            <a:r>
              <a:rPr lang="en-US" dirty="0" smtClean="0"/>
              <a:t>/ code</a:t>
            </a:r>
          </a:p>
          <a:p>
            <a:pPr lvl="1"/>
            <a:r>
              <a:rPr lang="en-US" dirty="0" err="1" smtClean="0"/>
              <a:t>fork_whos_on_first.c</a:t>
            </a:r>
            <a:endParaRPr lang="en-US" dirty="0" smtClean="0"/>
          </a:p>
          <a:p>
            <a:pPr lvl="1"/>
            <a:r>
              <a:rPr lang="en-US" dirty="0" err="1" smtClean="0"/>
              <a:t>system.c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/>
          <a:lstStyle/>
          <a:p>
            <a:r>
              <a:rPr lang="en-US" dirty="0" smtClean="0"/>
              <a:t>What we had to skip</a:t>
            </a:r>
          </a:p>
          <a:p>
            <a:pPr lvl="1"/>
            <a:r>
              <a:rPr lang="en-US" dirty="0" smtClean="0"/>
              <a:t>TLPI/</a:t>
            </a:r>
            <a:r>
              <a:rPr lang="en-US" dirty="0" err="1" smtClean="0"/>
              <a:t>procexec</a:t>
            </a:r>
            <a:r>
              <a:rPr lang="en-US" dirty="0" smtClean="0"/>
              <a:t>/</a:t>
            </a:r>
            <a:r>
              <a:rPr lang="en-US" dirty="0" err="1" smtClean="0"/>
              <a:t>multi_wait.c</a:t>
            </a:r>
            <a:endParaRPr lang="en-US" dirty="0" smtClean="0"/>
          </a:p>
          <a:p>
            <a:pPr lvl="1"/>
            <a:r>
              <a:rPr lang="en-US" dirty="0" smtClean="0"/>
              <a:t>TLPI/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longjmp.c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Filesystems</a:t>
            </a:r>
            <a:endParaRPr lang="en-US" dirty="0" smtClean="0"/>
          </a:p>
          <a:p>
            <a:pPr lvl="1"/>
            <a:r>
              <a:rPr lang="en-US" dirty="0" smtClean="0"/>
              <a:t>Fig 14-1 partition layout</a:t>
            </a:r>
          </a:p>
          <a:p>
            <a:pPr lvl="1"/>
            <a:r>
              <a:rPr lang="en-US" dirty="0" smtClean="0"/>
              <a:t>Fig 14-2 file structure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5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Shell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Multiple </a:t>
            </a:r>
            <a:r>
              <a:rPr lang="en-US" dirty="0" smtClean="0"/>
              <a:t>Pipes</a:t>
            </a:r>
          </a:p>
          <a:p>
            <a:pPr lvl="2">
              <a:defRPr/>
            </a:pPr>
            <a:r>
              <a:rPr lang="en-US" dirty="0" err="1" smtClean="0"/>
              <a:t>ls</a:t>
            </a:r>
            <a:r>
              <a:rPr lang="en-US" dirty="0" smtClean="0"/>
              <a:t> –</a:t>
            </a:r>
            <a:r>
              <a:rPr lang="en-US" dirty="0" err="1" smtClean="0"/>
              <a:t>lrt</a:t>
            </a:r>
            <a:r>
              <a:rPr lang="en-US" dirty="0" smtClean="0"/>
              <a:t> |  </a:t>
            </a:r>
            <a:r>
              <a:rPr lang="en-US" dirty="0" err="1" smtClean="0"/>
              <a:t>grep</a:t>
            </a:r>
            <a:r>
              <a:rPr lang="en-US" dirty="0" smtClean="0"/>
              <a:t> “^d”  | </a:t>
            </a:r>
            <a:r>
              <a:rPr lang="en-US" dirty="0" err="1" smtClean="0"/>
              <a:t>wc</a:t>
            </a:r>
            <a:endParaRPr lang="en-US" dirty="0"/>
          </a:p>
          <a:p>
            <a:pPr lvl="1">
              <a:defRPr/>
            </a:pPr>
            <a:r>
              <a:rPr lang="en-US" dirty="0"/>
              <a:t>Job </a:t>
            </a:r>
            <a:r>
              <a:rPr lang="en-US" dirty="0" smtClean="0"/>
              <a:t>Control</a:t>
            </a:r>
          </a:p>
          <a:p>
            <a:pPr lvl="2">
              <a:defRPr/>
            </a:pPr>
            <a:r>
              <a:rPr lang="en-US" dirty="0" smtClean="0"/>
              <a:t>background</a:t>
            </a:r>
          </a:p>
          <a:p>
            <a:pPr lvl="2">
              <a:defRPr/>
            </a:pPr>
            <a:r>
              <a:rPr lang="en-US" dirty="0" err="1" smtClean="0"/>
              <a:t>Cntl</a:t>
            </a:r>
            <a:r>
              <a:rPr lang="en-US" dirty="0" smtClean="0"/>
              <a:t>-Z to terminal handler sends SIGSTOP to foreground process</a:t>
            </a:r>
          </a:p>
          <a:p>
            <a:pPr lvl="2">
              <a:defRPr/>
            </a:pPr>
            <a:r>
              <a:rPr lang="en-US" dirty="0" err="1" smtClean="0"/>
              <a:t>bg</a:t>
            </a:r>
            <a:r>
              <a:rPr lang="en-US" dirty="0" smtClean="0"/>
              <a:t> – moves stopped job to background</a:t>
            </a:r>
            <a:endParaRPr lang="en-US" dirty="0"/>
          </a:p>
          <a:p>
            <a:pPr lvl="1">
              <a:defRPr/>
            </a:pPr>
            <a:r>
              <a:rPr lang="en-US" dirty="0"/>
              <a:t>Terminal input char by char (not line)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87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Catch signal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graceful exit</a:t>
            </a:r>
          </a:p>
          <a:p>
            <a:pPr lvl="1"/>
            <a:r>
              <a:rPr lang="en-US" dirty="0" smtClean="0"/>
              <a:t>catch signal </a:t>
            </a:r>
            <a:r>
              <a:rPr lang="en-US" dirty="0" err="1" smtClean="0"/>
              <a:t>longjmp</a:t>
            </a:r>
            <a:r>
              <a:rPr lang="en-US" dirty="0" smtClean="0"/>
              <a:t> to spot to flush buffer, close open </a:t>
            </a:r>
            <a:r>
              <a:rPr lang="en-US" dirty="0" err="1" smtClean="0"/>
              <a:t>fd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signal and restart -  consider a shell; what should it do when a SIGINT is received?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05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graceful.c</a:t>
            </a:r>
            <a:r>
              <a:rPr lang="en-US" dirty="0" smtClean="0"/>
              <a:t> (note old sigs)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Should be updated to </a:t>
            </a:r>
            <a:r>
              <a:rPr lang="en-US" dirty="0" err="1" smtClean="0"/>
              <a:t>sigaction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  /* SIGINT handler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signal(SIGINT,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,"Received SIG=%</a:t>
            </a:r>
            <a:r>
              <a:rPr lang="en-US" dirty="0"/>
              <a:t>d\n", sig);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stdout</a:t>
            </a:r>
            <a:r>
              <a:rPr lang="en-US" dirty="0" smtClean="0"/>
              <a:t>,"Received </a:t>
            </a:r>
            <a:r>
              <a:rPr lang="en-US" dirty="0"/>
              <a:t>SIG=%d\n", sig);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</a:t>
            </a:r>
            <a:r>
              <a:rPr lang="en-US" dirty="0" smtClean="0"/>
              <a:t>files, flushing buffers </a:t>
            </a:r>
            <a:r>
              <a:rPr lang="en-US" dirty="0"/>
              <a:t>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6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err="1"/>
              <a:t>Sigaction</a:t>
            </a:r>
            <a:r>
              <a:rPr lang="en-US" dirty="0"/>
              <a:t> again</a:t>
            </a:r>
          </a:p>
          <a:p>
            <a:pPr lvl="1">
              <a:defRPr/>
            </a:pPr>
            <a:r>
              <a:rPr lang="en-US" dirty="0" err="1"/>
              <a:t>Setsets</a:t>
            </a:r>
            <a:r>
              <a:rPr lang="en-US" dirty="0"/>
              <a:t>, </a:t>
            </a:r>
            <a:r>
              <a:rPr lang="en-US" dirty="0" err="1"/>
              <a:t>sigmasks</a:t>
            </a:r>
            <a:endParaRPr lang="en-US" dirty="0"/>
          </a:p>
          <a:p>
            <a:pPr lvl="1">
              <a:defRPr/>
            </a:pPr>
            <a:r>
              <a:rPr lang="en-US" dirty="0"/>
              <a:t>Blocking signals</a:t>
            </a:r>
          </a:p>
          <a:p>
            <a:pPr lvl="1">
              <a:defRPr/>
            </a:pPr>
            <a:r>
              <a:rPr lang="en-US" dirty="0"/>
              <a:t>Inheriting signal masks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Test</a:t>
            </a:r>
          </a:p>
          <a:p>
            <a:pPr lvl="1">
              <a:defRPr/>
            </a:pPr>
            <a:r>
              <a:rPr lang="en-US" dirty="0" smtClean="0"/>
              <a:t>Closed Book</a:t>
            </a:r>
          </a:p>
          <a:p>
            <a:pPr lvl="2">
              <a:defRPr/>
            </a:pPr>
            <a:r>
              <a:rPr lang="en-US" dirty="0" smtClean="0"/>
              <a:t>Function signatures, </a:t>
            </a:r>
          </a:p>
          <a:p>
            <a:pPr lvl="2">
              <a:defRPr/>
            </a:pPr>
            <a:r>
              <a:rPr lang="en-US" dirty="0" smtClean="0"/>
              <a:t>DS: stat, </a:t>
            </a:r>
            <a:r>
              <a:rPr lang="en-US" dirty="0" err="1" smtClean="0"/>
              <a:t>sigact</a:t>
            </a:r>
            <a:r>
              <a:rPr lang="en-US" dirty="0" smtClean="0"/>
              <a:t>, ???</a:t>
            </a:r>
          </a:p>
          <a:p>
            <a:pPr lvl="2">
              <a:defRPr/>
            </a:pPr>
            <a:r>
              <a:rPr lang="en-US" dirty="0" smtClean="0"/>
              <a:t>Notes  sheet – 1 side 8.5x11 </a:t>
            </a:r>
            <a:r>
              <a:rPr lang="en-US" dirty="0" err="1" smtClean="0"/>
              <a:t>handwritting</a:t>
            </a:r>
            <a:r>
              <a:rPr lang="en-US" dirty="0" smtClean="0"/>
              <a:t> pencil or blue ink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Take-home % ?</a:t>
            </a:r>
          </a:p>
          <a:p>
            <a:pPr lvl="1">
              <a:defRPr/>
            </a:pPr>
            <a:r>
              <a:rPr lang="en-US" dirty="0" smtClean="0"/>
              <a:t>Old Tests: CPP, UFS,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/>
              <a:t>Last time: File Systems – Chap 18</a:t>
            </a:r>
          </a:p>
          <a:p>
            <a:pPr lvl="1">
              <a:defRPr/>
            </a:pPr>
            <a:r>
              <a:rPr lang="en-US" dirty="0" smtClean="0"/>
              <a:t>Shell1 - Program</a:t>
            </a:r>
          </a:p>
          <a:p>
            <a:pPr lvl="1">
              <a:defRPr/>
            </a:pPr>
            <a:r>
              <a:rPr lang="en-US" dirty="0" smtClean="0"/>
              <a:t>More </a:t>
            </a:r>
            <a:r>
              <a:rPr lang="en-US" dirty="0"/>
              <a:t>signals: </a:t>
            </a:r>
          </a:p>
          <a:p>
            <a:pPr lvl="2">
              <a:defRPr/>
            </a:pPr>
            <a:r>
              <a:rPr lang="en-US" dirty="0" smtClean="0"/>
              <a:t>graceful exit</a:t>
            </a:r>
          </a:p>
          <a:p>
            <a:pPr lvl="2">
              <a:defRPr/>
            </a:pPr>
            <a:r>
              <a:rPr lang="en-US" dirty="0" smtClean="0"/>
              <a:t>“restart” as in shell</a:t>
            </a:r>
            <a:endParaRPr lang="en-US" dirty="0"/>
          </a:p>
          <a:p>
            <a:pPr lvl="1">
              <a:defRPr/>
            </a:pPr>
            <a:r>
              <a:rPr lang="en-US" dirty="0"/>
              <a:t>Multiple Pipes</a:t>
            </a:r>
          </a:p>
          <a:p>
            <a:pPr lvl="1">
              <a:defRPr/>
            </a:pPr>
            <a:r>
              <a:rPr lang="en-US" dirty="0"/>
              <a:t>Job 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Configure</a:t>
            </a:r>
          </a:p>
          <a:p>
            <a:pPr lvl="1">
              <a:defRPr/>
            </a:pPr>
            <a:r>
              <a:rPr lang="en-US" dirty="0" err="1" smtClean="0"/>
              <a:t>Automake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Exit with </a:t>
            </a:r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onintr</a:t>
            </a:r>
            <a:r>
              <a:rPr lang="en-US" dirty="0" smtClean="0"/>
              <a:t> as before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7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Signals and </a:t>
            </a:r>
            <a:r>
              <a:rPr lang="en-US" dirty="0"/>
              <a:t>S</a:t>
            </a:r>
            <a:r>
              <a:rPr lang="en-US" dirty="0" smtClean="0"/>
              <a:t>tart Over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7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TLPI/*.c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catch_rtsigs.c</a:t>
            </a:r>
            <a:r>
              <a:rPr lang="en-US" sz="2400" dirty="0"/>
              <a:t>        </a:t>
            </a:r>
            <a:endParaRPr lang="en-US" sz="2400" dirty="0" smtClean="0"/>
          </a:p>
          <a:p>
            <a:r>
              <a:rPr lang="en-US" sz="2400" dirty="0" err="1" smtClean="0"/>
              <a:t>sigmask_longjmp.c</a:t>
            </a:r>
            <a:r>
              <a:rPr lang="en-US" sz="2400" dirty="0" smtClean="0"/>
              <a:t>  </a:t>
            </a:r>
            <a:r>
              <a:rPr lang="en-US" sz="2400" dirty="0" err="1" smtClean="0"/>
              <a:t>cond</a:t>
            </a:r>
            <a:r>
              <a:rPr lang="en-US" sz="2400" dirty="0" smtClean="0"/>
              <a:t> compilation </a:t>
            </a:r>
            <a:r>
              <a:rPr lang="en-US" sz="2400" dirty="0" err="1" smtClean="0"/>
              <a:t>sigsetjmp</a:t>
            </a:r>
            <a:r>
              <a:rPr lang="en-US" sz="2400" dirty="0" smtClean="0"/>
              <a:t>      </a:t>
            </a:r>
          </a:p>
          <a:p>
            <a:r>
              <a:rPr lang="en-US" sz="2400" dirty="0" err="1" smtClean="0"/>
              <a:t>t_kill.c</a:t>
            </a:r>
            <a:r>
              <a:rPr lang="en-US" sz="2400" dirty="0" smtClean="0"/>
              <a:t> - kill </a:t>
            </a:r>
            <a:r>
              <a:rPr lang="en-US" sz="2400" dirty="0" err="1" smtClean="0"/>
              <a:t>implemnation</a:t>
            </a:r>
            <a:endParaRPr lang="en-US" sz="2400" dirty="0"/>
          </a:p>
          <a:p>
            <a:r>
              <a:rPr lang="en-US" sz="2400" dirty="0" err="1" smtClean="0"/>
              <a:t>demo_SIGFPE.c</a:t>
            </a:r>
            <a:r>
              <a:rPr lang="en-US" sz="2400" dirty="0" smtClean="0"/>
              <a:t> –div by 0        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signal.c</a:t>
            </a:r>
            <a:r>
              <a:rPr lang="en-US" sz="2400" dirty="0" smtClean="0"/>
              <a:t>                </a:t>
            </a:r>
          </a:p>
          <a:p>
            <a:r>
              <a:rPr lang="en-US" sz="2400" dirty="0" err="1" smtClean="0"/>
              <a:t>t_sigaltstack.c</a:t>
            </a:r>
            <a:endParaRPr lang="en-US" sz="2400" dirty="0"/>
          </a:p>
          <a:p>
            <a:r>
              <a:rPr lang="en-US" sz="2400" dirty="0" err="1"/>
              <a:t>ignore_pending_sig.c</a:t>
            </a:r>
            <a:r>
              <a:rPr lang="en-US" sz="2400" dirty="0"/>
              <a:t>  </a:t>
            </a:r>
            <a:endParaRPr lang="en-US" sz="2400" dirty="0" smtClean="0"/>
          </a:p>
          <a:p>
            <a:r>
              <a:rPr lang="en-US" sz="2400" dirty="0" err="1" smtClean="0"/>
              <a:t>signalfd_sigval.c</a:t>
            </a:r>
            <a:r>
              <a:rPr lang="en-US" sz="2400" dirty="0" smtClean="0"/>
              <a:t>       </a:t>
            </a:r>
          </a:p>
          <a:p>
            <a:r>
              <a:rPr lang="en-US" sz="2400" dirty="0" err="1" smtClean="0"/>
              <a:t>t_sigqueue.c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intquit.c</a:t>
            </a:r>
            <a:r>
              <a:rPr lang="en-US" dirty="0"/>
              <a:t>             </a:t>
            </a:r>
          </a:p>
          <a:p>
            <a:r>
              <a:rPr lang="en-US" dirty="0" err="1"/>
              <a:t>signal_functions.c</a:t>
            </a:r>
            <a:r>
              <a:rPr lang="en-US" dirty="0"/>
              <a:t>      </a:t>
            </a:r>
            <a:endParaRPr lang="en-US" dirty="0" smtClean="0"/>
          </a:p>
          <a:p>
            <a:r>
              <a:rPr lang="en-US" dirty="0" err="1" smtClean="0"/>
              <a:t>t_sigsuspend.c</a:t>
            </a:r>
            <a:endParaRPr lang="en-US" dirty="0"/>
          </a:p>
          <a:p>
            <a:r>
              <a:rPr lang="en-US" dirty="0" err="1"/>
              <a:t>nonreentrant.c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ouch.c</a:t>
            </a:r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err="1" smtClean="0"/>
              <a:t>sig_sender.c</a:t>
            </a:r>
            <a:endParaRPr lang="en-US" dirty="0"/>
          </a:p>
          <a:p>
            <a:r>
              <a:rPr lang="en-US" dirty="0" err="1"/>
              <a:t>siginterrupt.c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sig_speed_sigsuspend.c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pipe remapping review </a:t>
            </a:r>
            <a:r>
              <a:rPr lang="en-US" dirty="0" err="1" smtClean="0"/>
              <a:t>ls|wc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Pipes system maintained buffer for communication between processes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pipe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[2]); </a:t>
            </a:r>
          </a:p>
          <a:p>
            <a:pPr lvl="1"/>
            <a:r>
              <a:rPr lang="en-US" dirty="0" err="1"/>
              <a:t>pipesize</a:t>
            </a:r>
            <a:r>
              <a:rPr lang="en-US" dirty="0"/>
              <a:t> </a:t>
            </a:r>
            <a:r>
              <a:rPr lang="en-US" dirty="0" smtClean="0"/>
              <a:t>= buffer size in </a:t>
            </a:r>
            <a:r>
              <a:rPr lang="en-US" dirty="0" err="1"/>
              <a:t>limits.h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remember kernel automatically does synchronization </a:t>
            </a:r>
            <a:endParaRPr lang="en-US" dirty="0"/>
          </a:p>
          <a:p>
            <a:pPr lvl="2"/>
            <a:r>
              <a:rPr lang="en-US" dirty="0" smtClean="0"/>
              <a:t>pipe-full </a:t>
            </a:r>
            <a:r>
              <a:rPr lang="en-US" dirty="0" smtClean="0">
                <a:sym typeface="Wingdings" pitchFamily="2" charset="2"/>
              </a:rPr>
              <a:t> writer has to wait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pipe-empty  reader has to wait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ls</a:t>
            </a:r>
            <a:r>
              <a:rPr lang="en-US" dirty="0" smtClean="0">
                <a:sym typeface="Wingdings" pitchFamily="2" charset="2"/>
              </a:rPr>
              <a:t> | </a:t>
            </a:r>
            <a:r>
              <a:rPr lang="en-US" dirty="0" err="1" smtClean="0">
                <a:sym typeface="Wingdings" pitchFamily="2" charset="2"/>
              </a:rPr>
              <a:t>wc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pipe(</a:t>
            </a:r>
            <a:r>
              <a:rPr lang="en-US" dirty="0" err="1" smtClean="0">
                <a:sym typeface="Wingdings" pitchFamily="2" charset="2"/>
              </a:rPr>
              <a:t>pfd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read side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write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17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Multipipes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–l –r –t     |    </a:t>
            </a:r>
            <a:r>
              <a:rPr lang="en-US" dirty="0" err="1" smtClean="0"/>
              <a:t>grep</a:t>
            </a:r>
            <a:r>
              <a:rPr lang="en-US" dirty="0" smtClean="0"/>
              <a:t> “^d”    | </a:t>
            </a:r>
            <a:r>
              <a:rPr lang="en-US" dirty="0" err="1" smtClean="0"/>
              <a:t>wc</a:t>
            </a:r>
            <a:endParaRPr lang="en-US" dirty="0" smtClean="0"/>
          </a:p>
          <a:p>
            <a:r>
              <a:rPr lang="en-US" dirty="0"/>
              <a:t>How many processes? </a:t>
            </a:r>
            <a:r>
              <a:rPr lang="en-US" dirty="0" smtClean="0"/>
              <a:t> (include shell)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many forks?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should quit first?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is the child of the shell?</a:t>
            </a:r>
          </a:p>
        </p:txBody>
      </p:sp>
    </p:spTree>
    <p:extLst>
      <p:ext uri="{BB962C8B-B14F-4D97-AF65-F5344CB8AC3E}">
        <p14:creationId xmlns:p14="http://schemas.microsoft.com/office/powerpoint/2010/main" val="1353926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Multipipes</a:t>
            </a:r>
            <a:r>
              <a:rPr lang="en-US" dirty="0"/>
              <a:t> pseudo code </a:t>
            </a:r>
            <a:r>
              <a:rPr lang="en-US" dirty="0" smtClean="0"/>
              <a:t>sheet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ls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“^d” | </a:t>
            </a:r>
            <a:r>
              <a:rPr lang="en-US" dirty="0" err="1" smtClean="0"/>
              <a:t>wc</a:t>
            </a:r>
            <a:r>
              <a:rPr lang="en-US" dirty="0" smtClean="0"/>
              <a:t>    // after substitutions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 err="1" smtClean="0"/>
              <a:t>lastPipe</a:t>
            </a:r>
            <a:r>
              <a:rPr lang="en-US" sz="2400" dirty="0" smtClean="0"/>
              <a:t>=NULL</a:t>
            </a:r>
          </a:p>
          <a:p>
            <a:r>
              <a:rPr lang="en-US" sz="2400" dirty="0" smtClean="0"/>
              <a:t>for(p=</a:t>
            </a:r>
            <a:r>
              <a:rPr lang="en-US" sz="2400" dirty="0" err="1" smtClean="0"/>
              <a:t>cmd</a:t>
            </a:r>
            <a:r>
              <a:rPr lang="en-US" sz="2400" dirty="0" smtClean="0"/>
              <a:t>; p != NULL; p = p-&gt;next){</a:t>
            </a:r>
          </a:p>
          <a:p>
            <a:pPr lvl="1"/>
            <a:r>
              <a:rPr lang="en-US" sz="2000" dirty="0" smtClean="0"/>
              <a:t>if ( </a:t>
            </a:r>
            <a:r>
              <a:rPr lang="en-US" sz="2000" dirty="0" err="1" smtClean="0"/>
              <a:t>strcmp</a:t>
            </a:r>
            <a:r>
              <a:rPr lang="en-US" sz="2000" dirty="0" smtClean="0"/>
              <a:t>(p-&gt;word,  “|”) == 0){</a:t>
            </a:r>
          </a:p>
          <a:p>
            <a:pPr lvl="1"/>
            <a:r>
              <a:rPr lang="en-US" dirty="0" smtClean="0"/>
              <a:t>      </a:t>
            </a:r>
            <a:r>
              <a:rPr lang="en-US" sz="2000" dirty="0" err="1" smtClean="0"/>
              <a:t>lastPipe</a:t>
            </a:r>
            <a:r>
              <a:rPr lang="en-US" sz="2000" dirty="0" smtClean="0"/>
              <a:t> = 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Now break into two </a:t>
            </a:r>
            <a:r>
              <a:rPr lang="en-US" dirty="0" err="1" smtClean="0"/>
              <a:t>cmds</a:t>
            </a:r>
            <a:r>
              <a:rPr lang="en-US" dirty="0" smtClean="0"/>
              <a:t>; one without any pipes (cmd1)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78989" y="24384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0" y="24384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592124" y="2438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37746" y="24384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125524" y="25908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117801" y="2247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>
            <a:off x="173024" y="30861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701" y="17526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8724" y="3276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0442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4652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20574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5030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5908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16383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5240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550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2971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3563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3009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097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>
            <a:off x="3144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030524" y="32649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074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4495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5087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533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5621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4668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554524" y="32649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5400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9610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65532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>
            <a:off x="59988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70866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5400000">
            <a:off x="61341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0198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79878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74088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80010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17"/>
          <p:cNvSpPr/>
          <p:nvPr/>
        </p:nvSpPr>
        <p:spPr>
          <a:xfrm>
            <a:off x="74466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85344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5400000">
            <a:off x="75819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467600" y="32649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8792622" y="23723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716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8" grpId="0" animBg="1"/>
      <p:bldP spid="73" grpId="0"/>
      <p:bldP spid="74" grpId="0"/>
      <p:bldP spid="75" grpId="0"/>
      <p:bldP spid="76" grpId="0"/>
      <p:bldP spid="78" grpId="0" animBg="1"/>
      <p:bldP spid="84" grpId="0"/>
      <p:bldP spid="85" grpId="0"/>
      <p:bldP spid="86" grpId="0"/>
      <p:bldP spid="88" grpId="0" animBg="1"/>
      <p:bldP spid="94" grpId="0"/>
      <p:bldP spid="95" grpId="0"/>
      <p:bldP spid="96" grpId="0"/>
      <p:bldP spid="98" grpId="0" animBg="1"/>
      <p:bldP spid="104" grpId="0"/>
      <p:bldP spid="105" grpId="0"/>
      <p:bldP spid="106" grpId="0"/>
      <p:bldP spid="108" grpId="0" animBg="1"/>
      <p:bldP spid="114" grpId="0"/>
      <p:bldP spid="115" grpId="0"/>
      <p:bldP spid="116" grpId="0"/>
      <p:bldP spid="118" grpId="0" animBg="1"/>
      <p:bldP spid="1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686800" cy="34899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if </a:t>
            </a:r>
            <a:r>
              <a:rPr lang="en-US" dirty="0" err="1" smtClean="0"/>
              <a:t>lastPipe</a:t>
            </a:r>
            <a:r>
              <a:rPr lang="en-US" dirty="0" smtClean="0"/>
              <a:t> == NULL?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cmd1 = </a:t>
            </a:r>
            <a:r>
              <a:rPr lang="en-US" dirty="0" err="1" smtClean="0"/>
              <a:t>lastPipe</a:t>
            </a:r>
            <a:r>
              <a:rPr lang="en-US" dirty="0" smtClean="0"/>
              <a:t>-&gt;next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 </a:t>
            </a:r>
            <a:r>
              <a:rPr lang="en-US" dirty="0" err="1" smtClean="0"/>
              <a:t>cmd</a:t>
            </a:r>
            <a:r>
              <a:rPr lang="en-US" dirty="0" smtClean="0"/>
              <a:t>;   </a:t>
            </a:r>
            <a:r>
              <a:rPr lang="en-US" dirty="0" err="1" smtClean="0"/>
              <a:t>lastPipe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previous </a:t>
            </a:r>
            <a:r>
              <a:rPr lang="en-US" dirty="0" smtClean="0"/>
              <a:t>-&gt;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pipe and 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parent remap </a:t>
            </a:r>
            <a:r>
              <a:rPr lang="en-US" dirty="0" err="1" smtClean="0"/>
              <a:t>stdin</a:t>
            </a:r>
            <a:r>
              <a:rPr lang="en-US" dirty="0" smtClean="0"/>
              <a:t>;  execute cmd1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child remap </a:t>
            </a:r>
            <a:r>
              <a:rPr lang="en-US" dirty="0" err="1" smtClean="0"/>
              <a:t>stdout</a:t>
            </a:r>
            <a:r>
              <a:rPr lang="en-US" dirty="0" smtClean="0"/>
              <a:t>;   				recursively  </a:t>
            </a:r>
            <a:r>
              <a:rPr lang="en-US" dirty="0" err="1" smtClean="0"/>
              <a:t>exec_cmd_with</a:t>
            </a:r>
            <a:r>
              <a:rPr lang="en-US" dirty="0" err="1"/>
              <a:t>_</a:t>
            </a:r>
            <a:r>
              <a:rPr lang="en-US" dirty="0" err="1" smtClean="0"/>
              <a:t>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989" y="12192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2124" y="12192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7746" y="12192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25524" y="13716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17801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73024" y="1866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701" y="5334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724" y="2057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442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652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0574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5030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08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6383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50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71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009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097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144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30524" y="20457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74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087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533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21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668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54524" y="20457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5400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9610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5532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9988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0866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1341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9878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088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80010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74466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5344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75819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467600" y="20457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792622" y="11531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6057900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19800" y="533400"/>
            <a:ext cx="92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lastPipe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3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3" grpId="0"/>
      <p:bldP spid="14" grpId="0"/>
      <p:bldP spid="15" grpId="0"/>
      <p:bldP spid="16" grpId="0"/>
      <p:bldP spid="18" grpId="0" animBg="1"/>
      <p:bldP spid="21" grpId="0"/>
      <p:bldP spid="22" grpId="0"/>
      <p:bldP spid="23" grpId="0"/>
      <p:bldP spid="25" grpId="0" animBg="1"/>
      <p:bldP spid="28" grpId="0"/>
      <p:bldP spid="29" grpId="0"/>
      <p:bldP spid="30" grpId="0"/>
      <p:bldP spid="32" grpId="0" animBg="1"/>
      <p:bldP spid="35" grpId="0"/>
      <p:bldP spid="36" grpId="0"/>
      <p:bldP spid="37" grpId="0"/>
      <p:bldP spid="39" grpId="0" animBg="1"/>
      <p:bldP spid="42" grpId="0"/>
      <p:bldP spid="43" grpId="0"/>
      <p:bldP spid="44" grpId="0"/>
      <p:bldP spid="46" grpId="0" animBg="1"/>
      <p:bldP spid="49" grpId="0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The Process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cmd</a:t>
            </a:r>
            <a:r>
              <a:rPr lang="en-US" dirty="0" smtClean="0"/>
              <a:t> – original command truncated at </a:t>
            </a:r>
            <a:r>
              <a:rPr lang="en-US" dirty="0" err="1" smtClean="0"/>
              <a:t>lastPipe</a:t>
            </a:r>
            <a:endParaRPr lang="en-US" dirty="0" smtClean="0"/>
          </a:p>
          <a:p>
            <a:r>
              <a:rPr lang="en-US" dirty="0" err="1" smtClean="0"/>
              <a:t>cmd</a:t>
            </a:r>
            <a:r>
              <a:rPr lang="en-US" dirty="0" smtClean="0"/>
              <a:t> – </a:t>
            </a:r>
            <a:r>
              <a:rPr lang="en-US" dirty="0" err="1" smtClean="0"/>
              <a:t>cmd</a:t>
            </a:r>
            <a:r>
              <a:rPr lang="en-US" dirty="0" smtClean="0"/>
              <a:t> from </a:t>
            </a:r>
            <a:r>
              <a:rPr lang="en-US" dirty="0" err="1" smtClean="0"/>
              <a:t>lastPipe</a:t>
            </a:r>
            <a:r>
              <a:rPr lang="en-US" dirty="0" smtClean="0"/>
              <a:t>-&gt;next on (no pipes in this)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505200" y="25146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78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764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3"/>
            <a:endCxn id="9" idx="7"/>
          </p:cNvCxnSpPr>
          <p:nvPr/>
        </p:nvCxnSpPr>
        <p:spPr>
          <a:xfrm flipH="1">
            <a:off x="3107297" y="3620293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3657600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2743200"/>
            <a:ext cx="1044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pipe(</a:t>
            </a:r>
            <a:r>
              <a:rPr lang="en-US" dirty="0" err="1" smtClean="0"/>
              <a:t>pfd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4459069"/>
            <a:ext cx="1265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exec(cmd1)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94806" y="4494214"/>
            <a:ext cx="281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exec_cmd_with_pipes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10000" y="4678880"/>
            <a:ext cx="1044004" cy="50272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8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fill in the 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533400"/>
            <a:ext cx="4422648" cy="61722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err="1" smtClean="0"/>
              <a:t>cmd</a:t>
            </a:r>
            <a:r>
              <a:rPr lang="en-US" sz="3600" dirty="0" smtClean="0"/>
              <a:t> – original truncated at </a:t>
            </a:r>
            <a:r>
              <a:rPr lang="en-US" sz="3600" dirty="0" err="1" smtClean="0"/>
              <a:t>lastPipe</a:t>
            </a:r>
            <a:endParaRPr lang="en-US" sz="3600" dirty="0" smtClean="0"/>
          </a:p>
          <a:p>
            <a:r>
              <a:rPr lang="en-US" sz="3600" dirty="0" err="1" smtClean="0"/>
              <a:t>cmd</a:t>
            </a:r>
            <a:r>
              <a:rPr lang="en-US" sz="3600" dirty="0" smtClean="0"/>
              <a:t> – </a:t>
            </a:r>
            <a:r>
              <a:rPr lang="en-US" sz="3600" dirty="0" err="1" smtClean="0"/>
              <a:t>cmd</a:t>
            </a:r>
            <a:r>
              <a:rPr lang="en-US" sz="3600" dirty="0" smtClean="0"/>
              <a:t> from </a:t>
            </a:r>
            <a:r>
              <a:rPr lang="en-US" sz="3600" dirty="0" err="1" smtClean="0"/>
              <a:t>lastPipe</a:t>
            </a:r>
            <a:r>
              <a:rPr lang="en-US" sz="3600" dirty="0" smtClean="0"/>
              <a:t>-&gt;next on </a:t>
            </a:r>
          </a:p>
          <a:p>
            <a:pPr marL="0" indent="0">
              <a:buNone/>
            </a:pPr>
            <a:r>
              <a:rPr lang="en-US" sz="3600" dirty="0"/>
              <a:t> } else { </a:t>
            </a:r>
            <a:r>
              <a:rPr lang="en-US" sz="3600" dirty="0" smtClean="0"/>
              <a:t>/*Pipe </a:t>
            </a:r>
            <a:r>
              <a:rPr lang="en-US" sz="3600" dirty="0"/>
              <a:t>joining </a:t>
            </a:r>
            <a:r>
              <a:rPr lang="en-US" sz="3600" dirty="0" err="1"/>
              <a:t>cmd</a:t>
            </a:r>
            <a:r>
              <a:rPr lang="en-US" sz="3600" dirty="0"/>
              <a:t> and cmd1 */</a:t>
            </a:r>
          </a:p>
          <a:p>
            <a:pPr marL="0" indent="0">
              <a:buNone/>
            </a:pPr>
            <a:r>
              <a:rPr lang="en-US" sz="3600" dirty="0"/>
              <a:t>      if(pipe(</a:t>
            </a:r>
            <a:r>
              <a:rPr lang="en-US" sz="3600" dirty="0" err="1"/>
              <a:t>pfd</a:t>
            </a:r>
            <a:r>
              <a:rPr lang="en-US" sz="3600" dirty="0"/>
              <a:t>) &lt; 0)     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</a:t>
            </a:r>
            <a:r>
              <a:rPr lang="en-US" sz="3600" dirty="0" smtClean="0"/>
              <a:t>create pipe");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if((</a:t>
            </a:r>
            <a:r>
              <a:rPr lang="en-US" sz="3600" dirty="0" err="1"/>
              <a:t>pid</a:t>
            </a:r>
            <a:r>
              <a:rPr lang="en-US" sz="3600" dirty="0"/>
              <a:t> = fork()) &lt; 0)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fork");</a:t>
            </a:r>
          </a:p>
          <a:p>
            <a:pPr marL="0" indent="0">
              <a:buNone/>
            </a:pPr>
            <a:r>
              <a:rPr lang="en-US" sz="3600" dirty="0"/>
              <a:t>      if (</a:t>
            </a:r>
            <a:r>
              <a:rPr lang="en-US" sz="3600" dirty="0" err="1"/>
              <a:t>pid</a:t>
            </a:r>
            <a:r>
              <a:rPr lang="en-US" sz="3600" dirty="0"/>
              <a:t> == 0){            /* P2 code */</a:t>
            </a:r>
          </a:p>
          <a:p>
            <a:pPr marL="0" indent="0">
              <a:buNone/>
            </a:pPr>
            <a:r>
              <a:rPr lang="en-US" sz="3600" dirty="0"/>
              <a:t>         - close </a:t>
            </a:r>
            <a:r>
              <a:rPr lang="en-US" sz="3600" dirty="0" err="1"/>
              <a:t>stdout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map </a:t>
            </a:r>
            <a:r>
              <a:rPr lang="en-US" sz="3600" dirty="0" err="1"/>
              <a:t>stdout</a:t>
            </a:r>
            <a:r>
              <a:rPr lang="en-US" sz="3600" dirty="0"/>
              <a:t> to the pipe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close extra </a:t>
            </a:r>
            <a:r>
              <a:rPr lang="en-US" sz="3600" dirty="0" err="1"/>
              <a:t>fd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recursive 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435602" cy="5620512"/>
          </a:xfrm>
        </p:spPr>
        <p:txBody>
          <a:bodyPr>
            <a:noAutofit/>
          </a:bodyPr>
          <a:lstStyle/>
          <a:p>
            <a:r>
              <a:rPr lang="en-US" sz="2000" dirty="0" err="1"/>
              <a:t>cmd</a:t>
            </a:r>
            <a:r>
              <a:rPr lang="en-US" sz="2000" dirty="0"/>
              <a:t> – original command truncated at </a:t>
            </a:r>
            <a:r>
              <a:rPr lang="en-US" sz="2000" dirty="0" err="1"/>
              <a:t>lastPipe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 </a:t>
            </a:r>
            <a:r>
              <a:rPr lang="en-US" sz="2000" dirty="0"/>
              <a:t>else {                  /* P1 Code */</a:t>
            </a:r>
          </a:p>
          <a:p>
            <a:pPr marL="0" indent="0">
              <a:buNone/>
            </a:pPr>
            <a:r>
              <a:rPr lang="en-US" sz="2000" dirty="0"/>
              <a:t>         - close </a:t>
            </a:r>
            <a:r>
              <a:rPr lang="en-US" sz="2000" dirty="0" err="1"/>
              <a:t>stdin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map </a:t>
            </a:r>
            <a:r>
              <a:rPr lang="en-US" sz="2000" dirty="0" err="1"/>
              <a:t>stdin</a:t>
            </a:r>
            <a:r>
              <a:rPr lang="en-US" sz="2000" dirty="0"/>
              <a:t> to the pipe (dup </a:t>
            </a:r>
            <a:r>
              <a:rPr lang="en-US" sz="2000" dirty="0" err="1"/>
              <a:t>pfd</a:t>
            </a:r>
            <a:r>
              <a:rPr lang="en-US" sz="2000" dirty="0"/>
              <a:t>[0])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close extra </a:t>
            </a:r>
            <a:r>
              <a:rPr lang="en-US" sz="2000" dirty="0" err="1"/>
              <a:t>fd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exec cmd1 </a:t>
            </a:r>
            <a:r>
              <a:rPr lang="en-US" sz="2000" dirty="0"/>
              <a:t>after putting in </a:t>
            </a:r>
            <a:r>
              <a:rPr lang="en-US" sz="2000" dirty="0" err="1"/>
              <a:t>argv</a:t>
            </a:r>
            <a:r>
              <a:rPr lang="en-US" sz="2000" dirty="0"/>
              <a:t> </a:t>
            </a:r>
            <a:r>
              <a:rPr lang="en-US" sz="2000" dirty="0" smtClean="0"/>
              <a:t>form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9484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Control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^Z sends SIGSTOP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2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839200" cy="6080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SIGACTION(2) </a:t>
            </a:r>
            <a:r>
              <a:rPr lang="en-US" dirty="0" smtClean="0"/>
              <a:t> Linux </a:t>
            </a:r>
            <a:r>
              <a:rPr lang="en-US" dirty="0"/>
              <a:t>Programmer's </a:t>
            </a:r>
            <a:r>
              <a:rPr lang="en-US" dirty="0" smtClean="0"/>
              <a:t>Manual SIGACTION(2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sigaction</a:t>
            </a:r>
            <a:r>
              <a:rPr lang="en-US" dirty="0"/>
              <a:t> - examine and change a signal 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signum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*act,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*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382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 62-1</a:t>
            </a:r>
          </a:p>
          <a:p>
            <a:r>
              <a:rPr lang="en-US" dirty="0" err="1" smtClean="0"/>
              <a:t>stty</a:t>
            </a:r>
            <a:endParaRPr lang="en-US" dirty="0" smtClean="0"/>
          </a:p>
          <a:p>
            <a:r>
              <a:rPr lang="en-US" dirty="0" err="1" smtClean="0"/>
              <a:t>stty</a:t>
            </a:r>
            <a:r>
              <a:rPr lang="en-US" dirty="0" smtClean="0"/>
              <a:t> </a:t>
            </a:r>
            <a:r>
              <a:rPr lang="en-US" dirty="0" err="1" smtClean="0"/>
              <a:t>noecho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095375"/>
            <a:ext cx="541972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5571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input from keyboard is line buffered by terminal handler</a:t>
            </a:r>
          </a:p>
          <a:p>
            <a:pPr lvl="1"/>
            <a:r>
              <a:rPr lang="en-US" dirty="0" smtClean="0"/>
              <a:t>nothing input buffered till you type ‘\n’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Vi, less, Shells - character by character processing</a:t>
            </a:r>
          </a:p>
          <a:p>
            <a:pPr lvl="1"/>
            <a:r>
              <a:rPr lang="en-US" dirty="0" smtClean="0"/>
              <a:t>allowing up arrow and other arrows</a:t>
            </a:r>
          </a:p>
          <a:p>
            <a:pPr lvl="1"/>
            <a:endParaRPr lang="en-US" dirty="0"/>
          </a:p>
          <a:p>
            <a:r>
              <a:rPr lang="en-US" dirty="0" smtClean="0"/>
              <a:t>Chapter 62</a:t>
            </a:r>
          </a:p>
          <a:p>
            <a:pPr lvl="1"/>
            <a:r>
              <a:rPr lang="en-US" dirty="0" err="1" smtClean="0"/>
              <a:t>stty</a:t>
            </a:r>
            <a:r>
              <a:rPr lang="en-US" dirty="0" smtClean="0"/>
              <a:t>:   canonical mode</a:t>
            </a:r>
          </a:p>
          <a:p>
            <a:pPr lvl="1"/>
            <a:r>
              <a:rPr lang="en-US" dirty="0" err="1" smtClean="0"/>
              <a:t>cbreak</a:t>
            </a:r>
            <a:r>
              <a:rPr lang="en-US" dirty="0" smtClean="0"/>
              <a:t> and raw mode (table 62-3)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4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line-buffered</a:t>
            </a:r>
          </a:p>
          <a:p>
            <a:pPr lvl="1"/>
            <a:r>
              <a:rPr lang="en-US" dirty="0" smtClean="0"/>
              <a:t>if read requests less bytes remaining data saved for next read</a:t>
            </a:r>
          </a:p>
          <a:p>
            <a:endParaRPr lang="en-US" dirty="0"/>
          </a:p>
          <a:p>
            <a:r>
              <a:rPr lang="en-US" dirty="0" smtClean="0"/>
              <a:t>^D  (EOT ) causes read to return EOF</a:t>
            </a:r>
          </a:p>
          <a:p>
            <a:endParaRPr lang="en-US" dirty="0"/>
          </a:p>
          <a:p>
            <a:r>
              <a:rPr lang="en-US" dirty="0" smtClean="0"/>
              <a:t>line editing is enabled</a:t>
            </a:r>
          </a:p>
          <a:p>
            <a:pPr lvl="1"/>
            <a:r>
              <a:rPr lang="en-US" dirty="0" smtClean="0"/>
              <a:t>ERASE   backspace/delete</a:t>
            </a:r>
          </a:p>
          <a:p>
            <a:pPr lvl="1"/>
            <a:r>
              <a:rPr lang="en-US" dirty="0" smtClean="0"/>
              <a:t>KILL   ^U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97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Noncanonical</a:t>
            </a:r>
            <a:r>
              <a:rPr lang="en-US" dirty="0" smtClean="0"/>
              <a:t> </a:t>
            </a:r>
            <a:r>
              <a:rPr lang="en-US" dirty="0"/>
              <a:t>Mode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MIN=0, </a:t>
            </a:r>
            <a:r>
              <a:rPr lang="en-US" dirty="0"/>
              <a:t>TIME==</a:t>
            </a:r>
            <a:r>
              <a:rPr lang="en-US" dirty="0" smtClean="0"/>
              <a:t>0 (polling read)</a:t>
            </a:r>
          </a:p>
          <a:p>
            <a:endParaRPr lang="en-US" dirty="0"/>
          </a:p>
          <a:p>
            <a:r>
              <a:rPr lang="en-US" dirty="0" smtClean="0"/>
              <a:t>MIN &gt; 0, TIME==0 (blocking read)</a:t>
            </a:r>
          </a:p>
          <a:p>
            <a:endParaRPr lang="en-US" dirty="0"/>
          </a:p>
          <a:p>
            <a:r>
              <a:rPr lang="en-US" dirty="0"/>
              <a:t>MIN </a:t>
            </a:r>
            <a:r>
              <a:rPr lang="en-US" dirty="0" smtClean="0"/>
              <a:t>== 0, TIME&gt;0 (read with timeout)</a:t>
            </a:r>
          </a:p>
          <a:p>
            <a:endParaRPr lang="en-US" dirty="0"/>
          </a:p>
          <a:p>
            <a:r>
              <a:rPr lang="en-US" dirty="0"/>
              <a:t>MIN &gt; 0, </a:t>
            </a:r>
            <a:r>
              <a:rPr lang="en-US" dirty="0" smtClean="0"/>
              <a:t>TIME&gt;0 (read </a:t>
            </a:r>
            <a:r>
              <a:rPr lang="en-US" dirty="0"/>
              <a:t>with </a:t>
            </a:r>
            <a:r>
              <a:rPr lang="en-US" dirty="0" err="1" smtClean="0"/>
              <a:t>interbyte</a:t>
            </a:r>
            <a:r>
              <a:rPr lang="en-US" dirty="0" smtClean="0"/>
              <a:t> timeout)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0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Cooked,  Raw,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able 62-3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41648"/>
              </p:ext>
            </p:extLst>
          </p:nvPr>
        </p:nvGraphicFramePr>
        <p:xfrm>
          <a:off x="914400" y="182372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2192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by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editing?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Signal generating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START/STOP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special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input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output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echoed?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69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TERMIOS(3)  </a:t>
            </a:r>
            <a:r>
              <a:rPr lang="en-US" dirty="0" smtClean="0"/>
              <a:t>    </a:t>
            </a:r>
            <a:r>
              <a:rPr lang="en-US" dirty="0"/>
              <a:t>Linux Programmer's Manual          </a:t>
            </a:r>
            <a:r>
              <a:rPr lang="en-US" dirty="0" smtClean="0"/>
              <a:t>TERMIOS(3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termios</a:t>
            </a:r>
            <a:r>
              <a:rPr lang="en-US" dirty="0"/>
              <a:t>,  </a:t>
            </a:r>
            <a:r>
              <a:rPr lang="en-US" dirty="0" err="1"/>
              <a:t>tcgetattr</a:t>
            </a:r>
            <a:r>
              <a:rPr lang="en-US" dirty="0"/>
              <a:t>,  </a:t>
            </a:r>
            <a:r>
              <a:rPr lang="en-US" dirty="0" err="1"/>
              <a:t>tcsetattr</a:t>
            </a:r>
            <a:r>
              <a:rPr lang="en-US" dirty="0"/>
              <a:t>, </a:t>
            </a:r>
            <a:r>
              <a:rPr lang="en-US" dirty="0" err="1"/>
              <a:t>tcsendbreak</a:t>
            </a:r>
            <a:r>
              <a:rPr lang="en-US" dirty="0"/>
              <a:t>, </a:t>
            </a:r>
            <a:r>
              <a:rPr lang="en-US" dirty="0" err="1"/>
              <a:t>tcdrain</a:t>
            </a:r>
            <a:r>
              <a:rPr lang="en-US" dirty="0"/>
              <a:t>, </a:t>
            </a:r>
            <a:r>
              <a:rPr lang="en-US" dirty="0" err="1"/>
              <a:t>tcflush</a:t>
            </a:r>
            <a:r>
              <a:rPr lang="en-US" dirty="0"/>
              <a:t>, </a:t>
            </a:r>
            <a:r>
              <a:rPr lang="en-US" dirty="0" err="1" smtClean="0"/>
              <a:t>tcflow</a:t>
            </a:r>
            <a:r>
              <a:rPr lang="en-US" dirty="0" smtClean="0"/>
              <a:t>, </a:t>
            </a:r>
            <a:r>
              <a:rPr lang="en-US" dirty="0" err="1" smtClean="0"/>
              <a:t>cfmakeraw</a:t>
            </a:r>
            <a:r>
              <a:rPr lang="en-US" dirty="0"/>
              <a:t>, </a:t>
            </a:r>
            <a:r>
              <a:rPr lang="en-US" dirty="0" err="1"/>
              <a:t>cfgetospeed</a:t>
            </a:r>
            <a:r>
              <a:rPr lang="en-US" dirty="0"/>
              <a:t>, </a:t>
            </a:r>
            <a:r>
              <a:rPr lang="en-US" dirty="0" err="1"/>
              <a:t>cfgetispeed</a:t>
            </a:r>
            <a:r>
              <a:rPr lang="en-US" dirty="0"/>
              <a:t>, </a:t>
            </a:r>
            <a:r>
              <a:rPr lang="en-US" dirty="0" err="1"/>
              <a:t>cfsetispeed</a:t>
            </a:r>
            <a:r>
              <a:rPr lang="en-US" dirty="0"/>
              <a:t>,  </a:t>
            </a:r>
            <a:r>
              <a:rPr lang="en-US" dirty="0" err="1" smtClean="0"/>
              <a:t>cfsetospeed</a:t>
            </a:r>
            <a:r>
              <a:rPr lang="en-US" dirty="0" smtClean="0"/>
              <a:t>,  </a:t>
            </a:r>
            <a:r>
              <a:rPr lang="en-US" dirty="0" err="1" smtClean="0"/>
              <a:t>cfsetspeed</a:t>
            </a:r>
            <a:r>
              <a:rPr lang="en-US" dirty="0" smtClean="0"/>
              <a:t> </a:t>
            </a:r>
            <a:r>
              <a:rPr lang="en-US" dirty="0"/>
              <a:t>- get and set terminal attributes, line control, get and set </a:t>
            </a:r>
            <a:r>
              <a:rPr lang="en-US" dirty="0" smtClean="0"/>
              <a:t>baud rate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termios.h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optional_actions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1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tty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tty</a:t>
            </a:r>
            <a:r>
              <a:rPr lang="en-US" dirty="0" smtClean="0"/>
              <a:t>/*.c</a:t>
            </a:r>
          </a:p>
          <a:p>
            <a:pPr marL="0" indent="0">
              <a:buNone/>
            </a:pPr>
            <a:r>
              <a:rPr lang="en-US" dirty="0" err="1"/>
              <a:t>demo_SIGWINCH.c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no_echo.c</a:t>
            </a: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 err="1" smtClean="0"/>
              <a:t>tty_functions.c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new_intr.c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test_tty_functions.c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ttyname.c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012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1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eview for test – old test emailed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 Sigaction/Longjmp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56569973"/>
              </p:ext>
            </p:extLst>
          </p:nvPr>
        </p:nvGraphicFramePr>
        <p:xfrm>
          <a:off x="228600" y="1295400"/>
          <a:ext cx="9144000" cy="4973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590"/>
                <a:gridCol w="802370"/>
                <a:gridCol w="620702"/>
                <a:gridCol w="2603920"/>
                <a:gridCol w="2391974"/>
                <a:gridCol w="984040"/>
                <a:gridCol w="1241404"/>
              </a:tblGrid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Class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Topic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System Calls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Reading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Labs/Case Studies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14-Jan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Overview: history, uid/gid,permissions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chmod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printargs.c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16-Jan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effectLst/>
                        </a:rPr>
                        <a:t>System Calls:  /proc, I/O, stat struct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open, read,write,close, fork, opendir, readdir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21-Jan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Martin Luther King 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23-Jan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StatSysCall</a:t>
                      </a:r>
                      <a:r>
                        <a:rPr lang="en-US" sz="1400" b="1" u="none" strike="noStrike" dirty="0">
                          <a:effectLst/>
                        </a:rPr>
                        <a:t>: reentrant, </a:t>
                      </a:r>
                      <a:r>
                        <a:rPr lang="en-US" sz="1400" b="1" u="none" strike="noStrike" dirty="0" err="1">
                          <a:effectLst/>
                        </a:rPr>
                        <a:t>inode</a:t>
                      </a:r>
                      <a:r>
                        <a:rPr lang="en-US" sz="1400" b="1" u="none" strike="noStrike" dirty="0">
                          <a:effectLst/>
                        </a:rPr>
                        <a:t> table,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stat, fstat, lstat, I/O, lseek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28-Jan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Ar, File I/O again, holes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dup, dup2, fcntl, truncate, tmpfile(3)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30-Jan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Processes, Memory Layout,  Environment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getpid, getenv(3), Setjmp / longjmp, malloc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6,7,8,9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4-Feb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Java2C, Memory, Time: gdb, printf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string(3), brk, malloc impl, time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tree.c, gdb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6-Feb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Make, Stdio, I/O Buffering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vfork, wait, execve, getconf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24, 12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11-Feb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I/O buffering, Shells: /proc, stdio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Exec family, ps(1), stdio(3), setvbuf(3)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12,13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13-Feb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Shells, pipes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truncate again, strtok(3),pipe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3, 44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2-Shell Prog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0985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18-Feb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Signals, GNU Coding Standards: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hsearch(3), pipe, exec(3), signal, sigaction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none" strike="noStrike" dirty="0">
                          <a:effectLst/>
                        </a:rPr>
                        <a:t>Chap 20, 21, GNU 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20-Feb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Longjmps; File Systems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setjmp, longjmp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21,22,18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364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void     (*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)(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siginfo_t</a:t>
            </a:r>
            <a:r>
              <a:rPr lang="en-US" dirty="0">
                <a:solidFill>
                  <a:srgbClr val="FF0000"/>
                </a:solidFill>
              </a:rPr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 </a:t>
            </a:r>
            <a:r>
              <a:rPr lang="en-US" dirty="0">
                <a:solidFill>
                  <a:srgbClr val="FF0000"/>
                </a:solidFill>
              </a:rPr>
              <a:t>some  architectures  a  union  is  involved:  do not assign to </a:t>
            </a:r>
            <a:r>
              <a:rPr lang="en-US" dirty="0" smtClean="0">
                <a:solidFill>
                  <a:srgbClr val="FF0000"/>
                </a:solidFill>
              </a:rPr>
              <a:t>both  </a:t>
            </a:r>
            <a:r>
              <a:rPr lang="en-US" dirty="0" err="1" smtClean="0">
                <a:solidFill>
                  <a:srgbClr val="FF0000"/>
                </a:solidFill>
              </a:rPr>
              <a:t>sa_handler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4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SA_NOCLDSTOP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receive notification when </a:t>
            </a:r>
            <a:r>
              <a:rPr lang="en-US" dirty="0" smtClean="0"/>
              <a:t>child processes stop</a:t>
            </a:r>
          </a:p>
          <a:p>
            <a:r>
              <a:rPr lang="en-US" dirty="0"/>
              <a:t> SA_NOCLDWAIT (Since Linux </a:t>
            </a:r>
            <a:r>
              <a:rPr lang="en-US" dirty="0" smtClean="0"/>
              <a:t>2.6)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transform children into </a:t>
            </a:r>
            <a:r>
              <a:rPr lang="en-US" dirty="0" smtClean="0"/>
              <a:t>zombies when </a:t>
            </a:r>
            <a:r>
              <a:rPr lang="en-US" dirty="0"/>
              <a:t>they terminate.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SA_NODEFER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prevent the signal from being  received  from  </a:t>
            </a:r>
            <a:r>
              <a:rPr lang="en-US" dirty="0" smtClean="0"/>
              <a:t>within its  </a:t>
            </a:r>
            <a:r>
              <a:rPr lang="en-US" dirty="0"/>
              <a:t>own  signal handler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SA_ONSTACK</a:t>
            </a:r>
          </a:p>
          <a:p>
            <a:pPr lvl="1"/>
            <a:r>
              <a:rPr lang="en-US" dirty="0" smtClean="0"/>
              <a:t>Call  </a:t>
            </a:r>
            <a:r>
              <a:rPr lang="en-US" dirty="0"/>
              <a:t>the  signal  handler on an alternate signal stack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err="1"/>
              <a:t>sigaltstack</a:t>
            </a:r>
            <a:r>
              <a:rPr lang="en-US" dirty="0"/>
              <a:t>(2).</a:t>
            </a:r>
          </a:p>
        </p:txBody>
      </p:sp>
    </p:spTree>
    <p:extLst>
      <p:ext uri="{BB962C8B-B14F-4D97-AF65-F5344CB8AC3E}">
        <p14:creationId xmlns:p14="http://schemas.microsoft.com/office/powerpoint/2010/main" val="224547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SA_RESETHAND</a:t>
            </a:r>
            <a:endParaRPr lang="en-US" dirty="0"/>
          </a:p>
          <a:p>
            <a:r>
              <a:rPr lang="en-US" dirty="0"/>
              <a:t>                  Restore the signal action to the default state once the </a:t>
            </a:r>
            <a:r>
              <a:rPr lang="en-US" dirty="0" err="1"/>
              <a:t>sigâ</a:t>
            </a:r>
            <a:r>
              <a:rPr lang="en-US" dirty="0"/>
              <a:t>[m</a:t>
            </a:r>
          </a:p>
          <a:p>
            <a:r>
              <a:rPr lang="en-US" dirty="0"/>
              <a:t>                  </a:t>
            </a:r>
            <a:r>
              <a:rPr lang="en-US" dirty="0" err="1"/>
              <a:t>nal</a:t>
            </a:r>
            <a:r>
              <a:rPr lang="en-US" dirty="0"/>
              <a:t>  handler  has been called.  This flag is only meaningful</a:t>
            </a:r>
          </a:p>
          <a:p>
            <a:r>
              <a:rPr lang="en-US" dirty="0"/>
              <a:t>                  when establishing a signal handler.  SA_ONESHOT is an  </a:t>
            </a:r>
            <a:r>
              <a:rPr lang="en-US" dirty="0" err="1"/>
              <a:t>obsoâ</a:t>
            </a:r>
            <a:r>
              <a:rPr lang="en-US" dirty="0"/>
              <a:t>[m</a:t>
            </a:r>
          </a:p>
          <a:p>
            <a:r>
              <a:rPr lang="en-US" dirty="0"/>
              <a:t>                  </a:t>
            </a:r>
            <a:r>
              <a:rPr lang="en-US" dirty="0" err="1"/>
              <a:t>lete</a:t>
            </a:r>
            <a:r>
              <a:rPr lang="en-US" dirty="0"/>
              <a:t>, non-standard synonym for this </a:t>
            </a:r>
            <a:r>
              <a:rPr lang="en-US" dirty="0" smtClean="0"/>
              <a:t>flag.</a:t>
            </a:r>
          </a:p>
          <a:p>
            <a:pPr marL="0" indent="0">
              <a:buNone/>
            </a:pPr>
            <a:r>
              <a:rPr lang="en-US" dirty="0" smtClean="0"/>
              <a:t>SA_RESTART</a:t>
            </a:r>
            <a:endParaRPr lang="en-US" dirty="0"/>
          </a:p>
          <a:p>
            <a:r>
              <a:rPr lang="en-US" dirty="0"/>
              <a:t>                  Provide  behavior  compatible  with  BSD signal semantics by</a:t>
            </a:r>
          </a:p>
          <a:p>
            <a:r>
              <a:rPr lang="en-US" dirty="0"/>
              <a:t>                  making certain  system  calls  </a:t>
            </a:r>
            <a:r>
              <a:rPr lang="en-US" dirty="0" err="1"/>
              <a:t>restartable</a:t>
            </a:r>
            <a:r>
              <a:rPr lang="en-US" dirty="0"/>
              <a:t>  across  signals.</a:t>
            </a:r>
          </a:p>
          <a:p>
            <a:r>
              <a:rPr lang="en-US" dirty="0"/>
              <a:t>                  This flag is only meaningful when establishing a signal </a:t>
            </a:r>
            <a:r>
              <a:rPr lang="en-US" dirty="0" err="1"/>
              <a:t>hanâ</a:t>
            </a:r>
            <a:r>
              <a:rPr lang="en-US" dirty="0"/>
              <a:t>[m</a:t>
            </a:r>
          </a:p>
          <a:p>
            <a:r>
              <a:rPr lang="en-US" dirty="0"/>
              <a:t>                  </a:t>
            </a:r>
            <a:r>
              <a:rPr lang="en-US" dirty="0" err="1"/>
              <a:t>dler</a:t>
            </a:r>
            <a:r>
              <a:rPr lang="en-US" dirty="0"/>
              <a:t>.   See  signal(7)  for  a  discussion  of  system  call</a:t>
            </a:r>
          </a:p>
          <a:p>
            <a:r>
              <a:rPr lang="en-US" dirty="0"/>
              <a:t>                  restarting.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SA_SIGINFO </a:t>
            </a:r>
            <a:r>
              <a:rPr lang="en-US" dirty="0"/>
              <a:t>(since Linux 2.2)</a:t>
            </a:r>
          </a:p>
          <a:p>
            <a:r>
              <a:rPr lang="en-US" dirty="0"/>
              <a:t>                  The  signal  handler  takes  3  arguments, not one.  In this</a:t>
            </a:r>
          </a:p>
          <a:p>
            <a:r>
              <a:rPr lang="en-US" dirty="0"/>
              <a:t>                  case, </a:t>
            </a:r>
            <a:r>
              <a:rPr lang="en-US" dirty="0" err="1"/>
              <a:t>sa_sigaction</a:t>
            </a:r>
            <a:r>
              <a:rPr lang="en-US" dirty="0"/>
              <a:t> should  be  set  instead  of  </a:t>
            </a:r>
            <a:r>
              <a:rPr lang="en-US" dirty="0" err="1"/>
              <a:t>sa_handler</a:t>
            </a:r>
            <a:r>
              <a:rPr lang="en-US" dirty="0"/>
              <a:t>.</a:t>
            </a:r>
          </a:p>
          <a:p>
            <a:r>
              <a:rPr lang="en-US" dirty="0"/>
              <a:t>                  This flag is only meaningful when establishing a signal </a:t>
            </a:r>
            <a:r>
              <a:rPr lang="en-US" dirty="0" err="1"/>
              <a:t>hanâ</a:t>
            </a:r>
            <a:r>
              <a:rPr lang="en-US" dirty="0"/>
              <a:t>[m</a:t>
            </a:r>
          </a:p>
          <a:p>
            <a:r>
              <a:rPr lang="en-US" dirty="0"/>
              <a:t>                  </a:t>
            </a:r>
            <a:r>
              <a:rPr lang="en-US" dirty="0" err="1"/>
              <a:t>dler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95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APUE</a:t>
            </a:r>
            <a:r>
              <a:rPr lang="en-US" dirty="0" smtClean="0"/>
              <a:t>/</a:t>
            </a:r>
            <a:r>
              <a:rPr lang="en-US" dirty="0" err="1" smtClean="0"/>
              <a:t>abort.c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99533" y="838200"/>
            <a:ext cx="86106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/>
              <a:t>abort(void)                     /* POSIX-style abort() function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sigset_t</a:t>
            </a:r>
            <a:r>
              <a:rPr lang="en-US" dirty="0"/>
              <a:t>                        mask;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       action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smtClean="0"/>
              <a:t>			/* </a:t>
            </a:r>
            <a:r>
              <a:rPr lang="en-US" dirty="0"/>
              <a:t>caller can't ignore SIGABRT, if so reset to default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sigaction</a:t>
            </a:r>
            <a:r>
              <a:rPr lang="en-US" dirty="0"/>
              <a:t>(SIGABRT, NULL, &amp;action);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action.sa_handler</a:t>
            </a:r>
            <a:r>
              <a:rPr lang="en-US" dirty="0"/>
              <a:t> == SIG_IGN)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action.sa_handler</a:t>
            </a:r>
            <a:r>
              <a:rPr lang="en-US" dirty="0"/>
              <a:t> = SIG_DFL;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sigaction</a:t>
            </a:r>
            <a:r>
              <a:rPr lang="en-US" dirty="0"/>
              <a:t>(SIGABRT, &amp;action, NULL);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action.sa_handler</a:t>
            </a:r>
            <a:r>
              <a:rPr lang="en-US" dirty="0"/>
              <a:t> == SIG_DFL)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fflush</a:t>
            </a:r>
            <a:r>
              <a:rPr lang="en-US" dirty="0"/>
              <a:t>(NULL);                   </a:t>
            </a:r>
            <a:r>
              <a:rPr lang="en-US" dirty="0" smtClean="0"/>
              <a:t>		/* </a:t>
            </a:r>
            <a:r>
              <a:rPr lang="en-US" dirty="0"/>
              <a:t>flush all open </a:t>
            </a:r>
            <a:r>
              <a:rPr lang="en-US" dirty="0" err="1"/>
              <a:t>stdio</a:t>
            </a:r>
            <a:r>
              <a:rPr lang="en-US" dirty="0"/>
              <a:t> streams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smtClean="0"/>
              <a:t>				/* </a:t>
            </a:r>
            <a:r>
              <a:rPr lang="en-US" dirty="0"/>
              <a:t>caller can't block SIGABRT; make sure it's </a:t>
            </a:r>
            <a:r>
              <a:rPr lang="en-US" dirty="0" smtClean="0"/>
              <a:t>					unblocked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sigfillset</a:t>
            </a:r>
            <a:r>
              <a:rPr lang="en-US" dirty="0"/>
              <a:t>(&amp;mask);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sigdelset</a:t>
            </a:r>
            <a:r>
              <a:rPr lang="en-US" dirty="0"/>
              <a:t>(&amp;mask, SIGABRT);      </a:t>
            </a:r>
            <a:r>
              <a:rPr lang="en-US" dirty="0" smtClean="0"/>
              <a:t>	/* </a:t>
            </a:r>
            <a:r>
              <a:rPr lang="en-US" dirty="0"/>
              <a:t>mask has only SIGABRT turned off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sigprocmask</a:t>
            </a:r>
            <a:r>
              <a:rPr lang="en-US" dirty="0"/>
              <a:t>(SIG_SETMASK, &amp;mask, NULL);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2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APUE</a:t>
            </a:r>
            <a:r>
              <a:rPr lang="en-US" dirty="0"/>
              <a:t>/</a:t>
            </a:r>
            <a:r>
              <a:rPr lang="en-US" dirty="0" err="1"/>
              <a:t>abort.c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86800" cy="5486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kill(</a:t>
            </a:r>
            <a:r>
              <a:rPr lang="en-US" dirty="0" err="1"/>
              <a:t>getpid</a:t>
            </a:r>
            <a:r>
              <a:rPr lang="en-US" dirty="0"/>
              <a:t>(), SIGABRT);        /* send the signal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/* if we're here, process caught SIGABRT and returned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fflush</a:t>
            </a:r>
            <a:r>
              <a:rPr lang="en-US" dirty="0"/>
              <a:t>(NULL);                           /* flush all open </a:t>
            </a:r>
            <a:r>
              <a:rPr lang="en-US" dirty="0" err="1"/>
              <a:t>stdio</a:t>
            </a:r>
            <a:r>
              <a:rPr lang="en-US" dirty="0"/>
              <a:t> streams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action.sa_handler</a:t>
            </a:r>
            <a:r>
              <a:rPr lang="en-US" dirty="0"/>
              <a:t> = SIG_DFL;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sigaction</a:t>
            </a:r>
            <a:r>
              <a:rPr lang="en-US" dirty="0"/>
              <a:t>(SIGABRT, &amp;action, NULL);      /* reset disposition to </a:t>
            </a:r>
            <a:r>
              <a:rPr lang="en-US" dirty="0" smtClean="0"/>
              <a:t>							default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sigprocmask</a:t>
            </a:r>
            <a:r>
              <a:rPr lang="en-US" dirty="0"/>
              <a:t>(SIG_SETMASK, &amp;mask, NULL);  </a:t>
            </a:r>
            <a:r>
              <a:rPr lang="en-US" dirty="0" smtClean="0"/>
              <a:t>/*just </a:t>
            </a:r>
            <a:r>
              <a:rPr lang="en-US" dirty="0"/>
              <a:t>in case ...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kill(</a:t>
            </a:r>
            <a:r>
              <a:rPr lang="en-US" dirty="0" err="1"/>
              <a:t>getpid</a:t>
            </a:r>
            <a:r>
              <a:rPr lang="en-US" dirty="0"/>
              <a:t>(), SIGABRT);                         </a:t>
            </a:r>
            <a:r>
              <a:rPr lang="en-US" dirty="0" smtClean="0"/>
              <a:t>/* </a:t>
            </a:r>
            <a:r>
              <a:rPr lang="en-US" dirty="0"/>
              <a:t>and one more </a:t>
            </a:r>
            <a:r>
              <a:rPr lang="en-US" dirty="0" smtClean="0"/>
              <a:t>time </a:t>
            </a:r>
            <a:r>
              <a:rPr lang="en-US" dirty="0"/>
              <a:t>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exit(1);        /* this should never be executed ... */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208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APUE</a:t>
            </a:r>
            <a:r>
              <a:rPr lang="en-US" dirty="0" smtClean="0"/>
              <a:t>/</a:t>
            </a:r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      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       &lt;sys/</a:t>
            </a:r>
            <a:r>
              <a:rPr lang="en-US" dirty="0" err="1"/>
              <a:t>wait.h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       &lt;</a:t>
            </a:r>
            <a:r>
              <a:rPr lang="en-US" dirty="0" err="1"/>
              <a:t>errno.h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      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      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system(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cmdstring</a:t>
            </a:r>
            <a:r>
              <a:rPr lang="en-US" dirty="0"/>
              <a:t>)   /* with appropriate signal handling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pid_t</a:t>
            </a:r>
            <a:r>
              <a:rPr lang="en-US" dirty="0"/>
              <a:t>                           </a:t>
            </a:r>
            <a:r>
              <a:rPr lang="en-US" dirty="0" err="1"/>
              <a:t>pid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                   </a:t>
            </a:r>
            <a:r>
              <a:rPr lang="en-US" dirty="0" smtClean="0"/>
              <a:t>status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       ignore, </a:t>
            </a:r>
            <a:r>
              <a:rPr lang="en-US" dirty="0" err="1"/>
              <a:t>saveintr</a:t>
            </a:r>
            <a:r>
              <a:rPr lang="en-US" dirty="0"/>
              <a:t>, </a:t>
            </a:r>
            <a:r>
              <a:rPr lang="en-US" dirty="0" err="1"/>
              <a:t>savequit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sigset_t</a:t>
            </a:r>
            <a:r>
              <a:rPr lang="en-US" dirty="0"/>
              <a:t>                        </a:t>
            </a:r>
            <a:r>
              <a:rPr lang="en-US" dirty="0" err="1"/>
              <a:t>chldmask</a:t>
            </a:r>
            <a:r>
              <a:rPr lang="en-US" dirty="0"/>
              <a:t>, </a:t>
            </a:r>
            <a:r>
              <a:rPr lang="en-US" dirty="0" err="1"/>
              <a:t>savemask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cmdstring</a:t>
            </a:r>
            <a:r>
              <a:rPr lang="en-US" dirty="0"/>
              <a:t> == </a:t>
            </a:r>
            <a:r>
              <a:rPr lang="en-US" dirty="0" smtClean="0"/>
              <a:t>NULL)   </a:t>
            </a:r>
            <a:r>
              <a:rPr lang="en-US" dirty="0"/>
              <a:t>return(1);              /* always a command processor with Unix </a:t>
            </a:r>
            <a:r>
              <a:rPr lang="en-US" dirty="0" smtClean="0"/>
              <a:t>*/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98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13426</TotalTime>
  <Words>2552</Words>
  <Application>Microsoft Office PowerPoint</Application>
  <PresentationFormat>On-screen Show (4:3)</PresentationFormat>
  <Paragraphs>663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Origin</vt:lpstr>
      <vt:lpstr>CSCE  510  - Systems Programming</vt:lpstr>
      <vt:lpstr>Overview</vt:lpstr>
      <vt:lpstr>PowerPoint Presentation</vt:lpstr>
      <vt:lpstr>Sigaction structure</vt:lpstr>
      <vt:lpstr>PowerPoint Presentation</vt:lpstr>
      <vt:lpstr>PowerPoint Presentation</vt:lpstr>
      <vt:lpstr>APUE/abort.c</vt:lpstr>
      <vt:lpstr>APUE/abort.c</vt:lpstr>
      <vt:lpstr>APUE/system.c</vt:lpstr>
      <vt:lpstr>APUE/system.c</vt:lpstr>
      <vt:lpstr>APUE/system.c</vt:lpstr>
      <vt:lpstr>APUE/system.c</vt:lpstr>
      <vt:lpstr>PowerPoint Presentation</vt:lpstr>
      <vt:lpstr>When would you set an alarm?</vt:lpstr>
      <vt:lpstr>Shell1 program</vt:lpstr>
      <vt:lpstr>Last Time – Things we did/didn’t get to </vt:lpstr>
      <vt:lpstr>Advanced Shell Implementation</vt:lpstr>
      <vt:lpstr>More signals</vt:lpstr>
      <vt:lpstr>Examples/graceful.c (note old sigs)</vt:lpstr>
      <vt:lpstr>Graceful Exit with sigaction</vt:lpstr>
      <vt:lpstr>Catch Signals and Start Over</vt:lpstr>
      <vt:lpstr>TLPI/*.c</vt:lpstr>
      <vt:lpstr>First pipe remapping review ls|wc</vt:lpstr>
      <vt:lpstr>Multipipes implementation</vt:lpstr>
      <vt:lpstr>Multipipes pseudo code sheet</vt:lpstr>
      <vt:lpstr>PowerPoint Presentation</vt:lpstr>
      <vt:lpstr>MultiplePipes: The Process Picture</vt:lpstr>
      <vt:lpstr>MultiplePipes: fill in the code</vt:lpstr>
      <vt:lpstr>Job Control</vt:lpstr>
      <vt:lpstr>Terminal I/O</vt:lpstr>
      <vt:lpstr>Terminal I/O</vt:lpstr>
      <vt:lpstr>Canonical Mode</vt:lpstr>
      <vt:lpstr>Noncanonical Mode</vt:lpstr>
      <vt:lpstr>Cooked,  Raw, Cbreak</vt:lpstr>
      <vt:lpstr>PowerPoint Presentation</vt:lpstr>
      <vt:lpstr>TLPI/tty</vt:lpstr>
      <vt:lpstr>Configure / Automake</vt:lpstr>
      <vt:lpstr>Review for test – old test emailed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269</cp:revision>
  <cp:lastPrinted>2013-02-25T20:24:13Z</cp:lastPrinted>
  <dcterms:created xsi:type="dcterms:W3CDTF">2013-01-05T02:56:47Z</dcterms:created>
  <dcterms:modified xsi:type="dcterms:W3CDTF">2013-02-27T14:40:07Z</dcterms:modified>
</cp:coreProperties>
</file>