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3"/>
  </p:notesMasterIdLst>
  <p:handoutMasterIdLst>
    <p:handoutMasterId r:id="rId34"/>
  </p:handoutMasterIdLst>
  <p:sldIdLst>
    <p:sldId id="352" r:id="rId2"/>
    <p:sldId id="353" r:id="rId3"/>
    <p:sldId id="354" r:id="rId4"/>
    <p:sldId id="357" r:id="rId5"/>
    <p:sldId id="359" r:id="rId6"/>
    <p:sldId id="358" r:id="rId7"/>
    <p:sldId id="360" r:id="rId8"/>
    <p:sldId id="361" r:id="rId9"/>
    <p:sldId id="364" r:id="rId10"/>
    <p:sldId id="365" r:id="rId11"/>
    <p:sldId id="363" r:id="rId12"/>
    <p:sldId id="362" r:id="rId13"/>
    <p:sldId id="366" r:id="rId14"/>
    <p:sldId id="355" r:id="rId15"/>
    <p:sldId id="356" r:id="rId16"/>
    <p:sldId id="367" r:id="rId17"/>
    <p:sldId id="368" r:id="rId18"/>
    <p:sldId id="369" r:id="rId19"/>
    <p:sldId id="373" r:id="rId20"/>
    <p:sldId id="374" r:id="rId21"/>
    <p:sldId id="375" r:id="rId22"/>
    <p:sldId id="377" r:id="rId23"/>
    <p:sldId id="376" r:id="rId24"/>
    <p:sldId id="383" r:id="rId25"/>
    <p:sldId id="384" r:id="rId26"/>
    <p:sldId id="370" r:id="rId27"/>
    <p:sldId id="378" r:id="rId28"/>
    <p:sldId id="379" r:id="rId29"/>
    <p:sldId id="380" r:id="rId30"/>
    <p:sldId id="381" r:id="rId31"/>
    <p:sldId id="382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70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Lect. </a:t>
            </a:r>
            <a:r>
              <a:rPr lang="en-US" b="1" smtClean="0"/>
              <a:t>11 </a:t>
            </a:r>
            <a:r>
              <a:rPr lang="en-US" b="1" dirty="0" smtClean="0"/>
              <a:t>–</a:t>
            </a:r>
            <a:r>
              <a:rPr lang="en-US" b="1" dirty="0" err="1" smtClean="0"/>
              <a:t>Longjmps</a:t>
            </a:r>
            <a:r>
              <a:rPr lang="en-US" b="1" dirty="0" smtClean="0"/>
              <a:t>; File Systems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Feb 13,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Examples/sigmask0.c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main() 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sigset_t</a:t>
            </a:r>
            <a:r>
              <a:rPr lang="en-US" dirty="0"/>
              <a:t> </a:t>
            </a:r>
            <a:r>
              <a:rPr lang="en-US" dirty="0" err="1"/>
              <a:t>sigset</a:t>
            </a:r>
            <a:r>
              <a:rPr lang="en-US" dirty="0"/>
              <a:t>, </a:t>
            </a:r>
            <a:r>
              <a:rPr lang="en-US" dirty="0" err="1"/>
              <a:t>oldset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sigemptyset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sigaddset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, SIGINT);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</a:t>
            </a:r>
            <a:r>
              <a:rPr lang="en-US" dirty="0" err="1"/>
              <a:t>sigprocmask</a:t>
            </a:r>
            <a:r>
              <a:rPr lang="en-US" dirty="0"/>
              <a:t>(SIG_SETMASK, &amp;</a:t>
            </a:r>
            <a:r>
              <a:rPr lang="en-US" dirty="0" err="1"/>
              <a:t>sigset</a:t>
            </a:r>
            <a:r>
              <a:rPr lang="en-US" dirty="0"/>
              <a:t>, &amp;</a:t>
            </a:r>
            <a:r>
              <a:rPr lang="en-US" dirty="0" err="1"/>
              <a:t>oldset</a:t>
            </a:r>
            <a:r>
              <a:rPr lang="en-US" dirty="0"/>
              <a:t>) &lt; 0) {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 "</a:t>
            </a:r>
            <a:r>
              <a:rPr lang="en-US" dirty="0" err="1"/>
              <a:t>sigprocmask</a:t>
            </a:r>
            <a:r>
              <a:rPr lang="en-US" dirty="0"/>
              <a:t> ERROR\n");</a:t>
            </a:r>
          </a:p>
          <a:p>
            <a:pPr marL="0" indent="0">
              <a:buNone/>
            </a:pPr>
            <a:r>
              <a:rPr lang="en-US" dirty="0"/>
              <a:t>       exit(1);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</a:t>
            </a:r>
            <a:r>
              <a:rPr lang="en-US" dirty="0" err="1"/>
              <a:t>sigismember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, SIGINT)) </a:t>
            </a:r>
            <a:r>
              <a:rPr lang="en-US" dirty="0" err="1"/>
              <a:t>printf</a:t>
            </a:r>
            <a:r>
              <a:rPr lang="en-US" dirty="0"/>
              <a:t>("SIGINT MASKED\n");</a:t>
            </a:r>
          </a:p>
          <a:p>
            <a:pPr marL="0" indent="0">
              <a:buNone/>
            </a:pPr>
            <a:r>
              <a:rPr lang="en-US" dirty="0"/>
              <a:t>   else </a:t>
            </a:r>
            <a:r>
              <a:rPr lang="en-US" dirty="0" err="1"/>
              <a:t>printf</a:t>
            </a:r>
            <a:r>
              <a:rPr lang="en-US" dirty="0"/>
              <a:t>("SIGINT NOT MASKED\n");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67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Examples/sigmask1.c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sigemptyset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sigaddset</a:t>
            </a:r>
            <a:r>
              <a:rPr lang="en-US" dirty="0"/>
              <a:t>(&amp;</a:t>
            </a:r>
            <a:r>
              <a:rPr lang="en-US" dirty="0" err="1"/>
              <a:t>sigset</a:t>
            </a:r>
            <a:r>
              <a:rPr lang="en-US" dirty="0"/>
              <a:t>, SIGINT);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</a:t>
            </a:r>
            <a:r>
              <a:rPr lang="en-US" dirty="0" err="1"/>
              <a:t>sigprocmask</a:t>
            </a:r>
            <a:r>
              <a:rPr lang="en-US" dirty="0"/>
              <a:t>(SIG_SETMASK, &amp;</a:t>
            </a:r>
            <a:r>
              <a:rPr lang="en-US" dirty="0" err="1"/>
              <a:t>sigset</a:t>
            </a:r>
            <a:r>
              <a:rPr lang="en-US" dirty="0"/>
              <a:t>, &amp;</a:t>
            </a:r>
            <a:r>
              <a:rPr lang="en-US" dirty="0" err="1"/>
              <a:t>oldset</a:t>
            </a:r>
            <a:r>
              <a:rPr lang="en-US" dirty="0"/>
              <a:t>) &lt; 0) fatal("</a:t>
            </a:r>
            <a:r>
              <a:rPr lang="en-US" dirty="0" err="1"/>
              <a:t>sigprocmask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if((</a:t>
            </a:r>
            <a:r>
              <a:rPr lang="en-US" dirty="0" err="1"/>
              <a:t>pid</a:t>
            </a:r>
            <a:r>
              <a:rPr lang="en-US" dirty="0"/>
              <a:t> = fork()) &lt; 0) fatal("Fork failed");</a:t>
            </a:r>
          </a:p>
          <a:p>
            <a:pPr marL="0" indent="0">
              <a:buNone/>
            </a:pPr>
            <a:r>
              <a:rPr lang="en-US" dirty="0"/>
              <a:t>   else if (</a:t>
            </a:r>
            <a:r>
              <a:rPr lang="en-US" dirty="0" err="1"/>
              <a:t>pid</a:t>
            </a:r>
            <a:r>
              <a:rPr lang="en-US" dirty="0"/>
              <a:t> == 0) {</a:t>
            </a:r>
          </a:p>
          <a:p>
            <a:pPr marL="0" indent="0">
              <a:buNone/>
            </a:pPr>
            <a:r>
              <a:rPr lang="en-US" dirty="0"/>
              <a:t>      sleep(3);    </a:t>
            </a:r>
          </a:p>
          <a:p>
            <a:pPr marL="0" indent="0">
              <a:buNone/>
            </a:pPr>
            <a:r>
              <a:rPr lang="en-US" dirty="0"/>
              <a:t>      if(</a:t>
            </a:r>
            <a:r>
              <a:rPr lang="en-US" dirty="0" err="1"/>
              <a:t>sigpending</a:t>
            </a:r>
            <a:r>
              <a:rPr lang="en-US" dirty="0"/>
              <a:t>(&amp;</a:t>
            </a:r>
            <a:r>
              <a:rPr lang="en-US" dirty="0" err="1"/>
              <a:t>newset</a:t>
            </a:r>
            <a:r>
              <a:rPr lang="en-US" dirty="0"/>
              <a:t>)&lt; 0) fatal("</a:t>
            </a:r>
            <a:r>
              <a:rPr lang="en-US" dirty="0" err="1"/>
              <a:t>SIGpending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      if(</a:t>
            </a:r>
            <a:r>
              <a:rPr lang="en-US" dirty="0" err="1"/>
              <a:t>sigismember</a:t>
            </a:r>
            <a:r>
              <a:rPr lang="en-US" dirty="0"/>
              <a:t>(&amp;</a:t>
            </a:r>
            <a:r>
              <a:rPr lang="en-US" dirty="0" err="1"/>
              <a:t>newset,SIGINT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printf</a:t>
            </a:r>
            <a:r>
              <a:rPr lang="en-US" dirty="0"/>
              <a:t>("SIGINT signal is pending\n");</a:t>
            </a:r>
          </a:p>
          <a:p>
            <a:pPr marL="0" indent="0">
              <a:buNone/>
            </a:pPr>
            <a:r>
              <a:rPr lang="en-US" dirty="0"/>
              <a:t>   }else{</a:t>
            </a:r>
          </a:p>
          <a:p>
            <a:pPr marL="0" indent="0">
              <a:buNone/>
            </a:pPr>
            <a:r>
              <a:rPr lang="en-US" dirty="0"/>
              <a:t>     if(kill(</a:t>
            </a:r>
            <a:r>
              <a:rPr lang="en-US" dirty="0" err="1"/>
              <a:t>pid</a:t>
            </a:r>
            <a:r>
              <a:rPr lang="en-US" dirty="0"/>
              <a:t>, SIGINT)&lt; 0) fatal("Fork failed");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67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Examples/sigmask2.c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67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popen.c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4346448" cy="5410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dirty="0" smtClean="0"/>
              <a:t>#</a:t>
            </a:r>
            <a:r>
              <a:rPr lang="en-US" sz="2900" dirty="0"/>
              <a:t>include &lt;</a:t>
            </a:r>
            <a:r>
              <a:rPr lang="en-US" sz="2900" dirty="0" err="1"/>
              <a:t>stdio.h</a:t>
            </a:r>
            <a:r>
              <a:rPr lang="en-US" sz="2900" dirty="0"/>
              <a:t>&gt;</a:t>
            </a:r>
          </a:p>
          <a:p>
            <a:pPr marL="0" indent="0">
              <a:buNone/>
            </a:pPr>
            <a:r>
              <a:rPr lang="en-US" sz="2900" dirty="0"/>
              <a:t>main</a:t>
            </a:r>
            <a:r>
              <a:rPr lang="en-US" sz="2900" dirty="0" smtClean="0"/>
              <a:t>(){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FILE *</a:t>
            </a:r>
            <a:r>
              <a:rPr lang="en-US" sz="2900" dirty="0" err="1"/>
              <a:t>fp</a:t>
            </a:r>
            <a:r>
              <a:rPr lang="en-US" sz="2900" dirty="0"/>
              <a:t>;</a:t>
            </a:r>
          </a:p>
          <a:p>
            <a:pPr marL="0" indent="0">
              <a:buNone/>
            </a:pPr>
            <a:r>
              <a:rPr lang="en-US" sz="2900" dirty="0"/>
              <a:t>   FILE *</a:t>
            </a:r>
            <a:r>
              <a:rPr lang="en-US" sz="2900" dirty="0" err="1"/>
              <a:t>my_popen</a:t>
            </a:r>
            <a:r>
              <a:rPr lang="en-US" sz="2900" dirty="0"/>
              <a:t>(char *</a:t>
            </a:r>
            <a:r>
              <a:rPr lang="en-US" sz="2900" dirty="0" err="1"/>
              <a:t>cmd</a:t>
            </a:r>
            <a:r>
              <a:rPr lang="en-US" sz="2900" dirty="0"/>
              <a:t>, char *mode);</a:t>
            </a:r>
          </a:p>
          <a:p>
            <a:pPr marL="0" indent="0">
              <a:buNone/>
            </a:pPr>
            <a:r>
              <a:rPr lang="en-US" sz="2900" dirty="0"/>
              <a:t>   char </a:t>
            </a:r>
            <a:r>
              <a:rPr lang="en-US" sz="2900" dirty="0" err="1"/>
              <a:t>str</a:t>
            </a:r>
            <a:r>
              <a:rPr lang="en-US" sz="2900" dirty="0"/>
              <a:t>[1024</a:t>
            </a:r>
            <a:r>
              <a:rPr lang="en-US" sz="2900" dirty="0" smtClean="0"/>
              <a:t>];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fp</a:t>
            </a:r>
            <a:r>
              <a:rPr lang="en-US" sz="2900" dirty="0"/>
              <a:t> = </a:t>
            </a:r>
            <a:r>
              <a:rPr lang="en-US" sz="2900" dirty="0" err="1"/>
              <a:t>my_popen</a:t>
            </a:r>
            <a:r>
              <a:rPr lang="en-US" sz="2900" dirty="0"/>
              <a:t>("</a:t>
            </a:r>
            <a:r>
              <a:rPr lang="en-US" sz="2900" dirty="0" err="1"/>
              <a:t>date","r</a:t>
            </a:r>
            <a:r>
              <a:rPr lang="en-US" sz="2900" dirty="0"/>
              <a:t>");</a:t>
            </a:r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fgets</a:t>
            </a:r>
            <a:r>
              <a:rPr lang="en-US" sz="2900" dirty="0"/>
              <a:t>(</a:t>
            </a:r>
            <a:r>
              <a:rPr lang="en-US" sz="2900" dirty="0" err="1"/>
              <a:t>str</a:t>
            </a:r>
            <a:r>
              <a:rPr lang="en-US" sz="2900" dirty="0"/>
              <a:t>, 1024, </a:t>
            </a:r>
            <a:r>
              <a:rPr lang="en-US" sz="2900" dirty="0" err="1"/>
              <a:t>fp</a:t>
            </a:r>
            <a:r>
              <a:rPr lang="en-US" sz="2900" dirty="0"/>
              <a:t>);</a:t>
            </a:r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fprintf</a:t>
            </a:r>
            <a:r>
              <a:rPr lang="en-US" sz="2900" dirty="0"/>
              <a:t>(</a:t>
            </a:r>
            <a:r>
              <a:rPr lang="en-US" sz="2900" dirty="0" err="1"/>
              <a:t>stdout</a:t>
            </a:r>
            <a:r>
              <a:rPr lang="en-US" sz="2900" dirty="0"/>
              <a:t>, "%s", </a:t>
            </a:r>
            <a:r>
              <a:rPr lang="en-US" sz="2900" dirty="0" err="1"/>
              <a:t>str</a:t>
            </a:r>
            <a:r>
              <a:rPr lang="en-US" sz="2900" dirty="0"/>
              <a:t>);</a:t>
            </a:r>
          </a:p>
          <a:p>
            <a:pPr marL="0" indent="0">
              <a:buNone/>
            </a:pPr>
            <a:r>
              <a:rPr lang="en-US" sz="2900" dirty="0"/>
              <a:t>}</a:t>
            </a:r>
          </a:p>
          <a:p>
            <a:pPr marL="0" indent="0">
              <a:buNone/>
            </a:pPr>
            <a:r>
              <a:rPr lang="en-US" sz="2900" dirty="0"/>
              <a:t>FILE *</a:t>
            </a:r>
            <a:r>
              <a:rPr lang="en-US" sz="2900" dirty="0" err="1"/>
              <a:t>my_popen</a:t>
            </a:r>
            <a:r>
              <a:rPr lang="en-US" sz="2900" dirty="0"/>
              <a:t>(char *</a:t>
            </a:r>
            <a:r>
              <a:rPr lang="en-US" sz="2900" dirty="0" err="1"/>
              <a:t>cmd</a:t>
            </a:r>
            <a:r>
              <a:rPr lang="en-US" sz="2900" dirty="0"/>
              <a:t>, char *mode){</a:t>
            </a:r>
          </a:p>
          <a:p>
            <a:pPr marL="0" indent="0">
              <a:buNone/>
            </a:pPr>
            <a:r>
              <a:rPr lang="en-US" sz="2900" dirty="0"/>
              <a:t>   FILE *</a:t>
            </a:r>
            <a:r>
              <a:rPr lang="en-US" sz="2900" dirty="0" err="1"/>
              <a:t>fp</a:t>
            </a:r>
            <a:r>
              <a:rPr lang="en-US" sz="2900" dirty="0"/>
              <a:t>, *</a:t>
            </a:r>
            <a:r>
              <a:rPr lang="en-US" sz="2900" dirty="0" err="1"/>
              <a:t>fdopen</a:t>
            </a:r>
            <a:r>
              <a:rPr lang="en-US" sz="2900" dirty="0"/>
              <a:t>();</a:t>
            </a:r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pfd</a:t>
            </a:r>
            <a:r>
              <a:rPr lang="en-US" sz="2900" dirty="0"/>
              <a:t>[2];</a:t>
            </a:r>
          </a:p>
          <a:p>
            <a:pPr marL="0" indent="0">
              <a:buNone/>
            </a:pPr>
            <a:r>
              <a:rPr lang="en-US" sz="2900" dirty="0"/>
              <a:t>   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pid</a:t>
            </a:r>
            <a:r>
              <a:rPr lang="en-US" sz="2900" dirty="0" smtClean="0"/>
              <a:t>;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   if(pipe(</a:t>
            </a:r>
            <a:r>
              <a:rPr lang="en-US" sz="2900" dirty="0" err="1"/>
              <a:t>pfd</a:t>
            </a:r>
            <a:r>
              <a:rPr lang="en-US" sz="2900" dirty="0"/>
              <a:t>) &lt; 0) fatal("Pipe failed");</a:t>
            </a:r>
          </a:p>
          <a:p>
            <a:pPr marL="0" indent="0">
              <a:buNone/>
            </a:pPr>
            <a:r>
              <a:rPr lang="en-US" sz="2900" dirty="0"/>
              <a:t>   if(*mode == 'r'){</a:t>
            </a:r>
          </a:p>
          <a:p>
            <a:pPr marL="0" indent="0">
              <a:buNone/>
            </a:pPr>
            <a:r>
              <a:rPr lang="en-US" sz="2900" dirty="0"/>
              <a:t>      if((</a:t>
            </a:r>
            <a:r>
              <a:rPr lang="en-US" sz="2900" dirty="0" err="1"/>
              <a:t>pid</a:t>
            </a:r>
            <a:r>
              <a:rPr lang="en-US" sz="2900" dirty="0"/>
              <a:t> = fork()) &lt; 0){ fatal("Fork failed");</a:t>
            </a:r>
          </a:p>
          <a:p>
            <a:pPr marL="0" indent="0">
              <a:buNone/>
            </a:pPr>
            <a:r>
              <a:rPr lang="en-US" sz="2900" dirty="0"/>
              <a:t>      }else if (</a:t>
            </a:r>
            <a:r>
              <a:rPr lang="en-US" sz="2900" dirty="0" err="1"/>
              <a:t>pid</a:t>
            </a:r>
            <a:r>
              <a:rPr lang="en-US" sz="2900" dirty="0"/>
              <a:t> == 0){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close(</a:t>
            </a:r>
            <a:r>
              <a:rPr lang="en-US" dirty="0" err="1"/>
              <a:t>pfd</a:t>
            </a:r>
            <a:r>
              <a:rPr lang="en-US" dirty="0"/>
              <a:t>[0]);</a:t>
            </a:r>
          </a:p>
          <a:p>
            <a:pPr marL="0" indent="0">
              <a:buNone/>
            </a:pPr>
            <a:r>
              <a:rPr lang="en-US" dirty="0"/>
              <a:t>         close(1);</a:t>
            </a:r>
          </a:p>
          <a:p>
            <a:pPr marL="0" indent="0">
              <a:buNone/>
            </a:pPr>
            <a:r>
              <a:rPr lang="en-US" dirty="0"/>
              <a:t>         if(dup(</a:t>
            </a:r>
            <a:r>
              <a:rPr lang="en-US" dirty="0" err="1"/>
              <a:t>pfd</a:t>
            </a:r>
            <a:r>
              <a:rPr lang="en-US" dirty="0"/>
              <a:t>[1]) != 1) fatal("Dup returned non STDOUT");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dirty="0" err="1"/>
              <a:t>execlp</a:t>
            </a:r>
            <a:r>
              <a:rPr lang="en-US" dirty="0"/>
              <a:t>(</a:t>
            </a:r>
            <a:r>
              <a:rPr lang="en-US" dirty="0" err="1"/>
              <a:t>cmd</a:t>
            </a:r>
            <a:r>
              <a:rPr lang="en-US" dirty="0"/>
              <a:t>, </a:t>
            </a:r>
            <a:r>
              <a:rPr lang="en-US" dirty="0" err="1"/>
              <a:t>cmd</a:t>
            </a:r>
            <a:r>
              <a:rPr lang="en-US" dirty="0"/>
              <a:t>, NULL);</a:t>
            </a:r>
          </a:p>
          <a:p>
            <a:pPr marL="0" indent="0">
              <a:buNone/>
            </a:pPr>
            <a:r>
              <a:rPr lang="en-US" dirty="0"/>
              <a:t>         fatal("Exec failed");</a:t>
            </a:r>
          </a:p>
          <a:p>
            <a:pPr marL="0" indent="0">
              <a:buNone/>
            </a:pPr>
            <a:r>
              <a:rPr lang="en-US" dirty="0"/>
              <a:t>      }else{</a:t>
            </a:r>
          </a:p>
          <a:p>
            <a:pPr marL="0" indent="0">
              <a:buNone/>
            </a:pPr>
            <a:r>
              <a:rPr lang="en-US" dirty="0"/>
              <a:t>         if((</a:t>
            </a:r>
            <a:r>
              <a:rPr lang="en-US" dirty="0" err="1"/>
              <a:t>fp</a:t>
            </a:r>
            <a:r>
              <a:rPr lang="en-US" dirty="0"/>
              <a:t> = </a:t>
            </a:r>
            <a:r>
              <a:rPr lang="en-US" dirty="0" err="1"/>
              <a:t>fdopen</a:t>
            </a:r>
            <a:r>
              <a:rPr lang="en-US" dirty="0"/>
              <a:t>(</a:t>
            </a:r>
            <a:r>
              <a:rPr lang="en-US" dirty="0" err="1"/>
              <a:t>pfd</a:t>
            </a:r>
            <a:r>
              <a:rPr lang="en-US" dirty="0"/>
              <a:t>[0],"r")) == NULL) fatal("</a:t>
            </a:r>
            <a:r>
              <a:rPr lang="en-US" dirty="0" err="1"/>
              <a:t>Fdopen</a:t>
            </a:r>
            <a:r>
              <a:rPr lang="en-US" dirty="0"/>
              <a:t> failed");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fp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}</a:t>
            </a:r>
          </a:p>
          <a:p>
            <a:pPr marL="0" indent="0">
              <a:buNone/>
            </a:pPr>
            <a:r>
              <a:rPr lang="en-US" dirty="0"/>
              <a:t>   }else if(*mode == 'w'){</a:t>
            </a:r>
          </a:p>
          <a:p>
            <a:pPr marL="0" indent="0">
              <a:buNone/>
            </a:pPr>
            <a:r>
              <a:rPr lang="en-US" dirty="0"/>
              <a:t>   }else{</a:t>
            </a:r>
          </a:p>
          <a:p>
            <a:pPr marL="0" indent="0">
              <a:buNone/>
            </a:pPr>
            <a:r>
              <a:rPr lang="en-US" dirty="0"/>
              <a:t>        fatal("</a:t>
            </a:r>
            <a:r>
              <a:rPr lang="en-US" dirty="0" err="1"/>
              <a:t>popen</a:t>
            </a:r>
            <a:r>
              <a:rPr lang="en-US" dirty="0"/>
              <a:t> mode must be 'r' or 'w'");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1729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procexec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3" y="1771650"/>
            <a:ext cx="8976537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691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procexec</a:t>
            </a:r>
            <a:r>
              <a:rPr lang="en-US" dirty="0" smtClean="0"/>
              <a:t>/</a:t>
            </a:r>
            <a:r>
              <a:rPr lang="en-US" dirty="0" err="1" smtClean="0"/>
              <a:t>fork_whos_on_first.c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4346448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numChildren</a:t>
            </a:r>
            <a:r>
              <a:rPr lang="en-US" dirty="0"/>
              <a:t>, j;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childPid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&gt; 1 &amp;&amp;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strcmp</a:t>
            </a:r>
            <a:r>
              <a:rPr lang="en-US" dirty="0" smtClean="0"/>
              <a:t>(</a:t>
            </a:r>
            <a:r>
              <a:rPr lang="en-US" dirty="0" err="1" smtClean="0"/>
              <a:t>argv</a:t>
            </a:r>
            <a:r>
              <a:rPr lang="en-US" dirty="0" smtClean="0"/>
              <a:t>[1</a:t>
            </a:r>
            <a:r>
              <a:rPr lang="en-US" dirty="0"/>
              <a:t>], "--help") ==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usageErr</a:t>
            </a:r>
            <a:r>
              <a:rPr lang="en-US" dirty="0"/>
              <a:t>("%s [</a:t>
            </a:r>
            <a:r>
              <a:rPr lang="en-US" dirty="0" err="1"/>
              <a:t>num</a:t>
            </a:r>
            <a:r>
              <a:rPr lang="en-US" dirty="0"/>
              <a:t>-children]\n", </a:t>
            </a:r>
            <a:r>
              <a:rPr lang="en-US" dirty="0" smtClean="0"/>
              <a:t>		</a:t>
            </a:r>
            <a:r>
              <a:rPr lang="en-US" dirty="0" err="1" smtClean="0"/>
              <a:t>argv</a:t>
            </a:r>
            <a:r>
              <a:rPr lang="en-US" dirty="0" smtClean="0"/>
              <a:t>[0</a:t>
            </a:r>
            <a:r>
              <a:rPr lang="en-US" dirty="0"/>
              <a:t>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numChildren</a:t>
            </a:r>
            <a:r>
              <a:rPr lang="en-US" dirty="0"/>
              <a:t> = (</a:t>
            </a:r>
            <a:r>
              <a:rPr lang="en-US" dirty="0" err="1"/>
              <a:t>argc</a:t>
            </a:r>
            <a:r>
              <a:rPr lang="en-US" dirty="0"/>
              <a:t> &gt; 1) ? </a:t>
            </a:r>
            <a:r>
              <a:rPr lang="en-US" dirty="0" err="1"/>
              <a:t>getInt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GN_GT_0, "</a:t>
            </a:r>
            <a:r>
              <a:rPr lang="en-US" dirty="0" err="1"/>
              <a:t>num</a:t>
            </a:r>
            <a:r>
              <a:rPr lang="en-US" dirty="0"/>
              <a:t>-children") : 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setbuf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 NULL);  </a:t>
            </a:r>
            <a:r>
              <a:rPr lang="en-US" dirty="0" smtClean="0"/>
              <a:t>/*</a:t>
            </a:r>
            <a:r>
              <a:rPr lang="en-US" dirty="0" err="1" smtClean="0"/>
              <a:t>unbufrd</a:t>
            </a:r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for (j = 0; j &lt; </a:t>
            </a:r>
            <a:r>
              <a:rPr lang="en-US" dirty="0" err="1"/>
              <a:t>numChildren</a:t>
            </a:r>
            <a:r>
              <a:rPr lang="en-US" dirty="0"/>
              <a:t>; j++) {</a:t>
            </a:r>
          </a:p>
          <a:p>
            <a:pPr marL="0" indent="0">
              <a:buNone/>
            </a:pPr>
            <a:r>
              <a:rPr lang="en-US" dirty="0"/>
              <a:t>        switch (</a:t>
            </a:r>
            <a:r>
              <a:rPr lang="en-US" dirty="0" err="1"/>
              <a:t>childPid</a:t>
            </a:r>
            <a:r>
              <a:rPr lang="en-US" dirty="0"/>
              <a:t> = fork()) {</a:t>
            </a:r>
          </a:p>
          <a:p>
            <a:pPr marL="0" indent="0">
              <a:buNone/>
            </a:pPr>
            <a:r>
              <a:rPr lang="en-US" dirty="0"/>
              <a:t>        case -1: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("fork");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case 0: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("%d child\n", j);</a:t>
            </a:r>
          </a:p>
          <a:p>
            <a:pPr marL="0" indent="0">
              <a:buNone/>
            </a:pPr>
            <a:r>
              <a:rPr lang="en-US" dirty="0"/>
              <a:t>            _exit(EXIT_SUCCESS);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default: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("%d parent\n", j);</a:t>
            </a:r>
          </a:p>
          <a:p>
            <a:pPr marL="0" indent="0">
              <a:buNone/>
            </a:pPr>
            <a:r>
              <a:rPr lang="en-US" dirty="0"/>
              <a:t>            wait(NULL);                 /* Wait for child to terminate */</a:t>
            </a:r>
          </a:p>
          <a:p>
            <a:pPr marL="0" indent="0">
              <a:buNone/>
            </a:pPr>
            <a:r>
              <a:rPr lang="en-US" dirty="0"/>
              <a:t>            break;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60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multi_wait.c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4422648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numDead</a:t>
            </a:r>
            <a:r>
              <a:rPr lang="en-US" dirty="0"/>
              <a:t>;       /* Number of children so far waited for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childPid</a:t>
            </a:r>
            <a:r>
              <a:rPr lang="en-US" dirty="0"/>
              <a:t>;    /* PID of waited for child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j;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&lt; 2 || </a:t>
            </a:r>
            <a:r>
              <a:rPr lang="en-US" dirty="0" err="1"/>
              <a:t>strcmp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"--help") ==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usageErr</a:t>
            </a:r>
            <a:r>
              <a:rPr lang="en-US" dirty="0"/>
              <a:t>("%s sleep-time...\n", </a:t>
            </a:r>
            <a:r>
              <a:rPr lang="en-US" dirty="0" err="1"/>
              <a:t>argv</a:t>
            </a:r>
            <a:r>
              <a:rPr lang="en-US" dirty="0"/>
              <a:t>[0]);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setbuf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 NULL);           /* Disable buffering of </a:t>
            </a:r>
            <a:r>
              <a:rPr lang="en-US" dirty="0" err="1"/>
              <a:t>stdout</a:t>
            </a:r>
            <a:r>
              <a:rPr lang="en-US" dirty="0"/>
              <a:t>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for (j = 1; j &lt; </a:t>
            </a:r>
            <a:r>
              <a:rPr lang="en-US" dirty="0" err="1"/>
              <a:t>argc</a:t>
            </a:r>
            <a:r>
              <a:rPr lang="en-US" dirty="0"/>
              <a:t>; j++) {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533400"/>
            <a:ext cx="4041648" cy="6172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switch (fork()) {</a:t>
            </a:r>
          </a:p>
          <a:p>
            <a:pPr marL="0" indent="0">
              <a:buNone/>
            </a:pPr>
            <a:r>
              <a:rPr lang="en-US" dirty="0"/>
              <a:t>        case -1: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errExit</a:t>
            </a:r>
            <a:r>
              <a:rPr lang="en-US" dirty="0"/>
              <a:t>("fork</a:t>
            </a:r>
            <a:r>
              <a:rPr lang="en-US" dirty="0" smtClean="0"/>
              <a:t>");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case 0: </a:t>
            </a:r>
            <a:r>
              <a:rPr lang="en-US" dirty="0" smtClean="0"/>
              <a:t>/* </a:t>
            </a:r>
            <a:r>
              <a:rPr lang="en-US" dirty="0"/>
              <a:t>Child </a:t>
            </a:r>
            <a:r>
              <a:rPr lang="en-US" dirty="0" smtClean="0"/>
              <a:t>sleeps </a:t>
            </a:r>
            <a:r>
              <a:rPr lang="en-US" dirty="0"/>
              <a:t>then exits */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("[%s] child %d started with PID %</a:t>
            </a:r>
            <a:r>
              <a:rPr lang="en-US" dirty="0" err="1"/>
              <a:t>ld</a:t>
            </a:r>
            <a:r>
              <a:rPr lang="en-US" dirty="0"/>
              <a:t>, sleeping %s "</a:t>
            </a:r>
          </a:p>
          <a:p>
            <a:pPr marL="0" indent="0">
              <a:buNone/>
            </a:pPr>
            <a:r>
              <a:rPr lang="en-US" dirty="0"/>
              <a:t>                    "seconds\n", </a:t>
            </a:r>
            <a:r>
              <a:rPr lang="en-US" dirty="0" smtClean="0"/>
              <a:t>	</a:t>
            </a:r>
            <a:r>
              <a:rPr lang="en-US" dirty="0" err="1" smtClean="0"/>
              <a:t>currTime</a:t>
            </a:r>
            <a:r>
              <a:rPr lang="en-US" dirty="0"/>
              <a:t>("%T"), j, (long) </a:t>
            </a:r>
            <a:r>
              <a:rPr lang="en-US" dirty="0" smtClean="0"/>
              <a:t>	</a:t>
            </a:r>
            <a:r>
              <a:rPr lang="en-US" dirty="0" err="1" smtClean="0"/>
              <a:t>getpid</a:t>
            </a:r>
            <a:r>
              <a:rPr lang="en-US" dirty="0" smtClean="0"/>
              <a:t>(), </a:t>
            </a:r>
            <a:r>
              <a:rPr lang="en-US" dirty="0" err="1" smtClean="0"/>
              <a:t>argv</a:t>
            </a:r>
            <a:r>
              <a:rPr lang="en-US" dirty="0" smtClean="0"/>
              <a:t>[j</a:t>
            </a:r>
            <a:r>
              <a:rPr lang="en-US" dirty="0"/>
              <a:t>]);</a:t>
            </a:r>
          </a:p>
          <a:p>
            <a:pPr marL="0" indent="0">
              <a:buNone/>
            </a:pPr>
            <a:r>
              <a:rPr lang="en-US" dirty="0"/>
              <a:t>            sleep(</a:t>
            </a:r>
            <a:r>
              <a:rPr lang="en-US" dirty="0" err="1"/>
              <a:t>getInt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[j], </a:t>
            </a:r>
            <a:r>
              <a:rPr lang="en-US" dirty="0" smtClean="0"/>
              <a:t>	GN_NONNEG</a:t>
            </a:r>
            <a:r>
              <a:rPr lang="en-US" dirty="0"/>
              <a:t>, "</a:t>
            </a:r>
            <a:r>
              <a:rPr lang="en-US" dirty="0" smtClean="0"/>
              <a:t>sleep"));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_exit(EXIT_SUCCESS);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default:  </a:t>
            </a:r>
            <a:r>
              <a:rPr lang="en-US" dirty="0" smtClean="0"/>
              <a:t>/* </a:t>
            </a:r>
            <a:r>
              <a:rPr lang="en-US" dirty="0"/>
              <a:t>Parent just </a:t>
            </a:r>
            <a:r>
              <a:rPr lang="en-US" dirty="0" smtClean="0"/>
              <a:t>continues </a:t>
            </a:r>
            <a:r>
              <a:rPr lang="en-US" dirty="0"/>
              <a:t>*/</a:t>
            </a:r>
          </a:p>
          <a:p>
            <a:pPr marL="0" indent="0">
              <a:buNone/>
            </a:pPr>
            <a:r>
              <a:rPr lang="en-US" dirty="0"/>
              <a:t>            break;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numDead</a:t>
            </a:r>
            <a:r>
              <a:rPr lang="en-US" dirty="0"/>
              <a:t> = 0;</a:t>
            </a:r>
          </a:p>
        </p:txBody>
      </p:sp>
    </p:spTree>
    <p:extLst>
      <p:ext uri="{BB962C8B-B14F-4D97-AF65-F5344CB8AC3E}">
        <p14:creationId xmlns:p14="http://schemas.microsoft.com/office/powerpoint/2010/main" val="3264675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17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numDead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   for (;;) {                      /* Parent waits for each child to exit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childPid</a:t>
            </a:r>
            <a:r>
              <a:rPr lang="en-US" dirty="0"/>
              <a:t> = wait(NULL);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childPid</a:t>
            </a:r>
            <a:r>
              <a:rPr lang="en-US" dirty="0"/>
              <a:t> == -1) {</a:t>
            </a:r>
          </a:p>
          <a:p>
            <a:pPr marL="0" indent="0">
              <a:buNone/>
            </a:pPr>
            <a:r>
              <a:rPr lang="en-US" dirty="0"/>
              <a:t>            if (</a:t>
            </a:r>
            <a:r>
              <a:rPr lang="en-US" dirty="0" err="1"/>
              <a:t>errno</a:t>
            </a:r>
            <a:r>
              <a:rPr lang="en-US" dirty="0"/>
              <a:t> == ECHILD) {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printf</a:t>
            </a:r>
            <a:r>
              <a:rPr lang="en-US" dirty="0"/>
              <a:t>("No more children - bye!\n");</a:t>
            </a:r>
          </a:p>
          <a:p>
            <a:pPr marL="0" indent="0">
              <a:buNone/>
            </a:pPr>
            <a:r>
              <a:rPr lang="en-US" dirty="0"/>
              <a:t>                exit(EXIT_SUCCESS);</a:t>
            </a:r>
          </a:p>
          <a:p>
            <a:pPr marL="0" indent="0">
              <a:buNone/>
            </a:pPr>
            <a:r>
              <a:rPr lang="en-US" dirty="0"/>
              <a:t>            } else {                /* Some other (unexpected) error */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errExit</a:t>
            </a:r>
            <a:r>
              <a:rPr lang="en-US" dirty="0"/>
              <a:t>("wait");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numDead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("[%s] wait() returned child PID %</a:t>
            </a:r>
            <a:r>
              <a:rPr lang="en-US" dirty="0" err="1"/>
              <a:t>ld</a:t>
            </a:r>
            <a:r>
              <a:rPr lang="en-US" dirty="0"/>
              <a:t> (</a:t>
            </a:r>
            <a:r>
              <a:rPr lang="en-US" dirty="0" err="1"/>
              <a:t>numDead</a:t>
            </a:r>
            <a:r>
              <a:rPr lang="en-US" dirty="0"/>
              <a:t>=%d)\n",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currTime</a:t>
            </a:r>
            <a:r>
              <a:rPr lang="en-US" dirty="0"/>
              <a:t>("%T"), (long) </a:t>
            </a:r>
            <a:r>
              <a:rPr lang="en-US" dirty="0" err="1"/>
              <a:t>childPid</a:t>
            </a:r>
            <a:r>
              <a:rPr lang="en-US" dirty="0"/>
              <a:t>, </a:t>
            </a:r>
            <a:r>
              <a:rPr lang="en-US" dirty="0" err="1"/>
              <a:t>numDead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7864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0" y="152400"/>
            <a:ext cx="3352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TLPI/</a:t>
            </a:r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243840"/>
            <a:ext cx="8534400" cy="59283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#include &lt;sys/</a:t>
            </a:r>
            <a:r>
              <a:rPr lang="en-US" dirty="0" err="1"/>
              <a:t>wait.h</a:t>
            </a:r>
            <a:r>
              <a:rPr lang="en-US" dirty="0"/>
              <a:t>&gt;</a:t>
            </a:r>
          </a:p>
          <a:p>
            <a:r>
              <a:rPr lang="en-US" dirty="0"/>
              <a:t>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errno.h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int</a:t>
            </a:r>
            <a:endParaRPr lang="en-US" dirty="0"/>
          </a:p>
          <a:p>
            <a:r>
              <a:rPr lang="en-US" dirty="0"/>
              <a:t>system(</a:t>
            </a:r>
            <a:r>
              <a:rPr lang="en-US" dirty="0" err="1"/>
              <a:t>const</a:t>
            </a:r>
            <a:r>
              <a:rPr lang="en-US" dirty="0"/>
              <a:t> char *command)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</a:t>
            </a:r>
            <a:r>
              <a:rPr lang="en-US" dirty="0" err="1"/>
              <a:t>sigset_t</a:t>
            </a:r>
            <a:r>
              <a:rPr lang="en-US" dirty="0"/>
              <a:t> </a:t>
            </a:r>
            <a:r>
              <a:rPr lang="en-US" dirty="0" err="1"/>
              <a:t>blockMask</a:t>
            </a:r>
            <a:r>
              <a:rPr lang="en-US" dirty="0"/>
              <a:t>, </a:t>
            </a:r>
            <a:r>
              <a:rPr lang="en-US" dirty="0" err="1"/>
              <a:t>origMask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</a:t>
            </a:r>
            <a:r>
              <a:rPr lang="en-US" dirty="0" err="1"/>
              <a:t>saIgnore</a:t>
            </a:r>
            <a:r>
              <a:rPr lang="en-US" dirty="0"/>
              <a:t>, </a:t>
            </a:r>
            <a:r>
              <a:rPr lang="en-US" dirty="0" err="1"/>
              <a:t>saOrigQuit</a:t>
            </a:r>
            <a:r>
              <a:rPr lang="en-US" dirty="0"/>
              <a:t>, </a:t>
            </a:r>
            <a:r>
              <a:rPr lang="en-US" dirty="0" err="1"/>
              <a:t>saOrigInt</a:t>
            </a:r>
            <a:r>
              <a:rPr lang="en-US" dirty="0"/>
              <a:t>, </a:t>
            </a:r>
            <a:r>
              <a:rPr lang="en-US" dirty="0" err="1"/>
              <a:t>saDefault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childPid</a:t>
            </a:r>
            <a:r>
              <a:rPr lang="en-US" dirty="0"/>
              <a:t>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status, </a:t>
            </a:r>
            <a:r>
              <a:rPr lang="en-US" dirty="0" err="1"/>
              <a:t>savedErrno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    if (command == NULL)                /* Is a shell available? */</a:t>
            </a:r>
          </a:p>
          <a:p>
            <a:r>
              <a:rPr lang="en-US" dirty="0"/>
              <a:t>        return system(":") == 0;</a:t>
            </a:r>
          </a:p>
          <a:p>
            <a:endParaRPr lang="en-US" dirty="0"/>
          </a:p>
          <a:p>
            <a:r>
              <a:rPr lang="en-US" dirty="0"/>
              <a:t>    /* The parent process (the caller of system()) blocks SIGCHLD</a:t>
            </a:r>
          </a:p>
          <a:p>
            <a:r>
              <a:rPr lang="en-US" dirty="0"/>
              <a:t>       and ignore SIGINT and SIGQUIT while the child is executing.</a:t>
            </a:r>
          </a:p>
          <a:p>
            <a:r>
              <a:rPr lang="en-US" dirty="0"/>
              <a:t>       We must change the signal settings prior to forking, to avoid</a:t>
            </a:r>
          </a:p>
          <a:p>
            <a:r>
              <a:rPr lang="en-US" dirty="0"/>
              <a:t>       possible race conditions. This means that we must undo the</a:t>
            </a:r>
          </a:p>
          <a:p>
            <a:r>
              <a:rPr lang="en-US" dirty="0"/>
              <a:t>       effects of the following in the child after fork(). */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835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228600"/>
            <a:ext cx="8382000" cy="592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 err="1" smtClean="0"/>
              <a:t>sigemptyset</a:t>
            </a:r>
            <a:r>
              <a:rPr lang="en-US" sz="2000" dirty="0"/>
              <a:t>(&amp;</a:t>
            </a:r>
            <a:r>
              <a:rPr lang="en-US" sz="2000" dirty="0" err="1"/>
              <a:t>blockMask</a:t>
            </a:r>
            <a:r>
              <a:rPr lang="en-US" sz="2000" dirty="0"/>
              <a:t>);            /* Block SIGCHLD */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sigaddset</a:t>
            </a:r>
            <a:r>
              <a:rPr lang="en-US" sz="2000" dirty="0"/>
              <a:t>(&amp;</a:t>
            </a:r>
            <a:r>
              <a:rPr lang="en-US" sz="2000" dirty="0" err="1"/>
              <a:t>blockMask</a:t>
            </a:r>
            <a:r>
              <a:rPr lang="en-US" sz="2000" dirty="0"/>
              <a:t>, SIGCHLD);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sigprocmask</a:t>
            </a:r>
            <a:r>
              <a:rPr lang="en-US" sz="2000" dirty="0"/>
              <a:t>(SIG_BLOCK, &amp;</a:t>
            </a:r>
            <a:r>
              <a:rPr lang="en-US" sz="2000" dirty="0" err="1"/>
              <a:t>blockMask</a:t>
            </a:r>
            <a:r>
              <a:rPr lang="en-US" sz="2000" dirty="0"/>
              <a:t>, &amp;</a:t>
            </a:r>
            <a:r>
              <a:rPr lang="en-US" sz="2000" dirty="0" err="1"/>
              <a:t>origMask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saIgnore.sa_handler</a:t>
            </a:r>
            <a:r>
              <a:rPr lang="en-US" sz="2000" dirty="0"/>
              <a:t> = SIG_IGN;      /* Ignore SIGINT and SIGQUIT */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saIgnore.sa_flags</a:t>
            </a:r>
            <a:r>
              <a:rPr lang="en-US" sz="2000" dirty="0"/>
              <a:t> = 0;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sigemptyset</a:t>
            </a:r>
            <a:r>
              <a:rPr lang="en-US" sz="2000" dirty="0"/>
              <a:t>(&amp;</a:t>
            </a:r>
            <a:r>
              <a:rPr lang="en-US" sz="2000" dirty="0" err="1"/>
              <a:t>saIgnore.sa_mask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sigaction</a:t>
            </a:r>
            <a:r>
              <a:rPr lang="en-US" sz="2000" dirty="0"/>
              <a:t>(SIGINT, &amp;</a:t>
            </a:r>
            <a:r>
              <a:rPr lang="en-US" sz="2000" dirty="0" err="1"/>
              <a:t>saIgnore</a:t>
            </a:r>
            <a:r>
              <a:rPr lang="en-US" sz="2000" dirty="0"/>
              <a:t>, &amp;</a:t>
            </a:r>
            <a:r>
              <a:rPr lang="en-US" sz="2000" dirty="0" err="1"/>
              <a:t>saOrigInt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sigaction</a:t>
            </a:r>
            <a:r>
              <a:rPr lang="en-US" sz="2000" dirty="0"/>
              <a:t>(SIGQUIT, &amp;</a:t>
            </a:r>
            <a:r>
              <a:rPr lang="en-US" sz="2000" dirty="0" err="1"/>
              <a:t>saIgnore</a:t>
            </a:r>
            <a:r>
              <a:rPr lang="en-US" sz="2000" dirty="0"/>
              <a:t>, &amp;</a:t>
            </a:r>
            <a:r>
              <a:rPr lang="en-US" sz="2000" dirty="0" err="1"/>
              <a:t>saOrigQuit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switch (</a:t>
            </a:r>
            <a:r>
              <a:rPr lang="en-US" sz="2000" dirty="0" err="1"/>
              <a:t>childPid</a:t>
            </a:r>
            <a:r>
              <a:rPr lang="en-US" sz="2000" dirty="0"/>
              <a:t> = fork()) {</a:t>
            </a:r>
          </a:p>
          <a:p>
            <a:pPr marL="0" indent="0">
              <a:buNone/>
            </a:pPr>
            <a:r>
              <a:rPr lang="en-US" sz="2000" dirty="0"/>
              <a:t>    case -1: /* fork() failed */</a:t>
            </a:r>
          </a:p>
          <a:p>
            <a:pPr marL="0" indent="0">
              <a:buNone/>
            </a:pPr>
            <a:r>
              <a:rPr lang="en-US" sz="2000" dirty="0"/>
              <a:t>        status = -1;</a:t>
            </a:r>
          </a:p>
          <a:p>
            <a:pPr marL="0" indent="0">
              <a:buNone/>
            </a:pPr>
            <a:r>
              <a:rPr lang="en-US" sz="2000" dirty="0"/>
              <a:t>        break;          /* Carry on to reset signal attributes */</a:t>
            </a:r>
          </a:p>
        </p:txBody>
      </p:sp>
    </p:spTree>
    <p:extLst>
      <p:ext uri="{BB962C8B-B14F-4D97-AF65-F5344CB8AC3E}">
        <p14:creationId xmlns:p14="http://schemas.microsoft.com/office/powerpoint/2010/main" val="88164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err="1"/>
              <a:t>Rehits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err="1"/>
              <a:t>wc</a:t>
            </a:r>
            <a:r>
              <a:rPr lang="en-US" dirty="0"/>
              <a:t> (Examples/</a:t>
            </a:r>
            <a:r>
              <a:rPr lang="en-US" dirty="0" err="1"/>
              <a:t>pipe.c</a:t>
            </a:r>
            <a:r>
              <a:rPr lang="en-US" dirty="0" smtClean="0"/>
              <a:t>)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Signals </a:t>
            </a:r>
            <a:r>
              <a:rPr lang="en-US" dirty="0"/>
              <a:t>Introduction</a:t>
            </a:r>
          </a:p>
          <a:p>
            <a:pPr lvl="1">
              <a:defRPr/>
            </a:pPr>
            <a:r>
              <a:rPr lang="en-US" dirty="0"/>
              <a:t>GNU Coding </a:t>
            </a:r>
            <a:r>
              <a:rPr lang="en-US" dirty="0" smtClean="0"/>
              <a:t>Standards / Unit testing overview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err="1" smtClean="0"/>
              <a:t>Sigaction</a:t>
            </a:r>
            <a:r>
              <a:rPr lang="en-US" dirty="0" smtClean="0"/>
              <a:t> again</a:t>
            </a:r>
          </a:p>
          <a:p>
            <a:pPr lvl="1">
              <a:defRPr/>
            </a:pPr>
            <a:r>
              <a:rPr lang="en-US" dirty="0" err="1" smtClean="0"/>
              <a:t>Setsets</a:t>
            </a:r>
            <a:r>
              <a:rPr lang="en-US" dirty="0" smtClean="0"/>
              <a:t>, </a:t>
            </a:r>
            <a:r>
              <a:rPr lang="en-US" dirty="0" err="1" smtClean="0"/>
              <a:t>sigmasks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Blocking signals</a:t>
            </a:r>
          </a:p>
          <a:p>
            <a:pPr lvl="1">
              <a:defRPr/>
            </a:pPr>
            <a:r>
              <a:rPr lang="en-US" dirty="0" smtClean="0"/>
              <a:t>Inheriting signal masks</a:t>
            </a:r>
          </a:p>
          <a:p>
            <a:pPr lvl="1">
              <a:defRPr/>
            </a:pPr>
            <a:r>
              <a:rPr lang="en-US" smtClean="0"/>
              <a:t>File Systems – Chap 18</a:t>
            </a: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20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228600"/>
            <a:ext cx="8382000" cy="592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case 0: /* Child: exec command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/* We ignore possible error returns because the only specified error</a:t>
            </a:r>
          </a:p>
          <a:p>
            <a:pPr marL="0" indent="0">
              <a:buNone/>
            </a:pPr>
            <a:r>
              <a:rPr lang="en-US" sz="2000" dirty="0"/>
              <a:t>           is for a failed exec(), and because errors in these calls can't</a:t>
            </a:r>
          </a:p>
          <a:p>
            <a:pPr marL="0" indent="0">
              <a:buNone/>
            </a:pPr>
            <a:r>
              <a:rPr lang="en-US" sz="2000" dirty="0"/>
              <a:t>           affect the caller of system() (which is a separate process)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saDefault.sa_handler</a:t>
            </a:r>
            <a:r>
              <a:rPr lang="en-US" sz="2000" dirty="0"/>
              <a:t> = SIG_DFL;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saDefault.sa_flags</a:t>
            </a:r>
            <a:r>
              <a:rPr lang="en-US" sz="2000" dirty="0"/>
              <a:t> = 0;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sigemptyset</a:t>
            </a:r>
            <a:r>
              <a:rPr lang="en-US" sz="2000" dirty="0"/>
              <a:t>(&amp;</a:t>
            </a:r>
            <a:r>
              <a:rPr lang="en-US" sz="2000" dirty="0" err="1"/>
              <a:t>saDefault.sa_mask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if (</a:t>
            </a:r>
            <a:r>
              <a:rPr lang="en-US" sz="2000" dirty="0" err="1"/>
              <a:t>saOrigInt.sa_handler</a:t>
            </a:r>
            <a:r>
              <a:rPr lang="en-US" sz="2000" dirty="0"/>
              <a:t> != SIG_IGN)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sigaction</a:t>
            </a:r>
            <a:r>
              <a:rPr lang="en-US" sz="2000" dirty="0"/>
              <a:t>(SIGINT, &amp;</a:t>
            </a:r>
            <a:r>
              <a:rPr lang="en-US" sz="2000" dirty="0" err="1"/>
              <a:t>saDefault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r>
              <a:rPr lang="en-US" sz="2000" dirty="0"/>
              <a:t>        if (</a:t>
            </a:r>
            <a:r>
              <a:rPr lang="en-US" sz="2000" dirty="0" err="1"/>
              <a:t>saOrigQuit.sa_handler</a:t>
            </a:r>
            <a:r>
              <a:rPr lang="en-US" sz="2000" dirty="0"/>
              <a:t> != SIG_IGN)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sigaction</a:t>
            </a:r>
            <a:r>
              <a:rPr lang="en-US" sz="2000" dirty="0"/>
              <a:t>(SIGQUIT, &amp;</a:t>
            </a:r>
            <a:r>
              <a:rPr lang="en-US" sz="2000" dirty="0" err="1"/>
              <a:t>saDefault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sigprocmask</a:t>
            </a:r>
            <a:r>
              <a:rPr lang="en-US" sz="2000" dirty="0"/>
              <a:t>(SIG_SETMASK, &amp;</a:t>
            </a:r>
            <a:r>
              <a:rPr lang="en-US" sz="2000" dirty="0" err="1"/>
              <a:t>origMask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2671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228600"/>
            <a:ext cx="8382000" cy="592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case 0: /* Child: exec command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/* We ignore possible error returns because the only specified error</a:t>
            </a:r>
          </a:p>
          <a:p>
            <a:pPr marL="0" indent="0">
              <a:buNone/>
            </a:pPr>
            <a:r>
              <a:rPr lang="en-US" sz="2000" dirty="0"/>
              <a:t>           is for a failed exec(), and because errors in these calls can't</a:t>
            </a:r>
          </a:p>
          <a:p>
            <a:pPr marL="0" indent="0">
              <a:buNone/>
            </a:pPr>
            <a:r>
              <a:rPr lang="en-US" sz="2000" dirty="0"/>
              <a:t>           affect the caller of system() (which is a separate process)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saDefault.sa_handler</a:t>
            </a:r>
            <a:r>
              <a:rPr lang="en-US" sz="2000" dirty="0"/>
              <a:t> = SIG_DFL;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saDefault.sa_flags</a:t>
            </a:r>
            <a:r>
              <a:rPr lang="en-US" sz="2000" dirty="0"/>
              <a:t> = 0;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sigemptyset</a:t>
            </a:r>
            <a:r>
              <a:rPr lang="en-US" sz="2000" dirty="0"/>
              <a:t>(&amp;</a:t>
            </a:r>
            <a:r>
              <a:rPr lang="en-US" sz="2000" dirty="0" err="1"/>
              <a:t>saDefault.sa_mask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if (</a:t>
            </a:r>
            <a:r>
              <a:rPr lang="en-US" sz="2000" dirty="0" err="1"/>
              <a:t>saOrigInt.sa_handler</a:t>
            </a:r>
            <a:r>
              <a:rPr lang="en-US" sz="2000" dirty="0"/>
              <a:t> != SIG_IGN)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sigaction</a:t>
            </a:r>
            <a:r>
              <a:rPr lang="en-US" sz="2000" dirty="0"/>
              <a:t>(SIGINT, &amp;</a:t>
            </a:r>
            <a:r>
              <a:rPr lang="en-US" sz="2000" dirty="0" err="1"/>
              <a:t>saDefault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r>
              <a:rPr lang="en-US" sz="2000" dirty="0"/>
              <a:t>        if (</a:t>
            </a:r>
            <a:r>
              <a:rPr lang="en-US" sz="2000" dirty="0" err="1"/>
              <a:t>saOrigQuit.sa_handler</a:t>
            </a:r>
            <a:r>
              <a:rPr lang="en-US" sz="2000" dirty="0"/>
              <a:t> != SIG_IGN)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sigaction</a:t>
            </a:r>
            <a:r>
              <a:rPr lang="en-US" sz="2000" dirty="0"/>
              <a:t>(SIGQUIT, &amp;</a:t>
            </a:r>
            <a:r>
              <a:rPr lang="en-US" sz="2000" dirty="0" err="1"/>
              <a:t>saDefault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sigprocmask</a:t>
            </a:r>
            <a:r>
              <a:rPr lang="en-US" sz="2000" dirty="0"/>
              <a:t>(SIG_SETMASK, &amp;</a:t>
            </a:r>
            <a:r>
              <a:rPr lang="en-US" sz="2000" dirty="0" err="1"/>
              <a:t>origMask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3292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228600"/>
            <a:ext cx="8760178" cy="592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 err="1"/>
              <a:t>execl</a:t>
            </a:r>
            <a:r>
              <a:rPr lang="en-US" sz="2000" dirty="0"/>
              <a:t>("/bin/</a:t>
            </a:r>
            <a:r>
              <a:rPr lang="en-US" sz="2000" dirty="0" err="1"/>
              <a:t>sh</a:t>
            </a:r>
            <a:r>
              <a:rPr lang="en-US" sz="2000" dirty="0"/>
              <a:t>", "</a:t>
            </a:r>
            <a:r>
              <a:rPr lang="en-US" sz="2000" dirty="0" err="1"/>
              <a:t>sh</a:t>
            </a:r>
            <a:r>
              <a:rPr lang="en-US" sz="2000" dirty="0"/>
              <a:t>", "-c", command, (char *) NULL);</a:t>
            </a:r>
          </a:p>
          <a:p>
            <a:pPr marL="0" indent="0">
              <a:buNone/>
            </a:pPr>
            <a:r>
              <a:rPr lang="en-US" sz="2000" dirty="0"/>
              <a:t>        _exit(127);                     /* We could not exec the shell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default: /* Parent: wait for our child to terminate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/* We must use </a:t>
            </a:r>
            <a:r>
              <a:rPr lang="en-US" sz="2000" dirty="0" err="1"/>
              <a:t>waitpid</a:t>
            </a:r>
            <a:r>
              <a:rPr lang="en-US" sz="2000" dirty="0"/>
              <a:t>() for this task; using wait() could </a:t>
            </a:r>
            <a:r>
              <a:rPr lang="en-US" sz="2000" dirty="0" smtClean="0"/>
              <a:t>inadvertently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collect the status of one of the caller's other children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while (</a:t>
            </a:r>
            <a:r>
              <a:rPr lang="en-US" sz="2000" dirty="0" err="1"/>
              <a:t>waitpid</a:t>
            </a:r>
            <a:r>
              <a:rPr lang="en-US" sz="2000" dirty="0"/>
              <a:t>(</a:t>
            </a:r>
            <a:r>
              <a:rPr lang="en-US" sz="2000" dirty="0" err="1"/>
              <a:t>childPid</a:t>
            </a:r>
            <a:r>
              <a:rPr lang="en-US" sz="2000" dirty="0"/>
              <a:t>, &amp;status, 0) == -1) {</a:t>
            </a:r>
          </a:p>
          <a:p>
            <a:pPr marL="0" indent="0">
              <a:buNone/>
            </a:pPr>
            <a:r>
              <a:rPr lang="en-US" sz="2000" dirty="0"/>
              <a:t>            if (</a:t>
            </a:r>
            <a:r>
              <a:rPr lang="en-US" sz="2000" dirty="0" err="1"/>
              <a:t>errno</a:t>
            </a:r>
            <a:r>
              <a:rPr lang="en-US" sz="2000" dirty="0"/>
              <a:t> != EINTR) {       /* Error other than EINTR */</a:t>
            </a:r>
          </a:p>
          <a:p>
            <a:pPr marL="0" indent="0">
              <a:buNone/>
            </a:pPr>
            <a:r>
              <a:rPr lang="en-US" sz="2000" dirty="0"/>
              <a:t>                status = -1;</a:t>
            </a:r>
          </a:p>
          <a:p>
            <a:pPr marL="0" indent="0">
              <a:buNone/>
            </a:pPr>
            <a:r>
              <a:rPr lang="en-US" sz="2000" dirty="0"/>
              <a:t>                break;                  /* So exit loop */</a:t>
            </a:r>
          </a:p>
          <a:p>
            <a:pPr marL="0" indent="0">
              <a:buNone/>
            </a:pPr>
            <a:r>
              <a:rPr lang="en-US" sz="2000" dirty="0"/>
              <a:t>            }</a:t>
            </a:r>
          </a:p>
          <a:p>
            <a:pPr marL="0" indent="0">
              <a:buNone/>
            </a:pPr>
            <a:r>
              <a:rPr lang="en-US" sz="2000" dirty="0"/>
              <a:t>        }</a:t>
            </a:r>
          </a:p>
          <a:p>
            <a:pPr marL="0" indent="0">
              <a:buNone/>
            </a:pPr>
            <a:r>
              <a:rPr lang="en-US" sz="2000" dirty="0"/>
              <a:t>        break;</a:t>
            </a:r>
          </a:p>
          <a:p>
            <a:pPr marL="0" indent="0">
              <a:buNone/>
            </a:pPr>
            <a:r>
              <a:rPr lang="en-US" sz="2000" dirty="0"/>
              <a:t>    });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3292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81800" y="152400"/>
            <a:ext cx="2362200" cy="990600"/>
          </a:xfrm>
        </p:spPr>
        <p:txBody>
          <a:bodyPr/>
          <a:lstStyle/>
          <a:p>
            <a:r>
              <a:rPr lang="en-US" dirty="0" err="1" smtClean="0"/>
              <a:t>System.c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22" y="1447800"/>
            <a:ext cx="8382000" cy="470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   /* Unblock SIGCHLD, restore dispositions of SIGINT and SIGQUIT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savedErrno</a:t>
            </a:r>
            <a:r>
              <a:rPr lang="en-US" sz="2000" dirty="0"/>
              <a:t> = </a:t>
            </a:r>
            <a:r>
              <a:rPr lang="en-US" sz="2000" dirty="0" err="1"/>
              <a:t>errno</a:t>
            </a:r>
            <a:r>
              <a:rPr lang="en-US" sz="2000" dirty="0"/>
              <a:t>;                 /* The following may change '</a:t>
            </a:r>
            <a:r>
              <a:rPr lang="en-US" sz="2000" dirty="0" err="1"/>
              <a:t>errno</a:t>
            </a:r>
            <a:r>
              <a:rPr lang="en-US" sz="2000" dirty="0"/>
              <a:t>' */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sigprocmask</a:t>
            </a:r>
            <a:r>
              <a:rPr lang="en-US" sz="2000" dirty="0"/>
              <a:t>(SIG_SETMASK, &amp;</a:t>
            </a:r>
            <a:r>
              <a:rPr lang="en-US" sz="2000" dirty="0" err="1"/>
              <a:t>origMask</a:t>
            </a:r>
            <a:r>
              <a:rPr lang="en-US" sz="2000" dirty="0"/>
              <a:t>, NULL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smtClean="0"/>
              <a:t>  </a:t>
            </a:r>
            <a:r>
              <a:rPr lang="en-US" sz="2000" dirty="0" err="1" smtClean="0"/>
              <a:t>sigaction</a:t>
            </a:r>
            <a:r>
              <a:rPr lang="en-US" sz="2000" dirty="0" smtClean="0"/>
              <a:t>(SIGINT</a:t>
            </a:r>
            <a:r>
              <a:rPr lang="en-US" sz="2000" dirty="0"/>
              <a:t>, &amp;</a:t>
            </a:r>
            <a:r>
              <a:rPr lang="en-US" sz="2000" dirty="0" err="1"/>
              <a:t>saOrigInt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sigaction</a:t>
            </a:r>
            <a:r>
              <a:rPr lang="en-US" sz="2000" dirty="0"/>
              <a:t>(SIGQUIT, &amp;</a:t>
            </a:r>
            <a:r>
              <a:rPr lang="en-US" sz="2000" dirty="0" err="1"/>
              <a:t>saOrigQuit</a:t>
            </a:r>
            <a:r>
              <a:rPr lang="en-US" sz="2000" dirty="0"/>
              <a:t>, NULL);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errno</a:t>
            </a:r>
            <a:r>
              <a:rPr lang="en-US" sz="2000" dirty="0"/>
              <a:t> = </a:t>
            </a:r>
            <a:r>
              <a:rPr lang="en-US" sz="2000" dirty="0" err="1"/>
              <a:t>savedErrno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return status;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3292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longjmp.c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#include &lt;</a:t>
            </a:r>
            <a:r>
              <a:rPr lang="en-US" sz="1600" dirty="0" err="1"/>
              <a:t>setjmp.h</a:t>
            </a:r>
            <a:r>
              <a:rPr lang="en-US" sz="1600" dirty="0"/>
              <a:t>&gt;</a:t>
            </a:r>
          </a:p>
          <a:p>
            <a:pPr marL="0" indent="0">
              <a:buNone/>
            </a:pPr>
            <a:r>
              <a:rPr lang="en-US" sz="1600" dirty="0"/>
              <a:t>#include "</a:t>
            </a:r>
            <a:r>
              <a:rPr lang="en-US" sz="1600" dirty="0" err="1"/>
              <a:t>tlpi_hdr.h</a:t>
            </a:r>
            <a:r>
              <a:rPr lang="en-US" sz="1600" dirty="0"/>
              <a:t>"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static </a:t>
            </a:r>
            <a:r>
              <a:rPr lang="en-US" sz="1600" dirty="0" err="1"/>
              <a:t>jmp_buf</a:t>
            </a:r>
            <a:r>
              <a:rPr lang="en-US" sz="1600" dirty="0"/>
              <a:t> </a:t>
            </a:r>
            <a:r>
              <a:rPr lang="en-US" sz="1600" dirty="0" err="1"/>
              <a:t>env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static void</a:t>
            </a:r>
          </a:p>
          <a:p>
            <a:pPr marL="0" indent="0">
              <a:buNone/>
            </a:pPr>
            <a:r>
              <a:rPr lang="en-US" sz="1600" dirty="0"/>
              <a:t>f2(void)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 err="1"/>
              <a:t>longjmp</a:t>
            </a:r>
            <a:r>
              <a:rPr lang="en-US" sz="1600" dirty="0"/>
              <a:t>(</a:t>
            </a:r>
            <a:r>
              <a:rPr lang="en-US" sz="1600" dirty="0" err="1"/>
              <a:t>env</a:t>
            </a:r>
            <a:r>
              <a:rPr lang="en-US" sz="1600" dirty="0"/>
              <a:t>, 2);</a:t>
            </a:r>
          </a:p>
          <a:p>
            <a:pPr marL="0" indent="0">
              <a:buNone/>
            </a:pPr>
            <a:r>
              <a:rPr lang="en-US" sz="1600" dirty="0" smtClean="0"/>
              <a:t>}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static void</a:t>
            </a:r>
          </a:p>
          <a:p>
            <a:pPr marL="0" indent="0">
              <a:buNone/>
            </a:pPr>
            <a:r>
              <a:rPr lang="en-US" sz="1600" dirty="0"/>
              <a:t>f1(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argc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    if (</a:t>
            </a:r>
            <a:r>
              <a:rPr lang="en-US" sz="1600" dirty="0" err="1"/>
              <a:t>argc</a:t>
            </a:r>
            <a:r>
              <a:rPr lang="en-US" sz="1600" dirty="0"/>
              <a:t> == 1)</a:t>
            </a:r>
          </a:p>
          <a:p>
            <a:pPr marL="0" indent="0">
              <a:buNone/>
            </a:pPr>
            <a:r>
              <a:rPr lang="en-US" sz="1600" dirty="0"/>
              <a:t>        </a:t>
            </a:r>
            <a:r>
              <a:rPr lang="en-US" sz="1600" dirty="0" err="1"/>
              <a:t>longjmp</a:t>
            </a:r>
            <a:r>
              <a:rPr lang="en-US" sz="1600" dirty="0"/>
              <a:t>(</a:t>
            </a:r>
            <a:r>
              <a:rPr lang="en-US" sz="1600" dirty="0" err="1"/>
              <a:t>env</a:t>
            </a:r>
            <a:r>
              <a:rPr lang="en-US" sz="1600" dirty="0"/>
              <a:t>, 1);</a:t>
            </a:r>
          </a:p>
          <a:p>
            <a:pPr marL="0" indent="0">
              <a:buNone/>
            </a:pPr>
            <a:r>
              <a:rPr lang="en-US" sz="1600" dirty="0"/>
              <a:t>    f2();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267200" y="1216152"/>
            <a:ext cx="4406646" cy="49377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switch (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env</a:t>
            </a:r>
            <a:r>
              <a:rPr lang="en-US" dirty="0"/>
              <a:t>)) {</a:t>
            </a:r>
          </a:p>
          <a:p>
            <a:pPr marL="0" indent="0">
              <a:buNone/>
            </a:pPr>
            <a:r>
              <a:rPr lang="en-US" dirty="0"/>
              <a:t>    case 0:     /* This is the return after the initial </a:t>
            </a:r>
            <a:r>
              <a:rPr lang="en-US" dirty="0" err="1"/>
              <a:t>setjmp</a:t>
            </a:r>
            <a:r>
              <a:rPr lang="en-US" dirty="0"/>
              <a:t>()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("Calling f1() after initial </a:t>
            </a:r>
            <a:r>
              <a:rPr lang="en-US" dirty="0" err="1"/>
              <a:t>setjmp</a:t>
            </a:r>
            <a:r>
              <a:rPr lang="en-US" dirty="0"/>
              <a:t>()\n");</a:t>
            </a:r>
          </a:p>
          <a:p>
            <a:pPr marL="0" indent="0">
              <a:buNone/>
            </a:pPr>
            <a:r>
              <a:rPr lang="en-US" dirty="0"/>
              <a:t>        f1(</a:t>
            </a:r>
            <a:r>
              <a:rPr lang="en-US" dirty="0" err="1"/>
              <a:t>argc</a:t>
            </a:r>
            <a:r>
              <a:rPr lang="en-US" dirty="0"/>
              <a:t>);               /* Never returns... */</a:t>
            </a:r>
          </a:p>
          <a:p>
            <a:pPr marL="0" indent="0">
              <a:buNone/>
            </a:pPr>
            <a:r>
              <a:rPr lang="en-US" dirty="0"/>
              <a:t>        break;                  /* ... but this is good form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case 1: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("We jumped back from f1()\n");</a:t>
            </a:r>
          </a:p>
          <a:p>
            <a:pPr marL="0" indent="0">
              <a:buNone/>
            </a:pPr>
            <a:r>
              <a:rPr lang="en-US" dirty="0"/>
              <a:t>        break;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case 2: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("We jumped back from f2()\n");</a:t>
            </a:r>
          </a:p>
          <a:p>
            <a:pPr marL="0" indent="0">
              <a:buNone/>
            </a:pPr>
            <a:r>
              <a:rPr lang="en-US" dirty="0"/>
              <a:t>        break;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exit(EXIT_SUCCESS);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14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4346448" cy="62484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switch (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env</a:t>
            </a:r>
            <a:r>
              <a:rPr lang="en-US" dirty="0"/>
              <a:t>)) {</a:t>
            </a:r>
          </a:p>
          <a:p>
            <a:r>
              <a:rPr lang="en-US" dirty="0"/>
              <a:t>    case 0:     /* This is the return after the initial </a:t>
            </a:r>
            <a:r>
              <a:rPr lang="en-US" dirty="0" err="1"/>
              <a:t>setjmp</a:t>
            </a:r>
            <a:r>
              <a:rPr lang="en-US" dirty="0"/>
              <a:t>() */</a:t>
            </a:r>
          </a:p>
          <a:p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("Calling f1() after initial </a:t>
            </a:r>
            <a:r>
              <a:rPr lang="en-US" dirty="0" err="1"/>
              <a:t>setjmp</a:t>
            </a:r>
            <a:r>
              <a:rPr lang="en-US" dirty="0"/>
              <a:t>()\n");</a:t>
            </a:r>
          </a:p>
          <a:p>
            <a:r>
              <a:rPr lang="en-US" dirty="0"/>
              <a:t>        f1(</a:t>
            </a:r>
            <a:r>
              <a:rPr lang="en-US" dirty="0" err="1"/>
              <a:t>argc</a:t>
            </a:r>
            <a:r>
              <a:rPr lang="en-US" dirty="0"/>
              <a:t>);               /* Never returns... */</a:t>
            </a:r>
          </a:p>
          <a:p>
            <a:r>
              <a:rPr lang="en-US" dirty="0"/>
              <a:t>        break;                  /* ... but this is good form */</a:t>
            </a:r>
          </a:p>
          <a:p>
            <a:endParaRPr lang="en-US" dirty="0"/>
          </a:p>
          <a:p>
            <a:r>
              <a:rPr lang="en-US" dirty="0"/>
              <a:t>    case 1:</a:t>
            </a:r>
          </a:p>
          <a:p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("We jumped back from f1()\n");</a:t>
            </a:r>
          </a:p>
          <a:p>
            <a:r>
              <a:rPr lang="en-US" dirty="0"/>
              <a:t>        break;</a:t>
            </a:r>
          </a:p>
          <a:p>
            <a:endParaRPr lang="en-US" dirty="0"/>
          </a:p>
          <a:p>
            <a:r>
              <a:rPr lang="en-US" dirty="0"/>
              <a:t>    case 2:</a:t>
            </a:r>
          </a:p>
          <a:p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("We jumped back from f2()\n");</a:t>
            </a:r>
          </a:p>
          <a:p>
            <a:r>
              <a:rPr lang="en-US" dirty="0"/>
              <a:t>        break;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exit(EXIT_SUCCESS);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457200"/>
            <a:ext cx="4041648" cy="569671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setjmp</a:t>
            </a:r>
            <a:r>
              <a:rPr lang="en-US" dirty="0"/>
              <a:t>(</a:t>
            </a:r>
            <a:r>
              <a:rPr lang="en-US" dirty="0" err="1"/>
              <a:t>env</a:t>
            </a:r>
            <a:r>
              <a:rPr lang="en-US" dirty="0"/>
              <a:t>) == 0) {     /* Code executed after </a:t>
            </a:r>
            <a:r>
              <a:rPr lang="en-US" dirty="0" err="1"/>
              <a:t>setjmp</a:t>
            </a:r>
            <a:r>
              <a:rPr lang="en-US" dirty="0"/>
              <a:t>()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nvar</a:t>
            </a:r>
            <a:r>
              <a:rPr lang="en-US" dirty="0"/>
              <a:t> = 777;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rvar</a:t>
            </a:r>
            <a:r>
              <a:rPr lang="en-US" dirty="0"/>
              <a:t> = 888;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vvar</a:t>
            </a:r>
            <a:r>
              <a:rPr lang="en-US" dirty="0"/>
              <a:t> = 999;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doJump</a:t>
            </a:r>
            <a:r>
              <a:rPr lang="en-US" dirty="0"/>
              <a:t>(</a:t>
            </a:r>
            <a:r>
              <a:rPr lang="en-US" dirty="0" err="1"/>
              <a:t>nvar</a:t>
            </a:r>
            <a:r>
              <a:rPr lang="en-US" dirty="0"/>
              <a:t>, </a:t>
            </a:r>
            <a:r>
              <a:rPr lang="en-US" dirty="0" err="1"/>
              <a:t>rvar</a:t>
            </a:r>
            <a:r>
              <a:rPr lang="en-US" dirty="0"/>
              <a:t>, </a:t>
            </a:r>
            <a:r>
              <a:rPr lang="en-US" dirty="0" err="1"/>
              <a:t>vvar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} else {                    /* Code executed after </a:t>
            </a:r>
            <a:r>
              <a:rPr lang="en-US" dirty="0" err="1"/>
              <a:t>longjmp</a:t>
            </a:r>
            <a:r>
              <a:rPr lang="en-US" dirty="0"/>
              <a:t>()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printf</a:t>
            </a:r>
            <a:r>
              <a:rPr lang="en-US" dirty="0"/>
              <a:t>("After </a:t>
            </a:r>
            <a:r>
              <a:rPr lang="en-US" dirty="0" err="1"/>
              <a:t>longjmp</a:t>
            </a:r>
            <a:r>
              <a:rPr lang="en-US" dirty="0"/>
              <a:t>(): </a:t>
            </a:r>
            <a:r>
              <a:rPr lang="en-US" dirty="0" err="1"/>
              <a:t>nvar</a:t>
            </a:r>
            <a:r>
              <a:rPr lang="en-US" dirty="0"/>
              <a:t>=%d </a:t>
            </a:r>
            <a:r>
              <a:rPr lang="en-US" dirty="0" err="1"/>
              <a:t>rvar</a:t>
            </a:r>
            <a:r>
              <a:rPr lang="en-US" dirty="0"/>
              <a:t>=%d </a:t>
            </a:r>
            <a:r>
              <a:rPr lang="en-US" dirty="0" err="1"/>
              <a:t>vvar</a:t>
            </a:r>
            <a:r>
              <a:rPr lang="en-US" dirty="0"/>
              <a:t>=%d\n", </a:t>
            </a:r>
            <a:r>
              <a:rPr lang="en-US" dirty="0" err="1"/>
              <a:t>nvar</a:t>
            </a:r>
            <a:r>
              <a:rPr lang="en-US" dirty="0"/>
              <a:t>, </a:t>
            </a:r>
            <a:r>
              <a:rPr lang="en-US" dirty="0" err="1"/>
              <a:t>rvar</a:t>
            </a:r>
            <a:r>
              <a:rPr lang="en-US" dirty="0"/>
              <a:t>, </a:t>
            </a:r>
            <a:r>
              <a:rPr lang="en-US" dirty="0" err="1"/>
              <a:t>vvar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exit(EXIT_SUCCESS);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7029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Filesystems</a:t>
            </a:r>
            <a:r>
              <a:rPr lang="en-US" dirty="0" smtClean="0"/>
              <a:t> and the hierarchy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26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476500"/>
            <a:ext cx="74390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210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boot block – one boot block, the first block of partition</a:t>
            </a:r>
          </a:p>
          <a:p>
            <a:r>
              <a:rPr lang="en-US" dirty="0" smtClean="0"/>
              <a:t>Superblock</a:t>
            </a:r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size of logical blocks in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filesystem</a:t>
            </a:r>
            <a:r>
              <a:rPr lang="en-US" dirty="0" smtClean="0"/>
              <a:t> in logical blocks</a:t>
            </a:r>
          </a:p>
          <a:p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r>
              <a:rPr lang="en-US" dirty="0" smtClean="0"/>
              <a:t>Data blocks</a:t>
            </a:r>
          </a:p>
          <a:p>
            <a:endParaRPr lang="en-US" dirty="0"/>
          </a:p>
          <a:p>
            <a:r>
              <a:rPr lang="en-US" dirty="0"/>
              <a:t>Documentation/ </a:t>
            </a:r>
            <a:r>
              <a:rPr lang="en-US" dirty="0" err="1"/>
              <a:t>filesystems</a:t>
            </a:r>
            <a:r>
              <a:rPr lang="en-US" dirty="0"/>
              <a:t>/ ext2. txt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 12504).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39307505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Inodes</a:t>
            </a:r>
            <a:r>
              <a:rPr lang="en-US" dirty="0" smtClean="0"/>
              <a:t> – everything returned by stat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25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Sigaction/Longjmp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423863"/>
            <a:ext cx="6219825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52400"/>
            <a:ext cx="2847975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Figure 14-2 Structure of file blocks for a file in an ext2 </a:t>
            </a:r>
            <a:r>
              <a:rPr lang="en-US" dirty="0" err="1" smtClean="0"/>
              <a:t>filesys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eview for test – old test emailed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Sigaction/Longjmp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8727706"/>
              </p:ext>
            </p:extLst>
          </p:nvPr>
        </p:nvGraphicFramePr>
        <p:xfrm>
          <a:off x="228600" y="1295400"/>
          <a:ext cx="9144000" cy="4973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590"/>
                <a:gridCol w="802370"/>
                <a:gridCol w="620702"/>
                <a:gridCol w="2603920"/>
                <a:gridCol w="2391974"/>
                <a:gridCol w="984040"/>
                <a:gridCol w="1241404"/>
              </a:tblGrid>
              <a:tr h="2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Class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Date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Day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Topic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System Calls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Reading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Labs/Case Studies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14-Jan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Overview: history, uid/gid,permissions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chmod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printargs.c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9953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16-Jan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u="none" strike="noStrike">
                          <a:effectLst/>
                        </a:rPr>
                        <a:t>System Calls:  /proc, I/O, stat struct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open, read,write,close, fork, opendir, readdir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21-Jan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Martin Luther King Day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23-Jan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StatSysCall</a:t>
                      </a:r>
                      <a:r>
                        <a:rPr lang="en-US" sz="1400" b="1" u="none" strike="noStrike" dirty="0">
                          <a:effectLst/>
                        </a:rPr>
                        <a:t>: reentrant, </a:t>
                      </a:r>
                      <a:r>
                        <a:rPr lang="en-US" sz="1400" b="1" u="none" strike="noStrike" dirty="0" err="1">
                          <a:effectLst/>
                        </a:rPr>
                        <a:t>inode</a:t>
                      </a:r>
                      <a:r>
                        <a:rPr lang="en-US" sz="1400" b="1" u="none" strike="noStrike" dirty="0">
                          <a:effectLst/>
                        </a:rPr>
                        <a:t> table,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stat, fstat, lstat, I/O, lseek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28-Jan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>
                          <a:effectLst/>
                        </a:rPr>
                        <a:t>Ar, File I/O again, holes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dup, dup2, fcntl, truncate, tmpfile(3)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9953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30-Jan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Processes, Memory Layout,  Environment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getpid, getenv(3), Setjmp / longjmp, malloc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6,7,8,9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4-Feb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Java2C, Memory, Time: gdb, printf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string(3), brk, malloc impl, time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tree.c, gdb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6-Feb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Make, Stdio, I/O Buffering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vfork, wait, execve, getconf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24, 12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11-Feb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I/O buffering, Shells: /proc, stdio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Exec family, ps(1), stdio(3), setvbuf(3)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12,13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13-Feb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Shells, pipes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truncate again, strtok(3),pipe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3, 44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2-Shell Prog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40985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18-Feb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Mon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Signals, GNU Coding Standards: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hsearch(3), pipe, exec(3), signal, sigaction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u="none" strike="noStrike" dirty="0">
                          <a:effectLst/>
                        </a:rPr>
                        <a:t>Chap 20, 21, GNU </a:t>
                      </a:r>
                      <a:endParaRPr lang="nl-NL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  <a:tr h="27525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20-Feb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Wed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Longjmps; File Systems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setjmp, longjmp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Chap 21,22,18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6831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Filesizes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Note As an example, the author measured one system containing somewhat more than 150,000 files. Just over 30% of the files were less than 1000 bytes in size, and 80% occupied 10,000 bytes or less. Assuming a 1024-byte block size, all of the latter files could be referenced using just the 12 direct pointers, which can refer to blocks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12569-12572).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5306344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2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Zombies, orphans and such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2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Examples/zombie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/* Attempt to create a zombie */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&lt;sys/</a:t>
            </a:r>
            <a:r>
              <a:rPr lang="en-US" dirty="0" err="1"/>
              <a:t>wait.h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pid</a:t>
            </a:r>
            <a:r>
              <a:rPr lang="en-US" dirty="0"/>
              <a:t>, pid2, status;</a:t>
            </a:r>
          </a:p>
          <a:p>
            <a:pPr marL="0" indent="0">
              <a:buNone/>
            </a:pPr>
            <a:r>
              <a:rPr lang="en-US" dirty="0"/>
              <a:t>  if ((</a:t>
            </a:r>
            <a:r>
              <a:rPr lang="en-US" dirty="0" err="1"/>
              <a:t>pid</a:t>
            </a:r>
            <a:r>
              <a:rPr lang="en-US" dirty="0"/>
              <a:t> = fork()) &lt; 0)</a:t>
            </a:r>
          </a:p>
          <a:p>
            <a:pPr marL="0" indent="0">
              <a:buNone/>
            </a:pPr>
            <a:r>
              <a:rPr lang="en-US" dirty="0"/>
              <a:t>    fatal("Cannot fork");</a:t>
            </a:r>
          </a:p>
          <a:p>
            <a:pPr marL="0" indent="0">
              <a:buNone/>
            </a:pPr>
            <a:r>
              <a:rPr lang="en-US" dirty="0"/>
              <a:t> else if (</a:t>
            </a:r>
            <a:r>
              <a:rPr lang="en-US" dirty="0" err="1"/>
              <a:t>pid</a:t>
            </a:r>
            <a:r>
              <a:rPr lang="en-US" dirty="0"/>
              <a:t> == 0){ </a:t>
            </a:r>
            <a:r>
              <a:rPr lang="en-US" dirty="0" smtClean="0"/>
              <a:t>/*Child </a:t>
            </a:r>
            <a:r>
              <a:rPr lang="en-US" dirty="0"/>
              <a:t>code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("Child </a:t>
            </a:r>
            <a:r>
              <a:rPr lang="en-US" dirty="0" err="1"/>
              <a:t>code%d</a:t>
            </a:r>
            <a:r>
              <a:rPr lang="en-US" dirty="0"/>
              <a:t>\n", </a:t>
            </a:r>
            <a:r>
              <a:rPr lang="en-US" dirty="0" smtClean="0"/>
              <a:t>	</a:t>
            </a:r>
            <a:r>
              <a:rPr lang="en-US" dirty="0" err="1" smtClean="0"/>
              <a:t>getpid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if ((</a:t>
            </a:r>
            <a:r>
              <a:rPr lang="en-US" dirty="0" err="1"/>
              <a:t>pid</a:t>
            </a:r>
            <a:r>
              <a:rPr lang="en-US" dirty="0"/>
              <a:t> = fork()) &lt; 0</a:t>
            </a:r>
            <a:r>
              <a:rPr lang="en-US" dirty="0" smtClean="0"/>
              <a:t>) 	fatal</a:t>
            </a:r>
            <a:r>
              <a:rPr lang="en-US" dirty="0"/>
              <a:t>("Cannot fork");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else if (</a:t>
            </a:r>
            <a:r>
              <a:rPr lang="en-US" dirty="0" err="1"/>
              <a:t>pid</a:t>
            </a:r>
            <a:r>
              <a:rPr lang="en-US" dirty="0"/>
              <a:t> == 0){   /* </a:t>
            </a:r>
            <a:r>
              <a:rPr lang="en-US" dirty="0" err="1" smtClean="0"/>
              <a:t>CofC</a:t>
            </a:r>
            <a:r>
              <a:rPr lang="en-US" dirty="0" smtClean="0"/>
              <a:t> </a:t>
            </a:r>
            <a:r>
              <a:rPr lang="en-US" dirty="0"/>
              <a:t>code */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("Child of Child </a:t>
            </a:r>
            <a:r>
              <a:rPr lang="en-US" dirty="0" smtClean="0"/>
              <a:t>code %d\n</a:t>
            </a:r>
            <a:r>
              <a:rPr lang="en-US" dirty="0"/>
              <a:t>", </a:t>
            </a:r>
            <a:r>
              <a:rPr lang="en-US" dirty="0" smtClean="0"/>
              <a:t> 	    </a:t>
            </a:r>
            <a:r>
              <a:rPr lang="en-US" dirty="0" err="1" smtClean="0"/>
              <a:t>getpid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sleep(1);</a:t>
            </a:r>
          </a:p>
          <a:p>
            <a:pPr marL="0" indent="0">
              <a:buNone/>
            </a:pPr>
            <a:r>
              <a:rPr lang="en-US" dirty="0"/>
              <a:t>      exit(30);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}else {   /* Parent of Child code */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 smtClean="0"/>
              <a:t>(“Child </a:t>
            </a:r>
            <a:r>
              <a:rPr lang="en-US" dirty="0" err="1" smtClean="0"/>
              <a:t>code%d</a:t>
            </a:r>
            <a:r>
              <a:rPr lang="en-US" dirty="0" smtClean="0"/>
              <a:t>\n</a:t>
            </a:r>
            <a:r>
              <a:rPr lang="en-US" dirty="0"/>
              <a:t>", </a:t>
            </a:r>
            <a:r>
              <a:rPr lang="en-US" dirty="0" smtClean="0"/>
              <a:t> 	</a:t>
            </a:r>
            <a:r>
              <a:rPr lang="en-US" dirty="0" err="1" smtClean="0"/>
              <a:t>getpid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/>
              <a:t>      sleep(30);</a:t>
            </a:r>
          </a:p>
          <a:p>
            <a:pPr marL="0" indent="0">
              <a:buNone/>
            </a:pPr>
            <a:r>
              <a:rPr lang="en-US" dirty="0"/>
              <a:t>      exit(31);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259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0"/>
            <a:ext cx="43434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Examples/zombie</a:t>
            </a:r>
            <a:br>
              <a:rPr lang="en-US" sz="3200" dirty="0" smtClean="0"/>
            </a:br>
            <a:r>
              <a:rPr lang="en-US" sz="3200" dirty="0" smtClean="0"/>
              <a:t>continued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458200" cy="60045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}else{               /* Parent Code */</a:t>
            </a:r>
          </a:p>
          <a:p>
            <a:pPr marL="0" indent="0">
              <a:buNone/>
            </a:pPr>
            <a:r>
              <a:rPr lang="en-US" dirty="0"/>
              <a:t>    while( pid2 = wait(&amp;status) &gt; 0){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("\n </a:t>
            </a:r>
            <a:r>
              <a:rPr lang="en-US" dirty="0" err="1"/>
              <a:t>pid</a:t>
            </a:r>
            <a:r>
              <a:rPr lang="en-US" dirty="0"/>
              <a:t>=%d \n return value </a:t>
            </a:r>
            <a:r>
              <a:rPr lang="en-US" dirty="0" err="1"/>
              <a:t>pid</a:t>
            </a:r>
            <a:r>
              <a:rPr lang="en-US" dirty="0"/>
              <a:t> %d \n", </a:t>
            </a:r>
            <a:r>
              <a:rPr lang="en-US" dirty="0" err="1"/>
              <a:t>pid</a:t>
            </a:r>
            <a:r>
              <a:rPr lang="en-US" dirty="0"/>
              <a:t>, pid2);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("status = %4x, status shifted=%d\n", status, status&gt;&gt;8);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err="1" smtClean="0"/>
              <a:t>hermes</a:t>
            </a:r>
            <a:r>
              <a:rPr lang="en-US" dirty="0"/>
              <a:t>&gt; </a:t>
            </a:r>
            <a:r>
              <a:rPr lang="en-US" dirty="0" err="1"/>
              <a:t>ps</a:t>
            </a:r>
            <a:r>
              <a:rPr lang="en-US" dirty="0"/>
              <a:t> -l</a:t>
            </a:r>
          </a:p>
          <a:p>
            <a:pPr marL="0" indent="0">
              <a:buNone/>
            </a:pPr>
            <a:r>
              <a:rPr lang="en-US" dirty="0"/>
              <a:t>F S   UID   PID  PPID  C PRI  NI ADDR SZ WCHAN  TTY          TIME CMD</a:t>
            </a:r>
          </a:p>
          <a:p>
            <a:pPr marL="0" indent="0">
              <a:buNone/>
            </a:pPr>
            <a:r>
              <a:rPr lang="en-US" dirty="0"/>
              <a:t>0 S 20213  2137  2136  0  80   0 -  1159 wait   </a:t>
            </a:r>
            <a:r>
              <a:rPr lang="en-US" dirty="0" err="1"/>
              <a:t>pts</a:t>
            </a:r>
            <a:r>
              <a:rPr lang="en-US" dirty="0"/>
              <a:t>/0    00:00:00 bash</a:t>
            </a:r>
          </a:p>
          <a:p>
            <a:pPr marL="0" indent="0">
              <a:buNone/>
            </a:pPr>
            <a:r>
              <a:rPr lang="en-US" dirty="0"/>
              <a:t>0 S 20213  2163  2137  0  80   0 -   408 wait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a.out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 S 20213  2164  2163  0  80   0 -   409 </a:t>
            </a:r>
            <a:r>
              <a:rPr lang="en-US" dirty="0" err="1"/>
              <a:t>hrtime</a:t>
            </a:r>
            <a:r>
              <a:rPr lang="en-US" dirty="0"/>
              <a:t>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a.out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 Z 20213  2165  2164  0  80   0 -     0 exit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a.ou</a:t>
            </a:r>
            <a:r>
              <a:rPr lang="en-US" dirty="0"/>
              <a:t> &lt;defunct&gt;</a:t>
            </a:r>
          </a:p>
          <a:p>
            <a:pPr marL="0" indent="0">
              <a:buNone/>
            </a:pPr>
            <a:r>
              <a:rPr lang="en-US" dirty="0"/>
              <a:t>0 R 20213  2167  2137  0  80   0 -   630 -   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ps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pid</a:t>
            </a:r>
            <a:r>
              <a:rPr lang="en-US" dirty="0"/>
              <a:t>=2164 </a:t>
            </a:r>
          </a:p>
          <a:p>
            <a:pPr marL="0" indent="0">
              <a:buNone/>
            </a:pPr>
            <a:r>
              <a:rPr lang="en-US" dirty="0"/>
              <a:t> return value </a:t>
            </a:r>
            <a:r>
              <a:rPr lang="en-US" dirty="0" err="1"/>
              <a:t>pid</a:t>
            </a:r>
            <a:r>
              <a:rPr lang="en-US" dirty="0"/>
              <a:t> 1 </a:t>
            </a:r>
          </a:p>
          <a:p>
            <a:pPr marL="0" indent="0">
              <a:buNone/>
            </a:pPr>
            <a:r>
              <a:rPr lang="en-US" dirty="0"/>
              <a:t>status = 1f00, status </a:t>
            </a:r>
            <a:r>
              <a:rPr lang="en-US" dirty="0" smtClean="0"/>
              <a:t>shifted=31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15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Output of Zombie2: </a:t>
            </a:r>
            <a:r>
              <a:rPr lang="en-US" dirty="0" err="1" smtClean="0"/>
              <a:t>init</a:t>
            </a:r>
            <a:r>
              <a:rPr lang="en-US" dirty="0" smtClean="0"/>
              <a:t> inherits orphans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839200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Child </a:t>
            </a:r>
            <a:r>
              <a:rPr lang="en-US" dirty="0"/>
              <a:t>code </a:t>
            </a:r>
            <a:r>
              <a:rPr lang="en-US" dirty="0" err="1"/>
              <a:t>pid</a:t>
            </a:r>
            <a:r>
              <a:rPr lang="en-US" dirty="0"/>
              <a:t> = 2347.</a:t>
            </a:r>
          </a:p>
          <a:p>
            <a:pPr marL="0" indent="0">
              <a:buNone/>
            </a:pPr>
            <a:r>
              <a:rPr lang="en-US" dirty="0"/>
              <a:t>Child of Child code </a:t>
            </a:r>
            <a:r>
              <a:rPr lang="en-US" dirty="0" err="1"/>
              <a:t>pid</a:t>
            </a:r>
            <a:r>
              <a:rPr lang="en-US" dirty="0"/>
              <a:t> = 2348, my ambition is to be an orphan.</a:t>
            </a:r>
          </a:p>
          <a:p>
            <a:pPr marL="0" indent="0">
              <a:buNone/>
            </a:pPr>
            <a:r>
              <a:rPr lang="en-US" dirty="0"/>
              <a:t>Child exiting, my parent's ID is = 2346.</a:t>
            </a:r>
          </a:p>
          <a:p>
            <a:pPr marL="0" indent="0">
              <a:buNone/>
            </a:pPr>
            <a:r>
              <a:rPr lang="en-US" dirty="0"/>
              <a:t>Parent code </a:t>
            </a:r>
            <a:r>
              <a:rPr lang="en-US" dirty="0" err="1"/>
              <a:t>pid</a:t>
            </a:r>
            <a:r>
              <a:rPr lang="en-US" dirty="0"/>
              <a:t> = 2346.</a:t>
            </a:r>
          </a:p>
          <a:p>
            <a:pPr marL="0" indent="0">
              <a:buNone/>
            </a:pPr>
            <a:r>
              <a:rPr lang="en-US" dirty="0"/>
              <a:t>F S   UID   PID  PPID  C PRI  NI ADDR SZ WCHAN  TTY          TIME CMD</a:t>
            </a:r>
          </a:p>
          <a:p>
            <a:pPr marL="0" indent="0">
              <a:buNone/>
            </a:pPr>
            <a:r>
              <a:rPr lang="en-US" dirty="0"/>
              <a:t>0 S 20213  2326  2325  0  80   0 -  1158 wait   </a:t>
            </a:r>
            <a:r>
              <a:rPr lang="en-US" dirty="0" err="1"/>
              <a:t>pts</a:t>
            </a:r>
            <a:r>
              <a:rPr lang="en-US" dirty="0"/>
              <a:t>/0    00:00:00 bash</a:t>
            </a:r>
          </a:p>
          <a:p>
            <a:pPr marL="0" indent="0">
              <a:buNone/>
            </a:pPr>
            <a:r>
              <a:rPr lang="en-US" dirty="0"/>
              <a:t>0 S 20213  2346  2326  0  80   0 -   409 wait   </a:t>
            </a:r>
            <a:r>
              <a:rPr lang="en-US" dirty="0" err="1"/>
              <a:t>pts</a:t>
            </a:r>
            <a:r>
              <a:rPr lang="en-US" dirty="0"/>
              <a:t>/0    00:00:00 zombie2</a:t>
            </a:r>
          </a:p>
          <a:p>
            <a:pPr marL="0" indent="0">
              <a:buNone/>
            </a:pPr>
            <a:r>
              <a:rPr lang="en-US" dirty="0"/>
              <a:t>1 Z 20213  2347  2346  0  80   0 -     0 exit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zomb</a:t>
            </a:r>
            <a:r>
              <a:rPr lang="en-US" dirty="0"/>
              <a:t> &lt;defunct&gt;</a:t>
            </a:r>
          </a:p>
          <a:p>
            <a:pPr marL="0" indent="0">
              <a:buNone/>
            </a:pPr>
            <a:r>
              <a:rPr lang="en-US" dirty="0"/>
              <a:t>1 S 20213  2348     1  0  80   0 -   409 </a:t>
            </a:r>
            <a:r>
              <a:rPr lang="en-US" dirty="0" err="1"/>
              <a:t>hrtime</a:t>
            </a:r>
            <a:r>
              <a:rPr lang="en-US" dirty="0"/>
              <a:t> </a:t>
            </a:r>
            <a:r>
              <a:rPr lang="en-US" dirty="0" err="1"/>
              <a:t>pts</a:t>
            </a:r>
            <a:r>
              <a:rPr lang="en-US" dirty="0"/>
              <a:t>/0    00:00:00 zombie2</a:t>
            </a:r>
          </a:p>
          <a:p>
            <a:pPr marL="0" indent="0">
              <a:buNone/>
            </a:pPr>
            <a:r>
              <a:rPr lang="en-US" dirty="0"/>
              <a:t>0 S 20213  2349  2346  0  80   0 -   462 wait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sh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0 R 20213  2350  2349  0  80   0 -   630 -      </a:t>
            </a:r>
            <a:r>
              <a:rPr lang="en-US" dirty="0" err="1"/>
              <a:t>pts</a:t>
            </a:r>
            <a:r>
              <a:rPr lang="en-US" dirty="0"/>
              <a:t>/0    00:00:00 </a:t>
            </a:r>
            <a:r>
              <a:rPr lang="en-US" dirty="0" err="1"/>
              <a:t>ps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Now the parent will wait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pid</a:t>
            </a:r>
            <a:r>
              <a:rPr lang="en-US" dirty="0"/>
              <a:t>=2347 </a:t>
            </a:r>
          </a:p>
          <a:p>
            <a:pPr marL="0" indent="0">
              <a:buNone/>
            </a:pPr>
            <a:r>
              <a:rPr lang="en-US" dirty="0"/>
              <a:t> return value 1 </a:t>
            </a:r>
          </a:p>
          <a:p>
            <a:pPr marL="0" indent="0">
              <a:buNone/>
            </a:pPr>
            <a:r>
              <a:rPr lang="en-US" dirty="0"/>
              <a:t> status = 1f00, status shifted=31</a:t>
            </a:r>
          </a:p>
          <a:p>
            <a:pPr marL="0" indent="0">
              <a:buNone/>
            </a:pPr>
            <a:r>
              <a:rPr lang="en-US" dirty="0" smtClean="0"/>
              <a:t>Orphan </a:t>
            </a:r>
            <a:r>
              <a:rPr lang="en-US" dirty="0"/>
              <a:t>Anne, my parent's ID is = 1.</a:t>
            </a:r>
          </a:p>
        </p:txBody>
      </p:sp>
    </p:spTree>
    <p:extLst>
      <p:ext uri="{BB962C8B-B14F-4D97-AF65-F5344CB8AC3E}">
        <p14:creationId xmlns:p14="http://schemas.microsoft.com/office/powerpoint/2010/main" val="3035657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Examples/sigmask0.c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3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Examples/sigmask0.c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67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12028</TotalTime>
  <Words>2869</Words>
  <Application>Microsoft Office PowerPoint</Application>
  <PresentationFormat>On-screen Show (4:3)</PresentationFormat>
  <Paragraphs>561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Origin</vt:lpstr>
      <vt:lpstr>CSCE  510  - Systems Programming</vt:lpstr>
      <vt:lpstr>Overview</vt:lpstr>
      <vt:lpstr>Review for test – old test emailed</vt:lpstr>
      <vt:lpstr>Zombies, orphans and such</vt:lpstr>
      <vt:lpstr>Examples/zombie</vt:lpstr>
      <vt:lpstr>Examples/zombie continued</vt:lpstr>
      <vt:lpstr>Output of Zombie2: init inherits orphans</vt:lpstr>
      <vt:lpstr>Examples/sigmask0.c</vt:lpstr>
      <vt:lpstr>Examples/sigmask0.c</vt:lpstr>
      <vt:lpstr>Examples/sigmask0.c</vt:lpstr>
      <vt:lpstr>Examples/sigmask1.c</vt:lpstr>
      <vt:lpstr>Examples/sigmask2.c</vt:lpstr>
      <vt:lpstr>Examples/popen.c</vt:lpstr>
      <vt:lpstr>TLPI/procexec</vt:lpstr>
      <vt:lpstr>procexec/fork_whos_on_first.c</vt:lpstr>
      <vt:lpstr>multi_wait.c</vt:lpstr>
      <vt:lpstr>PowerPoint Presentation</vt:lpstr>
      <vt:lpstr>TLPI/System.c</vt:lpstr>
      <vt:lpstr>System.c</vt:lpstr>
      <vt:lpstr>System.c</vt:lpstr>
      <vt:lpstr>System.c</vt:lpstr>
      <vt:lpstr>System.c</vt:lpstr>
      <vt:lpstr>System.c</vt:lpstr>
      <vt:lpstr>proc/longjmp.c</vt:lpstr>
      <vt:lpstr>PowerPoint Presentation</vt:lpstr>
      <vt:lpstr>Filesystems and the hierarchy</vt:lpstr>
      <vt:lpstr>Filesystems</vt:lpstr>
      <vt:lpstr>Inodes – everything returned by stat</vt:lpstr>
      <vt:lpstr>Figure 14-2 Structure of file blocks for a file in an ext2 filesys</vt:lpstr>
      <vt:lpstr>Filesizes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242</cp:revision>
  <cp:lastPrinted>2013-02-20T20:24:48Z</cp:lastPrinted>
  <dcterms:created xsi:type="dcterms:W3CDTF">2013-01-05T02:56:47Z</dcterms:created>
  <dcterms:modified xsi:type="dcterms:W3CDTF">2013-02-26T19:58:59Z</dcterms:modified>
</cp:coreProperties>
</file>