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1"/>
  </p:notesMasterIdLst>
  <p:handoutMasterIdLst>
    <p:handoutMasterId r:id="rId62"/>
  </p:handoutMasterIdLst>
  <p:sldIdLst>
    <p:sldId id="352" r:id="rId2"/>
    <p:sldId id="353" r:id="rId3"/>
    <p:sldId id="511" r:id="rId4"/>
    <p:sldId id="507" r:id="rId5"/>
    <p:sldId id="508" r:id="rId6"/>
    <p:sldId id="509" r:id="rId7"/>
    <p:sldId id="498" r:id="rId8"/>
    <p:sldId id="503" r:id="rId9"/>
    <p:sldId id="510" r:id="rId10"/>
    <p:sldId id="505" r:id="rId11"/>
    <p:sldId id="542" r:id="rId12"/>
    <p:sldId id="543" r:id="rId13"/>
    <p:sldId id="544" r:id="rId14"/>
    <p:sldId id="545" r:id="rId15"/>
    <p:sldId id="506" r:id="rId16"/>
    <p:sldId id="523" r:id="rId17"/>
    <p:sldId id="517" r:id="rId18"/>
    <p:sldId id="518" r:id="rId19"/>
    <p:sldId id="519" r:id="rId20"/>
    <p:sldId id="520" r:id="rId21"/>
    <p:sldId id="522" r:id="rId22"/>
    <p:sldId id="529" r:id="rId23"/>
    <p:sldId id="533" r:id="rId24"/>
    <p:sldId id="530" r:id="rId25"/>
    <p:sldId id="535" r:id="rId26"/>
    <p:sldId id="531" r:id="rId27"/>
    <p:sldId id="532" r:id="rId28"/>
    <p:sldId id="534" r:id="rId29"/>
    <p:sldId id="537" r:id="rId30"/>
    <p:sldId id="536" r:id="rId31"/>
    <p:sldId id="558" r:id="rId32"/>
    <p:sldId id="516" r:id="rId33"/>
    <p:sldId id="513" r:id="rId34"/>
    <p:sldId id="512" r:id="rId35"/>
    <p:sldId id="528" r:id="rId36"/>
    <p:sldId id="527" r:id="rId37"/>
    <p:sldId id="514" r:id="rId38"/>
    <p:sldId id="538" r:id="rId39"/>
    <p:sldId id="539" r:id="rId40"/>
    <p:sldId id="515" r:id="rId41"/>
    <p:sldId id="540" r:id="rId42"/>
    <p:sldId id="524" r:id="rId43"/>
    <p:sldId id="525" r:id="rId44"/>
    <p:sldId id="526" r:id="rId45"/>
    <p:sldId id="541" r:id="rId46"/>
    <p:sldId id="561" r:id="rId47"/>
    <p:sldId id="547" r:id="rId48"/>
    <p:sldId id="560" r:id="rId49"/>
    <p:sldId id="559" r:id="rId50"/>
    <p:sldId id="548" r:id="rId51"/>
    <p:sldId id="549" r:id="rId52"/>
    <p:sldId id="550" r:id="rId53"/>
    <p:sldId id="551" r:id="rId54"/>
    <p:sldId id="552" r:id="rId55"/>
    <p:sldId id="553" r:id="rId56"/>
    <p:sldId id="554" r:id="rId57"/>
    <p:sldId id="555" r:id="rId58"/>
    <p:sldId id="556" r:id="rId59"/>
    <p:sldId id="557" r:id="rId6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70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Signals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Signals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rogramming.com/tutorial/c/quiz/quiz6.html" TargetMode="Externa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gramming_style" TargetMode="External"/><Relationship Id="rId2" Type="http://schemas.openxmlformats.org/officeDocument/2006/relationships/hyperlink" Target="http://en.wikipedia.org/wiki/Programming_language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nu.org/prep/standards/standards.html#Non_002dGNU-Standards" TargetMode="External"/><Relationship Id="rId2" Type="http://schemas.openxmlformats.org/officeDocument/2006/relationships/hyperlink" Target="http://www.gnu.org/prep/standards/standards.html#Program-Behavi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nu.org/prep/standards/standards.html#Libraries" TargetMode="External"/><Relationship Id="rId4" Type="http://schemas.openxmlformats.org/officeDocument/2006/relationships/hyperlink" Target="http://www.gnu.org/prep/standards/standards.html#Semantics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nu.org/prep/standards/standards.html#Errors" TargetMode="External"/><Relationship Id="rId2" Type="http://schemas.openxmlformats.org/officeDocument/2006/relationships/hyperlink" Target="http://www.gnu.org/prep/standards/standards.html#Librari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nu.org/prep/standards/standards.html#User-Interfaces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nu.org/prep/standards/standards.html#OID-Allocations" TargetMode="External"/><Relationship Id="rId3" Type="http://schemas.openxmlformats.org/officeDocument/2006/relationships/hyperlink" Target="http://www.gnu.org/prep/standards/standards.html#Command_002dLine-Interfaces" TargetMode="External"/><Relationship Id="rId7" Type="http://schemas.openxmlformats.org/officeDocument/2006/relationships/hyperlink" Target="http://www.gnu.org/prep/standards/standards.html#Option-Table" TargetMode="External"/><Relationship Id="rId2" Type="http://schemas.openxmlformats.org/officeDocument/2006/relationships/hyperlink" Target="http://www.gnu.org/prep/standards/standards.html#Graphical-Interfac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nu.org/prep/standards/standards.html#Dynamic-Plug_002dIn-Interfaces" TargetMode="External"/><Relationship Id="rId5" Type="http://schemas.openxmlformats.org/officeDocument/2006/relationships/hyperlink" Target="http://www.gnu.org/prep/standards/standards.html#g_t_002d_002dhelp" TargetMode="External"/><Relationship Id="rId10" Type="http://schemas.openxmlformats.org/officeDocument/2006/relationships/hyperlink" Target="http://www.gnu.org/prep/standards/standards.html#File-Usage" TargetMode="External"/><Relationship Id="rId4" Type="http://schemas.openxmlformats.org/officeDocument/2006/relationships/hyperlink" Target="http://www.gnu.org/prep/standards/standards.html#g_t_002d_002dversion" TargetMode="External"/><Relationship Id="rId9" Type="http://schemas.openxmlformats.org/officeDocument/2006/relationships/hyperlink" Target="http://www.gnu.org/prep/standards/standards.html#Memory-Usage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nu.org/prep/standards/standards.html#CPU-Portability" TargetMode="External"/><Relationship Id="rId13" Type="http://schemas.openxmlformats.org/officeDocument/2006/relationships/hyperlink" Target="http://www.gnu.org/prep/standards/standards.html#Mmap" TargetMode="External"/><Relationship Id="rId3" Type="http://schemas.openxmlformats.org/officeDocument/2006/relationships/hyperlink" Target="http://www.gnu.org/prep/standards/standards.html#Formatting" TargetMode="External"/><Relationship Id="rId7" Type="http://schemas.openxmlformats.org/officeDocument/2006/relationships/hyperlink" Target="http://www.gnu.org/prep/standards/standards.html#System-Portability" TargetMode="External"/><Relationship Id="rId12" Type="http://schemas.openxmlformats.org/officeDocument/2006/relationships/hyperlink" Target="http://www.gnu.org/prep/standards/standards.html#Quote-Characters" TargetMode="External"/><Relationship Id="rId2" Type="http://schemas.openxmlformats.org/officeDocument/2006/relationships/hyperlink" Target="http://www.gnu.org/prep/standards/standards.html#Writing-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nu.org/prep/standards/standards.html#Names" TargetMode="External"/><Relationship Id="rId11" Type="http://schemas.openxmlformats.org/officeDocument/2006/relationships/hyperlink" Target="http://www.gnu.org/prep/standards/standards.html#Character-Set" TargetMode="External"/><Relationship Id="rId5" Type="http://schemas.openxmlformats.org/officeDocument/2006/relationships/hyperlink" Target="http://www.gnu.org/prep/standards/standards.html#Syntactic-Conventions" TargetMode="External"/><Relationship Id="rId10" Type="http://schemas.openxmlformats.org/officeDocument/2006/relationships/hyperlink" Target="http://www.gnu.org/prep/standards/standards.html#Internationalization" TargetMode="External"/><Relationship Id="rId4" Type="http://schemas.openxmlformats.org/officeDocument/2006/relationships/hyperlink" Target="http://www.gnu.org/prep/standards/standards.html#Comments" TargetMode="External"/><Relationship Id="rId9" Type="http://schemas.openxmlformats.org/officeDocument/2006/relationships/hyperlink" Target="http://www.gnu.org/prep/standards/standards.html#System-Functions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nu.org/prep/standards/standards.html#Formatting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nu.org/prep/standards/standards.html#Printed-Manuals" TargetMode="External"/><Relationship Id="rId13" Type="http://schemas.openxmlformats.org/officeDocument/2006/relationships/hyperlink" Target="http://www.gnu.org/prep/standards/standards.html#Simple-Changes" TargetMode="External"/><Relationship Id="rId3" Type="http://schemas.openxmlformats.org/officeDocument/2006/relationships/hyperlink" Target="http://www.gnu.org/prep/standards/standards.html#GNU-Manuals" TargetMode="External"/><Relationship Id="rId7" Type="http://schemas.openxmlformats.org/officeDocument/2006/relationships/hyperlink" Target="http://www.gnu.org/prep/standards/standards.html#Manual-Credits" TargetMode="External"/><Relationship Id="rId12" Type="http://schemas.openxmlformats.org/officeDocument/2006/relationships/hyperlink" Target="http://www.gnu.org/prep/standards/standards.html#Style-of-Change-Logs" TargetMode="External"/><Relationship Id="rId17" Type="http://schemas.openxmlformats.org/officeDocument/2006/relationships/hyperlink" Target="http://www.gnu.org/prep/standards/standards.html#Reading-other-Manuals" TargetMode="External"/><Relationship Id="rId2" Type="http://schemas.openxmlformats.org/officeDocument/2006/relationships/hyperlink" Target="http://www.gnu.org/prep/standards/standards.html#Documentation" TargetMode="External"/><Relationship Id="rId16" Type="http://schemas.openxmlformats.org/officeDocument/2006/relationships/hyperlink" Target="http://www.gnu.org/prep/standards/standards.html#Man-Pag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nu.org/prep/standards/standards.html#License-for-Manuals" TargetMode="External"/><Relationship Id="rId11" Type="http://schemas.openxmlformats.org/officeDocument/2006/relationships/hyperlink" Target="http://www.gnu.org/prep/standards/standards.html#Change-Log-Concepts" TargetMode="External"/><Relationship Id="rId5" Type="http://schemas.openxmlformats.org/officeDocument/2006/relationships/hyperlink" Target="http://www.gnu.org/prep/standards/standards.html#Manual-Structure-Details" TargetMode="External"/><Relationship Id="rId15" Type="http://schemas.openxmlformats.org/officeDocument/2006/relationships/hyperlink" Target="http://www.gnu.org/prep/standards/standards.html#Indicating-the-Part-Changed" TargetMode="External"/><Relationship Id="rId10" Type="http://schemas.openxmlformats.org/officeDocument/2006/relationships/hyperlink" Target="http://www.gnu.org/prep/standards/standards.html#Change-Logs" TargetMode="External"/><Relationship Id="rId4" Type="http://schemas.openxmlformats.org/officeDocument/2006/relationships/hyperlink" Target="http://www.gnu.org/prep/standards/standards.html#Doc-Strings-and-Manuals" TargetMode="External"/><Relationship Id="rId9" Type="http://schemas.openxmlformats.org/officeDocument/2006/relationships/hyperlink" Target="http://www.gnu.org/prep/standards/standards.html#NEWS-File" TargetMode="External"/><Relationship Id="rId14" Type="http://schemas.openxmlformats.org/officeDocument/2006/relationships/hyperlink" Target="http://www.gnu.org/prep/standards/standards.html#Conditional-Changes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judoscript.com/articles/junit_framework.gif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Lect. 10 –Signals, GNU Coding Standards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Feb </a:t>
            </a:r>
            <a:r>
              <a:rPr lang="en-US" dirty="0" smtClean="0"/>
              <a:t>18, </a:t>
            </a:r>
            <a:r>
              <a:rPr lang="en-US" dirty="0" smtClean="0"/>
              <a:t>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Pipeorder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| </a:t>
            </a:r>
            <a:r>
              <a:rPr lang="en-US" dirty="0" err="1" smtClean="0"/>
              <a:t>grep</a:t>
            </a:r>
            <a:r>
              <a:rPr lang="en-US" dirty="0" smtClean="0"/>
              <a:t> | </a:t>
            </a:r>
            <a:r>
              <a:rPr lang="en-US" dirty="0" err="1" smtClean="0"/>
              <a:t>wc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 family of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715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EXEC(3)                              Linux Programmer's Manual                              EXEC(3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NAME -  </a:t>
            </a:r>
            <a:r>
              <a:rPr lang="en-US" dirty="0" err="1"/>
              <a:t>execl</a:t>
            </a:r>
            <a:r>
              <a:rPr lang="en-US" dirty="0"/>
              <a:t>, </a:t>
            </a:r>
            <a:r>
              <a:rPr lang="en-US" dirty="0" err="1"/>
              <a:t>execlp</a:t>
            </a:r>
            <a:r>
              <a:rPr lang="en-US" dirty="0"/>
              <a:t>, </a:t>
            </a:r>
            <a:r>
              <a:rPr lang="en-US" dirty="0" err="1"/>
              <a:t>execle</a:t>
            </a:r>
            <a:r>
              <a:rPr lang="en-US" dirty="0"/>
              <a:t>, </a:t>
            </a:r>
            <a:r>
              <a:rPr lang="en-US" dirty="0" err="1"/>
              <a:t>execv</a:t>
            </a:r>
            <a:r>
              <a:rPr lang="en-US" dirty="0"/>
              <a:t>, </a:t>
            </a:r>
            <a:r>
              <a:rPr lang="en-US" dirty="0" err="1"/>
              <a:t>execvp</a:t>
            </a:r>
            <a:r>
              <a:rPr lang="en-US" dirty="0"/>
              <a:t> - execute a </a:t>
            </a:r>
            <a:r>
              <a:rPr lang="en-US" dirty="0" smtClean="0"/>
              <a:t>file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extern char **environ;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execl</a:t>
            </a:r>
            <a:r>
              <a:rPr lang="en-US" dirty="0" smtClean="0"/>
              <a:t>   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/>
              <a:t>, ...);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execlp</a:t>
            </a:r>
            <a:r>
              <a:rPr lang="en-US" dirty="0" smtClean="0"/>
              <a:t> (</a:t>
            </a:r>
            <a:r>
              <a:rPr lang="en-US" dirty="0" err="1"/>
              <a:t>const</a:t>
            </a:r>
            <a:r>
              <a:rPr lang="en-US" dirty="0"/>
              <a:t> char *file,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/>
              <a:t>, ...);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execle</a:t>
            </a:r>
            <a:r>
              <a:rPr lang="en-US" dirty="0" smtClean="0"/>
              <a:t> 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 smtClean="0"/>
              <a:t>,  </a:t>
            </a:r>
            <a:r>
              <a:rPr lang="en-US" dirty="0"/>
              <a:t>..., char *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envp</a:t>
            </a:r>
            <a:r>
              <a:rPr lang="en-US" dirty="0"/>
              <a:t>[]);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execv</a:t>
            </a:r>
            <a:r>
              <a:rPr lang="en-US" dirty="0" smtClean="0"/>
              <a:t>  (</a:t>
            </a:r>
            <a:r>
              <a:rPr lang="en-US" dirty="0" err="1"/>
              <a:t>const</a:t>
            </a:r>
            <a:r>
              <a:rPr lang="en-US" dirty="0"/>
              <a:t> char *path, char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argv</a:t>
            </a:r>
            <a:r>
              <a:rPr lang="en-US" dirty="0"/>
              <a:t>[]);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execvp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*file, char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argv</a:t>
            </a:r>
            <a:r>
              <a:rPr lang="en-US" dirty="0"/>
              <a:t>[]);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The  exec() family of functions replaces the current process image with a new process </a:t>
            </a:r>
            <a:r>
              <a:rPr lang="en-US" dirty="0" smtClean="0"/>
              <a:t>image. The </a:t>
            </a:r>
            <a:r>
              <a:rPr lang="en-US" dirty="0"/>
              <a:t>functions described in this manual page are front-ends for </a:t>
            </a:r>
            <a:r>
              <a:rPr lang="en-US" dirty="0" err="1"/>
              <a:t>execve</a:t>
            </a:r>
            <a:r>
              <a:rPr lang="en-US" dirty="0"/>
              <a:t>(2). The  functions  </a:t>
            </a:r>
            <a:r>
              <a:rPr lang="en-US" dirty="0" err="1"/>
              <a:t>execlp</a:t>
            </a:r>
            <a:r>
              <a:rPr lang="en-US" dirty="0"/>
              <a:t>()  and  </a:t>
            </a:r>
            <a:r>
              <a:rPr lang="en-US" dirty="0" err="1"/>
              <a:t>execvp</a:t>
            </a:r>
            <a:r>
              <a:rPr lang="en-US" dirty="0"/>
              <a:t>()  </a:t>
            </a:r>
            <a:r>
              <a:rPr lang="en-US" dirty="0" smtClean="0"/>
              <a:t>will search </a:t>
            </a:r>
            <a:r>
              <a:rPr lang="en-US" dirty="0"/>
              <a:t>for  an </a:t>
            </a:r>
            <a:r>
              <a:rPr lang="en-US" dirty="0" smtClean="0"/>
              <a:t>executable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45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Examples/</a:t>
            </a:r>
            <a:r>
              <a:rPr lang="en-US" sz="3200" dirty="0" err="1" smtClean="0"/>
              <a:t>execExamples.c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838200"/>
            <a:ext cx="4422648" cy="5791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 smtClean="0"/>
              <a:t>/* </a:t>
            </a:r>
            <a:r>
              <a:rPr lang="en-US" sz="3300" dirty="0"/>
              <a:t>Examples of exec's  </a:t>
            </a:r>
            <a:r>
              <a:rPr lang="en-US" sz="3300" dirty="0" smtClean="0"/>
              <a:t>of </a:t>
            </a:r>
            <a:r>
              <a:rPr lang="en-US" sz="3300" dirty="0"/>
              <a:t>course, </a:t>
            </a:r>
            <a:r>
              <a:rPr lang="en-US" sz="3300" dirty="0" smtClean="0"/>
              <a:t>only </a:t>
            </a:r>
            <a:r>
              <a:rPr lang="en-US" sz="3300" dirty="0"/>
              <a:t>first will be </a:t>
            </a:r>
            <a:r>
              <a:rPr lang="en-US" sz="3300" dirty="0" smtClean="0"/>
              <a:t>executed */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main(){</a:t>
            </a:r>
          </a:p>
          <a:p>
            <a:pPr marL="0" indent="0">
              <a:buNone/>
            </a:pPr>
            <a:r>
              <a:rPr lang="en-US" sz="3300" dirty="0"/>
              <a:t>  char *</a:t>
            </a:r>
            <a:r>
              <a:rPr lang="en-US" sz="3300" dirty="0" err="1"/>
              <a:t>myargv</a:t>
            </a:r>
            <a:r>
              <a:rPr lang="en-US" sz="3300" dirty="0"/>
              <a:t>[24];  </a:t>
            </a:r>
            <a:r>
              <a:rPr lang="en-US" sz="3300" dirty="0" smtClean="0"/>
              <a:t>/*max </a:t>
            </a:r>
            <a:r>
              <a:rPr lang="en-US" sz="3300" dirty="0"/>
              <a:t>of 24 </a:t>
            </a:r>
            <a:r>
              <a:rPr lang="en-US" sz="3300" dirty="0" err="1" smtClean="0"/>
              <a:t>args</a:t>
            </a:r>
            <a:r>
              <a:rPr lang="en-US" sz="3300" dirty="0" smtClean="0"/>
              <a:t>  </a:t>
            </a:r>
            <a:r>
              <a:rPr lang="en-US" sz="3300" dirty="0"/>
              <a:t>*/</a:t>
            </a:r>
          </a:p>
          <a:p>
            <a:pPr marL="0" indent="0">
              <a:buNone/>
            </a:pPr>
            <a:r>
              <a:rPr lang="en-US" sz="3300" dirty="0"/>
              <a:t>  char **</a:t>
            </a:r>
            <a:r>
              <a:rPr lang="en-US" sz="3300" dirty="0" err="1"/>
              <a:t>envp</a:t>
            </a:r>
            <a:r>
              <a:rPr lang="en-US" sz="3300" dirty="0"/>
              <a:t>;      </a:t>
            </a:r>
            <a:r>
              <a:rPr lang="en-US" sz="3300" dirty="0" smtClean="0"/>
              <a:t>     /*</a:t>
            </a:r>
            <a:r>
              <a:rPr lang="en-US" sz="3300" dirty="0" err="1" smtClean="0"/>
              <a:t>env</a:t>
            </a:r>
            <a:r>
              <a:rPr lang="en-US" sz="3300" dirty="0" smtClean="0"/>
              <a:t> </a:t>
            </a:r>
            <a:r>
              <a:rPr lang="en-US" sz="3300" dirty="0" err="1" smtClean="0"/>
              <a:t>ptr</a:t>
            </a:r>
            <a:r>
              <a:rPr lang="en-US" sz="3300" dirty="0" smtClean="0"/>
              <a:t>  </a:t>
            </a:r>
            <a:r>
              <a:rPr lang="en-US" sz="3300" dirty="0"/>
              <a:t>*/</a:t>
            </a:r>
          </a:p>
          <a:p>
            <a:pPr marL="0" indent="0">
              <a:buNone/>
            </a:pPr>
            <a:r>
              <a:rPr lang="en-US" sz="3300" dirty="0"/>
              <a:t>  char **</a:t>
            </a:r>
            <a:r>
              <a:rPr lang="en-US" sz="3300" dirty="0" err="1"/>
              <a:t>tmp</a:t>
            </a:r>
            <a:r>
              <a:rPr lang="en-US" sz="3300" dirty="0"/>
              <a:t>;        </a:t>
            </a:r>
            <a:r>
              <a:rPr lang="en-US" sz="3300" dirty="0" smtClean="0"/>
              <a:t>    /*temp for </a:t>
            </a:r>
            <a:r>
              <a:rPr lang="en-US" sz="3300" dirty="0" err="1" smtClean="0"/>
              <a:t>env</a:t>
            </a:r>
            <a:r>
              <a:rPr lang="en-US" sz="3300" dirty="0" smtClean="0"/>
              <a:t>*/</a:t>
            </a:r>
            <a:endParaRPr lang="en-US" sz="3300" dirty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/* Simple </a:t>
            </a:r>
            <a:r>
              <a:rPr lang="en-US" sz="3300" dirty="0" err="1"/>
              <a:t>execve</a:t>
            </a:r>
            <a:r>
              <a:rPr lang="en-US" sz="3300" dirty="0"/>
              <a:t> */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[0] = "</a:t>
            </a:r>
            <a:r>
              <a:rPr lang="en-US" sz="3300" dirty="0" err="1"/>
              <a:t>env</a:t>
            </a:r>
            <a:r>
              <a:rPr lang="en-US" sz="3300" dirty="0"/>
              <a:t>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[1] = NULL;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envp</a:t>
            </a:r>
            <a:r>
              <a:rPr lang="en-US" sz="3300" dirty="0"/>
              <a:t> = (char </a:t>
            </a:r>
            <a:r>
              <a:rPr lang="en-US" sz="3300" dirty="0" smtClean="0"/>
              <a:t>**)</a:t>
            </a:r>
            <a:r>
              <a:rPr lang="en-US" sz="3300" dirty="0" err="1" smtClean="0"/>
              <a:t>malloc</a:t>
            </a:r>
            <a:r>
              <a:rPr lang="en-US" sz="3300" dirty="0" smtClean="0"/>
              <a:t>(15 </a:t>
            </a:r>
            <a:r>
              <a:rPr lang="en-US" sz="3300" dirty="0"/>
              <a:t>* </a:t>
            </a:r>
            <a:r>
              <a:rPr lang="en-US" sz="3300" dirty="0" err="1"/>
              <a:t>sizeof</a:t>
            </a:r>
            <a:r>
              <a:rPr lang="en-US" sz="3300" dirty="0"/>
              <a:t> (char *));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tmp</a:t>
            </a:r>
            <a:r>
              <a:rPr lang="en-US" sz="3300" dirty="0"/>
              <a:t> = </a:t>
            </a:r>
            <a:r>
              <a:rPr lang="en-US" sz="3300" dirty="0" err="1"/>
              <a:t>envp</a:t>
            </a:r>
            <a:r>
              <a:rPr lang="en-US" sz="3300" dirty="0"/>
              <a:t>;</a:t>
            </a:r>
          </a:p>
          <a:p>
            <a:pPr marL="0" indent="0">
              <a:buNone/>
            </a:pPr>
            <a:r>
              <a:rPr lang="en-US" sz="3300" dirty="0"/>
              <a:t>  *(</a:t>
            </a:r>
            <a:r>
              <a:rPr lang="en-US" sz="3300" dirty="0" err="1"/>
              <a:t>tmp</a:t>
            </a:r>
            <a:r>
              <a:rPr lang="en-US" sz="3300" dirty="0"/>
              <a:t>++) = </a:t>
            </a:r>
            <a:r>
              <a:rPr lang="en-US" sz="3300" dirty="0" err="1"/>
              <a:t>strdup</a:t>
            </a:r>
            <a:r>
              <a:rPr lang="en-US" sz="3300" dirty="0"/>
              <a:t>("TERM=vt101");</a:t>
            </a:r>
          </a:p>
          <a:p>
            <a:pPr marL="0" indent="0">
              <a:buNone/>
            </a:pPr>
            <a:r>
              <a:rPr lang="en-US" sz="3300" dirty="0"/>
              <a:t>  *(</a:t>
            </a:r>
            <a:r>
              <a:rPr lang="en-US" sz="3300" dirty="0" err="1"/>
              <a:t>tmp</a:t>
            </a:r>
            <a:r>
              <a:rPr lang="en-US" sz="3300" dirty="0"/>
              <a:t>++) = </a:t>
            </a:r>
            <a:r>
              <a:rPr lang="en-US" sz="3300" dirty="0" err="1"/>
              <a:t>strdup</a:t>
            </a:r>
            <a:r>
              <a:rPr lang="en-US" sz="3300" dirty="0"/>
              <a:t>("SHELL</a:t>
            </a:r>
            <a:r>
              <a:rPr lang="en-US" sz="3300" dirty="0" smtClean="0"/>
              <a:t>=/</a:t>
            </a:r>
            <a:r>
              <a:rPr lang="en-US" sz="3300" dirty="0" err="1" smtClean="0"/>
              <a:t>mysh</a:t>
            </a:r>
            <a:r>
              <a:rPr lang="en-US" sz="3300" dirty="0"/>
              <a:t>");</a:t>
            </a:r>
          </a:p>
          <a:p>
            <a:pPr marL="0" indent="0">
              <a:buNone/>
            </a:pPr>
            <a:r>
              <a:rPr lang="en-US" sz="3300" dirty="0"/>
              <a:t>  *(</a:t>
            </a:r>
            <a:r>
              <a:rPr lang="en-US" sz="3300" dirty="0" err="1"/>
              <a:t>tmp</a:t>
            </a:r>
            <a:r>
              <a:rPr lang="en-US" sz="3300" dirty="0"/>
              <a:t>++) = NULL;</a:t>
            </a:r>
          </a:p>
          <a:p>
            <a:pPr marL="0" indent="0">
              <a:buNone/>
            </a:pPr>
            <a:r>
              <a:rPr lang="en-US" sz="3300" dirty="0" smtClean="0"/>
              <a:t>   </a:t>
            </a:r>
            <a:r>
              <a:rPr lang="en-US" sz="3300" dirty="0" err="1"/>
              <a:t>execve</a:t>
            </a:r>
            <a:r>
              <a:rPr lang="en-US" sz="3300" dirty="0"/>
              <a:t>("/</a:t>
            </a:r>
            <a:r>
              <a:rPr lang="en-US" sz="3300" dirty="0" err="1"/>
              <a:t>usr</a:t>
            </a:r>
            <a:r>
              <a:rPr lang="en-US" sz="3300" dirty="0"/>
              <a:t>/bin/</a:t>
            </a:r>
            <a:r>
              <a:rPr lang="en-US" sz="3300" dirty="0" err="1"/>
              <a:t>env</a:t>
            </a:r>
            <a:r>
              <a:rPr lang="en-US" sz="3300" dirty="0"/>
              <a:t>", </a:t>
            </a:r>
            <a:r>
              <a:rPr lang="en-US" sz="3300" dirty="0" err="1"/>
              <a:t>myargv</a:t>
            </a:r>
            <a:r>
              <a:rPr lang="en-US" sz="3300" dirty="0"/>
              <a:t>, </a:t>
            </a:r>
            <a:r>
              <a:rPr lang="en-US" sz="3300" dirty="0" err="1"/>
              <a:t>envp</a:t>
            </a:r>
            <a:r>
              <a:rPr lang="en-US" sz="3300" dirty="0"/>
              <a:t>);</a:t>
            </a:r>
          </a:p>
          <a:p>
            <a:pPr marL="0" indent="0">
              <a:buNone/>
            </a:pPr>
            <a:r>
              <a:rPr lang="en-US" sz="3300" dirty="0"/>
              <a:t>  fatal("Exec Failed");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13198" y="0"/>
            <a:ext cx="4359402" cy="6705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 smtClean="0"/>
              <a:t>/* </a:t>
            </a:r>
            <a:r>
              <a:rPr lang="en-US" sz="3300" dirty="0"/>
              <a:t>Simple </a:t>
            </a:r>
            <a:r>
              <a:rPr lang="en-US" sz="3300" dirty="0" err="1"/>
              <a:t>execv</a:t>
            </a:r>
            <a:r>
              <a:rPr lang="en-US" sz="3300" dirty="0"/>
              <a:t> */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[0] = "</a:t>
            </a:r>
            <a:r>
              <a:rPr lang="en-US" sz="3300" dirty="0" err="1"/>
              <a:t>ls</a:t>
            </a:r>
            <a:r>
              <a:rPr lang="en-US" sz="3300" dirty="0"/>
              <a:t>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[1] = "-l";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[2] = "</a:t>
            </a:r>
            <a:r>
              <a:rPr lang="en-US" sz="3300" dirty="0" err="1"/>
              <a:t>sh.pipe.pseudo</a:t>
            </a:r>
            <a:r>
              <a:rPr lang="en-US" sz="3300" dirty="0"/>
              <a:t>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[3] = "</a:t>
            </a:r>
            <a:r>
              <a:rPr lang="en-US" sz="3300" dirty="0" err="1"/>
              <a:t>execExamples.c</a:t>
            </a:r>
            <a:r>
              <a:rPr lang="en-US" sz="3300" dirty="0"/>
              <a:t>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[4] = NULL;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execv</a:t>
            </a:r>
            <a:r>
              <a:rPr lang="en-US" sz="3300" dirty="0"/>
              <a:t>("/bin/</a:t>
            </a:r>
            <a:r>
              <a:rPr lang="en-US" sz="3300" dirty="0" err="1"/>
              <a:t>ls</a:t>
            </a:r>
            <a:r>
              <a:rPr lang="en-US" sz="3300" dirty="0"/>
              <a:t>", </a:t>
            </a:r>
            <a:r>
              <a:rPr lang="en-US" sz="3300" dirty="0" err="1"/>
              <a:t>myargv</a:t>
            </a:r>
            <a:r>
              <a:rPr lang="en-US" sz="3300" dirty="0" smtClean="0"/>
              <a:t>);</a:t>
            </a:r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/* Simple </a:t>
            </a:r>
            <a:r>
              <a:rPr lang="en-US" sz="3300" dirty="0" err="1"/>
              <a:t>execvp</a:t>
            </a:r>
            <a:r>
              <a:rPr lang="en-US" sz="3300" dirty="0"/>
              <a:t> */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[0] = "</a:t>
            </a:r>
            <a:r>
              <a:rPr lang="en-US" sz="3300" dirty="0" err="1"/>
              <a:t>ls</a:t>
            </a:r>
            <a:r>
              <a:rPr lang="en-US" sz="3300" dirty="0"/>
              <a:t>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[1] = "-l";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[2] = "</a:t>
            </a:r>
            <a:r>
              <a:rPr lang="en-US" sz="3300" dirty="0" err="1"/>
              <a:t>sh.pipe.pseudo</a:t>
            </a:r>
            <a:r>
              <a:rPr lang="en-US" sz="3300" dirty="0"/>
              <a:t>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[3] = "</a:t>
            </a:r>
            <a:r>
              <a:rPr lang="en-US" sz="3300" dirty="0" err="1"/>
              <a:t>execExamples.c</a:t>
            </a:r>
            <a:r>
              <a:rPr lang="en-US" sz="3300" dirty="0"/>
              <a:t>";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myargv</a:t>
            </a:r>
            <a:r>
              <a:rPr lang="en-US" sz="3300" dirty="0"/>
              <a:t>[4] = NULL;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execvp</a:t>
            </a:r>
            <a:r>
              <a:rPr lang="en-US" sz="3300" dirty="0"/>
              <a:t>("</a:t>
            </a:r>
            <a:r>
              <a:rPr lang="en-US" sz="3300" dirty="0" err="1"/>
              <a:t>ls</a:t>
            </a:r>
            <a:r>
              <a:rPr lang="en-US" sz="3300" dirty="0"/>
              <a:t>", </a:t>
            </a:r>
            <a:r>
              <a:rPr lang="en-US" sz="3300" dirty="0" err="1"/>
              <a:t>myargv</a:t>
            </a:r>
            <a:r>
              <a:rPr lang="en-US" sz="3300" dirty="0" smtClean="0"/>
              <a:t>);</a:t>
            </a:r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err="1"/>
              <a:t>execlp</a:t>
            </a:r>
            <a:r>
              <a:rPr lang="en-US" sz="3300" dirty="0"/>
              <a:t>("</a:t>
            </a:r>
            <a:r>
              <a:rPr lang="en-US" sz="3300" dirty="0" err="1"/>
              <a:t>ls</a:t>
            </a:r>
            <a:r>
              <a:rPr lang="en-US" sz="3300" dirty="0"/>
              <a:t>", "</a:t>
            </a:r>
            <a:r>
              <a:rPr lang="en-US" sz="3300" dirty="0" err="1"/>
              <a:t>ls</a:t>
            </a:r>
            <a:r>
              <a:rPr lang="en-US" sz="3300" dirty="0"/>
              <a:t>", " ", NULL); 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execlp</a:t>
            </a:r>
            <a:r>
              <a:rPr lang="en-US" sz="3300" dirty="0"/>
              <a:t>("</a:t>
            </a:r>
            <a:r>
              <a:rPr lang="en-US" sz="3300" dirty="0" err="1"/>
              <a:t>ls</a:t>
            </a:r>
            <a:r>
              <a:rPr lang="en-US" sz="3300" dirty="0"/>
              <a:t>", "</a:t>
            </a:r>
            <a:r>
              <a:rPr lang="en-US" sz="3300" dirty="0" err="1"/>
              <a:t>ls</a:t>
            </a:r>
            <a:r>
              <a:rPr lang="en-US" sz="3300" dirty="0"/>
              <a:t>", "-l", NULL);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err="1"/>
              <a:t>execlp</a:t>
            </a:r>
            <a:r>
              <a:rPr lang="en-US" sz="3300" dirty="0"/>
              <a:t>("</a:t>
            </a:r>
            <a:r>
              <a:rPr lang="en-US" sz="3300" dirty="0" err="1"/>
              <a:t>ls</a:t>
            </a:r>
            <a:r>
              <a:rPr lang="en-US" sz="3300" dirty="0"/>
              <a:t>", "</a:t>
            </a:r>
            <a:r>
              <a:rPr lang="en-US" sz="3300" dirty="0" err="1"/>
              <a:t>ls</a:t>
            </a:r>
            <a:r>
              <a:rPr lang="en-US" sz="3300" dirty="0"/>
              <a:t>", " ", NULL); 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execlp</a:t>
            </a:r>
            <a:r>
              <a:rPr lang="en-US" sz="3300" dirty="0"/>
              <a:t>("</a:t>
            </a:r>
            <a:r>
              <a:rPr lang="en-US" sz="3300" dirty="0" err="1"/>
              <a:t>ls</a:t>
            </a:r>
            <a:r>
              <a:rPr lang="en-US" sz="3300" dirty="0"/>
              <a:t>", "</a:t>
            </a:r>
            <a:r>
              <a:rPr lang="en-US" sz="3300" dirty="0" err="1"/>
              <a:t>ls</a:t>
            </a:r>
            <a:r>
              <a:rPr lang="en-US" sz="3300" dirty="0"/>
              <a:t>", "-l", NULL);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 smtClean="0"/>
              <a:t>/* </a:t>
            </a:r>
            <a:r>
              <a:rPr lang="en-US" sz="3300" dirty="0"/>
              <a:t>note PATH is </a:t>
            </a:r>
            <a:r>
              <a:rPr lang="en-US" sz="3300" dirty="0" smtClean="0"/>
              <a:t>used  </a:t>
            </a:r>
            <a:r>
              <a:rPr lang="en-US" sz="3300" dirty="0"/>
              <a:t>to find </a:t>
            </a:r>
            <a:r>
              <a:rPr lang="en-US" sz="3300" dirty="0" err="1"/>
              <a:t>cmd</a:t>
            </a:r>
            <a:r>
              <a:rPr lang="en-US" sz="3300" dirty="0"/>
              <a:t> */</a:t>
            </a:r>
          </a:p>
          <a:p>
            <a:pPr marL="0" indent="0">
              <a:buNone/>
            </a:pPr>
            <a:r>
              <a:rPr lang="en-US" sz="3300" dirty="0" smtClean="0"/>
              <a:t>}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67941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Exit_status.c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5638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</a:t>
            </a:r>
            <a:r>
              <a:rPr lang="en-US" sz="3300" dirty="0"/>
              <a:t>include &lt;</a:t>
            </a:r>
            <a:r>
              <a:rPr lang="en-US" sz="3300" dirty="0" err="1"/>
              <a:t>stdio.h</a:t>
            </a:r>
            <a:r>
              <a:rPr lang="en-US" sz="3300" dirty="0"/>
              <a:t>&gt;</a:t>
            </a:r>
          </a:p>
          <a:p>
            <a:pPr marL="0" indent="0">
              <a:buNone/>
            </a:pPr>
            <a:r>
              <a:rPr lang="en-US" sz="3300" dirty="0"/>
              <a:t>#include &lt;sys/</a:t>
            </a:r>
            <a:r>
              <a:rPr lang="en-US" sz="3300" dirty="0" err="1"/>
              <a:t>wait.h</a:t>
            </a:r>
            <a:r>
              <a:rPr lang="en-US" sz="3300" dirty="0" smtClean="0"/>
              <a:t>&gt;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main(){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err="1"/>
              <a:t>int</a:t>
            </a:r>
            <a:r>
              <a:rPr lang="en-US" sz="3300" dirty="0"/>
              <a:t> </a:t>
            </a:r>
            <a:r>
              <a:rPr lang="en-US" sz="3300" dirty="0" err="1"/>
              <a:t>pid</a:t>
            </a:r>
            <a:r>
              <a:rPr lang="en-US" sz="3300" dirty="0"/>
              <a:t>, pid2, status;</a:t>
            </a:r>
          </a:p>
          <a:p>
            <a:pPr marL="0" indent="0">
              <a:buNone/>
            </a:pPr>
            <a:r>
              <a:rPr lang="en-US" sz="3300" dirty="0"/>
              <a:t>  if ((</a:t>
            </a:r>
            <a:r>
              <a:rPr lang="en-US" sz="3300" dirty="0" err="1"/>
              <a:t>pid</a:t>
            </a:r>
            <a:r>
              <a:rPr lang="en-US" sz="3300" dirty="0"/>
              <a:t> = fork()) &lt; </a:t>
            </a:r>
            <a:r>
              <a:rPr lang="en-US" sz="3300" dirty="0" smtClean="0"/>
              <a:t>0)  </a:t>
            </a:r>
          </a:p>
          <a:p>
            <a:pPr marL="0" indent="0">
              <a:buNone/>
            </a:pPr>
            <a:r>
              <a:rPr lang="en-US" sz="3300" dirty="0"/>
              <a:t>	</a:t>
            </a:r>
            <a:r>
              <a:rPr lang="en-US" sz="3300" dirty="0" smtClean="0"/>
              <a:t>fatal</a:t>
            </a:r>
            <a:r>
              <a:rPr lang="en-US" sz="3300" dirty="0"/>
              <a:t>("Cannot fork</a:t>
            </a:r>
            <a:r>
              <a:rPr lang="en-US" sz="3300" dirty="0" smtClean="0"/>
              <a:t>");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  else if (</a:t>
            </a:r>
            <a:r>
              <a:rPr lang="en-US" sz="3300" dirty="0" err="1"/>
              <a:t>pid</a:t>
            </a:r>
            <a:r>
              <a:rPr lang="en-US" sz="3300" dirty="0"/>
              <a:t> == 0){   /* Child code </a:t>
            </a:r>
            <a:r>
              <a:rPr lang="en-US" sz="3300" dirty="0" smtClean="0"/>
              <a:t>*/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    </a:t>
            </a:r>
            <a:r>
              <a:rPr lang="en-US" sz="3300" dirty="0" smtClean="0"/>
              <a:t>     	exit(31);</a:t>
            </a:r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dirty="0" smtClean="0"/>
              <a:t>  }else{               /* Parent Code */</a:t>
            </a:r>
          </a:p>
          <a:p>
            <a:pPr marL="0" indent="0">
              <a:buNone/>
            </a:pPr>
            <a:r>
              <a:rPr lang="en-US" sz="3300" dirty="0" smtClean="0"/>
              <a:t>    	pid2 </a:t>
            </a:r>
            <a:r>
              <a:rPr lang="en-US" sz="3300" dirty="0"/>
              <a:t>= wait(&amp;status);</a:t>
            </a:r>
          </a:p>
          <a:p>
            <a:pPr marL="0" indent="0">
              <a:buNone/>
            </a:pPr>
            <a:r>
              <a:rPr lang="en-US" sz="3300" dirty="0"/>
              <a:t>    </a:t>
            </a:r>
            <a:r>
              <a:rPr lang="en-US" sz="3300" dirty="0" smtClean="0"/>
              <a:t>	</a:t>
            </a:r>
            <a:r>
              <a:rPr lang="en-US" sz="3300" dirty="0" err="1" smtClean="0"/>
              <a:t>printf</a:t>
            </a:r>
            <a:r>
              <a:rPr lang="en-US" sz="3300" dirty="0"/>
              <a:t>("\n </a:t>
            </a:r>
            <a:r>
              <a:rPr lang="en-US" sz="3300" dirty="0" err="1"/>
              <a:t>pid</a:t>
            </a:r>
            <a:r>
              <a:rPr lang="en-US" sz="3300" dirty="0"/>
              <a:t>=%d \n return value %d \n status = %4x, </a:t>
            </a:r>
            <a:r>
              <a:rPr lang="en-US" sz="3300" dirty="0" smtClean="0"/>
              <a:t>			status </a:t>
            </a:r>
            <a:r>
              <a:rPr lang="en-US" sz="3300" dirty="0"/>
              <a:t>shifted=%d\n</a:t>
            </a:r>
            <a:r>
              <a:rPr lang="en-US" sz="3300" dirty="0" smtClean="0"/>
              <a:t>", </a:t>
            </a:r>
            <a:r>
              <a:rPr lang="en-US" sz="3300" dirty="0" err="1" smtClean="0"/>
              <a:t>pid</a:t>
            </a:r>
            <a:r>
              <a:rPr lang="en-US" sz="3300" dirty="0"/>
              <a:t>, pid2, status, status&gt;&gt;8);</a:t>
            </a:r>
          </a:p>
          <a:p>
            <a:pPr marL="0" indent="0">
              <a:buNone/>
            </a:pPr>
            <a:r>
              <a:rPr lang="en-US" sz="3300" dirty="0"/>
              <a:t>  </a:t>
            </a:r>
            <a:r>
              <a:rPr lang="en-US" sz="3300" dirty="0" smtClean="0"/>
              <a:t>}}</a:t>
            </a:r>
            <a:endParaRPr lang="en-US" sz="33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27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Examples/</a:t>
            </a:r>
            <a:r>
              <a:rPr lang="en-US" sz="3600" dirty="0" err="1" smtClean="0"/>
              <a:t>forkstdio.c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270248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main</a:t>
            </a:r>
            <a:r>
              <a:rPr lang="en-US" dirty="0" smtClean="0"/>
              <a:t>(){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FILE *</a:t>
            </a:r>
            <a:r>
              <a:rPr lang="en-US" dirty="0" err="1"/>
              <a:t>fp</a:t>
            </a:r>
            <a:r>
              <a:rPr lang="en-US" dirty="0"/>
              <a:t>;  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pid</a:t>
            </a:r>
            <a:r>
              <a:rPr lang="en-US" dirty="0"/>
              <a:t>;  </a:t>
            </a:r>
            <a:r>
              <a:rPr lang="en-US" dirty="0" smtClean="0"/>
              <a:t>       /*ret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fork*/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char </a:t>
            </a:r>
            <a:r>
              <a:rPr lang="en-US" dirty="0" err="1"/>
              <a:t>buf</a:t>
            </a:r>
            <a:r>
              <a:rPr lang="en-US" dirty="0"/>
              <a:t>[150]; </a:t>
            </a:r>
            <a:r>
              <a:rPr lang="en-US" dirty="0" smtClean="0"/>
              <a:t> /* </a:t>
            </a:r>
            <a:r>
              <a:rPr lang="en-US" dirty="0"/>
              <a:t>the buffer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if((</a:t>
            </a:r>
            <a:r>
              <a:rPr lang="en-US" dirty="0" err="1"/>
              <a:t>fp</a:t>
            </a:r>
            <a:r>
              <a:rPr lang="en-US" dirty="0"/>
              <a:t>= </a:t>
            </a:r>
            <a:r>
              <a:rPr lang="en-US" dirty="0" err="1"/>
              <a:t>fopen</a:t>
            </a:r>
            <a:r>
              <a:rPr lang="en-US" dirty="0"/>
              <a:t>("</a:t>
            </a:r>
            <a:r>
              <a:rPr lang="en-US" dirty="0" err="1"/>
              <a:t>junk","w</a:t>
            </a:r>
            <a:r>
              <a:rPr lang="en-US" dirty="0"/>
              <a:t>+")) == NULL)</a:t>
            </a:r>
          </a:p>
          <a:p>
            <a:pPr marL="0" indent="0">
              <a:buNone/>
            </a:pPr>
            <a:r>
              <a:rPr lang="en-US" dirty="0"/>
              <a:t>       fatal</a:t>
            </a:r>
            <a:r>
              <a:rPr lang="en-US" dirty="0" smtClean="0"/>
              <a:t>("Open </a:t>
            </a:r>
            <a:r>
              <a:rPr lang="en-US" dirty="0"/>
              <a:t>of junk Failed</a:t>
            </a:r>
            <a:r>
              <a:rPr lang="en-US" dirty="0" smtClean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setvbuf</a:t>
            </a:r>
            <a:r>
              <a:rPr lang="en-US" dirty="0"/>
              <a:t>(</a:t>
            </a:r>
            <a:r>
              <a:rPr lang="en-US" dirty="0" err="1"/>
              <a:t>fp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, _IOFBF, 20);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fp</a:t>
            </a:r>
            <a:r>
              <a:rPr lang="en-US" dirty="0"/>
              <a:t>, "Before the fork");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if((</a:t>
            </a:r>
            <a:r>
              <a:rPr lang="en-US" dirty="0" err="1"/>
              <a:t>pid</a:t>
            </a:r>
            <a:r>
              <a:rPr lang="en-US" dirty="0"/>
              <a:t> = fork()) &lt; 0){</a:t>
            </a:r>
          </a:p>
          <a:p>
            <a:pPr marL="0" indent="0">
              <a:buNone/>
            </a:pPr>
            <a:r>
              <a:rPr lang="en-US" dirty="0"/>
              <a:t>     fatal("</a:t>
            </a:r>
            <a:r>
              <a:rPr lang="en-US" dirty="0" err="1"/>
              <a:t>ForkStdio</a:t>
            </a:r>
            <a:r>
              <a:rPr lang="en-US" dirty="0"/>
              <a:t> Test fork failed");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627888"/>
            <a:ext cx="4283202" cy="6001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r>
              <a:rPr lang="en-US" dirty="0"/>
              <a:t>else if (</a:t>
            </a:r>
            <a:r>
              <a:rPr lang="en-US" dirty="0" err="1"/>
              <a:t>pid</a:t>
            </a:r>
            <a:r>
              <a:rPr lang="en-US" dirty="0"/>
              <a:t> == 0)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fp</a:t>
            </a:r>
            <a:r>
              <a:rPr lang="en-US" dirty="0"/>
              <a:t>, "child </a:t>
            </a:r>
            <a:r>
              <a:rPr lang="en-US" dirty="0" smtClean="0"/>
              <a:t>after </a:t>
            </a:r>
            <a:r>
              <a:rPr lang="en-US" dirty="0"/>
              <a:t>fork");</a:t>
            </a:r>
          </a:p>
          <a:p>
            <a:pPr marL="0" indent="0">
              <a:buNone/>
            </a:pPr>
            <a:r>
              <a:rPr lang="en-US" dirty="0"/>
              <a:t>     sleep(1);</a:t>
            </a:r>
          </a:p>
          <a:p>
            <a:pPr marL="0" indent="0">
              <a:buNone/>
            </a:pPr>
            <a:r>
              <a:rPr lang="en-US" dirty="0"/>
              <a:t>   }else{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fp</a:t>
            </a:r>
            <a:r>
              <a:rPr lang="en-US" dirty="0"/>
              <a:t>, "PARENT AFTER </a:t>
            </a:r>
            <a:r>
              <a:rPr lang="en-US" dirty="0" smtClean="0"/>
              <a:t>FORK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 sleep(1);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   sleep(1);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fp</a:t>
            </a:r>
            <a:r>
              <a:rPr lang="en-US" dirty="0"/>
              <a:t>, "Common Code after </a:t>
            </a:r>
            <a:r>
              <a:rPr lang="en-US" dirty="0" smtClean="0"/>
              <a:t> </a:t>
            </a:r>
            <a:r>
              <a:rPr lang="en-US" dirty="0"/>
              <a:t>fork, </a:t>
            </a:r>
            <a:r>
              <a:rPr lang="en-US" dirty="0" smtClean="0"/>
              <a:t>  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 err="1"/>
              <a:t>val</a:t>
            </a:r>
            <a:r>
              <a:rPr lang="en-US" dirty="0"/>
              <a:t>=%u\n",(unsigned short) </a:t>
            </a:r>
            <a:r>
              <a:rPr lang="en-US" dirty="0" err="1"/>
              <a:t>pid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more junk</a:t>
            </a:r>
          </a:p>
          <a:p>
            <a:pPr marL="0" indent="0">
              <a:buNone/>
            </a:pPr>
            <a:r>
              <a:rPr lang="en-US" dirty="0"/>
              <a:t>Before the </a:t>
            </a:r>
            <a:r>
              <a:rPr lang="en-US" dirty="0" err="1"/>
              <a:t>forkPARENT</a:t>
            </a:r>
            <a:r>
              <a:rPr lang="en-US" dirty="0"/>
              <a:t> AFTER THE </a:t>
            </a:r>
            <a:r>
              <a:rPr lang="en-US" dirty="0" err="1"/>
              <a:t>FORKCommon</a:t>
            </a:r>
            <a:r>
              <a:rPr lang="en-US" dirty="0"/>
              <a:t> Code after the fork, </a:t>
            </a:r>
            <a:r>
              <a:rPr lang="en-US" dirty="0" err="1"/>
              <a:t>pid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=</a:t>
            </a:r>
            <a:r>
              <a:rPr lang="en-US" dirty="0" err="1"/>
              <a:t>er</a:t>
            </a:r>
            <a:r>
              <a:rPr lang="en-US" dirty="0"/>
              <a:t> the </a:t>
            </a:r>
            <a:r>
              <a:rPr lang="en-US" dirty="0" err="1"/>
              <a:t>forkCommon</a:t>
            </a:r>
            <a:r>
              <a:rPr lang="en-US" dirty="0"/>
              <a:t> Code after the fork, </a:t>
            </a:r>
            <a:r>
              <a:rPr lang="en-US" dirty="0" err="1"/>
              <a:t>pid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=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047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assignment 2 -Shell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Simple I/O redirection; single pipes</a:t>
            </a:r>
          </a:p>
          <a:p>
            <a:r>
              <a:rPr lang="en-US" dirty="0" err="1" smtClean="0"/>
              <a:t>Builtin</a:t>
            </a:r>
            <a:r>
              <a:rPr lang="en-US" dirty="0" smtClean="0"/>
              <a:t> functions: set, cd, exit</a:t>
            </a:r>
          </a:p>
          <a:p>
            <a:r>
              <a:rPr lang="en-US" dirty="0" smtClean="0"/>
              <a:t>Startup file ~/.</a:t>
            </a:r>
            <a:r>
              <a:rPr lang="en-US" dirty="0" err="1" smtClean="0"/>
              <a:t>mybashrc</a:t>
            </a:r>
            <a:endParaRPr lang="en-US" dirty="0" smtClean="0"/>
          </a:p>
          <a:p>
            <a:r>
              <a:rPr lang="en-US" dirty="0" smtClean="0"/>
              <a:t>Filename expansion</a:t>
            </a:r>
          </a:p>
          <a:p>
            <a:r>
              <a:rPr lang="en-US" dirty="0" smtClean="0"/>
              <a:t>Shell variable(parameter) expansion</a:t>
            </a:r>
          </a:p>
          <a:p>
            <a:pPr lvl="1"/>
            <a:r>
              <a:rPr lang="en-US" dirty="0" smtClean="0"/>
              <a:t>Standard ones</a:t>
            </a:r>
          </a:p>
          <a:p>
            <a:pPr lvl="2"/>
            <a:r>
              <a:rPr lang="en-US" dirty="0" smtClean="0"/>
              <a:t>PATH, CDPATH</a:t>
            </a:r>
          </a:p>
          <a:p>
            <a:r>
              <a:rPr lang="en-US" dirty="0" smtClean="0"/>
              <a:t>Environ passed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8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process can send a signal and interrupt another process</a:t>
            </a:r>
          </a:p>
          <a:p>
            <a:r>
              <a:rPr lang="en-US" dirty="0" smtClean="0"/>
              <a:t>signal is a small </a:t>
            </a:r>
            <a:r>
              <a:rPr lang="en-US" dirty="0" err="1" smtClean="0"/>
              <a:t>int</a:t>
            </a:r>
            <a:r>
              <a:rPr lang="en-US" dirty="0" smtClean="0"/>
              <a:t> typically &lt; 32</a:t>
            </a:r>
          </a:p>
          <a:p>
            <a:endParaRPr lang="en-US" dirty="0"/>
          </a:p>
          <a:p>
            <a:r>
              <a:rPr lang="en-US" dirty="0" smtClean="0"/>
              <a:t>The process receiving the signal has to set up ahead of time (using </a:t>
            </a:r>
            <a:r>
              <a:rPr lang="en-US" dirty="0" err="1" smtClean="0"/>
              <a:t>sigaction</a:t>
            </a:r>
            <a:r>
              <a:rPr lang="en-US" dirty="0" smtClean="0"/>
              <a:t> system call)</a:t>
            </a:r>
          </a:p>
          <a:p>
            <a:pPr lvl="1"/>
            <a:r>
              <a:rPr lang="en-US" dirty="0" smtClean="0"/>
              <a:t>when this signal is received do this action(function)</a:t>
            </a:r>
          </a:p>
          <a:p>
            <a:pPr lvl="1"/>
            <a:endParaRPr lang="en-US" dirty="0"/>
          </a:p>
          <a:p>
            <a:r>
              <a:rPr lang="en-US" dirty="0" smtClean="0"/>
              <a:t>Can you name programs that you use that catch signals?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7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59283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SIGNAL(2)              </a:t>
            </a:r>
            <a:r>
              <a:rPr lang="en-US" dirty="0" smtClean="0"/>
              <a:t>  </a:t>
            </a:r>
            <a:r>
              <a:rPr lang="en-US" dirty="0"/>
              <a:t>Linux Programmer's Manual                  </a:t>
            </a:r>
            <a:r>
              <a:rPr lang="en-US" dirty="0" smtClean="0"/>
              <a:t>  </a:t>
            </a:r>
            <a:r>
              <a:rPr lang="en-US" dirty="0"/>
              <a:t>SIGNAL(2)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NAME       </a:t>
            </a:r>
            <a:r>
              <a:rPr lang="en-US" dirty="0"/>
              <a:t>signal - ANSI C signal </a:t>
            </a:r>
            <a:r>
              <a:rPr lang="en-US" dirty="0" smtClean="0"/>
              <a:t>handling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signal.h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smtClean="0"/>
              <a:t>   void      (*</a:t>
            </a:r>
            <a:r>
              <a:rPr lang="en-US" dirty="0" err="1"/>
              <a:t>sighandler_t</a:t>
            </a:r>
            <a:r>
              <a:rPr lang="en-US" dirty="0"/>
              <a:t>)(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sighandler_t</a:t>
            </a:r>
            <a:r>
              <a:rPr lang="en-US" dirty="0"/>
              <a:t> </a:t>
            </a:r>
            <a:r>
              <a:rPr lang="en-US" dirty="0" smtClean="0"/>
              <a:t>      signal(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signum</a:t>
            </a:r>
            <a:r>
              <a:rPr lang="en-US" dirty="0"/>
              <a:t>, </a:t>
            </a:r>
            <a:r>
              <a:rPr lang="en-US" dirty="0" err="1"/>
              <a:t>sighandler_t</a:t>
            </a:r>
            <a:r>
              <a:rPr lang="en-US" dirty="0"/>
              <a:t> handler);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The behavior of signal() varies across Unix versions, and has also varied historically across </a:t>
            </a:r>
            <a:r>
              <a:rPr lang="en-US" dirty="0" smtClean="0"/>
              <a:t>different </a:t>
            </a:r>
            <a:r>
              <a:rPr lang="en-US" dirty="0"/>
              <a:t>versions of Linux.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Avoid </a:t>
            </a:r>
            <a:r>
              <a:rPr lang="en-US" dirty="0">
                <a:solidFill>
                  <a:srgbClr val="FF0000"/>
                </a:solidFill>
              </a:rPr>
              <a:t>its use</a:t>
            </a:r>
            <a:r>
              <a:rPr lang="en-US" dirty="0"/>
              <a:t>: use </a:t>
            </a:r>
            <a:r>
              <a:rPr lang="en-US" dirty="0" err="1"/>
              <a:t>sigaction</a:t>
            </a:r>
            <a:r>
              <a:rPr lang="en-US" dirty="0"/>
              <a:t>(2) instead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SEE ALSO</a:t>
            </a:r>
          </a:p>
          <a:p>
            <a:pPr marL="0" indent="0">
              <a:buNone/>
            </a:pPr>
            <a:r>
              <a:rPr lang="en-US" dirty="0"/>
              <a:t>       kill(1), alarm(2), kill(2), </a:t>
            </a:r>
            <a:r>
              <a:rPr lang="en-US" dirty="0" err="1"/>
              <a:t>killpg</a:t>
            </a:r>
            <a:r>
              <a:rPr lang="en-US" dirty="0"/>
              <a:t>(2), pause(2), </a:t>
            </a:r>
            <a:r>
              <a:rPr lang="en-US" dirty="0" err="1"/>
              <a:t>sigaction</a:t>
            </a:r>
            <a:r>
              <a:rPr lang="en-US" dirty="0"/>
              <a:t>(2), </a:t>
            </a:r>
            <a:r>
              <a:rPr lang="en-US" dirty="0" err="1"/>
              <a:t>signalfd</a:t>
            </a:r>
            <a:r>
              <a:rPr lang="en-US" dirty="0"/>
              <a:t>(2),  </a:t>
            </a:r>
            <a:r>
              <a:rPr lang="en-US" dirty="0" err="1"/>
              <a:t>sigpending</a:t>
            </a:r>
            <a:r>
              <a:rPr lang="en-US" dirty="0"/>
              <a:t>(2),  </a:t>
            </a:r>
            <a:r>
              <a:rPr lang="en-US" dirty="0" err="1" smtClean="0"/>
              <a:t>sigprocmask</a:t>
            </a:r>
            <a:r>
              <a:rPr lang="en-US" dirty="0" smtClean="0"/>
              <a:t>(2</a:t>
            </a:r>
            <a:r>
              <a:rPr lang="en-US" dirty="0"/>
              <a:t>),   </a:t>
            </a:r>
            <a:r>
              <a:rPr lang="en-US" dirty="0" err="1"/>
              <a:t>sigqueue</a:t>
            </a:r>
            <a:r>
              <a:rPr lang="en-US" dirty="0"/>
              <a:t>(2),   </a:t>
            </a:r>
            <a:r>
              <a:rPr lang="en-US" dirty="0" err="1"/>
              <a:t>sigsuspend</a:t>
            </a:r>
            <a:r>
              <a:rPr lang="en-US" dirty="0"/>
              <a:t>(2),   </a:t>
            </a:r>
            <a:r>
              <a:rPr lang="en-US" dirty="0" err="1"/>
              <a:t>bsd_signal</a:t>
            </a:r>
            <a:r>
              <a:rPr lang="en-US" dirty="0"/>
              <a:t>(3),  raise(3),  </a:t>
            </a:r>
            <a:r>
              <a:rPr lang="en-US" dirty="0" err="1"/>
              <a:t>siginterrupt</a:t>
            </a:r>
            <a:r>
              <a:rPr lang="en-US" dirty="0"/>
              <a:t>(3),  </a:t>
            </a:r>
            <a:r>
              <a:rPr lang="en-US" dirty="0" err="1"/>
              <a:t>sigsetops</a:t>
            </a:r>
            <a:r>
              <a:rPr lang="en-US" dirty="0"/>
              <a:t>(3</a:t>
            </a:r>
            <a:r>
              <a:rPr lang="en-US" dirty="0" smtClean="0"/>
              <a:t>), </a:t>
            </a:r>
            <a:r>
              <a:rPr lang="en-US" dirty="0" err="1" smtClean="0"/>
              <a:t>sigvec</a:t>
            </a:r>
            <a:r>
              <a:rPr lang="en-US" dirty="0" smtClean="0"/>
              <a:t>(3</a:t>
            </a:r>
            <a:r>
              <a:rPr lang="en-US" dirty="0"/>
              <a:t>), </a:t>
            </a:r>
            <a:r>
              <a:rPr lang="en-US" dirty="0" err="1"/>
              <a:t>sysv_signal</a:t>
            </a:r>
            <a:r>
              <a:rPr lang="en-US" dirty="0"/>
              <a:t>(3), </a:t>
            </a:r>
            <a:r>
              <a:rPr lang="en-US" dirty="0" err="1"/>
              <a:t>feature_test_macros</a:t>
            </a:r>
            <a:r>
              <a:rPr lang="en-US" dirty="0"/>
              <a:t>(7), signal(7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8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Signals – man –s 7 signal also Tab 20-1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686800" cy="53187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Signal 	Value	Action	Comment</a:t>
            </a:r>
          </a:p>
          <a:p>
            <a:r>
              <a:rPr lang="en-US" dirty="0" smtClean="0"/>
              <a:t>SIGHUP        	1       	Term    	</a:t>
            </a:r>
            <a:r>
              <a:rPr lang="en-US" dirty="0" err="1" smtClean="0"/>
              <a:t>Hangup</a:t>
            </a:r>
            <a:r>
              <a:rPr lang="en-US" dirty="0" smtClean="0"/>
              <a:t> </a:t>
            </a:r>
            <a:r>
              <a:rPr lang="en-US" dirty="0"/>
              <a:t>detected on controlling </a:t>
            </a:r>
            <a:r>
              <a:rPr lang="en-US" dirty="0" smtClean="0"/>
              <a:t>					terminal or </a:t>
            </a:r>
            <a:r>
              <a:rPr lang="en-US" dirty="0"/>
              <a:t>death of controlling </a:t>
            </a:r>
            <a:r>
              <a:rPr lang="en-US" dirty="0" smtClean="0"/>
              <a:t>					process</a:t>
            </a:r>
            <a:endParaRPr lang="en-US" dirty="0"/>
          </a:p>
          <a:p>
            <a:r>
              <a:rPr lang="en-US" dirty="0" smtClean="0"/>
              <a:t>SIGINT        	2       	Term    </a:t>
            </a:r>
            <a:r>
              <a:rPr lang="en-US" dirty="0"/>
              <a:t>Interrupt from keyboard</a:t>
            </a:r>
          </a:p>
          <a:p>
            <a:r>
              <a:rPr lang="en-US" dirty="0" smtClean="0"/>
              <a:t>SIGQUIT       </a:t>
            </a:r>
            <a:r>
              <a:rPr lang="en-US" dirty="0"/>
              <a:t>3       </a:t>
            </a:r>
            <a:r>
              <a:rPr lang="en-US" dirty="0" smtClean="0"/>
              <a:t>	Core    </a:t>
            </a:r>
            <a:r>
              <a:rPr lang="en-US" dirty="0"/>
              <a:t>Quit from keyboard</a:t>
            </a:r>
          </a:p>
          <a:p>
            <a:r>
              <a:rPr lang="en-US" dirty="0" smtClean="0"/>
              <a:t>SIGILL        	4       	Core    </a:t>
            </a:r>
            <a:r>
              <a:rPr lang="en-US" dirty="0"/>
              <a:t>Illegal Instruction</a:t>
            </a:r>
          </a:p>
          <a:p>
            <a:r>
              <a:rPr lang="en-US" dirty="0" smtClean="0"/>
              <a:t>SIGABRT       </a:t>
            </a:r>
            <a:r>
              <a:rPr lang="en-US" dirty="0"/>
              <a:t>6       </a:t>
            </a:r>
            <a:r>
              <a:rPr lang="en-US" dirty="0" smtClean="0"/>
              <a:t>	Core    </a:t>
            </a:r>
            <a:r>
              <a:rPr lang="en-US" dirty="0"/>
              <a:t>Abort signal from abort(3)</a:t>
            </a:r>
          </a:p>
          <a:p>
            <a:r>
              <a:rPr lang="en-US" dirty="0" smtClean="0"/>
              <a:t>SIGFPE        	8       	Core    </a:t>
            </a:r>
            <a:r>
              <a:rPr lang="en-US" dirty="0"/>
              <a:t>Floating point exception</a:t>
            </a:r>
          </a:p>
          <a:p>
            <a:r>
              <a:rPr lang="en-US" dirty="0" smtClean="0"/>
              <a:t>SIGKILL       	9       	Term    </a:t>
            </a:r>
            <a:r>
              <a:rPr lang="en-US" dirty="0"/>
              <a:t>Kill signal</a:t>
            </a:r>
          </a:p>
          <a:p>
            <a:r>
              <a:rPr lang="en-US" dirty="0" smtClean="0"/>
              <a:t>SIGSEGV      	11       	Core    </a:t>
            </a:r>
            <a:r>
              <a:rPr lang="en-US" dirty="0"/>
              <a:t>Invalid memory reference</a:t>
            </a:r>
          </a:p>
          <a:p>
            <a:r>
              <a:rPr lang="en-US" dirty="0"/>
              <a:t> </a:t>
            </a:r>
            <a:r>
              <a:rPr lang="en-US" dirty="0" smtClean="0"/>
              <a:t>SIGPIPE      	13       	Term    </a:t>
            </a:r>
            <a:r>
              <a:rPr lang="en-US" dirty="0"/>
              <a:t>Broken pipe: write to pipe with </a:t>
            </a:r>
            <a:r>
              <a:rPr lang="en-US" dirty="0" smtClean="0"/>
              <a:t>no 					readers</a:t>
            </a:r>
          </a:p>
          <a:p>
            <a:endParaRPr lang="en-US" dirty="0" smtClean="0"/>
          </a:p>
          <a:p>
            <a:r>
              <a:rPr lang="en-US" dirty="0" smtClean="0"/>
              <a:t>TERM=terminate, CORE=terminate and dump, Ignore, Stop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73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Signals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SIGALRM      14       </a:t>
            </a:r>
            <a:r>
              <a:rPr lang="en-US" dirty="0" smtClean="0"/>
              <a:t>	Term    	Timer </a:t>
            </a:r>
            <a:r>
              <a:rPr lang="en-US" dirty="0"/>
              <a:t>signal from alarm(2)</a:t>
            </a:r>
          </a:p>
          <a:p>
            <a:r>
              <a:rPr lang="en-US" dirty="0" smtClean="0"/>
              <a:t>SIGTERM      </a:t>
            </a:r>
            <a:r>
              <a:rPr lang="en-US" dirty="0"/>
              <a:t>15       </a:t>
            </a:r>
            <a:r>
              <a:rPr lang="en-US" dirty="0" smtClean="0"/>
              <a:t>	Term    	Termination </a:t>
            </a:r>
            <a:r>
              <a:rPr lang="en-US" dirty="0"/>
              <a:t>signal</a:t>
            </a:r>
          </a:p>
          <a:p>
            <a:r>
              <a:rPr lang="en-US" dirty="0" smtClean="0"/>
              <a:t>SIGUSR1   </a:t>
            </a:r>
            <a:r>
              <a:rPr lang="en-US" dirty="0"/>
              <a:t>30,10,16    Term    </a:t>
            </a:r>
            <a:r>
              <a:rPr lang="en-US" dirty="0" smtClean="0"/>
              <a:t>	User-defined </a:t>
            </a:r>
            <a:r>
              <a:rPr lang="en-US" dirty="0"/>
              <a:t>signal 1</a:t>
            </a:r>
          </a:p>
          <a:p>
            <a:endParaRPr lang="en-US" dirty="0"/>
          </a:p>
          <a:p>
            <a:r>
              <a:rPr lang="en-US" dirty="0" smtClean="0"/>
              <a:t>SIGUSR2   </a:t>
            </a:r>
            <a:r>
              <a:rPr lang="en-US" dirty="0"/>
              <a:t>31,12,17    </a:t>
            </a:r>
            <a:r>
              <a:rPr lang="en-US" dirty="0" smtClean="0"/>
              <a:t>	Term    	User-defined </a:t>
            </a:r>
            <a:r>
              <a:rPr lang="en-US" dirty="0"/>
              <a:t>signal 2</a:t>
            </a:r>
          </a:p>
          <a:p>
            <a:r>
              <a:rPr lang="en-US" dirty="0" smtClean="0"/>
              <a:t>SIGCHLD   </a:t>
            </a:r>
            <a:r>
              <a:rPr lang="en-US" dirty="0"/>
              <a:t>20,17,18    </a:t>
            </a:r>
            <a:r>
              <a:rPr lang="en-US" dirty="0" smtClean="0"/>
              <a:t>	</a:t>
            </a:r>
            <a:r>
              <a:rPr lang="en-US" dirty="0" err="1" smtClean="0"/>
              <a:t>Ign</a:t>
            </a:r>
            <a:r>
              <a:rPr lang="en-US" dirty="0" smtClean="0"/>
              <a:t>     	Child </a:t>
            </a:r>
            <a:r>
              <a:rPr lang="en-US" dirty="0"/>
              <a:t>stopped or terminated</a:t>
            </a:r>
          </a:p>
          <a:p>
            <a:r>
              <a:rPr lang="en-US" dirty="0" smtClean="0"/>
              <a:t>SIGCONT   </a:t>
            </a:r>
            <a:r>
              <a:rPr lang="en-US" dirty="0"/>
              <a:t>19,18,25    </a:t>
            </a:r>
            <a:r>
              <a:rPr lang="en-US" dirty="0" err="1"/>
              <a:t>Cont</a:t>
            </a:r>
            <a:r>
              <a:rPr lang="en-US" dirty="0"/>
              <a:t>    </a:t>
            </a:r>
            <a:r>
              <a:rPr lang="en-US" dirty="0" smtClean="0"/>
              <a:t>	Continue </a:t>
            </a:r>
            <a:r>
              <a:rPr lang="en-US" dirty="0"/>
              <a:t>if stopped</a:t>
            </a:r>
          </a:p>
          <a:p>
            <a:r>
              <a:rPr lang="en-US" dirty="0" smtClean="0"/>
              <a:t>SIGSTOP   </a:t>
            </a:r>
            <a:r>
              <a:rPr lang="en-US" dirty="0"/>
              <a:t>17,19,23    </a:t>
            </a:r>
            <a:r>
              <a:rPr lang="en-US" dirty="0" smtClean="0"/>
              <a:t>	Stop    	Stop </a:t>
            </a:r>
            <a:r>
              <a:rPr lang="en-US" dirty="0"/>
              <a:t>process</a:t>
            </a:r>
          </a:p>
          <a:p>
            <a:r>
              <a:rPr lang="en-US" dirty="0" smtClean="0"/>
              <a:t>SIGTSTP   </a:t>
            </a:r>
            <a:r>
              <a:rPr lang="en-US" dirty="0"/>
              <a:t>18,20,24    </a:t>
            </a:r>
            <a:r>
              <a:rPr lang="en-US" dirty="0" smtClean="0"/>
              <a:t>	Stop    	Stop </a:t>
            </a:r>
            <a:r>
              <a:rPr lang="en-US" dirty="0"/>
              <a:t>typed at </a:t>
            </a:r>
            <a:r>
              <a:rPr lang="en-US" dirty="0" err="1"/>
              <a:t>tty</a:t>
            </a:r>
            <a:endParaRPr lang="en-US" dirty="0"/>
          </a:p>
          <a:p>
            <a:r>
              <a:rPr lang="en-US" dirty="0" smtClean="0"/>
              <a:t>SIGTTIN   </a:t>
            </a:r>
            <a:r>
              <a:rPr lang="en-US" dirty="0"/>
              <a:t>21,21,26    </a:t>
            </a:r>
            <a:r>
              <a:rPr lang="en-US" dirty="0" smtClean="0"/>
              <a:t>	Stop    	</a:t>
            </a:r>
            <a:r>
              <a:rPr lang="en-US" dirty="0" err="1" smtClean="0"/>
              <a:t>tty</a:t>
            </a:r>
            <a:r>
              <a:rPr lang="en-US" dirty="0" smtClean="0"/>
              <a:t> </a:t>
            </a:r>
            <a:r>
              <a:rPr lang="en-US" dirty="0"/>
              <a:t>input for background process</a:t>
            </a:r>
          </a:p>
          <a:p>
            <a:r>
              <a:rPr lang="en-US" dirty="0" smtClean="0"/>
              <a:t>SIGTTOU   </a:t>
            </a:r>
            <a:r>
              <a:rPr lang="en-US" dirty="0"/>
              <a:t>22,22,27    </a:t>
            </a:r>
            <a:r>
              <a:rPr lang="en-US" dirty="0" smtClean="0"/>
              <a:t>	Stop    	</a:t>
            </a:r>
            <a:r>
              <a:rPr lang="en-US" dirty="0" err="1" smtClean="0"/>
              <a:t>tty</a:t>
            </a:r>
            <a:r>
              <a:rPr lang="en-US" dirty="0" smtClean="0"/>
              <a:t> </a:t>
            </a:r>
            <a:r>
              <a:rPr lang="en-US" dirty="0"/>
              <a:t>output for background process</a:t>
            </a:r>
          </a:p>
          <a:p>
            <a:endParaRPr lang="en-US" dirty="0"/>
          </a:p>
          <a:p>
            <a:r>
              <a:rPr lang="en-US" dirty="0"/>
              <a:t>       The signals SIGKILL and SIGSTOP cannot be caught, blocked, or ignored.</a:t>
            </a:r>
          </a:p>
        </p:txBody>
      </p:sp>
    </p:spTree>
    <p:extLst>
      <p:ext uri="{BB962C8B-B14F-4D97-AF65-F5344CB8AC3E}">
        <p14:creationId xmlns:p14="http://schemas.microsoft.com/office/powerpoint/2010/main" val="274635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smtClean="0"/>
              <a:t>Shells: GNU bash manual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smtClean="0"/>
              <a:t>Class website improved a little</a:t>
            </a:r>
          </a:p>
          <a:p>
            <a:pPr lvl="1">
              <a:defRPr/>
            </a:pPr>
            <a:r>
              <a:rPr lang="en-US" dirty="0" err="1" smtClean="0"/>
              <a:t>Rehits</a:t>
            </a:r>
            <a:r>
              <a:rPr lang="en-US" dirty="0" smtClean="0"/>
              <a:t>: </a:t>
            </a:r>
          </a:p>
          <a:p>
            <a:pPr lvl="2">
              <a:defRPr/>
            </a:pPr>
            <a:r>
              <a:rPr lang="en-US" dirty="0" err="1" smtClean="0"/>
              <a:t>ls</a:t>
            </a:r>
            <a:r>
              <a:rPr lang="en-US" dirty="0" smtClean="0"/>
              <a:t> | </a:t>
            </a:r>
            <a:r>
              <a:rPr lang="en-US" dirty="0" err="1" smtClean="0"/>
              <a:t>wc</a:t>
            </a:r>
            <a:r>
              <a:rPr lang="en-US" dirty="0"/>
              <a:t> (</a:t>
            </a:r>
            <a:r>
              <a:rPr lang="en-US" dirty="0" smtClean="0"/>
              <a:t>Examples/</a:t>
            </a:r>
            <a:r>
              <a:rPr lang="en-US" dirty="0" err="1" smtClean="0"/>
              <a:t>pipe.c</a:t>
            </a:r>
            <a:r>
              <a:rPr lang="en-US" dirty="0" smtClean="0"/>
              <a:t>)</a:t>
            </a:r>
          </a:p>
          <a:p>
            <a:pPr lvl="2">
              <a:defRPr/>
            </a:pPr>
            <a:r>
              <a:rPr lang="en-US" dirty="0" smtClean="0"/>
              <a:t>Exec family</a:t>
            </a:r>
          </a:p>
          <a:p>
            <a:pPr lvl="1">
              <a:defRPr/>
            </a:pPr>
            <a:r>
              <a:rPr lang="en-US" dirty="0" smtClean="0"/>
              <a:t>Loose Topics: Spirit of C from </a:t>
            </a:r>
            <a:r>
              <a:rPr lang="en-US" dirty="0" err="1" smtClean="0"/>
              <a:t>Stackoverflow</a:t>
            </a:r>
            <a:r>
              <a:rPr lang="en-US" dirty="0" smtClean="0"/>
              <a:t>, </a:t>
            </a:r>
            <a:r>
              <a:rPr lang="en-US" dirty="0" err="1" smtClean="0"/>
              <a:t>umask</a:t>
            </a:r>
            <a:r>
              <a:rPr lang="en-US" dirty="0" smtClean="0"/>
              <a:t>; Set-</a:t>
            </a:r>
            <a:r>
              <a:rPr lang="en-US" dirty="0" err="1" smtClean="0"/>
              <a:t>uid</a:t>
            </a:r>
            <a:r>
              <a:rPr lang="en-US" dirty="0" smtClean="0"/>
              <a:t> bit, sticky-bit, </a:t>
            </a:r>
            <a:r>
              <a:rPr lang="en-US" dirty="0" err="1" smtClean="0"/>
              <a:t>hsearch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Signals Introduction</a:t>
            </a:r>
          </a:p>
          <a:p>
            <a:pPr lvl="1">
              <a:defRPr/>
            </a:pPr>
            <a:r>
              <a:rPr lang="en-US" dirty="0" smtClean="0"/>
              <a:t>GNU Coding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SUSv2 and </a:t>
            </a:r>
            <a:r>
              <a:rPr lang="en-US" dirty="0" smtClean="0"/>
              <a:t>POSIX.1-2001 Signals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/>
          </a:bodyPr>
          <a:lstStyle/>
          <a:p>
            <a:r>
              <a:rPr lang="en-US" dirty="0"/>
              <a:t> </a:t>
            </a:r>
            <a:r>
              <a:rPr lang="en-US" sz="2600" dirty="0"/>
              <a:t>SIGBUS      </a:t>
            </a:r>
            <a:r>
              <a:rPr lang="en-US" sz="2600" dirty="0" smtClean="0"/>
              <a:t>	10,7,10      Core    </a:t>
            </a:r>
            <a:r>
              <a:rPr lang="en-US" sz="2600" dirty="0"/>
              <a:t>Bus error (bad memory access)</a:t>
            </a:r>
          </a:p>
          <a:p>
            <a:r>
              <a:rPr lang="en-US" sz="2600" dirty="0"/>
              <a:t> </a:t>
            </a:r>
            <a:r>
              <a:rPr lang="en-US" sz="2600" dirty="0" smtClean="0"/>
              <a:t>SIGPOLL                          Term    </a:t>
            </a:r>
            <a:r>
              <a:rPr lang="en-US" sz="2600" dirty="0" err="1"/>
              <a:t>Pollable</a:t>
            </a:r>
            <a:r>
              <a:rPr lang="en-US" sz="2600" dirty="0"/>
              <a:t> event (Sys V).</a:t>
            </a:r>
          </a:p>
          <a:p>
            <a:r>
              <a:rPr lang="en-US" sz="2600" dirty="0"/>
              <a:t>                                       </a:t>
            </a:r>
            <a:r>
              <a:rPr lang="en-US" sz="2600" dirty="0" smtClean="0"/>
              <a:t>                 Synonym </a:t>
            </a:r>
            <a:r>
              <a:rPr lang="en-US" sz="2600" dirty="0"/>
              <a:t>for SIGIO</a:t>
            </a:r>
          </a:p>
          <a:p>
            <a:r>
              <a:rPr lang="en-US" sz="2600" dirty="0" smtClean="0"/>
              <a:t>SIGPROF     	27,27,29    </a:t>
            </a:r>
            <a:r>
              <a:rPr lang="en-US" sz="2600" dirty="0"/>
              <a:t>Term    Profiling timer expired</a:t>
            </a:r>
          </a:p>
          <a:p>
            <a:r>
              <a:rPr lang="en-US" sz="2600" dirty="0" smtClean="0"/>
              <a:t>SIGSYS      	12</a:t>
            </a:r>
            <a:r>
              <a:rPr lang="en-US" sz="2600" dirty="0"/>
              <a:t>,-,12      </a:t>
            </a:r>
            <a:r>
              <a:rPr lang="en-US" sz="2600" dirty="0" smtClean="0"/>
              <a:t> Core    </a:t>
            </a:r>
            <a:r>
              <a:rPr lang="en-US" sz="2600" dirty="0"/>
              <a:t>Bad argument to routine (SVr4)</a:t>
            </a:r>
          </a:p>
          <a:p>
            <a:r>
              <a:rPr lang="en-US" sz="2600" dirty="0" smtClean="0"/>
              <a:t>SIGTRAP        </a:t>
            </a:r>
            <a:r>
              <a:rPr lang="en-US" sz="2600" dirty="0"/>
              <a:t>5         </a:t>
            </a:r>
            <a:r>
              <a:rPr lang="en-US" sz="2600" dirty="0" smtClean="0"/>
              <a:t>       Core    </a:t>
            </a:r>
            <a:r>
              <a:rPr lang="en-US" sz="2600" dirty="0"/>
              <a:t>Trace/breakpoint trap</a:t>
            </a:r>
          </a:p>
          <a:p>
            <a:r>
              <a:rPr lang="en-US" sz="2600" dirty="0" smtClean="0"/>
              <a:t>SIGURG      	16,23,21    </a:t>
            </a:r>
            <a:r>
              <a:rPr lang="en-US" sz="2600" dirty="0" err="1"/>
              <a:t>Ign</a:t>
            </a:r>
            <a:r>
              <a:rPr lang="en-US" sz="2600" dirty="0"/>
              <a:t>     </a:t>
            </a:r>
            <a:r>
              <a:rPr lang="en-US" sz="2600" dirty="0" smtClean="0"/>
              <a:t> Urgent </a:t>
            </a:r>
            <a:r>
              <a:rPr lang="en-US" sz="2600" dirty="0"/>
              <a:t>condition on socket </a:t>
            </a:r>
            <a:r>
              <a:rPr lang="en-US" sz="2200" dirty="0"/>
              <a:t>(4.2BSD)</a:t>
            </a:r>
          </a:p>
          <a:p>
            <a:r>
              <a:rPr lang="en-US" sz="2600" smtClean="0"/>
              <a:t>SIGVTALRM   26,26,28  Term   Virtual </a:t>
            </a:r>
            <a:r>
              <a:rPr lang="en-US" sz="2600" dirty="0"/>
              <a:t>alarm clock (4.2BSD)</a:t>
            </a:r>
          </a:p>
          <a:p>
            <a:r>
              <a:rPr lang="en-US" sz="2600" dirty="0" smtClean="0"/>
              <a:t>SIGXCPU     	24,24,30    Core    </a:t>
            </a:r>
            <a:r>
              <a:rPr lang="en-US" sz="2600" dirty="0"/>
              <a:t>CPU time limit exceeded (4.2BSD)</a:t>
            </a:r>
          </a:p>
          <a:p>
            <a:r>
              <a:rPr lang="en-US" sz="2600" dirty="0" smtClean="0"/>
              <a:t>SIGXFSZ     	25,25,31    </a:t>
            </a:r>
            <a:r>
              <a:rPr lang="en-US" sz="2600" dirty="0"/>
              <a:t>Core    File size limit exceeded (4.2BSD)</a:t>
            </a:r>
          </a:p>
        </p:txBody>
      </p:sp>
    </p:spTree>
    <p:extLst>
      <p:ext uri="{BB962C8B-B14F-4D97-AF65-F5344CB8AC3E}">
        <p14:creationId xmlns:p14="http://schemas.microsoft.com/office/powerpoint/2010/main" val="12719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/>
              <a:t>Signal handler / signal table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rv</a:t>
            </a:r>
            <a:r>
              <a:rPr lang="en-US" dirty="0" smtClean="0"/>
              <a:t> = signal(SIGINT, </a:t>
            </a:r>
            <a:r>
              <a:rPr lang="en-US" dirty="0" err="1" smtClean="0"/>
              <a:t>onintr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void</a:t>
            </a:r>
          </a:p>
          <a:p>
            <a:pPr marL="0" indent="0">
              <a:buNone/>
            </a:pPr>
            <a:r>
              <a:rPr lang="en-US" dirty="0" err="1" smtClean="0"/>
              <a:t>onintr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sig){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/*process signal somehow*/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817607"/>
              </p:ext>
            </p:extLst>
          </p:nvPr>
        </p:nvGraphicFramePr>
        <p:xfrm>
          <a:off x="5791200" y="1219200"/>
          <a:ext cx="228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</a:t>
                      </a:r>
                      <a:r>
                        <a:rPr lang="en-US" dirty="0" smtClean="0"/>
                        <a:t> to Handler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SIG_DFL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H="1" flipV="1">
            <a:off x="990600" y="1676401"/>
            <a:ext cx="152401" cy="8381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 25"/>
          <p:cNvSpPr/>
          <p:nvPr/>
        </p:nvSpPr>
        <p:spPr>
          <a:xfrm>
            <a:off x="4003675" y="533400"/>
            <a:ext cx="2860674" cy="2514600"/>
          </a:xfrm>
          <a:prstGeom prst="arc">
            <a:avLst>
              <a:gd name="adj1" fmla="val 12325275"/>
              <a:gd name="adj2" fmla="val 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Elbow Connector 27"/>
          <p:cNvCxnSpPr/>
          <p:nvPr/>
        </p:nvCxnSpPr>
        <p:spPr>
          <a:xfrm rot="10800000" flipV="1">
            <a:off x="1143001" y="1949445"/>
            <a:ext cx="5568951" cy="565154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2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20-1 Signal delivery and handling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781800" y="1219200"/>
            <a:ext cx="2362200" cy="4937760"/>
          </a:xfrm>
        </p:spPr>
        <p:txBody>
          <a:bodyPr/>
          <a:lstStyle/>
          <a:p>
            <a:r>
              <a:rPr lang="en-US" dirty="0" smtClean="0"/>
              <a:t>When do you interrupt?</a:t>
            </a:r>
          </a:p>
          <a:p>
            <a:r>
              <a:rPr lang="en-US" dirty="0" smtClean="0"/>
              <a:t>mid instruction?</a:t>
            </a:r>
          </a:p>
          <a:p>
            <a:r>
              <a:rPr lang="en-US" dirty="0" smtClean="0"/>
              <a:t>mid system call?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524000"/>
            <a:ext cx="663892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24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TLPI/signals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*.c</a:t>
            </a:r>
          </a:p>
          <a:p>
            <a:r>
              <a:rPr lang="en-US" dirty="0" err="1"/>
              <a:t>catch_rtsigs.c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nonreentrant.c</a:t>
            </a:r>
            <a:r>
              <a:rPr lang="en-US" dirty="0" smtClean="0"/>
              <a:t>     </a:t>
            </a:r>
          </a:p>
          <a:p>
            <a:r>
              <a:rPr lang="en-US" dirty="0" err="1" smtClean="0"/>
              <a:t>signal.c</a:t>
            </a:r>
            <a:r>
              <a:rPr lang="en-US" dirty="0" smtClean="0"/>
              <a:t>            </a:t>
            </a:r>
          </a:p>
          <a:p>
            <a:r>
              <a:rPr lang="en-US" dirty="0" err="1" smtClean="0"/>
              <a:t>sig_sender.c</a:t>
            </a:r>
            <a:r>
              <a:rPr lang="en-US" dirty="0" smtClean="0"/>
              <a:t>            </a:t>
            </a:r>
          </a:p>
          <a:p>
            <a:r>
              <a:rPr lang="en-US" dirty="0" err="1" smtClean="0"/>
              <a:t>t_sigqueue.c</a:t>
            </a:r>
            <a:endParaRPr lang="en-US" dirty="0"/>
          </a:p>
          <a:p>
            <a:r>
              <a:rPr lang="en-US" dirty="0" err="1"/>
              <a:t>demo_SIGFPE.c</a:t>
            </a:r>
            <a:r>
              <a:rPr lang="en-US" dirty="0"/>
              <a:t>         </a:t>
            </a:r>
            <a:endParaRPr lang="en-US" dirty="0" smtClean="0"/>
          </a:p>
          <a:p>
            <a:r>
              <a:rPr lang="en-US" dirty="0" err="1" smtClean="0"/>
              <a:t>ouch.c</a:t>
            </a:r>
            <a:r>
              <a:rPr lang="en-US" dirty="0" smtClean="0"/>
              <a:t>             </a:t>
            </a:r>
          </a:p>
          <a:p>
            <a:r>
              <a:rPr lang="en-US" dirty="0" err="1" smtClean="0"/>
              <a:t>signalfd_sigval.c</a:t>
            </a:r>
            <a:r>
              <a:rPr lang="en-US" dirty="0" smtClean="0"/>
              <a:t>   </a:t>
            </a:r>
          </a:p>
          <a:p>
            <a:r>
              <a:rPr lang="en-US" dirty="0" err="1" smtClean="0"/>
              <a:t>sig_speed_sigsuspend.c</a:t>
            </a:r>
            <a:r>
              <a:rPr lang="en-US" dirty="0" smtClean="0"/>
              <a:t>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t_sigsuspend.c</a:t>
            </a:r>
            <a:endParaRPr lang="en-US" dirty="0"/>
          </a:p>
          <a:p>
            <a:r>
              <a:rPr lang="en-US" dirty="0" err="1"/>
              <a:t>ignore_pending_sig.c</a:t>
            </a:r>
            <a:r>
              <a:rPr lang="en-US" dirty="0"/>
              <a:t>  </a:t>
            </a:r>
            <a:endParaRPr lang="en-US" dirty="0" smtClean="0"/>
          </a:p>
          <a:p>
            <a:r>
              <a:rPr lang="en-US" dirty="0" err="1" smtClean="0"/>
              <a:t>siginterrupt.c</a:t>
            </a:r>
            <a:r>
              <a:rPr lang="en-US" dirty="0" smtClean="0"/>
              <a:t>     </a:t>
            </a:r>
          </a:p>
          <a:p>
            <a:r>
              <a:rPr lang="en-US" dirty="0" err="1" smtClean="0"/>
              <a:t>signal_functions.c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t_kill.c</a:t>
            </a:r>
            <a:r>
              <a:rPr lang="en-US" dirty="0" smtClean="0"/>
              <a:t>                </a:t>
            </a:r>
          </a:p>
          <a:p>
            <a:r>
              <a:rPr lang="en-US" dirty="0" err="1" smtClean="0"/>
              <a:t>t_sigwaitinfo.c</a:t>
            </a:r>
            <a:endParaRPr lang="en-US" dirty="0"/>
          </a:p>
          <a:p>
            <a:r>
              <a:rPr lang="en-US" dirty="0" err="1"/>
              <a:t>intquit.c</a:t>
            </a:r>
            <a:r>
              <a:rPr lang="en-US" dirty="0"/>
              <a:t>             </a:t>
            </a:r>
            <a:endParaRPr lang="en-US" dirty="0" smtClean="0"/>
          </a:p>
          <a:p>
            <a:r>
              <a:rPr lang="en-US" dirty="0" err="1" smtClean="0"/>
              <a:t>sigmask_longjmp.c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sig_receiver.c</a:t>
            </a:r>
            <a:r>
              <a:rPr lang="en-US" dirty="0" smtClean="0"/>
              <a:t>      </a:t>
            </a:r>
          </a:p>
          <a:p>
            <a:r>
              <a:rPr lang="en-US" dirty="0" err="1" smtClean="0"/>
              <a:t>t_sigaltstack.c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9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152400"/>
            <a:ext cx="4038600" cy="990600"/>
          </a:xfrm>
        </p:spPr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ouch.c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"/>
            <a:ext cx="8229600" cy="6553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static void</a:t>
            </a:r>
          </a:p>
          <a:p>
            <a:pPr marL="0" indent="0">
              <a:buNone/>
            </a:pPr>
            <a:r>
              <a:rPr lang="en-US" dirty="0" err="1"/>
              <a:t>sigHandler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("Ouch!\n");                  /* UNSAFE (see Section 21.1.2) */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  </a:t>
            </a:r>
            <a:r>
              <a:rPr lang="en-US" dirty="0"/>
              <a:t>j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/* Establish handler for SIGINT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if (signal(SIGINT, </a:t>
            </a:r>
            <a:r>
              <a:rPr lang="en-US" dirty="0" err="1"/>
              <a:t>sigHandler</a:t>
            </a:r>
            <a:r>
              <a:rPr lang="en-US" dirty="0"/>
              <a:t>) == </a:t>
            </a:r>
            <a:r>
              <a:rPr lang="en-US" dirty="0" smtClean="0"/>
              <a:t>SIG_ERR) </a:t>
            </a:r>
            <a:r>
              <a:rPr lang="en-US" dirty="0" err="1" smtClean="0"/>
              <a:t>errExit</a:t>
            </a:r>
            <a:r>
              <a:rPr lang="en-US" dirty="0"/>
              <a:t>("signal</a:t>
            </a:r>
            <a:r>
              <a:rPr lang="en-US" dirty="0" smtClean="0"/>
              <a:t>");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for (j = 0; ; j++) 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       </a:t>
            </a:r>
            <a:r>
              <a:rPr lang="en-US" dirty="0" err="1"/>
              <a:t>printf</a:t>
            </a:r>
            <a:r>
              <a:rPr lang="en-US" dirty="0"/>
              <a:t>("%d\n", j);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    </a:t>
            </a:r>
            <a:r>
              <a:rPr lang="en-US" dirty="0"/>
              <a:t>sleep(3);                       /* Loop slowly... */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2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553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SIGACTION(2)    </a:t>
            </a:r>
            <a:r>
              <a:rPr lang="en-US" dirty="0" smtClean="0"/>
              <a:t>Linux </a:t>
            </a:r>
            <a:r>
              <a:rPr lang="en-US" dirty="0"/>
              <a:t>Programmer's </a:t>
            </a:r>
            <a:r>
              <a:rPr lang="en-US" dirty="0" smtClean="0"/>
              <a:t>Manual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>
                <a:solidFill>
                  <a:srgbClr val="FF0000"/>
                </a:solidFill>
              </a:rPr>
              <a:t>struct</a:t>
            </a:r>
            <a:r>
              <a:rPr lang="en-US" dirty="0">
                <a:solidFill>
                  <a:srgbClr val="FF0000"/>
                </a:solidFill>
              </a:rPr>
              <a:t> and call</a:t>
            </a:r>
          </a:p>
          <a:p>
            <a:pPr marL="0" indent="0">
              <a:buNone/>
            </a:pPr>
            <a:r>
              <a:rPr lang="en-US" dirty="0" smtClean="0"/>
              <a:t>NAME - </a:t>
            </a:r>
            <a:r>
              <a:rPr lang="en-US" dirty="0" err="1" smtClean="0"/>
              <a:t>sigaction</a:t>
            </a:r>
            <a:r>
              <a:rPr lang="en-US" dirty="0" smtClean="0"/>
              <a:t> </a:t>
            </a:r>
            <a:r>
              <a:rPr lang="en-US" dirty="0"/>
              <a:t>- examine and change a signal </a:t>
            </a:r>
            <a:r>
              <a:rPr lang="en-US" dirty="0" smtClean="0"/>
              <a:t>action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signal.h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signum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*act,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smtClean="0"/>
              <a:t>	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sigaction</a:t>
            </a:r>
            <a:r>
              <a:rPr lang="en-US" dirty="0"/>
              <a:t> *</a:t>
            </a:r>
            <a:r>
              <a:rPr lang="en-US" dirty="0" err="1"/>
              <a:t>oldact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       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sigaction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sa_handler</a:t>
            </a:r>
            <a:r>
              <a:rPr lang="en-US" dirty="0"/>
              <a:t>)(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sa_sigaction</a:t>
            </a:r>
            <a:r>
              <a:rPr lang="en-US" dirty="0"/>
              <a:t>)(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siginfo_t</a:t>
            </a:r>
            <a:r>
              <a:rPr lang="en-US" dirty="0"/>
              <a:t> *, void *);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sigset_t</a:t>
            </a:r>
            <a:r>
              <a:rPr lang="en-US" dirty="0"/>
              <a:t>   </a:t>
            </a:r>
            <a:r>
              <a:rPr lang="en-US" dirty="0" err="1"/>
              <a:t>sa_mask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</a:t>
            </a:r>
            <a:r>
              <a:rPr lang="en-US" dirty="0" err="1"/>
              <a:t>sa_flags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sa_restorer</a:t>
            </a:r>
            <a:r>
              <a:rPr lang="en-US" dirty="0"/>
              <a:t>)(void);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};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5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TLPI/</a:t>
            </a:r>
            <a:r>
              <a:rPr lang="en-US" sz="4000" dirty="0" err="1" smtClean="0"/>
              <a:t>demo_SIGFPE.c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270248" cy="54864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dirty="0"/>
              <a:t>#define _</a:t>
            </a:r>
            <a:r>
              <a:rPr lang="en-US" sz="4000" dirty="0" smtClean="0"/>
              <a:t>GNU_SOURCE /* </a:t>
            </a:r>
            <a:r>
              <a:rPr lang="en-US" sz="4000" dirty="0"/>
              <a:t>Get </a:t>
            </a:r>
            <a:r>
              <a:rPr lang="en-US" sz="4000" dirty="0" err="1"/>
              <a:t>strsignal</a:t>
            </a:r>
            <a:r>
              <a:rPr lang="en-US" sz="4000" dirty="0"/>
              <a:t>() </a:t>
            </a:r>
            <a:r>
              <a:rPr lang="en-US" sz="4000" dirty="0" smtClean="0"/>
              <a:t>declaration </a:t>
            </a:r>
            <a:r>
              <a:rPr lang="en-US" sz="4000" dirty="0"/>
              <a:t>*/</a:t>
            </a:r>
          </a:p>
          <a:p>
            <a:pPr marL="0" indent="0">
              <a:buNone/>
            </a:pPr>
            <a:r>
              <a:rPr lang="en-US" sz="4000" dirty="0"/>
              <a:t>#include &lt;</a:t>
            </a:r>
            <a:r>
              <a:rPr lang="en-US" sz="4000" dirty="0" err="1"/>
              <a:t>string.h</a:t>
            </a:r>
            <a:r>
              <a:rPr lang="en-US" sz="4000" dirty="0"/>
              <a:t>&gt;</a:t>
            </a:r>
          </a:p>
          <a:p>
            <a:pPr marL="0" indent="0">
              <a:buNone/>
            </a:pPr>
            <a:r>
              <a:rPr lang="en-US" sz="4000" dirty="0"/>
              <a:t>#include &lt;</a:t>
            </a:r>
            <a:r>
              <a:rPr lang="en-US" sz="4000" dirty="0" err="1"/>
              <a:t>signal.h</a:t>
            </a:r>
            <a:r>
              <a:rPr lang="en-US" sz="4000" dirty="0"/>
              <a:t>&gt;</a:t>
            </a:r>
          </a:p>
          <a:p>
            <a:pPr marL="0" indent="0">
              <a:buNone/>
            </a:pPr>
            <a:r>
              <a:rPr lang="en-US" sz="4000" dirty="0" smtClean="0"/>
              <a:t>static </a:t>
            </a:r>
            <a:r>
              <a:rPr lang="en-US" sz="4000" dirty="0"/>
              <a:t>void</a:t>
            </a:r>
          </a:p>
          <a:p>
            <a:pPr marL="0" indent="0">
              <a:buNone/>
            </a:pPr>
            <a:r>
              <a:rPr lang="en-US" sz="4000" dirty="0" err="1"/>
              <a:t>sigfpeCatcher</a:t>
            </a:r>
            <a:r>
              <a:rPr lang="en-US" sz="4000" dirty="0"/>
              <a:t>(</a:t>
            </a:r>
            <a:r>
              <a:rPr lang="en-US" sz="4000" dirty="0" err="1"/>
              <a:t>int</a:t>
            </a:r>
            <a:r>
              <a:rPr lang="en-US" sz="4000" dirty="0"/>
              <a:t> sig</a:t>
            </a:r>
            <a:r>
              <a:rPr lang="en-US" sz="4000" dirty="0" smtClean="0"/>
              <a:t>){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    </a:t>
            </a:r>
            <a:r>
              <a:rPr lang="en-US" sz="4000" dirty="0" err="1"/>
              <a:t>printf</a:t>
            </a:r>
            <a:r>
              <a:rPr lang="en-US" sz="4000" dirty="0"/>
              <a:t>("Caught signal %d (%s)\n", sig, </a:t>
            </a:r>
            <a:r>
              <a:rPr lang="en-US" sz="4000" dirty="0" smtClean="0"/>
              <a:t>	</a:t>
            </a:r>
            <a:r>
              <a:rPr lang="en-US" sz="4000" dirty="0" err="1" smtClean="0"/>
              <a:t>strsignal</a:t>
            </a:r>
            <a:r>
              <a:rPr lang="en-US" sz="4000" dirty="0" smtClean="0"/>
              <a:t>(sig</a:t>
            </a:r>
            <a:r>
              <a:rPr lang="en-US" sz="4000" dirty="0"/>
              <a:t>));</a:t>
            </a:r>
          </a:p>
          <a:p>
            <a:pPr marL="0" indent="0">
              <a:buNone/>
            </a:pPr>
            <a:r>
              <a:rPr lang="en-US" sz="4000" dirty="0"/>
              <a:t>     </a:t>
            </a:r>
            <a:r>
              <a:rPr lang="en-US" sz="4000" dirty="0" smtClean="0"/>
              <a:t>…                     /*UNSAFE </a:t>
            </a:r>
            <a:r>
              <a:rPr lang="en-US" sz="4000" dirty="0"/>
              <a:t>(see </a:t>
            </a:r>
            <a:r>
              <a:rPr lang="en-US" sz="4000" dirty="0" smtClean="0"/>
              <a:t>Sec </a:t>
            </a:r>
            <a:r>
              <a:rPr lang="en-US" sz="4000" dirty="0"/>
              <a:t>21.1.2) */</a:t>
            </a:r>
          </a:p>
          <a:p>
            <a:pPr marL="0" indent="0">
              <a:buNone/>
            </a:pPr>
            <a:r>
              <a:rPr lang="en-US" sz="4000" dirty="0" smtClean="0"/>
              <a:t>}</a:t>
            </a:r>
            <a:endParaRPr lang="en-US" sz="4000" dirty="0"/>
          </a:p>
          <a:p>
            <a:pPr marL="0" indent="0">
              <a:buNone/>
            </a:pPr>
            <a:r>
              <a:rPr lang="en-US" sz="4000" dirty="0" err="1" smtClean="0"/>
              <a:t>int</a:t>
            </a:r>
            <a:r>
              <a:rPr lang="en-US" sz="4000" dirty="0" smtClean="0"/>
              <a:t>    main(</a:t>
            </a:r>
            <a:r>
              <a:rPr lang="en-US" sz="4000" dirty="0" err="1" smtClean="0"/>
              <a:t>int</a:t>
            </a:r>
            <a:r>
              <a:rPr lang="en-US" sz="4000" dirty="0" smtClean="0"/>
              <a:t> </a:t>
            </a:r>
            <a:r>
              <a:rPr lang="en-US" sz="4000" dirty="0" err="1"/>
              <a:t>argc</a:t>
            </a:r>
            <a:r>
              <a:rPr lang="en-US" sz="4000" dirty="0"/>
              <a:t>, char *</a:t>
            </a:r>
            <a:r>
              <a:rPr lang="en-US" sz="4000" dirty="0" err="1"/>
              <a:t>argv</a:t>
            </a:r>
            <a:r>
              <a:rPr lang="en-US" sz="4000" dirty="0" smtClean="0"/>
              <a:t>[]) {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    </a:t>
            </a:r>
            <a:r>
              <a:rPr lang="en-US" sz="4000" dirty="0" err="1"/>
              <a:t>int</a:t>
            </a:r>
            <a:r>
              <a:rPr lang="en-US" sz="4000" dirty="0"/>
              <a:t> x, y;</a:t>
            </a:r>
          </a:p>
          <a:p>
            <a:pPr marL="0" indent="0">
              <a:buNone/>
            </a:pPr>
            <a:r>
              <a:rPr lang="en-US" sz="4000" dirty="0"/>
              <a:t>    </a:t>
            </a:r>
            <a:r>
              <a:rPr lang="en-US" sz="4000" dirty="0" err="1"/>
              <a:t>sigset_t</a:t>
            </a:r>
            <a:r>
              <a:rPr lang="en-US" sz="4000" dirty="0"/>
              <a:t> </a:t>
            </a:r>
            <a:r>
              <a:rPr lang="en-US" sz="4000" dirty="0" err="1"/>
              <a:t>blockSet</a:t>
            </a:r>
            <a:r>
              <a:rPr lang="en-US" sz="4000" dirty="0"/>
              <a:t>, </a:t>
            </a:r>
            <a:r>
              <a:rPr lang="en-US" sz="4000" dirty="0" err="1"/>
              <a:t>prevMask</a:t>
            </a:r>
            <a:r>
              <a:rPr lang="en-US" sz="4000" dirty="0"/>
              <a:t>;</a:t>
            </a:r>
          </a:p>
          <a:p>
            <a:pPr marL="0" indent="0">
              <a:buNone/>
            </a:pPr>
            <a:r>
              <a:rPr lang="en-US" sz="4000" dirty="0"/>
              <a:t>    Boolean blocking;</a:t>
            </a:r>
          </a:p>
          <a:p>
            <a:pPr marL="0" indent="0">
              <a:buNone/>
            </a:pPr>
            <a:r>
              <a:rPr lang="en-US" sz="4000" dirty="0"/>
              <a:t>    </a:t>
            </a:r>
            <a:r>
              <a:rPr lang="en-US" sz="4000" dirty="0" err="1"/>
              <a:t>struct</a:t>
            </a:r>
            <a:r>
              <a:rPr lang="en-US" sz="4000" dirty="0"/>
              <a:t> </a:t>
            </a:r>
            <a:r>
              <a:rPr lang="en-US" sz="4000" dirty="0" err="1"/>
              <a:t>sigaction</a:t>
            </a:r>
            <a:r>
              <a:rPr lang="en-US" sz="4000" dirty="0"/>
              <a:t> </a:t>
            </a:r>
            <a:r>
              <a:rPr lang="en-US" sz="4000" dirty="0" err="1"/>
              <a:t>sa</a:t>
            </a:r>
            <a:r>
              <a:rPr lang="en-US" sz="4000" dirty="0"/>
              <a:t>;</a:t>
            </a:r>
          </a:p>
          <a:p>
            <a:pPr marL="0" indent="0">
              <a:buNone/>
            </a:pPr>
            <a:r>
              <a:rPr lang="en-US" sz="4000" dirty="0"/>
              <a:t> if (</a:t>
            </a:r>
            <a:r>
              <a:rPr lang="en-US" sz="4000" dirty="0" err="1"/>
              <a:t>argc</a:t>
            </a:r>
            <a:r>
              <a:rPr lang="en-US" sz="4000" dirty="0"/>
              <a:t> &gt; 1 &amp;&amp; </a:t>
            </a:r>
            <a:r>
              <a:rPr lang="en-US" sz="4000" dirty="0" err="1"/>
              <a:t>strchr</a:t>
            </a:r>
            <a:r>
              <a:rPr lang="en-US" sz="4000" dirty="0"/>
              <a:t>(</a:t>
            </a:r>
            <a:r>
              <a:rPr lang="en-US" sz="4000" dirty="0" err="1"/>
              <a:t>argv</a:t>
            </a:r>
            <a:r>
              <a:rPr lang="en-US" sz="4000" dirty="0"/>
              <a:t>[1], '</a:t>
            </a:r>
            <a:r>
              <a:rPr lang="en-US" sz="4000" dirty="0" err="1"/>
              <a:t>i</a:t>
            </a:r>
            <a:r>
              <a:rPr lang="en-US" sz="4000" dirty="0"/>
              <a:t>') != NULL) </a:t>
            </a:r>
            <a:r>
              <a:rPr lang="en-US" sz="4000" dirty="0" smtClean="0"/>
              <a:t>{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        if (signal(SIGFPE, SIG_IGN) == </a:t>
            </a:r>
            <a:r>
              <a:rPr lang="en-US" sz="4000" dirty="0" smtClean="0"/>
              <a:t>SIG_ERR) 	</a:t>
            </a:r>
            <a:r>
              <a:rPr lang="en-US" sz="4000" dirty="0" err="1" smtClean="0"/>
              <a:t>errExit</a:t>
            </a:r>
            <a:r>
              <a:rPr lang="en-US" sz="4000" dirty="0"/>
              <a:t>("signal");</a:t>
            </a:r>
            <a:endParaRPr lang="en-US" sz="3100" dirty="0"/>
          </a:p>
          <a:p>
            <a:pPr marL="0" indent="0">
              <a:buNone/>
            </a:pPr>
            <a:r>
              <a:rPr lang="en-US" sz="4000" dirty="0"/>
              <a:t>    } else 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0"/>
            <a:ext cx="4359402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</a:t>
            </a:r>
            <a:r>
              <a:rPr lang="en-US" sz="1600" dirty="0" err="1" smtClean="0"/>
              <a:t>printf</a:t>
            </a:r>
            <a:r>
              <a:rPr lang="en-US" sz="1600" dirty="0"/>
              <a:t>("Catching SIGFPE\n");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sigemptyset</a:t>
            </a:r>
            <a:r>
              <a:rPr lang="en-US" sz="1600" dirty="0"/>
              <a:t>(&amp;</a:t>
            </a:r>
            <a:r>
              <a:rPr lang="en-US" sz="1600" dirty="0" err="1"/>
              <a:t>sa.sa_mask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sa.sa_flags</a:t>
            </a:r>
            <a:r>
              <a:rPr lang="en-US" sz="1600" dirty="0"/>
              <a:t> = SA_RESTART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       </a:t>
            </a:r>
            <a:r>
              <a:rPr lang="en-US" sz="1600" dirty="0" err="1"/>
              <a:t>sa.sa_handler</a:t>
            </a:r>
            <a:r>
              <a:rPr lang="en-US" sz="1600" dirty="0"/>
              <a:t> = </a:t>
            </a:r>
            <a:r>
              <a:rPr lang="en-US" sz="1600" dirty="0" err="1"/>
              <a:t>sigfpeCatcher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        if (</a:t>
            </a:r>
            <a:r>
              <a:rPr lang="en-US" sz="1600" dirty="0" err="1"/>
              <a:t>sigaction</a:t>
            </a:r>
            <a:r>
              <a:rPr lang="en-US" sz="1600" dirty="0"/>
              <a:t>(SIGFPE, &amp;</a:t>
            </a:r>
            <a:r>
              <a:rPr lang="en-US" sz="1600" dirty="0" err="1"/>
              <a:t>sa</a:t>
            </a:r>
            <a:r>
              <a:rPr lang="en-US" sz="1600" dirty="0"/>
              <a:t>, NULL) == -1)</a:t>
            </a:r>
          </a:p>
          <a:p>
            <a:pPr marL="0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errExit</a:t>
            </a:r>
            <a:r>
              <a:rPr lang="en-US" sz="1600" dirty="0"/>
              <a:t>("</a:t>
            </a:r>
            <a:r>
              <a:rPr lang="en-US" sz="1600" dirty="0" err="1"/>
              <a:t>sigaction</a:t>
            </a:r>
            <a:r>
              <a:rPr lang="en-US" sz="1600" dirty="0"/>
              <a:t>");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}</a:t>
            </a:r>
          </a:p>
          <a:p>
            <a:pPr marL="0" indent="0">
              <a:buNone/>
            </a:pPr>
            <a:r>
              <a:rPr lang="en-US" sz="1600" dirty="0" smtClean="0"/>
              <a:t>blocking </a:t>
            </a:r>
            <a:r>
              <a:rPr lang="en-US" sz="1600" dirty="0"/>
              <a:t>= </a:t>
            </a:r>
            <a:r>
              <a:rPr lang="en-US" sz="1600" dirty="0" err="1"/>
              <a:t>argc</a:t>
            </a:r>
            <a:r>
              <a:rPr lang="en-US" sz="1600" dirty="0"/>
              <a:t> &gt; 1 &amp;&amp; </a:t>
            </a:r>
            <a:r>
              <a:rPr lang="en-US" sz="1600" dirty="0" err="1"/>
              <a:t>strchr</a:t>
            </a:r>
            <a:r>
              <a:rPr lang="en-US" sz="1600" dirty="0"/>
              <a:t>(</a:t>
            </a:r>
            <a:r>
              <a:rPr lang="en-US" sz="1600" dirty="0" err="1"/>
              <a:t>argv</a:t>
            </a:r>
            <a:r>
              <a:rPr lang="en-US" sz="1600" dirty="0"/>
              <a:t>[1], 'b') != NULL;</a:t>
            </a:r>
          </a:p>
          <a:p>
            <a:pPr marL="0" indent="0">
              <a:buNone/>
            </a:pPr>
            <a:r>
              <a:rPr lang="en-US" sz="1600" dirty="0"/>
              <a:t>    if (blocking) {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printf</a:t>
            </a:r>
            <a:r>
              <a:rPr lang="en-US" sz="1600" dirty="0"/>
              <a:t>("Blocking SIGFPE\n");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sigemptyset</a:t>
            </a:r>
            <a:r>
              <a:rPr lang="en-US" sz="1600" dirty="0"/>
              <a:t>(&amp;</a:t>
            </a:r>
            <a:r>
              <a:rPr lang="en-US" sz="1600" dirty="0" err="1"/>
              <a:t>blockSet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sigaddset</a:t>
            </a:r>
            <a:r>
              <a:rPr lang="en-US" sz="1600" dirty="0"/>
              <a:t>(&amp;</a:t>
            </a:r>
            <a:r>
              <a:rPr lang="en-US" sz="1600" dirty="0" err="1"/>
              <a:t>blockSet</a:t>
            </a:r>
            <a:r>
              <a:rPr lang="en-US" sz="1600" dirty="0"/>
              <a:t>, SIGFPE);</a:t>
            </a:r>
          </a:p>
          <a:p>
            <a:pPr marL="0" indent="0">
              <a:buNone/>
            </a:pPr>
            <a:r>
              <a:rPr lang="en-US" sz="1600" dirty="0"/>
              <a:t>        if (</a:t>
            </a:r>
            <a:r>
              <a:rPr lang="en-US" sz="1600" dirty="0" err="1"/>
              <a:t>sigprocmask</a:t>
            </a:r>
            <a:r>
              <a:rPr lang="en-US" sz="1600" dirty="0"/>
              <a:t>(SIG_BLOCK, &amp;</a:t>
            </a:r>
            <a:r>
              <a:rPr lang="en-US" sz="1600" dirty="0" err="1"/>
              <a:t>blockSet</a:t>
            </a:r>
            <a:r>
              <a:rPr lang="en-US" sz="1600" dirty="0"/>
              <a:t>, </a:t>
            </a:r>
            <a:r>
              <a:rPr lang="en-US" sz="1600" dirty="0" smtClean="0"/>
              <a:t>		&amp;</a:t>
            </a:r>
            <a:r>
              <a:rPr lang="en-US" sz="1600" dirty="0" err="1"/>
              <a:t>prevMask</a:t>
            </a:r>
            <a:r>
              <a:rPr lang="en-US" sz="1600" dirty="0"/>
              <a:t>) == -1)</a:t>
            </a:r>
          </a:p>
          <a:p>
            <a:pPr marL="0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errExit</a:t>
            </a:r>
            <a:r>
              <a:rPr lang="en-US" sz="1600" dirty="0"/>
              <a:t>("</a:t>
            </a:r>
            <a:r>
              <a:rPr lang="en-US" sz="1600" dirty="0" err="1"/>
              <a:t>sigprocmask</a:t>
            </a:r>
            <a:r>
              <a:rPr lang="en-US" sz="1600" dirty="0"/>
              <a:t>");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}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("About to generate SIGFPE\n");</a:t>
            </a:r>
          </a:p>
          <a:p>
            <a:pPr marL="0" indent="0">
              <a:buNone/>
            </a:pPr>
            <a:r>
              <a:rPr lang="en-US" sz="1600" dirty="0"/>
              <a:t>    y = 0</a:t>
            </a:r>
            <a:r>
              <a:rPr lang="en-US" sz="1600" dirty="0" smtClean="0"/>
              <a:t>;    </a:t>
            </a:r>
            <a:r>
              <a:rPr lang="en-US" sz="1600" dirty="0"/>
              <a:t>x = 1 / y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if (blocking) {</a:t>
            </a:r>
          </a:p>
          <a:p>
            <a:pPr marL="0" indent="0">
              <a:buNone/>
            </a:pPr>
            <a:r>
              <a:rPr lang="en-US" sz="1600" dirty="0" smtClean="0"/>
              <a:t>	if </a:t>
            </a:r>
            <a:r>
              <a:rPr lang="en-US" sz="1600" dirty="0"/>
              <a:t>(</a:t>
            </a:r>
            <a:r>
              <a:rPr lang="en-US" sz="1600" dirty="0" err="1"/>
              <a:t>sigprocmask</a:t>
            </a:r>
            <a:r>
              <a:rPr lang="en-US" sz="1600" dirty="0"/>
              <a:t>(SIG_SETMASK, </a:t>
            </a:r>
            <a:r>
              <a:rPr lang="en-US" sz="1600" dirty="0" smtClean="0"/>
              <a:t>		                  &amp;</a:t>
            </a:r>
            <a:r>
              <a:rPr lang="en-US" sz="1600" dirty="0" err="1"/>
              <a:t>prevMask</a:t>
            </a:r>
            <a:r>
              <a:rPr lang="en-US" sz="1600" dirty="0"/>
              <a:t>, NULL) == -1</a:t>
            </a:r>
            <a:r>
              <a:rPr lang="en-US" sz="1600" dirty="0" smtClean="0"/>
              <a:t>)…h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86394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Just in case too small: Ignore and Catch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IGNORE</a:t>
            </a:r>
          </a:p>
          <a:p>
            <a:r>
              <a:rPr lang="en-US" dirty="0" smtClean="0"/>
              <a:t>if </a:t>
            </a:r>
            <a:r>
              <a:rPr lang="en-US" dirty="0"/>
              <a:t>(signal(SIGFPE, SIG_IGN) == SIG_ERR) </a:t>
            </a:r>
            <a:r>
              <a:rPr lang="en-US" sz="2600" dirty="0" smtClean="0"/>
              <a:t>// should be SIG_DFL</a:t>
            </a:r>
            <a:r>
              <a:rPr lang="en-US" dirty="0"/>
              <a:t>	</a:t>
            </a:r>
            <a:r>
              <a:rPr lang="en-US" dirty="0" err="1"/>
              <a:t>errExit</a:t>
            </a:r>
            <a:r>
              <a:rPr lang="en-US" dirty="0"/>
              <a:t>("signal</a:t>
            </a:r>
            <a:r>
              <a:rPr lang="en-US" dirty="0" smtClean="0"/>
              <a:t>");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Catch SIGFPE</a:t>
            </a:r>
          </a:p>
          <a:p>
            <a:pPr marL="0" indent="0">
              <a:buNone/>
            </a:pPr>
            <a:r>
              <a:rPr lang="en-US" dirty="0" err="1" smtClean="0"/>
              <a:t>sigemptyset</a:t>
            </a:r>
            <a:r>
              <a:rPr lang="en-US" dirty="0"/>
              <a:t>(&amp;</a:t>
            </a:r>
            <a:r>
              <a:rPr lang="en-US" dirty="0" err="1"/>
              <a:t>sa.sa_mask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 smtClean="0"/>
              <a:t>sa.sa_flags</a:t>
            </a:r>
            <a:r>
              <a:rPr lang="en-US" dirty="0" smtClean="0"/>
              <a:t> </a:t>
            </a:r>
            <a:r>
              <a:rPr lang="en-US" dirty="0"/>
              <a:t>= SA_RESTART;</a:t>
            </a:r>
          </a:p>
          <a:p>
            <a:pPr marL="0" indent="0">
              <a:buNone/>
            </a:pPr>
            <a:r>
              <a:rPr lang="en-US" dirty="0" err="1" smtClean="0"/>
              <a:t>sa.sa_handler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sigfpeCatcher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sigaction</a:t>
            </a:r>
            <a:r>
              <a:rPr lang="en-US" dirty="0"/>
              <a:t>(SIGFPE, &amp;</a:t>
            </a:r>
            <a:r>
              <a:rPr lang="en-US" dirty="0" err="1"/>
              <a:t>sa</a:t>
            </a:r>
            <a:r>
              <a:rPr lang="en-US" dirty="0"/>
              <a:t>, NULL) == -1)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sigaction</a:t>
            </a:r>
            <a:r>
              <a:rPr lang="en-US" dirty="0"/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45763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too small continued Blocking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blocking </a:t>
            </a:r>
            <a:r>
              <a:rPr lang="en-US" dirty="0"/>
              <a:t>= </a:t>
            </a:r>
            <a:r>
              <a:rPr lang="en-US" dirty="0" err="1"/>
              <a:t>argc</a:t>
            </a:r>
            <a:r>
              <a:rPr lang="en-US" dirty="0"/>
              <a:t> &gt; 1 &amp;&amp; </a:t>
            </a:r>
            <a:r>
              <a:rPr lang="en-US" dirty="0" smtClean="0"/>
              <a:t>	</a:t>
            </a:r>
            <a:r>
              <a:rPr lang="en-US" dirty="0" err="1" smtClean="0"/>
              <a:t>strchr</a:t>
            </a:r>
            <a:r>
              <a:rPr lang="en-US" dirty="0" smtClean="0"/>
              <a:t>(</a:t>
            </a:r>
            <a:r>
              <a:rPr lang="en-US" dirty="0" err="1" smtClean="0"/>
              <a:t>argv</a:t>
            </a:r>
            <a:r>
              <a:rPr lang="en-US" dirty="0" smtClean="0"/>
              <a:t>[1</a:t>
            </a:r>
            <a:r>
              <a:rPr lang="en-US" dirty="0"/>
              <a:t>], 'b') != NULL;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(blocking)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("Blocking SIGFPE\n");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sigemptyset</a:t>
            </a:r>
            <a:r>
              <a:rPr lang="en-US" dirty="0"/>
              <a:t>(&amp;</a:t>
            </a:r>
            <a:r>
              <a:rPr lang="en-US" dirty="0" err="1"/>
              <a:t>blockSet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sigaddset</a:t>
            </a:r>
            <a:r>
              <a:rPr lang="en-US" dirty="0"/>
              <a:t>(&amp;</a:t>
            </a:r>
            <a:r>
              <a:rPr lang="en-US" dirty="0" err="1"/>
              <a:t>blockSet</a:t>
            </a:r>
            <a:r>
              <a:rPr lang="en-US" dirty="0"/>
              <a:t>, SIGFPE);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sigprocmask</a:t>
            </a:r>
            <a:r>
              <a:rPr lang="en-US" dirty="0"/>
              <a:t>(SIG_BLOCK,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&amp;</a:t>
            </a:r>
            <a:r>
              <a:rPr lang="en-US" dirty="0" err="1"/>
              <a:t>blockSet</a:t>
            </a:r>
            <a:r>
              <a:rPr lang="en-US" dirty="0"/>
              <a:t>, &amp;</a:t>
            </a:r>
            <a:r>
              <a:rPr lang="en-US" dirty="0" err="1"/>
              <a:t>prevMask</a:t>
            </a:r>
            <a:r>
              <a:rPr lang="en-US" dirty="0"/>
              <a:t>) == -1)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sigprocmask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("generate </a:t>
            </a:r>
            <a:r>
              <a:rPr lang="en-US" dirty="0"/>
              <a:t>SIGFPE\n");</a:t>
            </a:r>
          </a:p>
          <a:p>
            <a:pPr marL="0" indent="0">
              <a:buNone/>
            </a:pPr>
            <a:r>
              <a:rPr lang="en-US" dirty="0"/>
              <a:t>    y = 0;</a:t>
            </a:r>
          </a:p>
          <a:p>
            <a:pPr marL="0" indent="0">
              <a:buNone/>
            </a:pPr>
            <a:r>
              <a:rPr lang="en-US" dirty="0"/>
              <a:t>    x = 1 / y;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if (blocking)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smtClean="0"/>
              <a:t>Sleep </a:t>
            </a:r>
            <a:r>
              <a:rPr lang="en-US" dirty="0"/>
              <a:t>before </a:t>
            </a:r>
            <a:r>
              <a:rPr lang="en-US" dirty="0" smtClean="0"/>
              <a:t>unblocking");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sleep(2);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("Unblocking SIGFPE\n");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sigprocmask</a:t>
            </a:r>
            <a:r>
              <a:rPr lang="en-US" dirty="0"/>
              <a:t>(SIG_SETMASK, </a:t>
            </a:r>
            <a:r>
              <a:rPr lang="en-US" dirty="0" smtClean="0"/>
              <a:t>	            &amp;</a:t>
            </a:r>
            <a:r>
              <a:rPr lang="en-US" dirty="0" err="1"/>
              <a:t>prevMask</a:t>
            </a:r>
            <a:r>
              <a:rPr lang="en-US" dirty="0"/>
              <a:t>, NULL) == -1)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sigprocmask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("Shouldn't get here!\n");</a:t>
            </a:r>
          </a:p>
          <a:p>
            <a:pPr marL="0" indent="0">
              <a:buNone/>
            </a:pPr>
            <a:r>
              <a:rPr lang="en-US" dirty="0"/>
              <a:t>    exit(EXIT_FAILURE);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45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Re-entrant 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 no </a:t>
            </a:r>
            <a:r>
              <a:rPr lang="en-US" dirty="0" err="1" smtClean="0"/>
              <a:t>globals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we set up the same handler function to deal with several different signals or use the SA_NODEFER flag to </a:t>
            </a:r>
            <a:r>
              <a:rPr lang="en-US" dirty="0" err="1"/>
              <a:t>sigaction</a:t>
            </a:r>
            <a:r>
              <a:rPr lang="en-US" dirty="0"/>
              <a:t>(), then a handler may interrupt itself. As a consequence, the handler may be </a:t>
            </a:r>
            <a:r>
              <a:rPr lang="en-US" dirty="0" err="1"/>
              <a:t>nonreentrant</a:t>
            </a:r>
            <a:r>
              <a:rPr lang="en-US" dirty="0"/>
              <a:t> if it updates global (or static) variables, even if they are not used by the main program.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20500-20503). O'Reilly Distribution. Kindle Edition. </a:t>
            </a:r>
          </a:p>
        </p:txBody>
      </p:sp>
    </p:spTree>
    <p:extLst>
      <p:ext uri="{BB962C8B-B14F-4D97-AF65-F5344CB8AC3E}">
        <p14:creationId xmlns:p14="http://schemas.microsoft.com/office/powerpoint/2010/main" val="359323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node to linked list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949952" y="1216152"/>
            <a:ext cx="4041648" cy="4937760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400" dirty="0" err="1" smtClean="0"/>
              <a:t>neword</a:t>
            </a:r>
            <a:r>
              <a:rPr lang="en-US" sz="1400" dirty="0" smtClean="0"/>
              <a:t> = </a:t>
            </a:r>
            <a:r>
              <a:rPr lang="en-US" sz="1400" dirty="0" err="1" smtClean="0"/>
              <a:t>getword</a:t>
            </a:r>
            <a:r>
              <a:rPr lang="en-US" sz="1400" dirty="0" smtClean="0"/>
              <a:t>()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err="1" smtClean="0"/>
              <a:t>newnode</a:t>
            </a:r>
            <a:r>
              <a:rPr lang="en-US" sz="1400" dirty="0" smtClean="0"/>
              <a:t> = </a:t>
            </a:r>
            <a:r>
              <a:rPr lang="en-US" sz="1400" dirty="0" err="1"/>
              <a:t>m</a:t>
            </a:r>
            <a:r>
              <a:rPr lang="en-US" sz="1400" dirty="0" err="1" smtClean="0"/>
              <a:t>alloc</a:t>
            </a:r>
            <a:r>
              <a:rPr lang="en-US" sz="1400" dirty="0" smtClean="0"/>
              <a:t>()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 smtClean="0"/>
              <a:t>Then </a:t>
            </a:r>
            <a:r>
              <a:rPr lang="en-US" sz="1400" dirty="0"/>
              <a:t>your program should add </a:t>
            </a:r>
            <a:r>
              <a:rPr lang="en-US" sz="1400" dirty="0" err="1"/>
              <a:t>neword</a:t>
            </a:r>
            <a:r>
              <a:rPr lang="en-US" sz="1400" dirty="0"/>
              <a:t> to the </a:t>
            </a:r>
            <a:r>
              <a:rPr lang="en-US" sz="1400" dirty="0" err="1"/>
              <a:t>newnode</a:t>
            </a:r>
            <a:r>
              <a:rPr lang="en-US" sz="1400" dirty="0"/>
              <a:t> </a:t>
            </a:r>
          </a:p>
          <a:p>
            <a:pPr lvl="1">
              <a:buFont typeface="+mj-lt"/>
              <a:buAutoNum type="arabicPeriod"/>
            </a:pPr>
            <a:r>
              <a:rPr lang="en-US" sz="1200" dirty="0" err="1"/>
              <a:t>newnode</a:t>
            </a:r>
            <a:r>
              <a:rPr lang="en-US" sz="1200" dirty="0" err="1">
                <a:sym typeface="Wingdings"/>
              </a:rPr>
              <a:t></a:t>
            </a:r>
            <a:r>
              <a:rPr lang="en-US" sz="1200" dirty="0" err="1"/>
              <a:t>word</a:t>
            </a:r>
            <a:r>
              <a:rPr lang="en-US" sz="1200" dirty="0"/>
              <a:t> = </a:t>
            </a:r>
            <a:r>
              <a:rPr lang="en-US" sz="1200" dirty="0" err="1"/>
              <a:t>strdup</a:t>
            </a:r>
            <a:r>
              <a:rPr lang="en-US" sz="1200" dirty="0"/>
              <a:t>(</a:t>
            </a:r>
            <a:r>
              <a:rPr lang="en-US" sz="1200" dirty="0" err="1"/>
              <a:t>newword</a:t>
            </a:r>
            <a:r>
              <a:rPr lang="en-US" sz="1200" dirty="0"/>
              <a:t>);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/>
              <a:t>Set the pointers for the </a:t>
            </a:r>
            <a:r>
              <a:rPr lang="en-US" sz="1400" dirty="0" err="1"/>
              <a:t>newnode</a:t>
            </a:r>
            <a:endParaRPr lang="en-US" sz="1400" dirty="0"/>
          </a:p>
          <a:p>
            <a:pPr lvl="1">
              <a:buFont typeface="+mj-lt"/>
              <a:buAutoNum type="arabicPeriod"/>
            </a:pPr>
            <a:r>
              <a:rPr lang="en-US" sz="1200" dirty="0" err="1"/>
              <a:t>newnode</a:t>
            </a:r>
            <a:r>
              <a:rPr lang="en-US" sz="1200" dirty="0" err="1">
                <a:sym typeface="Wingdings"/>
              </a:rPr>
              <a:t></a:t>
            </a:r>
            <a:r>
              <a:rPr lang="en-US" sz="1200" dirty="0" err="1"/>
              <a:t>previous</a:t>
            </a:r>
            <a:r>
              <a:rPr lang="en-US" sz="1200" dirty="0"/>
              <a:t> = last;</a:t>
            </a:r>
          </a:p>
          <a:p>
            <a:pPr lvl="1">
              <a:buFont typeface="+mj-lt"/>
              <a:buAutoNum type="arabicPeriod"/>
            </a:pPr>
            <a:r>
              <a:rPr lang="en-US" sz="1200" dirty="0" err="1"/>
              <a:t>newnode</a:t>
            </a:r>
            <a:r>
              <a:rPr lang="en-US" sz="1200" dirty="0" err="1">
                <a:sym typeface="Wingdings"/>
              </a:rPr>
              <a:t></a:t>
            </a:r>
            <a:r>
              <a:rPr lang="en-US" sz="1200" dirty="0" err="1"/>
              <a:t>next</a:t>
            </a:r>
            <a:r>
              <a:rPr lang="en-US" sz="1200" dirty="0"/>
              <a:t>=NULL;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/>
              <a:t>Change the next pointer of the last node to point to the new node</a:t>
            </a:r>
          </a:p>
          <a:p>
            <a:pPr lvl="1">
              <a:buFont typeface="+mj-lt"/>
              <a:buAutoNum type="arabicPeriod"/>
            </a:pPr>
            <a:r>
              <a:rPr lang="en-US" sz="1200" dirty="0"/>
              <a:t>last</a:t>
            </a:r>
            <a:r>
              <a:rPr lang="en-US" sz="1200" dirty="0">
                <a:sym typeface="Wingdings"/>
              </a:rPr>
              <a:t></a:t>
            </a:r>
            <a:r>
              <a:rPr lang="en-US" sz="1200" dirty="0"/>
              <a:t> next = </a:t>
            </a:r>
            <a:r>
              <a:rPr lang="en-US" sz="1200" dirty="0" err="1"/>
              <a:t>newnode</a:t>
            </a:r>
            <a:r>
              <a:rPr lang="en-US" sz="1200" dirty="0"/>
              <a:t>;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/>
              <a:t>Change last to point to the </a:t>
            </a:r>
            <a:r>
              <a:rPr lang="en-US" sz="1400" dirty="0" err="1"/>
              <a:t>newnode</a:t>
            </a:r>
            <a:endParaRPr lang="en-US" sz="1400" dirty="0"/>
          </a:p>
          <a:p>
            <a:pPr lvl="1">
              <a:buFont typeface="+mj-lt"/>
              <a:buAutoNum type="arabicPeriod"/>
            </a:pPr>
            <a:r>
              <a:rPr lang="en-US" sz="1200" dirty="0"/>
              <a:t>last = </a:t>
            </a:r>
            <a:r>
              <a:rPr lang="en-US" sz="1200" dirty="0" err="1"/>
              <a:t>newnode</a:t>
            </a:r>
            <a:r>
              <a:rPr lang="en-US" sz="1200" dirty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90600" y="5105400"/>
            <a:ext cx="3810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95600" y="5181600"/>
            <a:ext cx="6096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22651" y="4888468"/>
            <a:ext cx="602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rev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76316" y="48768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97327" y="48768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856051" y="48768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89451" y="48768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1322651" y="4876800"/>
            <a:ext cx="1600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33400" y="2297668"/>
            <a:ext cx="602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rev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587065" y="22860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08076" y="22860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66800" y="2286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600200" y="2286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533400" y="2286000"/>
            <a:ext cx="1600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541851" y="2297668"/>
            <a:ext cx="602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rev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595516" y="22860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016527" y="22860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075251" y="2286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608651" y="2286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2541851" y="2286000"/>
            <a:ext cx="16002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133600" y="24384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2133600" y="26670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495300" y="20955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1181100" y="29337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3162300" y="29337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3467100" y="20955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57200" y="16002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cmd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195022" y="1600200"/>
            <a:ext cx="99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lastword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066800" y="31242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062116" y="3124200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“|”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066800" y="4050268"/>
            <a:ext cx="107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newword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607712" y="412646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2057400" y="4267200"/>
            <a:ext cx="6096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0" y="4876800"/>
            <a:ext cx="1066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newnode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rot="5400000">
            <a:off x="1943100" y="5524500"/>
            <a:ext cx="3810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845712" y="565046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cxnSp>
        <p:nvCxnSpPr>
          <p:cNvPr id="65" name="Curved Connector 64"/>
          <p:cNvCxnSpPr>
            <a:stCxn id="37" idx="3"/>
            <a:endCxn id="25" idx="3"/>
          </p:cNvCxnSpPr>
          <p:nvPr/>
        </p:nvCxnSpPr>
        <p:spPr>
          <a:xfrm flipH="1">
            <a:off x="2971800" y="2470666"/>
            <a:ext cx="1219200" cy="2590800"/>
          </a:xfrm>
          <a:prstGeom prst="curvedConnector3">
            <a:avLst>
              <a:gd name="adj1" fmla="val -1875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24" idx="1"/>
          </p:cNvCxnSpPr>
          <p:nvPr/>
        </p:nvCxnSpPr>
        <p:spPr>
          <a:xfrm rot="10800000" flipH="1">
            <a:off x="1322650" y="2743200"/>
            <a:ext cx="1351407" cy="2329934"/>
          </a:xfrm>
          <a:prstGeom prst="curvedConnector4">
            <a:avLst>
              <a:gd name="adj1" fmla="val -41015"/>
              <a:gd name="adj2" fmla="val 53963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441732" y="504086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λ</a:t>
            </a:r>
            <a:endParaRPr lang="en-US" dirty="0"/>
          </a:p>
        </p:txBody>
      </p:sp>
      <p:cxnSp>
        <p:nvCxnSpPr>
          <p:cNvPr id="77" name="Curved Connector 76"/>
          <p:cNvCxnSpPr>
            <a:stCxn id="50" idx="3"/>
          </p:cNvCxnSpPr>
          <p:nvPr/>
        </p:nvCxnSpPr>
        <p:spPr>
          <a:xfrm flipH="1">
            <a:off x="2842895" y="1784866"/>
            <a:ext cx="1348105" cy="3091934"/>
          </a:xfrm>
          <a:prstGeom prst="curvedConnector4">
            <a:avLst>
              <a:gd name="adj1" fmla="val -16957"/>
              <a:gd name="adj2" fmla="val 86611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05108" y="19050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6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9" grpId="0" animBg="1"/>
      <p:bldP spid="30" grpId="0"/>
      <p:bldP spid="31" grpId="0"/>
      <p:bldP spid="32" grpId="0"/>
      <p:bldP spid="35" grpId="0" animBg="1"/>
      <p:bldP spid="36" grpId="0"/>
      <p:bldP spid="37" grpId="0"/>
      <p:bldP spid="38" grpId="0"/>
      <p:bldP spid="41" grpId="0" animBg="1"/>
      <p:bldP spid="49" grpId="0"/>
      <p:bldP spid="50" grpId="0"/>
      <p:bldP spid="51" grpId="0"/>
      <p:bldP spid="52" grpId="0"/>
      <p:bldP spid="53" grpId="0"/>
      <p:bldP spid="54" grpId="0"/>
      <p:bldP spid="56" grpId="0"/>
      <p:bldP spid="61" grpId="0"/>
      <p:bldP spid="69" grpId="0"/>
      <p:bldP spid="7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Quiz: </a:t>
            </a:r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1. Which </a:t>
            </a:r>
            <a:r>
              <a:rPr lang="en-US" dirty="0"/>
              <a:t>of the following is the proper declaration of a pointer?</a:t>
            </a:r>
            <a:br>
              <a:rPr lang="en-US" dirty="0"/>
            </a:br>
            <a:r>
              <a:rPr lang="en-US" dirty="0"/>
              <a:t>A. </a:t>
            </a:r>
            <a:r>
              <a:rPr lang="en-US" dirty="0" err="1"/>
              <a:t>int</a:t>
            </a:r>
            <a:r>
              <a:rPr lang="en-US" dirty="0"/>
              <a:t> x;</a:t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int</a:t>
            </a:r>
            <a:r>
              <a:rPr lang="en-US" dirty="0"/>
              <a:t> &amp;x;</a:t>
            </a:r>
            <a:br>
              <a:rPr lang="en-US" dirty="0"/>
            </a:br>
            <a:r>
              <a:rPr lang="en-US" dirty="0"/>
              <a:t>C. </a:t>
            </a:r>
            <a:r>
              <a:rPr lang="en-US" dirty="0" err="1"/>
              <a:t>ptr</a:t>
            </a:r>
            <a:r>
              <a:rPr lang="en-US" dirty="0"/>
              <a:t> x;</a:t>
            </a:r>
            <a:br>
              <a:rPr lang="en-US" dirty="0"/>
            </a:br>
            <a:r>
              <a:rPr lang="en-US" dirty="0"/>
              <a:t>D. </a:t>
            </a:r>
            <a:r>
              <a:rPr lang="en-US" dirty="0" err="1"/>
              <a:t>int</a:t>
            </a:r>
            <a:r>
              <a:rPr lang="en-US" dirty="0"/>
              <a:t> *x</a:t>
            </a:r>
            <a:r>
              <a:rPr lang="en-US" dirty="0" smtClean="0"/>
              <a:t>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2. Which of the following gives the memory address of integer variable a?</a:t>
            </a:r>
            <a:br>
              <a:rPr lang="en-US" dirty="0"/>
            </a:br>
            <a:r>
              <a:rPr lang="en-US" dirty="0"/>
              <a:t>A. *a;</a:t>
            </a:r>
            <a:br>
              <a:rPr lang="en-US" dirty="0"/>
            </a:br>
            <a:r>
              <a:rPr lang="en-US" dirty="0"/>
              <a:t>B. a;</a:t>
            </a:r>
            <a:br>
              <a:rPr lang="en-US" dirty="0"/>
            </a:br>
            <a:r>
              <a:rPr lang="en-US" dirty="0"/>
              <a:t>C. &amp;a;</a:t>
            </a:r>
            <a:br>
              <a:rPr lang="en-US" dirty="0"/>
            </a:br>
            <a:r>
              <a:rPr lang="en-US" dirty="0"/>
              <a:t>D. address(a);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3. Which of the following gives the memory address of a variable pointed to by pointer a?</a:t>
            </a:r>
            <a:br>
              <a:rPr lang="en-US" dirty="0"/>
            </a:br>
            <a:r>
              <a:rPr lang="en-US" dirty="0"/>
              <a:t>A. a;</a:t>
            </a:r>
            <a:br>
              <a:rPr lang="en-US" dirty="0"/>
            </a:br>
            <a:r>
              <a:rPr lang="en-US" dirty="0"/>
              <a:t>B. *a;</a:t>
            </a:r>
            <a:br>
              <a:rPr lang="en-US" dirty="0"/>
            </a:br>
            <a:r>
              <a:rPr lang="en-US" dirty="0"/>
              <a:t>C. &amp;a;</a:t>
            </a:r>
            <a:br>
              <a:rPr lang="en-US" dirty="0"/>
            </a:br>
            <a:r>
              <a:rPr lang="en-US" dirty="0"/>
              <a:t>D. address(a);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4. Which of the following gives the value stored at the address pointed to by pointer a?</a:t>
            </a:r>
            <a:br>
              <a:rPr lang="en-US" dirty="0"/>
            </a:br>
            <a:r>
              <a:rPr lang="en-US" dirty="0"/>
              <a:t>A. a;</a:t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val</a:t>
            </a:r>
            <a:r>
              <a:rPr lang="en-US" dirty="0"/>
              <a:t>(a);</a:t>
            </a:r>
            <a:br>
              <a:rPr lang="en-US" dirty="0"/>
            </a:br>
            <a:r>
              <a:rPr lang="en-US" dirty="0"/>
              <a:t>C. *a;</a:t>
            </a:r>
            <a:br>
              <a:rPr lang="en-US" dirty="0"/>
            </a:br>
            <a:r>
              <a:rPr lang="en-US" dirty="0"/>
              <a:t>D. &amp;a;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5. Which of the following is the proper keyword or function to allocate memory in C?</a:t>
            </a:r>
            <a:br>
              <a:rPr lang="en-US" dirty="0"/>
            </a:br>
            <a:r>
              <a:rPr lang="en-US" dirty="0"/>
              <a:t>A. new</a:t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malloc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C. create</a:t>
            </a:r>
            <a:br>
              <a:rPr lang="en-US" dirty="0"/>
            </a:br>
            <a:r>
              <a:rPr lang="en-US" dirty="0"/>
              <a:t>D. value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6. Which of the following is the proper keyword or function to </a:t>
            </a:r>
            <a:r>
              <a:rPr lang="en-US" dirty="0" err="1"/>
              <a:t>deallocate</a:t>
            </a:r>
            <a:r>
              <a:rPr lang="en-US" dirty="0"/>
              <a:t> memory?</a:t>
            </a:r>
            <a:br>
              <a:rPr lang="en-US" dirty="0"/>
            </a:br>
            <a:r>
              <a:rPr lang="en-US" dirty="0"/>
              <a:t>A. free</a:t>
            </a:r>
            <a:br>
              <a:rPr lang="en-US" dirty="0"/>
            </a:br>
            <a:r>
              <a:rPr lang="en-US" dirty="0"/>
              <a:t>B. delete</a:t>
            </a:r>
            <a:br>
              <a:rPr lang="en-US" dirty="0"/>
            </a:br>
            <a:r>
              <a:rPr lang="en-US" dirty="0"/>
              <a:t>C. clear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6324600"/>
            <a:ext cx="5713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http://www.cprogramming.com/tutorial/c/quiz/quiz6.html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0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 page 2 - </a:t>
            </a:r>
            <a:r>
              <a:rPr lang="en-US" dirty="0" err="1" smtClean="0"/>
              <a:t>printCmd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Given the structure below finish the </a:t>
            </a:r>
            <a:r>
              <a:rPr lang="en-US" sz="2400" dirty="0" err="1" smtClean="0"/>
              <a:t>printCmd</a:t>
            </a:r>
            <a:r>
              <a:rPr lang="en-US" sz="2400" dirty="0" smtClean="0"/>
              <a:t> function on the right.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struct</a:t>
            </a:r>
            <a:r>
              <a:rPr lang="en-US" sz="2400" dirty="0" smtClean="0"/>
              <a:t> node{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char *word;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struct</a:t>
            </a:r>
            <a:r>
              <a:rPr lang="en-US" sz="2400" dirty="0" smtClean="0"/>
              <a:t> node *previous;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struct</a:t>
            </a:r>
            <a:r>
              <a:rPr lang="en-US" sz="2400" dirty="0" smtClean="0"/>
              <a:t> node *next;</a:t>
            </a:r>
          </a:p>
          <a:p>
            <a:pPr marL="0" indent="0">
              <a:buNone/>
            </a:pPr>
            <a:r>
              <a:rPr lang="en-US" sz="2400" dirty="0" smtClean="0"/>
              <a:t>} *</a:t>
            </a:r>
            <a:r>
              <a:rPr lang="en-US" sz="2400" dirty="0" err="1" smtClean="0"/>
              <a:t>cmd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void</a:t>
            </a:r>
          </a:p>
          <a:p>
            <a:pPr marL="0" indent="0">
              <a:buNone/>
            </a:pPr>
            <a:r>
              <a:rPr lang="en-US" dirty="0" err="1" smtClean="0"/>
              <a:t>printCmd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 node *p)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while(p != NULL){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3687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Coding C</a:t>
            </a:r>
            <a:r>
              <a:rPr lang="en-US" dirty="0" smtClean="0"/>
              <a:t>onventions/Standards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“Coding </a:t>
            </a:r>
            <a:r>
              <a:rPr lang="en-US" dirty="0"/>
              <a:t>conventions are a set of guidelines for a specific </a:t>
            </a:r>
            <a:r>
              <a:rPr lang="en-US" dirty="0">
                <a:hlinkClick r:id="rId2" tooltip="Programming language"/>
              </a:rPr>
              <a:t>programming language</a:t>
            </a:r>
            <a:r>
              <a:rPr lang="en-US" dirty="0"/>
              <a:t> that recommend </a:t>
            </a:r>
            <a:r>
              <a:rPr lang="en-US" dirty="0">
                <a:hlinkClick r:id="rId3" tooltip="Programming style"/>
              </a:rPr>
              <a:t>programming style</a:t>
            </a:r>
            <a:r>
              <a:rPr lang="en-US" dirty="0"/>
              <a:t>, practices and methods for each aspect of a piece program written in this language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Formatting</a:t>
            </a:r>
          </a:p>
          <a:p>
            <a:pPr lvl="1"/>
            <a:r>
              <a:rPr lang="en-US" dirty="0" smtClean="0"/>
              <a:t>indentation, comments, declarations, whitespace, statements </a:t>
            </a:r>
          </a:p>
          <a:p>
            <a:r>
              <a:rPr lang="en-US" dirty="0" smtClean="0"/>
              <a:t>Programming practices</a:t>
            </a:r>
          </a:p>
          <a:p>
            <a:pPr lvl="1"/>
            <a:r>
              <a:rPr lang="en-US" dirty="0" smtClean="0"/>
              <a:t>naming conventions – Camel case, snake case</a:t>
            </a:r>
          </a:p>
          <a:p>
            <a:pPr lvl="1"/>
            <a:r>
              <a:rPr lang="en-US" dirty="0" smtClean="0"/>
              <a:t>programming best principles</a:t>
            </a:r>
          </a:p>
          <a:p>
            <a:pPr lvl="1"/>
            <a:r>
              <a:rPr lang="en-US" dirty="0" smtClean="0"/>
              <a:t>architectural </a:t>
            </a:r>
            <a:r>
              <a:rPr lang="en-US" dirty="0" smtClean="0"/>
              <a:t>practices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03903" y="6477000"/>
            <a:ext cx="4830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http://en.wikipedia.org/wiki/Coding_conventions</a:t>
            </a:r>
          </a:p>
        </p:txBody>
      </p:sp>
    </p:spTree>
    <p:extLst>
      <p:ext uri="{BB962C8B-B14F-4D97-AF65-F5344CB8AC3E}">
        <p14:creationId xmlns:p14="http://schemas.microsoft.com/office/powerpoint/2010/main" val="23583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 Coding Standards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6076950" cy="4937760"/>
          </a:xfrm>
        </p:spPr>
        <p:txBody>
          <a:bodyPr/>
          <a:lstStyle/>
          <a:p>
            <a:r>
              <a:rPr lang="en-US" dirty="0" smtClean="0"/>
              <a:t>Why coding standards?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Gnu Coding Standards 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://www.gnu.org/prep/standards/standards.html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90488"/>
            <a:ext cx="2533650" cy="667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26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4 Program Behavior for All 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4.1 </a:t>
            </a:r>
            <a:r>
              <a:rPr lang="en-US" dirty="0">
                <a:hlinkClick r:id="rId3"/>
              </a:rPr>
              <a:t>Non-GNU </a:t>
            </a:r>
            <a:r>
              <a:rPr lang="en-US" dirty="0" smtClean="0">
                <a:hlinkClick r:id="rId3"/>
              </a:rPr>
              <a:t>Standards</a:t>
            </a:r>
            <a:endParaRPr lang="en-US" dirty="0" smtClean="0"/>
          </a:p>
          <a:p>
            <a:pPr lvl="1"/>
            <a:r>
              <a:rPr lang="en-US" dirty="0" smtClean="0"/>
              <a:t>Standard C  - check with –pedantic to </a:t>
            </a:r>
            <a:r>
              <a:rPr lang="en-US" dirty="0" err="1" smtClean="0"/>
              <a:t>gcc</a:t>
            </a:r>
            <a:endParaRPr lang="en-US" dirty="0" smtClean="0"/>
          </a:p>
          <a:p>
            <a:pPr lvl="1"/>
            <a:r>
              <a:rPr lang="en-US" dirty="0" smtClean="0"/>
              <a:t>POSIX.2 “</a:t>
            </a:r>
            <a:r>
              <a:rPr lang="en-US" dirty="0" err="1" smtClean="0"/>
              <a:t>df</a:t>
            </a:r>
            <a:r>
              <a:rPr lang="en-US" dirty="0" smtClean="0"/>
              <a:t>” “du” specify blocks as 512b</a:t>
            </a:r>
            <a:endParaRPr lang="en-US" dirty="0"/>
          </a:p>
          <a:p>
            <a:r>
              <a:rPr lang="en-US" dirty="0">
                <a:hlinkClick r:id="rId4"/>
              </a:rPr>
              <a:t>4.2 Writing Robust </a:t>
            </a:r>
            <a:r>
              <a:rPr lang="en-US" dirty="0" smtClean="0">
                <a:hlinkClick r:id="rId4"/>
              </a:rPr>
              <a:t>Programs</a:t>
            </a:r>
            <a:endParaRPr lang="en-US" dirty="0" smtClean="0"/>
          </a:p>
          <a:p>
            <a:pPr lvl="1"/>
            <a:r>
              <a:rPr lang="en-US" u="sng" dirty="0" smtClean="0">
                <a:hlinkClick r:id="rId5"/>
              </a:rPr>
              <a:t>Avoid arbitrary limits on length of data structure</a:t>
            </a:r>
          </a:p>
          <a:p>
            <a:pPr lvl="2"/>
            <a:r>
              <a:rPr lang="en-US" u="sng" dirty="0" smtClean="0">
                <a:hlinkClick r:id="rId5"/>
              </a:rPr>
              <a:t>allocate dynamically; reallocate</a:t>
            </a:r>
          </a:p>
          <a:p>
            <a:pPr lvl="2"/>
            <a:r>
              <a:rPr lang="en-US" u="sng" dirty="0" smtClean="0">
                <a:hlinkClick r:id="rId5"/>
              </a:rPr>
              <a:t>most Unix utilities “long lines are silently truncated” Unacceptable GNU</a:t>
            </a:r>
          </a:p>
          <a:p>
            <a:pPr lvl="1"/>
            <a:r>
              <a:rPr lang="en-US" u="sng" dirty="0" smtClean="0">
                <a:hlinkClick r:id="rId5"/>
              </a:rPr>
              <a:t>do not drop </a:t>
            </a:r>
            <a:r>
              <a:rPr lang="en-US" u="sng" dirty="0" err="1" smtClean="0">
                <a:hlinkClick r:id="rId5"/>
              </a:rPr>
              <a:t>Nul</a:t>
            </a:r>
            <a:r>
              <a:rPr lang="en-US" u="sng" dirty="0" smtClean="0">
                <a:hlinkClick r:id="rId5"/>
              </a:rPr>
              <a:t> or other non-printable chars</a:t>
            </a:r>
          </a:p>
          <a:p>
            <a:pPr lvl="1"/>
            <a:r>
              <a:rPr lang="en-US" u="sng" dirty="0" smtClean="0">
                <a:hlinkClick r:id="rId5"/>
              </a:rPr>
              <a:t>Check return value of every system call</a:t>
            </a:r>
          </a:p>
          <a:p>
            <a:pPr lvl="1"/>
            <a:r>
              <a:rPr lang="en-US" u="sng" dirty="0" smtClean="0">
                <a:hlinkClick r:id="rId5"/>
              </a:rPr>
              <a:t>If you use temp files check the TMPDIR environment variable; use that or /</a:t>
            </a:r>
            <a:r>
              <a:rPr lang="en-US" u="sng" dirty="0" err="1" smtClean="0">
                <a:hlinkClick r:id="rId5"/>
              </a:rPr>
              <a:t>tmp</a:t>
            </a:r>
            <a:endParaRPr lang="en-US" u="sng" dirty="0"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374158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4.3 Library </a:t>
            </a:r>
            <a:r>
              <a:rPr lang="en-US" u="sng" dirty="0" smtClean="0">
                <a:hlinkClick r:id="rId2"/>
              </a:rPr>
              <a:t>Behavior</a:t>
            </a:r>
            <a:endParaRPr lang="en-US" u="sng" dirty="0" smtClean="0"/>
          </a:p>
          <a:p>
            <a:pPr lvl="1"/>
            <a:r>
              <a:rPr lang="en-US" u="sng" dirty="0" smtClean="0"/>
              <a:t>make reentrant avoid </a:t>
            </a:r>
            <a:r>
              <a:rPr lang="en-US" u="sng" dirty="0" err="1" smtClean="0"/>
              <a:t>malloc</a:t>
            </a:r>
            <a:r>
              <a:rPr lang="en-US" u="sng" dirty="0" smtClean="0"/>
              <a:t> and other global data </a:t>
            </a:r>
            <a:r>
              <a:rPr lang="en-US" u="sng" dirty="0" err="1" smtClean="0"/>
              <a:t>structs</a:t>
            </a:r>
            <a:endParaRPr lang="en-US" u="sng" dirty="0" smtClean="0"/>
          </a:p>
          <a:p>
            <a:pPr lvl="1"/>
            <a:r>
              <a:rPr lang="en-US" u="sng" dirty="0" smtClean="0"/>
              <a:t>choose prefix for library; externals start with this prefix</a:t>
            </a:r>
          </a:p>
          <a:p>
            <a:pPr lvl="1"/>
            <a:r>
              <a:rPr lang="en-US" u="sng" dirty="0" smtClean="0"/>
              <a:t>external symbols that are not documented entry points should start with ‘_’ underscore</a:t>
            </a:r>
            <a:endParaRPr lang="en-US" u="sng" dirty="0"/>
          </a:p>
          <a:p>
            <a:r>
              <a:rPr lang="en-US" u="sng" dirty="0">
                <a:hlinkClick r:id="rId3"/>
              </a:rPr>
              <a:t>4.4 Formatting Error </a:t>
            </a:r>
            <a:r>
              <a:rPr lang="en-US" u="sng" dirty="0" smtClean="0">
                <a:hlinkClick r:id="rId3"/>
              </a:rPr>
              <a:t>Messages</a:t>
            </a:r>
            <a:endParaRPr lang="en-US" u="sng" dirty="0" smtClean="0"/>
          </a:p>
          <a:p>
            <a:pPr lvl="1"/>
            <a:r>
              <a:rPr lang="en-US" u="sng" dirty="0" err="1" smtClean="0"/>
              <a:t>sourcefile</a:t>
            </a:r>
            <a:r>
              <a:rPr lang="en-US" u="sng" dirty="0" smtClean="0"/>
              <a:t>: </a:t>
            </a:r>
            <a:r>
              <a:rPr lang="en-US" u="sng" dirty="0" err="1" smtClean="0"/>
              <a:t>lineno</a:t>
            </a:r>
            <a:r>
              <a:rPr lang="en-US" u="sng" dirty="0" smtClean="0"/>
              <a:t>: message</a:t>
            </a:r>
            <a:endParaRPr lang="en-US" u="sng" dirty="0"/>
          </a:p>
          <a:p>
            <a:r>
              <a:rPr lang="en-US" u="sng" dirty="0">
                <a:hlinkClick r:id="rId4"/>
              </a:rPr>
              <a:t>4.5 Standards for Interfaces </a:t>
            </a:r>
            <a:r>
              <a:rPr lang="en-US" u="sng" dirty="0" smtClean="0">
                <a:hlinkClick r:id="rId4"/>
              </a:rPr>
              <a:t>Generally</a:t>
            </a:r>
            <a:endParaRPr lang="en-US" u="sng" dirty="0" smtClean="0"/>
          </a:p>
          <a:p>
            <a:pPr lvl="1"/>
            <a:r>
              <a:rPr lang="en-US" u="sng" dirty="0" smtClean="0"/>
              <a:t>don’t make behavior based on name (as in   vi/ex)</a:t>
            </a:r>
          </a:p>
          <a:p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4.6 Standards for Graphical </a:t>
            </a:r>
            <a:r>
              <a:rPr lang="en-US" dirty="0" smtClean="0">
                <a:hlinkClick r:id="rId2"/>
              </a:rPr>
              <a:t>Interfaces</a:t>
            </a:r>
            <a:endParaRPr lang="en-US" dirty="0" smtClean="0"/>
          </a:p>
          <a:p>
            <a:pPr lvl="1"/>
            <a:r>
              <a:rPr lang="en-US" dirty="0" smtClean="0"/>
              <a:t>works with X window and GTK+ toolkit</a:t>
            </a:r>
            <a:endParaRPr lang="en-US" dirty="0"/>
          </a:p>
          <a:p>
            <a:r>
              <a:rPr lang="en-US" dirty="0">
                <a:hlinkClick r:id="rId3"/>
              </a:rPr>
              <a:t>4.7 Standards for Command Line Interfaces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4"/>
              </a:rPr>
              <a:t>4.7.1 --version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4.7.2 </a:t>
            </a:r>
            <a:r>
              <a:rPr lang="en-US" dirty="0" smtClean="0">
                <a:hlinkClick r:id="rId5"/>
              </a:rPr>
              <a:t>–help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4.8 </a:t>
            </a:r>
            <a:r>
              <a:rPr lang="en-US" dirty="0">
                <a:hlinkClick r:id="rId6"/>
              </a:rPr>
              <a:t>Standards for Dynamic Plug-in </a:t>
            </a:r>
            <a:r>
              <a:rPr lang="en-US" dirty="0" smtClean="0">
                <a:hlinkClick r:id="rId6"/>
              </a:rPr>
              <a:t>Interfaces</a:t>
            </a:r>
            <a:endParaRPr lang="en-US" dirty="0" smtClean="0"/>
          </a:p>
          <a:p>
            <a:pPr lvl="1"/>
            <a:r>
              <a:rPr lang="en-US" dirty="0" smtClean="0"/>
              <a:t>“Another aspect of keeping free programs free is encouraging free plug-ins”</a:t>
            </a:r>
            <a:endParaRPr lang="en-US" dirty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800" dirty="0">
                <a:hlinkClick r:id="rId7"/>
              </a:rPr>
              <a:t>4.9 Table of Long </a:t>
            </a:r>
            <a:r>
              <a:rPr lang="en-US" sz="2800" dirty="0" smtClean="0">
                <a:hlinkClick r:id="rId7"/>
              </a:rPr>
              <a:t>Options</a:t>
            </a:r>
            <a:r>
              <a:rPr lang="en-US" sz="2800" dirty="0" smtClean="0"/>
              <a:t> </a:t>
            </a:r>
            <a:r>
              <a:rPr lang="en-US" dirty="0" err="1"/>
              <a:t>getopt_long</a:t>
            </a:r>
            <a:r>
              <a:rPr lang="en-US" dirty="0"/>
              <a:t> – table pages </a:t>
            </a:r>
            <a:r>
              <a:rPr lang="en-US" dirty="0" smtClean="0"/>
              <a:t>14-30</a:t>
            </a:r>
            <a:endParaRPr lang="en-US" dirty="0"/>
          </a:p>
          <a:p>
            <a:r>
              <a:rPr lang="en-US" dirty="0">
                <a:hlinkClick r:id="rId8"/>
              </a:rPr>
              <a:t>4.10 OID Allocations</a:t>
            </a:r>
            <a:endParaRPr lang="en-US" dirty="0"/>
          </a:p>
          <a:p>
            <a:r>
              <a:rPr lang="en-US" dirty="0">
                <a:hlinkClick r:id="rId9"/>
              </a:rPr>
              <a:t>4.11 Memory </a:t>
            </a:r>
            <a:r>
              <a:rPr lang="en-US" dirty="0" smtClean="0">
                <a:hlinkClick r:id="rId9"/>
              </a:rPr>
              <a:t>Usage</a:t>
            </a:r>
            <a:r>
              <a:rPr lang="en-US" dirty="0" smtClean="0"/>
              <a:t> </a:t>
            </a:r>
            <a:r>
              <a:rPr lang="en-US" sz="2600" dirty="0" smtClean="0"/>
              <a:t>free if not in use; except right before end</a:t>
            </a:r>
            <a:endParaRPr lang="en-US" sz="2600" dirty="0"/>
          </a:p>
          <a:p>
            <a:r>
              <a:rPr lang="en-US" dirty="0">
                <a:hlinkClick r:id="rId10"/>
              </a:rPr>
              <a:t>4.12 File Usage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5 Making The Best Use of 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3"/>
              </a:rPr>
              <a:t>5.1 </a:t>
            </a:r>
            <a:r>
              <a:rPr lang="en-US" dirty="0">
                <a:hlinkClick r:id="rId3"/>
              </a:rPr>
              <a:t>Formatting Your Source Code</a:t>
            </a:r>
            <a:endParaRPr lang="en-US" dirty="0"/>
          </a:p>
          <a:p>
            <a:r>
              <a:rPr lang="en-US" dirty="0">
                <a:hlinkClick r:id="rId4"/>
              </a:rPr>
              <a:t>5.2 Commenting Your Work</a:t>
            </a:r>
            <a:endParaRPr lang="en-US" dirty="0"/>
          </a:p>
          <a:p>
            <a:r>
              <a:rPr lang="en-US" dirty="0">
                <a:hlinkClick r:id="rId5"/>
              </a:rPr>
              <a:t>5.3 Clean Use of C Constructs</a:t>
            </a:r>
            <a:endParaRPr lang="en-US" dirty="0"/>
          </a:p>
          <a:p>
            <a:r>
              <a:rPr lang="en-US" dirty="0">
                <a:hlinkClick r:id="rId6"/>
              </a:rPr>
              <a:t>5.4 Naming Variables, Functions, and Files</a:t>
            </a:r>
            <a:endParaRPr lang="en-US" dirty="0"/>
          </a:p>
          <a:p>
            <a:r>
              <a:rPr lang="en-US" dirty="0">
                <a:hlinkClick r:id="rId7"/>
              </a:rPr>
              <a:t>5.5 Portability between System Types</a:t>
            </a:r>
            <a:endParaRPr lang="en-US" dirty="0"/>
          </a:p>
          <a:p>
            <a:r>
              <a:rPr lang="en-US" dirty="0">
                <a:hlinkClick r:id="rId8"/>
              </a:rPr>
              <a:t>5.6 Portability between CPUs</a:t>
            </a:r>
            <a:endParaRPr lang="en-US" dirty="0"/>
          </a:p>
          <a:p>
            <a:r>
              <a:rPr lang="en-US" dirty="0">
                <a:hlinkClick r:id="rId9"/>
              </a:rPr>
              <a:t>5.7 Calling System Functions</a:t>
            </a:r>
            <a:endParaRPr lang="en-US" dirty="0"/>
          </a:p>
          <a:p>
            <a:r>
              <a:rPr lang="en-US" dirty="0">
                <a:hlinkClick r:id="rId10"/>
              </a:rPr>
              <a:t>5.8 Internationalization</a:t>
            </a:r>
            <a:endParaRPr lang="en-US" dirty="0"/>
          </a:p>
          <a:p>
            <a:r>
              <a:rPr lang="en-US" dirty="0">
                <a:hlinkClick r:id="rId11"/>
              </a:rPr>
              <a:t>5.9 Character Set</a:t>
            </a:r>
            <a:endParaRPr lang="en-US" dirty="0"/>
          </a:p>
          <a:p>
            <a:r>
              <a:rPr lang="en-US" dirty="0">
                <a:hlinkClick r:id="rId12"/>
              </a:rPr>
              <a:t>5.10 Quote Characters</a:t>
            </a:r>
            <a:endParaRPr lang="en-US" dirty="0"/>
          </a:p>
          <a:p>
            <a:r>
              <a:rPr lang="en-US" dirty="0">
                <a:hlinkClick r:id="rId13"/>
              </a:rPr>
              <a:t>5.11 </a:t>
            </a:r>
            <a:r>
              <a:rPr lang="en-US" dirty="0" err="1">
                <a:hlinkClick r:id="rId13"/>
              </a:rPr>
              <a:t>Mmap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6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5.1 Formatting Your Source </a:t>
            </a:r>
            <a:r>
              <a:rPr lang="en-US" dirty="0" smtClean="0">
                <a:hlinkClick r:id="rId2"/>
              </a:rPr>
              <a:t>Code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declarations</a:t>
            </a:r>
          </a:p>
          <a:p>
            <a:pPr lvl="1"/>
            <a:r>
              <a:rPr lang="en-US" dirty="0" smtClean="0"/>
              <a:t>char *</a:t>
            </a:r>
          </a:p>
          <a:p>
            <a:pPr lvl="1"/>
            <a:r>
              <a:rPr lang="en-US" dirty="0" err="1" smtClean="0"/>
              <a:t>concat</a:t>
            </a:r>
            <a:r>
              <a:rPr lang="en-US" dirty="0" smtClean="0"/>
              <a:t>(char *str1, char *str2)</a:t>
            </a:r>
          </a:p>
          <a:p>
            <a:pPr lvl="1"/>
            <a:r>
              <a:rPr lang="en-US" dirty="0" smtClean="0"/>
              <a:t>{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…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structures same shape</a:t>
            </a:r>
          </a:p>
          <a:p>
            <a:r>
              <a:rPr lang="en-US" dirty="0" smtClean="0"/>
              <a:t>GNU </a:t>
            </a:r>
            <a:r>
              <a:rPr lang="en-US" dirty="0" err="1" smtClean="0"/>
              <a:t>recommendat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9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Body of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GNU </a:t>
            </a:r>
            <a:r>
              <a:rPr lang="en-US" sz="3200" dirty="0" smtClean="0"/>
              <a:t>recommendations vetoed</a:t>
            </a:r>
          </a:p>
          <a:p>
            <a:r>
              <a:rPr lang="en-US" sz="3200" dirty="0" smtClean="0"/>
              <a:t>Use K&amp;R style – note also deviation from GNU function style; Use GNU!!</a:t>
            </a:r>
          </a:p>
          <a:p>
            <a:pPr marL="0" indent="0">
              <a:buNone/>
            </a:pPr>
            <a:r>
              <a:rPr lang="en-US" sz="3200" dirty="0" err="1"/>
              <a:t>int</a:t>
            </a:r>
            <a:r>
              <a:rPr lang="en-US" sz="3200" dirty="0"/>
              <a:t> main(</a:t>
            </a:r>
            <a:r>
              <a:rPr lang="en-US" sz="3200" dirty="0" err="1"/>
              <a:t>int</a:t>
            </a:r>
            <a:r>
              <a:rPr lang="en-US" sz="3200" dirty="0"/>
              <a:t> </a:t>
            </a:r>
            <a:r>
              <a:rPr lang="en-US" sz="3200" dirty="0" err="1"/>
              <a:t>argc</a:t>
            </a:r>
            <a:r>
              <a:rPr lang="en-US" sz="3200" dirty="0"/>
              <a:t>, char *</a:t>
            </a:r>
            <a:r>
              <a:rPr lang="en-US" sz="3200" dirty="0" err="1"/>
              <a:t>argv</a:t>
            </a:r>
            <a:r>
              <a:rPr lang="en-US" sz="3200" dirty="0"/>
              <a:t>[])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{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	...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while </a:t>
            </a:r>
            <a:r>
              <a:rPr lang="en-US" sz="3200" dirty="0"/>
              <a:t>(x == y) {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something</a:t>
            </a:r>
            <a:r>
              <a:rPr lang="en-US" sz="3200" dirty="0"/>
              <a:t>();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</a:t>
            </a:r>
            <a:r>
              <a:rPr lang="en-US" sz="3200" dirty="0" err="1" smtClean="0"/>
              <a:t>somethingelse</a:t>
            </a:r>
            <a:r>
              <a:rPr lang="en-US" sz="3200" dirty="0"/>
              <a:t>();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if </a:t>
            </a:r>
            <a:r>
              <a:rPr lang="en-US" sz="3200" dirty="0"/>
              <a:t>(</a:t>
            </a:r>
            <a:r>
              <a:rPr lang="en-US" sz="3200" dirty="0" err="1"/>
              <a:t>some_error</a:t>
            </a:r>
            <a:r>
              <a:rPr lang="en-US" sz="3200" dirty="0"/>
              <a:t>) { </a:t>
            </a:r>
            <a:r>
              <a:rPr lang="en-US" sz="3200" dirty="0" smtClean="0"/>
              <a:t>           /* curly </a:t>
            </a:r>
            <a:r>
              <a:rPr lang="en-US" sz="3200" dirty="0"/>
              <a:t>braces </a:t>
            </a:r>
            <a:r>
              <a:rPr lang="en-US" sz="3200" dirty="0" smtClean="0"/>
              <a:t>optional </a:t>
            </a:r>
            <a:r>
              <a:rPr lang="en-US" sz="3200" dirty="0"/>
              <a:t>*/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lang="en-US" sz="3200" dirty="0" err="1" smtClean="0"/>
              <a:t>do_correct</a:t>
            </a:r>
            <a:r>
              <a:rPr lang="en-US" sz="3200" dirty="0"/>
              <a:t>();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} </a:t>
            </a:r>
            <a:r>
              <a:rPr lang="en-US" sz="3200" dirty="0"/>
              <a:t>else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lang="en-US" sz="3200" dirty="0" err="1" smtClean="0"/>
              <a:t>continue_as_usual</a:t>
            </a:r>
            <a:r>
              <a:rPr lang="en-US" sz="3200" dirty="0"/>
              <a:t>();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}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 smtClean="0"/>
              <a:t>finalthing</a:t>
            </a:r>
            <a:r>
              <a:rPr lang="en-US" sz="3200" dirty="0"/>
              <a:t>();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... </a:t>
            </a:r>
          </a:p>
          <a:p>
            <a:pPr marL="0" indent="0">
              <a:buNone/>
            </a:pPr>
            <a:r>
              <a:rPr lang="en-US" sz="3200" dirty="0" smtClean="0"/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31043" y="6477000"/>
            <a:ext cx="4093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http://en.wikipedia.org/wiki/Indent_style</a:t>
            </a:r>
          </a:p>
        </p:txBody>
      </p:sp>
    </p:spTree>
    <p:extLst>
      <p:ext uri="{BB962C8B-B14F-4D97-AF65-F5344CB8AC3E}">
        <p14:creationId xmlns:p14="http://schemas.microsoft.com/office/powerpoint/2010/main" val="22410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stackoverflow.com – Spirit of 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Keep the spirit of C. The Committee kept as a major goal to preserve the traditional spirit of C. There are many facets of the spirit of C, but the essence is a community sentiment of the underlying principles upon which the C language is based. Some of the facets of the spirit of C can be summarized in phrases like</a:t>
            </a:r>
          </a:p>
          <a:p>
            <a:r>
              <a:rPr lang="en-US" dirty="0"/>
              <a:t>Trust the programmer.</a:t>
            </a:r>
          </a:p>
          <a:p>
            <a:r>
              <a:rPr lang="en-US" dirty="0"/>
              <a:t>Don't prevent the programmer from doing what needs to be done.</a:t>
            </a:r>
          </a:p>
          <a:p>
            <a:r>
              <a:rPr lang="en-US" dirty="0"/>
              <a:t>Keep the language small and simple.</a:t>
            </a:r>
          </a:p>
          <a:p>
            <a:r>
              <a:rPr lang="en-US" dirty="0"/>
              <a:t>Provide only one way to do an operation.</a:t>
            </a:r>
          </a:p>
          <a:p>
            <a:r>
              <a:rPr lang="en-US" dirty="0"/>
              <a:t>Make it fast, even if it is not guaranteed to be portable.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546574"/>
            <a:ext cx="8195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http://stackoverflow.com/questions/6118539/hashtable-as-part-of-standard-c-library</a:t>
            </a:r>
          </a:p>
        </p:txBody>
      </p:sp>
    </p:spTree>
    <p:extLst>
      <p:ext uri="{BB962C8B-B14F-4D97-AF65-F5344CB8AC3E}">
        <p14:creationId xmlns:p14="http://schemas.microsoft.com/office/powerpoint/2010/main" val="367015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6 Documenting 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40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3"/>
              </a:rPr>
              <a:t>6.1 </a:t>
            </a:r>
            <a:r>
              <a:rPr lang="en-US" dirty="0">
                <a:hlinkClick r:id="rId3"/>
              </a:rPr>
              <a:t>GNU Manuals</a:t>
            </a:r>
            <a:endParaRPr lang="en-US" dirty="0"/>
          </a:p>
          <a:p>
            <a:r>
              <a:rPr lang="en-US" dirty="0">
                <a:hlinkClick r:id="rId4"/>
              </a:rPr>
              <a:t>6.2 Doc Strings and Manuals</a:t>
            </a:r>
            <a:endParaRPr lang="en-US" dirty="0"/>
          </a:p>
          <a:p>
            <a:r>
              <a:rPr lang="en-US" dirty="0">
                <a:hlinkClick r:id="rId5"/>
              </a:rPr>
              <a:t>6.3 Manual Structure Details</a:t>
            </a:r>
            <a:endParaRPr lang="en-US" dirty="0"/>
          </a:p>
          <a:p>
            <a:r>
              <a:rPr lang="en-US" dirty="0">
                <a:hlinkClick r:id="rId6"/>
              </a:rPr>
              <a:t>6.4 License for Manuals</a:t>
            </a:r>
            <a:endParaRPr lang="en-US" dirty="0"/>
          </a:p>
          <a:p>
            <a:r>
              <a:rPr lang="en-US" dirty="0">
                <a:hlinkClick r:id="rId7"/>
              </a:rPr>
              <a:t>6.5 Manual Credits</a:t>
            </a:r>
            <a:endParaRPr lang="en-US" dirty="0"/>
          </a:p>
          <a:p>
            <a:r>
              <a:rPr lang="en-US" dirty="0">
                <a:hlinkClick r:id="rId8"/>
              </a:rPr>
              <a:t>6.6 Printed Manuals</a:t>
            </a:r>
            <a:endParaRPr lang="en-US" dirty="0"/>
          </a:p>
          <a:p>
            <a:r>
              <a:rPr lang="en-US" dirty="0">
                <a:hlinkClick r:id="rId9"/>
              </a:rPr>
              <a:t>6.7 The NEWS File</a:t>
            </a:r>
            <a:endParaRPr lang="en-US" dirty="0"/>
          </a:p>
          <a:p>
            <a:r>
              <a:rPr lang="en-US" dirty="0">
                <a:hlinkClick r:id="rId10"/>
              </a:rPr>
              <a:t>6.8 Change Logs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11"/>
              </a:rPr>
              <a:t>6.8.1 Change Log Concepts</a:t>
            </a:r>
            <a:endParaRPr lang="en-US" dirty="0"/>
          </a:p>
          <a:p>
            <a:pPr lvl="1"/>
            <a:r>
              <a:rPr lang="en-US" dirty="0">
                <a:hlinkClick r:id="rId12"/>
              </a:rPr>
              <a:t>6.8.2 Style of Change Logs</a:t>
            </a:r>
            <a:endParaRPr lang="en-US" dirty="0"/>
          </a:p>
          <a:p>
            <a:pPr lvl="1"/>
            <a:r>
              <a:rPr lang="en-US" dirty="0">
                <a:hlinkClick r:id="rId13"/>
              </a:rPr>
              <a:t>6.8.3 Simple Changes</a:t>
            </a:r>
            <a:endParaRPr lang="en-US" dirty="0"/>
          </a:p>
          <a:p>
            <a:pPr lvl="1"/>
            <a:r>
              <a:rPr lang="en-US" dirty="0">
                <a:hlinkClick r:id="rId14"/>
              </a:rPr>
              <a:t>6.8.4 Conditional Changes</a:t>
            </a:r>
            <a:endParaRPr lang="en-US" dirty="0"/>
          </a:p>
          <a:p>
            <a:pPr lvl="1"/>
            <a:r>
              <a:rPr lang="en-US" dirty="0">
                <a:hlinkClick r:id="rId15"/>
              </a:rPr>
              <a:t>6.8.5 Indicating the Part Changed</a:t>
            </a:r>
            <a:endParaRPr lang="en-US" dirty="0"/>
          </a:p>
          <a:p>
            <a:r>
              <a:rPr lang="en-US" dirty="0">
                <a:hlinkClick r:id="rId16"/>
              </a:rPr>
              <a:t>6.9 Man Pages</a:t>
            </a:r>
            <a:endParaRPr lang="en-US" dirty="0"/>
          </a:p>
          <a:p>
            <a:r>
              <a:rPr lang="en-US" dirty="0">
                <a:hlinkClick r:id="rId17"/>
              </a:rPr>
              <a:t>6.10 Reading other Manuals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indent – GNU </a:t>
            </a:r>
            <a:r>
              <a:rPr lang="en-US" dirty="0" smtClean="0"/>
              <a:t>formatter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41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options than you can shake a stick at</a:t>
            </a:r>
          </a:p>
          <a:p>
            <a:r>
              <a:rPr lang="en-US" dirty="0" smtClean="0"/>
              <a:t>indent </a:t>
            </a:r>
            <a:r>
              <a:rPr lang="en-US" dirty="0" err="1" smtClean="0"/>
              <a:t>prog.c</a:t>
            </a:r>
            <a:r>
              <a:rPr lang="en-US" dirty="0" smtClean="0"/>
              <a:t>  -o </a:t>
            </a:r>
            <a:r>
              <a:rPr lang="en-US" dirty="0" err="1" smtClean="0"/>
              <a:t>prog_form.c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Styles</a:t>
            </a:r>
          </a:p>
          <a:p>
            <a:pPr lvl="1"/>
            <a:r>
              <a:rPr lang="en-US" dirty="0" smtClean="0"/>
              <a:t>GNU</a:t>
            </a:r>
          </a:p>
          <a:p>
            <a:pPr lvl="1"/>
            <a:r>
              <a:rPr lang="en-US" dirty="0" smtClean="0"/>
              <a:t>K&amp;R</a:t>
            </a:r>
          </a:p>
          <a:p>
            <a:pPr lvl="1"/>
            <a:r>
              <a:rPr lang="en-US" dirty="0" smtClean="0"/>
              <a:t>Berkeley indent     -</a:t>
            </a:r>
            <a:r>
              <a:rPr lang="en-US" dirty="0" err="1" smtClean="0"/>
              <a:t>orig</a:t>
            </a:r>
            <a:r>
              <a:rPr lang="en-US" dirty="0" smtClean="0"/>
              <a:t>  or –original</a:t>
            </a:r>
          </a:p>
          <a:p>
            <a:pPr lvl="1"/>
            <a:r>
              <a:rPr lang="en-US" dirty="0" smtClean="0"/>
              <a:t>Linux style – used in kernel code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6488668"/>
            <a:ext cx="5558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http://www.gnu.org/software/indent/manual/indent.pdf</a:t>
            </a:r>
          </a:p>
        </p:txBody>
      </p:sp>
    </p:spTree>
    <p:extLst>
      <p:ext uri="{BB962C8B-B14F-4D97-AF65-F5344CB8AC3E}">
        <p14:creationId xmlns:p14="http://schemas.microsoft.com/office/powerpoint/2010/main" val="37849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Testing  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42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pic>
        <p:nvPicPr>
          <p:cNvPr id="6" name="Picture 5" descr="framewor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390" y="1752600"/>
            <a:ext cx="678241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00200" y="6477000"/>
            <a:ext cx="5587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http://junit.sourceforge.net/doc/testinfected/testing.htm</a:t>
            </a:r>
          </a:p>
        </p:txBody>
      </p:sp>
    </p:spTree>
    <p:extLst>
      <p:ext uri="{BB962C8B-B14F-4D97-AF65-F5344CB8AC3E}">
        <p14:creationId xmlns:p14="http://schemas.microsoft.com/office/powerpoint/2010/main" val="1473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  C programs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43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myimplementationfile.c</a:t>
            </a:r>
            <a:r>
              <a:rPr lang="en-US" dirty="0"/>
              <a:t>"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&lt;</a:t>
            </a:r>
            <a:r>
              <a:rPr lang="en-US" dirty="0" err="1"/>
              <a:t>gtest</a:t>
            </a:r>
            <a:r>
              <a:rPr lang="en-US" dirty="0"/>
              <a:t>/</a:t>
            </a:r>
            <a:r>
              <a:rPr lang="en-US" dirty="0" err="1"/>
              <a:t>gtest.h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en-US" dirty="0"/>
              <a:t>Mock out external dependency on </a:t>
            </a:r>
            <a:r>
              <a:rPr lang="en-US" dirty="0" err="1"/>
              <a:t>mylogger.o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Logger_log</a:t>
            </a:r>
            <a:r>
              <a:rPr lang="en-US" dirty="0"/>
              <a:t>(...){}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TEST(</a:t>
            </a:r>
            <a:r>
              <a:rPr lang="en-US" dirty="0" err="1" smtClean="0"/>
              <a:t>FactorialTest</a:t>
            </a:r>
            <a:r>
              <a:rPr lang="en-US" dirty="0"/>
              <a:t>, Zero)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EXPECT_EQ(1</a:t>
            </a:r>
            <a:r>
              <a:rPr lang="en-US" dirty="0"/>
              <a:t>, Factorial(0));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488668"/>
            <a:ext cx="6227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http://stackoverflow.com/questions/148576/how-to-test-c-code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715000" y="609600"/>
            <a:ext cx="22098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45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Unit </a:t>
            </a:r>
            <a:r>
              <a:rPr lang="en-US" dirty="0" smtClean="0"/>
              <a:t>Testing with Check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44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6553200"/>
            <a:ext cx="583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http://check.sourceforge.net/doc/check_html/check_3.html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write a Test using Check</a:t>
            </a:r>
          </a:p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check.h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then a unit test looks like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START_TEST(</a:t>
            </a:r>
            <a:r>
              <a:rPr lang="en-US" dirty="0" err="1" smtClean="0"/>
              <a:t>test_name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	unit </a:t>
            </a:r>
            <a:r>
              <a:rPr lang="en-US" dirty="0" smtClean="0"/>
              <a:t>test source code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END_TEST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8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45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relies on GNU </a:t>
            </a:r>
            <a:r>
              <a:rPr lang="en-US" dirty="0" err="1" smtClean="0"/>
              <a:t>AutoTools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Autoconf</a:t>
            </a:r>
            <a:endParaRPr lang="en-US" dirty="0" smtClean="0"/>
          </a:p>
          <a:p>
            <a:pPr lvl="1"/>
            <a:r>
              <a:rPr lang="en-US" dirty="0" err="1" smtClean="0"/>
              <a:t>Automake</a:t>
            </a:r>
            <a:endParaRPr lang="en-US" dirty="0" smtClean="0"/>
          </a:p>
          <a:p>
            <a:pPr lvl="1"/>
            <a:r>
              <a:rPr lang="en-US" dirty="0" err="1" smtClean="0"/>
              <a:t>Libtool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15377" y="6488668"/>
            <a:ext cx="5580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http://check.sourceforge.net/doc/check_html/index.html</a:t>
            </a:r>
          </a:p>
        </p:txBody>
      </p:sp>
    </p:spTree>
    <p:extLst>
      <p:ext uri="{BB962C8B-B14F-4D97-AF65-F5344CB8AC3E}">
        <p14:creationId xmlns:p14="http://schemas.microsoft.com/office/powerpoint/2010/main" val="132592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46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3800" dirty="0" smtClean="0"/>
              <a:t>END of HANDOUT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117746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rogram 2 Questions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47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762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--verbose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48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421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Startup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49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7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HSEARCH(3)          </a:t>
            </a:r>
            <a:r>
              <a:rPr lang="en-US" dirty="0" smtClean="0"/>
              <a:t> </a:t>
            </a:r>
            <a:r>
              <a:rPr lang="en-US" dirty="0"/>
              <a:t>Linux Programmer's Manual        </a:t>
            </a:r>
            <a:r>
              <a:rPr lang="en-US" dirty="0" smtClean="0"/>
              <a:t>      </a:t>
            </a:r>
            <a:r>
              <a:rPr lang="en-US" dirty="0"/>
              <a:t>HSEARCH(3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NAME - </a:t>
            </a:r>
            <a:r>
              <a:rPr lang="en-US" dirty="0" err="1"/>
              <a:t>hcreate</a:t>
            </a:r>
            <a:r>
              <a:rPr lang="en-US" dirty="0"/>
              <a:t>, </a:t>
            </a:r>
            <a:r>
              <a:rPr lang="en-US" dirty="0" err="1"/>
              <a:t>hdestroy</a:t>
            </a:r>
            <a:r>
              <a:rPr lang="en-US" dirty="0"/>
              <a:t>, </a:t>
            </a:r>
            <a:r>
              <a:rPr lang="en-US" dirty="0" err="1"/>
              <a:t>hsearch</a:t>
            </a:r>
            <a:r>
              <a:rPr lang="en-US" dirty="0"/>
              <a:t>, </a:t>
            </a:r>
            <a:r>
              <a:rPr lang="en-US" dirty="0" err="1"/>
              <a:t>hcreate_r</a:t>
            </a:r>
            <a:r>
              <a:rPr lang="en-US" dirty="0"/>
              <a:t>, </a:t>
            </a:r>
            <a:r>
              <a:rPr lang="en-US" dirty="0" err="1"/>
              <a:t>hdestroy_r</a:t>
            </a:r>
            <a:r>
              <a:rPr lang="en-US" dirty="0"/>
              <a:t>, </a:t>
            </a:r>
            <a:r>
              <a:rPr lang="en-US" dirty="0" err="1"/>
              <a:t>hsearch_r</a:t>
            </a:r>
            <a:r>
              <a:rPr lang="en-US" dirty="0"/>
              <a:t> - hash table </a:t>
            </a:r>
            <a:r>
              <a:rPr lang="en-US" dirty="0" smtClean="0"/>
              <a:t>management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search.h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hcreate</a:t>
            </a:r>
            <a:r>
              <a:rPr lang="en-US" dirty="0"/>
              <a:t>(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ENTRY *</a:t>
            </a:r>
            <a:r>
              <a:rPr lang="en-US" dirty="0" err="1"/>
              <a:t>hsearch</a:t>
            </a:r>
            <a:r>
              <a:rPr lang="en-US" dirty="0"/>
              <a:t>(ENTRY item, ACTION action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hdestroy</a:t>
            </a:r>
            <a:r>
              <a:rPr lang="en-US" dirty="0"/>
              <a:t>(void);</a:t>
            </a:r>
          </a:p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/>
              <a:t>The  three  functions </a:t>
            </a:r>
            <a:r>
              <a:rPr lang="en-US" dirty="0" err="1"/>
              <a:t>hcreate</a:t>
            </a:r>
            <a:r>
              <a:rPr lang="en-US" dirty="0"/>
              <a:t>(), </a:t>
            </a:r>
            <a:r>
              <a:rPr lang="en-US" dirty="0" err="1"/>
              <a:t>hsearch</a:t>
            </a:r>
            <a:r>
              <a:rPr lang="en-US" dirty="0"/>
              <a:t>(), and </a:t>
            </a:r>
            <a:r>
              <a:rPr lang="en-US" dirty="0" err="1"/>
              <a:t>hdestroy</a:t>
            </a:r>
            <a:r>
              <a:rPr lang="en-US" dirty="0"/>
              <a:t>() allow the caller to create and manage </a:t>
            </a:r>
            <a:r>
              <a:rPr lang="en-US" dirty="0" smtClean="0"/>
              <a:t>a  </a:t>
            </a:r>
            <a:r>
              <a:rPr lang="en-US" dirty="0"/>
              <a:t>hash search table containing entries consisting of a key (a string) and  associated  data.  </a:t>
            </a:r>
            <a:r>
              <a:rPr lang="en-US" dirty="0" smtClean="0"/>
              <a:t> Using  </a:t>
            </a:r>
            <a:r>
              <a:rPr lang="en-US" dirty="0"/>
              <a:t>these functions, only one hash table can be used at a time.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argument item is of type ENTRY, which is defined in &lt;</a:t>
            </a:r>
            <a:r>
              <a:rPr lang="en-US" dirty="0" err="1"/>
              <a:t>search.h</a:t>
            </a:r>
            <a:r>
              <a:rPr lang="en-US" dirty="0"/>
              <a:t>&gt; as follows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entry {</a:t>
            </a:r>
          </a:p>
          <a:p>
            <a:pPr marL="0" indent="0">
              <a:buNone/>
            </a:pPr>
            <a:r>
              <a:rPr lang="en-US" dirty="0"/>
              <a:t>               char *key;</a:t>
            </a:r>
          </a:p>
          <a:p>
            <a:pPr marL="0" indent="0">
              <a:buNone/>
            </a:pPr>
            <a:r>
              <a:rPr lang="en-US" dirty="0"/>
              <a:t>               void *data;</a:t>
            </a:r>
          </a:p>
          <a:p>
            <a:pPr marL="0" indent="0">
              <a:buNone/>
            </a:pPr>
            <a:r>
              <a:rPr lang="en-US" dirty="0"/>
              <a:t>           } ENTRY;</a:t>
            </a:r>
          </a:p>
        </p:txBody>
      </p:sp>
    </p:spTree>
    <p:extLst>
      <p:ext uri="{BB962C8B-B14F-4D97-AF65-F5344CB8AC3E}">
        <p14:creationId xmlns:p14="http://schemas.microsoft.com/office/powerpoint/2010/main" val="239202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50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640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51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520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variable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52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710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filename expansion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53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29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filename completion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54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179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Builtin</a:t>
            </a:r>
            <a:r>
              <a:rPr lang="en-US" dirty="0" smtClean="0"/>
              <a:t>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55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543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I/O redirection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56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603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zombies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57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356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standards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58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check result of every system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268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59</a:t>
            </a:fld>
            <a:r>
              <a:rPr lang="en-US" smtClean="0"/>
              <a:t> -  Signals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1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Hsearch</a:t>
            </a:r>
            <a:r>
              <a:rPr lang="en-US" dirty="0" smtClean="0"/>
              <a:t> example from man pages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#</a:t>
            </a:r>
            <a:r>
              <a:rPr lang="en-US" sz="2000" dirty="0"/>
              <a:t>include 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pPr marL="0" indent="0">
              <a:buNone/>
            </a:pPr>
            <a:r>
              <a:rPr lang="en-US" sz="2000" dirty="0" smtClean="0"/>
              <a:t>#</a:t>
            </a:r>
            <a:r>
              <a:rPr lang="en-US" sz="2000" dirty="0"/>
              <a:t>include &lt;</a:t>
            </a:r>
            <a:r>
              <a:rPr lang="en-US" sz="2000" dirty="0" err="1"/>
              <a:t>stdlib.h</a:t>
            </a:r>
            <a:r>
              <a:rPr lang="en-US" sz="2000" dirty="0"/>
              <a:t>&gt;</a:t>
            </a:r>
          </a:p>
          <a:p>
            <a:pPr marL="0" indent="0">
              <a:buNone/>
            </a:pPr>
            <a:r>
              <a:rPr lang="en-US" sz="2000" dirty="0" smtClean="0"/>
              <a:t>#</a:t>
            </a:r>
            <a:r>
              <a:rPr lang="en-US" sz="2000" dirty="0"/>
              <a:t>include &lt;</a:t>
            </a:r>
            <a:r>
              <a:rPr lang="en-US" sz="2000" dirty="0" err="1"/>
              <a:t>search.h</a:t>
            </a:r>
            <a:r>
              <a:rPr lang="en-US" sz="2000" dirty="0"/>
              <a:t>&gt;</a:t>
            </a:r>
          </a:p>
          <a:p>
            <a:pPr marL="0" indent="0">
              <a:buNone/>
            </a:pPr>
            <a:r>
              <a:rPr lang="en-US" sz="2000" dirty="0" smtClean="0"/>
              <a:t>char </a:t>
            </a:r>
            <a:r>
              <a:rPr lang="en-US" sz="2000" dirty="0"/>
              <a:t>*data[] = { "alpha", </a:t>
            </a:r>
            <a:r>
              <a:rPr lang="en-US" sz="2000" dirty="0" smtClean="0"/>
              <a:t> … "</a:t>
            </a:r>
            <a:r>
              <a:rPr lang="en-US" sz="2000" dirty="0" err="1"/>
              <a:t>zulu</a:t>
            </a:r>
            <a:r>
              <a:rPr lang="en-US" sz="2000" dirty="0" smtClean="0"/>
              <a:t>" };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main(void) </a:t>
            </a: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smtClean="0"/>
              <a:t>  ENTRY </a:t>
            </a:r>
            <a:r>
              <a:rPr lang="en-US" sz="2000" dirty="0"/>
              <a:t>e, *</a:t>
            </a:r>
            <a:r>
              <a:rPr lang="en-US" sz="2000" dirty="0" err="1"/>
              <a:t>ep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 smtClean="0"/>
              <a:t>;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 smtClean="0"/>
              <a:t>hcreate</a:t>
            </a:r>
            <a:r>
              <a:rPr lang="en-US" sz="2000" dirty="0" smtClean="0"/>
              <a:t>(30);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 smtClean="0"/>
              <a:t>for 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24; </a:t>
            </a:r>
            <a:r>
              <a:rPr lang="en-US" sz="2000" dirty="0" err="1"/>
              <a:t>i</a:t>
            </a:r>
            <a:r>
              <a:rPr lang="en-US" sz="2000" dirty="0"/>
              <a:t>++) {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 smtClean="0"/>
              <a:t>e.key</a:t>
            </a:r>
            <a:r>
              <a:rPr lang="en-US" sz="2000" dirty="0" smtClean="0"/>
              <a:t> </a:t>
            </a:r>
            <a:r>
              <a:rPr lang="en-US" sz="2000" dirty="0"/>
              <a:t>= data[</a:t>
            </a:r>
            <a:r>
              <a:rPr lang="en-US" sz="2000" dirty="0" err="1"/>
              <a:t>i</a:t>
            </a:r>
            <a:r>
              <a:rPr lang="en-US" sz="2000" dirty="0"/>
              <a:t>];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err="1" smtClean="0"/>
              <a:t>e.data</a:t>
            </a:r>
            <a:r>
              <a:rPr lang="en-US" sz="2000" dirty="0" smtClean="0"/>
              <a:t> </a:t>
            </a:r>
            <a:r>
              <a:rPr lang="en-US" sz="2000" dirty="0"/>
              <a:t>= (void *) </a:t>
            </a:r>
            <a:r>
              <a:rPr lang="en-US" sz="2000" dirty="0" err="1"/>
              <a:t>i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smtClean="0"/>
              <a:t>      </a:t>
            </a:r>
            <a:r>
              <a:rPr lang="en-US" sz="2000" dirty="0" err="1" smtClean="0"/>
              <a:t>ep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err="1"/>
              <a:t>hsearch</a:t>
            </a:r>
            <a:r>
              <a:rPr lang="en-US" sz="2000" dirty="0"/>
              <a:t>(e, ENTER);</a:t>
            </a:r>
          </a:p>
          <a:p>
            <a:pPr marL="0" indent="0">
              <a:buNone/>
            </a:pPr>
            <a:r>
              <a:rPr lang="en-US" sz="2000" dirty="0" smtClean="0"/>
              <a:t>        if </a:t>
            </a:r>
            <a:r>
              <a:rPr lang="en-US" sz="2000" dirty="0"/>
              <a:t>(</a:t>
            </a:r>
            <a:r>
              <a:rPr lang="en-US" sz="2000" dirty="0" err="1"/>
              <a:t>ep</a:t>
            </a:r>
            <a:r>
              <a:rPr lang="en-US" sz="2000" dirty="0"/>
              <a:t> == NULL) </a:t>
            </a:r>
            <a:r>
              <a:rPr lang="en-US" sz="2000" dirty="0" smtClean="0"/>
              <a:t>{…}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2600" dirty="0"/>
              <a:t>for (</a:t>
            </a:r>
            <a:r>
              <a:rPr lang="en-US" sz="2600" dirty="0" err="1"/>
              <a:t>i</a:t>
            </a:r>
            <a:r>
              <a:rPr lang="en-US" sz="2600" dirty="0"/>
              <a:t> = 22; </a:t>
            </a:r>
            <a:r>
              <a:rPr lang="en-US" sz="2600" dirty="0" err="1"/>
              <a:t>i</a:t>
            </a:r>
            <a:r>
              <a:rPr lang="en-US" sz="2600" dirty="0"/>
              <a:t> &lt; 26; </a:t>
            </a:r>
            <a:r>
              <a:rPr lang="en-US" sz="2600" dirty="0" err="1"/>
              <a:t>i</a:t>
            </a:r>
            <a:r>
              <a:rPr lang="en-US" sz="2600" dirty="0"/>
              <a:t>++) {</a:t>
            </a:r>
          </a:p>
          <a:p>
            <a:pPr marL="0" indent="0">
              <a:buNone/>
            </a:pPr>
            <a:r>
              <a:rPr lang="en-US" sz="2600" dirty="0"/>
              <a:t>      </a:t>
            </a:r>
            <a:r>
              <a:rPr lang="en-US" sz="2600" dirty="0" smtClean="0"/>
              <a:t>/* </a:t>
            </a:r>
            <a:r>
              <a:rPr lang="en-US" sz="2600" dirty="0"/>
              <a:t>print </a:t>
            </a:r>
            <a:r>
              <a:rPr lang="en-US" sz="2600" dirty="0" smtClean="0"/>
              <a:t>.. </a:t>
            </a:r>
            <a:r>
              <a:rPr lang="en-US" sz="2600" dirty="0"/>
              <a:t>entries </a:t>
            </a:r>
            <a:r>
              <a:rPr lang="en-US" sz="2600" dirty="0" smtClean="0"/>
              <a:t>*/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  </a:t>
            </a:r>
            <a:r>
              <a:rPr lang="en-US" sz="2600" dirty="0" err="1" smtClean="0"/>
              <a:t>e.key</a:t>
            </a:r>
            <a:r>
              <a:rPr lang="en-US" sz="2600" dirty="0" smtClean="0"/>
              <a:t> </a:t>
            </a:r>
            <a:r>
              <a:rPr lang="en-US" sz="2600" dirty="0"/>
              <a:t>= data[</a:t>
            </a:r>
            <a:r>
              <a:rPr lang="en-US" sz="2600" dirty="0" err="1"/>
              <a:t>i</a:t>
            </a:r>
            <a:r>
              <a:rPr lang="en-US" sz="2600" dirty="0"/>
              <a:t>];</a:t>
            </a:r>
          </a:p>
          <a:p>
            <a:pPr marL="0" indent="0">
              <a:buNone/>
            </a:pPr>
            <a:r>
              <a:rPr lang="en-US" sz="2600" dirty="0"/>
              <a:t>      </a:t>
            </a:r>
            <a:r>
              <a:rPr lang="en-US" sz="2600" dirty="0" err="1" smtClean="0"/>
              <a:t>ep</a:t>
            </a:r>
            <a:r>
              <a:rPr lang="en-US" sz="2600" dirty="0" smtClean="0"/>
              <a:t> </a:t>
            </a:r>
            <a:r>
              <a:rPr lang="en-US" sz="2600" dirty="0"/>
              <a:t>= </a:t>
            </a:r>
            <a:r>
              <a:rPr lang="en-US" sz="2600" dirty="0" err="1"/>
              <a:t>hsearch</a:t>
            </a:r>
            <a:r>
              <a:rPr lang="en-US" sz="2600" dirty="0"/>
              <a:t>(e, FIND);</a:t>
            </a:r>
          </a:p>
          <a:p>
            <a:pPr marL="0" indent="0">
              <a:buNone/>
            </a:pPr>
            <a:r>
              <a:rPr lang="en-US" sz="2600" dirty="0"/>
              <a:t>      </a:t>
            </a:r>
            <a:r>
              <a:rPr lang="en-US" sz="2600" dirty="0" err="1" smtClean="0"/>
              <a:t>printf</a:t>
            </a:r>
            <a:r>
              <a:rPr lang="en-US" sz="2200" dirty="0"/>
              <a:t>("%9.9s -&gt; %9.9s:%</a:t>
            </a:r>
            <a:r>
              <a:rPr lang="en-US" sz="2200" dirty="0" smtClean="0"/>
              <a:t>d \</a:t>
            </a:r>
            <a:r>
              <a:rPr lang="en-US" sz="2200" dirty="0"/>
              <a:t>n",</a:t>
            </a:r>
            <a:r>
              <a:rPr lang="en-US" sz="2600" dirty="0"/>
              <a:t> </a:t>
            </a:r>
            <a:r>
              <a:rPr lang="en-US" sz="2600" dirty="0" smtClean="0"/>
              <a:t>	</a:t>
            </a:r>
            <a:r>
              <a:rPr lang="en-US" sz="2600" dirty="0" err="1" smtClean="0"/>
              <a:t>e.key</a:t>
            </a:r>
            <a:r>
              <a:rPr lang="en-US" sz="2600" dirty="0"/>
              <a:t>,</a:t>
            </a:r>
          </a:p>
          <a:p>
            <a:pPr marL="0" indent="0">
              <a:buNone/>
            </a:pPr>
            <a:r>
              <a:rPr lang="en-US" sz="2600" dirty="0"/>
              <a:t>              </a:t>
            </a:r>
            <a:r>
              <a:rPr lang="en-US" sz="2600" dirty="0" err="1" smtClean="0"/>
              <a:t>ep</a:t>
            </a:r>
            <a:r>
              <a:rPr lang="en-US" sz="2600" dirty="0" smtClean="0"/>
              <a:t> </a:t>
            </a:r>
            <a:r>
              <a:rPr lang="en-US" sz="2600" dirty="0"/>
              <a:t>? </a:t>
            </a:r>
            <a:r>
              <a:rPr lang="en-US" sz="2600" dirty="0" err="1"/>
              <a:t>ep</a:t>
            </a:r>
            <a:r>
              <a:rPr lang="en-US" sz="2600" dirty="0"/>
              <a:t>-&gt;key : "NULL",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err="1" smtClean="0"/>
              <a:t>ep</a:t>
            </a:r>
            <a:r>
              <a:rPr lang="en-US" sz="2600" dirty="0" smtClean="0"/>
              <a:t> </a:t>
            </a:r>
            <a:r>
              <a:rPr lang="en-US" sz="2600" dirty="0"/>
              <a:t>? (</a:t>
            </a:r>
            <a:r>
              <a:rPr lang="en-US" sz="2600" dirty="0" err="1"/>
              <a:t>int</a:t>
            </a:r>
            <a:r>
              <a:rPr lang="en-US" sz="2600" dirty="0"/>
              <a:t>)(</a:t>
            </a:r>
            <a:r>
              <a:rPr lang="en-US" sz="2600" dirty="0" err="1"/>
              <a:t>ep</a:t>
            </a:r>
            <a:r>
              <a:rPr lang="en-US" sz="2600" dirty="0"/>
              <a:t>-&gt;data)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: </a:t>
            </a:r>
            <a:r>
              <a:rPr lang="en-US" sz="2600" dirty="0"/>
              <a:t>0);</a:t>
            </a:r>
          </a:p>
          <a:p>
            <a:pPr marL="0" indent="0">
              <a:buNone/>
            </a:pPr>
            <a:r>
              <a:rPr lang="en-US" sz="2600" dirty="0"/>
              <a:t>           }</a:t>
            </a:r>
          </a:p>
          <a:p>
            <a:pPr marL="0" indent="0">
              <a:buNone/>
            </a:pPr>
            <a:r>
              <a:rPr lang="en-US" sz="2600" dirty="0"/>
              <a:t>           </a:t>
            </a:r>
            <a:r>
              <a:rPr lang="en-US" sz="2600" dirty="0" err="1"/>
              <a:t>hdestroy</a:t>
            </a:r>
            <a:r>
              <a:rPr lang="en-US" sz="2600" dirty="0"/>
              <a:t>();</a:t>
            </a:r>
          </a:p>
          <a:p>
            <a:pPr marL="0" indent="0">
              <a:buNone/>
            </a:pPr>
            <a:r>
              <a:rPr lang="en-US" sz="2600" dirty="0"/>
              <a:t>           exit(EXIT_SUCCESS);</a:t>
            </a:r>
          </a:p>
          <a:p>
            <a:pPr marL="0" indent="0">
              <a:buNone/>
            </a:pPr>
            <a:r>
              <a:rPr lang="en-US" sz="2600" dirty="0"/>
              <a:t>       }</a:t>
            </a:r>
          </a:p>
        </p:txBody>
      </p:sp>
    </p:spTree>
    <p:extLst>
      <p:ext uri="{BB962C8B-B14F-4D97-AF65-F5344CB8AC3E}">
        <p14:creationId xmlns:p14="http://schemas.microsoft.com/office/powerpoint/2010/main" val="30955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Bash executing      </a:t>
            </a:r>
            <a:r>
              <a:rPr lang="en-US" dirty="0" err="1" smtClean="0"/>
              <a:t>ls</a:t>
            </a:r>
            <a:r>
              <a:rPr lang="en-US" dirty="0" smtClean="0"/>
              <a:t> | </a:t>
            </a:r>
            <a:r>
              <a:rPr lang="en-US" dirty="0" err="1" smtClean="0"/>
              <a:t>wc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2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pipe.c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/* * A simple pipe example to illustrate </a:t>
            </a:r>
            <a:r>
              <a:rPr lang="en-US" dirty="0" err="1"/>
              <a:t>ls</a:t>
            </a:r>
            <a:r>
              <a:rPr lang="en-US" dirty="0"/>
              <a:t> | </a:t>
            </a:r>
            <a:r>
              <a:rPr lang="en-US" dirty="0" err="1"/>
              <a:t>wc</a:t>
            </a:r>
            <a:r>
              <a:rPr lang="en-US" dirty="0"/>
              <a:t> </a:t>
            </a:r>
            <a:r>
              <a:rPr lang="en-US" dirty="0" smtClean="0"/>
              <a:t>*/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/#</a:t>
            </a:r>
            <a:r>
              <a:rPr lang="en-US" dirty="0"/>
              <a:t>include &lt;sys/</a:t>
            </a:r>
            <a:r>
              <a:rPr lang="en-US" dirty="0" err="1"/>
              <a:t>types.h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main</a:t>
            </a:r>
            <a:r>
              <a:rPr lang="en-US" dirty="0"/>
              <a:t>(){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pfd</a:t>
            </a:r>
            <a:r>
              <a:rPr lang="en-US" dirty="0"/>
              <a:t>[2];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pid_t</a:t>
            </a:r>
            <a:r>
              <a:rPr lang="en-US" dirty="0" smtClean="0"/>
              <a:t> </a:t>
            </a:r>
            <a:r>
              <a:rPr lang="en-US" dirty="0"/>
              <a:t>p;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if(pipe(</a:t>
            </a:r>
            <a:r>
              <a:rPr lang="en-US" dirty="0" err="1" smtClean="0"/>
              <a:t>pfd</a:t>
            </a:r>
            <a:r>
              <a:rPr lang="en-US" dirty="0"/>
              <a:t>) &lt; 0)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fatal</a:t>
            </a:r>
            <a:r>
              <a:rPr lang="en-US" dirty="0"/>
              <a:t>("Pipe failed");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</a:t>
            </a:r>
            <a:r>
              <a:rPr lang="en-US" dirty="0"/>
              <a:t>((p = fork()) &lt; 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fatal</a:t>
            </a:r>
            <a:r>
              <a:rPr lang="en-US" dirty="0"/>
              <a:t>("Fork failed");   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723012" y="838200"/>
            <a:ext cx="4435602" cy="53919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5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pipe.c</a:t>
            </a:r>
            <a:r>
              <a:rPr lang="en-US" dirty="0" smtClean="0"/>
              <a:t>   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724400" cy="49377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if(p == 0){ </a:t>
            </a:r>
            <a:r>
              <a:rPr lang="en-US" dirty="0" smtClean="0"/>
              <a:t> /*Child   </a:t>
            </a:r>
            <a:r>
              <a:rPr lang="en-US" dirty="0" err="1" smtClean="0"/>
              <a:t>wc</a:t>
            </a:r>
            <a:r>
              <a:rPr lang="en-US" dirty="0" smtClean="0"/>
              <a:t> 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close(0);        	dup(</a:t>
            </a:r>
            <a:r>
              <a:rPr lang="en-US" dirty="0" err="1"/>
              <a:t>pfd</a:t>
            </a:r>
            <a:r>
              <a:rPr lang="en-US" dirty="0"/>
              <a:t>[0]);        	close(</a:t>
            </a:r>
            <a:r>
              <a:rPr lang="en-US" dirty="0" err="1"/>
              <a:t>pfd</a:t>
            </a:r>
            <a:r>
              <a:rPr lang="en-US" dirty="0"/>
              <a:t>[1]);        </a:t>
            </a:r>
          </a:p>
          <a:p>
            <a:pPr marL="0" indent="0">
              <a:buNone/>
            </a:pPr>
            <a:r>
              <a:rPr lang="en-US" dirty="0"/>
              <a:t>	close(</a:t>
            </a:r>
            <a:r>
              <a:rPr lang="en-US" dirty="0" err="1"/>
              <a:t>pfd</a:t>
            </a:r>
            <a:r>
              <a:rPr lang="en-US" dirty="0"/>
              <a:t>[0]);               	</a:t>
            </a:r>
            <a:r>
              <a:rPr lang="en-US" sz="2600" dirty="0" err="1"/>
              <a:t>execlp</a:t>
            </a:r>
            <a:r>
              <a:rPr lang="en-US" sz="2600" dirty="0"/>
              <a:t>("</a:t>
            </a:r>
            <a:r>
              <a:rPr lang="en-US" sz="2600" dirty="0" err="1"/>
              <a:t>wc</a:t>
            </a:r>
            <a:r>
              <a:rPr lang="en-US" sz="2600" dirty="0"/>
              <a:t>","</a:t>
            </a:r>
            <a:r>
              <a:rPr lang="en-US" sz="2600" dirty="0" err="1"/>
              <a:t>wc</a:t>
            </a:r>
            <a:r>
              <a:rPr lang="en-US" sz="2600" dirty="0"/>
              <a:t>",(char*)0);    </a:t>
            </a:r>
          </a:p>
          <a:p>
            <a:pPr marL="0" indent="0">
              <a:buNone/>
            </a:pPr>
            <a:r>
              <a:rPr lang="en-US" dirty="0"/>
              <a:t>} else{        </a:t>
            </a:r>
            <a:r>
              <a:rPr lang="en-US" dirty="0" smtClean="0"/>
              <a:t>/* Child of Child </a:t>
            </a:r>
            <a:r>
              <a:rPr lang="en-US" dirty="0" err="1" smtClean="0"/>
              <a:t>ls</a:t>
            </a:r>
            <a:r>
              <a:rPr lang="en-US" dirty="0" smtClean="0"/>
              <a:t> 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close(1</a:t>
            </a:r>
            <a:r>
              <a:rPr lang="en-US" dirty="0"/>
              <a:t>);        	dup(</a:t>
            </a:r>
            <a:r>
              <a:rPr lang="en-US" dirty="0" err="1"/>
              <a:t>pfd</a:t>
            </a:r>
            <a:r>
              <a:rPr lang="en-US" dirty="0"/>
              <a:t>[1]);        	close(</a:t>
            </a:r>
            <a:r>
              <a:rPr lang="en-US" dirty="0" err="1"/>
              <a:t>pfd</a:t>
            </a:r>
            <a:r>
              <a:rPr lang="en-US" dirty="0"/>
              <a:t>[0]);        	close(</a:t>
            </a:r>
            <a:r>
              <a:rPr lang="en-US" dirty="0" err="1"/>
              <a:t>pfd</a:t>
            </a:r>
            <a:r>
              <a:rPr lang="en-US" dirty="0"/>
              <a:t>[1]);        	</a:t>
            </a:r>
            <a:r>
              <a:rPr lang="en-US" dirty="0" err="1"/>
              <a:t>execlp</a:t>
            </a:r>
            <a:r>
              <a:rPr lang="en-US" dirty="0"/>
              <a:t>("</a:t>
            </a:r>
            <a:r>
              <a:rPr lang="en-US" dirty="0" err="1"/>
              <a:t>ls</a:t>
            </a:r>
            <a:r>
              <a:rPr lang="en-US" dirty="0"/>
              <a:t>","</a:t>
            </a:r>
            <a:r>
              <a:rPr lang="en-US" dirty="0" err="1"/>
              <a:t>ls</a:t>
            </a:r>
            <a:r>
              <a:rPr lang="en-US" sz="2600" dirty="0"/>
              <a:t>",(char*)0</a:t>
            </a:r>
            <a:r>
              <a:rPr lang="en-US" dirty="0"/>
              <a:t>);   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10396</TotalTime>
  <Words>3237</Words>
  <Application>Microsoft Office PowerPoint</Application>
  <PresentationFormat>On-screen Show (4:3)</PresentationFormat>
  <Paragraphs>731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Origin</vt:lpstr>
      <vt:lpstr>CSCE  510  - Systems Programming</vt:lpstr>
      <vt:lpstr>Overview</vt:lpstr>
      <vt:lpstr>Adding node to linked list</vt:lpstr>
      <vt:lpstr>From stackoverflow.com – Spirit of C</vt:lpstr>
      <vt:lpstr>PowerPoint Presentation</vt:lpstr>
      <vt:lpstr>Hsearch example from man pages</vt:lpstr>
      <vt:lpstr>Bash executing      ls | wc</vt:lpstr>
      <vt:lpstr>Examples/pipe.c</vt:lpstr>
      <vt:lpstr>Examples/pipe.c    continued</vt:lpstr>
      <vt:lpstr>Pipeorder ls | grep | wc</vt:lpstr>
      <vt:lpstr>Exec family of functions</vt:lpstr>
      <vt:lpstr>Examples/execExamples.c</vt:lpstr>
      <vt:lpstr>Examples/Exit_status.c</vt:lpstr>
      <vt:lpstr>Examples/forkstdio.c</vt:lpstr>
      <vt:lpstr>Programming assignment 2 -Shell</vt:lpstr>
      <vt:lpstr>Signals</vt:lpstr>
      <vt:lpstr>PowerPoint Presentation</vt:lpstr>
      <vt:lpstr>The Signals – man –s 7 signal also Tab 20-1</vt:lpstr>
      <vt:lpstr>The Signals continued</vt:lpstr>
      <vt:lpstr>SUSv2 and POSIX.1-2001 Signals</vt:lpstr>
      <vt:lpstr>Signal handler / signal table</vt:lpstr>
      <vt:lpstr>20-1 Signal delivery and handling</vt:lpstr>
      <vt:lpstr>TLPI/signals</vt:lpstr>
      <vt:lpstr>TLPI/ouch.c</vt:lpstr>
      <vt:lpstr>PowerPoint Presentation</vt:lpstr>
      <vt:lpstr>TLPI/demo_SIGFPE.c</vt:lpstr>
      <vt:lpstr>Just in case too small: Ignore and Catch</vt:lpstr>
      <vt:lpstr>if too small continued Blocking</vt:lpstr>
      <vt:lpstr>Re-entrant   no globals</vt:lpstr>
      <vt:lpstr>Quiz: Pointers</vt:lpstr>
      <vt:lpstr>Pop Quiz page 2 - printCmd</vt:lpstr>
      <vt:lpstr>Coding Conventions/Standards</vt:lpstr>
      <vt:lpstr>Gnu Coding Standards</vt:lpstr>
      <vt:lpstr>4 Program Behavior for All Programs</vt:lpstr>
      <vt:lpstr>PowerPoint Presentation</vt:lpstr>
      <vt:lpstr>PowerPoint Presentation</vt:lpstr>
      <vt:lpstr>5 Making The Best Use of C</vt:lpstr>
      <vt:lpstr>5.1 Formatting Your Source Code</vt:lpstr>
      <vt:lpstr>Body of functions</vt:lpstr>
      <vt:lpstr>6 Documenting Programs</vt:lpstr>
      <vt:lpstr>indent – GNU formatter</vt:lpstr>
      <vt:lpstr>Unit Testing  programs</vt:lpstr>
      <vt:lpstr>Unit Testing  C programs</vt:lpstr>
      <vt:lpstr>Basic Unit Testing with Check</vt:lpstr>
      <vt:lpstr>Check</vt:lpstr>
      <vt:lpstr>PowerPoint Presentation</vt:lpstr>
      <vt:lpstr>Program 2 Questions</vt:lpstr>
      <vt:lpstr>--verbose</vt:lpstr>
      <vt:lpstr>Startup</vt:lpstr>
      <vt:lpstr>Substitutions</vt:lpstr>
      <vt:lpstr>History</vt:lpstr>
      <vt:lpstr>Shell variable</vt:lpstr>
      <vt:lpstr>filename expansion</vt:lpstr>
      <vt:lpstr>filename completion</vt:lpstr>
      <vt:lpstr>Builtin functions</vt:lpstr>
      <vt:lpstr>Simple I/O redirection</vt:lpstr>
      <vt:lpstr>No zombies</vt:lpstr>
      <vt:lpstr>Coding standards</vt:lpstr>
      <vt:lpstr>logistics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234</cp:revision>
  <cp:lastPrinted>2013-02-18T20:01:55Z</cp:lastPrinted>
  <dcterms:created xsi:type="dcterms:W3CDTF">2013-01-05T02:56:47Z</dcterms:created>
  <dcterms:modified xsi:type="dcterms:W3CDTF">2013-02-18T20:20:21Z</dcterms:modified>
</cp:coreProperties>
</file>