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handoutMasterIdLst>
    <p:handoutMasterId r:id="rId33"/>
  </p:handoutMasterIdLst>
  <p:sldIdLst>
    <p:sldId id="352" r:id="rId2"/>
    <p:sldId id="353" r:id="rId3"/>
    <p:sldId id="434" r:id="rId4"/>
    <p:sldId id="456" r:id="rId5"/>
    <p:sldId id="457" r:id="rId6"/>
    <p:sldId id="423" r:id="rId7"/>
    <p:sldId id="433" r:id="rId8"/>
    <p:sldId id="431" r:id="rId9"/>
    <p:sldId id="432" r:id="rId10"/>
    <p:sldId id="435" r:id="rId11"/>
    <p:sldId id="436" r:id="rId12"/>
    <p:sldId id="437" r:id="rId13"/>
    <p:sldId id="438" r:id="rId14"/>
    <p:sldId id="439" r:id="rId15"/>
    <p:sldId id="442" r:id="rId16"/>
    <p:sldId id="443" r:id="rId17"/>
    <p:sldId id="440" r:id="rId18"/>
    <p:sldId id="453" r:id="rId19"/>
    <p:sldId id="441" r:id="rId20"/>
    <p:sldId id="444" r:id="rId21"/>
    <p:sldId id="445" r:id="rId22"/>
    <p:sldId id="446" r:id="rId23"/>
    <p:sldId id="447" r:id="rId24"/>
    <p:sldId id="448" r:id="rId25"/>
    <p:sldId id="450" r:id="rId26"/>
    <p:sldId id="449" r:id="rId27"/>
    <p:sldId id="451" r:id="rId28"/>
    <p:sldId id="452" r:id="rId29"/>
    <p:sldId id="454" r:id="rId30"/>
    <p:sldId id="455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51" d="100"/>
          <a:sy n="51" d="100"/>
        </p:scale>
        <p:origin x="-3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206752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I/O Buffering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smtClean="0"/>
              <a:t>Lecture </a:t>
            </a:r>
            <a:r>
              <a:rPr lang="en-US" b="1" smtClean="0"/>
              <a:t>08 </a:t>
            </a:r>
            <a:r>
              <a:rPr lang="en-US" b="1" dirty="0" smtClean="0"/>
              <a:t>–</a:t>
            </a:r>
            <a:r>
              <a:rPr lang="en-US" b="1" dirty="0" err="1" smtClean="0"/>
              <a:t>Stdio</a:t>
            </a:r>
            <a:r>
              <a:rPr lang="en-US" dirty="0" smtClean="0"/>
              <a:t>, </a:t>
            </a:r>
            <a:r>
              <a:rPr lang="en-US" b="1" dirty="0" smtClean="0"/>
              <a:t>I/O </a:t>
            </a:r>
            <a:r>
              <a:rPr lang="en-US" b="1" dirty="0" smtClean="0"/>
              <a:t>Buffering, Shells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 Buffering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13.1   Kernel Buffering of File I/O: The Buffer Cache</a:t>
            </a:r>
          </a:p>
          <a:p>
            <a:r>
              <a:rPr lang="en-US" dirty="0"/>
              <a:t>13.2   Buffering in the </a:t>
            </a:r>
            <a:r>
              <a:rPr lang="en-US" i="1" dirty="0" err="1"/>
              <a:t>stdio</a:t>
            </a:r>
            <a:r>
              <a:rPr lang="en-US" dirty="0"/>
              <a:t> Library</a:t>
            </a:r>
          </a:p>
          <a:p>
            <a:r>
              <a:rPr lang="en-US" dirty="0"/>
              <a:t>13.3   Controlling Kernel Buffering of File I/O</a:t>
            </a:r>
          </a:p>
          <a:p>
            <a:r>
              <a:rPr lang="en-US" dirty="0"/>
              <a:t>13.4   Summary of I/O Buffering</a:t>
            </a:r>
          </a:p>
          <a:p>
            <a:r>
              <a:rPr lang="en-US" dirty="0"/>
              <a:t>13.5   Giving the Kernel Hints About I/O Patterns: </a:t>
            </a:r>
            <a:r>
              <a:rPr lang="en-US" i="1" dirty="0" err="1"/>
              <a:t>posix_fadvise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/>
              <a:t>13.6   Bypassing the Buffer Cache: Direct I/O</a:t>
            </a:r>
          </a:p>
          <a:p>
            <a:r>
              <a:rPr lang="en-US" dirty="0"/>
              <a:t>13.7   Mixing Library Functions and System Calls for File I/O</a:t>
            </a:r>
          </a:p>
          <a:p>
            <a:r>
              <a:rPr lang="en-US" dirty="0"/>
              <a:t>13.8   Summary</a:t>
            </a:r>
          </a:p>
          <a:p>
            <a:r>
              <a:rPr lang="en-US" dirty="0"/>
              <a:t>13.9   Exercises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69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structure </a:t>
            </a:r>
            <a:r>
              <a:rPr lang="en-US" dirty="0" err="1" smtClean="0"/>
              <a:t>revisted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stat {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st_dev</a:t>
            </a:r>
            <a:r>
              <a:rPr lang="en-US" dirty="0"/>
              <a:t>;     /* ID of device containing file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ino_t</a:t>
            </a:r>
            <a:r>
              <a:rPr lang="en-US" dirty="0"/>
              <a:t>     </a:t>
            </a:r>
            <a:r>
              <a:rPr lang="en-US" dirty="0" err="1"/>
              <a:t>st_ino</a:t>
            </a:r>
            <a:r>
              <a:rPr lang="en-US" dirty="0"/>
              <a:t>;     /* </a:t>
            </a:r>
            <a:r>
              <a:rPr lang="en-US" dirty="0" err="1"/>
              <a:t>inode</a:t>
            </a:r>
            <a:r>
              <a:rPr lang="en-US" dirty="0"/>
              <a:t> number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mode_t</a:t>
            </a:r>
            <a:r>
              <a:rPr lang="en-US" dirty="0"/>
              <a:t>    </a:t>
            </a:r>
            <a:r>
              <a:rPr lang="en-US" dirty="0" err="1"/>
              <a:t>st_mode</a:t>
            </a:r>
            <a:r>
              <a:rPr lang="en-US" dirty="0"/>
              <a:t>;    /* protection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nlink_t</a:t>
            </a:r>
            <a:r>
              <a:rPr lang="en-US" dirty="0"/>
              <a:t>   </a:t>
            </a:r>
            <a:r>
              <a:rPr lang="en-US" dirty="0" err="1"/>
              <a:t>st_nlink</a:t>
            </a:r>
            <a:r>
              <a:rPr lang="en-US" dirty="0"/>
              <a:t>;   /* number of hard links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uid_t</a:t>
            </a:r>
            <a:r>
              <a:rPr lang="en-US" dirty="0"/>
              <a:t>     </a:t>
            </a:r>
            <a:r>
              <a:rPr lang="en-US" dirty="0" err="1"/>
              <a:t>st_uid</a:t>
            </a:r>
            <a:r>
              <a:rPr lang="en-US" dirty="0"/>
              <a:t>;     /* user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gid_t</a:t>
            </a:r>
            <a:r>
              <a:rPr lang="en-US" dirty="0"/>
              <a:t>     </a:t>
            </a:r>
            <a:r>
              <a:rPr lang="en-US" dirty="0" err="1"/>
              <a:t>st_gid</a:t>
            </a:r>
            <a:r>
              <a:rPr lang="en-US" dirty="0"/>
              <a:t>;     /* group ID of owner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dev_t</a:t>
            </a:r>
            <a:r>
              <a:rPr lang="en-US" dirty="0"/>
              <a:t>     </a:t>
            </a:r>
            <a:r>
              <a:rPr lang="en-US" dirty="0" err="1"/>
              <a:t>st_rdev</a:t>
            </a:r>
            <a:r>
              <a:rPr lang="en-US" dirty="0"/>
              <a:t>;    /* device ID (if special file)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off_t</a:t>
            </a:r>
            <a:r>
              <a:rPr lang="en-US" dirty="0"/>
              <a:t>     </a:t>
            </a:r>
            <a:r>
              <a:rPr lang="en-US" dirty="0" err="1"/>
              <a:t>st_size</a:t>
            </a:r>
            <a:r>
              <a:rPr lang="en-US" dirty="0"/>
              <a:t>;    /* total size, in bytes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blksize_t</a:t>
            </a:r>
            <a:r>
              <a:rPr lang="en-US" dirty="0"/>
              <a:t> </a:t>
            </a:r>
            <a:r>
              <a:rPr lang="en-US" dirty="0" err="1"/>
              <a:t>st_blksize</a:t>
            </a:r>
            <a:r>
              <a:rPr lang="en-US" dirty="0"/>
              <a:t>; /* </a:t>
            </a:r>
            <a:r>
              <a:rPr lang="en-US" dirty="0" err="1"/>
              <a:t>blocksize</a:t>
            </a:r>
            <a:r>
              <a:rPr lang="en-US" dirty="0"/>
              <a:t> for file system I/O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blkcnt_t</a:t>
            </a:r>
            <a:r>
              <a:rPr lang="en-US" dirty="0"/>
              <a:t>  </a:t>
            </a:r>
            <a:r>
              <a:rPr lang="en-US" dirty="0" err="1"/>
              <a:t>st_blocks</a:t>
            </a:r>
            <a:r>
              <a:rPr lang="en-US" dirty="0"/>
              <a:t>;  /* number of 512B blocks allocated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st_atime</a:t>
            </a:r>
            <a:r>
              <a:rPr lang="en-US" dirty="0"/>
              <a:t>;   /* time of last access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st_mtime</a:t>
            </a:r>
            <a:r>
              <a:rPr lang="en-US" dirty="0"/>
              <a:t>;   /* time of last modification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time_t</a:t>
            </a:r>
            <a:r>
              <a:rPr lang="en-US" dirty="0"/>
              <a:t>    </a:t>
            </a:r>
            <a:r>
              <a:rPr lang="en-US" dirty="0" err="1"/>
              <a:t>st_ctime</a:t>
            </a:r>
            <a:r>
              <a:rPr lang="en-US" dirty="0"/>
              <a:t>;   /* time of last status change */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</p:txBody>
      </p:sp>
    </p:spTree>
    <p:extLst>
      <p:ext uri="{BB962C8B-B14F-4D97-AF65-F5344CB8AC3E}">
        <p14:creationId xmlns:p14="http://schemas.microsoft.com/office/powerpoint/2010/main" val="91520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Stdio</a:t>
            </a:r>
            <a:r>
              <a:rPr lang="en-US" dirty="0" smtClean="0"/>
              <a:t> - library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IO/</a:t>
            </a:r>
            <a:r>
              <a:rPr lang="en-US" dirty="0" err="1" smtClean="0"/>
              <a:t>syscalls</a:t>
            </a:r>
            <a:endParaRPr lang="en-US" dirty="0" smtClean="0"/>
          </a:p>
          <a:p>
            <a:r>
              <a:rPr lang="en-US" dirty="0" smtClean="0"/>
              <a:t>FILE structure</a:t>
            </a:r>
          </a:p>
          <a:p>
            <a:r>
              <a:rPr lang="en-US" dirty="0" smtClean="0"/>
              <a:t>FILE * functions</a:t>
            </a:r>
          </a:p>
          <a:p>
            <a:pPr lvl="1"/>
            <a:r>
              <a:rPr lang="en-US" dirty="0" err="1" smtClean="0"/>
              <a:t>fopen</a:t>
            </a:r>
            <a:r>
              <a:rPr lang="en-US" dirty="0" smtClean="0"/>
              <a:t>(path, “r | w | …” [, mode] )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fscanf</a:t>
            </a:r>
            <a:r>
              <a:rPr lang="en-US" dirty="0"/>
              <a:t>(FILE *stream, </a:t>
            </a:r>
            <a:r>
              <a:rPr lang="en-US" dirty="0" err="1"/>
              <a:t>const</a:t>
            </a:r>
            <a:r>
              <a:rPr lang="en-US" dirty="0"/>
              <a:t> char *format, </a:t>
            </a:r>
            <a:r>
              <a:rPr lang="en-US" dirty="0" smtClean="0"/>
              <a:t>...);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fprintf</a:t>
            </a:r>
            <a:r>
              <a:rPr lang="en-US" dirty="0"/>
              <a:t>(FILE *stream, </a:t>
            </a:r>
            <a:r>
              <a:rPr lang="en-US" dirty="0" err="1"/>
              <a:t>const</a:t>
            </a:r>
            <a:r>
              <a:rPr lang="en-US" dirty="0"/>
              <a:t> char *format, </a:t>
            </a:r>
            <a:r>
              <a:rPr lang="en-US" dirty="0" smtClean="0"/>
              <a:t>...);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, </a:t>
            </a:r>
            <a:r>
              <a:rPr lang="en-US" dirty="0" err="1" smtClean="0"/>
              <a:t>sscanf</a:t>
            </a:r>
            <a:r>
              <a:rPr lang="en-US" dirty="0" smtClean="0"/>
              <a:t>, </a:t>
            </a:r>
            <a:r>
              <a:rPr lang="en-US" dirty="0" err="1" smtClean="0"/>
              <a:t>printf</a:t>
            </a:r>
            <a:r>
              <a:rPr lang="en-US" dirty="0" smtClean="0"/>
              <a:t>, </a:t>
            </a:r>
            <a:r>
              <a:rPr lang="en-US" dirty="0" err="1" smtClean="0"/>
              <a:t>sprintf</a:t>
            </a:r>
            <a:r>
              <a:rPr lang="en-US" dirty="0" smtClean="0"/>
              <a:t> versions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close</a:t>
            </a:r>
            <a:r>
              <a:rPr lang="en-US" dirty="0" smtClean="0"/>
              <a:t>(), </a:t>
            </a:r>
            <a:r>
              <a:rPr lang="en-US" dirty="0" err="1" smtClean="0"/>
              <a:t>fread</a:t>
            </a:r>
            <a:r>
              <a:rPr lang="en-US" dirty="0" smtClean="0"/>
              <a:t>, </a:t>
            </a:r>
            <a:r>
              <a:rPr lang="en-US" dirty="0" err="1" smtClean="0"/>
              <a:t>fwrite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getc</a:t>
            </a:r>
            <a:r>
              <a:rPr lang="en-US" dirty="0" smtClean="0"/>
              <a:t>, </a:t>
            </a:r>
            <a:r>
              <a:rPr lang="en-US" dirty="0" err="1" smtClean="0"/>
              <a:t>fputc</a:t>
            </a:r>
            <a:r>
              <a:rPr lang="en-US" dirty="0" smtClean="0"/>
              <a:t>, </a:t>
            </a:r>
            <a:r>
              <a:rPr lang="en-US" dirty="0" err="1" smtClean="0"/>
              <a:t>fgets</a:t>
            </a:r>
            <a:r>
              <a:rPr lang="en-US" dirty="0" smtClean="0"/>
              <a:t>, </a:t>
            </a:r>
            <a:r>
              <a:rPr lang="en-US" dirty="0" err="1" smtClean="0"/>
              <a:t>fputs</a:t>
            </a:r>
            <a:r>
              <a:rPr lang="en-US" dirty="0" smtClean="0"/>
              <a:t>, </a:t>
            </a:r>
            <a:r>
              <a:rPr lang="en-US" dirty="0" err="1" smtClean="0"/>
              <a:t>fflush</a:t>
            </a:r>
            <a:endParaRPr lang="en-US" dirty="0" smtClean="0"/>
          </a:p>
          <a:p>
            <a:pPr lvl="1"/>
            <a:r>
              <a:rPr lang="en-US" dirty="0" err="1" smtClean="0"/>
              <a:t>Fdopen</a:t>
            </a:r>
            <a:r>
              <a:rPr lang="en-US" dirty="0" smtClean="0"/>
              <a:t>, </a:t>
            </a:r>
            <a:r>
              <a:rPr lang="en-US" dirty="0" err="1" smtClean="0"/>
              <a:t>freopen</a:t>
            </a:r>
            <a:endParaRPr lang="en-US" dirty="0" smtClean="0"/>
          </a:p>
          <a:p>
            <a:pPr lvl="1"/>
            <a:r>
              <a:rPr lang="en-US" dirty="0" err="1" smtClean="0"/>
              <a:t>Ungetc</a:t>
            </a:r>
            <a:endParaRPr lang="en-US" dirty="0" smtClean="0"/>
          </a:p>
          <a:p>
            <a:pPr lvl="1"/>
            <a:r>
              <a:rPr lang="en-US" dirty="0" err="1" smtClean="0"/>
              <a:t>mktemp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4449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Use to be in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stdio.h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_</a:t>
            </a:r>
            <a:r>
              <a:rPr lang="en-US" dirty="0" err="1"/>
              <a:t>fileno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_</a:t>
            </a:r>
            <a:r>
              <a:rPr lang="en-US" dirty="0" err="1"/>
              <a:t>blksize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_flags2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_</a:t>
            </a:r>
            <a:r>
              <a:rPr lang="en-US" dirty="0" err="1" smtClean="0"/>
              <a:t>cnt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_</a:t>
            </a:r>
            <a:r>
              <a:rPr lang="en-US" dirty="0" err="1"/>
              <a:t>IO_off_t</a:t>
            </a:r>
            <a:r>
              <a:rPr lang="en-US" dirty="0"/>
              <a:t> _</a:t>
            </a:r>
            <a:r>
              <a:rPr lang="en-US" dirty="0" err="1"/>
              <a:t>old_offset</a:t>
            </a:r>
            <a:r>
              <a:rPr lang="en-US" dirty="0"/>
              <a:t>; /* This used to be _offset </a:t>
            </a:r>
            <a:r>
              <a:rPr lang="en-US" dirty="0" smtClean="0"/>
              <a:t>but…*/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Now, cleverly 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stdio.h</a:t>
            </a:r>
            <a:r>
              <a:rPr lang="en-US" dirty="0" smtClean="0"/>
              <a:t> contains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_IO_FILE FILE;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0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 structure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495800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_IO_FILE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_flags;           /* High-order word is _IO_MAGIC; rest is flags. */</a:t>
            </a:r>
          </a:p>
          <a:p>
            <a:pPr marL="0" indent="0">
              <a:buNone/>
            </a:pPr>
            <a:r>
              <a:rPr lang="en-US" dirty="0"/>
              <a:t>#define _</a:t>
            </a:r>
            <a:r>
              <a:rPr lang="en-US" dirty="0" err="1"/>
              <a:t>IO_file_flags</a:t>
            </a:r>
            <a:r>
              <a:rPr lang="en-US" dirty="0"/>
              <a:t> _flags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/* The following pointers correspond to the C++ </a:t>
            </a:r>
            <a:r>
              <a:rPr lang="en-US" dirty="0" err="1"/>
              <a:t>streambuf</a:t>
            </a:r>
            <a:r>
              <a:rPr lang="en-US" dirty="0"/>
              <a:t> protocol. */</a:t>
            </a:r>
          </a:p>
          <a:p>
            <a:pPr marL="0" indent="0">
              <a:buNone/>
            </a:pPr>
            <a:r>
              <a:rPr lang="en-US" dirty="0"/>
              <a:t>  /* Note:  </a:t>
            </a:r>
            <a:r>
              <a:rPr lang="en-US" dirty="0" err="1"/>
              <a:t>Tk</a:t>
            </a:r>
            <a:r>
              <a:rPr lang="en-US" dirty="0"/>
              <a:t> uses the _</a:t>
            </a:r>
            <a:r>
              <a:rPr lang="en-US" dirty="0" err="1"/>
              <a:t>IO_read_ptr</a:t>
            </a:r>
            <a:r>
              <a:rPr lang="en-US" dirty="0"/>
              <a:t> and _</a:t>
            </a:r>
            <a:r>
              <a:rPr lang="en-US" dirty="0" err="1"/>
              <a:t>IO_read_end</a:t>
            </a:r>
            <a:r>
              <a:rPr lang="en-US" dirty="0"/>
              <a:t> fields directly.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IO_read_ptr</a:t>
            </a:r>
            <a:r>
              <a:rPr lang="en-US" dirty="0"/>
              <a:t>;   /* Current read pointer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IO_read_end</a:t>
            </a:r>
            <a:r>
              <a:rPr lang="en-US" dirty="0"/>
              <a:t>;   /* End of get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IO_read_base</a:t>
            </a:r>
            <a:r>
              <a:rPr lang="en-US" dirty="0"/>
              <a:t>;  </a:t>
            </a:r>
            <a:r>
              <a:rPr lang="en-US" dirty="0" smtClean="0"/>
              <a:t>/*Start </a:t>
            </a:r>
            <a:r>
              <a:rPr lang="en-US" dirty="0"/>
              <a:t>of </a:t>
            </a:r>
            <a:r>
              <a:rPr lang="en-US" dirty="0" err="1"/>
              <a:t>putback+get</a:t>
            </a:r>
            <a:r>
              <a:rPr lang="en-US" dirty="0"/>
              <a:t>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IO_write_base</a:t>
            </a:r>
            <a:r>
              <a:rPr lang="en-US" dirty="0"/>
              <a:t>; /* Start of put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IO_write_ptr</a:t>
            </a:r>
            <a:r>
              <a:rPr lang="en-US" dirty="0"/>
              <a:t>;  /* Current put pointer.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IO_write_end</a:t>
            </a:r>
            <a:r>
              <a:rPr lang="en-US" dirty="0"/>
              <a:t>;  /* End of put area. */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73752" y="1216152"/>
            <a:ext cx="4117848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IO_buf_base</a:t>
            </a:r>
            <a:r>
              <a:rPr lang="en-US" dirty="0"/>
              <a:t>;   /* Start of reserve area. */</a:t>
            </a:r>
          </a:p>
          <a:p>
            <a:pPr marL="0" indent="0">
              <a:buNone/>
            </a:pPr>
            <a:r>
              <a:rPr lang="en-US" dirty="0"/>
              <a:t>  char* _</a:t>
            </a:r>
            <a:r>
              <a:rPr lang="en-US" dirty="0" err="1"/>
              <a:t>IO_buf_end</a:t>
            </a:r>
            <a:r>
              <a:rPr lang="en-US" dirty="0"/>
              <a:t>;    /* End of reserve area. */</a:t>
            </a:r>
          </a:p>
          <a:p>
            <a:pPr marL="0" indent="0">
              <a:buNone/>
            </a:pPr>
            <a:r>
              <a:rPr lang="en-US" dirty="0"/>
              <a:t>  /* The following fields are used to support backing up and undo. */</a:t>
            </a:r>
          </a:p>
          <a:p>
            <a:pPr marL="0" indent="0">
              <a:buNone/>
            </a:pPr>
            <a:r>
              <a:rPr lang="en-US" dirty="0"/>
              <a:t>  char *_</a:t>
            </a:r>
            <a:r>
              <a:rPr lang="en-US" dirty="0" err="1"/>
              <a:t>IO_save_base</a:t>
            </a:r>
            <a:r>
              <a:rPr lang="en-US" dirty="0"/>
              <a:t>; /* Pointer to start of non-current get area. */</a:t>
            </a:r>
          </a:p>
          <a:p>
            <a:pPr marL="0" indent="0">
              <a:buNone/>
            </a:pPr>
            <a:r>
              <a:rPr lang="en-US" dirty="0"/>
              <a:t>  char *_</a:t>
            </a:r>
            <a:r>
              <a:rPr lang="en-US" dirty="0" err="1"/>
              <a:t>IO_backup_base</a:t>
            </a:r>
            <a:r>
              <a:rPr lang="en-US" dirty="0"/>
              <a:t>;  /* Pointer to first valid character of backup area */</a:t>
            </a:r>
          </a:p>
          <a:p>
            <a:pPr marL="0" indent="0">
              <a:buNone/>
            </a:pPr>
            <a:r>
              <a:rPr lang="en-US" dirty="0"/>
              <a:t>  char *_</a:t>
            </a:r>
            <a:r>
              <a:rPr lang="en-US" dirty="0" err="1"/>
              <a:t>IO_save_end</a:t>
            </a:r>
            <a:r>
              <a:rPr lang="en-US" dirty="0"/>
              <a:t>; /* Pointer to end of non-current get area. */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291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 structure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495800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struct</a:t>
            </a:r>
            <a:r>
              <a:rPr lang="en-US" dirty="0"/>
              <a:t> _IO_FILE *_chain;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</a:t>
            </a:r>
            <a:r>
              <a:rPr lang="en-US" dirty="0" err="1"/>
              <a:t>fileno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#if 0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</a:t>
            </a:r>
            <a:r>
              <a:rPr lang="en-US" dirty="0" err="1"/>
              <a:t>blksize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#else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_flags2;</a:t>
            </a:r>
          </a:p>
          <a:p>
            <a:pPr marL="0" indent="0"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73752" y="1216152"/>
            <a:ext cx="3584448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_</a:t>
            </a:r>
            <a:r>
              <a:rPr lang="en-US" dirty="0" err="1"/>
              <a:t>IO_marker</a:t>
            </a:r>
            <a:r>
              <a:rPr lang="en-US" dirty="0"/>
              <a:t> *_markers;</a:t>
            </a:r>
          </a:p>
          <a:p>
            <a:pPr marL="0" indent="0">
              <a:buNone/>
            </a:pPr>
            <a:r>
              <a:rPr lang="en-US" dirty="0" smtClean="0"/>
              <a:t>_</a:t>
            </a:r>
            <a:r>
              <a:rPr lang="en-US" dirty="0" err="1"/>
              <a:t>IO_off_t</a:t>
            </a:r>
            <a:r>
              <a:rPr lang="en-US" dirty="0"/>
              <a:t> _</a:t>
            </a:r>
            <a:r>
              <a:rPr lang="en-US" dirty="0" err="1"/>
              <a:t>old_offset</a:t>
            </a:r>
            <a:r>
              <a:rPr lang="en-US" dirty="0"/>
              <a:t>; /* This used 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#define __HAVE_COLUMN /* temporary */</a:t>
            </a:r>
          </a:p>
          <a:p>
            <a:pPr marL="0" indent="0">
              <a:buNone/>
            </a:pPr>
            <a:r>
              <a:rPr lang="en-US" dirty="0"/>
              <a:t>  /* 1+column number of </a:t>
            </a:r>
            <a:r>
              <a:rPr lang="en-US" dirty="0" err="1"/>
              <a:t>pbase</a:t>
            </a:r>
            <a:r>
              <a:rPr lang="en-US" dirty="0"/>
              <a:t>(); 0 is unknown. */</a:t>
            </a:r>
          </a:p>
          <a:p>
            <a:pPr marL="0" indent="0">
              <a:buNone/>
            </a:pPr>
            <a:r>
              <a:rPr lang="en-US" dirty="0"/>
              <a:t>  unsigned short _</a:t>
            </a:r>
            <a:r>
              <a:rPr lang="en-US" dirty="0" err="1"/>
              <a:t>cur_column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signed char _</a:t>
            </a:r>
            <a:r>
              <a:rPr lang="en-US" dirty="0" err="1"/>
              <a:t>vtable_offset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char _</a:t>
            </a:r>
            <a:r>
              <a:rPr lang="en-US" dirty="0" err="1"/>
              <a:t>shortbuf</a:t>
            </a:r>
            <a:r>
              <a:rPr lang="en-US" dirty="0"/>
              <a:t>[1];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/*  char* _</a:t>
            </a:r>
            <a:r>
              <a:rPr lang="en-US" dirty="0" err="1"/>
              <a:t>save_gptr</a:t>
            </a:r>
            <a:r>
              <a:rPr lang="en-US" dirty="0"/>
              <a:t>;  char* _</a:t>
            </a:r>
            <a:r>
              <a:rPr lang="en-US" dirty="0" err="1"/>
              <a:t>save_egptr</a:t>
            </a:r>
            <a:r>
              <a:rPr lang="en-US" dirty="0"/>
              <a:t>;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_</a:t>
            </a:r>
            <a:r>
              <a:rPr lang="en-US" dirty="0" err="1"/>
              <a:t>IO_lock_t</a:t>
            </a:r>
            <a:r>
              <a:rPr lang="en-US" dirty="0"/>
              <a:t> *_lock;</a:t>
            </a:r>
          </a:p>
          <a:p>
            <a:pPr marL="0" indent="0">
              <a:buNone/>
            </a:pPr>
            <a:r>
              <a:rPr lang="en-US" dirty="0"/>
              <a:t>#</a:t>
            </a:r>
            <a:r>
              <a:rPr lang="en-US" dirty="0" err="1"/>
              <a:t>ifdef</a:t>
            </a:r>
            <a:r>
              <a:rPr lang="en-US" dirty="0"/>
              <a:t> _IO_USE_OLD_IO_FILE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76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16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xtern FILE *</a:t>
            </a:r>
            <a:r>
              <a:rPr lang="en-US" dirty="0" err="1" smtClean="0"/>
              <a:t>stdin</a:t>
            </a:r>
            <a:r>
              <a:rPr lang="en-US" dirty="0" smtClean="0"/>
              <a:t>;</a:t>
            </a:r>
          </a:p>
          <a:p>
            <a:r>
              <a:rPr lang="en-US" dirty="0"/>
              <a:t>extern FILE *</a:t>
            </a:r>
            <a:r>
              <a:rPr lang="en-US" dirty="0" err="1" smtClean="0"/>
              <a:t>stdout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extern FILE *</a:t>
            </a:r>
            <a:r>
              <a:rPr lang="en-US" dirty="0" err="1" smtClean="0"/>
              <a:t>stderr</a:t>
            </a:r>
            <a:r>
              <a:rPr lang="en-US" dirty="0" smtClean="0"/>
              <a:t>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900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FILE.c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cc</a:t>
            </a:r>
            <a:r>
              <a:rPr lang="en-US" dirty="0" smtClean="0"/>
              <a:t> –E </a:t>
            </a:r>
            <a:r>
              <a:rPr lang="en-US" dirty="0" err="1" smtClean="0"/>
              <a:t>FILE.c</a:t>
            </a:r>
            <a:r>
              <a:rPr lang="en-US" dirty="0" smtClean="0"/>
              <a:t> &gt; </a:t>
            </a:r>
            <a:r>
              <a:rPr lang="en-US" dirty="0" err="1" smtClean="0"/>
              <a:t>FILE.cpp_out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getc</a:t>
            </a:r>
            <a:r>
              <a:rPr lang="en-US" dirty="0"/>
              <a:t>()  is equivalent to </a:t>
            </a:r>
            <a:r>
              <a:rPr lang="en-US" dirty="0" err="1"/>
              <a:t>fgetc</a:t>
            </a:r>
            <a:r>
              <a:rPr lang="en-US" dirty="0"/>
              <a:t>() except that it may be implemented as </a:t>
            </a:r>
            <a:r>
              <a:rPr lang="en-US" dirty="0" smtClean="0"/>
              <a:t>a  macro </a:t>
            </a:r>
            <a:r>
              <a:rPr lang="en-US" dirty="0"/>
              <a:t>which evaluates stream more than once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 expected!</a:t>
            </a:r>
            <a:endParaRPr lang="en-US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#define </a:t>
            </a:r>
            <a:r>
              <a:rPr lang="en-US" sz="2400" dirty="0" err="1" smtClean="0">
                <a:solidFill>
                  <a:srgbClr val="FF0000"/>
                </a:solidFill>
              </a:rPr>
              <a:t>getchar</a:t>
            </a:r>
            <a:r>
              <a:rPr lang="en-US" sz="2400" dirty="0" smtClean="0">
                <a:solidFill>
                  <a:srgbClr val="FF0000"/>
                </a:solidFill>
              </a:rPr>
              <a:t>()   </a:t>
            </a:r>
            <a:r>
              <a:rPr lang="en-US" sz="2400" dirty="0" err="1" smtClean="0">
                <a:solidFill>
                  <a:srgbClr val="FF0000"/>
                </a:solidFill>
              </a:rPr>
              <a:t>getc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stdin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#define </a:t>
            </a:r>
            <a:r>
              <a:rPr lang="en-US" sz="2400" dirty="0" err="1" smtClean="0">
                <a:solidFill>
                  <a:srgbClr val="FF0000"/>
                </a:solidFill>
              </a:rPr>
              <a:t>getc</a:t>
            </a:r>
            <a:r>
              <a:rPr lang="en-US" sz="2400" dirty="0" smtClean="0">
                <a:solidFill>
                  <a:srgbClr val="FF0000"/>
                </a:solidFill>
              </a:rPr>
              <a:t>(p) ((--(p)-&gt;_</a:t>
            </a:r>
            <a:r>
              <a:rPr lang="en-US" sz="2400" dirty="0" err="1" smtClean="0">
                <a:solidFill>
                  <a:srgbClr val="FF0000"/>
                </a:solidFill>
              </a:rPr>
              <a:t>cnt</a:t>
            </a:r>
            <a:r>
              <a:rPr lang="en-US" sz="2400" dirty="0" smtClean="0">
                <a:solidFill>
                  <a:srgbClr val="FF0000"/>
                </a:solidFill>
              </a:rPr>
              <a:t> &lt; 0 ? _</a:t>
            </a:r>
            <a:r>
              <a:rPr lang="en-US" sz="2400" dirty="0" err="1" smtClean="0">
                <a:solidFill>
                  <a:srgbClr val="FF0000"/>
                </a:solidFill>
              </a:rPr>
              <a:t>fillbuf</a:t>
            </a:r>
            <a:r>
              <a:rPr lang="en-US" sz="2400" dirty="0" smtClean="0">
                <a:solidFill>
                  <a:srgbClr val="FF0000"/>
                </a:solidFill>
              </a:rPr>
              <a:t>(p): (</a:t>
            </a:r>
            <a:r>
              <a:rPr lang="en-US" sz="2400" dirty="0" err="1" smtClean="0">
                <a:solidFill>
                  <a:srgbClr val="FF0000"/>
                </a:solidFill>
              </a:rPr>
              <a:t>int</a:t>
            </a:r>
            <a:r>
              <a:rPr lang="en-US" sz="2400" dirty="0" smtClean="0">
                <a:solidFill>
                  <a:srgbClr val="FF0000"/>
                </a:solidFill>
              </a:rPr>
              <a:t>)*(p)-&gt;_</a:t>
            </a:r>
            <a:r>
              <a:rPr lang="en-US" sz="2400" dirty="0" err="1" smtClean="0">
                <a:solidFill>
                  <a:srgbClr val="FF0000"/>
                </a:solidFill>
              </a:rPr>
              <a:t>ptr</a:t>
            </a:r>
            <a:r>
              <a:rPr lang="en-US" sz="2400" dirty="0" smtClean="0">
                <a:solidFill>
                  <a:srgbClr val="FF0000"/>
                </a:solidFill>
              </a:rPr>
              <a:t>++)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NOTE!!! Rescanning of macro expansions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99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Getc</a:t>
            </a:r>
            <a:r>
              <a:rPr lang="en-US" dirty="0" smtClean="0"/>
              <a:t> macro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#define </a:t>
            </a:r>
            <a:r>
              <a:rPr lang="en-US" sz="2400" dirty="0" err="1">
                <a:solidFill>
                  <a:srgbClr val="FF0000"/>
                </a:solidFill>
              </a:rPr>
              <a:t>getc</a:t>
            </a:r>
            <a:r>
              <a:rPr lang="en-US" sz="2400" dirty="0">
                <a:solidFill>
                  <a:srgbClr val="FF0000"/>
                </a:solidFill>
              </a:rPr>
              <a:t>(p) ((--(p)-&gt;_</a:t>
            </a:r>
            <a:r>
              <a:rPr lang="en-US" sz="2400" dirty="0" err="1">
                <a:solidFill>
                  <a:srgbClr val="FF0000"/>
                </a:solidFill>
              </a:rPr>
              <a:t>cnt</a:t>
            </a:r>
            <a:r>
              <a:rPr lang="en-US" sz="2400" dirty="0">
                <a:solidFill>
                  <a:srgbClr val="FF0000"/>
                </a:solidFill>
              </a:rPr>
              <a:t> &lt; 0 ? _</a:t>
            </a:r>
            <a:r>
              <a:rPr lang="en-US" sz="2400" dirty="0" err="1">
                <a:solidFill>
                  <a:srgbClr val="FF0000"/>
                </a:solidFill>
              </a:rPr>
              <a:t>fillbuf</a:t>
            </a:r>
            <a:r>
              <a:rPr lang="en-US" sz="2400" dirty="0">
                <a:solidFill>
                  <a:srgbClr val="FF0000"/>
                </a:solidFill>
              </a:rPr>
              <a:t>(p): (</a:t>
            </a:r>
            <a:r>
              <a:rPr lang="en-US" sz="2400" dirty="0" err="1">
                <a:solidFill>
                  <a:srgbClr val="FF0000"/>
                </a:solidFill>
              </a:rPr>
              <a:t>int</a:t>
            </a:r>
            <a:r>
              <a:rPr lang="en-US" sz="2400" dirty="0">
                <a:solidFill>
                  <a:srgbClr val="FF0000"/>
                </a:solidFill>
              </a:rPr>
              <a:t>)*(p)-&gt;_</a:t>
            </a:r>
            <a:r>
              <a:rPr lang="en-US" sz="2400" dirty="0" err="1">
                <a:solidFill>
                  <a:srgbClr val="FF0000"/>
                </a:solidFill>
              </a:rPr>
              <a:t>ptr</a:t>
            </a:r>
            <a:r>
              <a:rPr lang="en-US" sz="2400" dirty="0" smtClean="0">
                <a:solidFill>
                  <a:srgbClr val="FF0000"/>
                </a:solidFill>
              </a:rPr>
              <a:t>++)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FILE *p;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19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faster read() or </a:t>
            </a:r>
            <a:r>
              <a:rPr lang="en-US" dirty="0" err="1" smtClean="0"/>
              <a:t>getc</a:t>
            </a:r>
            <a:r>
              <a:rPr lang="en-US" dirty="0" smtClean="0"/>
              <a:t>()?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readoneAtTime.c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etc_version.c</a:t>
            </a:r>
            <a:endParaRPr lang="en-US" dirty="0" smtClean="0"/>
          </a:p>
          <a:p>
            <a:r>
              <a:rPr lang="en-US" dirty="0" err="1" smtClean="0"/>
              <a:t>getchar_version.i</a:t>
            </a:r>
            <a:endParaRPr lang="en-US" dirty="0" smtClean="0"/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etchar</a:t>
            </a:r>
            <a:r>
              <a:rPr lang="en-US" dirty="0" smtClean="0"/>
              <a:t> and </a:t>
            </a:r>
            <a:r>
              <a:rPr lang="en-US" dirty="0" err="1" smtClean="0"/>
              <a:t>getc</a:t>
            </a:r>
            <a:r>
              <a:rPr lang="en-US" dirty="0" smtClean="0"/>
              <a:t> are supposed to be macros!!!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0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Agile – </a:t>
            </a:r>
          </a:p>
          <a:p>
            <a:pPr lvl="1">
              <a:defRPr/>
            </a:pPr>
            <a:r>
              <a:rPr lang="en-US" dirty="0"/>
              <a:t>Make </a:t>
            </a:r>
            <a:r>
              <a:rPr lang="en-US" dirty="0" smtClean="0"/>
              <a:t>– implementation</a:t>
            </a:r>
          </a:p>
          <a:p>
            <a:pPr lvl="1">
              <a:defRPr/>
            </a:pPr>
            <a:r>
              <a:rPr lang="en-US" dirty="0" smtClean="0"/>
              <a:t>Process creation – </a:t>
            </a:r>
          </a:p>
          <a:p>
            <a:pPr lvl="2">
              <a:defRPr/>
            </a:pPr>
            <a:r>
              <a:rPr lang="en-US" dirty="0" smtClean="0"/>
              <a:t>Fork</a:t>
            </a:r>
          </a:p>
          <a:p>
            <a:pPr lvl="2">
              <a:defRPr/>
            </a:pPr>
            <a:r>
              <a:rPr lang="en-US" dirty="0" err="1" smtClean="0"/>
              <a:t>execve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Systems limits – not really</a:t>
            </a: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err="1" smtClean="0"/>
              <a:t>Stdio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Chapter </a:t>
            </a:r>
            <a:r>
              <a:rPr lang="en-US" dirty="0"/>
              <a:t>13 – I/O </a:t>
            </a:r>
            <a:r>
              <a:rPr lang="en-US" dirty="0" smtClean="0"/>
              <a:t>buffering</a:t>
            </a:r>
          </a:p>
          <a:p>
            <a:pPr lvl="1">
              <a:defRPr/>
            </a:pPr>
            <a:r>
              <a:rPr lang="en-US" dirty="0" smtClean="0"/>
              <a:t>Shells:</a:t>
            </a:r>
          </a:p>
          <a:p>
            <a:pPr lvl="2">
              <a:defRPr/>
            </a:pPr>
            <a:r>
              <a:rPr lang="en-US" dirty="0" smtClean="0"/>
              <a:t>Basics: read command into doubly linked list</a:t>
            </a:r>
          </a:p>
          <a:p>
            <a:pPr lvl="2">
              <a:defRPr/>
            </a:pPr>
            <a:r>
              <a:rPr lang="en-US" dirty="0" smtClean="0"/>
              <a:t>Shell variables, set command</a:t>
            </a:r>
          </a:p>
          <a:p>
            <a:pPr lvl="2">
              <a:defRPr/>
            </a:pPr>
            <a:r>
              <a:rPr lang="en-US" dirty="0" smtClean="0"/>
              <a:t>background, </a:t>
            </a:r>
          </a:p>
          <a:p>
            <a:pPr lvl="2">
              <a:defRPr/>
            </a:pPr>
            <a:r>
              <a:rPr lang="en-US" dirty="0" smtClean="0"/>
              <a:t>Substitutions: variable substitutions, pseudo filename completion, history substitution, </a:t>
            </a:r>
          </a:p>
          <a:p>
            <a:pPr lvl="2">
              <a:defRPr/>
            </a:pPr>
            <a:r>
              <a:rPr lang="en-US" dirty="0" smtClean="0"/>
              <a:t>Simple I/O redirection</a:t>
            </a:r>
          </a:p>
          <a:p>
            <a:pPr lvl="1">
              <a:defRPr/>
            </a:pPr>
            <a:r>
              <a:rPr lang="en-US" dirty="0" smtClean="0"/>
              <a:t>Shell version 2: signals, pipes, command substitution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Table   13-1.   Time required to </a:t>
            </a:r>
            <a:r>
              <a:rPr lang="en-US" dirty="0" smtClean="0"/>
              <a:t>copy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Table   13-1.   Time required to duplicate a file of 100 million bytes </a:t>
            </a:r>
            <a:endParaRPr lang="en-US" dirty="0" smtClean="0"/>
          </a:p>
          <a:p>
            <a:r>
              <a:rPr lang="en-US" dirty="0" smtClean="0"/>
              <a:t>BUF_SIZE 	Time		CPU-total	User	Sys </a:t>
            </a:r>
          </a:p>
          <a:p>
            <a:r>
              <a:rPr lang="en-US" dirty="0" smtClean="0"/>
              <a:t> </a:t>
            </a:r>
            <a:r>
              <a:rPr lang="en-US" dirty="0"/>
              <a:t>1 </a:t>
            </a:r>
            <a:r>
              <a:rPr lang="en-US" dirty="0" smtClean="0"/>
              <a:t>		107.43 	107.32 	8.20 	99.12 </a:t>
            </a:r>
          </a:p>
          <a:p>
            <a:r>
              <a:rPr lang="en-US" dirty="0" smtClean="0"/>
              <a:t>2 		54.16 		53.89   	4.13 	49.76 </a:t>
            </a:r>
          </a:p>
          <a:p>
            <a:r>
              <a:rPr lang="en-US" dirty="0" smtClean="0"/>
              <a:t>4 		31.72 		30.96 		2.30 	28.66</a:t>
            </a:r>
          </a:p>
          <a:p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1024 </a:t>
            </a:r>
            <a:r>
              <a:rPr lang="en-US" dirty="0" smtClean="0"/>
              <a:t>	2.05 		0.65 		0.02 	0.63 </a:t>
            </a:r>
          </a:p>
          <a:p>
            <a:r>
              <a:rPr lang="en-US" dirty="0" smtClean="0"/>
              <a:t>4096 	2.05 		0.38 		0.01 	0.38 </a:t>
            </a:r>
          </a:p>
          <a:p>
            <a:r>
              <a:rPr lang="en-US" dirty="0" smtClean="0"/>
              <a:t>16384 	2.05 		0.34 		0.00 	0.33 </a:t>
            </a:r>
          </a:p>
          <a:p>
            <a:r>
              <a:rPr lang="en-US" dirty="0" smtClean="0"/>
              <a:t>65536 	2.06 		0.32 		0.00 	0.32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42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filebuff</a:t>
            </a:r>
            <a:r>
              <a:rPr lang="en-US" dirty="0" smtClean="0"/>
              <a:t>/</a:t>
            </a:r>
            <a:r>
              <a:rPr lang="en-US" dirty="0" err="1" smtClean="0"/>
              <a:t>write_bytes.c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Table 13-2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8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SETBUF(3)       </a:t>
            </a:r>
            <a:r>
              <a:rPr lang="en-US" dirty="0" smtClean="0"/>
              <a:t>   </a:t>
            </a:r>
            <a:r>
              <a:rPr lang="en-US" dirty="0"/>
              <a:t>Linux Programmer's Manual  </a:t>
            </a:r>
            <a:r>
              <a:rPr lang="en-US" dirty="0" smtClean="0"/>
              <a:t>        </a:t>
            </a:r>
            <a:r>
              <a:rPr lang="en-US" dirty="0"/>
              <a:t>SETBUF(3)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setbuf</a:t>
            </a:r>
            <a:r>
              <a:rPr lang="en-US" dirty="0"/>
              <a:t>, </a:t>
            </a:r>
            <a:r>
              <a:rPr lang="en-US" dirty="0" err="1"/>
              <a:t>setbuffer</a:t>
            </a:r>
            <a:r>
              <a:rPr lang="en-US" dirty="0"/>
              <a:t>, </a:t>
            </a:r>
            <a:r>
              <a:rPr lang="en-US" dirty="0" err="1"/>
              <a:t>setlinebuf</a:t>
            </a:r>
            <a:r>
              <a:rPr lang="en-US" dirty="0"/>
              <a:t>, </a:t>
            </a:r>
            <a:r>
              <a:rPr lang="en-US" dirty="0" err="1"/>
              <a:t>setvbuf</a:t>
            </a:r>
            <a:r>
              <a:rPr lang="en-US" dirty="0"/>
              <a:t> - stream buffering operations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stdio.h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setbuf</a:t>
            </a:r>
            <a:r>
              <a:rPr lang="en-US" dirty="0"/>
              <a:t>(FILE *stream, char *</a:t>
            </a:r>
            <a:r>
              <a:rPr lang="en-US" dirty="0" err="1"/>
              <a:t>buf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setbuffer</a:t>
            </a:r>
            <a:r>
              <a:rPr lang="en-US" dirty="0"/>
              <a:t>(FILE *stream, char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void </a:t>
            </a:r>
            <a:r>
              <a:rPr lang="en-US" dirty="0" err="1"/>
              <a:t>setlinebuf</a:t>
            </a:r>
            <a:r>
              <a:rPr lang="en-US" dirty="0"/>
              <a:t>(FILE *stream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setvbuf</a:t>
            </a:r>
            <a:r>
              <a:rPr lang="en-US" dirty="0"/>
              <a:t>(FILE *stream, char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mode, </a:t>
            </a:r>
            <a:r>
              <a:rPr lang="en-US" dirty="0" err="1"/>
              <a:t>size_t</a:t>
            </a:r>
            <a:r>
              <a:rPr lang="en-US" dirty="0"/>
              <a:t> size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The  </a:t>
            </a:r>
            <a:r>
              <a:rPr lang="en-US" dirty="0"/>
              <a:t>three types of buffering available are </a:t>
            </a:r>
            <a:r>
              <a:rPr lang="en-US" dirty="0" err="1"/>
              <a:t>unbuffered</a:t>
            </a:r>
            <a:r>
              <a:rPr lang="en-US" dirty="0"/>
              <a:t>, block </a:t>
            </a:r>
            <a:r>
              <a:rPr lang="en-US" dirty="0" smtClean="0"/>
              <a:t>buffered, and </a:t>
            </a:r>
            <a:r>
              <a:rPr lang="en-US" dirty="0"/>
              <a:t>line buffered.</a:t>
            </a:r>
          </a:p>
        </p:txBody>
      </p:sp>
    </p:spTree>
    <p:extLst>
      <p:ext uri="{BB962C8B-B14F-4D97-AF65-F5344CB8AC3E}">
        <p14:creationId xmlns:p14="http://schemas.microsoft.com/office/powerpoint/2010/main" val="648865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_IONBF </a:t>
            </a:r>
            <a:r>
              <a:rPr lang="en-US" dirty="0" err="1"/>
              <a:t>unbuffered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/>
              <a:t>IOLBF line buffered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_</a:t>
            </a:r>
            <a:r>
              <a:rPr lang="en-US" dirty="0"/>
              <a:t>IOFBF fully </a:t>
            </a:r>
            <a:r>
              <a:rPr lang="en-US" dirty="0" smtClean="0"/>
              <a:t>buffered</a:t>
            </a:r>
            <a:endParaRPr lang="en-US" dirty="0"/>
          </a:p>
          <a:p>
            <a:endParaRPr lang="en-US" dirty="0" smtClean="0"/>
          </a:p>
          <a:p>
            <a:r>
              <a:rPr lang="en-US" dirty="0" err="1"/>
              <a:t>setvbuf</a:t>
            </a:r>
            <a:r>
              <a:rPr lang="en-US" dirty="0"/>
              <a:t>(stream, 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 ? _IOFBF : _IONBF, BUFSIZ);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82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Flushing a </a:t>
            </a:r>
            <a:r>
              <a:rPr lang="en-US" dirty="0" err="1" smtClean="0"/>
              <a:t>stdio</a:t>
            </a:r>
            <a:r>
              <a:rPr lang="en-US" dirty="0" smtClean="0"/>
              <a:t> buffer,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fflush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Fsync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69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13-1 Summary of I/O buffering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479" y="1123950"/>
            <a:ext cx="598906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397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does the shell do?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54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Substitutions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54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variables / Environment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4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Mechanism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7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revisited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v</a:t>
            </a:r>
            <a:r>
              <a:rPr lang="en-US" dirty="0" smtClean="0"/>
              <a:t>=fork()</a:t>
            </a:r>
          </a:p>
          <a:p>
            <a:r>
              <a:rPr lang="en-US" dirty="0" smtClean="0"/>
              <a:t>Properties inherited </a:t>
            </a:r>
            <a:r>
              <a:rPr lang="en-US" dirty="0" smtClean="0">
                <a:solidFill>
                  <a:srgbClr val="FF0000"/>
                </a:solidFill>
              </a:rPr>
              <a:t>(shorter list last time)</a:t>
            </a:r>
          </a:p>
          <a:p>
            <a:pPr lvl="1"/>
            <a:r>
              <a:rPr lang="en-US" dirty="0" smtClean="0"/>
              <a:t>Open files, </a:t>
            </a:r>
            <a:r>
              <a:rPr lang="en-US" dirty="0" err="1" smtClean="0"/>
              <a:t>uids</a:t>
            </a:r>
            <a:r>
              <a:rPr lang="en-US" dirty="0" smtClean="0"/>
              <a:t>, </a:t>
            </a:r>
            <a:r>
              <a:rPr lang="en-US" dirty="0" err="1" smtClean="0"/>
              <a:t>cwd</a:t>
            </a:r>
            <a:r>
              <a:rPr lang="en-US" dirty="0" smtClean="0"/>
              <a:t>, root directory, </a:t>
            </a:r>
            <a:r>
              <a:rPr lang="en-US" dirty="0" err="1" smtClean="0"/>
              <a:t>umask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signal mask and table, </a:t>
            </a:r>
          </a:p>
          <a:p>
            <a:pPr lvl="1"/>
            <a:r>
              <a:rPr lang="en-US" dirty="0" smtClean="0"/>
              <a:t>environment, shared ,memory</a:t>
            </a:r>
          </a:p>
          <a:p>
            <a:r>
              <a:rPr lang="en-US" dirty="0"/>
              <a:t>Properties </a:t>
            </a:r>
            <a:r>
              <a:rPr lang="en-US" dirty="0" smtClean="0"/>
              <a:t>not inherited</a:t>
            </a:r>
          </a:p>
          <a:p>
            <a:pPr lvl="1"/>
            <a:r>
              <a:rPr lang="en-US" dirty="0" smtClean="0"/>
              <a:t>Return value of fork, 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 err="1" smtClean="0"/>
              <a:t>ppid</a:t>
            </a:r>
            <a:r>
              <a:rPr lang="en-US" dirty="0" smtClean="0"/>
              <a:t>, times, </a:t>
            </a:r>
          </a:p>
          <a:p>
            <a:pPr lvl="1"/>
            <a:r>
              <a:rPr lang="en-US" dirty="0" smtClean="0"/>
              <a:t>file locks, </a:t>
            </a:r>
          </a:p>
          <a:p>
            <a:pPr lvl="1"/>
            <a:r>
              <a:rPr lang="en-US" dirty="0" smtClean="0"/>
              <a:t>pending signals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66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8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vfork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32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 family of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execle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*pathname,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 /* , (char *) NULL,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envp</a:t>
            </a:r>
            <a:r>
              <a:rPr lang="en-US" dirty="0"/>
              <a:t>[] */ );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execlp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*filename,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 /* , (char *) NULL */);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/>
              <a:t>execvp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*filename,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argv</a:t>
            </a:r>
            <a:r>
              <a:rPr lang="en-US" dirty="0"/>
              <a:t>[]);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execv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*pathname, char *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argv</a:t>
            </a:r>
            <a:r>
              <a:rPr lang="en-US" dirty="0"/>
              <a:t>[]);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execl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char *pathname,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</a:t>
            </a:r>
            <a:r>
              <a:rPr lang="en-US" dirty="0"/>
              <a:t>, 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35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  12.   System and Process </a:t>
            </a:r>
            <a:r>
              <a:rPr lang="en-US" dirty="0" smtClean="0"/>
              <a:t>Info.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12.1   The /</a:t>
            </a:r>
            <a:r>
              <a:rPr lang="en-US" dirty="0" err="1"/>
              <a:t>proc</a:t>
            </a:r>
            <a:r>
              <a:rPr lang="en-US" dirty="0"/>
              <a:t> File System</a:t>
            </a:r>
          </a:p>
          <a:p>
            <a:r>
              <a:rPr lang="en-US" dirty="0"/>
              <a:t>12.1.1   Obtaining Information About a Process: /</a:t>
            </a:r>
            <a:r>
              <a:rPr lang="en-US" dirty="0" err="1"/>
              <a:t>proc</a:t>
            </a:r>
            <a:r>
              <a:rPr lang="en-US" dirty="0"/>
              <a:t>/</a:t>
            </a:r>
            <a:r>
              <a:rPr lang="en-US" i="1" dirty="0"/>
              <a:t>PID</a:t>
            </a:r>
            <a:endParaRPr lang="en-US" dirty="0"/>
          </a:p>
          <a:p>
            <a:r>
              <a:rPr lang="en-US" dirty="0"/>
              <a:t>12.1.2   System Information Under /</a:t>
            </a:r>
            <a:r>
              <a:rPr lang="en-US" dirty="0" err="1"/>
              <a:t>proc</a:t>
            </a:r>
            <a:endParaRPr lang="en-US" dirty="0"/>
          </a:p>
          <a:p>
            <a:r>
              <a:rPr lang="en-US" dirty="0"/>
              <a:t>12.1.3   Accessing /</a:t>
            </a:r>
            <a:r>
              <a:rPr lang="en-US" dirty="0" err="1"/>
              <a:t>proc</a:t>
            </a:r>
            <a:r>
              <a:rPr lang="en-US" dirty="0"/>
              <a:t> Files</a:t>
            </a:r>
          </a:p>
          <a:p>
            <a:r>
              <a:rPr lang="en-US" dirty="0"/>
              <a:t>12.2   System Identification: </a:t>
            </a:r>
            <a:r>
              <a:rPr lang="en-US" i="1" dirty="0" err="1"/>
              <a:t>uname</a:t>
            </a:r>
            <a:r>
              <a:rPr lang="en-US" i="1" dirty="0"/>
              <a:t>()</a:t>
            </a:r>
            <a:endParaRPr lang="en-US" dirty="0"/>
          </a:p>
          <a:p>
            <a:r>
              <a:rPr lang="en-US" dirty="0" err="1"/>
              <a:t>p</a:t>
            </a:r>
            <a:r>
              <a:rPr lang="en-US" dirty="0" err="1" smtClean="0"/>
              <a:t>s</a:t>
            </a:r>
            <a:r>
              <a:rPr lang="en-US" dirty="0" smtClean="0"/>
              <a:t> -e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8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 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4048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see every process on the system using standard syntax: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-e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ely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To see every process </a:t>
            </a:r>
            <a:r>
              <a:rPr lang="en-US" dirty="0" smtClean="0"/>
              <a:t>using </a:t>
            </a:r>
            <a:r>
              <a:rPr lang="en-US" dirty="0"/>
              <a:t>BSD syntax: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ax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To print a process tree: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ejH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axjf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359402" cy="49377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To get info about threads: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eLf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get security info: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eo</a:t>
            </a:r>
            <a:r>
              <a:rPr lang="en-US" dirty="0" smtClean="0"/>
              <a:t> </a:t>
            </a:r>
            <a:r>
              <a:rPr lang="en-US" dirty="0" err="1" smtClean="0"/>
              <a:t>euser</a:t>
            </a:r>
            <a:r>
              <a:rPr lang="en-US" dirty="0" smtClean="0"/>
              <a:t>, </a:t>
            </a:r>
            <a:r>
              <a:rPr lang="en-US" dirty="0" err="1" smtClean="0"/>
              <a:t>ruser</a:t>
            </a:r>
            <a:r>
              <a:rPr lang="en-US" dirty="0" smtClean="0"/>
              <a:t>, </a:t>
            </a:r>
            <a:r>
              <a:rPr lang="en-US" dirty="0" err="1" smtClean="0"/>
              <a:t>suser</a:t>
            </a:r>
            <a:r>
              <a:rPr lang="en-US" dirty="0" smtClean="0"/>
              <a:t>, fuser, f, 			</a:t>
            </a:r>
            <a:r>
              <a:rPr lang="en-US" dirty="0" err="1" smtClean="0"/>
              <a:t>comm</a:t>
            </a:r>
            <a:r>
              <a:rPr lang="en-US" dirty="0" smtClean="0"/>
              <a:t>, label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</a:t>
            </a:r>
            <a:r>
              <a:rPr lang="en-US" dirty="0" err="1"/>
              <a:t>axZ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 </a:t>
            </a:r>
            <a:r>
              <a:rPr lang="en-US" dirty="0" err="1" smtClean="0"/>
              <a:t>ps</a:t>
            </a:r>
            <a:r>
              <a:rPr lang="en-US" dirty="0" smtClean="0"/>
              <a:t> –</a:t>
            </a:r>
            <a:r>
              <a:rPr lang="en-US" dirty="0" err="1" smtClean="0"/>
              <a:t>eM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To see every process running as root (real &amp; effective ID) in </a:t>
            </a:r>
            <a:r>
              <a:rPr lang="en-US" dirty="0" smtClean="0"/>
              <a:t>user format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-U root -u root </a:t>
            </a:r>
            <a:r>
              <a:rPr lang="en-US" dirty="0" smtClean="0"/>
              <a:t>u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Print only the process IDs of </a:t>
            </a:r>
            <a:r>
              <a:rPr lang="en-US" dirty="0" err="1"/>
              <a:t>syslogd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ps</a:t>
            </a:r>
            <a:r>
              <a:rPr lang="en-US" dirty="0"/>
              <a:t> -C </a:t>
            </a:r>
            <a:r>
              <a:rPr lang="en-US" dirty="0" err="1"/>
              <a:t>syslogd</a:t>
            </a:r>
            <a:r>
              <a:rPr lang="en-US" dirty="0"/>
              <a:t> -o </a:t>
            </a:r>
            <a:r>
              <a:rPr lang="en-US" dirty="0" err="1"/>
              <a:t>pid</a:t>
            </a:r>
            <a:r>
              <a:rPr lang="en-US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8155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962400" cy="1447800"/>
          </a:xfrm>
        </p:spPr>
        <p:txBody>
          <a:bodyPr/>
          <a:lstStyle/>
          <a:p>
            <a:r>
              <a:rPr lang="en-US" dirty="0" smtClean="0"/>
              <a:t>Figure 12-1 /</a:t>
            </a:r>
            <a:r>
              <a:rPr lang="en-US" dirty="0" err="1" smtClean="0"/>
              <a:t>proc</a:t>
            </a:r>
            <a:r>
              <a:rPr lang="en-US" dirty="0"/>
              <a:t> </a:t>
            </a:r>
            <a:r>
              <a:rPr lang="en-US" dirty="0" smtClean="0"/>
              <a:t>hierarchy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181078"/>
            <a:ext cx="8229600" cy="29758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9956"/>
            <a:ext cx="4419600" cy="598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2129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I/O Buffering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hermes</a:t>
            </a:r>
            <a:r>
              <a:rPr lang="en-US" dirty="0"/>
              <a:t>&gt; cd </a:t>
            </a:r>
            <a:r>
              <a:rPr lang="en-US" dirty="0" err="1"/>
              <a:t>sysinfo</a:t>
            </a:r>
            <a:endParaRPr lang="en-US" dirty="0"/>
          </a:p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Makefile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procfs_pidmax.c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procfs_user_exe.c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t_uname.c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procfs_pidmax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procfs_user_exe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t_uname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78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8008</TotalTime>
  <Words>1524</Words>
  <Application>Microsoft Office PowerPoint</Application>
  <PresentationFormat>On-screen Show (4:3)</PresentationFormat>
  <Paragraphs>299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CSCE  510  - Systems Programming</vt:lpstr>
      <vt:lpstr>Overview</vt:lpstr>
      <vt:lpstr>Fork revisited</vt:lpstr>
      <vt:lpstr>vfork</vt:lpstr>
      <vt:lpstr>Exec family of functions</vt:lpstr>
      <vt:lpstr>Chapter   12.   System and Process Info.</vt:lpstr>
      <vt:lpstr>PS EXAMPLES</vt:lpstr>
      <vt:lpstr>Figure 12-1 /proc hierarchy</vt:lpstr>
      <vt:lpstr>PowerPoint Presentation</vt:lpstr>
      <vt:lpstr>FILE I/O Buffering</vt:lpstr>
      <vt:lpstr>Stat structure revisted</vt:lpstr>
      <vt:lpstr>Stdio - library</vt:lpstr>
      <vt:lpstr>FILE  structure</vt:lpstr>
      <vt:lpstr>FILE  structure</vt:lpstr>
      <vt:lpstr>FILE  structure</vt:lpstr>
      <vt:lpstr>Stdin, stdout, stderr</vt:lpstr>
      <vt:lpstr>Examples/FILE.c</vt:lpstr>
      <vt:lpstr>Getc macro</vt:lpstr>
      <vt:lpstr>Which is faster read() or getc()?</vt:lpstr>
      <vt:lpstr>Table   13-1.   Time required to copy</vt:lpstr>
      <vt:lpstr>TLPI/filebuff/write_bytes.c</vt:lpstr>
      <vt:lpstr>PowerPoint Presentation</vt:lpstr>
      <vt:lpstr>Flags </vt:lpstr>
      <vt:lpstr>Flushing a stdio buffer, etc</vt:lpstr>
      <vt:lpstr>Fig 13-1 Summary of I/O buffering</vt:lpstr>
      <vt:lpstr>Shell Implementation</vt:lpstr>
      <vt:lpstr>Shell Substitutions</vt:lpstr>
      <vt:lpstr>Shell variables / Environment </vt:lpstr>
      <vt:lpstr>History Mechanism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159</cp:revision>
  <cp:lastPrinted>2013-02-11T20:26:35Z</cp:lastPrinted>
  <dcterms:created xsi:type="dcterms:W3CDTF">2013-01-05T02:56:47Z</dcterms:created>
  <dcterms:modified xsi:type="dcterms:W3CDTF">2013-02-12T14:32:54Z</dcterms:modified>
</cp:coreProperties>
</file>