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5"/>
  </p:notesMasterIdLst>
  <p:handoutMasterIdLst>
    <p:handoutMasterId r:id="rId56"/>
  </p:handoutMasterIdLst>
  <p:sldIdLst>
    <p:sldId id="352" r:id="rId2"/>
    <p:sldId id="353" r:id="rId3"/>
    <p:sldId id="435" r:id="rId4"/>
    <p:sldId id="434" r:id="rId5"/>
    <p:sldId id="406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7" r:id="rId15"/>
    <p:sldId id="444" r:id="rId16"/>
    <p:sldId id="445" r:id="rId17"/>
    <p:sldId id="446" r:id="rId18"/>
    <p:sldId id="448" r:id="rId19"/>
    <p:sldId id="449" r:id="rId20"/>
    <p:sldId id="450" r:id="rId21"/>
    <p:sldId id="451" r:id="rId22"/>
    <p:sldId id="452" r:id="rId23"/>
    <p:sldId id="455" r:id="rId24"/>
    <p:sldId id="453" r:id="rId25"/>
    <p:sldId id="454" r:id="rId26"/>
    <p:sldId id="403" r:id="rId27"/>
    <p:sldId id="404" r:id="rId28"/>
    <p:sldId id="407" r:id="rId29"/>
    <p:sldId id="408" r:id="rId30"/>
    <p:sldId id="409" r:id="rId31"/>
    <p:sldId id="410" r:id="rId32"/>
    <p:sldId id="411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  <p:sldId id="423" r:id="rId44"/>
    <p:sldId id="427" r:id="rId45"/>
    <p:sldId id="433" r:id="rId46"/>
    <p:sldId id="425" r:id="rId47"/>
    <p:sldId id="426" r:id="rId48"/>
    <p:sldId id="428" r:id="rId49"/>
    <p:sldId id="429" r:id="rId50"/>
    <p:sldId id="430" r:id="rId51"/>
    <p:sldId id="424" r:id="rId52"/>
    <p:sldId id="431" r:id="rId53"/>
    <p:sldId id="432" r:id="rId5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3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206752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I/O Buffering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prep/standards/html_node/Makefile-Conventions.html" TargetMode="External"/><Relationship Id="rId2" Type="http://schemas.openxmlformats.org/officeDocument/2006/relationships/hyperlink" Target="http://www.gnu.org/software/mak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software/make/manual/" TargetMode="External"/><Relationship Id="rId5" Type="http://schemas.openxmlformats.org/officeDocument/2006/relationships/hyperlink" Target="http://ftp.gnu.org/gnu/make/" TargetMode="External"/><Relationship Id="rId4" Type="http://schemas.openxmlformats.org/officeDocument/2006/relationships/hyperlink" Target="http://www.gnu.org/prep/standards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ftp.gnu.org/gnu/mak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wen.sj.ca.us/~rk/howto/slides/make/slides/makesuff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gilemanifesto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ace_Murray_Hopper_Award" TargetMode="External"/><Relationship Id="rId2" Type="http://schemas.openxmlformats.org/officeDocument/2006/relationships/hyperlink" Target="http://en.wikipedia.org/wiki/Sun_Microsystem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en.wikipedia.org/wiki/Why_the_future_doesn't_need_us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07 – </a:t>
            </a:r>
            <a:r>
              <a:rPr lang="en-US" b="1" dirty="0" smtClean="0"/>
              <a:t>Make, </a:t>
            </a:r>
            <a:r>
              <a:rPr lang="en-US" b="1" dirty="0" err="1" smtClean="0"/>
              <a:t>Stdio</a:t>
            </a:r>
            <a:r>
              <a:rPr lang="en-US" dirty="0" smtClean="0"/>
              <a:t>, </a:t>
            </a:r>
            <a:r>
              <a:rPr lang="en-US" b="1" dirty="0" smtClean="0"/>
              <a:t>I/O </a:t>
            </a:r>
            <a:r>
              <a:rPr lang="en-US" b="1" dirty="0" smtClean="0"/>
              <a:t>Buffering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Tree actually forest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determine if we make a target  we check the modification time of all its dependencies (things/files it depends on); if any is newer rebuild the target</a:t>
            </a:r>
          </a:p>
          <a:p>
            <a:r>
              <a:rPr lang="en-US" dirty="0" smtClean="0"/>
              <a:t>Macros – </a:t>
            </a:r>
          </a:p>
          <a:p>
            <a:r>
              <a:rPr lang="en-US" dirty="0" smtClean="0"/>
              <a:t>Built-in Rules –</a:t>
            </a:r>
          </a:p>
          <a:p>
            <a:r>
              <a:rPr lang="en-US" dirty="0"/>
              <a:t>m</a:t>
            </a:r>
            <a:r>
              <a:rPr lang="en-US" dirty="0" smtClean="0"/>
              <a:t>ake –n</a:t>
            </a:r>
          </a:p>
          <a:p>
            <a:r>
              <a:rPr lang="en-US" dirty="0"/>
              <a:t>m</a:t>
            </a:r>
            <a:r>
              <a:rPr lang="en-US" dirty="0" smtClean="0"/>
              <a:t>ake -p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2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# Another </a:t>
            </a:r>
            <a:r>
              <a:rPr lang="en-US" dirty="0" err="1"/>
              <a:t>Makefile</a:t>
            </a:r>
            <a:r>
              <a:rPr lang="en-US" dirty="0"/>
              <a:t> Example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029200" cy="4937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FILES </a:t>
            </a:r>
            <a:r>
              <a:rPr lang="en-US" dirty="0"/>
              <a:t>= </a:t>
            </a:r>
            <a:r>
              <a:rPr lang="en-US" dirty="0" err="1"/>
              <a:t>Makefile</a:t>
            </a:r>
            <a:r>
              <a:rPr lang="en-US" dirty="0"/>
              <a:t> </a:t>
            </a:r>
            <a:r>
              <a:rPr lang="en-US" dirty="0" err="1"/>
              <a:t>defs.h</a:t>
            </a:r>
            <a:r>
              <a:rPr lang="en-US" dirty="0"/>
              <a:t> </a:t>
            </a:r>
            <a:r>
              <a:rPr lang="en-US" dirty="0" err="1"/>
              <a:t>main.c</a:t>
            </a:r>
            <a:r>
              <a:rPr lang="en-US" dirty="0"/>
              <a:t> </a:t>
            </a:r>
            <a:r>
              <a:rPr lang="en-US" dirty="0" err="1"/>
              <a:t>routines.c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OBJS =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routines.o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LIBES = -lm</a:t>
            </a:r>
          </a:p>
          <a:p>
            <a:pPr marL="0" indent="0">
              <a:buNone/>
            </a:pPr>
            <a:r>
              <a:rPr lang="en-US" dirty="0"/>
              <a:t>CFLAGS = -g</a:t>
            </a:r>
          </a:p>
          <a:p>
            <a:pPr marL="0" indent="0">
              <a:buNone/>
            </a:pPr>
            <a:r>
              <a:rPr lang="en-US" dirty="0"/>
              <a:t>LP = /</a:t>
            </a:r>
            <a:r>
              <a:rPr lang="en-US" dirty="0" err="1"/>
              <a:t>fac</a:t>
            </a:r>
            <a:r>
              <a:rPr lang="en-US" dirty="0"/>
              <a:t>/</a:t>
            </a:r>
            <a:r>
              <a:rPr lang="en-US" dirty="0" err="1"/>
              <a:t>matthews</a:t>
            </a:r>
            <a:r>
              <a:rPr lang="en-US" dirty="0"/>
              <a:t>/bin/p2c</a:t>
            </a:r>
          </a:p>
          <a:p>
            <a:pPr marL="0" indent="0">
              <a:buNone/>
            </a:pPr>
            <a:r>
              <a:rPr lang="en-US" dirty="0"/>
              <a:t>INSTALL_DIR = /</a:t>
            </a:r>
            <a:r>
              <a:rPr lang="en-US" dirty="0" err="1"/>
              <a:t>fac</a:t>
            </a:r>
            <a:r>
              <a:rPr lang="en-US" dirty="0"/>
              <a:t>/</a:t>
            </a:r>
            <a:r>
              <a:rPr lang="en-US" dirty="0" err="1"/>
              <a:t>matthews</a:t>
            </a:r>
            <a:r>
              <a:rPr lang="en-US" dirty="0"/>
              <a:t>/bin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prog</a:t>
            </a:r>
            <a:r>
              <a:rPr lang="en-US" dirty="0"/>
              <a:t>: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routines.o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600" dirty="0"/>
              <a:t>$(CC) $(CFLAGS) $(OBJS) $(LIBES) -o </a:t>
            </a:r>
            <a:r>
              <a:rPr lang="en-US" sz="2600" dirty="0" err="1" smtClean="0"/>
              <a:t>prog</a:t>
            </a: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dirty="0"/>
              <a:t>$(OBJS): </a:t>
            </a:r>
            <a:r>
              <a:rPr lang="en-US" dirty="0" err="1"/>
              <a:t>defs.h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62600" y="1216152"/>
            <a:ext cx="3581400" cy="4937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cleanup: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-</a:t>
            </a:r>
            <a:r>
              <a:rPr lang="en-US" dirty="0" err="1"/>
              <a:t>rm</a:t>
            </a:r>
            <a:r>
              <a:rPr lang="en-US" dirty="0"/>
              <a:t> *.o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-du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install: </a:t>
            </a:r>
            <a:r>
              <a:rPr lang="en-US" dirty="0" err="1"/>
              <a:t>prog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mv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sz="2200" dirty="0"/>
              <a:t>$(INSTALL_DIR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print</a:t>
            </a:r>
            <a:r>
              <a:rPr lang="en-US" dirty="0"/>
              <a:t>: $(FILES)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</a:t>
            </a:r>
            <a:r>
              <a:rPr lang="en-US" dirty="0"/>
              <a:t> $? &gt; /</a:t>
            </a:r>
            <a:r>
              <a:rPr lang="en-US" dirty="0" err="1" smtClean="0"/>
              <a:t>tmp</a:t>
            </a:r>
            <a:r>
              <a:rPr lang="en-US" dirty="0" smtClean="0"/>
              <a:t>/</a:t>
            </a:r>
            <a:r>
              <a:rPr lang="en-US" dirty="0" err="1" smtClean="0"/>
              <a:t>manton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  $(LP) /</a:t>
            </a:r>
            <a:r>
              <a:rPr lang="en-US" dirty="0" err="1" smtClean="0"/>
              <a:t>tmp</a:t>
            </a:r>
            <a:r>
              <a:rPr lang="en-US" dirty="0" smtClean="0"/>
              <a:t>/</a:t>
            </a:r>
            <a:r>
              <a:rPr lang="en-US" dirty="0" err="1" smtClean="0"/>
              <a:t>manton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touch </a:t>
            </a:r>
            <a:r>
              <a:rPr lang="en-US" dirty="0"/>
              <a:t>print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</a:t>
            </a:r>
            <a:r>
              <a:rPr lang="en-US" dirty="0" err="1"/>
              <a:t>rm</a:t>
            </a:r>
            <a:r>
              <a:rPr lang="en-US" dirty="0"/>
              <a:t>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manton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10200" y="1143000"/>
            <a:ext cx="152400" cy="5486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459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Make Implementation Algorithm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953000" cy="4937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Procedure newest(target)</a:t>
            </a:r>
          </a:p>
          <a:p>
            <a:pPr marL="0" indent="0">
              <a:buNone/>
            </a:pPr>
            <a:r>
              <a:rPr lang="en-US" sz="1800" dirty="0" smtClean="0"/>
              <a:t>    If </a:t>
            </a:r>
            <a:r>
              <a:rPr lang="en-US" sz="1800" dirty="0"/>
              <a:t>target is not in the target tree then 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dirty="0" smtClean="0"/>
              <a:t>     If </a:t>
            </a:r>
            <a:r>
              <a:rPr lang="en-US" sz="1800" dirty="0"/>
              <a:t>file exists return(</a:t>
            </a:r>
            <a:r>
              <a:rPr lang="en-US" sz="1800" dirty="0" err="1"/>
              <a:t>modification_time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  Else </a:t>
            </a:r>
            <a:r>
              <a:rPr lang="en-US" sz="1800" dirty="0"/>
              <a:t>return(FAIL)</a:t>
            </a:r>
          </a:p>
          <a:p>
            <a:pPr marL="0" indent="0">
              <a:buNone/>
            </a:pPr>
            <a:r>
              <a:rPr lang="en-US" sz="1800" dirty="0"/>
              <a:t>   Else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 min </a:t>
            </a:r>
            <a:r>
              <a:rPr lang="en-US" sz="1800" dirty="0"/>
              <a:t>= </a:t>
            </a:r>
            <a:r>
              <a:rPr lang="en-US" sz="1800" dirty="0" err="1"/>
              <a:t>modification_time</a:t>
            </a:r>
            <a:r>
              <a:rPr lang="en-US" sz="1800" dirty="0"/>
              <a:t> of target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dirty="0" smtClean="0"/>
              <a:t>    </a:t>
            </a:r>
            <a:r>
              <a:rPr lang="en-US" sz="1800" dirty="0" err="1" smtClean="0"/>
              <a:t>Foreach</a:t>
            </a:r>
            <a:r>
              <a:rPr lang="en-US" sz="1800" dirty="0" smtClean="0"/>
              <a:t> </a:t>
            </a:r>
            <a:r>
              <a:rPr lang="en-US" sz="1800" dirty="0"/>
              <a:t>child in the dependency list Do 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   </a:t>
            </a:r>
            <a:r>
              <a:rPr lang="en-US" sz="1800" dirty="0" err="1" smtClean="0"/>
              <a:t>child_time</a:t>
            </a:r>
            <a:r>
              <a:rPr lang="en-US" sz="1800" dirty="0" smtClean="0"/>
              <a:t> </a:t>
            </a:r>
            <a:r>
              <a:rPr lang="en-US" sz="1800" dirty="0"/>
              <a:t>= newest(child)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  If </a:t>
            </a:r>
            <a:r>
              <a:rPr lang="en-US" sz="1800" dirty="0" err="1"/>
              <a:t>child_time</a:t>
            </a:r>
            <a:r>
              <a:rPr lang="en-US" sz="1800" dirty="0"/>
              <a:t> &lt; min Then min = </a:t>
            </a:r>
            <a:r>
              <a:rPr lang="en-US" sz="1800" dirty="0" err="1"/>
              <a:t>child_time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End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If </a:t>
            </a:r>
            <a:r>
              <a:rPr lang="en-US" sz="1800" dirty="0"/>
              <a:t>min &lt; </a:t>
            </a:r>
            <a:r>
              <a:rPr lang="en-US" sz="1800" dirty="0" err="1"/>
              <a:t>modification_time</a:t>
            </a:r>
            <a:r>
              <a:rPr lang="en-US" sz="1800" dirty="0"/>
              <a:t> of target Then 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build(target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min </a:t>
            </a:r>
            <a:r>
              <a:rPr lang="en-US" sz="1800" dirty="0"/>
              <a:t>= now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</a:t>
            </a:r>
            <a:r>
              <a:rPr lang="en-US" sz="1800" dirty="0" err="1" smtClean="0"/>
              <a:t>EndIf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End </a:t>
            </a:r>
          </a:p>
          <a:p>
            <a:pPr marL="0" indent="0">
              <a:buNone/>
            </a:pPr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5651754" y="1216152"/>
            <a:ext cx="3339846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Begin {Main}</a:t>
            </a:r>
          </a:p>
          <a:p>
            <a:pPr marL="0" indent="0">
              <a:buNone/>
            </a:pPr>
            <a:r>
              <a:rPr lang="en-US" sz="1800" dirty="0" smtClean="0"/>
              <a:t>   Parse Specification File</a:t>
            </a:r>
          </a:p>
          <a:p>
            <a:pPr marL="0" indent="0">
              <a:buNone/>
            </a:pPr>
            <a:r>
              <a:rPr lang="en-US" sz="1800" dirty="0" smtClean="0"/>
              <a:t>   Build Dependency Tree</a:t>
            </a:r>
          </a:p>
          <a:p>
            <a:pPr marL="0" indent="0">
              <a:buNone/>
            </a:pPr>
            <a:r>
              <a:rPr lang="en-US" sz="1800" dirty="0" smtClean="0"/>
              <a:t>   newest(target)</a:t>
            </a:r>
          </a:p>
          <a:p>
            <a:pPr marL="0" indent="0">
              <a:buNone/>
            </a:pPr>
            <a:r>
              <a:rPr lang="en-US" sz="1800" dirty="0" smtClean="0"/>
              <a:t>End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Build(target)?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10200" y="1143000"/>
            <a:ext cx="152400" cy="5486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590800" y="5257800"/>
            <a:ext cx="32004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671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 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http://www.gnu.org/software/make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``</a:t>
            </a:r>
            <a:r>
              <a:rPr lang="en-US" dirty="0" err="1">
                <a:hlinkClick r:id="rId3"/>
              </a:rPr>
              <a:t>Makefile</a:t>
            </a:r>
            <a:r>
              <a:rPr lang="en-US" dirty="0">
                <a:hlinkClick r:id="rId3"/>
              </a:rPr>
              <a:t> conventions'' (147 k characters)</a:t>
            </a:r>
            <a:r>
              <a:rPr lang="en-US" dirty="0"/>
              <a:t> of the </a:t>
            </a:r>
            <a:r>
              <a:rPr lang="en-US" dirty="0">
                <a:hlinkClick r:id="rId4"/>
              </a:rPr>
              <a:t>GNU Coding Standards (147 k characters)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Downloading GNU ftp server:</a:t>
            </a:r>
          </a:p>
          <a:p>
            <a:pPr lvl="1"/>
            <a:r>
              <a:rPr lang="en-US" dirty="0">
                <a:hlinkClick r:id="rId5"/>
              </a:rPr>
              <a:t>http://ftp.gnu.org/gnu/make/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>
                <a:hlinkClick r:id="rId6"/>
              </a:rPr>
              <a:t>Documentation for Make</a:t>
            </a:r>
            <a:endParaRPr lang="en-US" dirty="0"/>
          </a:p>
          <a:p>
            <a:pPr lvl="1"/>
            <a:r>
              <a:rPr lang="en-US" dirty="0"/>
              <a:t>http://www.gnu.org/software/make/manual/</a:t>
            </a:r>
          </a:p>
        </p:txBody>
      </p:sp>
    </p:spTree>
    <p:extLst>
      <p:ext uri="{BB962C8B-B14F-4D97-AF65-F5344CB8AC3E}">
        <p14:creationId xmlns:p14="http://schemas.microsoft.com/office/powerpoint/2010/main" val="1143711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http://ftp.gnu.org/gnu/make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mv make-3.82.tar.gz  GNU</a:t>
            </a:r>
          </a:p>
          <a:p>
            <a:r>
              <a:rPr lang="en-US" dirty="0" smtClean="0"/>
              <a:t>cd GNU</a:t>
            </a:r>
          </a:p>
          <a:p>
            <a:r>
              <a:rPr lang="en-US" dirty="0"/>
              <a:t>t</a:t>
            </a:r>
            <a:r>
              <a:rPr lang="en-US" dirty="0" smtClean="0"/>
              <a:t>ar </a:t>
            </a:r>
            <a:r>
              <a:rPr lang="en-US" dirty="0" err="1" smtClean="0"/>
              <a:t>xcfz</a:t>
            </a:r>
            <a:r>
              <a:rPr lang="en-US" dirty="0" smtClean="0"/>
              <a:t> make-3.82.tar.gz</a:t>
            </a:r>
          </a:p>
          <a:p>
            <a:r>
              <a:rPr lang="en-US" dirty="0"/>
              <a:t>m</a:t>
            </a:r>
            <a:r>
              <a:rPr lang="en-US" dirty="0" smtClean="0"/>
              <a:t>ore INSTALL README</a:t>
            </a:r>
          </a:p>
          <a:p>
            <a:r>
              <a:rPr lang="en-US" dirty="0" smtClean="0"/>
              <a:t>./configure  -- takes a while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30" y="1828800"/>
            <a:ext cx="6894770" cy="259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038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want to look at the source?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1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–p shows Rules/Macro </a:t>
            </a:r>
            <a:r>
              <a:rPr lang="en-US" dirty="0" err="1" smtClean="0"/>
              <a:t>defs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Variables …</a:t>
            </a:r>
          </a:p>
          <a:p>
            <a:pPr marL="0" indent="0">
              <a:buNone/>
            </a:pPr>
            <a:r>
              <a:rPr lang="en-US" dirty="0"/>
              <a:t>COMPILE.cpp = $(COMPILE.cc)</a:t>
            </a:r>
          </a:p>
          <a:p>
            <a:pPr marL="0" indent="0">
              <a:buNone/>
            </a:pPr>
            <a:r>
              <a:rPr lang="en-US" dirty="0" smtClean="0"/>
              <a:t>LINUX_LIBCRYPT </a:t>
            </a:r>
            <a:r>
              <a:rPr lang="en-US" dirty="0"/>
              <a:t>= -</a:t>
            </a:r>
            <a:r>
              <a:rPr lang="en-US" dirty="0" err="1"/>
              <a:t>lcrypt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 default</a:t>
            </a:r>
          </a:p>
          <a:p>
            <a:pPr marL="0" indent="0">
              <a:buNone/>
            </a:pPr>
            <a:r>
              <a:rPr lang="en-US" dirty="0"/>
              <a:t>CC = cc</a:t>
            </a:r>
          </a:p>
          <a:p>
            <a:pPr marL="0" indent="0">
              <a:buNone/>
            </a:pPr>
            <a:r>
              <a:rPr lang="en-US" dirty="0" smtClean="0"/>
              <a:t>CPP </a:t>
            </a:r>
            <a:r>
              <a:rPr lang="en-US" dirty="0"/>
              <a:t>= $(CC) -E</a:t>
            </a:r>
          </a:p>
          <a:p>
            <a:pPr marL="0" indent="0">
              <a:buNone/>
            </a:pPr>
            <a:r>
              <a:rPr lang="en-US" dirty="0" smtClean="0"/>
              <a:t>… hundreds of lines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%: </a:t>
            </a:r>
            <a:r>
              <a:rPr lang="en-US" dirty="0"/>
              <a:t>%.cpp</a:t>
            </a:r>
          </a:p>
          <a:p>
            <a:pPr marL="0" indent="0">
              <a:buNone/>
            </a:pPr>
            <a:r>
              <a:rPr lang="en-US" dirty="0"/>
              <a:t>#  commands to execute (built-in):</a:t>
            </a:r>
          </a:p>
          <a:p>
            <a:pPr marL="0" indent="0">
              <a:buNone/>
            </a:pPr>
            <a:r>
              <a:rPr lang="en-US" dirty="0"/>
              <a:t>        $(LINK.cpp) $^ $(LOADLIBES) $(LDLIBS) -o $@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%.o: %.cpp</a:t>
            </a:r>
          </a:p>
          <a:p>
            <a:pPr marL="0" indent="0">
              <a:buNone/>
            </a:pPr>
            <a:r>
              <a:rPr lang="en-US" dirty="0"/>
              <a:t>#  commands to execute (built-in):</a:t>
            </a:r>
          </a:p>
          <a:p>
            <a:pPr marL="0" indent="0">
              <a:buNone/>
            </a:pPr>
            <a:r>
              <a:rPr lang="en-US" dirty="0"/>
              <a:t>        $(COMPILE.cpp) $(OUTPUT_OPTION) $&lt;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4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 err="1" smtClean="0"/>
              <a:t>builtin</a:t>
            </a:r>
            <a:r>
              <a:rPr lang="en-US" dirty="0" smtClean="0"/>
              <a:t> Macros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$@ </a:t>
            </a:r>
            <a:r>
              <a:rPr lang="en-US" dirty="0" smtClean="0"/>
              <a:t> -  the </a:t>
            </a:r>
            <a:r>
              <a:rPr lang="en-US" dirty="0"/>
              <a:t>name of the file to be ``made</a:t>
            </a:r>
            <a:r>
              <a:rPr lang="en-US" dirty="0" smtClean="0"/>
              <a:t>'‘</a:t>
            </a:r>
          </a:p>
          <a:p>
            <a:r>
              <a:rPr lang="en-US" dirty="0" smtClean="0"/>
              <a:t>$?  </a:t>
            </a:r>
            <a:r>
              <a:rPr lang="en-US" dirty="0"/>
              <a:t>- the set of dependent names that are younger than the target </a:t>
            </a:r>
            <a:endParaRPr lang="en-US" dirty="0" smtClean="0"/>
          </a:p>
          <a:p>
            <a:r>
              <a:rPr lang="en-US" dirty="0"/>
              <a:t>$&lt; - the name of the related file that caused the action (the precursor to the target) - this is only for </a:t>
            </a:r>
            <a:r>
              <a:rPr lang="en-US" dirty="0">
                <a:hlinkClick r:id="rId2"/>
              </a:rPr>
              <a:t>suffix </a:t>
            </a:r>
            <a:r>
              <a:rPr lang="en-US" dirty="0" smtClean="0">
                <a:hlinkClick r:id="rId2"/>
              </a:rPr>
              <a:t>rules</a:t>
            </a:r>
            <a:endParaRPr lang="en-US" dirty="0" smtClean="0"/>
          </a:p>
          <a:p>
            <a:r>
              <a:rPr lang="en-US" dirty="0" smtClean="0"/>
              <a:t>$* </a:t>
            </a:r>
            <a:r>
              <a:rPr lang="en-US" dirty="0"/>
              <a:t>- the shared prefix of the target and dependent - only for </a:t>
            </a:r>
            <a:r>
              <a:rPr lang="en-US" dirty="0">
                <a:hlinkClick r:id="rId2"/>
              </a:rPr>
              <a:t>suffix </a:t>
            </a:r>
            <a:r>
              <a:rPr lang="en-US" dirty="0" smtClean="0">
                <a:hlinkClick r:id="rId2"/>
              </a:rPr>
              <a:t>rules</a:t>
            </a:r>
            <a:endParaRPr lang="en-US" dirty="0" smtClean="0"/>
          </a:p>
          <a:p>
            <a:r>
              <a:rPr lang="en-US" dirty="0" smtClean="0"/>
              <a:t>$$  quote the ‘$’</a:t>
            </a:r>
            <a:endParaRPr lang="en-US" dirty="0"/>
          </a:p>
        </p:txBody>
      </p:sp>
      <p:sp>
        <p:nvSpPr>
          <p:cNvPr id="7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457200" y="2074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6444734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http://owen.sj.ca.us/~rk/howto/slides/make/slides/makemacro.html</a:t>
            </a:r>
          </a:p>
        </p:txBody>
      </p:sp>
    </p:spTree>
    <p:extLst>
      <p:ext uri="{BB962C8B-B14F-4D97-AF65-F5344CB8AC3E}">
        <p14:creationId xmlns:p14="http://schemas.microsoft.com/office/powerpoint/2010/main" val="4228136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24   PROCESS </a:t>
            </a:r>
            <a:r>
              <a:rPr lang="en-US" dirty="0" smtClean="0"/>
              <a:t>CREATION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24.1 </a:t>
            </a:r>
            <a:r>
              <a:rPr lang="en-US" dirty="0"/>
              <a:t>  Overview of </a:t>
            </a:r>
            <a:r>
              <a:rPr lang="en-US" i="1" dirty="0"/>
              <a:t>fork()</a:t>
            </a:r>
            <a:r>
              <a:rPr lang="en-US" dirty="0"/>
              <a:t>, </a:t>
            </a:r>
            <a:r>
              <a:rPr lang="en-US" i="1" dirty="0"/>
              <a:t>exit()</a:t>
            </a:r>
            <a:r>
              <a:rPr lang="en-US" dirty="0"/>
              <a:t>, </a:t>
            </a:r>
            <a:r>
              <a:rPr lang="en-US" i="1" dirty="0"/>
              <a:t>wait()</a:t>
            </a:r>
            <a:r>
              <a:rPr lang="en-US" dirty="0"/>
              <a:t>, and </a:t>
            </a:r>
            <a:r>
              <a:rPr lang="en-US" i="1" dirty="0" err="1"/>
              <a:t>execve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24.2   Creating a New Process: </a:t>
            </a:r>
            <a:r>
              <a:rPr lang="en-US" i="1" dirty="0"/>
              <a:t>fork()</a:t>
            </a:r>
            <a:endParaRPr lang="en-US" dirty="0"/>
          </a:p>
          <a:p>
            <a:r>
              <a:rPr lang="en-US" dirty="0"/>
              <a:t>24.2.1   File Sharing Between Parent and Child</a:t>
            </a:r>
          </a:p>
          <a:p>
            <a:r>
              <a:rPr lang="en-US" dirty="0"/>
              <a:t>24.2.2   Memory Semantics of </a:t>
            </a:r>
            <a:r>
              <a:rPr lang="en-US" i="1" dirty="0"/>
              <a:t>fork()</a:t>
            </a:r>
            <a:endParaRPr lang="en-US" dirty="0"/>
          </a:p>
          <a:p>
            <a:r>
              <a:rPr lang="en-US" dirty="0"/>
              <a:t>24.3   The </a:t>
            </a:r>
            <a:r>
              <a:rPr lang="en-US" i="1" dirty="0" err="1"/>
              <a:t>vfork</a:t>
            </a:r>
            <a:r>
              <a:rPr lang="en-US" i="1" dirty="0"/>
              <a:t>()</a:t>
            </a:r>
            <a:r>
              <a:rPr lang="en-US" dirty="0"/>
              <a:t> System Call</a:t>
            </a:r>
          </a:p>
          <a:p>
            <a:r>
              <a:rPr lang="en-US" dirty="0"/>
              <a:t>24.4   Race Conditions After </a:t>
            </a:r>
            <a:r>
              <a:rPr lang="en-US" i="1" dirty="0"/>
              <a:t>fork()</a:t>
            </a:r>
            <a:endParaRPr lang="en-US" dirty="0"/>
          </a:p>
          <a:p>
            <a:r>
              <a:rPr lang="en-US" dirty="0"/>
              <a:t>24.5   Avoiding Race Conditions by Synchronizing with Signals</a:t>
            </a:r>
          </a:p>
          <a:p>
            <a:r>
              <a:rPr lang="en-US" dirty="0"/>
              <a:t>24.6   Summary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79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Fork/exec Fig24-1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Fork()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Wait(&amp;status)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Execve</a:t>
            </a:r>
            <a:r>
              <a:rPr lang="en-US" dirty="0" smtClean="0"/>
              <a:t>(B,…)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424" y="97223"/>
            <a:ext cx="4854576" cy="676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08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Chapter 7 – Memory</a:t>
            </a:r>
          </a:p>
          <a:p>
            <a:pPr lvl="1">
              <a:defRPr/>
            </a:pPr>
            <a:r>
              <a:rPr lang="en-US" dirty="0"/>
              <a:t>Chapter 8 – User and groups</a:t>
            </a:r>
          </a:p>
          <a:p>
            <a:pPr lvl="1">
              <a:defRPr/>
            </a:pPr>
            <a:r>
              <a:rPr lang="en-US" dirty="0"/>
              <a:t>Back to C from Java and C++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Agile – </a:t>
            </a:r>
          </a:p>
          <a:p>
            <a:pPr lvl="1">
              <a:defRPr/>
            </a:pPr>
            <a:r>
              <a:rPr lang="en-US" dirty="0" smtClean="0"/>
              <a:t>Make - implementation </a:t>
            </a:r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/>
              <a:t>13 – I/O </a:t>
            </a:r>
            <a:r>
              <a:rPr lang="en-US" dirty="0" smtClean="0"/>
              <a:t>buffering</a:t>
            </a:r>
          </a:p>
          <a:p>
            <a:pPr lvl="1">
              <a:defRPr/>
            </a:pPr>
            <a:r>
              <a:rPr lang="en-US" dirty="0" smtClean="0"/>
              <a:t>Shells:</a:t>
            </a:r>
          </a:p>
          <a:p>
            <a:pPr lvl="2">
              <a:defRPr/>
            </a:pPr>
            <a:r>
              <a:rPr lang="en-US" dirty="0" smtClean="0"/>
              <a:t>Basics: read command into doubly linked list</a:t>
            </a:r>
          </a:p>
          <a:p>
            <a:pPr lvl="2">
              <a:defRPr/>
            </a:pPr>
            <a:r>
              <a:rPr lang="en-US" dirty="0" smtClean="0"/>
              <a:t>Shell variables, set command</a:t>
            </a:r>
          </a:p>
          <a:p>
            <a:pPr lvl="2">
              <a:defRPr/>
            </a:pPr>
            <a:r>
              <a:rPr lang="en-US" dirty="0" smtClean="0"/>
              <a:t>background, </a:t>
            </a:r>
          </a:p>
          <a:p>
            <a:pPr lvl="2">
              <a:defRPr/>
            </a:pPr>
            <a:r>
              <a:rPr lang="en-US" dirty="0" smtClean="0"/>
              <a:t>Substitutions: variable substitutions, pseudo filename completion, history substitution, </a:t>
            </a:r>
          </a:p>
          <a:p>
            <a:pPr lvl="2">
              <a:defRPr/>
            </a:pPr>
            <a:r>
              <a:rPr lang="en-US" dirty="0" smtClean="0"/>
              <a:t>Simple I/O redirection</a:t>
            </a:r>
          </a:p>
          <a:p>
            <a:pPr lvl="1">
              <a:defRPr/>
            </a:pPr>
            <a:r>
              <a:rPr lang="en-US" dirty="0" smtClean="0"/>
              <a:t>Shell version 2: signals, pipes, command substitution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#include &lt; </a:t>
            </a:r>
            <a:r>
              <a:rPr lang="en-US" dirty="0" err="1"/>
              <a:t>unistd.h</a:t>
            </a:r>
            <a:r>
              <a:rPr lang="en-US" dirty="0"/>
              <a:t> &gt;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pid_t</a:t>
            </a:r>
            <a:r>
              <a:rPr lang="en-US" dirty="0" smtClean="0"/>
              <a:t> </a:t>
            </a:r>
            <a:r>
              <a:rPr lang="en-US" dirty="0"/>
              <a:t>fork( void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v</a:t>
            </a:r>
            <a:r>
              <a:rPr lang="en-US" dirty="0" smtClean="0"/>
              <a:t>=fork()</a:t>
            </a:r>
          </a:p>
          <a:p>
            <a:r>
              <a:rPr lang="en-US" dirty="0" smtClean="0"/>
              <a:t>Returns </a:t>
            </a:r>
            <a:r>
              <a:rPr lang="en-US" dirty="0" err="1" smtClean="0"/>
              <a:t>pid</a:t>
            </a:r>
            <a:r>
              <a:rPr lang="en-US" dirty="0" smtClean="0"/>
              <a:t> of child in parent</a:t>
            </a:r>
          </a:p>
          <a:p>
            <a:r>
              <a:rPr lang="en-US" dirty="0" smtClean="0"/>
              <a:t>Returns 0 in child</a:t>
            </a:r>
          </a:p>
          <a:p>
            <a:r>
              <a:rPr lang="en-US" dirty="0" smtClean="0"/>
              <a:t>Returns -1 on error</a:t>
            </a:r>
          </a:p>
          <a:p>
            <a:r>
              <a:rPr lang="en-US" dirty="0" smtClean="0"/>
              <a:t>“the two </a:t>
            </a:r>
            <a:r>
              <a:rPr lang="en-US" dirty="0"/>
              <a:t>processes are executing the same program text, but they have separate copies of the stack, data, and heap segments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9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that are the same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 process open files and File descriptors</a:t>
            </a:r>
            <a:endParaRPr lang="en-US" dirty="0"/>
          </a:p>
          <a:p>
            <a:r>
              <a:rPr lang="en-US" dirty="0" smtClean="0"/>
              <a:t>Some signals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are not the same</a:t>
            </a:r>
          </a:p>
          <a:p>
            <a:r>
              <a:rPr lang="en-US" dirty="0" err="1" smtClean="0"/>
              <a:t>Pid</a:t>
            </a:r>
            <a:r>
              <a:rPr lang="en-US" dirty="0" smtClean="0"/>
              <a:t>, </a:t>
            </a:r>
            <a:r>
              <a:rPr lang="en-US" dirty="0" err="1" smtClean="0"/>
              <a:t>ppid</a:t>
            </a:r>
            <a:r>
              <a:rPr lang="en-US" dirty="0" smtClean="0"/>
              <a:t> of course</a:t>
            </a:r>
          </a:p>
          <a:p>
            <a:r>
              <a:rPr lang="en-US" dirty="0" smtClean="0"/>
              <a:t>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80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Procexec</a:t>
            </a:r>
            <a:r>
              <a:rPr lang="en-US" dirty="0" smtClean="0"/>
              <a:t>/</a:t>
            </a:r>
            <a:r>
              <a:rPr lang="en-US" dirty="0" err="1" smtClean="0"/>
              <a:t>t_fork.c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/* </a:t>
            </a:r>
            <a:r>
              <a:rPr lang="en-US" dirty="0" err="1" smtClean="0"/>
              <a:t>t_fork.c</a:t>
            </a:r>
            <a:r>
              <a:rPr lang="en-US" dirty="0" smtClean="0"/>
              <a:t> - Demonstrate </a:t>
            </a:r>
            <a:r>
              <a:rPr lang="en-US" dirty="0"/>
              <a:t>the use of fork(), showing that parent and </a:t>
            </a:r>
            <a:r>
              <a:rPr lang="en-US" dirty="0" smtClean="0"/>
              <a:t>child get </a:t>
            </a:r>
            <a:r>
              <a:rPr lang="en-US" dirty="0"/>
              <a:t>separate copies of stack and data segments</a:t>
            </a:r>
            <a:r>
              <a:rPr lang="en-US" dirty="0" smtClean="0"/>
              <a:t>.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idata</a:t>
            </a:r>
            <a:r>
              <a:rPr lang="en-US" dirty="0"/>
              <a:t> = 111;             /* Allocated in data segment */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istack</a:t>
            </a:r>
            <a:r>
              <a:rPr lang="en-US" dirty="0"/>
              <a:t> = 222;               /* Allocated in stack segment */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pid_t</a:t>
            </a:r>
            <a:r>
              <a:rPr lang="en-US" dirty="0" smtClean="0"/>
              <a:t> </a:t>
            </a:r>
            <a:r>
              <a:rPr lang="en-US" dirty="0" err="1"/>
              <a:t>childPid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29129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t_execve.c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char *</a:t>
            </a:r>
            <a:r>
              <a:rPr lang="en-US" dirty="0" err="1"/>
              <a:t>argVec</a:t>
            </a:r>
            <a:r>
              <a:rPr lang="en-US" dirty="0"/>
              <a:t>[10];           /* Larger than required */</a:t>
            </a:r>
          </a:p>
          <a:p>
            <a:pPr marL="0" indent="0">
              <a:buNone/>
            </a:pPr>
            <a:r>
              <a:rPr lang="en-US" dirty="0"/>
              <a:t>    char *</a:t>
            </a:r>
            <a:r>
              <a:rPr lang="en-US" dirty="0" err="1"/>
              <a:t>envVec</a:t>
            </a:r>
            <a:r>
              <a:rPr lang="en-US" dirty="0"/>
              <a:t>[] = { "GREET=</a:t>
            </a:r>
            <a:r>
              <a:rPr lang="en-US" dirty="0" err="1"/>
              <a:t>salut</a:t>
            </a:r>
            <a:r>
              <a:rPr lang="en-US" dirty="0"/>
              <a:t>", "BYE=adieu", NULL 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!=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pathname\n",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/* Create </a:t>
            </a:r>
            <a:r>
              <a:rPr lang="en-US" dirty="0" smtClean="0"/>
              <a:t>argument </a:t>
            </a:r>
            <a:r>
              <a:rPr lang="en-US" dirty="0"/>
              <a:t>list for the new program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argVec</a:t>
            </a:r>
            <a:r>
              <a:rPr lang="en-US" dirty="0"/>
              <a:t>[0] = </a:t>
            </a:r>
            <a:r>
              <a:rPr lang="en-US" dirty="0" err="1"/>
              <a:t>strrchr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'/');      /* Get </a:t>
            </a:r>
            <a:r>
              <a:rPr lang="en-US" dirty="0" err="1"/>
              <a:t>basename</a:t>
            </a:r>
            <a:r>
              <a:rPr lang="en-US" dirty="0"/>
              <a:t> from </a:t>
            </a:r>
            <a:r>
              <a:rPr lang="en-US" dirty="0" err="1"/>
              <a:t>argv</a:t>
            </a:r>
            <a:r>
              <a:rPr lang="en-US" dirty="0"/>
              <a:t>[1] */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argVec</a:t>
            </a:r>
            <a:r>
              <a:rPr lang="en-US" dirty="0"/>
              <a:t>[0] != NULL)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argVec</a:t>
            </a:r>
            <a:r>
              <a:rPr lang="en-US" dirty="0"/>
              <a:t>[0]++;</a:t>
            </a:r>
          </a:p>
          <a:p>
            <a:pPr marL="0" indent="0">
              <a:buNone/>
            </a:pPr>
            <a:r>
              <a:rPr lang="en-US" dirty="0"/>
              <a:t>    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argVec</a:t>
            </a:r>
            <a:r>
              <a:rPr lang="en-US" dirty="0"/>
              <a:t>[0] = </a:t>
            </a:r>
            <a:r>
              <a:rPr lang="en-US" dirty="0" err="1"/>
              <a:t>argv</a:t>
            </a:r>
            <a:r>
              <a:rPr lang="en-US" dirty="0"/>
              <a:t>[1</a:t>
            </a:r>
            <a:r>
              <a:rPr lang="en-US" dirty="0" smtClean="0"/>
              <a:t>];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argVec</a:t>
            </a:r>
            <a:r>
              <a:rPr lang="en-US" dirty="0"/>
              <a:t>[1] = "hello world";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argVec</a:t>
            </a:r>
            <a:r>
              <a:rPr lang="en-US" dirty="0"/>
              <a:t>[2] = "goodbye";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argVec</a:t>
            </a:r>
            <a:r>
              <a:rPr lang="en-US" dirty="0"/>
              <a:t>[3] = NULL;           /* List must be NULL-terminated */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/* Execute the program specified in </a:t>
            </a:r>
            <a:r>
              <a:rPr lang="en-US" dirty="0" err="1"/>
              <a:t>argv</a:t>
            </a:r>
            <a:r>
              <a:rPr lang="en-US" dirty="0"/>
              <a:t>[1]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execve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</a:t>
            </a:r>
            <a:r>
              <a:rPr lang="en-US" dirty="0" err="1"/>
              <a:t>argVec</a:t>
            </a:r>
            <a:r>
              <a:rPr lang="en-US" dirty="0"/>
              <a:t>, </a:t>
            </a:r>
            <a:r>
              <a:rPr lang="en-US" dirty="0" err="1"/>
              <a:t>envVec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execve</a:t>
            </a:r>
            <a:r>
              <a:rPr lang="en-US" dirty="0"/>
              <a:t>");          /* If we get here, something went wrong */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4476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382000" cy="5852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switch (</a:t>
            </a:r>
            <a:r>
              <a:rPr lang="en-US" dirty="0" err="1"/>
              <a:t>childPid</a:t>
            </a:r>
            <a:r>
              <a:rPr lang="en-US" dirty="0"/>
              <a:t> = fork()) {</a:t>
            </a:r>
          </a:p>
          <a:p>
            <a:pPr marL="0" indent="0">
              <a:buNone/>
            </a:pPr>
            <a:r>
              <a:rPr lang="en-US" dirty="0"/>
              <a:t>    case -1: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("fork</a:t>
            </a:r>
            <a:r>
              <a:rPr lang="en-US" dirty="0" smtClean="0"/>
              <a:t>");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case 0: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idata</a:t>
            </a:r>
            <a:r>
              <a:rPr lang="en-US" dirty="0"/>
              <a:t> *= 3;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istack</a:t>
            </a:r>
            <a:r>
              <a:rPr lang="en-US" dirty="0"/>
              <a:t> *= 3;</a:t>
            </a:r>
          </a:p>
          <a:p>
            <a:pPr marL="0" indent="0">
              <a:buNone/>
            </a:pPr>
            <a:r>
              <a:rPr lang="en-US" dirty="0"/>
              <a:t>        break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default:</a:t>
            </a:r>
          </a:p>
          <a:p>
            <a:pPr marL="0" indent="0">
              <a:buNone/>
            </a:pPr>
            <a:r>
              <a:rPr lang="en-US" dirty="0"/>
              <a:t>        sleep(3);                   /* Give child a chance to execute */</a:t>
            </a:r>
          </a:p>
          <a:p>
            <a:pPr marL="0" indent="0">
              <a:buNone/>
            </a:pPr>
            <a:r>
              <a:rPr lang="en-US" dirty="0"/>
              <a:t>        break;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/* Both parent and child come here </a:t>
            </a:r>
            <a:r>
              <a:rPr lang="en-US" dirty="0" smtClean="0"/>
              <a:t>*/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printf</a:t>
            </a:r>
            <a:r>
              <a:rPr lang="en-US" dirty="0"/>
              <a:t>("PID=%</a:t>
            </a:r>
            <a:r>
              <a:rPr lang="en-US" dirty="0" err="1"/>
              <a:t>ld</a:t>
            </a:r>
            <a:r>
              <a:rPr lang="en-US" dirty="0"/>
              <a:t> %s </a:t>
            </a:r>
            <a:r>
              <a:rPr lang="en-US" dirty="0" err="1"/>
              <a:t>idata</a:t>
            </a:r>
            <a:r>
              <a:rPr lang="en-US" dirty="0"/>
              <a:t>=%d </a:t>
            </a:r>
            <a:r>
              <a:rPr lang="en-US" dirty="0" err="1"/>
              <a:t>istack</a:t>
            </a:r>
            <a:r>
              <a:rPr lang="en-US" dirty="0"/>
              <a:t>=%d\n", (long) </a:t>
            </a:r>
            <a:r>
              <a:rPr lang="en-US" dirty="0" err="1"/>
              <a:t>getpid</a:t>
            </a:r>
            <a:r>
              <a:rPr lang="en-US" dirty="0"/>
              <a:t>(),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dirty="0" err="1"/>
              <a:t>childPid</a:t>
            </a:r>
            <a:r>
              <a:rPr lang="en-US" dirty="0"/>
              <a:t> == 0) ? "(child) " : "(parent)", </a:t>
            </a:r>
            <a:r>
              <a:rPr lang="en-US" dirty="0" err="1"/>
              <a:t>idata</a:t>
            </a:r>
            <a:r>
              <a:rPr lang="en-US" dirty="0"/>
              <a:t>, </a:t>
            </a:r>
            <a:r>
              <a:rPr lang="en-US" dirty="0" err="1"/>
              <a:t>istack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1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1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Date command</a:t>
            </a:r>
          </a:p>
          <a:p>
            <a:r>
              <a:rPr lang="en-US" dirty="0" smtClean="0"/>
              <a:t>TLPI/time/</a:t>
            </a:r>
            <a:r>
              <a:rPr lang="en-US" dirty="0" err="1" smtClean="0"/>
              <a:t>calendar_time.c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59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Strftime</a:t>
            </a:r>
            <a:r>
              <a:rPr lang="en-US" dirty="0"/>
              <a:t>() - format date and time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… many more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385888"/>
            <a:ext cx="848677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113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Chapter 11 - </a:t>
            </a:r>
            <a:r>
              <a:rPr lang="en-US" sz="3600" dirty="0"/>
              <a:t>SYSTEM LIMITS AND </a:t>
            </a:r>
            <a:r>
              <a:rPr lang="en-US" sz="3600" dirty="0" smtClean="0"/>
              <a:t>OPTIONS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11.1 </a:t>
            </a:r>
            <a:r>
              <a:rPr lang="en-US" dirty="0"/>
              <a:t>  System Limits</a:t>
            </a:r>
          </a:p>
          <a:p>
            <a:r>
              <a:rPr lang="en-US" dirty="0"/>
              <a:t>11.2   Retrieving System Limits (and Options) at Run Time</a:t>
            </a:r>
          </a:p>
          <a:p>
            <a:r>
              <a:rPr lang="en-US" dirty="0"/>
              <a:t>11.3   Retrieving File-Related Limits (and Options) at Run Time</a:t>
            </a:r>
          </a:p>
          <a:p>
            <a:r>
              <a:rPr lang="en-US" dirty="0"/>
              <a:t>11.4   Indeterminate Limits</a:t>
            </a:r>
          </a:p>
          <a:p>
            <a:r>
              <a:rPr lang="en-US" dirty="0"/>
              <a:t>11.5   System Options</a:t>
            </a:r>
          </a:p>
          <a:p>
            <a:r>
              <a:rPr lang="en-US" dirty="0"/>
              <a:t>11.6   Summary</a:t>
            </a:r>
          </a:p>
          <a:p>
            <a:r>
              <a:rPr lang="en-US" dirty="0"/>
              <a:t>11.7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8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Limits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How many files can a process hold open at one time?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the system support </a:t>
            </a:r>
            <a:r>
              <a:rPr lang="en-US" dirty="0" err="1"/>
              <a:t>realtime</a:t>
            </a:r>
            <a:r>
              <a:rPr lang="en-US" dirty="0"/>
              <a:t> signals?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the largest value that can be stored in a variable of type </a:t>
            </a:r>
            <a:r>
              <a:rPr lang="en-US" dirty="0" err="1"/>
              <a:t>int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big an argument list can a program have?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the maximum length of a pathname?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10186-10190).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120935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Software Development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Agile?</a:t>
            </a:r>
          </a:p>
          <a:p>
            <a:r>
              <a:rPr lang="en-US" dirty="0"/>
              <a:t>Agile </a:t>
            </a:r>
            <a:r>
              <a:rPr lang="en-US" dirty="0" smtClean="0"/>
              <a:t>Manifesto for Agile Software Development – </a:t>
            </a:r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dirty="0"/>
              <a:t>are uncovering better ways of developing</a:t>
            </a:r>
            <a:br>
              <a:rPr lang="en-US" dirty="0"/>
            </a:br>
            <a:r>
              <a:rPr lang="en-US" dirty="0"/>
              <a:t>software by doing it and helping others do it.</a:t>
            </a:r>
            <a:br>
              <a:rPr lang="en-US" dirty="0"/>
            </a:br>
            <a:r>
              <a:rPr lang="en-US" dirty="0"/>
              <a:t>Through this work we have come to value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Individuals and interactions </a:t>
            </a:r>
            <a:r>
              <a:rPr lang="en-US" dirty="0">
                <a:solidFill>
                  <a:srgbClr val="C00000"/>
                </a:solidFill>
              </a:rPr>
              <a:t>over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processes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tools</a:t>
            </a:r>
          </a:p>
          <a:p>
            <a:pPr marL="0" indent="0" algn="ctr">
              <a:buNone/>
            </a:pPr>
            <a:r>
              <a:rPr lang="en-US" dirty="0" smtClean="0"/>
              <a:t>Working </a:t>
            </a:r>
            <a:r>
              <a:rPr lang="en-US" dirty="0"/>
              <a:t>software </a:t>
            </a:r>
            <a:r>
              <a:rPr lang="en-US" dirty="0">
                <a:solidFill>
                  <a:srgbClr val="C00000"/>
                </a:solidFill>
              </a:rPr>
              <a:t>over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comprehensive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documentation</a:t>
            </a:r>
          </a:p>
          <a:p>
            <a:pPr marL="0" indent="0" algn="ctr">
              <a:buNone/>
            </a:pPr>
            <a:r>
              <a:rPr lang="en-US" dirty="0" smtClean="0"/>
              <a:t>Customer </a:t>
            </a:r>
            <a:r>
              <a:rPr lang="en-US" dirty="0"/>
              <a:t>collaboration </a:t>
            </a:r>
            <a:r>
              <a:rPr lang="en-US" dirty="0">
                <a:solidFill>
                  <a:srgbClr val="C00000"/>
                </a:solidFill>
              </a:rPr>
              <a:t>over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contract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negotiation</a:t>
            </a:r>
          </a:p>
          <a:p>
            <a:pPr marL="0" indent="0" algn="ctr">
              <a:buNone/>
            </a:pPr>
            <a:r>
              <a:rPr lang="en-US" dirty="0" smtClean="0"/>
              <a:t>Responding </a:t>
            </a:r>
            <a:r>
              <a:rPr lang="en-US" dirty="0"/>
              <a:t>to change </a:t>
            </a:r>
            <a:r>
              <a:rPr lang="en-US" dirty="0">
                <a:solidFill>
                  <a:srgbClr val="C00000"/>
                </a:solidFill>
              </a:rPr>
              <a:t>over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following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plan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That is, while there is value in the items on</a:t>
            </a:r>
            <a:br>
              <a:rPr lang="en-US" dirty="0"/>
            </a:br>
            <a:r>
              <a:rPr lang="en-US" dirty="0"/>
              <a:t>the right, we value the items on the left more.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6151" y="6324600"/>
            <a:ext cx="34665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http://agilemanifesto.org/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8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worry?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Across UNIX implementations</a:t>
            </a:r>
            <a:r>
              <a:rPr lang="en-US" dirty="0" smtClean="0"/>
              <a:t>:</a:t>
            </a:r>
          </a:p>
          <a:p>
            <a:r>
              <a:rPr lang="en-US" dirty="0"/>
              <a:t>At run time on a particular implementation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From one file system to another:</a:t>
            </a:r>
          </a:p>
          <a:p>
            <a:endParaRPr lang="en-US" dirty="0"/>
          </a:p>
          <a:p>
            <a:r>
              <a:rPr lang="en-US" dirty="0"/>
              <a:t>SUSv3 defines three functions— </a:t>
            </a:r>
            <a:r>
              <a:rPr lang="en-US" dirty="0" err="1"/>
              <a:t>sysconf</a:t>
            </a:r>
            <a:r>
              <a:rPr lang="en-US" dirty="0"/>
              <a:t>(), </a:t>
            </a:r>
            <a:r>
              <a:rPr lang="en-US" dirty="0" err="1"/>
              <a:t>pathconf</a:t>
            </a:r>
            <a:r>
              <a:rPr lang="en-US" dirty="0"/>
              <a:t>(), and </a:t>
            </a:r>
            <a:r>
              <a:rPr lang="en-US" dirty="0" err="1"/>
              <a:t>fpathconf</a:t>
            </a:r>
            <a:r>
              <a:rPr lang="en-US" dirty="0"/>
              <a:t>()—</a:t>
            </a:r>
          </a:p>
          <a:p>
            <a:endParaRPr lang="en-US" dirty="0"/>
          </a:p>
          <a:p>
            <a:r>
              <a:rPr lang="en-US" dirty="0" err="1" smtClean="0"/>
              <a:t>Kerrisk</a:t>
            </a:r>
            <a:r>
              <a:rPr lang="en-US" dirty="0"/>
              <a:t>, Michael (2011-02-11). The Linux Programming Interface: A Linux and UNIX System Programming Handbook (Kindle Locations 10197-10198). O'Reilly Distribution. Kindle Edition.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793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SYSCONF(3)                 Linux Programmer's Manual                SYSCONF(3)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sysconf</a:t>
            </a:r>
            <a:r>
              <a:rPr lang="en-US" dirty="0"/>
              <a:t> - Get configuration information at </a:t>
            </a:r>
            <a:r>
              <a:rPr lang="en-US" dirty="0" smtClean="0"/>
              <a:t>runtime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long </a:t>
            </a:r>
            <a:r>
              <a:rPr lang="en-US" dirty="0" err="1"/>
              <a:t>sysconf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name);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POSIX allows an application to test at compile or run time whether </a:t>
            </a:r>
            <a:r>
              <a:rPr lang="en-US" dirty="0" smtClean="0"/>
              <a:t>certain </a:t>
            </a:r>
            <a:r>
              <a:rPr lang="en-US" dirty="0"/>
              <a:t>options are supported, or what the value  is  of  certain  </a:t>
            </a:r>
            <a:r>
              <a:rPr lang="en-US" dirty="0" smtClean="0"/>
              <a:t>configurable </a:t>
            </a:r>
            <a:r>
              <a:rPr lang="en-US" dirty="0"/>
              <a:t>constants or limits.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At  compile time this is done by including &lt;</a:t>
            </a:r>
            <a:r>
              <a:rPr lang="en-US" dirty="0" err="1"/>
              <a:t>unistd.h</a:t>
            </a:r>
            <a:r>
              <a:rPr lang="en-US" dirty="0"/>
              <a:t>&gt; and/or &lt;</a:t>
            </a:r>
            <a:r>
              <a:rPr lang="en-US" dirty="0" err="1"/>
              <a:t>limits.h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and testing the value of certain macros.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At run time, one can ask for numerical values using the  present  </a:t>
            </a:r>
            <a:r>
              <a:rPr lang="en-US" dirty="0" smtClean="0"/>
              <a:t>function </a:t>
            </a:r>
            <a:r>
              <a:rPr lang="en-US" dirty="0" err="1"/>
              <a:t>sysconf</a:t>
            </a:r>
            <a:r>
              <a:rPr lang="en-US" dirty="0"/>
              <a:t>().  On can ask for numerical values that may depend on </a:t>
            </a:r>
            <a:r>
              <a:rPr lang="en-US" dirty="0" smtClean="0"/>
              <a:t>the file </a:t>
            </a:r>
            <a:r>
              <a:rPr lang="en-US" dirty="0"/>
              <a:t>system a file is in using the calls </a:t>
            </a:r>
            <a:r>
              <a:rPr lang="en-US" dirty="0" err="1"/>
              <a:t>fpathconf</a:t>
            </a:r>
            <a:r>
              <a:rPr lang="en-US" dirty="0"/>
              <a:t>(3) and  </a:t>
            </a:r>
            <a:r>
              <a:rPr lang="en-US" dirty="0" err="1"/>
              <a:t>pathconf</a:t>
            </a:r>
            <a:r>
              <a:rPr lang="en-US" dirty="0"/>
              <a:t>(3</a:t>
            </a:r>
            <a:r>
              <a:rPr lang="en-US" dirty="0" smtClean="0"/>
              <a:t>). One </a:t>
            </a:r>
            <a:r>
              <a:rPr lang="en-US" dirty="0"/>
              <a:t>can ask for string values using </a:t>
            </a:r>
            <a:r>
              <a:rPr lang="en-US" dirty="0" err="1"/>
              <a:t>confstr</a:t>
            </a:r>
            <a:r>
              <a:rPr lang="en-US" dirty="0"/>
              <a:t>(3).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87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   11-1.   Selected SUSv3 limits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I/O Buffering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3240762"/>
              </p:ext>
            </p:extLst>
          </p:nvPr>
        </p:nvGraphicFramePr>
        <p:xfrm>
          <a:off x="457200" y="1219200"/>
          <a:ext cx="8229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62000"/>
                <a:gridCol w="1752600"/>
                <a:gridCol w="419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Limit</a:t>
                      </a:r>
                    </a:p>
                    <a:p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limits.h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Sysconf</a:t>
                      </a:r>
                      <a:r>
                        <a:rPr lang="en-US" dirty="0" smtClean="0"/>
                        <a:t>()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ARG_MAX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_SC_ARG_MAX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bytes for arguments (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) plus environment (environ) that can be supplied to an exec() (Environment List and Passing the Caller’s Environment to the New Program)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_SC_CLK_TCK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Unit of measurement for times()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LOGIN_NAME_MAX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_SC_LOGIN_NAME_MAX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size of a login name (including terminating null byte)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_SC_OPEN_MAX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number of file descriptors that a process can have open at one time, and one greater than maximum usable descriptor number (Process Resource Lim.)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NGROUPS_MAX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_SC_NGROUPS_MAX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number of supplementary groups of process can have open at one time, and one greater than maximum usable descriptor number (Process </a:t>
                      </a:r>
                      <a:r>
                        <a:rPr lang="en-US" dirty="0" err="1" smtClean="0"/>
                        <a:t>Res.Lim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35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1" y="1752600"/>
            <a:ext cx="8825911" cy="287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5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68" y="1269999"/>
            <a:ext cx="8367432" cy="4947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47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limits and options from the shell: </a:t>
            </a:r>
            <a:r>
              <a:rPr lang="en-US" dirty="0" err="1" smtClean="0"/>
              <a:t>getconf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constant FOPEN_MAX, defined in &lt; </a:t>
            </a:r>
            <a:r>
              <a:rPr lang="en-US" dirty="0" err="1"/>
              <a:t>stdio.h</a:t>
            </a:r>
            <a:r>
              <a:rPr lang="en-US" dirty="0"/>
              <a:t> &gt;, is synonymous with STREAM_MAX.</a:t>
            </a:r>
          </a:p>
          <a:p>
            <a:r>
              <a:rPr lang="en-US" dirty="0"/>
              <a:t>NAME_MAX excludes the terminating null byte, while PATH_MAX includes it.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10435-10436).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281686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  11-1.   Using </a:t>
            </a:r>
            <a:r>
              <a:rPr lang="en-US" dirty="0" err="1"/>
              <a:t>sysconf</a:t>
            </a:r>
            <a:r>
              <a:rPr lang="en-US" dirty="0"/>
              <a:t>() </a:t>
            </a:r>
            <a:br>
              <a:rPr lang="en-US" dirty="0"/>
            </a:br>
            <a:r>
              <a:rPr lang="en-US" dirty="0" smtClean="0"/>
              <a:t>TLPI/</a:t>
            </a:r>
            <a:r>
              <a:rPr lang="en-US" dirty="0" err="1" smtClean="0"/>
              <a:t>syslim</a:t>
            </a:r>
            <a:r>
              <a:rPr lang="en-US" dirty="0" smtClean="0"/>
              <a:t>/</a:t>
            </a:r>
            <a:r>
              <a:rPr lang="en-US" dirty="0" err="1" smtClean="0"/>
              <a:t>t_sysconf.c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tlpi_hdr.h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static void             /* Print '</a:t>
            </a:r>
            <a:r>
              <a:rPr lang="en-US" dirty="0" err="1"/>
              <a:t>msg</a:t>
            </a:r>
            <a:r>
              <a:rPr lang="en-US" dirty="0"/>
              <a:t>' plus </a:t>
            </a:r>
            <a:r>
              <a:rPr lang="en-US" dirty="0" err="1"/>
              <a:t>sysconf</a:t>
            </a:r>
            <a:r>
              <a:rPr lang="en-US" dirty="0"/>
              <a:t>() value for 'name' */</a:t>
            </a:r>
          </a:p>
          <a:p>
            <a:pPr marL="0" indent="0">
              <a:buNone/>
            </a:pPr>
            <a:r>
              <a:rPr lang="en-US" dirty="0" err="1"/>
              <a:t>sysconfPrint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msg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name)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long </a:t>
            </a:r>
            <a:r>
              <a:rPr lang="en-US" dirty="0" err="1"/>
              <a:t>lim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errno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lim</a:t>
            </a:r>
            <a:r>
              <a:rPr lang="en-US" dirty="0"/>
              <a:t> = </a:t>
            </a:r>
            <a:r>
              <a:rPr lang="en-US" dirty="0" err="1"/>
              <a:t>sysconf</a:t>
            </a:r>
            <a:r>
              <a:rPr lang="en-US" dirty="0"/>
              <a:t>(name);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lim</a:t>
            </a:r>
            <a:r>
              <a:rPr lang="en-US" dirty="0"/>
              <a:t> != -1) {        /* Call succeeded, limit determinate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("%s %</a:t>
            </a:r>
            <a:r>
              <a:rPr lang="en-US" dirty="0" err="1"/>
              <a:t>ld</a:t>
            </a:r>
            <a:r>
              <a:rPr lang="en-US" dirty="0"/>
              <a:t>\n", </a:t>
            </a:r>
            <a:r>
              <a:rPr lang="en-US" dirty="0" err="1"/>
              <a:t>msg</a:t>
            </a:r>
            <a:r>
              <a:rPr lang="en-US" dirty="0"/>
              <a:t>, </a:t>
            </a:r>
            <a:r>
              <a:rPr lang="en-US" dirty="0" err="1"/>
              <a:t>lim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 else 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errno</a:t>
            </a:r>
            <a:r>
              <a:rPr lang="en-US" dirty="0"/>
              <a:t> == 0)     /* Call succeeded, limit indeterminate */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("%s (indeterminate)\n", 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else                /* Call failed */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sysconf</a:t>
            </a:r>
            <a:r>
              <a:rPr lang="en-US" dirty="0"/>
              <a:t> %s", 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0528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("_SC_ARG_MAX:        ", _SC_ARG_MAX);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("_SC_LOGIN_NAME_MAX: </a:t>
            </a:r>
            <a:r>
              <a:rPr lang="en-US" sz="2200" dirty="0" smtClean="0"/>
              <a:t>",_</a:t>
            </a:r>
            <a:r>
              <a:rPr lang="en-US" sz="2200" dirty="0"/>
              <a:t>SC_LOGIN_NAME_MAX);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("_SC_OPEN_MAX:       ", _SC_OPEN_MAX);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("_SC_NGROUPS_MAX:    ", _SC_NGROUPS_MAX);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("_SC_PAGESIZE:       ", _SC_PAGESIZE);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dirty="0" err="1"/>
              <a:t>sysconfPrint</a:t>
            </a:r>
            <a:r>
              <a:rPr lang="en-US" sz="2200" dirty="0"/>
              <a:t>("_SC_RTSIG_MAX:      ", _SC_RTSIG_MAX);</a:t>
            </a:r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2240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FPATHCONF(3)               Linux Programmer's Manual              FPATHCONF(3)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fpathconf</a:t>
            </a:r>
            <a:r>
              <a:rPr lang="en-US" dirty="0"/>
              <a:t>, </a:t>
            </a:r>
            <a:r>
              <a:rPr lang="en-US" dirty="0" err="1"/>
              <a:t>pathconf</a:t>
            </a:r>
            <a:r>
              <a:rPr lang="en-US" dirty="0"/>
              <a:t> - get configuration values for files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long </a:t>
            </a:r>
            <a:r>
              <a:rPr lang="en-US" dirty="0" err="1"/>
              <a:t>fpathconf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name);</a:t>
            </a:r>
          </a:p>
          <a:p>
            <a:pPr marL="0" indent="0">
              <a:buNone/>
            </a:pPr>
            <a:r>
              <a:rPr lang="en-US" dirty="0"/>
              <a:t>       long </a:t>
            </a:r>
            <a:r>
              <a:rPr lang="en-US" dirty="0" err="1"/>
              <a:t>pathconf</a:t>
            </a:r>
            <a:r>
              <a:rPr lang="en-US" dirty="0"/>
              <a:t>(char *path, </a:t>
            </a:r>
            <a:r>
              <a:rPr lang="en-US" dirty="0" err="1"/>
              <a:t>int</a:t>
            </a:r>
            <a:r>
              <a:rPr lang="en-US" dirty="0"/>
              <a:t> name);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fpathconf</a:t>
            </a:r>
            <a:r>
              <a:rPr lang="en-US" dirty="0"/>
              <a:t>() gets a value for the configuration option name for the open</a:t>
            </a:r>
          </a:p>
          <a:p>
            <a:pPr marL="0" indent="0">
              <a:buNone/>
            </a:pPr>
            <a:r>
              <a:rPr lang="en-US" dirty="0"/>
              <a:t>       file descriptor </a:t>
            </a:r>
            <a:r>
              <a:rPr lang="en-US" dirty="0" err="1"/>
              <a:t>fd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pathconf</a:t>
            </a:r>
            <a:r>
              <a:rPr lang="en-US" dirty="0"/>
              <a:t>() gets a value for configuration option name for the  filename</a:t>
            </a:r>
          </a:p>
          <a:p>
            <a:pPr marL="0" indent="0">
              <a:buNone/>
            </a:pPr>
            <a:r>
              <a:rPr lang="en-US" dirty="0"/>
              <a:t>       path.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240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968500"/>
            <a:ext cx="7410450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21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Development/Testing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Small initial system – read archive and step through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Process </a:t>
            </a:r>
            <a:r>
              <a:rPr lang="en-US" dirty="0" err="1" smtClean="0"/>
              <a:t>arg</a:t>
            </a:r>
            <a:r>
              <a:rPr lang="en-US" dirty="0" smtClean="0"/>
              <a:t> t as in “</a:t>
            </a:r>
            <a:r>
              <a:rPr lang="en-US" dirty="0" err="1" smtClean="0"/>
              <a:t>myar</a:t>
            </a:r>
            <a:r>
              <a:rPr lang="en-US" dirty="0" smtClean="0"/>
              <a:t> t archive”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functionality for other arguments with stub functions maybe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replace for new file as in “</a:t>
            </a:r>
            <a:r>
              <a:rPr lang="en-US" dirty="0" err="1"/>
              <a:t>myar</a:t>
            </a:r>
            <a:r>
              <a:rPr lang="en-US" dirty="0"/>
              <a:t> r arch f1” when f1 is not in the archive so just </a:t>
            </a:r>
            <a:r>
              <a:rPr lang="en-US" dirty="0" err="1"/>
              <a:t>plcace</a:t>
            </a:r>
            <a:r>
              <a:rPr lang="en-US" dirty="0"/>
              <a:t> it on the </a:t>
            </a:r>
            <a:r>
              <a:rPr lang="en-US" dirty="0" smtClean="0"/>
              <a:t>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extract as in “</a:t>
            </a:r>
            <a:r>
              <a:rPr lang="en-US" dirty="0" err="1" smtClean="0"/>
              <a:t>myar</a:t>
            </a:r>
            <a:r>
              <a:rPr lang="en-US" dirty="0" smtClean="0"/>
              <a:t> x archive f1”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delete as in “</a:t>
            </a:r>
            <a:r>
              <a:rPr lang="en-US" dirty="0" err="1" smtClean="0"/>
              <a:t>myar</a:t>
            </a:r>
            <a:r>
              <a:rPr lang="en-US" dirty="0" smtClean="0"/>
              <a:t> d archive f1” – </a:t>
            </a:r>
            <a:r>
              <a:rPr lang="en-US" sz="2400" dirty="0" smtClean="0"/>
              <a:t>happy/sad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Finish functionality for replace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041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TLPI/</a:t>
            </a:r>
            <a:r>
              <a:rPr lang="en-US" dirty="0" err="1"/>
              <a:t>syslim</a:t>
            </a:r>
            <a:r>
              <a:rPr lang="en-US" dirty="0"/>
              <a:t>/</a:t>
            </a:r>
            <a:r>
              <a:rPr lang="en-US" dirty="0" err="1"/>
              <a:t>t_fpathconf.c</a:t>
            </a:r>
            <a:r>
              <a:rPr lang="en-US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static void             /* Print '</a:t>
            </a:r>
            <a:r>
              <a:rPr lang="en-US" dirty="0" err="1"/>
              <a:t>msg</a:t>
            </a:r>
            <a:r>
              <a:rPr lang="en-US" dirty="0"/>
              <a:t>' plus value of </a:t>
            </a:r>
            <a:r>
              <a:rPr lang="en-US" dirty="0" err="1"/>
              <a:t>fpathconf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name) */</a:t>
            </a:r>
          </a:p>
          <a:p>
            <a:r>
              <a:rPr lang="en-US" dirty="0" err="1"/>
              <a:t>fpathconfPrint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msg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name)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long </a:t>
            </a:r>
            <a:r>
              <a:rPr lang="en-US" dirty="0" err="1"/>
              <a:t>lim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errno</a:t>
            </a:r>
            <a:r>
              <a:rPr lang="en-US" dirty="0"/>
              <a:t> = 0;</a:t>
            </a:r>
          </a:p>
          <a:p>
            <a:r>
              <a:rPr lang="en-US" dirty="0"/>
              <a:t>    </a:t>
            </a:r>
            <a:r>
              <a:rPr lang="en-US" dirty="0" err="1"/>
              <a:t>lim</a:t>
            </a:r>
            <a:r>
              <a:rPr lang="en-US" dirty="0"/>
              <a:t> = </a:t>
            </a:r>
            <a:r>
              <a:rPr lang="en-US" dirty="0" err="1"/>
              <a:t>fpathconf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name);</a:t>
            </a:r>
          </a:p>
          <a:p>
            <a:r>
              <a:rPr lang="en-US" dirty="0"/>
              <a:t>    if (</a:t>
            </a:r>
            <a:r>
              <a:rPr lang="en-US" dirty="0" err="1"/>
              <a:t>lim</a:t>
            </a:r>
            <a:r>
              <a:rPr lang="en-US" dirty="0"/>
              <a:t> != -1) {        /* Call succeeded, limit determinate */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("%s %</a:t>
            </a:r>
            <a:r>
              <a:rPr lang="en-US" dirty="0" err="1"/>
              <a:t>ld</a:t>
            </a:r>
            <a:r>
              <a:rPr lang="en-US" dirty="0"/>
              <a:t>\n", </a:t>
            </a:r>
            <a:r>
              <a:rPr lang="en-US" dirty="0" err="1"/>
              <a:t>msg</a:t>
            </a:r>
            <a:r>
              <a:rPr lang="en-US" dirty="0"/>
              <a:t>, </a:t>
            </a:r>
            <a:r>
              <a:rPr lang="en-US" dirty="0" err="1"/>
              <a:t>lim</a:t>
            </a:r>
            <a:r>
              <a:rPr lang="en-US" dirty="0"/>
              <a:t>);</a:t>
            </a:r>
          </a:p>
          <a:p>
            <a:r>
              <a:rPr lang="en-US" dirty="0"/>
              <a:t>    } else {</a:t>
            </a:r>
          </a:p>
          <a:p>
            <a:r>
              <a:rPr lang="en-US" dirty="0"/>
              <a:t>        if (</a:t>
            </a:r>
            <a:r>
              <a:rPr lang="en-US" dirty="0" err="1"/>
              <a:t>errno</a:t>
            </a:r>
            <a:r>
              <a:rPr lang="en-US" dirty="0"/>
              <a:t> == 0)     /* Call succeeded, limit indeterminate */</a:t>
            </a:r>
          </a:p>
          <a:p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("%s (indeterminate)\n", 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  <a:p>
            <a:r>
              <a:rPr lang="en-US" dirty="0"/>
              <a:t>        else                /* Call failed */</a:t>
            </a:r>
          </a:p>
          <a:p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fpathconf</a:t>
            </a:r>
            <a:r>
              <a:rPr lang="en-US" dirty="0"/>
              <a:t> %s", 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74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syslim</a:t>
            </a:r>
            <a:r>
              <a:rPr lang="en-US" dirty="0" smtClean="0"/>
              <a:t>/</a:t>
            </a:r>
            <a:r>
              <a:rPr lang="en-US" dirty="0" err="1" smtClean="0"/>
              <a:t>t_fpathconf.c</a:t>
            </a:r>
            <a:r>
              <a:rPr lang="en-US" dirty="0" smtClean="0"/>
              <a:t> - main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fpathconfPrint</a:t>
            </a:r>
            <a:r>
              <a:rPr lang="en-US" sz="2000" dirty="0"/>
              <a:t>("_PC_NAME_MAX: ", STDIN_FILENO, _PC_NAME_MAX);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fpathconfPrint</a:t>
            </a:r>
            <a:r>
              <a:rPr lang="en-US" sz="2000" dirty="0"/>
              <a:t>("_PC_PATH_MAX: ", STDIN_FILENO, _PC_PATH_MAX);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fpathconfPrint</a:t>
            </a:r>
            <a:r>
              <a:rPr lang="en-US" sz="2000" dirty="0"/>
              <a:t>("_PC_PIPE_BUF: ", STDIN_FILENO, _PC_PIPE_BUF);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000" dirty="0" smtClean="0"/>
              <a:t>exit(EXIT_SUCCESS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14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Options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… (more not shown here) </a:t>
            </a:r>
            <a:r>
              <a:rPr lang="en-US" dirty="0" err="1" smtClean="0"/>
              <a:t>inlcuding</a:t>
            </a:r>
            <a:r>
              <a:rPr lang="en-US" dirty="0" smtClean="0"/>
              <a:t> _POSIX_THREADS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89025"/>
            <a:ext cx="7356475" cy="496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569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  12.   System and Process </a:t>
            </a:r>
            <a:r>
              <a:rPr lang="en-US" dirty="0" smtClean="0"/>
              <a:t>Info.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12.1   The /</a:t>
            </a:r>
            <a:r>
              <a:rPr lang="en-US" dirty="0" err="1"/>
              <a:t>proc</a:t>
            </a:r>
            <a:r>
              <a:rPr lang="en-US" dirty="0"/>
              <a:t> File System</a:t>
            </a:r>
          </a:p>
          <a:p>
            <a:r>
              <a:rPr lang="en-US" dirty="0"/>
              <a:t>12.1.1   Obtaining Information About a Process: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i="1" dirty="0"/>
              <a:t>PID</a:t>
            </a:r>
            <a:endParaRPr lang="en-US" dirty="0"/>
          </a:p>
          <a:p>
            <a:r>
              <a:rPr lang="en-US" dirty="0"/>
              <a:t>12.1.2   System Information Under /</a:t>
            </a:r>
            <a:r>
              <a:rPr lang="en-US" dirty="0" err="1"/>
              <a:t>proc</a:t>
            </a:r>
            <a:endParaRPr lang="en-US" dirty="0"/>
          </a:p>
          <a:p>
            <a:r>
              <a:rPr lang="en-US" dirty="0"/>
              <a:t>12.1.3   Accessing /</a:t>
            </a:r>
            <a:r>
              <a:rPr lang="en-US" dirty="0" err="1"/>
              <a:t>proc</a:t>
            </a:r>
            <a:r>
              <a:rPr lang="en-US" dirty="0"/>
              <a:t> Files</a:t>
            </a:r>
          </a:p>
          <a:p>
            <a:r>
              <a:rPr lang="en-US" dirty="0"/>
              <a:t>12.2   System Identification: </a:t>
            </a:r>
            <a:r>
              <a:rPr lang="en-US" i="1" dirty="0" err="1"/>
              <a:t>uname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12.3   Summary</a:t>
            </a:r>
          </a:p>
          <a:p>
            <a:r>
              <a:rPr lang="en-US" dirty="0"/>
              <a:t>12.4   Exercises</a:t>
            </a:r>
          </a:p>
        </p:txBody>
      </p:sp>
    </p:spTree>
    <p:extLst>
      <p:ext uri="{BB962C8B-B14F-4D97-AF65-F5344CB8AC3E}">
        <p14:creationId xmlns:p14="http://schemas.microsoft.com/office/powerpoint/2010/main" val="4709837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info: </a:t>
            </a:r>
            <a:r>
              <a:rPr lang="en-US" dirty="0" err="1" smtClean="0"/>
              <a:t>ps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ps</a:t>
            </a:r>
            <a:r>
              <a:rPr lang="en-US" dirty="0"/>
              <a:t> -e</a:t>
            </a:r>
          </a:p>
          <a:p>
            <a:pPr marL="0" indent="0">
              <a:buNone/>
            </a:pPr>
            <a:r>
              <a:rPr lang="en-US" dirty="0"/>
              <a:t>  PID </a:t>
            </a:r>
            <a:r>
              <a:rPr lang="en-US" dirty="0" smtClean="0"/>
              <a:t>	TTY          </a:t>
            </a:r>
            <a:r>
              <a:rPr lang="en-US" dirty="0"/>
              <a:t>TIME CMD</a:t>
            </a:r>
          </a:p>
          <a:p>
            <a:pPr marL="0" indent="0">
              <a:buNone/>
            </a:pPr>
            <a:r>
              <a:rPr lang="en-US" dirty="0"/>
              <a:t>    1 </a:t>
            </a:r>
            <a:r>
              <a:rPr lang="en-US" dirty="0" smtClean="0"/>
              <a:t>	?        </a:t>
            </a:r>
            <a:r>
              <a:rPr lang="en-US" dirty="0"/>
              <a:t>00:00:01 </a:t>
            </a:r>
            <a:r>
              <a:rPr lang="en-US" dirty="0" err="1"/>
              <a:t>init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2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kthreadd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3 </a:t>
            </a:r>
            <a:r>
              <a:rPr lang="en-US" dirty="0" smtClean="0"/>
              <a:t>	?        </a:t>
            </a:r>
            <a:r>
              <a:rPr lang="en-US" dirty="0"/>
              <a:t>00:00:00 migration/0</a:t>
            </a:r>
          </a:p>
          <a:p>
            <a:pPr marL="0" indent="0">
              <a:buNone/>
            </a:pPr>
            <a:r>
              <a:rPr lang="en-US" dirty="0"/>
              <a:t>    4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ksoftirqd</a:t>
            </a:r>
            <a:r>
              <a:rPr lang="en-US" dirty="0"/>
              <a:t>/0</a:t>
            </a:r>
          </a:p>
          <a:p>
            <a:pPr marL="0" indent="0">
              <a:buNone/>
            </a:pPr>
            <a:r>
              <a:rPr lang="en-US" dirty="0"/>
              <a:t>    5 </a:t>
            </a:r>
            <a:r>
              <a:rPr lang="en-US" dirty="0" smtClean="0"/>
              <a:t>	?        </a:t>
            </a:r>
            <a:r>
              <a:rPr lang="en-US" dirty="0"/>
              <a:t>00:00:00 watchdog/0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6	 </a:t>
            </a:r>
            <a:r>
              <a:rPr lang="en-US" dirty="0"/>
              <a:t>?        00:00:00 migration/1</a:t>
            </a:r>
          </a:p>
          <a:p>
            <a:pPr marL="0" indent="0">
              <a:buNone/>
            </a:pPr>
            <a:r>
              <a:rPr lang="en-US" dirty="0"/>
              <a:t>    7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ksoftirqd</a:t>
            </a:r>
            <a:r>
              <a:rPr lang="en-US" dirty="0"/>
              <a:t>/1</a:t>
            </a:r>
          </a:p>
          <a:p>
            <a:pPr marL="0" indent="0">
              <a:buNone/>
            </a:pPr>
            <a:r>
              <a:rPr lang="en-US" dirty="0"/>
              <a:t>    8 </a:t>
            </a:r>
            <a:r>
              <a:rPr lang="en-US" dirty="0" smtClean="0"/>
              <a:t>	?        </a:t>
            </a:r>
            <a:r>
              <a:rPr lang="en-US" dirty="0"/>
              <a:t>00:00:00 watchdog/1</a:t>
            </a:r>
          </a:p>
          <a:p>
            <a:pPr marL="0" indent="0">
              <a:buNone/>
            </a:pPr>
            <a:r>
              <a:rPr lang="en-US" dirty="0"/>
              <a:t>    9 </a:t>
            </a:r>
            <a:r>
              <a:rPr lang="en-US" dirty="0" smtClean="0"/>
              <a:t>	?        </a:t>
            </a:r>
            <a:r>
              <a:rPr lang="en-US" dirty="0"/>
              <a:t>00:00:00 events/0</a:t>
            </a:r>
          </a:p>
          <a:p>
            <a:pPr marL="0" indent="0">
              <a:buNone/>
            </a:pPr>
            <a:r>
              <a:rPr lang="en-US" dirty="0"/>
              <a:t>   10 </a:t>
            </a:r>
            <a:r>
              <a:rPr lang="en-US" dirty="0" smtClean="0"/>
              <a:t>	?        </a:t>
            </a:r>
            <a:r>
              <a:rPr lang="en-US" dirty="0"/>
              <a:t>00:00:00 events/1</a:t>
            </a:r>
          </a:p>
          <a:p>
            <a:pPr marL="0" indent="0">
              <a:buNone/>
            </a:pPr>
            <a:r>
              <a:rPr lang="en-US" dirty="0"/>
              <a:t>   11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cpuset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12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khelper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13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netns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14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async</a:t>
            </a:r>
            <a:r>
              <a:rPr lang="en-US" dirty="0"/>
              <a:t>/</a:t>
            </a:r>
            <a:r>
              <a:rPr lang="en-US" dirty="0" err="1"/>
              <a:t>mgr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15	 </a:t>
            </a:r>
            <a:r>
              <a:rPr lang="en-US" dirty="0"/>
              <a:t>?        00:00:00 pm</a:t>
            </a:r>
          </a:p>
          <a:p>
            <a:pPr marL="0" indent="0">
              <a:buNone/>
            </a:pPr>
            <a:r>
              <a:rPr lang="en-US" dirty="0"/>
              <a:t>   17 </a:t>
            </a:r>
            <a:r>
              <a:rPr lang="en-US" dirty="0" smtClean="0"/>
              <a:t>	?        </a:t>
            </a:r>
            <a:r>
              <a:rPr lang="en-US" dirty="0"/>
              <a:t>00:00:00 </a:t>
            </a:r>
            <a:r>
              <a:rPr lang="en-US" dirty="0" err="1"/>
              <a:t>sync_supers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1786 </a:t>
            </a:r>
            <a:r>
              <a:rPr lang="en-US" dirty="0" smtClean="0"/>
              <a:t>	</a:t>
            </a:r>
            <a:r>
              <a:rPr lang="en-US" dirty="0" err="1" smtClean="0"/>
              <a:t>pts</a:t>
            </a:r>
            <a:r>
              <a:rPr lang="en-US" dirty="0" smtClean="0"/>
              <a:t>/0   00:00:00 </a:t>
            </a:r>
            <a:r>
              <a:rPr lang="en-US" dirty="0"/>
              <a:t>bash</a:t>
            </a:r>
          </a:p>
          <a:p>
            <a:pPr marL="0" indent="0">
              <a:buNone/>
            </a:pPr>
            <a:r>
              <a:rPr lang="en-US" dirty="0"/>
              <a:t> 1807 </a:t>
            </a:r>
            <a:r>
              <a:rPr lang="en-US" dirty="0" smtClean="0"/>
              <a:t>	?           </a:t>
            </a:r>
            <a:r>
              <a:rPr lang="en-US" dirty="0"/>
              <a:t>00:00:00 </a:t>
            </a:r>
            <a:r>
              <a:rPr lang="en-US" dirty="0" err="1"/>
              <a:t>oosplash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1820 </a:t>
            </a:r>
            <a:r>
              <a:rPr lang="en-US" dirty="0" smtClean="0"/>
              <a:t>	?           00:00:00 </a:t>
            </a:r>
            <a:r>
              <a:rPr lang="en-US" dirty="0"/>
              <a:t>notification-da</a:t>
            </a:r>
          </a:p>
          <a:p>
            <a:pPr marL="0" indent="0">
              <a:buNone/>
            </a:pPr>
            <a:r>
              <a:rPr lang="en-US" dirty="0"/>
              <a:t> 1895 </a:t>
            </a:r>
            <a:r>
              <a:rPr lang="en-US" dirty="0" smtClean="0"/>
              <a:t>	?           00:00:44 </a:t>
            </a:r>
            <a:r>
              <a:rPr lang="en-US" dirty="0" err="1"/>
              <a:t>soffice.bin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1978 </a:t>
            </a:r>
            <a:r>
              <a:rPr lang="en-US" dirty="0" smtClean="0"/>
              <a:t>	?           00:00:00 </a:t>
            </a:r>
            <a:r>
              <a:rPr lang="en-US" dirty="0"/>
              <a:t>flush-8:0</a:t>
            </a:r>
          </a:p>
          <a:p>
            <a:pPr marL="0" indent="0">
              <a:buNone/>
            </a:pPr>
            <a:r>
              <a:rPr lang="en-US" dirty="0"/>
              <a:t> 2005 </a:t>
            </a:r>
            <a:r>
              <a:rPr lang="en-US" dirty="0" smtClean="0"/>
              <a:t>	?           </a:t>
            </a:r>
            <a:r>
              <a:rPr lang="en-US" dirty="0"/>
              <a:t>00:00:00 flush-0:22</a:t>
            </a:r>
          </a:p>
          <a:p>
            <a:pPr marL="0" indent="0">
              <a:buNone/>
            </a:pPr>
            <a:r>
              <a:rPr lang="en-US" dirty="0"/>
              <a:t> 2010 </a:t>
            </a:r>
            <a:r>
              <a:rPr lang="en-US" dirty="0" smtClean="0"/>
              <a:t>	?           00:00:02 </a:t>
            </a:r>
            <a:r>
              <a:rPr lang="en-US" dirty="0"/>
              <a:t>plugin-</a:t>
            </a:r>
            <a:r>
              <a:rPr lang="en-US" dirty="0" err="1"/>
              <a:t>containe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2013 </a:t>
            </a:r>
            <a:r>
              <a:rPr lang="en-US" dirty="0" smtClean="0"/>
              <a:t>	?           00:00:05 </a:t>
            </a:r>
            <a:r>
              <a:rPr lang="en-US" dirty="0" err="1"/>
              <a:t>acroread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2087 </a:t>
            </a:r>
            <a:r>
              <a:rPr lang="en-US" dirty="0" smtClean="0"/>
              <a:t>	</a:t>
            </a:r>
            <a:r>
              <a:rPr lang="en-US" dirty="0" err="1" smtClean="0"/>
              <a:t>pts</a:t>
            </a:r>
            <a:r>
              <a:rPr lang="en-US" dirty="0" smtClean="0"/>
              <a:t>/0   00:00:00 </a:t>
            </a:r>
            <a:r>
              <a:rPr lang="en-US" dirty="0"/>
              <a:t>vi</a:t>
            </a:r>
          </a:p>
          <a:p>
            <a:pPr marL="0" indent="0">
              <a:buNone/>
            </a:pPr>
            <a:r>
              <a:rPr lang="en-US" dirty="0"/>
              <a:t> 2092 </a:t>
            </a:r>
            <a:r>
              <a:rPr lang="en-US" dirty="0" smtClean="0"/>
              <a:t>	?           00:00:00 </a:t>
            </a:r>
            <a:r>
              <a:rPr lang="en-US" dirty="0" err="1"/>
              <a:t>sshd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2181 </a:t>
            </a:r>
            <a:r>
              <a:rPr lang="en-US" dirty="0" smtClean="0"/>
              <a:t>	?           00:00:00 </a:t>
            </a:r>
            <a:r>
              <a:rPr lang="en-US" dirty="0" err="1"/>
              <a:t>sshd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2182 </a:t>
            </a:r>
            <a:r>
              <a:rPr lang="en-US" dirty="0" smtClean="0"/>
              <a:t>	</a:t>
            </a:r>
            <a:r>
              <a:rPr lang="en-US" dirty="0" err="1" smtClean="0"/>
              <a:t>pts</a:t>
            </a:r>
            <a:r>
              <a:rPr lang="en-US" dirty="0" smtClean="0"/>
              <a:t>/1    </a:t>
            </a:r>
            <a:r>
              <a:rPr lang="en-US" dirty="0"/>
              <a:t>00:00:00 bash</a:t>
            </a:r>
          </a:p>
          <a:p>
            <a:pPr marL="0" indent="0">
              <a:buNone/>
            </a:pPr>
            <a:r>
              <a:rPr lang="en-US" dirty="0"/>
              <a:t> 2207 </a:t>
            </a:r>
            <a:r>
              <a:rPr lang="en-US" dirty="0" smtClean="0"/>
              <a:t>	?           00:00:00 </a:t>
            </a:r>
            <a:r>
              <a:rPr lang="en-US" dirty="0"/>
              <a:t>evolution-data-</a:t>
            </a:r>
          </a:p>
          <a:p>
            <a:pPr marL="0" indent="0">
              <a:buNone/>
            </a:pPr>
            <a:r>
              <a:rPr lang="en-US" dirty="0"/>
              <a:t> 2211 </a:t>
            </a:r>
            <a:r>
              <a:rPr lang="en-US" dirty="0" smtClean="0"/>
              <a:t>	?           00:00:00 </a:t>
            </a:r>
            <a:r>
              <a:rPr lang="en-US" dirty="0"/>
              <a:t>evolution-</a:t>
            </a:r>
            <a:r>
              <a:rPr lang="en-US" dirty="0" err="1"/>
              <a:t>excha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2253 </a:t>
            </a:r>
            <a:r>
              <a:rPr lang="en-US" dirty="0" smtClean="0"/>
              <a:t>	</a:t>
            </a:r>
            <a:r>
              <a:rPr lang="en-US" dirty="0" err="1" smtClean="0"/>
              <a:t>pts</a:t>
            </a:r>
            <a:r>
              <a:rPr lang="en-US" dirty="0" smtClean="0"/>
              <a:t>/1   00:00:00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2254 </a:t>
            </a:r>
            <a:r>
              <a:rPr lang="en-US" dirty="0" smtClean="0"/>
              <a:t>	</a:t>
            </a:r>
            <a:r>
              <a:rPr lang="en-US" dirty="0" err="1" smtClean="0"/>
              <a:t>pts</a:t>
            </a:r>
            <a:r>
              <a:rPr lang="en-US" dirty="0" smtClean="0"/>
              <a:t>/1   00:00:00 </a:t>
            </a:r>
            <a:r>
              <a:rPr lang="en-US" dirty="0"/>
              <a:t>less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4877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see every process on the system using standard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-e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see every process </a:t>
            </a:r>
            <a:r>
              <a:rPr lang="en-US" dirty="0" smtClean="0"/>
              <a:t>using </a:t>
            </a:r>
            <a:r>
              <a:rPr lang="en-US" dirty="0"/>
              <a:t>BSD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ax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print a process tree: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ejH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axjf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To get info about threads: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get security info: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euser</a:t>
            </a:r>
            <a:r>
              <a:rPr lang="en-US" dirty="0" smtClean="0"/>
              <a:t>, </a:t>
            </a:r>
            <a:r>
              <a:rPr lang="en-US" dirty="0" err="1" smtClean="0"/>
              <a:t>ruser</a:t>
            </a:r>
            <a:r>
              <a:rPr lang="en-US" dirty="0" smtClean="0"/>
              <a:t>, </a:t>
            </a:r>
            <a:r>
              <a:rPr lang="en-US" dirty="0" err="1" smtClean="0"/>
              <a:t>suser</a:t>
            </a:r>
            <a:r>
              <a:rPr lang="en-US" dirty="0" smtClean="0"/>
              <a:t>, fuser, f, 			</a:t>
            </a:r>
            <a:r>
              <a:rPr lang="en-US" dirty="0" err="1" smtClean="0"/>
              <a:t>comm</a:t>
            </a:r>
            <a:r>
              <a:rPr lang="en-US" dirty="0" smtClean="0"/>
              <a:t>, label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 err="1" smtClean="0"/>
              <a:t>ps</a:t>
            </a:r>
            <a:r>
              <a:rPr lang="en-US" dirty="0" smtClean="0"/>
              <a:t> –</a:t>
            </a:r>
            <a:r>
              <a:rPr lang="en-US" dirty="0" err="1" smtClean="0"/>
              <a:t>eM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To see every process running as root (real &amp; effective ID) in </a:t>
            </a:r>
            <a:r>
              <a:rPr lang="en-US" dirty="0" smtClean="0"/>
              <a:t>user format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-U root -u root </a:t>
            </a:r>
            <a:r>
              <a:rPr lang="en-US" dirty="0" smtClean="0"/>
              <a:t>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Print only the process IDs of </a:t>
            </a:r>
            <a:r>
              <a:rPr lang="en-US" dirty="0" err="1"/>
              <a:t>syslogd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-C </a:t>
            </a:r>
            <a:r>
              <a:rPr lang="en-US" dirty="0" err="1"/>
              <a:t>syslogd</a:t>
            </a:r>
            <a:r>
              <a:rPr lang="en-US" dirty="0"/>
              <a:t> -o </a:t>
            </a:r>
            <a:r>
              <a:rPr lang="en-US" dirty="0" err="1"/>
              <a:t>pid</a:t>
            </a:r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815521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 file system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many processes are running on the system and who owns them?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files does a process have open?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files are currently locked, and which processes hold the locks?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sockets are being used on the system?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10801-10804).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21194899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/PID/status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hermes</a:t>
            </a:r>
            <a:r>
              <a:rPr lang="en-US" dirty="0"/>
              <a:t>&gt; cat /</a:t>
            </a:r>
            <a:r>
              <a:rPr lang="en-US" dirty="0" err="1"/>
              <a:t>proc</a:t>
            </a:r>
            <a:r>
              <a:rPr lang="en-US" dirty="0"/>
              <a:t>/2/status</a:t>
            </a:r>
          </a:p>
          <a:p>
            <a:pPr marL="0" indent="0">
              <a:buNone/>
            </a:pPr>
            <a:r>
              <a:rPr lang="en-US" dirty="0"/>
              <a:t>Name:   </a:t>
            </a:r>
            <a:r>
              <a:rPr lang="en-US" dirty="0" err="1"/>
              <a:t>kthreadd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State:  S (sleeping)</a:t>
            </a:r>
          </a:p>
          <a:p>
            <a:pPr marL="0" indent="0">
              <a:buNone/>
            </a:pPr>
            <a:r>
              <a:rPr lang="en-US" dirty="0" err="1"/>
              <a:t>Tgid</a:t>
            </a:r>
            <a:r>
              <a:rPr lang="en-US" dirty="0"/>
              <a:t>:   2</a:t>
            </a:r>
          </a:p>
          <a:p>
            <a:pPr marL="0" indent="0">
              <a:buNone/>
            </a:pPr>
            <a:r>
              <a:rPr lang="en-US" dirty="0" err="1"/>
              <a:t>Pid</a:t>
            </a:r>
            <a:r>
              <a:rPr lang="en-US" dirty="0"/>
              <a:t>:    2</a:t>
            </a:r>
          </a:p>
          <a:p>
            <a:pPr marL="0" indent="0">
              <a:buNone/>
            </a:pPr>
            <a:r>
              <a:rPr lang="en-US" dirty="0" err="1"/>
              <a:t>PPid</a:t>
            </a:r>
            <a:r>
              <a:rPr lang="en-US" dirty="0"/>
              <a:t>:   0</a:t>
            </a:r>
          </a:p>
          <a:p>
            <a:pPr marL="0" indent="0">
              <a:buNone/>
            </a:pPr>
            <a:r>
              <a:rPr lang="en-US" dirty="0" err="1"/>
              <a:t>TracerPid</a:t>
            </a:r>
            <a:r>
              <a:rPr lang="en-US" dirty="0"/>
              <a:t>: 0</a:t>
            </a:r>
          </a:p>
          <a:p>
            <a:pPr marL="0" indent="0">
              <a:buNone/>
            </a:pPr>
            <a:r>
              <a:rPr lang="en-US" dirty="0" err="1"/>
              <a:t>Uid</a:t>
            </a:r>
            <a:r>
              <a:rPr lang="en-US" dirty="0"/>
              <a:t>:    0  0 0  0</a:t>
            </a:r>
          </a:p>
          <a:p>
            <a:pPr marL="0" indent="0">
              <a:buNone/>
            </a:pPr>
            <a:r>
              <a:rPr lang="en-US" dirty="0" err="1"/>
              <a:t>Gid</a:t>
            </a:r>
            <a:r>
              <a:rPr lang="en-US" dirty="0"/>
              <a:t>:    0  0 0  0</a:t>
            </a:r>
          </a:p>
          <a:p>
            <a:pPr marL="0" indent="0">
              <a:buNone/>
            </a:pPr>
            <a:r>
              <a:rPr lang="en-US" dirty="0" err="1"/>
              <a:t>FDSize</a:t>
            </a:r>
            <a:r>
              <a:rPr lang="en-US" dirty="0"/>
              <a:t>: 32</a:t>
            </a:r>
          </a:p>
          <a:p>
            <a:pPr marL="0" indent="0">
              <a:buNone/>
            </a:pPr>
            <a:r>
              <a:rPr lang="en-US" dirty="0"/>
              <a:t>Groups:</a:t>
            </a:r>
          </a:p>
          <a:p>
            <a:pPr marL="0" indent="0">
              <a:buNone/>
            </a:pPr>
            <a:r>
              <a:rPr lang="en-US" dirty="0"/>
              <a:t>Threads:   1</a:t>
            </a:r>
          </a:p>
          <a:p>
            <a:pPr marL="0" indent="0">
              <a:buNone/>
            </a:pPr>
            <a:r>
              <a:rPr lang="en-US" dirty="0" err="1"/>
              <a:t>SigQ</a:t>
            </a:r>
            <a:r>
              <a:rPr lang="en-US" dirty="0"/>
              <a:t>:   0/16023</a:t>
            </a:r>
          </a:p>
          <a:p>
            <a:pPr marL="0" indent="0">
              <a:buNone/>
            </a:pPr>
            <a:r>
              <a:rPr lang="en-US" dirty="0" err="1"/>
              <a:t>SigPnd</a:t>
            </a:r>
            <a:r>
              <a:rPr lang="en-US" dirty="0"/>
              <a:t>: 0000000000000000</a:t>
            </a:r>
          </a:p>
          <a:p>
            <a:pPr marL="0" indent="0">
              <a:buNone/>
            </a:pPr>
            <a:r>
              <a:rPr lang="en-US" dirty="0" err="1"/>
              <a:t>ShdPnd</a:t>
            </a:r>
            <a:r>
              <a:rPr lang="en-US" dirty="0"/>
              <a:t>: 0000000000000000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SigBlk</a:t>
            </a:r>
            <a:r>
              <a:rPr lang="en-US" dirty="0"/>
              <a:t>: 0000000000000000</a:t>
            </a:r>
          </a:p>
          <a:p>
            <a:pPr marL="0" indent="0">
              <a:buNone/>
            </a:pPr>
            <a:r>
              <a:rPr lang="en-US" dirty="0" err="1"/>
              <a:t>SigIgn</a:t>
            </a:r>
            <a:r>
              <a:rPr lang="en-US" dirty="0"/>
              <a:t>: </a:t>
            </a:r>
            <a:r>
              <a:rPr lang="en-US" dirty="0" err="1"/>
              <a:t>ffffffffffffffff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SigCgt</a:t>
            </a:r>
            <a:r>
              <a:rPr lang="en-US" dirty="0"/>
              <a:t>: 0000000000000000</a:t>
            </a:r>
          </a:p>
          <a:p>
            <a:pPr marL="0" indent="0">
              <a:buNone/>
            </a:pPr>
            <a:r>
              <a:rPr lang="en-US" dirty="0" err="1"/>
              <a:t>CapInh</a:t>
            </a:r>
            <a:r>
              <a:rPr lang="en-US" dirty="0"/>
              <a:t>: 0000000000000000</a:t>
            </a:r>
          </a:p>
          <a:p>
            <a:pPr marL="0" indent="0">
              <a:buNone/>
            </a:pPr>
            <a:r>
              <a:rPr lang="en-US" dirty="0" err="1"/>
              <a:t>CapPrm</a:t>
            </a:r>
            <a:r>
              <a:rPr lang="en-US" dirty="0"/>
              <a:t>: </a:t>
            </a:r>
            <a:r>
              <a:rPr lang="en-US" dirty="0" err="1"/>
              <a:t>ffffffffffffffff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CapEff</a:t>
            </a:r>
            <a:r>
              <a:rPr lang="en-US" dirty="0"/>
              <a:t>: </a:t>
            </a:r>
            <a:r>
              <a:rPr lang="en-US" dirty="0" err="1"/>
              <a:t>fffffffffffffeff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CapBnd</a:t>
            </a:r>
            <a:r>
              <a:rPr lang="en-US" dirty="0"/>
              <a:t>: </a:t>
            </a:r>
            <a:r>
              <a:rPr lang="en-US" dirty="0" err="1"/>
              <a:t>ffffffffffffffff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Cpus_allowed</a:t>
            </a:r>
            <a:r>
              <a:rPr lang="en-US" dirty="0"/>
              <a:t>:   </a:t>
            </a:r>
            <a:r>
              <a:rPr lang="en-US" dirty="0" err="1"/>
              <a:t>ff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Cpus_allowed_list</a:t>
            </a:r>
            <a:r>
              <a:rPr lang="en-US" dirty="0"/>
              <a:t>:     0-7</a:t>
            </a:r>
          </a:p>
          <a:p>
            <a:pPr marL="0" indent="0">
              <a:buNone/>
            </a:pPr>
            <a:r>
              <a:rPr lang="en-US" dirty="0" err="1"/>
              <a:t>Mems_allowed</a:t>
            </a:r>
            <a:r>
              <a:rPr lang="en-US" dirty="0"/>
              <a:t>:   1</a:t>
            </a:r>
          </a:p>
          <a:p>
            <a:pPr marL="0" indent="0">
              <a:buNone/>
            </a:pPr>
            <a:r>
              <a:rPr lang="en-US" dirty="0" err="1"/>
              <a:t>Mems_allowed_list</a:t>
            </a:r>
            <a:r>
              <a:rPr lang="en-US" dirty="0"/>
              <a:t>:     0</a:t>
            </a:r>
          </a:p>
          <a:p>
            <a:pPr marL="0" indent="0">
              <a:buNone/>
            </a:pPr>
            <a:r>
              <a:rPr lang="en-US" dirty="0" err="1"/>
              <a:t>voluntary_ctxt_switches</a:t>
            </a:r>
            <a:r>
              <a:rPr lang="en-US" dirty="0"/>
              <a:t>:        107</a:t>
            </a:r>
          </a:p>
          <a:p>
            <a:pPr marL="0" indent="0">
              <a:buNone/>
            </a:pPr>
            <a:r>
              <a:rPr lang="en-US" dirty="0" err="1"/>
              <a:t>nonvoluntary_ctxt_switches</a:t>
            </a:r>
            <a:r>
              <a:rPr lang="en-US" dirty="0"/>
              <a:t>:     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02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   12-1.   Selected files in each /</a:t>
            </a:r>
            <a:r>
              <a:rPr lang="en-US" dirty="0" err="1"/>
              <a:t>proc</a:t>
            </a:r>
            <a:r>
              <a:rPr lang="en-US" dirty="0"/>
              <a:t>/ PID directory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277291"/>
              </p:ext>
            </p:extLst>
          </p:nvPr>
        </p:nvGraphicFramePr>
        <p:xfrm>
          <a:off x="304800" y="1295400"/>
          <a:ext cx="8458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887"/>
                <a:gridCol w="6862313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Description (process attribute)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cmdline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Command-line arguments delimited by \0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Cmd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Symbolic link to current working directory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environ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Environment list NAME = value pairs, delimited by \0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exe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Symbolic link to file being executed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fd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Directory containing symbolic links to files opened by this process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maps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Memory mappings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mem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Process virtual memory (must </a:t>
                      </a:r>
                      <a:r>
                        <a:rPr lang="en-US" sz="2000" b="1" dirty="0" err="1" smtClean="0"/>
                        <a:t>lseek</a:t>
                      </a:r>
                      <a:r>
                        <a:rPr lang="en-US" sz="2000" b="1" dirty="0" smtClean="0"/>
                        <a:t>() to valid offset before I/ O)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mounts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Mount points for this process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root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Symbolic link to root directory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4256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/</a:t>
            </a:r>
            <a:r>
              <a:rPr lang="en-US" dirty="0" err="1" smtClean="0"/>
              <a:t>proc</a:t>
            </a:r>
            <a:r>
              <a:rPr lang="en-US" dirty="0" smtClean="0"/>
              <a:t>/PID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/PID/</a:t>
            </a:r>
            <a:r>
              <a:rPr lang="en-US" dirty="0" err="1" smtClean="0"/>
              <a:t>fd</a:t>
            </a:r>
            <a:r>
              <a:rPr lang="en-US" dirty="0" smtClean="0"/>
              <a:t> – symbolic link for every file descriptor that a process has open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/PID/task/TID – thread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9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Univ</a:t>
            </a:r>
            <a:r>
              <a:rPr lang="en-US" dirty="0" smtClean="0"/>
              <a:t> Michigan </a:t>
            </a:r>
            <a:r>
              <a:rPr lang="en-US" dirty="0" err="1" smtClean="0"/>
              <a:t>ugrad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MS UC-Berkeley 1979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Wrote TCP/IP for UNIX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co-founder status at </a:t>
            </a:r>
            <a:r>
              <a:rPr lang="en-US" dirty="0">
                <a:hlinkClick r:id="rId2" tooltip="Sun Microsystems"/>
              </a:rPr>
              <a:t>Sun </a:t>
            </a:r>
            <a:r>
              <a:rPr lang="en-US" dirty="0" smtClean="0">
                <a:hlinkClick r:id="rId2" tooltip="Sun Microsystems"/>
              </a:rPr>
              <a:t>Microsystems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1986 </a:t>
            </a:r>
            <a:r>
              <a:rPr lang="en-US" dirty="0">
                <a:hlinkClick r:id="rId3" tooltip="Grace Murray Hopper Award"/>
              </a:rPr>
              <a:t>Grace Murray Hopper </a:t>
            </a:r>
            <a:r>
              <a:rPr lang="en-US" dirty="0" smtClean="0">
                <a:hlinkClick r:id="rId3" tooltip="Grace Murray Hopper Award"/>
              </a:rPr>
              <a:t>Award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Inspired NFS, 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"</a:t>
            </a:r>
            <a:r>
              <a:rPr lang="en-US" dirty="0">
                <a:hlinkClick r:id="rId4" tooltip="Why the future doesn't need us"/>
              </a:rPr>
              <a:t>Why the future doesn't need </a:t>
            </a:r>
            <a:r>
              <a:rPr lang="en-US" dirty="0" smtClean="0">
                <a:hlinkClick r:id="rId4" tooltip="Why the future doesn't need us"/>
              </a:rPr>
              <a:t>us</a:t>
            </a:r>
            <a:r>
              <a:rPr lang="en-US" dirty="0" smtClean="0"/>
              <a:t>“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Vi, BSD, paging Unix, …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2013 -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06450"/>
            <a:ext cx="41910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4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Table   </a:t>
            </a:r>
            <a:r>
              <a:rPr lang="en-US" sz="3600" dirty="0" smtClean="0"/>
              <a:t>12-2 </a:t>
            </a:r>
            <a:r>
              <a:rPr lang="en-US" sz="3600" dirty="0"/>
              <a:t>S</a:t>
            </a:r>
            <a:r>
              <a:rPr lang="en-US" sz="3600" dirty="0" smtClean="0"/>
              <a:t>elected </a:t>
            </a:r>
            <a:r>
              <a:rPr lang="en-US" sz="3600" dirty="0"/>
              <a:t>/</a:t>
            </a:r>
            <a:r>
              <a:rPr lang="en-US" sz="3600" dirty="0" err="1"/>
              <a:t>proc</a:t>
            </a:r>
            <a:r>
              <a:rPr lang="en-US" sz="3600" dirty="0"/>
              <a:t> subdirectories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45370"/>
              </p:ext>
            </p:extLst>
          </p:nvPr>
        </p:nvGraphicFramePr>
        <p:xfrm>
          <a:off x="685800" y="1676400"/>
          <a:ext cx="7696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556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Directory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Information exposed by files in this directory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Various system information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/net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Status information about networking and sockets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/sys/</a:t>
                      </a:r>
                      <a:r>
                        <a:rPr lang="en-US" sz="2000" b="1" dirty="0" err="1" smtClean="0"/>
                        <a:t>fs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Settings related to file systems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/sys/kernel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Various general kernel settings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/sys/net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Networking and sockets settings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/sys/</a:t>
                      </a:r>
                      <a:r>
                        <a:rPr lang="en-US" sz="2000" b="1" dirty="0" err="1" smtClean="0"/>
                        <a:t>vm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Memory-management settings 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proc</a:t>
                      </a:r>
                      <a:r>
                        <a:rPr lang="en-US" sz="2000" b="1" dirty="0" smtClean="0"/>
                        <a:t>/</a:t>
                      </a:r>
                      <a:r>
                        <a:rPr lang="en-US" sz="2000" b="1" dirty="0" err="1" smtClean="0"/>
                        <a:t>sysvipc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Information about System V IPC objects</a:t>
                      </a:r>
                    </a:p>
                    <a:p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36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13.1   Kernel Buffering of File I/O: The Buffer Cache</a:t>
            </a:r>
          </a:p>
          <a:p>
            <a:r>
              <a:rPr lang="en-US" dirty="0"/>
              <a:t>13.2   Buffering in the </a:t>
            </a:r>
            <a:r>
              <a:rPr lang="en-US" i="1" dirty="0" err="1"/>
              <a:t>stdio</a:t>
            </a:r>
            <a:r>
              <a:rPr lang="en-US" dirty="0"/>
              <a:t> Library</a:t>
            </a:r>
          </a:p>
          <a:p>
            <a:r>
              <a:rPr lang="en-US" dirty="0"/>
              <a:t>13.3   Controlling Kernel Buffering of File I/O</a:t>
            </a:r>
          </a:p>
          <a:p>
            <a:r>
              <a:rPr lang="en-US" dirty="0"/>
              <a:t>13.4   Summary of I/O Buffering</a:t>
            </a:r>
          </a:p>
          <a:p>
            <a:r>
              <a:rPr lang="en-US" dirty="0"/>
              <a:t>13.5   Giving the Kernel Hints About I/O Patterns: </a:t>
            </a:r>
            <a:r>
              <a:rPr lang="en-US" i="1" dirty="0" err="1"/>
              <a:t>posix_fadvise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13.6   Bypassing the Buffer Cache: Direct I/O</a:t>
            </a:r>
          </a:p>
          <a:p>
            <a:r>
              <a:rPr lang="en-US" dirty="0"/>
              <a:t>13.7   Mixing Library Functions and System Calls for File I/O</a:t>
            </a:r>
          </a:p>
          <a:p>
            <a:r>
              <a:rPr lang="en-US" dirty="0"/>
              <a:t>13.8   Summary</a:t>
            </a:r>
          </a:p>
          <a:p>
            <a:r>
              <a:rPr lang="en-US" dirty="0"/>
              <a:t>13.9   Exercises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18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962400" cy="1447800"/>
          </a:xfrm>
        </p:spPr>
        <p:txBody>
          <a:bodyPr/>
          <a:lstStyle/>
          <a:p>
            <a:r>
              <a:rPr lang="en-US" dirty="0" smtClean="0"/>
              <a:t>Figure 12-1 /</a:t>
            </a:r>
            <a:r>
              <a:rPr lang="en-US" dirty="0" err="1" smtClean="0"/>
              <a:t>proc</a:t>
            </a:r>
            <a:r>
              <a:rPr lang="en-US" dirty="0"/>
              <a:t> </a:t>
            </a:r>
            <a:r>
              <a:rPr lang="en-US" dirty="0" smtClean="0"/>
              <a:t>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181078"/>
            <a:ext cx="8229600" cy="29758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9956"/>
            <a:ext cx="4419600" cy="598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1294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hermes</a:t>
            </a:r>
            <a:r>
              <a:rPr lang="en-US" dirty="0"/>
              <a:t>&gt; cd </a:t>
            </a:r>
            <a:r>
              <a:rPr lang="en-US" dirty="0" err="1"/>
              <a:t>sysinfo</a:t>
            </a:r>
            <a:endParaRPr lang="en-US" dirty="0"/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Makefile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procfs_pidmax.c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procfs_user_exe.c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procfs_pidmax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procfs_user_exe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7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534400" cy="647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MAKE(1)                       LOCAL USER COMMANDS                      MAKE(1)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make - GNU make utility to maintain groups of programs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make [ -f </a:t>
            </a:r>
            <a:r>
              <a:rPr lang="en-US" dirty="0" err="1"/>
              <a:t>makefile</a:t>
            </a:r>
            <a:r>
              <a:rPr lang="en-US" dirty="0"/>
              <a:t> ] [ options ] ... [ targets ] 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WARNING</a:t>
            </a:r>
          </a:p>
          <a:p>
            <a:pPr marL="0" indent="0">
              <a:buNone/>
            </a:pPr>
            <a:r>
              <a:rPr lang="en-US" dirty="0"/>
              <a:t>       This  man  page  is an extract of the documentation of GNU make.  It is</a:t>
            </a:r>
          </a:p>
          <a:p>
            <a:pPr marL="0" indent="0">
              <a:buNone/>
            </a:pPr>
            <a:r>
              <a:rPr lang="en-US" dirty="0"/>
              <a:t>       updated only occasionally, because the GNU project does not use  </a:t>
            </a:r>
            <a:r>
              <a:rPr lang="en-US" dirty="0" err="1"/>
              <a:t>nroff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For  complete,  current documentation, refer to the Info file make.info</a:t>
            </a:r>
          </a:p>
          <a:p>
            <a:pPr marL="0" indent="0">
              <a:buNone/>
            </a:pPr>
            <a:r>
              <a:rPr lang="en-US" dirty="0"/>
              <a:t>       which is made from the </a:t>
            </a:r>
            <a:r>
              <a:rPr lang="en-US" dirty="0" err="1"/>
              <a:t>Texinfo</a:t>
            </a:r>
            <a:r>
              <a:rPr lang="en-US" dirty="0"/>
              <a:t> source file </a:t>
            </a:r>
            <a:r>
              <a:rPr lang="en-US" dirty="0" err="1"/>
              <a:t>make.texi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</a:t>
            </a:r>
            <a:r>
              <a:rPr lang="en-US" dirty="0"/>
              <a:t>purpose of the make utility is  </a:t>
            </a:r>
            <a:r>
              <a:rPr lang="en-US" dirty="0" smtClean="0"/>
              <a:t>to:</a:t>
            </a:r>
          </a:p>
          <a:p>
            <a:pPr marL="0" indent="0">
              <a:buNone/>
            </a:pPr>
            <a:r>
              <a:rPr lang="en-US" dirty="0" smtClean="0"/>
              <a:t>1) determine  </a:t>
            </a:r>
            <a:r>
              <a:rPr lang="en-US" dirty="0"/>
              <a:t>automatically  </a:t>
            </a:r>
            <a:r>
              <a:rPr lang="en-US" dirty="0" smtClean="0"/>
              <a:t>which pieces </a:t>
            </a:r>
            <a:r>
              <a:rPr lang="en-US" dirty="0"/>
              <a:t>of a large program need to be recompiled, 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 issue the  commands to </a:t>
            </a:r>
            <a:r>
              <a:rPr lang="en-US" dirty="0"/>
              <a:t>recompile them.</a:t>
            </a:r>
          </a:p>
        </p:txBody>
      </p:sp>
    </p:spTree>
    <p:extLst>
      <p:ext uri="{BB962C8B-B14F-4D97-AF65-F5344CB8AC3E}">
        <p14:creationId xmlns:p14="http://schemas.microsoft.com/office/powerpoint/2010/main" val="382057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Advantages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saves time - both typing and recompilation</a:t>
            </a:r>
          </a:p>
          <a:p>
            <a:r>
              <a:rPr lang="en-US" dirty="0" smtClean="0"/>
              <a:t>The </a:t>
            </a:r>
            <a:r>
              <a:rPr lang="en-US" dirty="0" err="1"/>
              <a:t>Makefile</a:t>
            </a:r>
            <a:r>
              <a:rPr lang="en-US" dirty="0"/>
              <a:t> documents the </a:t>
            </a:r>
            <a:r>
              <a:rPr lang="en-US" dirty="0" smtClean="0"/>
              <a:t>dependencies and how to build the software.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distribution of software one can `make' and `make install' a package with knowing anything about it.</a:t>
            </a:r>
          </a:p>
        </p:txBody>
      </p:sp>
    </p:spTree>
    <p:extLst>
      <p:ext uri="{BB962C8B-B14F-4D97-AF65-F5344CB8AC3E}">
        <p14:creationId xmlns:p14="http://schemas.microsoft.com/office/powerpoint/2010/main" val="368705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Makefiles</a:t>
            </a:r>
            <a:r>
              <a:rPr lang="en-US" dirty="0"/>
              <a:t> - Make Specification Files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 </a:t>
            </a:r>
            <a:r>
              <a:rPr lang="en-US" dirty="0"/>
              <a:t>of the form</a:t>
            </a:r>
          </a:p>
          <a:p>
            <a:r>
              <a:rPr lang="en-US" dirty="0"/>
              <a:t>name=value</a:t>
            </a:r>
          </a:p>
          <a:p>
            <a:endParaRPr lang="en-US" dirty="0"/>
          </a:p>
          <a:p>
            <a:r>
              <a:rPr lang="en-US" dirty="0"/>
              <a:t>Target Groups of the form</a:t>
            </a:r>
          </a:p>
          <a:p>
            <a:pPr marL="0" indent="0">
              <a:buNone/>
            </a:pPr>
            <a:r>
              <a:rPr lang="en-US" dirty="0"/>
              <a:t>target_1 : </a:t>
            </a:r>
            <a:r>
              <a:rPr lang="en-US" dirty="0" smtClean="0"/>
              <a:t>dependency list_1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&lt;TAB&gt;        </a:t>
            </a:r>
            <a:r>
              <a:rPr lang="en-US" dirty="0"/>
              <a:t>cmdlist_1 </a:t>
            </a:r>
          </a:p>
          <a:p>
            <a:pPr marL="0" indent="0">
              <a:buNone/>
            </a:pPr>
            <a:r>
              <a:rPr lang="en-US" dirty="0"/>
              <a:t>target_2 : </a:t>
            </a:r>
            <a:r>
              <a:rPr lang="en-US" dirty="0" smtClean="0"/>
              <a:t>dependencylist_2</a:t>
            </a:r>
          </a:p>
          <a:p>
            <a:pPr marL="0" indent="0">
              <a:buNone/>
            </a:pPr>
            <a:r>
              <a:rPr lang="en-US" dirty="0" smtClean="0"/>
              <a:t>&lt;TAB&gt;  </a:t>
            </a:r>
            <a:r>
              <a:rPr lang="en-US" dirty="0"/>
              <a:t>cmdlist_2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76656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 </a:t>
            </a:r>
            <a:r>
              <a:rPr lang="en-US" dirty="0" err="1"/>
              <a:t>Makefile</a:t>
            </a:r>
            <a:r>
              <a:rPr lang="en-US" dirty="0"/>
              <a:t> Example </a:t>
            </a:r>
          </a:p>
          <a:p>
            <a:pPr marL="0" indent="0">
              <a:buNone/>
            </a:pPr>
            <a:r>
              <a:rPr lang="en-US" dirty="0" err="1"/>
              <a:t>prog</a:t>
            </a:r>
            <a:r>
              <a:rPr lang="en-US" dirty="0"/>
              <a:t>: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routines.o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cc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routines.o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 Each command line starts with a \tab </a:t>
            </a:r>
          </a:p>
          <a:p>
            <a:pPr marL="0" indent="0">
              <a:buNone/>
            </a:pPr>
            <a:r>
              <a:rPr lang="en-US" dirty="0" err="1"/>
              <a:t>main.o</a:t>
            </a:r>
            <a:r>
              <a:rPr lang="en-US" dirty="0"/>
              <a:t>: </a:t>
            </a:r>
            <a:r>
              <a:rPr lang="en-US" dirty="0" err="1"/>
              <a:t>main.c</a:t>
            </a:r>
            <a:r>
              <a:rPr lang="en-US" dirty="0"/>
              <a:t> </a:t>
            </a:r>
            <a:r>
              <a:rPr lang="en-US" dirty="0" err="1"/>
              <a:t>defs.h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main.c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routines.o</a:t>
            </a:r>
            <a:r>
              <a:rPr lang="en-US" dirty="0"/>
              <a:t>: </a:t>
            </a:r>
            <a:r>
              <a:rPr lang="en-US" dirty="0" err="1"/>
              <a:t>routines.c</a:t>
            </a:r>
            <a:r>
              <a:rPr lang="en-US" dirty="0"/>
              <a:t> </a:t>
            </a:r>
            <a:r>
              <a:rPr lang="en-US" dirty="0" err="1"/>
              <a:t>defs.h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routines.c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84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6846</TotalTime>
  <Words>3333</Words>
  <Application>Microsoft Office PowerPoint</Application>
  <PresentationFormat>On-screen Show (4:3)</PresentationFormat>
  <Paragraphs>733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Origin</vt:lpstr>
      <vt:lpstr>CSCE  510  - Systems Programming</vt:lpstr>
      <vt:lpstr>Overview</vt:lpstr>
      <vt:lpstr>Agile Software Development</vt:lpstr>
      <vt:lpstr>Iterative Development/Testing</vt:lpstr>
      <vt:lpstr>Unix for 100</vt:lpstr>
      <vt:lpstr>PowerPoint Presentation</vt:lpstr>
      <vt:lpstr>Make Advantages </vt:lpstr>
      <vt:lpstr>Makefiles - Make Specification Files</vt:lpstr>
      <vt:lpstr>A Simple Makefile</vt:lpstr>
      <vt:lpstr>Make Tree actually forest</vt:lpstr>
      <vt:lpstr># Another Makefile Example </vt:lpstr>
      <vt:lpstr> Make Implementation Algorithm</vt:lpstr>
      <vt:lpstr>GNU Make</vt:lpstr>
      <vt:lpstr>Downloading</vt:lpstr>
      <vt:lpstr>Do we want to look at the source?</vt:lpstr>
      <vt:lpstr>Make –p shows Rules/Macro defs</vt:lpstr>
      <vt:lpstr>Make builtin Macros</vt:lpstr>
      <vt:lpstr>Chapter 24   PROCESS CREATION</vt:lpstr>
      <vt:lpstr>Fork/exec Fig24-1</vt:lpstr>
      <vt:lpstr>fork</vt:lpstr>
      <vt:lpstr>Other things that are the same</vt:lpstr>
      <vt:lpstr>Procexec/t_fork.c</vt:lpstr>
      <vt:lpstr>t_execve.c</vt:lpstr>
      <vt:lpstr>PowerPoint Presentation</vt:lpstr>
      <vt:lpstr>PowerPoint Presentation</vt:lpstr>
      <vt:lpstr>Examples</vt:lpstr>
      <vt:lpstr>Strftime() - format date and time</vt:lpstr>
      <vt:lpstr>Chapter 11 - SYSTEM LIMITS AND OPTIONS</vt:lpstr>
      <vt:lpstr>System Limits</vt:lpstr>
      <vt:lpstr>Why worry? </vt:lpstr>
      <vt:lpstr>PowerPoint Presentation</vt:lpstr>
      <vt:lpstr>Table   11-1.   Selected SUSv3 limits</vt:lpstr>
      <vt:lpstr>PowerPoint Presentation</vt:lpstr>
      <vt:lpstr>PowerPoint Presentation</vt:lpstr>
      <vt:lpstr>Determining limits and options from the shell: getconf</vt:lpstr>
      <vt:lpstr>Example   11-1.   Using sysconf()  TLPI/syslim/t_sysconf.c</vt:lpstr>
      <vt:lpstr>PowerPoint Presentation</vt:lpstr>
      <vt:lpstr>PowerPoint Presentation</vt:lpstr>
      <vt:lpstr>PowerPoint Presentation</vt:lpstr>
      <vt:lpstr>TLPI/syslim/t_fpathconf.c </vt:lpstr>
      <vt:lpstr>TLPI/syslim/t_fpathconf.c - main </vt:lpstr>
      <vt:lpstr>System Options</vt:lpstr>
      <vt:lpstr>Chapter   12.   System and Process Info.</vt:lpstr>
      <vt:lpstr>Process info: ps -</vt:lpstr>
      <vt:lpstr>PS EXAMPLES</vt:lpstr>
      <vt:lpstr>/proc file system revisited</vt:lpstr>
      <vt:lpstr>/proc/PID/status</vt:lpstr>
      <vt:lpstr>Table   12-1.   Selected files in each /proc/ PID directory</vt:lpstr>
      <vt:lpstr>More /proc/PID</vt:lpstr>
      <vt:lpstr>Table   12-2 Selected /proc subdirectories </vt:lpstr>
      <vt:lpstr>FILE I/O Buffering</vt:lpstr>
      <vt:lpstr>Figure 12-1 /proc hierarchy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151</cp:revision>
  <cp:lastPrinted>2013-02-04T20:14:00Z</cp:lastPrinted>
  <dcterms:created xsi:type="dcterms:W3CDTF">2013-01-05T02:56:47Z</dcterms:created>
  <dcterms:modified xsi:type="dcterms:W3CDTF">2013-02-06T20:20:18Z</dcterms:modified>
</cp:coreProperties>
</file>