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4"/>
  </p:notesMasterIdLst>
  <p:handoutMasterIdLst>
    <p:handoutMasterId r:id="rId35"/>
  </p:handoutMasterIdLst>
  <p:sldIdLst>
    <p:sldId id="352" r:id="rId2"/>
    <p:sldId id="353" r:id="rId3"/>
    <p:sldId id="354" r:id="rId4"/>
    <p:sldId id="355" r:id="rId5"/>
    <p:sldId id="356" r:id="rId6"/>
    <p:sldId id="388" r:id="rId7"/>
    <p:sldId id="389" r:id="rId8"/>
    <p:sldId id="390" r:id="rId9"/>
    <p:sldId id="396" r:id="rId10"/>
    <p:sldId id="391" r:id="rId11"/>
    <p:sldId id="393" r:id="rId12"/>
    <p:sldId id="392" r:id="rId13"/>
    <p:sldId id="394" r:id="rId14"/>
    <p:sldId id="395" r:id="rId15"/>
    <p:sldId id="382" r:id="rId16"/>
    <p:sldId id="359" r:id="rId17"/>
    <p:sldId id="360" r:id="rId18"/>
    <p:sldId id="361" r:id="rId19"/>
    <p:sldId id="362" r:id="rId20"/>
    <p:sldId id="386" r:id="rId21"/>
    <p:sldId id="387" r:id="rId22"/>
    <p:sldId id="406" r:id="rId23"/>
    <p:sldId id="364" r:id="rId24"/>
    <p:sldId id="363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04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1" d="100"/>
          <a:sy n="51" d="100"/>
        </p:scale>
        <p:origin x="-30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System Calls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race_Murray_Hopper_Award" TargetMode="External"/><Relationship Id="rId2" Type="http://schemas.openxmlformats.org/officeDocument/2006/relationships/hyperlink" Target="http://en.wikipedia.org/wiki/Sun_Microsystem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hyperlink" Target="http://en.wikipedia.org/wiki/Why_the_future_doesn%27t_need_us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sc.edu/~matthews/Courses/510/Lectures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 </a:t>
            </a:r>
            <a:r>
              <a:rPr lang="en-US" b="1" dirty="0" smtClean="0"/>
              <a:t>06 </a:t>
            </a:r>
            <a:r>
              <a:rPr lang="en-US" b="1" dirty="0" smtClean="0"/>
              <a:t>- </a:t>
            </a:r>
            <a:r>
              <a:rPr lang="en-US" dirty="0"/>
              <a:t> </a:t>
            </a:r>
            <a:r>
              <a:rPr lang="en-US" dirty="0" smtClean="0"/>
              <a:t>C++/Java </a:t>
            </a:r>
            <a:r>
              <a:rPr lang="en-US" dirty="0" smtClean="0">
                <a:sym typeface="Wingdings" pitchFamily="2" charset="2"/>
              </a:rPr>
              <a:t> C, Memory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23,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Kernighan and Ritchie (K&amp;R)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Pointers to structures email</a:t>
            </a:r>
          </a:p>
          <a:p>
            <a:r>
              <a:rPr lang="en-US" dirty="0"/>
              <a:t>/</a:t>
            </a:r>
            <a:r>
              <a:rPr lang="en-US" dirty="0" smtClean="0"/>
              <a:t>class/csce510/Examples</a:t>
            </a:r>
          </a:p>
          <a:p>
            <a:pPr lvl="1"/>
            <a:r>
              <a:rPr lang="en-US" dirty="0" err="1" smtClean="0"/>
              <a:t>getword.c</a:t>
            </a:r>
            <a:r>
              <a:rPr lang="en-US" dirty="0" smtClean="0"/>
              <a:t>  </a:t>
            </a:r>
          </a:p>
          <a:p>
            <a:pPr lvl="1"/>
            <a:r>
              <a:rPr lang="en-US" dirty="0" err="1" smtClean="0"/>
              <a:t>tree.c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94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Getword</a:t>
            </a:r>
            <a:r>
              <a:rPr lang="en-US" dirty="0" smtClean="0"/>
              <a:t> function – read a word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5486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dirty="0" err="1"/>
              <a:t>int</a:t>
            </a:r>
            <a:r>
              <a:rPr lang="en-US" sz="4200" dirty="0"/>
              <a:t> </a:t>
            </a:r>
            <a:r>
              <a:rPr lang="en-US" sz="4200" dirty="0" err="1"/>
              <a:t>getword</a:t>
            </a:r>
            <a:r>
              <a:rPr lang="en-US" sz="4200" dirty="0"/>
              <a:t>(FILE *</a:t>
            </a:r>
            <a:r>
              <a:rPr lang="en-US" sz="4200" dirty="0" err="1"/>
              <a:t>fp</a:t>
            </a:r>
            <a:r>
              <a:rPr lang="en-US" sz="4200" dirty="0"/>
              <a:t>, char *word, </a:t>
            </a:r>
            <a:endParaRPr lang="en-US" sz="4200" dirty="0" smtClean="0"/>
          </a:p>
          <a:p>
            <a:pPr marL="0" indent="0">
              <a:buNone/>
            </a:pPr>
            <a:r>
              <a:rPr lang="en-US" sz="4200" dirty="0"/>
              <a:t>	</a:t>
            </a:r>
            <a:r>
              <a:rPr lang="en-US" sz="4200" dirty="0" smtClean="0"/>
              <a:t>	</a:t>
            </a:r>
            <a:r>
              <a:rPr lang="en-US" sz="4200" dirty="0" err="1" smtClean="0"/>
              <a:t>int</a:t>
            </a:r>
            <a:r>
              <a:rPr lang="en-US" sz="4200" dirty="0" smtClean="0"/>
              <a:t> </a:t>
            </a:r>
            <a:r>
              <a:rPr lang="en-US" sz="4200" dirty="0" err="1"/>
              <a:t>lim</a:t>
            </a:r>
            <a:r>
              <a:rPr lang="en-US" sz="4200" dirty="0"/>
              <a:t>)</a:t>
            </a:r>
          </a:p>
          <a:p>
            <a:pPr marL="0" indent="0">
              <a:buNone/>
            </a:pPr>
            <a:r>
              <a:rPr lang="en-US" sz="4200" dirty="0"/>
              <a:t>{</a:t>
            </a:r>
          </a:p>
          <a:p>
            <a:pPr marL="0" indent="0">
              <a:buNone/>
            </a:pPr>
            <a:r>
              <a:rPr lang="en-US" sz="4200" dirty="0"/>
              <a:t>    </a:t>
            </a:r>
            <a:r>
              <a:rPr lang="en-US" sz="4200" dirty="0" err="1"/>
              <a:t>int</a:t>
            </a:r>
            <a:r>
              <a:rPr lang="en-US" sz="4200" dirty="0"/>
              <a:t> c, t;</a:t>
            </a:r>
          </a:p>
          <a:p>
            <a:pPr marL="0" indent="0">
              <a:buNone/>
            </a:pPr>
            <a:r>
              <a:rPr lang="en-US" sz="4200" dirty="0"/>
              <a:t>    char *w = word;</a:t>
            </a:r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r>
              <a:rPr lang="en-US" sz="4200" dirty="0"/>
              <a:t>    while(</a:t>
            </a:r>
            <a:r>
              <a:rPr lang="en-US" sz="4200" dirty="0" err="1"/>
              <a:t>isspace</a:t>
            </a:r>
            <a:r>
              <a:rPr lang="en-US" sz="4200" dirty="0"/>
              <a:t>(c = </a:t>
            </a:r>
            <a:r>
              <a:rPr lang="en-US" sz="4200" dirty="0" err="1"/>
              <a:t>getc</a:t>
            </a:r>
            <a:r>
              <a:rPr lang="en-US" sz="4200" dirty="0"/>
              <a:t>(</a:t>
            </a:r>
            <a:r>
              <a:rPr lang="en-US" sz="4200" dirty="0" err="1"/>
              <a:t>fp</a:t>
            </a:r>
            <a:r>
              <a:rPr lang="en-US" sz="4200" dirty="0"/>
              <a:t>)))</a:t>
            </a:r>
          </a:p>
          <a:p>
            <a:pPr marL="0" indent="0">
              <a:buNone/>
            </a:pPr>
            <a:r>
              <a:rPr lang="en-US" sz="4200" dirty="0"/>
              <a:t>        ;</a:t>
            </a:r>
          </a:p>
          <a:p>
            <a:pPr marL="0" indent="0">
              <a:buNone/>
            </a:pPr>
            <a:r>
              <a:rPr lang="en-US" sz="4200" dirty="0"/>
              <a:t>    if (c != EOF) </a:t>
            </a:r>
          </a:p>
          <a:p>
            <a:pPr marL="0" indent="0">
              <a:buNone/>
            </a:pPr>
            <a:r>
              <a:rPr lang="en-US" sz="4200" dirty="0"/>
              <a:t>        *w++ = c;</a:t>
            </a:r>
          </a:p>
          <a:p>
            <a:pPr marL="0" indent="0">
              <a:buNone/>
            </a:pPr>
            <a:r>
              <a:rPr lang="en-US" sz="4200" dirty="0"/>
              <a:t>    if (!</a:t>
            </a:r>
            <a:r>
              <a:rPr lang="en-US" sz="4200" dirty="0" err="1"/>
              <a:t>isalpha</a:t>
            </a:r>
            <a:r>
              <a:rPr lang="en-US" sz="4200" dirty="0"/>
              <a:t>(c)){</a:t>
            </a:r>
          </a:p>
          <a:p>
            <a:pPr marL="0" indent="0">
              <a:buNone/>
            </a:pPr>
            <a:r>
              <a:rPr lang="en-US" sz="4200" dirty="0"/>
              <a:t>        *w = EOS;</a:t>
            </a:r>
          </a:p>
          <a:p>
            <a:pPr marL="0" indent="0">
              <a:buNone/>
            </a:pPr>
            <a:r>
              <a:rPr lang="en-US" sz="4200" dirty="0"/>
              <a:t>        return c;</a:t>
            </a:r>
          </a:p>
          <a:p>
            <a:pPr marL="0" indent="0">
              <a:buNone/>
            </a:pPr>
            <a:r>
              <a:rPr lang="en-US" sz="4200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dirty="0"/>
              <a:t>for( ; --</a:t>
            </a:r>
            <a:r>
              <a:rPr lang="en-US" sz="4200" dirty="0" err="1"/>
              <a:t>lim</a:t>
            </a:r>
            <a:r>
              <a:rPr lang="en-US" sz="4200" dirty="0"/>
              <a:t> &gt; 0; ++w){</a:t>
            </a:r>
          </a:p>
          <a:p>
            <a:pPr marL="0" indent="0">
              <a:buNone/>
            </a:pPr>
            <a:r>
              <a:rPr lang="en-US" sz="4200" dirty="0"/>
              <a:t>        if(!</a:t>
            </a:r>
            <a:r>
              <a:rPr lang="en-US" sz="4200" dirty="0" err="1"/>
              <a:t>isalpha</a:t>
            </a:r>
            <a:r>
              <a:rPr lang="en-US" sz="4200" dirty="0"/>
              <a:t>(*w = </a:t>
            </a:r>
            <a:r>
              <a:rPr lang="en-US" sz="4200" dirty="0" err="1"/>
              <a:t>getc</a:t>
            </a:r>
            <a:r>
              <a:rPr lang="en-US" sz="4200" dirty="0"/>
              <a:t>(</a:t>
            </a:r>
            <a:r>
              <a:rPr lang="en-US" sz="4200" dirty="0" err="1"/>
              <a:t>fp</a:t>
            </a:r>
            <a:r>
              <a:rPr lang="en-US" sz="4200" dirty="0"/>
              <a:t>))){</a:t>
            </a:r>
          </a:p>
          <a:p>
            <a:pPr marL="0" indent="0">
              <a:buNone/>
            </a:pPr>
            <a:r>
              <a:rPr lang="en-US" sz="4200" dirty="0"/>
              <a:t>            </a:t>
            </a:r>
            <a:r>
              <a:rPr lang="en-US" sz="4200" dirty="0" err="1"/>
              <a:t>ungetc</a:t>
            </a:r>
            <a:r>
              <a:rPr lang="en-US" sz="4200" dirty="0"/>
              <a:t>(*w, </a:t>
            </a:r>
            <a:r>
              <a:rPr lang="en-US" sz="4200" dirty="0" err="1"/>
              <a:t>fp</a:t>
            </a:r>
            <a:r>
              <a:rPr lang="en-US" sz="4200" dirty="0"/>
              <a:t>);</a:t>
            </a:r>
          </a:p>
          <a:p>
            <a:pPr marL="0" indent="0">
              <a:buNone/>
            </a:pPr>
            <a:r>
              <a:rPr lang="en-US" sz="4200" dirty="0"/>
              <a:t>            break;</a:t>
            </a:r>
          </a:p>
          <a:p>
            <a:pPr marL="0" indent="0">
              <a:buNone/>
            </a:pPr>
            <a:r>
              <a:rPr lang="en-US" sz="4200" dirty="0"/>
              <a:t>        }</a:t>
            </a:r>
          </a:p>
          <a:p>
            <a:pPr marL="0" indent="0">
              <a:buNone/>
            </a:pPr>
            <a:r>
              <a:rPr lang="en-US" sz="4200" dirty="0"/>
              <a:t>    }</a:t>
            </a:r>
          </a:p>
          <a:p>
            <a:pPr marL="0" indent="0">
              <a:buNone/>
            </a:pPr>
            <a:r>
              <a:rPr lang="en-US" sz="4200" dirty="0"/>
              <a:t>    *w = EOS;</a:t>
            </a:r>
          </a:p>
          <a:p>
            <a:pPr marL="0" indent="0">
              <a:buNone/>
            </a:pPr>
            <a:r>
              <a:rPr lang="en-US" sz="4200" dirty="0"/>
              <a:t>    return(LETTER</a:t>
            </a:r>
            <a:r>
              <a:rPr lang="en-US" sz="4200" dirty="0" smtClean="0"/>
              <a:t>);</a:t>
            </a:r>
          </a:p>
          <a:p>
            <a:pPr marL="0" indent="0">
              <a:buNone/>
            </a:pPr>
            <a:r>
              <a:rPr lang="en-US" sz="42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2" name="Straight Connector 11"/>
          <p:cNvCxnSpPr>
            <a:stCxn id="9" idx="2"/>
          </p:cNvCxnSpPr>
          <p:nvPr/>
        </p:nvCxnSpPr>
        <p:spPr>
          <a:xfrm>
            <a:off x="4572000" y="1143000"/>
            <a:ext cx="0" cy="51816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612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Getword.c</a:t>
            </a:r>
            <a:r>
              <a:rPr lang="en-US" dirty="0" smtClean="0"/>
              <a:t> – main program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#define EOS '\0'</a:t>
            </a:r>
          </a:p>
          <a:p>
            <a:pPr marL="0" indent="0">
              <a:buNone/>
            </a:pPr>
            <a:r>
              <a:rPr lang="en-US" dirty="0"/>
              <a:t>#define LETTER 'a'</a:t>
            </a:r>
          </a:p>
          <a:p>
            <a:pPr marL="0" indent="0">
              <a:buNone/>
            </a:pPr>
            <a:r>
              <a:rPr lang="en-US" dirty="0"/>
              <a:t>#define DIGIT '0'</a:t>
            </a:r>
          </a:p>
          <a:p>
            <a:pPr marL="0" indent="0">
              <a:buNone/>
            </a:pPr>
            <a:r>
              <a:rPr lang="en-US" dirty="0"/>
              <a:t>#define WORDSIZE 1000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r>
              <a:rPr lang="en-US" dirty="0"/>
              <a:t>   char word[WORDSIZE];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getword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x;</a:t>
            </a:r>
          </a:p>
          <a:p>
            <a:pPr marL="0" indent="0">
              <a:buNone/>
            </a:pPr>
            <a:r>
              <a:rPr lang="en-US" dirty="0"/>
              <a:t>   FILE *</a:t>
            </a:r>
            <a:r>
              <a:rPr lang="en-US" dirty="0" err="1"/>
              <a:t>fp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35602" cy="49377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FILE *</a:t>
            </a:r>
            <a:r>
              <a:rPr lang="en-US" dirty="0" err="1"/>
              <a:t>fp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</a:t>
            </a:r>
            <a:r>
              <a:rPr lang="en-US" dirty="0"/>
              <a:t> = </a:t>
            </a:r>
            <a:r>
              <a:rPr lang="en-US" dirty="0" err="1"/>
              <a:t>fopen</a:t>
            </a:r>
            <a:r>
              <a:rPr lang="en-US" dirty="0"/>
              <a:t>("</a:t>
            </a:r>
            <a:r>
              <a:rPr lang="en-US" dirty="0" err="1"/>
              <a:t>test","r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if (</a:t>
            </a:r>
            <a:r>
              <a:rPr lang="en-US" dirty="0" err="1"/>
              <a:t>fp</a:t>
            </a:r>
            <a:r>
              <a:rPr lang="en-US" dirty="0"/>
              <a:t> == NULL){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perror</a:t>
            </a:r>
            <a:r>
              <a:rPr lang="en-US" dirty="0"/>
              <a:t>("</a:t>
            </a:r>
            <a:r>
              <a:rPr lang="en-US" dirty="0" err="1"/>
              <a:t>getword</a:t>
            </a:r>
            <a:r>
              <a:rPr lang="en-US" dirty="0"/>
              <a:t> test");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fp</a:t>
            </a:r>
            <a:r>
              <a:rPr lang="en-US" dirty="0"/>
              <a:t> = </a:t>
            </a:r>
            <a:r>
              <a:rPr lang="en-US" dirty="0" err="1"/>
              <a:t>stdin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while((x = </a:t>
            </a:r>
            <a:r>
              <a:rPr lang="en-US" dirty="0" err="1"/>
              <a:t>getword</a:t>
            </a:r>
            <a:r>
              <a:rPr lang="en-US" dirty="0"/>
              <a:t>(</a:t>
            </a:r>
            <a:r>
              <a:rPr lang="en-US" dirty="0" err="1"/>
              <a:t>fp</a:t>
            </a:r>
            <a:r>
              <a:rPr lang="en-US" dirty="0"/>
              <a:t>, word, WORDSIZE)) != EOF)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printf</a:t>
            </a:r>
            <a:r>
              <a:rPr lang="en-US" dirty="0"/>
              <a:t>("\</a:t>
            </a:r>
            <a:r>
              <a:rPr lang="en-US" dirty="0" err="1"/>
              <a:t>n%s</a:t>
            </a:r>
            <a:r>
              <a:rPr lang="en-US" dirty="0"/>
              <a:t>\t </a:t>
            </a:r>
            <a:r>
              <a:rPr lang="en-US" dirty="0" err="1"/>
              <a:t>Getw</a:t>
            </a:r>
            <a:r>
              <a:rPr lang="en-US" dirty="0"/>
              <a:t> %o ",word, x);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1143000"/>
            <a:ext cx="0" cy="51816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0" y="1295400"/>
            <a:ext cx="0" cy="51816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467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4498848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tnode</a:t>
            </a:r>
            <a:r>
              <a:rPr lang="en-US" dirty="0" smtClean="0"/>
              <a:t>{/* </a:t>
            </a:r>
            <a:r>
              <a:rPr lang="en-US" dirty="0"/>
              <a:t>the basic node */</a:t>
            </a:r>
          </a:p>
          <a:p>
            <a:pPr marL="0" indent="0">
              <a:buNone/>
            </a:pPr>
            <a:r>
              <a:rPr lang="en-US" dirty="0"/>
              <a:t>     char *word;          </a:t>
            </a:r>
            <a:r>
              <a:rPr lang="en-US" dirty="0" smtClean="0"/>
              <a:t>/*</a:t>
            </a:r>
            <a:r>
              <a:rPr lang="en-US" dirty="0" err="1" smtClean="0"/>
              <a:t>ptr</a:t>
            </a:r>
            <a:r>
              <a:rPr lang="en-US" dirty="0" smtClean="0"/>
              <a:t> to text </a:t>
            </a:r>
            <a:r>
              <a:rPr lang="en-US" dirty="0"/>
              <a:t>*/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int</a:t>
            </a:r>
            <a:r>
              <a:rPr lang="en-US" dirty="0"/>
              <a:t> count;           </a:t>
            </a:r>
            <a:r>
              <a:rPr lang="en-US" dirty="0" smtClean="0"/>
              <a:t>      /*number …*/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tnode</a:t>
            </a:r>
            <a:r>
              <a:rPr lang="en-US" dirty="0"/>
              <a:t> *left;  </a:t>
            </a:r>
            <a:r>
              <a:rPr lang="en-US" dirty="0" smtClean="0"/>
              <a:t>/*left child*/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tnode</a:t>
            </a:r>
            <a:r>
              <a:rPr lang="en-US" dirty="0"/>
              <a:t> *right; </a:t>
            </a:r>
            <a:r>
              <a:rPr lang="en-US" dirty="0" smtClean="0"/>
              <a:t>/*</a:t>
            </a:r>
            <a:r>
              <a:rPr lang="en-US" dirty="0" err="1" smtClean="0"/>
              <a:t>rght</a:t>
            </a:r>
            <a:r>
              <a:rPr lang="en-US" dirty="0"/>
              <a:t> </a:t>
            </a:r>
            <a:r>
              <a:rPr lang="en-US" dirty="0" err="1" smtClean="0"/>
              <a:t>chld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/* Picture to be added here in class !!!!! */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main(){ </a:t>
            </a:r>
            <a:r>
              <a:rPr lang="en-US" dirty="0" smtClean="0"/>
              <a:t>/* </a:t>
            </a:r>
            <a:r>
              <a:rPr lang="en-US" dirty="0"/>
              <a:t>word frequency count </a:t>
            </a:r>
            <a:r>
              <a:rPr lang="en-US" dirty="0" smtClean="0"/>
              <a:t>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tnode</a:t>
            </a:r>
            <a:r>
              <a:rPr lang="en-US" dirty="0"/>
              <a:t> *root, *</a:t>
            </a:r>
            <a:r>
              <a:rPr lang="en-US" dirty="0" err="1"/>
              <a:t>addtree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char word[MAXWORD];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int</a:t>
            </a:r>
            <a:r>
              <a:rPr lang="en-US" dirty="0"/>
              <a:t> 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root = NULL;</a:t>
            </a:r>
          </a:p>
          <a:p>
            <a:pPr marL="0" indent="0">
              <a:buNone/>
            </a:pPr>
            <a:r>
              <a:rPr lang="en-US" dirty="0"/>
              <a:t>     while((t=</a:t>
            </a:r>
            <a:r>
              <a:rPr lang="en-US" dirty="0" err="1"/>
              <a:t>getword</a:t>
            </a:r>
            <a:r>
              <a:rPr lang="en-US" dirty="0"/>
              <a:t>(word, </a:t>
            </a:r>
            <a:r>
              <a:rPr lang="en-US" dirty="0" smtClean="0"/>
              <a:t>	   	MAXWORD</a:t>
            </a:r>
            <a:r>
              <a:rPr lang="en-US" dirty="0"/>
              <a:t>)) != EOF)</a:t>
            </a:r>
          </a:p>
          <a:p>
            <a:pPr marL="0" indent="0">
              <a:buNone/>
            </a:pPr>
            <a:r>
              <a:rPr lang="en-US" dirty="0"/>
              <a:t>         if (t == LETTER)</a:t>
            </a:r>
          </a:p>
          <a:p>
            <a:pPr marL="0" indent="0">
              <a:buNone/>
            </a:pPr>
            <a:r>
              <a:rPr lang="en-US" dirty="0"/>
              <a:t>             root = </a:t>
            </a:r>
            <a:r>
              <a:rPr lang="en-US" dirty="0" err="1"/>
              <a:t>addtree</a:t>
            </a:r>
            <a:r>
              <a:rPr lang="en-US" dirty="0"/>
              <a:t>(</a:t>
            </a:r>
            <a:r>
              <a:rPr lang="en-US" dirty="0" err="1"/>
              <a:t>root,word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treeprint</a:t>
            </a:r>
            <a:r>
              <a:rPr lang="en-US" dirty="0"/>
              <a:t>(root);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143000"/>
            <a:ext cx="0" cy="51816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696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4041648" cy="6400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tnode</a:t>
            </a:r>
            <a:r>
              <a:rPr lang="en-US" dirty="0"/>
              <a:t> *</a:t>
            </a:r>
            <a:r>
              <a:rPr lang="en-US" dirty="0" err="1"/>
              <a:t>addtree</a:t>
            </a:r>
            <a:r>
              <a:rPr lang="en-US" dirty="0"/>
              <a:t>(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tnode</a:t>
            </a:r>
            <a:r>
              <a:rPr lang="en-US" dirty="0"/>
              <a:t> *p, char *w){ /* install w at or below p */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300" dirty="0" err="1"/>
              <a:t>struct</a:t>
            </a:r>
            <a:r>
              <a:rPr lang="en-US" sz="3300" dirty="0"/>
              <a:t> </a:t>
            </a:r>
            <a:r>
              <a:rPr lang="en-US" sz="3300" dirty="0" err="1"/>
              <a:t>tnode</a:t>
            </a:r>
            <a:r>
              <a:rPr lang="en-US" sz="3300" dirty="0"/>
              <a:t> *</a:t>
            </a:r>
            <a:r>
              <a:rPr lang="en-US" sz="3300" dirty="0" err="1"/>
              <a:t>talloc</a:t>
            </a:r>
            <a:r>
              <a:rPr lang="en-US" sz="3300" dirty="0"/>
              <a:t>();</a:t>
            </a:r>
          </a:p>
          <a:p>
            <a:pPr marL="0" indent="0">
              <a:buNone/>
            </a:pPr>
            <a:r>
              <a:rPr lang="en-US" sz="3300" dirty="0"/>
              <a:t>     char   *</a:t>
            </a:r>
            <a:r>
              <a:rPr lang="en-US" sz="3300" dirty="0" err="1"/>
              <a:t>strdup</a:t>
            </a:r>
            <a:r>
              <a:rPr lang="en-US" sz="3300" dirty="0"/>
              <a:t>();</a:t>
            </a:r>
          </a:p>
          <a:p>
            <a:pPr marL="0" indent="0">
              <a:buNone/>
            </a:pPr>
            <a:r>
              <a:rPr lang="en-US" sz="3300" dirty="0"/>
              <a:t>     </a:t>
            </a:r>
            <a:r>
              <a:rPr lang="en-US" sz="3300" dirty="0" err="1"/>
              <a:t>int</a:t>
            </a:r>
            <a:r>
              <a:rPr lang="en-US" sz="3300" dirty="0"/>
              <a:t> </a:t>
            </a:r>
            <a:r>
              <a:rPr lang="en-US" sz="3300" dirty="0" err="1"/>
              <a:t>cond</a:t>
            </a:r>
            <a:r>
              <a:rPr lang="en-US" sz="3300" dirty="0"/>
              <a:t>;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/>
              <a:t>     if(p == NULL){ /* a new word </a:t>
            </a:r>
            <a:r>
              <a:rPr lang="en-US" sz="3300" dirty="0" smtClean="0"/>
              <a:t>… </a:t>
            </a:r>
            <a:r>
              <a:rPr lang="en-US" sz="3300" dirty="0"/>
              <a:t>*/</a:t>
            </a:r>
          </a:p>
          <a:p>
            <a:pPr marL="0" indent="0">
              <a:buNone/>
            </a:pPr>
            <a:r>
              <a:rPr lang="en-US" sz="3300" dirty="0"/>
              <a:t>         p = </a:t>
            </a:r>
            <a:r>
              <a:rPr lang="en-US" sz="3300" dirty="0" err="1"/>
              <a:t>talloc</a:t>
            </a:r>
            <a:r>
              <a:rPr lang="en-US" sz="3300" dirty="0"/>
              <a:t>(); /* make a new node */</a:t>
            </a:r>
          </a:p>
          <a:p>
            <a:pPr marL="0" indent="0">
              <a:buNone/>
            </a:pPr>
            <a:r>
              <a:rPr lang="en-US" sz="3300" dirty="0"/>
              <a:t>         p-&gt;word = </a:t>
            </a:r>
            <a:r>
              <a:rPr lang="en-US" sz="3300" dirty="0" err="1"/>
              <a:t>strdup</a:t>
            </a:r>
            <a:r>
              <a:rPr lang="en-US" sz="3300" dirty="0"/>
              <a:t>(w);</a:t>
            </a:r>
          </a:p>
          <a:p>
            <a:pPr marL="0" indent="0">
              <a:buNone/>
            </a:pPr>
            <a:r>
              <a:rPr lang="en-US" sz="3300" dirty="0"/>
              <a:t>         p-&gt;count = 1;</a:t>
            </a:r>
          </a:p>
          <a:p>
            <a:pPr marL="0" indent="0">
              <a:buNone/>
            </a:pPr>
            <a:r>
              <a:rPr lang="en-US" sz="3300" dirty="0"/>
              <a:t>         p-&gt;left = p-&gt;right = NULL;</a:t>
            </a:r>
          </a:p>
          <a:p>
            <a:pPr marL="0" indent="0">
              <a:buNone/>
            </a:pPr>
            <a:r>
              <a:rPr lang="en-US" sz="3300" dirty="0"/>
              <a:t>     }else if ((</a:t>
            </a:r>
            <a:r>
              <a:rPr lang="en-US" sz="3300" dirty="0" err="1"/>
              <a:t>cond</a:t>
            </a:r>
            <a:r>
              <a:rPr lang="en-US" sz="3300" dirty="0"/>
              <a:t> = </a:t>
            </a:r>
            <a:r>
              <a:rPr lang="en-US" sz="3300" dirty="0" err="1"/>
              <a:t>strcmp</a:t>
            </a:r>
            <a:r>
              <a:rPr lang="en-US" sz="3300" dirty="0"/>
              <a:t>(w, p-&gt;word)) == 0)</a:t>
            </a:r>
          </a:p>
          <a:p>
            <a:pPr marL="0" indent="0">
              <a:buNone/>
            </a:pPr>
            <a:r>
              <a:rPr lang="en-US" sz="3300" dirty="0"/>
              <a:t>         p-&gt;count++; /* repeated word */</a:t>
            </a:r>
          </a:p>
          <a:p>
            <a:pPr marL="0" indent="0">
              <a:buNone/>
            </a:pPr>
            <a:r>
              <a:rPr lang="en-US" sz="3300" dirty="0"/>
              <a:t>     else if (</a:t>
            </a:r>
            <a:r>
              <a:rPr lang="en-US" sz="3300" dirty="0" err="1"/>
              <a:t>cond</a:t>
            </a:r>
            <a:r>
              <a:rPr lang="en-US" sz="3300" dirty="0"/>
              <a:t> &lt; 0) /* lower goes </a:t>
            </a:r>
            <a:r>
              <a:rPr lang="en-US" sz="3300" dirty="0" smtClean="0"/>
              <a:t> left*/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         p-&gt;left = </a:t>
            </a:r>
            <a:r>
              <a:rPr lang="en-US" sz="3300" dirty="0" err="1"/>
              <a:t>addtree</a:t>
            </a:r>
            <a:r>
              <a:rPr lang="en-US" sz="3300" dirty="0"/>
              <a:t>(p-&gt;left, w);</a:t>
            </a:r>
          </a:p>
          <a:p>
            <a:pPr marL="0" indent="0">
              <a:buNone/>
            </a:pPr>
            <a:r>
              <a:rPr lang="en-US" sz="3300" dirty="0"/>
              <a:t>     else </a:t>
            </a:r>
            <a:r>
              <a:rPr lang="en-US" sz="3300" dirty="0" smtClean="0"/>
              <a:t>/*greater </a:t>
            </a:r>
            <a:r>
              <a:rPr lang="en-US" sz="3300" dirty="0"/>
              <a:t>goes </a:t>
            </a:r>
            <a:r>
              <a:rPr lang="en-US" sz="3300" dirty="0" smtClean="0"/>
              <a:t>to </a:t>
            </a:r>
            <a:r>
              <a:rPr lang="en-US" sz="3300" dirty="0"/>
              <a:t>right </a:t>
            </a:r>
            <a:r>
              <a:rPr lang="en-US" sz="3300" dirty="0" err="1"/>
              <a:t>subtree</a:t>
            </a:r>
            <a:r>
              <a:rPr lang="en-US" sz="3300" dirty="0"/>
              <a:t> */</a:t>
            </a:r>
          </a:p>
          <a:p>
            <a:pPr marL="0" indent="0">
              <a:buNone/>
            </a:pPr>
            <a:r>
              <a:rPr lang="en-US" sz="3300" dirty="0"/>
              <a:t>         p-&gt;right = </a:t>
            </a:r>
            <a:r>
              <a:rPr lang="en-US" sz="3300" dirty="0" err="1"/>
              <a:t>addtree</a:t>
            </a:r>
            <a:r>
              <a:rPr lang="en-US" sz="3300" dirty="0"/>
              <a:t>(p-&gt;right, w);</a:t>
            </a:r>
          </a:p>
          <a:p>
            <a:pPr marL="0" indent="0">
              <a:buNone/>
            </a:pPr>
            <a:r>
              <a:rPr lang="en-US" sz="3300" dirty="0"/>
              <a:t>     return(p);</a:t>
            </a:r>
          </a:p>
          <a:p>
            <a:pPr marL="0" indent="0">
              <a:buNone/>
            </a:pPr>
            <a:r>
              <a:rPr lang="en-US" sz="33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228600"/>
            <a:ext cx="4041648" cy="59253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 err="1"/>
              <a:t>treeprint</a:t>
            </a:r>
            <a:r>
              <a:rPr lang="en-US" sz="3300" dirty="0"/>
              <a:t>(</a:t>
            </a:r>
            <a:r>
              <a:rPr lang="en-US" sz="3300" dirty="0" err="1"/>
              <a:t>struct</a:t>
            </a:r>
            <a:r>
              <a:rPr lang="en-US" sz="3300" dirty="0"/>
              <a:t> </a:t>
            </a:r>
            <a:r>
              <a:rPr lang="en-US" sz="3300" dirty="0" err="1"/>
              <a:t>tnode</a:t>
            </a:r>
            <a:r>
              <a:rPr lang="en-US" sz="3300" dirty="0"/>
              <a:t> *p){</a:t>
            </a:r>
          </a:p>
          <a:p>
            <a:pPr marL="0" indent="0">
              <a:buNone/>
            </a:pPr>
            <a:r>
              <a:rPr lang="en-US" sz="3300" dirty="0"/>
              <a:t>    if(p != NULL){</a:t>
            </a:r>
          </a:p>
          <a:p>
            <a:pPr marL="0" indent="0">
              <a:buNone/>
            </a:pPr>
            <a:r>
              <a:rPr lang="en-US" sz="3300" dirty="0"/>
              <a:t>        </a:t>
            </a:r>
            <a:r>
              <a:rPr lang="en-US" sz="3300" dirty="0" err="1"/>
              <a:t>treeprint</a:t>
            </a:r>
            <a:r>
              <a:rPr lang="en-US" sz="3300" dirty="0"/>
              <a:t>(p-&gt;left);</a:t>
            </a:r>
          </a:p>
          <a:p>
            <a:pPr marL="0" indent="0">
              <a:buNone/>
            </a:pPr>
            <a:r>
              <a:rPr lang="en-US" sz="3300" dirty="0"/>
              <a:t>        </a:t>
            </a:r>
            <a:r>
              <a:rPr lang="en-US" sz="3300" dirty="0" err="1"/>
              <a:t>printf</a:t>
            </a:r>
            <a:r>
              <a:rPr lang="en-US" sz="3300" dirty="0"/>
              <a:t>("%4d %s\</a:t>
            </a:r>
            <a:r>
              <a:rPr lang="en-US" sz="3300" dirty="0" err="1"/>
              <a:t>n",p</a:t>
            </a:r>
            <a:r>
              <a:rPr lang="en-US" sz="3300" dirty="0"/>
              <a:t>-&gt;count, 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	</a:t>
            </a:r>
            <a:r>
              <a:rPr lang="en-US" sz="3300" dirty="0" smtClean="0"/>
              <a:t>     p-</a:t>
            </a:r>
            <a:r>
              <a:rPr lang="en-US" sz="3300" dirty="0"/>
              <a:t>&gt;word);</a:t>
            </a:r>
          </a:p>
          <a:p>
            <a:pPr marL="0" indent="0">
              <a:buNone/>
            </a:pPr>
            <a:r>
              <a:rPr lang="en-US" sz="3300" dirty="0"/>
              <a:t>        </a:t>
            </a:r>
            <a:r>
              <a:rPr lang="en-US" sz="3300" dirty="0" err="1"/>
              <a:t>treeprint</a:t>
            </a:r>
            <a:r>
              <a:rPr lang="en-US" sz="3300" dirty="0"/>
              <a:t>(p-&gt;right);</a:t>
            </a:r>
          </a:p>
          <a:p>
            <a:pPr marL="0" indent="0">
              <a:buNone/>
            </a:pPr>
            <a:r>
              <a:rPr lang="en-US" sz="3300" dirty="0"/>
              <a:t>    }</a:t>
            </a:r>
          </a:p>
          <a:p>
            <a:pPr marL="0" indent="0">
              <a:buNone/>
            </a:pPr>
            <a:r>
              <a:rPr lang="en-US" sz="3300" dirty="0"/>
              <a:t>}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/>
              <a:t>/*</a:t>
            </a:r>
          </a:p>
          <a:p>
            <a:pPr marL="0" indent="0">
              <a:buNone/>
            </a:pPr>
            <a:r>
              <a:rPr lang="en-US" sz="3300" dirty="0"/>
              <a:t> * Revised to use </a:t>
            </a:r>
            <a:r>
              <a:rPr lang="en-US" sz="3300" dirty="0" err="1"/>
              <a:t>malloc</a:t>
            </a:r>
            <a:r>
              <a:rPr lang="en-US" sz="3300" dirty="0"/>
              <a:t> instead of </a:t>
            </a:r>
            <a:r>
              <a:rPr lang="en-US" sz="3300" dirty="0" err="1"/>
              <a:t>alloc</a:t>
            </a:r>
            <a:r>
              <a:rPr lang="en-US" sz="3300" dirty="0"/>
              <a:t>.</a:t>
            </a:r>
          </a:p>
          <a:p>
            <a:pPr marL="0" indent="0">
              <a:buNone/>
            </a:pPr>
            <a:r>
              <a:rPr lang="en-US" sz="3300" dirty="0"/>
              <a:t> */</a:t>
            </a:r>
          </a:p>
          <a:p>
            <a:pPr marL="0" indent="0">
              <a:buNone/>
            </a:pPr>
            <a:r>
              <a:rPr lang="en-US" sz="3300" dirty="0" err="1"/>
              <a:t>struct</a:t>
            </a:r>
            <a:r>
              <a:rPr lang="en-US" sz="3300" dirty="0"/>
              <a:t> </a:t>
            </a:r>
            <a:r>
              <a:rPr lang="en-US" sz="3300" dirty="0" err="1"/>
              <a:t>tnode</a:t>
            </a:r>
            <a:r>
              <a:rPr lang="en-US" sz="3300" dirty="0"/>
              <a:t>*</a:t>
            </a:r>
            <a:r>
              <a:rPr lang="en-US" sz="3300" dirty="0" err="1"/>
              <a:t>talloc</a:t>
            </a:r>
            <a:r>
              <a:rPr lang="en-US" sz="3300" dirty="0"/>
              <a:t>(){</a:t>
            </a:r>
          </a:p>
          <a:p>
            <a:pPr marL="0" indent="0">
              <a:buNone/>
            </a:pPr>
            <a:r>
              <a:rPr lang="en-US" sz="3300" dirty="0"/>
              <a:t>   void *</a:t>
            </a:r>
            <a:r>
              <a:rPr lang="en-US" sz="3300" dirty="0" err="1"/>
              <a:t>malloc</a:t>
            </a:r>
            <a:r>
              <a:rPr lang="en-US" sz="3300" dirty="0"/>
              <a:t>();</a:t>
            </a:r>
          </a:p>
          <a:p>
            <a:pPr marL="0" indent="0">
              <a:buNone/>
            </a:pPr>
            <a:r>
              <a:rPr lang="en-US" sz="3300" dirty="0"/>
              <a:t>   return((</a:t>
            </a:r>
            <a:r>
              <a:rPr lang="en-US" sz="3300" dirty="0" err="1"/>
              <a:t>struct</a:t>
            </a:r>
            <a:r>
              <a:rPr lang="en-US" sz="3300" dirty="0"/>
              <a:t> </a:t>
            </a:r>
            <a:r>
              <a:rPr lang="en-US" sz="3300" dirty="0" err="1"/>
              <a:t>tnode</a:t>
            </a:r>
            <a:r>
              <a:rPr lang="en-US" sz="3300" dirty="0"/>
              <a:t> </a:t>
            </a:r>
            <a:r>
              <a:rPr lang="en-US" sz="3300" dirty="0" smtClean="0"/>
              <a:t>*)</a:t>
            </a:r>
          </a:p>
          <a:p>
            <a:pPr marL="0" indent="0">
              <a:buNone/>
            </a:pPr>
            <a:r>
              <a:rPr lang="en-US" sz="3300" dirty="0"/>
              <a:t>	</a:t>
            </a:r>
            <a:r>
              <a:rPr lang="en-US" sz="3300" dirty="0" err="1" smtClean="0"/>
              <a:t>malloc</a:t>
            </a:r>
            <a:r>
              <a:rPr lang="en-US" sz="3300" dirty="0" smtClean="0"/>
              <a:t>(</a:t>
            </a:r>
            <a:r>
              <a:rPr lang="en-US" sz="3300" dirty="0" err="1" smtClean="0"/>
              <a:t>sizeof</a:t>
            </a:r>
            <a:r>
              <a:rPr lang="en-US" sz="3300" dirty="0" smtClean="0"/>
              <a:t> </a:t>
            </a:r>
            <a:r>
              <a:rPr lang="en-US" sz="3300" dirty="0"/>
              <a:t>(</a:t>
            </a:r>
            <a:r>
              <a:rPr lang="en-US" sz="3300" dirty="0" err="1"/>
              <a:t>struct</a:t>
            </a:r>
            <a:r>
              <a:rPr lang="en-US" sz="3300" dirty="0"/>
              <a:t> </a:t>
            </a:r>
            <a:r>
              <a:rPr lang="en-US" sz="3300" dirty="0" err="1"/>
              <a:t>tnode</a:t>
            </a:r>
            <a:r>
              <a:rPr lang="en-US" sz="3300" dirty="0"/>
              <a:t>)));</a:t>
            </a:r>
          </a:p>
          <a:p>
            <a:pPr marL="0" indent="0">
              <a:buNone/>
            </a:pPr>
            <a:r>
              <a:rPr lang="en-US" sz="33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228600"/>
            <a:ext cx="0" cy="60960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404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from TLPI/</a:t>
            </a:r>
            <a:r>
              <a:rPr lang="en-US" dirty="0" err="1" smtClean="0"/>
              <a:t>proc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40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 </a:t>
            </a:r>
            <a:r>
              <a:rPr lang="en-US" dirty="0"/>
              <a:t>  MEMORY ALLOCATION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7.1   Allocating Memory on the Heap</a:t>
            </a:r>
          </a:p>
          <a:p>
            <a:r>
              <a:rPr lang="en-US" dirty="0"/>
              <a:t>7.1.1   Adjusting the Program Break: </a:t>
            </a:r>
            <a:r>
              <a:rPr lang="en-US" i="1" dirty="0" err="1"/>
              <a:t>brk</a:t>
            </a:r>
            <a:r>
              <a:rPr lang="en-US" i="1" dirty="0"/>
              <a:t>()</a:t>
            </a:r>
            <a:r>
              <a:rPr lang="en-US" dirty="0"/>
              <a:t> and </a:t>
            </a:r>
            <a:r>
              <a:rPr lang="en-US" i="1" dirty="0" err="1"/>
              <a:t>sbrk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7.1.2   Allocating Memory on the Heap: </a:t>
            </a:r>
            <a:r>
              <a:rPr lang="en-US" i="1" dirty="0" err="1"/>
              <a:t>malloc</a:t>
            </a:r>
            <a:r>
              <a:rPr lang="en-US" i="1" dirty="0"/>
              <a:t>()</a:t>
            </a:r>
            <a:r>
              <a:rPr lang="en-US" dirty="0"/>
              <a:t> and </a:t>
            </a:r>
            <a:r>
              <a:rPr lang="en-US" i="1" dirty="0"/>
              <a:t>free()</a:t>
            </a:r>
            <a:endParaRPr lang="en-US" dirty="0"/>
          </a:p>
          <a:p>
            <a:r>
              <a:rPr lang="en-US" dirty="0"/>
              <a:t>7.1.3   Implementation of </a:t>
            </a:r>
            <a:r>
              <a:rPr lang="en-US" i="1" dirty="0" err="1"/>
              <a:t>malloc</a:t>
            </a:r>
            <a:r>
              <a:rPr lang="en-US" i="1" dirty="0"/>
              <a:t>()</a:t>
            </a:r>
            <a:r>
              <a:rPr lang="en-US" dirty="0"/>
              <a:t> and </a:t>
            </a:r>
            <a:r>
              <a:rPr lang="en-US" i="1" dirty="0"/>
              <a:t>free()</a:t>
            </a:r>
            <a:endParaRPr lang="en-US" dirty="0"/>
          </a:p>
          <a:p>
            <a:r>
              <a:rPr lang="en-US" dirty="0"/>
              <a:t>7.1.4   Other Methods of Allocating Memory on the Heap</a:t>
            </a:r>
          </a:p>
          <a:p>
            <a:r>
              <a:rPr lang="en-US" dirty="0"/>
              <a:t>7.2   Allocating Memory on the Stack: </a:t>
            </a:r>
            <a:r>
              <a:rPr lang="en-US" i="1" dirty="0" err="1"/>
              <a:t>alloca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7.3   Summary</a:t>
            </a:r>
          </a:p>
          <a:p>
            <a:r>
              <a:rPr lang="en-US" dirty="0"/>
              <a:t>7.4   Exercises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2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52400"/>
            <a:ext cx="8686800" cy="6004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NAME -- </a:t>
            </a:r>
            <a:r>
              <a:rPr lang="en-US" dirty="0" err="1"/>
              <a:t>brk</a:t>
            </a:r>
            <a:r>
              <a:rPr lang="en-US" dirty="0"/>
              <a:t>, </a:t>
            </a:r>
            <a:r>
              <a:rPr lang="en-US" dirty="0" err="1"/>
              <a:t>sbrk</a:t>
            </a:r>
            <a:r>
              <a:rPr lang="en-US" dirty="0"/>
              <a:t> - change data segment </a:t>
            </a:r>
            <a:r>
              <a:rPr lang="en-US" dirty="0" smtClean="0"/>
              <a:t>size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brk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void *</a:t>
            </a:r>
            <a:r>
              <a:rPr lang="en-US" dirty="0" err="1"/>
              <a:t>sbrk</a:t>
            </a:r>
            <a:r>
              <a:rPr lang="en-US" dirty="0"/>
              <a:t>(</a:t>
            </a:r>
            <a:r>
              <a:rPr lang="en-US" dirty="0" err="1"/>
              <a:t>intptr_t</a:t>
            </a:r>
            <a:r>
              <a:rPr lang="en-US" dirty="0"/>
              <a:t> increment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brk</a:t>
            </a:r>
            <a:r>
              <a:rPr lang="en-US" dirty="0"/>
              <a:t>(), </a:t>
            </a:r>
            <a:r>
              <a:rPr lang="en-US" dirty="0" err="1"/>
              <a:t>sbrk</a:t>
            </a:r>
            <a:r>
              <a:rPr lang="en-US" dirty="0"/>
              <a:t>(): _BSD_SOURCE || _SVID_SOURCE || _XOPEN_SOURCE &gt;= 500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 err="1" smtClean="0"/>
              <a:t>brk</a:t>
            </a:r>
            <a:r>
              <a:rPr lang="en-US" dirty="0"/>
              <a:t>()  and  </a:t>
            </a:r>
            <a:r>
              <a:rPr lang="en-US" dirty="0" err="1"/>
              <a:t>sbrk</a:t>
            </a:r>
            <a:r>
              <a:rPr lang="en-US" dirty="0"/>
              <a:t>()  change  the  location  of  the program break, </a:t>
            </a:r>
            <a:r>
              <a:rPr lang="en-US" dirty="0" smtClean="0"/>
              <a:t>which defines </a:t>
            </a:r>
            <a:r>
              <a:rPr lang="en-US" dirty="0"/>
              <a:t>the end of the process's data </a:t>
            </a:r>
            <a:r>
              <a:rPr lang="en-US" dirty="0" smtClean="0"/>
              <a:t>segment. Increasing </a:t>
            </a:r>
            <a:r>
              <a:rPr lang="en-US" dirty="0"/>
              <a:t>the program break has the effect of allocating memory to </a:t>
            </a:r>
            <a:r>
              <a:rPr lang="en-US" dirty="0" smtClean="0"/>
              <a:t>the process</a:t>
            </a:r>
            <a:r>
              <a:rPr lang="en-US" dirty="0"/>
              <a:t>; decreasing the break </a:t>
            </a:r>
            <a:r>
              <a:rPr lang="en-US" dirty="0" err="1"/>
              <a:t>deallocates</a:t>
            </a:r>
            <a:r>
              <a:rPr lang="en-US" dirty="0"/>
              <a:t> memory.</a:t>
            </a:r>
          </a:p>
          <a:p>
            <a:r>
              <a:rPr lang="en-US" dirty="0" err="1" smtClean="0"/>
              <a:t>brk</a:t>
            </a:r>
            <a:r>
              <a:rPr lang="en-US" dirty="0"/>
              <a:t>()  sets the end of the data segment to the value specified by </a:t>
            </a:r>
            <a:r>
              <a:rPr lang="en-US" dirty="0" err="1"/>
              <a:t>addr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that value is reasonable, the system has enough  memory,  and  the process does not exceed its maximum data size (see </a:t>
            </a:r>
            <a:r>
              <a:rPr lang="en-US" dirty="0" err="1"/>
              <a:t>setrlimit</a:t>
            </a:r>
            <a:r>
              <a:rPr lang="en-US" dirty="0"/>
              <a:t>(2)).</a:t>
            </a:r>
          </a:p>
          <a:p>
            <a:r>
              <a:rPr lang="en-US" dirty="0" err="1" smtClean="0"/>
              <a:t>sbrk</a:t>
            </a:r>
            <a:r>
              <a:rPr lang="en-US" dirty="0"/>
              <a:t>() increments the program's data space by increment bytes.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on the Heap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, free, etc.</a:t>
            </a:r>
          </a:p>
          <a:p>
            <a:pPr marL="0" indent="0">
              <a:buNone/>
            </a:pPr>
            <a:r>
              <a:rPr lang="en-US" dirty="0"/>
              <a:t> 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void *</a:t>
            </a:r>
            <a:r>
              <a:rPr lang="en-US" dirty="0" err="1"/>
              <a:t>calloc</a:t>
            </a:r>
            <a:r>
              <a:rPr lang="en-US" dirty="0"/>
              <a:t>(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nmemb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size);</a:t>
            </a:r>
          </a:p>
          <a:p>
            <a:pPr marL="0" indent="0">
              <a:buNone/>
            </a:pPr>
            <a:r>
              <a:rPr lang="en-US" dirty="0"/>
              <a:t>       void *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size_t</a:t>
            </a:r>
            <a:r>
              <a:rPr lang="en-US" dirty="0"/>
              <a:t> size);</a:t>
            </a:r>
          </a:p>
          <a:p>
            <a:pPr marL="0" indent="0">
              <a:buNone/>
            </a:pPr>
            <a:r>
              <a:rPr lang="en-US" dirty="0"/>
              <a:t>       void free(void *</a:t>
            </a:r>
            <a:r>
              <a:rPr lang="en-US" dirty="0" err="1"/>
              <a:t>ptr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void *</a:t>
            </a:r>
            <a:r>
              <a:rPr lang="en-US" dirty="0" err="1"/>
              <a:t>realloc</a:t>
            </a:r>
            <a:r>
              <a:rPr lang="en-US" dirty="0"/>
              <a:t>(void *</a:t>
            </a:r>
            <a:r>
              <a:rPr lang="en-US" dirty="0" err="1"/>
              <a:t>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size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TLPI/</a:t>
            </a:r>
            <a:r>
              <a:rPr lang="en-US" dirty="0" err="1" smtClean="0"/>
              <a:t>memalloc</a:t>
            </a:r>
            <a:r>
              <a:rPr lang="en-US" dirty="0" smtClean="0"/>
              <a:t>/</a:t>
            </a:r>
            <a:r>
              <a:rPr lang="en-US" dirty="0" err="1" smtClean="0"/>
              <a:t>free_and_sbrk.c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malloc</a:t>
            </a:r>
            <a:r>
              <a:rPr lang="en-US" dirty="0" smtClean="0"/>
              <a:t> and free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22" y="1966913"/>
            <a:ext cx="8539828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99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Chapter 6 – Processes</a:t>
            </a:r>
          </a:p>
          <a:p>
            <a:pPr lvl="1" eaLnBrk="1" hangingPunct="1">
              <a:defRPr/>
            </a:pPr>
            <a:r>
              <a:rPr lang="en-US" dirty="0" smtClean="0"/>
              <a:t>Threatened to do Chap 7 Memory and Chap 8 users and groups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smtClean="0"/>
              <a:t>Chapter </a:t>
            </a:r>
            <a:r>
              <a:rPr lang="en-US" dirty="0" smtClean="0"/>
              <a:t>7 – Memory</a:t>
            </a:r>
          </a:p>
          <a:p>
            <a:pPr lvl="1">
              <a:defRPr/>
            </a:pPr>
            <a:r>
              <a:rPr lang="en-US" dirty="0" smtClean="0"/>
              <a:t>Chapter 8 – User and </a:t>
            </a:r>
            <a:r>
              <a:rPr lang="en-US" dirty="0" smtClean="0"/>
              <a:t>groups</a:t>
            </a:r>
          </a:p>
          <a:p>
            <a:pPr lvl="1">
              <a:defRPr/>
            </a:pPr>
            <a:r>
              <a:rPr lang="en-US" dirty="0" smtClean="0"/>
              <a:t>Back to C from Java and C++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Prologue</a:t>
            </a:r>
          </a:p>
          <a:p>
            <a:pPr lvl="1">
              <a:defRPr/>
            </a:pPr>
            <a:r>
              <a:rPr lang="en-US" dirty="0" smtClean="0"/>
              <a:t>Processes and memory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Interlude - Course Pragmatics, CS man of the day, Quiz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Epilogue </a:t>
            </a:r>
          </a:p>
          <a:p>
            <a:pPr lvl="1">
              <a:defRPr/>
            </a:pPr>
            <a:r>
              <a:rPr lang="en-US" dirty="0" smtClean="0"/>
              <a:t>Users and groups</a:t>
            </a:r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59" y="2057400"/>
            <a:ext cx="8877488" cy="27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89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7.3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Memory leaks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Checking for memory leaks?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2228850"/>
            <a:ext cx="7896225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86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for 100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41324" y="762000"/>
            <a:ext cx="42672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Univ</a:t>
            </a:r>
            <a:r>
              <a:rPr lang="en-US" dirty="0" smtClean="0"/>
              <a:t> Michigan </a:t>
            </a:r>
            <a:r>
              <a:rPr lang="en-US" dirty="0" err="1" smtClean="0"/>
              <a:t>ugrad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MS UC-Berkeley 1979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Wrote </a:t>
            </a:r>
            <a:r>
              <a:rPr lang="en-US" dirty="0" smtClean="0"/>
              <a:t>TCP/IP for UNIX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co-founder status at </a:t>
            </a:r>
            <a:r>
              <a:rPr lang="en-US" dirty="0">
                <a:hlinkClick r:id="rId2" tooltip="Sun Microsystems"/>
              </a:rPr>
              <a:t>Sun </a:t>
            </a:r>
            <a:r>
              <a:rPr lang="en-US" dirty="0" smtClean="0">
                <a:hlinkClick r:id="rId2" tooltip="Sun Microsystems"/>
              </a:rPr>
              <a:t>Microsystems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1986 </a:t>
            </a:r>
            <a:r>
              <a:rPr lang="en-US" dirty="0">
                <a:hlinkClick r:id="rId3" tooltip="Grace Murray Hopper Award"/>
              </a:rPr>
              <a:t>Grace Murray Hopper </a:t>
            </a:r>
            <a:r>
              <a:rPr lang="en-US" dirty="0" smtClean="0">
                <a:hlinkClick r:id="rId3" tooltip="Grace Murray Hopper Award"/>
              </a:rPr>
              <a:t>Award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Inspired NFS, Java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"</a:t>
            </a:r>
            <a:r>
              <a:rPr lang="en-US" dirty="0">
                <a:hlinkClick r:id="rId4" tooltip="Why the future doesn't need us"/>
              </a:rPr>
              <a:t>Why the future doesn't need </a:t>
            </a:r>
            <a:r>
              <a:rPr lang="en-US" dirty="0" smtClean="0">
                <a:hlinkClick r:id="rId4" tooltip="Why the future doesn't need us"/>
              </a:rPr>
              <a:t>us</a:t>
            </a:r>
            <a:r>
              <a:rPr lang="en-US" dirty="0" smtClean="0"/>
              <a:t>“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Vi, BSD, paging Unix, …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</a:t>
            </a:r>
            <a:r>
              <a:rPr lang="en-US" dirty="0" err="1" smtClean="0"/>
              <a:t>Sp</a:t>
            </a:r>
            <a:r>
              <a:rPr lang="en-US" dirty="0" smtClean="0"/>
              <a:t> 13 -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806450"/>
            <a:ext cx="41910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04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8 </a:t>
            </a:r>
            <a:r>
              <a:rPr lang="en-US" dirty="0"/>
              <a:t>  USERS AND GROUPS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8.1   The Password File: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passwd</a:t>
            </a:r>
            <a:endParaRPr lang="en-US" dirty="0"/>
          </a:p>
          <a:p>
            <a:r>
              <a:rPr lang="en-US" dirty="0"/>
              <a:t>8.2   The Shadow Password File: /</a:t>
            </a:r>
            <a:r>
              <a:rPr lang="en-US" dirty="0" err="1"/>
              <a:t>etc</a:t>
            </a:r>
            <a:r>
              <a:rPr lang="en-US" dirty="0"/>
              <a:t>/shadow</a:t>
            </a:r>
          </a:p>
          <a:p>
            <a:r>
              <a:rPr lang="en-US" dirty="0"/>
              <a:t>8.3   The Group File: /</a:t>
            </a:r>
            <a:r>
              <a:rPr lang="en-US" dirty="0" err="1"/>
              <a:t>etc</a:t>
            </a:r>
            <a:r>
              <a:rPr lang="en-US" dirty="0"/>
              <a:t>/group</a:t>
            </a:r>
          </a:p>
          <a:p>
            <a:r>
              <a:rPr lang="en-US" dirty="0"/>
              <a:t>8.4   Retrieving User and Group Information</a:t>
            </a:r>
          </a:p>
          <a:p>
            <a:r>
              <a:rPr lang="en-US" dirty="0"/>
              <a:t>8.5   Password Encryption and User Authentication</a:t>
            </a:r>
          </a:p>
          <a:p>
            <a:r>
              <a:rPr lang="en-US" dirty="0"/>
              <a:t>8.6   Summary</a:t>
            </a:r>
          </a:p>
          <a:p>
            <a:r>
              <a:rPr lang="en-US" dirty="0"/>
              <a:t>8.7   Exercises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9   PROCESS </a:t>
            </a:r>
            <a:r>
              <a:rPr lang="en-US" dirty="0" smtClean="0"/>
              <a:t>CREDENTIALS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9.1   Real User ID and Real Group ID</a:t>
            </a:r>
          </a:p>
          <a:p>
            <a:r>
              <a:rPr lang="en-US" dirty="0"/>
              <a:t>9.2   Effective User ID and Effective Group ID</a:t>
            </a:r>
          </a:p>
          <a:p>
            <a:r>
              <a:rPr lang="en-US" dirty="0"/>
              <a:t>9.3   Set-User-ID and Set-Group-ID Programs</a:t>
            </a:r>
          </a:p>
          <a:p>
            <a:r>
              <a:rPr lang="en-US" dirty="0"/>
              <a:t>9.4   Saved Set-User-ID and Saved Set-Group-ID</a:t>
            </a:r>
          </a:p>
          <a:p>
            <a:r>
              <a:rPr lang="en-US" dirty="0"/>
              <a:t>9.5   File-System User ID and File-System Group ID</a:t>
            </a:r>
          </a:p>
          <a:p>
            <a:r>
              <a:rPr lang="en-US" dirty="0"/>
              <a:t>9.6   Supplementary Group IDs</a:t>
            </a:r>
          </a:p>
          <a:p>
            <a:r>
              <a:rPr lang="en-US" dirty="0"/>
              <a:t>9.7   Retrieving and Modifying Process Credentials</a:t>
            </a:r>
          </a:p>
          <a:p>
            <a:r>
              <a:rPr lang="en-US" dirty="0"/>
              <a:t>9.7.1   Retrieving and Modifying Real, Effective, and Saved Set IDs</a:t>
            </a:r>
          </a:p>
          <a:p>
            <a:r>
              <a:rPr lang="en-US" dirty="0"/>
              <a:t>9.7.2   Retrieving and Modifying File-System IDs</a:t>
            </a:r>
          </a:p>
          <a:p>
            <a:r>
              <a:rPr lang="en-US" dirty="0"/>
              <a:t>9.7.3   Retrieving and Modifying Supplementary Group IDs</a:t>
            </a:r>
          </a:p>
          <a:p>
            <a:r>
              <a:rPr lang="en-US" dirty="0"/>
              <a:t>9.7.4   Summary of Calls for Modifying Process Credentials</a:t>
            </a:r>
          </a:p>
          <a:p>
            <a:r>
              <a:rPr lang="en-US" dirty="0"/>
              <a:t>9.7.5   Example: Displaying Process Credentials</a:t>
            </a:r>
          </a:p>
          <a:p>
            <a:r>
              <a:rPr lang="en-US" dirty="0"/>
              <a:t>9.8   Summary</a:t>
            </a:r>
          </a:p>
          <a:p>
            <a:r>
              <a:rPr lang="en-US" dirty="0"/>
              <a:t>9.9   </a:t>
            </a:r>
            <a:r>
              <a:rPr lang="en-US" dirty="0" smtClean="0"/>
              <a:t>man –k </a:t>
            </a:r>
            <a:r>
              <a:rPr lang="en-US" dirty="0" err="1" smtClean="0"/>
              <a:t>uid</a:t>
            </a:r>
            <a:r>
              <a:rPr lang="en-US" dirty="0" smtClean="0"/>
              <a:t>  | less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6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–  Chap 10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Calendar time – seconds since epoch</a:t>
            </a:r>
          </a:p>
          <a:p>
            <a:r>
              <a:rPr lang="en-US" dirty="0" smtClean="0"/>
              <a:t>File times</a:t>
            </a:r>
          </a:p>
          <a:p>
            <a:pPr lvl="1"/>
            <a:r>
              <a:rPr lang="en-US" dirty="0" smtClean="0"/>
              <a:t>Modification</a:t>
            </a:r>
          </a:p>
          <a:p>
            <a:pPr lvl="1"/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Creation  !? I-node change time</a:t>
            </a:r>
          </a:p>
          <a:p>
            <a:r>
              <a:rPr lang="en-US" dirty="0" err="1"/>
              <a:t>l</a:t>
            </a:r>
            <a:r>
              <a:rPr lang="en-US" dirty="0" err="1" smtClean="0"/>
              <a:t>s</a:t>
            </a:r>
            <a:r>
              <a:rPr lang="en-US" dirty="0" smtClean="0"/>
              <a:t> sorts by any?(I think)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Process times – later</a:t>
            </a:r>
          </a:p>
          <a:p>
            <a:r>
              <a:rPr lang="en-US" dirty="0"/>
              <a:t>t</a:t>
            </a:r>
            <a:r>
              <a:rPr lang="en-US" dirty="0" smtClean="0"/>
              <a:t>ime command</a:t>
            </a:r>
          </a:p>
          <a:p>
            <a:r>
              <a:rPr lang="en-US" dirty="0" err="1"/>
              <a:t>hermes</a:t>
            </a:r>
            <a:r>
              <a:rPr lang="en-US" dirty="0"/>
              <a:t>&gt; time </a:t>
            </a:r>
            <a:r>
              <a:rPr lang="en-US" dirty="0" err="1"/>
              <a:t>gcc</a:t>
            </a:r>
            <a:r>
              <a:rPr lang="en-US" dirty="0"/>
              <a:t> </a:t>
            </a:r>
            <a:r>
              <a:rPr lang="en-US" dirty="0" err="1"/>
              <a:t>tree.c</a:t>
            </a:r>
            <a:endParaRPr lang="en-US" dirty="0"/>
          </a:p>
          <a:p>
            <a:endParaRPr lang="en-US" dirty="0"/>
          </a:p>
          <a:p>
            <a:r>
              <a:rPr lang="en-US" dirty="0"/>
              <a:t>real    0m0.070s</a:t>
            </a:r>
          </a:p>
          <a:p>
            <a:r>
              <a:rPr lang="en-US" dirty="0"/>
              <a:t>user    0m0.036s</a:t>
            </a:r>
          </a:p>
          <a:p>
            <a:r>
              <a:rPr lang="en-US" dirty="0"/>
              <a:t>sys     0m0.024s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246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Gettimeofday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time.h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gettimeofday</a:t>
            </a:r>
            <a:r>
              <a:rPr lang="en-US" dirty="0"/>
              <a:t>(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*</a:t>
            </a:r>
            <a:r>
              <a:rPr lang="en-US" dirty="0" err="1"/>
              <a:t>tv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timezone</a:t>
            </a:r>
            <a:r>
              <a:rPr lang="en-US" dirty="0"/>
              <a:t> *</a:t>
            </a:r>
            <a:r>
              <a:rPr lang="en-US" dirty="0" err="1"/>
              <a:t>tz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settimeofday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*</a:t>
            </a:r>
            <a:r>
              <a:rPr lang="en-US" dirty="0" err="1"/>
              <a:t>tv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timezone</a:t>
            </a:r>
            <a:r>
              <a:rPr lang="en-US" dirty="0"/>
              <a:t> *</a:t>
            </a:r>
            <a:r>
              <a:rPr lang="en-US" dirty="0" err="1"/>
              <a:t>tz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The  functions  </a:t>
            </a:r>
            <a:r>
              <a:rPr lang="en-US" dirty="0" err="1"/>
              <a:t>gettimeofday</a:t>
            </a:r>
            <a:r>
              <a:rPr lang="en-US" dirty="0"/>
              <a:t>()  and  </a:t>
            </a:r>
            <a:r>
              <a:rPr lang="en-US" dirty="0" err="1"/>
              <a:t>settimeofday</a:t>
            </a:r>
            <a:r>
              <a:rPr lang="en-US" dirty="0"/>
              <a:t>() can get and set the</a:t>
            </a:r>
          </a:p>
          <a:p>
            <a:pPr marL="0" indent="0">
              <a:buNone/>
            </a:pPr>
            <a:r>
              <a:rPr lang="en-US" dirty="0"/>
              <a:t>       time as well as a </a:t>
            </a:r>
            <a:r>
              <a:rPr lang="en-US" dirty="0" err="1"/>
              <a:t>timezone</a:t>
            </a:r>
            <a:r>
              <a:rPr lang="en-US" dirty="0"/>
              <a:t>.  The </a:t>
            </a:r>
            <a:r>
              <a:rPr lang="en-US" dirty="0" err="1"/>
              <a:t>tv</a:t>
            </a:r>
            <a:r>
              <a:rPr lang="en-US" dirty="0"/>
              <a:t> argument is a  </a:t>
            </a:r>
            <a:r>
              <a:rPr lang="en-US" dirty="0" err="1"/>
              <a:t>struct</a:t>
            </a:r>
            <a:r>
              <a:rPr lang="en-US" dirty="0"/>
              <a:t>  </a:t>
            </a:r>
            <a:r>
              <a:rPr lang="en-US" dirty="0" err="1"/>
              <a:t>timeval</a:t>
            </a:r>
            <a:r>
              <a:rPr lang="en-US" dirty="0"/>
              <a:t>  (as</a:t>
            </a:r>
          </a:p>
          <a:p>
            <a:pPr marL="0" indent="0">
              <a:buNone/>
            </a:pPr>
            <a:r>
              <a:rPr lang="en-US" dirty="0"/>
              <a:t>       specified in &lt;sys/</a:t>
            </a:r>
            <a:r>
              <a:rPr lang="en-US" dirty="0" err="1"/>
              <a:t>time.h</a:t>
            </a:r>
            <a:r>
              <a:rPr lang="en-US" dirty="0"/>
              <a:t>&gt;):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  </a:t>
            </a:r>
            <a:r>
              <a:rPr lang="en-US" dirty="0" err="1"/>
              <a:t>tv_sec</a:t>
            </a:r>
            <a:r>
              <a:rPr lang="en-US" dirty="0"/>
              <a:t>;     </a:t>
            </a:r>
            <a:r>
              <a:rPr lang="en-US" dirty="0" smtClean="0"/>
              <a:t>       /* </a:t>
            </a:r>
            <a:r>
              <a:rPr lang="en-US" dirty="0"/>
              <a:t>seconds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suseconds_t</a:t>
            </a:r>
            <a:r>
              <a:rPr lang="en-US" dirty="0"/>
              <a:t> </a:t>
            </a:r>
            <a:r>
              <a:rPr lang="en-US" dirty="0" err="1"/>
              <a:t>tv_usec</a:t>
            </a:r>
            <a:r>
              <a:rPr lang="en-US" dirty="0"/>
              <a:t>;    /* microseconds */</a:t>
            </a:r>
          </a:p>
          <a:p>
            <a:pPr marL="0" indent="0">
              <a:buNone/>
            </a:pPr>
            <a:r>
              <a:rPr lang="en-US" dirty="0"/>
              <a:t>           };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3366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90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TIME(2)                    Linux Programmer's Manual                   TIME(2)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time - get time in seconds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time.h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time_t</a:t>
            </a:r>
            <a:r>
              <a:rPr lang="en-US" dirty="0"/>
              <a:t> time(</a:t>
            </a:r>
            <a:r>
              <a:rPr lang="en-US" dirty="0" err="1"/>
              <a:t>time_t</a:t>
            </a:r>
            <a:r>
              <a:rPr lang="en-US" dirty="0"/>
              <a:t> *t);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time()  returns  the  time  since  the  Epoch (00:00:00 UTC, January </a:t>
            </a:r>
            <a:r>
              <a:rPr lang="en-US" dirty="0" smtClean="0"/>
              <a:t>1, 1970</a:t>
            </a:r>
            <a:r>
              <a:rPr lang="en-US" dirty="0"/>
              <a:t>), measured in seconds.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219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990600"/>
          </a:xfrm>
        </p:spPr>
        <p:txBody>
          <a:bodyPr/>
          <a:lstStyle/>
          <a:p>
            <a:r>
              <a:rPr lang="en-US" dirty="0" smtClean="0"/>
              <a:t>Time Conversion Functions Fig 10-1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409699"/>
            <a:ext cx="6967540" cy="506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5521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time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#include &lt; </a:t>
            </a:r>
            <a:r>
              <a:rPr lang="en-US" dirty="0" err="1"/>
              <a:t>time.h</a:t>
            </a:r>
            <a:r>
              <a:rPr lang="en-US" dirty="0"/>
              <a:t> &gt; char *</a:t>
            </a:r>
            <a:r>
              <a:rPr lang="en-US" dirty="0" err="1"/>
              <a:t>ctime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time_t</a:t>
            </a:r>
            <a:r>
              <a:rPr lang="en-US" dirty="0"/>
              <a:t> *</a:t>
            </a:r>
            <a:r>
              <a:rPr lang="en-US" dirty="0" err="1"/>
              <a:t>timep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9098-9100). O'Reilly Distribution. Kindle Edition. </a:t>
            </a:r>
          </a:p>
        </p:txBody>
      </p:sp>
    </p:spTree>
    <p:extLst>
      <p:ext uri="{BB962C8B-B14F-4D97-AF65-F5344CB8AC3E}">
        <p14:creationId xmlns:p14="http://schemas.microsoft.com/office/powerpoint/2010/main" val="207907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from Java and C++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Emailed links and things</a:t>
            </a:r>
          </a:p>
          <a:p>
            <a:pPr lvl="1"/>
            <a:r>
              <a:rPr lang="en-US" dirty="0" err="1" smtClean="0"/>
              <a:t>Ar</a:t>
            </a:r>
            <a:r>
              <a:rPr lang="en-US" dirty="0" smtClean="0"/>
              <a:t> program –</a:t>
            </a:r>
          </a:p>
          <a:p>
            <a:pPr lvl="1"/>
            <a:r>
              <a:rPr lang="en-US" dirty="0" smtClean="0"/>
              <a:t>Slides up - </a:t>
            </a:r>
            <a:r>
              <a:rPr lang="en-US" dirty="0"/>
              <a:t>Slides are up on the website </a:t>
            </a:r>
            <a:r>
              <a:rPr lang="en-US" sz="2000" u="sng" dirty="0">
                <a:hlinkClick r:id="rId2"/>
              </a:rPr>
              <a:t>http://www.cse.sc.edu/~matthews/Courses/510/Lectures.html</a:t>
            </a:r>
            <a:r>
              <a:rPr lang="en-US" sz="2000" dirty="0"/>
              <a:t> </a:t>
            </a:r>
            <a:endParaRPr lang="en-US" sz="2000" dirty="0" smtClean="0"/>
          </a:p>
          <a:p>
            <a:pPr lvl="1"/>
            <a:r>
              <a:rPr lang="en-US" sz="2000" dirty="0" smtClean="0"/>
              <a:t>Some handouts</a:t>
            </a:r>
            <a:endParaRPr lang="en-US" sz="2000" dirty="0"/>
          </a:p>
          <a:p>
            <a:pPr lvl="1"/>
            <a:endParaRPr lang="en-US" dirty="0" smtClean="0"/>
          </a:p>
          <a:p>
            <a:r>
              <a:rPr lang="en-US" dirty="0" err="1" smtClean="0"/>
              <a:t>Printf</a:t>
            </a:r>
            <a:r>
              <a:rPr lang="en-US" dirty="0" smtClean="0"/>
              <a:t> from Guy Steele’s  “C reference Manual”</a:t>
            </a:r>
          </a:p>
          <a:p>
            <a:r>
              <a:rPr lang="en-US" dirty="0" smtClean="0"/>
              <a:t>CMU Guide Java </a:t>
            </a:r>
            <a:r>
              <a:rPr lang="en-US" dirty="0" smtClean="0">
                <a:sym typeface="Wingdings" pitchFamily="2" charset="2"/>
              </a:rPr>
              <a:t>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776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400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dirty="0"/>
              <a:t>CTIME(3)       </a:t>
            </a:r>
            <a:r>
              <a:rPr lang="en-US" sz="3600" dirty="0" smtClean="0"/>
              <a:t>Linux </a:t>
            </a:r>
            <a:r>
              <a:rPr lang="en-US" sz="3600" dirty="0"/>
              <a:t>Programmer's Manual                  CTIME(3)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300" dirty="0" smtClean="0"/>
              <a:t>NAME - </a:t>
            </a:r>
            <a:r>
              <a:rPr lang="en-US" sz="3300" dirty="0" err="1" smtClean="0"/>
              <a:t>asctime</a:t>
            </a:r>
            <a:r>
              <a:rPr lang="en-US" sz="3300" dirty="0"/>
              <a:t>,   </a:t>
            </a:r>
            <a:r>
              <a:rPr lang="en-US" sz="3300" dirty="0" err="1"/>
              <a:t>ctime</a:t>
            </a:r>
            <a:r>
              <a:rPr lang="en-US" sz="3300" dirty="0"/>
              <a:t>,   </a:t>
            </a:r>
            <a:r>
              <a:rPr lang="en-US" sz="3300" dirty="0" err="1"/>
              <a:t>gmtime</a:t>
            </a:r>
            <a:r>
              <a:rPr lang="en-US" sz="3300" dirty="0"/>
              <a:t>,   </a:t>
            </a:r>
            <a:r>
              <a:rPr lang="en-US" sz="3300" dirty="0" err="1"/>
              <a:t>localtime</a:t>
            </a:r>
            <a:r>
              <a:rPr lang="en-US" sz="3300" dirty="0"/>
              <a:t>,  </a:t>
            </a:r>
            <a:r>
              <a:rPr lang="en-US" sz="3300" dirty="0" err="1"/>
              <a:t>mktime</a:t>
            </a:r>
            <a:r>
              <a:rPr lang="en-US" sz="3300" dirty="0"/>
              <a:t>,  </a:t>
            </a:r>
            <a:r>
              <a:rPr lang="en-US" sz="3300" dirty="0" err="1"/>
              <a:t>asctime_r</a:t>
            </a:r>
            <a:r>
              <a:rPr lang="en-US" sz="3300" dirty="0"/>
              <a:t>,  </a:t>
            </a:r>
            <a:r>
              <a:rPr lang="en-US" sz="3300" dirty="0" err="1" smtClean="0"/>
              <a:t>ctime_r</a:t>
            </a:r>
            <a:r>
              <a:rPr lang="en-US" sz="3300" dirty="0" smtClean="0"/>
              <a:t>,  </a:t>
            </a:r>
            <a:r>
              <a:rPr lang="en-US" sz="3300" dirty="0" err="1" smtClean="0"/>
              <a:t>gmtime_r</a:t>
            </a:r>
            <a:r>
              <a:rPr lang="en-US" sz="3300" dirty="0"/>
              <a:t>, </a:t>
            </a:r>
            <a:r>
              <a:rPr lang="en-US" sz="3300" dirty="0" err="1"/>
              <a:t>localtime_r</a:t>
            </a:r>
            <a:r>
              <a:rPr lang="en-US" sz="3300" dirty="0"/>
              <a:t> 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 smtClean="0"/>
              <a:t>	- </a:t>
            </a:r>
            <a:r>
              <a:rPr lang="en-US" sz="3300" dirty="0"/>
              <a:t>transform date and time to broken-down time  </a:t>
            </a:r>
            <a:r>
              <a:rPr lang="en-US" sz="3300" dirty="0" smtClean="0"/>
              <a:t>or ASCII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SYNOPSIS</a:t>
            </a:r>
          </a:p>
          <a:p>
            <a:pPr marL="0" indent="0">
              <a:buNone/>
            </a:pPr>
            <a:r>
              <a:rPr lang="en-US" sz="3300" dirty="0"/>
              <a:t>       #include &lt;</a:t>
            </a:r>
            <a:r>
              <a:rPr lang="en-US" sz="3300" dirty="0" err="1"/>
              <a:t>time.h</a:t>
            </a:r>
            <a:r>
              <a:rPr lang="en-US" sz="3300" dirty="0" smtClean="0"/>
              <a:t>&gt;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       char *</a:t>
            </a:r>
            <a:r>
              <a:rPr lang="en-US" sz="3300" dirty="0" err="1"/>
              <a:t>asctime</a:t>
            </a:r>
            <a:r>
              <a:rPr lang="en-US" sz="3300" dirty="0"/>
              <a:t>(</a:t>
            </a:r>
            <a:r>
              <a:rPr lang="en-US" sz="3300" dirty="0" err="1"/>
              <a:t>const</a:t>
            </a:r>
            <a:r>
              <a:rPr lang="en-US" sz="3300" dirty="0"/>
              <a:t> </a:t>
            </a:r>
            <a:r>
              <a:rPr lang="en-US" sz="3300" dirty="0" err="1"/>
              <a:t>struct</a:t>
            </a:r>
            <a:r>
              <a:rPr lang="en-US" sz="3300" dirty="0"/>
              <a:t> tm *tm);</a:t>
            </a:r>
          </a:p>
          <a:p>
            <a:pPr marL="0" indent="0">
              <a:buNone/>
            </a:pPr>
            <a:r>
              <a:rPr lang="en-US" sz="3300" dirty="0"/>
              <a:t>       </a:t>
            </a:r>
          </a:p>
          <a:p>
            <a:pPr marL="0" indent="0">
              <a:buNone/>
            </a:pPr>
            <a:r>
              <a:rPr lang="en-US" sz="3300" dirty="0"/>
              <a:t>       char *</a:t>
            </a:r>
            <a:r>
              <a:rPr lang="en-US" sz="3300" dirty="0" err="1"/>
              <a:t>ctime</a:t>
            </a:r>
            <a:r>
              <a:rPr lang="en-US" sz="3300" dirty="0"/>
              <a:t>(</a:t>
            </a:r>
            <a:r>
              <a:rPr lang="en-US" sz="3300" dirty="0" err="1"/>
              <a:t>const</a:t>
            </a:r>
            <a:r>
              <a:rPr lang="en-US" sz="3300" dirty="0"/>
              <a:t> </a:t>
            </a:r>
            <a:r>
              <a:rPr lang="en-US" sz="3300" dirty="0" err="1"/>
              <a:t>time_t</a:t>
            </a:r>
            <a:r>
              <a:rPr lang="en-US" sz="3300" dirty="0"/>
              <a:t> *</a:t>
            </a:r>
            <a:r>
              <a:rPr lang="en-US" sz="3300" dirty="0" err="1"/>
              <a:t>timep</a:t>
            </a:r>
            <a:r>
              <a:rPr lang="en-US" sz="3300" dirty="0"/>
              <a:t>);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/>
              <a:t>       </a:t>
            </a:r>
            <a:r>
              <a:rPr lang="en-US" sz="3300" dirty="0" err="1"/>
              <a:t>struct</a:t>
            </a:r>
            <a:r>
              <a:rPr lang="en-US" sz="3300" dirty="0"/>
              <a:t> tm *</a:t>
            </a:r>
            <a:r>
              <a:rPr lang="en-US" sz="3300" dirty="0" err="1"/>
              <a:t>gmtime</a:t>
            </a:r>
            <a:r>
              <a:rPr lang="en-US" sz="3300" dirty="0"/>
              <a:t>(</a:t>
            </a:r>
            <a:r>
              <a:rPr lang="en-US" sz="3300" dirty="0" err="1"/>
              <a:t>const</a:t>
            </a:r>
            <a:r>
              <a:rPr lang="en-US" sz="3300" dirty="0"/>
              <a:t> </a:t>
            </a:r>
            <a:r>
              <a:rPr lang="en-US" sz="3300" dirty="0" err="1"/>
              <a:t>time_t</a:t>
            </a:r>
            <a:r>
              <a:rPr lang="en-US" sz="3300" dirty="0"/>
              <a:t> *</a:t>
            </a:r>
            <a:r>
              <a:rPr lang="en-US" sz="3300" dirty="0" err="1"/>
              <a:t>timep</a:t>
            </a:r>
            <a:r>
              <a:rPr lang="en-US" sz="3300" dirty="0"/>
              <a:t>);</a:t>
            </a:r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</a:t>
            </a:r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</a:t>
            </a:r>
            <a:r>
              <a:rPr lang="en-US" sz="3300" dirty="0" err="1" smtClean="0"/>
              <a:t>struct</a:t>
            </a:r>
            <a:r>
              <a:rPr lang="en-US" sz="3300" dirty="0" smtClean="0"/>
              <a:t> </a:t>
            </a:r>
            <a:r>
              <a:rPr lang="en-US" sz="3300" dirty="0"/>
              <a:t>tm *</a:t>
            </a:r>
            <a:r>
              <a:rPr lang="en-US" sz="3300" dirty="0" err="1"/>
              <a:t>localtime</a:t>
            </a:r>
            <a:r>
              <a:rPr lang="en-US" sz="3300" dirty="0"/>
              <a:t>(</a:t>
            </a:r>
            <a:r>
              <a:rPr lang="en-US" sz="3300" dirty="0" err="1"/>
              <a:t>const</a:t>
            </a:r>
            <a:r>
              <a:rPr lang="en-US" sz="3300" dirty="0"/>
              <a:t> </a:t>
            </a:r>
            <a:r>
              <a:rPr lang="en-US" sz="3300" dirty="0" err="1"/>
              <a:t>time_t</a:t>
            </a:r>
            <a:r>
              <a:rPr lang="en-US" sz="3300" dirty="0"/>
              <a:t> *</a:t>
            </a:r>
            <a:r>
              <a:rPr lang="en-US" sz="3300" dirty="0" err="1"/>
              <a:t>timep</a:t>
            </a:r>
            <a:r>
              <a:rPr lang="en-US" sz="3300" dirty="0"/>
              <a:t>);</a:t>
            </a:r>
          </a:p>
          <a:p>
            <a:pPr marL="0" indent="0">
              <a:buNone/>
            </a:pPr>
            <a:r>
              <a:rPr lang="en-US" sz="3300" dirty="0"/>
              <a:t>       </a:t>
            </a:r>
            <a:r>
              <a:rPr lang="en-US" sz="3300" dirty="0" err="1"/>
              <a:t>struct</a:t>
            </a:r>
            <a:r>
              <a:rPr lang="en-US" sz="3300" dirty="0"/>
              <a:t> tm *</a:t>
            </a:r>
            <a:r>
              <a:rPr lang="en-US" sz="3300" dirty="0" err="1"/>
              <a:t>localtime_r</a:t>
            </a:r>
            <a:r>
              <a:rPr lang="en-US" sz="3300" dirty="0"/>
              <a:t>(</a:t>
            </a:r>
            <a:r>
              <a:rPr lang="en-US" sz="3300" dirty="0" err="1"/>
              <a:t>const</a:t>
            </a:r>
            <a:r>
              <a:rPr lang="en-US" sz="3300" dirty="0"/>
              <a:t> </a:t>
            </a:r>
            <a:r>
              <a:rPr lang="en-US" sz="3300" dirty="0" err="1"/>
              <a:t>time_t</a:t>
            </a:r>
            <a:r>
              <a:rPr lang="en-US" sz="3300" dirty="0"/>
              <a:t> *</a:t>
            </a:r>
            <a:r>
              <a:rPr lang="en-US" sz="3300" dirty="0" err="1"/>
              <a:t>timep</a:t>
            </a:r>
            <a:r>
              <a:rPr lang="en-US" sz="3300" dirty="0"/>
              <a:t>, </a:t>
            </a:r>
            <a:r>
              <a:rPr lang="en-US" sz="3300" dirty="0" err="1"/>
              <a:t>struct</a:t>
            </a:r>
            <a:r>
              <a:rPr lang="en-US" sz="3300" dirty="0"/>
              <a:t> tm *result);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/>
              <a:t>       </a:t>
            </a:r>
            <a:r>
              <a:rPr lang="en-US" sz="3300" dirty="0" err="1"/>
              <a:t>time_t</a:t>
            </a:r>
            <a:r>
              <a:rPr lang="en-US" sz="3300" dirty="0"/>
              <a:t> </a:t>
            </a:r>
            <a:r>
              <a:rPr lang="en-US" sz="3300" dirty="0" err="1"/>
              <a:t>mktime</a:t>
            </a:r>
            <a:r>
              <a:rPr lang="en-US" sz="3300" dirty="0"/>
              <a:t>(</a:t>
            </a:r>
            <a:r>
              <a:rPr lang="en-US" sz="3300" dirty="0" err="1"/>
              <a:t>struct</a:t>
            </a:r>
            <a:r>
              <a:rPr lang="en-US" sz="3300" dirty="0"/>
              <a:t> tm *tm</a:t>
            </a:r>
            <a:r>
              <a:rPr lang="en-US" sz="3300" dirty="0" smtClean="0"/>
              <a:t>);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5094274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Date command</a:t>
            </a:r>
          </a:p>
          <a:p>
            <a:r>
              <a:rPr lang="en-US" dirty="0" smtClean="0"/>
              <a:t>TLPI/time/</a:t>
            </a:r>
            <a:r>
              <a:rPr lang="en-US" dirty="0" err="1" smtClean="0"/>
              <a:t>calendar_time.c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59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Strftime</a:t>
            </a:r>
            <a:r>
              <a:rPr lang="en-US" dirty="0"/>
              <a:t>() - format date and time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… many more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385888"/>
            <a:ext cx="8486775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11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Email 1 – </a:t>
            </a:r>
            <a:r>
              <a:rPr lang="en-US" dirty="0" err="1" smtClean="0"/>
              <a:t>ar</a:t>
            </a:r>
            <a:r>
              <a:rPr lang="en-US" dirty="0" smtClean="0"/>
              <a:t> program Due Feb 8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510ers,</a:t>
            </a:r>
          </a:p>
          <a:p>
            <a:r>
              <a:rPr lang="en-US" dirty="0"/>
              <a:t>For the </a:t>
            </a:r>
            <a:r>
              <a:rPr lang="en-US" dirty="0" err="1"/>
              <a:t>ar</a:t>
            </a:r>
            <a:r>
              <a:rPr lang="en-US" dirty="0"/>
              <a:t> program you should implement the following commands:</a:t>
            </a:r>
          </a:p>
          <a:p>
            <a:r>
              <a:rPr lang="en-US" dirty="0"/>
              <a:t>1) r as in     "</a:t>
            </a:r>
            <a:r>
              <a:rPr lang="en-US" dirty="0" err="1"/>
              <a:t>ar</a:t>
            </a:r>
            <a:r>
              <a:rPr lang="en-US" dirty="0"/>
              <a:t>  r arch1 f1" should replace/add f1 to the archive arch1. If the archive </a:t>
            </a:r>
            <a:r>
              <a:rPr lang="en-US" dirty="0" err="1"/>
              <a:t>ddoes</a:t>
            </a:r>
            <a:r>
              <a:rPr lang="en-US" dirty="0"/>
              <a:t> not exist then this should create the archive and put r in it</a:t>
            </a:r>
          </a:p>
          <a:p>
            <a:r>
              <a:rPr lang="en-US" dirty="0"/>
              <a:t>2) x  as in  "</a:t>
            </a:r>
            <a:r>
              <a:rPr lang="en-US" dirty="0" err="1"/>
              <a:t>ar</a:t>
            </a:r>
            <a:r>
              <a:rPr lang="en-US" dirty="0"/>
              <a:t> x arch1 f1" extract f1 from the archive and set the modification time to the time in the archive. (see </a:t>
            </a:r>
            <a:r>
              <a:rPr lang="en-US" dirty="0" err="1"/>
              <a:t>utimes</a:t>
            </a:r>
            <a:r>
              <a:rPr lang="en-US" dirty="0"/>
              <a:t> system call.)</a:t>
            </a:r>
          </a:p>
          <a:p>
            <a:r>
              <a:rPr lang="en-US" dirty="0"/>
              <a:t>3) d  as in "</a:t>
            </a:r>
            <a:r>
              <a:rPr lang="en-US" dirty="0" err="1"/>
              <a:t>ar</a:t>
            </a:r>
            <a:r>
              <a:rPr lang="en-US" dirty="0"/>
              <a:t> d arch1 f1"  - delete f1 from the archive</a:t>
            </a:r>
          </a:p>
          <a:p>
            <a:r>
              <a:rPr lang="en-US" dirty="0"/>
              <a:t>4) t print the table of </a:t>
            </a:r>
            <a:r>
              <a:rPr lang="en-US" dirty="0" smtClean="0"/>
              <a:t>contents</a:t>
            </a:r>
          </a:p>
          <a:p>
            <a:r>
              <a:rPr lang="en-US" dirty="0"/>
              <a:t>Due next Friday Feb 8.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6967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Emailed today 1:57PM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repeats I hope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 Quick reference card</a:t>
            </a:r>
          </a:p>
          <a:p>
            <a:r>
              <a:rPr lang="en-US" dirty="0" err="1" smtClean="0"/>
              <a:t>Gdb</a:t>
            </a:r>
            <a:r>
              <a:rPr lang="en-US" dirty="0" smtClean="0"/>
              <a:t> </a:t>
            </a:r>
            <a:r>
              <a:rPr lang="en-US" dirty="0"/>
              <a:t> Quick reference card</a:t>
            </a:r>
          </a:p>
          <a:p>
            <a:r>
              <a:rPr lang="en-US" dirty="0" smtClean="0"/>
              <a:t>C primer from CMU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 form “Steele”</a:t>
            </a:r>
          </a:p>
          <a:p>
            <a:r>
              <a:rPr lang="en-US" dirty="0" err="1" smtClean="0"/>
              <a:t>Getword</a:t>
            </a:r>
            <a:r>
              <a:rPr lang="en-US" dirty="0" smtClean="0"/>
              <a:t>, tree from K&amp;R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8915400" cy="1195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291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Gdb</a:t>
            </a:r>
            <a:r>
              <a:rPr lang="en-US" dirty="0"/>
              <a:t>  Quick reference card</a:t>
            </a:r>
            <a:br>
              <a:rPr lang="en-US" dirty="0"/>
            </a:br>
            <a:r>
              <a:rPr lang="en-US" dirty="0" smtClean="0"/>
              <a:t>Essential Commands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Essential Commands</a:t>
            </a:r>
          </a:p>
          <a:p>
            <a:pPr marL="0" indent="0">
              <a:buNone/>
            </a:pPr>
            <a:r>
              <a:rPr lang="en-US" dirty="0" err="1"/>
              <a:t>gdb</a:t>
            </a:r>
            <a:r>
              <a:rPr lang="en-US" dirty="0"/>
              <a:t> </a:t>
            </a:r>
            <a:r>
              <a:rPr lang="en-US" dirty="0" smtClean="0"/>
              <a:t>program [core] </a:t>
            </a:r>
            <a:r>
              <a:rPr lang="en-US" sz="2400" dirty="0"/>
              <a:t>debug program </a:t>
            </a:r>
            <a:r>
              <a:rPr lang="en-US" sz="2400" dirty="0" smtClean="0"/>
              <a:t>using </a:t>
            </a:r>
            <a:r>
              <a:rPr lang="en-US" sz="2400" dirty="0" err="1"/>
              <a:t>coredump</a:t>
            </a:r>
            <a:r>
              <a:rPr lang="en-US" sz="2400" dirty="0"/>
              <a:t> core</a:t>
            </a:r>
          </a:p>
          <a:p>
            <a:pPr marL="0" indent="0">
              <a:buNone/>
            </a:pPr>
            <a:r>
              <a:rPr lang="en-US" dirty="0" smtClean="0"/>
              <a:t>b[file:]	 function </a:t>
            </a:r>
            <a:r>
              <a:rPr lang="en-US" dirty="0"/>
              <a:t>set breakpoint at function </a:t>
            </a:r>
            <a:r>
              <a:rPr lang="en-US" dirty="0" smtClean="0"/>
              <a:t>file</a:t>
            </a:r>
            <a:r>
              <a:rPr lang="en-US" dirty="0"/>
              <a:t/>
            </a:r>
          </a:p>
          <a:p>
            <a:pPr marL="0" indent="0">
              <a:buNone/>
            </a:pPr>
            <a:r>
              <a:rPr lang="en-US" dirty="0"/>
              <a:t>run </a:t>
            </a:r>
            <a:r>
              <a:rPr lang="en-US" dirty="0" smtClean="0"/>
              <a:t>[</a:t>
            </a:r>
            <a:r>
              <a:rPr lang="en-US" dirty="0" err="1" smtClean="0"/>
              <a:t>arglist</a:t>
            </a:r>
            <a:r>
              <a:rPr lang="en-US" dirty="0" smtClean="0"/>
              <a:t>] </a:t>
            </a:r>
            <a:r>
              <a:rPr lang="en-US" dirty="0"/>
              <a:t>start your program 􀀀with </a:t>
            </a:r>
            <a:r>
              <a:rPr lang="en-US" dirty="0" err="1"/>
              <a:t>arglist</a:t>
            </a:r>
            <a:r>
              <a:rPr lang="en-US" dirty="0"/>
              <a:t/>
            </a:r>
          </a:p>
          <a:p>
            <a:pPr marL="0" indent="0">
              <a:buNone/>
            </a:pPr>
            <a:r>
              <a:rPr lang="en-US" dirty="0" err="1"/>
              <a:t>bt</a:t>
            </a:r>
            <a:r>
              <a:rPr lang="en-US" dirty="0"/>
              <a:t> </a:t>
            </a:r>
            <a:r>
              <a:rPr lang="en-US" dirty="0" smtClean="0"/>
              <a:t>		</a:t>
            </a:r>
            <a:r>
              <a:rPr lang="en-US" dirty="0" err="1" smtClean="0"/>
              <a:t>backtrace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display program stack</a:t>
            </a:r>
          </a:p>
          <a:p>
            <a:pPr marL="0" indent="0">
              <a:buNone/>
            </a:pPr>
            <a:r>
              <a:rPr lang="en-US" dirty="0"/>
              <a:t>p  </a:t>
            </a:r>
            <a:r>
              <a:rPr lang="en-US" dirty="0" err="1" smtClean="0"/>
              <a:t>expr</a:t>
            </a:r>
            <a:r>
              <a:rPr lang="en-US" dirty="0" smtClean="0"/>
              <a:t> 	display </a:t>
            </a:r>
            <a:r>
              <a:rPr lang="en-US" dirty="0"/>
              <a:t>the value of an expression</a:t>
            </a:r>
          </a:p>
          <a:p>
            <a:pPr marL="0" indent="0">
              <a:buNone/>
            </a:pPr>
            <a:r>
              <a:rPr lang="en-US" dirty="0"/>
              <a:t>c </a:t>
            </a:r>
            <a:r>
              <a:rPr lang="en-US" dirty="0" smtClean="0"/>
              <a:t>		continue </a:t>
            </a:r>
            <a:r>
              <a:rPr lang="en-US" dirty="0"/>
              <a:t>running your program</a:t>
            </a:r>
          </a:p>
          <a:p>
            <a:pPr marL="0" indent="0">
              <a:buNone/>
            </a:pPr>
            <a:r>
              <a:rPr lang="en-US" dirty="0"/>
              <a:t>n </a:t>
            </a:r>
            <a:r>
              <a:rPr lang="en-US" dirty="0" smtClean="0"/>
              <a:t>		next </a:t>
            </a:r>
            <a:r>
              <a:rPr lang="en-US" dirty="0"/>
              <a:t>line stepping over function calls</a:t>
            </a:r>
          </a:p>
          <a:p>
            <a:pPr marL="0" indent="0">
              <a:buNone/>
            </a:pPr>
            <a:r>
              <a:rPr lang="en-US" dirty="0"/>
              <a:t>s </a:t>
            </a:r>
            <a:r>
              <a:rPr lang="en-US" dirty="0" smtClean="0"/>
              <a:t>		next </a:t>
            </a:r>
            <a:r>
              <a:rPr lang="en-US" dirty="0"/>
              <a:t>line stepping into function calls</a:t>
            </a:r>
          </a:p>
        </p:txBody>
      </p:sp>
    </p:spTree>
    <p:extLst>
      <p:ext uri="{BB962C8B-B14F-4D97-AF65-F5344CB8AC3E}">
        <p14:creationId xmlns:p14="http://schemas.microsoft.com/office/powerpoint/2010/main" val="866312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r>
              <a:rPr lang="en-US" dirty="0" smtClean="0"/>
              <a:t> excerpts from “Steele”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Table 15-2 </a:t>
            </a:r>
            <a:r>
              <a:rPr lang="en-US" dirty="0"/>
              <a:t>o</a:t>
            </a:r>
            <a:r>
              <a:rPr lang="en-US" dirty="0" smtClean="0"/>
              <a:t>utput conversion </a:t>
            </a:r>
            <a:r>
              <a:rPr lang="en-US" dirty="0" err="1" smtClean="0"/>
              <a:t>specifiers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Conversion flags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Table 15-1 input conversions</a:t>
            </a:r>
          </a:p>
          <a:p>
            <a:r>
              <a:rPr lang="en-US" dirty="0" smtClean="0"/>
              <a:t>Examples of the d conversions on output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986273"/>
              </p:ext>
            </p:extLst>
          </p:nvPr>
        </p:nvGraphicFramePr>
        <p:xfrm>
          <a:off x="1295400" y="2895600"/>
          <a:ext cx="7010400" cy="82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7200"/>
                <a:gridCol w="1143000"/>
                <a:gridCol w="990600"/>
                <a:gridCol w="1447800"/>
                <a:gridCol w="13716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-#0+ flags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Field Width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.4 precision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 size modifier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Conversion</a:t>
                      </a:r>
                      <a:r>
                        <a:rPr lang="en-US" sz="2400" b="1" baseline="0" dirty="0" smtClean="0"/>
                        <a:t> letter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40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</a:t>
            </a:r>
            <a:r>
              <a:rPr lang="en-US" dirty="0" err="1" smtClean="0"/>
              <a:t>PrimerCMU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6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strings / String library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</a:t>
            </a:r>
            <a:r>
              <a:rPr lang="en-US" dirty="0" smtClean="0"/>
              <a:t>an string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STRING(3)                  Linux Programmer's Manual                 STRING(3)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strcasecmp</a:t>
            </a:r>
            <a:r>
              <a:rPr lang="en-US" dirty="0"/>
              <a:t>,  </a:t>
            </a:r>
            <a:r>
              <a:rPr lang="en-US" dirty="0" err="1"/>
              <a:t>strcat</a:t>
            </a:r>
            <a:r>
              <a:rPr lang="en-US" dirty="0"/>
              <a:t>,  </a:t>
            </a:r>
            <a:r>
              <a:rPr lang="en-US" dirty="0" err="1"/>
              <a:t>strchr</a:t>
            </a:r>
            <a:r>
              <a:rPr lang="en-US" dirty="0"/>
              <a:t>, </a:t>
            </a:r>
            <a:r>
              <a:rPr lang="en-US" dirty="0" err="1"/>
              <a:t>strcmp</a:t>
            </a:r>
            <a:r>
              <a:rPr lang="en-US" dirty="0"/>
              <a:t>, </a:t>
            </a:r>
            <a:r>
              <a:rPr lang="en-US" dirty="0" err="1"/>
              <a:t>strcoll</a:t>
            </a:r>
            <a:r>
              <a:rPr lang="en-US" dirty="0"/>
              <a:t>, </a:t>
            </a:r>
            <a:r>
              <a:rPr lang="en-US" dirty="0" err="1"/>
              <a:t>strcpy</a:t>
            </a:r>
            <a:r>
              <a:rPr lang="en-US" dirty="0"/>
              <a:t>, </a:t>
            </a:r>
            <a:r>
              <a:rPr lang="en-US" dirty="0" err="1"/>
              <a:t>strcspn</a:t>
            </a:r>
            <a:r>
              <a:rPr lang="en-US" dirty="0"/>
              <a:t>, </a:t>
            </a:r>
            <a:r>
              <a:rPr lang="en-US" dirty="0" err="1"/>
              <a:t>strdup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strfry</a:t>
            </a:r>
            <a:r>
              <a:rPr lang="en-US" dirty="0"/>
              <a:t>, </a:t>
            </a:r>
            <a:r>
              <a:rPr lang="en-US" dirty="0" err="1"/>
              <a:t>strlen</a:t>
            </a:r>
            <a:r>
              <a:rPr lang="en-US" dirty="0"/>
              <a:t>, </a:t>
            </a:r>
            <a:r>
              <a:rPr lang="en-US" dirty="0" err="1"/>
              <a:t>strncat</a:t>
            </a:r>
            <a:r>
              <a:rPr lang="en-US" dirty="0"/>
              <a:t>, </a:t>
            </a:r>
            <a:r>
              <a:rPr lang="en-US" dirty="0" err="1"/>
              <a:t>strncmp</a:t>
            </a:r>
            <a:r>
              <a:rPr lang="en-US" dirty="0"/>
              <a:t>, </a:t>
            </a:r>
            <a:r>
              <a:rPr lang="en-US" dirty="0" err="1"/>
              <a:t>strncpy</a:t>
            </a:r>
            <a:r>
              <a:rPr lang="en-US" dirty="0"/>
              <a:t>, </a:t>
            </a:r>
            <a:r>
              <a:rPr lang="en-US" dirty="0" err="1"/>
              <a:t>strncasecmp</a:t>
            </a:r>
            <a:r>
              <a:rPr lang="en-US" dirty="0"/>
              <a:t>,  </a:t>
            </a:r>
            <a:r>
              <a:rPr lang="en-US" dirty="0" err="1"/>
              <a:t>strpbrk</a:t>
            </a:r>
            <a:r>
              <a:rPr lang="en-US" dirty="0"/>
              <a:t>,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strrchr</a:t>
            </a:r>
            <a:r>
              <a:rPr lang="en-US" dirty="0"/>
              <a:t>,  </a:t>
            </a:r>
            <a:r>
              <a:rPr lang="en-US" dirty="0" err="1"/>
              <a:t>strsep</a:t>
            </a:r>
            <a:r>
              <a:rPr lang="en-US" dirty="0"/>
              <a:t>,  </a:t>
            </a:r>
            <a:r>
              <a:rPr lang="en-US" dirty="0" err="1"/>
              <a:t>strspn</a:t>
            </a:r>
            <a:r>
              <a:rPr lang="en-US" dirty="0"/>
              <a:t>, </a:t>
            </a:r>
            <a:r>
              <a:rPr lang="en-US" dirty="0" err="1"/>
              <a:t>strstr</a:t>
            </a:r>
            <a:r>
              <a:rPr lang="en-US" dirty="0"/>
              <a:t>, </a:t>
            </a:r>
            <a:r>
              <a:rPr lang="en-US" dirty="0" err="1"/>
              <a:t>strtok</a:t>
            </a:r>
            <a:r>
              <a:rPr lang="en-US" dirty="0"/>
              <a:t>, </a:t>
            </a:r>
            <a:r>
              <a:rPr lang="en-US" dirty="0" err="1"/>
              <a:t>strxfrm</a:t>
            </a:r>
            <a:r>
              <a:rPr lang="en-US" dirty="0"/>
              <a:t>, index, </a:t>
            </a:r>
            <a:r>
              <a:rPr lang="en-US" dirty="0" err="1"/>
              <a:t>rindex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string operations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strings.h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61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4412</TotalTime>
  <Words>1699</Words>
  <Application>Microsoft Office PowerPoint</Application>
  <PresentationFormat>On-screen Show (4:3)</PresentationFormat>
  <Paragraphs>410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Origin</vt:lpstr>
      <vt:lpstr>CSCE  510  - Systems Programming</vt:lpstr>
      <vt:lpstr>Overview</vt:lpstr>
      <vt:lpstr>C from Java and C++</vt:lpstr>
      <vt:lpstr>Email 1 – ar program Due Feb 8</vt:lpstr>
      <vt:lpstr>Emailed today 1:57PM</vt:lpstr>
      <vt:lpstr>Gdb  Quick reference card Essential Commands</vt:lpstr>
      <vt:lpstr>Printf excerpts from “Steele”</vt:lpstr>
      <vt:lpstr>C-PrimerCMU</vt:lpstr>
      <vt:lpstr>C strings / String library</vt:lpstr>
      <vt:lpstr>Kernighan and Ritchie (K&amp;R)</vt:lpstr>
      <vt:lpstr>Getword function – read a word</vt:lpstr>
      <vt:lpstr>Getword.c – main program</vt:lpstr>
      <vt:lpstr>Tree.c</vt:lpstr>
      <vt:lpstr>PowerPoint Presentation</vt:lpstr>
      <vt:lpstr>More from TLPI/proc</vt:lpstr>
      <vt:lpstr>Chapter 7   MEMORY ALLOCATION</vt:lpstr>
      <vt:lpstr>PowerPoint Presentation</vt:lpstr>
      <vt:lpstr>Allocating on the Heap</vt:lpstr>
      <vt:lpstr>Implementation of malloc and free</vt:lpstr>
      <vt:lpstr>PowerPoint Presentation</vt:lpstr>
      <vt:lpstr>Fig 7.3</vt:lpstr>
      <vt:lpstr>Unix for 100</vt:lpstr>
      <vt:lpstr>Chapter 8   USERS AND GROUPS</vt:lpstr>
      <vt:lpstr>Chapter 9   PROCESS CREDENTIALS</vt:lpstr>
      <vt:lpstr>Time –  Chap 10 </vt:lpstr>
      <vt:lpstr>Gettimeofday(2)</vt:lpstr>
      <vt:lpstr>Time</vt:lpstr>
      <vt:lpstr>Time Conversion Functions Fig 10-1</vt:lpstr>
      <vt:lpstr>Printing time</vt:lpstr>
      <vt:lpstr>PowerPoint Presentation</vt:lpstr>
      <vt:lpstr>Examples</vt:lpstr>
      <vt:lpstr>Strftime() - format date and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130</cp:revision>
  <cp:lastPrinted>2013-02-04T20:14:00Z</cp:lastPrinted>
  <dcterms:created xsi:type="dcterms:W3CDTF">2013-01-05T02:56:47Z</dcterms:created>
  <dcterms:modified xsi:type="dcterms:W3CDTF">2013-02-04T20:21:35Z</dcterms:modified>
</cp:coreProperties>
</file>