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9"/>
  </p:notesMasterIdLst>
  <p:handoutMasterIdLst>
    <p:handoutMasterId r:id="rId40"/>
  </p:handoutMasterIdLst>
  <p:sldIdLst>
    <p:sldId id="352" r:id="rId2"/>
    <p:sldId id="353" r:id="rId3"/>
    <p:sldId id="354" r:id="rId4"/>
    <p:sldId id="355" r:id="rId5"/>
    <p:sldId id="356" r:id="rId6"/>
    <p:sldId id="357" r:id="rId7"/>
    <p:sldId id="358" r:id="rId8"/>
    <p:sldId id="370" r:id="rId9"/>
    <p:sldId id="365" r:id="rId10"/>
    <p:sldId id="366" r:id="rId11"/>
    <p:sldId id="367" r:id="rId12"/>
    <p:sldId id="368" r:id="rId13"/>
    <p:sldId id="369" r:id="rId14"/>
    <p:sldId id="371" r:id="rId15"/>
    <p:sldId id="372" r:id="rId16"/>
    <p:sldId id="373" r:id="rId17"/>
    <p:sldId id="374" r:id="rId18"/>
    <p:sldId id="375" r:id="rId19"/>
    <p:sldId id="376" r:id="rId20"/>
    <p:sldId id="379" r:id="rId21"/>
    <p:sldId id="377" r:id="rId22"/>
    <p:sldId id="378" r:id="rId23"/>
    <p:sldId id="380" r:id="rId24"/>
    <p:sldId id="381" r:id="rId25"/>
    <p:sldId id="382" r:id="rId26"/>
    <p:sldId id="383" r:id="rId27"/>
    <p:sldId id="384" r:id="rId28"/>
    <p:sldId id="385" r:id="rId29"/>
    <p:sldId id="321" r:id="rId30"/>
    <p:sldId id="359" r:id="rId31"/>
    <p:sldId id="360" r:id="rId32"/>
    <p:sldId id="361" r:id="rId33"/>
    <p:sldId id="362" r:id="rId34"/>
    <p:sldId id="386" r:id="rId35"/>
    <p:sldId id="387" r:id="rId36"/>
    <p:sldId id="364" r:id="rId37"/>
    <p:sldId id="363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8" autoAdjust="0"/>
    <p:restoredTop sz="94660"/>
  </p:normalViewPr>
  <p:slideViewPr>
    <p:cSldViewPr>
      <p:cViewPr varScale="1">
        <p:scale>
          <a:sx n="51" d="100"/>
          <a:sy n="51" d="100"/>
        </p:scale>
        <p:origin x="-30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1BBE1-92E6-45BF-90BA-708085532AE0}" type="datetimeFigureOut">
              <a:rPr lang="en-US" smtClean="0"/>
              <a:t>1/30/2013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F9F1-FDD8-49EC-AA5A-1E432D9FA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20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76AD3F-9F66-46B5-AFD7-5D5E1A706F58}" type="datetimeFigureOut">
              <a:rPr lang="en-US" smtClean="0"/>
              <a:t>1/30/2013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9A242-1C0B-4A81-960E-0BDF967F1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3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876800" y="2209800"/>
            <a:ext cx="3124200" cy="2838449"/>
          </a:xfrm>
        </p:spPr>
        <p:txBody>
          <a:bodyPr anchor="t" anchorCtr="0">
            <a:normAutofit/>
          </a:bodyPr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 b="1"/>
            </a:lvl1pPr>
          </a:lstStyle>
          <a:p>
            <a:r>
              <a:rPr lang="en-US" dirty="0" smtClean="0"/>
              <a:t>CSCE 510 Jan 14, 2013 -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33400" y="6355080"/>
            <a:ext cx="5535168" cy="365760"/>
          </a:xfrm>
        </p:spPr>
        <p:txBody>
          <a:bodyPr/>
          <a:lstStyle/>
          <a:p>
            <a:r>
              <a:rPr lang="en-US" dirty="0" smtClean="0"/>
              <a:t>University of South Carolina   –  Computer Science and Engineering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- CSCE 510 2013 -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0" y="6416040"/>
            <a:ext cx="1524000" cy="365760"/>
          </a:xfrm>
        </p:spPr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-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System Calls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0" y="6355080"/>
            <a:ext cx="2286000" cy="365760"/>
          </a:xfrm>
        </p:spPr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88352" y="6356350"/>
            <a:ext cx="1908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Slide </a:t>
            </a:r>
            <a:fld id="{8BE163DA-CB98-46B5-905B-D01D5F3D56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e.edu/" TargetMode="External"/><Relationship Id="rId2" Type="http://schemas.openxmlformats.org/officeDocument/2006/relationships/hyperlink" Target="http://www.acm.org/awards/awards_hopper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2590800"/>
            <a:ext cx="4191000" cy="2286000"/>
          </a:xfrm>
        </p:spPr>
        <p:txBody>
          <a:bodyPr>
            <a:normAutofit/>
          </a:bodyPr>
          <a:lstStyle/>
          <a:p>
            <a:r>
              <a:rPr lang="en-US" b="1" dirty="0" smtClean="0"/>
              <a:t>CSCE  510  - Systems Programming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Lecture </a:t>
            </a:r>
            <a:r>
              <a:rPr lang="en-US" b="1" dirty="0" smtClean="0"/>
              <a:t>05 </a:t>
            </a:r>
            <a:r>
              <a:rPr lang="en-US" b="1" dirty="0" smtClean="0"/>
              <a:t>- </a:t>
            </a:r>
            <a:r>
              <a:rPr lang="en-US" dirty="0"/>
              <a:t> </a:t>
            </a:r>
            <a:r>
              <a:rPr lang="en-US" dirty="0" smtClean="0"/>
              <a:t>Processors, Memory 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416040"/>
            <a:ext cx="2209800" cy="365760"/>
          </a:xfrm>
        </p:spPr>
        <p:txBody>
          <a:bodyPr/>
          <a:lstStyle/>
          <a:p>
            <a:r>
              <a:rPr lang="en-US" dirty="0"/>
              <a:t>CSCE 510 </a:t>
            </a:r>
            <a:r>
              <a:rPr lang="en-US" dirty="0" smtClean="0"/>
              <a:t>Jan 23, 2013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89173"/>
            <a:ext cx="2971800" cy="353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583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6.1 = </a:t>
            </a:r>
            <a:r>
              <a:rPr lang="en-US" dirty="0" err="1" smtClean="0"/>
              <a:t>proc</a:t>
            </a:r>
            <a:r>
              <a:rPr lang="en-US" dirty="0" smtClean="0"/>
              <a:t>/</a:t>
            </a:r>
            <a:r>
              <a:rPr lang="en-US" dirty="0" err="1" smtClean="0"/>
              <a:t>mem_segments.c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10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449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Global symbols </a:t>
            </a:r>
            <a:r>
              <a:rPr lang="en-US" dirty="0" err="1" smtClean="0"/>
              <a:t>etext</a:t>
            </a:r>
            <a:r>
              <a:rPr lang="en-US" dirty="0"/>
              <a:t>, </a:t>
            </a:r>
            <a:r>
              <a:rPr lang="en-US" dirty="0" err="1"/>
              <a:t>edata</a:t>
            </a:r>
            <a:r>
              <a:rPr lang="en-US" dirty="0"/>
              <a:t>, and </a:t>
            </a:r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11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951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memory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12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Fork()</a:t>
            </a:r>
          </a:p>
          <a:p>
            <a:r>
              <a:rPr lang="en-US" dirty="0" smtClean="0"/>
              <a:t>Shared memory, pipes</a:t>
            </a:r>
          </a:p>
          <a:p>
            <a:r>
              <a:rPr lang="en-US" dirty="0" smtClean="0"/>
              <a:t>Swap area</a:t>
            </a:r>
          </a:p>
          <a:p>
            <a:r>
              <a:rPr lang="en-US" dirty="0" smtClean="0"/>
              <a:t>Page fault</a:t>
            </a:r>
          </a:p>
          <a:p>
            <a:r>
              <a:rPr lang="en-US" dirty="0"/>
              <a:t>On x86-32, pages are 4096 bytes in size.</a:t>
            </a:r>
          </a:p>
          <a:p>
            <a:r>
              <a:rPr lang="en-US" dirty="0" err="1"/>
              <a:t>sysconf</a:t>
            </a:r>
            <a:r>
              <a:rPr lang="en-US" dirty="0"/>
              <a:t>(_SC_PAGESIZE),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038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and Stack Frames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13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585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line arguments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14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dirty="0" err="1"/>
              <a:t>gzip</a:t>
            </a:r>
            <a:r>
              <a:rPr lang="en-US" dirty="0"/>
              <a:t>( 1), </a:t>
            </a:r>
            <a:r>
              <a:rPr lang="en-US" dirty="0" err="1"/>
              <a:t>gunzip</a:t>
            </a:r>
            <a:r>
              <a:rPr lang="en-US" dirty="0"/>
              <a:t>( 1), and </a:t>
            </a:r>
            <a:r>
              <a:rPr lang="en-US" dirty="0" err="1"/>
              <a:t>zcat</a:t>
            </a:r>
            <a:r>
              <a:rPr lang="en-US" dirty="0"/>
              <a:t>( 1) commands, all of which are links to the same executable file”</a:t>
            </a:r>
          </a:p>
          <a:p>
            <a:r>
              <a:rPr lang="en-US" dirty="0" err="1"/>
              <a:t>argv</a:t>
            </a:r>
            <a:r>
              <a:rPr lang="en-US" dirty="0"/>
              <a:t>[ </a:t>
            </a:r>
            <a:r>
              <a:rPr lang="en-US" dirty="0" err="1"/>
              <a:t>argc</a:t>
            </a:r>
            <a:r>
              <a:rPr lang="en-US" dirty="0"/>
              <a:t>] is </a:t>
            </a:r>
            <a:r>
              <a:rPr lang="en-US" dirty="0" smtClean="0"/>
              <a:t>NULL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9356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Csce510-001/TPLI/</a:t>
            </a:r>
            <a:r>
              <a:rPr lang="en-US" dirty="0" err="1" smtClean="0"/>
              <a:t>proc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15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hermes</a:t>
            </a:r>
            <a:r>
              <a:rPr lang="en-US" dirty="0"/>
              <a:t>&gt; </a:t>
            </a:r>
            <a:r>
              <a:rPr lang="en-US" dirty="0" err="1"/>
              <a:t>pwd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/class/csce510-001/TLPI/</a:t>
            </a:r>
            <a:r>
              <a:rPr lang="en-US" dirty="0" err="1"/>
              <a:t>proc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hermes</a:t>
            </a:r>
            <a:r>
              <a:rPr lang="en-US" dirty="0"/>
              <a:t>&gt; </a:t>
            </a:r>
            <a:r>
              <a:rPr lang="en-US" dirty="0" err="1"/>
              <a:t>ls</a:t>
            </a:r>
            <a:r>
              <a:rPr lang="en-US" dirty="0"/>
              <a:t> *.c</a:t>
            </a:r>
          </a:p>
          <a:p>
            <a:pPr marL="0" indent="0">
              <a:buNone/>
            </a:pPr>
            <a:r>
              <a:rPr lang="en-US" dirty="0" err="1"/>
              <a:t>bad_longjmp.c</a:t>
            </a:r>
            <a:r>
              <a:rPr lang="en-US" dirty="0"/>
              <a:t>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longjmp.c</a:t>
            </a:r>
            <a:r>
              <a:rPr lang="en-US" dirty="0" smtClean="0"/>
              <a:t>       </a:t>
            </a:r>
          </a:p>
          <a:p>
            <a:pPr marL="0" indent="0">
              <a:buNone/>
            </a:pPr>
            <a:r>
              <a:rPr lang="en-US" dirty="0" err="1" smtClean="0"/>
              <a:t>modify_env.c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err="1" smtClean="0"/>
              <a:t>setenv.c</a:t>
            </a:r>
            <a:r>
              <a:rPr lang="en-US" dirty="0" smtClean="0"/>
              <a:t>       </a:t>
            </a:r>
          </a:p>
          <a:p>
            <a:pPr marL="0" indent="0">
              <a:buNone/>
            </a:pPr>
            <a:r>
              <a:rPr lang="en-US" dirty="0" err="1" smtClean="0"/>
              <a:t>t_getenv.c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display_env.c</a:t>
            </a:r>
            <a:r>
              <a:rPr lang="en-US" dirty="0"/>
              <a:t>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mem_segments.c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err="1" smtClean="0"/>
              <a:t>necho.c</a:t>
            </a:r>
            <a:r>
              <a:rPr lang="en-US" dirty="0" smtClean="0"/>
              <a:t>       </a:t>
            </a:r>
          </a:p>
          <a:p>
            <a:pPr marL="0" indent="0">
              <a:buNone/>
            </a:pPr>
            <a:r>
              <a:rPr lang="en-US" dirty="0" err="1"/>
              <a:t>s</a:t>
            </a:r>
            <a:r>
              <a:rPr lang="en-US" dirty="0" err="1" smtClean="0"/>
              <a:t>etjmp_vars.c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907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necho.c</a:t>
            </a:r>
            <a:r>
              <a:rPr lang="en-US" dirty="0" smtClean="0"/>
              <a:t> – look familiar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16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#include "</a:t>
            </a:r>
            <a:r>
              <a:rPr lang="en-US" dirty="0" err="1"/>
              <a:t>tlpi_hdr.h</a:t>
            </a:r>
            <a:r>
              <a:rPr lang="en-US" dirty="0"/>
              <a:t>"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main(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char *</a:t>
            </a:r>
            <a:r>
              <a:rPr lang="en-US" dirty="0" err="1"/>
              <a:t>argv</a:t>
            </a:r>
            <a:r>
              <a:rPr lang="en-US" dirty="0"/>
              <a:t>[])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j;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for (j = 0; j &lt; </a:t>
            </a:r>
            <a:r>
              <a:rPr lang="en-US" dirty="0" err="1"/>
              <a:t>argc</a:t>
            </a:r>
            <a:r>
              <a:rPr lang="en-US" dirty="0"/>
              <a:t>; j++)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argv</a:t>
            </a:r>
            <a:r>
              <a:rPr lang="en-US" dirty="0"/>
              <a:t>[%d] = %s\n", j, </a:t>
            </a:r>
            <a:r>
              <a:rPr lang="en-US" dirty="0" err="1"/>
              <a:t>argv</a:t>
            </a:r>
            <a:r>
              <a:rPr lang="en-US" dirty="0"/>
              <a:t>[j]);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exit(EXIT_SUCCESS);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5166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 –</a:t>
            </a:r>
            <a:r>
              <a:rPr lang="en-US" dirty="0" err="1" smtClean="0"/>
              <a:t>argv</a:t>
            </a:r>
            <a:r>
              <a:rPr lang="en-US" dirty="0" smtClean="0"/>
              <a:t> again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17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char </a:t>
            </a:r>
            <a:r>
              <a:rPr lang="en-US" dirty="0" smtClean="0"/>
              <a:t>**p</a:t>
            </a:r>
            <a:r>
              <a:rPr lang="en-US" dirty="0"/>
              <a:t>; </a:t>
            </a:r>
            <a:r>
              <a:rPr lang="en-US" dirty="0" smtClean="0"/>
              <a:t>  /* example 6.? */</a:t>
            </a:r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(p = </a:t>
            </a:r>
            <a:r>
              <a:rPr lang="en-US" dirty="0" err="1"/>
              <a:t>argv</a:t>
            </a:r>
            <a:r>
              <a:rPr lang="en-US" dirty="0"/>
              <a:t>; *p != NULL; </a:t>
            </a:r>
            <a:r>
              <a:rPr lang="en-US" dirty="0" smtClean="0"/>
              <a:t>p++)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puts(*p);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/</a:t>
            </a:r>
            <a:r>
              <a:rPr lang="en-US" dirty="0" err="1" smtClean="0"/>
              <a:t>proc</a:t>
            </a:r>
            <a:r>
              <a:rPr lang="en-US" dirty="0" smtClean="0"/>
              <a:t>/PID/</a:t>
            </a:r>
            <a:r>
              <a:rPr lang="en-US" dirty="0" err="1" smtClean="0"/>
              <a:t>cmdline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ARG_MAX</a:t>
            </a:r>
          </a:p>
          <a:p>
            <a:r>
              <a:rPr lang="en-US" dirty="0" smtClean="0"/>
              <a:t>/</a:t>
            </a:r>
            <a:r>
              <a:rPr lang="en-US" dirty="0" err="1" smtClean="0"/>
              <a:t>usr</a:t>
            </a:r>
            <a:r>
              <a:rPr lang="en-US" dirty="0" smtClean="0"/>
              <a:t>/include/</a:t>
            </a:r>
            <a:r>
              <a:rPr lang="en-US" dirty="0" err="1" smtClean="0"/>
              <a:t>limits.h</a:t>
            </a:r>
            <a:endParaRPr lang="en-US" dirty="0" smtClean="0"/>
          </a:p>
          <a:p>
            <a:r>
              <a:rPr lang="en-US" dirty="0" smtClean="0"/>
              <a:t>“the </a:t>
            </a:r>
            <a:r>
              <a:rPr lang="en-US" dirty="0"/>
              <a:t>limit on the total space used for </a:t>
            </a:r>
            <a:r>
              <a:rPr lang="en-US" dirty="0" err="1"/>
              <a:t>argv</a:t>
            </a:r>
            <a:r>
              <a:rPr lang="en-US" dirty="0"/>
              <a:t> and environ can be controlled via the </a:t>
            </a:r>
            <a:r>
              <a:rPr lang="en-US" dirty="0" smtClean="0"/>
              <a:t>RLIMIT_STACK”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4216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Getopt</a:t>
            </a:r>
            <a:r>
              <a:rPr lang="en-US" dirty="0" smtClean="0"/>
              <a:t> – Appendix B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18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639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Envirnoment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19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env</a:t>
            </a:r>
            <a:r>
              <a:rPr lang="en-US" dirty="0" smtClean="0"/>
              <a:t> – list of name=value strings</a:t>
            </a:r>
          </a:p>
          <a:p>
            <a:pPr lvl="1"/>
            <a:r>
              <a:rPr lang="en-US" dirty="0" smtClean="0"/>
              <a:t>Environment variables</a:t>
            </a:r>
          </a:p>
          <a:p>
            <a:pPr lvl="1"/>
            <a:r>
              <a:rPr lang="en-US" dirty="0" err="1"/>
              <a:t>e</a:t>
            </a:r>
            <a:r>
              <a:rPr lang="en-US" dirty="0" err="1" smtClean="0"/>
              <a:t>nv</a:t>
            </a:r>
            <a:r>
              <a:rPr lang="en-US" dirty="0" smtClean="0"/>
              <a:t> | </a:t>
            </a:r>
            <a:r>
              <a:rPr lang="en-US" dirty="0" err="1" smtClean="0"/>
              <a:t>fgrep</a:t>
            </a:r>
            <a:r>
              <a:rPr lang="en-US" dirty="0" smtClean="0"/>
              <a:t> SHELL</a:t>
            </a:r>
          </a:p>
          <a:p>
            <a:pPr lvl="1"/>
            <a:r>
              <a:rPr lang="en-US" dirty="0" smtClean="0"/>
              <a:t>HOME, PATH</a:t>
            </a:r>
          </a:p>
          <a:p>
            <a:r>
              <a:rPr lang="en-US" dirty="0" smtClean="0"/>
              <a:t>Create a shell variable</a:t>
            </a:r>
          </a:p>
          <a:p>
            <a:r>
              <a:rPr lang="en-US" dirty="0" smtClean="0"/>
              <a:t>c5=/class.csce510-001</a:t>
            </a:r>
          </a:p>
          <a:p>
            <a:r>
              <a:rPr lang="en-US" dirty="0"/>
              <a:t>e</a:t>
            </a:r>
            <a:r>
              <a:rPr lang="en-US" dirty="0" smtClean="0"/>
              <a:t>xport c5  -- puts it into the environment</a:t>
            </a:r>
          </a:p>
          <a:p>
            <a:r>
              <a:rPr lang="en-US" dirty="0" smtClean="0"/>
              <a:t>What is a shell variable?</a:t>
            </a:r>
          </a:p>
          <a:p>
            <a:pPr lvl="1"/>
            <a:r>
              <a:rPr lang="en-US" dirty="0" smtClean="0"/>
              <a:t>Set, unset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069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8701087" cy="53022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en-US" dirty="0" smtClean="0"/>
              <a:t>Last Time</a:t>
            </a:r>
          </a:p>
          <a:p>
            <a:pPr lvl="1">
              <a:defRPr/>
            </a:pPr>
            <a:r>
              <a:rPr lang="en-US" dirty="0" err="1" smtClean="0"/>
              <a:t>Ar</a:t>
            </a:r>
            <a:r>
              <a:rPr lang="en-US" dirty="0" smtClean="0"/>
              <a:t> –</a:t>
            </a:r>
            <a:r>
              <a:rPr lang="en-US" dirty="0" err="1" smtClean="0"/>
              <a:t>archiver</a:t>
            </a:r>
            <a:endParaRPr lang="en-US" dirty="0" smtClean="0"/>
          </a:p>
          <a:p>
            <a:pPr lvl="1">
              <a:defRPr/>
            </a:pPr>
            <a:r>
              <a:rPr lang="en-US" dirty="0" err="1" smtClean="0"/>
              <a:t>Ch</a:t>
            </a:r>
            <a:r>
              <a:rPr lang="en-US" dirty="0" smtClean="0"/>
              <a:t> 05 more on File </a:t>
            </a:r>
            <a:r>
              <a:rPr lang="en-US" dirty="0"/>
              <a:t>I/0</a:t>
            </a:r>
          </a:p>
          <a:p>
            <a:pPr lvl="1" eaLnBrk="1" hangingPunct="1">
              <a:defRPr/>
            </a:pPr>
            <a:endParaRPr lang="en-US" dirty="0"/>
          </a:p>
          <a:p>
            <a:pPr marL="0" indent="0" eaLnBrk="1" hangingPunct="1">
              <a:buNone/>
              <a:defRPr/>
            </a:pPr>
            <a:r>
              <a:rPr lang="en-US" dirty="0" smtClean="0"/>
              <a:t>Readings </a:t>
            </a:r>
            <a:r>
              <a:rPr lang="en-US" dirty="0"/>
              <a:t>for </a:t>
            </a:r>
            <a:r>
              <a:rPr lang="en-US" dirty="0" smtClean="0"/>
              <a:t>today</a:t>
            </a:r>
          </a:p>
          <a:p>
            <a:pPr lvl="1">
              <a:defRPr/>
            </a:pPr>
            <a:r>
              <a:rPr lang="en-US" dirty="0" smtClean="0"/>
              <a:t>Chapter 6 – Processes</a:t>
            </a:r>
          </a:p>
          <a:p>
            <a:pPr lvl="1">
              <a:defRPr/>
            </a:pPr>
            <a:r>
              <a:rPr lang="en-US" dirty="0" smtClean="0"/>
              <a:t>Chapter 7 – Memory</a:t>
            </a:r>
          </a:p>
          <a:p>
            <a:pPr lvl="1">
              <a:defRPr/>
            </a:pPr>
            <a:r>
              <a:rPr lang="en-US" dirty="0" smtClean="0"/>
              <a:t>Chapter 8 – User and groups</a:t>
            </a:r>
            <a:endParaRPr lang="en-US" dirty="0"/>
          </a:p>
          <a:p>
            <a:pPr marL="0" indent="0" eaLnBrk="1" hangingPunct="1">
              <a:buNone/>
              <a:defRPr/>
            </a:pPr>
            <a:r>
              <a:rPr lang="en-US" dirty="0" smtClean="0"/>
              <a:t>Prologue</a:t>
            </a:r>
          </a:p>
          <a:p>
            <a:pPr lvl="1">
              <a:defRPr/>
            </a:pPr>
            <a:r>
              <a:rPr lang="en-US" dirty="0" smtClean="0"/>
              <a:t>Processes and memory</a:t>
            </a:r>
            <a:endParaRPr lang="en-US" dirty="0"/>
          </a:p>
          <a:p>
            <a:pPr marL="0" indent="0">
              <a:buNone/>
              <a:defRPr/>
            </a:pPr>
            <a:r>
              <a:rPr lang="en-US" dirty="0" smtClean="0"/>
              <a:t>Interlude - Course Pragmatics, CS man of the day, Quiz</a:t>
            </a:r>
            <a:endParaRPr lang="en-US" dirty="0"/>
          </a:p>
          <a:p>
            <a:pPr marL="0" indent="0">
              <a:buNone/>
              <a:defRPr/>
            </a:pPr>
            <a:r>
              <a:rPr lang="en-US" dirty="0" smtClean="0"/>
              <a:t>Epilogue </a:t>
            </a:r>
          </a:p>
          <a:p>
            <a:pPr lvl="1">
              <a:defRPr/>
            </a:pPr>
            <a:r>
              <a:rPr lang="en-US" dirty="0" smtClean="0"/>
              <a:t>Users and groups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771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</a:t>
            </a:r>
            <a:r>
              <a:rPr lang="en-US" dirty="0" err="1" smtClean="0"/>
              <a:t>nv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printenv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20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an </a:t>
            </a:r>
            <a:r>
              <a:rPr lang="en-US" dirty="0" err="1" smtClean="0"/>
              <a:t>env</a:t>
            </a:r>
            <a:endParaRPr lang="en-US" dirty="0" smtClean="0"/>
          </a:p>
          <a:p>
            <a:r>
              <a:rPr lang="en-US" dirty="0"/>
              <a:t>m</a:t>
            </a:r>
            <a:r>
              <a:rPr lang="en-US" dirty="0" smtClean="0"/>
              <a:t>an </a:t>
            </a:r>
            <a:r>
              <a:rPr lang="en-US" dirty="0" err="1" smtClean="0"/>
              <a:t>printenv</a:t>
            </a:r>
            <a:endParaRPr lang="en-US" dirty="0" smtClean="0"/>
          </a:p>
          <a:p>
            <a:r>
              <a:rPr lang="en-US" dirty="0"/>
              <a:t>m</a:t>
            </a:r>
            <a:r>
              <a:rPr lang="en-US" dirty="0" smtClean="0"/>
              <a:t>an –s7 environ</a:t>
            </a:r>
          </a:p>
          <a:p>
            <a:r>
              <a:rPr lang="en-US" dirty="0"/>
              <a:t>m</a:t>
            </a:r>
            <a:r>
              <a:rPr lang="en-US" dirty="0" smtClean="0"/>
              <a:t>an –k environ		// = apropos?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3466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environment from 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21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</a:t>
            </a:r>
            <a:r>
              <a:rPr lang="en-US" dirty="0" smtClean="0"/>
              <a:t>har **environ;      // global variable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less TLPI/</a:t>
            </a:r>
            <a:r>
              <a:rPr lang="en-US" dirty="0" err="1" smtClean="0"/>
              <a:t>proc</a:t>
            </a:r>
            <a:r>
              <a:rPr lang="en-US" dirty="0" smtClean="0"/>
              <a:t>/</a:t>
            </a:r>
            <a:r>
              <a:rPr lang="en-US" dirty="0" err="1" smtClean="0"/>
              <a:t>display_env.c</a:t>
            </a:r>
            <a:endParaRPr lang="en-US" dirty="0" smtClean="0"/>
          </a:p>
          <a:p>
            <a:r>
              <a:rPr lang="en-US" dirty="0"/>
              <a:t>Alternatively </a:t>
            </a:r>
            <a:r>
              <a:rPr lang="en-US" dirty="0" err="1"/>
              <a:t>int</a:t>
            </a:r>
            <a:r>
              <a:rPr lang="en-US" dirty="0"/>
              <a:t> main(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char *</a:t>
            </a:r>
            <a:r>
              <a:rPr lang="en-US" dirty="0" err="1"/>
              <a:t>argv</a:t>
            </a:r>
            <a:r>
              <a:rPr lang="en-US" dirty="0"/>
              <a:t>[], char *</a:t>
            </a:r>
            <a:r>
              <a:rPr lang="en-US" dirty="0" err="1"/>
              <a:t>envp</a:t>
            </a:r>
            <a:r>
              <a:rPr lang="en-US" dirty="0" smtClean="0"/>
              <a:t>[])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8229600" cy="305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73838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Accessing environment from </a:t>
            </a:r>
            <a:r>
              <a:rPr lang="en-US" dirty="0" smtClean="0"/>
              <a:t>C </a:t>
            </a:r>
            <a:r>
              <a:rPr lang="en-US" sz="2700" dirty="0" smtClean="0"/>
              <a:t>part 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22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char *</a:t>
            </a:r>
            <a:r>
              <a:rPr lang="en-US" dirty="0" err="1"/>
              <a:t>getenv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char *name);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DESCRIPTION - The  </a:t>
            </a:r>
            <a:r>
              <a:rPr lang="en-US" dirty="0" err="1"/>
              <a:t>getenv</a:t>
            </a:r>
            <a:r>
              <a:rPr lang="en-US" dirty="0"/>
              <a:t>()  function searches the environment list to find the </a:t>
            </a:r>
            <a:r>
              <a:rPr lang="en-US" dirty="0" smtClean="0"/>
              <a:t>environment </a:t>
            </a:r>
            <a:r>
              <a:rPr lang="en-US" dirty="0"/>
              <a:t>variable name, and returns a pointer to the corresponding </a:t>
            </a:r>
            <a:r>
              <a:rPr lang="en-US" dirty="0" smtClean="0"/>
              <a:t>value string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934765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23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52400"/>
            <a:ext cx="8229600" cy="60045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PUTENV(3)                  Linux Programmer's Manual                 PUTENV(3)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putenv</a:t>
            </a:r>
            <a:r>
              <a:rPr lang="en-US" dirty="0"/>
              <a:t> - change or add an environment variable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stdlib.h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putenv</a:t>
            </a:r>
            <a:r>
              <a:rPr lang="en-US" dirty="0"/>
              <a:t>(char *string);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Feature Test Macro Requirements for </a:t>
            </a:r>
            <a:r>
              <a:rPr lang="en-US" dirty="0" err="1"/>
              <a:t>glibc</a:t>
            </a:r>
            <a:r>
              <a:rPr lang="en-US" dirty="0"/>
              <a:t> (</a:t>
            </a:r>
            <a:r>
              <a:rPr lang="en-US" dirty="0" smtClean="0"/>
              <a:t>see </a:t>
            </a:r>
            <a:r>
              <a:rPr lang="en-US" dirty="0" err="1" smtClean="0"/>
              <a:t>feature_test_macros</a:t>
            </a:r>
            <a:r>
              <a:rPr lang="en-US" dirty="0" smtClean="0"/>
              <a:t>(7</a:t>
            </a:r>
            <a:r>
              <a:rPr lang="en-US" dirty="0"/>
              <a:t>)):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putenv</a:t>
            </a:r>
            <a:r>
              <a:rPr lang="en-US" dirty="0"/>
              <a:t>(): _SVID_SOURCE || _XOPEN_SOURCE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DESCRIPTION The  </a:t>
            </a:r>
            <a:r>
              <a:rPr lang="en-US" dirty="0" err="1"/>
              <a:t>putenv</a:t>
            </a:r>
            <a:r>
              <a:rPr lang="en-US" dirty="0"/>
              <a:t>()  function  adds or changes the value of environment </a:t>
            </a:r>
            <a:r>
              <a:rPr lang="en-US" dirty="0" smtClean="0"/>
              <a:t>variables</a:t>
            </a:r>
            <a:r>
              <a:rPr lang="en-US" dirty="0"/>
              <a:t>.  The argument string is of the form name=value. </a:t>
            </a:r>
          </a:p>
        </p:txBody>
      </p:sp>
    </p:spTree>
    <p:extLst>
      <p:ext uri="{BB962C8B-B14F-4D97-AF65-F5344CB8AC3E}">
        <p14:creationId xmlns:p14="http://schemas.microsoft.com/office/powerpoint/2010/main" val="14152622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24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setenv</a:t>
            </a:r>
            <a:r>
              <a:rPr lang="en-US" dirty="0"/>
              <a:t> - change or add an environment variable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stdlib.h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setenv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char *name, </a:t>
            </a:r>
            <a:r>
              <a:rPr lang="en-US" dirty="0" err="1"/>
              <a:t>const</a:t>
            </a:r>
            <a:r>
              <a:rPr lang="en-US" dirty="0"/>
              <a:t> char *value, </a:t>
            </a:r>
            <a:r>
              <a:rPr lang="en-US" dirty="0" err="1"/>
              <a:t>int</a:t>
            </a:r>
            <a:r>
              <a:rPr lang="en-US" dirty="0"/>
              <a:t> overwrite);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unsetenv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char *name);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6692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from TLPI/</a:t>
            </a:r>
            <a:r>
              <a:rPr lang="en-US" dirty="0" err="1" smtClean="0"/>
              <a:t>proc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25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4409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26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“On </a:t>
            </a:r>
            <a:r>
              <a:rPr lang="en-US" dirty="0"/>
              <a:t>occasion, it is useful to erase the entire environment, and then rebuild it with selected values. For example, we might do this in order to execute set-user-ID programs in a secure manner (</a:t>
            </a:r>
            <a:r>
              <a:rPr lang="en-US" dirty="0">
                <a:solidFill>
                  <a:srgbClr val="FF0000"/>
                </a:solidFill>
              </a:rPr>
              <a:t>Don't Trust Inputs or the Environment</a:t>
            </a:r>
            <a:r>
              <a:rPr lang="en-US" dirty="0"/>
              <a:t>). We can erase the environment by assigning NULL to </a:t>
            </a:r>
            <a:r>
              <a:rPr lang="en-US" dirty="0" smtClean="0"/>
              <a:t>environ”</a:t>
            </a:r>
          </a:p>
          <a:p>
            <a:pPr marL="0" indent="0">
              <a:buNone/>
            </a:pPr>
            <a:r>
              <a:rPr lang="en-US" dirty="0" smtClean="0"/>
              <a:t>environ </a:t>
            </a:r>
            <a:r>
              <a:rPr lang="en-US" dirty="0"/>
              <a:t>= NULL;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/>
              <a:t>define _BSD_SOURCE 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/>
              <a:t>include </a:t>
            </a:r>
            <a:r>
              <a:rPr lang="en-US" dirty="0" smtClean="0"/>
              <a:t>&lt;</a:t>
            </a:r>
            <a:r>
              <a:rPr lang="en-US" dirty="0" err="1" smtClean="0"/>
              <a:t>stdlib.h</a:t>
            </a:r>
            <a:r>
              <a:rPr lang="en-US" dirty="0" smtClean="0"/>
              <a:t>&gt; 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clearenv</a:t>
            </a:r>
            <a:r>
              <a:rPr lang="en-US" dirty="0"/>
              <a:t>( void)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7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Setjmp</a:t>
            </a:r>
            <a:r>
              <a:rPr lang="en-US" dirty="0" smtClean="0"/>
              <a:t> / </a:t>
            </a:r>
            <a:r>
              <a:rPr lang="en-US" dirty="0" err="1" smtClean="0"/>
              <a:t>longjmp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27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10600" cy="493776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setjmp</a:t>
            </a:r>
            <a:r>
              <a:rPr lang="en-US" dirty="0"/>
              <a:t>, </a:t>
            </a:r>
            <a:r>
              <a:rPr lang="en-US" dirty="0" err="1"/>
              <a:t>sigsetjmp</a:t>
            </a:r>
            <a:r>
              <a:rPr lang="en-US" dirty="0"/>
              <a:t> - save stack context for non-local </a:t>
            </a:r>
            <a:r>
              <a:rPr lang="en-US" dirty="0" err="1"/>
              <a:t>goto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setjmp.h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setjmp</a:t>
            </a:r>
            <a:r>
              <a:rPr lang="en-US" dirty="0"/>
              <a:t>(</a:t>
            </a:r>
            <a:r>
              <a:rPr lang="en-US" dirty="0" err="1"/>
              <a:t>jmp_buf</a:t>
            </a:r>
            <a:r>
              <a:rPr lang="en-US" dirty="0"/>
              <a:t> </a:t>
            </a:r>
            <a:r>
              <a:rPr lang="en-US" dirty="0" err="1"/>
              <a:t>env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sigsetjmp</a:t>
            </a:r>
            <a:r>
              <a:rPr lang="en-US" dirty="0"/>
              <a:t>(</a:t>
            </a:r>
            <a:r>
              <a:rPr lang="en-US" dirty="0" err="1"/>
              <a:t>sigjmp_buf</a:t>
            </a:r>
            <a:r>
              <a:rPr lang="en-US" dirty="0"/>
              <a:t> </a:t>
            </a:r>
            <a:r>
              <a:rPr lang="en-US" dirty="0" err="1"/>
              <a:t>env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savesigs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48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28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52400"/>
            <a:ext cx="8534400" cy="6004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LONGJMP(3)   </a:t>
            </a:r>
            <a:r>
              <a:rPr lang="en-US" dirty="0" smtClean="0"/>
              <a:t>Linux </a:t>
            </a:r>
            <a:r>
              <a:rPr lang="en-US" dirty="0"/>
              <a:t>Programmer's </a:t>
            </a:r>
            <a:r>
              <a:rPr lang="en-US" dirty="0" smtClean="0"/>
              <a:t>Manual  LONGJMP(3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longjmp</a:t>
            </a:r>
            <a:r>
              <a:rPr lang="en-US" dirty="0"/>
              <a:t>, </a:t>
            </a:r>
            <a:r>
              <a:rPr lang="en-US" dirty="0" err="1"/>
              <a:t>siglongjmp</a:t>
            </a:r>
            <a:r>
              <a:rPr lang="en-US" dirty="0"/>
              <a:t> - non-local jump to a saved stack context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setjmp.h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void </a:t>
            </a:r>
            <a:r>
              <a:rPr lang="en-US" dirty="0" err="1"/>
              <a:t>longjmp</a:t>
            </a:r>
            <a:r>
              <a:rPr lang="en-US" dirty="0"/>
              <a:t>(</a:t>
            </a:r>
            <a:r>
              <a:rPr lang="en-US" dirty="0" err="1"/>
              <a:t>jmp_buf</a:t>
            </a:r>
            <a:r>
              <a:rPr lang="en-US" dirty="0"/>
              <a:t> </a:t>
            </a:r>
            <a:r>
              <a:rPr lang="en-US" dirty="0" err="1"/>
              <a:t>env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val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void </a:t>
            </a:r>
            <a:r>
              <a:rPr lang="en-US" dirty="0" err="1"/>
              <a:t>siglongjmp</a:t>
            </a:r>
            <a:r>
              <a:rPr lang="en-US" dirty="0"/>
              <a:t>(</a:t>
            </a:r>
            <a:r>
              <a:rPr lang="en-US" dirty="0" err="1"/>
              <a:t>sigjmp_buf</a:t>
            </a:r>
            <a:r>
              <a:rPr lang="en-US" dirty="0"/>
              <a:t> </a:t>
            </a:r>
            <a:r>
              <a:rPr lang="en-US" dirty="0" err="1"/>
              <a:t>env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val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45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Unix for 100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41324" y="762000"/>
            <a:ext cx="4267200" cy="59436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Texas A&amp;M faculty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1993</a:t>
            </a:r>
            <a:r>
              <a:rPr lang="en-US" dirty="0"/>
              <a:t>: The </a:t>
            </a:r>
            <a:r>
              <a:rPr lang="en-US" dirty="0">
                <a:hlinkClick r:id="rId2"/>
              </a:rPr>
              <a:t>ACM Grace Murray Hopper award</a:t>
            </a:r>
            <a:r>
              <a:rPr lang="en-US" dirty="0"/>
              <a:t>.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2004: Elected member of </a:t>
            </a:r>
            <a:r>
              <a:rPr lang="en-US" dirty="0">
                <a:hlinkClick r:id="rId3"/>
              </a:rPr>
              <a:t>The National Academy of </a:t>
            </a:r>
            <a:r>
              <a:rPr lang="en-US" dirty="0" smtClean="0">
                <a:hlinkClick r:id="rId3"/>
              </a:rPr>
              <a:t>Engineering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"How to test?" </a:t>
            </a:r>
            <a:r>
              <a:rPr lang="en-US" dirty="0" smtClean="0"/>
              <a:t>"When?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“C makes it easy to shoot yourself in the foot;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</a:t>
            </a:r>
            <a:r>
              <a:rPr lang="en-US" dirty="0"/>
              <a:t>++ makes it harder, but when you do it blows your whole leg off.”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</a:t>
            </a:r>
            <a:r>
              <a:rPr lang="en-US" dirty="0" err="1" smtClean="0"/>
              <a:t>Sp</a:t>
            </a:r>
            <a:r>
              <a:rPr lang="en-US" dirty="0" smtClean="0"/>
              <a:t> 13 -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300" y="1143000"/>
            <a:ext cx="37211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947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6 Processes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10600" cy="493776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6.1   Processes and Programs</a:t>
            </a:r>
          </a:p>
          <a:p>
            <a:r>
              <a:rPr lang="en-US" dirty="0"/>
              <a:t>6.2   Process ID and Parent Process ID</a:t>
            </a:r>
          </a:p>
          <a:p>
            <a:r>
              <a:rPr lang="en-US" dirty="0"/>
              <a:t>6.3   Memory Layout of a Process</a:t>
            </a:r>
          </a:p>
          <a:p>
            <a:r>
              <a:rPr lang="en-US" dirty="0"/>
              <a:t>6.4   Virtual Memory Management</a:t>
            </a:r>
          </a:p>
          <a:p>
            <a:r>
              <a:rPr lang="en-US" dirty="0"/>
              <a:t>6.5   The Stack and Stack Frames</a:t>
            </a:r>
          </a:p>
          <a:p>
            <a:r>
              <a:rPr lang="en-US" dirty="0"/>
              <a:t>6.6   Command-Line Arguments (</a:t>
            </a:r>
            <a:r>
              <a:rPr lang="en-US" i="1" dirty="0" err="1"/>
              <a:t>argc</a:t>
            </a:r>
            <a:r>
              <a:rPr lang="en-US" dirty="0"/>
              <a:t>, </a:t>
            </a:r>
            <a:r>
              <a:rPr lang="en-US" i="1" dirty="0" err="1"/>
              <a:t>argv</a:t>
            </a:r>
            <a:r>
              <a:rPr lang="en-US" dirty="0"/>
              <a:t>)</a:t>
            </a:r>
          </a:p>
          <a:p>
            <a:r>
              <a:rPr lang="en-US" dirty="0"/>
              <a:t>6.7   Environment List</a:t>
            </a:r>
          </a:p>
          <a:p>
            <a:r>
              <a:rPr lang="en-US" dirty="0"/>
              <a:t>6.8   Performing a Nonlocal </a:t>
            </a:r>
            <a:r>
              <a:rPr lang="en-US" dirty="0" err="1"/>
              <a:t>Goto</a:t>
            </a:r>
            <a:r>
              <a:rPr lang="en-US" dirty="0"/>
              <a:t>: </a:t>
            </a:r>
            <a:r>
              <a:rPr lang="en-US" i="1" dirty="0" err="1"/>
              <a:t>setjmp</a:t>
            </a:r>
            <a:r>
              <a:rPr lang="en-US" i="1" dirty="0"/>
              <a:t>()</a:t>
            </a:r>
            <a:r>
              <a:rPr lang="en-US" dirty="0"/>
              <a:t> and </a:t>
            </a:r>
            <a:r>
              <a:rPr lang="en-US" i="1" dirty="0" err="1"/>
              <a:t>longjmp</a:t>
            </a:r>
            <a:r>
              <a:rPr lang="en-US" i="1" dirty="0"/>
              <a:t>()</a:t>
            </a:r>
            <a:endParaRPr lang="en-US" dirty="0"/>
          </a:p>
          <a:p>
            <a:r>
              <a:rPr lang="en-US" dirty="0"/>
              <a:t>6.9   Summary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7766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7 </a:t>
            </a:r>
            <a:r>
              <a:rPr lang="en-US" dirty="0"/>
              <a:t>  MEMORY ALLOCATION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30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7.1   Allocating Memory on the Heap</a:t>
            </a:r>
          </a:p>
          <a:p>
            <a:r>
              <a:rPr lang="en-US" dirty="0"/>
              <a:t>7.1.1   Adjusting the Program Break: </a:t>
            </a:r>
            <a:r>
              <a:rPr lang="en-US" i="1" dirty="0" err="1"/>
              <a:t>brk</a:t>
            </a:r>
            <a:r>
              <a:rPr lang="en-US" i="1" dirty="0"/>
              <a:t>()</a:t>
            </a:r>
            <a:r>
              <a:rPr lang="en-US" dirty="0"/>
              <a:t> and </a:t>
            </a:r>
            <a:r>
              <a:rPr lang="en-US" i="1" dirty="0" err="1"/>
              <a:t>sbrk</a:t>
            </a:r>
            <a:r>
              <a:rPr lang="en-US" i="1" dirty="0"/>
              <a:t>()</a:t>
            </a:r>
            <a:endParaRPr lang="en-US" dirty="0"/>
          </a:p>
          <a:p>
            <a:r>
              <a:rPr lang="en-US" dirty="0"/>
              <a:t>7.1.2   Allocating Memory on the Heap: </a:t>
            </a:r>
            <a:r>
              <a:rPr lang="en-US" i="1" dirty="0" err="1"/>
              <a:t>malloc</a:t>
            </a:r>
            <a:r>
              <a:rPr lang="en-US" i="1" dirty="0"/>
              <a:t>()</a:t>
            </a:r>
            <a:r>
              <a:rPr lang="en-US" dirty="0"/>
              <a:t> and </a:t>
            </a:r>
            <a:r>
              <a:rPr lang="en-US" i="1" dirty="0"/>
              <a:t>free()</a:t>
            </a:r>
            <a:endParaRPr lang="en-US" dirty="0"/>
          </a:p>
          <a:p>
            <a:r>
              <a:rPr lang="en-US" dirty="0"/>
              <a:t>7.1.3   Implementation of </a:t>
            </a:r>
            <a:r>
              <a:rPr lang="en-US" i="1" dirty="0" err="1"/>
              <a:t>malloc</a:t>
            </a:r>
            <a:r>
              <a:rPr lang="en-US" i="1" dirty="0"/>
              <a:t>()</a:t>
            </a:r>
            <a:r>
              <a:rPr lang="en-US" dirty="0"/>
              <a:t> and </a:t>
            </a:r>
            <a:r>
              <a:rPr lang="en-US" i="1" dirty="0"/>
              <a:t>free()</a:t>
            </a:r>
            <a:endParaRPr lang="en-US" dirty="0"/>
          </a:p>
          <a:p>
            <a:r>
              <a:rPr lang="en-US" dirty="0"/>
              <a:t>7.1.4   Other Methods of Allocating Memory on the Heap</a:t>
            </a:r>
          </a:p>
          <a:p>
            <a:r>
              <a:rPr lang="en-US" dirty="0"/>
              <a:t>7.2   Allocating Memory on the Stack: </a:t>
            </a:r>
            <a:r>
              <a:rPr lang="en-US" i="1" dirty="0" err="1"/>
              <a:t>alloca</a:t>
            </a:r>
            <a:r>
              <a:rPr lang="en-US" i="1" dirty="0"/>
              <a:t>()</a:t>
            </a:r>
            <a:endParaRPr lang="en-US" dirty="0"/>
          </a:p>
          <a:p>
            <a:r>
              <a:rPr lang="en-US" dirty="0"/>
              <a:t>7.3   Summary</a:t>
            </a:r>
          </a:p>
          <a:p>
            <a:r>
              <a:rPr lang="en-US" dirty="0"/>
              <a:t>7.4   Exercises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32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31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4800" y="152400"/>
            <a:ext cx="8686800" cy="60045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NAME -- </a:t>
            </a:r>
            <a:r>
              <a:rPr lang="en-US" dirty="0" err="1"/>
              <a:t>brk</a:t>
            </a:r>
            <a:r>
              <a:rPr lang="en-US" dirty="0"/>
              <a:t>, </a:t>
            </a:r>
            <a:r>
              <a:rPr lang="en-US" dirty="0" err="1"/>
              <a:t>sbrk</a:t>
            </a:r>
            <a:r>
              <a:rPr lang="en-US" dirty="0"/>
              <a:t> - change data segment </a:t>
            </a:r>
            <a:r>
              <a:rPr lang="en-US" dirty="0" smtClean="0"/>
              <a:t>size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unistd.h</a:t>
            </a:r>
            <a:r>
              <a:rPr lang="en-US" dirty="0" smtClean="0"/>
              <a:t>&gt;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brk</a:t>
            </a:r>
            <a:r>
              <a:rPr lang="en-US" dirty="0"/>
              <a:t>(void *</a:t>
            </a:r>
            <a:r>
              <a:rPr lang="en-US" dirty="0" err="1"/>
              <a:t>addr</a:t>
            </a:r>
            <a:r>
              <a:rPr lang="en-US" dirty="0" smtClean="0"/>
              <a:t>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void *</a:t>
            </a:r>
            <a:r>
              <a:rPr lang="en-US" dirty="0" err="1"/>
              <a:t>sbrk</a:t>
            </a:r>
            <a:r>
              <a:rPr lang="en-US" dirty="0"/>
              <a:t>(</a:t>
            </a:r>
            <a:r>
              <a:rPr lang="en-US" dirty="0" err="1"/>
              <a:t>intptr_t</a:t>
            </a:r>
            <a:r>
              <a:rPr lang="en-US" dirty="0"/>
              <a:t> increment</a:t>
            </a:r>
            <a:r>
              <a:rPr lang="en-US" dirty="0" smtClean="0"/>
              <a:t>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brk</a:t>
            </a:r>
            <a:r>
              <a:rPr lang="en-US" dirty="0"/>
              <a:t>(), </a:t>
            </a:r>
            <a:r>
              <a:rPr lang="en-US" dirty="0" err="1"/>
              <a:t>sbrk</a:t>
            </a:r>
            <a:r>
              <a:rPr lang="en-US" dirty="0"/>
              <a:t>(): _BSD_SOURCE || _SVID_SOURCE || _XOPEN_SOURCE &gt;= 500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DESCRIPTION - </a:t>
            </a:r>
            <a:r>
              <a:rPr lang="en-US" dirty="0" err="1" smtClean="0"/>
              <a:t>brk</a:t>
            </a:r>
            <a:r>
              <a:rPr lang="en-US" dirty="0"/>
              <a:t>()  and  </a:t>
            </a:r>
            <a:r>
              <a:rPr lang="en-US" dirty="0" err="1"/>
              <a:t>sbrk</a:t>
            </a:r>
            <a:r>
              <a:rPr lang="en-US" dirty="0"/>
              <a:t>()  change  the  location  of  the program break, </a:t>
            </a:r>
            <a:r>
              <a:rPr lang="en-US" dirty="0" smtClean="0"/>
              <a:t>which defines </a:t>
            </a:r>
            <a:r>
              <a:rPr lang="en-US" dirty="0"/>
              <a:t>the end of the process's data </a:t>
            </a:r>
            <a:r>
              <a:rPr lang="en-US" dirty="0" smtClean="0"/>
              <a:t>segment. Increasing </a:t>
            </a:r>
            <a:r>
              <a:rPr lang="en-US" dirty="0"/>
              <a:t>the program break has the effect of allocating memory to </a:t>
            </a:r>
            <a:r>
              <a:rPr lang="en-US" dirty="0" smtClean="0"/>
              <a:t>the process</a:t>
            </a:r>
            <a:r>
              <a:rPr lang="en-US" dirty="0"/>
              <a:t>; decreasing the break </a:t>
            </a:r>
            <a:r>
              <a:rPr lang="en-US" dirty="0" err="1"/>
              <a:t>deallocates</a:t>
            </a:r>
            <a:r>
              <a:rPr lang="en-US" dirty="0"/>
              <a:t> memory.</a:t>
            </a:r>
          </a:p>
          <a:p>
            <a:r>
              <a:rPr lang="en-US" dirty="0" err="1" smtClean="0"/>
              <a:t>brk</a:t>
            </a:r>
            <a:r>
              <a:rPr lang="en-US" dirty="0"/>
              <a:t>()  sets the end of the data segment to the value specified by </a:t>
            </a:r>
            <a:r>
              <a:rPr lang="en-US" dirty="0" err="1"/>
              <a:t>addr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 smtClean="0"/>
              <a:t>when </a:t>
            </a:r>
            <a:r>
              <a:rPr lang="en-US" dirty="0"/>
              <a:t>that value is reasonable, the system has enough  memory,  and  the process does not exceed its maximum data size (see </a:t>
            </a:r>
            <a:r>
              <a:rPr lang="en-US" dirty="0" err="1"/>
              <a:t>setrlimit</a:t>
            </a:r>
            <a:r>
              <a:rPr lang="en-US" dirty="0"/>
              <a:t>(2)).</a:t>
            </a:r>
          </a:p>
          <a:p>
            <a:r>
              <a:rPr lang="en-US" dirty="0" err="1" smtClean="0"/>
              <a:t>sbrk</a:t>
            </a:r>
            <a:r>
              <a:rPr lang="en-US" dirty="0"/>
              <a:t>() increments the program's data space by increment bytes.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58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Allocating on the Heap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32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malloc</a:t>
            </a:r>
            <a:r>
              <a:rPr lang="en-US" dirty="0" smtClean="0"/>
              <a:t>, free, etc.</a:t>
            </a:r>
          </a:p>
          <a:p>
            <a:pPr marL="0" indent="0">
              <a:buNone/>
            </a:pPr>
            <a:r>
              <a:rPr lang="en-US" dirty="0"/>
              <a:t> #include &lt;</a:t>
            </a:r>
            <a:r>
              <a:rPr lang="en-US" dirty="0" err="1"/>
              <a:t>stdlib.h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void *</a:t>
            </a:r>
            <a:r>
              <a:rPr lang="en-US" dirty="0" err="1"/>
              <a:t>calloc</a:t>
            </a:r>
            <a:r>
              <a:rPr lang="en-US" dirty="0"/>
              <a:t>(</a:t>
            </a:r>
            <a:r>
              <a:rPr lang="en-US" dirty="0" err="1"/>
              <a:t>size_t</a:t>
            </a:r>
            <a:r>
              <a:rPr lang="en-US" dirty="0"/>
              <a:t> </a:t>
            </a:r>
            <a:r>
              <a:rPr lang="en-US" dirty="0" err="1"/>
              <a:t>nmemb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size);</a:t>
            </a:r>
          </a:p>
          <a:p>
            <a:pPr marL="0" indent="0">
              <a:buNone/>
            </a:pPr>
            <a:r>
              <a:rPr lang="en-US" dirty="0"/>
              <a:t>       void *</a:t>
            </a:r>
            <a:r>
              <a:rPr lang="en-US" dirty="0" err="1"/>
              <a:t>malloc</a:t>
            </a:r>
            <a:r>
              <a:rPr lang="en-US" dirty="0"/>
              <a:t>(</a:t>
            </a:r>
            <a:r>
              <a:rPr lang="en-US" dirty="0" err="1"/>
              <a:t>size_t</a:t>
            </a:r>
            <a:r>
              <a:rPr lang="en-US" dirty="0"/>
              <a:t> size);</a:t>
            </a:r>
          </a:p>
          <a:p>
            <a:pPr marL="0" indent="0">
              <a:buNone/>
            </a:pPr>
            <a:r>
              <a:rPr lang="en-US" dirty="0"/>
              <a:t>       void free(void *</a:t>
            </a:r>
            <a:r>
              <a:rPr lang="en-US" dirty="0" err="1"/>
              <a:t>ptr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 void *</a:t>
            </a:r>
            <a:r>
              <a:rPr lang="en-US" dirty="0" err="1"/>
              <a:t>realloc</a:t>
            </a:r>
            <a:r>
              <a:rPr lang="en-US" dirty="0"/>
              <a:t>(void *</a:t>
            </a:r>
            <a:r>
              <a:rPr lang="en-US" dirty="0" err="1"/>
              <a:t>ptr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size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TLPI/</a:t>
            </a:r>
            <a:r>
              <a:rPr lang="en-US" dirty="0" err="1" smtClean="0"/>
              <a:t>memalloc</a:t>
            </a:r>
            <a:r>
              <a:rPr lang="en-US" dirty="0" smtClean="0"/>
              <a:t>/</a:t>
            </a:r>
            <a:r>
              <a:rPr lang="en-US" dirty="0" err="1" smtClean="0"/>
              <a:t>free_and_sbrk.c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7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Implementation of </a:t>
            </a:r>
            <a:r>
              <a:rPr lang="en-US" dirty="0" err="1" smtClean="0"/>
              <a:t>malloc</a:t>
            </a:r>
            <a:r>
              <a:rPr lang="en-US" dirty="0" smtClean="0"/>
              <a:t> and free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33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22" y="1966913"/>
            <a:ext cx="8539828" cy="367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399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34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59" y="2057400"/>
            <a:ext cx="8877488" cy="2743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789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 7.3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35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Memory leaks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Checking for memory leaks?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2228850"/>
            <a:ext cx="7896225" cy="24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986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8 </a:t>
            </a:r>
            <a:r>
              <a:rPr lang="en-US" dirty="0"/>
              <a:t>  USERS AND GROUPS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36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8.1   The Password File: /</a:t>
            </a:r>
            <a:r>
              <a:rPr lang="en-US" dirty="0" err="1"/>
              <a:t>etc</a:t>
            </a:r>
            <a:r>
              <a:rPr lang="en-US" dirty="0"/>
              <a:t>/</a:t>
            </a:r>
            <a:r>
              <a:rPr lang="en-US" dirty="0" err="1"/>
              <a:t>passwd</a:t>
            </a:r>
            <a:endParaRPr lang="en-US" dirty="0"/>
          </a:p>
          <a:p>
            <a:r>
              <a:rPr lang="en-US" dirty="0"/>
              <a:t>8.2   The Shadow Password File: /</a:t>
            </a:r>
            <a:r>
              <a:rPr lang="en-US" dirty="0" err="1"/>
              <a:t>etc</a:t>
            </a:r>
            <a:r>
              <a:rPr lang="en-US" dirty="0"/>
              <a:t>/shadow</a:t>
            </a:r>
          </a:p>
          <a:p>
            <a:r>
              <a:rPr lang="en-US" dirty="0"/>
              <a:t>8.3   The Group File: /</a:t>
            </a:r>
            <a:r>
              <a:rPr lang="en-US" dirty="0" err="1"/>
              <a:t>etc</a:t>
            </a:r>
            <a:r>
              <a:rPr lang="en-US" dirty="0"/>
              <a:t>/group</a:t>
            </a:r>
          </a:p>
          <a:p>
            <a:r>
              <a:rPr lang="en-US" dirty="0"/>
              <a:t>8.4   Retrieving User and Group Information</a:t>
            </a:r>
          </a:p>
          <a:p>
            <a:r>
              <a:rPr lang="en-US" dirty="0"/>
              <a:t>8.5   Password Encryption and User Authentication</a:t>
            </a:r>
          </a:p>
          <a:p>
            <a:r>
              <a:rPr lang="en-US" dirty="0"/>
              <a:t>8.6   Summary</a:t>
            </a:r>
          </a:p>
          <a:p>
            <a:r>
              <a:rPr lang="en-US" dirty="0"/>
              <a:t>8.7   Exercises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3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en-US" dirty="0"/>
              <a:t>9   PROCESS </a:t>
            </a:r>
            <a:r>
              <a:rPr lang="en-US" dirty="0" smtClean="0"/>
              <a:t>CREDENTIALS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37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9.1   Real User ID and Real Group ID</a:t>
            </a:r>
          </a:p>
          <a:p>
            <a:r>
              <a:rPr lang="en-US" dirty="0"/>
              <a:t>9.2   Effective User ID and Effective Group ID</a:t>
            </a:r>
          </a:p>
          <a:p>
            <a:r>
              <a:rPr lang="en-US" dirty="0"/>
              <a:t>9.3   Set-User-ID and Set-Group-ID Programs</a:t>
            </a:r>
          </a:p>
          <a:p>
            <a:r>
              <a:rPr lang="en-US" dirty="0"/>
              <a:t>9.4   Saved Set-User-ID and Saved Set-Group-ID</a:t>
            </a:r>
          </a:p>
          <a:p>
            <a:r>
              <a:rPr lang="en-US" dirty="0"/>
              <a:t>9.5   File-System User ID and File-System Group ID</a:t>
            </a:r>
          </a:p>
          <a:p>
            <a:r>
              <a:rPr lang="en-US" dirty="0"/>
              <a:t>9.6   Supplementary Group IDs</a:t>
            </a:r>
          </a:p>
          <a:p>
            <a:r>
              <a:rPr lang="en-US" dirty="0"/>
              <a:t>9.7   Retrieving and Modifying Process Credentials</a:t>
            </a:r>
          </a:p>
          <a:p>
            <a:r>
              <a:rPr lang="en-US" dirty="0"/>
              <a:t>9.7.1   Retrieving and Modifying Real, Effective, and Saved Set IDs</a:t>
            </a:r>
          </a:p>
          <a:p>
            <a:r>
              <a:rPr lang="en-US" dirty="0"/>
              <a:t>9.7.2   Retrieving and Modifying File-System IDs</a:t>
            </a:r>
          </a:p>
          <a:p>
            <a:r>
              <a:rPr lang="en-US" dirty="0"/>
              <a:t>9.7.3   Retrieving and Modifying Supplementary Group IDs</a:t>
            </a:r>
          </a:p>
          <a:p>
            <a:r>
              <a:rPr lang="en-US" dirty="0"/>
              <a:t>9.7.4   Summary of Calls for Modifying Process Credentials</a:t>
            </a:r>
          </a:p>
          <a:p>
            <a:r>
              <a:rPr lang="en-US" dirty="0"/>
              <a:t>9.7.5   Example: Displaying Process Credentials</a:t>
            </a:r>
          </a:p>
          <a:p>
            <a:r>
              <a:rPr lang="en-US" dirty="0"/>
              <a:t>9.8   Summary</a:t>
            </a:r>
          </a:p>
          <a:p>
            <a:r>
              <a:rPr lang="en-US" dirty="0"/>
              <a:t>9.9   Exercises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26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6.1   Processes and </a:t>
            </a:r>
            <a:r>
              <a:rPr lang="en-US" dirty="0" smtClean="0"/>
              <a:t>Programs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process is an instance of an executing program. In this section, we elaborate on this definition and clarify the distinction between a program and a process.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program is a file containing a range of information that describes how to construct a process at run time.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43200" y="6336082"/>
            <a:ext cx="3561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Kerrisk</a:t>
            </a:r>
            <a:r>
              <a:rPr lang="en-US" b="1" dirty="0" smtClean="0"/>
              <a:t>, TLPI 2011, </a:t>
            </a:r>
            <a:r>
              <a:rPr lang="en-US" b="1" dirty="0" err="1" smtClean="0"/>
              <a:t>O”Reilly</a:t>
            </a:r>
            <a:r>
              <a:rPr lang="en-US" b="1" dirty="0" smtClean="0"/>
              <a:t> (Kindle)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06967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Binary format identification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/>
              <a:t>a</a:t>
            </a:r>
            <a:r>
              <a:rPr lang="en-US" dirty="0" err="1" smtClean="0"/>
              <a:t>.out</a:t>
            </a:r>
            <a:r>
              <a:rPr lang="en-US" dirty="0" smtClean="0"/>
              <a:t> – “assembler output”</a:t>
            </a:r>
          </a:p>
          <a:p>
            <a:pPr lvl="1"/>
            <a:r>
              <a:rPr lang="en-US" dirty="0" smtClean="0"/>
              <a:t>COFF common Object File Format</a:t>
            </a:r>
          </a:p>
          <a:p>
            <a:pPr lvl="1"/>
            <a:r>
              <a:rPr lang="en-US" dirty="0" smtClean="0"/>
              <a:t>ELF Executable and linkable Format</a:t>
            </a:r>
          </a:p>
          <a:p>
            <a:r>
              <a:rPr lang="en-US" dirty="0" smtClean="0"/>
              <a:t>Machine language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d –c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d –d</a:t>
            </a:r>
          </a:p>
          <a:p>
            <a:r>
              <a:rPr lang="en-US" dirty="0" smtClean="0"/>
              <a:t>Program entry point</a:t>
            </a:r>
          </a:p>
          <a:p>
            <a:r>
              <a:rPr lang="en-US" dirty="0" smtClean="0"/>
              <a:t>Data</a:t>
            </a:r>
          </a:p>
          <a:p>
            <a:r>
              <a:rPr lang="en-US" dirty="0" smtClean="0"/>
              <a:t>Symbol and </a:t>
            </a:r>
            <a:r>
              <a:rPr lang="en-US" dirty="0" err="1" smtClean="0"/>
              <a:t>relocatable</a:t>
            </a:r>
            <a:r>
              <a:rPr lang="en-US" dirty="0" smtClean="0"/>
              <a:t> tables</a:t>
            </a:r>
          </a:p>
          <a:p>
            <a:r>
              <a:rPr lang="en-US" dirty="0" smtClean="0"/>
              <a:t>Shared-libraries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291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ID and Parent Process ID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6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What does the kill() system call do?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&lt;sys/</a:t>
            </a:r>
            <a:r>
              <a:rPr lang="en-US" dirty="0" err="1"/>
              <a:t>types.h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unistd.h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pid_t</a:t>
            </a:r>
            <a:r>
              <a:rPr lang="en-US" dirty="0"/>
              <a:t> </a:t>
            </a:r>
            <a:r>
              <a:rPr lang="en-US" dirty="0" err="1"/>
              <a:t>getpid</a:t>
            </a:r>
            <a:r>
              <a:rPr lang="en-US" dirty="0"/>
              <a:t>(void);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pid_t</a:t>
            </a:r>
            <a:r>
              <a:rPr lang="en-US" dirty="0"/>
              <a:t> </a:t>
            </a:r>
            <a:r>
              <a:rPr lang="en-US" dirty="0" err="1"/>
              <a:t>getppid</a:t>
            </a:r>
            <a:r>
              <a:rPr lang="en-US" dirty="0"/>
              <a:t>(void);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DESCRIPTION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getpid</a:t>
            </a:r>
            <a:r>
              <a:rPr lang="en-US" dirty="0"/>
              <a:t>() returns the process ID of the calling process.  </a:t>
            </a:r>
            <a:r>
              <a:rPr lang="en-US" dirty="0" smtClean="0"/>
              <a:t>(often used to generate </a:t>
            </a:r>
            <a:r>
              <a:rPr lang="en-US" dirty="0"/>
              <a:t>unique </a:t>
            </a:r>
            <a:r>
              <a:rPr lang="en-US" dirty="0" smtClean="0"/>
              <a:t>temp filenames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getppid</a:t>
            </a:r>
            <a:r>
              <a:rPr lang="en-US" dirty="0"/>
              <a:t>() returns the process ID of the parent of the calling process.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573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Pid_t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7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pid_t</a:t>
            </a:r>
            <a:r>
              <a:rPr lang="en-US" dirty="0" smtClean="0"/>
              <a:t> limits to 32,767</a:t>
            </a:r>
          </a:p>
          <a:p>
            <a:r>
              <a:rPr lang="en-US" dirty="0"/>
              <a:t>on 64-bit platforms, it can be adjusted to any value up to </a:t>
            </a:r>
            <a:r>
              <a:rPr lang="en-US" dirty="0" smtClean="0"/>
              <a:t>2</a:t>
            </a:r>
            <a:r>
              <a:rPr lang="en-US" baseline="30000" dirty="0" smtClean="0"/>
              <a:t>22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ID counter resets to 300, Why?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/</a:t>
            </a:r>
            <a:r>
              <a:rPr lang="en-US" dirty="0" err="1" smtClean="0"/>
              <a:t>proc</a:t>
            </a:r>
            <a:r>
              <a:rPr lang="en-US" dirty="0" smtClean="0"/>
              <a:t>/PID/</a:t>
            </a:r>
            <a:r>
              <a:rPr lang="en-US" dirty="0" err="1" smtClean="0"/>
              <a:t>status_file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875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2286000" cy="2743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Memory Layout of a Process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8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362200"/>
            <a:ext cx="8229600" cy="379476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Fig 6-1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5436"/>
            <a:ext cx="6324600" cy="684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3328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%p,  size and other things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9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962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4098</TotalTime>
  <Words>1481</Words>
  <Application>Microsoft Office PowerPoint</Application>
  <PresentationFormat>On-screen Show (4:3)</PresentationFormat>
  <Paragraphs>345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Origin</vt:lpstr>
      <vt:lpstr>CSCE  510  - Systems Programming</vt:lpstr>
      <vt:lpstr>Overview</vt:lpstr>
      <vt:lpstr>Chapter 6 Processes</vt:lpstr>
      <vt:lpstr>6.1   Processes and Programs</vt:lpstr>
      <vt:lpstr>PowerPoint Presentation</vt:lpstr>
      <vt:lpstr>Process ID and Parent Process ID</vt:lpstr>
      <vt:lpstr>Pid_t</vt:lpstr>
      <vt:lpstr>Memory Layout of a Process</vt:lpstr>
      <vt:lpstr>%p,  size and other things</vt:lpstr>
      <vt:lpstr>Example 6.1 = proc/mem_segments.c</vt:lpstr>
      <vt:lpstr>Global symbols etext, edata, and end</vt:lpstr>
      <vt:lpstr>Virtual memory</vt:lpstr>
      <vt:lpstr>Stack and Stack Frames</vt:lpstr>
      <vt:lpstr>Command line arguments</vt:lpstr>
      <vt:lpstr>Csce510-001/TPLI/proc</vt:lpstr>
      <vt:lpstr>necho.c – look familiar</vt:lpstr>
      <vt:lpstr>Pointers –argv again</vt:lpstr>
      <vt:lpstr>Getopt – Appendix B</vt:lpstr>
      <vt:lpstr>The Envirnoment</vt:lpstr>
      <vt:lpstr>env vs printenv</vt:lpstr>
      <vt:lpstr>Accessing environment from C</vt:lpstr>
      <vt:lpstr>Accessing environment from C part 2</vt:lpstr>
      <vt:lpstr>PowerPoint Presentation</vt:lpstr>
      <vt:lpstr>PowerPoint Presentation</vt:lpstr>
      <vt:lpstr>More from TLPI/proc</vt:lpstr>
      <vt:lpstr>PowerPoint Presentation</vt:lpstr>
      <vt:lpstr>Setjmp / longjmp</vt:lpstr>
      <vt:lpstr>PowerPoint Presentation</vt:lpstr>
      <vt:lpstr>Unix for 100</vt:lpstr>
      <vt:lpstr>Chapter 7   MEMORY ALLOCATION</vt:lpstr>
      <vt:lpstr>PowerPoint Presentation</vt:lpstr>
      <vt:lpstr>Allocating on the Heap</vt:lpstr>
      <vt:lpstr>Implementation of malloc and free</vt:lpstr>
      <vt:lpstr>PowerPoint Presentation</vt:lpstr>
      <vt:lpstr>Fig 7.3</vt:lpstr>
      <vt:lpstr>Chapter 8   USERS AND GROUPS</vt:lpstr>
      <vt:lpstr>Chapter 9   PROCESS CREDENTIALS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mmm</dc:creator>
  <cp:lastModifiedBy>MATTHEWS, MANTON M</cp:lastModifiedBy>
  <cp:revision>117</cp:revision>
  <cp:lastPrinted>2013-01-23T20:19:54Z</cp:lastPrinted>
  <dcterms:created xsi:type="dcterms:W3CDTF">2013-01-05T02:56:47Z</dcterms:created>
  <dcterms:modified xsi:type="dcterms:W3CDTF">2013-01-30T20:17:51Z</dcterms:modified>
</cp:coreProperties>
</file>