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0" r:id="rId3"/>
    <p:sldId id="324" r:id="rId4"/>
    <p:sldId id="325" r:id="rId5"/>
    <p:sldId id="326" r:id="rId6"/>
    <p:sldId id="328" r:id="rId7"/>
    <p:sldId id="340" r:id="rId8"/>
    <p:sldId id="341" r:id="rId9"/>
    <p:sldId id="327" r:id="rId10"/>
    <p:sldId id="336" r:id="rId11"/>
    <p:sldId id="329" r:id="rId12"/>
    <p:sldId id="331" r:id="rId13"/>
    <p:sldId id="337" r:id="rId14"/>
    <p:sldId id="338" r:id="rId15"/>
    <p:sldId id="342" r:id="rId16"/>
    <p:sldId id="339" r:id="rId17"/>
    <p:sldId id="332" r:id="rId18"/>
    <p:sldId id="330" r:id="rId19"/>
    <p:sldId id="333" r:id="rId20"/>
    <p:sldId id="334" r:id="rId21"/>
    <p:sldId id="321" r:id="rId22"/>
    <p:sldId id="335" r:id="rId23"/>
    <p:sldId id="343" r:id="rId24"/>
    <p:sldId id="344" r:id="rId25"/>
    <p:sldId id="345" r:id="rId26"/>
    <p:sldId id="346" r:id="rId27"/>
    <p:sldId id="347" r:id="rId28"/>
    <p:sldId id="322" r:id="rId29"/>
    <p:sldId id="323" r:id="rId30"/>
    <p:sldId id="351" r:id="rId31"/>
    <p:sldId id="348" r:id="rId32"/>
    <p:sldId id="349" r:id="rId33"/>
    <p:sldId id="35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1" d="100"/>
          <a:sy n="51" d="100"/>
        </p:scale>
        <p:origin x="-83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System Calls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Virtual_environment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</a:t>
            </a:r>
            <a:r>
              <a:rPr lang="en-US" b="1" dirty="0" smtClean="0"/>
              <a:t>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Lecture </a:t>
            </a:r>
            <a:r>
              <a:rPr lang="en-US" b="1" dirty="0" smtClean="0"/>
              <a:t>04 </a:t>
            </a:r>
            <a:r>
              <a:rPr lang="en-US" b="1" dirty="0" smtClean="0"/>
              <a:t>- </a:t>
            </a:r>
            <a:r>
              <a:rPr lang="en-US" dirty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Libraries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Jan 23,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9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  5.   File I/ O: Further </a:t>
            </a:r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   5-1.   Incorrect code to exclusively open a file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13219"/>
            <a:ext cx="4581524" cy="4163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05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Descriptors / Open Files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understand what is going on, we need to examine three data structures maintained by the kernel: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per-process file descriptor table;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system-wide table of open file descriptions; and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file system </a:t>
            </a:r>
            <a:r>
              <a:rPr lang="en-US" dirty="0" err="1"/>
              <a:t>i</a:t>
            </a:r>
            <a:r>
              <a:rPr lang="en-US" dirty="0"/>
              <a:t>-node table.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569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Appending data to a file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seek</a:t>
            </a:r>
            <a:r>
              <a:rPr lang="en-US" dirty="0" smtClean="0"/>
              <a:t>(</a:t>
            </a:r>
            <a:r>
              <a:rPr lang="en-US" dirty="0" err="1" smtClean="0"/>
              <a:t>fd</a:t>
            </a:r>
            <a:r>
              <a:rPr lang="en-US" dirty="0" smtClean="0"/>
              <a:t>, 0, SEEK_END); write(</a:t>
            </a:r>
            <a:r>
              <a:rPr lang="en-US" dirty="0" err="1" smtClean="0"/>
              <a:t>fd</a:t>
            </a:r>
            <a:r>
              <a:rPr lang="en-US" dirty="0" smtClean="0"/>
              <a:t>, …)    to end?</a:t>
            </a:r>
          </a:p>
          <a:p>
            <a:pPr lvl="1"/>
            <a:r>
              <a:rPr lang="en-US" dirty="0" smtClean="0"/>
              <a:t>Interrupt between</a:t>
            </a:r>
          </a:p>
          <a:p>
            <a:pPr lvl="1"/>
            <a:r>
              <a:rPr lang="en-US" dirty="0" smtClean="0"/>
              <a:t>Another process could move again overwriting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O_APPEND – the right way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116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FCNTL(2)                   Linux Programmer's Manual                  FCNTL(2)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fcntl</a:t>
            </a:r>
            <a:r>
              <a:rPr lang="en-US" dirty="0"/>
              <a:t> - manipulate file descriptor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fcntl.h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fcntl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cmd</a:t>
            </a:r>
            <a:r>
              <a:rPr lang="en-US" dirty="0"/>
              <a:t>, ... /* </a:t>
            </a:r>
            <a:r>
              <a:rPr lang="en-US" dirty="0" err="1"/>
              <a:t>arg</a:t>
            </a:r>
            <a:r>
              <a:rPr lang="en-US" dirty="0"/>
              <a:t> */ 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fcntl</a:t>
            </a:r>
            <a:r>
              <a:rPr lang="en-US" dirty="0"/>
              <a:t>() performs one of the operations described below on the open file</a:t>
            </a:r>
          </a:p>
          <a:p>
            <a:pPr marL="0" indent="0">
              <a:buNone/>
            </a:pPr>
            <a:r>
              <a:rPr lang="en-US" dirty="0"/>
              <a:t>       descriptor </a:t>
            </a:r>
            <a:r>
              <a:rPr lang="en-US" dirty="0" err="1"/>
              <a:t>fd</a:t>
            </a:r>
            <a:r>
              <a:rPr lang="en-US" dirty="0"/>
              <a:t>.  The operation is determined by cmd.</a:t>
            </a:r>
          </a:p>
        </p:txBody>
      </p:sp>
    </p:spTree>
    <p:extLst>
      <p:ext uri="{BB962C8B-B14F-4D97-AF65-F5344CB8AC3E}">
        <p14:creationId xmlns:p14="http://schemas.microsoft.com/office/powerpoint/2010/main" val="1254604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DUP(2)   </a:t>
            </a:r>
            <a:r>
              <a:rPr lang="en-US" dirty="0" smtClean="0"/>
              <a:t>- Linux </a:t>
            </a:r>
            <a:r>
              <a:rPr lang="en-US" dirty="0"/>
              <a:t>Programmer's Manual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dup, dup2, dup3 - duplicate a file descriptor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dup2(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newfd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#define _GNU_SOURCE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dup3(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oldfd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newfd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 </a:t>
            </a:r>
            <a:r>
              <a:rPr lang="en-US" dirty="0"/>
              <a:t>These system calls create a copy of the file descriptor </a:t>
            </a:r>
            <a:r>
              <a:rPr lang="en-US" dirty="0" err="1"/>
              <a:t>oldfd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93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 flags / Errors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FD_CLOEXEC</a:t>
            </a:r>
          </a:p>
          <a:p>
            <a:r>
              <a:rPr lang="en-US" dirty="0" smtClean="0"/>
              <a:t>O_CLOEXEC</a:t>
            </a:r>
          </a:p>
          <a:p>
            <a:r>
              <a:rPr lang="en-US" dirty="0" smtClean="0"/>
              <a:t>ERRORS</a:t>
            </a:r>
          </a:p>
          <a:p>
            <a:pPr lvl="1"/>
            <a:r>
              <a:rPr lang="en-US" dirty="0" smtClean="0"/>
              <a:t>EBADF</a:t>
            </a:r>
          </a:p>
          <a:p>
            <a:pPr lvl="1"/>
            <a:r>
              <a:rPr lang="en-US" dirty="0" smtClean="0"/>
              <a:t>EBUSY</a:t>
            </a:r>
          </a:p>
          <a:p>
            <a:pPr lvl="1"/>
            <a:r>
              <a:rPr lang="en-US" dirty="0" smtClean="0"/>
              <a:t>EINTR</a:t>
            </a:r>
          </a:p>
          <a:p>
            <a:pPr lvl="1"/>
            <a:r>
              <a:rPr lang="en-US" dirty="0" smtClean="0"/>
              <a:t>EINVAL – invalid value in dup3</a:t>
            </a:r>
          </a:p>
          <a:p>
            <a:pPr lvl="1"/>
            <a:r>
              <a:rPr lang="en-US" dirty="0" smtClean="0"/>
              <a:t>EMFILE – max open </a:t>
            </a:r>
            <a:r>
              <a:rPr lang="en-US" dirty="0" err="1" smtClean="0"/>
              <a:t>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48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&gt; listing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does the work? (remapping </a:t>
            </a:r>
            <a:r>
              <a:rPr lang="en-US" dirty="0" err="1" smtClean="0"/>
              <a:t>stdio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?   the shell?</a:t>
            </a:r>
          </a:p>
          <a:p>
            <a:pPr lvl="1"/>
            <a:endParaRPr lang="en-US" dirty="0"/>
          </a:p>
          <a:p>
            <a:r>
              <a:rPr lang="en-US" dirty="0" smtClean="0"/>
              <a:t>The work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ork()</a:t>
            </a:r>
          </a:p>
          <a:p>
            <a:pPr lvl="1"/>
            <a:r>
              <a:rPr lang="en-US" dirty="0" err="1" smtClean="0"/>
              <a:t>fd</a:t>
            </a:r>
            <a:r>
              <a:rPr lang="en-US" dirty="0" smtClean="0"/>
              <a:t> = open(“listing”, flags)</a:t>
            </a:r>
          </a:p>
          <a:p>
            <a:pPr lvl="1"/>
            <a:r>
              <a:rPr lang="en-US" dirty="0" smtClean="0"/>
              <a:t>close(1)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up2(</a:t>
            </a:r>
            <a:r>
              <a:rPr lang="en-US" dirty="0" err="1" smtClean="0"/>
              <a:t>fd</a:t>
            </a:r>
            <a:r>
              <a:rPr lang="en-US" dirty="0" smtClean="0"/>
              <a:t>, 1)</a:t>
            </a:r>
          </a:p>
          <a:p>
            <a:pPr lvl="1"/>
            <a:r>
              <a:rPr lang="en-US" dirty="0" smtClean="0"/>
              <a:t>Execute </a:t>
            </a:r>
            <a:r>
              <a:rPr lang="en-US" dirty="0" err="1" smtClean="0"/>
              <a:t>ls</a:t>
            </a:r>
            <a:r>
              <a:rPr lang="en-US" dirty="0" smtClean="0"/>
              <a:t> – (</a:t>
            </a:r>
            <a:r>
              <a:rPr lang="en-US" dirty="0" err="1" smtClean="0"/>
              <a:t>execve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picture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01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Fcntl</a:t>
            </a:r>
            <a:r>
              <a:rPr lang="en-US" dirty="0" smtClean="0"/>
              <a:t> - commands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F_DUPFD (</a:t>
            </a:r>
            <a:r>
              <a:rPr lang="en-US" dirty="0" smtClean="0"/>
              <a:t>long)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the lowest numbered available file descriptor greater  </a:t>
            </a:r>
            <a:r>
              <a:rPr lang="en-US" dirty="0" smtClean="0"/>
              <a:t>than or  </a:t>
            </a:r>
            <a:r>
              <a:rPr lang="en-US" dirty="0"/>
              <a:t>equal to </a:t>
            </a:r>
            <a:r>
              <a:rPr lang="en-US" dirty="0" err="1"/>
              <a:t>arg</a:t>
            </a:r>
            <a:r>
              <a:rPr lang="en-US" dirty="0"/>
              <a:t> and make it be a copy of </a:t>
            </a:r>
            <a:r>
              <a:rPr lang="en-US" dirty="0" err="1"/>
              <a:t>fd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F_GETFD </a:t>
            </a:r>
            <a:r>
              <a:rPr lang="en-US" dirty="0"/>
              <a:t>(</a:t>
            </a:r>
            <a:r>
              <a:rPr lang="en-US" dirty="0" smtClean="0"/>
              <a:t>void)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the file descriptor flags; </a:t>
            </a:r>
            <a:r>
              <a:rPr lang="en-US" dirty="0" err="1"/>
              <a:t>arg</a:t>
            </a:r>
            <a:r>
              <a:rPr lang="en-US" dirty="0"/>
              <a:t> is ignored</a:t>
            </a:r>
            <a:r>
              <a:rPr lang="en-US" dirty="0" smtClean="0"/>
              <a:t>.</a:t>
            </a:r>
          </a:p>
          <a:p>
            <a:r>
              <a:rPr lang="en-US" dirty="0"/>
              <a:t>F_SETFD (long)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the file descriptor flags to the value specified by arg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F_GETFL (</a:t>
            </a:r>
            <a:r>
              <a:rPr lang="en-US" dirty="0" smtClean="0"/>
              <a:t>void)</a:t>
            </a:r>
          </a:p>
          <a:p>
            <a:pPr lvl="1"/>
            <a:r>
              <a:rPr lang="en-US" dirty="0" smtClean="0"/>
              <a:t>Read </a:t>
            </a:r>
            <a:r>
              <a:rPr lang="en-US" dirty="0"/>
              <a:t>the file status flags; </a:t>
            </a:r>
            <a:r>
              <a:rPr lang="en-US" dirty="0" err="1"/>
              <a:t>arg</a:t>
            </a:r>
            <a:r>
              <a:rPr lang="en-US" dirty="0"/>
              <a:t> is ignored</a:t>
            </a:r>
            <a:r>
              <a:rPr lang="en-US" dirty="0" smtClean="0"/>
              <a:t>.</a:t>
            </a:r>
          </a:p>
          <a:p>
            <a:r>
              <a:rPr lang="en-US" dirty="0"/>
              <a:t>F_SETFL (</a:t>
            </a:r>
            <a:r>
              <a:rPr lang="en-US" dirty="0" smtClean="0"/>
              <a:t>long)</a:t>
            </a:r>
          </a:p>
          <a:p>
            <a:pPr lvl="1"/>
            <a:r>
              <a:rPr lang="en-US" dirty="0" smtClean="0"/>
              <a:t>Set  </a:t>
            </a:r>
            <a:r>
              <a:rPr lang="en-US" dirty="0"/>
              <a:t>the  file status flags to the value specified by arg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Advisory locking – lock sections of file (later)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6336082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9241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5.2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34" y="1000124"/>
            <a:ext cx="8768156" cy="5400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5288" y="6321468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9565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Pread</a:t>
            </a:r>
            <a:r>
              <a:rPr lang="en-US" dirty="0" smtClean="0"/>
              <a:t>, </a:t>
            </a:r>
            <a:r>
              <a:rPr lang="en-US" dirty="0" err="1" smtClean="0"/>
              <a:t>pwrite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PREAD(2)                   Linux Programmer's Manual                  PREAD(2)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pread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 - read from or write to a file descriptor at a given </a:t>
            </a:r>
            <a:r>
              <a:rPr lang="en-US" dirty="0" err="1"/>
              <a:t>offâ</a:t>
            </a:r>
            <a:r>
              <a:rPr lang="en-US" dirty="0"/>
              <a:t>[m</a:t>
            </a:r>
          </a:p>
          <a:p>
            <a:pPr marL="0" indent="0">
              <a:buNone/>
            </a:pPr>
            <a:r>
              <a:rPr lang="en-US" dirty="0"/>
              <a:t>       set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#define _XOPEN_SOURCE 500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pread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pwrite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count,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40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701087" cy="5302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/>
              <a:t>Text: 18.8, 15.1, </a:t>
            </a:r>
            <a:r>
              <a:rPr lang="en-US" dirty="0" smtClean="0"/>
              <a:t> /class/csce510-001/Code/TLPI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Ch</a:t>
            </a:r>
            <a:r>
              <a:rPr lang="en-US" dirty="0" smtClean="0"/>
              <a:t> 04 File </a:t>
            </a:r>
            <a:r>
              <a:rPr lang="en-US" dirty="0"/>
              <a:t>I/0</a:t>
            </a:r>
          </a:p>
          <a:p>
            <a:pPr lvl="1" eaLnBrk="1" hangingPunct="1"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Readings </a:t>
            </a:r>
            <a:r>
              <a:rPr lang="en-US" dirty="0"/>
              <a:t>for </a:t>
            </a:r>
            <a:r>
              <a:rPr lang="en-US" dirty="0" smtClean="0"/>
              <a:t>today</a:t>
            </a:r>
          </a:p>
          <a:p>
            <a:pPr lvl="1">
              <a:defRPr/>
            </a:pPr>
            <a:r>
              <a:rPr lang="en-US" dirty="0" err="1" smtClean="0"/>
              <a:t>Ar</a:t>
            </a:r>
            <a:r>
              <a:rPr lang="en-US" dirty="0" smtClean="0"/>
              <a:t>: man, </a:t>
            </a:r>
            <a:r>
              <a:rPr lang="en-US" dirty="0" err="1" smtClean="0"/>
              <a:t>wikipedia</a:t>
            </a:r>
            <a:r>
              <a:rPr lang="en-US" dirty="0"/>
              <a:t>, http://man7.org/linux/man-pages/index.html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/class/csce510-001/Code/TLPI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Prologue</a:t>
            </a:r>
          </a:p>
          <a:p>
            <a:pPr lvl="1">
              <a:defRPr/>
            </a:pPr>
            <a:r>
              <a:rPr lang="en-US" dirty="0"/>
              <a:t>Directories</a:t>
            </a:r>
          </a:p>
          <a:p>
            <a:pPr lvl="1">
              <a:defRPr/>
            </a:pPr>
            <a:r>
              <a:rPr lang="en-US" dirty="0"/>
              <a:t>Stat system call for information on files</a:t>
            </a:r>
          </a:p>
          <a:p>
            <a:pPr marL="0" indent="0">
              <a:buNone/>
              <a:defRPr/>
            </a:pPr>
            <a:r>
              <a:rPr lang="en-US" dirty="0" smtClean="0"/>
              <a:t>Interlude - Course Pragmatics, CS man of the day, Quiz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Epilogue </a:t>
            </a:r>
          </a:p>
          <a:p>
            <a:pPr lvl="1">
              <a:defRPr/>
            </a:pPr>
            <a:r>
              <a:rPr lang="en-US" dirty="0" smtClean="0"/>
              <a:t>File I/0</a:t>
            </a:r>
          </a:p>
        </p:txBody>
      </p:sp>
    </p:spTree>
    <p:extLst>
      <p:ext uri="{BB962C8B-B14F-4D97-AF65-F5344CB8AC3E}">
        <p14:creationId xmlns:p14="http://schemas.microsoft.com/office/powerpoint/2010/main" val="127235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pread</a:t>
            </a:r>
            <a:r>
              <a:rPr lang="en-US" dirty="0"/>
              <a:t>() is equivalent to </a:t>
            </a:r>
            <a:r>
              <a:rPr lang="en-US" dirty="0" smtClean="0"/>
              <a:t>atomically equiv.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off_t</a:t>
            </a:r>
            <a:r>
              <a:rPr lang="en-US" dirty="0"/>
              <a:t> </a:t>
            </a:r>
            <a:r>
              <a:rPr lang="en-US" dirty="0" err="1"/>
              <a:t>orig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orig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0, SEEK_CUR); /* Save current offset */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offset, SEEK_SET);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</a:t>
            </a:r>
            <a:r>
              <a:rPr lang="en-US" dirty="0"/>
              <a:t>= read(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buf</a:t>
            </a:r>
            <a:r>
              <a:rPr lang="en-US" dirty="0"/>
              <a:t>, </a:t>
            </a:r>
            <a:r>
              <a:rPr lang="en-US" dirty="0" err="1"/>
              <a:t>len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lseek</a:t>
            </a:r>
            <a:r>
              <a:rPr lang="en-US" dirty="0"/>
              <a:t>(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orig</a:t>
            </a:r>
            <a:r>
              <a:rPr lang="en-US" dirty="0"/>
              <a:t>, SEEK_SET); </a:t>
            </a:r>
            <a:r>
              <a:rPr lang="en-US" dirty="0" smtClean="0"/>
              <a:t>     /* Restore offset */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5288" y="6321468"/>
            <a:ext cx="3561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Kerrisk</a:t>
            </a:r>
            <a:r>
              <a:rPr lang="en-US" b="1" dirty="0" smtClean="0"/>
              <a:t>, TLPI 2011, </a:t>
            </a:r>
            <a:r>
              <a:rPr lang="en-US" b="1" dirty="0" err="1" smtClean="0"/>
              <a:t>O”Reilly</a:t>
            </a:r>
            <a:r>
              <a:rPr lang="en-US" b="1" dirty="0" smtClean="0"/>
              <a:t> (Kindle)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46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for 100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1324" y="762000"/>
            <a:ext cx="4267200" cy="5943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Not really Unix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Harvard </a:t>
            </a:r>
            <a:r>
              <a:rPr lang="en-US" dirty="0" smtClean="0"/>
              <a:t>Grad Applied Math </a:t>
            </a:r>
            <a:r>
              <a:rPr lang="en-US" dirty="0" smtClean="0"/>
              <a:t>PhD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Howard Aiken advisor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"Adding </a:t>
            </a:r>
            <a:r>
              <a:rPr lang="en-US" dirty="0"/>
              <a:t>manpower to a late software project makes it later.“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Mythical Man Month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IBM 360, </a:t>
            </a:r>
            <a:r>
              <a:rPr lang="en-US" dirty="0" smtClean="0"/>
              <a:t>OS/360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Research on </a:t>
            </a:r>
            <a:r>
              <a:rPr lang="en-US" dirty="0">
                <a:hlinkClick r:id="rId2" tooltip="Virtual environments"/>
              </a:rPr>
              <a:t>virtual environments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</a:t>
            </a:r>
            <a:r>
              <a:rPr lang="en-US" dirty="0" err="1" smtClean="0"/>
              <a:t>Sp</a:t>
            </a:r>
            <a:r>
              <a:rPr lang="en-US" dirty="0" smtClean="0"/>
              <a:t> 13 -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146" name="Picture 2" descr="C:\Users\mmm.ENGINEERING\Documents\Courses\510\Pictures510\FredBrook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78094"/>
            <a:ext cx="4114800" cy="603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9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76200"/>
            <a:ext cx="8610600" cy="6080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READV(2)                   Linux Programmer's Manual                  READV(2)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readv</a:t>
            </a:r>
            <a:r>
              <a:rPr lang="en-US" dirty="0"/>
              <a:t>, </a:t>
            </a:r>
            <a:r>
              <a:rPr lang="en-US" dirty="0" err="1"/>
              <a:t>writev</a:t>
            </a:r>
            <a:r>
              <a:rPr lang="en-US" dirty="0"/>
              <a:t> - read or write data into multiple buffers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uio.h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readv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*</a:t>
            </a:r>
            <a:r>
              <a:rPr lang="en-US" dirty="0" err="1"/>
              <a:t>iov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iovcnt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ssize_t</a:t>
            </a:r>
            <a:r>
              <a:rPr lang="en-US" dirty="0"/>
              <a:t> </a:t>
            </a:r>
            <a:r>
              <a:rPr lang="en-US" dirty="0" err="1"/>
              <a:t>writev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*</a:t>
            </a:r>
            <a:r>
              <a:rPr lang="en-US" dirty="0" err="1"/>
              <a:t>iov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iovcnt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….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</a:t>
            </a:r>
            <a:r>
              <a:rPr lang="en-US" dirty="0" smtClean="0"/>
              <a:t>    *</a:t>
            </a:r>
            <a:r>
              <a:rPr lang="en-US" dirty="0" err="1"/>
              <a:t>iov_base</a:t>
            </a:r>
            <a:r>
              <a:rPr lang="en-US" dirty="0"/>
              <a:t>;    /* Starting address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iov_len</a:t>
            </a:r>
            <a:r>
              <a:rPr lang="en-US" dirty="0"/>
              <a:t>;     </a:t>
            </a:r>
            <a:r>
              <a:rPr lang="en-US" dirty="0" smtClean="0"/>
              <a:t>   /* </a:t>
            </a:r>
            <a:r>
              <a:rPr lang="en-US" dirty="0"/>
              <a:t>Number of bytes to transfer */</a:t>
            </a:r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9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915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iovec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 *</a:t>
            </a:r>
            <a:r>
              <a:rPr lang="en-US" dirty="0" err="1"/>
              <a:t>iov_base</a:t>
            </a:r>
            <a:r>
              <a:rPr lang="en-US" dirty="0"/>
              <a:t>;    /* Starting address */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size_t</a:t>
            </a:r>
            <a:r>
              <a:rPr lang="en-US" dirty="0"/>
              <a:t>    </a:t>
            </a:r>
            <a:r>
              <a:rPr lang="en-US" dirty="0" err="1"/>
              <a:t>iov_len</a:t>
            </a:r>
            <a:r>
              <a:rPr lang="en-US" dirty="0"/>
              <a:t>;        /* Number of bytes to </a:t>
            </a:r>
            <a:r>
              <a:rPr lang="en-US" dirty="0" smtClean="0"/>
              <a:t>transfer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};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3228975"/>
            <a:ext cx="793432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442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ileio</a:t>
            </a:r>
            <a:r>
              <a:rPr lang="en-US" dirty="0" smtClean="0"/>
              <a:t>/</a:t>
            </a:r>
            <a:r>
              <a:rPr lang="en-US" dirty="0" err="1" smtClean="0"/>
              <a:t>t_readv.c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98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runcate()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an truncate – woops section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TRUNCATE(2)                Linux Programmer's Manual               TRUNCATE(2)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truncate, </a:t>
            </a:r>
            <a:r>
              <a:rPr lang="en-US" dirty="0" err="1"/>
              <a:t>ftruncate</a:t>
            </a:r>
            <a:r>
              <a:rPr lang="en-US" dirty="0"/>
              <a:t> - truncate a file to a specified length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types.h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truncate(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off_t</a:t>
            </a:r>
            <a:r>
              <a:rPr lang="en-US" dirty="0"/>
              <a:t> length);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ftruncate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length);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29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03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on large files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off_t</a:t>
            </a:r>
            <a:r>
              <a:rPr lang="en-US" dirty="0" smtClean="0"/>
              <a:t> where is it defined?</a:t>
            </a:r>
          </a:p>
          <a:p>
            <a:r>
              <a:rPr lang="en-US" dirty="0" smtClean="0"/>
              <a:t>32 bit integer </a:t>
            </a:r>
            <a:r>
              <a:rPr lang="en-US" dirty="0" smtClean="0">
                <a:sym typeface="Wingdings" pitchFamily="2" charset="2"/>
              </a:rPr>
              <a:t> file size limited to 2</a:t>
            </a:r>
            <a:r>
              <a:rPr lang="en-US" baseline="30000" dirty="0" smtClean="0">
                <a:sym typeface="Wingdings" pitchFamily="2" charset="2"/>
              </a:rPr>
              <a:t>32</a:t>
            </a:r>
            <a:r>
              <a:rPr lang="en-US" dirty="0" smtClean="0">
                <a:sym typeface="Wingdings" pitchFamily="2" charset="2"/>
              </a:rPr>
              <a:t> – 1</a:t>
            </a:r>
          </a:p>
          <a:p>
            <a:pPr lvl="1"/>
            <a:r>
              <a:rPr lang="en-US" dirty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GB actual limit</a:t>
            </a:r>
          </a:p>
          <a:p>
            <a:r>
              <a:rPr lang="en-US" dirty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pen64 = O_LARGEFILE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188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~/.</a:t>
            </a:r>
            <a:r>
              <a:rPr lang="en-US" dirty="0" err="1" smtClean="0"/>
              <a:t>bash_profile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CSCE 510 Jan 16,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PATH=$HOME/bin:${PATH}:-/</a:t>
            </a:r>
            <a:r>
              <a:rPr lang="en-US" dirty="0" err="1"/>
              <a:t>usr</a:t>
            </a:r>
            <a:r>
              <a:rPr lang="en-US" dirty="0"/>
              <a:t>/bin:. # list of directories separated by colons</a:t>
            </a:r>
          </a:p>
          <a:p>
            <a:pPr marL="0" indent="0">
              <a:buNone/>
            </a:pPr>
            <a:r>
              <a:rPr lang="en-US" dirty="0"/>
              <a:t>PATH=${PATH}:/</a:t>
            </a:r>
            <a:r>
              <a:rPr lang="en-US" dirty="0" smtClean="0"/>
              <a:t>acct/f1/</a:t>
            </a:r>
            <a:r>
              <a:rPr lang="en-US" dirty="0" err="1" smtClean="0"/>
              <a:t>matthews</a:t>
            </a:r>
            <a:r>
              <a:rPr lang="en-US" dirty="0" smtClean="0"/>
              <a:t>/</a:t>
            </a:r>
            <a:r>
              <a:rPr lang="en-US" dirty="0" err="1" smtClean="0"/>
              <a:t>ToAndFromWindows</a:t>
            </a:r>
            <a:r>
              <a:rPr lang="en-US" dirty="0" smtClean="0"/>
              <a:t>/</a:t>
            </a:r>
            <a:r>
              <a:rPr lang="en-US" dirty="0" err="1" smtClean="0"/>
              <a:t>ResearchUW</a:t>
            </a:r>
            <a:r>
              <a:rPr lang="en-US" dirty="0" smtClean="0"/>
              <a:t>/</a:t>
            </a:r>
            <a:r>
              <a:rPr lang="en-US" dirty="0" err="1" smtClean="0"/>
              <a:t>GraphsUW</a:t>
            </a:r>
            <a:r>
              <a:rPr lang="en-US" dirty="0" smtClean="0"/>
              <a:t>/nauty24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LD_LIBRARY_PATH=/</a:t>
            </a:r>
            <a:r>
              <a:rPr lang="en-US" dirty="0" err="1"/>
              <a:t>usr</a:t>
            </a:r>
            <a:r>
              <a:rPr lang="en-US" dirty="0"/>
              <a:t>/local/</a:t>
            </a:r>
            <a:r>
              <a:rPr lang="en-US" dirty="0" err="1"/>
              <a:t>ssl</a:t>
            </a:r>
            <a:r>
              <a:rPr lang="en-US" dirty="0"/>
              <a:t>/lib:/</a:t>
            </a:r>
            <a:r>
              <a:rPr lang="en-US" dirty="0" err="1"/>
              <a:t>usr</a:t>
            </a:r>
            <a:r>
              <a:rPr lang="en-US" dirty="0"/>
              <a:t>/local/lib:/</a:t>
            </a:r>
            <a:r>
              <a:rPr lang="en-US" dirty="0" err="1"/>
              <a:t>usr</a:t>
            </a:r>
            <a:r>
              <a:rPr lang="en-US" dirty="0"/>
              <a:t>/local/3rdparty/lib:.</a:t>
            </a:r>
          </a:p>
          <a:p>
            <a:pPr marL="0" indent="0">
              <a:buNone/>
            </a:pPr>
            <a:r>
              <a:rPr lang="en-US" dirty="0"/>
              <a:t>export </a:t>
            </a:r>
            <a:r>
              <a:rPr lang="en-US" dirty="0" smtClean="0"/>
              <a:t>LD_LIBRARY_PATH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tset</a:t>
            </a:r>
            <a:r>
              <a:rPr lang="en-US" dirty="0"/>
              <a:t> -I -Q</a:t>
            </a:r>
          </a:p>
          <a:p>
            <a:pPr marL="0" indent="0">
              <a:buNone/>
            </a:pPr>
            <a:r>
              <a:rPr lang="en-US" dirty="0"/>
              <a:t>PS1="`hostname`&gt; 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/>
              <a:t>c5=/class/csce510-001/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4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files with holes </a:t>
            </a:r>
            <a:r>
              <a:rPr lang="en-US" dirty="0" smtClean="0"/>
              <a:t>revisited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</a:t>
            </a:r>
            <a:r>
              <a:rPr lang="en-US" dirty="0" smtClean="0"/>
              <a:t>ore $c5/Examples/</a:t>
            </a:r>
            <a:r>
              <a:rPr lang="en-US" dirty="0" err="1" smtClean="0"/>
              <a:t>hole.c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/* derived from APUE with chains broken */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char    buf1[] = "</a:t>
            </a:r>
            <a:r>
              <a:rPr lang="en-US" dirty="0" err="1"/>
              <a:t>abcdefghij</a:t>
            </a:r>
            <a:r>
              <a:rPr lang="en-US" dirty="0"/>
              <a:t>";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main(void</a:t>
            </a:r>
            <a:r>
              <a:rPr lang="en-US" dirty="0" smtClean="0"/>
              <a:t>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            </a:t>
            </a:r>
            <a:r>
              <a:rPr lang="en-US" dirty="0" err="1"/>
              <a:t>fd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if ((</a:t>
            </a:r>
            <a:r>
              <a:rPr lang="en-US" dirty="0" err="1"/>
              <a:t>fd</a:t>
            </a:r>
            <a:r>
              <a:rPr lang="en-US" dirty="0"/>
              <a:t> = </a:t>
            </a:r>
            <a:r>
              <a:rPr lang="en-US" dirty="0" err="1"/>
              <a:t>creat</a:t>
            </a:r>
            <a:r>
              <a:rPr lang="en-US" dirty="0"/>
              <a:t>("</a:t>
            </a:r>
            <a:r>
              <a:rPr lang="en-US" dirty="0" err="1"/>
              <a:t>file.hole</a:t>
            </a:r>
            <a:r>
              <a:rPr lang="en-US" dirty="0"/>
              <a:t>", FILE_MODE)) &lt; 0)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</a:t>
            </a:r>
            <a:r>
              <a:rPr lang="en-US" dirty="0" err="1"/>
              <a:t>creat</a:t>
            </a:r>
            <a:r>
              <a:rPr lang="en-US" dirty="0"/>
              <a:t> error");</a:t>
            </a:r>
          </a:p>
          <a:p>
            <a:pPr marL="0" indent="0">
              <a:buNone/>
            </a:pPr>
            <a:r>
              <a:rPr lang="en-US" dirty="0"/>
              <a:t>        if (write(</a:t>
            </a:r>
            <a:r>
              <a:rPr lang="en-US" dirty="0" err="1"/>
              <a:t>fd</a:t>
            </a:r>
            <a:r>
              <a:rPr lang="en-US" dirty="0"/>
              <a:t>, buf1, 10) != 10</a:t>
            </a:r>
            <a:r>
              <a:rPr lang="en-US" dirty="0" smtClean="0"/>
              <a:t>)	         /* </a:t>
            </a:r>
            <a:r>
              <a:rPr lang="en-US" dirty="0"/>
              <a:t>offset now = 10 </a:t>
            </a:r>
            <a:r>
              <a:rPr lang="en-US" dirty="0" smtClean="0"/>
              <a:t>*/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("buf1 write error");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dirty="0"/>
              <a:t>(</a:t>
            </a:r>
            <a:r>
              <a:rPr lang="en-US" dirty="0" err="1"/>
              <a:t>lseek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, 16384, SEEK_SET) == -1</a:t>
            </a:r>
            <a:r>
              <a:rPr lang="en-US" dirty="0" smtClean="0"/>
              <a:t>) /* </a:t>
            </a:r>
            <a:r>
              <a:rPr lang="en-US" dirty="0"/>
              <a:t>offset now = 16384 */</a:t>
            </a:r>
          </a:p>
          <a:p>
            <a:pPr marL="0" indent="0">
              <a:buNone/>
            </a:pPr>
            <a:r>
              <a:rPr lang="en-US" dirty="0"/>
              <a:t>        if (write(</a:t>
            </a:r>
            <a:r>
              <a:rPr lang="en-US" dirty="0" err="1"/>
              <a:t>fd</a:t>
            </a:r>
            <a:r>
              <a:rPr lang="en-US" dirty="0"/>
              <a:t>, buf2, 10) != 10)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err_sys</a:t>
            </a:r>
            <a:r>
              <a:rPr lang="en-US" dirty="0"/>
              <a:t>("buf2 write error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72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</a:t>
            </a:r>
            <a:r>
              <a:rPr lang="en-US" dirty="0" smtClean="0"/>
              <a:t> – library </a:t>
            </a:r>
            <a:r>
              <a:rPr lang="en-US" dirty="0" err="1" smtClean="0"/>
              <a:t>archiver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AR(1)                        GNU Development Tools                       AR(1)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ar</a:t>
            </a:r>
            <a:r>
              <a:rPr lang="en-US" dirty="0"/>
              <a:t> - create, modify, and extract from archives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ar</a:t>
            </a:r>
            <a:r>
              <a:rPr lang="en-US" dirty="0"/>
              <a:t> [--plugin name] [-X32_64] [-]p[mod [</a:t>
            </a:r>
            <a:r>
              <a:rPr lang="en-US" dirty="0" err="1"/>
              <a:t>relpos</a:t>
            </a:r>
            <a:r>
              <a:rPr lang="en-US" dirty="0"/>
              <a:t>] [count]] archive</a:t>
            </a:r>
          </a:p>
          <a:p>
            <a:pPr marL="0" indent="0">
              <a:buNone/>
            </a:pPr>
            <a:r>
              <a:rPr lang="en-US" dirty="0"/>
              <a:t>       [member...]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DESCRIPTION - The </a:t>
            </a:r>
            <a:r>
              <a:rPr lang="en-US" dirty="0"/>
              <a:t>GNU </a:t>
            </a:r>
            <a:r>
              <a:rPr lang="en-US" dirty="0" err="1"/>
              <a:t>ar</a:t>
            </a:r>
            <a:r>
              <a:rPr lang="en-US" dirty="0"/>
              <a:t> program creates, modifies, and extracts from archives. 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Options: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35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fd</a:t>
            </a:r>
            <a:r>
              <a:rPr lang="en-US" dirty="0" smtClean="0"/>
              <a:t> directory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34400" cy="493776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fd</a:t>
            </a:r>
            <a:r>
              <a:rPr lang="en-US" dirty="0"/>
              <a:t> = open("/ </a:t>
            </a:r>
            <a:r>
              <a:rPr lang="en-US" dirty="0" err="1"/>
              <a:t>dev</a:t>
            </a:r>
            <a:r>
              <a:rPr lang="en-US" dirty="0"/>
              <a:t>/ </a:t>
            </a:r>
            <a:r>
              <a:rPr lang="en-US" dirty="0" err="1"/>
              <a:t>fd</a:t>
            </a:r>
            <a:r>
              <a:rPr lang="en-US" dirty="0"/>
              <a:t>/ 1", O_WRONLY);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= dup( 1); </a:t>
            </a:r>
            <a:r>
              <a:rPr lang="en-US" dirty="0" smtClean="0"/>
              <a:t>		/* </a:t>
            </a:r>
            <a:r>
              <a:rPr lang="en-US" dirty="0"/>
              <a:t>Duplicate standard </a:t>
            </a:r>
            <a:r>
              <a:rPr lang="en-US" dirty="0" smtClean="0"/>
              <a:t>output*/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leep(30)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err="1"/>
              <a:t>dev</a:t>
            </a:r>
            <a:r>
              <a:rPr lang="en-US" dirty="0"/>
              <a:t>/</a:t>
            </a:r>
            <a:r>
              <a:rPr lang="en-US" dirty="0" err="1"/>
              <a:t>stdin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stdout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stderr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205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temporaries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cat &gt;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Lkjklsfjkljsafkl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^D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</a:t>
            </a:r>
            <a:r>
              <a:rPr lang="en-US" dirty="0" smtClean="0"/>
              <a:t>   -</a:t>
            </a:r>
            <a:r>
              <a:rPr lang="en-US" dirty="0"/>
              <a:t>l </a:t>
            </a:r>
            <a:r>
              <a:rPr lang="en-US" dirty="0" smtClean="0"/>
              <a:t>   !$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ls</a:t>
            </a:r>
            <a:r>
              <a:rPr lang="en-US" dirty="0"/>
              <a:t> -l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rw</a:t>
            </a:r>
            <a:r>
              <a:rPr lang="en-US" dirty="0"/>
              <a:t>-r--r-- 1 </a:t>
            </a:r>
            <a:r>
              <a:rPr lang="en-US" dirty="0" err="1"/>
              <a:t>matthews</a:t>
            </a:r>
            <a:r>
              <a:rPr lang="en-US" dirty="0"/>
              <a:t> faculty 17 2013-01-28 15:01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mmmjunk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</a:t>
            </a:r>
          </a:p>
          <a:p>
            <a:endParaRPr lang="en-US" dirty="0" smtClean="0"/>
          </a:p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68101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MKSTEMP(3)    </a:t>
            </a:r>
            <a:r>
              <a:rPr lang="en-US" dirty="0" smtClean="0"/>
              <a:t>  </a:t>
            </a:r>
            <a:r>
              <a:rPr lang="en-US" dirty="0"/>
              <a:t>Linux Programmer's Manual     </a:t>
            </a:r>
            <a:r>
              <a:rPr lang="en-US" dirty="0" smtClean="0"/>
              <a:t>  </a:t>
            </a:r>
            <a:r>
              <a:rPr lang="en-US" dirty="0"/>
              <a:t>MKSTEMP(3)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mkstemp</a:t>
            </a:r>
            <a:r>
              <a:rPr lang="en-US" dirty="0"/>
              <a:t>, </a:t>
            </a:r>
            <a:r>
              <a:rPr lang="en-US" dirty="0" err="1"/>
              <a:t>mkostemp</a:t>
            </a:r>
            <a:r>
              <a:rPr lang="en-US" dirty="0"/>
              <a:t> - create a unique temporary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mkstemp</a:t>
            </a:r>
            <a:r>
              <a:rPr lang="en-US" dirty="0"/>
              <a:t>(char *template);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mkostemp</a:t>
            </a:r>
            <a:r>
              <a:rPr lang="en-US" dirty="0"/>
              <a:t> (char *template, </a:t>
            </a:r>
            <a:r>
              <a:rPr lang="en-US" dirty="0" err="1"/>
              <a:t>int</a:t>
            </a:r>
            <a:r>
              <a:rPr lang="en-US" dirty="0"/>
              <a:t> flags);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0306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686800" cy="6004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TMPFILE(3)                 Linux Programmer's Manual                TMPFILE(3)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tmpfile</a:t>
            </a:r>
            <a:r>
              <a:rPr lang="en-US" dirty="0"/>
              <a:t> - create a temporary file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FILE *</a:t>
            </a:r>
            <a:r>
              <a:rPr lang="en-US" dirty="0" err="1"/>
              <a:t>tmpfile</a:t>
            </a:r>
            <a:r>
              <a:rPr lang="en-US" dirty="0"/>
              <a:t>(void);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</a:t>
            </a:r>
            <a:r>
              <a:rPr lang="en-US" dirty="0" err="1"/>
              <a:t>tmpfile</a:t>
            </a:r>
            <a:r>
              <a:rPr lang="en-US" dirty="0"/>
              <a:t>()  function  opens  a  unique  temporary  file  in  binary</a:t>
            </a:r>
          </a:p>
          <a:p>
            <a:pPr marL="0" indent="0">
              <a:buNone/>
            </a:pPr>
            <a:r>
              <a:rPr lang="en-US" dirty="0"/>
              <a:t>       read/write (</a:t>
            </a:r>
            <a:r>
              <a:rPr lang="en-US" dirty="0" err="1"/>
              <a:t>w+b</a:t>
            </a:r>
            <a:r>
              <a:rPr lang="en-US" dirty="0"/>
              <a:t>) mode.  The file will be automatically deleted when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it is </a:t>
            </a:r>
            <a:r>
              <a:rPr lang="en-US" dirty="0"/>
              <a:t>closed or the program terminates.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</a:t>
            </a:r>
            <a:r>
              <a:rPr lang="en-US" dirty="0" smtClean="0"/>
              <a:t> - options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</a:t>
            </a:r>
            <a:r>
              <a:rPr lang="en-US" dirty="0" smtClean="0"/>
              <a:t> – delete</a:t>
            </a:r>
          </a:p>
          <a:p>
            <a:r>
              <a:rPr lang="en-US" dirty="0"/>
              <a:t>m</a:t>
            </a:r>
            <a:r>
              <a:rPr lang="en-US" dirty="0" smtClean="0"/>
              <a:t> – move</a:t>
            </a:r>
          </a:p>
          <a:p>
            <a:r>
              <a:rPr lang="en-US" dirty="0" smtClean="0"/>
              <a:t>p - print</a:t>
            </a:r>
          </a:p>
          <a:p>
            <a:r>
              <a:rPr lang="en-US" dirty="0" smtClean="0"/>
              <a:t>q – quickly append</a:t>
            </a:r>
          </a:p>
          <a:p>
            <a:r>
              <a:rPr lang="en-US" dirty="0" smtClean="0"/>
              <a:t>r - replace</a:t>
            </a:r>
          </a:p>
          <a:p>
            <a:r>
              <a:rPr lang="en-US" dirty="0"/>
              <a:t>t</a:t>
            </a:r>
            <a:r>
              <a:rPr lang="en-US" dirty="0" smtClean="0"/>
              <a:t> – table of contents</a:t>
            </a:r>
          </a:p>
          <a:p>
            <a:r>
              <a:rPr lang="en-US" dirty="0"/>
              <a:t>x</a:t>
            </a:r>
            <a:r>
              <a:rPr lang="en-US" dirty="0" smtClean="0"/>
              <a:t> – extract file from archive</a:t>
            </a:r>
          </a:p>
          <a:p>
            <a:r>
              <a:rPr lang="en-US" dirty="0" smtClean="0"/>
              <a:t>c – create the archive</a:t>
            </a:r>
          </a:p>
          <a:p>
            <a:r>
              <a:rPr lang="en-US" dirty="0" smtClean="0"/>
              <a:t>Position modifiers</a:t>
            </a:r>
          </a:p>
          <a:p>
            <a:pPr marL="274320" lvl="1" indent="0">
              <a:buNone/>
            </a:pPr>
            <a:r>
              <a:rPr lang="en-US" dirty="0"/>
              <a:t>SEE ALSO</a:t>
            </a:r>
          </a:p>
          <a:p>
            <a:pPr marL="274320" lvl="1" indent="0">
              <a:buNone/>
            </a:pPr>
            <a:r>
              <a:rPr lang="en-US" dirty="0"/>
              <a:t>       nm(1), </a:t>
            </a:r>
            <a:r>
              <a:rPr lang="en-US" dirty="0" err="1"/>
              <a:t>ranlib</a:t>
            </a:r>
            <a:r>
              <a:rPr lang="en-US" dirty="0"/>
              <a:t>(1), and the Info entries for </a:t>
            </a:r>
            <a:r>
              <a:rPr lang="en-US" dirty="0" err="1"/>
              <a:t>binutils</a:t>
            </a:r>
            <a:r>
              <a:rPr lang="en-US" dirty="0"/>
              <a:t>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r</a:t>
            </a:r>
            <a:r>
              <a:rPr lang="en-US" dirty="0" smtClean="0"/>
              <a:t> --- Archive (File)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Global header – magic string “!&lt;arch&gt;”</a:t>
            </a:r>
          </a:p>
          <a:p>
            <a:r>
              <a:rPr lang="en-US" dirty="0" smtClean="0"/>
              <a:t>File Header – 60 bytes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File contents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6368534"/>
            <a:ext cx="446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http://en.wikipedia.org/wiki/Ar_%28Unix%29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11411"/>
              </p:ext>
            </p:extLst>
          </p:nvPr>
        </p:nvGraphicFramePr>
        <p:xfrm>
          <a:off x="990600" y="231648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838200"/>
                <a:gridCol w="2819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Offset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ASCII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modification timestamp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Owner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Group 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Octal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size in bytes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File magic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0x60 0x0A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074069"/>
          <a:ext cx="8229600" cy="32004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Offset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Length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Format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File 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ASCII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modification timestamp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28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Owner 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34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Group ID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File mode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Octal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48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File size in bytes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Decimal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58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File magic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0x60 0x0A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58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in seconds since Jan 1 1970</a:t>
            </a:r>
          </a:p>
          <a:p>
            <a:r>
              <a:rPr lang="en-US" dirty="0" smtClean="0"/>
              <a:t>TLPI/time</a:t>
            </a:r>
          </a:p>
          <a:p>
            <a:r>
              <a:rPr lang="en-US" dirty="0" err="1" smtClean="0"/>
              <a:t>ls</a:t>
            </a:r>
            <a:r>
              <a:rPr lang="en-US" dirty="0" smtClean="0"/>
              <a:t> *.c</a:t>
            </a:r>
          </a:p>
          <a:p>
            <a:r>
              <a:rPr lang="en-US" dirty="0" err="1" smtClean="0"/>
              <a:t>calendar_time.c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curr_time.c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process_time.c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show_time.c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strtime.c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t_stime.c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2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calendar_time.c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locale.h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time.h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#define SECONDS_IN_TROPICAL_YEAR (365.24219 * 24 * 60 * 60)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time_t</a:t>
            </a:r>
            <a:r>
              <a:rPr lang="en-US" dirty="0"/>
              <a:t> t;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tm *</a:t>
            </a:r>
            <a:r>
              <a:rPr lang="en-US" dirty="0" err="1"/>
              <a:t>gmp</a:t>
            </a:r>
            <a:r>
              <a:rPr lang="en-US" dirty="0"/>
              <a:t>, *</a:t>
            </a:r>
            <a:r>
              <a:rPr lang="en-US" dirty="0" err="1"/>
              <a:t>locp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tm </a:t>
            </a:r>
            <a:r>
              <a:rPr lang="en-US" dirty="0" err="1"/>
              <a:t>gm</a:t>
            </a:r>
            <a:r>
              <a:rPr lang="en-US" dirty="0"/>
              <a:t>, </a:t>
            </a:r>
            <a:r>
              <a:rPr lang="en-US" dirty="0" err="1"/>
              <a:t>loc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</a:t>
            </a:r>
            <a:r>
              <a:rPr lang="en-US" dirty="0" err="1"/>
              <a:t>tv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 /* Retrieve time, convert and display it in various forms */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t = time(NULL);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("Seconds since the Epoch (1 Jan 1970): %</a:t>
            </a:r>
            <a:r>
              <a:rPr lang="en-US" dirty="0" err="1"/>
              <a:t>ld</a:t>
            </a:r>
            <a:r>
              <a:rPr lang="en-US" dirty="0"/>
              <a:t>", (long) t);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 (about %6.3f years)\n", t / SECONDS_IN_TROPICAL_YEAR);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gettimeofday</a:t>
            </a:r>
            <a:r>
              <a:rPr lang="en-US" dirty="0"/>
              <a:t>(&amp;</a:t>
            </a:r>
            <a:r>
              <a:rPr lang="en-US" dirty="0" err="1"/>
              <a:t>tv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gettimeofday</a:t>
            </a:r>
            <a:r>
              <a:rPr lang="en-US" dirty="0"/>
              <a:t>");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87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8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686800" cy="6096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gettimeofday</a:t>
            </a:r>
            <a:r>
              <a:rPr lang="en-US" dirty="0"/>
              <a:t>(&amp;</a:t>
            </a:r>
            <a:r>
              <a:rPr lang="en-US" dirty="0" err="1"/>
              <a:t>tv</a:t>
            </a:r>
            <a:r>
              <a:rPr lang="en-US" dirty="0"/>
              <a:t>, NULL)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gettimeofday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  </a:t>
            </a:r>
            <a:r>
              <a:rPr lang="en-US" dirty="0" err="1"/>
              <a:t>gettimeofday</a:t>
            </a:r>
            <a:r>
              <a:rPr lang="en-US" dirty="0"/>
              <a:t>() returned %</a:t>
            </a:r>
            <a:r>
              <a:rPr lang="en-US" dirty="0" err="1"/>
              <a:t>ld</a:t>
            </a:r>
            <a:r>
              <a:rPr lang="en-US" dirty="0"/>
              <a:t> </a:t>
            </a:r>
            <a:r>
              <a:rPr lang="en-US" dirty="0" err="1"/>
              <a:t>secs</a:t>
            </a:r>
            <a:r>
              <a:rPr lang="en-US" dirty="0"/>
              <a:t>, %</a:t>
            </a:r>
            <a:r>
              <a:rPr lang="en-US" dirty="0" err="1"/>
              <a:t>ld</a:t>
            </a:r>
            <a:r>
              <a:rPr lang="en-US" dirty="0"/>
              <a:t> </a:t>
            </a:r>
            <a:r>
              <a:rPr lang="en-US" dirty="0" err="1"/>
              <a:t>microsecs</a:t>
            </a:r>
            <a:r>
              <a:rPr lang="en-US" dirty="0"/>
              <a:t>\n</a:t>
            </a:r>
            <a:r>
              <a:rPr lang="en-US" dirty="0" smtClean="0"/>
              <a:t>", 	(</a:t>
            </a:r>
            <a:r>
              <a:rPr lang="en-US" dirty="0"/>
              <a:t>long) </a:t>
            </a:r>
            <a:r>
              <a:rPr lang="en-US" dirty="0" smtClean="0"/>
              <a:t>	</a:t>
            </a:r>
            <a:r>
              <a:rPr lang="en-US" dirty="0" err="1" smtClean="0"/>
              <a:t>tv.tv_sec</a:t>
            </a:r>
            <a:r>
              <a:rPr lang="en-US" dirty="0"/>
              <a:t>, (long) </a:t>
            </a:r>
            <a:r>
              <a:rPr lang="en-US" dirty="0" err="1"/>
              <a:t>tv.tv_usec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err="1" smtClean="0"/>
              <a:t>gmp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gmtime</a:t>
            </a:r>
            <a:r>
              <a:rPr lang="en-US" dirty="0"/>
              <a:t>(&amp;t);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gmp</a:t>
            </a:r>
            <a:r>
              <a:rPr lang="en-US" dirty="0"/>
              <a:t> == NULL)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gmtime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 err="1" smtClean="0"/>
              <a:t>gm</a:t>
            </a:r>
            <a:r>
              <a:rPr lang="en-US" dirty="0" smtClean="0"/>
              <a:t> </a:t>
            </a:r>
            <a:r>
              <a:rPr lang="en-US" dirty="0"/>
              <a:t>= *</a:t>
            </a:r>
            <a:r>
              <a:rPr lang="en-US" dirty="0" err="1"/>
              <a:t>gmp</a:t>
            </a:r>
            <a:r>
              <a:rPr lang="en-US" dirty="0"/>
              <a:t>;          /* Save local copy, since *</a:t>
            </a:r>
            <a:r>
              <a:rPr lang="en-US" dirty="0" err="1"/>
              <a:t>gmp</a:t>
            </a:r>
            <a:r>
              <a:rPr lang="en-US" dirty="0"/>
              <a:t> may be modified</a:t>
            </a:r>
          </a:p>
          <a:p>
            <a:pPr marL="0" indent="0">
              <a:buNone/>
            </a:pPr>
            <a:r>
              <a:rPr lang="en-US" dirty="0"/>
              <a:t>                           by </a:t>
            </a:r>
            <a:r>
              <a:rPr lang="en-US" dirty="0" err="1"/>
              <a:t>asctime</a:t>
            </a:r>
            <a:r>
              <a:rPr lang="en-US" dirty="0"/>
              <a:t>() or </a:t>
            </a:r>
            <a:r>
              <a:rPr lang="en-US" dirty="0" err="1"/>
              <a:t>gmtime</a:t>
            </a:r>
            <a:r>
              <a:rPr lang="en-US" dirty="0"/>
              <a:t>() */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("Broken down by </a:t>
            </a:r>
            <a:r>
              <a:rPr lang="en-US" dirty="0" err="1"/>
              <a:t>gmtime</a:t>
            </a:r>
            <a:r>
              <a:rPr lang="en-US" dirty="0"/>
              <a:t>():\n");</a:t>
            </a:r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  year=%d </a:t>
            </a:r>
            <a:r>
              <a:rPr lang="en-US" dirty="0" err="1"/>
              <a:t>mon</a:t>
            </a:r>
            <a:r>
              <a:rPr lang="en-US" dirty="0"/>
              <a:t>=%d </a:t>
            </a:r>
            <a:r>
              <a:rPr lang="en-US" dirty="0" err="1"/>
              <a:t>mday</a:t>
            </a:r>
            <a:r>
              <a:rPr lang="en-US" dirty="0"/>
              <a:t>=%d hour=%d min=%d sec=%d ", </a:t>
            </a:r>
            <a:r>
              <a:rPr lang="en-US" dirty="0" smtClean="0"/>
              <a:t>	</a:t>
            </a:r>
            <a:r>
              <a:rPr lang="en-US" dirty="0" err="1" smtClean="0"/>
              <a:t>gm.tm_year</a:t>
            </a:r>
            <a:r>
              <a:rPr lang="en-US" dirty="0" smtClean="0"/>
              <a:t>, </a:t>
            </a:r>
            <a:r>
              <a:rPr lang="en-US" dirty="0" err="1" smtClean="0"/>
              <a:t>gm.tm_mon</a:t>
            </a:r>
            <a:r>
              <a:rPr lang="en-US" dirty="0"/>
              <a:t>, </a:t>
            </a:r>
            <a:r>
              <a:rPr lang="en-US" dirty="0" err="1"/>
              <a:t>gm.tm_mday</a:t>
            </a:r>
            <a:r>
              <a:rPr lang="en-US" dirty="0"/>
              <a:t>, </a:t>
            </a:r>
            <a:r>
              <a:rPr lang="en-US" dirty="0" err="1"/>
              <a:t>gm.tm_hour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gm.tm_min</a:t>
            </a:r>
            <a:r>
              <a:rPr lang="en-US" dirty="0"/>
              <a:t>, </a:t>
            </a:r>
            <a:r>
              <a:rPr lang="en-US" dirty="0" err="1"/>
              <a:t>gm.tm_sec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("</a:t>
            </a:r>
            <a:r>
              <a:rPr lang="en-US" dirty="0" err="1"/>
              <a:t>wday</a:t>
            </a:r>
            <a:r>
              <a:rPr lang="en-US" dirty="0"/>
              <a:t>=%d </a:t>
            </a:r>
            <a:r>
              <a:rPr lang="en-US" dirty="0" err="1"/>
              <a:t>yday</a:t>
            </a:r>
            <a:r>
              <a:rPr lang="en-US" dirty="0"/>
              <a:t>=%d </a:t>
            </a:r>
            <a:r>
              <a:rPr lang="en-US" dirty="0" err="1"/>
              <a:t>isdst</a:t>
            </a:r>
            <a:r>
              <a:rPr lang="en-US" dirty="0"/>
              <a:t>=%d\n", </a:t>
            </a:r>
            <a:r>
              <a:rPr lang="en-US" dirty="0" err="1"/>
              <a:t>gm.tm_wday</a:t>
            </a:r>
            <a:r>
              <a:rPr lang="en-US" dirty="0"/>
              <a:t>, </a:t>
            </a:r>
            <a:r>
              <a:rPr lang="en-US" dirty="0" err="1"/>
              <a:t>gm.tm_yday</a:t>
            </a:r>
            <a:r>
              <a:rPr lang="en-US" dirty="0"/>
              <a:t>, </a:t>
            </a:r>
            <a:r>
              <a:rPr lang="en-US" dirty="0" smtClean="0"/>
              <a:t>	</a:t>
            </a:r>
            <a:r>
              <a:rPr lang="en-US" dirty="0" err="1" smtClean="0"/>
              <a:t>gm.tm_isdst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… Modifying by setting TZ environment 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88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2038 problem?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System Calls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2^32 seconds woops!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6368534"/>
            <a:ext cx="482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http://en.wikipedia.org/wiki/Year_2038_problem</a:t>
            </a:r>
          </a:p>
        </p:txBody>
      </p:sp>
    </p:spTree>
    <p:extLst>
      <p:ext uri="{BB962C8B-B14F-4D97-AF65-F5344CB8AC3E}">
        <p14:creationId xmlns:p14="http://schemas.microsoft.com/office/powerpoint/2010/main" val="379155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3935</TotalTime>
  <Words>1872</Words>
  <Application>Microsoft Office PowerPoint</Application>
  <PresentationFormat>On-screen Show (4:3)</PresentationFormat>
  <Paragraphs>450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CSCE  510  - Systems Programming</vt:lpstr>
      <vt:lpstr>Overview</vt:lpstr>
      <vt:lpstr>Ar – library archiver</vt:lpstr>
      <vt:lpstr>Ar - options</vt:lpstr>
      <vt:lpstr>ar --- Archive (File) format</vt:lpstr>
      <vt:lpstr>Calendar time</vt:lpstr>
      <vt:lpstr>More calendar_time.c</vt:lpstr>
      <vt:lpstr>PowerPoint Presentation</vt:lpstr>
      <vt:lpstr>Year 2038 problem?</vt:lpstr>
      <vt:lpstr>Chapter   5.   File I/ O: Further Details</vt:lpstr>
      <vt:lpstr>File Descriptors / Open Files</vt:lpstr>
      <vt:lpstr>Appending data to a file</vt:lpstr>
      <vt:lpstr>PowerPoint Presentation</vt:lpstr>
      <vt:lpstr>DUP(2)   - Linux Programmer's Manual </vt:lpstr>
      <vt:lpstr>Dup flags / Errors</vt:lpstr>
      <vt:lpstr>ls &gt; listing</vt:lpstr>
      <vt:lpstr>Fcntl - commands</vt:lpstr>
      <vt:lpstr>Figure 5.2 </vt:lpstr>
      <vt:lpstr>Pread, pwrite</vt:lpstr>
      <vt:lpstr>pread() is equivalent to atomically equiv.</vt:lpstr>
      <vt:lpstr>Unix for 100</vt:lpstr>
      <vt:lpstr>PowerPoint Presentation</vt:lpstr>
      <vt:lpstr>PowerPoint Presentation</vt:lpstr>
      <vt:lpstr>fileio/t_readv.c</vt:lpstr>
      <vt:lpstr>truncate()</vt:lpstr>
      <vt:lpstr>PowerPoint Presentation</vt:lpstr>
      <vt:lpstr>I/O on large files</vt:lpstr>
      <vt:lpstr>~/.bash_profile</vt:lpstr>
      <vt:lpstr>I/O files with holes revisited :</vt:lpstr>
      <vt:lpstr>The /dev/fd directory</vt:lpstr>
      <vt:lpstr>Creating temporaries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106</cp:revision>
  <cp:lastPrinted>2013-01-23T20:19:54Z</cp:lastPrinted>
  <dcterms:created xsi:type="dcterms:W3CDTF">2013-01-05T02:56:47Z</dcterms:created>
  <dcterms:modified xsi:type="dcterms:W3CDTF">2013-01-28T20:13:42Z</dcterms:modified>
</cp:coreProperties>
</file>