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0" r:id="rId3"/>
    <p:sldId id="282" r:id="rId4"/>
    <p:sldId id="301" r:id="rId5"/>
    <p:sldId id="302" r:id="rId6"/>
    <p:sldId id="289" r:id="rId7"/>
    <p:sldId id="290" r:id="rId8"/>
    <p:sldId id="291" r:id="rId9"/>
    <p:sldId id="292" r:id="rId10"/>
    <p:sldId id="293" r:id="rId11"/>
    <p:sldId id="297" r:id="rId12"/>
    <p:sldId id="298" r:id="rId13"/>
    <p:sldId id="313" r:id="rId14"/>
    <p:sldId id="299" r:id="rId15"/>
    <p:sldId id="284" r:id="rId16"/>
    <p:sldId id="295" r:id="rId17"/>
    <p:sldId id="296" r:id="rId18"/>
    <p:sldId id="294" r:id="rId19"/>
    <p:sldId id="317" r:id="rId20"/>
    <p:sldId id="283" r:id="rId21"/>
    <p:sldId id="285" r:id="rId22"/>
    <p:sldId id="314" r:id="rId23"/>
    <p:sldId id="303" r:id="rId24"/>
    <p:sldId id="304" r:id="rId25"/>
    <p:sldId id="305" r:id="rId26"/>
    <p:sldId id="306" r:id="rId27"/>
    <p:sldId id="321" r:id="rId28"/>
    <p:sldId id="322" r:id="rId29"/>
    <p:sldId id="315" r:id="rId30"/>
    <p:sldId id="308" r:id="rId31"/>
    <p:sldId id="309" r:id="rId32"/>
    <p:sldId id="310" r:id="rId33"/>
    <p:sldId id="318" r:id="rId34"/>
    <p:sldId id="319" r:id="rId35"/>
    <p:sldId id="320" r:id="rId36"/>
    <p:sldId id="311" r:id="rId37"/>
    <p:sldId id="312" r:id="rId38"/>
    <p:sldId id="286" r:id="rId39"/>
    <p:sldId id="287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1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yquote.com/quotes/quotes/k/kenthompso254844.html" TargetMode="External"/><Relationship Id="rId2" Type="http://schemas.openxmlformats.org/officeDocument/2006/relationships/hyperlink" Target="http://www.brainyquote.com/quotes/quotes/k/kenthompso25487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mailto:ken@google.com" TargetMode="External"/><Relationship Id="rId4" Type="http://schemas.openxmlformats.org/officeDocument/2006/relationships/hyperlink" Target="http://en.wikipedia.org/wiki/Belle_(chess_machine)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mis.com/grog/Documentation/Lions/index.ph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38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02 - </a:t>
            </a:r>
            <a:r>
              <a:rPr lang="en-US" dirty="0"/>
              <a:t> </a:t>
            </a:r>
            <a:r>
              <a:rPr lang="en-US" dirty="0" smtClean="0"/>
              <a:t>System Calls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16,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err="1"/>
              <a:t>Interprocess</a:t>
            </a:r>
            <a:r>
              <a:rPr lang="en-US" dirty="0"/>
              <a:t> Communication and </a:t>
            </a:r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Signals</a:t>
            </a:r>
          </a:p>
          <a:p>
            <a:endParaRPr lang="en-US" dirty="0" smtClean="0"/>
          </a:p>
          <a:p>
            <a:r>
              <a:rPr lang="en-US" dirty="0" smtClean="0"/>
              <a:t>Pipes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Sockets</a:t>
            </a:r>
          </a:p>
          <a:p>
            <a:endParaRPr lang="en-US" dirty="0" smtClean="0"/>
          </a:p>
          <a:p>
            <a:r>
              <a:rPr lang="en-US" dirty="0" smtClean="0"/>
              <a:t>File locks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IPC: semaphores, shared memory, </a:t>
            </a:r>
            <a:r>
              <a:rPr lang="en-US" dirty="0" err="1" smtClean="0"/>
              <a:t>msgqueues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0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Signals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78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02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“an </a:t>
            </a:r>
            <a:r>
              <a:rPr lang="en-US" dirty="0"/>
              <a:t>interface to kernel data structures in a form that looks like files and </a:t>
            </a:r>
            <a:r>
              <a:rPr lang="en-US" dirty="0" smtClean="0"/>
              <a:t>directories”</a:t>
            </a:r>
          </a:p>
          <a:p>
            <a:endParaRPr lang="en-US" dirty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pid</a:t>
            </a:r>
            <a:r>
              <a:rPr lang="en-US" dirty="0" smtClean="0"/>
              <a:t>  - directory of info about running process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/1 – information on </a:t>
            </a:r>
            <a:r>
              <a:rPr lang="en-US" dirty="0" err="1" smtClean="0"/>
              <a:t>init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cpuinfo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96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 from Chapter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2.13   Process Groups and Shell Job Control</a:t>
            </a:r>
          </a:p>
          <a:p>
            <a:r>
              <a:rPr lang="en-US" dirty="0"/>
              <a:t>2.14   Sessions, Controlling Terminals, and Controlling Processes</a:t>
            </a:r>
          </a:p>
          <a:p>
            <a:r>
              <a:rPr lang="en-US" dirty="0"/>
              <a:t>2.15   </a:t>
            </a:r>
            <a:r>
              <a:rPr lang="en-US" dirty="0" err="1"/>
              <a:t>Pseudoterminals</a:t>
            </a:r>
            <a:endParaRPr lang="en-US" dirty="0"/>
          </a:p>
          <a:p>
            <a:r>
              <a:rPr lang="en-US" dirty="0"/>
              <a:t>2.16   Date and Time</a:t>
            </a:r>
          </a:p>
          <a:p>
            <a:r>
              <a:rPr lang="en-US" dirty="0"/>
              <a:t>2.17   Client-Server Architecture</a:t>
            </a:r>
          </a:p>
          <a:p>
            <a:r>
              <a:rPr lang="en-US" dirty="0"/>
              <a:t>2.18   </a:t>
            </a:r>
            <a:r>
              <a:rPr lang="en-US" dirty="0" err="1"/>
              <a:t>Realtime</a:t>
            </a:r>
            <a:endParaRPr lang="en-US" dirty="0"/>
          </a:p>
          <a:p>
            <a:r>
              <a:rPr lang="en-US" dirty="0"/>
              <a:t>2.19   The /</a:t>
            </a:r>
            <a:r>
              <a:rPr lang="en-US" dirty="0" err="1"/>
              <a:t>proc</a:t>
            </a:r>
            <a:r>
              <a:rPr lang="en-US" dirty="0"/>
              <a:t> File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6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Intermission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Unix Jeopardy</a:t>
            </a:r>
          </a:p>
          <a:p>
            <a:r>
              <a:rPr lang="en-US" dirty="0" smtClean="0"/>
              <a:t>System Calls</a:t>
            </a:r>
          </a:p>
          <a:p>
            <a:r>
              <a:rPr lang="en-US" dirty="0" smtClean="0"/>
              <a:t>Directories 18.8</a:t>
            </a:r>
          </a:p>
          <a:p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W 1</a:t>
            </a:r>
          </a:p>
          <a:p>
            <a:r>
              <a:rPr lang="en-US" dirty="0" smtClean="0"/>
              <a:t>Program 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219200"/>
            <a:ext cx="5257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4267200" cy="53949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UC Berkeley Grad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2" tooltip="view quote"/>
              </a:rPr>
              <a:t>“You </a:t>
            </a:r>
            <a:r>
              <a:rPr lang="en-US" dirty="0">
                <a:hlinkClick r:id="rId2" tooltip="view quote"/>
              </a:rPr>
              <a:t>can't trust code that you did not totally create yourself</a:t>
            </a:r>
            <a:r>
              <a:rPr lang="en-US" dirty="0" smtClean="0">
                <a:hlinkClick r:id="rId2" tooltip="view quote"/>
              </a:rPr>
              <a:t>.</a:t>
            </a:r>
            <a:r>
              <a:rPr lang="en-US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3" tooltip="view quote"/>
              </a:rPr>
              <a:t>“I </a:t>
            </a:r>
            <a:r>
              <a:rPr lang="en-US" dirty="0">
                <a:hlinkClick r:id="rId3" tooltip="view quote"/>
              </a:rPr>
              <a:t>wanted to avoid, special IO for terminals</a:t>
            </a:r>
            <a:r>
              <a:rPr lang="en-US" dirty="0" smtClean="0">
                <a:hlinkClick r:id="rId3" tooltip="view quote"/>
              </a:rPr>
              <a:t>.</a:t>
            </a:r>
            <a:r>
              <a:rPr lang="en-US" dirty="0" smtClean="0"/>
              <a:t>”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chess machine </a:t>
            </a:r>
            <a:r>
              <a:rPr lang="en-US" dirty="0" smtClean="0">
                <a:hlinkClick r:id="rId4" tooltip="Belle (chess machine)"/>
              </a:rPr>
              <a:t>Belle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Turing </a:t>
            </a:r>
            <a:r>
              <a:rPr lang="en-US" dirty="0"/>
              <a:t>Award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5"/>
              </a:rPr>
              <a:t>ken@google.com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998" y="574492"/>
            <a:ext cx="3595202" cy="498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Lions Book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www.lemis.com/grog/Documentation/Lions/index.php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Commentary on the 6</a:t>
            </a:r>
            <a:r>
              <a:rPr lang="en-US" baseline="30000" dirty="0" smtClean="0"/>
              <a:t>th</a:t>
            </a:r>
            <a:r>
              <a:rPr lang="en-US" dirty="0" smtClean="0"/>
              <a:t> Edition of Unix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1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-1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than </a:t>
            </a:r>
            <a:r>
              <a:rPr lang="en-US" dirty="0"/>
              <a:t>a hint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computer.howstuffworks.com/c38.htm</a:t>
            </a:r>
            <a:endParaRPr lang="en-US" dirty="0" smtClean="0"/>
          </a:p>
          <a:p>
            <a:pPr lvl="1"/>
            <a:r>
              <a:rPr lang="en-US" dirty="0" smtClean="0"/>
              <a:t>Name the program </a:t>
            </a:r>
            <a:r>
              <a:rPr lang="en-US" dirty="0" err="1" smtClean="0"/>
              <a:t>args.c</a:t>
            </a:r>
            <a:endParaRPr lang="en-US" dirty="0" smtClean="0"/>
          </a:p>
          <a:p>
            <a:pPr lvl="1"/>
            <a:r>
              <a:rPr lang="en-US" dirty="0" smtClean="0"/>
              <a:t>Args.py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hints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6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Args.py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#!/</a:t>
            </a:r>
            <a:r>
              <a:rPr lang="en-US" dirty="0" err="1"/>
              <a:t>usr</a:t>
            </a:r>
            <a:r>
              <a:rPr lang="en-US" dirty="0"/>
              <a:t>/bin/python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import </a:t>
            </a:r>
            <a:r>
              <a:rPr lang="en-US" dirty="0"/>
              <a:t>sys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print </a:t>
            </a:r>
            <a:r>
              <a:rPr lang="en-US" dirty="0" err="1"/>
              <a:t>sys.argv</a:t>
            </a:r>
            <a:r>
              <a:rPr lang="en-US" dirty="0"/>
              <a:t>[1:]</a:t>
            </a:r>
          </a:p>
        </p:txBody>
      </p:sp>
    </p:spTree>
    <p:extLst>
      <p:ext uri="{BB962C8B-B14F-4D97-AF65-F5344CB8AC3E}">
        <p14:creationId xmlns:p14="http://schemas.microsoft.com/office/powerpoint/2010/main" val="41474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 eaLnBrk="1" hangingPunct="1">
              <a:defRPr/>
            </a:pPr>
            <a:r>
              <a:rPr lang="en-US" dirty="0" smtClean="0"/>
              <a:t>Outback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Text Chapter </a:t>
            </a:r>
            <a:r>
              <a:rPr lang="en-US" dirty="0" smtClean="0"/>
              <a:t>2, 3, 18.8, 15.1</a:t>
            </a:r>
          </a:p>
          <a:p>
            <a:pPr lvl="1">
              <a:defRPr/>
            </a:pPr>
            <a:r>
              <a:rPr lang="en-US" dirty="0" smtClean="0"/>
              <a:t>/class/csce510-001/Code/TLPI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 smtClean="0"/>
              <a:t>Fundamental </a:t>
            </a:r>
            <a:r>
              <a:rPr lang="en-US" dirty="0"/>
              <a:t>Unix/systems programming (Chap 2</a:t>
            </a:r>
            <a:r>
              <a:rPr lang="en-US" dirty="0" smtClean="0"/>
              <a:t>) continued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Interlude </a:t>
            </a:r>
            <a:r>
              <a:rPr lang="en-US" dirty="0" smtClean="0"/>
              <a:t>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System Calls</a:t>
            </a:r>
          </a:p>
          <a:p>
            <a:pPr lvl="1">
              <a:defRPr/>
            </a:pPr>
            <a:r>
              <a:rPr lang="en-US" dirty="0" smtClean="0"/>
              <a:t>Directories</a:t>
            </a:r>
          </a:p>
          <a:p>
            <a:pPr lvl="1">
              <a:defRPr/>
            </a:pPr>
            <a:r>
              <a:rPr lang="en-US" dirty="0" smtClean="0"/>
              <a:t>Stat system call for information on files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23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nd Half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3.1   System Calls</a:t>
            </a:r>
          </a:p>
          <a:p>
            <a:r>
              <a:rPr lang="en-US" dirty="0"/>
              <a:t>3.2   Library Functions</a:t>
            </a:r>
          </a:p>
          <a:p>
            <a:r>
              <a:rPr lang="en-US" dirty="0"/>
              <a:t>3.3   The Standard C Library; The GNU C Library (</a:t>
            </a:r>
            <a:r>
              <a:rPr lang="en-US" dirty="0" err="1"/>
              <a:t>glibc</a:t>
            </a:r>
            <a:r>
              <a:rPr lang="en-US" dirty="0"/>
              <a:t>)</a:t>
            </a:r>
          </a:p>
          <a:p>
            <a:r>
              <a:rPr lang="en-US" dirty="0"/>
              <a:t>3.4   Handling Errors from System Calls and Library Functions</a:t>
            </a:r>
          </a:p>
          <a:p>
            <a:r>
              <a:rPr lang="en-US" dirty="0"/>
              <a:t>3.5   Notes on the Example Programs in This Book</a:t>
            </a:r>
          </a:p>
          <a:p>
            <a:r>
              <a:rPr lang="en-US" dirty="0"/>
              <a:t>3.5.1   Command-Line Options and Arguments</a:t>
            </a:r>
          </a:p>
          <a:p>
            <a:r>
              <a:rPr lang="en-US" dirty="0"/>
              <a:t>3.5.2   Common Functions and Header Files</a:t>
            </a:r>
          </a:p>
          <a:p>
            <a:r>
              <a:rPr lang="en-US" dirty="0"/>
              <a:t>3.6   Portability Issues</a:t>
            </a:r>
          </a:p>
          <a:p>
            <a:r>
              <a:rPr lang="en-US" dirty="0" smtClean="0"/>
              <a:t>18.8  Directories</a:t>
            </a:r>
          </a:p>
          <a:p>
            <a:r>
              <a:rPr lang="en-US" dirty="0" smtClean="0"/>
              <a:t>15.1 Stat system call to retrieve file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  System </a:t>
            </a:r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controlled entry point into the kernel</a:t>
            </a:r>
          </a:p>
          <a:p>
            <a:r>
              <a:rPr lang="en-US" dirty="0" smtClean="0"/>
              <a:t>Allows process to request the kernel to do something</a:t>
            </a:r>
          </a:p>
          <a:p>
            <a:r>
              <a:rPr lang="en-US" dirty="0" smtClean="0"/>
              <a:t>Switches from user mode to kernel 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on System Calls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fd</a:t>
            </a:r>
            <a:r>
              <a:rPr lang="en-US" dirty="0"/>
              <a:t> = open( pathname, flags, mode); /* system call to open a file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 = = -1)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/* </a:t>
            </a:r>
            <a:r>
              <a:rPr lang="en-US" dirty="0"/>
              <a:t>Code to handle the error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</a:p>
          <a:p>
            <a:pPr marL="0" indent="0">
              <a:buNone/>
            </a:pPr>
            <a:r>
              <a:rPr lang="en-US" dirty="0" smtClean="0"/>
              <a:t>... 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(close( </a:t>
            </a:r>
            <a:r>
              <a:rPr lang="en-US" dirty="0" err="1"/>
              <a:t>fd</a:t>
            </a:r>
            <a:r>
              <a:rPr lang="en-US" dirty="0"/>
              <a:t>) = = -1)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/* </a:t>
            </a:r>
            <a:r>
              <a:rPr lang="en-US" dirty="0"/>
              <a:t>Code to handle the error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-1, NULL,  </a:t>
            </a:r>
            <a:r>
              <a:rPr lang="en-US" dirty="0" err="1" smtClean="0"/>
              <a:t>errno</a:t>
            </a:r>
            <a:r>
              <a:rPr lang="en-US" dirty="0" smtClean="0"/>
              <a:t>,   </a:t>
            </a:r>
            <a:r>
              <a:rPr lang="en-US" dirty="0" err="1" smtClean="0"/>
              <a:t>perror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3.1 Execution of System Call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339" y="1066800"/>
            <a:ext cx="6073324" cy="535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7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3.2 Library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5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  The Standard C Library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GNU C Library (</a:t>
            </a:r>
            <a:r>
              <a:rPr lang="en-US" dirty="0" err="1"/>
              <a:t>glibc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http:// www.gnu.org/ software/ </a:t>
            </a:r>
            <a:r>
              <a:rPr lang="en-US" dirty="0" err="1"/>
              <a:t>libc</a:t>
            </a:r>
            <a:r>
              <a:rPr lang="en-US" dirty="0" smtClean="0"/>
              <a:t>/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Determining the version of </a:t>
            </a:r>
            <a:r>
              <a:rPr lang="en-US" dirty="0" err="1"/>
              <a:t>glibc</a:t>
            </a:r>
            <a:r>
              <a:rPr lang="en-US" dirty="0"/>
              <a:t> on the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/</a:t>
            </a:r>
            <a:r>
              <a:rPr lang="en-US" dirty="0"/>
              <a:t>lib/ libc.so. </a:t>
            </a:r>
            <a:r>
              <a:rPr lang="en-US" dirty="0" smtClean="0"/>
              <a:t>6</a:t>
            </a:r>
          </a:p>
          <a:p>
            <a:endParaRPr lang="en-US" dirty="0"/>
          </a:p>
          <a:p>
            <a:r>
              <a:rPr lang="en-US" dirty="0" err="1"/>
              <a:t>l</a:t>
            </a:r>
            <a:r>
              <a:rPr lang="en-US" dirty="0" err="1" smtClean="0"/>
              <a:t>ld</a:t>
            </a:r>
            <a:r>
              <a:rPr lang="en-US" dirty="0" smtClean="0"/>
              <a:t> - list </a:t>
            </a:r>
            <a:r>
              <a:rPr lang="en-US" dirty="0"/>
              <a:t>dynamic </a:t>
            </a:r>
            <a:r>
              <a:rPr lang="en-US" dirty="0" smtClean="0"/>
              <a:t>dependencies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#include &lt; gnu/ </a:t>
            </a:r>
            <a:r>
              <a:rPr lang="en-US" dirty="0" err="1"/>
              <a:t>libc-version.h</a:t>
            </a:r>
            <a:r>
              <a:rPr lang="en-US" dirty="0"/>
              <a:t> &gt;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char *</a:t>
            </a:r>
            <a:r>
              <a:rPr lang="en-US" dirty="0" err="1"/>
              <a:t>gnu_get_libc_version</a:t>
            </a:r>
            <a:r>
              <a:rPr lang="en-US" dirty="0"/>
              <a:t>( void);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Example   3-1.   Header file </a:t>
            </a:r>
            <a:r>
              <a:rPr lang="en-US" sz="3600" dirty="0" smtClean="0"/>
              <a:t>for TLPI programs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lib</a:t>
            </a:r>
            <a:r>
              <a:rPr lang="en-US" dirty="0"/>
              <a:t>/ </a:t>
            </a:r>
            <a:r>
              <a:rPr lang="en-US" dirty="0" err="1"/>
              <a:t>tlpi_hdr.h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 err="1"/>
              <a:t>ifndef</a:t>
            </a:r>
            <a:r>
              <a:rPr lang="en-US" dirty="0"/>
              <a:t> </a:t>
            </a:r>
            <a:r>
              <a:rPr lang="en-US" dirty="0" smtClean="0"/>
              <a:t>TLPI_HDR_H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TLPI_HDR_H /* Prevent accidental double inclusion */ #include &lt; sys/ </a:t>
            </a:r>
            <a:r>
              <a:rPr lang="en-US" dirty="0" err="1"/>
              <a:t>types.h</a:t>
            </a:r>
            <a:r>
              <a:rPr lang="en-US" dirty="0"/>
              <a:t> &gt; </a:t>
            </a:r>
            <a:r>
              <a:rPr lang="en-US" dirty="0" smtClean="0"/>
              <a:t>/*Type </a:t>
            </a:r>
            <a:r>
              <a:rPr lang="en-US" dirty="0" err="1" smtClean="0"/>
              <a:t>defs</a:t>
            </a:r>
            <a:r>
              <a:rPr lang="en-US" dirty="0" smtClean="0"/>
              <a:t> </a:t>
            </a:r>
            <a:r>
              <a:rPr lang="en-US" dirty="0"/>
              <a:t>used by many </a:t>
            </a:r>
            <a:r>
              <a:rPr lang="en-US" dirty="0" smtClean="0"/>
              <a:t>programs*/ </a:t>
            </a:r>
            <a:r>
              <a:rPr lang="en-US" dirty="0"/>
              <a:t>#include &lt; </a:t>
            </a:r>
            <a:r>
              <a:rPr lang="en-US" dirty="0" err="1"/>
              <a:t>stdio.h</a:t>
            </a:r>
            <a:r>
              <a:rPr lang="en-US" dirty="0"/>
              <a:t> &gt; /* Standard I/ O functions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 </a:t>
            </a:r>
            <a:r>
              <a:rPr lang="en-US" dirty="0" err="1"/>
              <a:t>stdlib.h</a:t>
            </a:r>
            <a:r>
              <a:rPr lang="en-US" dirty="0"/>
              <a:t> &gt; /* Prototypes of commonly used library </a:t>
            </a:r>
            <a:r>
              <a:rPr lang="en-US" dirty="0" smtClean="0"/>
              <a:t>        functions</a:t>
            </a:r>
            <a:r>
              <a:rPr lang="en-US" dirty="0"/>
              <a:t>, plus EXIT_SUCCESS and EXIT_FAILURE constants */ #include &lt; </a:t>
            </a:r>
            <a:r>
              <a:rPr lang="en-US" dirty="0" err="1"/>
              <a:t>unistd.h</a:t>
            </a:r>
            <a:r>
              <a:rPr lang="en-US" dirty="0"/>
              <a:t> &gt; /* Prototypes for many system calls */ #include &lt; </a:t>
            </a:r>
            <a:r>
              <a:rPr lang="en-US" dirty="0" err="1"/>
              <a:t>errno.h</a:t>
            </a:r>
            <a:r>
              <a:rPr lang="en-US" dirty="0"/>
              <a:t> &gt; /* Declares </a:t>
            </a:r>
            <a:r>
              <a:rPr lang="en-US" dirty="0" err="1"/>
              <a:t>errno</a:t>
            </a:r>
            <a:r>
              <a:rPr lang="en-US" dirty="0"/>
              <a:t> and defines </a:t>
            </a:r>
            <a:r>
              <a:rPr lang="en-US" dirty="0" smtClean="0"/>
              <a:t>err </a:t>
            </a:r>
            <a:r>
              <a:rPr lang="en-US" dirty="0" err="1" smtClean="0"/>
              <a:t>constnts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Kerrisk</a:t>
            </a:r>
            <a:r>
              <a:rPr lang="en-US" dirty="0" smtClean="0"/>
              <a:t>, Michael (2011-02-11). The Linux Programming Interface: A Linux and UNIX System Programming Handbook (Kindle Locations 3610-3617). O'Reilly Distribution. Kindle Edition.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 &lt; </a:t>
            </a:r>
            <a:r>
              <a:rPr lang="en-US" dirty="0" err="1"/>
              <a:t>string.h</a:t>
            </a:r>
            <a:r>
              <a:rPr lang="en-US" dirty="0"/>
              <a:t> &gt; </a:t>
            </a:r>
            <a:r>
              <a:rPr lang="en-US" dirty="0" smtClean="0"/>
              <a:t>/*Common </a:t>
            </a:r>
            <a:r>
              <a:rPr lang="en-US" dirty="0"/>
              <a:t>string-handling functions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get_num.h</a:t>
            </a:r>
            <a:r>
              <a:rPr lang="en-US" dirty="0"/>
              <a:t>" /* Declares our functions for handling </a:t>
            </a:r>
            <a:r>
              <a:rPr lang="en-US" dirty="0" smtClean="0"/>
              <a:t>     		numeric </a:t>
            </a:r>
            <a:r>
              <a:rPr lang="en-US" dirty="0"/>
              <a:t>arguments (</a:t>
            </a:r>
            <a:r>
              <a:rPr lang="en-US" dirty="0" err="1"/>
              <a:t>getInt</a:t>
            </a:r>
            <a:r>
              <a:rPr lang="en-US" dirty="0"/>
              <a:t>(), </a:t>
            </a:r>
            <a:r>
              <a:rPr lang="en-US" dirty="0" err="1"/>
              <a:t>getLong</a:t>
            </a:r>
            <a:r>
              <a:rPr lang="en-US" dirty="0"/>
              <a:t>())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error_functions.h</a:t>
            </a:r>
            <a:r>
              <a:rPr lang="en-US" dirty="0"/>
              <a:t>" /* Declares our error-handling </a:t>
            </a:r>
            <a:r>
              <a:rPr lang="en-US" dirty="0" smtClean="0"/>
              <a:t>					functions </a:t>
            </a:r>
            <a:r>
              <a:rPr lang="en-US" dirty="0"/>
              <a:t>*/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/>
              <a:t>enum</a:t>
            </a:r>
            <a:r>
              <a:rPr lang="en-US" dirty="0"/>
              <a:t> { FALSE, TRUE } Boolean;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min( m, n) (( m) &lt; (n) ? (m) : (n))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max( m, n) (( m) &gt; (n) ? (m) : (n))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 err="1"/>
              <a:t>endif</a:t>
            </a:r>
            <a:r>
              <a:rPr lang="en-US" dirty="0"/>
              <a:t> lib/ </a:t>
            </a:r>
            <a:r>
              <a:rPr lang="en-US" dirty="0" err="1"/>
              <a:t>tlpi_hdr.h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3617-3622).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69301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>
            <a:normAutofit/>
          </a:bodyPr>
          <a:lstStyle/>
          <a:p>
            <a:r>
              <a:rPr lang="en-US" dirty="0"/>
              <a:t>3.5.1   </a:t>
            </a:r>
            <a:r>
              <a:rPr lang="en-US" dirty="0"/>
              <a:t>Error-diagnostic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Example   3-2.  </a:t>
            </a:r>
            <a:r>
              <a:rPr lang="en-US" dirty="0" err="1" smtClean="0"/>
              <a:t>Decl</a:t>
            </a:r>
            <a:r>
              <a:rPr lang="en-US" dirty="0" smtClean="0"/>
              <a:t> </a:t>
            </a:r>
            <a:r>
              <a:rPr lang="en-US" dirty="0"/>
              <a:t>for common error-handling </a:t>
            </a:r>
            <a:r>
              <a:rPr lang="en-US" dirty="0" err="1" smtClean="0"/>
              <a:t>funcs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lib</a:t>
            </a:r>
            <a:r>
              <a:rPr lang="en-US" dirty="0"/>
              <a:t>/ </a:t>
            </a:r>
            <a:r>
              <a:rPr lang="en-US" dirty="0" err="1"/>
              <a:t>error_functions.h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 err="1"/>
              <a:t>ifndef</a:t>
            </a:r>
            <a:r>
              <a:rPr lang="en-US" dirty="0"/>
              <a:t> ERROR_FUNCTIONS_H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ERROR_FUNCTIONS_H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errMsg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*format, ...);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 err="1"/>
              <a:t>ifdef</a:t>
            </a:r>
            <a:r>
              <a:rPr lang="en-US" dirty="0"/>
              <a:t> __GNUC__ /* This macro stops '</a:t>
            </a:r>
            <a:r>
              <a:rPr lang="en-US" dirty="0" err="1"/>
              <a:t>gcc</a:t>
            </a:r>
            <a:r>
              <a:rPr lang="en-US" dirty="0"/>
              <a:t> -Wall' complaining that "control </a:t>
            </a:r>
            <a:r>
              <a:rPr lang="en-US" dirty="0" smtClean="0"/>
              <a:t>reaches... </a:t>
            </a:r>
            <a:r>
              <a:rPr lang="en-US" dirty="0"/>
              <a:t>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NORETURN __attribute__ ((__</a:t>
            </a:r>
            <a:r>
              <a:rPr lang="en-US" dirty="0" err="1"/>
              <a:t>noreturn</a:t>
            </a:r>
            <a:r>
              <a:rPr lang="en-US" dirty="0" smtClean="0"/>
              <a:t>__))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#else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NORETURN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 err="1"/>
              <a:t>endif</a:t>
            </a:r>
            <a:r>
              <a:rPr lang="en-US" dirty="0"/>
              <a:t> void </a:t>
            </a:r>
            <a:r>
              <a:rPr lang="en-US" dirty="0" err="1"/>
              <a:t>errExit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*format, ...) NORETURN 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err_exit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*format, ...) NORETURN 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errExitEN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errnum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char *format, ...) NORETURN 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/>
              <a:t>fatal( </a:t>
            </a:r>
            <a:r>
              <a:rPr lang="en-US" dirty="0" err="1"/>
              <a:t>const</a:t>
            </a:r>
            <a:r>
              <a:rPr lang="en-US" dirty="0"/>
              <a:t> char *format, ...) NORETURN 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usageErr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*format, ...) NORETURN 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cmdLineErr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*format, ...) NORETURN 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Continued – Chapter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Shell revisited</a:t>
            </a:r>
          </a:p>
          <a:p>
            <a:r>
              <a:rPr lang="en-US" dirty="0" smtClean="0"/>
              <a:t>2.6 </a:t>
            </a:r>
            <a:r>
              <a:rPr lang="en-US" dirty="0"/>
              <a:t>  Programs</a:t>
            </a:r>
          </a:p>
          <a:p>
            <a:r>
              <a:rPr lang="en-US" dirty="0"/>
              <a:t>2.7   Processes</a:t>
            </a:r>
          </a:p>
          <a:p>
            <a:r>
              <a:rPr lang="en-US" dirty="0"/>
              <a:t>2.8   Memory Mappings</a:t>
            </a:r>
          </a:p>
          <a:p>
            <a:r>
              <a:rPr lang="en-US" dirty="0" smtClean="0"/>
              <a:t>2.9   Static and Shared Libraries</a:t>
            </a:r>
          </a:p>
          <a:p>
            <a:r>
              <a:rPr lang="en-US" dirty="0" smtClean="0"/>
              <a:t>2.10 </a:t>
            </a:r>
            <a:r>
              <a:rPr lang="en-US" dirty="0"/>
              <a:t>  </a:t>
            </a:r>
            <a:r>
              <a:rPr lang="en-US" dirty="0" err="1"/>
              <a:t>Interprocess</a:t>
            </a:r>
            <a:r>
              <a:rPr lang="en-US" dirty="0"/>
              <a:t> Communication and Synchronization</a:t>
            </a:r>
          </a:p>
          <a:p>
            <a:r>
              <a:rPr lang="en-US" dirty="0"/>
              <a:t>2.11   Signals</a:t>
            </a:r>
          </a:p>
          <a:p>
            <a:r>
              <a:rPr lang="en-US" dirty="0"/>
              <a:t>2.12   Threads</a:t>
            </a:r>
          </a:p>
          <a:p>
            <a:r>
              <a:rPr lang="en-US" dirty="0"/>
              <a:t>2.13  </a:t>
            </a:r>
            <a:r>
              <a:rPr lang="en-US" dirty="0" smtClean="0"/>
              <a:t>- 2.19 </a:t>
            </a:r>
            <a:r>
              <a:rPr lang="en-US" dirty="0"/>
              <a:t>  </a:t>
            </a:r>
            <a:r>
              <a:rPr lang="en-US" dirty="0" smtClean="0"/>
              <a:t>Other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   Notes on the Example Programs </a:t>
            </a:r>
            <a:r>
              <a:rPr lang="en-US" dirty="0" smtClean="0"/>
              <a:t>from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18.8 Reading Directories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opendir</a:t>
            </a:r>
            <a:r>
              <a:rPr lang="en-US" dirty="0" smtClean="0"/>
              <a:t>(), </a:t>
            </a:r>
            <a:r>
              <a:rPr lang="en-US" dirty="0" err="1"/>
              <a:t>readdir</a:t>
            </a:r>
            <a:r>
              <a:rPr lang="en-US" dirty="0"/>
              <a:t>()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#include &lt; </a:t>
            </a:r>
            <a:r>
              <a:rPr lang="en-US" dirty="0" err="1"/>
              <a:t>dirent.h</a:t>
            </a:r>
            <a:r>
              <a:rPr lang="en-US" dirty="0"/>
              <a:t> &gt;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DIR *</a:t>
            </a:r>
            <a:r>
              <a:rPr lang="en-US" dirty="0" err="1"/>
              <a:t>fdopendir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dirent</a:t>
            </a:r>
            <a:r>
              <a:rPr lang="en-US" dirty="0"/>
              <a:t> *</a:t>
            </a:r>
            <a:r>
              <a:rPr lang="en-US" dirty="0" err="1"/>
              <a:t>readdir</a:t>
            </a:r>
            <a:r>
              <a:rPr lang="en-US" dirty="0"/>
              <a:t>( DIR *</a:t>
            </a:r>
            <a:r>
              <a:rPr lang="en-US" dirty="0" err="1"/>
              <a:t>dirp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dirent</a:t>
            </a:r>
            <a:r>
              <a:rPr lang="en-US" dirty="0"/>
              <a:t>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ino_t</a:t>
            </a:r>
            <a:r>
              <a:rPr lang="en-US" dirty="0" smtClean="0"/>
              <a:t>     </a:t>
            </a:r>
            <a:r>
              <a:rPr lang="en-US" dirty="0" err="1"/>
              <a:t>d_ino</a:t>
            </a:r>
            <a:r>
              <a:rPr lang="en-US" dirty="0"/>
              <a:t>; </a:t>
            </a:r>
            <a:r>
              <a:rPr lang="en-US" dirty="0" smtClean="0"/>
              <a:t>	         /* </a:t>
            </a:r>
            <a:r>
              <a:rPr lang="en-US" dirty="0"/>
              <a:t>File </a:t>
            </a:r>
            <a:r>
              <a:rPr lang="en-US" dirty="0" err="1"/>
              <a:t>i</a:t>
            </a:r>
            <a:r>
              <a:rPr lang="en-US" dirty="0"/>
              <a:t>-node number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char       </a:t>
            </a:r>
            <a:r>
              <a:rPr lang="en-US" dirty="0" err="1" smtClean="0"/>
              <a:t>d_name</a:t>
            </a:r>
            <a:r>
              <a:rPr lang="en-US" dirty="0"/>
              <a:t>[];  </a:t>
            </a:r>
            <a:r>
              <a:rPr lang="en-US" dirty="0" smtClean="0"/>
              <a:t>       /* name </a:t>
            </a:r>
            <a:r>
              <a:rPr lang="en-US" dirty="0"/>
              <a:t>of file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errno</a:t>
            </a:r>
            <a:r>
              <a:rPr lang="en-US" dirty="0"/>
              <a:t> = 0;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direntp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readdir</a:t>
            </a:r>
            <a:r>
              <a:rPr lang="en-US" dirty="0"/>
              <a:t>( </a:t>
            </a:r>
            <a:r>
              <a:rPr lang="en-US" dirty="0" err="1"/>
              <a:t>dirp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direntp</a:t>
            </a:r>
            <a:r>
              <a:rPr lang="en-US" dirty="0"/>
              <a:t> = = NULL)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errno</a:t>
            </a:r>
            <a:r>
              <a:rPr lang="en-US" dirty="0"/>
              <a:t> != 0)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/* </a:t>
            </a:r>
            <a:r>
              <a:rPr lang="en-US" dirty="0"/>
              <a:t>Handle error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/>
              <a:t>else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/* </a:t>
            </a:r>
            <a:r>
              <a:rPr lang="en-US" dirty="0"/>
              <a:t>We reached end-of-directory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/class/csce510-001/Code/TLPI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ar </a:t>
            </a:r>
            <a:r>
              <a:rPr lang="en-US" dirty="0" err="1" smtClean="0"/>
              <a:t>xvfz</a:t>
            </a:r>
            <a:r>
              <a:rPr lang="en-US" dirty="0"/>
              <a:t> </a:t>
            </a:r>
            <a:r>
              <a:rPr lang="en-US" dirty="0" smtClean="0"/>
              <a:t> tlpi-121015-dist.tar.gz  // the code from text</a:t>
            </a:r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tlpi-121015-dist.tar.gz  </a:t>
            </a:r>
            <a:r>
              <a:rPr lang="en-US" dirty="0" err="1" smtClean="0"/>
              <a:t>tlpi-dist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d </a:t>
            </a:r>
            <a:r>
              <a:rPr lang="en-US" dirty="0" err="1" smtClean="0"/>
              <a:t>tl</a:t>
            </a:r>
            <a:r>
              <a:rPr lang="en-US" dirty="0" smtClean="0"/>
              <a:t>&lt;TAB&gt;  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acl</a:t>
            </a:r>
            <a:r>
              <a:rPr lang="en-US" dirty="0"/>
              <a:t>              </a:t>
            </a:r>
            <a:r>
              <a:rPr lang="en-US" dirty="0" err="1"/>
              <a:t>getopt</a:t>
            </a:r>
            <a:r>
              <a:rPr lang="en-US" dirty="0"/>
              <a:t>                </a:t>
            </a:r>
            <a:r>
              <a:rPr lang="en-US" dirty="0" err="1"/>
              <a:t>pmsg</a:t>
            </a:r>
            <a:r>
              <a:rPr lang="en-US" dirty="0"/>
              <a:t>      </a:t>
            </a:r>
            <a:r>
              <a:rPr lang="en-US" dirty="0" err="1"/>
              <a:t>svmsg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daemons  </a:t>
            </a:r>
            <a:r>
              <a:rPr lang="en-US" dirty="0" err="1" smtClean="0"/>
              <a:t>Makefile.inc.MacOSX</a:t>
            </a:r>
            <a:r>
              <a:rPr lang="en-US" dirty="0" smtClean="0"/>
              <a:t>   	</a:t>
            </a:r>
            <a:r>
              <a:rPr lang="en-US" dirty="0" err="1" smtClean="0"/>
              <a:t>pshm</a:t>
            </a:r>
            <a:r>
              <a:rPr lang="en-US" dirty="0" smtClean="0"/>
              <a:t>      </a:t>
            </a:r>
            <a:r>
              <a:rPr lang="en-US" dirty="0" err="1"/>
              <a:t>tty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dirs_links</a:t>
            </a:r>
            <a:r>
              <a:rPr lang="en-US" dirty="0"/>
              <a:t>  </a:t>
            </a:r>
            <a:r>
              <a:rPr lang="en-US" dirty="0" err="1" smtClean="0"/>
              <a:t>Makefile.inc.Solaris</a:t>
            </a:r>
            <a:r>
              <a:rPr lang="en-US" dirty="0" smtClean="0"/>
              <a:t>  	</a:t>
            </a:r>
            <a:r>
              <a:rPr lang="en-US" dirty="0" err="1" smtClean="0"/>
              <a:t>pty</a:t>
            </a:r>
            <a:r>
              <a:rPr lang="en-US" dirty="0" smtClean="0"/>
              <a:t>       </a:t>
            </a:r>
            <a:r>
              <a:rPr lang="en-US" dirty="0" err="1"/>
              <a:t>users_groups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files            </a:t>
            </a:r>
            <a:r>
              <a:rPr lang="en-US" dirty="0" err="1"/>
              <a:t>pgsjc</a:t>
            </a:r>
            <a:r>
              <a:rPr lang="en-US" dirty="0"/>
              <a:t>                 </a:t>
            </a:r>
            <a:r>
              <a:rPr lang="en-US" dirty="0" smtClean="0"/>
              <a:t>  sockets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filesys</a:t>
            </a:r>
            <a:r>
              <a:rPr lang="en-US" dirty="0"/>
              <a:t>        </a:t>
            </a:r>
            <a:r>
              <a:rPr lang="en-US" dirty="0" smtClean="0"/>
              <a:t>pipes                   </a:t>
            </a:r>
            <a:r>
              <a:rPr lang="en-US" dirty="0" err="1" smtClean="0"/>
              <a:t>svipc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dirs_links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cd </a:t>
            </a:r>
            <a:r>
              <a:rPr lang="en-US" dirty="0" err="1" smtClean="0"/>
              <a:t>dir_links</a:t>
            </a:r>
            <a:endParaRPr lang="en-US" dirty="0" smtClean="0"/>
          </a:p>
          <a:p>
            <a:r>
              <a:rPr lang="en-US" dirty="0" err="1" smtClean="0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bad_symlink.c</a:t>
            </a:r>
            <a:r>
              <a:rPr lang="en-US" dirty="0"/>
              <a:t>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list_files_readdir_r.c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t_dirbasename.c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file_type_stats.c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Makefile</a:t>
            </a:r>
            <a:r>
              <a:rPr lang="en-US" dirty="0" smtClean="0"/>
              <a:t>                </a:t>
            </a:r>
          </a:p>
          <a:p>
            <a:pPr marL="0" indent="0">
              <a:buNone/>
            </a:pPr>
            <a:r>
              <a:rPr lang="en-US" dirty="0" err="1" smtClean="0"/>
              <a:t>t_unlink.c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list_files.c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nftw_dir_tree.c</a:t>
            </a:r>
            <a:r>
              <a:rPr lang="en-US" dirty="0" smtClean="0"/>
              <a:t>         </a:t>
            </a:r>
          </a:p>
          <a:p>
            <a:pPr marL="0" indent="0">
              <a:buNone/>
            </a:pPr>
            <a:r>
              <a:rPr lang="en-US" dirty="0" err="1" smtClean="0"/>
              <a:t>view_symlink.c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more </a:t>
            </a:r>
            <a:r>
              <a:rPr lang="en-US" dirty="0" smtClean="0"/>
              <a:t>    </a:t>
            </a:r>
            <a:r>
              <a:rPr lang="en-US" dirty="0" err="1" smtClean="0"/>
              <a:t>list_files_readdir_r.c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  18-2.   Scanning a </a:t>
            </a:r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stat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st_dev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ID of device containing file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ino_t</a:t>
            </a:r>
            <a:r>
              <a:rPr lang="en-US" dirty="0"/>
              <a:t>     </a:t>
            </a:r>
            <a:r>
              <a:rPr lang="en-US" dirty="0" err="1"/>
              <a:t>st_ino</a:t>
            </a:r>
            <a:r>
              <a:rPr lang="en-US" dirty="0"/>
              <a:t>;    </a:t>
            </a:r>
            <a:r>
              <a:rPr lang="en-US" dirty="0" smtClean="0"/>
              <a:t>		 </a:t>
            </a:r>
            <a:r>
              <a:rPr lang="en-US" dirty="0"/>
              <a:t>/* </a:t>
            </a:r>
            <a:r>
              <a:rPr lang="en-US" dirty="0" err="1"/>
              <a:t>inode</a:t>
            </a:r>
            <a:r>
              <a:rPr lang="en-US" dirty="0"/>
              <a:t> number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mode_t</a:t>
            </a:r>
            <a:r>
              <a:rPr lang="en-US" dirty="0"/>
              <a:t>    </a:t>
            </a:r>
            <a:r>
              <a:rPr lang="en-US" dirty="0" err="1"/>
              <a:t>st_mode</a:t>
            </a:r>
            <a:r>
              <a:rPr lang="en-US" dirty="0"/>
              <a:t>;   </a:t>
            </a:r>
            <a:r>
              <a:rPr lang="en-US" dirty="0" smtClean="0"/>
              <a:t>	 </a:t>
            </a:r>
            <a:r>
              <a:rPr lang="en-US" dirty="0"/>
              <a:t>/* protection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nlink_t</a:t>
            </a:r>
            <a:r>
              <a:rPr lang="en-US" dirty="0"/>
              <a:t>   </a:t>
            </a:r>
            <a:r>
              <a:rPr lang="en-US" dirty="0" err="1"/>
              <a:t>st_nlink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number of hard links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uid_t</a:t>
            </a:r>
            <a:r>
              <a:rPr lang="en-US" dirty="0"/>
              <a:t>     </a:t>
            </a:r>
            <a:r>
              <a:rPr lang="en-US" dirty="0" err="1"/>
              <a:t>st_uid</a:t>
            </a:r>
            <a:r>
              <a:rPr lang="en-US" dirty="0"/>
              <a:t>;     </a:t>
            </a:r>
            <a:r>
              <a:rPr lang="en-US" dirty="0" smtClean="0"/>
              <a:t>		/* </a:t>
            </a:r>
            <a:r>
              <a:rPr lang="en-US" dirty="0"/>
              <a:t>user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gid_t</a:t>
            </a:r>
            <a:r>
              <a:rPr lang="en-US" dirty="0"/>
              <a:t>     </a:t>
            </a:r>
            <a:r>
              <a:rPr lang="en-US" dirty="0" err="1"/>
              <a:t>st_gid</a:t>
            </a:r>
            <a:r>
              <a:rPr lang="en-US" dirty="0"/>
              <a:t>;     </a:t>
            </a:r>
            <a:r>
              <a:rPr lang="en-US" dirty="0" smtClean="0"/>
              <a:t>		/* </a:t>
            </a:r>
            <a:r>
              <a:rPr lang="en-US" dirty="0"/>
              <a:t>group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st_rdev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device ID (if special file)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off_t</a:t>
            </a:r>
            <a:r>
              <a:rPr lang="en-US" dirty="0"/>
              <a:t>     </a:t>
            </a:r>
            <a:r>
              <a:rPr lang="en-US" dirty="0" err="1"/>
              <a:t>st_size</a:t>
            </a:r>
            <a:r>
              <a:rPr lang="en-US" dirty="0"/>
              <a:t>;    </a:t>
            </a:r>
            <a:r>
              <a:rPr lang="en-US" dirty="0" smtClean="0"/>
              <a:t>		/* </a:t>
            </a:r>
            <a:r>
              <a:rPr lang="en-US" dirty="0"/>
              <a:t>total size, in bytes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blksize_t</a:t>
            </a:r>
            <a:r>
              <a:rPr lang="en-US" dirty="0"/>
              <a:t> </a:t>
            </a:r>
            <a:r>
              <a:rPr lang="en-US" dirty="0" err="1"/>
              <a:t>st_blksize</a:t>
            </a:r>
            <a:r>
              <a:rPr lang="en-US" dirty="0"/>
              <a:t>; </a:t>
            </a:r>
            <a:r>
              <a:rPr lang="en-US" dirty="0" smtClean="0"/>
              <a:t>	/* </a:t>
            </a:r>
            <a:r>
              <a:rPr lang="en-US" dirty="0" err="1"/>
              <a:t>blocksize</a:t>
            </a:r>
            <a:r>
              <a:rPr lang="en-US" dirty="0"/>
              <a:t> for file system I/O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blkcnt_t</a:t>
            </a:r>
            <a:r>
              <a:rPr lang="en-US" dirty="0"/>
              <a:t>  </a:t>
            </a:r>
            <a:r>
              <a:rPr lang="en-US" dirty="0" err="1"/>
              <a:t>st_blocks</a:t>
            </a:r>
            <a:r>
              <a:rPr lang="en-US" dirty="0"/>
              <a:t>;  </a:t>
            </a:r>
            <a:r>
              <a:rPr lang="en-US" dirty="0" smtClean="0"/>
              <a:t>	/* </a:t>
            </a:r>
            <a:r>
              <a:rPr lang="en-US" dirty="0"/>
              <a:t>number of 512B blocks allocated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st_atime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access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st_mtime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modification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st_ctime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status change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smtClean="0"/>
              <a:t>t_mode</a:t>
            </a:r>
            <a:r>
              <a:rPr lang="en-US" dirty="0" smtClean="0"/>
              <a:t> </a:t>
            </a:r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S_ISREG(m</a:t>
            </a:r>
            <a:r>
              <a:rPr lang="en-US" dirty="0"/>
              <a:t>)  is it a regular file?</a:t>
            </a:r>
          </a:p>
          <a:p>
            <a:pPr marL="0" indent="0">
              <a:buNone/>
            </a:pPr>
            <a:r>
              <a:rPr lang="en-US" dirty="0" smtClean="0"/>
              <a:t>S_ISDIR(m</a:t>
            </a:r>
            <a:r>
              <a:rPr lang="en-US" dirty="0"/>
              <a:t>)  directory?</a:t>
            </a:r>
          </a:p>
          <a:p>
            <a:pPr marL="0" indent="0">
              <a:buNone/>
            </a:pPr>
            <a:r>
              <a:rPr lang="en-US" dirty="0" smtClean="0"/>
              <a:t>S_ISCHR(m</a:t>
            </a:r>
            <a:r>
              <a:rPr lang="en-US" dirty="0"/>
              <a:t>)  character device?</a:t>
            </a:r>
          </a:p>
          <a:p>
            <a:pPr marL="0" indent="0">
              <a:buNone/>
            </a:pPr>
            <a:r>
              <a:rPr lang="en-US" dirty="0" smtClean="0"/>
              <a:t>S_ISBLK(m</a:t>
            </a:r>
            <a:r>
              <a:rPr lang="en-US" dirty="0"/>
              <a:t>)  block device?</a:t>
            </a:r>
          </a:p>
          <a:p>
            <a:pPr marL="0" indent="0">
              <a:buNone/>
            </a:pPr>
            <a:r>
              <a:rPr lang="en-US" dirty="0" smtClean="0"/>
              <a:t>S_ISFIFO(m</a:t>
            </a:r>
            <a:r>
              <a:rPr lang="en-US" dirty="0"/>
              <a:t>) FIFO (named pipe)?</a:t>
            </a:r>
          </a:p>
          <a:p>
            <a:pPr marL="0" indent="0">
              <a:buNone/>
            </a:pPr>
            <a:r>
              <a:rPr lang="en-US" dirty="0" smtClean="0"/>
              <a:t>S_ISLNK(m</a:t>
            </a:r>
            <a:r>
              <a:rPr lang="en-US" dirty="0"/>
              <a:t>)  symbolic link? (Not in POSIX.1-1996.)</a:t>
            </a:r>
          </a:p>
          <a:p>
            <a:pPr marL="0" indent="0">
              <a:buNone/>
            </a:pPr>
            <a:r>
              <a:rPr lang="en-US" smtClean="0"/>
              <a:t>S_ISSOCK(m</a:t>
            </a:r>
            <a:r>
              <a:rPr lang="en-US" dirty="0"/>
              <a:t>) socket? (Not in POSIX.1-1996.)</a:t>
            </a:r>
          </a:p>
        </p:txBody>
      </p:sp>
    </p:spTree>
    <p:extLst>
      <p:ext uri="{BB962C8B-B14F-4D97-AF65-F5344CB8AC3E}">
        <p14:creationId xmlns:p14="http://schemas.microsoft.com/office/powerpoint/2010/main" val="5574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</a:t>
            </a:r>
            <a:r>
              <a:rPr lang="en-US" dirty="0" err="1" smtClean="0"/>
              <a:t>t_mode</a:t>
            </a:r>
            <a:r>
              <a:rPr lang="en-US" dirty="0" smtClean="0"/>
              <a:t> Flags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US" dirty="0" err="1"/>
              <a:t>ls</a:t>
            </a:r>
            <a:r>
              <a:rPr lang="en-US" dirty="0"/>
              <a:t> /</a:t>
            </a:r>
            <a:r>
              <a:rPr lang="en-US" dirty="0" err="1" smtClean="0"/>
              <a:t>usr</a:t>
            </a:r>
            <a:r>
              <a:rPr lang="en-US" dirty="0" smtClean="0"/>
              <a:t>/include/sys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r>
              <a:rPr lang="en-US" dirty="0"/>
              <a:t>l</a:t>
            </a:r>
            <a:r>
              <a:rPr lang="en-US" dirty="0" smtClean="0"/>
              <a:t>ess   /</a:t>
            </a:r>
            <a:r>
              <a:rPr lang="en-US" dirty="0" err="1" smtClean="0"/>
              <a:t>usr</a:t>
            </a:r>
            <a:r>
              <a:rPr lang="en-US" dirty="0" smtClean="0"/>
              <a:t>/include/sys/</a:t>
            </a:r>
            <a:r>
              <a:rPr lang="en-US" dirty="0" err="1" smtClean="0"/>
              <a:t>stat.h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pages of stuff</a:t>
            </a:r>
          </a:p>
          <a:p>
            <a:pPr marL="0" indent="0">
              <a:buNone/>
            </a:pPr>
            <a:r>
              <a:rPr lang="en-US" dirty="0"/>
              <a:t>#define S_IRUSR __S_IREAD       /* Read by owner.  */</a:t>
            </a:r>
          </a:p>
          <a:p>
            <a:pPr marL="0" indent="0">
              <a:buNone/>
            </a:pPr>
            <a:r>
              <a:rPr lang="en-US" dirty="0"/>
              <a:t>#define S_IWUSR __S_IWRITE   </a:t>
            </a:r>
            <a:r>
              <a:rPr lang="en-US" dirty="0" smtClean="0"/>
              <a:t>/* </a:t>
            </a:r>
            <a:r>
              <a:rPr lang="en-US" dirty="0"/>
              <a:t>Write by owner.  */</a:t>
            </a:r>
          </a:p>
          <a:p>
            <a:pPr marL="0" indent="0">
              <a:buNone/>
            </a:pPr>
            <a:r>
              <a:rPr lang="en-US" dirty="0"/>
              <a:t>#define S_IXUSR __S_IEXEC       /* Execute by owner.  */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#define S_IRGRP (S_IRUSR &gt;&gt; 3)  /* Read by group. 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Shell </a:t>
            </a:r>
            <a:r>
              <a:rPr lang="en-US" dirty="0" smtClean="0"/>
              <a:t>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Print prompt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Read </a:t>
            </a:r>
            <a:r>
              <a:rPr lang="en-US" dirty="0" smtClean="0"/>
              <a:t>command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Substitutions 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Fork/Exec 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Wait  </a:t>
            </a:r>
            <a:r>
              <a:rPr lang="en-US" dirty="0" smtClean="0">
                <a:sym typeface="Wingdings" pitchFamily="2" charset="2"/>
              </a:rPr>
              <a:t>- get return (exit) status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Repeat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Substitutions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Wildcards, Filename completion, alias subs., history, </a:t>
            </a:r>
            <a:r>
              <a:rPr lang="en-US" dirty="0" err="1" smtClean="0">
                <a:sym typeface="Wingdings" pitchFamily="2" charset="2"/>
              </a:rPr>
              <a:t>cmd</a:t>
            </a:r>
            <a:r>
              <a:rPr lang="en-US" dirty="0" smtClean="0">
                <a:sym typeface="Wingdings" pitchFamily="2" charset="2"/>
              </a:rPr>
              <a:t> substitution</a:t>
            </a:r>
          </a:p>
          <a:p>
            <a:r>
              <a:rPr lang="en-US" dirty="0" smtClean="0">
                <a:sym typeface="Wingdings" pitchFamily="2" charset="2"/>
              </a:rPr>
              <a:t>I/O redirection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Filter a program that reads </a:t>
            </a:r>
            <a:r>
              <a:rPr lang="en-US" dirty="0" err="1" smtClean="0">
                <a:sym typeface="Wingdings" pitchFamily="2" charset="2"/>
              </a:rPr>
              <a:t>stdin</a:t>
            </a:r>
            <a:r>
              <a:rPr lang="en-US" dirty="0" smtClean="0">
                <a:sym typeface="Wingdings" pitchFamily="2" charset="2"/>
              </a:rPr>
              <a:t> writes </a:t>
            </a:r>
            <a:r>
              <a:rPr lang="en-US" dirty="0" err="1" smtClean="0">
                <a:sym typeface="Wingdings" pitchFamily="2" charset="2"/>
              </a:rPr>
              <a:t>stdout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>
                <a:sym typeface="Wingdings" pitchFamily="2" charset="2"/>
              </a:rPr>
              <a:t>ls</a:t>
            </a:r>
            <a:r>
              <a:rPr lang="en-US" dirty="0">
                <a:sym typeface="Wingdings" pitchFamily="2" charset="2"/>
              </a:rPr>
              <a:t> –l  &gt; listing</a:t>
            </a:r>
            <a:endParaRPr lang="en-US" dirty="0"/>
          </a:p>
          <a:p>
            <a:pPr lvl="1"/>
            <a:r>
              <a:rPr lang="en-US" dirty="0" err="1" smtClean="0">
                <a:sym typeface="Wingdings" pitchFamily="2" charset="2"/>
              </a:rPr>
              <a:t>grep</a:t>
            </a:r>
            <a:r>
              <a:rPr lang="en-US" dirty="0" smtClean="0">
                <a:sym typeface="Wingdings" pitchFamily="2" charset="2"/>
              </a:rPr>
              <a:t> Unix   |   </a:t>
            </a:r>
            <a:r>
              <a:rPr lang="en-US" dirty="0" err="1" smtClean="0">
                <a:sym typeface="Wingdings" pitchFamily="2" charset="2"/>
              </a:rPr>
              <a:t>wc</a:t>
            </a:r>
            <a:endParaRPr lang="en-US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69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800" dirty="0" smtClean="0">
                <a:sym typeface="Wingdings" pitchFamily="2" charset="2"/>
              </a:rPr>
              <a:t>One </a:t>
            </a:r>
            <a:r>
              <a:rPr lang="en-US" sz="2800" dirty="0">
                <a:sym typeface="Wingdings" pitchFamily="2" charset="2"/>
              </a:rPr>
              <a:t>of the distinguishing features of </a:t>
            </a:r>
            <a:r>
              <a:rPr lang="en-US" sz="2800" dirty="0" smtClean="0">
                <a:sym typeface="Wingdings" pitchFamily="2" charset="2"/>
              </a:rPr>
              <a:t>the I/O </a:t>
            </a:r>
            <a:r>
              <a:rPr lang="en-US" sz="2800" dirty="0">
                <a:sym typeface="Wingdings" pitchFamily="2" charset="2"/>
              </a:rPr>
              <a:t>model on UNIX systems is the concept of universality of </a:t>
            </a:r>
            <a:r>
              <a:rPr lang="en-US" sz="2800" dirty="0" smtClean="0">
                <a:sym typeface="Wingdings" pitchFamily="2" charset="2"/>
              </a:rPr>
              <a:t>I/O.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800" dirty="0" smtClean="0">
                <a:sym typeface="Wingdings" pitchFamily="2" charset="2"/>
              </a:rPr>
              <a:t>This </a:t>
            </a:r>
            <a:r>
              <a:rPr lang="en-US" sz="2800" dirty="0">
                <a:sym typeface="Wingdings" pitchFamily="2" charset="2"/>
              </a:rPr>
              <a:t>means that the same system </a:t>
            </a:r>
            <a:r>
              <a:rPr lang="en-US" sz="2800" dirty="0" smtClean="0">
                <a:sym typeface="Wingdings" pitchFamily="2" charset="2"/>
              </a:rPr>
              <a:t>calls: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 smtClean="0">
                <a:sym typeface="Wingdings" pitchFamily="2" charset="2"/>
              </a:rPr>
              <a:t>open</a:t>
            </a:r>
            <a:r>
              <a:rPr lang="en-US" sz="2400" dirty="0">
                <a:sym typeface="Wingdings" pitchFamily="2" charset="2"/>
              </a:rPr>
              <a:t>(), </a:t>
            </a:r>
            <a:r>
              <a:rPr lang="en-US" sz="2400" dirty="0" smtClean="0">
                <a:sym typeface="Wingdings" pitchFamily="2" charset="2"/>
              </a:rPr>
              <a:t>read</a:t>
            </a:r>
            <a:r>
              <a:rPr lang="en-US" sz="2400" dirty="0">
                <a:sym typeface="Wingdings" pitchFamily="2" charset="2"/>
              </a:rPr>
              <a:t>(), </a:t>
            </a:r>
            <a:r>
              <a:rPr lang="en-US" sz="2400" dirty="0" smtClean="0">
                <a:sym typeface="Wingdings" pitchFamily="2" charset="2"/>
              </a:rPr>
              <a:t>write</a:t>
            </a:r>
            <a:r>
              <a:rPr lang="en-US" sz="2400" dirty="0">
                <a:sym typeface="Wingdings" pitchFamily="2" charset="2"/>
              </a:rPr>
              <a:t>(), close(), </a:t>
            </a:r>
            <a:endParaRPr lang="en-US" sz="2400" dirty="0" smtClean="0">
              <a:sym typeface="Wingdings" pitchFamily="2" charset="2"/>
            </a:endParaRP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 smtClean="0">
                <a:sym typeface="Wingdings" pitchFamily="2" charset="2"/>
              </a:rPr>
              <a:t>used </a:t>
            </a:r>
            <a:r>
              <a:rPr lang="en-US" sz="2400" dirty="0">
                <a:sym typeface="Wingdings" pitchFamily="2" charset="2"/>
              </a:rPr>
              <a:t>to perform I/ O on all types of files, including devices</a:t>
            </a:r>
            <a:r>
              <a:rPr lang="en-US" sz="2400" dirty="0" smtClean="0">
                <a:sym typeface="Wingdings" pitchFamily="2" charset="2"/>
              </a:rPr>
              <a:t>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 smtClean="0">
                <a:sym typeface="Wingdings" pitchFamily="2" charset="2"/>
              </a:rPr>
              <a:t>File descriptors 0 – </a:t>
            </a:r>
            <a:r>
              <a:rPr lang="en-US" sz="2400" dirty="0" err="1" smtClean="0">
                <a:sym typeface="Wingdings" pitchFamily="2" charset="2"/>
              </a:rPr>
              <a:t>stdin</a:t>
            </a:r>
            <a:r>
              <a:rPr lang="en-US" sz="2400" dirty="0" smtClean="0">
                <a:sym typeface="Wingdings" pitchFamily="2" charset="2"/>
              </a:rPr>
              <a:t>, 1 – </a:t>
            </a:r>
            <a:r>
              <a:rPr lang="en-US" sz="2400" dirty="0" err="1" smtClean="0">
                <a:sym typeface="Wingdings" pitchFamily="2" charset="2"/>
              </a:rPr>
              <a:t>stdout</a:t>
            </a:r>
            <a:r>
              <a:rPr lang="en-US" sz="2400" dirty="0" smtClean="0">
                <a:sym typeface="Wingdings" pitchFamily="2" charset="2"/>
              </a:rPr>
              <a:t>, 2 – </a:t>
            </a:r>
            <a:r>
              <a:rPr lang="en-US" sz="2400" dirty="0" err="1" smtClean="0">
                <a:sym typeface="Wingdings" pitchFamily="2" charset="2"/>
              </a:rPr>
              <a:t>stderr</a:t>
            </a:r>
            <a:r>
              <a:rPr lang="en-US" sz="2400" dirty="0" smtClean="0">
                <a:sym typeface="Wingdings" pitchFamily="2" charset="2"/>
              </a:rPr>
              <a:t> unless remapped</a:t>
            </a:r>
            <a:endParaRPr lang="en-US" sz="2400" dirty="0">
              <a:sym typeface="Wingdings" pitchFamily="2" charset="2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err="1" smtClean="0">
                <a:sym typeface="Wingdings" pitchFamily="2" charset="2"/>
              </a:rPr>
              <a:t>Stdio</a:t>
            </a:r>
            <a:r>
              <a:rPr lang="en-US" dirty="0" smtClean="0">
                <a:sym typeface="Wingdings" pitchFamily="2" charset="2"/>
              </a:rPr>
              <a:t> Library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>
                <a:sym typeface="Wingdings" pitchFamily="2" charset="2"/>
              </a:rPr>
              <a:t>FILE  *</a:t>
            </a:r>
            <a:r>
              <a:rPr lang="en-US" dirty="0" err="1" smtClean="0">
                <a:sym typeface="Wingdings" pitchFamily="2" charset="2"/>
              </a:rPr>
              <a:t>fp</a:t>
            </a:r>
            <a:r>
              <a:rPr lang="en-US" dirty="0" smtClean="0">
                <a:sym typeface="Wingdings" pitchFamily="2" charset="2"/>
              </a:rPr>
              <a:t> = </a:t>
            </a:r>
            <a:r>
              <a:rPr lang="en-US" dirty="0" err="1" smtClean="0">
                <a:sym typeface="Wingdings" pitchFamily="2" charset="2"/>
              </a:rPr>
              <a:t>fopen</a:t>
            </a:r>
            <a:r>
              <a:rPr lang="en-US" dirty="0" smtClean="0">
                <a:sym typeface="Wingdings" pitchFamily="2" charset="2"/>
              </a:rPr>
              <a:t>(“filename, “w+”)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8689" y="6400800"/>
            <a:ext cx="4103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Linux Programming Interface - </a:t>
            </a:r>
            <a:r>
              <a:rPr lang="en-US" dirty="0" err="1" smtClean="0"/>
              <a:t>Kerrisk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Source  files</a:t>
            </a:r>
          </a:p>
          <a:p>
            <a:r>
              <a:rPr lang="en-US" dirty="0" smtClean="0"/>
              <a:t>.c, .</a:t>
            </a:r>
            <a:r>
              <a:rPr lang="en-US" dirty="0" err="1" smtClean="0"/>
              <a:t>cpp</a:t>
            </a:r>
            <a:r>
              <a:rPr lang="en-US" dirty="0" smtClean="0"/>
              <a:t>,  .y, .</a:t>
            </a:r>
            <a:r>
              <a:rPr lang="en-US" dirty="0" err="1" smtClean="0"/>
              <a:t>py</a:t>
            </a:r>
            <a:r>
              <a:rPr lang="en-US" dirty="0" smtClean="0"/>
              <a:t>, .</a:t>
            </a:r>
            <a:r>
              <a:rPr lang="en-US" dirty="0" err="1" smtClean="0"/>
              <a:t>rb</a:t>
            </a:r>
            <a:r>
              <a:rPr lang="en-US" dirty="0" smtClean="0"/>
              <a:t> …</a:t>
            </a:r>
          </a:p>
          <a:p>
            <a:endParaRPr lang="en-US" dirty="0" smtClean="0"/>
          </a:p>
          <a:p>
            <a:r>
              <a:rPr lang="en-US" dirty="0" smtClean="0"/>
              <a:t>Object modules</a:t>
            </a:r>
          </a:p>
          <a:p>
            <a:r>
              <a:rPr lang="en-US" dirty="0" err="1" smtClean="0"/>
              <a:t>Executables</a:t>
            </a:r>
            <a:endParaRPr lang="en-US" dirty="0" smtClean="0"/>
          </a:p>
          <a:p>
            <a:r>
              <a:rPr lang="en-US" dirty="0" err="1" smtClean="0"/>
              <a:t>Ar</a:t>
            </a:r>
            <a:r>
              <a:rPr lang="en-US" dirty="0" smtClean="0"/>
              <a:t> archives</a:t>
            </a:r>
            <a:endParaRPr lang="en-US" dirty="0"/>
          </a:p>
          <a:p>
            <a:r>
              <a:rPr lang="en-US" dirty="0" smtClean="0"/>
              <a:t>Scripts</a:t>
            </a:r>
          </a:p>
          <a:p>
            <a:pPr lvl="1"/>
            <a:r>
              <a:rPr lang="en-US" dirty="0" smtClean="0"/>
              <a:t>Shell scripts, </a:t>
            </a:r>
            <a:r>
              <a:rPr lang="en-US" dirty="0" err="1" smtClean="0"/>
              <a:t>perl</a:t>
            </a:r>
            <a:r>
              <a:rPr lang="en-US" dirty="0" smtClean="0"/>
              <a:t>, python, ruby,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–c </a:t>
            </a:r>
            <a:r>
              <a:rPr lang="en-US" dirty="0" err="1" smtClean="0"/>
              <a:t>prog.c</a:t>
            </a:r>
            <a:r>
              <a:rPr lang="en-US" dirty="0" smtClean="0"/>
              <a:t>  -lm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–S </a:t>
            </a:r>
            <a:r>
              <a:rPr lang="en-US" dirty="0" err="1" smtClean="0"/>
              <a:t>prog.c</a:t>
            </a:r>
            <a:endParaRPr lang="en-US" dirty="0" smtClean="0"/>
          </a:p>
          <a:p>
            <a:r>
              <a:rPr lang="en-US" dirty="0" err="1" smtClean="0"/>
              <a:t>gcc</a:t>
            </a:r>
            <a:r>
              <a:rPr lang="en-US" dirty="0" smtClean="0"/>
              <a:t> </a:t>
            </a:r>
            <a:r>
              <a:rPr lang="en-US" dirty="0" err="1" smtClean="0"/>
              <a:t>prog.c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7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Layout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544544"/>
              </p:ext>
            </p:extLst>
          </p:nvPr>
        </p:nvGraphicFramePr>
        <p:xfrm>
          <a:off x="5181600" y="1981200"/>
          <a:ext cx="3429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r>
                        <a:rPr lang="en-US" baseline="0" dirty="0" smtClean="0"/>
                        <a:t>  Layout of a Unix 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Environment, command  line </a:t>
                      </a:r>
                      <a:r>
                        <a:rPr lang="en-US" dirty="0" err="1" smtClean="0"/>
                        <a:t>args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Shared Libraries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Bss</a:t>
                      </a:r>
                      <a:r>
                        <a:rPr lang="en-US" dirty="0" smtClean="0"/>
                        <a:t>: Global</a:t>
                      </a:r>
                      <a:r>
                        <a:rPr lang="en-US" baseline="0" dirty="0" smtClean="0"/>
                        <a:t> Data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Text Segment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fork()- creates processes</a:t>
            </a:r>
          </a:p>
          <a:p>
            <a:endParaRPr lang="en-US" dirty="0"/>
          </a:p>
          <a:p>
            <a:r>
              <a:rPr lang="en-US" dirty="0" smtClean="0"/>
              <a:t>Parent, Child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_exit(), exit(), wait()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nit</a:t>
            </a:r>
            <a:r>
              <a:rPr lang="en-US" dirty="0" smtClean="0"/>
              <a:t>, scheduler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s</a:t>
            </a:r>
            <a:r>
              <a:rPr lang="en-US" dirty="0" smtClean="0"/>
              <a:t>, kill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626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77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9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and Shared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Static Libraries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–O2   -Wall   </a:t>
            </a:r>
            <a:r>
              <a:rPr lang="en-US" dirty="0" err="1" smtClean="0"/>
              <a:t>prog.c</a:t>
            </a:r>
            <a:r>
              <a:rPr lang="en-US" dirty="0" smtClean="0"/>
              <a:t>   –lm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ar</a:t>
            </a:r>
            <a:r>
              <a:rPr lang="en-US" dirty="0" smtClean="0"/>
              <a:t>   t   /</a:t>
            </a:r>
            <a:r>
              <a:rPr lang="en-US" dirty="0" err="1" smtClean="0"/>
              <a:t>usr</a:t>
            </a:r>
            <a:r>
              <a:rPr lang="en-US" dirty="0" smtClean="0"/>
              <a:t>/lib/</a:t>
            </a:r>
            <a:r>
              <a:rPr lang="en-US" dirty="0" err="1" smtClean="0"/>
              <a:t>libm.a</a:t>
            </a:r>
            <a:r>
              <a:rPr lang="en-US" dirty="0" smtClean="0"/>
              <a:t>   |  less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Shared Libraries</a:t>
            </a:r>
          </a:p>
          <a:p>
            <a:r>
              <a:rPr lang="en-US" dirty="0" smtClean="0"/>
              <a:t>.so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68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3640</TotalTime>
  <Words>1382</Words>
  <Application>Microsoft Office PowerPoint</Application>
  <PresentationFormat>On-screen Show (4:3)</PresentationFormat>
  <Paragraphs>381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Origin</vt:lpstr>
      <vt:lpstr>CSCE  510  - Systems Programming</vt:lpstr>
      <vt:lpstr>Overview</vt:lpstr>
      <vt:lpstr>Overview Continued – Chapter 2</vt:lpstr>
      <vt:lpstr>Shell revisited</vt:lpstr>
      <vt:lpstr>File I/O Model</vt:lpstr>
      <vt:lpstr>Programs</vt:lpstr>
      <vt:lpstr>Processes</vt:lpstr>
      <vt:lpstr>Memory Mappings</vt:lpstr>
      <vt:lpstr>Static and Shared Libraries</vt:lpstr>
      <vt:lpstr> Interprocess Communication and Synchronization</vt:lpstr>
      <vt:lpstr> Signals</vt:lpstr>
      <vt:lpstr>Threads</vt:lpstr>
      <vt:lpstr>/proc</vt:lpstr>
      <vt:lpstr>Other Topics from Chapter 2</vt:lpstr>
      <vt:lpstr>Intermission</vt:lpstr>
      <vt:lpstr>Unix for 100</vt:lpstr>
      <vt:lpstr>Lions Book</vt:lpstr>
      <vt:lpstr>HW -1</vt:lpstr>
      <vt:lpstr>Args.py</vt:lpstr>
      <vt:lpstr>2nd Half</vt:lpstr>
      <vt:lpstr>3.1   System Calls</vt:lpstr>
      <vt:lpstr>Errors on System Calls</vt:lpstr>
      <vt:lpstr>Fig 3.1 Execution of System Call</vt:lpstr>
      <vt:lpstr>3.2 Library Functions</vt:lpstr>
      <vt:lpstr>3.3   The Standard C Library</vt:lpstr>
      <vt:lpstr>The GNU C Library (glibc)</vt:lpstr>
      <vt:lpstr>Example   3-1.   Header file for TLPI programs</vt:lpstr>
      <vt:lpstr>PowerPoint Presentation</vt:lpstr>
      <vt:lpstr>3.5.1   Error-diagnostic functions</vt:lpstr>
      <vt:lpstr>3.5   Notes on the Example Programs from Text</vt:lpstr>
      <vt:lpstr>18.8 Reading Directories</vt:lpstr>
      <vt:lpstr>PowerPoint Presentation</vt:lpstr>
      <vt:lpstr>/class/csce510-001/Code/TLPI</vt:lpstr>
      <vt:lpstr>TLPI/dirs_links</vt:lpstr>
      <vt:lpstr> more     list_files_readdir_r.c </vt:lpstr>
      <vt:lpstr>Example   18-2.   Scanning a directory</vt:lpstr>
      <vt:lpstr>Stat structure</vt:lpstr>
      <vt:lpstr>st_mode macros</vt:lpstr>
      <vt:lpstr>st_mode Flags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78</cp:revision>
  <cp:lastPrinted>2013-01-13T23:05:56Z</cp:lastPrinted>
  <dcterms:created xsi:type="dcterms:W3CDTF">2013-01-05T02:56:47Z</dcterms:created>
  <dcterms:modified xsi:type="dcterms:W3CDTF">2013-01-16T20:14:41Z</dcterms:modified>
</cp:coreProperties>
</file>