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5"/>
  </p:notesMasterIdLst>
  <p:handoutMasterIdLst>
    <p:handoutMasterId r:id="rId36"/>
  </p:handoutMasterIdLst>
  <p:sldIdLst>
    <p:sldId id="256" r:id="rId2"/>
    <p:sldId id="280" r:id="rId3"/>
    <p:sldId id="261" r:id="rId4"/>
    <p:sldId id="271" r:id="rId5"/>
    <p:sldId id="259" r:id="rId6"/>
    <p:sldId id="270" r:id="rId7"/>
    <p:sldId id="262" r:id="rId8"/>
    <p:sldId id="263" r:id="rId9"/>
    <p:sldId id="264" r:id="rId10"/>
    <p:sldId id="272" r:id="rId11"/>
    <p:sldId id="273" r:id="rId12"/>
    <p:sldId id="274" r:id="rId13"/>
    <p:sldId id="275" r:id="rId14"/>
    <p:sldId id="277" r:id="rId15"/>
    <p:sldId id="278" r:id="rId16"/>
    <p:sldId id="276" r:id="rId17"/>
    <p:sldId id="265" r:id="rId18"/>
    <p:sldId id="260" r:id="rId19"/>
    <p:sldId id="269" r:id="rId20"/>
    <p:sldId id="292" r:id="rId21"/>
    <p:sldId id="293" r:id="rId22"/>
    <p:sldId id="294" r:id="rId23"/>
    <p:sldId id="267" r:id="rId24"/>
    <p:sldId id="281" r:id="rId25"/>
    <p:sldId id="282" r:id="rId26"/>
    <p:sldId id="266" r:id="rId27"/>
    <p:sldId id="286" r:id="rId28"/>
    <p:sldId id="291" r:id="rId29"/>
    <p:sldId id="268" r:id="rId30"/>
    <p:sldId id="283" r:id="rId31"/>
    <p:sldId id="284" r:id="rId32"/>
    <p:sldId id="285" r:id="rId33"/>
    <p:sldId id="290" r:id="rId3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812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A1BBE1-92E6-45BF-90BA-708085532AE0}" type="datetimeFigureOut">
              <a:rPr lang="en-US" smtClean="0"/>
              <a:t>1/14/2013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9F9F1-FDD8-49EC-AA5A-1E432D9FA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1200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76AD3F-9F66-46B5-AFD7-5D5E1A706F58}" type="datetimeFigureOut">
              <a:rPr lang="en-US" smtClean="0"/>
              <a:t>1/14/2013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59A242-1C0B-4A81-960E-0BDF967F1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537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876800" y="2209800"/>
            <a:ext cx="3124200" cy="2838449"/>
          </a:xfrm>
        </p:spPr>
        <p:txBody>
          <a:bodyPr anchor="t" anchorCtr="0">
            <a:normAutofit/>
          </a:bodyPr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>
            <a:noAutofit/>
          </a:bodyPr>
          <a:lstStyle>
            <a:lvl1pPr marL="0" indent="0" algn="r">
              <a:buNone/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 b="1"/>
            </a:lvl1pPr>
          </a:lstStyle>
          <a:p>
            <a:r>
              <a:rPr lang="en-US" dirty="0" smtClean="0"/>
              <a:t>CSCE 510 Jan 14, 2013 -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33400" y="6355080"/>
            <a:ext cx="5535168" cy="365760"/>
          </a:xfrm>
        </p:spPr>
        <p:txBody>
          <a:bodyPr/>
          <a:lstStyle/>
          <a:p>
            <a:r>
              <a:rPr lang="en-US" dirty="0" smtClean="0"/>
              <a:t>University of South Carolina   –  Computer Science and Engineering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07352" y="6416040"/>
            <a:ext cx="2060448" cy="365760"/>
          </a:xfrm>
        </p:spPr>
        <p:txBody>
          <a:bodyPr/>
          <a:lstStyle/>
          <a:p>
            <a:r>
              <a:rPr lang="en-US" dirty="0" smtClean="0"/>
              <a:t>CSCE 510 Jan 14, 2013 -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- </a:t>
            </a:r>
            <a:fld id="{8BE163DA-CB98-46B5-905B-D01D5F3D56A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0" y="6355080"/>
            <a:ext cx="2286000" cy="365760"/>
          </a:xfrm>
        </p:spPr>
        <p:txBody>
          <a:bodyPr/>
          <a:lstStyle/>
          <a:p>
            <a:r>
              <a:rPr lang="en-US" dirty="0" smtClean="0"/>
              <a:t>CSCE 510 Jan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CSCE 510 Jan 14,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CSCE 510 Jan 14,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388352" y="6356350"/>
            <a:ext cx="1908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CSCE 510 1/14/2013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Slide </a:t>
            </a:r>
            <a:fld id="{8BE163DA-CB98-46B5-905B-D01D5F3D56A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latinLnBrk="0" hangingPunct="1">
        <a:spcBef>
          <a:spcPct val="0"/>
        </a:spcBef>
        <a:buNone/>
        <a:defRPr kumimoji="0"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400" b="1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nu.com/" TargetMode="External"/><Relationship Id="rId2" Type="http://schemas.openxmlformats.org/officeDocument/2006/relationships/hyperlink" Target="http://www.gnu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en.wikipedia.org/wiki/TOP500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ropbox.cse.sc.edu/" TargetMode="External"/><Relationship Id="rId2" Type="http://schemas.openxmlformats.org/officeDocument/2006/relationships/hyperlink" Target="http://www.cse.sc.edu/~matthews/Courses/510/index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puebook.com/" TargetMode="External"/><Relationship Id="rId2" Type="http://schemas.openxmlformats.org/officeDocument/2006/relationships/hyperlink" Target="http://www.kohala.com/start/apue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m.bell-labs.com/who/dmr/" TargetMode="External"/><Relationship Id="rId5" Type="http://schemas.openxmlformats.org/officeDocument/2006/relationships/hyperlink" Target="http://clc-wiki.net/wiki/K&amp;R2_solutions" TargetMode="External"/><Relationship Id="rId4" Type="http://schemas.openxmlformats.org/officeDocument/2006/relationships/hyperlink" Target="http://en.wikipedia.org/wiki/The_C_Programming_Language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ython.org/" TargetMode="External"/><Relationship Id="rId2" Type="http://schemas.openxmlformats.org/officeDocument/2006/relationships/hyperlink" Target="http://man7.org/linux/man-pages/index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ocs.python.org/2/tutorial/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ldp.org/guides.html" TargetMode="External"/><Relationship Id="rId2" Type="http://schemas.openxmlformats.org/officeDocument/2006/relationships/hyperlink" Target="http://man.he.net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an7.org/linux/man-pages/index.htm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86200" y="2590800"/>
            <a:ext cx="4191000" cy="2286000"/>
          </a:xfrm>
        </p:spPr>
        <p:txBody>
          <a:bodyPr>
            <a:normAutofit/>
          </a:bodyPr>
          <a:lstStyle/>
          <a:p>
            <a:r>
              <a:rPr lang="en-US" b="1" dirty="0" smtClean="0"/>
              <a:t>CSCE  510  - Systems Programming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Lecture 01 - Template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416040"/>
            <a:ext cx="2209800" cy="365760"/>
          </a:xfrm>
        </p:spPr>
        <p:txBody>
          <a:bodyPr/>
          <a:lstStyle/>
          <a:p>
            <a:r>
              <a:rPr lang="en-US" dirty="0"/>
              <a:t>CSCE 510 </a:t>
            </a:r>
            <a:r>
              <a:rPr lang="en-US" dirty="0" smtClean="0"/>
              <a:t>Jan 14, 2013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189173"/>
            <a:ext cx="2971800" cy="3535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09638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More </a:t>
            </a:r>
            <a:r>
              <a:rPr lang="en-US" dirty="0"/>
              <a:t>Linux Journal Best of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34400" cy="493776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Best IDE –Eclipse </a:t>
            </a:r>
            <a:r>
              <a:rPr lang="en-US" dirty="0"/>
              <a:t>27</a:t>
            </a:r>
            <a:r>
              <a:rPr lang="en-US" dirty="0" smtClean="0"/>
              <a:t>%, vim</a:t>
            </a:r>
            <a:r>
              <a:rPr lang="en-US" dirty="0"/>
              <a:t> 26%</a:t>
            </a:r>
            <a:r>
              <a:rPr lang="en-US" dirty="0" smtClean="0"/>
              <a:t>, </a:t>
            </a:r>
            <a:r>
              <a:rPr lang="en-US" dirty="0" err="1" smtClean="0"/>
              <a:t>Netbeans</a:t>
            </a:r>
            <a:r>
              <a:rPr lang="en-US" dirty="0" smtClean="0"/>
              <a:t> </a:t>
            </a:r>
            <a:r>
              <a:rPr lang="en-US" dirty="0"/>
              <a:t>5% </a:t>
            </a:r>
            <a:r>
              <a:rPr lang="en-US" dirty="0" smtClean="0"/>
              <a:t>…</a:t>
            </a:r>
          </a:p>
          <a:p>
            <a:r>
              <a:rPr lang="en-US" dirty="0"/>
              <a:t>BEST REVISION CONTROL SYSTEM </a:t>
            </a:r>
            <a:r>
              <a:rPr lang="en-US" dirty="0" err="1" smtClean="0"/>
              <a:t>Git</a:t>
            </a:r>
            <a:r>
              <a:rPr lang="en-US" dirty="0" smtClean="0"/>
              <a:t> 63%, </a:t>
            </a:r>
            <a:r>
              <a:rPr lang="en-US" dirty="0"/>
              <a:t>  Subversion 18.6</a:t>
            </a:r>
            <a:r>
              <a:rPr lang="en-US" dirty="0" smtClean="0"/>
              <a:t>%, …</a:t>
            </a:r>
          </a:p>
          <a:p>
            <a:r>
              <a:rPr lang="en-US" dirty="0" smtClean="0"/>
              <a:t>BEST </a:t>
            </a:r>
            <a:r>
              <a:rPr lang="en-US" dirty="0"/>
              <a:t>OPEN-SOURCE CONFIGURATION MANAGEMENT </a:t>
            </a:r>
            <a:r>
              <a:rPr lang="en-US" dirty="0" smtClean="0"/>
              <a:t>TOOL – Puppet 42% …</a:t>
            </a:r>
            <a:endParaRPr lang="en-US" dirty="0"/>
          </a:p>
          <a:p>
            <a:r>
              <a:rPr lang="en-US" dirty="0" smtClean="0"/>
              <a:t>BEST </a:t>
            </a:r>
            <a:r>
              <a:rPr lang="en-US" dirty="0"/>
              <a:t>PLATFORM FOR DEVELOPING RICH INTERNET </a:t>
            </a:r>
            <a:r>
              <a:rPr lang="en-US" dirty="0" smtClean="0"/>
              <a:t>APPS - HTML5 87%</a:t>
            </a:r>
            <a:endParaRPr lang="en-US" dirty="0"/>
          </a:p>
          <a:p>
            <a:r>
              <a:rPr lang="en-US" dirty="0" smtClean="0"/>
              <a:t>BEST </a:t>
            </a:r>
            <a:r>
              <a:rPr lang="en-US" dirty="0"/>
              <a:t>PACKAGE MANAGEMENT </a:t>
            </a:r>
            <a:r>
              <a:rPr lang="en-US" dirty="0" smtClean="0"/>
              <a:t>APPLICATION – apt 34%</a:t>
            </a:r>
          </a:p>
          <a:p>
            <a:r>
              <a:rPr lang="en-US" dirty="0"/>
              <a:t>BEST CONTENT MANAGEMENT SYSTEM</a:t>
            </a:r>
          </a:p>
          <a:p>
            <a:pPr lvl="1"/>
            <a:r>
              <a:rPr lang="en-US" dirty="0" err="1" smtClean="0"/>
              <a:t>WordPress</a:t>
            </a:r>
            <a:r>
              <a:rPr lang="en-US" dirty="0" smtClean="0"/>
              <a:t> 35%, Drupal 28%, </a:t>
            </a:r>
            <a:r>
              <a:rPr lang="en-US" dirty="0" err="1" smtClean="0"/>
              <a:t>Joomla</a:t>
            </a:r>
            <a:r>
              <a:rPr lang="en-US" dirty="0" smtClean="0"/>
              <a:t> 15%</a:t>
            </a:r>
            <a:endParaRPr lang="en-US" dirty="0"/>
          </a:p>
          <a:p>
            <a:r>
              <a:rPr lang="en-US" dirty="0" smtClean="0"/>
              <a:t>BEST </a:t>
            </a:r>
            <a:r>
              <a:rPr lang="en-US" dirty="0"/>
              <a:t>LINUX-FRIENDLY WEB HOSTING </a:t>
            </a:r>
            <a:r>
              <a:rPr lang="en-US" dirty="0" smtClean="0"/>
              <a:t>COMPANY–other 19%</a:t>
            </a:r>
          </a:p>
          <a:p>
            <a:r>
              <a:rPr lang="en-US" dirty="0"/>
              <a:t>BEST LINUX BOOK</a:t>
            </a:r>
          </a:p>
          <a:p>
            <a:pPr lvl="1"/>
            <a:r>
              <a:rPr lang="en-US" dirty="0" smtClean="0"/>
              <a:t>Tie between Linux </a:t>
            </a:r>
            <a:r>
              <a:rPr lang="en-US" dirty="0"/>
              <a:t>in a </a:t>
            </a:r>
            <a:r>
              <a:rPr lang="en-US" dirty="0" smtClean="0"/>
              <a:t>Nutshell and </a:t>
            </a:r>
            <a:r>
              <a:rPr lang="en-US" dirty="0" err="1" smtClean="0"/>
              <a:t>Debian</a:t>
            </a:r>
            <a:r>
              <a:rPr lang="en-US" dirty="0" smtClean="0"/>
              <a:t> </a:t>
            </a:r>
            <a:r>
              <a:rPr lang="en-US" dirty="0"/>
              <a:t>Administrator’s </a:t>
            </a:r>
            <a:r>
              <a:rPr lang="en-US" dirty="0" smtClean="0"/>
              <a:t>Handbook</a:t>
            </a:r>
            <a:endParaRPr lang="en-US" dirty="0"/>
          </a:p>
          <a:p>
            <a:pPr lvl="1"/>
            <a:r>
              <a:rPr lang="en-US" dirty="0" smtClean="0"/>
              <a:t>Second </a:t>
            </a:r>
            <a:r>
              <a:rPr lang="en-US" dirty="0"/>
              <a:t>place goes to </a:t>
            </a:r>
            <a:r>
              <a:rPr lang="en-US" dirty="0">
                <a:solidFill>
                  <a:srgbClr val="FF0000"/>
                </a:solidFill>
              </a:rPr>
              <a:t>The Linux Programming Interface: A Linux and UNIX System Programming Handbook</a:t>
            </a:r>
            <a:r>
              <a:rPr lang="en-US" dirty="0"/>
              <a:t>, by Michael </a:t>
            </a:r>
            <a:r>
              <a:rPr lang="en-US" dirty="0" err="1"/>
              <a:t>Kerrisk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BEST OTHER LINUX-BASED </a:t>
            </a:r>
            <a:r>
              <a:rPr lang="en-US" dirty="0" smtClean="0"/>
              <a:t>GADGET – Raspberry Pi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38400" y="6400800"/>
            <a:ext cx="2961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Linux Journal December 2012</a:t>
            </a:r>
          </a:p>
        </p:txBody>
      </p:sp>
    </p:spTree>
    <p:extLst>
      <p:ext uri="{BB962C8B-B14F-4D97-AF65-F5344CB8AC3E}">
        <p14:creationId xmlns:p14="http://schemas.microsoft.com/office/powerpoint/2010/main" val="3678780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Brief History of Time (UNIX and C)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1969 – First Unix Ken Thompson at AT&amp;T Bell Labs</a:t>
            </a:r>
          </a:p>
          <a:p>
            <a:pPr lvl="1"/>
            <a:r>
              <a:rPr lang="en-US" dirty="0" smtClean="0"/>
              <a:t>Unix pun on MULTICS</a:t>
            </a:r>
          </a:p>
          <a:p>
            <a:pPr lvl="1"/>
            <a:r>
              <a:rPr lang="en-US" dirty="0" smtClean="0"/>
              <a:t>Ideas from </a:t>
            </a:r>
            <a:r>
              <a:rPr lang="en-US" dirty="0" err="1" smtClean="0"/>
              <a:t>Multics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Tree structured file system</a:t>
            </a:r>
          </a:p>
          <a:p>
            <a:pPr lvl="2"/>
            <a:r>
              <a:rPr lang="en-US" dirty="0" smtClean="0"/>
              <a:t>Program for interpreting commands (shell)</a:t>
            </a:r>
          </a:p>
          <a:p>
            <a:pPr lvl="2"/>
            <a:r>
              <a:rPr lang="en-US" dirty="0" smtClean="0"/>
              <a:t>Files – unstructured  streams of bytes</a:t>
            </a:r>
          </a:p>
          <a:p>
            <a:r>
              <a:rPr lang="en-US" dirty="0" smtClean="0"/>
              <a:t>1970 </a:t>
            </a:r>
            <a:r>
              <a:rPr lang="en-US" dirty="0"/>
              <a:t>U</a:t>
            </a:r>
            <a:r>
              <a:rPr lang="en-US" dirty="0" smtClean="0"/>
              <a:t>nix rewritten in assembly for DEC PDP-11</a:t>
            </a:r>
          </a:p>
          <a:p>
            <a:r>
              <a:rPr lang="en-US" dirty="0" smtClean="0"/>
              <a:t>C – Dennis Ritchie – a systems programming language</a:t>
            </a:r>
          </a:p>
          <a:p>
            <a:pPr lvl="1"/>
            <a:r>
              <a:rPr lang="en-US" dirty="0" smtClean="0"/>
              <a:t>BCPL </a:t>
            </a:r>
            <a:r>
              <a:rPr lang="en-US" dirty="0" smtClean="0">
                <a:sym typeface="Wingdings" pitchFamily="2" charset="2"/>
              </a:rPr>
              <a:t> B (Thompson)  C</a:t>
            </a:r>
            <a:endParaRPr lang="en-US" dirty="0" smtClean="0"/>
          </a:p>
          <a:p>
            <a:r>
              <a:rPr lang="en-US" dirty="0" smtClean="0"/>
              <a:t>1970 Kernel rewritten in C – eases porting to other machines</a:t>
            </a:r>
          </a:p>
          <a:p>
            <a:r>
              <a:rPr lang="en-US" dirty="0" smtClean="0"/>
              <a:t>1984 Turing Award Lecture – C compiler learned backdoor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29000" y="6400800"/>
            <a:ext cx="1734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Chapter 1 and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3872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Berkeley Software Division (BSD)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(1975) Thompson visiting Prof. at UC-Berkeley</a:t>
            </a:r>
          </a:p>
          <a:p>
            <a:r>
              <a:rPr lang="en-US" dirty="0" smtClean="0"/>
              <a:t>A student Bill Joy added new features</a:t>
            </a:r>
          </a:p>
          <a:p>
            <a:pPr lvl="1"/>
            <a:r>
              <a:rPr lang="en-US" dirty="0" smtClean="0"/>
              <a:t>Vi editor</a:t>
            </a:r>
          </a:p>
          <a:p>
            <a:pPr lvl="1"/>
            <a:r>
              <a:rPr lang="en-US" dirty="0" smtClean="0"/>
              <a:t>C shell</a:t>
            </a:r>
          </a:p>
          <a:p>
            <a:pPr lvl="1"/>
            <a:r>
              <a:rPr lang="en-US" dirty="0" smtClean="0"/>
              <a:t>First paging virtual memory management (Unix) BSD 4.2</a:t>
            </a:r>
          </a:p>
          <a:p>
            <a:pPr lvl="1"/>
            <a:r>
              <a:rPr lang="en-US" dirty="0" err="1" smtClean="0"/>
              <a:t>Sendmail</a:t>
            </a:r>
            <a:r>
              <a:rPr lang="en-US" dirty="0" smtClean="0"/>
              <a:t>, Pascal compiler</a:t>
            </a:r>
          </a:p>
          <a:p>
            <a:pPr lvl="1"/>
            <a:r>
              <a:rPr lang="en-US" dirty="0" smtClean="0"/>
              <a:t>Later co-founded Sun Microsystems</a:t>
            </a:r>
            <a:r>
              <a:rPr lang="en-US" dirty="0"/>
              <a:t>	</a:t>
            </a:r>
            <a:endParaRPr lang="en-US" dirty="0" smtClean="0"/>
          </a:p>
          <a:p>
            <a:r>
              <a:rPr lang="en-US" dirty="0" smtClean="0"/>
              <a:t>BSD 4.2 (1983) – full TCP/IP &amp; sockets API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1201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Unix after  Unix 7</a:t>
            </a:r>
            <a:r>
              <a:rPr lang="en-US" baseline="30000" dirty="0" smtClean="0"/>
              <a:t>th</a:t>
            </a:r>
            <a:r>
              <a:rPr lang="en-US" dirty="0" smtClean="0"/>
              <a:t> Edition (1979)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BSD continued at UC-Berkeley</a:t>
            </a:r>
          </a:p>
          <a:p>
            <a:r>
              <a:rPr lang="en-US" dirty="0" smtClean="0"/>
              <a:t>Bell Labs System III </a:t>
            </a:r>
            <a:r>
              <a:rPr lang="en-US" dirty="0" smtClean="0">
                <a:sym typeface="Wingdings" pitchFamily="2" charset="2"/>
              </a:rPr>
              <a:t> Systems V</a:t>
            </a:r>
          </a:p>
          <a:p>
            <a:r>
              <a:rPr lang="en-US" dirty="0" smtClean="0">
                <a:sym typeface="Wingdings" pitchFamily="2" charset="2"/>
              </a:rPr>
              <a:t>POSIX standard (1988)</a:t>
            </a:r>
          </a:p>
          <a:p>
            <a:r>
              <a:rPr lang="en-US" dirty="0" smtClean="0">
                <a:sym typeface="Wingdings" pitchFamily="2" charset="2"/>
              </a:rPr>
              <a:t>Other Software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X windows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Free Software Foundation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GNU Public License</a:t>
            </a:r>
          </a:p>
          <a:p>
            <a:r>
              <a:rPr lang="en-US" dirty="0" err="1" smtClean="0">
                <a:sym typeface="Wingdings" pitchFamily="2" charset="2"/>
              </a:rPr>
              <a:t>Minix</a:t>
            </a:r>
            <a:r>
              <a:rPr lang="en-US" dirty="0" smtClean="0">
                <a:sym typeface="Wingdings" pitchFamily="2" charset="2"/>
              </a:rPr>
              <a:t> – (1988)Unix like; MINI-</a:t>
            </a:r>
            <a:r>
              <a:rPr lang="en-US" dirty="0" err="1" smtClean="0">
                <a:sym typeface="Wingdings" pitchFamily="2" charset="2"/>
              </a:rPr>
              <a:t>uniX</a:t>
            </a:r>
            <a:r>
              <a:rPr lang="en-US" dirty="0" smtClean="0">
                <a:sym typeface="Wingdings" pitchFamily="2" charset="2"/>
              </a:rPr>
              <a:t>; for education; A. </a:t>
            </a:r>
            <a:r>
              <a:rPr lang="en-US" dirty="0" err="1" smtClean="0">
                <a:sym typeface="Wingdings" pitchFamily="2" charset="2"/>
              </a:rPr>
              <a:t>Tannenbaum</a:t>
            </a:r>
            <a:endParaRPr lang="en-US" dirty="0" smtClean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6483048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-30972"/>
            <a:ext cx="7696200" cy="647142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057400" y="6400800"/>
            <a:ext cx="3421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http://en.wikipedia.org/wiki/Linux</a:t>
            </a:r>
          </a:p>
        </p:txBody>
      </p:sp>
    </p:spTree>
    <p:extLst>
      <p:ext uri="{BB962C8B-B14F-4D97-AF65-F5344CB8AC3E}">
        <p14:creationId xmlns:p14="http://schemas.microsoft.com/office/powerpoint/2010/main" val="28314647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GNU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Recursive acronym “GNU’s not UNIX”</a:t>
            </a:r>
          </a:p>
          <a:p>
            <a:pPr lvl="1"/>
            <a:r>
              <a:rPr lang="en-US" dirty="0">
                <a:hlinkClick r:id="rId2"/>
              </a:rPr>
              <a:t>http://www.gnu.org</a:t>
            </a:r>
            <a:r>
              <a:rPr lang="en-US" dirty="0" smtClean="0">
                <a:hlinkClick r:id="rId2"/>
              </a:rPr>
              <a:t>/</a:t>
            </a:r>
            <a:r>
              <a:rPr lang="en-US" dirty="0"/>
              <a:t> not </a:t>
            </a:r>
            <a:r>
              <a:rPr lang="en-US" dirty="0">
                <a:hlinkClick r:id="rId3"/>
              </a:rPr>
              <a:t>http://www.gnu.com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</a:p>
          <a:p>
            <a:r>
              <a:rPr lang="en-US" dirty="0" smtClean="0"/>
              <a:t>Richard Stallman (1983) Goal a free Unix</a:t>
            </a:r>
          </a:p>
          <a:p>
            <a:pPr lvl="1"/>
            <a:r>
              <a:rPr lang="en-US" dirty="0" smtClean="0"/>
              <a:t>Known for Free Software movement, GNU, </a:t>
            </a:r>
            <a:r>
              <a:rPr lang="en-US" dirty="0" err="1" smtClean="0"/>
              <a:t>Emacs</a:t>
            </a:r>
            <a:r>
              <a:rPr lang="en-US" dirty="0" smtClean="0"/>
              <a:t>, </a:t>
            </a:r>
            <a:r>
              <a:rPr lang="en-US" dirty="0" err="1" smtClean="0"/>
              <a:t>gcc</a:t>
            </a:r>
            <a:endParaRPr lang="en-US" dirty="0" smtClean="0"/>
          </a:p>
          <a:p>
            <a:pPr lvl="1"/>
            <a:r>
              <a:rPr lang="en-US" dirty="0"/>
              <a:t>Never really released GNU operating system</a:t>
            </a:r>
          </a:p>
          <a:p>
            <a:pPr marL="274320" lvl="1" indent="0">
              <a:buNone/>
            </a:pPr>
            <a:endParaRPr lang="en-US" dirty="0" smtClean="0"/>
          </a:p>
          <a:p>
            <a:r>
              <a:rPr lang="en-US" dirty="0" smtClean="0"/>
              <a:t>Free Software Foundation</a:t>
            </a:r>
          </a:p>
          <a:p>
            <a:pPr lvl="1"/>
            <a:r>
              <a:rPr lang="en-US" dirty="0" smtClean="0"/>
              <a:t>http</a:t>
            </a:r>
            <a:r>
              <a:rPr lang="en-US" dirty="0"/>
              <a:t>://www.fsf.org/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362200" y="6368534"/>
            <a:ext cx="3370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http://en.wikipedia.org/wiki/GNU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76200"/>
            <a:ext cx="1219200" cy="119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2041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Linux -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(1991) Linus Torvalds</a:t>
            </a:r>
          </a:p>
          <a:p>
            <a:r>
              <a:rPr lang="en-US" dirty="0" smtClean="0"/>
              <a:t>For Intel x86 systems</a:t>
            </a:r>
          </a:p>
          <a:p>
            <a:r>
              <a:rPr lang="en-US" dirty="0" smtClean="0"/>
              <a:t>Moved to big Iron</a:t>
            </a:r>
          </a:p>
          <a:p>
            <a:r>
              <a:rPr lang="en-US" dirty="0" smtClean="0"/>
              <a:t>more </a:t>
            </a:r>
            <a:r>
              <a:rPr lang="en-US" dirty="0"/>
              <a:t>than 90% of today's </a:t>
            </a:r>
            <a:r>
              <a:rPr lang="en-US" dirty="0">
                <a:hlinkClick r:id="rId2" tooltip="TOP500"/>
              </a:rPr>
              <a:t>500 fastest supercomputers</a:t>
            </a:r>
            <a:r>
              <a:rPr lang="en-US" dirty="0"/>
              <a:t> run some variant of </a:t>
            </a:r>
            <a:r>
              <a:rPr lang="en-US" dirty="0" smtClean="0"/>
              <a:t>Linux</a:t>
            </a:r>
          </a:p>
          <a:p>
            <a:r>
              <a:rPr lang="en-US" dirty="0" smtClean="0"/>
              <a:t>Network routers</a:t>
            </a:r>
          </a:p>
          <a:p>
            <a:r>
              <a:rPr lang="en-US" dirty="0" smtClean="0"/>
              <a:t>Embedded systems</a:t>
            </a:r>
          </a:p>
          <a:p>
            <a:r>
              <a:rPr lang="en-US" dirty="0" smtClean="0"/>
              <a:t>Android 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75" y="152400"/>
            <a:ext cx="2562225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057400" y="6400800"/>
            <a:ext cx="3421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http://en.wikipedia.org/wiki/Linux</a:t>
            </a:r>
          </a:p>
        </p:txBody>
      </p:sp>
    </p:spTree>
    <p:extLst>
      <p:ext uri="{BB962C8B-B14F-4D97-AF65-F5344CB8AC3E}">
        <p14:creationId xmlns:p14="http://schemas.microsoft.com/office/powerpoint/2010/main" val="40781760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Computer Science Concepts- Interrupt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876800" y="1219200"/>
            <a:ext cx="4038600" cy="493776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Mr. Smith has a plan that he is executing</a:t>
            </a:r>
          </a:p>
          <a:p>
            <a:pPr lvl="1"/>
            <a:r>
              <a:rPr lang="en-US" dirty="0" smtClean="0"/>
              <a:t>“run for touchdown”</a:t>
            </a:r>
          </a:p>
          <a:p>
            <a:endParaRPr lang="en-US" dirty="0" smtClean="0"/>
          </a:p>
          <a:p>
            <a:r>
              <a:rPr lang="en-US" dirty="0" smtClean="0"/>
              <a:t>Suddenly an interrupt arrives</a:t>
            </a:r>
          </a:p>
          <a:p>
            <a:pPr lvl="1"/>
            <a:r>
              <a:rPr lang="en-US" dirty="0" err="1" smtClean="0"/>
              <a:t>Clowney</a:t>
            </a:r>
            <a:r>
              <a:rPr lang="en-US" smtClean="0"/>
              <a:t>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Now he is executing another plan</a:t>
            </a:r>
          </a:p>
          <a:p>
            <a:pPr lvl="1"/>
            <a:r>
              <a:rPr lang="en-US" dirty="0" smtClean="0"/>
              <a:t>Find helmet, </a:t>
            </a:r>
            <a:r>
              <a:rPr lang="en-US" dirty="0" smtClean="0"/>
              <a:t>walk </a:t>
            </a:r>
            <a:r>
              <a:rPr lang="en-US" dirty="0" smtClean="0"/>
              <a:t>to sideline</a:t>
            </a:r>
            <a:endParaRPr lang="en-US" dirty="0"/>
          </a:p>
        </p:txBody>
      </p:sp>
      <p:pic>
        <p:nvPicPr>
          <p:cNvPr id="6" name="Content Placeholder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219200"/>
            <a:ext cx="4261094" cy="5539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1142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Pragmatics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34400" cy="4937760"/>
          </a:xfrm>
        </p:spPr>
        <p:txBody>
          <a:bodyPr/>
          <a:lstStyle/>
          <a:p>
            <a:r>
              <a:rPr lang="en-US" dirty="0"/>
              <a:t>Text: The Linux Programming Interface by M. </a:t>
            </a:r>
            <a:r>
              <a:rPr lang="en-US" dirty="0" err="1"/>
              <a:t>Kerrisk</a:t>
            </a:r>
            <a:endParaRPr lang="en-US" dirty="0" smtClean="0"/>
          </a:p>
          <a:p>
            <a:r>
              <a:rPr lang="en-US" dirty="0" smtClean="0"/>
              <a:t>Website:</a:t>
            </a:r>
          </a:p>
          <a:p>
            <a:pPr lvl="1"/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://www.cse.sc.edu/~</a:t>
            </a:r>
            <a:r>
              <a:rPr lang="en-US" dirty="0" smtClean="0">
                <a:hlinkClick r:id="rId2"/>
              </a:rPr>
              <a:t>matthews/Courses/510/index.html</a:t>
            </a:r>
            <a:r>
              <a:rPr lang="en-US" dirty="0" smtClean="0"/>
              <a:t> </a:t>
            </a:r>
          </a:p>
          <a:p>
            <a:r>
              <a:rPr lang="en-US" dirty="0" smtClean="0"/>
              <a:t>Code Examples</a:t>
            </a:r>
          </a:p>
          <a:p>
            <a:pPr lvl="1"/>
            <a:r>
              <a:rPr lang="en-US" dirty="0" smtClean="0"/>
              <a:t>CSE </a:t>
            </a:r>
            <a:r>
              <a:rPr lang="en-US" dirty="0" err="1" smtClean="0"/>
              <a:t>linux</a:t>
            </a:r>
            <a:r>
              <a:rPr lang="en-US" dirty="0"/>
              <a:t> </a:t>
            </a:r>
            <a:r>
              <a:rPr lang="en-US" dirty="0" smtClean="0"/>
              <a:t>server /class/csce510-001</a:t>
            </a:r>
          </a:p>
          <a:p>
            <a:r>
              <a:rPr lang="en-US" dirty="0" smtClean="0"/>
              <a:t>Assignments – </a:t>
            </a:r>
          </a:p>
          <a:p>
            <a:pPr lvl="1"/>
            <a:r>
              <a:rPr lang="en-US" dirty="0" err="1" smtClean="0"/>
              <a:t>Dropbox</a:t>
            </a:r>
            <a:r>
              <a:rPr lang="en-US" dirty="0"/>
              <a:t> - </a:t>
            </a:r>
            <a:r>
              <a:rPr lang="en-US" dirty="0">
                <a:hlinkClick r:id="rId3"/>
              </a:rPr>
              <a:t>https://dropbox.cse.sc.edu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Late HW – not accepted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9062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Provost’s Retreat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Best and Worst Classes</a:t>
            </a:r>
          </a:p>
          <a:p>
            <a:r>
              <a:rPr lang="en-US" dirty="0" smtClean="0"/>
              <a:t>Dr. Buell’s note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604" y="1136404"/>
            <a:ext cx="7653195" cy="3254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1346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143000"/>
            <a:ext cx="8701087" cy="5302250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en-US" dirty="0" smtClean="0"/>
              <a:t>Last Time</a:t>
            </a:r>
          </a:p>
          <a:p>
            <a:pPr lvl="1" eaLnBrk="1" hangingPunct="1">
              <a:defRPr/>
            </a:pPr>
            <a:r>
              <a:rPr lang="en-US" dirty="0" smtClean="0"/>
              <a:t>Outback</a:t>
            </a:r>
            <a:endParaRPr lang="en-US" dirty="0"/>
          </a:p>
          <a:p>
            <a:pPr marL="0" indent="0" eaLnBrk="1" hangingPunct="1">
              <a:buNone/>
              <a:defRPr/>
            </a:pPr>
            <a:r>
              <a:rPr lang="en-US" dirty="0" smtClean="0"/>
              <a:t>Readings </a:t>
            </a:r>
            <a:r>
              <a:rPr lang="en-US" dirty="0"/>
              <a:t>for </a:t>
            </a:r>
            <a:r>
              <a:rPr lang="en-US" dirty="0" smtClean="0"/>
              <a:t>today</a:t>
            </a:r>
          </a:p>
          <a:p>
            <a:pPr lvl="1">
              <a:defRPr/>
            </a:pPr>
            <a:r>
              <a:rPr lang="en-US" dirty="0" smtClean="0"/>
              <a:t>Text Chapter 1 and 2</a:t>
            </a:r>
            <a:endParaRPr lang="en-US" dirty="0"/>
          </a:p>
          <a:p>
            <a:pPr marL="0" indent="0" eaLnBrk="1" hangingPunct="1">
              <a:buNone/>
              <a:defRPr/>
            </a:pPr>
            <a:r>
              <a:rPr lang="en-US" dirty="0" smtClean="0"/>
              <a:t>Prologue</a:t>
            </a:r>
          </a:p>
          <a:p>
            <a:pPr lvl="1" eaLnBrk="1" hangingPunct="1">
              <a:defRPr/>
            </a:pPr>
            <a:r>
              <a:rPr lang="en-US" dirty="0" smtClean="0"/>
              <a:t>A </a:t>
            </a:r>
            <a:r>
              <a:rPr lang="en-US" dirty="0"/>
              <a:t>B</a:t>
            </a:r>
            <a:r>
              <a:rPr lang="en-US" dirty="0" smtClean="0"/>
              <a:t>rief History  - Systems programming and Unix (Chap 1)</a:t>
            </a:r>
          </a:p>
          <a:p>
            <a:pPr marL="0" indent="0">
              <a:buNone/>
              <a:defRPr/>
            </a:pPr>
            <a:r>
              <a:rPr lang="en-US" dirty="0" smtClean="0"/>
              <a:t>Interlude - Course Pragmatics, CS man of the day, Quiz</a:t>
            </a:r>
            <a:endParaRPr lang="en-US" dirty="0"/>
          </a:p>
          <a:p>
            <a:pPr marL="0" indent="0">
              <a:buNone/>
              <a:defRPr/>
            </a:pPr>
            <a:r>
              <a:rPr lang="en-US" dirty="0" smtClean="0"/>
              <a:t>Epilogue </a:t>
            </a:r>
          </a:p>
          <a:p>
            <a:pPr lvl="1">
              <a:defRPr/>
            </a:pPr>
            <a:r>
              <a:rPr lang="en-US" dirty="0" smtClean="0"/>
              <a:t>fundamental Unix/systems programming (Chap 2)</a:t>
            </a:r>
          </a:p>
          <a:p>
            <a:pPr lvl="1">
              <a:defRPr/>
            </a:pPr>
            <a:r>
              <a:rPr lang="en-US" dirty="0" smtClean="0"/>
              <a:t>Kernel, Shell, Users/groups, Directory Hierarchy </a:t>
            </a:r>
          </a:p>
          <a:p>
            <a:pPr lvl="1">
              <a:defRPr/>
            </a:pPr>
            <a:r>
              <a:rPr lang="en-US" dirty="0" smtClean="0"/>
              <a:t>File I/O model</a:t>
            </a:r>
          </a:p>
          <a:p>
            <a:pPr lvl="1">
              <a:defRPr/>
            </a:pPr>
            <a:r>
              <a:rPr lang="en-US" dirty="0" smtClean="0"/>
              <a:t>processes</a:t>
            </a:r>
          </a:p>
          <a:p>
            <a:pPr lvl="1"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72353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Assignment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Write a C/C++ program to read command line arguments and just print them.</a:t>
            </a:r>
          </a:p>
          <a:p>
            <a:r>
              <a:rPr lang="en-US" dirty="0" smtClean="0"/>
              <a:t>Read “man </a:t>
            </a:r>
            <a:r>
              <a:rPr lang="en-US" dirty="0" err="1" smtClean="0"/>
              <a:t>getopt</a:t>
            </a:r>
            <a:r>
              <a:rPr lang="en-US" dirty="0" smtClean="0"/>
              <a:t>” (all sections). </a:t>
            </a:r>
          </a:p>
          <a:p>
            <a:pPr lvl="1"/>
            <a:r>
              <a:rPr lang="en-US" dirty="0" smtClean="0"/>
              <a:t>What sections of the manual has a </a:t>
            </a:r>
            <a:r>
              <a:rPr lang="en-US" dirty="0" err="1" smtClean="0"/>
              <a:t>getopt</a:t>
            </a:r>
            <a:r>
              <a:rPr lang="en-US" dirty="0" smtClean="0"/>
              <a:t> section?</a:t>
            </a:r>
          </a:p>
          <a:p>
            <a:pPr lvl="1"/>
            <a:r>
              <a:rPr lang="en-US" dirty="0" smtClean="0"/>
              <a:t>What types of strings does </a:t>
            </a:r>
            <a:r>
              <a:rPr lang="en-US" dirty="0" err="1" smtClean="0"/>
              <a:t>getopt</a:t>
            </a:r>
            <a:r>
              <a:rPr lang="en-US" dirty="0" smtClean="0"/>
              <a:t> usually process?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1311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eferences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Text: </a:t>
            </a:r>
            <a:r>
              <a:rPr lang="en-US" dirty="0"/>
              <a:t>The Linux Programming Interface by </a:t>
            </a:r>
            <a:r>
              <a:rPr lang="en-US" dirty="0" smtClean="0"/>
              <a:t>M. </a:t>
            </a:r>
            <a:r>
              <a:rPr lang="en-US" dirty="0" err="1"/>
              <a:t>Kerrisk</a:t>
            </a:r>
            <a:endParaRPr lang="en-US" dirty="0"/>
          </a:p>
          <a:p>
            <a:pPr lvl="1"/>
            <a:r>
              <a:rPr lang="en-US" dirty="0" smtClean="0"/>
              <a:t>http</a:t>
            </a:r>
            <a:r>
              <a:rPr lang="en-US" dirty="0"/>
              <a:t>://man7.org/tlpi/</a:t>
            </a:r>
          </a:p>
          <a:p>
            <a:r>
              <a:rPr lang="en-US" dirty="0" smtClean="0"/>
              <a:t>Other Books</a:t>
            </a:r>
          </a:p>
          <a:p>
            <a:pPr lvl="1"/>
            <a:r>
              <a:rPr lang="en-US" dirty="0" err="1" smtClean="0"/>
              <a:t>Adv</a:t>
            </a:r>
            <a:r>
              <a:rPr lang="en-US" dirty="0" smtClean="0"/>
              <a:t> </a:t>
            </a:r>
            <a:r>
              <a:rPr lang="en-US" dirty="0" err="1" smtClean="0"/>
              <a:t>Prog</a:t>
            </a:r>
            <a:r>
              <a:rPr lang="en-US" dirty="0" smtClean="0"/>
              <a:t> in Unix Environment (APUE) by Richard Stevens (</a:t>
            </a:r>
            <a:r>
              <a:rPr lang="en-US" dirty="0" err="1" smtClean="0"/>
              <a:t>Rago</a:t>
            </a:r>
            <a:r>
              <a:rPr lang="en-US" dirty="0" smtClean="0"/>
              <a:t> 2</a:t>
            </a:r>
            <a:r>
              <a:rPr lang="en-US" baseline="30000" dirty="0" smtClean="0"/>
              <a:t>nd</a:t>
            </a:r>
            <a:r>
              <a:rPr lang="en-US" dirty="0" smtClean="0"/>
              <a:t> </a:t>
            </a:r>
            <a:r>
              <a:rPr lang="en-US" dirty="0" err="1" smtClean="0"/>
              <a:t>ed</a:t>
            </a:r>
            <a:r>
              <a:rPr lang="en-US" dirty="0"/>
              <a:t>) </a:t>
            </a:r>
            <a:endParaRPr lang="en-US" dirty="0" smtClean="0"/>
          </a:p>
          <a:p>
            <a:pPr lvl="2"/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www.kohala.com/start/apue.html</a:t>
            </a:r>
            <a:endParaRPr lang="en-US" dirty="0" smtClean="0"/>
          </a:p>
          <a:p>
            <a:pPr lvl="2"/>
            <a:r>
              <a:rPr lang="en-US" dirty="0">
                <a:hlinkClick r:id="rId3"/>
              </a:rPr>
              <a:t>http://www.apuebook.com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2</a:t>
            </a:r>
            <a:r>
              <a:rPr lang="en-US" baseline="30000" dirty="0" smtClean="0"/>
              <a:t>nd</a:t>
            </a:r>
            <a:r>
              <a:rPr lang="en-US" dirty="0" smtClean="0"/>
              <a:t> edition site – code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smtClean="0"/>
              <a:t>C by Kernighan and Ritchie (K&amp;R) 2</a:t>
            </a:r>
            <a:r>
              <a:rPr lang="en-US" baseline="30000" dirty="0" smtClean="0"/>
              <a:t>nd</a:t>
            </a:r>
            <a:r>
              <a:rPr lang="en-US" dirty="0" smtClean="0"/>
              <a:t> edition</a:t>
            </a:r>
            <a:endParaRPr lang="en-US" dirty="0"/>
          </a:p>
          <a:p>
            <a:pPr lvl="2"/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en.wikipedia.org/wiki/The_C_Programming_Language</a:t>
            </a:r>
            <a:r>
              <a:rPr lang="en-US" dirty="0" smtClean="0"/>
              <a:t> </a:t>
            </a:r>
          </a:p>
          <a:p>
            <a:pPr lvl="2"/>
            <a:r>
              <a:rPr lang="en-US" dirty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clc-wiki.net/wiki/K%26R2_solutions</a:t>
            </a:r>
            <a:r>
              <a:rPr lang="en-US" dirty="0" smtClean="0"/>
              <a:t> </a:t>
            </a:r>
          </a:p>
          <a:p>
            <a:pPr lvl="2"/>
            <a:r>
              <a:rPr lang="en-US" dirty="0">
                <a:hlinkClick r:id="rId6"/>
              </a:rPr>
              <a:t>http://cm.bell-labs.com/who/dmr</a:t>
            </a:r>
            <a:r>
              <a:rPr lang="en-US" dirty="0" smtClean="0">
                <a:hlinkClick r:id="rId6"/>
              </a:rPr>
              <a:t>/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232863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Linux in general</a:t>
            </a:r>
          </a:p>
          <a:p>
            <a:pPr lvl="1"/>
            <a:r>
              <a:rPr lang="en-US" dirty="0"/>
              <a:t>http://www.linux.org/</a:t>
            </a:r>
          </a:p>
          <a:p>
            <a:r>
              <a:rPr lang="en-US" dirty="0"/>
              <a:t>Man Pages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man7.org/linux/man-pages/index.html</a:t>
            </a:r>
            <a:endParaRPr lang="en-US" dirty="0" smtClean="0"/>
          </a:p>
          <a:p>
            <a:r>
              <a:rPr lang="en-US" dirty="0" smtClean="0"/>
              <a:t>Slashdot</a:t>
            </a:r>
          </a:p>
          <a:p>
            <a:r>
              <a:rPr lang="en-US" dirty="0" err="1" smtClean="0"/>
              <a:t>StackOverflow</a:t>
            </a:r>
            <a:endParaRPr lang="en-US" dirty="0" smtClean="0"/>
          </a:p>
          <a:p>
            <a:r>
              <a:rPr lang="en-US" dirty="0" smtClean="0"/>
              <a:t>Python</a:t>
            </a:r>
          </a:p>
          <a:p>
            <a:pPr lvl="1"/>
            <a:r>
              <a:rPr lang="en-US" dirty="0">
                <a:hlinkClick r:id="rId3"/>
              </a:rPr>
              <a:t>http://www.python.org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pPr lvl="1"/>
            <a:r>
              <a:rPr lang="en-US" dirty="0">
                <a:hlinkClick r:id="rId4"/>
              </a:rPr>
              <a:t>http://docs.python.org/2/tutorial</a:t>
            </a:r>
            <a:r>
              <a:rPr lang="en-US" dirty="0" smtClean="0">
                <a:hlinkClick r:id="rId4"/>
              </a:rPr>
              <a:t>/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8954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kernel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is the kernel?</a:t>
            </a:r>
          </a:p>
          <a:p>
            <a:endParaRPr lang="en-US" dirty="0"/>
          </a:p>
          <a:p>
            <a:r>
              <a:rPr lang="en-US" dirty="0" smtClean="0"/>
              <a:t>What distinguishes it from the Operating System?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8383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Kernel Tasks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Process scheduling</a:t>
            </a:r>
          </a:p>
          <a:p>
            <a:r>
              <a:rPr lang="en-US" dirty="0" smtClean="0"/>
              <a:t>Memory management</a:t>
            </a:r>
          </a:p>
          <a:p>
            <a:r>
              <a:rPr lang="en-US" dirty="0" smtClean="0"/>
              <a:t>File System</a:t>
            </a:r>
          </a:p>
          <a:p>
            <a:r>
              <a:rPr lang="en-US" dirty="0" smtClean="0"/>
              <a:t>Access to devices</a:t>
            </a:r>
          </a:p>
          <a:p>
            <a:pPr lvl="1"/>
            <a:r>
              <a:rPr lang="en-US" dirty="0" smtClean="0"/>
              <a:t>/</a:t>
            </a:r>
            <a:r>
              <a:rPr lang="en-US" dirty="0" err="1" smtClean="0"/>
              <a:t>dev</a:t>
            </a:r>
            <a:r>
              <a:rPr lang="en-US" dirty="0" smtClean="0"/>
              <a:t> – device drivers</a:t>
            </a:r>
          </a:p>
          <a:p>
            <a:r>
              <a:rPr lang="en-US" dirty="0" smtClean="0"/>
              <a:t>Networking</a:t>
            </a:r>
          </a:p>
          <a:p>
            <a:r>
              <a:rPr lang="en-US" dirty="0" smtClean="0"/>
              <a:t>System call API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1002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Kernel Mode and user mode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an application makes a system call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511802" cy="4937760"/>
          </a:xfrm>
        </p:spPr>
        <p:txBody>
          <a:bodyPr>
            <a:normAutofit/>
          </a:bodyPr>
          <a:lstStyle/>
          <a:p>
            <a:r>
              <a:rPr lang="en-US" dirty="0"/>
              <a:t>Time command</a:t>
            </a:r>
          </a:p>
          <a:p>
            <a:pPr marL="0" indent="0">
              <a:buNone/>
            </a:pPr>
            <a:r>
              <a:rPr lang="en-US" dirty="0" err="1"/>
              <a:t>hermes</a:t>
            </a:r>
            <a:r>
              <a:rPr lang="en-US" dirty="0"/>
              <a:t>&gt; time make</a:t>
            </a:r>
          </a:p>
          <a:p>
            <a:pPr marL="0" indent="0">
              <a:buNone/>
            </a:pPr>
            <a:r>
              <a:rPr lang="en-US" dirty="0"/>
              <a:t>… </a:t>
            </a:r>
            <a:r>
              <a:rPr lang="en-US" sz="2400" dirty="0"/>
              <a:t>10 pages of compiles .. </a:t>
            </a:r>
            <a:r>
              <a:rPr lang="en-US" sz="2400" dirty="0" smtClean="0"/>
              <a:t>uses </a:t>
            </a:r>
            <a:r>
              <a:rPr lang="en-US" sz="2400" dirty="0"/>
              <a:t>cc</a:t>
            </a:r>
          </a:p>
          <a:p>
            <a:pPr marL="0" indent="0">
              <a:buNone/>
            </a:pPr>
            <a:r>
              <a:rPr lang="en-US" dirty="0"/>
              <a:t>real    0m33.067s</a:t>
            </a:r>
          </a:p>
          <a:p>
            <a:pPr marL="0" indent="0">
              <a:buNone/>
            </a:pPr>
            <a:r>
              <a:rPr lang="en-US" dirty="0"/>
              <a:t>user    0m13.545s</a:t>
            </a:r>
          </a:p>
          <a:p>
            <a:pPr marL="0" indent="0">
              <a:buNone/>
            </a:pPr>
            <a:r>
              <a:rPr lang="en-US" dirty="0"/>
              <a:t>sys     0m5.596s</a:t>
            </a:r>
          </a:p>
          <a:p>
            <a:pPr marL="0" indent="0">
              <a:buNone/>
            </a:pPr>
            <a:r>
              <a:rPr lang="en-US" dirty="0" err="1"/>
              <a:t>hermes</a:t>
            </a:r>
            <a:r>
              <a:rPr lang="en-US" dirty="0"/>
              <a:t>&gt;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2338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Directory Hierarchy – fig 2.1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10" y="1362919"/>
            <a:ext cx="9124789" cy="4123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05048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Types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937760"/>
          </a:xfrm>
        </p:spPr>
        <p:txBody>
          <a:bodyPr>
            <a:normAutofit fontScale="92500"/>
          </a:bodyPr>
          <a:lstStyle/>
          <a:p>
            <a:r>
              <a:rPr lang="en-US" dirty="0"/>
              <a:t>Filenames</a:t>
            </a:r>
          </a:p>
          <a:p>
            <a:r>
              <a:rPr lang="en-US" dirty="0" smtClean="0"/>
              <a:t>Regular files</a:t>
            </a:r>
          </a:p>
          <a:p>
            <a:r>
              <a:rPr lang="en-US" dirty="0" smtClean="0"/>
              <a:t>Special Files</a:t>
            </a:r>
          </a:p>
          <a:p>
            <a:pPr lvl="1"/>
            <a:r>
              <a:rPr lang="en-US" dirty="0" smtClean="0"/>
              <a:t>Directory</a:t>
            </a:r>
          </a:p>
          <a:p>
            <a:pPr lvl="2"/>
            <a:r>
              <a:rPr lang="en-US" dirty="0" smtClean="0"/>
              <a:t>. (this directory), </a:t>
            </a:r>
          </a:p>
          <a:p>
            <a:pPr lvl="2"/>
            <a:r>
              <a:rPr lang="en-US" dirty="0" smtClean="0"/>
              <a:t>..(my parent), </a:t>
            </a:r>
          </a:p>
          <a:p>
            <a:pPr lvl="2"/>
            <a:r>
              <a:rPr lang="en-US" dirty="0" smtClean="0"/>
              <a:t>list of files contained (filename and </a:t>
            </a:r>
            <a:r>
              <a:rPr lang="en-US" dirty="0" err="1" smtClean="0"/>
              <a:t>inode</a:t>
            </a:r>
            <a:r>
              <a:rPr lang="en-US" dirty="0" smtClean="0"/>
              <a:t> number)</a:t>
            </a:r>
          </a:p>
          <a:p>
            <a:pPr lvl="2"/>
            <a:r>
              <a:rPr lang="en-US" dirty="0" smtClean="0"/>
              <a:t>od –c .  “used to work” but alas no longer</a:t>
            </a:r>
          </a:p>
          <a:p>
            <a:pPr lvl="1"/>
            <a:r>
              <a:rPr lang="en-US" dirty="0" smtClean="0"/>
              <a:t>Symbolic link</a:t>
            </a:r>
          </a:p>
          <a:p>
            <a:pPr marL="274320" lvl="1" indent="0">
              <a:buNone/>
            </a:pPr>
            <a:r>
              <a:rPr lang="en-US" dirty="0"/>
              <a:t>	</a:t>
            </a:r>
            <a:r>
              <a:rPr lang="en-US" dirty="0" err="1"/>
              <a:t>hermes</a:t>
            </a:r>
            <a:r>
              <a:rPr lang="en-US" dirty="0"/>
              <a:t>&gt; </a:t>
            </a:r>
            <a:r>
              <a:rPr lang="en-US" dirty="0" err="1" smtClean="0"/>
              <a:t>ln</a:t>
            </a:r>
            <a:r>
              <a:rPr lang="en-US" dirty="0" smtClean="0"/>
              <a:t> –s README link</a:t>
            </a:r>
          </a:p>
          <a:p>
            <a:pPr marL="274320" lvl="1" indent="0">
              <a:buNone/>
            </a:pPr>
            <a:r>
              <a:rPr lang="en-US" dirty="0"/>
              <a:t>	</a:t>
            </a:r>
            <a:r>
              <a:rPr lang="en-US" dirty="0" err="1" smtClean="0"/>
              <a:t>hermes</a:t>
            </a:r>
            <a:r>
              <a:rPr lang="en-US" dirty="0"/>
              <a:t>&gt; </a:t>
            </a:r>
            <a:r>
              <a:rPr lang="en-US" dirty="0" err="1" smtClean="0"/>
              <a:t>ls</a:t>
            </a:r>
            <a:r>
              <a:rPr lang="en-US" dirty="0" smtClean="0"/>
              <a:t> </a:t>
            </a:r>
            <a:r>
              <a:rPr lang="en-US" dirty="0"/>
              <a:t>-l link</a:t>
            </a:r>
          </a:p>
          <a:p>
            <a:pPr marL="274320" lvl="1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lrwxrwxrwx</a:t>
            </a:r>
            <a:r>
              <a:rPr lang="en-US" dirty="0" smtClean="0"/>
              <a:t> </a:t>
            </a:r>
            <a:r>
              <a:rPr lang="en-US" dirty="0"/>
              <a:t>1 </a:t>
            </a:r>
            <a:r>
              <a:rPr lang="en-US" dirty="0" err="1"/>
              <a:t>matthews</a:t>
            </a:r>
            <a:r>
              <a:rPr lang="en-US" dirty="0"/>
              <a:t> faculty </a:t>
            </a:r>
            <a:r>
              <a:rPr lang="en-US" sz="2200" dirty="0"/>
              <a:t>6 2013-01-13 17:51 link -&gt; </a:t>
            </a:r>
            <a:r>
              <a:rPr lang="en-US" sz="2200" dirty="0" smtClean="0"/>
              <a:t>README</a:t>
            </a:r>
          </a:p>
        </p:txBody>
      </p:sp>
    </p:spTree>
    <p:extLst>
      <p:ext uri="{BB962C8B-B14F-4D97-AF65-F5344CB8AC3E}">
        <p14:creationId xmlns:p14="http://schemas.microsoft.com/office/powerpoint/2010/main" val="1725037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Pathnames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Unix basic commands with hierarchy</a:t>
            </a:r>
          </a:p>
          <a:p>
            <a:pPr lvl="1"/>
            <a:r>
              <a:rPr lang="en-US" dirty="0" smtClean="0"/>
              <a:t>Current working directory – each running process has a “current working directory” assigned to it</a:t>
            </a:r>
          </a:p>
          <a:p>
            <a:pPr lvl="1"/>
            <a:r>
              <a:rPr lang="en-US" dirty="0" smtClean="0"/>
              <a:t>cd  </a:t>
            </a:r>
            <a:r>
              <a:rPr lang="en-US" dirty="0" err="1" smtClean="0"/>
              <a:t>dir</a:t>
            </a:r>
            <a:r>
              <a:rPr lang="en-US" dirty="0" smtClean="0"/>
              <a:t> - (change directory to </a:t>
            </a:r>
            <a:r>
              <a:rPr lang="en-US" dirty="0" err="1" smtClean="0"/>
              <a:t>dir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/>
              <a:t>p</a:t>
            </a:r>
            <a:r>
              <a:rPr lang="en-US" dirty="0" err="1" smtClean="0"/>
              <a:t>wd</a:t>
            </a:r>
            <a:endParaRPr lang="en-US" dirty="0" smtClean="0"/>
          </a:p>
          <a:p>
            <a:r>
              <a:rPr lang="en-US" dirty="0" smtClean="0"/>
              <a:t>Relative paths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Absolute Paths – start with /</a:t>
            </a:r>
          </a:p>
          <a:p>
            <a:pPr lvl="1"/>
            <a:r>
              <a:rPr lang="en-US" dirty="0" smtClean="0"/>
              <a:t>/ = root of the directory hierarchy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2335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/class </a:t>
            </a:r>
            <a:r>
              <a:rPr lang="en-US" dirty="0" err="1" smtClean="0"/>
              <a:t>subtree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</a:p>
          <a:p>
            <a:pPr lvl="1"/>
            <a:r>
              <a:rPr lang="en-US" dirty="0"/>
              <a:t>?</a:t>
            </a:r>
            <a:endParaRPr lang="en-US" dirty="0" smtClean="0"/>
          </a:p>
          <a:p>
            <a:r>
              <a:rPr lang="en-US" dirty="0" smtClean="0"/>
              <a:t>Code</a:t>
            </a:r>
          </a:p>
          <a:p>
            <a:pPr lvl="1"/>
            <a:r>
              <a:rPr lang="en-US" dirty="0" smtClean="0"/>
              <a:t>TLPI</a:t>
            </a:r>
          </a:p>
          <a:p>
            <a:pPr lvl="1"/>
            <a:r>
              <a:rPr lang="en-US" dirty="0" smtClean="0"/>
              <a:t>APUE</a:t>
            </a:r>
          </a:p>
        </p:txBody>
      </p:sp>
    </p:spTree>
    <p:extLst>
      <p:ext uri="{BB962C8B-B14F-4D97-AF65-F5344CB8AC3E}">
        <p14:creationId xmlns:p14="http://schemas.microsoft.com/office/powerpoint/2010/main" val="3474074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Systems Programming?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Systems Software</a:t>
            </a:r>
          </a:p>
          <a:p>
            <a:r>
              <a:rPr lang="en-US" dirty="0" smtClean="0"/>
              <a:t>Donavon Diagram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1/14/2013  </a:t>
            </a:r>
            <a:r>
              <a:rPr lang="en-US" dirty="0" smtClean="0"/>
              <a:t>CSCE 510 </a:t>
            </a:r>
            <a:r>
              <a:rPr lang="en-US" dirty="0" err="1" smtClean="0"/>
              <a:t>Sp</a:t>
            </a:r>
            <a:r>
              <a:rPr lang="en-US" dirty="0" smtClean="0"/>
              <a:t> 13 -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381250"/>
            <a:ext cx="8353425" cy="371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52600" y="6400800"/>
            <a:ext cx="4499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Systems Programming by John Donovan, 1972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5908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Shell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Command interpreter in original Unix</a:t>
            </a:r>
          </a:p>
          <a:p>
            <a:pPr lvl="1"/>
            <a:r>
              <a:rPr lang="en-US" dirty="0" smtClean="0"/>
              <a:t>Read command</a:t>
            </a:r>
          </a:p>
          <a:p>
            <a:pPr lvl="1"/>
            <a:r>
              <a:rPr lang="en-US" dirty="0" smtClean="0"/>
              <a:t>Perhaps pre-process command</a:t>
            </a:r>
          </a:p>
          <a:p>
            <a:pPr lvl="1"/>
            <a:r>
              <a:rPr lang="en-US" dirty="0" smtClean="0"/>
              <a:t>Fork/execute</a:t>
            </a:r>
          </a:p>
          <a:p>
            <a:pPr lvl="1"/>
            <a:r>
              <a:rPr lang="en-US" dirty="0" smtClean="0"/>
              <a:t>Return exit status of command</a:t>
            </a:r>
          </a:p>
          <a:p>
            <a:r>
              <a:rPr lang="en-US" dirty="0" smtClean="0"/>
              <a:t>A little history revisited</a:t>
            </a:r>
          </a:p>
          <a:p>
            <a:pPr lvl="1"/>
            <a:r>
              <a:rPr lang="en-US" dirty="0" smtClean="0"/>
              <a:t>Bourne Shell (</a:t>
            </a:r>
            <a:r>
              <a:rPr lang="en-US" dirty="0" err="1" smtClean="0"/>
              <a:t>sh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 </a:t>
            </a:r>
            <a:r>
              <a:rPr lang="en-US" dirty="0" err="1" smtClean="0"/>
              <a:t>chell</a:t>
            </a:r>
            <a:endParaRPr lang="en-US" dirty="0" smtClean="0"/>
          </a:p>
          <a:p>
            <a:pPr lvl="1"/>
            <a:r>
              <a:rPr lang="en-US" dirty="0" err="1" smtClean="0"/>
              <a:t>Korn</a:t>
            </a:r>
            <a:r>
              <a:rPr lang="en-US" dirty="0" smtClean="0"/>
              <a:t> shell</a:t>
            </a:r>
          </a:p>
          <a:p>
            <a:pPr lvl="1"/>
            <a:r>
              <a:rPr lang="en-US" dirty="0" smtClean="0"/>
              <a:t>Bourne Again shell (bash)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4329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Users, Groups and Permissions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10600" cy="493776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User ID (UID)</a:t>
            </a:r>
          </a:p>
          <a:p>
            <a:pPr lvl="1"/>
            <a:r>
              <a:rPr lang="en-US" dirty="0" err="1" smtClean="0"/>
              <a:t>Setuid</a:t>
            </a:r>
            <a:endParaRPr lang="en-US" dirty="0" smtClean="0"/>
          </a:p>
          <a:p>
            <a:r>
              <a:rPr lang="en-US" dirty="0" smtClean="0"/>
              <a:t>Group (GID)</a:t>
            </a:r>
          </a:p>
          <a:p>
            <a:endParaRPr lang="en-US" dirty="0"/>
          </a:p>
          <a:p>
            <a:r>
              <a:rPr lang="en-US" dirty="0" smtClean="0"/>
              <a:t>Permissions</a:t>
            </a:r>
          </a:p>
          <a:p>
            <a:pPr marL="0" indent="0">
              <a:buNone/>
            </a:pPr>
            <a:r>
              <a:rPr lang="en-US" dirty="0" err="1"/>
              <a:t>hermes</a:t>
            </a:r>
            <a:r>
              <a:rPr lang="en-US" dirty="0"/>
              <a:t>&gt; </a:t>
            </a:r>
            <a:r>
              <a:rPr lang="en-US" dirty="0" err="1"/>
              <a:t>ls</a:t>
            </a:r>
            <a:r>
              <a:rPr lang="en-US" dirty="0"/>
              <a:t> -l</a:t>
            </a:r>
          </a:p>
          <a:p>
            <a:pPr marL="0" indent="0">
              <a:buNone/>
            </a:pPr>
            <a:r>
              <a:rPr lang="en-US" dirty="0" smtClean="0"/>
              <a:t>…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drwxr</a:t>
            </a:r>
            <a:r>
              <a:rPr lang="en-US" dirty="0"/>
              <a:t>-</a:t>
            </a:r>
            <a:r>
              <a:rPr lang="en-US" dirty="0" err="1"/>
              <a:t>xr</a:t>
            </a:r>
            <a:r>
              <a:rPr lang="en-US" dirty="0"/>
              <a:t>-x 2 </a:t>
            </a:r>
            <a:r>
              <a:rPr lang="en-US" dirty="0" err="1"/>
              <a:t>matthews</a:t>
            </a:r>
            <a:r>
              <a:rPr lang="en-US" dirty="0"/>
              <a:t> faculty     57 2012-10-15 09:54 </a:t>
            </a:r>
            <a:r>
              <a:rPr lang="en-US" dirty="0" err="1" smtClean="0"/>
              <a:t>acl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Super user = root; </a:t>
            </a:r>
            <a:r>
              <a:rPr lang="en-US" dirty="0" err="1" smtClean="0"/>
              <a:t>sudo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6722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 – </a:t>
            </a:r>
            <a:r>
              <a:rPr lang="en-US" dirty="0"/>
              <a:t>the </a:t>
            </a:r>
            <a:r>
              <a:rPr lang="en-US" dirty="0" smtClean="0"/>
              <a:t>Online </a:t>
            </a:r>
            <a:r>
              <a:rPr lang="en-US" dirty="0"/>
              <a:t>Manual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10600" cy="493776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sections of the manual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Commands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System Calls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Library functions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Special files (usually found in /</a:t>
            </a:r>
            <a:r>
              <a:rPr lang="en-US" dirty="0" err="1"/>
              <a:t>dev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File </a:t>
            </a:r>
            <a:r>
              <a:rPr lang="en-US" dirty="0"/>
              <a:t>formats and conventions </a:t>
            </a:r>
            <a:r>
              <a:rPr lang="en-US" dirty="0" err="1"/>
              <a:t>eg</a:t>
            </a:r>
            <a:r>
              <a:rPr lang="en-US" dirty="0"/>
              <a:t> /</a:t>
            </a:r>
            <a:r>
              <a:rPr lang="en-US" dirty="0" err="1"/>
              <a:t>etc</a:t>
            </a:r>
            <a:r>
              <a:rPr lang="en-US" dirty="0"/>
              <a:t>/</a:t>
            </a:r>
            <a:r>
              <a:rPr lang="en-US" dirty="0" err="1"/>
              <a:t>passwd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Games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Miscellaneous </a:t>
            </a:r>
            <a:r>
              <a:rPr lang="en-US" dirty="0"/>
              <a:t>(including macro  packages  and  </a:t>
            </a:r>
            <a:r>
              <a:rPr lang="en-US" dirty="0" smtClean="0"/>
              <a:t>conventions</a:t>
            </a:r>
            <a:r>
              <a:rPr lang="en-US" dirty="0"/>
              <a:t>), e.g. man(7), </a:t>
            </a:r>
            <a:r>
              <a:rPr lang="en-US" dirty="0" err="1" smtClean="0"/>
              <a:t>groff</a:t>
            </a:r>
            <a:r>
              <a:rPr lang="en-US" dirty="0" smtClean="0"/>
              <a:t>(7)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System </a:t>
            </a:r>
            <a:r>
              <a:rPr lang="en-US" dirty="0"/>
              <a:t>administration commands (usually only for root)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Kernel </a:t>
            </a:r>
            <a:r>
              <a:rPr lang="en-US" dirty="0"/>
              <a:t>routines [Non standard]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124200" y="6305904"/>
            <a:ext cx="1607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Man command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8028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 – the </a:t>
            </a:r>
            <a:r>
              <a:rPr lang="en-US" dirty="0"/>
              <a:t>command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10600" cy="49377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hermes</a:t>
            </a:r>
            <a:r>
              <a:rPr lang="en-US" dirty="0"/>
              <a:t>&gt; man </a:t>
            </a:r>
            <a:r>
              <a:rPr lang="en-US" dirty="0" err="1"/>
              <a:t>chmod</a:t>
            </a:r>
            <a:endParaRPr lang="en-US" dirty="0"/>
          </a:p>
          <a:p>
            <a:pPr marL="0" indent="0">
              <a:buNone/>
            </a:pPr>
            <a:r>
              <a:rPr lang="en-US" sz="2400" dirty="0"/>
              <a:t>CHMOD(1)                       User Commands                      CHMOD(1</a:t>
            </a:r>
            <a:r>
              <a:rPr lang="en-US" sz="2400" dirty="0" smtClean="0"/>
              <a:t>)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NAME</a:t>
            </a:r>
          </a:p>
          <a:p>
            <a:pPr marL="0" indent="0">
              <a:buNone/>
            </a:pPr>
            <a:r>
              <a:rPr lang="en-US" sz="2400" dirty="0"/>
              <a:t>       </a:t>
            </a:r>
            <a:r>
              <a:rPr lang="en-US" sz="2400" dirty="0" err="1"/>
              <a:t>chmod</a:t>
            </a:r>
            <a:r>
              <a:rPr lang="en-US" sz="2400" dirty="0"/>
              <a:t> - change file mode </a:t>
            </a:r>
            <a:r>
              <a:rPr lang="en-US" sz="2400" dirty="0" smtClean="0"/>
              <a:t>bits</a:t>
            </a:r>
            <a:endParaRPr lang="en-US" dirty="0"/>
          </a:p>
          <a:p>
            <a:pPr marL="0" indent="0">
              <a:buNone/>
            </a:pPr>
            <a:r>
              <a:rPr lang="en-US" sz="2400" dirty="0" smtClean="0"/>
              <a:t>SYNOPSIS …</a:t>
            </a:r>
            <a:endParaRPr lang="en-US" sz="2400" dirty="0"/>
          </a:p>
          <a:p>
            <a:r>
              <a:rPr lang="en-US" dirty="0" smtClean="0"/>
              <a:t>man –k </a:t>
            </a:r>
            <a:r>
              <a:rPr lang="en-US" dirty="0" err="1" smtClean="0"/>
              <a:t>chmod</a:t>
            </a:r>
            <a:endParaRPr lang="en-US" dirty="0" smtClean="0"/>
          </a:p>
          <a:p>
            <a:r>
              <a:rPr lang="en-US" dirty="0" smtClean="0"/>
              <a:t>man –s 2 </a:t>
            </a:r>
            <a:r>
              <a:rPr lang="en-US" dirty="0" err="1" smtClean="0"/>
              <a:t>chmod</a:t>
            </a:r>
            <a:endParaRPr lang="en-US" dirty="0" smtClean="0"/>
          </a:p>
          <a:p>
            <a:r>
              <a:rPr lang="en-US" dirty="0" smtClean="0"/>
              <a:t>Online</a:t>
            </a:r>
          </a:p>
          <a:p>
            <a:pPr lvl="1"/>
            <a:r>
              <a:rPr lang="en-US" dirty="0">
                <a:hlinkClick r:id="rId2"/>
              </a:rPr>
              <a:t>http://man.he.net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1"/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www.tldp.org/guides.html</a:t>
            </a:r>
            <a:r>
              <a:rPr lang="en-US" dirty="0" smtClean="0"/>
              <a:t> </a:t>
            </a:r>
          </a:p>
          <a:p>
            <a:pPr lvl="1"/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man7.org/linux/man-pages/index.html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770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Dark Ages - JCL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1/14/2013  </a:t>
            </a:r>
            <a:r>
              <a:rPr lang="en-US" dirty="0" smtClean="0"/>
              <a:t>CSCE </a:t>
            </a:r>
            <a:r>
              <a:rPr lang="en-US" dirty="0" smtClean="0"/>
              <a:t>510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Darkages</a:t>
            </a:r>
            <a:r>
              <a:rPr lang="en-US" dirty="0" smtClean="0"/>
              <a:t> ~ 1972</a:t>
            </a:r>
          </a:p>
          <a:p>
            <a:r>
              <a:rPr lang="en-US" dirty="0" smtClean="0"/>
              <a:t>JCL?</a:t>
            </a:r>
          </a:p>
          <a:p>
            <a:r>
              <a:rPr lang="en-US" dirty="0" smtClean="0"/>
              <a:t>Batch Processing</a:t>
            </a:r>
          </a:p>
          <a:p>
            <a:pPr lvl="1"/>
            <a:r>
              <a:rPr lang="en-US" dirty="0" smtClean="0"/>
              <a:t>Job card?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96" y="1219200"/>
            <a:ext cx="4527504" cy="293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325" y="1257300"/>
            <a:ext cx="4029075" cy="506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752600" y="6400800"/>
            <a:ext cx="4499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Systems Programming by John Donovan, 1972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491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CSCE 510?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First </a:t>
            </a:r>
            <a:r>
              <a:rPr lang="en-US" dirty="0"/>
              <a:t>version – assembly language, </a:t>
            </a:r>
            <a:endParaRPr lang="en-US" dirty="0" smtClean="0"/>
          </a:p>
          <a:p>
            <a:pPr lvl="1"/>
            <a:r>
              <a:rPr lang="en-US" dirty="0" smtClean="0"/>
              <a:t>macro </a:t>
            </a:r>
            <a:r>
              <a:rPr lang="en-US" dirty="0"/>
              <a:t>processors, </a:t>
            </a:r>
            <a:endParaRPr lang="en-US" dirty="0" smtClean="0"/>
          </a:p>
          <a:p>
            <a:pPr lvl="1"/>
            <a:r>
              <a:rPr lang="en-US" dirty="0" smtClean="0"/>
              <a:t>linkers </a:t>
            </a:r>
            <a:r>
              <a:rPr lang="en-US" dirty="0"/>
              <a:t>…</a:t>
            </a:r>
          </a:p>
          <a:p>
            <a:r>
              <a:rPr lang="en-US" dirty="0" smtClean="0"/>
              <a:t>Unix/C </a:t>
            </a:r>
            <a:r>
              <a:rPr lang="en-US" dirty="0"/>
              <a:t>version circa </a:t>
            </a:r>
            <a:r>
              <a:rPr lang="en-US" dirty="0" smtClean="0"/>
              <a:t>1987 </a:t>
            </a:r>
            <a:r>
              <a:rPr lang="en-US" dirty="0" smtClean="0">
                <a:sym typeface="Wingdings" pitchFamily="2" charset="2"/>
              </a:rPr>
              <a:t> </a:t>
            </a:r>
            <a:r>
              <a:rPr lang="en-US" dirty="0"/>
              <a:t>2002 </a:t>
            </a:r>
            <a:r>
              <a:rPr lang="en-US" dirty="0" smtClean="0"/>
              <a:t>version</a:t>
            </a:r>
          </a:p>
          <a:p>
            <a:pPr lvl="1"/>
            <a:r>
              <a:rPr lang="en-US" dirty="0" smtClean="0"/>
              <a:t>Make</a:t>
            </a:r>
          </a:p>
          <a:p>
            <a:pPr lvl="1"/>
            <a:r>
              <a:rPr lang="en-US" dirty="0" smtClean="0"/>
              <a:t>M4/</a:t>
            </a:r>
            <a:r>
              <a:rPr lang="en-US" dirty="0" err="1" smtClean="0"/>
              <a:t>cpp</a:t>
            </a:r>
            <a:r>
              <a:rPr lang="en-US" dirty="0" smtClean="0"/>
              <a:t> macro processors</a:t>
            </a:r>
          </a:p>
          <a:p>
            <a:pPr lvl="1"/>
            <a:r>
              <a:rPr lang="en-US" dirty="0" smtClean="0"/>
              <a:t>Shell1: variables, </a:t>
            </a:r>
            <a:r>
              <a:rPr lang="en-US" dirty="0" err="1" smtClean="0"/>
              <a:t>regexps</a:t>
            </a:r>
            <a:r>
              <a:rPr lang="en-US" dirty="0" smtClean="0"/>
              <a:t>, filename completion, history</a:t>
            </a:r>
          </a:p>
          <a:p>
            <a:pPr lvl="1"/>
            <a:r>
              <a:rPr lang="en-US" dirty="0" smtClean="0"/>
              <a:t>Shell2: I/O redirection, signals, … </a:t>
            </a:r>
          </a:p>
          <a:p>
            <a:pPr lvl="1"/>
            <a:r>
              <a:rPr lang="en-US" dirty="0" smtClean="0"/>
              <a:t>webserver</a:t>
            </a:r>
            <a:endParaRPr lang="en-US" dirty="0"/>
          </a:p>
          <a:p>
            <a:r>
              <a:rPr lang="en-US" dirty="0" smtClean="0"/>
              <a:t>2008 Summer version – done in ruby</a:t>
            </a:r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88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CSCE 510 - 2005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590" y="1676400"/>
            <a:ext cx="880482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975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CSCE 510 the 2013 version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The Usual Suspects: programming assignments</a:t>
            </a:r>
          </a:p>
          <a:p>
            <a:pPr lvl="1"/>
            <a:r>
              <a:rPr lang="en-US" sz="2000" dirty="0" err="1"/>
              <a:t>l</a:t>
            </a:r>
            <a:r>
              <a:rPr lang="en-US" sz="2000" dirty="0" err="1" smtClean="0"/>
              <a:t>s</a:t>
            </a:r>
            <a:r>
              <a:rPr lang="en-US" sz="2000" dirty="0" smtClean="0"/>
              <a:t>, </a:t>
            </a:r>
            <a:r>
              <a:rPr lang="en-US" sz="2000" dirty="0" err="1" smtClean="0"/>
              <a:t>ar</a:t>
            </a:r>
            <a:r>
              <a:rPr lang="en-US" sz="2000" dirty="0" smtClean="0"/>
              <a:t>, </a:t>
            </a:r>
            <a:r>
              <a:rPr lang="en-US" sz="2000" dirty="0" err="1" smtClean="0"/>
              <a:t>cpp</a:t>
            </a:r>
            <a:r>
              <a:rPr lang="en-US" sz="2000" dirty="0" smtClean="0"/>
              <a:t>/m4, shell1, shell2, webserver0, SSH</a:t>
            </a:r>
          </a:p>
          <a:p>
            <a:r>
              <a:rPr lang="en-US" sz="2000" dirty="0" smtClean="0"/>
              <a:t>New possibilities</a:t>
            </a:r>
          </a:p>
          <a:p>
            <a:pPr lvl="1"/>
            <a:r>
              <a:rPr lang="en-US" sz="2000" dirty="0" smtClean="0"/>
              <a:t>Windows – don’t get me started</a:t>
            </a:r>
          </a:p>
          <a:p>
            <a:r>
              <a:rPr lang="en-US" sz="2000" dirty="0" smtClean="0"/>
              <a:t>Environments:  Rails, </a:t>
            </a:r>
            <a:r>
              <a:rPr lang="en-US" sz="2000" dirty="0" err="1" smtClean="0"/>
              <a:t>Posix</a:t>
            </a:r>
            <a:r>
              <a:rPr lang="en-US" sz="2000" dirty="0" smtClean="0"/>
              <a:t> Threads, </a:t>
            </a:r>
            <a:r>
              <a:rPr lang="en-US" sz="2000" dirty="0" err="1" smtClean="0"/>
              <a:t>Iphone</a:t>
            </a:r>
            <a:r>
              <a:rPr lang="en-US" sz="2000" dirty="0" smtClean="0"/>
              <a:t>/Android Apps,</a:t>
            </a:r>
            <a:r>
              <a:rPr lang="en-US" sz="2000" dirty="0"/>
              <a:t>  </a:t>
            </a:r>
            <a:r>
              <a:rPr lang="en-US" sz="2000" dirty="0" err="1" smtClean="0"/>
              <a:t>Vmware</a:t>
            </a:r>
            <a:r>
              <a:rPr lang="en-US" sz="2000" dirty="0" smtClean="0"/>
              <a:t>, Cloud Computing, </a:t>
            </a:r>
            <a:r>
              <a:rPr lang="en-US" sz="2000" dirty="0" err="1" smtClean="0"/>
              <a:t>SourceForge</a:t>
            </a:r>
            <a:r>
              <a:rPr lang="en-US" sz="2000" dirty="0" smtClean="0"/>
              <a:t>, </a:t>
            </a:r>
            <a:r>
              <a:rPr lang="en-US" sz="2000" dirty="0" err="1" smtClean="0"/>
              <a:t>GitHub</a:t>
            </a:r>
            <a:endParaRPr lang="en-US" sz="2000" dirty="0"/>
          </a:p>
          <a:p>
            <a:r>
              <a:rPr lang="en-US" sz="2000" dirty="0" smtClean="0"/>
              <a:t>Unix Software: Shells.</a:t>
            </a:r>
            <a:r>
              <a:rPr lang="en-US" sz="2000" dirty="0"/>
              <a:t> </a:t>
            </a:r>
            <a:r>
              <a:rPr lang="en-US" sz="2000" dirty="0" err="1" smtClean="0"/>
              <a:t>Gcc</a:t>
            </a:r>
            <a:r>
              <a:rPr lang="en-US" sz="2000" dirty="0" smtClean="0"/>
              <a:t>/g++, make, script/pseudo-terminals</a:t>
            </a:r>
            <a:endParaRPr lang="en-US" sz="2000" dirty="0"/>
          </a:p>
          <a:p>
            <a:r>
              <a:rPr lang="en-US" sz="2000" dirty="0" smtClean="0"/>
              <a:t>Tools: </a:t>
            </a:r>
            <a:r>
              <a:rPr lang="en-US" sz="2000" dirty="0" err="1" smtClean="0"/>
              <a:t>Valgrind</a:t>
            </a:r>
            <a:r>
              <a:rPr lang="en-US" sz="2000" dirty="0" smtClean="0"/>
              <a:t>, Cucumber/capybara, </a:t>
            </a:r>
            <a:r>
              <a:rPr lang="en-US" sz="2000" dirty="0" err="1" smtClean="0"/>
              <a:t>Rspec</a:t>
            </a:r>
            <a:r>
              <a:rPr lang="en-US" sz="2000" dirty="0" smtClean="0"/>
              <a:t>, </a:t>
            </a:r>
            <a:r>
              <a:rPr lang="en-US" sz="2000" dirty="0" err="1" smtClean="0"/>
              <a:t>gdb</a:t>
            </a:r>
            <a:r>
              <a:rPr lang="en-US" sz="2000" dirty="0" smtClean="0"/>
              <a:t>, </a:t>
            </a:r>
            <a:endParaRPr lang="en-US" sz="2000" dirty="0"/>
          </a:p>
          <a:p>
            <a:r>
              <a:rPr lang="en-US" sz="2000" dirty="0" smtClean="0"/>
              <a:t>Database: </a:t>
            </a:r>
            <a:r>
              <a:rPr lang="en-US" sz="2000" dirty="0" err="1" smtClean="0"/>
              <a:t>Mysql</a:t>
            </a:r>
            <a:r>
              <a:rPr lang="en-US" sz="2000" dirty="0"/>
              <a:t>; </a:t>
            </a:r>
            <a:r>
              <a:rPr lang="en-US" sz="2000" dirty="0" err="1"/>
              <a:t>postgress</a:t>
            </a:r>
            <a:endParaRPr lang="en-US" sz="2000" dirty="0"/>
          </a:p>
          <a:p>
            <a:r>
              <a:rPr lang="en-US" sz="2000" dirty="0" smtClean="0"/>
              <a:t>Languages: …</a:t>
            </a:r>
            <a:endParaRPr lang="en-US" sz="2000" dirty="0"/>
          </a:p>
          <a:p>
            <a:r>
              <a:rPr lang="en-US" sz="2000" dirty="0" smtClean="0"/>
              <a:t>Editors/IDEs:  Nano/</a:t>
            </a:r>
            <a:r>
              <a:rPr lang="en-US" sz="2000" dirty="0" err="1" smtClean="0"/>
              <a:t>pico</a:t>
            </a:r>
            <a:r>
              <a:rPr lang="en-US" sz="2000" dirty="0" smtClean="0"/>
              <a:t>,  Vi/Vim,  </a:t>
            </a:r>
            <a:r>
              <a:rPr lang="en-US" sz="2000" dirty="0" err="1" smtClean="0"/>
              <a:t>Emacs</a:t>
            </a:r>
            <a:r>
              <a:rPr lang="en-US" sz="2000" dirty="0" smtClean="0"/>
              <a:t>, OS </a:t>
            </a:r>
            <a:r>
              <a:rPr lang="en-US" sz="2000" dirty="0"/>
              <a:t>X </a:t>
            </a:r>
            <a:r>
              <a:rPr lang="en-US" sz="2000" dirty="0" err="1"/>
              <a:t>Textmate</a:t>
            </a:r>
            <a:endParaRPr lang="en-US" sz="2000" dirty="0"/>
          </a:p>
          <a:p>
            <a:r>
              <a:rPr lang="en-US" sz="2000" dirty="0" smtClean="0"/>
              <a:t>IDE: Eclipse</a:t>
            </a:r>
            <a:r>
              <a:rPr lang="en-US" sz="2000" dirty="0"/>
              <a:t> </a:t>
            </a:r>
            <a:r>
              <a:rPr lang="en-US" sz="2000" dirty="0" err="1" smtClean="0"/>
              <a:t>Netbeans</a:t>
            </a:r>
            <a:endParaRPr lang="en-US" sz="2000" dirty="0"/>
          </a:p>
          <a:p>
            <a:r>
              <a:rPr lang="en-US" sz="2000" dirty="0" smtClean="0"/>
              <a:t>Software Engineering: Agile, </a:t>
            </a:r>
            <a:r>
              <a:rPr lang="en-US" sz="2000" dirty="0" err="1" smtClean="0"/>
              <a:t>Git</a:t>
            </a:r>
            <a:r>
              <a:rPr lang="en-US" sz="2000" dirty="0" smtClean="0"/>
              <a:t>, </a:t>
            </a:r>
            <a:r>
              <a:rPr lang="en-US" sz="2000" dirty="0" err="1" smtClean="0"/>
              <a:t>Junit</a:t>
            </a:r>
            <a:r>
              <a:rPr lang="en-US" sz="2000" dirty="0" smtClean="0"/>
              <a:t>, </a:t>
            </a:r>
            <a:r>
              <a:rPr lang="en-US" sz="2000" dirty="0"/>
              <a:t> </a:t>
            </a:r>
            <a:r>
              <a:rPr lang="en-US" sz="2000" dirty="0" err="1" smtClean="0"/>
              <a:t>Bugzilla</a:t>
            </a:r>
            <a:r>
              <a:rPr lang="en-US" sz="2000" dirty="0" smtClean="0"/>
              <a:t>, </a:t>
            </a:r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43201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Language?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Linux Journal Best of 2012</a:t>
            </a:r>
          </a:p>
          <a:p>
            <a:r>
              <a:rPr lang="en-US" dirty="0" smtClean="0"/>
              <a:t>Best Programming Language</a:t>
            </a:r>
          </a:p>
          <a:p>
            <a:pPr lvl="1"/>
            <a:r>
              <a:rPr lang="en-US" dirty="0" smtClean="0"/>
              <a:t>Python 28%</a:t>
            </a:r>
          </a:p>
          <a:p>
            <a:pPr lvl="1"/>
            <a:r>
              <a:rPr lang="en-US" dirty="0" smtClean="0"/>
              <a:t>C++ 19%</a:t>
            </a:r>
          </a:p>
          <a:p>
            <a:pPr lvl="1"/>
            <a:r>
              <a:rPr lang="en-US" dirty="0" smtClean="0"/>
              <a:t>C 18.9%</a:t>
            </a:r>
          </a:p>
          <a:p>
            <a:pPr lvl="1"/>
            <a:r>
              <a:rPr lang="en-US" dirty="0" smtClean="0"/>
              <a:t>Java </a:t>
            </a:r>
            <a:r>
              <a:rPr lang="en-US" dirty="0"/>
              <a:t>8.2%  Perl 6.1%  Other 4%  Ruby 3.1%  JavaScript 2.4%  C# .7%  </a:t>
            </a:r>
            <a:r>
              <a:rPr lang="en-US" dirty="0" err="1"/>
              <a:t>Erlang</a:t>
            </a:r>
            <a:r>
              <a:rPr lang="en-US" dirty="0"/>
              <a:t> .7%  Haskell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  (2012-12-02). Linux Journal December 2012 (Kindle Locations 1628-1633). BELLTOWN MEDIA INC. Kindle Edition.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38400" y="6400800"/>
            <a:ext cx="2961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Linux Journal December 2012</a:t>
            </a: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209800"/>
            <a:ext cx="59574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524000"/>
            <a:ext cx="1181100" cy="157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1302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029" y="457200"/>
            <a:ext cx="8515217" cy="5466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438400" y="6400800"/>
            <a:ext cx="2961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Linux Journal December 2012</a:t>
            </a: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524000"/>
            <a:ext cx="2400300" cy="31939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59350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1756</TotalTime>
  <Words>1390</Words>
  <Application>Microsoft Office PowerPoint</Application>
  <PresentationFormat>On-screen Show (4:3)</PresentationFormat>
  <Paragraphs>348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Origin</vt:lpstr>
      <vt:lpstr>CSCE  510  - Systems Programming</vt:lpstr>
      <vt:lpstr>Overview</vt:lpstr>
      <vt:lpstr>What is Systems Programming?</vt:lpstr>
      <vt:lpstr>The Dark Ages - JCL</vt:lpstr>
      <vt:lpstr>What is CSCE 510?</vt:lpstr>
      <vt:lpstr>CSCE 510 - 2005</vt:lpstr>
      <vt:lpstr>CSCE 510 the 2013 version</vt:lpstr>
      <vt:lpstr>Which Language?</vt:lpstr>
      <vt:lpstr>PowerPoint Presentation</vt:lpstr>
      <vt:lpstr>More Linux Journal Best of 2012</vt:lpstr>
      <vt:lpstr>A Brief History of Time (UNIX and C)</vt:lpstr>
      <vt:lpstr>Berkeley Software Division (BSD)</vt:lpstr>
      <vt:lpstr>Unix after  Unix 7th Edition (1979)</vt:lpstr>
      <vt:lpstr>PowerPoint Presentation</vt:lpstr>
      <vt:lpstr>GNU</vt:lpstr>
      <vt:lpstr>Linux - </vt:lpstr>
      <vt:lpstr>Computer Science Concepts- Interrupt</vt:lpstr>
      <vt:lpstr>Course Pragmatics</vt:lpstr>
      <vt:lpstr>Provost’s Retreat</vt:lpstr>
      <vt:lpstr>Homework Assignment</vt:lpstr>
      <vt:lpstr>References</vt:lpstr>
      <vt:lpstr>PowerPoint Presentation</vt:lpstr>
      <vt:lpstr>The kernel</vt:lpstr>
      <vt:lpstr>Kernel Tasks </vt:lpstr>
      <vt:lpstr>Kernel Mode and user mode</vt:lpstr>
      <vt:lpstr>Directory Hierarchy – fig 2.1</vt:lpstr>
      <vt:lpstr>File Types</vt:lpstr>
      <vt:lpstr>Pathnames</vt:lpstr>
      <vt:lpstr>The /class subtree</vt:lpstr>
      <vt:lpstr>The Shell</vt:lpstr>
      <vt:lpstr>Users, Groups and Permissions</vt:lpstr>
      <vt:lpstr>Man – the Online Manual</vt:lpstr>
      <vt:lpstr>Man – the command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mmm</dc:creator>
  <cp:lastModifiedBy>MATTHEWS, MANTON M</cp:lastModifiedBy>
  <cp:revision>43</cp:revision>
  <cp:lastPrinted>2013-01-13T23:05:56Z</cp:lastPrinted>
  <dcterms:created xsi:type="dcterms:W3CDTF">2013-01-05T02:56:47Z</dcterms:created>
  <dcterms:modified xsi:type="dcterms:W3CDTF">2013-01-14T20:21:49Z</dcterms:modified>
</cp:coreProperties>
</file>