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321" r:id="rId2"/>
    <p:sldId id="328" r:id="rId3"/>
    <p:sldId id="330" r:id="rId4"/>
    <p:sldId id="329" r:id="rId5"/>
    <p:sldId id="331" r:id="rId6"/>
    <p:sldId id="332" r:id="rId7"/>
    <p:sldId id="338" r:id="rId8"/>
    <p:sldId id="333" r:id="rId9"/>
    <p:sldId id="334" r:id="rId10"/>
    <p:sldId id="339" r:id="rId11"/>
    <p:sldId id="340" r:id="rId12"/>
    <p:sldId id="335" r:id="rId13"/>
    <p:sldId id="336" r:id="rId14"/>
    <p:sldId id="337" r:id="rId15"/>
    <p:sldId id="341" r:id="rId16"/>
    <p:sldId id="344" r:id="rId17"/>
    <p:sldId id="342" r:id="rId18"/>
    <p:sldId id="343" r:id="rId19"/>
    <p:sldId id="346" r:id="rId20"/>
    <p:sldId id="345" r:id="rId21"/>
    <p:sldId id="352" r:id="rId22"/>
    <p:sldId id="349" r:id="rId23"/>
    <p:sldId id="351" r:id="rId24"/>
    <p:sldId id="350" r:id="rId25"/>
    <p:sldId id="347" r:id="rId26"/>
    <p:sldId id="348" r:id="rId27"/>
  </p:sldIdLst>
  <p:sldSz cx="9131300" cy="6845300"/>
  <p:notesSz cx="9296400" cy="70104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">
          <p15:clr>
            <a:srgbClr val="A4A3A4"/>
          </p15:clr>
        </p15:guide>
        <p15:guide id="2" pos="6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CCFF99"/>
    <a:srgbClr val="99FFCC"/>
    <a:srgbClr val="FF3300"/>
    <a:srgbClr val="FFCCFF"/>
    <a:srgbClr val="FFCCCC"/>
    <a:srgbClr val="00CC66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5" autoAdjust="0"/>
    <p:restoredTop sz="90929"/>
  </p:normalViewPr>
  <p:slideViewPr>
    <p:cSldViewPr showGuides="1">
      <p:cViewPr varScale="1">
        <p:scale>
          <a:sx n="51" d="100"/>
          <a:sy n="51" d="100"/>
        </p:scale>
        <p:origin x="44" y="580"/>
      </p:cViewPr>
      <p:guideLst>
        <p:guide orient="horz" pos="336"/>
        <p:guide pos="6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336562" y="233681"/>
            <a:ext cx="638578" cy="225784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58232" tIns="22646" rIns="58232" bIns="22646">
            <a:spAutoFit/>
          </a:bodyPr>
          <a:lstStyle/>
          <a:p>
            <a:pPr defTabSz="829812"/>
            <a:r>
              <a:rPr lang="en-US" sz="1300" dirty="0"/>
              <a:t>15-349</a:t>
            </a:r>
          </a:p>
        </p:txBody>
      </p:sp>
    </p:spTree>
    <p:extLst>
      <p:ext uri="{BB962C8B-B14F-4D97-AF65-F5344CB8AC3E}">
        <p14:creationId xmlns:p14="http://schemas.microsoft.com/office/powerpoint/2010/main" val="286671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21000" y="528638"/>
            <a:ext cx="3473450" cy="2603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249350" y="6738990"/>
            <a:ext cx="768421" cy="2257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58232" tIns="22646" rIns="58232" bIns="22646">
            <a:spAutoFit/>
          </a:bodyPr>
          <a:lstStyle/>
          <a:p>
            <a:pPr defTabSz="829812"/>
            <a:r>
              <a:rPr lang="en-US" sz="1300" dirty="0"/>
              <a:t>Page </a:t>
            </a:r>
            <a:fld id="{7132A007-E58E-401B-9376-F68DD637F903}" type="slidenum">
              <a:rPr lang="en-US" sz="1300"/>
              <a:pPr defTabSz="829812"/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5901939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61077" y="3343261"/>
            <a:ext cx="6790414" cy="3120376"/>
          </a:xfrm>
          <a:prstGeom prst="rect">
            <a:avLst/>
          </a:prstGeom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5094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1"/>
          <p:cNvSpPr txBox="1">
            <a:spLocks noChangeArrowheads="1"/>
          </p:cNvSpPr>
          <p:nvPr/>
        </p:nvSpPr>
        <p:spPr bwMode="auto">
          <a:xfrm>
            <a:off x="1233987" y="726094"/>
            <a:ext cx="4835733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1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prstGeom prst="rect">
            <a:avLst/>
          </a:prstGeom>
          <a:noFill/>
          <a:ln/>
        </p:spPr>
        <p:txBody>
          <a:bodyPr wrap="none" lIns="95088" tIns="47544" rIns="95088" bIns="47544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260897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1"/>
          <p:cNvSpPr txBox="1">
            <a:spLocks noChangeArrowheads="1"/>
          </p:cNvSpPr>
          <p:nvPr/>
        </p:nvSpPr>
        <p:spPr bwMode="auto">
          <a:xfrm>
            <a:off x="1233987" y="726094"/>
            <a:ext cx="4835733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79" name="Rectangle 2"/>
          <p:cNvSpPr txBox="1">
            <a:spLocks noGrp="1" noChangeArrowheads="1"/>
          </p:cNvSpPr>
          <p:nvPr>
            <p:ph type="body"/>
          </p:nvPr>
        </p:nvSpPr>
        <p:spPr>
          <a:xfrm>
            <a:off x="974391" y="4554201"/>
            <a:ext cx="5354925" cy="4314943"/>
          </a:xfrm>
          <a:prstGeom prst="rect">
            <a:avLst/>
          </a:prstGeom>
          <a:noFill/>
          <a:ln/>
        </p:spPr>
        <p:txBody>
          <a:bodyPr wrap="none" lIns="95088" tIns="47544" rIns="95088" bIns="47544" anchor="ctr"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62326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6791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90600" y="4572000"/>
            <a:ext cx="5334000" cy="42672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14800" y="9144000"/>
            <a:ext cx="32004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9648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741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034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69850"/>
            <a:ext cx="8704262" cy="7794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882650"/>
            <a:ext cx="8294687" cy="5213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C0F0C3BE-3CB8-42CE-85AE-26932541959C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6623526"/>
            <a:ext cx="5843888" cy="2583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marL="0" marR="0" indent="0" algn="ctr" defTabSz="912813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 smtClean="0">
                <a:solidFill>
                  <a:schemeClr val="hlink"/>
                </a:solidFill>
              </a:rPr>
              <a:t>CS:APP3e </a:t>
            </a:r>
            <a:r>
              <a:rPr lang="en-US" sz="1200" b="0" i="0" dirty="0" smtClean="0">
                <a:latin typeface="Calibri" pitchFamily="34" charset="0"/>
              </a:rPr>
              <a:t>Bryant</a:t>
            </a:r>
            <a:r>
              <a:rPr lang="en-US" sz="1200" b="0" i="0" baseline="0" dirty="0" smtClean="0">
                <a:latin typeface="Calibri" pitchFamily="34" charset="0"/>
              </a:rPr>
              <a:t> and </a:t>
            </a:r>
            <a:r>
              <a:rPr lang="en-US" sz="1200" b="0" i="0" baseline="0" dirty="0" err="1" smtClean="0">
                <a:latin typeface="Calibri" pitchFamily="34" charset="0"/>
              </a:rPr>
              <a:t>O’Hallaron</a:t>
            </a:r>
            <a:r>
              <a:rPr lang="en-US" sz="1200" b="0" i="0" baseline="0" dirty="0" smtClean="0">
                <a:latin typeface="Calibri" pitchFamily="34" charset="0"/>
              </a:rPr>
              <a:t>, Computer Systems: A Programmer’s Perspective, 3rd ed.</a:t>
            </a:r>
            <a:endParaRPr lang="en-US" sz="1200" b="0" i="0" dirty="0" smtClean="0">
              <a:latin typeface="Calibri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7091524" y="6643249"/>
            <a:ext cx="1796315" cy="25852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15" tIns="45715" rIns="45715" bIns="45715" anchor="ctr">
            <a:spAutoFit/>
          </a:bodyPr>
          <a:lstStyle/>
          <a:p>
            <a:pPr>
              <a:defRPr/>
            </a:pPr>
            <a:r>
              <a:rPr lang="en-US" sz="1200" b="0" dirty="0">
                <a:solidFill>
                  <a:schemeClr val="hlink"/>
                </a:solidFill>
              </a:rPr>
              <a:t>CSCE 212H Spring </a:t>
            </a:r>
            <a:r>
              <a:rPr lang="en-US" sz="1200" b="0" dirty="0" smtClean="0">
                <a:solidFill>
                  <a:schemeClr val="hlink"/>
                </a:solidFill>
              </a:rPr>
              <a:t>2018</a:t>
            </a:r>
            <a:endParaRPr lang="en-US" sz="12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98451" y="1833337"/>
            <a:ext cx="8686800" cy="1562376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394" dirty="0" smtClean="0">
                <a:solidFill>
                  <a:srgbClr val="990000"/>
                </a:solidFill>
              </a:rPr>
              <a:t>Test – 2 </a:t>
            </a:r>
            <a:r>
              <a:rPr lang="en-US" sz="3394" dirty="0" smtClean="0">
                <a:solidFill>
                  <a:srgbClr val="990000"/>
                </a:solidFill>
              </a:rPr>
              <a:t>Review</a:t>
            </a:r>
            <a:r>
              <a:rPr lang="en-US" sz="3394" dirty="0">
                <a:solidFill>
                  <a:srgbClr val="990000"/>
                </a:solidFill>
              </a:rPr>
              <a:t/>
            </a:r>
            <a:br>
              <a:rPr lang="en-US" sz="3394" dirty="0">
                <a:solidFill>
                  <a:srgbClr val="990000"/>
                </a:solidFill>
              </a:rPr>
            </a:br>
            <a:endParaRPr lang="en-US" sz="3394" dirty="0"/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8597" y="3194474"/>
            <a:ext cx="5707586" cy="2975804"/>
          </a:xfrm>
        </p:spPr>
        <p:txBody>
          <a:bodyPr vert="horz" wrap="square" lIns="90319" tIns="44368" rIns="90319" bIns="4436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defRPr/>
            </a:pPr>
            <a:r>
              <a:rPr lang="en-US" dirty="0" smtClean="0"/>
              <a:t>Test 2</a:t>
            </a:r>
          </a:p>
          <a:p>
            <a:pPr lvl="1" eaLnBrk="1" hangingPunct="1">
              <a:defRPr/>
            </a:pPr>
            <a:r>
              <a:rPr lang="en-US" dirty="0" smtClean="0"/>
              <a:t>Y86-64  PIPE implementation</a:t>
            </a:r>
          </a:p>
          <a:p>
            <a:pPr lvl="2">
              <a:defRPr/>
            </a:pPr>
            <a:r>
              <a:rPr lang="en-US" dirty="0" smtClean="0"/>
              <a:t>Hazards</a:t>
            </a:r>
          </a:p>
          <a:p>
            <a:pPr lvl="2">
              <a:defRPr/>
            </a:pPr>
            <a:r>
              <a:rPr lang="en-US" dirty="0" smtClean="0"/>
              <a:t>Stalls</a:t>
            </a:r>
          </a:p>
          <a:p>
            <a:pPr lvl="2">
              <a:defRPr/>
            </a:pPr>
            <a:r>
              <a:rPr lang="en-US" dirty="0" smtClean="0"/>
              <a:t>forwarding</a:t>
            </a:r>
          </a:p>
          <a:p>
            <a:pPr lvl="1" eaLnBrk="1" hangingPunct="1">
              <a:defRPr/>
            </a:pPr>
            <a:r>
              <a:rPr lang="en-US" dirty="0" smtClean="0"/>
              <a:t>Cache overview</a:t>
            </a:r>
          </a:p>
          <a:p>
            <a:pPr lvl="1" eaLnBrk="1" hangingPunct="1">
              <a:defRPr/>
            </a:pPr>
            <a:r>
              <a:rPr lang="en-US" dirty="0" smtClean="0"/>
              <a:t>Virtual Memory overview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791030" y="6160770"/>
            <a:ext cx="1686019" cy="304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19" tIns="44368" rIns="90319" bIns="44368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en-US" sz="1397" dirty="0">
                <a:latin typeface="Courier New" panose="02070309020205020404" pitchFamily="49" charset="0"/>
              </a:rPr>
              <a:t>A</a:t>
            </a:r>
            <a:r>
              <a:rPr lang="en-US" altLang="en-US" sz="1397" dirty="0" smtClean="0">
                <a:latin typeface="Courier New" panose="02070309020205020404" pitchFamily="49" charset="0"/>
              </a:rPr>
              <a:t>pril </a:t>
            </a:r>
            <a:r>
              <a:rPr lang="en-US" altLang="en-US" sz="1397" dirty="0" smtClean="0">
                <a:latin typeface="Courier New" panose="02070309020205020404" pitchFamily="49" charset="0"/>
              </a:rPr>
              <a:t>12</a:t>
            </a:r>
            <a:r>
              <a:rPr lang="en-US" altLang="en-US" sz="1397" dirty="0" smtClean="0">
                <a:latin typeface="Courier New" panose="02070309020205020404" pitchFamily="49" charset="0"/>
              </a:rPr>
              <a:t>, 2018</a:t>
            </a:r>
            <a:endParaRPr lang="en-US" altLang="en-US" sz="1397" dirty="0">
              <a:latin typeface="Courier New" panose="02070309020205020404" pitchFamily="49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788059" y="760589"/>
            <a:ext cx="7781776" cy="554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382" tIns="25353" rIns="63382" bIns="25353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793" dirty="0">
                <a:solidFill>
                  <a:schemeClr val="tx1">
                    <a:lumMod val="75000"/>
                  </a:schemeClr>
                </a:solidFill>
              </a:rPr>
              <a:t>CSCE 212 Computer Architecture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17" y="6635261"/>
            <a:ext cx="5858933" cy="29258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797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1382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 code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funsum2(</a:t>
            </a:r>
            <a:r>
              <a:rPr lang="en-US" sz="2400" dirty="0" err="1" smtClean="0"/>
              <a:t>int</a:t>
            </a:r>
            <a:r>
              <a:rPr lang="en-US" sz="2400" dirty="0" smtClean="0"/>
              <a:t> n, </a:t>
            </a:r>
            <a:r>
              <a:rPr lang="en-US" sz="2400" dirty="0" err="1" smtClean="0"/>
              <a:t>int</a:t>
            </a:r>
            <a:r>
              <a:rPr lang="en-US" sz="2400" dirty="0" smtClean="0"/>
              <a:t> a[])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	</a:t>
            </a:r>
            <a:r>
              <a:rPr lang="en-US" sz="2400" dirty="0" smtClean="0"/>
              <a:t>if (I &gt; 2)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	</a:t>
            </a:r>
            <a:r>
              <a:rPr lang="en-US" sz="2400" dirty="0" smtClean="0"/>
              <a:t>	return(a[0]+a[1]);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	</a:t>
            </a:r>
            <a:r>
              <a:rPr lang="en-US" sz="2400" dirty="0" smtClean="0"/>
              <a:t>else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	</a:t>
            </a:r>
            <a:r>
              <a:rPr lang="en-US" sz="2400" dirty="0" smtClean="0"/>
              <a:t>	return 0;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}</a:t>
            </a:r>
          </a:p>
          <a:p>
            <a:pPr>
              <a:spcBef>
                <a:spcPts val="600"/>
              </a:spcBef>
            </a:pPr>
            <a:endParaRPr lang="en-US" sz="2000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163866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 code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/>
              <a:t>funeven</a:t>
            </a:r>
            <a:r>
              <a:rPr lang="en-US" sz="2400" dirty="0" smtClean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, </a:t>
            </a:r>
            <a:r>
              <a:rPr lang="en-US" sz="2400" dirty="0" err="1" smtClean="0"/>
              <a:t>int</a:t>
            </a:r>
            <a:r>
              <a:rPr lang="en-US" sz="2400" dirty="0" smtClean="0"/>
              <a:t> a[])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	if </a:t>
            </a:r>
            <a:r>
              <a:rPr lang="en-US" sz="2400" dirty="0" smtClean="0"/>
              <a:t>(</a:t>
            </a:r>
            <a:r>
              <a:rPr lang="en-US" sz="2400" dirty="0" err="1" smtClean="0"/>
              <a:t>i</a:t>
            </a:r>
            <a:r>
              <a:rPr lang="en-US" sz="2400" dirty="0" smtClean="0"/>
              <a:t> % 2 == 0)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		</a:t>
            </a:r>
            <a:r>
              <a:rPr lang="en-US" sz="2400" dirty="0" smtClean="0"/>
              <a:t>return(a[</a:t>
            </a:r>
            <a:r>
              <a:rPr lang="en-US" sz="2400" dirty="0" err="1" smtClean="0"/>
              <a:t>i</a:t>
            </a:r>
            <a:r>
              <a:rPr lang="en-US" sz="2400" dirty="0" smtClean="0"/>
              <a:t>]);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	else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		return </a:t>
            </a:r>
            <a:r>
              <a:rPr lang="en-US" sz="2400" dirty="0" smtClean="0"/>
              <a:t>1;</a:t>
            </a:r>
            <a:endParaRPr lang="en-US" sz="2400" dirty="0"/>
          </a:p>
          <a:p>
            <a:pPr>
              <a:spcBef>
                <a:spcPts val="600"/>
              </a:spcBef>
            </a:pPr>
            <a:r>
              <a:rPr lang="en-US" sz="2400" dirty="0"/>
              <a:t>}</a:t>
            </a:r>
          </a:p>
          <a:p>
            <a:pPr>
              <a:spcBef>
                <a:spcPts val="600"/>
              </a:spcBef>
            </a:pPr>
            <a:endParaRPr lang="en-US" sz="2000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52396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Write Assembly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𝒂𝒊</m:t>
                        </m:r>
                      </m:e>
                    </m:nary>
                  </m:oMath>
                </a14:m>
                <a:r>
                  <a:rPr lang="en-US" dirty="0" smtClean="0"/>
                  <a:t>|</a:t>
                </a:r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0">
                <a:blip r:embed="rId2"/>
                <a:stretch>
                  <a:fillRect l="-474" t="-3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90512" y="1219200"/>
            <a:ext cx="4427537" cy="521335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dirty="0" err="1"/>
              <a:t>int</a:t>
            </a:r>
            <a:r>
              <a:rPr lang="en-US" dirty="0"/>
              <a:t> </a:t>
            </a:r>
          </a:p>
          <a:p>
            <a:pPr>
              <a:spcBef>
                <a:spcPts val="600"/>
              </a:spcBef>
            </a:pPr>
            <a:r>
              <a:rPr lang="en-US" dirty="0" err="1" smtClean="0"/>
              <a:t>funabssum</a:t>
            </a:r>
            <a:r>
              <a:rPr lang="en-US" dirty="0" smtClean="0"/>
              <a:t>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n, </a:t>
            </a:r>
            <a:r>
              <a:rPr lang="en-US" dirty="0" err="1"/>
              <a:t>int</a:t>
            </a:r>
            <a:r>
              <a:rPr lang="en-US" dirty="0"/>
              <a:t> a[])</a:t>
            </a:r>
          </a:p>
          <a:p>
            <a:pPr>
              <a:spcBef>
                <a:spcPts val="600"/>
              </a:spcBef>
            </a:pP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;</a:t>
            </a:r>
          </a:p>
          <a:p>
            <a:pPr>
              <a:spcBef>
                <a:spcPts val="600"/>
              </a:spcBef>
            </a:pPr>
            <a:r>
              <a:rPr lang="en-US" dirty="0"/>
              <a:t>	</a:t>
            </a:r>
            <a:r>
              <a:rPr lang="en-US" dirty="0" err="1"/>
              <a:t>int</a:t>
            </a:r>
            <a:r>
              <a:rPr lang="en-US" dirty="0"/>
              <a:t> sum =0;</a:t>
            </a:r>
          </a:p>
          <a:p>
            <a:pPr>
              <a:spcBef>
                <a:spcPts val="600"/>
              </a:spcBef>
            </a:pPr>
            <a:r>
              <a:rPr lang="en-US" dirty="0"/>
              <a:t>	for(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&lt;n;==</a:t>
            </a:r>
            <a:r>
              <a:rPr lang="en-US" dirty="0" err="1"/>
              <a:t>i</a:t>
            </a:r>
            <a:r>
              <a:rPr lang="en-US" dirty="0" smtClean="0"/>
              <a:t>){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		x = a[</a:t>
            </a:r>
            <a:r>
              <a:rPr lang="en-US" dirty="0" err="1" smtClean="0"/>
              <a:t>i</a:t>
            </a:r>
            <a:r>
              <a:rPr lang="en-US" dirty="0" smtClean="0"/>
              <a:t>]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		if </a:t>
            </a:r>
            <a:r>
              <a:rPr lang="en-US" dirty="0" smtClean="0"/>
              <a:t>(x&lt;0)</a:t>
            </a:r>
          </a:p>
          <a:p>
            <a:pPr>
              <a:spcBef>
                <a:spcPts val="600"/>
              </a:spcBef>
            </a:pPr>
            <a:r>
              <a:rPr lang="en-US" dirty="0"/>
              <a:t>	</a:t>
            </a:r>
            <a:r>
              <a:rPr lang="en-US" dirty="0" smtClean="0"/>
              <a:t>		x = -1*x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		</a:t>
            </a:r>
            <a:r>
              <a:rPr lang="en-US" dirty="0" smtClean="0"/>
              <a:t>sum </a:t>
            </a:r>
            <a:r>
              <a:rPr lang="en-US" dirty="0"/>
              <a:t>= sum + </a:t>
            </a:r>
            <a:r>
              <a:rPr lang="en-US" dirty="0" smtClean="0"/>
              <a:t>x</a:t>
            </a:r>
            <a:endParaRPr lang="en-US" dirty="0"/>
          </a:p>
          <a:p>
            <a:pPr>
              <a:spcBef>
                <a:spcPts val="600"/>
              </a:spcBef>
            </a:pPr>
            <a:r>
              <a:rPr lang="en-US" dirty="0"/>
              <a:t>	}</a:t>
            </a:r>
          </a:p>
          <a:p>
            <a:pPr>
              <a:spcBef>
                <a:spcPts val="600"/>
              </a:spcBef>
            </a:pPr>
            <a:r>
              <a:rPr lang="en-US" dirty="0"/>
              <a:t>	return(sum);</a:t>
            </a:r>
          </a:p>
          <a:p>
            <a:pPr>
              <a:spcBef>
                <a:spcPts val="600"/>
              </a:spcBef>
            </a:pP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No  loop C</a:t>
            </a:r>
          </a:p>
        </p:txBody>
      </p:sp>
    </p:spTree>
    <p:extLst>
      <p:ext uri="{BB962C8B-B14F-4D97-AF65-F5344CB8AC3E}">
        <p14:creationId xmlns:p14="http://schemas.microsoft.com/office/powerpoint/2010/main" val="165891825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Assembly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44962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755650"/>
            <a:ext cx="8294687" cy="5340350"/>
          </a:xfrm>
        </p:spPr>
        <p:txBody>
          <a:bodyPr/>
          <a:lstStyle/>
          <a:p>
            <a:r>
              <a:rPr lang="en-US" sz="1600" dirty="0" smtClean="0"/>
              <a:t>GDB </a:t>
            </a:r>
            <a:r>
              <a:rPr lang="en-US" sz="1600" dirty="0"/>
              <a:t>- in questions b-e below assume that the breakpoint in question 'a' has just been reached.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1600" dirty="0" smtClean="0"/>
              <a:t>Give </a:t>
            </a:r>
            <a:r>
              <a:rPr lang="en-US" sz="1600" dirty="0"/>
              <a:t>a commands to set a breakpoint at func1 and then run the </a:t>
            </a:r>
            <a:r>
              <a:rPr lang="en-US" sz="1600" dirty="0" smtClean="0"/>
              <a:t>program.</a:t>
            </a:r>
          </a:p>
          <a:p>
            <a:pPr marL="814387" lvl="1" indent="-457200">
              <a:buFont typeface="+mj-lt"/>
              <a:buAutoNum type="alphaLcPeriod"/>
            </a:pPr>
            <a:r>
              <a:rPr lang="en-US" sz="1600" dirty="0"/>
              <a:t>b</a:t>
            </a:r>
            <a:r>
              <a:rPr lang="en-US" sz="1600" dirty="0" smtClean="0"/>
              <a:t> func1</a:t>
            </a:r>
          </a:p>
          <a:p>
            <a:pPr marL="814387" lvl="1" indent="-457200">
              <a:buFont typeface="+mj-lt"/>
              <a:buAutoNum type="alphaLcPeriod"/>
            </a:pPr>
            <a:r>
              <a:rPr lang="en-US" sz="1600" dirty="0"/>
              <a:t>r</a:t>
            </a:r>
            <a:endParaRPr lang="en-US" sz="1600" dirty="0" smtClean="0"/>
          </a:p>
          <a:p>
            <a:pPr marL="457200" indent="-457200">
              <a:buFont typeface="+mj-lt"/>
              <a:buAutoNum type="alphaLcPeriod"/>
            </a:pPr>
            <a:r>
              <a:rPr lang="en-US" sz="1600" dirty="0" smtClean="0"/>
              <a:t>Assuming </a:t>
            </a:r>
            <a:r>
              <a:rPr lang="en-US" sz="1600" dirty="0"/>
              <a:t>there are at least two arguments to func1(</a:t>
            </a:r>
            <a:r>
              <a:rPr lang="en-US" sz="1600" dirty="0" err="1"/>
              <a:t>int</a:t>
            </a:r>
            <a:r>
              <a:rPr lang="en-US" sz="1600" dirty="0"/>
              <a:t>, char*), i.e. the first argument is an </a:t>
            </a:r>
            <a:r>
              <a:rPr lang="en-US" sz="1600" dirty="0" err="1"/>
              <a:t>int</a:t>
            </a:r>
            <a:r>
              <a:rPr lang="en-US" sz="1600" dirty="0"/>
              <a:t> and the second is a pointer to a string, then give commands that will print out these arguments</a:t>
            </a:r>
            <a:r>
              <a:rPr lang="en-US" sz="1600" dirty="0" smtClean="0"/>
              <a:t>.</a:t>
            </a:r>
          </a:p>
          <a:p>
            <a:pPr marL="814387" lvl="1" indent="-457200">
              <a:buFont typeface="+mj-lt"/>
              <a:buAutoNum type="alphaLcPeriod"/>
            </a:pPr>
            <a:r>
              <a:rPr lang="en-US" sz="1600" dirty="0" smtClean="0"/>
              <a:t>  p   /d     $</a:t>
            </a:r>
            <a:r>
              <a:rPr lang="en-US" sz="1600" dirty="0" err="1" smtClean="0"/>
              <a:t>rdi</a:t>
            </a:r>
            <a:endParaRPr lang="en-US" sz="1600" dirty="0" smtClean="0"/>
          </a:p>
          <a:p>
            <a:pPr marL="814387" lvl="1" indent="-457200">
              <a:buFont typeface="+mj-lt"/>
              <a:buAutoNum type="alphaLcPeriod"/>
            </a:pPr>
            <a:r>
              <a:rPr lang="en-US" sz="1600" dirty="0"/>
              <a:t> </a:t>
            </a:r>
            <a:r>
              <a:rPr lang="en-US" sz="1600" dirty="0" smtClean="0"/>
              <a:t>x    /1s   $</a:t>
            </a:r>
            <a:r>
              <a:rPr lang="en-US" sz="1600" dirty="0" err="1" smtClean="0"/>
              <a:t>rsi</a:t>
            </a:r>
            <a:endParaRPr lang="en-US" sz="1600" dirty="0" smtClean="0"/>
          </a:p>
          <a:p>
            <a:pPr marL="457200" indent="-457200">
              <a:buFont typeface="+mj-lt"/>
              <a:buAutoNum type="alphaLcPeriod"/>
            </a:pPr>
            <a:r>
              <a:rPr lang="en-US" sz="1600" dirty="0" smtClean="0"/>
              <a:t>What </a:t>
            </a:r>
            <a:r>
              <a:rPr lang="en-US" sz="1600" dirty="0"/>
              <a:t>command will make </a:t>
            </a:r>
            <a:r>
              <a:rPr lang="en-US" sz="1600" dirty="0" err="1"/>
              <a:t>gdb</a:t>
            </a:r>
            <a:r>
              <a:rPr lang="en-US" sz="1600" dirty="0"/>
              <a:t> print the next assembly instruction </a:t>
            </a:r>
            <a:r>
              <a:rPr lang="en-US" sz="1600" dirty="0" err="1"/>
              <a:t>everytime</a:t>
            </a:r>
            <a:r>
              <a:rPr lang="en-US" sz="1600" dirty="0"/>
              <a:t> it </a:t>
            </a:r>
            <a:r>
              <a:rPr lang="en-US" sz="1600" dirty="0" smtClean="0"/>
              <a:t>stops?</a:t>
            </a:r>
          </a:p>
          <a:p>
            <a:pPr marL="814387" lvl="1" indent="-457200">
              <a:buFont typeface="+mj-lt"/>
              <a:buAutoNum type="alphaLcPeriod"/>
            </a:pPr>
            <a:r>
              <a:rPr lang="en-US" sz="1600" dirty="0"/>
              <a:t>d</a:t>
            </a:r>
            <a:r>
              <a:rPr lang="en-US" sz="1600" dirty="0" smtClean="0"/>
              <a:t>isplay  /</a:t>
            </a:r>
            <a:r>
              <a:rPr lang="en-US" sz="1600" dirty="0" err="1" smtClean="0"/>
              <a:t>i</a:t>
            </a:r>
            <a:r>
              <a:rPr lang="en-US" sz="1600" dirty="0" smtClean="0"/>
              <a:t> $rip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1600" dirty="0" smtClean="0"/>
              <a:t>If </a:t>
            </a:r>
            <a:r>
              <a:rPr lang="en-US" sz="1600" dirty="0"/>
              <a:t>a function has 9 arguments (all of length 4) give a command that will show the return address and arguments 7-9(and nothing extra). </a:t>
            </a:r>
            <a:endParaRPr lang="en-US" sz="1600" dirty="0" smtClean="0"/>
          </a:p>
          <a:p>
            <a:pPr marL="814387" lvl="1" indent="-457200">
              <a:buFont typeface="+mj-lt"/>
              <a:buAutoNum type="alphaLcPeriod"/>
            </a:pPr>
            <a:r>
              <a:rPr lang="en-US" sz="1600" dirty="0" smtClean="0"/>
              <a:t> x   /5wx    $</a:t>
            </a:r>
            <a:r>
              <a:rPr lang="en-US" sz="1600" dirty="0" err="1" smtClean="0"/>
              <a:t>rsp</a:t>
            </a:r>
            <a:endParaRPr lang="en-US" sz="1600" dirty="0"/>
          </a:p>
          <a:p>
            <a:pPr marL="457200" indent="-457200">
              <a:buFont typeface="+mj-lt"/>
              <a:buAutoNum type="alphaLcPeriod"/>
            </a:pPr>
            <a:r>
              <a:rPr lang="en-US" sz="1600" dirty="0" smtClean="0"/>
              <a:t>What </a:t>
            </a:r>
            <a:r>
              <a:rPr lang="en-US" sz="1600" dirty="0" err="1"/>
              <a:t>gdb</a:t>
            </a:r>
            <a:r>
              <a:rPr lang="en-US" sz="1600" dirty="0"/>
              <a:t> Command single steps through assembly code not stepping into functions, i.e. executing function calls atomically</a:t>
            </a:r>
            <a:r>
              <a:rPr lang="en-US" sz="1600" dirty="0" smtClean="0"/>
              <a:t>?</a:t>
            </a:r>
          </a:p>
          <a:p>
            <a:pPr marL="814387" lvl="1" indent="-457200">
              <a:buFont typeface="+mj-lt"/>
              <a:buAutoNum type="alphaLcPeriod"/>
            </a:pPr>
            <a:r>
              <a:rPr lang="en-US" sz="1600" dirty="0" err="1" smtClean="0"/>
              <a:t>ni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0062576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 HCL </a:t>
            </a:r>
            <a:r>
              <a:rPr lang="en-US" dirty="0"/>
              <a:t>for </a:t>
            </a:r>
            <a:r>
              <a:rPr lang="en-US" dirty="0" err="1" smtClean="0"/>
              <a:t>needs_reg_ids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bool </a:t>
            </a:r>
            <a:r>
              <a:rPr lang="en-US" dirty="0" err="1">
                <a:latin typeface="Courier New" pitchFamily="49" charset="0"/>
              </a:rPr>
              <a:t>need_regids</a:t>
            </a:r>
            <a:r>
              <a:rPr lang="en-US" dirty="0">
                <a:latin typeface="Courier New" pitchFamily="49" charset="0"/>
              </a:rPr>
              <a:t> =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icode</a:t>
            </a:r>
            <a:r>
              <a:rPr lang="en-US" dirty="0">
                <a:latin typeface="Courier New" pitchFamily="49" charset="0"/>
              </a:rPr>
              <a:t> in { </a:t>
            </a:r>
            <a:r>
              <a:rPr lang="en-US" dirty="0" smtClean="0">
                <a:latin typeface="Courier New" pitchFamily="49" charset="0"/>
              </a:rPr>
              <a:t>IRRMOVQ</a:t>
            </a:r>
            <a:r>
              <a:rPr lang="en-US" dirty="0">
                <a:latin typeface="Courier New" pitchFamily="49" charset="0"/>
              </a:rPr>
              <a:t>, IOPQ, IPUSHQ, IPOPQ, 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		     IIRMOVQ, IRMMOVQ, IMRMOVQ };</a:t>
            </a:r>
          </a:p>
          <a:p>
            <a:pPr>
              <a:lnSpc>
                <a:spcPct val="100000"/>
              </a:lnSpc>
            </a:pPr>
            <a:endParaRPr lang="en-US" dirty="0">
              <a:latin typeface="Courier New" pitchFamily="49" charset="0"/>
            </a:endParaRPr>
          </a:p>
          <a:p>
            <a:r>
              <a:rPr lang="en-US" dirty="0" smtClean="0"/>
              <a:t>Lecture 13 – slide 33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931242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564" name="Group 322563"/>
          <p:cNvGrpSpPr/>
          <p:nvPr/>
        </p:nvGrpSpPr>
        <p:grpSpPr>
          <a:xfrm>
            <a:off x="2051050" y="831850"/>
            <a:ext cx="6096000" cy="311150"/>
            <a:chOff x="2051050" y="831850"/>
            <a:chExt cx="6096000" cy="311150"/>
          </a:xfrm>
        </p:grpSpPr>
        <p:sp>
          <p:nvSpPr>
            <p:cNvPr id="322567" name="Rectangle 7"/>
            <p:cNvSpPr>
              <a:spLocks noChangeArrowheads="1"/>
            </p:cNvSpPr>
            <p:nvPr/>
          </p:nvSpPr>
          <p:spPr bwMode="auto">
            <a:xfrm>
              <a:off x="2051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568" name="Rectangle 8"/>
            <p:cNvSpPr>
              <a:spLocks noChangeArrowheads="1"/>
            </p:cNvSpPr>
            <p:nvPr/>
          </p:nvSpPr>
          <p:spPr bwMode="auto">
            <a:xfrm>
              <a:off x="26606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322569" name="Rectangle 9"/>
            <p:cNvSpPr>
              <a:spLocks noChangeArrowheads="1"/>
            </p:cNvSpPr>
            <p:nvPr/>
          </p:nvSpPr>
          <p:spPr bwMode="auto">
            <a:xfrm>
              <a:off x="32702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322570" name="Rectangle 10"/>
            <p:cNvSpPr>
              <a:spLocks noChangeArrowheads="1"/>
            </p:cNvSpPr>
            <p:nvPr/>
          </p:nvSpPr>
          <p:spPr bwMode="auto">
            <a:xfrm>
              <a:off x="38798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571" name="Rectangle 11"/>
            <p:cNvSpPr>
              <a:spLocks noChangeArrowheads="1"/>
            </p:cNvSpPr>
            <p:nvPr/>
          </p:nvSpPr>
          <p:spPr bwMode="auto">
            <a:xfrm>
              <a:off x="44894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572" name="Rectangle 12"/>
            <p:cNvSpPr>
              <a:spLocks noChangeArrowheads="1"/>
            </p:cNvSpPr>
            <p:nvPr/>
          </p:nvSpPr>
          <p:spPr bwMode="auto">
            <a:xfrm>
              <a:off x="5099050" y="83820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19" name="Rectangle 8"/>
            <p:cNvSpPr>
              <a:spLocks noChangeArrowheads="1"/>
            </p:cNvSpPr>
            <p:nvPr/>
          </p:nvSpPr>
          <p:spPr bwMode="auto">
            <a:xfrm>
              <a:off x="57086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6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0" name="Rectangle 9"/>
            <p:cNvSpPr>
              <a:spLocks noChangeArrowheads="1"/>
            </p:cNvSpPr>
            <p:nvPr/>
          </p:nvSpPr>
          <p:spPr bwMode="auto">
            <a:xfrm>
              <a:off x="63182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7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1" name="Rectangle 10"/>
            <p:cNvSpPr>
              <a:spLocks noChangeArrowheads="1"/>
            </p:cNvSpPr>
            <p:nvPr/>
          </p:nvSpPr>
          <p:spPr bwMode="auto">
            <a:xfrm>
              <a:off x="69278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8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122" name="Rectangle 11"/>
            <p:cNvSpPr>
              <a:spLocks noChangeArrowheads="1"/>
            </p:cNvSpPr>
            <p:nvPr/>
          </p:nvSpPr>
          <p:spPr bwMode="auto">
            <a:xfrm>
              <a:off x="7537450" y="831850"/>
              <a:ext cx="609600" cy="304800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9</a:t>
              </a:r>
              <a:endParaRPr lang="en-US" sz="1400" b="0" dirty="0">
                <a:latin typeface="Courier New" pitchFamily="49" charset="0"/>
              </a:endParaRPr>
            </a:p>
          </p:txBody>
        </p:sp>
      </p:grpSp>
      <p:sp>
        <p:nvSpPr>
          <p:cNvPr id="322627" name="Rectangle 67"/>
          <p:cNvSpPr>
            <a:spLocks noChangeArrowheads="1"/>
          </p:cNvSpPr>
          <p:nvPr/>
        </p:nvSpPr>
        <p:spPr bwMode="auto">
          <a:xfrm>
            <a:off x="3270250" y="2590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V</a:t>
            </a:r>
          </a:p>
        </p:txBody>
      </p:sp>
      <p:sp>
        <p:nvSpPr>
          <p:cNvPr id="322638" name="Rectangle 78"/>
          <p:cNvSpPr>
            <a:spLocks noChangeArrowheads="1"/>
          </p:cNvSpPr>
          <p:nvPr/>
        </p:nvSpPr>
        <p:spPr bwMode="auto">
          <a:xfrm>
            <a:off x="3270250" y="30480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322649" name="Rectangle 89"/>
          <p:cNvSpPr>
            <a:spLocks noChangeArrowheads="1"/>
          </p:cNvSpPr>
          <p:nvPr/>
        </p:nvSpPr>
        <p:spPr bwMode="auto">
          <a:xfrm>
            <a:off x="3270250" y="35052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6318250" y="527050"/>
            <a:ext cx="2743200" cy="51054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  <a:round/>
            <a:headEnd type="none" w="med" len="med"/>
            <a:tailEnd type="triangle" w="sm" len="sm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</a:endParaRPr>
          </a:p>
        </p:txBody>
      </p:sp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Y86-64 </a:t>
            </a:r>
            <a:r>
              <a:rPr lang="en-US" dirty="0"/>
              <a:t>Instruction </a:t>
            </a:r>
            <a:r>
              <a:rPr lang="en-US" dirty="0" smtClean="0"/>
              <a:t>Set #2</a:t>
            </a:r>
            <a:endParaRPr lang="en-US" dirty="0"/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146050" y="838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/>
              <a:t>Byte</a:t>
            </a:r>
          </a:p>
        </p:txBody>
      </p: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pushq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584" name="Rectangle 24"/>
          <p:cNvSpPr>
            <a:spLocks noChangeArrowheads="1"/>
          </p:cNvSpPr>
          <p:nvPr/>
        </p:nvSpPr>
        <p:spPr bwMode="auto">
          <a:xfrm>
            <a:off x="146050" y="44196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jXX </a:t>
            </a:r>
            <a:r>
              <a:rPr lang="en-US" sz="1400" b="0"/>
              <a:t>Dest</a:t>
            </a:r>
          </a:p>
        </p:txBody>
      </p:sp>
      <p:grpSp>
        <p:nvGrpSpPr>
          <p:cNvPr id="8" name="Group 210"/>
          <p:cNvGrpSpPr>
            <a:grpSpLocks/>
          </p:cNvGrpSpPr>
          <p:nvPr/>
        </p:nvGrpSpPr>
        <p:grpSpPr bwMode="auto">
          <a:xfrm>
            <a:off x="2051050" y="4419600"/>
            <a:ext cx="609600" cy="304800"/>
            <a:chOff x="1536" y="2784"/>
            <a:chExt cx="384" cy="192"/>
          </a:xfrm>
        </p:grpSpPr>
        <p:sp>
          <p:nvSpPr>
            <p:cNvPr id="322586" name="Rectangle 26"/>
            <p:cNvSpPr>
              <a:spLocks noChangeArrowheads="1"/>
            </p:cNvSpPr>
            <p:nvPr/>
          </p:nvSpPr>
          <p:spPr bwMode="auto">
            <a:xfrm>
              <a:off x="1536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322587" name="Rectangle 27"/>
            <p:cNvSpPr>
              <a:spLocks noChangeArrowheads="1"/>
            </p:cNvSpPr>
            <p:nvPr/>
          </p:nvSpPr>
          <p:spPr bwMode="auto">
            <a:xfrm>
              <a:off x="1728" y="278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/>
                <a:t>fn</a:t>
              </a:r>
            </a:p>
          </p:txBody>
        </p:sp>
        <p:sp>
          <p:nvSpPr>
            <p:cNvPr id="322588" name="Rectangle 28"/>
            <p:cNvSpPr>
              <a:spLocks noChangeArrowheads="1"/>
            </p:cNvSpPr>
            <p:nvPr/>
          </p:nvSpPr>
          <p:spPr bwMode="auto">
            <a:xfrm>
              <a:off x="1536" y="278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589" name="Rectangle 29"/>
          <p:cNvSpPr>
            <a:spLocks noChangeArrowheads="1"/>
          </p:cNvSpPr>
          <p:nvPr/>
        </p:nvSpPr>
        <p:spPr bwMode="auto">
          <a:xfrm>
            <a:off x="2660650" y="441325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/>
              <a:t>Dest</a:t>
            </a:r>
          </a:p>
        </p:txBody>
      </p: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popq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endParaRPr lang="en-US" sz="1400" b="0" dirty="0"/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01" name="Rectangle 41"/>
          <p:cNvSpPr>
            <a:spLocks noChangeArrowheads="1"/>
          </p:cNvSpPr>
          <p:nvPr/>
        </p:nvSpPr>
        <p:spPr bwMode="auto">
          <a:xfrm>
            <a:off x="146050" y="4876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call </a:t>
            </a:r>
            <a:r>
              <a:rPr lang="en-US" sz="1400" b="0"/>
              <a:t>Dest</a:t>
            </a:r>
          </a:p>
        </p:txBody>
      </p:sp>
      <p:grpSp>
        <p:nvGrpSpPr>
          <p:cNvPr id="13" name="Group 205"/>
          <p:cNvGrpSpPr>
            <a:grpSpLocks/>
          </p:cNvGrpSpPr>
          <p:nvPr/>
        </p:nvGrpSpPr>
        <p:grpSpPr bwMode="auto">
          <a:xfrm>
            <a:off x="2051050" y="4876800"/>
            <a:ext cx="609600" cy="304800"/>
            <a:chOff x="1536" y="3072"/>
            <a:chExt cx="384" cy="192"/>
          </a:xfrm>
        </p:grpSpPr>
        <p:sp>
          <p:nvSpPr>
            <p:cNvPr id="322603" name="Rectangle 43"/>
            <p:cNvSpPr>
              <a:spLocks noChangeArrowheads="1"/>
            </p:cNvSpPr>
            <p:nvPr/>
          </p:nvSpPr>
          <p:spPr bwMode="auto">
            <a:xfrm>
              <a:off x="1536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8</a:t>
              </a:r>
            </a:p>
          </p:txBody>
        </p:sp>
        <p:sp>
          <p:nvSpPr>
            <p:cNvPr id="322604" name="Rectangle 44"/>
            <p:cNvSpPr>
              <a:spLocks noChangeArrowheads="1"/>
            </p:cNvSpPr>
            <p:nvPr/>
          </p:nvSpPr>
          <p:spPr bwMode="auto">
            <a:xfrm>
              <a:off x="1728" y="307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05" name="Rectangle 45"/>
            <p:cNvSpPr>
              <a:spLocks noChangeArrowheads="1"/>
            </p:cNvSpPr>
            <p:nvPr/>
          </p:nvSpPr>
          <p:spPr bwMode="auto">
            <a:xfrm>
              <a:off x="1536" y="307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06" name="Rectangle 46"/>
          <p:cNvSpPr>
            <a:spLocks noChangeArrowheads="1"/>
          </p:cNvSpPr>
          <p:nvPr/>
        </p:nvSpPr>
        <p:spPr bwMode="auto">
          <a:xfrm>
            <a:off x="2660650" y="4876800"/>
            <a:ext cx="4876800" cy="304800"/>
          </a:xfrm>
          <a:prstGeom prst="rect">
            <a:avLst/>
          </a:prstGeom>
          <a:solidFill>
            <a:srgbClr val="CCEC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400" b="0" dirty="0" err="1"/>
              <a:t>Dest</a:t>
            </a:r>
            <a:endParaRPr lang="en-US" sz="1400" b="0" dirty="0"/>
          </a:p>
        </p:txBody>
      </p: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618" name="Rectangle 58"/>
          <p:cNvSpPr>
            <a:spLocks noChangeArrowheads="1"/>
          </p:cNvSpPr>
          <p:nvPr/>
        </p:nvSpPr>
        <p:spPr bwMode="auto">
          <a:xfrm>
            <a:off x="146050" y="25908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irmovq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V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 err="1"/>
              <a:t>rB</a:t>
            </a:r>
            <a:endParaRPr lang="en-US" sz="1400" b="0" dirty="0"/>
          </a:p>
        </p:txBody>
      </p:sp>
      <p:grpSp>
        <p:nvGrpSpPr>
          <p:cNvPr id="18" name="Group 200"/>
          <p:cNvGrpSpPr>
            <a:grpSpLocks/>
          </p:cNvGrpSpPr>
          <p:nvPr/>
        </p:nvGrpSpPr>
        <p:grpSpPr bwMode="auto">
          <a:xfrm>
            <a:off x="2051050" y="2590800"/>
            <a:ext cx="609600" cy="304800"/>
            <a:chOff x="1536" y="1632"/>
            <a:chExt cx="384" cy="192"/>
          </a:xfrm>
        </p:grpSpPr>
        <p:sp>
          <p:nvSpPr>
            <p:cNvPr id="322620" name="Rectangle 60"/>
            <p:cNvSpPr>
              <a:spLocks noChangeArrowheads="1"/>
            </p:cNvSpPr>
            <p:nvPr/>
          </p:nvSpPr>
          <p:spPr bwMode="auto">
            <a:xfrm>
              <a:off x="1536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322621" name="Rectangle 61"/>
            <p:cNvSpPr>
              <a:spLocks noChangeArrowheads="1"/>
            </p:cNvSpPr>
            <p:nvPr/>
          </p:nvSpPr>
          <p:spPr bwMode="auto">
            <a:xfrm>
              <a:off x="1728" y="163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22" name="Rectangle 62"/>
            <p:cNvSpPr>
              <a:spLocks noChangeArrowheads="1"/>
            </p:cNvSpPr>
            <p:nvPr/>
          </p:nvSpPr>
          <p:spPr bwMode="auto">
            <a:xfrm>
              <a:off x="1536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19" name="Group 199"/>
          <p:cNvGrpSpPr>
            <a:grpSpLocks/>
          </p:cNvGrpSpPr>
          <p:nvPr/>
        </p:nvGrpSpPr>
        <p:grpSpPr bwMode="auto">
          <a:xfrm>
            <a:off x="2660650" y="2590800"/>
            <a:ext cx="609600" cy="304800"/>
            <a:chOff x="1920" y="1632"/>
            <a:chExt cx="384" cy="192"/>
          </a:xfrm>
        </p:grpSpPr>
        <p:sp>
          <p:nvSpPr>
            <p:cNvPr id="322624" name="Rectangle 64"/>
            <p:cNvSpPr>
              <a:spLocks noChangeArrowheads="1"/>
            </p:cNvSpPr>
            <p:nvPr/>
          </p:nvSpPr>
          <p:spPr bwMode="auto">
            <a:xfrm>
              <a:off x="1920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smtClean="0">
                  <a:latin typeface="Courier New" pitchFamily="49" charset="0"/>
                </a:rPr>
                <a:t>F</a:t>
              </a:r>
              <a:endParaRPr lang="en-US" sz="1400" b="0" dirty="0">
                <a:latin typeface="Courier New" pitchFamily="49" charset="0"/>
              </a:endParaRPr>
            </a:p>
          </p:txBody>
        </p:sp>
        <p:sp>
          <p:nvSpPr>
            <p:cNvPr id="322625" name="Rectangle 65"/>
            <p:cNvSpPr>
              <a:spLocks noChangeArrowheads="1"/>
            </p:cNvSpPr>
            <p:nvPr/>
          </p:nvSpPr>
          <p:spPr bwMode="auto">
            <a:xfrm>
              <a:off x="2112" y="1632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26" name="Rectangle 66"/>
            <p:cNvSpPr>
              <a:spLocks noChangeArrowheads="1"/>
            </p:cNvSpPr>
            <p:nvPr/>
          </p:nvSpPr>
          <p:spPr bwMode="auto">
            <a:xfrm>
              <a:off x="1920" y="163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29" name="Rectangle 69"/>
          <p:cNvSpPr>
            <a:spLocks noChangeArrowheads="1"/>
          </p:cNvSpPr>
          <p:nvPr/>
        </p:nvSpPr>
        <p:spPr bwMode="auto">
          <a:xfrm>
            <a:off x="146050" y="30480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rmmovq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 err="1"/>
              <a:t>rA</a:t>
            </a:r>
            <a:r>
              <a:rPr lang="en-US" sz="1400" b="0" dirty="0">
                <a:latin typeface="Courier New" pitchFamily="49" charset="0"/>
              </a:rPr>
              <a:t>,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</a:t>
            </a:r>
          </a:p>
        </p:txBody>
      </p:sp>
      <p:grpSp>
        <p:nvGrpSpPr>
          <p:cNvPr id="21" name="Group 197"/>
          <p:cNvGrpSpPr>
            <a:grpSpLocks/>
          </p:cNvGrpSpPr>
          <p:nvPr/>
        </p:nvGrpSpPr>
        <p:grpSpPr bwMode="auto">
          <a:xfrm>
            <a:off x="2051050" y="3048000"/>
            <a:ext cx="609600" cy="304800"/>
            <a:chOff x="1536" y="1920"/>
            <a:chExt cx="384" cy="192"/>
          </a:xfrm>
        </p:grpSpPr>
        <p:sp>
          <p:nvSpPr>
            <p:cNvPr id="322631" name="Rectangle 71"/>
            <p:cNvSpPr>
              <a:spLocks noChangeArrowheads="1"/>
            </p:cNvSpPr>
            <p:nvPr/>
          </p:nvSpPr>
          <p:spPr bwMode="auto">
            <a:xfrm>
              <a:off x="1536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322632" name="Rectangle 72"/>
            <p:cNvSpPr>
              <a:spLocks noChangeArrowheads="1"/>
            </p:cNvSpPr>
            <p:nvPr/>
          </p:nvSpPr>
          <p:spPr bwMode="auto">
            <a:xfrm>
              <a:off x="1728" y="192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33" name="Rectangle 73"/>
            <p:cNvSpPr>
              <a:spLocks noChangeArrowheads="1"/>
            </p:cNvSpPr>
            <p:nvPr/>
          </p:nvSpPr>
          <p:spPr bwMode="auto">
            <a:xfrm>
              <a:off x="1536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2" name="Group 196"/>
          <p:cNvGrpSpPr>
            <a:grpSpLocks/>
          </p:cNvGrpSpPr>
          <p:nvPr/>
        </p:nvGrpSpPr>
        <p:grpSpPr bwMode="auto">
          <a:xfrm>
            <a:off x="2660650" y="3048000"/>
            <a:ext cx="609600" cy="304800"/>
            <a:chOff x="1920" y="1920"/>
            <a:chExt cx="384" cy="192"/>
          </a:xfrm>
        </p:grpSpPr>
        <p:sp>
          <p:nvSpPr>
            <p:cNvPr id="322635" name="Rectangle 75"/>
            <p:cNvSpPr>
              <a:spLocks noChangeArrowheads="1"/>
            </p:cNvSpPr>
            <p:nvPr/>
          </p:nvSpPr>
          <p:spPr bwMode="auto">
            <a:xfrm>
              <a:off x="1920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36" name="Rectangle 76"/>
            <p:cNvSpPr>
              <a:spLocks noChangeArrowheads="1"/>
            </p:cNvSpPr>
            <p:nvPr/>
          </p:nvSpPr>
          <p:spPr bwMode="auto">
            <a:xfrm>
              <a:off x="2112" y="1920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37" name="Rectangle 77"/>
            <p:cNvSpPr>
              <a:spLocks noChangeArrowheads="1"/>
            </p:cNvSpPr>
            <p:nvPr/>
          </p:nvSpPr>
          <p:spPr bwMode="auto">
            <a:xfrm>
              <a:off x="1920" y="192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322640" name="Rectangle 80"/>
          <p:cNvSpPr>
            <a:spLocks noChangeArrowheads="1"/>
          </p:cNvSpPr>
          <p:nvPr/>
        </p:nvSpPr>
        <p:spPr bwMode="auto">
          <a:xfrm>
            <a:off x="146050" y="350520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mrmovq</a:t>
            </a:r>
            <a:r>
              <a:rPr lang="en-US" sz="1400" b="0" dirty="0" smtClean="0">
                <a:latin typeface="Courier New" pitchFamily="49" charset="0"/>
              </a:rPr>
              <a:t> </a:t>
            </a:r>
            <a:r>
              <a:rPr lang="en-US" sz="1400" b="0" dirty="0"/>
              <a:t>D</a:t>
            </a:r>
            <a:r>
              <a:rPr lang="en-US" sz="1400" b="0" dirty="0">
                <a:latin typeface="Courier New" pitchFamily="49" charset="0"/>
              </a:rPr>
              <a:t>(</a:t>
            </a:r>
            <a:r>
              <a:rPr lang="en-US" sz="1400" b="0" dirty="0" err="1"/>
              <a:t>rB</a:t>
            </a:r>
            <a:r>
              <a:rPr lang="en-US" sz="1400" b="0" dirty="0">
                <a:latin typeface="Courier New" pitchFamily="49" charset="0"/>
              </a:rPr>
              <a:t>), </a:t>
            </a:r>
            <a:r>
              <a:rPr lang="en-US" sz="1400" b="0" dirty="0" err="1"/>
              <a:t>rA</a:t>
            </a:r>
            <a:endParaRPr lang="en-US" sz="1400" b="0" dirty="0"/>
          </a:p>
        </p:txBody>
      </p:sp>
      <p:grpSp>
        <p:nvGrpSpPr>
          <p:cNvPr id="24" name="Group 194"/>
          <p:cNvGrpSpPr>
            <a:grpSpLocks/>
          </p:cNvGrpSpPr>
          <p:nvPr/>
        </p:nvGrpSpPr>
        <p:grpSpPr bwMode="auto">
          <a:xfrm>
            <a:off x="2051050" y="3505200"/>
            <a:ext cx="609600" cy="304800"/>
            <a:chOff x="1536" y="2208"/>
            <a:chExt cx="384" cy="192"/>
          </a:xfrm>
        </p:grpSpPr>
        <p:sp>
          <p:nvSpPr>
            <p:cNvPr id="322642" name="Rectangle 82"/>
            <p:cNvSpPr>
              <a:spLocks noChangeArrowheads="1"/>
            </p:cNvSpPr>
            <p:nvPr/>
          </p:nvSpPr>
          <p:spPr bwMode="auto">
            <a:xfrm>
              <a:off x="1536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322643" name="Rectangle 83"/>
            <p:cNvSpPr>
              <a:spLocks noChangeArrowheads="1"/>
            </p:cNvSpPr>
            <p:nvPr/>
          </p:nvSpPr>
          <p:spPr bwMode="auto">
            <a:xfrm>
              <a:off x="1728" y="220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322644" name="Rectangle 84"/>
            <p:cNvSpPr>
              <a:spLocks noChangeArrowheads="1"/>
            </p:cNvSpPr>
            <p:nvPr/>
          </p:nvSpPr>
          <p:spPr bwMode="auto">
            <a:xfrm>
              <a:off x="1536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5" name="Group 193"/>
          <p:cNvGrpSpPr>
            <a:grpSpLocks/>
          </p:cNvGrpSpPr>
          <p:nvPr/>
        </p:nvGrpSpPr>
        <p:grpSpPr bwMode="auto">
          <a:xfrm>
            <a:off x="2660650" y="3505200"/>
            <a:ext cx="609600" cy="304800"/>
            <a:chOff x="1920" y="2208"/>
            <a:chExt cx="384" cy="192"/>
          </a:xfrm>
        </p:grpSpPr>
        <p:sp>
          <p:nvSpPr>
            <p:cNvPr id="322646" name="Rectangle 86"/>
            <p:cNvSpPr>
              <a:spLocks noChangeArrowheads="1"/>
            </p:cNvSpPr>
            <p:nvPr/>
          </p:nvSpPr>
          <p:spPr bwMode="auto">
            <a:xfrm>
              <a:off x="1920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rA</a:t>
              </a:r>
            </a:p>
          </p:txBody>
        </p:sp>
        <p:sp>
          <p:nvSpPr>
            <p:cNvPr id="322647" name="Rectangle 87"/>
            <p:cNvSpPr>
              <a:spLocks noChangeArrowheads="1"/>
            </p:cNvSpPr>
            <p:nvPr/>
          </p:nvSpPr>
          <p:spPr bwMode="auto">
            <a:xfrm>
              <a:off x="2112" y="2208"/>
              <a:ext cx="192" cy="192"/>
            </a:xfrm>
            <a:prstGeom prst="rect">
              <a:avLst/>
            </a:prstGeom>
            <a:solidFill>
              <a:srgbClr val="FFCCFF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rB</a:t>
              </a:r>
            </a:p>
          </p:txBody>
        </p:sp>
        <p:sp>
          <p:nvSpPr>
            <p:cNvPr id="322648" name="Rectangle 88"/>
            <p:cNvSpPr>
              <a:spLocks noChangeArrowheads="1"/>
            </p:cNvSpPr>
            <p:nvPr/>
          </p:nvSpPr>
          <p:spPr bwMode="auto">
            <a:xfrm>
              <a:off x="1920" y="220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OPq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115" name="Line 223"/>
          <p:cNvSpPr>
            <a:spLocks noChangeShapeType="1"/>
          </p:cNvSpPr>
          <p:nvPr/>
        </p:nvSpPr>
        <p:spPr bwMode="auto">
          <a:xfrm flipV="1">
            <a:off x="3346450" y="2203450"/>
            <a:ext cx="3048000" cy="76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16" name="Rectangle 138"/>
          <p:cNvSpPr>
            <a:spLocks noChangeArrowheads="1"/>
          </p:cNvSpPr>
          <p:nvPr/>
        </p:nvSpPr>
        <p:spPr bwMode="auto">
          <a:xfrm>
            <a:off x="6699250" y="603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rrmovq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17" name="Group 179"/>
          <p:cNvGrpSpPr>
            <a:grpSpLocks/>
          </p:cNvGrpSpPr>
          <p:nvPr/>
        </p:nvGrpSpPr>
        <p:grpSpPr bwMode="auto">
          <a:xfrm>
            <a:off x="7613650" y="603250"/>
            <a:ext cx="609600" cy="304800"/>
            <a:chOff x="4560" y="2160"/>
            <a:chExt cx="384" cy="192"/>
          </a:xfrm>
        </p:grpSpPr>
        <p:sp>
          <p:nvSpPr>
            <p:cNvPr id="118" name="Rectangle 140"/>
            <p:cNvSpPr>
              <a:spLocks noChangeArrowheads="1"/>
            </p:cNvSpPr>
            <p:nvPr/>
          </p:nvSpPr>
          <p:spPr bwMode="auto">
            <a:xfrm>
              <a:off x="4560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23" name="Rectangle 141"/>
            <p:cNvSpPr>
              <a:spLocks noChangeArrowheads="1"/>
            </p:cNvSpPr>
            <p:nvPr/>
          </p:nvSpPr>
          <p:spPr bwMode="auto">
            <a:xfrm>
              <a:off x="4752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124" name="Rectangle 142"/>
            <p:cNvSpPr>
              <a:spLocks noChangeArrowheads="1"/>
            </p:cNvSpPr>
            <p:nvPr/>
          </p:nvSpPr>
          <p:spPr bwMode="auto">
            <a:xfrm>
              <a:off x="4560" y="216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25" name="Rectangle 143"/>
          <p:cNvSpPr>
            <a:spLocks noChangeArrowheads="1"/>
          </p:cNvSpPr>
          <p:nvPr/>
        </p:nvSpPr>
        <p:spPr bwMode="auto">
          <a:xfrm>
            <a:off x="6699250" y="1060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26" name="Group 178"/>
          <p:cNvGrpSpPr>
            <a:grpSpLocks/>
          </p:cNvGrpSpPr>
          <p:nvPr/>
        </p:nvGrpSpPr>
        <p:grpSpPr bwMode="auto">
          <a:xfrm>
            <a:off x="7613650" y="1060450"/>
            <a:ext cx="609600" cy="304800"/>
            <a:chOff x="4560" y="2448"/>
            <a:chExt cx="384" cy="192"/>
          </a:xfrm>
        </p:grpSpPr>
        <p:sp>
          <p:nvSpPr>
            <p:cNvPr id="127" name="Rectangle 145"/>
            <p:cNvSpPr>
              <a:spLocks noChangeArrowheads="1"/>
            </p:cNvSpPr>
            <p:nvPr/>
          </p:nvSpPr>
          <p:spPr bwMode="auto">
            <a:xfrm>
              <a:off x="4560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28" name="Rectangle 146"/>
            <p:cNvSpPr>
              <a:spLocks noChangeArrowheads="1"/>
            </p:cNvSpPr>
            <p:nvPr/>
          </p:nvSpPr>
          <p:spPr bwMode="auto">
            <a:xfrm>
              <a:off x="4752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129" name="Rectangle 147"/>
            <p:cNvSpPr>
              <a:spLocks noChangeArrowheads="1"/>
            </p:cNvSpPr>
            <p:nvPr/>
          </p:nvSpPr>
          <p:spPr bwMode="auto">
            <a:xfrm>
              <a:off x="4560" y="244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30" name="Rectangle 148"/>
          <p:cNvSpPr>
            <a:spLocks noChangeArrowheads="1"/>
          </p:cNvSpPr>
          <p:nvPr/>
        </p:nvSpPr>
        <p:spPr bwMode="auto">
          <a:xfrm>
            <a:off x="6699250" y="15176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31" name="Group 177"/>
          <p:cNvGrpSpPr>
            <a:grpSpLocks/>
          </p:cNvGrpSpPr>
          <p:nvPr/>
        </p:nvGrpSpPr>
        <p:grpSpPr bwMode="auto">
          <a:xfrm>
            <a:off x="7613650" y="1517650"/>
            <a:ext cx="609600" cy="304800"/>
            <a:chOff x="4560" y="2736"/>
            <a:chExt cx="384" cy="192"/>
          </a:xfrm>
        </p:grpSpPr>
        <p:sp>
          <p:nvSpPr>
            <p:cNvPr id="132" name="Rectangle 150"/>
            <p:cNvSpPr>
              <a:spLocks noChangeArrowheads="1"/>
            </p:cNvSpPr>
            <p:nvPr/>
          </p:nvSpPr>
          <p:spPr bwMode="auto">
            <a:xfrm>
              <a:off x="4560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33" name="Rectangle 151"/>
            <p:cNvSpPr>
              <a:spLocks noChangeArrowheads="1"/>
            </p:cNvSpPr>
            <p:nvPr/>
          </p:nvSpPr>
          <p:spPr bwMode="auto">
            <a:xfrm>
              <a:off x="4752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134" name="Rectangle 152"/>
            <p:cNvSpPr>
              <a:spLocks noChangeArrowheads="1"/>
            </p:cNvSpPr>
            <p:nvPr/>
          </p:nvSpPr>
          <p:spPr bwMode="auto">
            <a:xfrm>
              <a:off x="4560" y="2736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35" name="Rectangle 153"/>
          <p:cNvSpPr>
            <a:spLocks noChangeArrowheads="1"/>
          </p:cNvSpPr>
          <p:nvPr/>
        </p:nvSpPr>
        <p:spPr bwMode="auto">
          <a:xfrm>
            <a:off x="6699250" y="19748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36" name="Group 176"/>
          <p:cNvGrpSpPr>
            <a:grpSpLocks/>
          </p:cNvGrpSpPr>
          <p:nvPr/>
        </p:nvGrpSpPr>
        <p:grpSpPr bwMode="auto">
          <a:xfrm>
            <a:off x="7613650" y="1974850"/>
            <a:ext cx="609600" cy="304800"/>
            <a:chOff x="4560" y="3024"/>
            <a:chExt cx="384" cy="192"/>
          </a:xfrm>
        </p:grpSpPr>
        <p:sp>
          <p:nvSpPr>
            <p:cNvPr id="137" name="Rectangle 155"/>
            <p:cNvSpPr>
              <a:spLocks noChangeArrowheads="1"/>
            </p:cNvSpPr>
            <p:nvPr/>
          </p:nvSpPr>
          <p:spPr bwMode="auto">
            <a:xfrm>
              <a:off x="4560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38" name="Rectangle 156"/>
            <p:cNvSpPr>
              <a:spLocks noChangeArrowheads="1"/>
            </p:cNvSpPr>
            <p:nvPr/>
          </p:nvSpPr>
          <p:spPr bwMode="auto">
            <a:xfrm>
              <a:off x="4752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139" name="Rectangle 157"/>
            <p:cNvSpPr>
              <a:spLocks noChangeArrowheads="1"/>
            </p:cNvSpPr>
            <p:nvPr/>
          </p:nvSpPr>
          <p:spPr bwMode="auto">
            <a:xfrm>
              <a:off x="4560" y="302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40" name="Rectangle 158"/>
          <p:cNvSpPr>
            <a:spLocks noChangeArrowheads="1"/>
          </p:cNvSpPr>
          <p:nvPr/>
        </p:nvSpPr>
        <p:spPr bwMode="auto">
          <a:xfrm>
            <a:off x="6699250" y="24320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cmovne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41" name="Group 173"/>
          <p:cNvGrpSpPr>
            <a:grpSpLocks/>
          </p:cNvGrpSpPr>
          <p:nvPr/>
        </p:nvGrpSpPr>
        <p:grpSpPr bwMode="auto">
          <a:xfrm>
            <a:off x="7613650" y="2432050"/>
            <a:ext cx="609600" cy="304800"/>
            <a:chOff x="4560" y="3312"/>
            <a:chExt cx="384" cy="192"/>
          </a:xfrm>
        </p:grpSpPr>
        <p:sp>
          <p:nvSpPr>
            <p:cNvPr id="142" name="Rectangle 160"/>
            <p:cNvSpPr>
              <a:spLocks noChangeArrowheads="1"/>
            </p:cNvSpPr>
            <p:nvPr/>
          </p:nvSpPr>
          <p:spPr bwMode="auto">
            <a:xfrm>
              <a:off x="4560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43" name="Rectangle 161"/>
            <p:cNvSpPr>
              <a:spLocks noChangeArrowheads="1"/>
            </p:cNvSpPr>
            <p:nvPr/>
          </p:nvSpPr>
          <p:spPr bwMode="auto">
            <a:xfrm>
              <a:off x="4752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144" name="Rectangle 162"/>
            <p:cNvSpPr>
              <a:spLocks noChangeArrowheads="1"/>
            </p:cNvSpPr>
            <p:nvPr/>
          </p:nvSpPr>
          <p:spPr bwMode="auto">
            <a:xfrm>
              <a:off x="4560" y="331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45" name="Rectangle 163"/>
          <p:cNvSpPr>
            <a:spLocks noChangeArrowheads="1"/>
          </p:cNvSpPr>
          <p:nvPr/>
        </p:nvSpPr>
        <p:spPr bwMode="auto">
          <a:xfrm>
            <a:off x="6699250" y="2889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46" name="Group 175"/>
          <p:cNvGrpSpPr>
            <a:grpSpLocks/>
          </p:cNvGrpSpPr>
          <p:nvPr/>
        </p:nvGrpSpPr>
        <p:grpSpPr bwMode="auto">
          <a:xfrm>
            <a:off x="7613650" y="2889250"/>
            <a:ext cx="609600" cy="304800"/>
            <a:chOff x="4560" y="3600"/>
            <a:chExt cx="384" cy="192"/>
          </a:xfrm>
        </p:grpSpPr>
        <p:sp>
          <p:nvSpPr>
            <p:cNvPr id="147" name="Rectangle 165"/>
            <p:cNvSpPr>
              <a:spLocks noChangeArrowheads="1"/>
            </p:cNvSpPr>
            <p:nvPr/>
          </p:nvSpPr>
          <p:spPr bwMode="auto">
            <a:xfrm>
              <a:off x="4560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48" name="Rectangle 166"/>
            <p:cNvSpPr>
              <a:spLocks noChangeArrowheads="1"/>
            </p:cNvSpPr>
            <p:nvPr/>
          </p:nvSpPr>
          <p:spPr bwMode="auto">
            <a:xfrm>
              <a:off x="4752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149" name="Rectangle 167"/>
            <p:cNvSpPr>
              <a:spLocks noChangeArrowheads="1"/>
            </p:cNvSpPr>
            <p:nvPr/>
          </p:nvSpPr>
          <p:spPr bwMode="auto">
            <a:xfrm>
              <a:off x="4560" y="360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50" name="Rectangle 168"/>
          <p:cNvSpPr>
            <a:spLocks noChangeArrowheads="1"/>
          </p:cNvSpPr>
          <p:nvPr/>
        </p:nvSpPr>
        <p:spPr bwMode="auto">
          <a:xfrm>
            <a:off x="6699250" y="3346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51" name="Group 174"/>
          <p:cNvGrpSpPr>
            <a:grpSpLocks/>
          </p:cNvGrpSpPr>
          <p:nvPr/>
        </p:nvGrpSpPr>
        <p:grpSpPr bwMode="auto">
          <a:xfrm>
            <a:off x="7613650" y="3346450"/>
            <a:ext cx="609600" cy="304800"/>
            <a:chOff x="4560" y="3888"/>
            <a:chExt cx="384" cy="192"/>
          </a:xfrm>
        </p:grpSpPr>
        <p:sp>
          <p:nvSpPr>
            <p:cNvPr id="152" name="Rectangle 170"/>
            <p:cNvSpPr>
              <a:spLocks noChangeArrowheads="1"/>
            </p:cNvSpPr>
            <p:nvPr/>
          </p:nvSpPr>
          <p:spPr bwMode="auto">
            <a:xfrm>
              <a:off x="4560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53" name="Rectangle 171"/>
            <p:cNvSpPr>
              <a:spLocks noChangeArrowheads="1"/>
            </p:cNvSpPr>
            <p:nvPr/>
          </p:nvSpPr>
          <p:spPr bwMode="auto">
            <a:xfrm>
              <a:off x="4752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6</a:t>
              </a:r>
            </a:p>
          </p:txBody>
        </p:sp>
        <p:sp>
          <p:nvSpPr>
            <p:cNvPr id="154" name="Rectangle 172"/>
            <p:cNvSpPr>
              <a:spLocks noChangeArrowheads="1"/>
            </p:cNvSpPr>
            <p:nvPr/>
          </p:nvSpPr>
          <p:spPr bwMode="auto">
            <a:xfrm>
              <a:off x="4560" y="388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55" name="AutoShape 218"/>
          <p:cNvSpPr>
            <a:spLocks/>
          </p:cNvSpPr>
          <p:nvPr/>
        </p:nvSpPr>
        <p:spPr bwMode="auto">
          <a:xfrm>
            <a:off x="6470650" y="679450"/>
            <a:ext cx="228600" cy="2971800"/>
          </a:xfrm>
          <a:prstGeom prst="leftBrace">
            <a:avLst>
              <a:gd name="adj1" fmla="val 108333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14235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 of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Review data hazards and control hazards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Review stalls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Data forwarding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Cache overview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Virtual memory overview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Exam Spring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016246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8470" y="492799"/>
            <a:ext cx="6832624" cy="572026"/>
          </a:xfrm>
        </p:spPr>
        <p:txBody>
          <a:bodyPr/>
          <a:lstStyle/>
          <a:p>
            <a:pPr eaLnBrk="1" hangingPunct="1"/>
            <a:r>
              <a:rPr lang="en-US" smtClean="0"/>
              <a:t>Memory Allocation Example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610588" y="1495825"/>
            <a:ext cx="5780476" cy="431330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319" tIns="44368" rIns="90319" bIns="44368">
            <a:spAutoFit/>
          </a:bodyPr>
          <a:lstStyle/>
          <a:p>
            <a:pPr algn="l" eaLnBrk="0" hangingPunct="0"/>
            <a:r>
              <a:rPr lang="fi-FI" sz="1797" dirty="0" err="1">
                <a:latin typeface="Courier New" pitchFamily="49" charset="0"/>
              </a:rPr>
              <a:t>char</a:t>
            </a:r>
            <a:r>
              <a:rPr lang="fi-FI" sz="1797" dirty="0">
                <a:latin typeface="Courier New" pitchFamily="49" charset="0"/>
              </a:rPr>
              <a:t> big_array[1L&lt;&lt;24];  /* 16 MB */</a:t>
            </a:r>
          </a:p>
          <a:p>
            <a:pPr algn="l" eaLnBrk="0" hangingPunct="0"/>
            <a:r>
              <a:rPr lang="fi-FI" sz="1797" dirty="0" err="1">
                <a:latin typeface="Courier New" pitchFamily="49" charset="0"/>
              </a:rPr>
              <a:t>char</a:t>
            </a:r>
            <a:r>
              <a:rPr lang="fi-FI" sz="1797" dirty="0">
                <a:latin typeface="Courier New" pitchFamily="49" charset="0"/>
              </a:rPr>
              <a:t> huge_array[1L&lt;&lt;31]; /*  2 GB */</a:t>
            </a:r>
          </a:p>
          <a:p>
            <a:pPr algn="l" eaLnBrk="0" hangingPunct="0"/>
            <a:endParaRPr lang="fi-FI" sz="1797" dirty="0">
              <a:latin typeface="Courier New" pitchFamily="49" charset="0"/>
            </a:endParaRPr>
          </a:p>
          <a:p>
            <a:pPr algn="l" eaLnBrk="0" hangingPunct="0"/>
            <a:r>
              <a:rPr lang="fi-FI" sz="1797" dirty="0" err="1">
                <a:latin typeface="Courier New" pitchFamily="49" charset="0"/>
              </a:rPr>
              <a:t>int</a:t>
            </a:r>
            <a:r>
              <a:rPr lang="fi-FI" sz="1797" dirty="0">
                <a:latin typeface="Courier New" pitchFamily="49" charset="0"/>
              </a:rPr>
              <a:t> </a:t>
            </a:r>
            <a:r>
              <a:rPr lang="fi-FI" sz="1797" dirty="0" err="1">
                <a:latin typeface="Courier New" pitchFamily="49" charset="0"/>
              </a:rPr>
              <a:t>global</a:t>
            </a:r>
            <a:r>
              <a:rPr lang="fi-FI" sz="1797" dirty="0">
                <a:latin typeface="Courier New" pitchFamily="49" charset="0"/>
              </a:rPr>
              <a:t> = 0;</a:t>
            </a:r>
          </a:p>
          <a:p>
            <a:pPr algn="l" eaLnBrk="0" hangingPunct="0"/>
            <a:endParaRPr lang="fi-FI" sz="1797" dirty="0">
              <a:latin typeface="Courier New" pitchFamily="49" charset="0"/>
            </a:endParaRPr>
          </a:p>
          <a:p>
            <a:pPr algn="l" eaLnBrk="0" hangingPunct="0"/>
            <a:r>
              <a:rPr lang="fi-FI" sz="1797" dirty="0" err="1">
                <a:latin typeface="Courier New" pitchFamily="49" charset="0"/>
              </a:rPr>
              <a:t>int</a:t>
            </a:r>
            <a:r>
              <a:rPr lang="fi-FI" sz="1797" dirty="0">
                <a:latin typeface="Courier New" pitchFamily="49" charset="0"/>
              </a:rPr>
              <a:t> </a:t>
            </a:r>
            <a:r>
              <a:rPr lang="fi-FI" sz="1797" dirty="0" err="1">
                <a:latin typeface="Courier New" pitchFamily="49" charset="0"/>
              </a:rPr>
              <a:t>useless</a:t>
            </a:r>
            <a:r>
              <a:rPr lang="fi-FI" sz="1797" dirty="0">
                <a:latin typeface="Courier New" pitchFamily="49" charset="0"/>
              </a:rPr>
              <a:t>() { </a:t>
            </a:r>
            <a:r>
              <a:rPr lang="fi-FI" sz="1797" dirty="0" err="1">
                <a:latin typeface="Courier New" pitchFamily="49" charset="0"/>
              </a:rPr>
              <a:t>return</a:t>
            </a:r>
            <a:r>
              <a:rPr lang="fi-FI" sz="1797" dirty="0">
                <a:latin typeface="Courier New" pitchFamily="49" charset="0"/>
              </a:rPr>
              <a:t> 0; }</a:t>
            </a:r>
          </a:p>
          <a:p>
            <a:pPr algn="l" eaLnBrk="0" hangingPunct="0"/>
            <a:endParaRPr lang="fi-FI" sz="1797" dirty="0">
              <a:latin typeface="Courier New" pitchFamily="49" charset="0"/>
            </a:endParaRPr>
          </a:p>
          <a:p>
            <a:pPr algn="l" eaLnBrk="0" hangingPunct="0"/>
            <a:r>
              <a:rPr lang="fi-FI" sz="1797" dirty="0" err="1">
                <a:latin typeface="Courier New" pitchFamily="49" charset="0"/>
              </a:rPr>
              <a:t>int</a:t>
            </a:r>
            <a:r>
              <a:rPr lang="fi-FI" sz="1797" dirty="0">
                <a:latin typeface="Courier New" pitchFamily="49" charset="0"/>
              </a:rPr>
              <a:t> main ()</a:t>
            </a:r>
          </a:p>
          <a:p>
            <a:pPr algn="l" eaLnBrk="0" hangingPunct="0"/>
            <a:r>
              <a:rPr lang="fi-FI" sz="1797" dirty="0">
                <a:latin typeface="Courier New" pitchFamily="49" charset="0"/>
              </a:rPr>
              <a:t>{</a:t>
            </a:r>
          </a:p>
          <a:p>
            <a:pPr algn="l" eaLnBrk="0" hangingPunct="0"/>
            <a:r>
              <a:rPr lang="fi-FI" sz="1797" dirty="0">
                <a:latin typeface="Courier New" pitchFamily="49" charset="0"/>
              </a:rPr>
              <a:t>    </a:t>
            </a:r>
            <a:r>
              <a:rPr lang="fi-FI" sz="1797" dirty="0" err="1">
                <a:latin typeface="Courier New" pitchFamily="49" charset="0"/>
              </a:rPr>
              <a:t>void</a:t>
            </a:r>
            <a:r>
              <a:rPr lang="fi-FI" sz="1797" dirty="0">
                <a:latin typeface="Courier New" pitchFamily="49" charset="0"/>
              </a:rPr>
              <a:t> *p1, *p2, *p3, *p4;</a:t>
            </a:r>
          </a:p>
          <a:p>
            <a:pPr algn="l" eaLnBrk="0" hangingPunct="0"/>
            <a:r>
              <a:rPr lang="fi-FI" sz="1797" dirty="0">
                <a:latin typeface="Courier New" pitchFamily="49" charset="0"/>
              </a:rPr>
              <a:t>    </a:t>
            </a:r>
            <a:r>
              <a:rPr lang="fi-FI" sz="1797" dirty="0" err="1">
                <a:latin typeface="Courier New" pitchFamily="49" charset="0"/>
              </a:rPr>
              <a:t>int</a:t>
            </a:r>
            <a:r>
              <a:rPr lang="fi-FI" sz="1797" dirty="0">
                <a:latin typeface="Courier New" pitchFamily="49" charset="0"/>
              </a:rPr>
              <a:t> </a:t>
            </a:r>
            <a:r>
              <a:rPr lang="fi-FI" sz="1797" dirty="0" err="1">
                <a:latin typeface="Courier New" pitchFamily="49" charset="0"/>
              </a:rPr>
              <a:t>local</a:t>
            </a:r>
            <a:r>
              <a:rPr lang="fi-FI" sz="1797" dirty="0">
                <a:latin typeface="Courier New" pitchFamily="49" charset="0"/>
              </a:rPr>
              <a:t> = 0;</a:t>
            </a:r>
          </a:p>
          <a:p>
            <a:pPr algn="l" eaLnBrk="0" hangingPunct="0"/>
            <a:r>
              <a:rPr lang="fi-FI" sz="1797" dirty="0">
                <a:latin typeface="Courier New" pitchFamily="49" charset="0"/>
              </a:rPr>
              <a:t>    p1 = malloc(1L &lt;&lt; 28); /* 256 MB */</a:t>
            </a:r>
          </a:p>
          <a:p>
            <a:pPr algn="l" eaLnBrk="0" hangingPunct="0"/>
            <a:r>
              <a:rPr lang="fi-FI" sz="1797" dirty="0">
                <a:latin typeface="Courier New" pitchFamily="49" charset="0"/>
              </a:rPr>
              <a:t>    p2 = malloc(1L &lt;&lt; 8);  /* 256  B */</a:t>
            </a:r>
          </a:p>
          <a:p>
            <a:pPr algn="l" eaLnBrk="0" hangingPunct="0"/>
            <a:r>
              <a:rPr lang="fi-FI" sz="1797" dirty="0">
                <a:latin typeface="Courier New" pitchFamily="49" charset="0"/>
              </a:rPr>
              <a:t>    p3 = malloc(1L &lt;&lt; 32); /*   4 GB */</a:t>
            </a:r>
          </a:p>
          <a:p>
            <a:pPr algn="l" eaLnBrk="0" hangingPunct="0"/>
            <a:r>
              <a:rPr lang="fi-FI" sz="1797" dirty="0">
                <a:latin typeface="Courier New" pitchFamily="49" charset="0"/>
              </a:rPr>
              <a:t>    p4 = malloc(1L &lt;&lt; 8);  /* 256  B */</a:t>
            </a:r>
          </a:p>
          <a:p>
            <a:pPr algn="l" eaLnBrk="0" hangingPunct="0"/>
            <a:r>
              <a:rPr lang="en-US" sz="1797" dirty="0">
                <a:latin typeface="Courier New" pitchFamily="49" charset="0"/>
              </a:rPr>
              <a:t> /* Some print statements ... */</a:t>
            </a:r>
          </a:p>
          <a:p>
            <a:pPr algn="l" eaLnBrk="0" hangingPunct="0"/>
            <a:r>
              <a:rPr lang="en-US" sz="1797" dirty="0">
                <a:latin typeface="Courier New" pitchFamily="49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54349" y="304236"/>
            <a:ext cx="1957674" cy="34061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797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not drawn to scale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7935" y="6308134"/>
            <a:ext cx="2814296" cy="3416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Where does everything go?</a:t>
            </a: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6847417" y="1040026"/>
            <a:ext cx="1445119" cy="5574483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6847417" y="1169406"/>
            <a:ext cx="1445119" cy="38029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797" dirty="0">
                <a:latin typeface="Calibri" pitchFamily="34" charset="0"/>
              </a:rPr>
              <a:t>Stack</a:t>
            </a: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6847417" y="6006037"/>
            <a:ext cx="1445119" cy="304236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797">
                <a:latin typeface="Calibri" pitchFamily="34" charset="0"/>
              </a:rPr>
              <a:t>Text</a:t>
            </a:r>
          </a:p>
        </p:txBody>
      </p:sp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6847417" y="5701801"/>
            <a:ext cx="1445119" cy="304236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797">
                <a:latin typeface="Calibri" pitchFamily="34" charset="0"/>
              </a:rPr>
              <a:t>Data</a:t>
            </a:r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6847417" y="5095946"/>
            <a:ext cx="1445119" cy="605856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797" dirty="0">
                <a:latin typeface="Calibri" pitchFamily="34" charset="0"/>
              </a:rPr>
              <a:t>Heap</a:t>
            </a:r>
          </a:p>
        </p:txBody>
      </p:sp>
      <p:sp>
        <p:nvSpPr>
          <p:cNvPr id="22" name="Line 34"/>
          <p:cNvSpPr>
            <a:spLocks noChangeShapeType="1"/>
          </p:cNvSpPr>
          <p:nvPr/>
        </p:nvSpPr>
        <p:spPr bwMode="auto">
          <a:xfrm>
            <a:off x="7569976" y="1549700"/>
            <a:ext cx="0" cy="456353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635" rIns="45635" anchor="ctr">
            <a:spAutoFit/>
          </a:bodyPr>
          <a:lstStyle/>
          <a:p>
            <a:endParaRPr lang="en-US"/>
          </a:p>
        </p:txBody>
      </p:sp>
      <p:sp>
        <p:nvSpPr>
          <p:cNvPr id="23" name="Line 35"/>
          <p:cNvSpPr>
            <a:spLocks noChangeShapeType="1"/>
          </p:cNvSpPr>
          <p:nvPr/>
        </p:nvSpPr>
        <p:spPr bwMode="auto">
          <a:xfrm flipV="1">
            <a:off x="7569976" y="4867769"/>
            <a:ext cx="0" cy="22817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635" rIns="45635" anchor="ctr">
            <a:spAutoFit/>
          </a:bodyPr>
          <a:lstStyle/>
          <a:p>
            <a:endParaRPr lang="en-US"/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847417" y="2308705"/>
            <a:ext cx="1445119" cy="1584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Rectangle 25"/>
          <p:cNvSpPr>
            <a:spLocks noChangeArrowheads="1"/>
          </p:cNvSpPr>
          <p:nvPr/>
        </p:nvSpPr>
        <p:spPr bwMode="auto">
          <a:xfrm>
            <a:off x="6847417" y="3726886"/>
            <a:ext cx="1445119" cy="608471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797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797" dirty="0">
                <a:latin typeface="Calibri" pitchFamily="34" charset="0"/>
              </a:rPr>
              <a:t>Libraries</a:t>
            </a:r>
          </a:p>
        </p:txBody>
      </p:sp>
    </p:spTree>
    <p:extLst>
      <p:ext uri="{BB962C8B-B14F-4D97-AF65-F5344CB8AC3E}">
        <p14:creationId xmlns:p14="http://schemas.microsoft.com/office/powerpoint/2010/main" val="24393576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>
            <a:spLocks noGrp="1" noChangeArrowheads="1"/>
          </p:cNvSpPr>
          <p:nvPr>
            <p:ph type="title"/>
          </p:nvPr>
        </p:nvSpPr>
        <p:spPr>
          <a:xfrm>
            <a:off x="63915" y="247191"/>
            <a:ext cx="8700819" cy="781189"/>
          </a:xfrm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dirty="0" smtClean="0">
                <a:latin typeface="Arial"/>
                <a:cs typeface="Arial"/>
              </a:rPr>
              <a:t>Example Memory </a:t>
            </a:r>
            <a:br>
              <a:rPr lang="en-GB" dirty="0" smtClean="0">
                <a:latin typeface="Arial"/>
                <a:cs typeface="Arial"/>
              </a:rPr>
            </a:br>
            <a:r>
              <a:rPr lang="en-GB" dirty="0" smtClean="0">
                <a:latin typeface="Arial"/>
                <a:cs typeface="Arial"/>
              </a:rPr>
              <a:t>     Hierarchy</a:t>
            </a:r>
          </a:p>
        </p:txBody>
      </p:sp>
      <p:sp>
        <p:nvSpPr>
          <p:cNvPr id="151" name="AutoShape 195"/>
          <p:cNvSpPr>
            <a:spLocks noChangeAspect="1" noChangeArrowheads="1"/>
          </p:cNvSpPr>
          <p:nvPr/>
        </p:nvSpPr>
        <p:spPr bwMode="auto">
          <a:xfrm>
            <a:off x="553543" y="342265"/>
            <a:ext cx="6889668" cy="6444407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chemeClr val="accent6">
                  <a:lumMod val="20000"/>
                  <a:lumOff val="80000"/>
                  <a:alpha val="7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16140000" scaled="0"/>
            <a:tileRect/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797" b="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52" name="Text Box 196"/>
          <p:cNvSpPr txBox="1">
            <a:spLocks noChangeAspect="1" noChangeArrowheads="1"/>
          </p:cNvSpPr>
          <p:nvPr/>
        </p:nvSpPr>
        <p:spPr bwMode="auto">
          <a:xfrm>
            <a:off x="3689666" y="832964"/>
            <a:ext cx="722198" cy="368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b="0" kern="0" dirty="0" err="1">
                <a:solidFill>
                  <a:sysClr val="windowText" lastClr="000000"/>
                </a:solidFill>
                <a:latin typeface="Arial"/>
                <a:cs typeface="Arial"/>
              </a:rPr>
              <a:t>Regs</a:t>
            </a:r>
            <a:endParaRPr lang="en-US" sz="1797" b="0" kern="0" dirty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53" name="Text Box 198"/>
          <p:cNvSpPr txBox="1">
            <a:spLocks noChangeAspect="1" noChangeArrowheads="1"/>
          </p:cNvSpPr>
          <p:nvPr/>
        </p:nvSpPr>
        <p:spPr bwMode="auto">
          <a:xfrm>
            <a:off x="3459393" y="1281457"/>
            <a:ext cx="1182746" cy="64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b="0" kern="0">
                <a:solidFill>
                  <a:sysClr val="windowText" lastClr="000000"/>
                </a:solidFill>
                <a:latin typeface="Arial"/>
                <a:cs typeface="Arial"/>
              </a:rPr>
              <a:t>L1 cache 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b="0" kern="0">
                <a:solidFill>
                  <a:sysClr val="windowText" lastClr="000000"/>
                </a:solidFill>
                <a:latin typeface="Arial"/>
                <a:cs typeface="Arial"/>
              </a:rPr>
              <a:t>(SRAM)</a:t>
            </a:r>
          </a:p>
        </p:txBody>
      </p:sp>
      <p:sp>
        <p:nvSpPr>
          <p:cNvPr id="154" name="Text Box 199"/>
          <p:cNvSpPr txBox="1">
            <a:spLocks noChangeAspect="1" noChangeArrowheads="1"/>
          </p:cNvSpPr>
          <p:nvPr/>
        </p:nvSpPr>
        <p:spPr bwMode="auto">
          <a:xfrm>
            <a:off x="3260864" y="3814720"/>
            <a:ext cx="1579804" cy="645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Main memory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(DRAM)</a:t>
            </a:r>
          </a:p>
        </p:txBody>
      </p:sp>
      <p:sp>
        <p:nvSpPr>
          <p:cNvPr id="155" name="Text Box 200"/>
          <p:cNvSpPr txBox="1">
            <a:spLocks noChangeAspect="1" noChangeArrowheads="1"/>
          </p:cNvSpPr>
          <p:nvPr/>
        </p:nvSpPr>
        <p:spPr bwMode="auto">
          <a:xfrm>
            <a:off x="2703414" y="4838346"/>
            <a:ext cx="2694703" cy="645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Local secondary storage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(local disks)</a:t>
            </a:r>
          </a:p>
        </p:txBody>
      </p:sp>
      <p:sp>
        <p:nvSpPr>
          <p:cNvPr id="156" name="Line 203"/>
          <p:cNvSpPr>
            <a:spLocks noChangeAspect="1" noChangeShapeType="1"/>
          </p:cNvSpPr>
          <p:nvPr/>
        </p:nvSpPr>
        <p:spPr bwMode="auto">
          <a:xfrm>
            <a:off x="3508749" y="1262895"/>
            <a:ext cx="97925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797" b="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57" name="Line 204"/>
          <p:cNvSpPr>
            <a:spLocks noChangeAspect="1" noChangeShapeType="1"/>
          </p:cNvSpPr>
          <p:nvPr/>
        </p:nvSpPr>
        <p:spPr bwMode="auto">
          <a:xfrm>
            <a:off x="3158561" y="1899888"/>
            <a:ext cx="166854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797" b="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58" name="Line 205"/>
          <p:cNvSpPr>
            <a:spLocks noChangeAspect="1" noChangeShapeType="1"/>
          </p:cNvSpPr>
          <p:nvPr/>
        </p:nvSpPr>
        <p:spPr bwMode="auto">
          <a:xfrm>
            <a:off x="2776682" y="2650970"/>
            <a:ext cx="244339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797" b="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59" name="Line 222"/>
          <p:cNvSpPr>
            <a:spLocks noChangeAspect="1" noChangeShapeType="1"/>
          </p:cNvSpPr>
          <p:nvPr/>
        </p:nvSpPr>
        <p:spPr bwMode="auto">
          <a:xfrm>
            <a:off x="78176" y="3467018"/>
            <a:ext cx="0" cy="2340396"/>
          </a:xfrm>
          <a:prstGeom prst="line">
            <a:avLst/>
          </a:pr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797" b="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60" name="Text Box 223"/>
          <p:cNvSpPr txBox="1">
            <a:spLocks noChangeAspect="1" noChangeArrowheads="1"/>
          </p:cNvSpPr>
          <p:nvPr/>
        </p:nvSpPr>
        <p:spPr bwMode="auto">
          <a:xfrm>
            <a:off x="125713" y="3618453"/>
            <a:ext cx="1060743" cy="1812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Larger,  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slower, 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and 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cheaper 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(per byte)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storage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devices</a:t>
            </a:r>
          </a:p>
        </p:txBody>
      </p:sp>
      <p:sp>
        <p:nvSpPr>
          <p:cNvPr id="161" name="Line 224"/>
          <p:cNvSpPr>
            <a:spLocks noChangeAspect="1" noChangeShapeType="1"/>
          </p:cNvSpPr>
          <p:nvPr/>
        </p:nvSpPr>
        <p:spPr bwMode="auto">
          <a:xfrm>
            <a:off x="2253778" y="3579522"/>
            <a:ext cx="346860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797" b="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62" name="Text Box 225"/>
          <p:cNvSpPr txBox="1">
            <a:spLocks noChangeAspect="1" noChangeArrowheads="1"/>
          </p:cNvSpPr>
          <p:nvPr/>
        </p:nvSpPr>
        <p:spPr bwMode="auto">
          <a:xfrm>
            <a:off x="2575442" y="5936447"/>
            <a:ext cx="2950646" cy="645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Remote secondary storage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(e.g., Web servers)</a:t>
            </a:r>
          </a:p>
        </p:txBody>
      </p:sp>
      <p:sp>
        <p:nvSpPr>
          <p:cNvPr id="165" name="Text Box 227"/>
          <p:cNvSpPr txBox="1">
            <a:spLocks noChangeAspect="1" noChangeArrowheads="1"/>
          </p:cNvSpPr>
          <p:nvPr/>
        </p:nvSpPr>
        <p:spPr bwMode="auto">
          <a:xfrm>
            <a:off x="7062324" y="5365165"/>
            <a:ext cx="2058938" cy="737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97" kern="0" dirty="0">
                <a:solidFill>
                  <a:srgbClr val="FF0000"/>
                </a:solidFill>
                <a:latin typeface="Arial"/>
                <a:cs typeface="Arial"/>
              </a:rPr>
              <a:t>Local disks hold files retrieved from disks </a:t>
            </a:r>
          </a:p>
          <a:p>
            <a:pPr algn="l"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97" kern="0" dirty="0">
                <a:solidFill>
                  <a:srgbClr val="FF0000"/>
                </a:solidFill>
                <a:latin typeface="Arial"/>
                <a:cs typeface="Arial"/>
              </a:rPr>
              <a:t>on remote servers</a:t>
            </a:r>
          </a:p>
        </p:txBody>
      </p:sp>
      <p:sp>
        <p:nvSpPr>
          <p:cNvPr id="166" name="Line 235"/>
          <p:cNvSpPr>
            <a:spLocks noChangeAspect="1" noChangeShapeType="1"/>
          </p:cNvSpPr>
          <p:nvPr/>
        </p:nvSpPr>
        <p:spPr bwMode="auto">
          <a:xfrm>
            <a:off x="1707104" y="4623747"/>
            <a:ext cx="456828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797" b="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67" name="Text Box 236"/>
          <p:cNvSpPr txBox="1">
            <a:spLocks noChangeAspect="1" noChangeArrowheads="1"/>
          </p:cNvSpPr>
          <p:nvPr/>
        </p:nvSpPr>
        <p:spPr bwMode="auto">
          <a:xfrm>
            <a:off x="3459393" y="1945387"/>
            <a:ext cx="1182746" cy="64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L2 cache 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(SRAM)</a:t>
            </a:r>
          </a:p>
        </p:txBody>
      </p:sp>
      <p:sp>
        <p:nvSpPr>
          <p:cNvPr id="169" name="Text Box 243"/>
          <p:cNvSpPr txBox="1">
            <a:spLocks noChangeAspect="1" noChangeArrowheads="1"/>
          </p:cNvSpPr>
          <p:nvPr/>
        </p:nvSpPr>
        <p:spPr bwMode="auto">
          <a:xfrm>
            <a:off x="4955453" y="1638437"/>
            <a:ext cx="2833194" cy="522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97" kern="0" dirty="0">
                <a:solidFill>
                  <a:srgbClr val="FF0000"/>
                </a:solidFill>
                <a:latin typeface="Arial"/>
                <a:cs typeface="Arial"/>
              </a:rPr>
              <a:t>L1 cache holds cache lines retrieved from the L2 cache.</a:t>
            </a:r>
          </a:p>
        </p:txBody>
      </p:sp>
      <p:sp>
        <p:nvSpPr>
          <p:cNvPr id="171" name="Text Box 233"/>
          <p:cNvSpPr txBox="1">
            <a:spLocks noChangeAspect="1" noChangeArrowheads="1"/>
          </p:cNvSpPr>
          <p:nvPr/>
        </p:nvSpPr>
        <p:spPr bwMode="auto">
          <a:xfrm>
            <a:off x="4567235" y="971662"/>
            <a:ext cx="2914006" cy="522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97" kern="0" dirty="0">
                <a:solidFill>
                  <a:srgbClr val="FF0000"/>
                </a:solidFill>
                <a:latin typeface="Arial"/>
                <a:cs typeface="Arial"/>
              </a:rPr>
              <a:t>CPU registers hold words retrieved from </a:t>
            </a:r>
            <a:r>
              <a:rPr lang="en-US" sz="1397" kern="0" dirty="0" err="1">
                <a:solidFill>
                  <a:srgbClr val="FF0000"/>
                </a:solidFill>
                <a:latin typeface="Arial"/>
                <a:cs typeface="Arial"/>
              </a:rPr>
              <a:t>th</a:t>
            </a:r>
            <a:r>
              <a:rPr lang="en-US" sz="1397" kern="0" dirty="0">
                <a:solidFill>
                  <a:srgbClr val="FF0000"/>
                </a:solidFill>
                <a:latin typeface="Arial"/>
                <a:cs typeface="Arial"/>
              </a:rPr>
              <a:t>e L1 cache.</a:t>
            </a:r>
          </a:p>
        </p:txBody>
      </p:sp>
      <p:sp>
        <p:nvSpPr>
          <p:cNvPr id="174" name="Text Box 231"/>
          <p:cNvSpPr txBox="1">
            <a:spLocks noChangeAspect="1" noChangeArrowheads="1"/>
          </p:cNvSpPr>
          <p:nvPr/>
        </p:nvSpPr>
        <p:spPr bwMode="auto">
          <a:xfrm>
            <a:off x="5357931" y="2399023"/>
            <a:ext cx="2624032" cy="522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97" kern="0" dirty="0">
                <a:solidFill>
                  <a:srgbClr val="FF0000"/>
                </a:solidFill>
                <a:latin typeface="Arial"/>
                <a:cs typeface="Arial"/>
              </a:rPr>
              <a:t>L2 cache holds cache lines</a:t>
            </a:r>
          </a:p>
          <a:p>
            <a:pPr algn="l"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97" kern="0" dirty="0">
                <a:solidFill>
                  <a:srgbClr val="FF0000"/>
                </a:solidFill>
                <a:latin typeface="Arial"/>
                <a:cs typeface="Arial"/>
              </a:rPr>
              <a:t> retrieved from L3 cache</a:t>
            </a:r>
          </a:p>
        </p:txBody>
      </p:sp>
      <p:sp>
        <p:nvSpPr>
          <p:cNvPr id="176" name="Text Box 247"/>
          <p:cNvSpPr txBox="1">
            <a:spLocks noChangeAspect="1" noChangeArrowheads="1"/>
          </p:cNvSpPr>
          <p:nvPr/>
        </p:nvSpPr>
        <p:spPr bwMode="auto">
          <a:xfrm>
            <a:off x="3231451" y="642816"/>
            <a:ext cx="529932" cy="368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kern="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L0:</a:t>
            </a:r>
          </a:p>
        </p:txBody>
      </p:sp>
      <p:sp>
        <p:nvSpPr>
          <p:cNvPr id="177" name="Text Box 248"/>
          <p:cNvSpPr txBox="1">
            <a:spLocks noChangeAspect="1" noChangeArrowheads="1"/>
          </p:cNvSpPr>
          <p:nvPr/>
        </p:nvSpPr>
        <p:spPr bwMode="auto">
          <a:xfrm>
            <a:off x="2863833" y="1351115"/>
            <a:ext cx="529932" cy="368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kern="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L1:</a:t>
            </a:r>
          </a:p>
        </p:txBody>
      </p:sp>
      <p:sp>
        <p:nvSpPr>
          <p:cNvPr id="178" name="Text Box 249"/>
          <p:cNvSpPr txBox="1">
            <a:spLocks noChangeAspect="1" noChangeArrowheads="1"/>
          </p:cNvSpPr>
          <p:nvPr/>
        </p:nvSpPr>
        <p:spPr bwMode="auto">
          <a:xfrm>
            <a:off x="2483538" y="2037229"/>
            <a:ext cx="529932" cy="368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ker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L2:</a:t>
            </a:r>
          </a:p>
        </p:txBody>
      </p:sp>
      <p:sp>
        <p:nvSpPr>
          <p:cNvPr id="179" name="Text Box 250"/>
          <p:cNvSpPr txBox="1">
            <a:spLocks noChangeAspect="1" noChangeArrowheads="1"/>
          </p:cNvSpPr>
          <p:nvPr/>
        </p:nvSpPr>
        <p:spPr bwMode="auto">
          <a:xfrm>
            <a:off x="2077891" y="2791480"/>
            <a:ext cx="529932" cy="368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ker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L3:</a:t>
            </a:r>
          </a:p>
        </p:txBody>
      </p:sp>
      <p:sp>
        <p:nvSpPr>
          <p:cNvPr id="180" name="Text Box 251"/>
          <p:cNvSpPr txBox="1">
            <a:spLocks noChangeAspect="1" noChangeArrowheads="1"/>
          </p:cNvSpPr>
          <p:nvPr/>
        </p:nvSpPr>
        <p:spPr bwMode="auto">
          <a:xfrm>
            <a:off x="1553402" y="3788169"/>
            <a:ext cx="529932" cy="368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ker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L4:</a:t>
            </a:r>
          </a:p>
        </p:txBody>
      </p:sp>
      <p:sp>
        <p:nvSpPr>
          <p:cNvPr id="181" name="Text Box 252"/>
          <p:cNvSpPr txBox="1">
            <a:spLocks noChangeAspect="1" noChangeArrowheads="1"/>
          </p:cNvSpPr>
          <p:nvPr/>
        </p:nvSpPr>
        <p:spPr bwMode="auto">
          <a:xfrm>
            <a:off x="933838" y="4903699"/>
            <a:ext cx="529932" cy="368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ker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L5:</a:t>
            </a:r>
          </a:p>
        </p:txBody>
      </p:sp>
      <p:sp>
        <p:nvSpPr>
          <p:cNvPr id="182" name="Text Box 289"/>
          <p:cNvSpPr txBox="1">
            <a:spLocks noChangeAspect="1" noChangeArrowheads="1"/>
          </p:cNvSpPr>
          <p:nvPr/>
        </p:nvSpPr>
        <p:spPr bwMode="auto">
          <a:xfrm>
            <a:off x="132051" y="1135447"/>
            <a:ext cx="1060743" cy="1812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Smaller,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faster,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and 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costlier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(per byte)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storage 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devices</a:t>
            </a:r>
          </a:p>
        </p:txBody>
      </p:sp>
      <p:sp>
        <p:nvSpPr>
          <p:cNvPr id="183" name="Line 291"/>
          <p:cNvSpPr>
            <a:spLocks noChangeShapeType="1"/>
          </p:cNvSpPr>
          <p:nvPr/>
        </p:nvSpPr>
        <p:spPr bwMode="auto">
          <a:xfrm flipH="1" flipV="1">
            <a:off x="92437" y="952322"/>
            <a:ext cx="0" cy="2150248"/>
          </a:xfrm>
          <a:prstGeom prst="line">
            <a:avLst/>
          </a:pr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597" b="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84" name="Line 292"/>
          <p:cNvSpPr>
            <a:spLocks noChangeAspect="1" noChangeShapeType="1"/>
          </p:cNvSpPr>
          <p:nvPr/>
        </p:nvSpPr>
        <p:spPr bwMode="auto">
          <a:xfrm>
            <a:off x="1117647" y="5732939"/>
            <a:ext cx="575512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1797" b="0" kern="0">
              <a:solidFill>
                <a:sysClr val="windowText" lastClr="000000"/>
              </a:solidFill>
              <a:latin typeface="Arial"/>
              <a:cs typeface="Arial"/>
            </a:endParaRPr>
          </a:p>
        </p:txBody>
      </p:sp>
      <p:sp>
        <p:nvSpPr>
          <p:cNvPr id="185" name="Text Box 293"/>
          <p:cNvSpPr txBox="1">
            <a:spLocks noChangeAspect="1" noChangeArrowheads="1"/>
          </p:cNvSpPr>
          <p:nvPr/>
        </p:nvSpPr>
        <p:spPr bwMode="auto">
          <a:xfrm>
            <a:off x="3459393" y="2775697"/>
            <a:ext cx="1182746" cy="64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L3 cache </a:t>
            </a:r>
          </a:p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b="0" kern="0" dirty="0">
                <a:solidFill>
                  <a:sysClr val="windowText" lastClr="000000"/>
                </a:solidFill>
                <a:latin typeface="Arial"/>
                <a:cs typeface="Arial"/>
              </a:rPr>
              <a:t>(SRAM)</a:t>
            </a:r>
          </a:p>
        </p:txBody>
      </p:sp>
      <p:sp>
        <p:nvSpPr>
          <p:cNvPr id="187" name="Text Box 295"/>
          <p:cNvSpPr txBox="1">
            <a:spLocks noChangeAspect="1" noChangeArrowheads="1"/>
          </p:cNvSpPr>
          <p:nvPr/>
        </p:nvSpPr>
        <p:spPr bwMode="auto">
          <a:xfrm>
            <a:off x="5801607" y="3299380"/>
            <a:ext cx="2871222" cy="5222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97" kern="0" dirty="0">
                <a:solidFill>
                  <a:srgbClr val="FF0000"/>
                </a:solidFill>
                <a:latin typeface="Arial"/>
                <a:cs typeface="Arial"/>
              </a:rPr>
              <a:t>L3 cache holds cache lines</a:t>
            </a:r>
          </a:p>
          <a:p>
            <a:pPr algn="l"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97" kern="0" dirty="0">
                <a:solidFill>
                  <a:srgbClr val="FF0000"/>
                </a:solidFill>
                <a:latin typeface="Arial"/>
                <a:cs typeface="Arial"/>
              </a:rPr>
              <a:t> retrieved from main memory.</a:t>
            </a:r>
          </a:p>
        </p:txBody>
      </p:sp>
      <p:sp>
        <p:nvSpPr>
          <p:cNvPr id="189" name="Text Box 297"/>
          <p:cNvSpPr txBox="1">
            <a:spLocks noChangeAspect="1" noChangeArrowheads="1"/>
          </p:cNvSpPr>
          <p:nvPr/>
        </p:nvSpPr>
        <p:spPr bwMode="auto">
          <a:xfrm>
            <a:off x="388750" y="5952678"/>
            <a:ext cx="529932" cy="368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797" kern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L6:</a:t>
            </a:r>
          </a:p>
        </p:txBody>
      </p:sp>
      <p:sp>
        <p:nvSpPr>
          <p:cNvPr id="234" name="Text Box 229"/>
          <p:cNvSpPr txBox="1">
            <a:spLocks noChangeAspect="1" noChangeArrowheads="1"/>
          </p:cNvSpPr>
          <p:nvPr/>
        </p:nvSpPr>
        <p:spPr bwMode="auto">
          <a:xfrm>
            <a:off x="6389956" y="4230550"/>
            <a:ext cx="2180136" cy="737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l" defTabSz="912663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97" kern="0" dirty="0">
                <a:solidFill>
                  <a:srgbClr val="FF0000"/>
                </a:solidFill>
                <a:latin typeface="Arial"/>
                <a:cs typeface="Arial"/>
              </a:rPr>
              <a:t>Main memory holds disk blocks retrieved from local disks.</a:t>
            </a:r>
          </a:p>
        </p:txBody>
      </p:sp>
    </p:spTree>
    <p:extLst>
      <p:ext uri="{BB962C8B-B14F-4D97-AF65-F5344CB8AC3E}">
        <p14:creationId xmlns:p14="http://schemas.microsoft.com/office/powerpoint/2010/main" val="32000789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2 Review Questions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Aggregate memory layout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RTL implementation of pop </a:t>
                </a:r>
                <a:r>
                  <a:rPr lang="en-US" dirty="0" err="1" smtClean="0"/>
                  <a:t>rA</a:t>
                </a:r>
                <a:r>
                  <a:rPr lang="en-US" dirty="0" smtClean="0"/>
                  <a:t> and </a:t>
                </a:r>
                <a:r>
                  <a:rPr lang="en-US" dirty="0" err="1" smtClean="0"/>
                  <a:t>rmmovq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rA</a:t>
                </a:r>
                <a:r>
                  <a:rPr lang="en-US" dirty="0" smtClean="0"/>
                  <a:t>, D(</a:t>
                </a:r>
                <a:r>
                  <a:rPr lang="en-US" dirty="0" err="1" smtClean="0"/>
                  <a:t>rB</a:t>
                </a:r>
                <a:r>
                  <a:rPr lang="en-US" dirty="0" smtClean="0"/>
                  <a:t>)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Match code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Write Assembly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𝒂𝒊</m:t>
                        </m:r>
                      </m:e>
                    </m:nary>
                  </m:oMath>
                </a14:m>
                <a:r>
                  <a:rPr lang="en-US" dirty="0" smtClean="0"/>
                  <a:t>|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GDB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HCL for </a:t>
                </a:r>
                <a:r>
                  <a:rPr lang="en-US" dirty="0" err="1" smtClean="0"/>
                  <a:t>needs_reg_ids</a:t>
                </a:r>
                <a:endParaRPr lang="en-US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dirty="0" smtClean="0"/>
                  <a:t>Forwarding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mtClean="0"/>
                  <a:t>Load-use</a:t>
                </a:r>
              </a:p>
              <a:p>
                <a:pPr marL="457200" indent="-457200">
                  <a:buFont typeface="+mj-lt"/>
                  <a:buAutoNum type="arabicPeriod"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103" t="-1287" r="-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8165111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>
          <a:xfrm>
            <a:off x="358474" y="434871"/>
            <a:ext cx="8643945" cy="760589"/>
          </a:xfrm>
        </p:spPr>
        <p:txBody>
          <a:bodyPr/>
          <a:lstStyle/>
          <a:p>
            <a:pPr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dirty="0" smtClean="0"/>
              <a:t>Examples of Caching in the </a:t>
            </a:r>
            <a:r>
              <a:rPr lang="en-GB" dirty="0" err="1" smtClean="0"/>
              <a:t>Mem</a:t>
            </a:r>
            <a:r>
              <a:rPr lang="en-GB" dirty="0" smtClean="0"/>
              <a:t>. Hierarchy</a:t>
            </a:r>
          </a:p>
        </p:txBody>
      </p:sp>
      <p:sp>
        <p:nvSpPr>
          <p:cNvPr id="37893" name="Rectangle 3"/>
          <p:cNvSpPr>
            <a:spLocks noChangeArrowheads="1"/>
          </p:cNvSpPr>
          <p:nvPr/>
        </p:nvSpPr>
        <p:spPr bwMode="auto">
          <a:xfrm>
            <a:off x="7646035" y="2424377"/>
            <a:ext cx="1445119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Hardware MMU</a:t>
            </a:r>
          </a:p>
        </p:txBody>
      </p:sp>
      <p:sp>
        <p:nvSpPr>
          <p:cNvPr id="37894" name="Rectangle 4"/>
          <p:cNvSpPr>
            <a:spLocks noChangeArrowheads="1"/>
          </p:cNvSpPr>
          <p:nvPr/>
        </p:nvSpPr>
        <p:spPr bwMode="auto">
          <a:xfrm>
            <a:off x="5896681" y="2424377"/>
            <a:ext cx="1749354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 algn="r"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7895" name="Rectangle 5"/>
          <p:cNvSpPr>
            <a:spLocks noChangeArrowheads="1"/>
          </p:cNvSpPr>
          <p:nvPr/>
        </p:nvSpPr>
        <p:spPr bwMode="auto">
          <a:xfrm>
            <a:off x="3843091" y="2424377"/>
            <a:ext cx="2053590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On-Chip TLB</a:t>
            </a:r>
          </a:p>
        </p:txBody>
      </p:sp>
      <p:sp>
        <p:nvSpPr>
          <p:cNvPr id="37896" name="Rectangle 6"/>
          <p:cNvSpPr>
            <a:spLocks noChangeArrowheads="1"/>
          </p:cNvSpPr>
          <p:nvPr/>
        </p:nvSpPr>
        <p:spPr bwMode="auto">
          <a:xfrm>
            <a:off x="1941618" y="2424377"/>
            <a:ext cx="1901472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Address translations</a:t>
            </a:r>
          </a:p>
        </p:txBody>
      </p:sp>
      <p:sp>
        <p:nvSpPr>
          <p:cNvPr id="37897" name="Rectangle 7"/>
          <p:cNvSpPr>
            <a:spLocks noChangeArrowheads="1"/>
          </p:cNvSpPr>
          <p:nvPr/>
        </p:nvSpPr>
        <p:spPr bwMode="auto">
          <a:xfrm>
            <a:off x="116205" y="2424377"/>
            <a:ext cx="1825413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TLB</a:t>
            </a:r>
          </a:p>
        </p:txBody>
      </p:sp>
      <p:sp>
        <p:nvSpPr>
          <p:cNvPr id="37898" name="Rectangle 8"/>
          <p:cNvSpPr>
            <a:spLocks noChangeArrowheads="1"/>
          </p:cNvSpPr>
          <p:nvPr/>
        </p:nvSpPr>
        <p:spPr bwMode="auto">
          <a:xfrm>
            <a:off x="7646035" y="5328877"/>
            <a:ext cx="1445119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Web browser</a:t>
            </a:r>
          </a:p>
        </p:txBody>
      </p:sp>
      <p:sp>
        <p:nvSpPr>
          <p:cNvPr id="37899" name="Rectangle 9"/>
          <p:cNvSpPr>
            <a:spLocks noChangeArrowheads="1"/>
          </p:cNvSpPr>
          <p:nvPr/>
        </p:nvSpPr>
        <p:spPr bwMode="auto">
          <a:xfrm>
            <a:off x="5896681" y="5328877"/>
            <a:ext cx="1749354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 algn="r"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10,000,000</a:t>
            </a:r>
          </a:p>
        </p:txBody>
      </p:sp>
      <p:sp>
        <p:nvSpPr>
          <p:cNvPr id="37900" name="Rectangle 10"/>
          <p:cNvSpPr>
            <a:spLocks noChangeArrowheads="1"/>
          </p:cNvSpPr>
          <p:nvPr/>
        </p:nvSpPr>
        <p:spPr bwMode="auto">
          <a:xfrm>
            <a:off x="3843091" y="5328877"/>
            <a:ext cx="2053590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Local disk</a:t>
            </a:r>
          </a:p>
        </p:txBody>
      </p:sp>
      <p:sp>
        <p:nvSpPr>
          <p:cNvPr id="37901" name="Rectangle 11"/>
          <p:cNvSpPr>
            <a:spLocks noChangeArrowheads="1"/>
          </p:cNvSpPr>
          <p:nvPr/>
        </p:nvSpPr>
        <p:spPr bwMode="auto">
          <a:xfrm>
            <a:off x="1941618" y="5328877"/>
            <a:ext cx="1901472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Web pages</a:t>
            </a:r>
          </a:p>
        </p:txBody>
      </p:sp>
      <p:sp>
        <p:nvSpPr>
          <p:cNvPr id="37902" name="Rectangle 12"/>
          <p:cNvSpPr>
            <a:spLocks noChangeArrowheads="1"/>
          </p:cNvSpPr>
          <p:nvPr/>
        </p:nvSpPr>
        <p:spPr bwMode="auto">
          <a:xfrm>
            <a:off x="116205" y="5328877"/>
            <a:ext cx="1825413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Browser cache</a:t>
            </a:r>
          </a:p>
        </p:txBody>
      </p:sp>
      <p:sp>
        <p:nvSpPr>
          <p:cNvPr id="37903" name="Rectangle 13"/>
          <p:cNvSpPr>
            <a:spLocks noChangeArrowheads="1"/>
          </p:cNvSpPr>
          <p:nvPr/>
        </p:nvSpPr>
        <p:spPr bwMode="auto">
          <a:xfrm>
            <a:off x="116205" y="5913579"/>
            <a:ext cx="1825413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Web cache</a:t>
            </a:r>
          </a:p>
        </p:txBody>
      </p:sp>
      <p:sp>
        <p:nvSpPr>
          <p:cNvPr id="37904" name="Rectangle 14"/>
          <p:cNvSpPr>
            <a:spLocks noChangeArrowheads="1"/>
          </p:cNvSpPr>
          <p:nvPr/>
        </p:nvSpPr>
        <p:spPr bwMode="auto">
          <a:xfrm>
            <a:off x="116205" y="4744173"/>
            <a:ext cx="1825413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Network buffer cache</a:t>
            </a:r>
          </a:p>
        </p:txBody>
      </p:sp>
      <p:sp>
        <p:nvSpPr>
          <p:cNvPr id="37905" name="Rectangle 15"/>
          <p:cNvSpPr>
            <a:spLocks noChangeArrowheads="1"/>
          </p:cNvSpPr>
          <p:nvPr/>
        </p:nvSpPr>
        <p:spPr bwMode="auto">
          <a:xfrm>
            <a:off x="116205" y="4021614"/>
            <a:ext cx="1825413" cy="361280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Buffer cache</a:t>
            </a:r>
          </a:p>
        </p:txBody>
      </p:sp>
      <p:sp>
        <p:nvSpPr>
          <p:cNvPr id="37906" name="Rectangle 16"/>
          <p:cNvSpPr>
            <a:spLocks noChangeArrowheads="1"/>
          </p:cNvSpPr>
          <p:nvPr/>
        </p:nvSpPr>
        <p:spPr bwMode="auto">
          <a:xfrm>
            <a:off x="116205" y="3684103"/>
            <a:ext cx="1825413" cy="337511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Virtual Memory</a:t>
            </a:r>
          </a:p>
        </p:txBody>
      </p:sp>
      <p:sp>
        <p:nvSpPr>
          <p:cNvPr id="37907" name="Rectangle 17"/>
          <p:cNvSpPr>
            <a:spLocks noChangeArrowheads="1"/>
          </p:cNvSpPr>
          <p:nvPr/>
        </p:nvSpPr>
        <p:spPr bwMode="auto">
          <a:xfrm>
            <a:off x="116205" y="3346591"/>
            <a:ext cx="1825413" cy="337512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L2 cache</a:t>
            </a:r>
          </a:p>
        </p:txBody>
      </p:sp>
      <p:sp>
        <p:nvSpPr>
          <p:cNvPr id="37908" name="Rectangle 18"/>
          <p:cNvSpPr>
            <a:spLocks noChangeArrowheads="1"/>
          </p:cNvSpPr>
          <p:nvPr/>
        </p:nvSpPr>
        <p:spPr bwMode="auto">
          <a:xfrm>
            <a:off x="116205" y="3009080"/>
            <a:ext cx="1825413" cy="337512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L1 cache</a:t>
            </a:r>
          </a:p>
        </p:txBody>
      </p:sp>
      <p:sp>
        <p:nvSpPr>
          <p:cNvPr id="37909" name="Rectangle 19"/>
          <p:cNvSpPr>
            <a:spLocks noChangeArrowheads="1"/>
          </p:cNvSpPr>
          <p:nvPr/>
        </p:nvSpPr>
        <p:spPr bwMode="auto">
          <a:xfrm>
            <a:off x="116205" y="2074190"/>
            <a:ext cx="1825413" cy="350188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Registers</a:t>
            </a:r>
          </a:p>
        </p:txBody>
      </p:sp>
      <p:sp>
        <p:nvSpPr>
          <p:cNvPr id="37910" name="Rectangle 20"/>
          <p:cNvSpPr>
            <a:spLocks noChangeArrowheads="1"/>
          </p:cNvSpPr>
          <p:nvPr/>
        </p:nvSpPr>
        <p:spPr bwMode="auto">
          <a:xfrm>
            <a:off x="116205" y="1435612"/>
            <a:ext cx="1825413" cy="638578"/>
          </a:xfrm>
          <a:prstGeom prst="rect">
            <a:avLst/>
          </a:prstGeom>
          <a:solidFill>
            <a:srgbClr val="E0E0E0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 anchor="ctr" anchorCtr="0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797" dirty="0">
                <a:latin typeface="Calibri" pitchFamily="34" charset="0"/>
              </a:rPr>
              <a:t>Cache Type</a:t>
            </a:r>
          </a:p>
        </p:txBody>
      </p:sp>
      <p:sp>
        <p:nvSpPr>
          <p:cNvPr id="37911" name="Rectangle 21"/>
          <p:cNvSpPr>
            <a:spLocks noChangeArrowheads="1"/>
          </p:cNvSpPr>
          <p:nvPr/>
        </p:nvSpPr>
        <p:spPr bwMode="auto">
          <a:xfrm>
            <a:off x="1941618" y="5913579"/>
            <a:ext cx="1901472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Web pages</a:t>
            </a:r>
          </a:p>
        </p:txBody>
      </p:sp>
      <p:sp>
        <p:nvSpPr>
          <p:cNvPr id="37912" name="Rectangle 22"/>
          <p:cNvSpPr>
            <a:spLocks noChangeArrowheads="1"/>
          </p:cNvSpPr>
          <p:nvPr/>
        </p:nvSpPr>
        <p:spPr bwMode="auto">
          <a:xfrm>
            <a:off x="1941618" y="4744173"/>
            <a:ext cx="1901472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Parts of files</a:t>
            </a:r>
          </a:p>
        </p:txBody>
      </p:sp>
      <p:sp>
        <p:nvSpPr>
          <p:cNvPr id="37913" name="Rectangle 23"/>
          <p:cNvSpPr>
            <a:spLocks noChangeArrowheads="1"/>
          </p:cNvSpPr>
          <p:nvPr/>
        </p:nvSpPr>
        <p:spPr bwMode="auto">
          <a:xfrm>
            <a:off x="1941618" y="4021614"/>
            <a:ext cx="1901472" cy="361280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Parts of files</a:t>
            </a:r>
          </a:p>
        </p:txBody>
      </p:sp>
      <p:sp>
        <p:nvSpPr>
          <p:cNvPr id="37914" name="Rectangle 24"/>
          <p:cNvSpPr>
            <a:spLocks noChangeArrowheads="1"/>
          </p:cNvSpPr>
          <p:nvPr/>
        </p:nvSpPr>
        <p:spPr bwMode="auto">
          <a:xfrm>
            <a:off x="1941618" y="3684103"/>
            <a:ext cx="1901472" cy="337511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4-KB pages</a:t>
            </a:r>
          </a:p>
        </p:txBody>
      </p:sp>
      <p:sp>
        <p:nvSpPr>
          <p:cNvPr id="37915" name="Rectangle 25"/>
          <p:cNvSpPr>
            <a:spLocks noChangeArrowheads="1"/>
          </p:cNvSpPr>
          <p:nvPr/>
        </p:nvSpPr>
        <p:spPr bwMode="auto">
          <a:xfrm>
            <a:off x="1941618" y="3346591"/>
            <a:ext cx="1901472" cy="337512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64-byte blocks</a:t>
            </a:r>
          </a:p>
        </p:txBody>
      </p:sp>
      <p:sp>
        <p:nvSpPr>
          <p:cNvPr id="37916" name="Rectangle 26"/>
          <p:cNvSpPr>
            <a:spLocks noChangeArrowheads="1"/>
          </p:cNvSpPr>
          <p:nvPr/>
        </p:nvSpPr>
        <p:spPr bwMode="auto">
          <a:xfrm>
            <a:off x="1941618" y="3009080"/>
            <a:ext cx="1901472" cy="337512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64-byte blocks</a:t>
            </a:r>
          </a:p>
        </p:txBody>
      </p:sp>
      <p:sp>
        <p:nvSpPr>
          <p:cNvPr id="37917" name="Rectangle 27"/>
          <p:cNvSpPr>
            <a:spLocks noChangeArrowheads="1"/>
          </p:cNvSpPr>
          <p:nvPr/>
        </p:nvSpPr>
        <p:spPr bwMode="auto">
          <a:xfrm>
            <a:off x="1941618" y="2074190"/>
            <a:ext cx="1901472" cy="350188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4-8 bytes words</a:t>
            </a:r>
          </a:p>
        </p:txBody>
      </p:sp>
      <p:sp>
        <p:nvSpPr>
          <p:cNvPr id="37918" name="Rectangle 28"/>
          <p:cNvSpPr>
            <a:spLocks noChangeArrowheads="1"/>
          </p:cNvSpPr>
          <p:nvPr/>
        </p:nvSpPr>
        <p:spPr bwMode="auto">
          <a:xfrm>
            <a:off x="1941618" y="1435612"/>
            <a:ext cx="1901472" cy="638578"/>
          </a:xfrm>
          <a:prstGeom prst="rect">
            <a:avLst/>
          </a:prstGeom>
          <a:solidFill>
            <a:srgbClr val="E0E0E0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 anchor="ctr" anchorCtr="0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797" dirty="0">
                <a:latin typeface="Calibri" pitchFamily="34" charset="0"/>
              </a:rPr>
              <a:t>What is Cached?</a:t>
            </a:r>
          </a:p>
        </p:txBody>
      </p:sp>
      <p:sp>
        <p:nvSpPr>
          <p:cNvPr id="37919" name="Rectangle 29"/>
          <p:cNvSpPr>
            <a:spLocks noChangeArrowheads="1"/>
          </p:cNvSpPr>
          <p:nvPr/>
        </p:nvSpPr>
        <p:spPr bwMode="auto">
          <a:xfrm>
            <a:off x="7646035" y="5913579"/>
            <a:ext cx="1445119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Web proxy server</a:t>
            </a:r>
          </a:p>
        </p:txBody>
      </p:sp>
      <p:sp>
        <p:nvSpPr>
          <p:cNvPr id="37920" name="Rectangle 30"/>
          <p:cNvSpPr>
            <a:spLocks noChangeArrowheads="1"/>
          </p:cNvSpPr>
          <p:nvPr/>
        </p:nvSpPr>
        <p:spPr bwMode="auto">
          <a:xfrm>
            <a:off x="5896681" y="5913579"/>
            <a:ext cx="1749354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 algn="r"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1,000,000,000</a:t>
            </a:r>
          </a:p>
        </p:txBody>
      </p:sp>
      <p:sp>
        <p:nvSpPr>
          <p:cNvPr id="37921" name="Rectangle 31"/>
          <p:cNvSpPr>
            <a:spLocks noChangeArrowheads="1"/>
          </p:cNvSpPr>
          <p:nvPr/>
        </p:nvSpPr>
        <p:spPr bwMode="auto">
          <a:xfrm>
            <a:off x="3843091" y="5913579"/>
            <a:ext cx="2053590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Remote server disks</a:t>
            </a:r>
          </a:p>
        </p:txBody>
      </p:sp>
      <p:sp>
        <p:nvSpPr>
          <p:cNvPr id="37922" name="Rectangle 32"/>
          <p:cNvSpPr>
            <a:spLocks noChangeArrowheads="1"/>
          </p:cNvSpPr>
          <p:nvPr/>
        </p:nvSpPr>
        <p:spPr bwMode="auto">
          <a:xfrm>
            <a:off x="7646035" y="4021614"/>
            <a:ext cx="1445119" cy="361280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OS</a:t>
            </a:r>
          </a:p>
        </p:txBody>
      </p:sp>
      <p:sp>
        <p:nvSpPr>
          <p:cNvPr id="37923" name="Rectangle 33"/>
          <p:cNvSpPr>
            <a:spLocks noChangeArrowheads="1"/>
          </p:cNvSpPr>
          <p:nvPr/>
        </p:nvSpPr>
        <p:spPr bwMode="auto">
          <a:xfrm>
            <a:off x="5896681" y="4021614"/>
            <a:ext cx="1749354" cy="361280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 algn="r"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37924" name="Rectangle 34"/>
          <p:cNvSpPr>
            <a:spLocks noChangeArrowheads="1"/>
          </p:cNvSpPr>
          <p:nvPr/>
        </p:nvSpPr>
        <p:spPr bwMode="auto">
          <a:xfrm>
            <a:off x="3843091" y="4021614"/>
            <a:ext cx="2053590" cy="361280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37925" name="Rectangle 35"/>
          <p:cNvSpPr>
            <a:spLocks noChangeArrowheads="1"/>
          </p:cNvSpPr>
          <p:nvPr/>
        </p:nvSpPr>
        <p:spPr bwMode="auto">
          <a:xfrm>
            <a:off x="7646035" y="3009080"/>
            <a:ext cx="1445119" cy="337512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Hardware</a:t>
            </a:r>
          </a:p>
        </p:txBody>
      </p:sp>
      <p:sp>
        <p:nvSpPr>
          <p:cNvPr id="37926" name="Rectangle 36"/>
          <p:cNvSpPr>
            <a:spLocks noChangeArrowheads="1"/>
          </p:cNvSpPr>
          <p:nvPr/>
        </p:nvSpPr>
        <p:spPr bwMode="auto">
          <a:xfrm>
            <a:off x="5896681" y="3009080"/>
            <a:ext cx="1749354" cy="337512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 algn="r"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7" name="Rectangle 37"/>
          <p:cNvSpPr>
            <a:spLocks noChangeArrowheads="1"/>
          </p:cNvSpPr>
          <p:nvPr/>
        </p:nvSpPr>
        <p:spPr bwMode="auto">
          <a:xfrm>
            <a:off x="3843091" y="3009080"/>
            <a:ext cx="2053590" cy="337512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On-Chip L1</a:t>
            </a:r>
          </a:p>
        </p:txBody>
      </p:sp>
      <p:sp>
        <p:nvSpPr>
          <p:cNvPr id="37928" name="Rectangle 38"/>
          <p:cNvSpPr>
            <a:spLocks noChangeArrowheads="1"/>
          </p:cNvSpPr>
          <p:nvPr/>
        </p:nvSpPr>
        <p:spPr bwMode="auto">
          <a:xfrm>
            <a:off x="7646035" y="3346591"/>
            <a:ext cx="1445119" cy="337512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Hardware</a:t>
            </a:r>
          </a:p>
        </p:txBody>
      </p:sp>
      <p:sp>
        <p:nvSpPr>
          <p:cNvPr id="37929" name="Rectangle 39"/>
          <p:cNvSpPr>
            <a:spLocks noChangeArrowheads="1"/>
          </p:cNvSpPr>
          <p:nvPr/>
        </p:nvSpPr>
        <p:spPr bwMode="auto">
          <a:xfrm>
            <a:off x="5896681" y="3346591"/>
            <a:ext cx="1749354" cy="337512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 algn="r"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30" name="Rectangle 40"/>
          <p:cNvSpPr>
            <a:spLocks noChangeArrowheads="1"/>
          </p:cNvSpPr>
          <p:nvPr/>
        </p:nvSpPr>
        <p:spPr bwMode="auto">
          <a:xfrm>
            <a:off x="3843091" y="3346591"/>
            <a:ext cx="2053590" cy="337512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On-Chip L2</a:t>
            </a:r>
          </a:p>
        </p:txBody>
      </p:sp>
      <p:sp>
        <p:nvSpPr>
          <p:cNvPr id="37931" name="Rectangle 41"/>
          <p:cNvSpPr>
            <a:spLocks noChangeArrowheads="1"/>
          </p:cNvSpPr>
          <p:nvPr/>
        </p:nvSpPr>
        <p:spPr bwMode="auto">
          <a:xfrm>
            <a:off x="7646035" y="4744173"/>
            <a:ext cx="1445119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NFS client</a:t>
            </a:r>
          </a:p>
        </p:txBody>
      </p:sp>
      <p:sp>
        <p:nvSpPr>
          <p:cNvPr id="37932" name="Rectangle 42"/>
          <p:cNvSpPr>
            <a:spLocks noChangeArrowheads="1"/>
          </p:cNvSpPr>
          <p:nvPr/>
        </p:nvSpPr>
        <p:spPr bwMode="auto">
          <a:xfrm>
            <a:off x="5896681" y="4744173"/>
            <a:ext cx="1749354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 algn="r"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10,000,000</a:t>
            </a:r>
          </a:p>
        </p:txBody>
      </p:sp>
      <p:sp>
        <p:nvSpPr>
          <p:cNvPr id="37933" name="Rectangle 43"/>
          <p:cNvSpPr>
            <a:spLocks noChangeArrowheads="1"/>
          </p:cNvSpPr>
          <p:nvPr/>
        </p:nvSpPr>
        <p:spPr bwMode="auto">
          <a:xfrm>
            <a:off x="3843091" y="4744173"/>
            <a:ext cx="2053590" cy="584703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Local disk</a:t>
            </a:r>
          </a:p>
        </p:txBody>
      </p:sp>
      <p:sp>
        <p:nvSpPr>
          <p:cNvPr id="37934" name="Rectangle 44"/>
          <p:cNvSpPr>
            <a:spLocks noChangeArrowheads="1"/>
          </p:cNvSpPr>
          <p:nvPr/>
        </p:nvSpPr>
        <p:spPr bwMode="auto">
          <a:xfrm>
            <a:off x="7646035" y="3684103"/>
            <a:ext cx="1445119" cy="337511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Hardware + OS</a:t>
            </a:r>
          </a:p>
        </p:txBody>
      </p:sp>
      <p:sp>
        <p:nvSpPr>
          <p:cNvPr id="37935" name="Rectangle 45"/>
          <p:cNvSpPr>
            <a:spLocks noChangeArrowheads="1"/>
          </p:cNvSpPr>
          <p:nvPr/>
        </p:nvSpPr>
        <p:spPr bwMode="auto">
          <a:xfrm>
            <a:off x="5896681" y="3684103"/>
            <a:ext cx="1749354" cy="337511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 algn="r"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37936" name="Rectangle 46"/>
          <p:cNvSpPr>
            <a:spLocks noChangeArrowheads="1"/>
          </p:cNvSpPr>
          <p:nvPr/>
        </p:nvSpPr>
        <p:spPr bwMode="auto">
          <a:xfrm>
            <a:off x="3843091" y="3684103"/>
            <a:ext cx="2053590" cy="337511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37937" name="Rectangle 47"/>
          <p:cNvSpPr>
            <a:spLocks noChangeArrowheads="1"/>
          </p:cNvSpPr>
          <p:nvPr/>
        </p:nvSpPr>
        <p:spPr bwMode="auto">
          <a:xfrm>
            <a:off x="7646035" y="2074190"/>
            <a:ext cx="1445119" cy="350188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Compiler</a:t>
            </a:r>
          </a:p>
        </p:txBody>
      </p:sp>
      <p:sp>
        <p:nvSpPr>
          <p:cNvPr id="37938" name="Rectangle 48"/>
          <p:cNvSpPr>
            <a:spLocks noChangeArrowheads="1"/>
          </p:cNvSpPr>
          <p:nvPr/>
        </p:nvSpPr>
        <p:spPr bwMode="auto">
          <a:xfrm>
            <a:off x="5896681" y="2074190"/>
            <a:ext cx="1749354" cy="350188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 algn="r"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7939" name="Rectangle 49"/>
          <p:cNvSpPr>
            <a:spLocks noChangeArrowheads="1"/>
          </p:cNvSpPr>
          <p:nvPr/>
        </p:nvSpPr>
        <p:spPr bwMode="auto">
          <a:xfrm>
            <a:off x="3843091" y="2074190"/>
            <a:ext cx="2053590" cy="350188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 CPU core</a:t>
            </a:r>
          </a:p>
        </p:txBody>
      </p:sp>
      <p:sp>
        <p:nvSpPr>
          <p:cNvPr id="37940" name="Rectangle 50"/>
          <p:cNvSpPr>
            <a:spLocks noChangeArrowheads="1"/>
          </p:cNvSpPr>
          <p:nvPr/>
        </p:nvSpPr>
        <p:spPr bwMode="auto">
          <a:xfrm>
            <a:off x="7646035" y="1435612"/>
            <a:ext cx="1445119" cy="638578"/>
          </a:xfrm>
          <a:prstGeom prst="rect">
            <a:avLst/>
          </a:prstGeom>
          <a:solidFill>
            <a:srgbClr val="E0E0E0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 anchor="ctr" anchorCtr="0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797" dirty="0">
                <a:latin typeface="Calibri" pitchFamily="34" charset="0"/>
              </a:rPr>
              <a:t>Managed By</a:t>
            </a:r>
          </a:p>
        </p:txBody>
      </p:sp>
      <p:sp>
        <p:nvSpPr>
          <p:cNvPr id="37941" name="Rectangle 51"/>
          <p:cNvSpPr>
            <a:spLocks noChangeArrowheads="1"/>
          </p:cNvSpPr>
          <p:nvPr/>
        </p:nvSpPr>
        <p:spPr bwMode="auto">
          <a:xfrm>
            <a:off x="5896681" y="1435612"/>
            <a:ext cx="1749354" cy="63857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 anchor="ctr" anchorCtr="0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797" dirty="0">
                <a:latin typeface="Calibri" pitchFamily="34" charset="0"/>
              </a:rPr>
              <a:t>Latency (cycles)</a:t>
            </a:r>
          </a:p>
        </p:txBody>
      </p:sp>
      <p:sp>
        <p:nvSpPr>
          <p:cNvPr id="37942" name="Rectangle 52"/>
          <p:cNvSpPr>
            <a:spLocks noChangeArrowheads="1"/>
          </p:cNvSpPr>
          <p:nvPr/>
        </p:nvSpPr>
        <p:spPr bwMode="auto">
          <a:xfrm>
            <a:off x="3843091" y="1435612"/>
            <a:ext cx="2053590" cy="638578"/>
          </a:xfrm>
          <a:prstGeom prst="rect">
            <a:avLst/>
          </a:prstGeom>
          <a:solidFill>
            <a:srgbClr val="E0E0E0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 anchor="ctr" anchorCtr="0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797" dirty="0">
                <a:latin typeface="Calibri" pitchFamily="34" charset="0"/>
              </a:rPr>
              <a:t>Where is it Cached?</a:t>
            </a:r>
          </a:p>
        </p:txBody>
      </p:sp>
      <p:sp>
        <p:nvSpPr>
          <p:cNvPr id="37948" name="Line 58"/>
          <p:cNvSpPr>
            <a:spLocks noChangeShapeType="1"/>
          </p:cNvSpPr>
          <p:nvPr/>
        </p:nvSpPr>
        <p:spPr bwMode="auto">
          <a:xfrm>
            <a:off x="116205" y="1435612"/>
            <a:ext cx="1585" cy="638578"/>
          </a:xfrm>
          <a:prstGeom prst="line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anchor="ctr" anchorCtr="0"/>
          <a:lstStyle/>
          <a:p>
            <a:endParaRPr lang="en-US"/>
          </a:p>
        </p:txBody>
      </p:sp>
      <p:sp>
        <p:nvSpPr>
          <p:cNvPr id="55" name="Rectangle 15"/>
          <p:cNvSpPr>
            <a:spLocks noChangeArrowheads="1"/>
          </p:cNvSpPr>
          <p:nvPr/>
        </p:nvSpPr>
        <p:spPr bwMode="auto">
          <a:xfrm>
            <a:off x="116205" y="4382893"/>
            <a:ext cx="1825413" cy="361280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Disk cache	</a:t>
            </a:r>
          </a:p>
        </p:txBody>
      </p:sp>
      <p:sp>
        <p:nvSpPr>
          <p:cNvPr id="57" name="Rectangle 23"/>
          <p:cNvSpPr>
            <a:spLocks noChangeArrowheads="1"/>
          </p:cNvSpPr>
          <p:nvPr/>
        </p:nvSpPr>
        <p:spPr bwMode="auto">
          <a:xfrm>
            <a:off x="1941618" y="4382893"/>
            <a:ext cx="1901472" cy="361280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Disk sectors</a:t>
            </a:r>
          </a:p>
        </p:txBody>
      </p:sp>
      <p:sp>
        <p:nvSpPr>
          <p:cNvPr id="58" name="Rectangle 34"/>
          <p:cNvSpPr>
            <a:spLocks noChangeArrowheads="1"/>
          </p:cNvSpPr>
          <p:nvPr/>
        </p:nvSpPr>
        <p:spPr bwMode="auto">
          <a:xfrm>
            <a:off x="3843091" y="4382893"/>
            <a:ext cx="2053590" cy="361280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Disk controller</a:t>
            </a:r>
          </a:p>
        </p:txBody>
      </p:sp>
      <p:sp>
        <p:nvSpPr>
          <p:cNvPr id="59" name="Rectangle 33"/>
          <p:cNvSpPr>
            <a:spLocks noChangeArrowheads="1"/>
          </p:cNvSpPr>
          <p:nvPr/>
        </p:nvSpPr>
        <p:spPr bwMode="auto">
          <a:xfrm>
            <a:off x="5896681" y="4382893"/>
            <a:ext cx="1749354" cy="361280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 algn="r"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100,000</a:t>
            </a:r>
          </a:p>
        </p:txBody>
      </p:sp>
      <p:sp>
        <p:nvSpPr>
          <p:cNvPr id="60" name="Rectangle 32"/>
          <p:cNvSpPr>
            <a:spLocks noChangeArrowheads="1"/>
          </p:cNvSpPr>
          <p:nvPr/>
        </p:nvSpPr>
        <p:spPr bwMode="auto">
          <a:xfrm>
            <a:off x="7646035" y="4382893"/>
            <a:ext cx="1445119" cy="361280"/>
          </a:xfrm>
          <a:prstGeom prst="rect">
            <a:avLst/>
          </a:prstGeom>
          <a:noFill/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lIns="89833" tIns="46713" rIns="89833" bIns="46713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0066"/>
                </a:solidFill>
                <a:latin typeface="Calibri" pitchFamily="34" charset="0"/>
              </a:rPr>
              <a:t>Disk firmware</a:t>
            </a:r>
          </a:p>
        </p:txBody>
      </p:sp>
    </p:spTree>
    <p:extLst>
      <p:ext uri="{BB962C8B-B14F-4D97-AF65-F5344CB8AC3E}">
        <p14:creationId xmlns:p14="http://schemas.microsoft.com/office/powerpoint/2010/main" val="21239566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425"/>
          <p:cNvSpPr>
            <a:spLocks noChangeArrowheads="1"/>
          </p:cNvSpPr>
          <p:nvPr/>
        </p:nvSpPr>
        <p:spPr bwMode="auto">
          <a:xfrm>
            <a:off x="230293" y="1673296"/>
            <a:ext cx="6160770" cy="387900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797"/>
          </a:p>
        </p:txBody>
      </p:sp>
      <p:sp>
        <p:nvSpPr>
          <p:cNvPr id="11" name="Rectangle 404"/>
          <p:cNvSpPr>
            <a:spLocks noChangeArrowheads="1"/>
          </p:cNvSpPr>
          <p:nvPr/>
        </p:nvSpPr>
        <p:spPr bwMode="auto">
          <a:xfrm>
            <a:off x="382411" y="1977531"/>
            <a:ext cx="2118557" cy="243388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797"/>
          </a:p>
        </p:txBody>
      </p:sp>
      <p:sp>
        <p:nvSpPr>
          <p:cNvPr id="20" name="Rectangle 413"/>
          <p:cNvSpPr>
            <a:spLocks noChangeArrowheads="1"/>
          </p:cNvSpPr>
          <p:nvPr/>
        </p:nvSpPr>
        <p:spPr bwMode="auto">
          <a:xfrm>
            <a:off x="4109297" y="1977531"/>
            <a:ext cx="2118557" cy="243388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797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Intel Core i7 Cache Hierarchy</a:t>
            </a:r>
            <a:endParaRPr lang="en-US" dirty="0"/>
          </a:p>
        </p:txBody>
      </p:sp>
      <p:sp>
        <p:nvSpPr>
          <p:cNvPr id="4" name="Rectangle 396"/>
          <p:cNvSpPr>
            <a:spLocks noChangeArrowheads="1"/>
          </p:cNvSpPr>
          <p:nvPr/>
        </p:nvSpPr>
        <p:spPr bwMode="auto">
          <a:xfrm>
            <a:off x="547205" y="2129649"/>
            <a:ext cx="976089" cy="30423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797" dirty="0" err="1"/>
              <a:t>Regs</a:t>
            </a:r>
            <a:endParaRPr lang="en-US" sz="1797" dirty="0"/>
          </a:p>
        </p:txBody>
      </p:sp>
      <p:sp>
        <p:nvSpPr>
          <p:cNvPr id="5" name="Rectangle 397"/>
          <p:cNvSpPr>
            <a:spLocks noChangeArrowheads="1"/>
          </p:cNvSpPr>
          <p:nvPr/>
        </p:nvSpPr>
        <p:spPr bwMode="auto">
          <a:xfrm>
            <a:off x="589989" y="2776149"/>
            <a:ext cx="781188" cy="570442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797"/>
              <a:t>L1 </a:t>
            </a:r>
          </a:p>
          <a:p>
            <a:pPr algn="ctr"/>
            <a:r>
              <a:rPr lang="en-US" sz="1797"/>
              <a:t>d-cache</a:t>
            </a:r>
          </a:p>
        </p:txBody>
      </p:sp>
      <p:sp>
        <p:nvSpPr>
          <p:cNvPr id="6" name="Rectangle 399"/>
          <p:cNvSpPr>
            <a:spLocks noChangeArrowheads="1"/>
          </p:cNvSpPr>
          <p:nvPr/>
        </p:nvSpPr>
        <p:spPr bwMode="auto">
          <a:xfrm>
            <a:off x="1523295" y="2776149"/>
            <a:ext cx="793865" cy="570442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797" dirty="0"/>
              <a:t>L1 </a:t>
            </a:r>
          </a:p>
          <a:p>
            <a:pPr algn="ctr"/>
            <a:r>
              <a:rPr lang="en-US" sz="1797" dirty="0" err="1"/>
              <a:t>i</a:t>
            </a:r>
            <a:r>
              <a:rPr lang="en-US" sz="1797" dirty="0"/>
              <a:t>-cache</a:t>
            </a:r>
          </a:p>
        </p:txBody>
      </p:sp>
      <p:sp>
        <p:nvSpPr>
          <p:cNvPr id="7" name="Rectangle 400"/>
          <p:cNvSpPr>
            <a:spLocks noChangeArrowheads="1"/>
          </p:cNvSpPr>
          <p:nvPr/>
        </p:nvSpPr>
        <p:spPr bwMode="auto">
          <a:xfrm>
            <a:off x="610588" y="3688856"/>
            <a:ext cx="1706572" cy="570442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797"/>
              <a:t>L2 unified cache</a:t>
            </a:r>
          </a:p>
        </p:txBody>
      </p:sp>
      <p:sp>
        <p:nvSpPr>
          <p:cNvPr id="8" name="Line 401"/>
          <p:cNvSpPr>
            <a:spLocks noChangeShapeType="1"/>
          </p:cNvSpPr>
          <p:nvPr/>
        </p:nvSpPr>
        <p:spPr bwMode="auto">
          <a:xfrm>
            <a:off x="1066941" y="2433884"/>
            <a:ext cx="0" cy="34226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797"/>
          </a:p>
        </p:txBody>
      </p:sp>
      <p:sp>
        <p:nvSpPr>
          <p:cNvPr id="9" name="Line 402"/>
          <p:cNvSpPr>
            <a:spLocks noChangeShapeType="1"/>
          </p:cNvSpPr>
          <p:nvPr/>
        </p:nvSpPr>
        <p:spPr bwMode="auto">
          <a:xfrm>
            <a:off x="1066941" y="3346591"/>
            <a:ext cx="0" cy="34226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797"/>
          </a:p>
        </p:txBody>
      </p:sp>
      <p:sp>
        <p:nvSpPr>
          <p:cNvPr id="10" name="Line 403"/>
          <p:cNvSpPr>
            <a:spLocks noChangeShapeType="1"/>
          </p:cNvSpPr>
          <p:nvPr/>
        </p:nvSpPr>
        <p:spPr bwMode="auto">
          <a:xfrm>
            <a:off x="1903589" y="3346591"/>
            <a:ext cx="0" cy="34226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797"/>
          </a:p>
        </p:txBody>
      </p:sp>
      <p:sp>
        <p:nvSpPr>
          <p:cNvPr id="12" name="Text Box 405"/>
          <p:cNvSpPr txBox="1">
            <a:spLocks noChangeArrowheads="1"/>
          </p:cNvSpPr>
          <p:nvPr/>
        </p:nvSpPr>
        <p:spPr bwMode="auto">
          <a:xfrm>
            <a:off x="241914" y="1673296"/>
            <a:ext cx="901139" cy="34061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797"/>
              <a:t>Core 0</a:t>
            </a:r>
          </a:p>
        </p:txBody>
      </p:sp>
      <p:sp>
        <p:nvSpPr>
          <p:cNvPr id="13" name="Rectangle 406"/>
          <p:cNvSpPr>
            <a:spLocks noChangeArrowheads="1"/>
          </p:cNvSpPr>
          <p:nvPr/>
        </p:nvSpPr>
        <p:spPr bwMode="auto">
          <a:xfrm>
            <a:off x="4274091" y="2129649"/>
            <a:ext cx="976089" cy="30423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797"/>
              <a:t>Regs</a:t>
            </a:r>
          </a:p>
        </p:txBody>
      </p:sp>
      <p:sp>
        <p:nvSpPr>
          <p:cNvPr id="14" name="Rectangle 407"/>
          <p:cNvSpPr>
            <a:spLocks noChangeArrowheads="1"/>
          </p:cNvSpPr>
          <p:nvPr/>
        </p:nvSpPr>
        <p:spPr bwMode="auto">
          <a:xfrm>
            <a:off x="4316875" y="2776149"/>
            <a:ext cx="781188" cy="570442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797" dirty="0"/>
              <a:t>L1 </a:t>
            </a:r>
          </a:p>
          <a:p>
            <a:pPr algn="ctr"/>
            <a:r>
              <a:rPr lang="en-US" sz="1797" dirty="0" err="1"/>
              <a:t>d</a:t>
            </a:r>
            <a:r>
              <a:rPr lang="en-US" sz="1797" dirty="0"/>
              <a:t>-cache</a:t>
            </a:r>
          </a:p>
        </p:txBody>
      </p:sp>
      <p:sp>
        <p:nvSpPr>
          <p:cNvPr id="15" name="Rectangle 408"/>
          <p:cNvSpPr>
            <a:spLocks noChangeArrowheads="1"/>
          </p:cNvSpPr>
          <p:nvPr/>
        </p:nvSpPr>
        <p:spPr bwMode="auto">
          <a:xfrm>
            <a:off x="5250180" y="2776149"/>
            <a:ext cx="793865" cy="570442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797"/>
              <a:t>L1 </a:t>
            </a:r>
          </a:p>
          <a:p>
            <a:pPr algn="ctr"/>
            <a:r>
              <a:rPr lang="en-US" sz="1797"/>
              <a:t>i-cache</a:t>
            </a:r>
          </a:p>
        </p:txBody>
      </p:sp>
      <p:sp>
        <p:nvSpPr>
          <p:cNvPr id="16" name="Rectangle 409"/>
          <p:cNvSpPr>
            <a:spLocks noChangeArrowheads="1"/>
          </p:cNvSpPr>
          <p:nvPr/>
        </p:nvSpPr>
        <p:spPr bwMode="auto">
          <a:xfrm>
            <a:off x="4337473" y="3688856"/>
            <a:ext cx="1706572" cy="570442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797"/>
              <a:t>L2 unified cache</a:t>
            </a:r>
          </a:p>
        </p:txBody>
      </p:sp>
      <p:sp>
        <p:nvSpPr>
          <p:cNvPr id="17" name="Line 410"/>
          <p:cNvSpPr>
            <a:spLocks noChangeShapeType="1"/>
          </p:cNvSpPr>
          <p:nvPr/>
        </p:nvSpPr>
        <p:spPr bwMode="auto">
          <a:xfrm>
            <a:off x="4793827" y="2433884"/>
            <a:ext cx="0" cy="34226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797"/>
          </a:p>
        </p:txBody>
      </p:sp>
      <p:sp>
        <p:nvSpPr>
          <p:cNvPr id="18" name="Line 411"/>
          <p:cNvSpPr>
            <a:spLocks noChangeShapeType="1"/>
          </p:cNvSpPr>
          <p:nvPr/>
        </p:nvSpPr>
        <p:spPr bwMode="auto">
          <a:xfrm>
            <a:off x="4793827" y="3346591"/>
            <a:ext cx="0" cy="34226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797"/>
          </a:p>
        </p:txBody>
      </p:sp>
      <p:sp>
        <p:nvSpPr>
          <p:cNvPr id="19" name="Line 412"/>
          <p:cNvSpPr>
            <a:spLocks noChangeShapeType="1"/>
          </p:cNvSpPr>
          <p:nvPr/>
        </p:nvSpPr>
        <p:spPr bwMode="auto">
          <a:xfrm>
            <a:off x="5630474" y="3346591"/>
            <a:ext cx="0" cy="34226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797"/>
          </a:p>
        </p:txBody>
      </p:sp>
      <p:sp>
        <p:nvSpPr>
          <p:cNvPr id="21" name="Text Box 414"/>
          <p:cNvSpPr txBox="1">
            <a:spLocks noChangeArrowheads="1"/>
          </p:cNvSpPr>
          <p:nvPr/>
        </p:nvSpPr>
        <p:spPr bwMode="auto">
          <a:xfrm>
            <a:off x="3968800" y="1673296"/>
            <a:ext cx="901139" cy="34061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797"/>
              <a:t>Core 3</a:t>
            </a:r>
          </a:p>
        </p:txBody>
      </p:sp>
      <p:sp>
        <p:nvSpPr>
          <p:cNvPr id="22" name="Text Box 415"/>
          <p:cNvSpPr txBox="1">
            <a:spLocks noChangeArrowheads="1"/>
          </p:cNvSpPr>
          <p:nvPr/>
        </p:nvSpPr>
        <p:spPr bwMode="auto">
          <a:xfrm>
            <a:off x="2968414" y="2977943"/>
            <a:ext cx="722559" cy="5888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593" dirty="0"/>
              <a:t>…</a:t>
            </a:r>
          </a:p>
        </p:txBody>
      </p:sp>
      <p:sp>
        <p:nvSpPr>
          <p:cNvPr id="23" name="Line 417"/>
          <p:cNvSpPr>
            <a:spLocks noChangeShapeType="1"/>
          </p:cNvSpPr>
          <p:nvPr/>
        </p:nvSpPr>
        <p:spPr bwMode="auto">
          <a:xfrm>
            <a:off x="1447236" y="4259298"/>
            <a:ext cx="0" cy="5324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797"/>
          </a:p>
        </p:txBody>
      </p:sp>
      <p:sp>
        <p:nvSpPr>
          <p:cNvPr id="24" name="Line 418"/>
          <p:cNvSpPr>
            <a:spLocks noChangeShapeType="1"/>
          </p:cNvSpPr>
          <p:nvPr/>
        </p:nvSpPr>
        <p:spPr bwMode="auto">
          <a:xfrm>
            <a:off x="5174121" y="4259298"/>
            <a:ext cx="0" cy="5324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797"/>
          </a:p>
        </p:txBody>
      </p:sp>
      <p:sp>
        <p:nvSpPr>
          <p:cNvPr id="25" name="Rectangle 419"/>
          <p:cNvSpPr>
            <a:spLocks noChangeArrowheads="1"/>
          </p:cNvSpPr>
          <p:nvPr/>
        </p:nvSpPr>
        <p:spPr bwMode="auto">
          <a:xfrm>
            <a:off x="1098632" y="4791710"/>
            <a:ext cx="4379724" cy="570442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797"/>
              <a:t>L3 unified cache</a:t>
            </a:r>
          </a:p>
          <a:p>
            <a:pPr algn="ctr"/>
            <a:r>
              <a:rPr lang="en-US" sz="1797"/>
              <a:t>(shared by all cores)</a:t>
            </a:r>
          </a:p>
        </p:txBody>
      </p:sp>
      <p:sp>
        <p:nvSpPr>
          <p:cNvPr id="26" name="Rectangle 420"/>
          <p:cNvSpPr>
            <a:spLocks noChangeArrowheads="1"/>
          </p:cNvSpPr>
          <p:nvPr/>
        </p:nvSpPr>
        <p:spPr bwMode="auto">
          <a:xfrm>
            <a:off x="230293" y="6046682"/>
            <a:ext cx="6160770" cy="57044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797"/>
              <a:t>Main memory</a:t>
            </a:r>
          </a:p>
        </p:txBody>
      </p:sp>
      <p:sp>
        <p:nvSpPr>
          <p:cNvPr id="27" name="Line 421"/>
          <p:cNvSpPr>
            <a:spLocks noChangeShapeType="1"/>
          </p:cNvSpPr>
          <p:nvPr/>
        </p:nvSpPr>
        <p:spPr bwMode="auto">
          <a:xfrm>
            <a:off x="3367723" y="5362152"/>
            <a:ext cx="0" cy="68453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797"/>
          </a:p>
        </p:txBody>
      </p:sp>
      <p:sp>
        <p:nvSpPr>
          <p:cNvPr id="29" name="Text Box 426"/>
          <p:cNvSpPr txBox="1">
            <a:spLocks noChangeArrowheads="1"/>
          </p:cNvSpPr>
          <p:nvPr/>
        </p:nvSpPr>
        <p:spPr bwMode="auto">
          <a:xfrm>
            <a:off x="-35351" y="1293002"/>
            <a:ext cx="2296371" cy="34061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797" dirty="0"/>
              <a:t>Processor package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43181" y="1673296"/>
            <a:ext cx="2509943" cy="35705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97" dirty="0">
                <a:latin typeface="Calibri" pitchFamily="34" charset="0"/>
              </a:rPr>
              <a:t>L1 </a:t>
            </a:r>
            <a:r>
              <a:rPr lang="en-US" sz="1797" dirty="0" err="1">
                <a:latin typeface="Calibri" pitchFamily="34" charset="0"/>
              </a:rPr>
              <a:t>i</a:t>
            </a:r>
            <a:r>
              <a:rPr lang="en-US" sz="1797" dirty="0">
                <a:latin typeface="Calibri" pitchFamily="34" charset="0"/>
              </a:rPr>
              <a:t>-cache and </a:t>
            </a:r>
            <a:r>
              <a:rPr lang="en-US" sz="1797" dirty="0" err="1">
                <a:latin typeface="Calibri" pitchFamily="34" charset="0"/>
              </a:rPr>
              <a:t>d</a:t>
            </a:r>
            <a:r>
              <a:rPr lang="en-US" sz="1797" dirty="0">
                <a:latin typeface="Calibri" pitchFamily="34" charset="0"/>
              </a:rPr>
              <a:t>-cache:</a:t>
            </a:r>
          </a:p>
          <a:p>
            <a:pPr lvl="1"/>
            <a:r>
              <a:rPr lang="en-US" sz="1797" b="0" dirty="0">
                <a:latin typeface="Calibri" pitchFamily="34" charset="0"/>
              </a:rPr>
              <a:t>32 KB,  8-way, </a:t>
            </a:r>
          </a:p>
          <a:p>
            <a:pPr lvl="1"/>
            <a:r>
              <a:rPr lang="en-US" sz="1797" b="0" dirty="0">
                <a:latin typeface="Calibri" pitchFamily="34" charset="0"/>
              </a:rPr>
              <a:t>Access: 4 cycles</a:t>
            </a:r>
          </a:p>
          <a:p>
            <a:endParaRPr lang="en-US" sz="1797" b="0" dirty="0">
              <a:latin typeface="Calibri" pitchFamily="34" charset="0"/>
            </a:endParaRPr>
          </a:p>
          <a:p>
            <a:r>
              <a:rPr lang="en-US" sz="1797" dirty="0">
                <a:latin typeface="Calibri" pitchFamily="34" charset="0"/>
              </a:rPr>
              <a:t>L2 unified cache:</a:t>
            </a:r>
          </a:p>
          <a:p>
            <a:pPr lvl="1"/>
            <a:r>
              <a:rPr lang="en-US" sz="1797" b="0" dirty="0">
                <a:latin typeface="Calibri" pitchFamily="34" charset="0"/>
              </a:rPr>
              <a:t> 256 KB, 8-way, </a:t>
            </a:r>
          </a:p>
          <a:p>
            <a:pPr lvl="1"/>
            <a:r>
              <a:rPr lang="en-US" sz="1797" b="0" dirty="0">
                <a:latin typeface="Calibri" pitchFamily="34" charset="0"/>
              </a:rPr>
              <a:t>Access: 10 cycles</a:t>
            </a:r>
          </a:p>
          <a:p>
            <a:pPr lvl="1"/>
            <a:endParaRPr lang="en-US" sz="1797" b="0" dirty="0">
              <a:latin typeface="Calibri" pitchFamily="34" charset="0"/>
            </a:endParaRPr>
          </a:p>
          <a:p>
            <a:r>
              <a:rPr lang="en-US" sz="1797" dirty="0">
                <a:latin typeface="Calibri" pitchFamily="34" charset="0"/>
              </a:rPr>
              <a:t>L3 unified cache:</a:t>
            </a:r>
          </a:p>
          <a:p>
            <a:pPr lvl="1"/>
            <a:r>
              <a:rPr lang="en-US" sz="1797" b="0" dirty="0">
                <a:latin typeface="Calibri" pitchFamily="34" charset="0"/>
              </a:rPr>
              <a:t>8 MB, 16-way,</a:t>
            </a:r>
          </a:p>
          <a:p>
            <a:pPr lvl="1"/>
            <a:r>
              <a:rPr lang="en-US" sz="1797" b="0" dirty="0">
                <a:latin typeface="Calibri" pitchFamily="34" charset="0"/>
              </a:rPr>
              <a:t>Access: 40-75 cycles</a:t>
            </a:r>
          </a:p>
          <a:p>
            <a:pPr lvl="1"/>
            <a:endParaRPr lang="en-US" sz="1797" b="0" dirty="0">
              <a:latin typeface="Calibri" pitchFamily="34" charset="0"/>
            </a:endParaRPr>
          </a:p>
          <a:p>
            <a:r>
              <a:rPr lang="en-US" sz="1797" dirty="0">
                <a:latin typeface="Calibri" pitchFamily="34" charset="0"/>
              </a:rPr>
              <a:t>Block size</a:t>
            </a:r>
            <a:r>
              <a:rPr lang="en-US" sz="1797" b="0" dirty="0">
                <a:latin typeface="Calibri" pitchFamily="34" charset="0"/>
              </a:rPr>
              <a:t>: 64 bytes for all caches. </a:t>
            </a:r>
          </a:p>
        </p:txBody>
      </p:sp>
    </p:spTree>
    <p:extLst>
      <p:ext uri="{BB962C8B-B14F-4D97-AF65-F5344CB8AC3E}">
        <p14:creationId xmlns:p14="http://schemas.microsoft.com/office/powerpoint/2010/main" val="20837126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Up-Down Arrow 34"/>
          <p:cNvSpPr/>
          <p:nvPr/>
        </p:nvSpPr>
        <p:spPr bwMode="auto">
          <a:xfrm>
            <a:off x="3348708" y="2890238"/>
            <a:ext cx="684530" cy="1369060"/>
          </a:xfrm>
          <a:prstGeom prst="upDownArrow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dirty="0" smtClean="0"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Cache Concepts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 bwMode="auto">
          <a:xfrm>
            <a:off x="1903589" y="4259298"/>
            <a:ext cx="3574768" cy="2053590"/>
          </a:xfrm>
          <a:prstGeom prst="rect">
            <a:avLst/>
          </a:prstGeom>
          <a:solidFill>
            <a:srgbClr val="DEDFF5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endParaRPr lang="en-US" sz="1797" dirty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1903589" y="2268183"/>
            <a:ext cx="3574768" cy="6084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5707" y="4411415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0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2892354" y="4411415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729002" y="4411415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2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565650" y="4411415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3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2055707" y="4791710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892354" y="4791710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5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729002" y="4791710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6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4565650" y="4791710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7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055707" y="5172004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8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892354" y="5172004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9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729002" y="5172004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10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4565650" y="5172004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11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2055707" y="5552299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12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892354" y="5552299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13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729002" y="5552299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14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4565650" y="5552299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15</a:t>
            </a:r>
          </a:p>
        </p:txBody>
      </p:sp>
      <p:cxnSp>
        <p:nvCxnSpPr>
          <p:cNvPr id="22" name="Straight Connector 21"/>
          <p:cNvCxnSpPr/>
          <p:nvPr/>
        </p:nvCxnSpPr>
        <p:spPr bwMode="auto">
          <a:xfrm>
            <a:off x="2283883" y="6084712"/>
            <a:ext cx="3042356" cy="1474"/>
          </a:xfrm>
          <a:prstGeom prst="line">
            <a:avLst/>
          </a:prstGeom>
          <a:noFill/>
          <a:ln w="889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6" name="Rectangle 25"/>
          <p:cNvSpPr/>
          <p:nvPr/>
        </p:nvSpPr>
        <p:spPr bwMode="auto">
          <a:xfrm>
            <a:off x="2055707" y="2420300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8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2892354" y="2420300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9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3729002" y="2420300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14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4565650" y="2420300"/>
            <a:ext cx="760589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85524" y="2344242"/>
            <a:ext cx="755335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Cache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5303" y="4335357"/>
            <a:ext cx="1004826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Memory</a:t>
            </a:r>
          </a:p>
        </p:txBody>
      </p:sp>
      <p:sp>
        <p:nvSpPr>
          <p:cNvPr id="32" name="Text Box 19"/>
          <p:cNvSpPr txBox="1">
            <a:spLocks noChangeArrowheads="1"/>
          </p:cNvSpPr>
          <p:nvPr/>
        </p:nvSpPr>
        <p:spPr bwMode="auto">
          <a:xfrm>
            <a:off x="5626923" y="4139638"/>
            <a:ext cx="3194030" cy="576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833" tIns="46713" rIns="89833" bIns="46713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latin typeface="Calibri" pitchFamily="34" charset="0"/>
              </a:rPr>
              <a:t>Larger, slower, cheaper memory</a:t>
            </a:r>
          </a:p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latin typeface="Calibri" pitchFamily="34" charset="0"/>
              </a:rPr>
              <a:t>viewed as partitioned into “blocks”</a:t>
            </a:r>
          </a:p>
        </p:txBody>
      </p:sp>
      <p:sp>
        <p:nvSpPr>
          <p:cNvPr id="33" name="Text Box 22"/>
          <p:cNvSpPr txBox="1">
            <a:spLocks noChangeArrowheads="1"/>
          </p:cNvSpPr>
          <p:nvPr/>
        </p:nvSpPr>
        <p:spPr bwMode="auto">
          <a:xfrm>
            <a:off x="3937615" y="3226931"/>
            <a:ext cx="2833743" cy="576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89833" tIns="46713" rIns="89833" bIns="46713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latin typeface="Calibri" pitchFamily="34" charset="0"/>
              </a:rPr>
              <a:t>Data is copied in block-sized transfer units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5612337" y="2162971"/>
            <a:ext cx="2809637" cy="81550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89833" tIns="46713" rIns="89833" bIns="46713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latin typeface="Calibri" pitchFamily="34" charset="0"/>
              </a:rPr>
              <a:t>Smaller, faster, more expensive</a:t>
            </a:r>
          </a:p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latin typeface="Calibri" pitchFamily="34" charset="0"/>
              </a:rPr>
              <a:t>memory caches a  subset of</a:t>
            </a:r>
          </a:p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latin typeface="Calibri" pitchFamily="34" charset="0"/>
              </a:rPr>
              <a:t>the blocks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2055707" y="4791710"/>
            <a:ext cx="760589" cy="304236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4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2588119" y="3422650"/>
            <a:ext cx="760589" cy="304236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4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2055707" y="2420300"/>
            <a:ext cx="760589" cy="304236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4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729002" y="5172004"/>
            <a:ext cx="760589" cy="304236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10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2588119" y="3422650"/>
            <a:ext cx="760589" cy="304236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10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3729002" y="2420300"/>
            <a:ext cx="760589" cy="304236"/>
          </a:xfrm>
          <a:prstGeom prst="rect">
            <a:avLst/>
          </a:prstGeom>
          <a:solidFill>
            <a:srgbClr val="A9E39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797" dirty="0">
                <a:latin typeface="Calibri" pitchFamily="34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8219253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7" grpId="0" animBg="1"/>
      <p:bldP spid="38" grpId="0" animBg="1"/>
      <p:bldP spid="38" grpId="1" animBg="1"/>
      <p:bldP spid="39" grpId="0" animBg="1"/>
      <p:bldP spid="40" grpId="0" animBg="1"/>
      <p:bldP spid="41" grpId="0" animBg="1"/>
      <p:bldP spid="41" grpId="1" animBg="1"/>
      <p:bldP spid="4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Mapped Cache indexing</a:t>
            </a:r>
            <a:endParaRPr lang="en-US" dirty="0"/>
          </a:p>
        </p:txBody>
      </p:sp>
      <p:sp>
        <p:nvSpPr>
          <p:cNvPr id="54" name="AutoShape 16"/>
          <p:cNvSpPr>
            <a:spLocks/>
          </p:cNvSpPr>
          <p:nvPr/>
        </p:nvSpPr>
        <p:spPr bwMode="auto">
          <a:xfrm>
            <a:off x="1172812" y="2444201"/>
            <a:ext cx="228177" cy="2955981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397" dirty="0">
              <a:latin typeface="Calibri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8176" y="3618692"/>
            <a:ext cx="1120343" cy="3406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97" dirty="0">
                <a:latin typeface="Calibri" pitchFamily="34" charset="0"/>
              </a:rPr>
              <a:t>S = 2</a:t>
            </a:r>
            <a:r>
              <a:rPr lang="en-US" sz="1797" baseline="30000" dirty="0">
                <a:latin typeface="Calibri" pitchFamily="34" charset="0"/>
              </a:rPr>
              <a:t>s</a:t>
            </a:r>
            <a:r>
              <a:rPr lang="en-US" sz="1797" dirty="0">
                <a:latin typeface="Calibri" pitchFamily="34" charset="0"/>
              </a:rPr>
              <a:t> sets</a:t>
            </a:r>
          </a:p>
        </p:txBody>
      </p:sp>
      <p:cxnSp>
        <p:nvCxnSpPr>
          <p:cNvPr id="125" name="Straight Connector 124"/>
          <p:cNvCxnSpPr/>
          <p:nvPr/>
        </p:nvCxnSpPr>
        <p:spPr bwMode="auto">
          <a:xfrm>
            <a:off x="1903591" y="4631469"/>
            <a:ext cx="3118413" cy="8123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7" name="TextBox 126"/>
          <p:cNvSpPr txBox="1"/>
          <p:nvPr/>
        </p:nvSpPr>
        <p:spPr>
          <a:xfrm>
            <a:off x="382412" y="1152530"/>
            <a:ext cx="3292678" cy="5890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97" dirty="0">
                <a:latin typeface="Calibri" pitchFamily="34" charset="0"/>
              </a:rPr>
              <a:t>Direct mapped: One line per set</a:t>
            </a:r>
          </a:p>
          <a:p>
            <a:r>
              <a:rPr lang="en-US" sz="1797" dirty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28" name="Rectangle 127"/>
          <p:cNvSpPr/>
          <p:nvPr/>
        </p:nvSpPr>
        <p:spPr bwMode="auto">
          <a:xfrm>
            <a:off x="6251799" y="2697158"/>
            <a:ext cx="988766" cy="270346"/>
          </a:xfrm>
          <a:prstGeom prst="rect">
            <a:avLst/>
          </a:prstGeom>
          <a:solidFill>
            <a:srgbClr val="FF99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t bits</a:t>
            </a:r>
          </a:p>
        </p:txBody>
      </p:sp>
      <p:sp>
        <p:nvSpPr>
          <p:cNvPr id="129" name="Rectangle 128"/>
          <p:cNvSpPr/>
          <p:nvPr/>
        </p:nvSpPr>
        <p:spPr bwMode="auto">
          <a:xfrm>
            <a:off x="7240565" y="2697158"/>
            <a:ext cx="760589" cy="27034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0…01</a:t>
            </a:r>
          </a:p>
        </p:txBody>
      </p:sp>
      <p:sp>
        <p:nvSpPr>
          <p:cNvPr id="130" name="Rectangle 129"/>
          <p:cNvSpPr/>
          <p:nvPr/>
        </p:nvSpPr>
        <p:spPr bwMode="auto">
          <a:xfrm>
            <a:off x="8001154" y="2697158"/>
            <a:ext cx="519558" cy="270346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lvl="0" algn="ctr"/>
            <a:r>
              <a:rPr lang="en-US" sz="1597" dirty="0">
                <a:solidFill>
                  <a:srgbClr val="000000"/>
                </a:solidFill>
                <a:latin typeface="Calibri" pitchFamily="34" charset="0"/>
              </a:rPr>
              <a:t>100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163686" y="2357826"/>
            <a:ext cx="1568482" cy="3406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97" dirty="0">
                <a:latin typeface="Calibri" pitchFamily="34" charset="0"/>
              </a:rPr>
              <a:t>Address of </a:t>
            </a:r>
            <a:r>
              <a:rPr lang="en-US" sz="1797" dirty="0" err="1">
                <a:latin typeface="Calibri" pitchFamily="34" charset="0"/>
              </a:rPr>
              <a:t>int</a:t>
            </a:r>
            <a:r>
              <a:rPr lang="en-US" sz="1797" dirty="0">
                <a:latin typeface="Calibri" pitchFamily="34" charset="0"/>
              </a:rPr>
              <a:t>:</a:t>
            </a:r>
          </a:p>
        </p:txBody>
      </p:sp>
      <p:sp>
        <p:nvSpPr>
          <p:cNvPr id="132" name="Rectangle 131"/>
          <p:cNvSpPr/>
          <p:nvPr/>
        </p:nvSpPr>
        <p:spPr bwMode="auto">
          <a:xfrm>
            <a:off x="1523294" y="3802945"/>
            <a:ext cx="3841162" cy="5324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endParaRPr lang="en-US" sz="1397" dirty="0">
              <a:latin typeface="Calibri" pitchFamily="34" charset="0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3018764" y="3917033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0</a:t>
            </a:r>
          </a:p>
        </p:txBody>
      </p:sp>
      <p:sp>
        <p:nvSpPr>
          <p:cNvPr id="134" name="Rectangle 133"/>
          <p:cNvSpPr/>
          <p:nvPr/>
        </p:nvSpPr>
        <p:spPr bwMode="auto">
          <a:xfrm>
            <a:off x="3290864" y="3917033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1</a:t>
            </a:r>
          </a:p>
        </p:txBody>
      </p:sp>
      <p:sp>
        <p:nvSpPr>
          <p:cNvPr id="135" name="Rectangle 134"/>
          <p:cNvSpPr/>
          <p:nvPr/>
        </p:nvSpPr>
        <p:spPr bwMode="auto">
          <a:xfrm>
            <a:off x="3551176" y="3917033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2</a:t>
            </a:r>
          </a:p>
        </p:txBody>
      </p:sp>
      <p:sp>
        <p:nvSpPr>
          <p:cNvPr id="136" name="Rectangle 135"/>
          <p:cNvSpPr/>
          <p:nvPr/>
        </p:nvSpPr>
        <p:spPr bwMode="auto">
          <a:xfrm>
            <a:off x="4970587" y="3917033"/>
            <a:ext cx="292102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7</a:t>
            </a:r>
          </a:p>
        </p:txBody>
      </p:sp>
      <p:sp>
        <p:nvSpPr>
          <p:cNvPr id="139" name="Rectangle 138"/>
          <p:cNvSpPr/>
          <p:nvPr/>
        </p:nvSpPr>
        <p:spPr bwMode="auto">
          <a:xfrm>
            <a:off x="2117845" y="3917033"/>
            <a:ext cx="716665" cy="304236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tag</a:t>
            </a:r>
          </a:p>
        </p:txBody>
      </p:sp>
      <p:sp>
        <p:nvSpPr>
          <p:cNvPr id="140" name="Rectangle 139"/>
          <p:cNvSpPr/>
          <p:nvPr/>
        </p:nvSpPr>
        <p:spPr bwMode="auto">
          <a:xfrm>
            <a:off x="1649704" y="3917033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v</a:t>
            </a:r>
          </a:p>
        </p:txBody>
      </p:sp>
      <p:sp>
        <p:nvSpPr>
          <p:cNvPr id="141" name="Rectangle 140"/>
          <p:cNvSpPr/>
          <p:nvPr/>
        </p:nvSpPr>
        <p:spPr bwMode="auto">
          <a:xfrm>
            <a:off x="3823998" y="3917033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3</a:t>
            </a:r>
          </a:p>
        </p:txBody>
      </p:sp>
      <p:sp>
        <p:nvSpPr>
          <p:cNvPr id="142" name="Rectangle 141"/>
          <p:cNvSpPr/>
          <p:nvPr/>
        </p:nvSpPr>
        <p:spPr bwMode="auto">
          <a:xfrm>
            <a:off x="4679926" y="3917033"/>
            <a:ext cx="292102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6</a:t>
            </a:r>
          </a:p>
        </p:txBody>
      </p:sp>
      <p:sp>
        <p:nvSpPr>
          <p:cNvPr id="143" name="Rectangle 142"/>
          <p:cNvSpPr/>
          <p:nvPr/>
        </p:nvSpPr>
        <p:spPr bwMode="auto">
          <a:xfrm>
            <a:off x="4388545" y="3917033"/>
            <a:ext cx="292102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5</a:t>
            </a:r>
          </a:p>
        </p:txBody>
      </p:sp>
      <p:sp>
        <p:nvSpPr>
          <p:cNvPr id="144" name="Rectangle 143"/>
          <p:cNvSpPr/>
          <p:nvPr/>
        </p:nvSpPr>
        <p:spPr bwMode="auto">
          <a:xfrm>
            <a:off x="4097163" y="3917033"/>
            <a:ext cx="292102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4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1523294" y="3118415"/>
            <a:ext cx="3841162" cy="5324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endParaRPr lang="en-US" sz="1397" dirty="0">
              <a:latin typeface="Calibri" pitchFamily="34" charset="0"/>
            </a:endParaRPr>
          </a:p>
        </p:txBody>
      </p:sp>
      <p:sp>
        <p:nvSpPr>
          <p:cNvPr id="148" name="Rectangle 147"/>
          <p:cNvSpPr/>
          <p:nvPr/>
        </p:nvSpPr>
        <p:spPr bwMode="auto">
          <a:xfrm>
            <a:off x="3018764" y="3232503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0</a:t>
            </a:r>
          </a:p>
        </p:txBody>
      </p:sp>
      <p:sp>
        <p:nvSpPr>
          <p:cNvPr id="149" name="Rectangle 148"/>
          <p:cNvSpPr/>
          <p:nvPr/>
        </p:nvSpPr>
        <p:spPr bwMode="auto">
          <a:xfrm>
            <a:off x="3290864" y="3232503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1</a:t>
            </a:r>
          </a:p>
        </p:txBody>
      </p:sp>
      <p:sp>
        <p:nvSpPr>
          <p:cNvPr id="150" name="Rectangle 149"/>
          <p:cNvSpPr/>
          <p:nvPr/>
        </p:nvSpPr>
        <p:spPr bwMode="auto">
          <a:xfrm>
            <a:off x="3551176" y="3232503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2</a:t>
            </a:r>
          </a:p>
        </p:txBody>
      </p:sp>
      <p:sp>
        <p:nvSpPr>
          <p:cNvPr id="151" name="Rectangle 150"/>
          <p:cNvSpPr/>
          <p:nvPr/>
        </p:nvSpPr>
        <p:spPr bwMode="auto">
          <a:xfrm>
            <a:off x="4970587" y="3232503"/>
            <a:ext cx="292102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7</a:t>
            </a:r>
          </a:p>
        </p:txBody>
      </p:sp>
      <p:sp>
        <p:nvSpPr>
          <p:cNvPr id="152" name="Rectangle 151"/>
          <p:cNvSpPr/>
          <p:nvPr/>
        </p:nvSpPr>
        <p:spPr bwMode="auto">
          <a:xfrm>
            <a:off x="2117845" y="3232503"/>
            <a:ext cx="716665" cy="304236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tag</a:t>
            </a:r>
          </a:p>
        </p:txBody>
      </p:sp>
      <p:sp>
        <p:nvSpPr>
          <p:cNvPr id="153" name="Rectangle 152"/>
          <p:cNvSpPr/>
          <p:nvPr/>
        </p:nvSpPr>
        <p:spPr bwMode="auto">
          <a:xfrm>
            <a:off x="1649704" y="3232503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0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v</a:t>
            </a:r>
          </a:p>
        </p:txBody>
      </p:sp>
      <p:sp>
        <p:nvSpPr>
          <p:cNvPr id="154" name="Rectangle 153"/>
          <p:cNvSpPr/>
          <p:nvPr/>
        </p:nvSpPr>
        <p:spPr bwMode="auto">
          <a:xfrm>
            <a:off x="3823998" y="3232503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 bwMode="auto">
          <a:xfrm>
            <a:off x="4679926" y="3232503"/>
            <a:ext cx="292102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6</a:t>
            </a:r>
          </a:p>
        </p:txBody>
      </p:sp>
      <p:sp>
        <p:nvSpPr>
          <p:cNvPr id="156" name="Rectangle 155"/>
          <p:cNvSpPr/>
          <p:nvPr/>
        </p:nvSpPr>
        <p:spPr bwMode="auto">
          <a:xfrm>
            <a:off x="4388545" y="3232503"/>
            <a:ext cx="292102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5</a:t>
            </a:r>
          </a:p>
        </p:txBody>
      </p:sp>
      <p:sp>
        <p:nvSpPr>
          <p:cNvPr id="157" name="Rectangle 156"/>
          <p:cNvSpPr/>
          <p:nvPr/>
        </p:nvSpPr>
        <p:spPr bwMode="auto">
          <a:xfrm>
            <a:off x="4097163" y="3232503"/>
            <a:ext cx="292102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4</a:t>
            </a:r>
          </a:p>
        </p:txBody>
      </p:sp>
      <p:sp>
        <p:nvSpPr>
          <p:cNvPr id="159" name="Rectangle 158"/>
          <p:cNvSpPr/>
          <p:nvPr/>
        </p:nvSpPr>
        <p:spPr bwMode="auto">
          <a:xfrm>
            <a:off x="1523294" y="2433885"/>
            <a:ext cx="3841162" cy="5324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  <a:normAutofit/>
          </a:bodyPr>
          <a:lstStyle/>
          <a:p>
            <a:pPr defTabSz="912663">
              <a:lnSpc>
                <a:spcPct val="100000"/>
              </a:lnSpc>
            </a:pPr>
            <a:endParaRPr lang="en-US" sz="1397" dirty="0">
              <a:latin typeface="Calibri" pitchFamily="34" charset="0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3018764" y="2547973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0</a:t>
            </a:r>
          </a:p>
        </p:txBody>
      </p:sp>
      <p:sp>
        <p:nvSpPr>
          <p:cNvPr id="161" name="Rectangle 160"/>
          <p:cNvSpPr/>
          <p:nvPr/>
        </p:nvSpPr>
        <p:spPr bwMode="auto">
          <a:xfrm>
            <a:off x="3290864" y="2547973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1</a:t>
            </a:r>
          </a:p>
        </p:txBody>
      </p:sp>
      <p:sp>
        <p:nvSpPr>
          <p:cNvPr id="162" name="Rectangle 161"/>
          <p:cNvSpPr/>
          <p:nvPr/>
        </p:nvSpPr>
        <p:spPr bwMode="auto">
          <a:xfrm>
            <a:off x="3551176" y="2547973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2</a:t>
            </a:r>
          </a:p>
        </p:txBody>
      </p:sp>
      <p:sp>
        <p:nvSpPr>
          <p:cNvPr id="163" name="Rectangle 162"/>
          <p:cNvSpPr/>
          <p:nvPr/>
        </p:nvSpPr>
        <p:spPr bwMode="auto">
          <a:xfrm>
            <a:off x="4970587" y="2547973"/>
            <a:ext cx="292102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7</a:t>
            </a:r>
          </a:p>
        </p:txBody>
      </p:sp>
      <p:sp>
        <p:nvSpPr>
          <p:cNvPr id="164" name="Rectangle 163"/>
          <p:cNvSpPr/>
          <p:nvPr/>
        </p:nvSpPr>
        <p:spPr bwMode="auto">
          <a:xfrm>
            <a:off x="2117845" y="2547973"/>
            <a:ext cx="716665" cy="304236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tag</a:t>
            </a:r>
          </a:p>
        </p:txBody>
      </p:sp>
      <p:sp>
        <p:nvSpPr>
          <p:cNvPr id="165" name="Rectangle 164"/>
          <p:cNvSpPr/>
          <p:nvPr/>
        </p:nvSpPr>
        <p:spPr bwMode="auto">
          <a:xfrm>
            <a:off x="1649704" y="2547973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v</a:t>
            </a:r>
          </a:p>
        </p:txBody>
      </p:sp>
      <p:sp>
        <p:nvSpPr>
          <p:cNvPr id="166" name="Rectangle 165"/>
          <p:cNvSpPr/>
          <p:nvPr/>
        </p:nvSpPr>
        <p:spPr bwMode="auto">
          <a:xfrm>
            <a:off x="3823998" y="2547973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3</a:t>
            </a:r>
          </a:p>
        </p:txBody>
      </p:sp>
      <p:sp>
        <p:nvSpPr>
          <p:cNvPr id="167" name="Rectangle 166"/>
          <p:cNvSpPr/>
          <p:nvPr/>
        </p:nvSpPr>
        <p:spPr bwMode="auto">
          <a:xfrm>
            <a:off x="4679926" y="2547973"/>
            <a:ext cx="292102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6</a:t>
            </a:r>
          </a:p>
        </p:txBody>
      </p:sp>
      <p:sp>
        <p:nvSpPr>
          <p:cNvPr id="168" name="Rectangle 167"/>
          <p:cNvSpPr/>
          <p:nvPr/>
        </p:nvSpPr>
        <p:spPr bwMode="auto">
          <a:xfrm>
            <a:off x="4388545" y="2547973"/>
            <a:ext cx="292102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5</a:t>
            </a:r>
          </a:p>
        </p:txBody>
      </p:sp>
      <p:sp>
        <p:nvSpPr>
          <p:cNvPr id="169" name="Rectangle 168"/>
          <p:cNvSpPr/>
          <p:nvPr/>
        </p:nvSpPr>
        <p:spPr bwMode="auto">
          <a:xfrm>
            <a:off x="4097163" y="2547973"/>
            <a:ext cx="292102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4</a:t>
            </a:r>
          </a:p>
        </p:txBody>
      </p:sp>
      <p:sp>
        <p:nvSpPr>
          <p:cNvPr id="171" name="Rectangle 170"/>
          <p:cNvSpPr/>
          <p:nvPr/>
        </p:nvSpPr>
        <p:spPr bwMode="auto">
          <a:xfrm>
            <a:off x="1523294" y="4867769"/>
            <a:ext cx="3841162" cy="5324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271" tIns="45635" rIns="91271" bIns="45635" numCol="1" rtlCol="0" anchor="ctr" anchorCtr="1" compatLnSpc="1">
            <a:prstTxWarp prst="textNoShape">
              <a:avLst/>
            </a:prstTxWarp>
          </a:bodyPr>
          <a:lstStyle/>
          <a:p>
            <a:pPr defTabSz="912663">
              <a:lnSpc>
                <a:spcPct val="100000"/>
              </a:lnSpc>
            </a:pPr>
            <a:endParaRPr lang="en-US" sz="1397" dirty="0">
              <a:latin typeface="Calibri" pitchFamily="34" charset="0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3018764" y="4981857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0</a:t>
            </a:r>
          </a:p>
        </p:txBody>
      </p:sp>
      <p:sp>
        <p:nvSpPr>
          <p:cNvPr id="173" name="Rectangle 172"/>
          <p:cNvSpPr/>
          <p:nvPr/>
        </p:nvSpPr>
        <p:spPr bwMode="auto">
          <a:xfrm>
            <a:off x="3290864" y="4981857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 bwMode="auto">
          <a:xfrm>
            <a:off x="3551176" y="4981857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2</a:t>
            </a:r>
          </a:p>
        </p:txBody>
      </p:sp>
      <p:sp>
        <p:nvSpPr>
          <p:cNvPr id="175" name="Rectangle 174"/>
          <p:cNvSpPr/>
          <p:nvPr/>
        </p:nvSpPr>
        <p:spPr bwMode="auto">
          <a:xfrm>
            <a:off x="4970587" y="4981857"/>
            <a:ext cx="292102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7</a:t>
            </a:r>
          </a:p>
        </p:txBody>
      </p:sp>
      <p:sp>
        <p:nvSpPr>
          <p:cNvPr id="176" name="Rectangle 175"/>
          <p:cNvSpPr/>
          <p:nvPr/>
        </p:nvSpPr>
        <p:spPr bwMode="auto">
          <a:xfrm>
            <a:off x="2117845" y="4981857"/>
            <a:ext cx="716665" cy="304236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rmAutofit fontScale="92500" lnSpcReduction="10000"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tag</a:t>
            </a:r>
          </a:p>
        </p:txBody>
      </p:sp>
      <p:sp>
        <p:nvSpPr>
          <p:cNvPr id="177" name="Rectangle 176"/>
          <p:cNvSpPr/>
          <p:nvPr/>
        </p:nvSpPr>
        <p:spPr bwMode="auto">
          <a:xfrm>
            <a:off x="1649704" y="4981857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v</a:t>
            </a:r>
          </a:p>
        </p:txBody>
      </p:sp>
      <p:sp>
        <p:nvSpPr>
          <p:cNvPr id="178" name="Rectangle 177"/>
          <p:cNvSpPr/>
          <p:nvPr/>
        </p:nvSpPr>
        <p:spPr bwMode="auto">
          <a:xfrm>
            <a:off x="3823998" y="4981857"/>
            <a:ext cx="272100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3</a:t>
            </a:r>
          </a:p>
        </p:txBody>
      </p:sp>
      <p:sp>
        <p:nvSpPr>
          <p:cNvPr id="179" name="Rectangle 178"/>
          <p:cNvSpPr/>
          <p:nvPr/>
        </p:nvSpPr>
        <p:spPr bwMode="auto">
          <a:xfrm>
            <a:off x="4679926" y="4981857"/>
            <a:ext cx="292102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6</a:t>
            </a:r>
          </a:p>
        </p:txBody>
      </p:sp>
      <p:sp>
        <p:nvSpPr>
          <p:cNvPr id="180" name="Rectangle 179"/>
          <p:cNvSpPr/>
          <p:nvPr/>
        </p:nvSpPr>
        <p:spPr bwMode="auto">
          <a:xfrm>
            <a:off x="4388545" y="4981857"/>
            <a:ext cx="292102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5</a:t>
            </a:r>
          </a:p>
        </p:txBody>
      </p:sp>
      <p:sp>
        <p:nvSpPr>
          <p:cNvPr id="181" name="Rectangle 180"/>
          <p:cNvSpPr/>
          <p:nvPr/>
        </p:nvSpPr>
        <p:spPr bwMode="auto">
          <a:xfrm>
            <a:off x="4097163" y="4981857"/>
            <a:ext cx="292102" cy="304236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271" tIns="45635" rIns="91271" bIns="45635" numCol="1" rtlCol="0" anchor="ctr" anchorCtr="1" compatLnSpc="1">
            <a:prstTxWarp prst="textNoShape">
              <a:avLst/>
            </a:prstTxWarp>
            <a:noAutofit/>
          </a:bodyPr>
          <a:lstStyle/>
          <a:p>
            <a:pPr defTabSz="912663">
              <a:lnSpc>
                <a:spcPct val="100000"/>
              </a:lnSpc>
            </a:pPr>
            <a:r>
              <a:rPr lang="en-US" sz="1597" dirty="0">
                <a:latin typeface="Calibri" pitchFamily="34" charset="0"/>
              </a:rPr>
              <a:t>4</a:t>
            </a:r>
          </a:p>
        </p:txBody>
      </p:sp>
      <p:cxnSp>
        <p:nvCxnSpPr>
          <p:cNvPr id="183" name="Shape 182"/>
          <p:cNvCxnSpPr>
            <a:stCxn id="129" idx="2"/>
          </p:cNvCxnSpPr>
          <p:nvPr/>
        </p:nvCxnSpPr>
        <p:spPr bwMode="auto">
          <a:xfrm rot="5400000">
            <a:off x="6284100" y="2047860"/>
            <a:ext cx="417116" cy="2256404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60" name="TextBox 59"/>
          <p:cNvSpPr txBox="1"/>
          <p:nvPr/>
        </p:nvSpPr>
        <p:spPr>
          <a:xfrm>
            <a:off x="6865436" y="3337982"/>
            <a:ext cx="896339" cy="3406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97" dirty="0">
                <a:latin typeface="Calibri" pitchFamily="34" charset="0"/>
              </a:rPr>
              <a:t>find set</a:t>
            </a:r>
          </a:p>
        </p:txBody>
      </p:sp>
    </p:spTree>
    <p:extLst>
      <p:ext uri="{BB962C8B-B14F-4D97-AF65-F5344CB8AC3E}">
        <p14:creationId xmlns:p14="http://schemas.microsoft.com/office/powerpoint/2010/main" val="33407882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50" y="69850"/>
            <a:ext cx="8963025" cy="779463"/>
          </a:xfrm>
        </p:spPr>
        <p:txBody>
          <a:bodyPr/>
          <a:lstStyle/>
          <a:p>
            <a:r>
              <a:rPr lang="en-US" dirty="0" smtClean="0"/>
              <a:t>Average Memory Access Time (AMAT)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Hit</a:t>
            </a:r>
          </a:p>
          <a:p>
            <a:r>
              <a:rPr lang="en-US" dirty="0" smtClean="0"/>
              <a:t>Miss</a:t>
            </a:r>
          </a:p>
          <a:p>
            <a:r>
              <a:rPr lang="en-US" dirty="0" err="1" smtClean="0"/>
              <a:t>MissRatio</a:t>
            </a:r>
            <a:endParaRPr lang="en-US" dirty="0" smtClean="0"/>
          </a:p>
          <a:p>
            <a:r>
              <a:rPr lang="en-US" dirty="0" err="1" smtClean="0"/>
              <a:t>Misspenalty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357754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 bwMode="auto">
          <a:xfrm>
            <a:off x="850541" y="2276468"/>
            <a:ext cx="3742671" cy="11472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352305" y="380294"/>
            <a:ext cx="8700820" cy="781189"/>
          </a:xfrm>
          <a:ln/>
        </p:spPr>
        <p:txBody>
          <a:bodyPr/>
          <a:lstStyle/>
          <a:p>
            <a:pPr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dirty="0"/>
              <a:t>A System Using </a:t>
            </a:r>
            <a:r>
              <a:rPr lang="en-GB" dirty="0" smtClean="0"/>
              <a:t>Virtual Addressing</a:t>
            </a:r>
            <a:endParaRPr lang="en-GB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6885" y="5433457"/>
            <a:ext cx="8292004" cy="1259726"/>
          </a:xfrm>
          <a:ln/>
        </p:spPr>
        <p:txBody>
          <a:bodyPr/>
          <a:lstStyle/>
          <a:p>
            <a:pPr>
              <a:tabLst>
                <a:tab pos="318482" algn="l"/>
                <a:tab pos="844530" algn="l"/>
                <a:tab pos="1757193" algn="l"/>
                <a:tab pos="2669856" algn="l"/>
                <a:tab pos="3582518" algn="l"/>
                <a:tab pos="4495181" algn="l"/>
                <a:tab pos="5407844" algn="l"/>
                <a:tab pos="6320506" algn="l"/>
                <a:tab pos="7233169" algn="l"/>
                <a:tab pos="8145831" algn="l"/>
                <a:tab pos="9058494" algn="l"/>
                <a:tab pos="9971157" algn="l"/>
              </a:tabLst>
            </a:pPr>
            <a:r>
              <a:rPr lang="en-GB" dirty="0"/>
              <a:t>Used </a:t>
            </a:r>
            <a:r>
              <a:rPr lang="en-GB" dirty="0" smtClean="0"/>
              <a:t>in all modern servers, laptops, and smart phones</a:t>
            </a:r>
          </a:p>
          <a:p>
            <a:pPr>
              <a:tabLst>
                <a:tab pos="318482" algn="l"/>
                <a:tab pos="844530" algn="l"/>
                <a:tab pos="1757193" algn="l"/>
                <a:tab pos="2669856" algn="l"/>
                <a:tab pos="3582518" algn="l"/>
                <a:tab pos="4495181" algn="l"/>
                <a:tab pos="5407844" algn="l"/>
                <a:tab pos="6320506" algn="l"/>
                <a:tab pos="7233169" algn="l"/>
                <a:tab pos="8145831" algn="l"/>
                <a:tab pos="9058494" algn="l"/>
                <a:tab pos="9971157" algn="l"/>
              </a:tabLst>
            </a:pPr>
            <a:r>
              <a:rPr lang="en-GB" dirty="0" smtClean="0"/>
              <a:t>One of the great ideas in computer science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6315004" y="4378140"/>
            <a:ext cx="912707" cy="22817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009185" y="1814322"/>
            <a:ext cx="342150" cy="305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193" tIns="44198" rIns="90193" bIns="44198">
            <a:spAutoFit/>
          </a:bodyPr>
          <a:lstStyle/>
          <a:p>
            <a:pPr>
              <a:lnSpc>
                <a:spcPct val="88000"/>
              </a:lnSpc>
              <a:spcBef>
                <a:spcPts val="599"/>
              </a:spcBef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3300"/>
                </a:solidFill>
                <a:latin typeface="Calibri" pitchFamily="34" charset="0"/>
              </a:rPr>
              <a:t>0: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009185" y="2042499"/>
            <a:ext cx="342150" cy="305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193" tIns="44198" rIns="90193" bIns="44198">
            <a:spAutoFit/>
          </a:bodyPr>
          <a:lstStyle/>
          <a:p>
            <a:pPr>
              <a:lnSpc>
                <a:spcPct val="88000"/>
              </a:lnSpc>
              <a:spcBef>
                <a:spcPts val="599"/>
              </a:spcBef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3300"/>
                </a:solidFill>
                <a:latin typeface="Calibri" pitchFamily="34" charset="0"/>
              </a:rPr>
              <a:t>1: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770817" y="4330604"/>
            <a:ext cx="583756" cy="305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193" tIns="44198" rIns="90193" bIns="44198">
            <a:spAutoFit/>
          </a:bodyPr>
          <a:lstStyle/>
          <a:p>
            <a:pPr>
              <a:lnSpc>
                <a:spcPct val="88000"/>
              </a:lnSpc>
              <a:spcBef>
                <a:spcPts val="599"/>
              </a:spcBef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3300"/>
                </a:solidFill>
                <a:latin typeface="Calibri" pitchFamily="34" charset="0"/>
              </a:rPr>
              <a:t>M-1: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047215" y="1521178"/>
            <a:ext cx="1386269" cy="305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193" tIns="44198" rIns="90193" bIns="44198">
            <a:spAutoFit/>
          </a:bodyPr>
          <a:lstStyle/>
          <a:p>
            <a:pPr>
              <a:lnSpc>
                <a:spcPct val="88000"/>
              </a:lnSpc>
              <a:spcBef>
                <a:spcPts val="599"/>
              </a:spcBef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3300"/>
                </a:solidFill>
                <a:latin typeface="Calibri" pitchFamily="34" charset="0"/>
              </a:rPr>
              <a:t>Main memory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424767" y="2614957"/>
            <a:ext cx="1064824" cy="532412"/>
          </a:xfrm>
          <a:prstGeom prst="rect">
            <a:avLst/>
          </a:prstGeom>
          <a:solidFill>
            <a:srgbClr val="D5F1CF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9833" tIns="46713" rIns="89833" bIns="46713" anchor="ctr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latin typeface="Calibri" pitchFamily="34" charset="0"/>
              </a:rPr>
              <a:t>MMU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6010769" y="2270676"/>
            <a:ext cx="342150" cy="305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193" tIns="44198" rIns="90193" bIns="44198">
            <a:spAutoFit/>
          </a:bodyPr>
          <a:lstStyle/>
          <a:p>
            <a:pPr>
              <a:lnSpc>
                <a:spcPct val="88000"/>
              </a:lnSpc>
              <a:spcBef>
                <a:spcPts val="599"/>
              </a:spcBef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3300"/>
                </a:solidFill>
                <a:latin typeface="Calibri" pitchFamily="34" charset="0"/>
              </a:rPr>
              <a:t>2: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6009185" y="2498852"/>
            <a:ext cx="342150" cy="305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193" tIns="44198" rIns="90193" bIns="44198">
            <a:spAutoFit/>
          </a:bodyPr>
          <a:lstStyle/>
          <a:p>
            <a:pPr>
              <a:lnSpc>
                <a:spcPct val="88000"/>
              </a:lnSpc>
              <a:spcBef>
                <a:spcPts val="599"/>
              </a:spcBef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3300"/>
                </a:solidFill>
                <a:latin typeface="Calibri" pitchFamily="34" charset="0"/>
              </a:rPr>
              <a:t>3: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315004" y="1819075"/>
            <a:ext cx="912707" cy="22817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6315004" y="2047252"/>
            <a:ext cx="912707" cy="22817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6315004" y="2275428"/>
            <a:ext cx="912707" cy="22817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6" name="Rectangle 20"/>
          <p:cNvSpPr>
            <a:spLocks noChangeArrowheads="1"/>
          </p:cNvSpPr>
          <p:nvPr/>
        </p:nvSpPr>
        <p:spPr bwMode="auto">
          <a:xfrm>
            <a:off x="6315004" y="2503605"/>
            <a:ext cx="912707" cy="22817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7" name="Rectangle 21"/>
          <p:cNvSpPr>
            <a:spLocks noChangeArrowheads="1"/>
          </p:cNvSpPr>
          <p:nvPr/>
        </p:nvSpPr>
        <p:spPr bwMode="auto">
          <a:xfrm>
            <a:off x="6315004" y="2731782"/>
            <a:ext cx="912707" cy="228177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8" name="Rectangle 22"/>
          <p:cNvSpPr>
            <a:spLocks noChangeArrowheads="1"/>
          </p:cNvSpPr>
          <p:nvPr/>
        </p:nvSpPr>
        <p:spPr bwMode="auto">
          <a:xfrm>
            <a:off x="6315004" y="2959958"/>
            <a:ext cx="912707" cy="228177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6009185" y="2727029"/>
            <a:ext cx="342150" cy="305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193" tIns="44198" rIns="90193" bIns="44198">
            <a:spAutoFit/>
          </a:bodyPr>
          <a:lstStyle/>
          <a:p>
            <a:pPr>
              <a:lnSpc>
                <a:spcPct val="88000"/>
              </a:lnSpc>
              <a:spcBef>
                <a:spcPts val="599"/>
              </a:spcBef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3300"/>
                </a:solidFill>
                <a:latin typeface="Calibri" pitchFamily="34" charset="0"/>
              </a:rPr>
              <a:t>4: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6009185" y="2955206"/>
            <a:ext cx="342150" cy="305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193" tIns="44198" rIns="90193" bIns="44198">
            <a:spAutoFit/>
          </a:bodyPr>
          <a:lstStyle/>
          <a:p>
            <a:pPr>
              <a:lnSpc>
                <a:spcPct val="88000"/>
              </a:lnSpc>
              <a:spcBef>
                <a:spcPts val="599"/>
              </a:spcBef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3300"/>
                </a:solidFill>
                <a:latin typeface="Calibri" pitchFamily="34" charset="0"/>
              </a:rPr>
              <a:t>5:</a:t>
            </a:r>
          </a:p>
        </p:txBody>
      </p:sp>
      <p:sp>
        <p:nvSpPr>
          <p:cNvPr id="9241" name="Rectangle 25"/>
          <p:cNvSpPr>
            <a:spLocks noChangeArrowheads="1"/>
          </p:cNvSpPr>
          <p:nvPr/>
        </p:nvSpPr>
        <p:spPr bwMode="auto">
          <a:xfrm>
            <a:off x="6315004" y="3188135"/>
            <a:ext cx="912707" cy="228177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Rectangle 26"/>
          <p:cNvSpPr>
            <a:spLocks noChangeArrowheads="1"/>
          </p:cNvSpPr>
          <p:nvPr/>
        </p:nvSpPr>
        <p:spPr bwMode="auto">
          <a:xfrm>
            <a:off x="6315004" y="3416312"/>
            <a:ext cx="912707" cy="228177"/>
          </a:xfrm>
          <a:prstGeom prst="rect">
            <a:avLst/>
          </a:prstGeom>
          <a:solidFill>
            <a:srgbClr val="C0C0C0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6009185" y="3183382"/>
            <a:ext cx="342150" cy="305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193" tIns="44198" rIns="90193" bIns="44198">
            <a:spAutoFit/>
          </a:bodyPr>
          <a:lstStyle/>
          <a:p>
            <a:pPr>
              <a:lnSpc>
                <a:spcPct val="88000"/>
              </a:lnSpc>
              <a:spcBef>
                <a:spcPts val="599"/>
              </a:spcBef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3300"/>
                </a:solidFill>
                <a:latin typeface="Calibri" pitchFamily="34" charset="0"/>
              </a:rPr>
              <a:t>6: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6010769" y="3411559"/>
            <a:ext cx="342150" cy="305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193" tIns="44198" rIns="90193" bIns="44198">
            <a:spAutoFit/>
          </a:bodyPr>
          <a:lstStyle/>
          <a:p>
            <a:pPr>
              <a:lnSpc>
                <a:spcPct val="88000"/>
              </a:lnSpc>
              <a:spcBef>
                <a:spcPts val="599"/>
              </a:spcBef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3300"/>
                </a:solidFill>
                <a:latin typeface="Calibri" pitchFamily="34" charset="0"/>
              </a:rPr>
              <a:t>7:</a:t>
            </a:r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6315004" y="4154717"/>
            <a:ext cx="912707" cy="22817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551329" y="2374386"/>
            <a:ext cx="1393223" cy="51585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latin typeface="Calibri" pitchFamily="34" charset="0"/>
              </a:rPr>
              <a:t>Physical address</a:t>
            </a:r>
          </a:p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latin typeface="Calibri" pitchFamily="34" charset="0"/>
              </a:rPr>
              <a:t>(PA)</a:t>
            </a:r>
          </a:p>
        </p:txBody>
      </p:sp>
      <p:sp>
        <p:nvSpPr>
          <p:cNvPr id="9247" name="AutoShape 31"/>
          <p:cNvSpPr>
            <a:spLocks/>
          </p:cNvSpPr>
          <p:nvPr/>
        </p:nvSpPr>
        <p:spPr bwMode="auto">
          <a:xfrm>
            <a:off x="7303771" y="2731782"/>
            <a:ext cx="76059" cy="912707"/>
          </a:xfrm>
          <a:prstGeom prst="rightBrace">
            <a:avLst>
              <a:gd name="adj1" fmla="val 100000"/>
              <a:gd name="adj2" fmla="val 50000"/>
            </a:avLst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995208" y="4991365"/>
            <a:ext cx="955198" cy="30509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latin typeface="Calibri" pitchFamily="34" charset="0"/>
              </a:rPr>
              <a:t>Data word</a:t>
            </a:r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6315004" y="3644938"/>
            <a:ext cx="912707" cy="228177"/>
          </a:xfrm>
          <a:prstGeom prst="rect">
            <a:avLst/>
          </a:prstGeom>
          <a:solidFill>
            <a:schemeClr val="bg1">
              <a:lumMod val="95000"/>
            </a:schemeClr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Text Box 34"/>
          <p:cNvSpPr txBox="1">
            <a:spLocks noChangeArrowheads="1"/>
          </p:cNvSpPr>
          <p:nvPr/>
        </p:nvSpPr>
        <p:spPr bwMode="auto">
          <a:xfrm>
            <a:off x="6009185" y="3646074"/>
            <a:ext cx="342150" cy="305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193" tIns="44198" rIns="90193" bIns="44198">
            <a:spAutoFit/>
          </a:bodyPr>
          <a:lstStyle/>
          <a:p>
            <a:pPr>
              <a:lnSpc>
                <a:spcPct val="88000"/>
              </a:lnSpc>
              <a:spcBef>
                <a:spcPts val="599"/>
              </a:spcBef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rgbClr val="003300"/>
                </a:solidFill>
                <a:latin typeface="Calibri" pitchFamily="34" charset="0"/>
              </a:rPr>
              <a:t>8:</a:t>
            </a:r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6391063" y="3879003"/>
            <a:ext cx="912707" cy="228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eaVert" wrap="none" lIns="90193" tIns="44198" rIns="90193" bIns="44198" anchor="ctr"/>
          <a:lstStyle/>
          <a:p>
            <a:pPr rtl="1"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797" dirty="0">
                <a:latin typeface="Calibri" pitchFamily="34" charset="0"/>
              </a:rPr>
              <a:t>...</a:t>
            </a:r>
          </a:p>
        </p:txBody>
      </p:sp>
      <p:cxnSp>
        <p:nvCxnSpPr>
          <p:cNvPr id="40" name="Straight Arrow Connector 39"/>
          <p:cNvCxnSpPr>
            <a:stCxn id="9226" idx="3"/>
            <a:endCxn id="9239" idx="1"/>
          </p:cNvCxnSpPr>
          <p:nvPr/>
        </p:nvCxnSpPr>
        <p:spPr bwMode="auto">
          <a:xfrm flipV="1">
            <a:off x="4489591" y="2879789"/>
            <a:ext cx="1519594" cy="1373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10800000" flipH="1">
            <a:off x="7455889" y="3188135"/>
            <a:ext cx="532411" cy="158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 rot="5400000">
            <a:off x="7069255" y="4101634"/>
            <a:ext cx="1836505" cy="158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hape 60"/>
          <p:cNvCxnSpPr>
            <a:endCxn id="37" idx="2"/>
          </p:cNvCxnSpPr>
          <p:nvPr/>
        </p:nvCxnSpPr>
        <p:spPr bwMode="auto">
          <a:xfrm rot="10800000">
            <a:off x="1523295" y="3147855"/>
            <a:ext cx="6463420" cy="187282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990882" y="2615443"/>
            <a:ext cx="1064824" cy="532412"/>
          </a:xfrm>
          <a:prstGeom prst="rect">
            <a:avLst/>
          </a:prstGeom>
          <a:solidFill>
            <a:srgbClr val="F1C7C7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9833" tIns="46713" rIns="89833" bIns="46713" anchor="ctr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055707" y="2877088"/>
            <a:ext cx="1367476" cy="4561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2056145" y="2374386"/>
            <a:ext cx="1302661" cy="51585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latin typeface="Calibri" pitchFamily="34" charset="0"/>
              </a:rPr>
              <a:t>Virtual address</a:t>
            </a:r>
          </a:p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latin typeface="Calibri" pitchFamily="34" charset="0"/>
              </a:rPr>
              <a:t>(VA)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65906" y="1973040"/>
            <a:ext cx="1049942" cy="3406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797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CPU Chip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097913" y="2809928"/>
            <a:ext cx="307527" cy="3129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97" b="0" dirty="0">
                <a:latin typeface="Courier New"/>
                <a:cs typeface="Courier New"/>
              </a:rPr>
              <a:t>4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359343" y="2877089"/>
            <a:ext cx="677135" cy="3129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97" b="0" dirty="0">
                <a:latin typeface="Courier New"/>
                <a:cs typeface="Courier New"/>
              </a:rPr>
              <a:t>4100</a:t>
            </a:r>
          </a:p>
        </p:txBody>
      </p:sp>
    </p:spTree>
    <p:extLst>
      <p:ext uri="{BB962C8B-B14F-4D97-AF65-F5344CB8AC3E}">
        <p14:creationId xmlns:p14="http://schemas.microsoft.com/office/powerpoint/2010/main" val="39784990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9926" y="359694"/>
            <a:ext cx="8266650" cy="781189"/>
          </a:xfrm>
          <a:ln/>
        </p:spPr>
        <p:txBody>
          <a:bodyPr/>
          <a:lstStyle/>
          <a:p>
            <a:pPr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dirty="0" smtClean="0"/>
              <a:t>Enabling Data Structure: Page Table</a:t>
            </a:r>
            <a:endParaRPr lang="en-GB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2092" y="1145638"/>
            <a:ext cx="8292003" cy="1288247"/>
          </a:xfrm>
          <a:ln/>
        </p:spPr>
        <p:txBody>
          <a:bodyPr/>
          <a:lstStyle/>
          <a:p>
            <a:pPr>
              <a:tabLst>
                <a:tab pos="318482" algn="l"/>
                <a:tab pos="844530" algn="l"/>
                <a:tab pos="1757193" algn="l"/>
                <a:tab pos="2669856" algn="l"/>
                <a:tab pos="3582518" algn="l"/>
                <a:tab pos="4495181" algn="l"/>
                <a:tab pos="5407844" algn="l"/>
                <a:tab pos="6320506" algn="l"/>
                <a:tab pos="7233169" algn="l"/>
                <a:tab pos="8145831" algn="l"/>
                <a:tab pos="9058494" algn="l"/>
                <a:tab pos="9971157" algn="l"/>
              </a:tabLst>
            </a:pPr>
            <a:r>
              <a:rPr lang="en-GB" dirty="0"/>
              <a:t>A </a:t>
            </a:r>
            <a:r>
              <a:rPr lang="en-GB" i="1" dirty="0">
                <a:solidFill>
                  <a:srgbClr val="C00000"/>
                </a:solidFill>
              </a:rPr>
              <a:t>page table </a:t>
            </a:r>
            <a:r>
              <a:rPr lang="en-GB" dirty="0"/>
              <a:t>is an array of page table entries (PTEs) that maps virtual pages to physical </a:t>
            </a:r>
            <a:r>
              <a:rPr lang="en-GB" dirty="0" smtClean="0"/>
              <a:t>pages. </a:t>
            </a:r>
          </a:p>
          <a:p>
            <a:pPr lvl="1">
              <a:tabLst>
                <a:tab pos="318482" algn="l"/>
                <a:tab pos="844530" algn="l"/>
                <a:tab pos="1757193" algn="l"/>
                <a:tab pos="2669856" algn="l"/>
                <a:tab pos="3582518" algn="l"/>
                <a:tab pos="4495181" algn="l"/>
                <a:tab pos="5407844" algn="l"/>
                <a:tab pos="6320506" algn="l"/>
                <a:tab pos="7233169" algn="l"/>
                <a:tab pos="8145831" algn="l"/>
                <a:tab pos="9058494" algn="l"/>
                <a:tab pos="9971157" algn="l"/>
              </a:tabLst>
            </a:pPr>
            <a:r>
              <a:rPr lang="en-GB" dirty="0"/>
              <a:t>Per-process kernel data structure in DRAM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119089" y="4668114"/>
            <a:ext cx="1597237" cy="228177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119089" y="4896291"/>
            <a:ext cx="1597237" cy="2281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119089" y="4439937"/>
            <a:ext cx="1597237" cy="228177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89833" tIns="46713" rIns="89833" bIns="46713" anchor="ctr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2119089" y="3299054"/>
            <a:ext cx="1597237" cy="228177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89833" tIns="46713" rIns="89833" bIns="46713" anchor="ctr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119089" y="3527231"/>
            <a:ext cx="1597237" cy="2281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119089" y="3755407"/>
            <a:ext cx="1597237" cy="2281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2119089" y="3983584"/>
            <a:ext cx="1597237" cy="228177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2119089" y="4211761"/>
            <a:ext cx="1597237" cy="2281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071908" y="5165577"/>
            <a:ext cx="1687557" cy="81129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page table</a:t>
            </a:r>
          </a:p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5340501" y="2357826"/>
            <a:ext cx="1624140" cy="576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457759" y="3394394"/>
            <a:ext cx="1376982" cy="2281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89833" tIns="46713" rIns="89833" bIns="46713" anchor="ctr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5457759" y="3603290"/>
            <a:ext cx="1376982" cy="2281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89833" tIns="46713" rIns="89833" bIns="46713" anchor="ctr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2943060" y="4788541"/>
            <a:ext cx="2522620" cy="1448288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2943060" y="3421066"/>
            <a:ext cx="2522620" cy="1609913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2968413" y="3192890"/>
            <a:ext cx="2497267" cy="69720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2917707" y="2964713"/>
            <a:ext cx="2547973" cy="700376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5392791" y="4351202"/>
            <a:ext cx="1538608" cy="57202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1814853" y="4668114"/>
            <a:ext cx="304236" cy="228177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1814853" y="4896291"/>
            <a:ext cx="304236" cy="228177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1814853" y="4439937"/>
            <a:ext cx="304236" cy="228177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1814853" y="3299054"/>
            <a:ext cx="304236" cy="228177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1814853" y="3527231"/>
            <a:ext cx="304236" cy="228177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1814853" y="3755407"/>
            <a:ext cx="304236" cy="228177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1814853" y="3983584"/>
            <a:ext cx="304236" cy="228177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1814853" y="4211761"/>
            <a:ext cx="304236" cy="228177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1586677" y="2994819"/>
            <a:ext cx="684530" cy="335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89833" tIns="46713" rIns="89833" bIns="46713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1822866" y="3268948"/>
            <a:ext cx="280467" cy="3042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1823657" y="3501426"/>
            <a:ext cx="278883" cy="3042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1822866" y="3966381"/>
            <a:ext cx="280467" cy="3042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1823657" y="4173150"/>
            <a:ext cx="278883" cy="3042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1822866" y="4412055"/>
            <a:ext cx="280467" cy="3042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1823657" y="4870582"/>
            <a:ext cx="278883" cy="3042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1822866" y="4638106"/>
            <a:ext cx="280467" cy="3042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1823657" y="3733903"/>
            <a:ext cx="278883" cy="30423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2185641" y="2506774"/>
            <a:ext cx="1336646" cy="81685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1209374" y="3233911"/>
            <a:ext cx="640056" cy="335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1206205" y="4843824"/>
            <a:ext cx="640056" cy="335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6820479" y="2904500"/>
            <a:ext cx="549429" cy="335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5457759" y="3169120"/>
            <a:ext cx="1376982" cy="2281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89833" tIns="46713" rIns="89833" bIns="46713" anchor="ctr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5457759" y="2940944"/>
            <a:ext cx="1376982" cy="22817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89833" tIns="46713" rIns="89833" bIns="46713" anchor="ctr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2892354" y="4994534"/>
            <a:ext cx="76059" cy="76059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2892354" y="4766357"/>
            <a:ext cx="76059" cy="76059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2892354" y="3859989"/>
            <a:ext cx="76059" cy="76059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2892354" y="3625474"/>
            <a:ext cx="76059" cy="76059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6833156" y="3563677"/>
            <a:ext cx="549429" cy="335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89833" tIns="46713" rIns="89833" bIns="46713" anchor="ctr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597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5465680" y="4978688"/>
            <a:ext cx="1376983" cy="228177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89833" tIns="46713" rIns="89833" bIns="46713" anchor="ctr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5465680" y="5288628"/>
            <a:ext cx="1376983" cy="228177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89833" tIns="46713" rIns="89833" bIns="46713" anchor="ctr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5465680" y="5908508"/>
            <a:ext cx="1376983" cy="228177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89833" tIns="46713" rIns="89833" bIns="46713" anchor="ctr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5465680" y="6218448"/>
            <a:ext cx="1376983" cy="228177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89833" tIns="46713" rIns="89833" bIns="46713" anchor="ctr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5465680" y="6528388"/>
            <a:ext cx="1376983" cy="228177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89833" tIns="46713" rIns="89833" bIns="46713" anchor="ctr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2892354" y="4068795"/>
            <a:ext cx="76059" cy="76059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2905031" y="4113430"/>
            <a:ext cx="2560649" cy="1508501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2892354" y="4278312"/>
            <a:ext cx="76059" cy="76059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2936722" y="3636566"/>
            <a:ext cx="2528958" cy="671854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5465680" y="5598568"/>
            <a:ext cx="1376983" cy="228177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89833" tIns="46713" rIns="89833" bIns="46713" anchor="ctr"/>
          <a:lstStyle/>
          <a:p>
            <a:pPr>
              <a:lnSpc>
                <a:spcPct val="98000"/>
              </a:lnSpc>
              <a:tabLst>
                <a:tab pos="0" algn="l"/>
                <a:tab pos="912663" algn="l"/>
                <a:tab pos="1825325" algn="l"/>
                <a:tab pos="2737988" algn="l"/>
                <a:tab pos="3650651" algn="l"/>
                <a:tab pos="4563313" algn="l"/>
                <a:tab pos="5475976" algn="l"/>
                <a:tab pos="6388638" algn="l"/>
                <a:tab pos="7301301" algn="l"/>
                <a:tab pos="8213964" algn="l"/>
                <a:tab pos="9126626" algn="l"/>
                <a:tab pos="10039289" algn="l"/>
              </a:tabLst>
            </a:pPr>
            <a:r>
              <a:rPr lang="en-GB" sz="1397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</p:spTree>
    <p:extLst>
      <p:ext uri="{BB962C8B-B14F-4D97-AF65-F5344CB8AC3E}">
        <p14:creationId xmlns:p14="http://schemas.microsoft.com/office/powerpoint/2010/main" val="3194933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/>
      <p:bldP spid="14349" grpId="0" animBg="1"/>
      <p:bldP spid="14350" grpId="0" animBg="1"/>
      <p:bldP spid="14351" grpId="0" animBg="1"/>
      <p:bldP spid="14352" grpId="0" animBg="1"/>
      <p:bldP spid="14353" grpId="0" animBg="1"/>
      <p:bldP spid="14354" grpId="0" animBg="1"/>
      <p:bldP spid="14355" grpId="0"/>
      <p:bldP spid="14376" grpId="0"/>
      <p:bldP spid="14377" grpId="0" animBg="1"/>
      <p:bldP spid="14378" grpId="0" animBg="1"/>
      <p:bldP spid="14383" grpId="0"/>
      <p:bldP spid="14384" grpId="0" animBg="1"/>
      <p:bldP spid="14385" grpId="0" animBg="1"/>
      <p:bldP spid="14386" grpId="0" animBg="1"/>
      <p:bldP spid="14387" grpId="0" animBg="1"/>
      <p:bldP spid="14388" grpId="0" animBg="1"/>
      <p:bldP spid="14390" grpId="0" animBg="1"/>
      <p:bldP spid="14392" grpId="0" animBg="1"/>
      <p:bldP spid="1439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Alignment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882650"/>
            <a:ext cx="8618537" cy="5213350"/>
          </a:xfrm>
        </p:spPr>
        <p:txBody>
          <a:bodyPr/>
          <a:lstStyle/>
          <a:p>
            <a:r>
              <a:rPr lang="en-US" dirty="0" smtClean="0"/>
              <a:t>Alignment rules that the compiler uses: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Align </a:t>
            </a:r>
            <a:r>
              <a:rPr lang="en-US" dirty="0" err="1" smtClean="0"/>
              <a:t>ints</a:t>
            </a:r>
            <a:r>
              <a:rPr lang="en-US" dirty="0" smtClean="0"/>
              <a:t> and floats on word boundary (divisible by four which means address in </a:t>
            </a:r>
            <a:r>
              <a:rPr lang="en-US" dirty="0" smtClean="0"/>
              <a:t>binary </a:t>
            </a:r>
            <a:r>
              <a:rPr lang="en-US" dirty="0" smtClean="0"/>
              <a:t>ends in </a:t>
            </a:r>
            <a:r>
              <a:rPr lang="en-US" dirty="0" smtClean="0"/>
              <a:t>00, in hex 0, 4, 8, C)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Shorts (length=2) align  on </a:t>
            </a:r>
            <a:r>
              <a:rPr lang="en-US" dirty="0" err="1" smtClean="0"/>
              <a:t>halfword</a:t>
            </a:r>
            <a:r>
              <a:rPr lang="en-US" dirty="0" smtClean="0"/>
              <a:t> boundary </a:t>
            </a:r>
            <a:r>
              <a:rPr lang="en-US" dirty="0" smtClean="0"/>
              <a:t>(binary address </a:t>
            </a:r>
            <a:r>
              <a:rPr lang="en-US" dirty="0" smtClean="0"/>
              <a:t>ends in 0)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Doubles Assuming m86-64 or Windows 32 bit </a:t>
            </a:r>
            <a:r>
              <a:rPr lang="en-US" dirty="0" smtClean="0">
                <a:sym typeface="Wingdings" panose="05000000000000000000" pitchFamily="2" charset="2"/>
              </a:rPr>
              <a:t> align doubles on double word </a:t>
            </a:r>
            <a:r>
              <a:rPr lang="en-US" dirty="0" smtClean="0">
                <a:sym typeface="Wingdings" panose="05000000000000000000" pitchFamily="2" charset="2"/>
              </a:rPr>
              <a:t>boundary</a:t>
            </a:r>
            <a:r>
              <a:rPr lang="en-US" dirty="0"/>
              <a:t> (binary address ends in </a:t>
            </a:r>
            <a:r>
              <a:rPr lang="en-US" dirty="0" smtClean="0"/>
              <a:t>000)</a:t>
            </a:r>
            <a:endParaRPr lang="en-US" dirty="0" smtClean="0">
              <a:sym typeface="Wingdings" panose="05000000000000000000" pitchFamily="2" charset="2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ym typeface="Wingdings" panose="05000000000000000000" pitchFamily="2" charset="2"/>
              </a:rPr>
              <a:t>For </a:t>
            </a:r>
            <a:r>
              <a:rPr lang="en-US" dirty="0" smtClean="0">
                <a:sym typeface="Wingdings" panose="05000000000000000000" pitchFamily="2" charset="2"/>
              </a:rPr>
              <a:t>structures the entire structure is aligned to the boundary corresponding to its largest (non-array, non-structure) component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ym typeface="Wingdings" panose="05000000000000000000" pitchFamily="2" charset="2"/>
              </a:rPr>
              <a:t>Pad to obtain alignments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17198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Aggregate </a:t>
            </a:r>
            <a:r>
              <a:rPr lang="en-US" dirty="0"/>
              <a:t>memory </a:t>
            </a:r>
            <a:r>
              <a:rPr lang="en-US" dirty="0" smtClean="0"/>
              <a:t>layout m86-64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0202777"/>
              </p:ext>
            </p:extLst>
          </p:nvPr>
        </p:nvGraphicFramePr>
        <p:xfrm>
          <a:off x="290513" y="1060450"/>
          <a:ext cx="8294685" cy="404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937"/>
                <a:gridCol w="1658937"/>
                <a:gridCol w="1109663"/>
                <a:gridCol w="1676400"/>
                <a:gridCol w="2190748"/>
              </a:tblGrid>
              <a:tr h="46228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Address in decimal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Offset from start of tweet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padding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char from[18]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 age;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char gender;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sz="1800" baseline="0" dirty="0" smtClean="0"/>
                        <a:t>(or 3 Linux IA32)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double total;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char</a:t>
                      </a:r>
                      <a:r>
                        <a:rPr lang="en-US" baseline="0" dirty="0" smtClean="0"/>
                        <a:t> t[18]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char last[140]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**2 (198</a:t>
                      </a:r>
                      <a:r>
                        <a:rPr lang="en-US" dirty="0" smtClean="0">
                          <a:sym typeface="Wingdings" panose="05000000000000000000" pitchFamily="2" charset="2"/>
                        </a:rPr>
                        <a:t> 200 next </a:t>
                      </a:r>
                      <a:r>
                        <a:rPr lang="en-US" dirty="0" err="1" smtClean="0">
                          <a:sym typeface="Wingdings" panose="05000000000000000000" pitchFamily="2" charset="2"/>
                        </a:rPr>
                        <a:t>doubleword</a:t>
                      </a:r>
                      <a:r>
                        <a:rPr lang="en-US" baseline="0" dirty="0" smtClean="0">
                          <a:sym typeface="Wingdings" panose="05000000000000000000" pitchFamily="2" charset="2"/>
                        </a:rPr>
                        <a:t> boundary)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461803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Linux </a:t>
            </a:r>
            <a:r>
              <a:rPr lang="en-US" sz="4000" dirty="0" smtClean="0"/>
              <a:t>IA32 – doubles on word boundary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1342384"/>
              </p:ext>
            </p:extLst>
          </p:nvPr>
        </p:nvGraphicFramePr>
        <p:xfrm>
          <a:off x="290513" y="1060450"/>
          <a:ext cx="8294685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937"/>
                <a:gridCol w="1658937"/>
                <a:gridCol w="1109663"/>
                <a:gridCol w="1676400"/>
                <a:gridCol w="2190748"/>
              </a:tblGrid>
              <a:tr h="46228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Struct</a:t>
                      </a:r>
                      <a:r>
                        <a:rPr lang="en-US" baseline="0" dirty="0" smtClean="0"/>
                        <a:t> {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Address in decimal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Offset from start of tweet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padding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char from[18]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int</a:t>
                      </a:r>
                      <a:r>
                        <a:rPr lang="en-US" dirty="0" smtClean="0"/>
                        <a:t> age;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char gender;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3 Linux IA32)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double total;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char</a:t>
                      </a:r>
                      <a:r>
                        <a:rPr lang="en-US" baseline="0" dirty="0" smtClean="0"/>
                        <a:t> t[18]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char last[140]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**2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022480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RTL implementation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pop </a:t>
            </a:r>
            <a:r>
              <a:rPr lang="en-US" dirty="0" err="1"/>
              <a:t>rA</a:t>
            </a:r>
            <a:r>
              <a:rPr lang="en-US" dirty="0"/>
              <a:t> and </a:t>
            </a:r>
            <a:r>
              <a:rPr lang="en-US" dirty="0" err="1"/>
              <a:t>rmmovq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, D(</a:t>
            </a:r>
            <a:r>
              <a:rPr lang="en-US" dirty="0" err="1"/>
              <a:t>rB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513" y="1365250"/>
            <a:ext cx="8294687" cy="4730750"/>
          </a:xfrm>
        </p:spPr>
        <p:txBody>
          <a:bodyPr/>
          <a:lstStyle/>
          <a:p>
            <a:r>
              <a:rPr lang="en-US" dirty="0"/>
              <a:t>RTL implementation </a:t>
            </a:r>
            <a:r>
              <a:rPr lang="en-US" dirty="0" smtClean="0"/>
              <a:t>(</a:t>
            </a:r>
            <a:r>
              <a:rPr lang="en-US" dirty="0" err="1" smtClean="0"/>
              <a:t>Satge</a:t>
            </a:r>
            <a:r>
              <a:rPr lang="en-US" dirty="0" smtClean="0"/>
              <a:t> Computation)</a:t>
            </a:r>
          </a:p>
          <a:p>
            <a:r>
              <a:rPr lang="en-US" dirty="0" smtClean="0"/>
              <a:t>of </a:t>
            </a:r>
            <a:r>
              <a:rPr lang="en-US" dirty="0"/>
              <a:t>pop </a:t>
            </a:r>
            <a:r>
              <a:rPr lang="en-US" dirty="0" err="1" smtClean="0"/>
              <a:t>rA</a:t>
            </a:r>
            <a:r>
              <a:rPr lang="en-US" dirty="0" smtClean="0"/>
              <a:t>  --- Lecture 13 slide 15 </a:t>
            </a:r>
          </a:p>
          <a:p>
            <a:r>
              <a:rPr lang="en-US" dirty="0" smtClean="0"/>
              <a:t>and </a:t>
            </a:r>
            <a:r>
              <a:rPr lang="en-US" dirty="0" err="1"/>
              <a:t>rmmovq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, D(</a:t>
            </a:r>
            <a:r>
              <a:rPr lang="en-US" dirty="0" err="1"/>
              <a:t>rB</a:t>
            </a:r>
            <a:r>
              <a:rPr lang="en-US" dirty="0" smtClean="0"/>
              <a:t>) </a:t>
            </a:r>
            <a:r>
              <a:rPr lang="en-US" dirty="0"/>
              <a:t>--- Lecture 13 slide </a:t>
            </a:r>
            <a:r>
              <a:rPr lang="en-US" dirty="0" smtClean="0"/>
              <a:t>17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74224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Stage Computation: </a:t>
            </a:r>
            <a:r>
              <a:rPr lang="en-US" dirty="0" err="1" smtClean="0">
                <a:latin typeface="Courier New" pitchFamily="49" charset="0"/>
              </a:rPr>
              <a:t>popq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to increment stack pointer</a:t>
            </a:r>
          </a:p>
          <a:p>
            <a:pPr lvl="1"/>
            <a:r>
              <a:rPr lang="en-US"/>
              <a:t>Must update two registers</a:t>
            </a:r>
          </a:p>
          <a:p>
            <a:pPr lvl="2"/>
            <a:r>
              <a:rPr lang="en-US"/>
              <a:t>Popped value</a:t>
            </a:r>
          </a:p>
          <a:p>
            <a:pPr lvl="2"/>
            <a:r>
              <a:rPr lang="en-US"/>
              <a:t>New stack pointer</a:t>
            </a:r>
          </a:p>
        </p:txBody>
      </p:sp>
      <p:sp>
        <p:nvSpPr>
          <p:cNvPr id="340996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 smtClean="0">
                <a:latin typeface="Courier New" pitchFamily="49" charset="0"/>
              </a:rPr>
              <a:t>popq</a:t>
            </a:r>
            <a:r>
              <a:rPr lang="en-US" sz="1600" dirty="0" smtClean="0"/>
              <a:t> </a:t>
            </a:r>
            <a:r>
              <a:rPr lang="en-US" sz="1600" dirty="0" err="1"/>
              <a:t>rA</a:t>
            </a:r>
            <a:endParaRPr lang="en-US" sz="1600" dirty="0"/>
          </a:p>
        </p:txBody>
      </p:sp>
      <p:grpSp>
        <p:nvGrpSpPr>
          <p:cNvPr id="340997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0998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0999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rA:rB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[PC+1]</a:t>
              </a:r>
            </a:p>
          </p:txBody>
        </p:sp>
        <p:sp>
          <p:nvSpPr>
            <p:cNvPr id="341000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1001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PC+2</a:t>
              </a:r>
            </a:p>
          </p:txBody>
        </p:sp>
        <p:sp>
          <p:nvSpPr>
            <p:cNvPr id="341002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03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1004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1005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register byte</a:t>
              </a:r>
            </a:p>
          </p:txBody>
        </p:sp>
        <p:sp>
          <p:nvSpPr>
            <p:cNvPr id="341006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1007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next PC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914400" y="2514600"/>
            <a:ext cx="7010400" cy="609600"/>
            <a:chOff x="914400" y="2514600"/>
            <a:chExt cx="7010400" cy="609600"/>
          </a:xfrm>
        </p:grpSpPr>
        <p:sp>
          <p:nvSpPr>
            <p:cNvPr id="341009" name="Text Box 17"/>
            <p:cNvSpPr txBox="1">
              <a:spLocks noChangeArrowheads="1"/>
            </p:cNvSpPr>
            <p:nvPr/>
          </p:nvSpPr>
          <p:spPr bwMode="auto">
            <a:xfrm>
              <a:off x="2133600" y="2514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valA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>
                  <a:sym typeface="Symbol" pitchFamily="18" charset="2"/>
                </a:rPr>
                <a:t>]</a:t>
              </a:r>
            </a:p>
          </p:txBody>
        </p:sp>
        <p:sp>
          <p:nvSpPr>
            <p:cNvPr id="341010" name="Text Box 18"/>
            <p:cNvSpPr txBox="1">
              <a:spLocks noChangeArrowheads="1"/>
            </p:cNvSpPr>
            <p:nvPr/>
          </p:nvSpPr>
          <p:spPr bwMode="auto">
            <a:xfrm>
              <a:off x="2133600" y="28194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valB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smtClean="0">
                  <a:sym typeface="Symbol" pitchFamily="18" charset="2"/>
                </a:rPr>
                <a:t>R[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>
                  <a:sym typeface="Symbol" pitchFamily="18" charset="2"/>
                </a:rPr>
                <a:t>]</a:t>
              </a:r>
            </a:p>
          </p:txBody>
        </p:sp>
        <p:sp>
          <p:nvSpPr>
            <p:cNvPr id="341011" name="Text Box 19"/>
            <p:cNvSpPr txBox="1">
              <a:spLocks noChangeArrowheads="1"/>
            </p:cNvSpPr>
            <p:nvPr/>
          </p:nvSpPr>
          <p:spPr bwMode="auto">
            <a:xfrm>
              <a:off x="2133600" y="2514600"/>
              <a:ext cx="28194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2" name="Text Box 20"/>
            <p:cNvSpPr txBox="1">
              <a:spLocks noChangeArrowheads="1"/>
            </p:cNvSpPr>
            <p:nvPr/>
          </p:nvSpPr>
          <p:spPr bwMode="auto">
            <a:xfrm>
              <a:off x="914400" y="2514600"/>
              <a:ext cx="12192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1013" name="Text Box 21"/>
            <p:cNvSpPr txBox="1">
              <a:spLocks noChangeArrowheads="1"/>
            </p:cNvSpPr>
            <p:nvPr/>
          </p:nvSpPr>
          <p:spPr bwMode="auto">
            <a:xfrm>
              <a:off x="5105400" y="2514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341014" name="Text Box 22"/>
            <p:cNvSpPr txBox="1">
              <a:spLocks noChangeArrowheads="1"/>
            </p:cNvSpPr>
            <p:nvPr/>
          </p:nvSpPr>
          <p:spPr bwMode="auto">
            <a:xfrm>
              <a:off x="5105400" y="28194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914400" y="3124200"/>
            <a:ext cx="7010400" cy="609600"/>
            <a:chOff x="914400" y="3124200"/>
            <a:chExt cx="7010400" cy="609600"/>
          </a:xfrm>
        </p:grpSpPr>
        <p:sp>
          <p:nvSpPr>
            <p:cNvPr id="341016" name="Text Box 24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valB</a:t>
              </a:r>
              <a:r>
                <a:rPr lang="en-US" sz="1600" dirty="0">
                  <a:sym typeface="Symbol" pitchFamily="18" charset="2"/>
                </a:rPr>
                <a:t> + </a:t>
              </a:r>
              <a:r>
                <a:rPr lang="en-US" sz="1600" dirty="0" smtClean="0">
                  <a:sym typeface="Symbol" pitchFamily="18" charset="2"/>
                </a:rPr>
                <a:t>8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1017" name="Text Box 25"/>
            <p:cNvSpPr txBox="1">
              <a:spLocks noChangeArrowheads="1"/>
            </p:cNvSpPr>
            <p:nvPr/>
          </p:nvSpPr>
          <p:spPr bwMode="auto">
            <a:xfrm>
              <a:off x="2133600" y="34290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8" name="Text Box 26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28194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9" name="Text Box 27"/>
            <p:cNvSpPr txBox="1">
              <a:spLocks noChangeArrowheads="1"/>
            </p:cNvSpPr>
            <p:nvPr/>
          </p:nvSpPr>
          <p:spPr bwMode="auto">
            <a:xfrm>
              <a:off x="914400" y="3124200"/>
              <a:ext cx="1219200" cy="6096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1020" name="Text Box 28"/>
            <p:cNvSpPr txBox="1">
              <a:spLocks noChangeArrowheads="1"/>
            </p:cNvSpPr>
            <p:nvPr/>
          </p:nvSpPr>
          <p:spPr bwMode="auto">
            <a:xfrm>
              <a:off x="51054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41021" name="Text Box 29"/>
            <p:cNvSpPr txBox="1">
              <a:spLocks noChangeArrowheads="1"/>
            </p:cNvSpPr>
            <p:nvPr/>
          </p:nvSpPr>
          <p:spPr bwMode="auto">
            <a:xfrm>
              <a:off x="5105400" y="34290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1022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1023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valM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smtClean="0"/>
                <a:t>M</a:t>
              </a:r>
              <a:r>
                <a:rPr lang="en-US" sz="1600" baseline="-25000" dirty="0"/>
                <a:t>8</a:t>
              </a:r>
              <a:r>
                <a:rPr lang="en-US" sz="1600" dirty="0" smtClean="0"/>
                <a:t>[</a:t>
              </a:r>
              <a:r>
                <a:rPr lang="en-US" sz="1600" dirty="0" err="1"/>
                <a:t>valA</a:t>
              </a:r>
              <a:r>
                <a:rPr lang="en-US" sz="1600" dirty="0"/>
                <a:t>]</a:t>
              </a:r>
            </a:p>
          </p:txBody>
        </p:sp>
        <p:sp>
          <p:nvSpPr>
            <p:cNvPr id="341024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1025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from stack </a:t>
              </a:r>
            </a:p>
          </p:txBody>
        </p:sp>
      </p:grpSp>
      <p:grpSp>
        <p:nvGrpSpPr>
          <p:cNvPr id="341026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1027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</a:t>
              </a:r>
              <a:r>
                <a:rPr lang="en-US" sz="1600" dirty="0" smtClean="0">
                  <a:sym typeface="Symbol" pitchFamily="18" charset="2"/>
                </a:rPr>
                <a:t>[</a:t>
              </a:r>
              <a:r>
                <a:rPr lang="en-US" sz="1600" dirty="0" smtClean="0">
                  <a:latin typeface="Courier New" pitchFamily="49" charset="0"/>
                  <a:sym typeface="Symbol" pitchFamily="18" charset="2"/>
                </a:rPr>
                <a:t>%</a:t>
              </a:r>
              <a:r>
                <a:rPr lang="en-US" sz="1600" dirty="0" err="1" smtClean="0">
                  <a:latin typeface="Courier New" pitchFamily="49" charset="0"/>
                  <a:sym typeface="Symbol" pitchFamily="18" charset="2"/>
                </a:rPr>
                <a:t>rsp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>
                  <a:sym typeface="Symbol" pitchFamily="18" charset="2"/>
                </a:rPr>
                <a:t>valE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1028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R[rA]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valM</a:t>
              </a:r>
            </a:p>
          </p:txBody>
        </p:sp>
        <p:sp>
          <p:nvSpPr>
            <p:cNvPr id="341029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30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1031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41032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</p:grpSp>
      <p:grpSp>
        <p:nvGrpSpPr>
          <p:cNvPr id="341033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1034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41035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1036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39602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50" y="69850"/>
            <a:ext cx="8963025" cy="779463"/>
          </a:xfrm>
        </p:spPr>
        <p:txBody>
          <a:bodyPr/>
          <a:lstStyle/>
          <a:p>
            <a:r>
              <a:rPr lang="en-US" dirty="0"/>
              <a:t>RTL implementation  </a:t>
            </a:r>
            <a:r>
              <a:rPr lang="en-US" dirty="0" err="1" smtClean="0"/>
              <a:t>rmmovq</a:t>
            </a:r>
            <a:r>
              <a:rPr lang="en-US" dirty="0" smtClean="0"/>
              <a:t> </a:t>
            </a:r>
            <a:r>
              <a:rPr lang="en-US" dirty="0" err="1"/>
              <a:t>rA</a:t>
            </a:r>
            <a:r>
              <a:rPr lang="en-US" dirty="0"/>
              <a:t>, D(</a:t>
            </a:r>
            <a:r>
              <a:rPr lang="en-US" dirty="0" err="1"/>
              <a:t>rB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Lecture 13 slide 15</a:t>
            </a:r>
          </a:p>
          <a:p>
            <a:r>
              <a:rPr lang="en-US" dirty="0"/>
              <a:t>Stage Computation: </a:t>
            </a:r>
            <a:r>
              <a:rPr lang="en-US" dirty="0" err="1">
                <a:latin typeface="Courier New" pitchFamily="49" charset="0"/>
              </a:rPr>
              <a:t>rmmovq</a:t>
            </a:r>
            <a:endParaRPr lang="en-US" dirty="0"/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2133600" y="243205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133600" y="212725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 smtClean="0">
                <a:latin typeface="Courier New" pitchFamily="49" charset="0"/>
              </a:rPr>
              <a:t>rmmovq</a:t>
            </a:r>
            <a:r>
              <a:rPr lang="en-US" sz="1600" dirty="0" smtClean="0"/>
              <a:t> </a:t>
            </a:r>
            <a:r>
              <a:rPr lang="en-US" sz="1600" dirty="0" err="1"/>
              <a:t>rA</a:t>
            </a:r>
            <a:r>
              <a:rPr lang="en-US" sz="1600" dirty="0"/>
              <a:t>, D(</a:t>
            </a:r>
            <a:r>
              <a:rPr lang="en-US" sz="1600" dirty="0" err="1"/>
              <a:t>rB</a:t>
            </a:r>
            <a:r>
              <a:rPr lang="en-US" sz="1600" dirty="0"/>
              <a:t>)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133600" y="243205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icode:ifun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</a:t>
            </a:r>
            <a:r>
              <a:rPr lang="en-US" sz="1600" dirty="0"/>
              <a:t> M</a:t>
            </a:r>
            <a:r>
              <a:rPr lang="en-US" sz="1600" baseline="-25000" dirty="0"/>
              <a:t>1</a:t>
            </a:r>
            <a:r>
              <a:rPr lang="en-US" sz="1600" dirty="0"/>
              <a:t>[PC]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133600" y="273685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rA:rB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[PC+1]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133600" y="304165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valC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</a:t>
            </a:r>
            <a:r>
              <a:rPr lang="en-US" sz="1600" dirty="0"/>
              <a:t> </a:t>
            </a:r>
            <a:r>
              <a:rPr lang="en-US" sz="1600" dirty="0" smtClean="0"/>
              <a:t>M</a:t>
            </a:r>
            <a:r>
              <a:rPr lang="en-US" sz="1600" baseline="-25000" dirty="0" smtClean="0"/>
              <a:t>8</a:t>
            </a:r>
            <a:r>
              <a:rPr lang="en-US" sz="1600" dirty="0" smtClean="0"/>
              <a:t>[</a:t>
            </a:r>
            <a:r>
              <a:rPr lang="en-US" sz="1600" dirty="0"/>
              <a:t>PC+2]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133600" y="334645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 err="1"/>
              <a:t>valP</a:t>
            </a:r>
            <a:r>
              <a:rPr lang="en-US" sz="1600" dirty="0"/>
              <a:t> </a:t>
            </a:r>
            <a:r>
              <a:rPr lang="en-US" sz="1600" dirty="0">
                <a:sym typeface="Symbol" pitchFamily="18" charset="2"/>
              </a:rPr>
              <a:t> PC</a:t>
            </a:r>
            <a:r>
              <a:rPr lang="en-US" sz="1600" dirty="0" smtClean="0">
                <a:sym typeface="Symbol" pitchFamily="18" charset="2"/>
              </a:rPr>
              <a:t>+10</a:t>
            </a:r>
            <a:endParaRPr lang="en-US" sz="1600" dirty="0">
              <a:sym typeface="Symbol" pitchFamily="18" charset="2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914400" y="243205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5105400" y="243205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5105400" y="273685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/>
              <a:t>Read register byte</a:t>
            </a: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5105400" y="304165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 dirty="0"/>
              <a:t>Read displacement D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5105400" y="334645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914400" y="3651250"/>
            <a:ext cx="7010400" cy="609600"/>
            <a:chOff x="576" y="1584"/>
            <a:chExt cx="4416" cy="384"/>
          </a:xfrm>
        </p:grpSpPr>
        <p:sp>
          <p:nvSpPr>
            <p:cNvPr id="16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17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R[rB]</a:t>
              </a:r>
            </a:p>
          </p:txBody>
        </p:sp>
        <p:sp>
          <p:nvSpPr>
            <p:cNvPr id="18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19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20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21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B</a:t>
              </a:r>
            </a:p>
          </p:txBody>
        </p:sp>
      </p:grpSp>
      <p:grpSp>
        <p:nvGrpSpPr>
          <p:cNvPr id="22" name="Group 23"/>
          <p:cNvGrpSpPr>
            <a:grpSpLocks/>
          </p:cNvGrpSpPr>
          <p:nvPr/>
        </p:nvGrpSpPr>
        <p:grpSpPr bwMode="auto">
          <a:xfrm>
            <a:off x="914400" y="4260850"/>
            <a:ext cx="7010400" cy="609600"/>
            <a:chOff x="576" y="1968"/>
            <a:chExt cx="4416" cy="384"/>
          </a:xfrm>
        </p:grpSpPr>
        <p:sp>
          <p:nvSpPr>
            <p:cNvPr id="23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valC</a:t>
              </a:r>
            </a:p>
          </p:txBody>
        </p:sp>
        <p:sp>
          <p:nvSpPr>
            <p:cNvPr id="24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5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26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27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effective address</a:t>
              </a:r>
            </a:p>
          </p:txBody>
        </p:sp>
        <p:sp>
          <p:nvSpPr>
            <p:cNvPr id="28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29" name="Group 30"/>
          <p:cNvGrpSpPr>
            <a:grpSpLocks/>
          </p:cNvGrpSpPr>
          <p:nvPr/>
        </p:nvGrpSpPr>
        <p:grpSpPr bwMode="auto">
          <a:xfrm>
            <a:off x="914400" y="4870450"/>
            <a:ext cx="7010400" cy="304800"/>
            <a:chOff x="576" y="2352"/>
            <a:chExt cx="4416" cy="192"/>
          </a:xfrm>
        </p:grpSpPr>
        <p:sp>
          <p:nvSpPr>
            <p:cNvPr id="30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 </a:t>
              </a:r>
              <a:r>
                <a:rPr lang="en-US" sz="1600" dirty="0" smtClean="0"/>
                <a:t>M</a:t>
              </a:r>
              <a:r>
                <a:rPr lang="en-US" sz="1600" baseline="-25000" dirty="0"/>
                <a:t>8</a:t>
              </a:r>
              <a:r>
                <a:rPr lang="en-US" sz="1600" dirty="0" smtClean="0"/>
                <a:t>[</a:t>
              </a:r>
              <a:r>
                <a:rPr lang="en-US" sz="1600" dirty="0" err="1"/>
                <a:t>valE</a:t>
              </a:r>
              <a:r>
                <a:rPr lang="en-US" sz="1600" dirty="0"/>
                <a:t>]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err="1"/>
                <a:t>valA</a:t>
              </a:r>
              <a:endParaRPr lang="en-US" sz="1600" dirty="0"/>
            </a:p>
          </p:txBody>
        </p:sp>
        <p:sp>
          <p:nvSpPr>
            <p:cNvPr id="31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2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value to memory  </a:t>
              </a:r>
            </a:p>
          </p:txBody>
        </p:sp>
      </p:grpSp>
      <p:grpSp>
        <p:nvGrpSpPr>
          <p:cNvPr id="33" name="Group 34"/>
          <p:cNvGrpSpPr>
            <a:grpSpLocks/>
          </p:cNvGrpSpPr>
          <p:nvPr/>
        </p:nvGrpSpPr>
        <p:grpSpPr bwMode="auto">
          <a:xfrm>
            <a:off x="914400" y="5175250"/>
            <a:ext cx="7010400" cy="609600"/>
            <a:chOff x="576" y="2544"/>
            <a:chExt cx="4416" cy="384"/>
          </a:xfrm>
        </p:grpSpPr>
        <p:sp>
          <p:nvSpPr>
            <p:cNvPr id="34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5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6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7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8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40" name="Group 41"/>
          <p:cNvGrpSpPr>
            <a:grpSpLocks/>
          </p:cNvGrpSpPr>
          <p:nvPr/>
        </p:nvGrpSpPr>
        <p:grpSpPr bwMode="auto">
          <a:xfrm>
            <a:off x="914400" y="5784850"/>
            <a:ext cx="7010400" cy="304800"/>
            <a:chOff x="576" y="2928"/>
            <a:chExt cx="4416" cy="192"/>
          </a:xfrm>
        </p:grpSpPr>
        <p:sp>
          <p:nvSpPr>
            <p:cNvPr id="41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42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43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690954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 code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</a:p>
          <a:p>
            <a:pPr>
              <a:spcBef>
                <a:spcPts val="600"/>
              </a:spcBef>
            </a:pPr>
            <a:r>
              <a:rPr lang="en-US" sz="2400" dirty="0" err="1" smtClean="0"/>
              <a:t>funasum</a:t>
            </a:r>
            <a:r>
              <a:rPr lang="en-US" sz="2400" dirty="0" smtClean="0"/>
              <a:t>(</a:t>
            </a:r>
            <a:r>
              <a:rPr lang="en-US" sz="2400" dirty="0" err="1" smtClean="0"/>
              <a:t>int</a:t>
            </a:r>
            <a:r>
              <a:rPr lang="en-US" sz="2400" dirty="0" smtClean="0"/>
              <a:t> n, </a:t>
            </a:r>
            <a:r>
              <a:rPr lang="en-US" sz="2400" dirty="0" err="1" smtClean="0"/>
              <a:t>int</a:t>
            </a:r>
            <a:r>
              <a:rPr lang="en-US" sz="2400" dirty="0" smtClean="0"/>
              <a:t> a[])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	</a:t>
            </a:r>
            <a:r>
              <a:rPr lang="en-US" sz="2400" dirty="0" err="1" smtClean="0"/>
              <a:t>int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;</a:t>
            </a:r>
          </a:p>
          <a:p>
            <a:pPr>
              <a:spcBef>
                <a:spcPts val="600"/>
              </a:spcBef>
            </a:pPr>
            <a:r>
              <a:rPr lang="en-US" sz="2400" dirty="0" smtClean="0"/>
              <a:t>	</a:t>
            </a:r>
            <a:r>
              <a:rPr lang="en-US" sz="2400" dirty="0" err="1"/>
              <a:t>i</a:t>
            </a:r>
            <a:r>
              <a:rPr lang="en-US" sz="2400" dirty="0" err="1" smtClean="0"/>
              <a:t>nt</a:t>
            </a:r>
            <a:r>
              <a:rPr lang="en-US" sz="2400" dirty="0" smtClean="0"/>
              <a:t> sum =0;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	</a:t>
            </a:r>
            <a:r>
              <a:rPr lang="en-US" sz="2400" dirty="0" smtClean="0"/>
              <a:t>for(</a:t>
            </a:r>
            <a:r>
              <a:rPr lang="en-US" sz="2400" dirty="0" err="1" smtClean="0"/>
              <a:t>i</a:t>
            </a:r>
            <a:r>
              <a:rPr lang="en-US" sz="2400" dirty="0" smtClean="0"/>
              <a:t>=0; </a:t>
            </a:r>
            <a:r>
              <a:rPr lang="en-US" sz="2400" dirty="0" err="1" smtClean="0"/>
              <a:t>i</a:t>
            </a:r>
            <a:r>
              <a:rPr lang="en-US" sz="2400" dirty="0" smtClean="0"/>
              <a:t>&lt;n;==</a:t>
            </a:r>
            <a:r>
              <a:rPr lang="en-US" sz="2400" dirty="0" err="1" smtClean="0"/>
              <a:t>i</a:t>
            </a:r>
            <a:r>
              <a:rPr lang="en-US" sz="2400" dirty="0" smtClean="0"/>
              <a:t>){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	</a:t>
            </a:r>
            <a:r>
              <a:rPr lang="en-US" sz="2400" dirty="0" smtClean="0"/>
              <a:t>	sum = sum + a[</a:t>
            </a:r>
            <a:r>
              <a:rPr lang="en-US" sz="2400" dirty="0" err="1" smtClean="0"/>
              <a:t>i</a:t>
            </a:r>
            <a:r>
              <a:rPr lang="en-US" sz="2400" dirty="0" smtClean="0"/>
              <a:t>]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	</a:t>
            </a:r>
            <a:r>
              <a:rPr lang="en-US" sz="2400" dirty="0" smtClean="0"/>
              <a:t>}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	</a:t>
            </a:r>
            <a:r>
              <a:rPr lang="en-US" sz="2400" dirty="0" smtClean="0"/>
              <a:t>return(sum);</a:t>
            </a:r>
          </a:p>
          <a:p>
            <a:pPr>
              <a:spcBef>
                <a:spcPts val="600"/>
              </a:spcBef>
            </a:pPr>
            <a:r>
              <a:rPr lang="en-US" sz="2400" dirty="0"/>
              <a:t>}</a:t>
            </a:r>
            <a:endParaRPr lang="en-US" sz="2400" dirty="0" smtClean="0"/>
          </a:p>
          <a:p>
            <a:pPr>
              <a:spcBef>
                <a:spcPts val="600"/>
              </a:spcBef>
            </a:pPr>
            <a:endParaRPr lang="en-US" sz="2000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65146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33522</TotalTime>
  <Pages>8</Pages>
  <Words>1636</Words>
  <Application>Microsoft Office PowerPoint</Application>
  <PresentationFormat>Custom</PresentationFormat>
  <Paragraphs>644</Paragraphs>
  <Slides>26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5" baseType="lpstr">
      <vt:lpstr>Arial</vt:lpstr>
      <vt:lpstr>Calibri</vt:lpstr>
      <vt:lpstr>Cambria Math</vt:lpstr>
      <vt:lpstr>Courier New</vt:lpstr>
      <vt:lpstr>Helvetica</vt:lpstr>
      <vt:lpstr>Symbol</vt:lpstr>
      <vt:lpstr>Times New Roman</vt:lpstr>
      <vt:lpstr>Wingdings</vt:lpstr>
      <vt:lpstr>fujitsu-99-02</vt:lpstr>
      <vt:lpstr>Test – 2 Review </vt:lpstr>
      <vt:lpstr>Test 2 Review Questions</vt:lpstr>
      <vt:lpstr>Alignment rules</vt:lpstr>
      <vt:lpstr>Aggregate memory layout m86-64 </vt:lpstr>
      <vt:lpstr>Linux IA32 – doubles on word boundary</vt:lpstr>
      <vt:lpstr>RTL implementation of  pop rA and rmmovq rA, D(rB)</vt:lpstr>
      <vt:lpstr>Stage Computation: popq</vt:lpstr>
      <vt:lpstr>RTL implementation  rmmovq rA, D(rB)</vt:lpstr>
      <vt:lpstr>Match code </vt:lpstr>
      <vt:lpstr>Match code </vt:lpstr>
      <vt:lpstr>Match code </vt:lpstr>
      <vt:lpstr>Write Assembly  ∑_0^(n-1)▒〖|ai〗|</vt:lpstr>
      <vt:lpstr>Assembly</vt:lpstr>
      <vt:lpstr>GDB</vt:lpstr>
      <vt:lpstr>6. HCL for needs_reg_ids</vt:lpstr>
      <vt:lpstr>Y86-64 Instruction Set #2</vt:lpstr>
      <vt:lpstr>Rest of today</vt:lpstr>
      <vt:lpstr>Memory Allocation Example</vt:lpstr>
      <vt:lpstr>Example Memory       Hierarchy</vt:lpstr>
      <vt:lpstr>Examples of Caching in the Mem. Hierarchy</vt:lpstr>
      <vt:lpstr>Intel Core i7 Cache Hierarchy</vt:lpstr>
      <vt:lpstr>General Cache Concepts</vt:lpstr>
      <vt:lpstr>Direct Mapped Cache indexing</vt:lpstr>
      <vt:lpstr>Average Memory Access Time (AMAT)</vt:lpstr>
      <vt:lpstr>A System Using Virtual Addressing</vt:lpstr>
      <vt:lpstr>Enabling Data Structure: Page Table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MATTHEWS, MANTON M</cp:lastModifiedBy>
  <cp:revision>128</cp:revision>
  <cp:lastPrinted>2017-04-20T11:27:54Z</cp:lastPrinted>
  <dcterms:created xsi:type="dcterms:W3CDTF">1998-03-03T17:17:57Z</dcterms:created>
  <dcterms:modified xsi:type="dcterms:W3CDTF">2018-04-12T17:08:17Z</dcterms:modified>
</cp:coreProperties>
</file>