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5"/>
  </p:notesMasterIdLst>
  <p:handoutMasterIdLst>
    <p:handoutMasterId r:id="rId36"/>
  </p:handoutMasterIdLst>
  <p:sldIdLst>
    <p:sldId id="321" r:id="rId2"/>
    <p:sldId id="420" r:id="rId3"/>
    <p:sldId id="416" r:id="rId4"/>
    <p:sldId id="417" r:id="rId5"/>
    <p:sldId id="422" r:id="rId6"/>
    <p:sldId id="423" r:id="rId7"/>
    <p:sldId id="421" r:id="rId8"/>
    <p:sldId id="351" r:id="rId9"/>
    <p:sldId id="352" r:id="rId10"/>
    <p:sldId id="353" r:id="rId11"/>
    <p:sldId id="354" r:id="rId12"/>
    <p:sldId id="361" r:id="rId13"/>
    <p:sldId id="362" r:id="rId14"/>
    <p:sldId id="379" r:id="rId15"/>
    <p:sldId id="380" r:id="rId16"/>
    <p:sldId id="386" r:id="rId17"/>
    <p:sldId id="387" r:id="rId18"/>
    <p:sldId id="388" r:id="rId19"/>
    <p:sldId id="389" r:id="rId20"/>
    <p:sldId id="390" r:id="rId21"/>
    <p:sldId id="392" r:id="rId22"/>
    <p:sldId id="393" r:id="rId23"/>
    <p:sldId id="394" r:id="rId24"/>
    <p:sldId id="395" r:id="rId25"/>
    <p:sldId id="397" r:id="rId26"/>
    <p:sldId id="399" r:id="rId27"/>
    <p:sldId id="400" r:id="rId28"/>
    <p:sldId id="401" r:id="rId29"/>
    <p:sldId id="402" r:id="rId30"/>
    <p:sldId id="403" r:id="rId31"/>
    <p:sldId id="404" r:id="rId32"/>
    <p:sldId id="405" r:id="rId33"/>
    <p:sldId id="424" r:id="rId34"/>
  </p:sldIdLst>
  <p:sldSz cx="9131300" cy="6845300"/>
  <p:notesSz cx="9296400" cy="7010400"/>
  <p:kinsoku lang="ja-JP" invalStChars="、。，．・：；？！゛゜ヽヾゝゞ々ー’”）〕］｝〉》」』】°‰′″℃￠％ぁぃぅぇぉっゃゅょゎァィゥェォッャュョヮヵヶ!%),.:;?]}｡｣､･ｧｨｩｪｫｬｭｮｯｰﾞﾟ" invalEndChars="‘“（〔［｛〈《「『【￥＄$([\{｢￡"/>
  <p:defaultTextStyle>
    <a:defPPr>
      <a:defRPr lang="en-US"/>
    </a:defPPr>
    <a:lvl1pPr algn="ctr" rtl="0" eaLnBrk="0" fontAlgn="base" hangingPunct="0">
      <a:lnSpc>
        <a:spcPct val="90000"/>
      </a:lnSpc>
      <a:spcBef>
        <a:spcPct val="0"/>
      </a:spcBef>
      <a:spcAft>
        <a:spcPct val="0"/>
      </a:spcAft>
      <a:defRPr b="1" kern="1200">
        <a:solidFill>
          <a:schemeClr val="tx1"/>
        </a:solidFill>
        <a:latin typeface="Helvetica" pitchFamily="34" charset="0"/>
        <a:ea typeface="+mn-ea"/>
        <a:cs typeface="+mn-cs"/>
      </a:defRPr>
    </a:lvl1pPr>
    <a:lvl2pPr marL="457200" algn="ctr" rtl="0" eaLnBrk="0" fontAlgn="base" hangingPunct="0">
      <a:lnSpc>
        <a:spcPct val="90000"/>
      </a:lnSpc>
      <a:spcBef>
        <a:spcPct val="0"/>
      </a:spcBef>
      <a:spcAft>
        <a:spcPct val="0"/>
      </a:spcAft>
      <a:defRPr b="1" kern="1200">
        <a:solidFill>
          <a:schemeClr val="tx1"/>
        </a:solidFill>
        <a:latin typeface="Helvetica" pitchFamily="34" charset="0"/>
        <a:ea typeface="+mn-ea"/>
        <a:cs typeface="+mn-cs"/>
      </a:defRPr>
    </a:lvl2pPr>
    <a:lvl3pPr marL="914400" algn="ctr" rtl="0" eaLnBrk="0" fontAlgn="base" hangingPunct="0">
      <a:lnSpc>
        <a:spcPct val="90000"/>
      </a:lnSpc>
      <a:spcBef>
        <a:spcPct val="0"/>
      </a:spcBef>
      <a:spcAft>
        <a:spcPct val="0"/>
      </a:spcAft>
      <a:defRPr b="1" kern="1200">
        <a:solidFill>
          <a:schemeClr val="tx1"/>
        </a:solidFill>
        <a:latin typeface="Helvetica" pitchFamily="34" charset="0"/>
        <a:ea typeface="+mn-ea"/>
        <a:cs typeface="+mn-cs"/>
      </a:defRPr>
    </a:lvl3pPr>
    <a:lvl4pPr marL="1371600" algn="ctr" rtl="0" eaLnBrk="0" fontAlgn="base" hangingPunct="0">
      <a:lnSpc>
        <a:spcPct val="90000"/>
      </a:lnSpc>
      <a:spcBef>
        <a:spcPct val="0"/>
      </a:spcBef>
      <a:spcAft>
        <a:spcPct val="0"/>
      </a:spcAft>
      <a:defRPr b="1" kern="1200">
        <a:solidFill>
          <a:schemeClr val="tx1"/>
        </a:solidFill>
        <a:latin typeface="Helvetica" pitchFamily="34" charset="0"/>
        <a:ea typeface="+mn-ea"/>
        <a:cs typeface="+mn-cs"/>
      </a:defRPr>
    </a:lvl4pPr>
    <a:lvl5pPr marL="1828800" algn="ctr" rtl="0" eaLnBrk="0" fontAlgn="base" hangingPunct="0">
      <a:lnSpc>
        <a:spcPct val="90000"/>
      </a:lnSpc>
      <a:spcBef>
        <a:spcPct val="0"/>
      </a:spcBef>
      <a:spcAft>
        <a:spcPct val="0"/>
      </a:spcAft>
      <a:defRPr b="1" kern="1200">
        <a:solidFill>
          <a:schemeClr val="tx1"/>
        </a:solidFill>
        <a:latin typeface="Helvetica" pitchFamily="34" charset="0"/>
        <a:ea typeface="+mn-ea"/>
        <a:cs typeface="+mn-cs"/>
      </a:defRPr>
    </a:lvl5pPr>
    <a:lvl6pPr marL="2286000" algn="l" defTabSz="914400" rtl="0" eaLnBrk="1" latinLnBrk="0" hangingPunct="1">
      <a:defRPr b="1" kern="1200">
        <a:solidFill>
          <a:schemeClr val="tx1"/>
        </a:solidFill>
        <a:latin typeface="Helvetica" pitchFamily="34" charset="0"/>
        <a:ea typeface="+mn-ea"/>
        <a:cs typeface="+mn-cs"/>
      </a:defRPr>
    </a:lvl6pPr>
    <a:lvl7pPr marL="2743200" algn="l" defTabSz="914400" rtl="0" eaLnBrk="1" latinLnBrk="0" hangingPunct="1">
      <a:defRPr b="1" kern="1200">
        <a:solidFill>
          <a:schemeClr val="tx1"/>
        </a:solidFill>
        <a:latin typeface="Helvetica" pitchFamily="34" charset="0"/>
        <a:ea typeface="+mn-ea"/>
        <a:cs typeface="+mn-cs"/>
      </a:defRPr>
    </a:lvl7pPr>
    <a:lvl8pPr marL="3200400" algn="l" defTabSz="914400" rtl="0" eaLnBrk="1" latinLnBrk="0" hangingPunct="1">
      <a:defRPr b="1" kern="1200">
        <a:solidFill>
          <a:schemeClr val="tx1"/>
        </a:solidFill>
        <a:latin typeface="Helvetica" pitchFamily="34" charset="0"/>
        <a:ea typeface="+mn-ea"/>
        <a:cs typeface="+mn-cs"/>
      </a:defRPr>
    </a:lvl8pPr>
    <a:lvl9pPr marL="3657600" algn="l" defTabSz="914400" rtl="0" eaLnBrk="1" latinLnBrk="0" hangingPunct="1">
      <a:defRPr b="1" kern="1200">
        <a:solidFill>
          <a:schemeClr val="tx1"/>
        </a:solidFill>
        <a:latin typeface="Helvetica" pitchFamily="34" charset="0"/>
        <a:ea typeface="+mn-ea"/>
        <a:cs typeface="+mn-cs"/>
      </a:defRPr>
    </a:lvl9pPr>
  </p:defaultTextStyle>
  <p:extLst>
    <p:ext uri="{EFAFB233-063F-42B5-8137-9DF3F51BA10A}">
      <p15:sldGuideLst xmlns:p15="http://schemas.microsoft.com/office/powerpoint/2012/main">
        <p15:guide id="1" orient="horz" pos="336">
          <p15:clr>
            <a:srgbClr val="A4A3A4"/>
          </p15:clr>
        </p15:guide>
        <p15:guide id="2" pos="672">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99FFCC"/>
    <a:srgbClr val="FF3300"/>
    <a:srgbClr val="FFCCFF"/>
    <a:srgbClr val="FFCCCC"/>
    <a:srgbClr val="00CC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5" autoAdjust="0"/>
    <p:restoredTop sz="90929"/>
  </p:normalViewPr>
  <p:slideViewPr>
    <p:cSldViewPr showGuides="1">
      <p:cViewPr varScale="1">
        <p:scale>
          <a:sx n="71" d="100"/>
          <a:sy n="71" d="100"/>
        </p:scale>
        <p:origin x="52" y="144"/>
      </p:cViewPr>
      <p:guideLst>
        <p:guide orient="horz" pos="336"/>
        <p:guide pos="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66" d="100"/>
          <a:sy n="66" d="100"/>
        </p:scale>
        <p:origin x="-2766" y="-102"/>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em:cpumemgap.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880015299171499"/>
          <c:y val="6.0185185185185203E-2"/>
          <c:w val="0.51180020900165302"/>
          <c:h val="0.80722222222222195"/>
        </c:manualLayout>
      </c:layout>
      <c:lineChart>
        <c:grouping val="standard"/>
        <c:varyColors val="0"/>
        <c:ser>
          <c:idx val="0"/>
          <c:order val="0"/>
          <c:tx>
            <c:strRef>
              <c:f>data!$B$1</c:f>
              <c:strCache>
                <c:ptCount val="1"/>
                <c:pt idx="0">
                  <c:v>Disk seek time</c:v>
                </c:pt>
              </c:strCache>
            </c:strRef>
          </c:tx>
          <c:spPr>
            <a:ln w="12700" cmpd="sng">
              <a:solidFill>
                <a:schemeClr val="tx1"/>
              </a:solidFill>
            </a:ln>
          </c:spPr>
          <c:marker>
            <c:symbol val="diamond"/>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data!$B$2:$B$9</c:f>
              <c:numCache>
                <c:formatCode>#,##0</c:formatCode>
                <c:ptCount val="8"/>
                <c:pt idx="0">
                  <c:v>75000000</c:v>
                </c:pt>
                <c:pt idx="1">
                  <c:v>28000000</c:v>
                </c:pt>
                <c:pt idx="2">
                  <c:v>10000000</c:v>
                </c:pt>
                <c:pt idx="3">
                  <c:v>8000000</c:v>
                </c:pt>
                <c:pt idx="4">
                  <c:v>6000000</c:v>
                </c:pt>
                <c:pt idx="5">
                  <c:v>5000000</c:v>
                </c:pt>
                <c:pt idx="6">
                  <c:v>3000000</c:v>
                </c:pt>
                <c:pt idx="7">
                  <c:v>3000000</c:v>
                </c:pt>
              </c:numCache>
            </c:numRef>
          </c:val>
          <c:smooth val="0"/>
        </c:ser>
        <c:ser>
          <c:idx val="1"/>
          <c:order val="1"/>
          <c:tx>
            <c:strRef>
              <c:f>data!$C$1</c:f>
              <c:strCache>
                <c:ptCount val="1"/>
                <c:pt idx="0">
                  <c:v>SSD access time</c:v>
                </c:pt>
              </c:strCache>
            </c:strRef>
          </c:tx>
          <c:spPr>
            <a:ln w="12700">
              <a:solidFill>
                <a:schemeClr val="tx1"/>
              </a:solidFill>
            </a:ln>
          </c:spPr>
          <c:marker>
            <c:symbol val="triangl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data!$C$2:$C$9</c:f>
              <c:numCache>
                <c:formatCode>General</c:formatCode>
                <c:ptCount val="8"/>
                <c:pt idx="7" formatCode="#,##0">
                  <c:v>50000</c:v>
                </c:pt>
              </c:numCache>
            </c:numRef>
          </c:val>
          <c:smooth val="0"/>
        </c:ser>
        <c:ser>
          <c:idx val="3"/>
          <c:order val="2"/>
          <c:tx>
            <c:strRef>
              <c:f>data!$D$1</c:f>
              <c:strCache>
                <c:ptCount val="1"/>
                <c:pt idx="0">
                  <c:v>DRAM access time</c:v>
                </c:pt>
              </c:strCache>
            </c:strRef>
          </c:tx>
          <c:spPr>
            <a:ln w="12700">
              <a:solidFill>
                <a:schemeClr val="tx1"/>
              </a:solidFill>
            </a:ln>
          </c:spPr>
          <c:marker>
            <c:symbol val="squar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data!$D$2:$D$9</c:f>
              <c:numCache>
                <c:formatCode>#,##0</c:formatCode>
                <c:ptCount val="8"/>
                <c:pt idx="0" formatCode="General">
                  <c:v>200</c:v>
                </c:pt>
                <c:pt idx="1">
                  <c:v>100</c:v>
                </c:pt>
                <c:pt idx="2" formatCode="General">
                  <c:v>70</c:v>
                </c:pt>
                <c:pt idx="3" formatCode="General">
                  <c:v>60</c:v>
                </c:pt>
                <c:pt idx="4" formatCode="General">
                  <c:v>55</c:v>
                </c:pt>
                <c:pt idx="5" formatCode="General">
                  <c:v>50</c:v>
                </c:pt>
                <c:pt idx="6" formatCode="General">
                  <c:v>40</c:v>
                </c:pt>
                <c:pt idx="7" formatCode="General">
                  <c:v>20</c:v>
                </c:pt>
              </c:numCache>
            </c:numRef>
          </c:val>
          <c:smooth val="0"/>
        </c:ser>
        <c:ser>
          <c:idx val="4"/>
          <c:order val="3"/>
          <c:tx>
            <c:strRef>
              <c:f>data!$E$1</c:f>
              <c:strCache>
                <c:ptCount val="1"/>
                <c:pt idx="0">
                  <c:v>SRAM access time</c:v>
                </c:pt>
              </c:strCache>
            </c:strRef>
          </c:tx>
          <c:spPr>
            <a:ln w="12700">
              <a:solidFill>
                <a:schemeClr val="tx1"/>
              </a:solidFill>
            </a:ln>
          </c:spPr>
          <c:marker>
            <c:symbol val="circl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data!$E$2:$E$9</c:f>
              <c:numCache>
                <c:formatCode>General</c:formatCode>
                <c:ptCount val="8"/>
                <c:pt idx="0">
                  <c:v>150</c:v>
                </c:pt>
                <c:pt idx="1">
                  <c:v>35</c:v>
                </c:pt>
                <c:pt idx="2">
                  <c:v>15</c:v>
                </c:pt>
                <c:pt idx="3">
                  <c:v>3</c:v>
                </c:pt>
                <c:pt idx="4">
                  <c:v>2.5</c:v>
                </c:pt>
                <c:pt idx="5">
                  <c:v>2</c:v>
                </c:pt>
                <c:pt idx="6">
                  <c:v>1.5</c:v>
                </c:pt>
                <c:pt idx="7">
                  <c:v>1.3</c:v>
                </c:pt>
              </c:numCache>
            </c:numRef>
          </c:val>
          <c:smooth val="0"/>
        </c:ser>
        <c:ser>
          <c:idx val="5"/>
          <c:order val="4"/>
          <c:tx>
            <c:strRef>
              <c:f>data!$F$1</c:f>
              <c:strCache>
                <c:ptCount val="1"/>
                <c:pt idx="0">
                  <c:v>CPU cycle time</c:v>
                </c:pt>
              </c:strCache>
            </c:strRef>
          </c:tx>
          <c:spPr>
            <a:ln w="12700">
              <a:solidFill>
                <a:schemeClr val="tx1"/>
              </a:solidFill>
            </a:ln>
          </c:spPr>
          <c:marker>
            <c:symbol val="square"/>
            <c:size val="8"/>
            <c:spPr>
              <a:solidFill>
                <a:schemeClr val="bg1"/>
              </a:solidFill>
              <a:ln>
                <a:solidFill>
                  <a:schemeClr val="tx1"/>
                </a:solid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data!$F$2:$F$9</c:f>
              <c:numCache>
                <c:formatCode>General</c:formatCode>
                <c:ptCount val="8"/>
                <c:pt idx="0">
                  <c:v>166</c:v>
                </c:pt>
                <c:pt idx="1">
                  <c:v>50</c:v>
                </c:pt>
                <c:pt idx="2">
                  <c:v>6</c:v>
                </c:pt>
                <c:pt idx="3">
                  <c:v>1.6</c:v>
                </c:pt>
                <c:pt idx="4">
                  <c:v>0.3</c:v>
                </c:pt>
                <c:pt idx="5">
                  <c:v>0.5</c:v>
                </c:pt>
                <c:pt idx="6">
                  <c:v>0.4</c:v>
                </c:pt>
                <c:pt idx="7">
                  <c:v>0.33</c:v>
                </c:pt>
              </c:numCache>
            </c:numRef>
          </c:val>
          <c:smooth val="0"/>
        </c:ser>
        <c:ser>
          <c:idx val="6"/>
          <c:order val="5"/>
          <c:tx>
            <c:strRef>
              <c:f>data!$G$1</c:f>
              <c:strCache>
                <c:ptCount val="1"/>
                <c:pt idx="0">
                  <c:v>Effective CPU cycle time</c:v>
                </c:pt>
              </c:strCache>
            </c:strRef>
          </c:tx>
          <c:spPr>
            <a:ln w="12700">
              <a:solidFill>
                <a:schemeClr val="tx1"/>
              </a:solidFill>
            </a:ln>
          </c:spPr>
          <c:marker>
            <c:symbol val="circle"/>
            <c:size val="8"/>
            <c:spPr>
              <a:solidFill>
                <a:schemeClr val="bg1"/>
              </a:solidFill>
              <a:ln>
                <a:solidFill>
                  <a:schemeClr val="tx1"/>
                </a:solid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data!$G$2:$G$9</c:f>
              <c:numCache>
                <c:formatCode>General</c:formatCode>
                <c:ptCount val="8"/>
                <c:pt idx="4">
                  <c:v>0.3</c:v>
                </c:pt>
                <c:pt idx="5">
                  <c:v>0.25</c:v>
                </c:pt>
                <c:pt idx="6">
                  <c:v>0.1</c:v>
                </c:pt>
                <c:pt idx="7">
                  <c:v>0.08</c:v>
                </c:pt>
              </c:numCache>
            </c:numRef>
          </c:val>
          <c:smooth val="0"/>
        </c:ser>
        <c:dLbls>
          <c:showLegendKey val="0"/>
          <c:showVal val="0"/>
          <c:showCatName val="0"/>
          <c:showSerName val="0"/>
          <c:showPercent val="0"/>
          <c:showBubbleSize val="0"/>
        </c:dLbls>
        <c:marker val="1"/>
        <c:smooth val="0"/>
        <c:axId val="584177744"/>
        <c:axId val="584178304"/>
      </c:lineChart>
      <c:catAx>
        <c:axId val="584177744"/>
        <c:scaling>
          <c:orientation val="minMax"/>
        </c:scaling>
        <c:delete val="0"/>
        <c:axPos val="b"/>
        <c:title>
          <c:tx>
            <c:rich>
              <a:bodyPr/>
              <a:lstStyle/>
              <a:p>
                <a:pPr>
                  <a:defRPr/>
                </a:pPr>
                <a:r>
                  <a:rPr lang="en-US"/>
                  <a:t>Year</a:t>
                </a:r>
              </a:p>
            </c:rich>
          </c:tx>
          <c:overlay val="0"/>
        </c:title>
        <c:numFmt formatCode="General" sourceLinked="1"/>
        <c:majorTickMark val="out"/>
        <c:minorTickMark val="none"/>
        <c:tickLblPos val="low"/>
        <c:txPr>
          <a:bodyPr rot="0" vert="horz" anchor="ctr" anchorCtr="1"/>
          <a:lstStyle/>
          <a:p>
            <a:pPr>
              <a:defRPr/>
            </a:pPr>
            <a:endParaRPr lang="en-US"/>
          </a:p>
        </c:txPr>
        <c:crossAx val="584178304"/>
        <c:crossesAt val="0"/>
        <c:auto val="1"/>
        <c:lblAlgn val="ctr"/>
        <c:lblOffset val="100"/>
        <c:noMultiLvlLbl val="0"/>
      </c:catAx>
      <c:valAx>
        <c:axId val="584178304"/>
        <c:scaling>
          <c:logBase val="10"/>
          <c:orientation val="minMax"/>
          <c:min val="0.01"/>
        </c:scaling>
        <c:delete val="0"/>
        <c:axPos val="l"/>
        <c:majorGridlines/>
        <c:title>
          <c:tx>
            <c:rich>
              <a:bodyPr rot="-5400000" vert="horz"/>
              <a:lstStyle/>
              <a:p>
                <a:pPr>
                  <a:defRPr/>
                </a:pPr>
                <a:r>
                  <a:rPr lang="en-US"/>
                  <a:t>Time (ns)</a:t>
                </a:r>
              </a:p>
            </c:rich>
          </c:tx>
          <c:overlay val="0"/>
        </c:title>
        <c:numFmt formatCode="#,##0.0" sourceLinked="0"/>
        <c:majorTickMark val="out"/>
        <c:minorTickMark val="none"/>
        <c:tickLblPos val="nextTo"/>
        <c:crossAx val="584177744"/>
        <c:crosses val="autoZero"/>
        <c:crossBetween val="between"/>
        <c:minorUnit val="10"/>
      </c:valAx>
      <c:spPr>
        <a:ln>
          <a:noFill/>
        </a:ln>
      </c:spPr>
    </c:plotArea>
    <c:legend>
      <c:legendPos val="r"/>
      <c:overlay val="0"/>
      <c:spPr>
        <a:ln>
          <a:solidFill>
            <a:schemeClr val="tx1"/>
          </a:solidFill>
        </a:ln>
      </c:spPr>
    </c:legend>
    <c:plotVisOnly val="1"/>
    <c:dispBlanksAs val="gap"/>
    <c:showDLblsOverMax val="0"/>
  </c:chart>
  <c:txPr>
    <a:bodyPr/>
    <a:lstStyle/>
    <a:p>
      <a:pPr>
        <a:defRPr sz="1200">
          <a:latin typeface="Aria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ChangeArrowheads="1"/>
          </p:cNvSpPr>
          <p:nvPr/>
        </p:nvSpPr>
        <p:spPr bwMode="auto">
          <a:xfrm>
            <a:off x="4336562" y="233681"/>
            <a:ext cx="638578" cy="225784"/>
          </a:xfrm>
          <a:prstGeom prst="rect">
            <a:avLst/>
          </a:prstGeom>
          <a:noFill/>
          <a:ln w="38100" cmpd="dbl">
            <a:noFill/>
            <a:miter lim="800000"/>
            <a:headEnd/>
            <a:tailEnd/>
          </a:ln>
          <a:effectLst/>
        </p:spPr>
        <p:txBody>
          <a:bodyPr wrap="none" lIns="58232" tIns="22646" rIns="58232" bIns="22646">
            <a:spAutoFit/>
          </a:bodyPr>
          <a:lstStyle/>
          <a:p>
            <a:pPr defTabSz="829812"/>
            <a:r>
              <a:rPr lang="en-US" sz="1300" dirty="0"/>
              <a:t>15-349</a:t>
            </a:r>
          </a:p>
        </p:txBody>
      </p:sp>
    </p:spTree>
    <p:extLst>
      <p:ext uri="{BB962C8B-B14F-4D97-AF65-F5344CB8AC3E}">
        <p14:creationId xmlns:p14="http://schemas.microsoft.com/office/powerpoint/2010/main" val="286671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2921000" y="528638"/>
            <a:ext cx="3473450" cy="2603500"/>
          </a:xfrm>
          <a:prstGeom prst="rect">
            <a:avLst/>
          </a:prstGeom>
          <a:noFill/>
          <a:ln w="12700">
            <a:noFill/>
            <a:miter lim="800000"/>
            <a:headEnd/>
            <a:tailEnd/>
          </a:ln>
          <a:effectLst/>
        </p:spPr>
      </p:sp>
      <p:sp>
        <p:nvSpPr>
          <p:cNvPr id="2051" name="Rectangle 3"/>
          <p:cNvSpPr>
            <a:spLocks noChangeArrowheads="1"/>
          </p:cNvSpPr>
          <p:nvPr/>
        </p:nvSpPr>
        <p:spPr bwMode="auto">
          <a:xfrm>
            <a:off x="4249350" y="6738990"/>
            <a:ext cx="768421" cy="225784"/>
          </a:xfrm>
          <a:prstGeom prst="rect">
            <a:avLst/>
          </a:prstGeom>
          <a:noFill/>
          <a:ln w="12700">
            <a:noFill/>
            <a:miter lim="800000"/>
            <a:headEnd/>
            <a:tailEnd/>
          </a:ln>
          <a:effectLst/>
        </p:spPr>
        <p:txBody>
          <a:bodyPr wrap="none" lIns="58232" tIns="22646" rIns="58232" bIns="22646">
            <a:spAutoFit/>
          </a:bodyPr>
          <a:lstStyle/>
          <a:p>
            <a:pPr defTabSz="829812"/>
            <a:r>
              <a:rPr lang="en-US" sz="1300" dirty="0"/>
              <a:t>Page </a:t>
            </a:r>
            <a:fld id="{7132A007-E58E-401B-9376-F68DD637F903}" type="slidenum">
              <a:rPr lang="en-US" sz="1300"/>
              <a:pPr defTabSz="829812"/>
              <a:t>‹#›</a:t>
            </a:fld>
            <a:endParaRPr lang="en-US" sz="1300" dirty="0"/>
          </a:p>
        </p:txBody>
      </p:sp>
    </p:spTree>
    <p:extLst>
      <p:ext uri="{BB962C8B-B14F-4D97-AF65-F5344CB8AC3E}">
        <p14:creationId xmlns:p14="http://schemas.microsoft.com/office/powerpoint/2010/main" val="3590193921"/>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Helvetica"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Helvetica"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Helvetica"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Helvetica"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Helvetic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1912855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572000"/>
            <a:ext cx="5334000" cy="4267200"/>
          </a:xfrm>
          <a:prstGeom prst="rect">
            <a:avLst/>
          </a:prstGeom>
        </p:spPr>
        <p:txBody>
          <a:bodyPr>
            <a:normAutofit/>
          </a:bodyPr>
          <a:lstStyle/>
          <a:p>
            <a:endParaRPr lang="en-US"/>
          </a:p>
        </p:txBody>
      </p:sp>
      <p:sp>
        <p:nvSpPr>
          <p:cNvPr id="4" name="Slide Number Placeholder 3"/>
          <p:cNvSpPr>
            <a:spLocks noGrp="1"/>
          </p:cNvSpPr>
          <p:nvPr>
            <p:ph type="sldNum" sz="quarter" idx="10"/>
          </p:nvPr>
        </p:nvSpPr>
        <p:spPr>
          <a:xfrm>
            <a:off x="4114800" y="9144000"/>
            <a:ext cx="3200400" cy="457200"/>
          </a:xfrm>
          <a:prstGeom prst="rect">
            <a:avLst/>
          </a:prstGeom>
        </p:spPr>
        <p:txBody>
          <a:bodyPr/>
          <a:lstStyle/>
          <a:p>
            <a:pPr>
              <a:defRPr/>
            </a:pPr>
            <a:fld id="{40F64717-A5A5-4C4E-9291-2F18B7410B06}" type="slidenum">
              <a:rPr lang="en-US" smtClean="0"/>
              <a:pPr>
                <a:defRPr/>
              </a:pPr>
              <a:t>21</a:t>
            </a:fld>
            <a:endParaRPr lang="en-US"/>
          </a:p>
        </p:txBody>
      </p:sp>
    </p:spTree>
    <p:extLst>
      <p:ext uri="{BB962C8B-B14F-4D97-AF65-F5344CB8AC3E}">
        <p14:creationId xmlns:p14="http://schemas.microsoft.com/office/powerpoint/2010/main" val="1984721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4242374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557605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7043868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prstGeom prst="rect">
            <a:avLst/>
          </a:prstGeom>
          <a:noFill/>
          <a:ln/>
        </p:spPr>
        <p:txBody>
          <a:bodyPr wrap="none" lIns="95088" tIns="47544" rIns="95088" bIns="47544" anchor="ctr"/>
          <a:lstStyle/>
          <a:p>
            <a:endParaRPr lang="en-US" smtClean="0"/>
          </a:p>
        </p:txBody>
      </p:sp>
    </p:spTree>
    <p:extLst>
      <p:ext uri="{BB962C8B-B14F-4D97-AF65-F5344CB8AC3E}">
        <p14:creationId xmlns:p14="http://schemas.microsoft.com/office/powerpoint/2010/main" val="1268195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4625479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572000"/>
            <a:ext cx="5334000" cy="4267200"/>
          </a:xfrm>
          <a:prstGeom prst="rect">
            <a:avLst/>
          </a:prstGeom>
        </p:spPr>
        <p:txBody>
          <a:bodyPr>
            <a:normAutofit/>
          </a:bodyPr>
          <a:lstStyle/>
          <a:p>
            <a:endParaRPr lang="en-US"/>
          </a:p>
        </p:txBody>
      </p:sp>
      <p:sp>
        <p:nvSpPr>
          <p:cNvPr id="4" name="Slide Number Placeholder 3"/>
          <p:cNvSpPr>
            <a:spLocks noGrp="1"/>
          </p:cNvSpPr>
          <p:nvPr>
            <p:ph type="sldNum" sz="quarter" idx="10"/>
          </p:nvPr>
        </p:nvSpPr>
        <p:spPr>
          <a:xfrm>
            <a:off x="4114800" y="9144000"/>
            <a:ext cx="3200400" cy="457200"/>
          </a:xfrm>
          <a:prstGeom prst="rect">
            <a:avLst/>
          </a:prstGeom>
        </p:spPr>
        <p:txBody>
          <a:bodyPr/>
          <a:lstStyle/>
          <a:p>
            <a:pPr>
              <a:defRPr/>
            </a:pPr>
            <a:fld id="{40F64717-A5A5-4C4E-9291-2F18B7410B06}" type="slidenum">
              <a:rPr lang="en-US" smtClean="0"/>
              <a:pPr>
                <a:defRPr/>
              </a:pPr>
              <a:t>28</a:t>
            </a:fld>
            <a:endParaRPr lang="en-US"/>
          </a:p>
        </p:txBody>
      </p:sp>
    </p:spTree>
    <p:extLst>
      <p:ext uri="{BB962C8B-B14F-4D97-AF65-F5344CB8AC3E}">
        <p14:creationId xmlns:p14="http://schemas.microsoft.com/office/powerpoint/2010/main" val="30736794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572000"/>
            <a:ext cx="5334000" cy="4267200"/>
          </a:xfrm>
          <a:prstGeom prst="rect">
            <a:avLst/>
          </a:prstGeom>
        </p:spPr>
        <p:txBody>
          <a:bodyPr>
            <a:normAutofit/>
          </a:bodyPr>
          <a:lstStyle/>
          <a:p>
            <a:endParaRPr lang="en-US"/>
          </a:p>
        </p:txBody>
      </p:sp>
      <p:sp>
        <p:nvSpPr>
          <p:cNvPr id="4" name="Slide Number Placeholder 3"/>
          <p:cNvSpPr>
            <a:spLocks noGrp="1"/>
          </p:cNvSpPr>
          <p:nvPr>
            <p:ph type="sldNum" sz="quarter" idx="10"/>
          </p:nvPr>
        </p:nvSpPr>
        <p:spPr>
          <a:xfrm>
            <a:off x="4114800" y="9144000"/>
            <a:ext cx="3200400" cy="457200"/>
          </a:xfrm>
          <a:prstGeom prst="rect">
            <a:avLst/>
          </a:prstGeom>
        </p:spPr>
        <p:txBody>
          <a:bodyPr/>
          <a:lstStyle/>
          <a:p>
            <a:pPr>
              <a:defRPr/>
            </a:pPr>
            <a:fld id="{40F64717-A5A5-4C4E-9291-2F18B7410B06}" type="slidenum">
              <a:rPr lang="en-US" smtClean="0"/>
              <a:pPr>
                <a:defRPr/>
              </a:pPr>
              <a:t>29</a:t>
            </a:fld>
            <a:endParaRPr lang="en-US"/>
          </a:p>
        </p:txBody>
      </p:sp>
    </p:spTree>
    <p:extLst>
      <p:ext uri="{BB962C8B-B14F-4D97-AF65-F5344CB8AC3E}">
        <p14:creationId xmlns:p14="http://schemas.microsoft.com/office/powerpoint/2010/main" val="12948217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572000"/>
            <a:ext cx="5334000" cy="4267200"/>
          </a:xfrm>
          <a:prstGeom prst="rect">
            <a:avLst/>
          </a:prstGeom>
        </p:spPr>
        <p:txBody>
          <a:bodyPr>
            <a:normAutofit/>
          </a:bodyPr>
          <a:lstStyle/>
          <a:p>
            <a:endParaRPr lang="en-US"/>
          </a:p>
        </p:txBody>
      </p:sp>
      <p:sp>
        <p:nvSpPr>
          <p:cNvPr id="4" name="Slide Number Placeholder 3"/>
          <p:cNvSpPr>
            <a:spLocks noGrp="1"/>
          </p:cNvSpPr>
          <p:nvPr>
            <p:ph type="sldNum" sz="quarter" idx="10"/>
          </p:nvPr>
        </p:nvSpPr>
        <p:spPr>
          <a:xfrm>
            <a:off x="4114800" y="9144000"/>
            <a:ext cx="3200400" cy="457200"/>
          </a:xfrm>
          <a:prstGeom prst="rect">
            <a:avLst/>
          </a:prstGeom>
        </p:spPr>
        <p:txBody>
          <a:bodyPr/>
          <a:lstStyle/>
          <a:p>
            <a:pPr>
              <a:defRPr/>
            </a:pPr>
            <a:fld id="{40F64717-A5A5-4C4E-9291-2F18B7410B06}" type="slidenum">
              <a:rPr lang="en-US" smtClean="0"/>
              <a:pPr>
                <a:defRPr/>
              </a:pPr>
              <a:t>30</a:t>
            </a:fld>
            <a:endParaRPr lang="en-US"/>
          </a:p>
        </p:txBody>
      </p:sp>
    </p:spTree>
    <p:extLst>
      <p:ext uri="{BB962C8B-B14F-4D97-AF65-F5344CB8AC3E}">
        <p14:creationId xmlns:p14="http://schemas.microsoft.com/office/powerpoint/2010/main" val="10985164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838281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105155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prstGeom prst="rect">
            <a:avLst/>
          </a:prstGeom>
          <a:noFill/>
          <a:ln/>
        </p:spPr>
        <p:txBody>
          <a:bodyPr wrap="none" lIns="95088" tIns="47544" rIns="95088" bIns="47544" anchor="ctr"/>
          <a:lstStyle/>
          <a:p>
            <a:endParaRPr lang="en-US" smtClean="0"/>
          </a:p>
        </p:txBody>
      </p:sp>
    </p:spTree>
    <p:extLst>
      <p:ext uri="{BB962C8B-B14F-4D97-AF65-F5344CB8AC3E}">
        <p14:creationId xmlns:p14="http://schemas.microsoft.com/office/powerpoint/2010/main" val="2289231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3706534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1328564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a:prstGeom prst="rect">
            <a:avLst/>
          </a:prstGeom>
        </p:spPr>
        <p:txBody>
          <a:bodyPr/>
          <a:lstStyle/>
          <a:p>
            <a:endParaRPr lang="en-US"/>
          </a:p>
        </p:txBody>
      </p:sp>
    </p:spTree>
    <p:extLst>
      <p:ext uri="{BB962C8B-B14F-4D97-AF65-F5344CB8AC3E}">
        <p14:creationId xmlns:p14="http://schemas.microsoft.com/office/powerpoint/2010/main" val="2020362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3527864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3521850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3745433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xfrm>
            <a:off x="990600" y="4572000"/>
            <a:ext cx="5334000" cy="4267200"/>
          </a:xfrm>
          <a:prstGeom prst="rect">
            <a:avLst/>
          </a:prstGeom>
        </p:spPr>
        <p:txBody>
          <a:bodyPr/>
          <a:lstStyle/>
          <a:p>
            <a:endParaRPr lang="en-US"/>
          </a:p>
        </p:txBody>
      </p:sp>
    </p:spTree>
    <p:extLst>
      <p:ext uri="{BB962C8B-B14F-4D97-AF65-F5344CB8AC3E}">
        <p14:creationId xmlns:p14="http://schemas.microsoft.com/office/powerpoint/2010/main" val="2468010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316" name="Rectangle 4"/>
          <p:cNvSpPr>
            <a:spLocks noGrp="1" noChangeArrowheads="1"/>
          </p:cNvSpPr>
          <p:nvPr>
            <p:ph type="subTitle" sz="quarter" idx="1"/>
          </p:nvPr>
        </p:nvSpPr>
        <p:spPr>
          <a:xfrm>
            <a:off x="1370013" y="2497138"/>
            <a:ext cx="6391275" cy="1749425"/>
          </a:xfrm>
        </p:spPr>
        <p:txBody>
          <a:bodyPr/>
          <a:lstStyle>
            <a:lvl1pPr marL="0" indent="0" algn="ctr">
              <a:defRPr/>
            </a:lvl1pPr>
          </a:lstStyle>
          <a:p>
            <a:r>
              <a:rPr lang="en-US"/>
              <a:t>Click to edit Master subtitle style</a:t>
            </a:r>
          </a:p>
        </p:txBody>
      </p:sp>
      <p:sp>
        <p:nvSpPr>
          <p:cNvPr id="13319" name="Rectangle 7"/>
          <p:cNvSpPr>
            <a:spLocks noGrp="1" noChangeArrowheads="1"/>
          </p:cNvSpPr>
          <p:nvPr>
            <p:ph type="ctrTitle" sz="quarter"/>
          </p:nvPr>
        </p:nvSpPr>
        <p:spPr>
          <a:xfrm>
            <a:off x="684213" y="365125"/>
            <a:ext cx="7762875" cy="1139825"/>
          </a:xfrm>
          <a:effectLst>
            <a:outerShdw dist="71842" dir="2700000" algn="ctr" rotWithShape="0">
              <a:schemeClr val="bg2"/>
            </a:outerShdw>
          </a:effectLst>
        </p:spPr>
        <p:txBody>
          <a:bodyPr lIns="91928" tIns="45964" rIns="91928" bIns="45964"/>
          <a:lstStyle>
            <a:lvl1pPr>
              <a:defRPr/>
            </a:lvl1pPr>
          </a:lstStyle>
          <a:p>
            <a:r>
              <a:rPr lang="en-US"/>
              <a:t>Click to edit Master title style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05625" y="247650"/>
            <a:ext cx="2203450" cy="6184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0513" y="247650"/>
            <a:ext cx="6462712" cy="6184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4813" y="69850"/>
            <a:ext cx="8704262" cy="779463"/>
          </a:xfrm>
        </p:spPr>
        <p:txBody>
          <a:bodyPr/>
          <a:lstStyle/>
          <a:p>
            <a:r>
              <a:rPr lang="en-US" smtClean="0"/>
              <a:t>Click to edit Master title style</a:t>
            </a:r>
            <a:endParaRPr lang="en-US"/>
          </a:p>
        </p:txBody>
      </p:sp>
      <p:sp>
        <p:nvSpPr>
          <p:cNvPr id="3" name="Content Placeholder 2"/>
          <p:cNvSpPr>
            <a:spLocks noGrp="1"/>
          </p:cNvSpPr>
          <p:nvPr>
            <p:ph idx="1"/>
          </p:nvPr>
        </p:nvSpPr>
        <p:spPr>
          <a:xfrm>
            <a:off x="290513" y="882650"/>
            <a:ext cx="8294687" cy="5213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725" y="4398963"/>
            <a:ext cx="7762875" cy="13589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0725" y="2901950"/>
            <a:ext cx="7762875" cy="14970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0513" y="1219200"/>
            <a:ext cx="4070350" cy="5213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13263" y="1219200"/>
            <a:ext cx="4071937" cy="5213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6900" cy="113982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1938"/>
            <a:ext cx="4033838" cy="6381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0113"/>
            <a:ext cx="4033838" cy="3944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38675" y="1531938"/>
            <a:ext cx="4035425" cy="6381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8675" y="2170113"/>
            <a:ext cx="4035425" cy="3944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3550" cy="11588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0288" y="273050"/>
            <a:ext cx="5103812" cy="584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1925"/>
            <a:ext cx="3003550" cy="4683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89113" y="4791075"/>
            <a:ext cx="548005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89113" y="611188"/>
            <a:ext cx="5480050" cy="41068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89113" y="5357813"/>
            <a:ext cx="5480050" cy="803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bwMode="auto">
          <a:xfrm>
            <a:off x="290513" y="1219200"/>
            <a:ext cx="8294687" cy="5213350"/>
          </a:xfrm>
          <a:prstGeom prst="rect">
            <a:avLst/>
          </a:prstGeom>
          <a:noFill/>
          <a:ln w="9525">
            <a:noFill/>
            <a:miter lim="800000"/>
            <a:headEnd/>
            <a:tailEnd/>
          </a:ln>
          <a:effectLst/>
        </p:spPr>
        <p:txBody>
          <a:bodyPr vert="horz" wrap="square" lIns="90343" tIns="44379" rIns="90343" bIns="44379"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2291" name="Rectangle 3"/>
          <p:cNvSpPr>
            <a:spLocks noGrp="1" noChangeArrowheads="1"/>
          </p:cNvSpPr>
          <p:nvPr>
            <p:ph type="title"/>
          </p:nvPr>
        </p:nvSpPr>
        <p:spPr bwMode="auto">
          <a:xfrm>
            <a:off x="404813" y="247650"/>
            <a:ext cx="8704262" cy="779463"/>
          </a:xfrm>
          <a:prstGeom prst="rect">
            <a:avLst/>
          </a:prstGeom>
          <a:noFill/>
          <a:ln w="9525">
            <a:noFill/>
            <a:miter lim="800000"/>
            <a:headEnd/>
            <a:tailEnd/>
          </a:ln>
          <a:effectLst>
            <a:outerShdw dist="53882" dir="2700000" algn="ctr" rotWithShape="0">
              <a:srgbClr val="969696"/>
            </a:outerShdw>
          </a:effec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12292" name="Text Box 4"/>
          <p:cNvSpPr txBox="1">
            <a:spLocks noChangeArrowheads="1"/>
          </p:cNvSpPr>
          <p:nvPr/>
        </p:nvSpPr>
        <p:spPr bwMode="auto">
          <a:xfrm>
            <a:off x="219075" y="6389688"/>
            <a:ext cx="603250" cy="284162"/>
          </a:xfrm>
          <a:prstGeom prst="rect">
            <a:avLst/>
          </a:prstGeom>
          <a:noFill/>
          <a:ln w="19050">
            <a:noFill/>
            <a:miter lim="800000"/>
            <a:headEnd/>
            <a:tailEnd type="none" w="sm" len="sm"/>
          </a:ln>
          <a:effectLst/>
        </p:spPr>
        <p:txBody>
          <a:bodyPr wrap="none" lIns="45647" tIns="45647" rIns="45647" bIns="45647" anchor="ctr">
            <a:spAutoFit/>
          </a:bodyPr>
          <a:lstStyle/>
          <a:p>
            <a:pPr defTabSz="912813"/>
            <a:r>
              <a:rPr lang="en-US" sz="1400" b="0">
                <a:solidFill>
                  <a:schemeClr val="hlink"/>
                </a:solidFill>
              </a:rPr>
              <a:t>– </a:t>
            </a:r>
            <a:fld id="{C0F0C3BE-3CB8-42CE-85AE-26932541959C}" type="slidenum">
              <a:rPr lang="en-US" sz="1400" b="0">
                <a:solidFill>
                  <a:schemeClr val="hlink"/>
                </a:solidFill>
              </a:rPr>
              <a:pPr defTabSz="912813"/>
              <a:t>‹#›</a:t>
            </a:fld>
            <a:r>
              <a:rPr lang="en-US" sz="1400" b="0">
                <a:solidFill>
                  <a:schemeClr val="hlink"/>
                </a:solidFill>
              </a:rPr>
              <a:t> –</a:t>
            </a:r>
            <a:endParaRPr lang="en-US" sz="1400" b="0"/>
          </a:p>
        </p:txBody>
      </p:sp>
      <p:sp>
        <p:nvSpPr>
          <p:cNvPr id="12293" name="Rectangle 5"/>
          <p:cNvSpPr>
            <a:spLocks noChangeArrowheads="1"/>
          </p:cNvSpPr>
          <p:nvPr/>
        </p:nvSpPr>
        <p:spPr bwMode="auto">
          <a:xfrm>
            <a:off x="0" y="6623526"/>
            <a:ext cx="5843888" cy="258385"/>
          </a:xfrm>
          <a:prstGeom prst="rect">
            <a:avLst/>
          </a:prstGeom>
          <a:noFill/>
          <a:ln w="19050">
            <a:noFill/>
            <a:miter lim="800000"/>
            <a:headEnd/>
            <a:tailEnd/>
          </a:ln>
          <a:effectLst/>
        </p:spPr>
        <p:txBody>
          <a:bodyPr wrap="none" lIns="45647" tIns="45647" rIns="45647" bIns="45647" anchor="ctr">
            <a:spAutoFit/>
          </a:bodyPr>
          <a:lstStyle/>
          <a:p>
            <a:pPr marL="0" marR="0" indent="0" algn="ctr" defTabSz="912813" rtl="0" eaLnBrk="0" fontAlgn="base" latinLnBrk="0" hangingPunct="0">
              <a:lnSpc>
                <a:spcPct val="90000"/>
              </a:lnSpc>
              <a:spcBef>
                <a:spcPct val="0"/>
              </a:spcBef>
              <a:spcAft>
                <a:spcPct val="0"/>
              </a:spcAft>
              <a:buClrTx/>
              <a:buSzTx/>
              <a:buFontTx/>
              <a:buNone/>
              <a:tabLst/>
              <a:defRPr/>
            </a:pPr>
            <a:r>
              <a:rPr lang="en-US" sz="1200" b="0" dirty="0" smtClean="0">
                <a:solidFill>
                  <a:schemeClr val="hlink"/>
                </a:solidFill>
              </a:rPr>
              <a:t>CS:APP3e </a:t>
            </a:r>
            <a:r>
              <a:rPr lang="en-US" sz="1200" b="0" i="0" dirty="0" smtClean="0">
                <a:latin typeface="Calibri" pitchFamily="34" charset="0"/>
              </a:rPr>
              <a:t>Bryant</a:t>
            </a:r>
            <a:r>
              <a:rPr lang="en-US" sz="1200" b="0" i="0" baseline="0" dirty="0" smtClean="0">
                <a:latin typeface="Calibri" pitchFamily="34" charset="0"/>
              </a:rPr>
              <a:t> and </a:t>
            </a:r>
            <a:r>
              <a:rPr lang="en-US" sz="1200" b="0" i="0" baseline="0" dirty="0" err="1" smtClean="0">
                <a:latin typeface="Calibri" pitchFamily="34" charset="0"/>
              </a:rPr>
              <a:t>O’Hallaron</a:t>
            </a:r>
            <a:r>
              <a:rPr lang="en-US" sz="1200" b="0" i="0" baseline="0" dirty="0" smtClean="0">
                <a:latin typeface="Calibri" pitchFamily="34" charset="0"/>
              </a:rPr>
              <a:t>, Computer Systems: A Programmer’s Perspective, 3rd ed.</a:t>
            </a:r>
            <a:endParaRPr lang="en-US" sz="1200" b="0" i="0" dirty="0" smtClean="0">
              <a:latin typeface="Calibri" pitchFamily="34" charset="0"/>
            </a:endParaRPr>
          </a:p>
        </p:txBody>
      </p:sp>
      <p:sp>
        <p:nvSpPr>
          <p:cNvPr id="6" name="Rectangle 5"/>
          <p:cNvSpPr>
            <a:spLocks noChangeArrowheads="1"/>
          </p:cNvSpPr>
          <p:nvPr userDrawn="1"/>
        </p:nvSpPr>
        <p:spPr bwMode="auto">
          <a:xfrm>
            <a:off x="7091524" y="6643249"/>
            <a:ext cx="1796315" cy="258522"/>
          </a:xfrm>
          <a:prstGeom prst="rect">
            <a:avLst/>
          </a:prstGeom>
          <a:noFill/>
          <a:ln w="19050">
            <a:noFill/>
            <a:miter lim="800000"/>
            <a:headEnd/>
            <a:tailEnd/>
          </a:ln>
          <a:effectLst/>
        </p:spPr>
        <p:txBody>
          <a:bodyPr wrap="none" lIns="45715" tIns="45715" rIns="45715" bIns="45715" anchor="ctr">
            <a:spAutoFit/>
          </a:bodyPr>
          <a:lstStyle/>
          <a:p>
            <a:pPr>
              <a:defRPr/>
            </a:pPr>
            <a:r>
              <a:rPr lang="en-US" sz="1200" b="0" dirty="0">
                <a:solidFill>
                  <a:schemeClr val="hlink"/>
                </a:solidFill>
              </a:rPr>
              <a:t>CSCE 212H Spring </a:t>
            </a:r>
            <a:r>
              <a:rPr lang="en-US" sz="1200" b="0" dirty="0" smtClean="0">
                <a:solidFill>
                  <a:schemeClr val="hlink"/>
                </a:solidFill>
              </a:rPr>
              <a:t>2018</a:t>
            </a:r>
            <a:endParaRPr lang="en-US" sz="1200" b="0" dirty="0">
              <a:solidFill>
                <a:schemeClr val="hlink"/>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txStyles>
    <p:titleStyle>
      <a:lvl1pPr algn="l" defTabSz="912813" rtl="0" fontAlgn="base">
        <a:lnSpc>
          <a:spcPct val="87000"/>
        </a:lnSpc>
        <a:spcBef>
          <a:spcPct val="0"/>
        </a:spcBef>
        <a:spcAft>
          <a:spcPct val="0"/>
        </a:spcAft>
        <a:defRPr sz="3800" b="1">
          <a:solidFill>
            <a:schemeClr val="hlink"/>
          </a:solidFill>
          <a:latin typeface="+mj-lt"/>
          <a:ea typeface="+mj-ea"/>
          <a:cs typeface="+mj-cs"/>
        </a:defRPr>
      </a:lvl1pPr>
      <a:lvl2pPr algn="l" defTabSz="912813" rtl="0" fontAlgn="base">
        <a:lnSpc>
          <a:spcPct val="87000"/>
        </a:lnSpc>
        <a:spcBef>
          <a:spcPct val="0"/>
        </a:spcBef>
        <a:spcAft>
          <a:spcPct val="0"/>
        </a:spcAft>
        <a:defRPr sz="3800" b="1">
          <a:solidFill>
            <a:schemeClr val="hlink"/>
          </a:solidFill>
          <a:latin typeface="Helvetica" pitchFamily="34" charset="0"/>
        </a:defRPr>
      </a:lvl2pPr>
      <a:lvl3pPr algn="l" defTabSz="912813" rtl="0" fontAlgn="base">
        <a:lnSpc>
          <a:spcPct val="87000"/>
        </a:lnSpc>
        <a:spcBef>
          <a:spcPct val="0"/>
        </a:spcBef>
        <a:spcAft>
          <a:spcPct val="0"/>
        </a:spcAft>
        <a:defRPr sz="3800" b="1">
          <a:solidFill>
            <a:schemeClr val="hlink"/>
          </a:solidFill>
          <a:latin typeface="Helvetica" pitchFamily="34" charset="0"/>
        </a:defRPr>
      </a:lvl3pPr>
      <a:lvl4pPr algn="l" defTabSz="912813" rtl="0" fontAlgn="base">
        <a:lnSpc>
          <a:spcPct val="87000"/>
        </a:lnSpc>
        <a:spcBef>
          <a:spcPct val="0"/>
        </a:spcBef>
        <a:spcAft>
          <a:spcPct val="0"/>
        </a:spcAft>
        <a:defRPr sz="3800" b="1">
          <a:solidFill>
            <a:schemeClr val="hlink"/>
          </a:solidFill>
          <a:latin typeface="Helvetica" pitchFamily="34" charset="0"/>
        </a:defRPr>
      </a:lvl4pPr>
      <a:lvl5pPr algn="l" defTabSz="912813" rtl="0" fontAlgn="base">
        <a:lnSpc>
          <a:spcPct val="87000"/>
        </a:lnSpc>
        <a:spcBef>
          <a:spcPct val="0"/>
        </a:spcBef>
        <a:spcAft>
          <a:spcPct val="0"/>
        </a:spcAft>
        <a:defRPr sz="3800" b="1">
          <a:solidFill>
            <a:schemeClr val="hlink"/>
          </a:solidFill>
          <a:latin typeface="Helvetica" pitchFamily="34" charset="0"/>
        </a:defRPr>
      </a:lvl5pPr>
      <a:lvl6pPr marL="457200" algn="l" defTabSz="912813" rtl="0" fontAlgn="base">
        <a:lnSpc>
          <a:spcPct val="87000"/>
        </a:lnSpc>
        <a:spcBef>
          <a:spcPct val="0"/>
        </a:spcBef>
        <a:spcAft>
          <a:spcPct val="0"/>
        </a:spcAft>
        <a:defRPr sz="3800" b="1">
          <a:solidFill>
            <a:schemeClr val="hlink"/>
          </a:solidFill>
          <a:latin typeface="Helvetica" pitchFamily="34" charset="0"/>
        </a:defRPr>
      </a:lvl6pPr>
      <a:lvl7pPr marL="914400" algn="l" defTabSz="912813" rtl="0" fontAlgn="base">
        <a:lnSpc>
          <a:spcPct val="87000"/>
        </a:lnSpc>
        <a:spcBef>
          <a:spcPct val="0"/>
        </a:spcBef>
        <a:spcAft>
          <a:spcPct val="0"/>
        </a:spcAft>
        <a:defRPr sz="3800" b="1">
          <a:solidFill>
            <a:schemeClr val="hlink"/>
          </a:solidFill>
          <a:latin typeface="Helvetica" pitchFamily="34" charset="0"/>
        </a:defRPr>
      </a:lvl7pPr>
      <a:lvl8pPr marL="1371600" algn="l" defTabSz="912813" rtl="0" fontAlgn="base">
        <a:lnSpc>
          <a:spcPct val="87000"/>
        </a:lnSpc>
        <a:spcBef>
          <a:spcPct val="0"/>
        </a:spcBef>
        <a:spcAft>
          <a:spcPct val="0"/>
        </a:spcAft>
        <a:defRPr sz="3800" b="1">
          <a:solidFill>
            <a:schemeClr val="hlink"/>
          </a:solidFill>
          <a:latin typeface="Helvetica" pitchFamily="34" charset="0"/>
        </a:defRPr>
      </a:lvl8pPr>
      <a:lvl9pPr marL="1828800" algn="l" defTabSz="912813" rtl="0" fontAlgn="base">
        <a:lnSpc>
          <a:spcPct val="87000"/>
        </a:lnSpc>
        <a:spcBef>
          <a:spcPct val="0"/>
        </a:spcBef>
        <a:spcAft>
          <a:spcPct val="0"/>
        </a:spcAft>
        <a:defRPr sz="3800" b="1">
          <a:solidFill>
            <a:schemeClr val="hlink"/>
          </a:solidFill>
          <a:latin typeface="Helvetica" pitchFamily="34" charset="0"/>
        </a:defRPr>
      </a:lvl9pPr>
    </p:titleStyle>
    <p:bodyStyle>
      <a:lvl1pPr marL="385763" indent="-385763" algn="l" defTabSz="912813" rtl="0" fontAlgn="base">
        <a:lnSpc>
          <a:spcPct val="95000"/>
        </a:lnSpc>
        <a:spcBef>
          <a:spcPct val="50000"/>
        </a:spcBef>
        <a:spcAft>
          <a:spcPct val="0"/>
        </a:spcAft>
        <a:buClr>
          <a:schemeClr val="hlink"/>
        </a:buClr>
        <a:buFont typeface="Wingdings" pitchFamily="2" charset="2"/>
        <a:defRPr sz="2400" b="1">
          <a:solidFill>
            <a:schemeClr val="tx2"/>
          </a:solidFill>
          <a:effectLst>
            <a:outerShdw blurRad="38100" dist="38100" dir="2700000" algn="tl">
              <a:srgbClr val="C0C0C0"/>
            </a:outerShdw>
          </a:effectLst>
          <a:latin typeface="+mn-lt"/>
          <a:ea typeface="+mn-ea"/>
          <a:cs typeface="+mn-cs"/>
        </a:defRPr>
      </a:lvl1pPr>
      <a:lvl2pPr marL="742950" indent="-244475" algn="l" defTabSz="912813" rtl="0" fontAlgn="base">
        <a:spcBef>
          <a:spcPct val="25000"/>
        </a:spcBef>
        <a:spcAft>
          <a:spcPct val="0"/>
        </a:spcAft>
        <a:buClr>
          <a:schemeClr val="hlink"/>
        </a:buClr>
        <a:buSzPct val="75000"/>
        <a:buFont typeface="Wingdings" pitchFamily="2" charset="2"/>
        <a:buChar char="n"/>
        <a:defRPr sz="2000" b="1">
          <a:solidFill>
            <a:schemeClr val="tx1"/>
          </a:solidFill>
          <a:latin typeface="+mn-lt"/>
        </a:defRPr>
      </a:lvl2pPr>
      <a:lvl3pPr marL="1144588" indent="-238125" algn="l" defTabSz="912813" rtl="0" fontAlgn="base">
        <a:lnSpc>
          <a:spcPct val="107000"/>
        </a:lnSpc>
        <a:spcBef>
          <a:spcPct val="10000"/>
        </a:spcBef>
        <a:spcAft>
          <a:spcPct val="0"/>
        </a:spcAft>
        <a:buClr>
          <a:srgbClr val="005400"/>
        </a:buClr>
        <a:buSzPct val="90000"/>
        <a:buFont typeface="Wingdings" pitchFamily="2" charset="2"/>
        <a:buChar char="l"/>
        <a:defRPr b="1">
          <a:solidFill>
            <a:schemeClr val="folHlink"/>
          </a:solidFill>
          <a:latin typeface="+mn-lt"/>
        </a:defRPr>
      </a:lvl3pPr>
      <a:lvl4pPr marL="1597025" indent="-227013" algn="l" defTabSz="912813" rtl="0" fontAlgn="base">
        <a:spcBef>
          <a:spcPct val="20000"/>
        </a:spcBef>
        <a:spcAft>
          <a:spcPct val="0"/>
        </a:spcAft>
        <a:buChar char="»"/>
        <a:defRPr>
          <a:solidFill>
            <a:schemeClr val="tx1"/>
          </a:solidFill>
          <a:latin typeface="+mn-lt"/>
        </a:defRPr>
      </a:lvl4pPr>
      <a:lvl5pPr marL="2447925" indent="-228600" algn="l" defTabSz="912813" rtl="0" fontAlgn="base">
        <a:spcBef>
          <a:spcPct val="20000"/>
        </a:spcBef>
        <a:spcAft>
          <a:spcPct val="0"/>
        </a:spcAft>
        <a:buChar char="•"/>
        <a:defRPr sz="2000">
          <a:solidFill>
            <a:schemeClr val="tx1"/>
          </a:solidFill>
          <a:latin typeface="Times New Roman" pitchFamily="18" charset="0"/>
        </a:defRPr>
      </a:lvl5pPr>
      <a:lvl6pPr marL="2905125" indent="-228600" algn="l" defTabSz="912813" rtl="0" fontAlgn="base">
        <a:spcBef>
          <a:spcPct val="20000"/>
        </a:spcBef>
        <a:spcAft>
          <a:spcPct val="0"/>
        </a:spcAft>
        <a:buChar char="•"/>
        <a:defRPr sz="2000">
          <a:solidFill>
            <a:schemeClr val="tx1"/>
          </a:solidFill>
          <a:latin typeface="Times New Roman" pitchFamily="18" charset="0"/>
        </a:defRPr>
      </a:lvl6pPr>
      <a:lvl7pPr marL="3362325" indent="-228600" algn="l" defTabSz="912813" rtl="0" fontAlgn="base">
        <a:spcBef>
          <a:spcPct val="20000"/>
        </a:spcBef>
        <a:spcAft>
          <a:spcPct val="0"/>
        </a:spcAft>
        <a:buChar char="•"/>
        <a:defRPr sz="2000">
          <a:solidFill>
            <a:schemeClr val="tx1"/>
          </a:solidFill>
          <a:latin typeface="Times New Roman" pitchFamily="18" charset="0"/>
        </a:defRPr>
      </a:lvl7pPr>
      <a:lvl8pPr marL="3819525" indent="-228600" algn="l" defTabSz="912813" rtl="0" fontAlgn="base">
        <a:spcBef>
          <a:spcPct val="20000"/>
        </a:spcBef>
        <a:spcAft>
          <a:spcPct val="0"/>
        </a:spcAft>
        <a:buChar char="•"/>
        <a:defRPr sz="2000">
          <a:solidFill>
            <a:schemeClr val="tx1"/>
          </a:solidFill>
          <a:latin typeface="Times New Roman" pitchFamily="18" charset="0"/>
        </a:defRPr>
      </a:lvl8pPr>
      <a:lvl9pPr marL="4276725" indent="-228600" algn="l" defTabSz="912813"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98451" y="1833337"/>
            <a:ext cx="8686800" cy="1562376"/>
          </a:xfrm>
        </p:spPr>
        <p:txBody>
          <a:bodyPr/>
          <a:lstStyle/>
          <a:p>
            <a:pPr algn="ctr" eaLnBrk="1" hangingPunct="1">
              <a:defRPr/>
            </a:pPr>
            <a:r>
              <a:rPr lang="en-US" sz="3394" smtClean="0">
                <a:solidFill>
                  <a:srgbClr val="990000"/>
                </a:solidFill>
              </a:rPr>
              <a:t>Lecture </a:t>
            </a:r>
            <a:r>
              <a:rPr lang="en-US" sz="3394" smtClean="0">
                <a:solidFill>
                  <a:srgbClr val="990000"/>
                </a:solidFill>
              </a:rPr>
              <a:t>16</a:t>
            </a:r>
            <a:r>
              <a:rPr lang="en-US" sz="3394" dirty="0" smtClean="0">
                <a:solidFill>
                  <a:srgbClr val="990000"/>
                </a:solidFill>
              </a:rPr>
              <a:t/>
            </a:r>
            <a:br>
              <a:rPr lang="en-US" sz="3394" dirty="0" smtClean="0">
                <a:solidFill>
                  <a:srgbClr val="990000"/>
                </a:solidFill>
              </a:rPr>
            </a:br>
            <a:r>
              <a:rPr lang="en-US" sz="3200" dirty="0" smtClean="0">
                <a:solidFill>
                  <a:srgbClr val="990000"/>
                </a:solidFill>
              </a:rPr>
              <a:t>The Memory Hierarchy</a:t>
            </a:r>
            <a:endParaRPr lang="en-US" sz="3394" dirty="0"/>
          </a:p>
        </p:txBody>
      </p:sp>
      <p:sp>
        <p:nvSpPr>
          <p:cNvPr id="418819" name="Rectangle 3"/>
          <p:cNvSpPr>
            <a:spLocks noGrp="1" noChangeArrowheads="1"/>
          </p:cNvSpPr>
          <p:nvPr>
            <p:ph type="body" idx="1"/>
          </p:nvPr>
        </p:nvSpPr>
        <p:spPr>
          <a:xfrm>
            <a:off x="2128597" y="3194474"/>
            <a:ext cx="6441238" cy="2975804"/>
          </a:xfrm>
        </p:spPr>
        <p:txBody>
          <a:bodyPr vert="horz" wrap="square" lIns="90319" tIns="44368" rIns="90319" bIns="44368" numCol="1" anchor="t" anchorCtr="0" compatLnSpc="1">
            <a:prstTxWarp prst="textNoShape">
              <a:avLst/>
            </a:prstTxWarp>
          </a:bodyPr>
          <a:lstStyle/>
          <a:p>
            <a:pPr eaLnBrk="1" hangingPunct="1">
              <a:buFont typeface="Wingdings" panose="05000000000000000000" pitchFamily="2" charset="2"/>
              <a:buNone/>
              <a:defRPr/>
            </a:pPr>
            <a:r>
              <a:rPr lang="en-US" dirty="0" smtClean="0"/>
              <a:t>Topics</a:t>
            </a:r>
          </a:p>
          <a:p>
            <a:pPr lvl="1" eaLnBrk="1" hangingPunct="1">
              <a:defRPr/>
            </a:pPr>
            <a:r>
              <a:rPr lang="en-US" dirty="0" smtClean="0"/>
              <a:t>Exceptions and Pipelines</a:t>
            </a:r>
          </a:p>
          <a:p>
            <a:pPr lvl="1" eaLnBrk="1" hangingPunct="1">
              <a:defRPr/>
            </a:pPr>
            <a:r>
              <a:rPr lang="en-US" dirty="0" smtClean="0"/>
              <a:t>Review of a few things</a:t>
            </a:r>
          </a:p>
          <a:p>
            <a:pPr lvl="1" eaLnBrk="1" hangingPunct="1">
              <a:defRPr/>
            </a:pPr>
            <a:r>
              <a:rPr lang="en-US" dirty="0" smtClean="0"/>
              <a:t>Memory Hierarchy</a:t>
            </a:r>
          </a:p>
        </p:txBody>
      </p:sp>
      <p:sp>
        <p:nvSpPr>
          <p:cNvPr id="3076" name="Rectangle 4"/>
          <p:cNvSpPr>
            <a:spLocks noChangeArrowheads="1"/>
          </p:cNvSpPr>
          <p:nvPr/>
        </p:nvSpPr>
        <p:spPr bwMode="auto">
          <a:xfrm>
            <a:off x="748445" y="6160770"/>
            <a:ext cx="1578618" cy="304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319" tIns="44368" rIns="90319" bIns="44368">
            <a:spAutoFit/>
          </a:bodyPr>
          <a:lstStyle>
            <a:lvl1pPr>
              <a:defRPr b="1">
                <a:solidFill>
                  <a:schemeClr val="tx1"/>
                </a:solidFill>
                <a:latin typeface="Helvetica" pitchFamily="34" charset="0"/>
              </a:defRPr>
            </a:lvl1pPr>
            <a:lvl2pPr marL="742950" indent="-285750">
              <a:defRPr b="1">
                <a:solidFill>
                  <a:schemeClr val="tx1"/>
                </a:solidFill>
                <a:latin typeface="Helvetica" pitchFamily="34" charset="0"/>
              </a:defRPr>
            </a:lvl2pPr>
            <a:lvl3pPr marL="1143000" indent="-228600">
              <a:defRPr b="1">
                <a:solidFill>
                  <a:schemeClr val="tx1"/>
                </a:solidFill>
                <a:latin typeface="Helvetica" pitchFamily="34" charset="0"/>
              </a:defRPr>
            </a:lvl3pPr>
            <a:lvl4pPr marL="1600200" indent="-228600">
              <a:defRPr b="1">
                <a:solidFill>
                  <a:schemeClr val="tx1"/>
                </a:solidFill>
                <a:latin typeface="Helvetica" pitchFamily="34" charset="0"/>
              </a:defRPr>
            </a:lvl4pPr>
            <a:lvl5pPr marL="2057400" indent="-228600">
              <a:defRPr b="1">
                <a:solidFill>
                  <a:schemeClr val="tx1"/>
                </a:solidFill>
                <a:latin typeface="Helvetica" pitchFamily="34" charset="0"/>
              </a:defRPr>
            </a:lvl5pPr>
            <a:lvl6pPr marL="2514600" indent="-228600" algn="ctr" eaLnBrk="0" fontAlgn="base" hangingPunct="0">
              <a:lnSpc>
                <a:spcPct val="90000"/>
              </a:lnSpc>
              <a:spcBef>
                <a:spcPct val="0"/>
              </a:spcBef>
              <a:spcAft>
                <a:spcPct val="0"/>
              </a:spcAft>
              <a:defRPr b="1">
                <a:solidFill>
                  <a:schemeClr val="tx1"/>
                </a:solidFill>
                <a:latin typeface="Helvetica" pitchFamily="34" charset="0"/>
              </a:defRPr>
            </a:lvl6pPr>
            <a:lvl7pPr marL="2971800" indent="-228600" algn="ctr" eaLnBrk="0" fontAlgn="base" hangingPunct="0">
              <a:lnSpc>
                <a:spcPct val="90000"/>
              </a:lnSpc>
              <a:spcBef>
                <a:spcPct val="0"/>
              </a:spcBef>
              <a:spcAft>
                <a:spcPct val="0"/>
              </a:spcAft>
              <a:defRPr b="1">
                <a:solidFill>
                  <a:schemeClr val="tx1"/>
                </a:solidFill>
                <a:latin typeface="Helvetica" pitchFamily="34" charset="0"/>
              </a:defRPr>
            </a:lvl7pPr>
            <a:lvl8pPr marL="3429000" indent="-228600" algn="ctr" eaLnBrk="0" fontAlgn="base" hangingPunct="0">
              <a:lnSpc>
                <a:spcPct val="90000"/>
              </a:lnSpc>
              <a:spcBef>
                <a:spcPct val="0"/>
              </a:spcBef>
              <a:spcAft>
                <a:spcPct val="0"/>
              </a:spcAft>
              <a:defRPr b="1">
                <a:solidFill>
                  <a:schemeClr val="tx1"/>
                </a:solidFill>
                <a:latin typeface="Helvetica" pitchFamily="34" charset="0"/>
              </a:defRPr>
            </a:lvl8pPr>
            <a:lvl9pPr marL="3886200" indent="-228600" algn="ctr" eaLnBrk="0" fontAlgn="base" hangingPunct="0">
              <a:lnSpc>
                <a:spcPct val="90000"/>
              </a:lnSpc>
              <a:spcBef>
                <a:spcPct val="0"/>
              </a:spcBef>
              <a:spcAft>
                <a:spcPct val="0"/>
              </a:spcAft>
              <a:defRPr b="1">
                <a:solidFill>
                  <a:schemeClr val="tx1"/>
                </a:solidFill>
                <a:latin typeface="Helvetica" pitchFamily="34" charset="0"/>
              </a:defRPr>
            </a:lvl9pPr>
          </a:lstStyle>
          <a:p>
            <a:pPr algn="l">
              <a:lnSpc>
                <a:spcPct val="100000"/>
              </a:lnSpc>
            </a:pPr>
            <a:r>
              <a:rPr lang="en-US" altLang="en-US" sz="1397" dirty="0" smtClean="0">
                <a:latin typeface="Courier New" panose="02070309020205020404" pitchFamily="49" charset="0"/>
              </a:rPr>
              <a:t>April </a:t>
            </a:r>
            <a:r>
              <a:rPr lang="en-US" altLang="en-US" sz="1397" dirty="0" smtClean="0">
                <a:latin typeface="Courier New" panose="02070309020205020404" pitchFamily="49" charset="0"/>
              </a:rPr>
              <a:t>9, 2018</a:t>
            </a:r>
            <a:endParaRPr lang="en-US" altLang="en-US" sz="1397" dirty="0">
              <a:latin typeface="Courier New" panose="02070309020205020404" pitchFamily="49" charset="0"/>
            </a:endParaRPr>
          </a:p>
        </p:txBody>
      </p:sp>
      <p:sp>
        <p:nvSpPr>
          <p:cNvPr id="3077" name="Rectangle 5"/>
          <p:cNvSpPr>
            <a:spLocks noChangeArrowheads="1"/>
          </p:cNvSpPr>
          <p:nvPr/>
        </p:nvSpPr>
        <p:spPr bwMode="auto">
          <a:xfrm>
            <a:off x="788059" y="760589"/>
            <a:ext cx="7781776" cy="554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382" tIns="25353" rIns="63382" bIns="25353">
            <a:spAutoFit/>
          </a:bodyPr>
          <a:lstStyle>
            <a:lvl1pPr>
              <a:defRPr b="1">
                <a:solidFill>
                  <a:schemeClr val="tx1"/>
                </a:solidFill>
                <a:latin typeface="Helvetica" pitchFamily="34" charset="0"/>
              </a:defRPr>
            </a:lvl1pPr>
            <a:lvl2pPr marL="742950" indent="-285750">
              <a:defRPr b="1">
                <a:solidFill>
                  <a:schemeClr val="tx1"/>
                </a:solidFill>
                <a:latin typeface="Helvetica" pitchFamily="34" charset="0"/>
              </a:defRPr>
            </a:lvl2pPr>
            <a:lvl3pPr marL="1143000" indent="-228600">
              <a:defRPr b="1">
                <a:solidFill>
                  <a:schemeClr val="tx1"/>
                </a:solidFill>
                <a:latin typeface="Helvetica" pitchFamily="34" charset="0"/>
              </a:defRPr>
            </a:lvl3pPr>
            <a:lvl4pPr marL="1600200" indent="-228600">
              <a:defRPr b="1">
                <a:solidFill>
                  <a:schemeClr val="tx1"/>
                </a:solidFill>
                <a:latin typeface="Helvetica" pitchFamily="34" charset="0"/>
              </a:defRPr>
            </a:lvl4pPr>
            <a:lvl5pPr marL="2057400" indent="-228600">
              <a:defRPr b="1">
                <a:solidFill>
                  <a:schemeClr val="tx1"/>
                </a:solidFill>
                <a:latin typeface="Helvetica" pitchFamily="34" charset="0"/>
              </a:defRPr>
            </a:lvl5pPr>
            <a:lvl6pPr marL="2514600" indent="-228600" algn="ctr" eaLnBrk="0" fontAlgn="base" hangingPunct="0">
              <a:lnSpc>
                <a:spcPct val="90000"/>
              </a:lnSpc>
              <a:spcBef>
                <a:spcPct val="0"/>
              </a:spcBef>
              <a:spcAft>
                <a:spcPct val="0"/>
              </a:spcAft>
              <a:defRPr b="1">
                <a:solidFill>
                  <a:schemeClr val="tx1"/>
                </a:solidFill>
                <a:latin typeface="Helvetica" pitchFamily="34" charset="0"/>
              </a:defRPr>
            </a:lvl6pPr>
            <a:lvl7pPr marL="2971800" indent="-228600" algn="ctr" eaLnBrk="0" fontAlgn="base" hangingPunct="0">
              <a:lnSpc>
                <a:spcPct val="90000"/>
              </a:lnSpc>
              <a:spcBef>
                <a:spcPct val="0"/>
              </a:spcBef>
              <a:spcAft>
                <a:spcPct val="0"/>
              </a:spcAft>
              <a:defRPr b="1">
                <a:solidFill>
                  <a:schemeClr val="tx1"/>
                </a:solidFill>
                <a:latin typeface="Helvetica" pitchFamily="34" charset="0"/>
              </a:defRPr>
            </a:lvl7pPr>
            <a:lvl8pPr marL="3429000" indent="-228600" algn="ctr" eaLnBrk="0" fontAlgn="base" hangingPunct="0">
              <a:lnSpc>
                <a:spcPct val="90000"/>
              </a:lnSpc>
              <a:spcBef>
                <a:spcPct val="0"/>
              </a:spcBef>
              <a:spcAft>
                <a:spcPct val="0"/>
              </a:spcAft>
              <a:defRPr b="1">
                <a:solidFill>
                  <a:schemeClr val="tx1"/>
                </a:solidFill>
                <a:latin typeface="Helvetica" pitchFamily="34" charset="0"/>
              </a:defRPr>
            </a:lvl8pPr>
            <a:lvl9pPr marL="3886200" indent="-228600" algn="ctr" eaLnBrk="0" fontAlgn="base" hangingPunct="0">
              <a:lnSpc>
                <a:spcPct val="90000"/>
              </a:lnSpc>
              <a:spcBef>
                <a:spcPct val="0"/>
              </a:spcBef>
              <a:spcAft>
                <a:spcPct val="0"/>
              </a:spcAft>
              <a:defRPr b="1">
                <a:solidFill>
                  <a:schemeClr val="tx1"/>
                </a:solidFill>
                <a:latin typeface="Helvetica" pitchFamily="34" charset="0"/>
              </a:defRPr>
            </a:lvl9pPr>
          </a:lstStyle>
          <a:p>
            <a:pPr eaLnBrk="1" hangingPunct="1">
              <a:lnSpc>
                <a:spcPct val="87000"/>
              </a:lnSpc>
            </a:pPr>
            <a:r>
              <a:rPr lang="en-US" altLang="en-US" sz="3793" dirty="0">
                <a:solidFill>
                  <a:schemeClr val="tx1">
                    <a:lumMod val="75000"/>
                  </a:schemeClr>
                </a:solidFill>
              </a:rPr>
              <a:t>CSCE 212 Computer Architecture</a:t>
            </a:r>
          </a:p>
        </p:txBody>
      </p:sp>
      <p:sp>
        <p:nvSpPr>
          <p:cNvPr id="2" name="TextBox 1"/>
          <p:cNvSpPr txBox="1"/>
          <p:nvPr/>
        </p:nvSpPr>
        <p:spPr>
          <a:xfrm>
            <a:off x="2117" y="6635261"/>
            <a:ext cx="5858933" cy="292589"/>
          </a:xfrm>
          <a:prstGeom prst="rect">
            <a:avLst/>
          </a:prstGeom>
          <a:solidFill>
            <a:schemeClr val="bg1"/>
          </a:solidFill>
        </p:spPr>
        <p:txBody>
          <a:bodyPr wrap="square" rtlCol="0">
            <a:spAutoFit/>
          </a:bodyPr>
          <a:lstStyle/>
          <a:p>
            <a:endParaRPr lang="en-US" sz="1797" dirty="0">
              <a:latin typeface="Calibri" pitchFamily="34" charset="0"/>
            </a:endParaRPr>
          </a:p>
        </p:txBody>
      </p:sp>
    </p:spTree>
    <p:extLst>
      <p:ext uri="{BB962C8B-B14F-4D97-AF65-F5344CB8AC3E}">
        <p14:creationId xmlns:p14="http://schemas.microsoft.com/office/powerpoint/2010/main" val="283713829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8257" y="1359552"/>
            <a:ext cx="7881602" cy="5257571"/>
          </a:xfrm>
        </p:spPr>
        <p:txBody>
          <a:bodyPr>
            <a:normAutofit fontScale="85000"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EEPROMs. </a:t>
            </a:r>
            <a:r>
              <a:rPr lang="en-US" dirty="0"/>
              <a:t>with partial </a:t>
            </a:r>
            <a:r>
              <a:rPr lang="en-US" dirty="0" smtClean="0"/>
              <a:t>(block-level) </a:t>
            </a:r>
            <a:r>
              <a:rPr lang="en-US" dirty="0"/>
              <a:t>erase capability</a:t>
            </a:r>
          </a:p>
          <a:p>
            <a:pPr lvl="2"/>
            <a:r>
              <a:rPr lang="en-US" dirty="0"/>
              <a:t>Wears out after about 100,000 </a:t>
            </a:r>
            <a:r>
              <a:rPr lang="en-US" dirty="0" err="1"/>
              <a:t>erasings</a:t>
            </a:r>
            <a:endParaRPr lang="en-US" dirty="0" smtClean="0"/>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extLst>
      <p:ext uri="{BB962C8B-B14F-4D97-AF65-F5344CB8AC3E}">
        <p14:creationId xmlns:p14="http://schemas.microsoft.com/office/powerpoint/2010/main" val="723883651"/>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8473" y="434871"/>
            <a:ext cx="8770710" cy="760589"/>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8257" y="1502163"/>
            <a:ext cx="7881602" cy="4962843"/>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25437" y="5327291"/>
            <a:ext cx="1047394" cy="1052148"/>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597" dirty="0"/>
              <a:t>Main</a:t>
            </a:r>
          </a:p>
          <a:p>
            <a:pPr algn="ctr">
              <a:lnSpc>
                <a:spcPct val="100000"/>
              </a:lnSpc>
            </a:pPr>
            <a:r>
              <a:rPr lang="en-US" sz="1597" dirty="0"/>
              <a:t>memory</a:t>
            </a:r>
          </a:p>
        </p:txBody>
      </p:sp>
      <p:sp>
        <p:nvSpPr>
          <p:cNvPr id="66566" name="AutoShape 6"/>
          <p:cNvSpPr>
            <a:spLocks noChangeAspect="1" noChangeArrowheads="1"/>
          </p:cNvSpPr>
          <p:nvPr/>
        </p:nvSpPr>
        <p:spPr bwMode="auto">
          <a:xfrm>
            <a:off x="5871328" y="5501593"/>
            <a:ext cx="1717663" cy="614809"/>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17596" y="5538038"/>
            <a:ext cx="1047394" cy="665515"/>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597"/>
              <a:t>I/O </a:t>
            </a:r>
          </a:p>
          <a:p>
            <a:pPr algn="ctr">
              <a:lnSpc>
                <a:spcPct val="100000"/>
              </a:lnSpc>
            </a:pPr>
            <a:r>
              <a:rPr lang="en-US" sz="1597"/>
              <a:t>bridge</a:t>
            </a:r>
          </a:p>
        </p:txBody>
      </p:sp>
      <p:sp>
        <p:nvSpPr>
          <p:cNvPr id="66568" name="AutoShape 8"/>
          <p:cNvSpPr>
            <a:spLocks noChangeAspect="1" noChangeArrowheads="1"/>
          </p:cNvSpPr>
          <p:nvPr/>
        </p:nvSpPr>
        <p:spPr bwMode="auto">
          <a:xfrm>
            <a:off x="3139546" y="5501593"/>
            <a:ext cx="1673296" cy="614809"/>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1269" y="5538038"/>
            <a:ext cx="2158171" cy="665515"/>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597" dirty="0"/>
              <a:t>Bus interface</a:t>
            </a:r>
          </a:p>
        </p:txBody>
      </p:sp>
      <p:sp>
        <p:nvSpPr>
          <p:cNvPr id="66570" name="Rectangle 10"/>
          <p:cNvSpPr>
            <a:spLocks noChangeAspect="1" noChangeArrowheads="1"/>
          </p:cNvSpPr>
          <p:nvPr/>
        </p:nvSpPr>
        <p:spPr bwMode="auto">
          <a:xfrm>
            <a:off x="2006586" y="4010522"/>
            <a:ext cx="787526" cy="175886"/>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6586" y="4186408"/>
            <a:ext cx="787526" cy="175887"/>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6586" y="4362295"/>
            <a:ext cx="787526" cy="17430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6586" y="4536596"/>
            <a:ext cx="787526" cy="175886"/>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6586" y="4712482"/>
            <a:ext cx="787526" cy="175887"/>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897109" y="4010523"/>
            <a:ext cx="511812" cy="438923"/>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4112" y="4449445"/>
            <a:ext cx="511813" cy="438924"/>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08922" y="3836221"/>
            <a:ext cx="613225" cy="1228034"/>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597" dirty="0"/>
              <a:t>ALU</a:t>
            </a:r>
          </a:p>
        </p:txBody>
      </p:sp>
      <p:sp>
        <p:nvSpPr>
          <p:cNvPr id="66578" name="Text Box 18"/>
          <p:cNvSpPr txBox="1">
            <a:spLocks noChangeAspect="1" noChangeArrowheads="1"/>
          </p:cNvSpPr>
          <p:nvPr/>
        </p:nvSpPr>
        <p:spPr bwMode="auto">
          <a:xfrm>
            <a:off x="1736855" y="3665104"/>
            <a:ext cx="1352350"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Register file</a:t>
            </a:r>
          </a:p>
        </p:txBody>
      </p:sp>
      <p:sp>
        <p:nvSpPr>
          <p:cNvPr id="66579" name="AutoShape 19"/>
          <p:cNvSpPr>
            <a:spLocks noChangeAspect="1" noChangeArrowheads="1"/>
          </p:cNvSpPr>
          <p:nvPr/>
        </p:nvSpPr>
        <p:spPr bwMode="auto">
          <a:xfrm>
            <a:off x="2092152" y="4975519"/>
            <a:ext cx="701960" cy="526074"/>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967" y="3571598"/>
            <a:ext cx="3421065" cy="2807841"/>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5276" y="3245179"/>
            <a:ext cx="1083839" cy="335927"/>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a:t>CPU chip</a:t>
            </a:r>
          </a:p>
        </p:txBody>
      </p:sp>
      <p:sp>
        <p:nvSpPr>
          <p:cNvPr id="66582" name="Text Box 22"/>
          <p:cNvSpPr txBox="1">
            <a:spLocks noChangeAspect="1" noChangeArrowheads="1"/>
          </p:cNvSpPr>
          <p:nvPr/>
        </p:nvSpPr>
        <p:spPr bwMode="auto">
          <a:xfrm>
            <a:off x="4239975" y="4737851"/>
            <a:ext cx="1331550"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System bus</a:t>
            </a:r>
          </a:p>
        </p:txBody>
      </p:sp>
      <p:sp>
        <p:nvSpPr>
          <p:cNvPr id="66583" name="Line 23"/>
          <p:cNvSpPr>
            <a:spLocks noChangeAspect="1" noChangeShapeType="1"/>
          </p:cNvSpPr>
          <p:nvPr/>
        </p:nvSpPr>
        <p:spPr bwMode="auto">
          <a:xfrm flipH="1">
            <a:off x="4022146" y="5064254"/>
            <a:ext cx="790695" cy="526074"/>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5903767" y="4737851"/>
            <a:ext cx="1387551"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Memory bus</a:t>
            </a:r>
          </a:p>
        </p:txBody>
      </p:sp>
      <p:sp>
        <p:nvSpPr>
          <p:cNvPr id="66585" name="Line 25"/>
          <p:cNvSpPr>
            <a:spLocks noChangeAspect="1" noChangeShapeType="1"/>
          </p:cNvSpPr>
          <p:nvPr/>
        </p:nvSpPr>
        <p:spPr bwMode="auto">
          <a:xfrm>
            <a:off x="6654100" y="5064254"/>
            <a:ext cx="0" cy="526074"/>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extLst>
      <p:ext uri="{BB962C8B-B14F-4D97-AF65-F5344CB8AC3E}">
        <p14:creationId xmlns:p14="http://schemas.microsoft.com/office/powerpoint/2010/main" val="833098795"/>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7530" y="1216942"/>
            <a:ext cx="6484020" cy="4715651"/>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820438" y="1216942"/>
            <a:ext cx="1018227" cy="369332"/>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88119" y="1749354"/>
            <a:ext cx="1825413" cy="1597237"/>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331504" y="1369060"/>
            <a:ext cx="646331" cy="369332"/>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599353" y="2814179"/>
            <a:ext cx="2205708" cy="608471"/>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1006387" y="2357826"/>
            <a:ext cx="1133644" cy="369332"/>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19240" y="1977531"/>
            <a:ext cx="912707" cy="608471"/>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95924" y="1521178"/>
            <a:ext cx="1031051" cy="369332"/>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3883" y="4563533"/>
            <a:ext cx="228177" cy="608471"/>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0474" y="4715651"/>
            <a:ext cx="1198275" cy="608471"/>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7081220" y="4184824"/>
            <a:ext cx="1710725" cy="1200329"/>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3532" y="1673296"/>
            <a:ext cx="1216942" cy="1064824"/>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633705" y="5172005"/>
            <a:ext cx="1300356" cy="646331"/>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084868" y="6205138"/>
            <a:ext cx="3967191" cy="33748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597" i="1" dirty="0"/>
              <a:t>Image courtesy of Seagate Technology</a:t>
            </a:r>
          </a:p>
        </p:txBody>
      </p:sp>
    </p:spTree>
    <p:extLst>
      <p:ext uri="{BB962C8B-B14F-4D97-AF65-F5344CB8AC3E}">
        <p14:creationId xmlns:p14="http://schemas.microsoft.com/office/powerpoint/2010/main" val="3066536704"/>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a:xfrm>
            <a:off x="398257" y="1369060"/>
            <a:ext cx="7881602" cy="4962843"/>
          </a:xfrm>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sp>
        <p:nvSpPr>
          <p:cNvPr id="93188" name="Oval 4"/>
          <p:cNvSpPr>
            <a:spLocks noChangeArrowheads="1"/>
          </p:cNvSpPr>
          <p:nvPr/>
        </p:nvSpPr>
        <p:spPr bwMode="auto">
          <a:xfrm>
            <a:off x="2035108" y="3934463"/>
            <a:ext cx="1847597" cy="1809568"/>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941" y="2986896"/>
            <a:ext cx="3783930" cy="3706287"/>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088" y="3172289"/>
            <a:ext cx="3403635" cy="333391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236" y="3357683"/>
            <a:ext cx="3024926" cy="2963128"/>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7383" y="3544661"/>
            <a:ext cx="2644631" cy="2590756"/>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5946" y="3730055"/>
            <a:ext cx="2265921" cy="2218384"/>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6241" y="4102426"/>
            <a:ext cx="1505332" cy="1475226"/>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5895" y="4267220"/>
            <a:ext cx="1126622" cy="1102854"/>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597" dirty="0"/>
              <a:t>Spindle</a:t>
            </a:r>
          </a:p>
        </p:txBody>
      </p:sp>
      <p:sp>
        <p:nvSpPr>
          <p:cNvPr id="93196" name="Text Box 12"/>
          <p:cNvSpPr txBox="1">
            <a:spLocks noChangeArrowheads="1"/>
          </p:cNvSpPr>
          <p:nvPr/>
        </p:nvSpPr>
        <p:spPr bwMode="auto">
          <a:xfrm>
            <a:off x="2532660" y="3313315"/>
            <a:ext cx="934741" cy="337480"/>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597" dirty="0"/>
              <a:t>Surface</a:t>
            </a:r>
          </a:p>
        </p:txBody>
      </p:sp>
      <p:sp>
        <p:nvSpPr>
          <p:cNvPr id="93197" name="Line 13"/>
          <p:cNvSpPr>
            <a:spLocks noChangeShapeType="1"/>
          </p:cNvSpPr>
          <p:nvPr/>
        </p:nvSpPr>
        <p:spPr bwMode="auto">
          <a:xfrm>
            <a:off x="1163600" y="3394128"/>
            <a:ext cx="988766" cy="675023"/>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144" y="3394128"/>
            <a:ext cx="671854" cy="443677"/>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36577" y="3104961"/>
            <a:ext cx="832275"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Tracks</a:t>
            </a:r>
          </a:p>
        </p:txBody>
      </p:sp>
      <p:sp>
        <p:nvSpPr>
          <p:cNvPr id="93200" name="Oval 16"/>
          <p:cNvSpPr>
            <a:spLocks noChangeArrowheads="1"/>
          </p:cNvSpPr>
          <p:nvPr/>
        </p:nvSpPr>
        <p:spPr bwMode="auto">
          <a:xfrm>
            <a:off x="5666920" y="3962985"/>
            <a:ext cx="1847597" cy="1809568"/>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15178" y="3541491"/>
            <a:ext cx="888276" cy="337480"/>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597" dirty="0"/>
              <a:t>Track </a:t>
            </a:r>
            <a:r>
              <a:rPr lang="en-US" sz="1597" i="1" dirty="0" err="1"/>
              <a:t>k</a:t>
            </a:r>
            <a:endParaRPr lang="en-US" sz="1597" i="1" dirty="0"/>
          </a:p>
        </p:txBody>
      </p:sp>
      <p:grpSp>
        <p:nvGrpSpPr>
          <p:cNvPr id="2" name="Group 18"/>
          <p:cNvGrpSpPr>
            <a:grpSpLocks/>
          </p:cNvGrpSpPr>
          <p:nvPr/>
        </p:nvGrpSpPr>
        <p:grpSpPr bwMode="auto">
          <a:xfrm>
            <a:off x="6601811" y="3907525"/>
            <a:ext cx="1064824" cy="988766"/>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01811" y="4839247"/>
            <a:ext cx="1064824" cy="988766"/>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36986" y="4839247"/>
            <a:ext cx="1064824" cy="988766"/>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36986" y="3907525"/>
            <a:ext cx="1064824" cy="988766"/>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073502" y="6236052"/>
            <a:ext cx="934741"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Sectors</a:t>
            </a:r>
          </a:p>
        </p:txBody>
      </p:sp>
      <p:sp>
        <p:nvSpPr>
          <p:cNvPr id="93223" name="Line 39"/>
          <p:cNvSpPr>
            <a:spLocks noChangeShapeType="1"/>
          </p:cNvSpPr>
          <p:nvPr/>
        </p:nvSpPr>
        <p:spPr bwMode="auto">
          <a:xfrm flipV="1">
            <a:off x="6373634" y="5780476"/>
            <a:ext cx="0" cy="456353"/>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29987" y="5780476"/>
            <a:ext cx="0" cy="456353"/>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1867" y="4528450"/>
            <a:ext cx="1521178" cy="678638"/>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30097" y="3545469"/>
            <a:ext cx="694735" cy="33748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597" dirty="0"/>
              <a:t>Gaps</a:t>
            </a:r>
          </a:p>
        </p:txBody>
      </p:sp>
      <p:sp>
        <p:nvSpPr>
          <p:cNvPr id="93227" name="Line 43"/>
          <p:cNvSpPr>
            <a:spLocks noChangeShapeType="1"/>
          </p:cNvSpPr>
          <p:nvPr/>
        </p:nvSpPr>
        <p:spPr bwMode="auto">
          <a:xfrm flipH="1">
            <a:off x="7086686" y="3850482"/>
            <a:ext cx="247191" cy="218669"/>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09936" y="3898018"/>
            <a:ext cx="190147" cy="513398"/>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spTree>
    <p:extLst>
      <p:ext uri="{BB962C8B-B14F-4D97-AF65-F5344CB8AC3E}">
        <p14:creationId xmlns:p14="http://schemas.microsoft.com/office/powerpoint/2010/main" val="17447948"/>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8257" y="1359552"/>
            <a:ext cx="8350632" cy="4962843"/>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extLst>
      <p:ext uri="{BB962C8B-B14F-4D97-AF65-F5344CB8AC3E}">
        <p14:creationId xmlns:p14="http://schemas.microsoft.com/office/powerpoint/2010/main" val="3692921684"/>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8257" y="1359552"/>
            <a:ext cx="8730927" cy="4962843"/>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extLst>
      <p:ext uri="{BB962C8B-B14F-4D97-AF65-F5344CB8AC3E}">
        <p14:creationId xmlns:p14="http://schemas.microsoft.com/office/powerpoint/2010/main" val="2315107531"/>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882" y="3346591"/>
            <a:ext cx="7149536" cy="988766"/>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8256" y="4565650"/>
            <a:ext cx="8586993" cy="1901471"/>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about 100,000 repeated writes.</a:t>
            </a:r>
            <a:endParaRPr lang="en-US" dirty="0"/>
          </a:p>
        </p:txBody>
      </p:sp>
      <p:sp>
        <p:nvSpPr>
          <p:cNvPr id="62" name="AutoShape 238"/>
          <p:cNvSpPr>
            <a:spLocks noChangeArrowheads="1"/>
          </p:cNvSpPr>
          <p:nvPr/>
        </p:nvSpPr>
        <p:spPr bwMode="auto">
          <a:xfrm flipV="1">
            <a:off x="4299444" y="1603575"/>
            <a:ext cx="494383" cy="68453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63" name="Rectangle 239"/>
          <p:cNvSpPr>
            <a:spLocks noChangeArrowheads="1"/>
          </p:cNvSpPr>
          <p:nvPr/>
        </p:nvSpPr>
        <p:spPr bwMode="auto">
          <a:xfrm>
            <a:off x="3500826" y="2402193"/>
            <a:ext cx="2053590" cy="519736"/>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Flash </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translation layer</a:t>
            </a:r>
          </a:p>
        </p:txBody>
      </p:sp>
      <p:sp>
        <p:nvSpPr>
          <p:cNvPr id="64" name="Line 258"/>
          <p:cNvSpPr>
            <a:spLocks noChangeShapeType="1"/>
          </p:cNvSpPr>
          <p:nvPr/>
        </p:nvSpPr>
        <p:spPr bwMode="auto">
          <a:xfrm>
            <a:off x="4565650" y="2921929"/>
            <a:ext cx="0" cy="380294"/>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65" name="Rectangle 235"/>
          <p:cNvSpPr>
            <a:spLocks noChangeArrowheads="1"/>
          </p:cNvSpPr>
          <p:nvPr/>
        </p:nvSpPr>
        <p:spPr bwMode="auto">
          <a:xfrm>
            <a:off x="3424767" y="1388075"/>
            <a:ext cx="2205708" cy="240853"/>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dirty="0">
              <a:solidFill>
                <a:srgbClr val="CCFFCC"/>
              </a:solidFill>
            </a:endParaRPr>
          </a:p>
        </p:txBody>
      </p:sp>
      <p:sp>
        <p:nvSpPr>
          <p:cNvPr id="66" name="Rectangle 264"/>
          <p:cNvSpPr>
            <a:spLocks noChangeArrowheads="1"/>
          </p:cNvSpPr>
          <p:nvPr/>
        </p:nvSpPr>
        <p:spPr bwMode="auto">
          <a:xfrm>
            <a:off x="4470577" y="1538608"/>
            <a:ext cx="161625" cy="152118"/>
          </a:xfrm>
          <a:prstGeom prst="rect">
            <a:avLst/>
          </a:prstGeom>
          <a:solidFill>
            <a:srgbClr val="F7F5CD"/>
          </a:solidFill>
          <a:ln w="12700">
            <a:no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67" name="Text Box 265"/>
          <p:cNvSpPr txBox="1">
            <a:spLocks noChangeArrowheads="1"/>
          </p:cNvSpPr>
          <p:nvPr/>
        </p:nvSpPr>
        <p:spPr bwMode="auto">
          <a:xfrm>
            <a:off x="3381305" y="1048687"/>
            <a:ext cx="926741" cy="368201"/>
          </a:xfrm>
          <a:prstGeom prst="rect">
            <a:avLst/>
          </a:prstGeom>
          <a:noFill/>
          <a:ln w="12700">
            <a:noFill/>
            <a:miter lim="800000"/>
            <a:headEnd/>
            <a:tailEnd/>
          </a:ln>
          <a:effectLst/>
        </p:spPr>
        <p:txBody>
          <a:bodyPr wrap="none" anchor="ctr">
            <a:prstTxWarp prst="textNoShape">
              <a:avLst/>
            </a:prstTxWarp>
            <a:spAutoFit/>
          </a:bodyPr>
          <a:lstStyle/>
          <a:p>
            <a:pPr defTabSz="912663" eaLnBrk="1" fontAlgn="auto" hangingPunct="1">
              <a:lnSpc>
                <a:spcPct val="100000"/>
              </a:lnSpc>
              <a:spcBef>
                <a:spcPts val="0"/>
              </a:spcBef>
              <a:spcAft>
                <a:spcPts val="0"/>
              </a:spcAft>
              <a:defRPr/>
            </a:pPr>
            <a:r>
              <a:rPr lang="en-US" sz="1797" b="0" kern="0">
                <a:solidFill>
                  <a:sysClr val="windowText" lastClr="000000"/>
                </a:solidFill>
                <a:latin typeface="Arial" charset="0"/>
              </a:rPr>
              <a:t>I/O bus</a:t>
            </a:r>
          </a:p>
        </p:txBody>
      </p:sp>
      <p:sp>
        <p:nvSpPr>
          <p:cNvPr id="68" name="Rectangle 271"/>
          <p:cNvSpPr>
            <a:spLocks noChangeArrowheads="1"/>
          </p:cNvSpPr>
          <p:nvPr/>
        </p:nvSpPr>
        <p:spPr bwMode="auto">
          <a:xfrm>
            <a:off x="5554416" y="1172575"/>
            <a:ext cx="456353" cy="532412"/>
          </a:xfrm>
          <a:prstGeom prst="rect">
            <a:avLst/>
          </a:prstGeom>
          <a:solidFill>
            <a:srgbClr val="FFFFFF"/>
          </a:solidFill>
          <a:ln w="12700">
            <a:no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2395" b="0" kern="0">
              <a:solidFill>
                <a:sysClr val="windowText" lastClr="000000"/>
              </a:solidFill>
              <a:latin typeface="Arial" charset="0"/>
            </a:endParaRPr>
          </a:p>
        </p:txBody>
      </p:sp>
      <p:sp>
        <p:nvSpPr>
          <p:cNvPr id="69" name="Rectangle 272"/>
          <p:cNvSpPr>
            <a:spLocks noChangeArrowheads="1"/>
          </p:cNvSpPr>
          <p:nvPr/>
        </p:nvSpPr>
        <p:spPr bwMode="auto">
          <a:xfrm>
            <a:off x="3044472" y="1216942"/>
            <a:ext cx="456353" cy="456353"/>
          </a:xfrm>
          <a:prstGeom prst="rect">
            <a:avLst/>
          </a:prstGeom>
          <a:solidFill>
            <a:srgbClr val="FFFFFF"/>
          </a:solidFill>
          <a:ln w="12700">
            <a:no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2395" b="0" kern="0">
              <a:solidFill>
                <a:sysClr val="windowText" lastClr="000000"/>
              </a:solidFill>
              <a:latin typeface="Arial" charset="0"/>
            </a:endParaRPr>
          </a:p>
        </p:txBody>
      </p:sp>
      <p:sp>
        <p:nvSpPr>
          <p:cNvPr id="84" name="Rectangle 280"/>
          <p:cNvSpPr>
            <a:spLocks noChangeArrowheads="1"/>
          </p:cNvSpPr>
          <p:nvPr/>
        </p:nvSpPr>
        <p:spPr bwMode="auto">
          <a:xfrm>
            <a:off x="1154093" y="3682518"/>
            <a:ext cx="3118414" cy="456353"/>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85" name="Rectangle 274"/>
          <p:cNvSpPr>
            <a:spLocks noChangeArrowheads="1"/>
          </p:cNvSpPr>
          <p:nvPr/>
        </p:nvSpPr>
        <p:spPr bwMode="auto">
          <a:xfrm>
            <a:off x="1230151"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497" b="0" kern="0" dirty="0">
                <a:solidFill>
                  <a:sysClr val="windowText" lastClr="000000"/>
                </a:solidFill>
                <a:latin typeface="Arial" charset="0"/>
              </a:rPr>
              <a:t>Page 0</a:t>
            </a:r>
          </a:p>
        </p:txBody>
      </p:sp>
      <p:sp>
        <p:nvSpPr>
          <p:cNvPr id="86" name="Rectangle 277"/>
          <p:cNvSpPr>
            <a:spLocks noChangeArrowheads="1"/>
          </p:cNvSpPr>
          <p:nvPr/>
        </p:nvSpPr>
        <p:spPr bwMode="auto">
          <a:xfrm>
            <a:off x="2066799"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497" b="0" kern="0">
                <a:solidFill>
                  <a:sysClr val="windowText" lastClr="000000"/>
                </a:solidFill>
                <a:latin typeface="Arial" charset="0"/>
              </a:rPr>
              <a:t>Page 1</a:t>
            </a:r>
          </a:p>
        </p:txBody>
      </p:sp>
      <p:sp>
        <p:nvSpPr>
          <p:cNvPr id="87" name="Rectangle 278"/>
          <p:cNvSpPr>
            <a:spLocks noChangeArrowheads="1"/>
          </p:cNvSpPr>
          <p:nvPr/>
        </p:nvSpPr>
        <p:spPr bwMode="auto">
          <a:xfrm>
            <a:off x="3359800"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397" b="0" kern="0" dirty="0">
                <a:solidFill>
                  <a:sysClr val="windowText" lastClr="000000"/>
                </a:solidFill>
                <a:latin typeface="Arial" charset="0"/>
              </a:rPr>
              <a:t>Page P-1</a:t>
            </a:r>
          </a:p>
        </p:txBody>
      </p:sp>
      <p:sp>
        <p:nvSpPr>
          <p:cNvPr id="88" name="Text Box 279"/>
          <p:cNvSpPr txBox="1">
            <a:spLocks noChangeArrowheads="1"/>
          </p:cNvSpPr>
          <p:nvPr/>
        </p:nvSpPr>
        <p:spPr bwMode="auto">
          <a:xfrm>
            <a:off x="2901248" y="3606459"/>
            <a:ext cx="492443" cy="460895"/>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2395" b="0" kern="0" dirty="0">
                <a:solidFill>
                  <a:sysClr val="windowText" lastClr="000000"/>
                </a:solidFill>
                <a:latin typeface="Arial" charset="0"/>
              </a:rPr>
              <a:t>…</a:t>
            </a:r>
          </a:p>
        </p:txBody>
      </p:sp>
      <p:sp>
        <p:nvSpPr>
          <p:cNvPr id="89" name="Text Box 281"/>
          <p:cNvSpPr txBox="1">
            <a:spLocks noChangeArrowheads="1"/>
          </p:cNvSpPr>
          <p:nvPr/>
        </p:nvSpPr>
        <p:spPr bwMode="auto">
          <a:xfrm>
            <a:off x="1021042" y="3314900"/>
            <a:ext cx="939540" cy="368201"/>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Block 0</a:t>
            </a:r>
          </a:p>
        </p:txBody>
      </p:sp>
      <p:sp>
        <p:nvSpPr>
          <p:cNvPr id="71" name="Text Box 282"/>
          <p:cNvSpPr txBox="1">
            <a:spLocks noChangeArrowheads="1"/>
          </p:cNvSpPr>
          <p:nvPr/>
        </p:nvSpPr>
        <p:spPr bwMode="auto">
          <a:xfrm>
            <a:off x="4303583" y="3650827"/>
            <a:ext cx="492443" cy="460895"/>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2395" b="0" kern="0">
                <a:solidFill>
                  <a:sysClr val="windowText" lastClr="000000"/>
                </a:solidFill>
                <a:latin typeface="Arial" charset="0"/>
              </a:rPr>
              <a:t>…</a:t>
            </a:r>
          </a:p>
        </p:txBody>
      </p:sp>
      <p:sp>
        <p:nvSpPr>
          <p:cNvPr id="78" name="Rectangle 287"/>
          <p:cNvSpPr>
            <a:spLocks noChangeArrowheads="1"/>
          </p:cNvSpPr>
          <p:nvPr/>
        </p:nvSpPr>
        <p:spPr bwMode="auto">
          <a:xfrm>
            <a:off x="4869886" y="3682518"/>
            <a:ext cx="3118414" cy="456353"/>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79" name="Rectangle 283"/>
          <p:cNvSpPr>
            <a:spLocks noChangeArrowheads="1"/>
          </p:cNvSpPr>
          <p:nvPr/>
        </p:nvSpPr>
        <p:spPr bwMode="auto">
          <a:xfrm>
            <a:off x="4945944"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497" b="0" kern="0">
                <a:solidFill>
                  <a:sysClr val="windowText" lastClr="000000"/>
                </a:solidFill>
                <a:latin typeface="Arial" charset="0"/>
              </a:rPr>
              <a:t>Page 0</a:t>
            </a:r>
          </a:p>
        </p:txBody>
      </p:sp>
      <p:sp>
        <p:nvSpPr>
          <p:cNvPr id="80" name="Rectangle 284"/>
          <p:cNvSpPr>
            <a:spLocks noChangeArrowheads="1"/>
          </p:cNvSpPr>
          <p:nvPr/>
        </p:nvSpPr>
        <p:spPr bwMode="auto">
          <a:xfrm>
            <a:off x="5782592"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497" b="0" kern="0">
                <a:solidFill>
                  <a:sysClr val="windowText" lastClr="000000"/>
                </a:solidFill>
                <a:latin typeface="Arial" charset="0"/>
              </a:rPr>
              <a:t>Page 1</a:t>
            </a:r>
          </a:p>
        </p:txBody>
      </p:sp>
      <p:sp>
        <p:nvSpPr>
          <p:cNvPr id="81" name="Rectangle 285"/>
          <p:cNvSpPr>
            <a:spLocks noChangeArrowheads="1"/>
          </p:cNvSpPr>
          <p:nvPr/>
        </p:nvSpPr>
        <p:spPr bwMode="auto">
          <a:xfrm>
            <a:off x="7075593" y="3758577"/>
            <a:ext cx="836648" cy="304236"/>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r>
              <a:rPr lang="en-US" sz="1397" b="0" kern="0" dirty="0">
                <a:solidFill>
                  <a:sysClr val="windowText" lastClr="000000"/>
                </a:solidFill>
                <a:latin typeface="Arial" charset="0"/>
              </a:rPr>
              <a:t>Page P-1</a:t>
            </a:r>
          </a:p>
        </p:txBody>
      </p:sp>
      <p:sp>
        <p:nvSpPr>
          <p:cNvPr id="82" name="Text Box 286"/>
          <p:cNvSpPr txBox="1">
            <a:spLocks noChangeArrowheads="1"/>
          </p:cNvSpPr>
          <p:nvPr/>
        </p:nvSpPr>
        <p:spPr bwMode="auto">
          <a:xfrm>
            <a:off x="6617041" y="3606459"/>
            <a:ext cx="492443" cy="460895"/>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2395" b="0" kern="0" dirty="0">
                <a:solidFill>
                  <a:sysClr val="windowText" lastClr="000000"/>
                </a:solidFill>
                <a:latin typeface="Arial" charset="0"/>
              </a:rPr>
              <a:t>…</a:t>
            </a:r>
          </a:p>
        </p:txBody>
      </p:sp>
      <p:sp>
        <p:nvSpPr>
          <p:cNvPr id="83" name="Text Box 288"/>
          <p:cNvSpPr txBox="1">
            <a:spLocks noChangeArrowheads="1"/>
          </p:cNvSpPr>
          <p:nvPr/>
        </p:nvSpPr>
        <p:spPr bwMode="auto">
          <a:xfrm>
            <a:off x="4730658" y="3314900"/>
            <a:ext cx="1233947" cy="368201"/>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Block  B-1</a:t>
            </a:r>
          </a:p>
        </p:txBody>
      </p:sp>
      <p:sp>
        <p:nvSpPr>
          <p:cNvPr id="74" name="Text Box 291"/>
          <p:cNvSpPr txBox="1">
            <a:spLocks noChangeArrowheads="1"/>
          </p:cNvSpPr>
          <p:nvPr/>
        </p:nvSpPr>
        <p:spPr bwMode="auto">
          <a:xfrm>
            <a:off x="825906" y="3010664"/>
            <a:ext cx="1643556" cy="368201"/>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Flash memory</a:t>
            </a:r>
          </a:p>
        </p:txBody>
      </p:sp>
      <p:sp>
        <p:nvSpPr>
          <p:cNvPr id="75" name="Rectangle 292"/>
          <p:cNvSpPr>
            <a:spLocks noChangeArrowheads="1"/>
          </p:cNvSpPr>
          <p:nvPr/>
        </p:nvSpPr>
        <p:spPr bwMode="auto">
          <a:xfrm>
            <a:off x="838765" y="2313458"/>
            <a:ext cx="7453771" cy="2174017"/>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defTabSz="912663" eaLnBrk="1" fontAlgn="auto" hangingPunct="1">
              <a:lnSpc>
                <a:spcPct val="100000"/>
              </a:lnSpc>
              <a:spcBef>
                <a:spcPts val="0"/>
              </a:spcBef>
              <a:spcAft>
                <a:spcPts val="0"/>
              </a:spcAft>
              <a:defRPr/>
            </a:pPr>
            <a:endParaRPr lang="en-US" sz="1797" b="0" kern="0">
              <a:solidFill>
                <a:sysClr val="windowText" lastClr="000000"/>
              </a:solidFill>
            </a:endParaRPr>
          </a:p>
        </p:txBody>
      </p:sp>
      <p:sp>
        <p:nvSpPr>
          <p:cNvPr id="76" name="Text Box 293"/>
          <p:cNvSpPr txBox="1">
            <a:spLocks noChangeArrowheads="1"/>
          </p:cNvSpPr>
          <p:nvPr/>
        </p:nvSpPr>
        <p:spPr bwMode="auto">
          <a:xfrm>
            <a:off x="607050" y="1977531"/>
            <a:ext cx="2501175" cy="368201"/>
          </a:xfrm>
          <a:prstGeom prst="rect">
            <a:avLst/>
          </a:prstGeom>
          <a:noFill/>
          <a:ln w="12700">
            <a:noFill/>
            <a:miter lim="800000"/>
            <a:headEnd/>
            <a:tailEnd/>
          </a:ln>
          <a:effectLst/>
        </p:spPr>
        <p:txBody>
          <a:bodyPr wrap="none">
            <a:prstTxWarp prst="textNoShape">
              <a:avLst/>
            </a:prstTxWarp>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charset="0"/>
              </a:rPr>
              <a:t>Solid State Disk (SSD)</a:t>
            </a:r>
          </a:p>
        </p:txBody>
      </p:sp>
      <p:sp>
        <p:nvSpPr>
          <p:cNvPr id="77" name="Text Box 297"/>
          <p:cNvSpPr txBox="1">
            <a:spLocks noChangeArrowheads="1"/>
          </p:cNvSpPr>
          <p:nvPr/>
        </p:nvSpPr>
        <p:spPr bwMode="auto">
          <a:xfrm>
            <a:off x="4717768" y="1652697"/>
            <a:ext cx="2129649" cy="522322"/>
          </a:xfrm>
          <a:prstGeom prst="rect">
            <a:avLst/>
          </a:prstGeom>
          <a:noFill/>
          <a:ln w="12700">
            <a:noFill/>
            <a:miter lim="800000"/>
            <a:headEnd/>
            <a:tailEnd/>
          </a:ln>
          <a:effectLst/>
        </p:spPr>
        <p:txBody>
          <a:bodyPr>
            <a:prstTxWarp prst="textNoShape">
              <a:avLst/>
            </a:prstTxWarp>
            <a:spAutoFit/>
          </a:bodyPr>
          <a:lstStyle/>
          <a:p>
            <a:pPr defTabSz="912663" eaLnBrk="1" fontAlgn="auto" hangingPunct="1">
              <a:lnSpc>
                <a:spcPct val="100000"/>
              </a:lnSpc>
              <a:spcBef>
                <a:spcPts val="0"/>
              </a:spcBef>
              <a:spcAft>
                <a:spcPts val="0"/>
              </a:spcAft>
              <a:defRPr/>
            </a:pPr>
            <a:r>
              <a:rPr lang="en-US" sz="1397" b="0" i="1" kern="0" dirty="0">
                <a:solidFill>
                  <a:sysClr val="windowText" lastClr="000000"/>
                </a:solidFill>
              </a:rPr>
              <a:t>Requests to read and </a:t>
            </a:r>
          </a:p>
          <a:p>
            <a:pPr defTabSz="912663" eaLnBrk="1" fontAlgn="auto" hangingPunct="1">
              <a:lnSpc>
                <a:spcPct val="100000"/>
              </a:lnSpc>
              <a:spcBef>
                <a:spcPts val="0"/>
              </a:spcBef>
              <a:spcAft>
                <a:spcPts val="0"/>
              </a:spcAft>
              <a:defRPr/>
            </a:pPr>
            <a:r>
              <a:rPr lang="en-US" sz="1397" b="0" i="1" kern="0" dirty="0">
                <a:solidFill>
                  <a:sysClr val="windowText" lastClr="000000"/>
                </a:solidFill>
              </a:rPr>
              <a:t>write logical disk blocks</a:t>
            </a:r>
          </a:p>
        </p:txBody>
      </p:sp>
    </p:spTree>
    <p:extLst>
      <p:ext uri="{BB962C8B-B14F-4D97-AF65-F5344CB8AC3E}">
        <p14:creationId xmlns:p14="http://schemas.microsoft.com/office/powerpoint/2010/main" val="1293058647"/>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8257" y="3194474"/>
            <a:ext cx="7881602" cy="2586003"/>
          </a:xfrm>
        </p:spPr>
        <p:txBody>
          <a:bodyPr/>
          <a:lstStyle/>
          <a:p>
            <a:r>
              <a:rPr lang="en-US" dirty="0" smtClean="0"/>
              <a:t>Sequential access faster than random access</a:t>
            </a:r>
          </a:p>
          <a:p>
            <a:pPr lvl="1"/>
            <a:r>
              <a:rPr lang="en-US" dirty="0" smtClean="0"/>
              <a:t>Common theme in the memory hierarchy</a:t>
            </a:r>
          </a:p>
          <a:p>
            <a:r>
              <a:rPr lang="en-US" dirty="0" smtClean="0"/>
              <a:t>Random writes are somewhat slower</a:t>
            </a:r>
          </a:p>
          <a:p>
            <a:pPr lvl="1"/>
            <a:r>
              <a:rPr lang="en-US" dirty="0" smtClean="0"/>
              <a:t>Erasing a block takes a long time (~1 </a:t>
            </a:r>
            <a:r>
              <a:rPr lang="en-US" dirty="0" err="1" smtClean="0"/>
              <a:t>ms</a:t>
            </a:r>
            <a:r>
              <a:rPr lang="en-US" dirty="0" smtClean="0"/>
              <a:t>)</a:t>
            </a:r>
          </a:p>
          <a:p>
            <a:pPr lvl="1"/>
            <a:r>
              <a:rPr lang="en-US" dirty="0" smtClean="0"/>
              <a:t>Modifying a block page requires all other pages to be copied to new block</a:t>
            </a:r>
          </a:p>
          <a:p>
            <a:pPr lvl="1"/>
            <a:r>
              <a:rPr lang="en-US" dirty="0" smtClean="0"/>
              <a:t>In earlier SSDs, the read/write gap was much larger.</a:t>
            </a:r>
          </a:p>
        </p:txBody>
      </p:sp>
      <p:sp>
        <p:nvSpPr>
          <p:cNvPr id="4" name="TextBox 3"/>
          <p:cNvSpPr txBox="1"/>
          <p:nvPr/>
        </p:nvSpPr>
        <p:spPr>
          <a:xfrm>
            <a:off x="246139" y="1673296"/>
            <a:ext cx="8730927" cy="919892"/>
          </a:xfrm>
          <a:prstGeom prst="rect">
            <a:avLst/>
          </a:prstGeom>
          <a:solidFill>
            <a:srgbClr val="E2E2E2"/>
          </a:solidFill>
          <a:ln w="19050" cmpd="sng">
            <a:solidFill>
              <a:schemeClr val="tx1"/>
            </a:solidFill>
          </a:ln>
        </p:spPr>
        <p:txBody>
          <a:bodyPr wrap="square" rtlCol="0">
            <a:spAutoFit/>
          </a:bodyPr>
          <a:lstStyle/>
          <a:p>
            <a:r>
              <a:rPr lang="en-US" sz="1996" dirty="0">
                <a:latin typeface="Calibri" pitchFamily="34" charset="0"/>
              </a:rPr>
              <a:t>Sequential read </a:t>
            </a:r>
            <a:r>
              <a:rPr lang="en-US" sz="1996" dirty="0" err="1">
                <a:latin typeface="Calibri" pitchFamily="34" charset="0"/>
              </a:rPr>
              <a:t>tput</a:t>
            </a:r>
            <a:r>
              <a:rPr lang="en-US" sz="1996" dirty="0">
                <a:latin typeface="Calibri" pitchFamily="34" charset="0"/>
              </a:rPr>
              <a:t>	550 MB/s	Sequential write </a:t>
            </a:r>
            <a:r>
              <a:rPr lang="en-US" sz="1996" dirty="0" err="1">
                <a:latin typeface="Calibri" pitchFamily="34" charset="0"/>
              </a:rPr>
              <a:t>tput</a:t>
            </a:r>
            <a:r>
              <a:rPr lang="en-US" sz="1996" dirty="0">
                <a:latin typeface="Calibri" pitchFamily="34" charset="0"/>
              </a:rPr>
              <a:t>	470 MB/s</a:t>
            </a:r>
          </a:p>
          <a:p>
            <a:r>
              <a:rPr lang="en-US" sz="1996" dirty="0">
                <a:latin typeface="Calibri" pitchFamily="34" charset="0"/>
              </a:rPr>
              <a:t>Random read </a:t>
            </a:r>
            <a:r>
              <a:rPr lang="en-US" sz="1996" dirty="0" err="1">
                <a:latin typeface="Calibri" pitchFamily="34" charset="0"/>
              </a:rPr>
              <a:t>tput</a:t>
            </a:r>
            <a:r>
              <a:rPr lang="en-US" sz="1996" dirty="0">
                <a:latin typeface="Calibri" pitchFamily="34" charset="0"/>
              </a:rPr>
              <a:t>	365 MB/s	Random write </a:t>
            </a:r>
            <a:r>
              <a:rPr lang="en-US" sz="1996" dirty="0" err="1">
                <a:latin typeface="Calibri" pitchFamily="34" charset="0"/>
              </a:rPr>
              <a:t>tput</a:t>
            </a:r>
            <a:r>
              <a:rPr lang="en-US" sz="1996" dirty="0">
                <a:latin typeface="Calibri" pitchFamily="34" charset="0"/>
              </a:rPr>
              <a:t>	303 MB/s</a:t>
            </a:r>
          </a:p>
          <a:p>
            <a:r>
              <a:rPr lang="en-US" sz="1996" dirty="0" err="1">
                <a:latin typeface="Calibri" pitchFamily="34" charset="0"/>
              </a:rPr>
              <a:t>Avg</a:t>
            </a:r>
            <a:r>
              <a:rPr lang="en-US" sz="1996" dirty="0">
                <a:latin typeface="Calibri" pitchFamily="34" charset="0"/>
              </a:rPr>
              <a:t> </a:t>
            </a:r>
            <a:r>
              <a:rPr lang="en-US" sz="1996" dirty="0" err="1">
                <a:latin typeface="Calibri" pitchFamily="34" charset="0"/>
              </a:rPr>
              <a:t>seq</a:t>
            </a:r>
            <a:r>
              <a:rPr lang="en-US" sz="1996" dirty="0">
                <a:latin typeface="Calibri" pitchFamily="34" charset="0"/>
              </a:rPr>
              <a:t> read time	50 us		</a:t>
            </a:r>
            <a:r>
              <a:rPr lang="en-US" sz="1996" dirty="0" err="1">
                <a:latin typeface="Calibri" pitchFamily="34" charset="0"/>
              </a:rPr>
              <a:t>Avg</a:t>
            </a:r>
            <a:r>
              <a:rPr lang="en-US" sz="1996" dirty="0">
                <a:latin typeface="Calibri" pitchFamily="34" charset="0"/>
              </a:rPr>
              <a:t> </a:t>
            </a:r>
            <a:r>
              <a:rPr lang="en-US" sz="1996" dirty="0" err="1">
                <a:latin typeface="Calibri" pitchFamily="34" charset="0"/>
              </a:rPr>
              <a:t>seq</a:t>
            </a:r>
            <a:r>
              <a:rPr lang="en-US" sz="1996" dirty="0">
                <a:latin typeface="Calibri" pitchFamily="34" charset="0"/>
              </a:rPr>
              <a:t> write time	60 us</a:t>
            </a:r>
          </a:p>
        </p:txBody>
      </p:sp>
      <p:sp>
        <p:nvSpPr>
          <p:cNvPr id="5" name="TextBox 4"/>
          <p:cNvSpPr txBox="1"/>
          <p:nvPr/>
        </p:nvSpPr>
        <p:spPr>
          <a:xfrm>
            <a:off x="89027" y="6280682"/>
            <a:ext cx="4307548" cy="340615"/>
          </a:xfrm>
          <a:prstGeom prst="rect">
            <a:avLst/>
          </a:prstGeom>
          <a:noFill/>
        </p:spPr>
        <p:txBody>
          <a:bodyPr wrap="none" rtlCol="0">
            <a:spAutoFit/>
          </a:bodyPr>
          <a:lstStyle/>
          <a:p>
            <a:r>
              <a:rPr lang="en-US" sz="1797" dirty="0">
                <a:latin typeface="Calibri" pitchFamily="34" charset="0"/>
              </a:rPr>
              <a:t>Source: Intel SSD 730 product specification.</a:t>
            </a:r>
          </a:p>
        </p:txBody>
      </p:sp>
    </p:spTree>
    <p:extLst>
      <p:ext uri="{BB962C8B-B14F-4D97-AF65-F5344CB8AC3E}">
        <p14:creationId xmlns:p14="http://schemas.microsoft.com/office/powerpoint/2010/main" val="1080117184"/>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SSD 730 guarantees 128 petabyte (128 x 10</a:t>
            </a:r>
            <a:r>
              <a:rPr lang="en-US" baseline="30000" dirty="0" smtClean="0"/>
              <a:t>15</a:t>
            </a:r>
            <a:r>
              <a:rPr lang="en-US" dirty="0" smtClean="0"/>
              <a:t> bytes) of writes before they wear out</a:t>
            </a:r>
          </a:p>
          <a:p>
            <a:pPr lvl="1"/>
            <a:r>
              <a:rPr lang="en-US" dirty="0" smtClean="0"/>
              <a:t>In 2015, about 30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extLst>
      <p:ext uri="{BB962C8B-B14F-4D97-AF65-F5344CB8AC3E}">
        <p14:creationId xmlns:p14="http://schemas.microsoft.com/office/powerpoint/2010/main" val="2444342467"/>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6180" y="1140883"/>
            <a:ext cx="8152562" cy="445450"/>
          </a:xfrm>
          <a:prstGeom prst="rect">
            <a:avLst/>
          </a:prstGeom>
          <a:noFill/>
          <a:ln w="19050">
            <a:noFill/>
            <a:miter lim="800000"/>
            <a:headEnd/>
            <a:tailEnd type="none" w="sm" len="sm"/>
          </a:ln>
          <a:effectLst/>
        </p:spPr>
        <p:txBody>
          <a:bodyPr lIns="45635" rIns="45635">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395" dirty="0">
                <a:solidFill>
                  <a:srgbClr val="FF0000"/>
                </a:solidFill>
                <a:effectLst>
                  <a:outerShdw blurRad="38100" dist="38100" dir="2700000" algn="tl">
                    <a:srgbClr val="DDDDDD"/>
                  </a:outerShdw>
                </a:effectLst>
              </a:rPr>
              <a:t>The gap </a:t>
            </a:r>
            <a:r>
              <a:rPr lang="en-US" sz="2395" dirty="0">
                <a:ln>
                  <a:solidFill>
                    <a:srgbClr val="DF9F98"/>
                  </a:solidFill>
                </a:ln>
                <a:solidFill>
                  <a:srgbClr val="FF0000"/>
                </a:solidFill>
                <a:effectLst>
                  <a:outerShdw blurRad="38100" dist="38100" dir="2700000" algn="tl">
                    <a:srgbClr val="DDDDDD"/>
                  </a:outerShdw>
                </a:effectLst>
              </a:rPr>
              <a:t>widens</a:t>
            </a:r>
            <a:r>
              <a:rPr lang="en-US" sz="2395" dirty="0">
                <a:solidFill>
                  <a:srgbClr val="FF0000"/>
                </a:solidFill>
                <a:effectLst>
                  <a:outerShdw blurRad="38100" dist="38100" dir="2700000" algn="tl">
                    <a:srgbClr val="DDDDDD"/>
                  </a:outerShdw>
                </a:effectLst>
              </a:rPr>
              <a:t> between DRAM, disk, and CPU speeds. </a:t>
            </a:r>
          </a:p>
        </p:txBody>
      </p:sp>
      <p:graphicFrame>
        <p:nvGraphicFramePr>
          <p:cNvPr id="14" name="Chart 13"/>
          <p:cNvGraphicFramePr>
            <a:graphicFrameLocks/>
          </p:cNvGraphicFramePr>
          <p:nvPr>
            <p:extLst/>
          </p:nvPr>
        </p:nvGraphicFramePr>
        <p:xfrm>
          <a:off x="345050" y="1770657"/>
          <a:ext cx="8406091" cy="4719979"/>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35124" y="4151776"/>
            <a:ext cx="800338" cy="340615"/>
          </a:xfrm>
          <a:prstGeom prst="rect">
            <a:avLst/>
          </a:prstGeom>
          <a:noFill/>
        </p:spPr>
        <p:txBody>
          <a:bodyPr wrap="none" rtlCol="0">
            <a:spAutoFit/>
          </a:bodyPr>
          <a:lstStyle/>
          <a:p>
            <a:r>
              <a:rPr lang="en-US" sz="1797" dirty="0">
                <a:solidFill>
                  <a:srgbClr val="FF0000"/>
                </a:solidFill>
                <a:latin typeface="Calibri" pitchFamily="34" charset="0"/>
              </a:rPr>
              <a:t>DRAM</a:t>
            </a:r>
          </a:p>
        </p:txBody>
      </p:sp>
      <p:sp>
        <p:nvSpPr>
          <p:cNvPr id="10" name="TextBox 9"/>
          <p:cNvSpPr txBox="1"/>
          <p:nvPr/>
        </p:nvSpPr>
        <p:spPr>
          <a:xfrm>
            <a:off x="6007148" y="5179747"/>
            <a:ext cx="579532" cy="340615"/>
          </a:xfrm>
          <a:prstGeom prst="rect">
            <a:avLst/>
          </a:prstGeom>
          <a:noFill/>
        </p:spPr>
        <p:txBody>
          <a:bodyPr wrap="none" rtlCol="0">
            <a:spAutoFit/>
          </a:bodyPr>
          <a:lstStyle/>
          <a:p>
            <a:r>
              <a:rPr lang="en-US" sz="1797" dirty="0">
                <a:solidFill>
                  <a:srgbClr val="FF0000"/>
                </a:solidFill>
                <a:latin typeface="Calibri" pitchFamily="34" charset="0"/>
              </a:rPr>
              <a:t>CPU</a:t>
            </a:r>
          </a:p>
        </p:txBody>
      </p:sp>
      <p:sp>
        <p:nvSpPr>
          <p:cNvPr id="11" name="TextBox 10"/>
          <p:cNvSpPr txBox="1"/>
          <p:nvPr/>
        </p:nvSpPr>
        <p:spPr>
          <a:xfrm>
            <a:off x="5700657" y="2885158"/>
            <a:ext cx="547531" cy="340615"/>
          </a:xfrm>
          <a:prstGeom prst="rect">
            <a:avLst/>
          </a:prstGeom>
          <a:noFill/>
        </p:spPr>
        <p:txBody>
          <a:bodyPr wrap="none" rtlCol="0">
            <a:spAutoFit/>
          </a:bodyPr>
          <a:lstStyle/>
          <a:p>
            <a:r>
              <a:rPr lang="en-US" sz="1797" dirty="0">
                <a:solidFill>
                  <a:srgbClr val="FF0000"/>
                </a:solidFill>
                <a:latin typeface="Calibri" pitchFamily="34" charset="0"/>
              </a:rPr>
              <a:t>SSD</a:t>
            </a:r>
          </a:p>
        </p:txBody>
      </p:sp>
      <p:sp>
        <p:nvSpPr>
          <p:cNvPr id="8" name="TextBox 7"/>
          <p:cNvSpPr txBox="1"/>
          <p:nvPr/>
        </p:nvSpPr>
        <p:spPr>
          <a:xfrm>
            <a:off x="5411680" y="2293414"/>
            <a:ext cx="587533" cy="340615"/>
          </a:xfrm>
          <a:prstGeom prst="rect">
            <a:avLst/>
          </a:prstGeom>
          <a:noFill/>
        </p:spPr>
        <p:txBody>
          <a:bodyPr wrap="none" rtlCol="0">
            <a:spAutoFit/>
          </a:bodyPr>
          <a:lstStyle/>
          <a:p>
            <a:r>
              <a:rPr lang="en-US" sz="1797" dirty="0">
                <a:solidFill>
                  <a:srgbClr val="FF0000"/>
                </a:solidFill>
                <a:latin typeface="Calibri" pitchFamily="34" charset="0"/>
              </a:rPr>
              <a:t>Disk</a:t>
            </a:r>
          </a:p>
        </p:txBody>
      </p:sp>
    </p:spTree>
    <p:extLst>
      <p:ext uri="{BB962C8B-B14F-4D97-AF65-F5344CB8AC3E}">
        <p14:creationId xmlns:p14="http://schemas.microsoft.com/office/powerpoint/2010/main" val="8567099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p:cNvSpPr>
          <p:nvPr/>
        </p:nvSpPr>
        <p:spPr bwMode="auto">
          <a:xfrm>
            <a:off x="2117" y="0"/>
            <a:ext cx="9139743" cy="228177"/>
          </a:xfrm>
          <a:prstGeom prst="rect">
            <a:avLst/>
          </a:prstGeom>
          <a:solidFill>
            <a:schemeClr val="accent1"/>
          </a:solidFill>
          <a:ln w="9525" cap="flat">
            <a:noFill/>
            <a:miter lim="800000"/>
            <a:headEnd type="none" w="med" len="med"/>
            <a:tailEnd type="none" w="med" len="med"/>
          </a:ln>
        </p:spPr>
        <p:txBody>
          <a:bodyPr wrap="none" lIns="0" tIns="0" rIns="0" bIns="0"/>
          <a:lstStyle/>
          <a:p>
            <a:endParaRPr lang="en-US"/>
          </a:p>
        </p:txBody>
      </p:sp>
      <p:sp>
        <p:nvSpPr>
          <p:cNvPr id="45059" name="Rectangle 3"/>
          <p:cNvSpPr>
            <a:spLocks/>
          </p:cNvSpPr>
          <p:nvPr/>
        </p:nvSpPr>
        <p:spPr bwMode="auto">
          <a:xfrm>
            <a:off x="8050098" y="22184"/>
            <a:ext cx="1318354" cy="177471"/>
          </a:xfrm>
          <a:prstGeom prst="rect">
            <a:avLst/>
          </a:prstGeom>
          <a:noFill/>
          <a:ln w="25400" cap="flat">
            <a:noFill/>
            <a:miter lim="800000"/>
            <a:headEnd type="none" w="med" len="med"/>
            <a:tailEnd type="none" w="med" len="med"/>
          </a:ln>
        </p:spPr>
        <p:txBody>
          <a:bodyPr lIns="0" tIns="0" rIns="0" bIns="0"/>
          <a:lstStyle/>
          <a:p>
            <a:pPr algn="l"/>
            <a:r>
              <a:rPr lang="en-US" sz="1198">
                <a:solidFill>
                  <a:srgbClr val="FFFFFF"/>
                </a:solidFill>
                <a:ea typeface="Gill Sans" charset="0"/>
                <a:cs typeface="Gill Sans" charset="0"/>
              </a:rPr>
              <a:t>Carnegie Mellon</a:t>
            </a:r>
          </a:p>
        </p:txBody>
      </p:sp>
      <p:sp>
        <p:nvSpPr>
          <p:cNvPr id="45060" name="Rectangle 4"/>
          <p:cNvSpPr>
            <a:spLocks noGrp="1" noChangeArrowheads="1"/>
          </p:cNvSpPr>
          <p:nvPr>
            <p:ph type="title"/>
          </p:nvPr>
        </p:nvSpPr>
        <p:spPr>
          <a:ln/>
        </p:spPr>
        <p:txBody>
          <a:bodyPr/>
          <a:lstStyle/>
          <a:p>
            <a:pPr marL="118837" indent="-118837"/>
            <a:r>
              <a:rPr lang="en-US" dirty="0"/>
              <a:t>Register Calling Again</a:t>
            </a:r>
          </a:p>
        </p:txBody>
      </p:sp>
      <p:sp>
        <p:nvSpPr>
          <p:cNvPr id="45061" name="Rectangle 5"/>
          <p:cNvSpPr>
            <a:spLocks noGrp="1" noChangeArrowheads="1"/>
          </p:cNvSpPr>
          <p:nvPr>
            <p:ph type="body" idx="1"/>
          </p:nvPr>
        </p:nvSpPr>
        <p:spPr>
          <a:ln/>
        </p:spPr>
        <p:txBody>
          <a:bodyPr/>
          <a:lstStyle/>
          <a:p>
            <a:r>
              <a:rPr lang="en-US" dirty="0" smtClean="0"/>
              <a:t>Registers</a:t>
            </a:r>
            <a:endParaRPr lang="en-US" dirty="0"/>
          </a:p>
        </p:txBody>
      </p:sp>
      <p:sp>
        <p:nvSpPr>
          <p:cNvPr id="2" name="Content Placeholder 1"/>
          <p:cNvSpPr>
            <a:spLocks noGrp="1"/>
          </p:cNvSpPr>
          <p:nvPr>
            <p:ph sz="half" idx="2"/>
          </p:nvPr>
        </p:nvSpPr>
        <p:spPr/>
        <p:txBody>
          <a:bodyPr/>
          <a:lstStyle/>
          <a:p>
            <a:r>
              <a:rPr lang="en-US" dirty="0" smtClean="0"/>
              <a:t>First 6 arguments</a:t>
            </a:r>
          </a:p>
          <a:p>
            <a:endParaRPr lang="en-US" dirty="0"/>
          </a:p>
          <a:p>
            <a:endParaRPr lang="en-US" dirty="0" smtClean="0"/>
          </a:p>
          <a:p>
            <a:endParaRPr lang="en-US" dirty="0"/>
          </a:p>
          <a:p>
            <a:endParaRPr lang="en-US" dirty="0" smtClean="0"/>
          </a:p>
          <a:p>
            <a:pPr marL="0" indent="0"/>
            <a:endParaRPr lang="en-US" dirty="0"/>
          </a:p>
          <a:p>
            <a:pPr marL="0" indent="0"/>
            <a:endParaRPr lang="en-US" dirty="0" smtClean="0"/>
          </a:p>
          <a:p>
            <a:r>
              <a:rPr lang="en-US" dirty="0" smtClean="0"/>
              <a:t>Return value</a:t>
            </a:r>
            <a:endParaRPr lang="en-US" dirty="0"/>
          </a:p>
        </p:txBody>
      </p:sp>
      <p:sp>
        <p:nvSpPr>
          <p:cNvPr id="3" name="Text Placeholder 2"/>
          <p:cNvSpPr>
            <a:spLocks noGrp="1"/>
          </p:cNvSpPr>
          <p:nvPr>
            <p:ph type="body" sz="quarter" idx="3"/>
          </p:nvPr>
        </p:nvSpPr>
        <p:spPr/>
        <p:txBody>
          <a:bodyPr/>
          <a:lstStyle/>
          <a:p>
            <a:r>
              <a:rPr lang="en-US" dirty="0" smtClean="0"/>
              <a:t>Stack</a:t>
            </a:r>
            <a:endParaRPr lang="en-US" dirty="0"/>
          </a:p>
        </p:txBody>
      </p:sp>
      <p:sp>
        <p:nvSpPr>
          <p:cNvPr id="4" name="Content Placeholder 3"/>
          <p:cNvSpPr>
            <a:spLocks noGrp="1"/>
          </p:cNvSpPr>
          <p:nvPr>
            <p:ph sz="quarter" idx="4"/>
          </p:nvPr>
        </p:nvSpPr>
        <p:spPr>
          <a:xfrm>
            <a:off x="4638540" y="5780475"/>
            <a:ext cx="4034290" cy="334343"/>
          </a:xfrm>
        </p:spPr>
        <p:txBody>
          <a:bodyPr/>
          <a:lstStyle/>
          <a:p>
            <a:r>
              <a:rPr lang="en-US" dirty="0" smtClean="0"/>
              <a:t>Only allocate stack space when needed</a:t>
            </a:r>
            <a:endParaRPr lang="en-US" dirty="0"/>
          </a:p>
        </p:txBody>
      </p:sp>
      <p:sp>
        <p:nvSpPr>
          <p:cNvPr id="9" name="Rectangle 9"/>
          <p:cNvSpPr>
            <a:spLocks/>
          </p:cNvSpPr>
          <p:nvPr/>
        </p:nvSpPr>
        <p:spPr bwMode="auto">
          <a:xfrm>
            <a:off x="762706" y="2814179"/>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rdi</a:t>
            </a:r>
            <a:endParaRPr lang="en-US" sz="1797" dirty="0">
              <a:latin typeface="Courier New Bold" charset="0"/>
              <a:cs typeface="Courier New Bold" charset="0"/>
              <a:sym typeface="Courier New Bold" charset="0"/>
            </a:endParaRPr>
          </a:p>
        </p:txBody>
      </p:sp>
      <p:sp>
        <p:nvSpPr>
          <p:cNvPr id="10" name="Rectangle 9"/>
          <p:cNvSpPr>
            <a:spLocks/>
          </p:cNvSpPr>
          <p:nvPr/>
        </p:nvSpPr>
        <p:spPr bwMode="auto">
          <a:xfrm>
            <a:off x="762706" y="3194474"/>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rsi</a:t>
            </a:r>
            <a:endParaRPr lang="en-US" sz="1797" dirty="0">
              <a:latin typeface="Courier New Bold" charset="0"/>
              <a:cs typeface="Courier New Bold" charset="0"/>
              <a:sym typeface="Courier New Bold" charset="0"/>
            </a:endParaRPr>
          </a:p>
        </p:txBody>
      </p:sp>
      <p:sp>
        <p:nvSpPr>
          <p:cNvPr id="11" name="Rectangle 10"/>
          <p:cNvSpPr>
            <a:spLocks/>
          </p:cNvSpPr>
          <p:nvPr/>
        </p:nvSpPr>
        <p:spPr bwMode="auto">
          <a:xfrm>
            <a:off x="762706" y="3574768"/>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rdx</a:t>
            </a:r>
            <a:endParaRPr lang="en-US" sz="1797" dirty="0">
              <a:latin typeface="Courier New Bold" charset="0"/>
              <a:cs typeface="Courier New Bold" charset="0"/>
              <a:sym typeface="Courier New Bold" charset="0"/>
            </a:endParaRPr>
          </a:p>
        </p:txBody>
      </p:sp>
      <p:sp>
        <p:nvSpPr>
          <p:cNvPr id="12" name="Rectangle 11"/>
          <p:cNvSpPr>
            <a:spLocks/>
          </p:cNvSpPr>
          <p:nvPr/>
        </p:nvSpPr>
        <p:spPr bwMode="auto">
          <a:xfrm>
            <a:off x="762706" y="3955062"/>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rcx</a:t>
            </a:r>
            <a:endParaRPr lang="en-US" sz="1797" dirty="0">
              <a:latin typeface="Courier New Bold" charset="0"/>
              <a:cs typeface="Courier New Bold" charset="0"/>
              <a:sym typeface="Courier New Bold" charset="0"/>
            </a:endParaRPr>
          </a:p>
        </p:txBody>
      </p:sp>
      <p:sp>
        <p:nvSpPr>
          <p:cNvPr id="13" name="Rectangle 12"/>
          <p:cNvSpPr>
            <a:spLocks/>
          </p:cNvSpPr>
          <p:nvPr/>
        </p:nvSpPr>
        <p:spPr bwMode="auto">
          <a:xfrm>
            <a:off x="762706" y="4335357"/>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%r8</a:t>
            </a:r>
          </a:p>
        </p:txBody>
      </p:sp>
      <p:sp>
        <p:nvSpPr>
          <p:cNvPr id="14" name="Rectangle 13"/>
          <p:cNvSpPr>
            <a:spLocks/>
          </p:cNvSpPr>
          <p:nvPr/>
        </p:nvSpPr>
        <p:spPr bwMode="auto">
          <a:xfrm>
            <a:off x="762706" y="4715651"/>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%r9</a:t>
            </a:r>
          </a:p>
        </p:txBody>
      </p:sp>
      <p:sp>
        <p:nvSpPr>
          <p:cNvPr id="15" name="Rectangle 14"/>
          <p:cNvSpPr>
            <a:spLocks/>
          </p:cNvSpPr>
          <p:nvPr/>
        </p:nvSpPr>
        <p:spPr bwMode="auto">
          <a:xfrm>
            <a:off x="762706" y="5480050"/>
            <a:ext cx="1343707" cy="380294"/>
          </a:xfrm>
          <a:prstGeom prst="rect">
            <a:avLst/>
          </a:prstGeom>
          <a:solidFill>
            <a:srgbClr val="D5F1CF"/>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rax</a:t>
            </a:r>
            <a:endParaRPr lang="en-US" sz="1797" dirty="0">
              <a:latin typeface="Courier New Bold" charset="0"/>
              <a:cs typeface="Courier New Bold" charset="0"/>
              <a:sym typeface="Courier New Bold" charset="0"/>
            </a:endParaRPr>
          </a:p>
        </p:txBody>
      </p:sp>
      <p:grpSp>
        <p:nvGrpSpPr>
          <p:cNvPr id="5" name="Group 4"/>
          <p:cNvGrpSpPr/>
          <p:nvPr/>
        </p:nvGrpSpPr>
        <p:grpSpPr>
          <a:xfrm>
            <a:off x="5630474" y="2433885"/>
            <a:ext cx="1343707" cy="2662061"/>
            <a:chOff x="5943600" y="2057400"/>
            <a:chExt cx="1346200" cy="2667000"/>
          </a:xfrm>
        </p:grpSpPr>
        <p:sp>
          <p:nvSpPr>
            <p:cNvPr id="16" name="Rectangle 14"/>
            <p:cNvSpPr>
              <a:spLocks/>
            </p:cNvSpPr>
            <p:nvPr/>
          </p:nvSpPr>
          <p:spPr bwMode="auto">
            <a:xfrm>
              <a:off x="5943600" y="4343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mn-lt"/>
                  <a:cs typeface="Courier New Bold" charset="0"/>
                  <a:sym typeface="Courier New Bold" charset="0"/>
                </a:rPr>
                <a:t>Arg</a:t>
              </a:r>
              <a:r>
                <a:rPr lang="en-US" sz="1797" dirty="0">
                  <a:latin typeface="+mn-lt"/>
                  <a:cs typeface="Courier New Bold" charset="0"/>
                  <a:sym typeface="Courier New Bold" charset="0"/>
                </a:rPr>
                <a:t> </a:t>
              </a:r>
              <a:r>
                <a:rPr lang="en-US" sz="1797" dirty="0">
                  <a:latin typeface="Courier New Bold" charset="0"/>
                  <a:cs typeface="Courier New Bold" charset="0"/>
                  <a:sym typeface="Courier New Bold" charset="0"/>
                </a:rPr>
                <a:t>7</a:t>
              </a:r>
            </a:p>
          </p:txBody>
        </p:sp>
        <p:sp>
          <p:nvSpPr>
            <p:cNvPr id="17" name="Rectangle 15"/>
            <p:cNvSpPr>
              <a:spLocks/>
            </p:cNvSpPr>
            <p:nvPr/>
          </p:nvSpPr>
          <p:spPr bwMode="auto">
            <a:xfrm>
              <a:off x="5943600" y="3200400"/>
              <a:ext cx="1346200" cy="762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r>
                <a:rPr lang="en-US" sz="2395" dirty="0"/>
                <a:t>• • •</a:t>
              </a:r>
            </a:p>
          </p:txBody>
        </p:sp>
        <p:sp>
          <p:nvSpPr>
            <p:cNvPr id="18" name="Rectangle 14"/>
            <p:cNvSpPr>
              <a:spLocks/>
            </p:cNvSpPr>
            <p:nvPr/>
          </p:nvSpPr>
          <p:spPr bwMode="auto">
            <a:xfrm>
              <a:off x="5943600" y="3962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mn-lt"/>
                  <a:cs typeface="Courier New Bold" charset="0"/>
                  <a:sym typeface="Courier New Bold" charset="0"/>
                </a:rPr>
                <a:t>Arg</a:t>
              </a:r>
              <a:r>
                <a:rPr lang="en-US" sz="1797" dirty="0">
                  <a:latin typeface="+mn-lt"/>
                  <a:cs typeface="Courier New Bold" charset="0"/>
                  <a:sym typeface="Courier New Bold" charset="0"/>
                </a:rPr>
                <a:t> </a:t>
              </a:r>
              <a:r>
                <a:rPr lang="en-US" sz="1797" dirty="0">
                  <a:latin typeface="Courier New Bold" charset="0"/>
                  <a:cs typeface="Courier New Bold" charset="0"/>
                  <a:sym typeface="Courier New Bold" charset="0"/>
                </a:rPr>
                <a:t>8</a:t>
              </a:r>
            </a:p>
          </p:txBody>
        </p:sp>
        <p:sp>
          <p:nvSpPr>
            <p:cNvPr id="19" name="Rectangle 14"/>
            <p:cNvSpPr>
              <a:spLocks/>
            </p:cNvSpPr>
            <p:nvPr/>
          </p:nvSpPr>
          <p:spPr bwMode="auto">
            <a:xfrm>
              <a:off x="5943600" y="2819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mn-lt"/>
                  <a:cs typeface="Courier New Bold" charset="0"/>
                  <a:sym typeface="Courier New Bold" charset="0"/>
                </a:rPr>
                <a:t>Arg</a:t>
              </a:r>
              <a:r>
                <a:rPr lang="en-US" sz="1797" dirty="0">
                  <a:latin typeface="+mn-lt"/>
                  <a:cs typeface="Courier New Bold" charset="0"/>
                  <a:sym typeface="Courier New Bold" charset="0"/>
                </a:rPr>
                <a:t> </a:t>
              </a:r>
              <a:r>
                <a:rPr lang="en-US" sz="1797" i="1" dirty="0">
                  <a:latin typeface="+mn-lt"/>
                  <a:cs typeface="Courier New Bold" charset="0"/>
                  <a:sym typeface="Courier New Bold" charset="0"/>
                </a:rPr>
                <a:t>n</a:t>
              </a:r>
            </a:p>
          </p:txBody>
        </p:sp>
        <p:sp>
          <p:nvSpPr>
            <p:cNvPr id="20" name="Rectangle 15"/>
            <p:cNvSpPr>
              <a:spLocks/>
            </p:cNvSpPr>
            <p:nvPr/>
          </p:nvSpPr>
          <p:spPr bwMode="auto">
            <a:xfrm>
              <a:off x="5943600" y="2057400"/>
              <a:ext cx="1346200" cy="762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r>
                <a:rPr lang="en-US" sz="2395" dirty="0"/>
                <a:t>• • •</a:t>
              </a:r>
            </a:p>
          </p:txBody>
        </p:sp>
      </p:grpSp>
    </p:spTree>
    <p:extLst>
      <p:ext uri="{BB962C8B-B14F-4D97-AF65-F5344CB8AC3E}">
        <p14:creationId xmlns:p14="http://schemas.microsoft.com/office/powerpoint/2010/main" val="556202348"/>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extLst>
      <p:ext uri="{BB962C8B-B14F-4D97-AF65-F5344CB8AC3E}">
        <p14:creationId xmlns:p14="http://schemas.microsoft.com/office/powerpoint/2010/main" val="2647599986"/>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473" y="146050"/>
            <a:ext cx="8162239" cy="760589"/>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endParaRPr lang="en-GB" dirty="0" smtClean="0">
              <a:solidFill>
                <a:srgbClr val="C00000"/>
              </a:solidFill>
            </a:endParaRPr>
          </a:p>
          <a:p>
            <a:pPr>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r>
              <a:rPr lang="en-GB" dirty="0" smtClean="0">
                <a:solidFill>
                  <a:srgbClr val="C00000"/>
                </a:solidFill>
              </a:rPr>
              <a:t>Temporal locality:  </a:t>
            </a:r>
          </a:p>
          <a:p>
            <a:pPr lvl="1">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r>
              <a:rPr lang="en-GB" dirty="0" smtClean="0"/>
              <a:t>Recently referenced items are likely </a:t>
            </a:r>
            <a:br>
              <a:rPr lang="en-GB" dirty="0" smtClean="0"/>
            </a:br>
            <a:r>
              <a:rPr lang="en-GB" dirty="0" smtClean="0"/>
              <a:t>to be referenced again in the near future</a:t>
            </a:r>
          </a:p>
          <a:p>
            <a:pPr>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endParaRPr lang="en-GB" dirty="0" smtClean="0">
              <a:solidFill>
                <a:srgbClr val="C00000"/>
              </a:solidFill>
            </a:endParaRPr>
          </a:p>
          <a:p>
            <a:pPr>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r>
              <a:rPr lang="en-GB" dirty="0" smtClean="0">
                <a:solidFill>
                  <a:srgbClr val="C00000"/>
                </a:solidFill>
              </a:rPr>
              <a:t>Spatial locality:  </a:t>
            </a:r>
          </a:p>
          <a:p>
            <a:pPr lvl="1">
              <a:tabLst>
                <a:tab pos="383445" algn="l"/>
                <a:tab pos="909494" algn="l"/>
                <a:tab pos="1822156" algn="l"/>
                <a:tab pos="2734819" algn="l"/>
                <a:tab pos="3647482" algn="l"/>
                <a:tab pos="4560144" algn="l"/>
                <a:tab pos="5472807" algn="l"/>
                <a:tab pos="6385470" algn="l"/>
                <a:tab pos="7298132" algn="l"/>
                <a:tab pos="8210795" algn="l"/>
                <a:tab pos="9123457" algn="l"/>
                <a:tab pos="10036120"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86828" y="3118414"/>
            <a:ext cx="1901472"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5" name="Rectangle 4"/>
          <p:cNvSpPr/>
          <p:nvPr/>
        </p:nvSpPr>
        <p:spPr bwMode="auto">
          <a:xfrm>
            <a:off x="6479799" y="3118414"/>
            <a:ext cx="380294"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6" name="Freeform 5"/>
          <p:cNvSpPr/>
          <p:nvPr/>
        </p:nvSpPr>
        <p:spPr bwMode="auto">
          <a:xfrm>
            <a:off x="6309471" y="2609570"/>
            <a:ext cx="626681" cy="432786"/>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093077" y="4608390"/>
            <a:ext cx="1901472"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8" name="Rectangle 7"/>
          <p:cNvSpPr/>
          <p:nvPr/>
        </p:nvSpPr>
        <p:spPr bwMode="auto">
          <a:xfrm>
            <a:off x="6486048" y="4608390"/>
            <a:ext cx="380294"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10" name="Rectangle 9"/>
          <p:cNvSpPr/>
          <p:nvPr/>
        </p:nvSpPr>
        <p:spPr bwMode="auto">
          <a:xfrm>
            <a:off x="6860093" y="4608390"/>
            <a:ext cx="380294"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11" name="Freeform 10"/>
          <p:cNvSpPr/>
          <p:nvPr/>
        </p:nvSpPr>
        <p:spPr bwMode="auto">
          <a:xfrm>
            <a:off x="6406954" y="4178819"/>
            <a:ext cx="839862" cy="358869"/>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extLst>
      <p:ext uri="{BB962C8B-B14F-4D97-AF65-F5344CB8AC3E}">
        <p14:creationId xmlns:p14="http://schemas.microsoft.com/office/powerpoint/2010/main" val="337264492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8258" y="2940686"/>
            <a:ext cx="5308276" cy="2763730"/>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6057" y="1647943"/>
            <a:ext cx="3039186" cy="1090177"/>
          </a:xfrm>
          <a:prstGeom prst="rect">
            <a:avLst/>
          </a:prstGeom>
          <a:solidFill>
            <a:srgbClr val="F7F5CD"/>
          </a:solidFill>
          <a:ln w="12700" cmpd="sng">
            <a:solidFill>
              <a:schemeClr val="tx1"/>
            </a:solidFill>
            <a:miter lim="800000"/>
            <a:headEnd/>
            <a:tailEnd/>
          </a:ln>
          <a:effectLst/>
        </p:spPr>
        <p:txBody>
          <a:bodyPr lIns="90319" tIns="44368" rIns="90319" bIns="44368">
            <a:prstTxWarp prst="textNoShape">
              <a:avLst/>
            </a:prstTxWarp>
            <a:spAutoFit/>
          </a:bodyPr>
          <a:lstStyle/>
          <a:p>
            <a:pPr algn="l">
              <a:lnSpc>
                <a:spcPct val="100000"/>
              </a:lnSpc>
              <a:tabLst>
                <a:tab pos="456331" algn="l"/>
              </a:tabLst>
            </a:pPr>
            <a:r>
              <a:rPr lang="en-US" sz="1597" dirty="0">
                <a:latin typeface="Courier New" charset="0"/>
              </a:rPr>
              <a:t>sum = 0;</a:t>
            </a:r>
          </a:p>
          <a:p>
            <a:pPr algn="l">
              <a:lnSpc>
                <a:spcPct val="100000"/>
              </a:lnSpc>
              <a:tabLst>
                <a:tab pos="456331" algn="l"/>
              </a:tabLst>
            </a:pPr>
            <a:r>
              <a:rPr lang="en-US" sz="1597" dirty="0">
                <a:latin typeface="Courier New" charset="0"/>
              </a:rPr>
              <a:t>for (</a:t>
            </a:r>
            <a:r>
              <a:rPr lang="en-US" sz="1597" dirty="0" err="1">
                <a:latin typeface="Courier New" charset="0"/>
              </a:rPr>
              <a:t>i</a:t>
            </a:r>
            <a:r>
              <a:rPr lang="en-US" sz="1597" dirty="0">
                <a:latin typeface="Courier New" charset="0"/>
              </a:rPr>
              <a:t> = 0; </a:t>
            </a:r>
            <a:r>
              <a:rPr lang="en-US" sz="1597" dirty="0" err="1">
                <a:latin typeface="Courier New" charset="0"/>
              </a:rPr>
              <a:t>i</a:t>
            </a:r>
            <a:r>
              <a:rPr lang="en-US" sz="1597" dirty="0">
                <a:latin typeface="Courier New" charset="0"/>
              </a:rPr>
              <a:t> &lt; </a:t>
            </a:r>
            <a:r>
              <a:rPr lang="en-US" sz="1597" dirty="0" err="1">
                <a:latin typeface="Courier New" charset="0"/>
              </a:rPr>
              <a:t>n</a:t>
            </a:r>
            <a:r>
              <a:rPr lang="en-US" sz="1597" dirty="0">
                <a:latin typeface="Courier New" charset="0"/>
              </a:rPr>
              <a:t>; </a:t>
            </a:r>
            <a:r>
              <a:rPr lang="en-US" sz="1597" dirty="0" err="1">
                <a:latin typeface="Courier New" charset="0"/>
              </a:rPr>
              <a:t>i</a:t>
            </a:r>
            <a:r>
              <a:rPr lang="en-US" sz="1597" dirty="0">
                <a:latin typeface="Courier New" charset="0"/>
              </a:rPr>
              <a:t>++)</a:t>
            </a:r>
          </a:p>
          <a:p>
            <a:pPr algn="l">
              <a:lnSpc>
                <a:spcPct val="100000"/>
              </a:lnSpc>
              <a:tabLst>
                <a:tab pos="456331" algn="l"/>
              </a:tabLst>
            </a:pPr>
            <a:r>
              <a:rPr lang="en-US" sz="1597" dirty="0">
                <a:latin typeface="Courier New" charset="0"/>
              </a:rPr>
              <a:t>	sum += </a:t>
            </a:r>
            <a:r>
              <a:rPr lang="en-US" sz="1597" dirty="0" err="1">
                <a:latin typeface="Courier New" charset="0"/>
              </a:rPr>
              <a:t>a[i</a:t>
            </a:r>
            <a:r>
              <a:rPr lang="en-US" sz="1597" dirty="0">
                <a:latin typeface="Courier New" charset="0"/>
              </a:rPr>
              <a:t>];</a:t>
            </a:r>
          </a:p>
          <a:p>
            <a:pPr algn="l">
              <a:lnSpc>
                <a:spcPct val="100000"/>
              </a:lnSpc>
              <a:tabLst>
                <a:tab pos="456331" algn="l"/>
              </a:tabLst>
            </a:pPr>
            <a:r>
              <a:rPr lang="en-US" sz="1597" dirty="0">
                <a:latin typeface="Courier New" charset="0"/>
              </a:rPr>
              <a:t>return sum;</a:t>
            </a:r>
          </a:p>
        </p:txBody>
      </p:sp>
      <p:sp>
        <p:nvSpPr>
          <p:cNvPr id="13" name="TextBox 12"/>
          <p:cNvSpPr txBox="1"/>
          <p:nvPr/>
        </p:nvSpPr>
        <p:spPr>
          <a:xfrm>
            <a:off x="5938580" y="3554208"/>
            <a:ext cx="1577420" cy="341632"/>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980509" y="4015019"/>
            <a:ext cx="1817421" cy="341632"/>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938580" y="4791711"/>
            <a:ext cx="1577420" cy="341632"/>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980509" y="5188108"/>
            <a:ext cx="1817421" cy="341632"/>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extLst>
      <p:ext uri="{BB962C8B-B14F-4D97-AF65-F5344CB8AC3E}">
        <p14:creationId xmlns:p14="http://schemas.microsoft.com/office/powerpoint/2010/main" val="116961831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8473" y="434871"/>
            <a:ext cx="8162239" cy="760589"/>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1766" y="4032706"/>
            <a:ext cx="4433599" cy="2584418"/>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797" dirty="0" err="1">
                <a:latin typeface="Courier New" charset="0"/>
              </a:rPr>
              <a:t>int</a:t>
            </a:r>
            <a:r>
              <a:rPr lang="en-US" sz="1797" dirty="0">
                <a:latin typeface="Courier New" charset="0"/>
              </a:rPr>
              <a:t> </a:t>
            </a:r>
            <a:r>
              <a:rPr lang="en-US" sz="1797" dirty="0" err="1">
                <a:latin typeface="Courier New" charset="0"/>
              </a:rPr>
              <a:t>sum_array_rows(int</a:t>
            </a:r>
            <a:r>
              <a:rPr lang="en-US" sz="1797" dirty="0">
                <a:latin typeface="Courier New" charset="0"/>
              </a:rPr>
              <a:t> </a:t>
            </a:r>
            <a:r>
              <a:rPr lang="en-US" sz="1797" dirty="0" err="1">
                <a:latin typeface="Courier New" charset="0"/>
              </a:rPr>
              <a:t>a[M][N</a:t>
            </a:r>
            <a:r>
              <a:rPr lang="en-US" sz="1797" dirty="0">
                <a:latin typeface="Courier New" charset="0"/>
              </a:rPr>
              <a:t>])</a:t>
            </a:r>
          </a:p>
          <a:p>
            <a:pPr algn="l">
              <a:lnSpc>
                <a:spcPct val="100000"/>
              </a:lnSpc>
            </a:pPr>
            <a:r>
              <a:rPr lang="en-US" sz="1797" dirty="0">
                <a:latin typeface="Courier New" charset="0"/>
              </a:rPr>
              <a:t>{</a:t>
            </a:r>
          </a:p>
          <a:p>
            <a:pPr algn="l">
              <a:lnSpc>
                <a:spcPct val="100000"/>
              </a:lnSpc>
            </a:pPr>
            <a:r>
              <a:rPr lang="en-US" sz="1797" dirty="0">
                <a:latin typeface="Courier New" charset="0"/>
              </a:rPr>
              <a:t>    </a:t>
            </a:r>
            <a:r>
              <a:rPr lang="en-US" sz="1797" dirty="0" err="1">
                <a:latin typeface="Courier New" charset="0"/>
              </a:rPr>
              <a:t>int</a:t>
            </a:r>
            <a:r>
              <a:rPr lang="en-US" sz="1797" dirty="0">
                <a:latin typeface="Courier New" charset="0"/>
              </a:rPr>
              <a:t> </a:t>
            </a:r>
            <a:r>
              <a:rPr lang="en-US" sz="1797" dirty="0" err="1">
                <a:latin typeface="Courier New" charset="0"/>
              </a:rPr>
              <a:t>i</a:t>
            </a:r>
            <a:r>
              <a:rPr lang="en-US" sz="1797" dirty="0">
                <a:latin typeface="Courier New" charset="0"/>
              </a:rPr>
              <a:t>, </a:t>
            </a:r>
            <a:r>
              <a:rPr lang="en-US" sz="1797" dirty="0" err="1">
                <a:latin typeface="Courier New" charset="0"/>
              </a:rPr>
              <a:t>j</a:t>
            </a:r>
            <a:r>
              <a:rPr lang="en-US" sz="1797" dirty="0">
                <a:latin typeface="Courier New" charset="0"/>
              </a:rPr>
              <a:t>, sum = 0;</a:t>
            </a:r>
          </a:p>
          <a:p>
            <a:pPr algn="l">
              <a:lnSpc>
                <a:spcPct val="100000"/>
              </a:lnSpc>
            </a:pPr>
            <a:endParaRPr lang="en-US" sz="1797" dirty="0">
              <a:latin typeface="Courier New" charset="0"/>
            </a:endParaRPr>
          </a:p>
          <a:p>
            <a:pPr algn="l">
              <a:lnSpc>
                <a:spcPct val="100000"/>
              </a:lnSpc>
            </a:pPr>
            <a:r>
              <a:rPr lang="en-US" sz="1797" dirty="0">
                <a:latin typeface="Courier New" charset="0"/>
              </a:rPr>
              <a:t>    for (</a:t>
            </a:r>
            <a:r>
              <a:rPr lang="en-US" sz="1797" dirty="0" err="1">
                <a:latin typeface="Courier New" charset="0"/>
              </a:rPr>
              <a:t>i</a:t>
            </a:r>
            <a:r>
              <a:rPr lang="en-US" sz="1797" dirty="0">
                <a:latin typeface="Courier New" charset="0"/>
              </a:rPr>
              <a:t> = 0; </a:t>
            </a:r>
            <a:r>
              <a:rPr lang="en-US" sz="1797" dirty="0" err="1">
                <a:latin typeface="Courier New" charset="0"/>
              </a:rPr>
              <a:t>i</a:t>
            </a:r>
            <a:r>
              <a:rPr lang="en-US" sz="1797" dirty="0">
                <a:latin typeface="Courier New" charset="0"/>
              </a:rPr>
              <a:t> &lt; M; </a:t>
            </a:r>
            <a:r>
              <a:rPr lang="en-US" sz="1797" dirty="0" err="1">
                <a:latin typeface="Courier New" charset="0"/>
              </a:rPr>
              <a:t>i</a:t>
            </a:r>
            <a:r>
              <a:rPr lang="en-US" sz="1797" dirty="0">
                <a:latin typeface="Courier New" charset="0"/>
              </a:rPr>
              <a:t>++)</a:t>
            </a:r>
          </a:p>
          <a:p>
            <a:pPr algn="l">
              <a:lnSpc>
                <a:spcPct val="100000"/>
              </a:lnSpc>
            </a:pPr>
            <a:r>
              <a:rPr lang="en-US" sz="1797" dirty="0">
                <a:latin typeface="Courier New" charset="0"/>
              </a:rPr>
              <a:t>        for (</a:t>
            </a:r>
            <a:r>
              <a:rPr lang="en-US" sz="1797" dirty="0" err="1">
                <a:latin typeface="Courier New" charset="0"/>
              </a:rPr>
              <a:t>j</a:t>
            </a:r>
            <a:r>
              <a:rPr lang="en-US" sz="1797" dirty="0">
                <a:latin typeface="Courier New" charset="0"/>
              </a:rPr>
              <a:t> = 0; </a:t>
            </a:r>
            <a:r>
              <a:rPr lang="en-US" sz="1797" dirty="0" err="1">
                <a:latin typeface="Courier New" charset="0"/>
              </a:rPr>
              <a:t>j</a:t>
            </a:r>
            <a:r>
              <a:rPr lang="en-US" sz="1797" dirty="0">
                <a:latin typeface="Courier New" charset="0"/>
              </a:rPr>
              <a:t> &lt; N; </a:t>
            </a:r>
            <a:r>
              <a:rPr lang="en-US" sz="1797" dirty="0" err="1">
                <a:latin typeface="Courier New" charset="0"/>
              </a:rPr>
              <a:t>j</a:t>
            </a:r>
            <a:r>
              <a:rPr lang="en-US" sz="1797" dirty="0">
                <a:latin typeface="Courier New" charset="0"/>
              </a:rPr>
              <a:t>++)</a:t>
            </a:r>
          </a:p>
          <a:p>
            <a:pPr algn="l">
              <a:lnSpc>
                <a:spcPct val="100000"/>
              </a:lnSpc>
            </a:pPr>
            <a:r>
              <a:rPr lang="en-US" sz="1797" dirty="0">
                <a:latin typeface="Courier New" charset="0"/>
              </a:rPr>
              <a:t>            sum += </a:t>
            </a:r>
            <a:r>
              <a:rPr lang="en-US" sz="1797" dirty="0" err="1">
                <a:latin typeface="Courier New" charset="0"/>
              </a:rPr>
              <a:t>a[i][j</a:t>
            </a:r>
            <a:r>
              <a:rPr lang="en-US" sz="1797" dirty="0">
                <a:latin typeface="Courier New" charset="0"/>
              </a:rPr>
              <a:t>];</a:t>
            </a:r>
          </a:p>
          <a:p>
            <a:pPr algn="l">
              <a:lnSpc>
                <a:spcPct val="100000"/>
              </a:lnSpc>
            </a:pPr>
            <a:r>
              <a:rPr lang="en-US" sz="1797" dirty="0">
                <a:latin typeface="Courier New" charset="0"/>
              </a:rPr>
              <a:t>    return sum;</a:t>
            </a:r>
          </a:p>
          <a:p>
            <a:pPr algn="l">
              <a:lnSpc>
                <a:spcPct val="100000"/>
              </a:lnSpc>
            </a:pPr>
            <a:r>
              <a:rPr lang="en-US" sz="1797" dirty="0">
                <a:latin typeface="Courier New" charset="0"/>
              </a:rPr>
              <a:t>}</a:t>
            </a:r>
          </a:p>
        </p:txBody>
      </p:sp>
    </p:spTree>
    <p:extLst>
      <p:ext uri="{BB962C8B-B14F-4D97-AF65-F5344CB8AC3E}">
        <p14:creationId xmlns:p14="http://schemas.microsoft.com/office/powerpoint/2010/main" val="2160842801"/>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6439" y="2479837"/>
            <a:ext cx="4433599" cy="2584417"/>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797" dirty="0" err="1">
                <a:latin typeface="Courier New" charset="0"/>
              </a:rPr>
              <a:t>int</a:t>
            </a:r>
            <a:r>
              <a:rPr lang="en-US" sz="1797" dirty="0">
                <a:latin typeface="Courier New" charset="0"/>
              </a:rPr>
              <a:t> </a:t>
            </a:r>
            <a:r>
              <a:rPr lang="en-US" sz="1797" dirty="0" err="1">
                <a:latin typeface="Courier New" charset="0"/>
              </a:rPr>
              <a:t>sum_array_cols(int</a:t>
            </a:r>
            <a:r>
              <a:rPr lang="en-US" sz="1797" dirty="0">
                <a:latin typeface="Courier New" charset="0"/>
              </a:rPr>
              <a:t> </a:t>
            </a:r>
            <a:r>
              <a:rPr lang="en-US" sz="1797" dirty="0" err="1">
                <a:latin typeface="Courier New" charset="0"/>
              </a:rPr>
              <a:t>a[M][N</a:t>
            </a:r>
            <a:r>
              <a:rPr lang="en-US" sz="1797" dirty="0">
                <a:latin typeface="Courier New" charset="0"/>
              </a:rPr>
              <a:t>])</a:t>
            </a:r>
          </a:p>
          <a:p>
            <a:pPr algn="l">
              <a:lnSpc>
                <a:spcPct val="100000"/>
              </a:lnSpc>
            </a:pPr>
            <a:r>
              <a:rPr lang="en-US" sz="1797" dirty="0">
                <a:latin typeface="Courier New" charset="0"/>
              </a:rPr>
              <a:t>{</a:t>
            </a:r>
          </a:p>
          <a:p>
            <a:pPr algn="l">
              <a:lnSpc>
                <a:spcPct val="100000"/>
              </a:lnSpc>
            </a:pPr>
            <a:r>
              <a:rPr lang="en-US" sz="1797" dirty="0">
                <a:latin typeface="Courier New" charset="0"/>
              </a:rPr>
              <a:t>    </a:t>
            </a:r>
            <a:r>
              <a:rPr lang="en-US" sz="1797" dirty="0" err="1">
                <a:latin typeface="Courier New" charset="0"/>
              </a:rPr>
              <a:t>int</a:t>
            </a:r>
            <a:r>
              <a:rPr lang="en-US" sz="1797" dirty="0">
                <a:latin typeface="Courier New" charset="0"/>
              </a:rPr>
              <a:t> </a:t>
            </a:r>
            <a:r>
              <a:rPr lang="en-US" sz="1797" dirty="0" err="1">
                <a:latin typeface="Courier New" charset="0"/>
              </a:rPr>
              <a:t>i</a:t>
            </a:r>
            <a:r>
              <a:rPr lang="en-US" sz="1797" dirty="0">
                <a:latin typeface="Courier New" charset="0"/>
              </a:rPr>
              <a:t>, </a:t>
            </a:r>
            <a:r>
              <a:rPr lang="en-US" sz="1797" dirty="0" err="1">
                <a:latin typeface="Courier New" charset="0"/>
              </a:rPr>
              <a:t>j</a:t>
            </a:r>
            <a:r>
              <a:rPr lang="en-US" sz="1797" dirty="0">
                <a:latin typeface="Courier New" charset="0"/>
              </a:rPr>
              <a:t>, sum = 0;</a:t>
            </a:r>
          </a:p>
          <a:p>
            <a:pPr algn="l">
              <a:lnSpc>
                <a:spcPct val="100000"/>
              </a:lnSpc>
            </a:pPr>
            <a:endParaRPr lang="en-US" sz="1797" dirty="0">
              <a:latin typeface="Courier New" charset="0"/>
            </a:endParaRPr>
          </a:p>
          <a:p>
            <a:pPr algn="l">
              <a:lnSpc>
                <a:spcPct val="100000"/>
              </a:lnSpc>
            </a:pPr>
            <a:r>
              <a:rPr lang="en-US" sz="1797" dirty="0">
                <a:latin typeface="Courier New" charset="0"/>
              </a:rPr>
              <a:t>    for (</a:t>
            </a:r>
            <a:r>
              <a:rPr lang="en-US" sz="1797" dirty="0" err="1">
                <a:latin typeface="Courier New" charset="0"/>
              </a:rPr>
              <a:t>j</a:t>
            </a:r>
            <a:r>
              <a:rPr lang="en-US" sz="1797" dirty="0">
                <a:latin typeface="Courier New" charset="0"/>
              </a:rPr>
              <a:t> = 0; </a:t>
            </a:r>
            <a:r>
              <a:rPr lang="en-US" sz="1797" dirty="0" err="1">
                <a:latin typeface="Courier New" charset="0"/>
              </a:rPr>
              <a:t>j</a:t>
            </a:r>
            <a:r>
              <a:rPr lang="en-US" sz="1797" dirty="0">
                <a:latin typeface="Courier New" charset="0"/>
              </a:rPr>
              <a:t> &lt; N; </a:t>
            </a:r>
            <a:r>
              <a:rPr lang="en-US" sz="1797" dirty="0" err="1">
                <a:latin typeface="Courier New" charset="0"/>
              </a:rPr>
              <a:t>j</a:t>
            </a:r>
            <a:r>
              <a:rPr lang="en-US" sz="1797" dirty="0">
                <a:latin typeface="Courier New" charset="0"/>
              </a:rPr>
              <a:t>++)</a:t>
            </a:r>
          </a:p>
          <a:p>
            <a:pPr algn="l">
              <a:lnSpc>
                <a:spcPct val="100000"/>
              </a:lnSpc>
            </a:pPr>
            <a:r>
              <a:rPr lang="en-US" sz="1797" dirty="0">
                <a:latin typeface="Courier New" charset="0"/>
              </a:rPr>
              <a:t>        for (</a:t>
            </a:r>
            <a:r>
              <a:rPr lang="en-US" sz="1797" dirty="0" err="1">
                <a:latin typeface="Courier New" charset="0"/>
              </a:rPr>
              <a:t>i</a:t>
            </a:r>
            <a:r>
              <a:rPr lang="en-US" sz="1797" dirty="0">
                <a:latin typeface="Courier New" charset="0"/>
              </a:rPr>
              <a:t> = 0; </a:t>
            </a:r>
            <a:r>
              <a:rPr lang="en-US" sz="1797" dirty="0" err="1">
                <a:latin typeface="Courier New" charset="0"/>
              </a:rPr>
              <a:t>i</a:t>
            </a:r>
            <a:r>
              <a:rPr lang="en-US" sz="1797" dirty="0">
                <a:latin typeface="Courier New" charset="0"/>
              </a:rPr>
              <a:t> &lt; M; </a:t>
            </a:r>
            <a:r>
              <a:rPr lang="en-US" sz="1797" dirty="0" err="1">
                <a:latin typeface="Courier New" charset="0"/>
              </a:rPr>
              <a:t>i</a:t>
            </a:r>
            <a:r>
              <a:rPr lang="en-US" sz="1797" dirty="0">
                <a:latin typeface="Courier New" charset="0"/>
              </a:rPr>
              <a:t>++)</a:t>
            </a:r>
          </a:p>
          <a:p>
            <a:pPr algn="l">
              <a:lnSpc>
                <a:spcPct val="100000"/>
              </a:lnSpc>
            </a:pPr>
            <a:r>
              <a:rPr lang="en-US" sz="1797" dirty="0">
                <a:latin typeface="Courier New" charset="0"/>
              </a:rPr>
              <a:t>            sum += </a:t>
            </a:r>
            <a:r>
              <a:rPr lang="en-US" sz="1797" dirty="0" err="1">
                <a:latin typeface="Courier New" charset="0"/>
              </a:rPr>
              <a:t>a[i][j</a:t>
            </a:r>
            <a:r>
              <a:rPr lang="en-US" sz="1797" dirty="0">
                <a:latin typeface="Courier New" charset="0"/>
              </a:rPr>
              <a:t>];</a:t>
            </a:r>
          </a:p>
          <a:p>
            <a:pPr algn="l">
              <a:lnSpc>
                <a:spcPct val="100000"/>
              </a:lnSpc>
            </a:pPr>
            <a:r>
              <a:rPr lang="en-US" sz="1797" dirty="0">
                <a:latin typeface="Courier New" charset="0"/>
              </a:rPr>
              <a:t>    return sum;</a:t>
            </a:r>
          </a:p>
          <a:p>
            <a:pPr algn="l">
              <a:lnSpc>
                <a:spcPct val="100000"/>
              </a:lnSpc>
            </a:pPr>
            <a:r>
              <a:rPr lang="en-US" sz="1797" dirty="0">
                <a:latin typeface="Courier New" charset="0"/>
              </a:rPr>
              <a:t>}</a:t>
            </a:r>
          </a:p>
        </p:txBody>
      </p:sp>
    </p:spTree>
    <p:extLst>
      <p:ext uri="{BB962C8B-B14F-4D97-AF65-F5344CB8AC3E}">
        <p14:creationId xmlns:p14="http://schemas.microsoft.com/office/powerpoint/2010/main" val="2112761622"/>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extLst>
      <p:ext uri="{BB962C8B-B14F-4D97-AF65-F5344CB8AC3E}">
        <p14:creationId xmlns:p14="http://schemas.microsoft.com/office/powerpoint/2010/main" val="4171588656"/>
      </p:ext>
    </p:extLst>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63915" y="247191"/>
            <a:ext cx="8700819" cy="781189"/>
          </a:xfrm>
        </p:spPr>
        <p:txBody>
          <a:bodyPr>
            <a:normAutofit fontScale="90000"/>
          </a:bodyPr>
          <a:lstStyle/>
          <a:p>
            <a:pPr>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dirty="0" smtClean="0">
                <a:latin typeface="Arial"/>
                <a:cs typeface="Arial"/>
              </a:rPr>
              <a:t>Example Memory </a:t>
            </a:r>
            <a:br>
              <a:rPr lang="en-GB" dirty="0" smtClean="0">
                <a:latin typeface="Arial"/>
                <a:cs typeface="Arial"/>
              </a:rPr>
            </a:br>
            <a:r>
              <a:rPr lang="en-GB" dirty="0" smtClean="0">
                <a:latin typeface="Arial"/>
                <a:cs typeface="Arial"/>
              </a:rPr>
              <a:t>     Hierarchy</a:t>
            </a:r>
          </a:p>
        </p:txBody>
      </p:sp>
      <p:sp>
        <p:nvSpPr>
          <p:cNvPr id="151" name="AutoShape 195"/>
          <p:cNvSpPr>
            <a:spLocks noChangeAspect="1" noChangeArrowheads="1"/>
          </p:cNvSpPr>
          <p:nvPr/>
        </p:nvSpPr>
        <p:spPr bwMode="auto">
          <a:xfrm>
            <a:off x="553543" y="342265"/>
            <a:ext cx="6889668" cy="6444407"/>
          </a:xfrm>
          <a:prstGeom prst="triangle">
            <a:avLst>
              <a:gd name="adj" fmla="val 50000"/>
            </a:avLst>
          </a:prstGeom>
          <a:gradFill flip="none" rotWithShape="1">
            <a:gsLst>
              <a:gs pos="0">
                <a:schemeClr val="accent6">
                  <a:lumMod val="20000"/>
                  <a:lumOff val="80000"/>
                  <a:alpha val="7000"/>
                </a:schemeClr>
              </a:gs>
              <a:gs pos="100000">
                <a:schemeClr val="accent6">
                  <a:lumMod val="20000"/>
                  <a:lumOff val="80000"/>
                </a:schemeClr>
              </a:gs>
            </a:gsLst>
            <a:lin ang="16140000" scaled="0"/>
            <a:tileRect/>
          </a:gradFill>
          <a:ln w="12700">
            <a:solidFill>
              <a:srgbClr val="000000"/>
            </a:solidFill>
            <a:miter lim="800000"/>
            <a:headEnd/>
            <a:tailEnd/>
          </a:ln>
          <a:effectLs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52" name="Text Box 196"/>
          <p:cNvSpPr txBox="1">
            <a:spLocks noChangeAspect="1" noChangeArrowheads="1"/>
          </p:cNvSpPr>
          <p:nvPr/>
        </p:nvSpPr>
        <p:spPr bwMode="auto">
          <a:xfrm>
            <a:off x="3689666" y="832964"/>
            <a:ext cx="722198"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err="1">
                <a:solidFill>
                  <a:sysClr val="windowText" lastClr="000000"/>
                </a:solidFill>
                <a:latin typeface="Arial"/>
                <a:cs typeface="Arial"/>
              </a:rPr>
              <a:t>Regs</a:t>
            </a:r>
            <a:endParaRPr lang="en-US" sz="1797" b="0" kern="0" dirty="0">
              <a:solidFill>
                <a:sysClr val="windowText" lastClr="000000"/>
              </a:solidFill>
              <a:latin typeface="Arial"/>
              <a:cs typeface="Arial"/>
            </a:endParaRPr>
          </a:p>
        </p:txBody>
      </p:sp>
      <p:sp>
        <p:nvSpPr>
          <p:cNvPr id="153" name="Text Box 198"/>
          <p:cNvSpPr txBox="1">
            <a:spLocks noChangeAspect="1" noChangeArrowheads="1"/>
          </p:cNvSpPr>
          <p:nvPr/>
        </p:nvSpPr>
        <p:spPr bwMode="auto">
          <a:xfrm>
            <a:off x="3459393" y="1281457"/>
            <a:ext cx="1182746" cy="64423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a:solidFill>
                  <a:sysClr val="windowText" lastClr="000000"/>
                </a:solidFill>
                <a:latin typeface="Arial"/>
                <a:cs typeface="Arial"/>
              </a:rPr>
              <a:t>L1 cache </a:t>
            </a:r>
          </a:p>
          <a:p>
            <a:pPr defTabSz="912663" eaLnBrk="1" fontAlgn="auto" hangingPunct="1">
              <a:lnSpc>
                <a:spcPct val="100000"/>
              </a:lnSpc>
              <a:spcBef>
                <a:spcPts val="0"/>
              </a:spcBef>
              <a:spcAft>
                <a:spcPts val="0"/>
              </a:spcAft>
              <a:defRPr/>
            </a:pPr>
            <a:r>
              <a:rPr lang="en-US" sz="1797" b="0" kern="0">
                <a:solidFill>
                  <a:sysClr val="windowText" lastClr="000000"/>
                </a:solidFill>
                <a:latin typeface="Arial"/>
                <a:cs typeface="Arial"/>
              </a:rPr>
              <a:t>(SRAM)</a:t>
            </a:r>
          </a:p>
        </p:txBody>
      </p:sp>
      <p:sp>
        <p:nvSpPr>
          <p:cNvPr id="154" name="Text Box 199"/>
          <p:cNvSpPr txBox="1">
            <a:spLocks noChangeAspect="1" noChangeArrowheads="1"/>
          </p:cNvSpPr>
          <p:nvPr/>
        </p:nvSpPr>
        <p:spPr bwMode="auto">
          <a:xfrm>
            <a:off x="3260864" y="3814720"/>
            <a:ext cx="1579804" cy="64513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Main memory</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(DRAM)</a:t>
            </a:r>
          </a:p>
        </p:txBody>
      </p:sp>
      <p:sp>
        <p:nvSpPr>
          <p:cNvPr id="155" name="Text Box 200"/>
          <p:cNvSpPr txBox="1">
            <a:spLocks noChangeAspect="1" noChangeArrowheads="1"/>
          </p:cNvSpPr>
          <p:nvPr/>
        </p:nvSpPr>
        <p:spPr bwMode="auto">
          <a:xfrm>
            <a:off x="2703414" y="4838346"/>
            <a:ext cx="2694703" cy="64513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Local secondary storage</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(local disks)</a:t>
            </a:r>
          </a:p>
        </p:txBody>
      </p:sp>
      <p:sp>
        <p:nvSpPr>
          <p:cNvPr id="156" name="Line 203"/>
          <p:cNvSpPr>
            <a:spLocks noChangeAspect="1" noChangeShapeType="1"/>
          </p:cNvSpPr>
          <p:nvPr/>
        </p:nvSpPr>
        <p:spPr bwMode="auto">
          <a:xfrm>
            <a:off x="3508749" y="1262895"/>
            <a:ext cx="979258"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57" name="Line 204"/>
          <p:cNvSpPr>
            <a:spLocks noChangeAspect="1" noChangeShapeType="1"/>
          </p:cNvSpPr>
          <p:nvPr/>
        </p:nvSpPr>
        <p:spPr bwMode="auto">
          <a:xfrm>
            <a:off x="3158561" y="1899888"/>
            <a:ext cx="1668542"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58" name="Line 205"/>
          <p:cNvSpPr>
            <a:spLocks noChangeAspect="1" noChangeShapeType="1"/>
          </p:cNvSpPr>
          <p:nvPr/>
        </p:nvSpPr>
        <p:spPr bwMode="auto">
          <a:xfrm>
            <a:off x="2776682" y="2650970"/>
            <a:ext cx="2443392"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59" name="Line 222"/>
          <p:cNvSpPr>
            <a:spLocks noChangeAspect="1" noChangeShapeType="1"/>
          </p:cNvSpPr>
          <p:nvPr/>
        </p:nvSpPr>
        <p:spPr bwMode="auto">
          <a:xfrm>
            <a:off x="78176" y="3467018"/>
            <a:ext cx="0" cy="2340396"/>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60" name="Text Box 223"/>
          <p:cNvSpPr txBox="1">
            <a:spLocks noChangeAspect="1" noChangeArrowheads="1"/>
          </p:cNvSpPr>
          <p:nvPr/>
        </p:nvSpPr>
        <p:spPr bwMode="auto">
          <a:xfrm>
            <a:off x="125713" y="3618453"/>
            <a:ext cx="1060743" cy="1812519"/>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Larger,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slower,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and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cheaper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(per byte)</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storage</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devices</a:t>
            </a:r>
          </a:p>
        </p:txBody>
      </p:sp>
      <p:sp>
        <p:nvSpPr>
          <p:cNvPr id="161" name="Line 224"/>
          <p:cNvSpPr>
            <a:spLocks noChangeAspect="1" noChangeShapeType="1"/>
          </p:cNvSpPr>
          <p:nvPr/>
        </p:nvSpPr>
        <p:spPr bwMode="auto">
          <a:xfrm>
            <a:off x="2253778" y="3579522"/>
            <a:ext cx="3468602"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62" name="Text Box 225"/>
          <p:cNvSpPr txBox="1">
            <a:spLocks noChangeAspect="1" noChangeArrowheads="1"/>
          </p:cNvSpPr>
          <p:nvPr/>
        </p:nvSpPr>
        <p:spPr bwMode="auto">
          <a:xfrm>
            <a:off x="2575442" y="5936447"/>
            <a:ext cx="2950646" cy="64513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Remote secondary storage</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(e.g., Web servers)</a:t>
            </a:r>
          </a:p>
        </p:txBody>
      </p:sp>
      <p:sp>
        <p:nvSpPr>
          <p:cNvPr id="165" name="Text Box 227"/>
          <p:cNvSpPr txBox="1">
            <a:spLocks noChangeAspect="1" noChangeArrowheads="1"/>
          </p:cNvSpPr>
          <p:nvPr/>
        </p:nvSpPr>
        <p:spPr bwMode="auto">
          <a:xfrm>
            <a:off x="7062324" y="5365165"/>
            <a:ext cx="2058938" cy="73715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Local disks hold files retrieved from disks </a:t>
            </a:r>
          </a:p>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on remote servers</a:t>
            </a:r>
          </a:p>
        </p:txBody>
      </p:sp>
      <p:sp>
        <p:nvSpPr>
          <p:cNvPr id="166" name="Line 235"/>
          <p:cNvSpPr>
            <a:spLocks noChangeAspect="1" noChangeShapeType="1"/>
          </p:cNvSpPr>
          <p:nvPr/>
        </p:nvSpPr>
        <p:spPr bwMode="auto">
          <a:xfrm>
            <a:off x="1707104" y="4623747"/>
            <a:ext cx="4568288"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67" name="Text Box 236"/>
          <p:cNvSpPr txBox="1">
            <a:spLocks noChangeAspect="1" noChangeArrowheads="1"/>
          </p:cNvSpPr>
          <p:nvPr/>
        </p:nvSpPr>
        <p:spPr bwMode="auto">
          <a:xfrm>
            <a:off x="3459393" y="1945387"/>
            <a:ext cx="1182746" cy="64423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L2 cache </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(SRAM)</a:t>
            </a:r>
          </a:p>
        </p:txBody>
      </p:sp>
      <p:sp>
        <p:nvSpPr>
          <p:cNvPr id="169" name="Text Box 243"/>
          <p:cNvSpPr txBox="1">
            <a:spLocks noChangeAspect="1" noChangeArrowheads="1"/>
          </p:cNvSpPr>
          <p:nvPr/>
        </p:nvSpPr>
        <p:spPr bwMode="auto">
          <a:xfrm>
            <a:off x="4955453" y="1638437"/>
            <a:ext cx="2833194" cy="52290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L1 cache holds cache lines retrieved from the L2 cache.</a:t>
            </a:r>
          </a:p>
        </p:txBody>
      </p:sp>
      <p:sp>
        <p:nvSpPr>
          <p:cNvPr id="171" name="Text Box 233"/>
          <p:cNvSpPr txBox="1">
            <a:spLocks noChangeAspect="1" noChangeArrowheads="1"/>
          </p:cNvSpPr>
          <p:nvPr/>
        </p:nvSpPr>
        <p:spPr bwMode="auto">
          <a:xfrm>
            <a:off x="4567235" y="971662"/>
            <a:ext cx="2914006" cy="52225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CPU registers hold words retrieved from </a:t>
            </a:r>
            <a:r>
              <a:rPr lang="en-US" sz="1397" kern="0" dirty="0" err="1">
                <a:solidFill>
                  <a:srgbClr val="FF0000"/>
                </a:solidFill>
                <a:latin typeface="Arial"/>
                <a:cs typeface="Arial"/>
              </a:rPr>
              <a:t>th</a:t>
            </a:r>
            <a:r>
              <a:rPr lang="en-US" sz="1397" kern="0" dirty="0">
                <a:solidFill>
                  <a:srgbClr val="FF0000"/>
                </a:solidFill>
                <a:latin typeface="Arial"/>
                <a:cs typeface="Arial"/>
              </a:rPr>
              <a:t>e L1 cache.</a:t>
            </a:r>
          </a:p>
        </p:txBody>
      </p:sp>
      <p:sp>
        <p:nvSpPr>
          <p:cNvPr id="174" name="Text Box 231"/>
          <p:cNvSpPr txBox="1">
            <a:spLocks noChangeAspect="1" noChangeArrowheads="1"/>
          </p:cNvSpPr>
          <p:nvPr/>
        </p:nvSpPr>
        <p:spPr bwMode="auto">
          <a:xfrm>
            <a:off x="5357931" y="2399023"/>
            <a:ext cx="2624032" cy="52290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L2 cache holds cache lines</a:t>
            </a:r>
          </a:p>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 retrieved from L3 cache</a:t>
            </a:r>
          </a:p>
        </p:txBody>
      </p:sp>
      <p:sp>
        <p:nvSpPr>
          <p:cNvPr id="176" name="Text Box 247"/>
          <p:cNvSpPr txBox="1">
            <a:spLocks noChangeAspect="1" noChangeArrowheads="1"/>
          </p:cNvSpPr>
          <p:nvPr/>
        </p:nvSpPr>
        <p:spPr bwMode="auto">
          <a:xfrm>
            <a:off x="3231451" y="642816"/>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dirty="0">
                <a:solidFill>
                  <a:schemeClr val="accent6">
                    <a:lumMod val="75000"/>
                  </a:schemeClr>
                </a:solidFill>
                <a:latin typeface="Arial"/>
                <a:cs typeface="Arial"/>
              </a:rPr>
              <a:t>L0:</a:t>
            </a:r>
          </a:p>
        </p:txBody>
      </p:sp>
      <p:sp>
        <p:nvSpPr>
          <p:cNvPr id="177" name="Text Box 248"/>
          <p:cNvSpPr txBox="1">
            <a:spLocks noChangeAspect="1" noChangeArrowheads="1"/>
          </p:cNvSpPr>
          <p:nvPr/>
        </p:nvSpPr>
        <p:spPr bwMode="auto">
          <a:xfrm>
            <a:off x="2863833" y="1351115"/>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dirty="0">
                <a:solidFill>
                  <a:schemeClr val="accent6">
                    <a:lumMod val="75000"/>
                  </a:schemeClr>
                </a:solidFill>
                <a:latin typeface="Arial"/>
                <a:cs typeface="Arial"/>
              </a:rPr>
              <a:t>L1:</a:t>
            </a:r>
          </a:p>
        </p:txBody>
      </p:sp>
      <p:sp>
        <p:nvSpPr>
          <p:cNvPr id="178" name="Text Box 249"/>
          <p:cNvSpPr txBox="1">
            <a:spLocks noChangeAspect="1" noChangeArrowheads="1"/>
          </p:cNvSpPr>
          <p:nvPr/>
        </p:nvSpPr>
        <p:spPr bwMode="auto">
          <a:xfrm>
            <a:off x="2483538" y="2037229"/>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a:solidFill>
                  <a:schemeClr val="accent6">
                    <a:lumMod val="75000"/>
                  </a:schemeClr>
                </a:solidFill>
                <a:latin typeface="Arial"/>
                <a:cs typeface="Arial"/>
              </a:rPr>
              <a:t>L2:</a:t>
            </a:r>
          </a:p>
        </p:txBody>
      </p:sp>
      <p:sp>
        <p:nvSpPr>
          <p:cNvPr id="179" name="Text Box 250"/>
          <p:cNvSpPr txBox="1">
            <a:spLocks noChangeAspect="1" noChangeArrowheads="1"/>
          </p:cNvSpPr>
          <p:nvPr/>
        </p:nvSpPr>
        <p:spPr bwMode="auto">
          <a:xfrm>
            <a:off x="2077891" y="2791480"/>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a:solidFill>
                  <a:schemeClr val="accent6">
                    <a:lumMod val="75000"/>
                  </a:schemeClr>
                </a:solidFill>
                <a:latin typeface="Arial"/>
                <a:cs typeface="Arial"/>
              </a:rPr>
              <a:t>L3:</a:t>
            </a:r>
          </a:p>
        </p:txBody>
      </p:sp>
      <p:sp>
        <p:nvSpPr>
          <p:cNvPr id="180" name="Text Box 251"/>
          <p:cNvSpPr txBox="1">
            <a:spLocks noChangeAspect="1" noChangeArrowheads="1"/>
          </p:cNvSpPr>
          <p:nvPr/>
        </p:nvSpPr>
        <p:spPr bwMode="auto">
          <a:xfrm>
            <a:off x="1553402" y="3788169"/>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a:solidFill>
                  <a:schemeClr val="accent6">
                    <a:lumMod val="75000"/>
                  </a:schemeClr>
                </a:solidFill>
                <a:latin typeface="Arial"/>
                <a:cs typeface="Arial"/>
              </a:rPr>
              <a:t>L4:</a:t>
            </a:r>
          </a:p>
        </p:txBody>
      </p:sp>
      <p:sp>
        <p:nvSpPr>
          <p:cNvPr id="181" name="Text Box 252"/>
          <p:cNvSpPr txBox="1">
            <a:spLocks noChangeAspect="1" noChangeArrowheads="1"/>
          </p:cNvSpPr>
          <p:nvPr/>
        </p:nvSpPr>
        <p:spPr bwMode="auto">
          <a:xfrm>
            <a:off x="933838" y="4903699"/>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a:solidFill>
                  <a:schemeClr val="accent6">
                    <a:lumMod val="75000"/>
                  </a:schemeClr>
                </a:solidFill>
                <a:latin typeface="Arial"/>
                <a:cs typeface="Arial"/>
              </a:rPr>
              <a:t>L5:</a:t>
            </a:r>
          </a:p>
        </p:txBody>
      </p:sp>
      <p:sp>
        <p:nvSpPr>
          <p:cNvPr id="182" name="Text Box 289"/>
          <p:cNvSpPr txBox="1">
            <a:spLocks noChangeAspect="1" noChangeArrowheads="1"/>
          </p:cNvSpPr>
          <p:nvPr/>
        </p:nvSpPr>
        <p:spPr bwMode="auto">
          <a:xfrm>
            <a:off x="132051" y="1135447"/>
            <a:ext cx="1060743" cy="1812519"/>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Smaller,</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faster,</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and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costlier</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(per byte)</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storage </a:t>
            </a:r>
          </a:p>
          <a:p>
            <a:pPr defTabSz="912663" eaLnBrk="1" fontAlgn="auto" hangingPunct="1">
              <a:lnSpc>
                <a:spcPct val="100000"/>
              </a:lnSpc>
              <a:spcBef>
                <a:spcPts val="0"/>
              </a:spcBef>
              <a:spcAft>
                <a:spcPts val="0"/>
              </a:spcAft>
              <a:defRPr/>
            </a:pPr>
            <a:r>
              <a:rPr lang="en-US" sz="1597" b="0" kern="0" dirty="0">
                <a:solidFill>
                  <a:sysClr val="windowText" lastClr="000000"/>
                </a:solidFill>
                <a:latin typeface="Arial"/>
                <a:cs typeface="Arial"/>
              </a:rPr>
              <a:t>devices</a:t>
            </a:r>
          </a:p>
        </p:txBody>
      </p:sp>
      <p:sp>
        <p:nvSpPr>
          <p:cNvPr id="183" name="Line 291"/>
          <p:cNvSpPr>
            <a:spLocks noChangeShapeType="1"/>
          </p:cNvSpPr>
          <p:nvPr/>
        </p:nvSpPr>
        <p:spPr bwMode="auto">
          <a:xfrm flipH="1" flipV="1">
            <a:off x="92437" y="952322"/>
            <a:ext cx="0" cy="2150248"/>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597" b="0" kern="0">
              <a:solidFill>
                <a:sysClr val="windowText" lastClr="000000"/>
              </a:solidFill>
              <a:latin typeface="Arial"/>
              <a:cs typeface="Arial"/>
            </a:endParaRPr>
          </a:p>
        </p:txBody>
      </p:sp>
      <p:sp>
        <p:nvSpPr>
          <p:cNvPr id="184" name="Line 292"/>
          <p:cNvSpPr>
            <a:spLocks noChangeAspect="1" noChangeShapeType="1"/>
          </p:cNvSpPr>
          <p:nvPr/>
        </p:nvSpPr>
        <p:spPr bwMode="auto">
          <a:xfrm>
            <a:off x="1117647" y="5732939"/>
            <a:ext cx="5755123" cy="0"/>
          </a:xfrm>
          <a:prstGeom prst="line">
            <a:avLst/>
          </a:prstGeom>
          <a:noFill/>
          <a:ln w="12700">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2663" eaLnBrk="1" fontAlgn="auto" hangingPunct="1">
              <a:lnSpc>
                <a:spcPct val="100000"/>
              </a:lnSpc>
              <a:spcBef>
                <a:spcPts val="0"/>
              </a:spcBef>
              <a:spcAft>
                <a:spcPts val="0"/>
              </a:spcAft>
              <a:defRPr/>
            </a:pPr>
            <a:endParaRPr lang="en-US" sz="1797" b="0" kern="0">
              <a:solidFill>
                <a:sysClr val="windowText" lastClr="000000"/>
              </a:solidFill>
              <a:latin typeface="Arial"/>
              <a:cs typeface="Arial"/>
            </a:endParaRPr>
          </a:p>
        </p:txBody>
      </p:sp>
      <p:sp>
        <p:nvSpPr>
          <p:cNvPr id="185" name="Text Box 293"/>
          <p:cNvSpPr txBox="1">
            <a:spLocks noChangeAspect="1" noChangeArrowheads="1"/>
          </p:cNvSpPr>
          <p:nvPr/>
        </p:nvSpPr>
        <p:spPr bwMode="auto">
          <a:xfrm>
            <a:off x="3459393" y="2775697"/>
            <a:ext cx="1182746" cy="64423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L3 cache </a:t>
            </a:r>
          </a:p>
          <a:p>
            <a:pPr defTabSz="912663" eaLnBrk="1" fontAlgn="auto" hangingPunct="1">
              <a:lnSpc>
                <a:spcPct val="100000"/>
              </a:lnSpc>
              <a:spcBef>
                <a:spcPts val="0"/>
              </a:spcBef>
              <a:spcAft>
                <a:spcPts val="0"/>
              </a:spcAft>
              <a:defRPr/>
            </a:pPr>
            <a:r>
              <a:rPr lang="en-US" sz="1797" b="0" kern="0" dirty="0">
                <a:solidFill>
                  <a:sysClr val="windowText" lastClr="000000"/>
                </a:solidFill>
                <a:latin typeface="Arial"/>
                <a:cs typeface="Arial"/>
              </a:rPr>
              <a:t>(SRAM)</a:t>
            </a:r>
          </a:p>
        </p:txBody>
      </p:sp>
      <p:sp>
        <p:nvSpPr>
          <p:cNvPr id="187" name="Text Box 295"/>
          <p:cNvSpPr txBox="1">
            <a:spLocks noChangeAspect="1" noChangeArrowheads="1"/>
          </p:cNvSpPr>
          <p:nvPr/>
        </p:nvSpPr>
        <p:spPr bwMode="auto">
          <a:xfrm>
            <a:off x="5801607" y="3299380"/>
            <a:ext cx="2871222" cy="52225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L3 cache holds cache lines</a:t>
            </a:r>
          </a:p>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 retrieved from main memory.</a:t>
            </a:r>
          </a:p>
        </p:txBody>
      </p:sp>
      <p:sp>
        <p:nvSpPr>
          <p:cNvPr id="189" name="Text Box 297"/>
          <p:cNvSpPr txBox="1">
            <a:spLocks noChangeAspect="1" noChangeArrowheads="1"/>
          </p:cNvSpPr>
          <p:nvPr/>
        </p:nvSpPr>
        <p:spPr bwMode="auto">
          <a:xfrm>
            <a:off x="388750" y="5952678"/>
            <a:ext cx="529932" cy="36864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defTabSz="912663" eaLnBrk="1" fontAlgn="auto" hangingPunct="1">
              <a:lnSpc>
                <a:spcPct val="100000"/>
              </a:lnSpc>
              <a:spcBef>
                <a:spcPts val="0"/>
              </a:spcBef>
              <a:spcAft>
                <a:spcPts val="0"/>
              </a:spcAft>
              <a:defRPr/>
            </a:pPr>
            <a:r>
              <a:rPr lang="en-US" sz="1797" kern="0">
                <a:solidFill>
                  <a:schemeClr val="accent6">
                    <a:lumMod val="75000"/>
                  </a:schemeClr>
                </a:solidFill>
                <a:latin typeface="Arial"/>
                <a:cs typeface="Arial"/>
              </a:rPr>
              <a:t>L6:</a:t>
            </a:r>
          </a:p>
        </p:txBody>
      </p:sp>
      <p:sp>
        <p:nvSpPr>
          <p:cNvPr id="234" name="Text Box 229"/>
          <p:cNvSpPr txBox="1">
            <a:spLocks noChangeAspect="1" noChangeArrowheads="1"/>
          </p:cNvSpPr>
          <p:nvPr/>
        </p:nvSpPr>
        <p:spPr bwMode="auto">
          <a:xfrm>
            <a:off x="6389956" y="4230550"/>
            <a:ext cx="2180136" cy="73729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nchor="ctr">
            <a:spAutoFit/>
          </a:bodyPr>
          <a:lstStyle/>
          <a:p>
            <a:pPr algn="l" defTabSz="912663" eaLnBrk="1" fontAlgn="auto" hangingPunct="1">
              <a:lnSpc>
                <a:spcPct val="100000"/>
              </a:lnSpc>
              <a:spcBef>
                <a:spcPts val="0"/>
              </a:spcBef>
              <a:spcAft>
                <a:spcPts val="0"/>
              </a:spcAft>
              <a:defRPr/>
            </a:pPr>
            <a:r>
              <a:rPr lang="en-US" sz="1397" kern="0" dirty="0">
                <a:solidFill>
                  <a:srgbClr val="FF0000"/>
                </a:solidFill>
                <a:latin typeface="Arial"/>
                <a:cs typeface="Arial"/>
              </a:rPr>
              <a:t>Main memory holds disk blocks retrieved from local disks.</a:t>
            </a:r>
          </a:p>
        </p:txBody>
      </p:sp>
    </p:spTree>
    <p:extLst>
      <p:ext uri="{BB962C8B-B14F-4D97-AF65-F5344CB8AC3E}">
        <p14:creationId xmlns:p14="http://schemas.microsoft.com/office/powerpoint/2010/main" val="38664980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8257" y="831850"/>
            <a:ext cx="8426691" cy="4962843"/>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extLst>
      <p:ext uri="{BB962C8B-B14F-4D97-AF65-F5344CB8AC3E}">
        <p14:creationId xmlns:p14="http://schemas.microsoft.com/office/powerpoint/2010/main" val="2170908233"/>
      </p:ext>
    </p:extLst>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48708" y="2890238"/>
            <a:ext cx="684530" cy="136906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3589" y="4259298"/>
            <a:ext cx="3574768" cy="205359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4" name="Rectangle 3"/>
          <p:cNvSpPr/>
          <p:nvPr/>
        </p:nvSpPr>
        <p:spPr bwMode="auto">
          <a:xfrm>
            <a:off x="1903589" y="2268183"/>
            <a:ext cx="3574768" cy="608471"/>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dirty="0" smtClean="0">
              <a:latin typeface="Calibri" pitchFamily="34" charset="0"/>
            </a:endParaRPr>
          </a:p>
        </p:txBody>
      </p:sp>
      <p:sp>
        <p:nvSpPr>
          <p:cNvPr id="5" name="Rectangle 4"/>
          <p:cNvSpPr/>
          <p:nvPr/>
        </p:nvSpPr>
        <p:spPr bwMode="auto">
          <a:xfrm>
            <a:off x="2055707"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0</a:t>
            </a:r>
          </a:p>
        </p:txBody>
      </p:sp>
      <p:sp>
        <p:nvSpPr>
          <p:cNvPr id="6" name="Rectangle 5"/>
          <p:cNvSpPr/>
          <p:nvPr/>
        </p:nvSpPr>
        <p:spPr bwMode="auto">
          <a:xfrm>
            <a:off x="2892354"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a:t>
            </a:r>
          </a:p>
        </p:txBody>
      </p:sp>
      <p:sp>
        <p:nvSpPr>
          <p:cNvPr id="7" name="Rectangle 6"/>
          <p:cNvSpPr/>
          <p:nvPr/>
        </p:nvSpPr>
        <p:spPr bwMode="auto">
          <a:xfrm>
            <a:off x="3729002"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2</a:t>
            </a:r>
          </a:p>
        </p:txBody>
      </p:sp>
      <p:sp>
        <p:nvSpPr>
          <p:cNvPr id="8" name="Rectangle 7"/>
          <p:cNvSpPr/>
          <p:nvPr/>
        </p:nvSpPr>
        <p:spPr bwMode="auto">
          <a:xfrm>
            <a:off x="4565650"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9" name="Rectangle 8"/>
          <p:cNvSpPr/>
          <p:nvPr/>
        </p:nvSpPr>
        <p:spPr bwMode="auto">
          <a:xfrm>
            <a:off x="2055707"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10" name="Rectangle 9"/>
          <p:cNvSpPr/>
          <p:nvPr/>
        </p:nvSpPr>
        <p:spPr bwMode="auto">
          <a:xfrm>
            <a:off x="2892354"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5</a:t>
            </a:r>
          </a:p>
        </p:txBody>
      </p:sp>
      <p:sp>
        <p:nvSpPr>
          <p:cNvPr id="11" name="Rectangle 10"/>
          <p:cNvSpPr/>
          <p:nvPr/>
        </p:nvSpPr>
        <p:spPr bwMode="auto">
          <a:xfrm>
            <a:off x="3729002"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6</a:t>
            </a:r>
          </a:p>
        </p:txBody>
      </p:sp>
      <p:sp>
        <p:nvSpPr>
          <p:cNvPr id="12" name="Rectangle 11"/>
          <p:cNvSpPr/>
          <p:nvPr/>
        </p:nvSpPr>
        <p:spPr bwMode="auto">
          <a:xfrm>
            <a:off x="4565650"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7</a:t>
            </a:r>
          </a:p>
        </p:txBody>
      </p:sp>
      <p:sp>
        <p:nvSpPr>
          <p:cNvPr id="13" name="Rectangle 12"/>
          <p:cNvSpPr/>
          <p:nvPr/>
        </p:nvSpPr>
        <p:spPr bwMode="auto">
          <a:xfrm>
            <a:off x="2055707"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14" name="Rectangle 13"/>
          <p:cNvSpPr/>
          <p:nvPr/>
        </p:nvSpPr>
        <p:spPr bwMode="auto">
          <a:xfrm>
            <a:off x="2892354"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15" name="Rectangle 14"/>
          <p:cNvSpPr/>
          <p:nvPr/>
        </p:nvSpPr>
        <p:spPr bwMode="auto">
          <a:xfrm>
            <a:off x="3729002"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
        <p:nvSpPr>
          <p:cNvPr id="16" name="Rectangle 15"/>
          <p:cNvSpPr/>
          <p:nvPr/>
        </p:nvSpPr>
        <p:spPr bwMode="auto">
          <a:xfrm>
            <a:off x="4565650"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11</a:t>
            </a:r>
          </a:p>
        </p:txBody>
      </p:sp>
      <p:sp>
        <p:nvSpPr>
          <p:cNvPr id="17" name="Rectangle 16"/>
          <p:cNvSpPr/>
          <p:nvPr/>
        </p:nvSpPr>
        <p:spPr bwMode="auto">
          <a:xfrm>
            <a:off x="2055707"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18" name="Rectangle 17"/>
          <p:cNvSpPr/>
          <p:nvPr/>
        </p:nvSpPr>
        <p:spPr bwMode="auto">
          <a:xfrm>
            <a:off x="2892354"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13</a:t>
            </a:r>
          </a:p>
        </p:txBody>
      </p:sp>
      <p:sp>
        <p:nvSpPr>
          <p:cNvPr id="19" name="Rectangle 18"/>
          <p:cNvSpPr/>
          <p:nvPr/>
        </p:nvSpPr>
        <p:spPr bwMode="auto">
          <a:xfrm>
            <a:off x="3729002"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0" name="Rectangle 19"/>
          <p:cNvSpPr/>
          <p:nvPr/>
        </p:nvSpPr>
        <p:spPr bwMode="auto">
          <a:xfrm>
            <a:off x="4565650"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15</a:t>
            </a:r>
          </a:p>
        </p:txBody>
      </p:sp>
      <p:cxnSp>
        <p:nvCxnSpPr>
          <p:cNvPr id="22" name="Straight Connector 21"/>
          <p:cNvCxnSpPr/>
          <p:nvPr/>
        </p:nvCxnSpPr>
        <p:spPr bwMode="auto">
          <a:xfrm>
            <a:off x="2283883" y="6084712"/>
            <a:ext cx="3042356" cy="1474"/>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5707"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27" name="Rectangle 26"/>
          <p:cNvSpPr/>
          <p:nvPr/>
        </p:nvSpPr>
        <p:spPr bwMode="auto">
          <a:xfrm>
            <a:off x="2892354"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28" name="Rectangle 27"/>
          <p:cNvSpPr/>
          <p:nvPr/>
        </p:nvSpPr>
        <p:spPr bwMode="auto">
          <a:xfrm>
            <a:off x="3729002"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9" name="Rectangle 28"/>
          <p:cNvSpPr/>
          <p:nvPr/>
        </p:nvSpPr>
        <p:spPr bwMode="auto">
          <a:xfrm>
            <a:off x="4565650"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30" name="TextBox 29"/>
          <p:cNvSpPr txBox="1"/>
          <p:nvPr/>
        </p:nvSpPr>
        <p:spPr>
          <a:xfrm>
            <a:off x="885524" y="2344242"/>
            <a:ext cx="755335" cy="341632"/>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595303" y="4335357"/>
            <a:ext cx="1004826" cy="341632"/>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26923" y="4139638"/>
            <a:ext cx="3194030" cy="576013"/>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Larger, slower, cheaper memory</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viewed as partitioned into “blocks”</a:t>
            </a:r>
          </a:p>
        </p:txBody>
      </p:sp>
      <p:sp>
        <p:nvSpPr>
          <p:cNvPr id="33" name="Text Box 22"/>
          <p:cNvSpPr txBox="1">
            <a:spLocks noChangeArrowheads="1"/>
          </p:cNvSpPr>
          <p:nvPr/>
        </p:nvSpPr>
        <p:spPr bwMode="auto">
          <a:xfrm>
            <a:off x="3937615" y="3226931"/>
            <a:ext cx="2833743" cy="576013"/>
          </a:xfrm>
          <a:prstGeom prst="rect">
            <a:avLst/>
          </a:prstGeom>
          <a:noFill/>
          <a:ln w="9525">
            <a:noFill/>
            <a:round/>
            <a:headEnd/>
            <a:tailEnd/>
          </a:ln>
        </p:spPr>
        <p:txBody>
          <a:bodyPr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Data is copied in block-sized transfer units</a:t>
            </a:r>
          </a:p>
        </p:txBody>
      </p:sp>
      <p:sp>
        <p:nvSpPr>
          <p:cNvPr id="34" name="Text Box 29"/>
          <p:cNvSpPr txBox="1">
            <a:spLocks noChangeArrowheads="1"/>
          </p:cNvSpPr>
          <p:nvPr/>
        </p:nvSpPr>
        <p:spPr bwMode="auto">
          <a:xfrm>
            <a:off x="5612337" y="2162971"/>
            <a:ext cx="2809637" cy="815507"/>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Smaller, faster, more expensive</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memory caches a  subset of</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latin typeface="Calibri" pitchFamily="34" charset="0"/>
              </a:rPr>
              <a:t>the blocks</a:t>
            </a:r>
          </a:p>
        </p:txBody>
      </p:sp>
      <p:sp>
        <p:nvSpPr>
          <p:cNvPr id="37" name="Rectangle 36"/>
          <p:cNvSpPr/>
          <p:nvPr/>
        </p:nvSpPr>
        <p:spPr bwMode="auto">
          <a:xfrm>
            <a:off x="2055707" y="479171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38" name="Rectangle 37"/>
          <p:cNvSpPr/>
          <p:nvPr/>
        </p:nvSpPr>
        <p:spPr bwMode="auto">
          <a:xfrm>
            <a:off x="2588119" y="342265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39" name="Rectangle 38"/>
          <p:cNvSpPr/>
          <p:nvPr/>
        </p:nvSpPr>
        <p:spPr bwMode="auto">
          <a:xfrm>
            <a:off x="2055707" y="242030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40" name="Rectangle 39"/>
          <p:cNvSpPr/>
          <p:nvPr/>
        </p:nvSpPr>
        <p:spPr bwMode="auto">
          <a:xfrm>
            <a:off x="3729002" y="5172004"/>
            <a:ext cx="760589" cy="304236"/>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
        <p:nvSpPr>
          <p:cNvPr id="41" name="Rectangle 40"/>
          <p:cNvSpPr/>
          <p:nvPr/>
        </p:nvSpPr>
        <p:spPr bwMode="auto">
          <a:xfrm>
            <a:off x="2588119" y="3422650"/>
            <a:ext cx="760589" cy="304236"/>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
        <p:nvSpPr>
          <p:cNvPr id="42" name="Rectangle 41"/>
          <p:cNvSpPr/>
          <p:nvPr/>
        </p:nvSpPr>
        <p:spPr bwMode="auto">
          <a:xfrm>
            <a:off x="3729002" y="2420300"/>
            <a:ext cx="760589" cy="304236"/>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Tree>
    <p:extLst>
      <p:ext uri="{BB962C8B-B14F-4D97-AF65-F5344CB8AC3E}">
        <p14:creationId xmlns:p14="http://schemas.microsoft.com/office/powerpoint/2010/main" val="328496462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48708" y="1293001"/>
            <a:ext cx="684530" cy="988766"/>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48708" y="2890238"/>
            <a:ext cx="684530" cy="136906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3589" y="4259298"/>
            <a:ext cx="3574768" cy="205359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4" name="Rectangle 3"/>
          <p:cNvSpPr/>
          <p:nvPr/>
        </p:nvSpPr>
        <p:spPr bwMode="auto">
          <a:xfrm>
            <a:off x="1903589" y="2268183"/>
            <a:ext cx="3574768" cy="608471"/>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dirty="0" smtClean="0">
              <a:latin typeface="Calibri" pitchFamily="34" charset="0"/>
            </a:endParaRPr>
          </a:p>
        </p:txBody>
      </p:sp>
      <p:sp>
        <p:nvSpPr>
          <p:cNvPr id="5" name="Rectangle 4"/>
          <p:cNvSpPr/>
          <p:nvPr/>
        </p:nvSpPr>
        <p:spPr bwMode="auto">
          <a:xfrm>
            <a:off x="2055707"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0</a:t>
            </a:r>
          </a:p>
        </p:txBody>
      </p:sp>
      <p:sp>
        <p:nvSpPr>
          <p:cNvPr id="6" name="Rectangle 5"/>
          <p:cNvSpPr/>
          <p:nvPr/>
        </p:nvSpPr>
        <p:spPr bwMode="auto">
          <a:xfrm>
            <a:off x="2892354"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a:t>
            </a:r>
          </a:p>
        </p:txBody>
      </p:sp>
      <p:sp>
        <p:nvSpPr>
          <p:cNvPr id="7" name="Rectangle 6"/>
          <p:cNvSpPr/>
          <p:nvPr/>
        </p:nvSpPr>
        <p:spPr bwMode="auto">
          <a:xfrm>
            <a:off x="3729002"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2</a:t>
            </a:r>
          </a:p>
        </p:txBody>
      </p:sp>
      <p:sp>
        <p:nvSpPr>
          <p:cNvPr id="8" name="Rectangle 7"/>
          <p:cNvSpPr/>
          <p:nvPr/>
        </p:nvSpPr>
        <p:spPr bwMode="auto">
          <a:xfrm>
            <a:off x="4565650"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9" name="Rectangle 8"/>
          <p:cNvSpPr/>
          <p:nvPr/>
        </p:nvSpPr>
        <p:spPr bwMode="auto">
          <a:xfrm>
            <a:off x="2055707"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10" name="Rectangle 9"/>
          <p:cNvSpPr/>
          <p:nvPr/>
        </p:nvSpPr>
        <p:spPr bwMode="auto">
          <a:xfrm>
            <a:off x="2892354"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5</a:t>
            </a:r>
          </a:p>
        </p:txBody>
      </p:sp>
      <p:sp>
        <p:nvSpPr>
          <p:cNvPr id="11" name="Rectangle 10"/>
          <p:cNvSpPr/>
          <p:nvPr/>
        </p:nvSpPr>
        <p:spPr bwMode="auto">
          <a:xfrm>
            <a:off x="3729002"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6</a:t>
            </a:r>
          </a:p>
        </p:txBody>
      </p:sp>
      <p:sp>
        <p:nvSpPr>
          <p:cNvPr id="12" name="Rectangle 11"/>
          <p:cNvSpPr/>
          <p:nvPr/>
        </p:nvSpPr>
        <p:spPr bwMode="auto">
          <a:xfrm>
            <a:off x="4565650"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7</a:t>
            </a:r>
          </a:p>
        </p:txBody>
      </p:sp>
      <p:sp>
        <p:nvSpPr>
          <p:cNvPr id="13" name="Rectangle 12"/>
          <p:cNvSpPr/>
          <p:nvPr/>
        </p:nvSpPr>
        <p:spPr bwMode="auto">
          <a:xfrm>
            <a:off x="2055707"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14" name="Rectangle 13"/>
          <p:cNvSpPr/>
          <p:nvPr/>
        </p:nvSpPr>
        <p:spPr bwMode="auto">
          <a:xfrm>
            <a:off x="2892354"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15" name="Rectangle 14"/>
          <p:cNvSpPr/>
          <p:nvPr/>
        </p:nvSpPr>
        <p:spPr bwMode="auto">
          <a:xfrm>
            <a:off x="3729002"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
        <p:nvSpPr>
          <p:cNvPr id="16" name="Rectangle 15"/>
          <p:cNvSpPr/>
          <p:nvPr/>
        </p:nvSpPr>
        <p:spPr bwMode="auto">
          <a:xfrm>
            <a:off x="4565650"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11</a:t>
            </a:r>
          </a:p>
        </p:txBody>
      </p:sp>
      <p:sp>
        <p:nvSpPr>
          <p:cNvPr id="17" name="Rectangle 16"/>
          <p:cNvSpPr/>
          <p:nvPr/>
        </p:nvSpPr>
        <p:spPr bwMode="auto">
          <a:xfrm>
            <a:off x="2055707"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18" name="Rectangle 17"/>
          <p:cNvSpPr/>
          <p:nvPr/>
        </p:nvSpPr>
        <p:spPr bwMode="auto">
          <a:xfrm>
            <a:off x="2892354"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13</a:t>
            </a:r>
          </a:p>
        </p:txBody>
      </p:sp>
      <p:sp>
        <p:nvSpPr>
          <p:cNvPr id="19" name="Rectangle 18"/>
          <p:cNvSpPr/>
          <p:nvPr/>
        </p:nvSpPr>
        <p:spPr bwMode="auto">
          <a:xfrm>
            <a:off x="3729002"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0" name="Rectangle 19"/>
          <p:cNvSpPr/>
          <p:nvPr/>
        </p:nvSpPr>
        <p:spPr bwMode="auto">
          <a:xfrm>
            <a:off x="4565650"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15</a:t>
            </a:r>
          </a:p>
        </p:txBody>
      </p:sp>
      <p:cxnSp>
        <p:nvCxnSpPr>
          <p:cNvPr id="22" name="Straight Connector 21"/>
          <p:cNvCxnSpPr/>
          <p:nvPr/>
        </p:nvCxnSpPr>
        <p:spPr bwMode="auto">
          <a:xfrm>
            <a:off x="2283883" y="6084712"/>
            <a:ext cx="3042356" cy="1474"/>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5707"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27" name="Rectangle 26"/>
          <p:cNvSpPr/>
          <p:nvPr/>
        </p:nvSpPr>
        <p:spPr bwMode="auto">
          <a:xfrm>
            <a:off x="2892354"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28" name="Rectangle 27"/>
          <p:cNvSpPr/>
          <p:nvPr/>
        </p:nvSpPr>
        <p:spPr bwMode="auto">
          <a:xfrm>
            <a:off x="3729002"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9" name="Rectangle 28"/>
          <p:cNvSpPr/>
          <p:nvPr/>
        </p:nvSpPr>
        <p:spPr bwMode="auto">
          <a:xfrm>
            <a:off x="4565650"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30" name="TextBox 29"/>
          <p:cNvSpPr txBox="1"/>
          <p:nvPr/>
        </p:nvSpPr>
        <p:spPr>
          <a:xfrm>
            <a:off x="885524" y="2344242"/>
            <a:ext cx="755335" cy="341632"/>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595303" y="4335357"/>
            <a:ext cx="1004826" cy="341632"/>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0913" y="1577956"/>
            <a:ext cx="2821671" cy="395401"/>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Data in block b is needed</a:t>
            </a:r>
          </a:p>
        </p:txBody>
      </p:sp>
      <p:sp>
        <p:nvSpPr>
          <p:cNvPr id="46" name="Rectangle 45"/>
          <p:cNvSpPr/>
          <p:nvPr/>
        </p:nvSpPr>
        <p:spPr>
          <a:xfrm>
            <a:off x="3991888" y="1616519"/>
            <a:ext cx="1182234" cy="312966"/>
          </a:xfrm>
          <a:prstGeom prst="rect">
            <a:avLst/>
          </a:prstGeom>
        </p:spPr>
        <p:txBody>
          <a:bodyPr wrap="none">
            <a:spAutoFit/>
          </a:bodyPr>
          <a:lstStyle/>
          <a:p>
            <a:pPr algn="ctr"/>
            <a:r>
              <a:rPr lang="en-US" sz="1597" dirty="0">
                <a:latin typeface="Calibri" pitchFamily="34" charset="0"/>
              </a:rPr>
              <a:t>Request: 14</a:t>
            </a:r>
          </a:p>
        </p:txBody>
      </p:sp>
      <p:sp>
        <p:nvSpPr>
          <p:cNvPr id="47" name="Rectangle 46"/>
          <p:cNvSpPr/>
          <p:nvPr/>
        </p:nvSpPr>
        <p:spPr bwMode="auto">
          <a:xfrm>
            <a:off x="3729002" y="242103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48" name="Text Box 29"/>
          <p:cNvSpPr txBox="1">
            <a:spLocks noChangeArrowheads="1"/>
          </p:cNvSpPr>
          <p:nvPr/>
        </p:nvSpPr>
        <p:spPr bwMode="auto">
          <a:xfrm>
            <a:off x="5927218" y="2205708"/>
            <a:ext cx="2150680" cy="696464"/>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Block b is in cache:</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solidFill>
                  <a:srgbClr val="C00000"/>
                </a:solidFill>
                <a:latin typeface="Calibri" pitchFamily="34" charset="0"/>
              </a:rPr>
              <a:t>Hit!</a:t>
            </a:r>
          </a:p>
        </p:txBody>
      </p:sp>
    </p:spTree>
    <p:extLst>
      <p:ext uri="{BB962C8B-B14F-4D97-AF65-F5344CB8AC3E}">
        <p14:creationId xmlns:p14="http://schemas.microsoft.com/office/powerpoint/2010/main" val="149486440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p:cNvSpPr>
          <p:nvPr/>
        </p:nvSpPr>
        <p:spPr bwMode="auto">
          <a:xfrm>
            <a:off x="2117" y="0"/>
            <a:ext cx="9139743" cy="228177"/>
          </a:xfrm>
          <a:prstGeom prst="rect">
            <a:avLst/>
          </a:prstGeom>
          <a:solidFill>
            <a:schemeClr val="accent1"/>
          </a:solidFill>
          <a:ln w="9525" cap="flat">
            <a:noFill/>
            <a:miter lim="800000"/>
            <a:headEnd type="none" w="med" len="med"/>
            <a:tailEnd type="none" w="med" len="med"/>
          </a:ln>
        </p:spPr>
        <p:txBody>
          <a:bodyPr wrap="none" lIns="0" tIns="0" rIns="0" bIns="0"/>
          <a:lstStyle/>
          <a:p>
            <a:endParaRPr lang="en-US"/>
          </a:p>
        </p:txBody>
      </p:sp>
      <p:sp>
        <p:nvSpPr>
          <p:cNvPr id="76802" name="Rectangle 2"/>
          <p:cNvSpPr>
            <a:spLocks/>
          </p:cNvSpPr>
          <p:nvPr/>
        </p:nvSpPr>
        <p:spPr bwMode="auto">
          <a:xfrm>
            <a:off x="8050098" y="22184"/>
            <a:ext cx="1318354" cy="177471"/>
          </a:xfrm>
          <a:prstGeom prst="rect">
            <a:avLst/>
          </a:prstGeom>
          <a:noFill/>
          <a:ln w="25400" cap="flat">
            <a:noFill/>
            <a:miter lim="800000"/>
            <a:headEnd type="none" w="med" len="med"/>
            <a:tailEnd type="none" w="med" len="med"/>
          </a:ln>
        </p:spPr>
        <p:txBody>
          <a:bodyPr lIns="0" tIns="0" rIns="0" bIns="0"/>
          <a:lstStyle/>
          <a:p>
            <a:pPr algn="l"/>
            <a:r>
              <a:rPr lang="en-US" sz="1198">
                <a:solidFill>
                  <a:srgbClr val="FFFFFF"/>
                </a:solidFill>
                <a:ea typeface="Gill Sans" charset="0"/>
                <a:cs typeface="Gill Sans" charset="0"/>
              </a:rPr>
              <a:t>Carnegie Mellon</a:t>
            </a:r>
          </a:p>
        </p:txBody>
      </p:sp>
      <p:sp>
        <p:nvSpPr>
          <p:cNvPr id="76803" name="Rectangle 3"/>
          <p:cNvSpPr>
            <a:spLocks noGrp="1" noChangeArrowheads="1"/>
          </p:cNvSpPr>
          <p:nvPr>
            <p:ph type="title"/>
          </p:nvPr>
        </p:nvSpPr>
        <p:spPr>
          <a:xfrm>
            <a:off x="382411" y="253530"/>
            <a:ext cx="6465006" cy="1140883"/>
          </a:xfrm>
          <a:ln/>
        </p:spPr>
        <p:txBody>
          <a:bodyPr/>
          <a:lstStyle/>
          <a:p>
            <a:pPr marL="118837" indent="-118837"/>
            <a:r>
              <a:rPr lang="en-US" dirty="0" smtClean="0"/>
              <a:t>x86-64 Linux </a:t>
            </a:r>
            <a:r>
              <a:rPr lang="en-US" dirty="0"/>
              <a:t>Register </a:t>
            </a:r>
            <a:r>
              <a:rPr lang="en-US" dirty="0" smtClean="0"/>
              <a:t>Usage #1</a:t>
            </a:r>
            <a:endParaRPr lang="en-US" dirty="0"/>
          </a:p>
        </p:txBody>
      </p:sp>
      <p:sp>
        <p:nvSpPr>
          <p:cNvPr id="76804" name="Rectangle 4"/>
          <p:cNvSpPr>
            <a:spLocks noGrp="1" noChangeArrowheads="1"/>
          </p:cNvSpPr>
          <p:nvPr>
            <p:ph type="body" idx="1"/>
          </p:nvPr>
        </p:nvSpPr>
        <p:spPr>
          <a:xfrm>
            <a:off x="382411" y="1394413"/>
            <a:ext cx="4056474" cy="5425534"/>
          </a:xfrm>
          <a:ln/>
        </p:spPr>
        <p:txBody>
          <a:bodyPr/>
          <a:lstStyle/>
          <a:p>
            <a:r>
              <a:rPr lang="en-US" dirty="0" smtClean="0">
                <a:latin typeface="Courier New Bold" charset="0"/>
                <a:cs typeface="Courier New Bold" charset="0"/>
                <a:sym typeface="Courier New Bold" charset="0"/>
              </a:rPr>
              <a:t>%</a:t>
            </a:r>
            <a:r>
              <a:rPr lang="en-US" dirty="0" err="1" smtClean="0">
                <a:latin typeface="Courier New Bold" charset="0"/>
                <a:cs typeface="Courier New Bold" charset="0"/>
                <a:sym typeface="Courier New Bold" charset="0"/>
              </a:rPr>
              <a:t>rax</a:t>
            </a:r>
            <a:endParaRPr lang="en-US" dirty="0">
              <a:latin typeface="Courier New Bold" charset="0"/>
              <a:sym typeface="Courier New Bold" charset="0"/>
            </a:endParaRPr>
          </a:p>
          <a:p>
            <a:pPr marL="551400" lvl="1"/>
            <a:r>
              <a:rPr lang="en-US" dirty="0" smtClean="0"/>
              <a:t>Return value</a:t>
            </a:r>
          </a:p>
          <a:p>
            <a:pPr marL="551400" lvl="1"/>
            <a:r>
              <a:rPr lang="en-US" dirty="0" smtClean="0"/>
              <a:t>Also caller-saved</a:t>
            </a:r>
          </a:p>
          <a:p>
            <a:pPr marL="551400" lvl="1"/>
            <a:r>
              <a:rPr lang="en-US" dirty="0" smtClean="0"/>
              <a:t>Can be modified by procedure</a:t>
            </a:r>
          </a:p>
          <a:p>
            <a:pPr marL="291545"/>
            <a:r>
              <a:rPr lang="en-US" dirty="0">
                <a:latin typeface="Courier New Bold" charset="0"/>
                <a:cs typeface="Courier New Bold" charset="0"/>
                <a:sym typeface="Courier New Bold" charset="0"/>
              </a:rPr>
              <a:t>%</a:t>
            </a:r>
            <a:r>
              <a:rPr lang="en-US" dirty="0" err="1" smtClean="0">
                <a:latin typeface="Courier New Bold" charset="0"/>
                <a:cs typeface="Courier New Bold" charset="0"/>
                <a:sym typeface="Courier New Bold" charset="0"/>
              </a:rPr>
              <a:t>rdi</a:t>
            </a:r>
            <a:r>
              <a:rPr lang="en-US" b="0" dirty="0" smtClean="0">
                <a:cs typeface="Courier New Bold" charset="0"/>
                <a:sym typeface="Courier New Bold" charset="0"/>
              </a:rPr>
              <a:t>, ..., </a:t>
            </a:r>
            <a:r>
              <a:rPr lang="en-US" dirty="0" smtClean="0">
                <a:latin typeface="Courier New Bold" charset="0"/>
                <a:cs typeface="Courier New Bold" charset="0"/>
                <a:sym typeface="Courier New Bold" charset="0"/>
              </a:rPr>
              <a:t>%r9</a:t>
            </a:r>
            <a:endParaRPr lang="en-US" dirty="0">
              <a:latin typeface="Courier New Bold" charset="0"/>
              <a:sym typeface="Courier New Bold" charset="0"/>
            </a:endParaRPr>
          </a:p>
          <a:p>
            <a:pPr marL="551400" lvl="1"/>
            <a:r>
              <a:rPr lang="en-US" dirty="0" smtClean="0"/>
              <a:t>Arguments</a:t>
            </a:r>
            <a:endParaRPr lang="en-US" dirty="0"/>
          </a:p>
          <a:p>
            <a:pPr marL="551400" lvl="1"/>
            <a:r>
              <a:rPr lang="en-US" dirty="0"/>
              <a:t>Also caller-saved</a:t>
            </a:r>
          </a:p>
          <a:p>
            <a:pPr marL="551400" lvl="1"/>
            <a:r>
              <a:rPr lang="en-US" dirty="0"/>
              <a:t>Can be modified by </a:t>
            </a:r>
            <a:r>
              <a:rPr lang="en-US" dirty="0" smtClean="0"/>
              <a:t>procedure</a:t>
            </a:r>
          </a:p>
          <a:p>
            <a:pPr marL="291545"/>
            <a:r>
              <a:rPr lang="en-US" dirty="0">
                <a:latin typeface="Courier New Bold" charset="0"/>
                <a:cs typeface="Courier New Bold" charset="0"/>
                <a:sym typeface="Courier New Bold" charset="0"/>
              </a:rPr>
              <a:t>%</a:t>
            </a:r>
            <a:r>
              <a:rPr lang="en-US" dirty="0" smtClean="0">
                <a:latin typeface="Courier New Bold" charset="0"/>
                <a:cs typeface="Courier New Bold" charset="0"/>
                <a:sym typeface="Courier New Bold" charset="0"/>
              </a:rPr>
              <a:t>r10</a:t>
            </a:r>
            <a:r>
              <a:rPr lang="en-US" b="0" dirty="0" smtClean="0">
                <a:cs typeface="Courier New Bold" charset="0"/>
                <a:sym typeface="Courier New Bold" charset="0"/>
              </a:rPr>
              <a:t>, </a:t>
            </a:r>
            <a:r>
              <a:rPr lang="en-US" dirty="0">
                <a:latin typeface="Courier New Bold" charset="0"/>
                <a:cs typeface="Courier New Bold" charset="0"/>
                <a:sym typeface="Courier New Bold" charset="0"/>
              </a:rPr>
              <a:t>%</a:t>
            </a:r>
            <a:r>
              <a:rPr lang="en-US" dirty="0" smtClean="0">
                <a:latin typeface="Courier New Bold" charset="0"/>
                <a:cs typeface="Courier New Bold" charset="0"/>
                <a:sym typeface="Courier New Bold" charset="0"/>
              </a:rPr>
              <a:t>r11</a:t>
            </a:r>
            <a:endParaRPr lang="en-US" dirty="0">
              <a:latin typeface="Courier New Bold" charset="0"/>
              <a:sym typeface="Courier New Bold" charset="0"/>
            </a:endParaRPr>
          </a:p>
          <a:p>
            <a:pPr marL="551400" lvl="1"/>
            <a:r>
              <a:rPr lang="en-US" dirty="0" smtClean="0"/>
              <a:t>Caller</a:t>
            </a:r>
            <a:r>
              <a:rPr lang="en-US" dirty="0"/>
              <a:t>-saved</a:t>
            </a:r>
          </a:p>
          <a:p>
            <a:pPr marL="551400" lvl="1"/>
            <a:r>
              <a:rPr lang="en-US" dirty="0"/>
              <a:t>Can be modified by procedure</a:t>
            </a:r>
          </a:p>
          <a:p>
            <a:pPr marL="551400" lvl="1"/>
            <a:endParaRPr lang="en-US" dirty="0"/>
          </a:p>
          <a:p>
            <a:pPr marL="551400" lvl="1"/>
            <a:endParaRPr lang="en-US" dirty="0"/>
          </a:p>
          <a:p>
            <a:pPr marL="551400" lvl="1"/>
            <a:endParaRPr lang="en-US" dirty="0"/>
          </a:p>
        </p:txBody>
      </p:sp>
      <p:sp>
        <p:nvSpPr>
          <p:cNvPr id="76805" name="Rectangle 5"/>
          <p:cNvSpPr>
            <a:spLocks/>
          </p:cNvSpPr>
          <p:nvPr/>
        </p:nvSpPr>
        <p:spPr bwMode="auto">
          <a:xfrm>
            <a:off x="6315005" y="1597237"/>
            <a:ext cx="2535296" cy="380294"/>
          </a:xfrm>
          <a:prstGeom prst="rect">
            <a:avLst/>
          </a:prstGeom>
          <a:solidFill>
            <a:schemeClr val="accent1">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rax</a:t>
            </a:r>
            <a:endParaRPr lang="en-US" sz="2395" dirty="0">
              <a:latin typeface="Courier New Bold" charset="0"/>
              <a:cs typeface="Courier New Bold" charset="0"/>
              <a:sym typeface="Courier New Bold" charset="0"/>
            </a:endParaRPr>
          </a:p>
        </p:txBody>
      </p:sp>
      <p:sp>
        <p:nvSpPr>
          <p:cNvPr id="76806" name="Rectangle 6"/>
          <p:cNvSpPr>
            <a:spLocks/>
          </p:cNvSpPr>
          <p:nvPr/>
        </p:nvSpPr>
        <p:spPr bwMode="auto">
          <a:xfrm>
            <a:off x="6315005" y="2966297"/>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rdx</a:t>
            </a:r>
            <a:endParaRPr lang="en-US" sz="2395" dirty="0">
              <a:latin typeface="Courier New Bold" charset="0"/>
              <a:cs typeface="Courier New Bold" charset="0"/>
              <a:sym typeface="Courier New Bold" charset="0"/>
            </a:endParaRPr>
          </a:p>
        </p:txBody>
      </p:sp>
      <p:sp>
        <p:nvSpPr>
          <p:cNvPr id="76807" name="Rectangle 7"/>
          <p:cNvSpPr>
            <a:spLocks/>
          </p:cNvSpPr>
          <p:nvPr/>
        </p:nvSpPr>
        <p:spPr bwMode="auto">
          <a:xfrm>
            <a:off x="6315005" y="3422650"/>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rcx</a:t>
            </a:r>
            <a:endParaRPr lang="en-US" sz="2395" dirty="0">
              <a:latin typeface="Courier New Bold" charset="0"/>
              <a:cs typeface="Courier New Bold" charset="0"/>
              <a:sym typeface="Courier New Bold" charset="0"/>
            </a:endParaRPr>
          </a:p>
        </p:txBody>
      </p:sp>
      <p:sp>
        <p:nvSpPr>
          <p:cNvPr id="76813" name="AutoShape 13"/>
          <p:cNvSpPr>
            <a:spLocks/>
          </p:cNvSpPr>
          <p:nvPr/>
        </p:nvSpPr>
        <p:spPr bwMode="auto">
          <a:xfrm>
            <a:off x="5858651" y="2053590"/>
            <a:ext cx="304236" cy="2662061"/>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endParaRPr lang="en-US"/>
          </a:p>
        </p:txBody>
      </p:sp>
      <p:sp>
        <p:nvSpPr>
          <p:cNvPr id="76816" name="Rectangle 16"/>
          <p:cNvSpPr>
            <a:spLocks/>
          </p:cNvSpPr>
          <p:nvPr/>
        </p:nvSpPr>
        <p:spPr bwMode="auto">
          <a:xfrm>
            <a:off x="4496651" y="1597236"/>
            <a:ext cx="1290844"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r"/>
            <a:r>
              <a:rPr lang="en-US" sz="1797" dirty="0">
                <a:latin typeface="Calibri Bold" charset="0"/>
                <a:ea typeface="Calibri Bold" charset="0"/>
                <a:cs typeface="Calibri Bold" charset="0"/>
                <a:sym typeface="Calibri Bold" charset="0"/>
              </a:rPr>
              <a:t>Return value</a:t>
            </a:r>
          </a:p>
        </p:txBody>
      </p:sp>
      <p:sp>
        <p:nvSpPr>
          <p:cNvPr id="20" name="Rectangle 7"/>
          <p:cNvSpPr>
            <a:spLocks/>
          </p:cNvSpPr>
          <p:nvPr/>
        </p:nvSpPr>
        <p:spPr bwMode="auto">
          <a:xfrm>
            <a:off x="6315005" y="3879004"/>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%r8</a:t>
            </a:r>
          </a:p>
        </p:txBody>
      </p:sp>
      <p:sp>
        <p:nvSpPr>
          <p:cNvPr id="21" name="Rectangle 7"/>
          <p:cNvSpPr>
            <a:spLocks/>
          </p:cNvSpPr>
          <p:nvPr/>
        </p:nvSpPr>
        <p:spPr bwMode="auto">
          <a:xfrm>
            <a:off x="6315005" y="4335357"/>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%r9</a:t>
            </a:r>
          </a:p>
        </p:txBody>
      </p:sp>
      <p:sp>
        <p:nvSpPr>
          <p:cNvPr id="22" name="Rectangle 7"/>
          <p:cNvSpPr>
            <a:spLocks/>
          </p:cNvSpPr>
          <p:nvPr/>
        </p:nvSpPr>
        <p:spPr bwMode="auto">
          <a:xfrm>
            <a:off x="6315005" y="4791710"/>
            <a:ext cx="2535296" cy="380294"/>
          </a:xfrm>
          <a:prstGeom prst="rect">
            <a:avLst/>
          </a:prstGeom>
          <a:solidFill>
            <a:srgbClr val="F6F5BD"/>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%r10</a:t>
            </a:r>
          </a:p>
        </p:txBody>
      </p:sp>
      <p:sp>
        <p:nvSpPr>
          <p:cNvPr id="23" name="Rectangle 7"/>
          <p:cNvSpPr>
            <a:spLocks/>
          </p:cNvSpPr>
          <p:nvPr/>
        </p:nvSpPr>
        <p:spPr bwMode="auto">
          <a:xfrm>
            <a:off x="6315005" y="5248064"/>
            <a:ext cx="2535296" cy="380294"/>
          </a:xfrm>
          <a:prstGeom prst="rect">
            <a:avLst/>
          </a:prstGeom>
          <a:solidFill>
            <a:srgbClr val="F6F5BD"/>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%r11</a:t>
            </a:r>
          </a:p>
        </p:txBody>
      </p:sp>
      <p:sp>
        <p:nvSpPr>
          <p:cNvPr id="24" name="Rectangle 5"/>
          <p:cNvSpPr>
            <a:spLocks/>
          </p:cNvSpPr>
          <p:nvPr/>
        </p:nvSpPr>
        <p:spPr bwMode="auto">
          <a:xfrm>
            <a:off x="6315005" y="2053590"/>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rdi</a:t>
            </a:r>
            <a:endParaRPr lang="en-US" sz="2395" dirty="0">
              <a:latin typeface="Courier New Bold" charset="0"/>
              <a:cs typeface="Courier New Bold" charset="0"/>
              <a:sym typeface="Courier New Bold" charset="0"/>
            </a:endParaRPr>
          </a:p>
        </p:txBody>
      </p:sp>
      <p:sp>
        <p:nvSpPr>
          <p:cNvPr id="25" name="Rectangle 5"/>
          <p:cNvSpPr>
            <a:spLocks/>
          </p:cNvSpPr>
          <p:nvPr/>
        </p:nvSpPr>
        <p:spPr bwMode="auto">
          <a:xfrm>
            <a:off x="6315005" y="2509944"/>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rsi</a:t>
            </a:r>
            <a:endParaRPr lang="en-US" sz="2395" dirty="0">
              <a:latin typeface="Courier New Bold" charset="0"/>
              <a:cs typeface="Courier New Bold" charset="0"/>
              <a:sym typeface="Courier New Bold" charset="0"/>
            </a:endParaRPr>
          </a:p>
        </p:txBody>
      </p:sp>
      <p:sp>
        <p:nvSpPr>
          <p:cNvPr id="26" name="Rectangle 16"/>
          <p:cNvSpPr>
            <a:spLocks/>
          </p:cNvSpPr>
          <p:nvPr/>
        </p:nvSpPr>
        <p:spPr bwMode="auto">
          <a:xfrm>
            <a:off x="4665869" y="3194473"/>
            <a:ext cx="1121625"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r"/>
            <a:r>
              <a:rPr lang="en-US" sz="1797" dirty="0">
                <a:latin typeface="Calibri Bold" charset="0"/>
                <a:ea typeface="Calibri Bold" charset="0"/>
                <a:cs typeface="Calibri Bold" charset="0"/>
                <a:sym typeface="Calibri Bold" charset="0"/>
              </a:rPr>
              <a:t>Arguments</a:t>
            </a:r>
          </a:p>
        </p:txBody>
      </p:sp>
      <p:sp>
        <p:nvSpPr>
          <p:cNvPr id="27" name="Rectangle 16"/>
          <p:cNvSpPr>
            <a:spLocks/>
          </p:cNvSpPr>
          <p:nvPr/>
        </p:nvSpPr>
        <p:spPr bwMode="auto">
          <a:xfrm>
            <a:off x="4510845" y="5019887"/>
            <a:ext cx="1237850" cy="573709"/>
          </a:xfrm>
          <a:prstGeom prst="rect">
            <a:avLst/>
          </a:prstGeom>
          <a:noFill/>
          <a:ln w="25400" cap="flat">
            <a:noFill/>
            <a:miter lim="800000"/>
            <a:headEnd type="none" w="med" len="med"/>
            <a:tailEnd type="none" w="med" len="med"/>
          </a:ln>
        </p:spPr>
        <p:txBody>
          <a:bodyPr wrap="none" lIns="38029" tIns="38029" rIns="38029" bIns="38029">
            <a:spAutoFit/>
          </a:bodyPr>
          <a:lstStyle/>
          <a:p>
            <a:pPr algn="r"/>
            <a:r>
              <a:rPr lang="en-US" sz="1797" dirty="0">
                <a:latin typeface="Calibri Bold" charset="0"/>
                <a:ea typeface="Calibri Bold" charset="0"/>
                <a:cs typeface="Calibri Bold" charset="0"/>
                <a:sym typeface="Calibri Bold" charset="0"/>
              </a:rPr>
              <a:t>Caller-saved</a:t>
            </a:r>
          </a:p>
          <a:p>
            <a:pPr algn="r"/>
            <a:r>
              <a:rPr lang="en-US" sz="1797" dirty="0">
                <a:latin typeface="Calibri Bold" charset="0"/>
                <a:ea typeface="Calibri Bold" charset="0"/>
                <a:cs typeface="Calibri Bold" charset="0"/>
                <a:sym typeface="Calibri Bold" charset="0"/>
              </a:rPr>
              <a:t>temporaries</a:t>
            </a:r>
          </a:p>
        </p:txBody>
      </p:sp>
      <p:sp>
        <p:nvSpPr>
          <p:cNvPr id="28" name="AutoShape 13"/>
          <p:cNvSpPr>
            <a:spLocks/>
          </p:cNvSpPr>
          <p:nvPr/>
        </p:nvSpPr>
        <p:spPr bwMode="auto">
          <a:xfrm>
            <a:off x="5858651" y="4791710"/>
            <a:ext cx="304236" cy="836648"/>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endParaRPr lang="en-US"/>
          </a:p>
        </p:txBody>
      </p:sp>
    </p:spTree>
    <p:extLst>
      <p:ext uri="{BB962C8B-B14F-4D97-AF65-F5344CB8AC3E}">
        <p14:creationId xmlns:p14="http://schemas.microsoft.com/office/powerpoint/2010/main" val="404157098"/>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48708" y="1293001"/>
            <a:ext cx="684530" cy="988766"/>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48708" y="2890238"/>
            <a:ext cx="684530" cy="136906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3589" y="4259298"/>
            <a:ext cx="3574768" cy="205359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sz="1797" dirty="0">
              <a:latin typeface="Calibri" pitchFamily="34" charset="0"/>
            </a:endParaRPr>
          </a:p>
        </p:txBody>
      </p:sp>
      <p:sp>
        <p:nvSpPr>
          <p:cNvPr id="4" name="Rectangle 3"/>
          <p:cNvSpPr/>
          <p:nvPr/>
        </p:nvSpPr>
        <p:spPr bwMode="auto">
          <a:xfrm>
            <a:off x="1903589" y="2268183"/>
            <a:ext cx="3574768" cy="608471"/>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endParaRPr lang="en-US" dirty="0" smtClean="0">
              <a:latin typeface="Calibri" pitchFamily="34" charset="0"/>
            </a:endParaRPr>
          </a:p>
        </p:txBody>
      </p:sp>
      <p:sp>
        <p:nvSpPr>
          <p:cNvPr id="5" name="Rectangle 4"/>
          <p:cNvSpPr/>
          <p:nvPr/>
        </p:nvSpPr>
        <p:spPr bwMode="auto">
          <a:xfrm>
            <a:off x="2055707"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0</a:t>
            </a:r>
          </a:p>
        </p:txBody>
      </p:sp>
      <p:sp>
        <p:nvSpPr>
          <p:cNvPr id="6" name="Rectangle 5"/>
          <p:cNvSpPr/>
          <p:nvPr/>
        </p:nvSpPr>
        <p:spPr bwMode="auto">
          <a:xfrm>
            <a:off x="2892354"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a:t>
            </a:r>
          </a:p>
        </p:txBody>
      </p:sp>
      <p:sp>
        <p:nvSpPr>
          <p:cNvPr id="7" name="Rectangle 6"/>
          <p:cNvSpPr/>
          <p:nvPr/>
        </p:nvSpPr>
        <p:spPr bwMode="auto">
          <a:xfrm>
            <a:off x="3729002"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2</a:t>
            </a:r>
          </a:p>
        </p:txBody>
      </p:sp>
      <p:sp>
        <p:nvSpPr>
          <p:cNvPr id="8" name="Rectangle 7"/>
          <p:cNvSpPr/>
          <p:nvPr/>
        </p:nvSpPr>
        <p:spPr bwMode="auto">
          <a:xfrm>
            <a:off x="4565650" y="4411415"/>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9" name="Rectangle 8"/>
          <p:cNvSpPr/>
          <p:nvPr/>
        </p:nvSpPr>
        <p:spPr bwMode="auto">
          <a:xfrm>
            <a:off x="2055707"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4</a:t>
            </a:r>
          </a:p>
        </p:txBody>
      </p:sp>
      <p:sp>
        <p:nvSpPr>
          <p:cNvPr id="10" name="Rectangle 9"/>
          <p:cNvSpPr/>
          <p:nvPr/>
        </p:nvSpPr>
        <p:spPr bwMode="auto">
          <a:xfrm>
            <a:off x="2892354"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5</a:t>
            </a:r>
          </a:p>
        </p:txBody>
      </p:sp>
      <p:sp>
        <p:nvSpPr>
          <p:cNvPr id="11" name="Rectangle 10"/>
          <p:cNvSpPr/>
          <p:nvPr/>
        </p:nvSpPr>
        <p:spPr bwMode="auto">
          <a:xfrm>
            <a:off x="3729002"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6</a:t>
            </a:r>
          </a:p>
        </p:txBody>
      </p:sp>
      <p:sp>
        <p:nvSpPr>
          <p:cNvPr id="12" name="Rectangle 11"/>
          <p:cNvSpPr/>
          <p:nvPr/>
        </p:nvSpPr>
        <p:spPr bwMode="auto">
          <a:xfrm>
            <a:off x="4565650" y="479171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7</a:t>
            </a:r>
          </a:p>
        </p:txBody>
      </p:sp>
      <p:sp>
        <p:nvSpPr>
          <p:cNvPr id="13" name="Rectangle 12"/>
          <p:cNvSpPr/>
          <p:nvPr/>
        </p:nvSpPr>
        <p:spPr bwMode="auto">
          <a:xfrm>
            <a:off x="2055707"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14" name="Rectangle 13"/>
          <p:cNvSpPr/>
          <p:nvPr/>
        </p:nvSpPr>
        <p:spPr bwMode="auto">
          <a:xfrm>
            <a:off x="2892354"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15" name="Rectangle 14"/>
          <p:cNvSpPr/>
          <p:nvPr/>
        </p:nvSpPr>
        <p:spPr bwMode="auto">
          <a:xfrm>
            <a:off x="3729002"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10</a:t>
            </a:r>
          </a:p>
        </p:txBody>
      </p:sp>
      <p:sp>
        <p:nvSpPr>
          <p:cNvPr id="16" name="Rectangle 15"/>
          <p:cNvSpPr/>
          <p:nvPr/>
        </p:nvSpPr>
        <p:spPr bwMode="auto">
          <a:xfrm>
            <a:off x="4565650" y="5172004"/>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11</a:t>
            </a:r>
          </a:p>
        </p:txBody>
      </p:sp>
      <p:sp>
        <p:nvSpPr>
          <p:cNvPr id="17" name="Rectangle 16"/>
          <p:cNvSpPr/>
          <p:nvPr/>
        </p:nvSpPr>
        <p:spPr bwMode="auto">
          <a:xfrm>
            <a:off x="2055707"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18" name="Rectangle 17"/>
          <p:cNvSpPr/>
          <p:nvPr/>
        </p:nvSpPr>
        <p:spPr bwMode="auto">
          <a:xfrm>
            <a:off x="2892354"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13</a:t>
            </a:r>
          </a:p>
        </p:txBody>
      </p:sp>
      <p:sp>
        <p:nvSpPr>
          <p:cNvPr id="19" name="Rectangle 18"/>
          <p:cNvSpPr/>
          <p:nvPr/>
        </p:nvSpPr>
        <p:spPr bwMode="auto">
          <a:xfrm>
            <a:off x="3729002"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0" name="Rectangle 19"/>
          <p:cNvSpPr/>
          <p:nvPr/>
        </p:nvSpPr>
        <p:spPr bwMode="auto">
          <a:xfrm>
            <a:off x="4565650" y="5552299"/>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15</a:t>
            </a:r>
          </a:p>
        </p:txBody>
      </p:sp>
      <p:cxnSp>
        <p:nvCxnSpPr>
          <p:cNvPr id="22" name="Straight Connector 21"/>
          <p:cNvCxnSpPr/>
          <p:nvPr/>
        </p:nvCxnSpPr>
        <p:spPr bwMode="auto">
          <a:xfrm>
            <a:off x="2283883" y="6084712"/>
            <a:ext cx="3042356" cy="1474"/>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5707"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8</a:t>
            </a:r>
          </a:p>
        </p:txBody>
      </p:sp>
      <p:sp>
        <p:nvSpPr>
          <p:cNvPr id="27" name="Rectangle 26"/>
          <p:cNvSpPr/>
          <p:nvPr/>
        </p:nvSpPr>
        <p:spPr bwMode="auto">
          <a:xfrm>
            <a:off x="2892354"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9</a:t>
            </a:r>
          </a:p>
        </p:txBody>
      </p:sp>
      <p:sp>
        <p:nvSpPr>
          <p:cNvPr id="28" name="Rectangle 27"/>
          <p:cNvSpPr/>
          <p:nvPr/>
        </p:nvSpPr>
        <p:spPr bwMode="auto">
          <a:xfrm>
            <a:off x="3729002"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14</a:t>
            </a:r>
          </a:p>
        </p:txBody>
      </p:sp>
      <p:sp>
        <p:nvSpPr>
          <p:cNvPr id="29" name="Rectangle 28"/>
          <p:cNvSpPr/>
          <p:nvPr/>
        </p:nvSpPr>
        <p:spPr bwMode="auto">
          <a:xfrm>
            <a:off x="4565650" y="2420300"/>
            <a:ext cx="760589" cy="304236"/>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3</a:t>
            </a:r>
          </a:p>
        </p:txBody>
      </p:sp>
      <p:sp>
        <p:nvSpPr>
          <p:cNvPr id="30" name="TextBox 29"/>
          <p:cNvSpPr txBox="1"/>
          <p:nvPr/>
        </p:nvSpPr>
        <p:spPr>
          <a:xfrm>
            <a:off x="885524" y="2344242"/>
            <a:ext cx="755335" cy="341632"/>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595303" y="4335357"/>
            <a:ext cx="1004826" cy="341632"/>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0913" y="1577956"/>
            <a:ext cx="2821671" cy="395401"/>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Data in block b is needed</a:t>
            </a:r>
          </a:p>
        </p:txBody>
      </p:sp>
      <p:sp>
        <p:nvSpPr>
          <p:cNvPr id="46" name="Rectangle 45"/>
          <p:cNvSpPr/>
          <p:nvPr/>
        </p:nvSpPr>
        <p:spPr>
          <a:xfrm>
            <a:off x="3991888" y="1616519"/>
            <a:ext cx="1182234" cy="312966"/>
          </a:xfrm>
          <a:prstGeom prst="rect">
            <a:avLst/>
          </a:prstGeom>
        </p:spPr>
        <p:txBody>
          <a:bodyPr wrap="none">
            <a:spAutoFit/>
          </a:bodyPr>
          <a:lstStyle/>
          <a:p>
            <a:pPr algn="ctr"/>
            <a:r>
              <a:rPr lang="en-US" sz="1597" dirty="0">
                <a:latin typeface="Calibri" pitchFamily="34" charset="0"/>
              </a:rPr>
              <a:t>Request: 12</a:t>
            </a:r>
          </a:p>
        </p:txBody>
      </p:sp>
      <p:sp>
        <p:nvSpPr>
          <p:cNvPr id="48" name="Text Box 29"/>
          <p:cNvSpPr txBox="1">
            <a:spLocks noChangeArrowheads="1"/>
          </p:cNvSpPr>
          <p:nvPr/>
        </p:nvSpPr>
        <p:spPr bwMode="auto">
          <a:xfrm>
            <a:off x="5927218" y="2205708"/>
            <a:ext cx="2565088" cy="696464"/>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Block b is not in cache:</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solidFill>
                  <a:srgbClr val="C00000"/>
                </a:solidFill>
                <a:latin typeface="Calibri" pitchFamily="34" charset="0"/>
              </a:rPr>
              <a:t>Miss!</a:t>
            </a:r>
          </a:p>
        </p:txBody>
      </p:sp>
      <p:sp>
        <p:nvSpPr>
          <p:cNvPr id="34" name="Text Box 29"/>
          <p:cNvSpPr txBox="1">
            <a:spLocks noChangeArrowheads="1"/>
          </p:cNvSpPr>
          <p:nvPr/>
        </p:nvSpPr>
        <p:spPr bwMode="auto">
          <a:xfrm>
            <a:off x="5934710" y="3194473"/>
            <a:ext cx="2580386" cy="696464"/>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Block b is fetched from</a:t>
            </a:r>
          </a:p>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memory</a:t>
            </a:r>
          </a:p>
        </p:txBody>
      </p:sp>
      <p:sp>
        <p:nvSpPr>
          <p:cNvPr id="36" name="Rectangle 35"/>
          <p:cNvSpPr/>
          <p:nvPr/>
        </p:nvSpPr>
        <p:spPr>
          <a:xfrm>
            <a:off x="3991887" y="3388959"/>
            <a:ext cx="1182234" cy="312966"/>
          </a:xfrm>
          <a:prstGeom prst="rect">
            <a:avLst/>
          </a:prstGeom>
        </p:spPr>
        <p:txBody>
          <a:bodyPr wrap="none">
            <a:spAutoFit/>
          </a:bodyPr>
          <a:lstStyle/>
          <a:p>
            <a:pPr algn="ctr"/>
            <a:r>
              <a:rPr lang="en-US" sz="1597" dirty="0">
                <a:latin typeface="Calibri" pitchFamily="34" charset="0"/>
              </a:rPr>
              <a:t>Request: 12</a:t>
            </a:r>
          </a:p>
        </p:txBody>
      </p:sp>
      <p:sp>
        <p:nvSpPr>
          <p:cNvPr id="37" name="Rectangle 36"/>
          <p:cNvSpPr/>
          <p:nvPr/>
        </p:nvSpPr>
        <p:spPr bwMode="auto">
          <a:xfrm>
            <a:off x="2055707" y="5552299"/>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38" name="Rectangle 37"/>
          <p:cNvSpPr/>
          <p:nvPr/>
        </p:nvSpPr>
        <p:spPr bwMode="auto">
          <a:xfrm>
            <a:off x="2588119" y="342265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39" name="Rectangle 38"/>
          <p:cNvSpPr/>
          <p:nvPr/>
        </p:nvSpPr>
        <p:spPr bwMode="auto">
          <a:xfrm>
            <a:off x="2892354" y="2421030"/>
            <a:ext cx="760589" cy="304236"/>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271" tIns="45635" rIns="91271" bIns="45635" numCol="1" rtlCol="0" anchor="ctr" anchorCtr="1" compatLnSpc="1">
            <a:prstTxWarp prst="textNoShape">
              <a:avLst/>
            </a:prstTxWarp>
          </a:bodyPr>
          <a:lstStyle/>
          <a:p>
            <a:pPr defTabSz="912663">
              <a:lnSpc>
                <a:spcPct val="100000"/>
              </a:lnSpc>
            </a:pPr>
            <a:r>
              <a:rPr lang="en-US" sz="1797" dirty="0">
                <a:latin typeface="Calibri" pitchFamily="34" charset="0"/>
              </a:rPr>
              <a:t>12</a:t>
            </a:r>
          </a:p>
        </p:txBody>
      </p:sp>
      <p:sp>
        <p:nvSpPr>
          <p:cNvPr id="42" name="Text Box 29"/>
          <p:cNvSpPr txBox="1">
            <a:spLocks noChangeArrowheads="1"/>
          </p:cNvSpPr>
          <p:nvPr/>
        </p:nvSpPr>
        <p:spPr bwMode="auto">
          <a:xfrm>
            <a:off x="5934710" y="4183239"/>
            <a:ext cx="2805734" cy="1750311"/>
          </a:xfrm>
          <a:prstGeom prst="rect">
            <a:avLst/>
          </a:prstGeom>
          <a:noFill/>
          <a:ln w="9525">
            <a:noFill/>
            <a:round/>
            <a:headEnd/>
            <a:tailEnd/>
          </a:ln>
        </p:spPr>
        <p:txBody>
          <a:bodyPr wrap="none" lIns="89833" tIns="46713" rIns="89833" bIns="46713" anchor="ctr">
            <a:spAutoFit/>
          </a:bodyPr>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996" i="1" dirty="0">
                <a:latin typeface="Calibri" pitchFamily="34" charset="0"/>
              </a:rPr>
              <a:t>Block b is stored in cache</a:t>
            </a:r>
          </a:p>
          <a:p>
            <a:pPr marL="115668" indent="-115668">
              <a:lnSpc>
                <a:spcPct val="98000"/>
              </a:lnSpc>
              <a:buFont typeface="Arial" pitchFamily="34" charset="0"/>
              <a:buChar char="•"/>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b="0" dirty="0">
                <a:solidFill>
                  <a:srgbClr val="C00000"/>
                </a:solidFill>
                <a:latin typeface="Calibri" pitchFamily="34" charset="0"/>
              </a:rPr>
              <a:t>Placement policy:</a:t>
            </a:r>
            <a:r>
              <a:rPr lang="en-GB" sz="1797" b="0" dirty="0">
                <a:latin typeface="Calibri" pitchFamily="34" charset="0"/>
              </a:rPr>
              <a:t/>
            </a:r>
            <a:br>
              <a:rPr lang="en-GB" sz="1797" b="0" dirty="0">
                <a:latin typeface="Calibri" pitchFamily="34" charset="0"/>
              </a:rPr>
            </a:br>
            <a:r>
              <a:rPr lang="en-GB" sz="1797" b="0" dirty="0">
                <a:latin typeface="Calibri" pitchFamily="34" charset="0"/>
              </a:rPr>
              <a:t>determines where b goes</a:t>
            </a:r>
          </a:p>
          <a:p>
            <a:pPr marL="115668" indent="-115668">
              <a:lnSpc>
                <a:spcPct val="98000"/>
              </a:lnSpc>
              <a:buFont typeface="Arial" pitchFamily="34" charset="0"/>
              <a:buChar char="•"/>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b="0" dirty="0">
                <a:solidFill>
                  <a:srgbClr val="C00000"/>
                </a:solidFill>
                <a:latin typeface="Calibri" pitchFamily="34" charset="0"/>
              </a:rPr>
              <a:t>Replacement policy:</a:t>
            </a:r>
            <a:br>
              <a:rPr lang="en-GB" sz="1797" b="0" dirty="0">
                <a:solidFill>
                  <a:srgbClr val="C00000"/>
                </a:solidFill>
                <a:latin typeface="Calibri" pitchFamily="34" charset="0"/>
              </a:rPr>
            </a:br>
            <a:r>
              <a:rPr lang="en-GB" sz="1797" b="0" dirty="0">
                <a:latin typeface="Calibri" pitchFamily="34" charset="0"/>
              </a:rPr>
              <a:t>determines which block</a:t>
            </a:r>
            <a:br>
              <a:rPr lang="en-GB" sz="1797" b="0" dirty="0">
                <a:latin typeface="Calibri" pitchFamily="34" charset="0"/>
              </a:rPr>
            </a:br>
            <a:r>
              <a:rPr lang="en-GB" sz="1797" b="0" dirty="0">
                <a:latin typeface="Calibri" pitchFamily="34" charset="0"/>
              </a:rPr>
              <a:t>gets evicted (victim)</a:t>
            </a:r>
          </a:p>
        </p:txBody>
      </p:sp>
    </p:spTree>
    <p:extLst>
      <p:ext uri="{BB962C8B-B14F-4D97-AF65-F5344CB8AC3E}">
        <p14:creationId xmlns:p14="http://schemas.microsoft.com/office/powerpoint/2010/main" val="188308344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8257" y="1730339"/>
            <a:ext cx="8502750" cy="4962843"/>
          </a:xfrm>
        </p:spPr>
        <p:txBody>
          <a:bodyPr/>
          <a:lstStyle/>
          <a:p>
            <a:r>
              <a:rPr lang="en-US" dirty="0" smtClean="0">
                <a:solidFill>
                  <a:srgbClr val="FF0000"/>
                </a:solidFill>
              </a:rPr>
              <a:t>Cold (compulsory) miss</a:t>
            </a:r>
          </a:p>
          <a:p>
            <a:pPr lvl="1"/>
            <a:r>
              <a:rPr lang="en-US" dirty="0" smtClean="0"/>
              <a:t>Cold misses occur because the cache is empty.</a:t>
            </a:r>
          </a:p>
          <a:p>
            <a:r>
              <a:rPr lang="en-US" dirty="0" smtClean="0">
                <a:solidFill>
                  <a:srgbClr val="FF0000"/>
                </a:solidFill>
              </a:rPr>
              <a:t>Conflict miss</a:t>
            </a:r>
          </a:p>
          <a:p>
            <a:pPr lvl="1"/>
            <a:r>
              <a:rPr lang="en-US" dirty="0" smtClean="0"/>
              <a:t>Most caches limit blocks at level k+1 to a small subset (sometimes a singleton) of the block positions at level </a:t>
            </a:r>
            <a:r>
              <a:rPr lang="en-US" dirty="0" err="1" smtClean="0"/>
              <a:t>k</a:t>
            </a:r>
            <a:r>
              <a:rPr lang="en-US" dirty="0" smtClean="0"/>
              <a:t>.</a:t>
            </a:r>
          </a:p>
          <a:p>
            <a:pPr lvl="2"/>
            <a:r>
              <a:rPr lang="en-US" dirty="0" smtClean="0"/>
              <a:t>E.g. Block </a:t>
            </a:r>
            <a:r>
              <a:rPr lang="en-US" dirty="0" err="1" smtClean="0"/>
              <a:t>i</a:t>
            </a:r>
            <a:r>
              <a:rPr lang="en-US" dirty="0" smtClean="0"/>
              <a:t> at level k+1 must be placed in block (</a:t>
            </a:r>
            <a:r>
              <a:rPr lang="en-US" dirty="0" err="1" smtClean="0"/>
              <a:t>i</a:t>
            </a:r>
            <a:r>
              <a:rPr lang="en-US" dirty="0" smtClean="0"/>
              <a:t> mod 4) at level </a:t>
            </a:r>
            <a:r>
              <a:rPr lang="en-US" dirty="0" err="1" smtClean="0"/>
              <a:t>k</a:t>
            </a:r>
            <a:r>
              <a:rPr lang="en-US" dirty="0" smtClean="0"/>
              <a:t>.</a:t>
            </a:r>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block.</a:t>
            </a:r>
          </a:p>
          <a:p>
            <a:pPr lvl="2"/>
            <a:r>
              <a:rPr lang="en-US" dirty="0" smtClean="0"/>
              <a:t>E.g. Referencing blocks 0, 8, 0, 8, 0, 8, ... would miss every time.</a:t>
            </a:r>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extLst>
      <p:ext uri="{BB962C8B-B14F-4D97-AF65-F5344CB8AC3E}">
        <p14:creationId xmlns:p14="http://schemas.microsoft.com/office/powerpoint/2010/main" val="3674232817"/>
      </p:ext>
    </p:extLst>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358474" y="434871"/>
            <a:ext cx="8643945" cy="760589"/>
          </a:xfrm>
        </p:spPr>
        <p:txBody>
          <a:bodyPr/>
          <a:lstStyle/>
          <a:p>
            <a:pPr>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dirty="0" smtClean="0"/>
              <a:t>Examples of Caching in the </a:t>
            </a:r>
            <a:r>
              <a:rPr lang="en-GB" dirty="0" err="1" smtClean="0"/>
              <a:t>Mem</a:t>
            </a:r>
            <a:r>
              <a:rPr lang="en-GB" dirty="0" smtClean="0"/>
              <a:t>. Hierarchy</a:t>
            </a:r>
          </a:p>
        </p:txBody>
      </p:sp>
      <p:sp>
        <p:nvSpPr>
          <p:cNvPr id="37893" name="Rectangle 3"/>
          <p:cNvSpPr>
            <a:spLocks noChangeArrowheads="1"/>
          </p:cNvSpPr>
          <p:nvPr/>
        </p:nvSpPr>
        <p:spPr bwMode="auto">
          <a:xfrm>
            <a:off x="7646035" y="2424377"/>
            <a:ext cx="1445119"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chemeClr val="accent6">
                    <a:lumMod val="75000"/>
                  </a:schemeClr>
                </a:solidFill>
                <a:latin typeface="Calibri" pitchFamily="34" charset="0"/>
              </a:rPr>
              <a:t>Hardware MMU</a:t>
            </a:r>
          </a:p>
        </p:txBody>
      </p:sp>
      <p:sp>
        <p:nvSpPr>
          <p:cNvPr id="37894" name="Rectangle 4"/>
          <p:cNvSpPr>
            <a:spLocks noChangeArrowheads="1"/>
          </p:cNvSpPr>
          <p:nvPr/>
        </p:nvSpPr>
        <p:spPr bwMode="auto">
          <a:xfrm>
            <a:off x="5896681" y="2424377"/>
            <a:ext cx="1749354" cy="584703"/>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0</a:t>
            </a:r>
          </a:p>
        </p:txBody>
      </p:sp>
      <p:sp>
        <p:nvSpPr>
          <p:cNvPr id="37895" name="Rectangle 5"/>
          <p:cNvSpPr>
            <a:spLocks noChangeArrowheads="1"/>
          </p:cNvSpPr>
          <p:nvPr/>
        </p:nvSpPr>
        <p:spPr bwMode="auto">
          <a:xfrm>
            <a:off x="3843091" y="2424377"/>
            <a:ext cx="2053590"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On-Chip TLB</a:t>
            </a:r>
          </a:p>
        </p:txBody>
      </p:sp>
      <p:sp>
        <p:nvSpPr>
          <p:cNvPr id="37896" name="Rectangle 6"/>
          <p:cNvSpPr>
            <a:spLocks noChangeArrowheads="1"/>
          </p:cNvSpPr>
          <p:nvPr/>
        </p:nvSpPr>
        <p:spPr bwMode="auto">
          <a:xfrm>
            <a:off x="1941618" y="2424377"/>
            <a:ext cx="1901472"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Address translations</a:t>
            </a:r>
          </a:p>
        </p:txBody>
      </p:sp>
      <p:sp>
        <p:nvSpPr>
          <p:cNvPr id="37897" name="Rectangle 7"/>
          <p:cNvSpPr>
            <a:spLocks noChangeArrowheads="1"/>
          </p:cNvSpPr>
          <p:nvPr/>
        </p:nvSpPr>
        <p:spPr bwMode="auto">
          <a:xfrm>
            <a:off x="116205" y="2424377"/>
            <a:ext cx="1825413"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TLB</a:t>
            </a:r>
          </a:p>
        </p:txBody>
      </p:sp>
      <p:sp>
        <p:nvSpPr>
          <p:cNvPr id="37898" name="Rectangle 8"/>
          <p:cNvSpPr>
            <a:spLocks noChangeArrowheads="1"/>
          </p:cNvSpPr>
          <p:nvPr/>
        </p:nvSpPr>
        <p:spPr bwMode="auto">
          <a:xfrm>
            <a:off x="7646035" y="5328877"/>
            <a:ext cx="1445119"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Web browser</a:t>
            </a:r>
          </a:p>
        </p:txBody>
      </p:sp>
      <p:sp>
        <p:nvSpPr>
          <p:cNvPr id="37899" name="Rectangle 9"/>
          <p:cNvSpPr>
            <a:spLocks noChangeArrowheads="1"/>
          </p:cNvSpPr>
          <p:nvPr/>
        </p:nvSpPr>
        <p:spPr bwMode="auto">
          <a:xfrm>
            <a:off x="5896681" y="5328877"/>
            <a:ext cx="1749354" cy="584703"/>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10,000,000</a:t>
            </a:r>
          </a:p>
        </p:txBody>
      </p:sp>
      <p:sp>
        <p:nvSpPr>
          <p:cNvPr id="37900" name="Rectangle 10"/>
          <p:cNvSpPr>
            <a:spLocks noChangeArrowheads="1"/>
          </p:cNvSpPr>
          <p:nvPr/>
        </p:nvSpPr>
        <p:spPr bwMode="auto">
          <a:xfrm>
            <a:off x="3843091" y="5328877"/>
            <a:ext cx="2053590"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Local disk</a:t>
            </a:r>
          </a:p>
        </p:txBody>
      </p:sp>
      <p:sp>
        <p:nvSpPr>
          <p:cNvPr id="37901" name="Rectangle 11"/>
          <p:cNvSpPr>
            <a:spLocks noChangeArrowheads="1"/>
          </p:cNvSpPr>
          <p:nvPr/>
        </p:nvSpPr>
        <p:spPr bwMode="auto">
          <a:xfrm>
            <a:off x="1941618" y="5328877"/>
            <a:ext cx="1901472"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Web pages</a:t>
            </a:r>
          </a:p>
        </p:txBody>
      </p:sp>
      <p:sp>
        <p:nvSpPr>
          <p:cNvPr id="37902" name="Rectangle 12"/>
          <p:cNvSpPr>
            <a:spLocks noChangeArrowheads="1"/>
          </p:cNvSpPr>
          <p:nvPr/>
        </p:nvSpPr>
        <p:spPr bwMode="auto">
          <a:xfrm>
            <a:off x="116205" y="5328877"/>
            <a:ext cx="1825413"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Browser cache</a:t>
            </a:r>
          </a:p>
        </p:txBody>
      </p:sp>
      <p:sp>
        <p:nvSpPr>
          <p:cNvPr id="37903" name="Rectangle 13"/>
          <p:cNvSpPr>
            <a:spLocks noChangeArrowheads="1"/>
          </p:cNvSpPr>
          <p:nvPr/>
        </p:nvSpPr>
        <p:spPr bwMode="auto">
          <a:xfrm>
            <a:off x="116205" y="5913579"/>
            <a:ext cx="1825413"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Web cache</a:t>
            </a:r>
          </a:p>
        </p:txBody>
      </p:sp>
      <p:sp>
        <p:nvSpPr>
          <p:cNvPr id="37904" name="Rectangle 14"/>
          <p:cNvSpPr>
            <a:spLocks noChangeArrowheads="1"/>
          </p:cNvSpPr>
          <p:nvPr/>
        </p:nvSpPr>
        <p:spPr bwMode="auto">
          <a:xfrm>
            <a:off x="116205" y="4744173"/>
            <a:ext cx="1825413"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Network buffer cache</a:t>
            </a:r>
          </a:p>
        </p:txBody>
      </p:sp>
      <p:sp>
        <p:nvSpPr>
          <p:cNvPr id="37905" name="Rectangle 15"/>
          <p:cNvSpPr>
            <a:spLocks noChangeArrowheads="1"/>
          </p:cNvSpPr>
          <p:nvPr/>
        </p:nvSpPr>
        <p:spPr bwMode="auto">
          <a:xfrm>
            <a:off x="116205" y="4021614"/>
            <a:ext cx="1825413"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Buffer cache</a:t>
            </a:r>
          </a:p>
        </p:txBody>
      </p:sp>
      <p:sp>
        <p:nvSpPr>
          <p:cNvPr id="37906" name="Rectangle 16"/>
          <p:cNvSpPr>
            <a:spLocks noChangeArrowheads="1"/>
          </p:cNvSpPr>
          <p:nvPr/>
        </p:nvSpPr>
        <p:spPr bwMode="auto">
          <a:xfrm>
            <a:off x="116205" y="3684103"/>
            <a:ext cx="1825413" cy="337511"/>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Virtual Memory</a:t>
            </a:r>
          </a:p>
        </p:txBody>
      </p:sp>
      <p:sp>
        <p:nvSpPr>
          <p:cNvPr id="37907" name="Rectangle 17"/>
          <p:cNvSpPr>
            <a:spLocks noChangeArrowheads="1"/>
          </p:cNvSpPr>
          <p:nvPr/>
        </p:nvSpPr>
        <p:spPr bwMode="auto">
          <a:xfrm>
            <a:off x="116205" y="3346591"/>
            <a:ext cx="1825413"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L2 cache</a:t>
            </a:r>
          </a:p>
        </p:txBody>
      </p:sp>
      <p:sp>
        <p:nvSpPr>
          <p:cNvPr id="37908" name="Rectangle 18"/>
          <p:cNvSpPr>
            <a:spLocks noChangeArrowheads="1"/>
          </p:cNvSpPr>
          <p:nvPr/>
        </p:nvSpPr>
        <p:spPr bwMode="auto">
          <a:xfrm>
            <a:off x="116205" y="3009080"/>
            <a:ext cx="1825413"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L1 cache</a:t>
            </a:r>
          </a:p>
        </p:txBody>
      </p:sp>
      <p:sp>
        <p:nvSpPr>
          <p:cNvPr id="37909" name="Rectangle 19"/>
          <p:cNvSpPr>
            <a:spLocks noChangeArrowheads="1"/>
          </p:cNvSpPr>
          <p:nvPr/>
        </p:nvSpPr>
        <p:spPr bwMode="auto">
          <a:xfrm>
            <a:off x="116205" y="2074190"/>
            <a:ext cx="1825413" cy="350188"/>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Registers</a:t>
            </a:r>
          </a:p>
        </p:txBody>
      </p:sp>
      <p:sp>
        <p:nvSpPr>
          <p:cNvPr id="37910" name="Rectangle 20"/>
          <p:cNvSpPr>
            <a:spLocks noChangeArrowheads="1"/>
          </p:cNvSpPr>
          <p:nvPr/>
        </p:nvSpPr>
        <p:spPr bwMode="auto">
          <a:xfrm>
            <a:off x="116205" y="1435612"/>
            <a:ext cx="1825413" cy="638578"/>
          </a:xfrm>
          <a:prstGeom prst="rect">
            <a:avLst/>
          </a:prstGeom>
          <a:solidFill>
            <a:srgbClr val="E0E0E0"/>
          </a:solidFill>
          <a:ln w="9525">
            <a:solidFill>
              <a:srgbClr val="000066"/>
            </a:solidFill>
            <a:miter lim="800000"/>
            <a:headEnd/>
            <a:tailEnd/>
          </a:ln>
        </p:spPr>
        <p:txBody>
          <a:bodyPr lIns="89833" tIns="46713" rIns="89833" bIns="46713" anchor="ctr" anchorCtr="0"/>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dirty="0">
                <a:latin typeface="Calibri" pitchFamily="34" charset="0"/>
              </a:rPr>
              <a:t>Cache Type</a:t>
            </a:r>
          </a:p>
        </p:txBody>
      </p:sp>
      <p:sp>
        <p:nvSpPr>
          <p:cNvPr id="37911" name="Rectangle 21"/>
          <p:cNvSpPr>
            <a:spLocks noChangeArrowheads="1"/>
          </p:cNvSpPr>
          <p:nvPr/>
        </p:nvSpPr>
        <p:spPr bwMode="auto">
          <a:xfrm>
            <a:off x="1941618" y="5913579"/>
            <a:ext cx="1901472"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Web pages</a:t>
            </a:r>
          </a:p>
        </p:txBody>
      </p:sp>
      <p:sp>
        <p:nvSpPr>
          <p:cNvPr id="37912" name="Rectangle 22"/>
          <p:cNvSpPr>
            <a:spLocks noChangeArrowheads="1"/>
          </p:cNvSpPr>
          <p:nvPr/>
        </p:nvSpPr>
        <p:spPr bwMode="auto">
          <a:xfrm>
            <a:off x="1941618" y="4744173"/>
            <a:ext cx="1901472"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Parts of files</a:t>
            </a:r>
          </a:p>
        </p:txBody>
      </p:sp>
      <p:sp>
        <p:nvSpPr>
          <p:cNvPr id="37913" name="Rectangle 23"/>
          <p:cNvSpPr>
            <a:spLocks noChangeArrowheads="1"/>
          </p:cNvSpPr>
          <p:nvPr/>
        </p:nvSpPr>
        <p:spPr bwMode="auto">
          <a:xfrm>
            <a:off x="1941618" y="4021614"/>
            <a:ext cx="1901472"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Parts of files</a:t>
            </a:r>
          </a:p>
        </p:txBody>
      </p:sp>
      <p:sp>
        <p:nvSpPr>
          <p:cNvPr id="37914" name="Rectangle 24"/>
          <p:cNvSpPr>
            <a:spLocks noChangeArrowheads="1"/>
          </p:cNvSpPr>
          <p:nvPr/>
        </p:nvSpPr>
        <p:spPr bwMode="auto">
          <a:xfrm>
            <a:off x="1941618" y="3684103"/>
            <a:ext cx="1901472" cy="337511"/>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4-KB pages</a:t>
            </a:r>
          </a:p>
        </p:txBody>
      </p:sp>
      <p:sp>
        <p:nvSpPr>
          <p:cNvPr id="37915" name="Rectangle 25"/>
          <p:cNvSpPr>
            <a:spLocks noChangeArrowheads="1"/>
          </p:cNvSpPr>
          <p:nvPr/>
        </p:nvSpPr>
        <p:spPr bwMode="auto">
          <a:xfrm>
            <a:off x="1941618" y="3346591"/>
            <a:ext cx="1901472"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64-byte blocks</a:t>
            </a:r>
          </a:p>
        </p:txBody>
      </p:sp>
      <p:sp>
        <p:nvSpPr>
          <p:cNvPr id="37916" name="Rectangle 26"/>
          <p:cNvSpPr>
            <a:spLocks noChangeArrowheads="1"/>
          </p:cNvSpPr>
          <p:nvPr/>
        </p:nvSpPr>
        <p:spPr bwMode="auto">
          <a:xfrm>
            <a:off x="1941618" y="3009080"/>
            <a:ext cx="1901472"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64-byte blocks</a:t>
            </a:r>
          </a:p>
        </p:txBody>
      </p:sp>
      <p:sp>
        <p:nvSpPr>
          <p:cNvPr id="37917" name="Rectangle 27"/>
          <p:cNvSpPr>
            <a:spLocks noChangeArrowheads="1"/>
          </p:cNvSpPr>
          <p:nvPr/>
        </p:nvSpPr>
        <p:spPr bwMode="auto">
          <a:xfrm>
            <a:off x="1941618" y="2074190"/>
            <a:ext cx="1901472" cy="350188"/>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4-8 bytes words</a:t>
            </a:r>
          </a:p>
        </p:txBody>
      </p:sp>
      <p:sp>
        <p:nvSpPr>
          <p:cNvPr id="37918" name="Rectangle 28"/>
          <p:cNvSpPr>
            <a:spLocks noChangeArrowheads="1"/>
          </p:cNvSpPr>
          <p:nvPr/>
        </p:nvSpPr>
        <p:spPr bwMode="auto">
          <a:xfrm>
            <a:off x="1941618" y="1435612"/>
            <a:ext cx="1901472" cy="638578"/>
          </a:xfrm>
          <a:prstGeom prst="rect">
            <a:avLst/>
          </a:prstGeom>
          <a:solidFill>
            <a:srgbClr val="E0E0E0"/>
          </a:solidFill>
          <a:ln w="9525">
            <a:solidFill>
              <a:srgbClr val="000066"/>
            </a:solidFill>
            <a:miter lim="800000"/>
            <a:headEnd/>
            <a:tailEnd/>
          </a:ln>
        </p:spPr>
        <p:txBody>
          <a:bodyPr lIns="89833" tIns="46713" rIns="89833" bIns="46713" anchor="ctr" anchorCtr="0"/>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dirty="0">
                <a:latin typeface="Calibri" pitchFamily="34" charset="0"/>
              </a:rPr>
              <a:t>What is Cached?</a:t>
            </a:r>
          </a:p>
        </p:txBody>
      </p:sp>
      <p:sp>
        <p:nvSpPr>
          <p:cNvPr id="37919" name="Rectangle 29"/>
          <p:cNvSpPr>
            <a:spLocks noChangeArrowheads="1"/>
          </p:cNvSpPr>
          <p:nvPr/>
        </p:nvSpPr>
        <p:spPr bwMode="auto">
          <a:xfrm>
            <a:off x="7646035" y="5913579"/>
            <a:ext cx="1445119"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Web proxy server</a:t>
            </a:r>
          </a:p>
        </p:txBody>
      </p:sp>
      <p:sp>
        <p:nvSpPr>
          <p:cNvPr id="37920" name="Rectangle 30"/>
          <p:cNvSpPr>
            <a:spLocks noChangeArrowheads="1"/>
          </p:cNvSpPr>
          <p:nvPr/>
        </p:nvSpPr>
        <p:spPr bwMode="auto">
          <a:xfrm>
            <a:off x="5896681" y="5913579"/>
            <a:ext cx="1749354" cy="584703"/>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1,000,000,000</a:t>
            </a:r>
          </a:p>
        </p:txBody>
      </p:sp>
      <p:sp>
        <p:nvSpPr>
          <p:cNvPr id="37921" name="Rectangle 31"/>
          <p:cNvSpPr>
            <a:spLocks noChangeArrowheads="1"/>
          </p:cNvSpPr>
          <p:nvPr/>
        </p:nvSpPr>
        <p:spPr bwMode="auto">
          <a:xfrm>
            <a:off x="3843091" y="5913579"/>
            <a:ext cx="2053590"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Remote server disks</a:t>
            </a:r>
          </a:p>
        </p:txBody>
      </p:sp>
      <p:sp>
        <p:nvSpPr>
          <p:cNvPr id="37922" name="Rectangle 32"/>
          <p:cNvSpPr>
            <a:spLocks noChangeArrowheads="1"/>
          </p:cNvSpPr>
          <p:nvPr/>
        </p:nvSpPr>
        <p:spPr bwMode="auto">
          <a:xfrm>
            <a:off x="7646035" y="4021614"/>
            <a:ext cx="1445119"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OS</a:t>
            </a:r>
          </a:p>
        </p:txBody>
      </p:sp>
      <p:sp>
        <p:nvSpPr>
          <p:cNvPr id="37923" name="Rectangle 33"/>
          <p:cNvSpPr>
            <a:spLocks noChangeArrowheads="1"/>
          </p:cNvSpPr>
          <p:nvPr/>
        </p:nvSpPr>
        <p:spPr bwMode="auto">
          <a:xfrm>
            <a:off x="5896681" y="4021614"/>
            <a:ext cx="1749354" cy="361280"/>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a:t>
            </a:r>
          </a:p>
        </p:txBody>
      </p:sp>
      <p:sp>
        <p:nvSpPr>
          <p:cNvPr id="37924" name="Rectangle 34"/>
          <p:cNvSpPr>
            <a:spLocks noChangeArrowheads="1"/>
          </p:cNvSpPr>
          <p:nvPr/>
        </p:nvSpPr>
        <p:spPr bwMode="auto">
          <a:xfrm>
            <a:off x="3843091" y="4021614"/>
            <a:ext cx="2053590"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Main memory</a:t>
            </a:r>
          </a:p>
        </p:txBody>
      </p:sp>
      <p:sp>
        <p:nvSpPr>
          <p:cNvPr id="37925" name="Rectangle 35"/>
          <p:cNvSpPr>
            <a:spLocks noChangeArrowheads="1"/>
          </p:cNvSpPr>
          <p:nvPr/>
        </p:nvSpPr>
        <p:spPr bwMode="auto">
          <a:xfrm>
            <a:off x="7646035" y="3009080"/>
            <a:ext cx="1445119"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Hardware</a:t>
            </a:r>
          </a:p>
        </p:txBody>
      </p:sp>
      <p:sp>
        <p:nvSpPr>
          <p:cNvPr id="37926" name="Rectangle 36"/>
          <p:cNvSpPr>
            <a:spLocks noChangeArrowheads="1"/>
          </p:cNvSpPr>
          <p:nvPr/>
        </p:nvSpPr>
        <p:spPr bwMode="auto">
          <a:xfrm>
            <a:off x="5896681" y="3009080"/>
            <a:ext cx="1749354" cy="337512"/>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4</a:t>
            </a:r>
          </a:p>
        </p:txBody>
      </p:sp>
      <p:sp>
        <p:nvSpPr>
          <p:cNvPr id="37927" name="Rectangle 37"/>
          <p:cNvSpPr>
            <a:spLocks noChangeArrowheads="1"/>
          </p:cNvSpPr>
          <p:nvPr/>
        </p:nvSpPr>
        <p:spPr bwMode="auto">
          <a:xfrm>
            <a:off x="3843091" y="3009080"/>
            <a:ext cx="2053590"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On-Chip L1</a:t>
            </a:r>
          </a:p>
        </p:txBody>
      </p:sp>
      <p:sp>
        <p:nvSpPr>
          <p:cNvPr id="37928" name="Rectangle 38"/>
          <p:cNvSpPr>
            <a:spLocks noChangeArrowheads="1"/>
          </p:cNvSpPr>
          <p:nvPr/>
        </p:nvSpPr>
        <p:spPr bwMode="auto">
          <a:xfrm>
            <a:off x="7646035" y="3346591"/>
            <a:ext cx="1445119"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Hardware</a:t>
            </a:r>
          </a:p>
        </p:txBody>
      </p:sp>
      <p:sp>
        <p:nvSpPr>
          <p:cNvPr id="37929" name="Rectangle 39"/>
          <p:cNvSpPr>
            <a:spLocks noChangeArrowheads="1"/>
          </p:cNvSpPr>
          <p:nvPr/>
        </p:nvSpPr>
        <p:spPr bwMode="auto">
          <a:xfrm>
            <a:off x="5896681" y="3346591"/>
            <a:ext cx="1749354" cy="337512"/>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a:t>
            </a:r>
          </a:p>
        </p:txBody>
      </p:sp>
      <p:sp>
        <p:nvSpPr>
          <p:cNvPr id="37930" name="Rectangle 40"/>
          <p:cNvSpPr>
            <a:spLocks noChangeArrowheads="1"/>
          </p:cNvSpPr>
          <p:nvPr/>
        </p:nvSpPr>
        <p:spPr bwMode="auto">
          <a:xfrm>
            <a:off x="3843091" y="3346591"/>
            <a:ext cx="2053590" cy="337512"/>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On-Chip L2</a:t>
            </a:r>
          </a:p>
        </p:txBody>
      </p:sp>
      <p:sp>
        <p:nvSpPr>
          <p:cNvPr id="37931" name="Rectangle 41"/>
          <p:cNvSpPr>
            <a:spLocks noChangeArrowheads="1"/>
          </p:cNvSpPr>
          <p:nvPr/>
        </p:nvSpPr>
        <p:spPr bwMode="auto">
          <a:xfrm>
            <a:off x="7646035" y="4744173"/>
            <a:ext cx="1445119"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NFS client</a:t>
            </a:r>
          </a:p>
        </p:txBody>
      </p:sp>
      <p:sp>
        <p:nvSpPr>
          <p:cNvPr id="37932" name="Rectangle 42"/>
          <p:cNvSpPr>
            <a:spLocks noChangeArrowheads="1"/>
          </p:cNvSpPr>
          <p:nvPr/>
        </p:nvSpPr>
        <p:spPr bwMode="auto">
          <a:xfrm>
            <a:off x="5896681" y="4744173"/>
            <a:ext cx="1749354" cy="584703"/>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10,000,000</a:t>
            </a:r>
          </a:p>
        </p:txBody>
      </p:sp>
      <p:sp>
        <p:nvSpPr>
          <p:cNvPr id="37933" name="Rectangle 43"/>
          <p:cNvSpPr>
            <a:spLocks noChangeArrowheads="1"/>
          </p:cNvSpPr>
          <p:nvPr/>
        </p:nvSpPr>
        <p:spPr bwMode="auto">
          <a:xfrm>
            <a:off x="3843091" y="4744173"/>
            <a:ext cx="2053590" cy="584703"/>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Local disk</a:t>
            </a:r>
          </a:p>
        </p:txBody>
      </p:sp>
      <p:sp>
        <p:nvSpPr>
          <p:cNvPr id="37934" name="Rectangle 44"/>
          <p:cNvSpPr>
            <a:spLocks noChangeArrowheads="1"/>
          </p:cNvSpPr>
          <p:nvPr/>
        </p:nvSpPr>
        <p:spPr bwMode="auto">
          <a:xfrm>
            <a:off x="7646035" y="3684103"/>
            <a:ext cx="1445119" cy="337511"/>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Hardware + OS</a:t>
            </a:r>
          </a:p>
        </p:txBody>
      </p:sp>
      <p:sp>
        <p:nvSpPr>
          <p:cNvPr id="37935" name="Rectangle 45"/>
          <p:cNvSpPr>
            <a:spLocks noChangeArrowheads="1"/>
          </p:cNvSpPr>
          <p:nvPr/>
        </p:nvSpPr>
        <p:spPr bwMode="auto">
          <a:xfrm>
            <a:off x="5896681" y="3684103"/>
            <a:ext cx="1749354" cy="337511"/>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a:t>
            </a:r>
          </a:p>
        </p:txBody>
      </p:sp>
      <p:sp>
        <p:nvSpPr>
          <p:cNvPr id="37936" name="Rectangle 46"/>
          <p:cNvSpPr>
            <a:spLocks noChangeArrowheads="1"/>
          </p:cNvSpPr>
          <p:nvPr/>
        </p:nvSpPr>
        <p:spPr bwMode="auto">
          <a:xfrm>
            <a:off x="3843091" y="3684103"/>
            <a:ext cx="2053590" cy="337511"/>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Main memory</a:t>
            </a:r>
          </a:p>
        </p:txBody>
      </p:sp>
      <p:sp>
        <p:nvSpPr>
          <p:cNvPr id="37937" name="Rectangle 47"/>
          <p:cNvSpPr>
            <a:spLocks noChangeArrowheads="1"/>
          </p:cNvSpPr>
          <p:nvPr/>
        </p:nvSpPr>
        <p:spPr bwMode="auto">
          <a:xfrm>
            <a:off x="7646035" y="2074190"/>
            <a:ext cx="1445119" cy="350188"/>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Compiler</a:t>
            </a:r>
          </a:p>
        </p:txBody>
      </p:sp>
      <p:sp>
        <p:nvSpPr>
          <p:cNvPr id="37938" name="Rectangle 48"/>
          <p:cNvSpPr>
            <a:spLocks noChangeArrowheads="1"/>
          </p:cNvSpPr>
          <p:nvPr/>
        </p:nvSpPr>
        <p:spPr bwMode="auto">
          <a:xfrm>
            <a:off x="5896681" y="2074190"/>
            <a:ext cx="1749354" cy="350188"/>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0</a:t>
            </a:r>
          </a:p>
        </p:txBody>
      </p:sp>
      <p:sp>
        <p:nvSpPr>
          <p:cNvPr id="37939" name="Rectangle 49"/>
          <p:cNvSpPr>
            <a:spLocks noChangeArrowheads="1"/>
          </p:cNvSpPr>
          <p:nvPr/>
        </p:nvSpPr>
        <p:spPr bwMode="auto">
          <a:xfrm>
            <a:off x="3843091" y="2074190"/>
            <a:ext cx="2053590" cy="350188"/>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 CPU core</a:t>
            </a:r>
          </a:p>
        </p:txBody>
      </p:sp>
      <p:sp>
        <p:nvSpPr>
          <p:cNvPr id="37940" name="Rectangle 50"/>
          <p:cNvSpPr>
            <a:spLocks noChangeArrowheads="1"/>
          </p:cNvSpPr>
          <p:nvPr/>
        </p:nvSpPr>
        <p:spPr bwMode="auto">
          <a:xfrm>
            <a:off x="7646035" y="1435612"/>
            <a:ext cx="1445119" cy="638578"/>
          </a:xfrm>
          <a:prstGeom prst="rect">
            <a:avLst/>
          </a:prstGeom>
          <a:solidFill>
            <a:srgbClr val="E0E0E0"/>
          </a:solidFill>
          <a:ln w="9525">
            <a:solidFill>
              <a:srgbClr val="000066"/>
            </a:solidFill>
            <a:miter lim="800000"/>
            <a:headEnd/>
            <a:tailEnd/>
          </a:ln>
        </p:spPr>
        <p:txBody>
          <a:bodyPr lIns="89833" tIns="46713" rIns="89833" bIns="46713" anchor="ctr" anchorCtr="0"/>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dirty="0">
                <a:latin typeface="Calibri" pitchFamily="34" charset="0"/>
              </a:rPr>
              <a:t>Managed By</a:t>
            </a:r>
          </a:p>
        </p:txBody>
      </p:sp>
      <p:sp>
        <p:nvSpPr>
          <p:cNvPr id="37941" name="Rectangle 51"/>
          <p:cNvSpPr>
            <a:spLocks noChangeArrowheads="1"/>
          </p:cNvSpPr>
          <p:nvPr/>
        </p:nvSpPr>
        <p:spPr bwMode="auto">
          <a:xfrm>
            <a:off x="5896681" y="1435612"/>
            <a:ext cx="1749354" cy="638578"/>
          </a:xfrm>
          <a:prstGeom prst="rect">
            <a:avLst/>
          </a:prstGeom>
          <a:solidFill>
            <a:schemeClr val="bg1">
              <a:lumMod val="85000"/>
            </a:schemeClr>
          </a:solidFill>
          <a:ln w="9525">
            <a:solidFill>
              <a:srgbClr val="000066"/>
            </a:solidFill>
            <a:miter lim="800000"/>
            <a:headEnd/>
            <a:tailEnd/>
          </a:ln>
        </p:spPr>
        <p:txBody>
          <a:bodyPr lIns="89833" tIns="46713" rIns="89833" bIns="46713" anchor="ctr" anchorCtr="0"/>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dirty="0">
                <a:latin typeface="Calibri" pitchFamily="34" charset="0"/>
              </a:rPr>
              <a:t>Latency (cycles)</a:t>
            </a:r>
          </a:p>
        </p:txBody>
      </p:sp>
      <p:sp>
        <p:nvSpPr>
          <p:cNvPr id="37942" name="Rectangle 52"/>
          <p:cNvSpPr>
            <a:spLocks noChangeArrowheads="1"/>
          </p:cNvSpPr>
          <p:nvPr/>
        </p:nvSpPr>
        <p:spPr bwMode="auto">
          <a:xfrm>
            <a:off x="3843091" y="1435612"/>
            <a:ext cx="2053590" cy="638578"/>
          </a:xfrm>
          <a:prstGeom prst="rect">
            <a:avLst/>
          </a:prstGeom>
          <a:solidFill>
            <a:srgbClr val="E0E0E0"/>
          </a:solidFill>
          <a:ln w="9525">
            <a:solidFill>
              <a:srgbClr val="000066"/>
            </a:solidFill>
            <a:miter lim="800000"/>
            <a:headEnd/>
            <a:tailEnd/>
          </a:ln>
        </p:spPr>
        <p:txBody>
          <a:bodyPr lIns="89833" tIns="46713" rIns="89833" bIns="46713" anchor="ctr" anchorCtr="0"/>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797" dirty="0">
                <a:latin typeface="Calibri" pitchFamily="34" charset="0"/>
              </a:rPr>
              <a:t>Where is it Cached?</a:t>
            </a:r>
          </a:p>
        </p:txBody>
      </p:sp>
      <p:sp>
        <p:nvSpPr>
          <p:cNvPr id="37948" name="Line 58"/>
          <p:cNvSpPr>
            <a:spLocks noChangeShapeType="1"/>
          </p:cNvSpPr>
          <p:nvPr/>
        </p:nvSpPr>
        <p:spPr bwMode="auto">
          <a:xfrm>
            <a:off x="116205" y="1435612"/>
            <a:ext cx="1585" cy="638578"/>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6205" y="4382893"/>
            <a:ext cx="1825413"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Disk cache	</a:t>
            </a:r>
          </a:p>
        </p:txBody>
      </p:sp>
      <p:sp>
        <p:nvSpPr>
          <p:cNvPr id="57" name="Rectangle 23"/>
          <p:cNvSpPr>
            <a:spLocks noChangeArrowheads="1"/>
          </p:cNvSpPr>
          <p:nvPr/>
        </p:nvSpPr>
        <p:spPr bwMode="auto">
          <a:xfrm>
            <a:off x="1941618" y="4382893"/>
            <a:ext cx="1901472"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Disk sectors</a:t>
            </a:r>
          </a:p>
        </p:txBody>
      </p:sp>
      <p:sp>
        <p:nvSpPr>
          <p:cNvPr id="58" name="Rectangle 34"/>
          <p:cNvSpPr>
            <a:spLocks noChangeArrowheads="1"/>
          </p:cNvSpPr>
          <p:nvPr/>
        </p:nvSpPr>
        <p:spPr bwMode="auto">
          <a:xfrm>
            <a:off x="3843091" y="4382893"/>
            <a:ext cx="2053590"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Disk controller</a:t>
            </a:r>
          </a:p>
        </p:txBody>
      </p:sp>
      <p:sp>
        <p:nvSpPr>
          <p:cNvPr id="59" name="Rectangle 33"/>
          <p:cNvSpPr>
            <a:spLocks noChangeArrowheads="1"/>
          </p:cNvSpPr>
          <p:nvPr/>
        </p:nvSpPr>
        <p:spPr bwMode="auto">
          <a:xfrm>
            <a:off x="5896681" y="4382893"/>
            <a:ext cx="1749354" cy="361280"/>
          </a:xfrm>
          <a:prstGeom prst="rect">
            <a:avLst/>
          </a:prstGeom>
          <a:noFill/>
          <a:ln w="9525">
            <a:solidFill>
              <a:srgbClr val="000066"/>
            </a:solidFill>
            <a:miter lim="800000"/>
            <a:headEnd/>
            <a:tailEnd/>
          </a:ln>
        </p:spPr>
        <p:txBody>
          <a:bodyPr lIns="89833" tIns="46713" rIns="89833" bIns="46713"/>
          <a:lstStyle/>
          <a:p>
            <a:pPr algn="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100,000</a:t>
            </a:r>
          </a:p>
        </p:txBody>
      </p:sp>
      <p:sp>
        <p:nvSpPr>
          <p:cNvPr id="60" name="Rectangle 32"/>
          <p:cNvSpPr>
            <a:spLocks noChangeArrowheads="1"/>
          </p:cNvSpPr>
          <p:nvPr/>
        </p:nvSpPr>
        <p:spPr bwMode="auto">
          <a:xfrm>
            <a:off x="7646035" y="4382893"/>
            <a:ext cx="1445119" cy="361280"/>
          </a:xfrm>
          <a:prstGeom prst="rect">
            <a:avLst/>
          </a:prstGeom>
          <a:noFill/>
          <a:ln w="9525">
            <a:solidFill>
              <a:srgbClr val="000066"/>
            </a:solidFill>
            <a:miter lim="800000"/>
            <a:headEnd/>
            <a:tailEnd/>
          </a:ln>
        </p:spPr>
        <p:txBody>
          <a:bodyPr lIns="89833" tIns="46713" rIns="89833" bIns="46713"/>
          <a:lstStyle/>
          <a:p>
            <a:pPr>
              <a:lnSpc>
                <a:spcPct val="98000"/>
              </a:lnSpc>
              <a:tabLst>
                <a:tab pos="0" algn="l"/>
                <a:tab pos="912663" algn="l"/>
                <a:tab pos="1825325" algn="l"/>
                <a:tab pos="2737988" algn="l"/>
                <a:tab pos="3650651" algn="l"/>
                <a:tab pos="4563313" algn="l"/>
                <a:tab pos="5475976" algn="l"/>
                <a:tab pos="6388638" algn="l"/>
                <a:tab pos="7301301" algn="l"/>
                <a:tab pos="8213964" algn="l"/>
                <a:tab pos="9126626" algn="l"/>
                <a:tab pos="10039289" algn="l"/>
              </a:tabLst>
            </a:pPr>
            <a:r>
              <a:rPr lang="en-GB" sz="1597" dirty="0">
                <a:solidFill>
                  <a:srgbClr val="000066"/>
                </a:solidFill>
                <a:latin typeface="Calibri" pitchFamily="34" charset="0"/>
              </a:rPr>
              <a:t>Disk firmware</a:t>
            </a:r>
          </a:p>
        </p:txBody>
      </p:sp>
    </p:spTree>
    <p:extLst>
      <p:ext uri="{BB962C8B-B14F-4D97-AF65-F5344CB8AC3E}">
        <p14:creationId xmlns:p14="http://schemas.microsoft.com/office/powerpoint/2010/main" val="39780966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Memory Access Time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62376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p:cNvSpPr>
          <p:nvPr/>
        </p:nvSpPr>
        <p:spPr bwMode="auto">
          <a:xfrm>
            <a:off x="2117" y="0"/>
            <a:ext cx="9139743" cy="228177"/>
          </a:xfrm>
          <a:prstGeom prst="rect">
            <a:avLst/>
          </a:prstGeom>
          <a:solidFill>
            <a:schemeClr val="accent1"/>
          </a:solidFill>
          <a:ln w="9525" cap="flat">
            <a:noFill/>
            <a:miter lim="800000"/>
            <a:headEnd type="none" w="med" len="med"/>
            <a:tailEnd type="none" w="med" len="med"/>
          </a:ln>
        </p:spPr>
        <p:txBody>
          <a:bodyPr wrap="none" lIns="0" tIns="0" rIns="0" bIns="0"/>
          <a:lstStyle/>
          <a:p>
            <a:endParaRPr lang="en-US"/>
          </a:p>
        </p:txBody>
      </p:sp>
      <p:sp>
        <p:nvSpPr>
          <p:cNvPr id="76802" name="Rectangle 2"/>
          <p:cNvSpPr>
            <a:spLocks/>
          </p:cNvSpPr>
          <p:nvPr/>
        </p:nvSpPr>
        <p:spPr bwMode="auto">
          <a:xfrm>
            <a:off x="8050098" y="22184"/>
            <a:ext cx="1318354" cy="177471"/>
          </a:xfrm>
          <a:prstGeom prst="rect">
            <a:avLst/>
          </a:prstGeom>
          <a:noFill/>
          <a:ln w="25400" cap="flat">
            <a:noFill/>
            <a:miter lim="800000"/>
            <a:headEnd type="none" w="med" len="med"/>
            <a:tailEnd type="none" w="med" len="med"/>
          </a:ln>
        </p:spPr>
        <p:txBody>
          <a:bodyPr lIns="0" tIns="0" rIns="0" bIns="0"/>
          <a:lstStyle/>
          <a:p>
            <a:pPr algn="l"/>
            <a:r>
              <a:rPr lang="en-US" sz="1198">
                <a:solidFill>
                  <a:srgbClr val="FFFFFF"/>
                </a:solidFill>
                <a:ea typeface="Gill Sans" charset="0"/>
                <a:cs typeface="Gill Sans" charset="0"/>
              </a:rPr>
              <a:t>Carnegie Mellon</a:t>
            </a:r>
          </a:p>
        </p:txBody>
      </p:sp>
      <p:sp>
        <p:nvSpPr>
          <p:cNvPr id="76803" name="Rectangle 3"/>
          <p:cNvSpPr>
            <a:spLocks noGrp="1" noChangeArrowheads="1"/>
          </p:cNvSpPr>
          <p:nvPr>
            <p:ph type="title"/>
          </p:nvPr>
        </p:nvSpPr>
        <p:spPr>
          <a:xfrm>
            <a:off x="382411" y="253530"/>
            <a:ext cx="6008652" cy="1140883"/>
          </a:xfrm>
          <a:ln/>
        </p:spPr>
        <p:txBody>
          <a:bodyPr/>
          <a:lstStyle/>
          <a:p>
            <a:pPr marL="118837" indent="-118837"/>
            <a:r>
              <a:rPr lang="en-US" dirty="0" smtClean="0"/>
              <a:t>x86-64 Linux </a:t>
            </a:r>
            <a:r>
              <a:rPr lang="en-US" dirty="0"/>
              <a:t>Register </a:t>
            </a:r>
            <a:r>
              <a:rPr lang="en-US" dirty="0" smtClean="0"/>
              <a:t>Usage #2</a:t>
            </a:r>
            <a:endParaRPr lang="en-US" dirty="0"/>
          </a:p>
        </p:txBody>
      </p:sp>
      <p:sp>
        <p:nvSpPr>
          <p:cNvPr id="76804" name="Rectangle 4"/>
          <p:cNvSpPr>
            <a:spLocks noGrp="1" noChangeArrowheads="1"/>
          </p:cNvSpPr>
          <p:nvPr>
            <p:ph type="body" idx="1"/>
          </p:nvPr>
        </p:nvSpPr>
        <p:spPr>
          <a:xfrm>
            <a:off x="382411" y="1394413"/>
            <a:ext cx="4056474" cy="4386063"/>
          </a:xfrm>
          <a:ln/>
        </p:spPr>
        <p:txBody>
          <a:bodyPr/>
          <a:lstStyle/>
          <a:p>
            <a:r>
              <a:rPr lang="en-US" dirty="0" smtClean="0">
                <a:latin typeface="Courier New Bold" charset="0"/>
                <a:cs typeface="Courier New Bold" charset="0"/>
                <a:sym typeface="Courier New Bold" charset="0"/>
              </a:rPr>
              <a:t>%</a:t>
            </a:r>
            <a:r>
              <a:rPr lang="en-US" dirty="0" err="1" smtClean="0">
                <a:latin typeface="Courier New Bold" charset="0"/>
                <a:cs typeface="Courier New Bold" charset="0"/>
                <a:sym typeface="Courier New Bold" charset="0"/>
              </a:rPr>
              <a:t>rbx</a:t>
            </a:r>
            <a:r>
              <a:rPr lang="en-US" dirty="0"/>
              <a:t>, </a:t>
            </a:r>
            <a:r>
              <a:rPr lang="en-US" dirty="0" smtClean="0">
                <a:latin typeface="Courier New Bold" charset="0"/>
                <a:cs typeface="Courier New Bold" charset="0"/>
                <a:sym typeface="Courier New Bold" charset="0"/>
              </a:rPr>
              <a:t>%r12</a:t>
            </a:r>
            <a:r>
              <a:rPr lang="en-US" dirty="0" smtClean="0"/>
              <a:t>, </a:t>
            </a:r>
            <a:r>
              <a:rPr lang="en-US" dirty="0" smtClean="0">
                <a:latin typeface="Courier New Bold" charset="0"/>
                <a:cs typeface="Courier New Bold" charset="0"/>
                <a:sym typeface="Courier New Bold" charset="0"/>
              </a:rPr>
              <a:t>%r13</a:t>
            </a:r>
            <a:r>
              <a:rPr lang="en-US" dirty="0"/>
              <a:t>, </a:t>
            </a:r>
            <a:r>
              <a:rPr lang="en-US" dirty="0">
                <a:latin typeface="Courier New Bold" charset="0"/>
                <a:cs typeface="Courier New Bold" charset="0"/>
                <a:sym typeface="Courier New Bold" charset="0"/>
              </a:rPr>
              <a:t>%</a:t>
            </a:r>
            <a:r>
              <a:rPr lang="en-US" dirty="0" smtClean="0">
                <a:latin typeface="Courier New Bold" charset="0"/>
                <a:cs typeface="Courier New Bold" charset="0"/>
                <a:sym typeface="Courier New Bold" charset="0"/>
              </a:rPr>
              <a:t>r14</a:t>
            </a:r>
            <a:endParaRPr lang="en-US" dirty="0">
              <a:latin typeface="Courier New Bold" charset="0"/>
              <a:sym typeface="Courier New Bold" charset="0"/>
            </a:endParaRPr>
          </a:p>
          <a:p>
            <a:pPr marL="551400" lvl="1"/>
            <a:r>
              <a:rPr lang="en-US" dirty="0" err="1" smtClean="0"/>
              <a:t>Callee</a:t>
            </a:r>
            <a:r>
              <a:rPr lang="en-US" dirty="0" smtClean="0"/>
              <a:t>-saved</a:t>
            </a:r>
          </a:p>
          <a:p>
            <a:pPr marL="551400" lvl="1"/>
            <a:r>
              <a:rPr lang="en-US" dirty="0" err="1" smtClean="0"/>
              <a:t>Callee</a:t>
            </a:r>
            <a:r>
              <a:rPr lang="en-US" dirty="0" smtClean="0"/>
              <a:t> must save &amp; restore</a:t>
            </a:r>
          </a:p>
          <a:p>
            <a:pPr marL="291545"/>
            <a:r>
              <a:rPr lang="en-US" dirty="0">
                <a:latin typeface="Courier New Bold" charset="0"/>
                <a:cs typeface="Courier New Bold" charset="0"/>
                <a:sym typeface="Courier New Bold" charset="0"/>
              </a:rPr>
              <a:t>%</a:t>
            </a:r>
            <a:r>
              <a:rPr lang="en-US" dirty="0" err="1" smtClean="0">
                <a:latin typeface="Courier New Bold" charset="0"/>
                <a:cs typeface="Courier New Bold" charset="0"/>
                <a:sym typeface="Courier New Bold" charset="0"/>
              </a:rPr>
              <a:t>rbp</a:t>
            </a:r>
            <a:endParaRPr lang="en-US" dirty="0"/>
          </a:p>
          <a:p>
            <a:pPr marL="551400" lvl="1"/>
            <a:r>
              <a:rPr lang="en-US" dirty="0" err="1"/>
              <a:t>Callee</a:t>
            </a:r>
            <a:r>
              <a:rPr lang="en-US" dirty="0"/>
              <a:t>-saved</a:t>
            </a:r>
          </a:p>
          <a:p>
            <a:pPr marL="551400" lvl="1"/>
            <a:r>
              <a:rPr lang="en-US" dirty="0" err="1"/>
              <a:t>Callee</a:t>
            </a:r>
            <a:r>
              <a:rPr lang="en-US" dirty="0"/>
              <a:t> must save &amp; restore</a:t>
            </a:r>
          </a:p>
          <a:p>
            <a:pPr marL="551400" lvl="1"/>
            <a:r>
              <a:rPr lang="en-US" dirty="0" smtClean="0"/>
              <a:t>May be used as frame pointer</a:t>
            </a:r>
          </a:p>
          <a:p>
            <a:pPr marL="551400" lvl="1"/>
            <a:r>
              <a:rPr lang="en-US" dirty="0" smtClean="0"/>
              <a:t>Can mix &amp; match</a:t>
            </a:r>
            <a:endParaRPr lang="en-US" dirty="0"/>
          </a:p>
          <a:p>
            <a:r>
              <a:rPr lang="en-US" dirty="0" smtClean="0">
                <a:latin typeface="Courier New Bold" charset="0"/>
                <a:cs typeface="Courier New Bold" charset="0"/>
                <a:sym typeface="Courier New Bold" charset="0"/>
              </a:rPr>
              <a:t>%</a:t>
            </a:r>
            <a:r>
              <a:rPr lang="en-US" dirty="0" err="1" smtClean="0">
                <a:latin typeface="Courier New Bold" charset="0"/>
                <a:cs typeface="Courier New Bold" charset="0"/>
                <a:sym typeface="Courier New Bold" charset="0"/>
              </a:rPr>
              <a:t>rsp</a:t>
            </a:r>
            <a:endParaRPr lang="en-US" dirty="0">
              <a:latin typeface="Courier New Bold" charset="0"/>
              <a:sym typeface="Courier New Bold" charset="0"/>
            </a:endParaRPr>
          </a:p>
          <a:p>
            <a:pPr marL="551400" lvl="1"/>
            <a:r>
              <a:rPr lang="en-US" dirty="0"/>
              <a:t>S</a:t>
            </a:r>
            <a:r>
              <a:rPr lang="en-US" dirty="0" smtClean="0"/>
              <a:t>pecial form of </a:t>
            </a:r>
            <a:r>
              <a:rPr lang="en-US" dirty="0" err="1" smtClean="0"/>
              <a:t>callee</a:t>
            </a:r>
            <a:r>
              <a:rPr lang="en-US" dirty="0" smtClean="0"/>
              <a:t> save</a:t>
            </a:r>
          </a:p>
          <a:p>
            <a:pPr marL="551400" lvl="1"/>
            <a:r>
              <a:rPr lang="en-US" dirty="0" smtClean="0"/>
              <a:t>Restored to original value upon exit from procedure</a:t>
            </a:r>
            <a:endParaRPr lang="en-US" dirty="0"/>
          </a:p>
        </p:txBody>
      </p:sp>
      <p:sp>
        <p:nvSpPr>
          <p:cNvPr id="76808" name="Rectangle 8"/>
          <p:cNvSpPr>
            <a:spLocks/>
          </p:cNvSpPr>
          <p:nvPr/>
        </p:nvSpPr>
        <p:spPr bwMode="auto">
          <a:xfrm>
            <a:off x="6391063" y="1369060"/>
            <a:ext cx="2535296" cy="380294"/>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rbx</a:t>
            </a:r>
            <a:endParaRPr lang="en-US" sz="2395" dirty="0">
              <a:latin typeface="Courier New Bold" charset="0"/>
              <a:cs typeface="Courier New Bold" charset="0"/>
              <a:sym typeface="Courier New Bold" charset="0"/>
            </a:endParaRPr>
          </a:p>
        </p:txBody>
      </p:sp>
      <p:sp>
        <p:nvSpPr>
          <p:cNvPr id="76811" name="Rectangle 11"/>
          <p:cNvSpPr>
            <a:spLocks/>
          </p:cNvSpPr>
          <p:nvPr/>
        </p:nvSpPr>
        <p:spPr bwMode="auto">
          <a:xfrm>
            <a:off x="6391063" y="3650827"/>
            <a:ext cx="2535296" cy="380294"/>
          </a:xfrm>
          <a:prstGeom prst="rect">
            <a:avLst/>
          </a:prstGeom>
          <a:solidFill>
            <a:srgbClr val="F1C7C7"/>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rsp</a:t>
            </a:r>
            <a:endParaRPr lang="en-US" sz="2395" dirty="0">
              <a:latin typeface="Courier New Bold" charset="0"/>
              <a:cs typeface="Courier New Bold" charset="0"/>
              <a:sym typeface="Courier New Bold" charset="0"/>
            </a:endParaRPr>
          </a:p>
        </p:txBody>
      </p:sp>
      <p:sp>
        <p:nvSpPr>
          <p:cNvPr id="76814" name="AutoShape 14"/>
          <p:cNvSpPr>
            <a:spLocks/>
          </p:cNvSpPr>
          <p:nvPr/>
        </p:nvSpPr>
        <p:spPr bwMode="auto">
          <a:xfrm>
            <a:off x="5934710" y="1369060"/>
            <a:ext cx="304236" cy="2205708"/>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endParaRPr lang="en-US"/>
          </a:p>
        </p:txBody>
      </p:sp>
      <p:sp>
        <p:nvSpPr>
          <p:cNvPr id="76815" name="AutoShape 15"/>
          <p:cNvSpPr>
            <a:spLocks/>
          </p:cNvSpPr>
          <p:nvPr/>
        </p:nvSpPr>
        <p:spPr bwMode="auto">
          <a:xfrm>
            <a:off x="5706533" y="3194473"/>
            <a:ext cx="304236" cy="836648"/>
          </a:xfrm>
          <a:custGeom>
            <a:avLst/>
            <a:gdLst>
              <a:gd name="T0" fmla="*/ 10800 w 21600"/>
              <a:gd name="T1" fmla="*/ 10800 h 21600"/>
            </a:gdLst>
            <a:ahLst/>
            <a:cxnLst>
              <a:cxn ang="0">
                <a:pos x="T0" y="T1"/>
              </a:cxn>
            </a:cxnLst>
            <a:rect l="0" t="0" r="r" b="b"/>
            <a:pathLst>
              <a:path w="21600" h="21600">
                <a:moveTo>
                  <a:pt x="21600" y="21600"/>
                </a:moveTo>
                <a:cubicBezTo>
                  <a:pt x="15635" y="21600"/>
                  <a:pt x="10800" y="21139"/>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endParaRPr lang="en-US"/>
          </a:p>
        </p:txBody>
      </p:sp>
      <p:sp>
        <p:nvSpPr>
          <p:cNvPr id="76817" name="Rectangle 17"/>
          <p:cNvSpPr>
            <a:spLocks/>
          </p:cNvSpPr>
          <p:nvPr/>
        </p:nvSpPr>
        <p:spPr bwMode="auto">
          <a:xfrm>
            <a:off x="4553924" y="1977531"/>
            <a:ext cx="1271451" cy="573709"/>
          </a:xfrm>
          <a:prstGeom prst="rect">
            <a:avLst/>
          </a:prstGeom>
          <a:noFill/>
          <a:ln w="25400" cap="flat">
            <a:noFill/>
            <a:miter lim="800000"/>
            <a:headEnd type="none" w="med" len="med"/>
            <a:tailEnd type="none" w="med" len="med"/>
          </a:ln>
        </p:spPr>
        <p:txBody>
          <a:bodyPr wrap="none" lIns="38029" tIns="38029" rIns="38029" bIns="38029">
            <a:spAutoFit/>
          </a:bodyPr>
          <a:lstStyle/>
          <a:p>
            <a:pPr algn="r"/>
            <a:r>
              <a:rPr lang="en-US" sz="1797" dirty="0" err="1">
                <a:latin typeface="Calibri Bold" charset="0"/>
                <a:ea typeface="Calibri Bold" charset="0"/>
                <a:cs typeface="Calibri Bold" charset="0"/>
                <a:sym typeface="Calibri Bold" charset="0"/>
              </a:rPr>
              <a:t>Callee</a:t>
            </a:r>
            <a:r>
              <a:rPr lang="en-US" sz="1797" dirty="0">
                <a:latin typeface="Calibri Bold" charset="0"/>
                <a:ea typeface="Calibri Bold" charset="0"/>
                <a:cs typeface="Calibri Bold" charset="0"/>
                <a:sym typeface="Calibri Bold" charset="0"/>
              </a:rPr>
              <a:t>-saved</a:t>
            </a:r>
            <a:endParaRPr lang="en-US" dirty="0">
              <a:solidFill>
                <a:schemeClr val="tx1"/>
              </a:solidFill>
              <a:latin typeface="Arial Narrow Bold" charset="0"/>
              <a:ea typeface="Lucida Grande" charset="0"/>
              <a:cs typeface="Lucida Grande" charset="0"/>
              <a:sym typeface="Arial Narrow Bold" charset="0"/>
            </a:endParaRPr>
          </a:p>
          <a:p>
            <a:pPr algn="r"/>
            <a:r>
              <a:rPr lang="en-US" sz="1797" dirty="0">
                <a:latin typeface="Calibri Bold" charset="0"/>
                <a:ea typeface="Calibri Bold" charset="0"/>
                <a:cs typeface="Calibri Bold" charset="0"/>
                <a:sym typeface="Calibri Bold" charset="0"/>
              </a:rPr>
              <a:t>Temporaries</a:t>
            </a:r>
          </a:p>
        </p:txBody>
      </p:sp>
      <p:sp>
        <p:nvSpPr>
          <p:cNvPr id="76818" name="Rectangle 18"/>
          <p:cNvSpPr>
            <a:spLocks/>
          </p:cNvSpPr>
          <p:nvPr/>
        </p:nvSpPr>
        <p:spPr bwMode="auto">
          <a:xfrm>
            <a:off x="4935565" y="3422650"/>
            <a:ext cx="745616"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r"/>
            <a:r>
              <a:rPr lang="en-US" sz="1797">
                <a:latin typeface="Calibri Bold" charset="0"/>
                <a:ea typeface="Calibri Bold" charset="0"/>
                <a:cs typeface="Calibri Bold" charset="0"/>
                <a:sym typeface="Calibri Bold" charset="0"/>
              </a:rPr>
              <a:t>Special</a:t>
            </a:r>
          </a:p>
        </p:txBody>
      </p:sp>
      <p:sp>
        <p:nvSpPr>
          <p:cNvPr id="24" name="Rectangle 8"/>
          <p:cNvSpPr>
            <a:spLocks/>
          </p:cNvSpPr>
          <p:nvPr/>
        </p:nvSpPr>
        <p:spPr bwMode="auto">
          <a:xfrm>
            <a:off x="6391063" y="3194474"/>
            <a:ext cx="2535296" cy="380294"/>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a:t>
            </a:r>
            <a:r>
              <a:rPr lang="en-US" sz="2395" dirty="0" err="1">
                <a:latin typeface="Courier New Bold" charset="0"/>
                <a:cs typeface="Courier New Bold" charset="0"/>
                <a:sym typeface="Courier New Bold" charset="0"/>
              </a:rPr>
              <a:t>rbp</a:t>
            </a:r>
            <a:endParaRPr lang="en-US" sz="2395" dirty="0">
              <a:latin typeface="Courier New Bold" charset="0"/>
              <a:cs typeface="Courier New Bold" charset="0"/>
              <a:sym typeface="Courier New Bold" charset="0"/>
            </a:endParaRPr>
          </a:p>
        </p:txBody>
      </p:sp>
      <p:sp>
        <p:nvSpPr>
          <p:cNvPr id="25" name="Rectangle 8"/>
          <p:cNvSpPr>
            <a:spLocks/>
          </p:cNvSpPr>
          <p:nvPr/>
        </p:nvSpPr>
        <p:spPr bwMode="auto">
          <a:xfrm>
            <a:off x="6391063" y="1825414"/>
            <a:ext cx="2535296" cy="380294"/>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%r12</a:t>
            </a:r>
          </a:p>
        </p:txBody>
      </p:sp>
      <p:sp>
        <p:nvSpPr>
          <p:cNvPr id="26" name="Rectangle 8"/>
          <p:cNvSpPr>
            <a:spLocks/>
          </p:cNvSpPr>
          <p:nvPr/>
        </p:nvSpPr>
        <p:spPr bwMode="auto">
          <a:xfrm>
            <a:off x="6391063" y="2281767"/>
            <a:ext cx="2535296" cy="380294"/>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%r13</a:t>
            </a:r>
          </a:p>
        </p:txBody>
      </p:sp>
      <p:sp>
        <p:nvSpPr>
          <p:cNvPr id="27" name="Rectangle 8"/>
          <p:cNvSpPr>
            <a:spLocks/>
          </p:cNvSpPr>
          <p:nvPr/>
        </p:nvSpPr>
        <p:spPr bwMode="auto">
          <a:xfrm>
            <a:off x="6391063" y="2738120"/>
            <a:ext cx="2535296" cy="380294"/>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r>
              <a:rPr lang="en-US" sz="2395" dirty="0">
                <a:latin typeface="Courier New Bold" charset="0"/>
                <a:cs typeface="Courier New Bold" charset="0"/>
                <a:sym typeface="Courier New Bold" charset="0"/>
              </a:rPr>
              <a:t>%r14</a:t>
            </a:r>
          </a:p>
        </p:txBody>
      </p:sp>
    </p:spTree>
    <p:extLst>
      <p:ext uri="{BB962C8B-B14F-4D97-AF65-F5344CB8AC3E}">
        <p14:creationId xmlns:p14="http://schemas.microsoft.com/office/powerpoint/2010/main" val="2653413982"/>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p:cNvSpPr>
          <p:nvPr/>
        </p:nvSpPr>
        <p:spPr bwMode="auto">
          <a:xfrm>
            <a:off x="2117" y="0"/>
            <a:ext cx="9139743" cy="228177"/>
          </a:xfrm>
          <a:prstGeom prst="rect">
            <a:avLst/>
          </a:prstGeom>
          <a:solidFill>
            <a:schemeClr val="accent1"/>
          </a:solidFill>
          <a:ln w="9525" cap="flat">
            <a:noFill/>
            <a:miter lim="800000"/>
            <a:headEnd type="none" w="med" len="med"/>
            <a:tailEnd type="none" w="med" len="med"/>
          </a:ln>
        </p:spPr>
        <p:txBody>
          <a:bodyPr wrap="none" lIns="0" tIns="0" rIns="0" bIns="0"/>
          <a:lstStyle/>
          <a:p>
            <a:endParaRPr lang="en-US"/>
          </a:p>
        </p:txBody>
      </p:sp>
      <p:sp>
        <p:nvSpPr>
          <p:cNvPr id="63490" name="Rectangle 2"/>
          <p:cNvSpPr>
            <a:spLocks/>
          </p:cNvSpPr>
          <p:nvPr/>
        </p:nvSpPr>
        <p:spPr bwMode="auto">
          <a:xfrm>
            <a:off x="8050098" y="22184"/>
            <a:ext cx="1318354" cy="177471"/>
          </a:xfrm>
          <a:prstGeom prst="rect">
            <a:avLst/>
          </a:prstGeom>
          <a:noFill/>
          <a:ln w="25400" cap="flat">
            <a:noFill/>
            <a:miter lim="800000"/>
            <a:headEnd type="none" w="med" len="med"/>
            <a:tailEnd type="none" w="med" len="med"/>
          </a:ln>
        </p:spPr>
        <p:txBody>
          <a:bodyPr lIns="0" tIns="0" rIns="0" bIns="0"/>
          <a:lstStyle/>
          <a:p>
            <a:pPr algn="l"/>
            <a:r>
              <a:rPr lang="en-US" sz="1198">
                <a:solidFill>
                  <a:srgbClr val="FFFFFF"/>
                </a:solidFill>
                <a:ea typeface="Gill Sans" charset="0"/>
                <a:cs typeface="Gill Sans" charset="0"/>
              </a:rPr>
              <a:t>Carnegie Mellon</a:t>
            </a:r>
          </a:p>
        </p:txBody>
      </p:sp>
      <p:sp>
        <p:nvSpPr>
          <p:cNvPr id="63491" name="Rectangle 3"/>
          <p:cNvSpPr>
            <a:spLocks noGrp="1" noChangeArrowheads="1"/>
          </p:cNvSpPr>
          <p:nvPr>
            <p:ph type="title"/>
          </p:nvPr>
        </p:nvSpPr>
        <p:spPr>
          <a:ln/>
        </p:spPr>
        <p:txBody>
          <a:bodyPr/>
          <a:lstStyle/>
          <a:p>
            <a:pPr marL="118837" indent="-118837"/>
            <a:r>
              <a:rPr lang="en-US" dirty="0" err="1" smtClean="0"/>
              <a:t>Callee</a:t>
            </a:r>
            <a:r>
              <a:rPr lang="en-US" dirty="0" smtClean="0"/>
              <a:t>-Saved Example #1</a:t>
            </a:r>
            <a:endParaRPr lang="en-US" dirty="0">
              <a:latin typeface="Courier New Bold" charset="0"/>
              <a:sym typeface="Courier New Bold" charset="0"/>
            </a:endParaRPr>
          </a:p>
        </p:txBody>
      </p:sp>
      <p:sp>
        <p:nvSpPr>
          <p:cNvPr id="63492" name="Rectangle 4"/>
          <p:cNvSpPr>
            <a:spLocks/>
          </p:cNvSpPr>
          <p:nvPr/>
        </p:nvSpPr>
        <p:spPr bwMode="auto">
          <a:xfrm>
            <a:off x="382411" y="3194473"/>
            <a:ext cx="4411416" cy="3498709"/>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029" tIns="38029" rIns="38029" bIns="38029"/>
          <a:lstStyle/>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call_incr2:</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pushq</a:t>
            </a: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rbx</a:t>
            </a:r>
            <a:endParaRPr lang="en-US" sz="1797" dirty="0">
              <a:solidFill>
                <a:srgbClr val="FF0000"/>
              </a:solidFill>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subq</a:t>
            </a:r>
            <a:r>
              <a:rPr lang="en-US" sz="1797" dirty="0">
                <a:solidFill>
                  <a:srgbClr val="FF0000"/>
                </a:solidFill>
                <a:latin typeface="Courier New" pitchFamily="49" charset="0"/>
                <a:cs typeface="Courier New" pitchFamily="49" charset="0"/>
                <a:sym typeface="Courier New Bold" charset="0"/>
              </a:rPr>
              <a:t>    $16, %</a:t>
            </a:r>
            <a:r>
              <a:rPr lang="en-US" sz="1797" dirty="0" err="1">
                <a:solidFill>
                  <a:srgbClr val="FF0000"/>
                </a:solidFill>
                <a:latin typeface="Courier New" pitchFamily="49" charset="0"/>
                <a:cs typeface="Courier New" pitchFamily="49" charset="0"/>
                <a:sym typeface="Courier New Bold" charset="0"/>
              </a:rPr>
              <a:t>rsp</a:t>
            </a:r>
            <a:endParaRPr lang="en-US" sz="1797" dirty="0">
              <a:solidFill>
                <a:srgbClr val="FF0000"/>
              </a:solidFill>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solidFill>
                  <a:srgbClr val="FF0000"/>
                </a:solidFill>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rdi</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movq</a:t>
            </a:r>
            <a:r>
              <a:rPr lang="en-US" sz="1797" dirty="0">
                <a:latin typeface="Courier New" pitchFamily="49" charset="0"/>
                <a:cs typeface="Courier New" pitchFamily="49" charset="0"/>
                <a:sym typeface="Courier New Bold" charset="0"/>
              </a:rPr>
              <a:t>    $15213, 8(%</a:t>
            </a:r>
            <a:r>
              <a:rPr lang="en-US" sz="1797" dirty="0" err="1">
                <a:latin typeface="Courier New" pitchFamily="49" charset="0"/>
                <a:cs typeface="Courier New" pitchFamily="49" charset="0"/>
                <a:sym typeface="Courier New Bold" charset="0"/>
              </a:rPr>
              <a:t>rsp</a:t>
            </a:r>
            <a:r>
              <a:rPr lang="en-US" sz="1797" dirty="0">
                <a:latin typeface="Courier New" pitchFamily="49" charset="0"/>
                <a:cs typeface="Courier New" pitchFamily="49" charset="0"/>
                <a:sym typeface="Courier New Bold" charset="0"/>
              </a:rPr>
              <a:t>)</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movl</a:t>
            </a:r>
            <a:r>
              <a:rPr lang="en-US" sz="1797" dirty="0">
                <a:latin typeface="Courier New" pitchFamily="49" charset="0"/>
                <a:cs typeface="Courier New" pitchFamily="49" charset="0"/>
                <a:sym typeface="Courier New Bold" charset="0"/>
              </a:rPr>
              <a:t>    $3000, %</a:t>
            </a:r>
            <a:r>
              <a:rPr lang="en-US" sz="1797" dirty="0" err="1">
                <a:latin typeface="Courier New" pitchFamily="49" charset="0"/>
                <a:cs typeface="Courier New" pitchFamily="49" charset="0"/>
                <a:sym typeface="Courier New Bold" charset="0"/>
              </a:rPr>
              <a:t>esi</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leaq</a:t>
            </a:r>
            <a:r>
              <a:rPr lang="en-US" sz="1797" dirty="0">
                <a:latin typeface="Courier New" pitchFamily="49" charset="0"/>
                <a:cs typeface="Courier New" pitchFamily="49" charset="0"/>
                <a:sym typeface="Courier New Bold" charset="0"/>
              </a:rPr>
              <a:t>    8(%</a:t>
            </a:r>
            <a:r>
              <a:rPr lang="en-US" sz="1797" dirty="0" err="1">
                <a:latin typeface="Courier New" pitchFamily="49" charset="0"/>
                <a:cs typeface="Courier New" pitchFamily="49" charset="0"/>
                <a:sym typeface="Courier New Bold" charset="0"/>
              </a:rPr>
              <a:t>rsp</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rdi</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call    </a:t>
            </a:r>
            <a:r>
              <a:rPr lang="en-US" sz="1797" dirty="0" err="1">
                <a:latin typeface="Courier New" pitchFamily="49" charset="0"/>
                <a:cs typeface="Courier New" pitchFamily="49" charset="0"/>
                <a:sym typeface="Courier New Bold" charset="0"/>
              </a:rPr>
              <a:t>incr</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addq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rax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addq</a:t>
            </a:r>
            <a:r>
              <a:rPr lang="en-US" sz="1797" dirty="0">
                <a:latin typeface="Courier New" pitchFamily="49" charset="0"/>
                <a:cs typeface="Courier New" pitchFamily="49" charset="0"/>
                <a:sym typeface="Courier New Bold" charset="0"/>
              </a:rPr>
              <a:t>    $16, %</a:t>
            </a:r>
            <a:r>
              <a:rPr lang="en-US" sz="1797" dirty="0" err="1">
                <a:latin typeface="Courier New" pitchFamily="49" charset="0"/>
                <a:cs typeface="Courier New" pitchFamily="49" charset="0"/>
                <a:sym typeface="Courier New Bold" charset="0"/>
              </a:rPr>
              <a:t>rsp</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popq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ret</a:t>
            </a:r>
          </a:p>
        </p:txBody>
      </p:sp>
      <p:sp>
        <p:nvSpPr>
          <p:cNvPr id="63493" name="Rectangle 5"/>
          <p:cNvSpPr>
            <a:spLocks/>
          </p:cNvSpPr>
          <p:nvPr/>
        </p:nvSpPr>
        <p:spPr bwMode="auto">
          <a:xfrm>
            <a:off x="382411" y="1369060"/>
            <a:ext cx="4335357" cy="1597237"/>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029" tIns="38029" rIns="38029" bIns="38029"/>
          <a:lstStyle/>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long call_incr2(long x) {</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long v1 = 15213;</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long v2 = </a:t>
            </a:r>
            <a:r>
              <a:rPr lang="en-US" sz="1797" dirty="0" err="1">
                <a:latin typeface="Courier New" pitchFamily="49" charset="0"/>
                <a:cs typeface="Courier New" pitchFamily="49" charset="0"/>
                <a:sym typeface="Courier New Bold" charset="0"/>
              </a:rPr>
              <a:t>incr</a:t>
            </a:r>
            <a:r>
              <a:rPr lang="en-US" sz="1797" dirty="0">
                <a:latin typeface="Courier New" pitchFamily="49" charset="0"/>
                <a:cs typeface="Courier New" pitchFamily="49" charset="0"/>
                <a:sym typeface="Courier New Bold" charset="0"/>
              </a:rPr>
              <a:t>(&amp;v1, 3000);</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return x+v2;</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a:t>
            </a:r>
          </a:p>
        </p:txBody>
      </p:sp>
      <p:sp>
        <p:nvSpPr>
          <p:cNvPr id="63498" name="Line 10"/>
          <p:cNvSpPr>
            <a:spLocks noChangeShapeType="1"/>
          </p:cNvSpPr>
          <p:nvPr/>
        </p:nvSpPr>
        <p:spPr bwMode="auto">
          <a:xfrm flipH="1">
            <a:off x="6467122" y="2738120"/>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63499" name="Rectangle 11"/>
          <p:cNvSpPr>
            <a:spLocks/>
          </p:cNvSpPr>
          <p:nvPr/>
        </p:nvSpPr>
        <p:spPr bwMode="auto">
          <a:xfrm>
            <a:off x="6985398" y="2579664"/>
            <a:ext cx="627213" cy="325255"/>
          </a:xfrm>
          <a:prstGeom prst="rect">
            <a:avLst/>
          </a:prstGeom>
          <a:noFill/>
          <a:ln w="25400" cap="flat">
            <a:noFill/>
            <a:miter lim="800000"/>
            <a:headEnd type="none" w="med" len="med"/>
            <a:tailEnd type="none" w="med" len="med"/>
          </a:ln>
        </p:spPr>
        <p:txBody>
          <a:bodyPr wrap="none" lIns="38029" tIns="38029" rIns="38029" bIns="38029">
            <a:spAutoFit/>
          </a:bodyP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rsp</a:t>
            </a:r>
            <a:endParaRPr lang="en-US" sz="1797" dirty="0">
              <a:latin typeface="Courier New Bold" charset="0"/>
              <a:cs typeface="Courier New Bold" charset="0"/>
              <a:sym typeface="Courier New Bold" charset="0"/>
            </a:endParaRPr>
          </a:p>
        </p:txBody>
      </p:sp>
      <p:sp>
        <p:nvSpPr>
          <p:cNvPr id="63500" name="Rectangle 12"/>
          <p:cNvSpPr>
            <a:spLocks/>
          </p:cNvSpPr>
          <p:nvPr/>
        </p:nvSpPr>
        <p:spPr bwMode="auto">
          <a:xfrm>
            <a:off x="5934710" y="1064824"/>
            <a:ext cx="2348275" cy="352712"/>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996" dirty="0">
                <a:latin typeface="Calibri Bold" charset="0"/>
                <a:ea typeface="Calibri Bold" charset="0"/>
                <a:cs typeface="Calibri Bold" charset="0"/>
                <a:sym typeface="Calibri Bold" charset="0"/>
              </a:rPr>
              <a:t>Initial Stack Structure</a:t>
            </a:r>
          </a:p>
        </p:txBody>
      </p:sp>
      <p:sp>
        <p:nvSpPr>
          <p:cNvPr id="63501" name="Rectangle 13"/>
          <p:cNvSpPr>
            <a:spLocks/>
          </p:cNvSpPr>
          <p:nvPr/>
        </p:nvSpPr>
        <p:spPr bwMode="auto">
          <a:xfrm>
            <a:off x="5174121" y="1597237"/>
            <a:ext cx="1293001" cy="912707"/>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 . .</a:t>
            </a:r>
          </a:p>
        </p:txBody>
      </p:sp>
      <p:sp>
        <p:nvSpPr>
          <p:cNvPr id="16" name="Rectangle 9"/>
          <p:cNvSpPr>
            <a:spLocks/>
          </p:cNvSpPr>
          <p:nvPr/>
        </p:nvSpPr>
        <p:spPr bwMode="auto">
          <a:xfrm>
            <a:off x="5174121" y="2509944"/>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Calibri Bold" charset="0"/>
                <a:ea typeface="Calibri Bold" charset="0"/>
                <a:cs typeface="Calibri Bold" charset="0"/>
                <a:sym typeface="Calibri Bold" charset="0"/>
              </a:rPr>
              <a:t>Rtn</a:t>
            </a:r>
            <a:r>
              <a:rPr lang="en-US" sz="1797" dirty="0">
                <a:latin typeface="Calibri Bold" charset="0"/>
                <a:ea typeface="Calibri Bold" charset="0"/>
                <a:cs typeface="Calibri Bold" charset="0"/>
                <a:sym typeface="Calibri Bold" charset="0"/>
              </a:rPr>
              <a:t> address</a:t>
            </a:r>
          </a:p>
        </p:txBody>
      </p:sp>
      <p:sp>
        <p:nvSpPr>
          <p:cNvPr id="17" name="Rectangle 7"/>
          <p:cNvSpPr>
            <a:spLocks/>
          </p:cNvSpPr>
          <p:nvPr/>
        </p:nvSpPr>
        <p:spPr bwMode="auto">
          <a:xfrm>
            <a:off x="5174121" y="5780476"/>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15213</a:t>
            </a:r>
          </a:p>
        </p:txBody>
      </p:sp>
      <p:sp>
        <p:nvSpPr>
          <p:cNvPr id="18" name="Rectangle 9"/>
          <p:cNvSpPr>
            <a:spLocks/>
          </p:cNvSpPr>
          <p:nvPr/>
        </p:nvSpPr>
        <p:spPr bwMode="auto">
          <a:xfrm>
            <a:off x="5174121" y="6160770"/>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Unused</a:t>
            </a:r>
          </a:p>
        </p:txBody>
      </p:sp>
      <p:sp>
        <p:nvSpPr>
          <p:cNvPr id="19" name="Line 10"/>
          <p:cNvSpPr>
            <a:spLocks noChangeShapeType="1"/>
          </p:cNvSpPr>
          <p:nvPr/>
        </p:nvSpPr>
        <p:spPr bwMode="auto">
          <a:xfrm flipH="1">
            <a:off x="6494059" y="6395285"/>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20" name="Rectangle 11"/>
          <p:cNvSpPr>
            <a:spLocks/>
          </p:cNvSpPr>
          <p:nvPr/>
        </p:nvSpPr>
        <p:spPr bwMode="auto">
          <a:xfrm>
            <a:off x="6999535" y="6167108"/>
            <a:ext cx="627213"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rsp</a:t>
            </a:r>
            <a:endParaRPr lang="en-US" sz="1797" dirty="0">
              <a:latin typeface="Courier New Bold" charset="0"/>
              <a:cs typeface="Courier New Bold" charset="0"/>
              <a:sym typeface="Courier New Bold" charset="0"/>
            </a:endParaRPr>
          </a:p>
        </p:txBody>
      </p:sp>
      <p:sp>
        <p:nvSpPr>
          <p:cNvPr id="21" name="Rectangle 12"/>
          <p:cNvSpPr>
            <a:spLocks/>
          </p:cNvSpPr>
          <p:nvPr/>
        </p:nvSpPr>
        <p:spPr bwMode="auto">
          <a:xfrm>
            <a:off x="5934710" y="3574768"/>
            <a:ext cx="2720571" cy="352712"/>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996" dirty="0">
                <a:latin typeface="Calibri Bold" charset="0"/>
                <a:ea typeface="Calibri Bold" charset="0"/>
                <a:cs typeface="Calibri Bold" charset="0"/>
                <a:sym typeface="Calibri Bold" charset="0"/>
              </a:rPr>
              <a:t>Resulting Stack Structure</a:t>
            </a:r>
          </a:p>
        </p:txBody>
      </p:sp>
      <p:sp>
        <p:nvSpPr>
          <p:cNvPr id="22" name="Rectangle 13"/>
          <p:cNvSpPr>
            <a:spLocks/>
          </p:cNvSpPr>
          <p:nvPr/>
        </p:nvSpPr>
        <p:spPr bwMode="auto">
          <a:xfrm>
            <a:off x="5174121" y="4107180"/>
            <a:ext cx="1293001" cy="912707"/>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 . .</a:t>
            </a:r>
          </a:p>
        </p:txBody>
      </p:sp>
      <p:sp>
        <p:nvSpPr>
          <p:cNvPr id="23" name="Rectangle 9"/>
          <p:cNvSpPr>
            <a:spLocks/>
          </p:cNvSpPr>
          <p:nvPr/>
        </p:nvSpPr>
        <p:spPr bwMode="auto">
          <a:xfrm>
            <a:off x="5174121" y="5019887"/>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Calibri Bold" charset="0"/>
                <a:ea typeface="Calibri Bold" charset="0"/>
                <a:cs typeface="Calibri Bold" charset="0"/>
                <a:sym typeface="Calibri Bold" charset="0"/>
              </a:rPr>
              <a:t>Rtn</a:t>
            </a:r>
            <a:r>
              <a:rPr lang="en-US" sz="1797" dirty="0">
                <a:latin typeface="Calibri Bold" charset="0"/>
                <a:ea typeface="Calibri Bold" charset="0"/>
                <a:cs typeface="Calibri Bold" charset="0"/>
                <a:sym typeface="Calibri Bold" charset="0"/>
              </a:rPr>
              <a:t> address</a:t>
            </a:r>
          </a:p>
        </p:txBody>
      </p:sp>
      <p:sp>
        <p:nvSpPr>
          <p:cNvPr id="26" name="Line 10"/>
          <p:cNvSpPr>
            <a:spLocks noChangeShapeType="1"/>
          </p:cNvSpPr>
          <p:nvPr/>
        </p:nvSpPr>
        <p:spPr bwMode="auto">
          <a:xfrm flipH="1">
            <a:off x="6467122" y="6008652"/>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27" name="Rectangle 11"/>
          <p:cNvSpPr>
            <a:spLocks/>
          </p:cNvSpPr>
          <p:nvPr/>
        </p:nvSpPr>
        <p:spPr bwMode="auto">
          <a:xfrm>
            <a:off x="6972597" y="5780475"/>
            <a:ext cx="902420"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797" dirty="0">
                <a:latin typeface="Courier New Bold" charset="0"/>
                <a:cs typeface="Courier New Bold" charset="0"/>
                <a:sym typeface="Courier New Bold" charset="0"/>
              </a:rPr>
              <a:t>%rsp+8</a:t>
            </a:r>
          </a:p>
        </p:txBody>
      </p:sp>
      <p:sp>
        <p:nvSpPr>
          <p:cNvPr id="24" name="Rectangle 9"/>
          <p:cNvSpPr>
            <a:spLocks/>
          </p:cNvSpPr>
          <p:nvPr/>
        </p:nvSpPr>
        <p:spPr bwMode="auto">
          <a:xfrm>
            <a:off x="5174121" y="5400181"/>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Saved </a:t>
            </a:r>
            <a:r>
              <a:rPr lang="en-US" sz="1797" dirty="0">
                <a:latin typeface="Courier New"/>
                <a:ea typeface="Calibri Bold" charset="0"/>
                <a:cs typeface="Courier New"/>
                <a:sym typeface="Calibri Bold" charset="0"/>
              </a:rPr>
              <a:t>%</a:t>
            </a:r>
            <a:r>
              <a:rPr lang="en-US" sz="1797" dirty="0" err="1">
                <a:latin typeface="Courier New"/>
                <a:ea typeface="Calibri Bold" charset="0"/>
                <a:cs typeface="Courier New"/>
                <a:sym typeface="Calibri Bold" charset="0"/>
              </a:rPr>
              <a:t>rbx</a:t>
            </a:r>
            <a:endParaRPr lang="en-US" sz="1797" dirty="0">
              <a:latin typeface="Courier New"/>
              <a:ea typeface="Calibri Bold" charset="0"/>
              <a:cs typeface="Courier New"/>
              <a:sym typeface="Calibri Bold" charset="0"/>
            </a:endParaRPr>
          </a:p>
        </p:txBody>
      </p:sp>
    </p:spTree>
    <p:extLst>
      <p:ext uri="{BB962C8B-B14F-4D97-AF65-F5344CB8AC3E}">
        <p14:creationId xmlns:p14="http://schemas.microsoft.com/office/powerpoint/2010/main" val="3245286154"/>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p:cNvSpPr>
          <p:nvPr/>
        </p:nvSpPr>
        <p:spPr bwMode="auto">
          <a:xfrm>
            <a:off x="2117" y="0"/>
            <a:ext cx="9139743" cy="228177"/>
          </a:xfrm>
          <a:prstGeom prst="rect">
            <a:avLst/>
          </a:prstGeom>
          <a:solidFill>
            <a:schemeClr val="accent1"/>
          </a:solidFill>
          <a:ln w="9525" cap="flat">
            <a:noFill/>
            <a:miter lim="800000"/>
            <a:headEnd type="none" w="med" len="med"/>
            <a:tailEnd type="none" w="med" len="med"/>
          </a:ln>
        </p:spPr>
        <p:txBody>
          <a:bodyPr wrap="none" lIns="0" tIns="0" rIns="0" bIns="0"/>
          <a:lstStyle/>
          <a:p>
            <a:endParaRPr lang="en-US"/>
          </a:p>
        </p:txBody>
      </p:sp>
      <p:sp>
        <p:nvSpPr>
          <p:cNvPr id="63490" name="Rectangle 2"/>
          <p:cNvSpPr>
            <a:spLocks/>
          </p:cNvSpPr>
          <p:nvPr/>
        </p:nvSpPr>
        <p:spPr bwMode="auto">
          <a:xfrm>
            <a:off x="8050098" y="22184"/>
            <a:ext cx="1318354" cy="177471"/>
          </a:xfrm>
          <a:prstGeom prst="rect">
            <a:avLst/>
          </a:prstGeom>
          <a:noFill/>
          <a:ln w="25400" cap="flat">
            <a:noFill/>
            <a:miter lim="800000"/>
            <a:headEnd type="none" w="med" len="med"/>
            <a:tailEnd type="none" w="med" len="med"/>
          </a:ln>
        </p:spPr>
        <p:txBody>
          <a:bodyPr lIns="0" tIns="0" rIns="0" bIns="0"/>
          <a:lstStyle/>
          <a:p>
            <a:pPr algn="l"/>
            <a:r>
              <a:rPr lang="en-US" sz="1198">
                <a:solidFill>
                  <a:srgbClr val="FFFFFF"/>
                </a:solidFill>
                <a:ea typeface="Gill Sans" charset="0"/>
                <a:cs typeface="Gill Sans" charset="0"/>
              </a:rPr>
              <a:t>Carnegie Mellon</a:t>
            </a:r>
          </a:p>
        </p:txBody>
      </p:sp>
      <p:sp>
        <p:nvSpPr>
          <p:cNvPr id="63491" name="Rectangle 3"/>
          <p:cNvSpPr>
            <a:spLocks noGrp="1" noChangeArrowheads="1"/>
          </p:cNvSpPr>
          <p:nvPr>
            <p:ph type="title"/>
          </p:nvPr>
        </p:nvSpPr>
        <p:spPr>
          <a:ln/>
        </p:spPr>
        <p:txBody>
          <a:bodyPr/>
          <a:lstStyle/>
          <a:p>
            <a:pPr marL="118837" indent="-118837"/>
            <a:r>
              <a:rPr lang="en-US" dirty="0" err="1" smtClean="0"/>
              <a:t>Callee</a:t>
            </a:r>
            <a:r>
              <a:rPr lang="en-US" dirty="0" smtClean="0"/>
              <a:t>-Saved Example #2</a:t>
            </a:r>
            <a:endParaRPr lang="en-US" dirty="0">
              <a:latin typeface="Courier New Bold" charset="0"/>
              <a:sym typeface="Courier New Bold" charset="0"/>
            </a:endParaRPr>
          </a:p>
        </p:txBody>
      </p:sp>
      <p:sp>
        <p:nvSpPr>
          <p:cNvPr id="63492" name="Rectangle 4"/>
          <p:cNvSpPr>
            <a:spLocks/>
          </p:cNvSpPr>
          <p:nvPr/>
        </p:nvSpPr>
        <p:spPr bwMode="auto">
          <a:xfrm>
            <a:off x="382411" y="3194473"/>
            <a:ext cx="4411416" cy="342265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029" tIns="38029" rIns="38029" bIns="38029"/>
          <a:lstStyle/>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call_incr2:</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pushq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subq</a:t>
            </a:r>
            <a:r>
              <a:rPr lang="en-US" sz="1797" dirty="0">
                <a:latin typeface="Courier New" pitchFamily="49" charset="0"/>
                <a:cs typeface="Courier New" pitchFamily="49" charset="0"/>
                <a:sym typeface="Courier New Bold" charset="0"/>
              </a:rPr>
              <a:t>    $16, %</a:t>
            </a:r>
            <a:r>
              <a:rPr lang="en-US" sz="1797" dirty="0" err="1">
                <a:latin typeface="Courier New" pitchFamily="49" charset="0"/>
                <a:cs typeface="Courier New" pitchFamily="49" charset="0"/>
                <a:sym typeface="Courier New Bold" charset="0"/>
              </a:rPr>
              <a:t>rsp</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rdi</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movq</a:t>
            </a:r>
            <a:r>
              <a:rPr lang="en-US" sz="1797" dirty="0">
                <a:latin typeface="Courier New" pitchFamily="49" charset="0"/>
                <a:cs typeface="Courier New" pitchFamily="49" charset="0"/>
                <a:sym typeface="Courier New Bold" charset="0"/>
              </a:rPr>
              <a:t>    $15213, 8(%</a:t>
            </a:r>
            <a:r>
              <a:rPr lang="en-US" sz="1797" dirty="0" err="1">
                <a:latin typeface="Courier New" pitchFamily="49" charset="0"/>
                <a:cs typeface="Courier New" pitchFamily="49" charset="0"/>
                <a:sym typeface="Courier New Bold" charset="0"/>
              </a:rPr>
              <a:t>rsp</a:t>
            </a:r>
            <a:r>
              <a:rPr lang="en-US" sz="1797" dirty="0">
                <a:latin typeface="Courier New" pitchFamily="49" charset="0"/>
                <a:cs typeface="Courier New" pitchFamily="49" charset="0"/>
                <a:sym typeface="Courier New Bold" charset="0"/>
              </a:rPr>
              <a:t>)</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movl</a:t>
            </a:r>
            <a:r>
              <a:rPr lang="en-US" sz="1797" dirty="0">
                <a:latin typeface="Courier New" pitchFamily="49" charset="0"/>
                <a:cs typeface="Courier New" pitchFamily="49" charset="0"/>
                <a:sym typeface="Courier New Bold" charset="0"/>
              </a:rPr>
              <a:t>    $3000, %</a:t>
            </a:r>
            <a:r>
              <a:rPr lang="en-US" sz="1797" dirty="0" err="1">
                <a:latin typeface="Courier New" pitchFamily="49" charset="0"/>
                <a:cs typeface="Courier New" pitchFamily="49" charset="0"/>
                <a:sym typeface="Courier New Bold" charset="0"/>
              </a:rPr>
              <a:t>esi</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leaq</a:t>
            </a:r>
            <a:r>
              <a:rPr lang="en-US" sz="1797" dirty="0">
                <a:latin typeface="Courier New" pitchFamily="49" charset="0"/>
                <a:cs typeface="Courier New" pitchFamily="49" charset="0"/>
                <a:sym typeface="Courier New Bold" charset="0"/>
              </a:rPr>
              <a:t>    8(%</a:t>
            </a:r>
            <a:r>
              <a:rPr lang="en-US" sz="1797" dirty="0" err="1">
                <a:latin typeface="Courier New" pitchFamily="49" charset="0"/>
                <a:cs typeface="Courier New" pitchFamily="49" charset="0"/>
                <a:sym typeface="Courier New Bold" charset="0"/>
              </a:rPr>
              <a:t>rsp</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rdi</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call    </a:t>
            </a:r>
            <a:r>
              <a:rPr lang="en-US" sz="1797" dirty="0" err="1">
                <a:latin typeface="Courier New" pitchFamily="49" charset="0"/>
                <a:cs typeface="Courier New" pitchFamily="49" charset="0"/>
                <a:sym typeface="Courier New Bold" charset="0"/>
              </a:rPr>
              <a:t>incr</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addq</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rbx</a:t>
            </a:r>
            <a:r>
              <a:rPr lang="en-US" sz="1797" dirty="0">
                <a:latin typeface="Courier New" pitchFamily="49" charset="0"/>
                <a:cs typeface="Courier New" pitchFamily="49" charset="0"/>
                <a:sym typeface="Courier New Bold" charset="0"/>
              </a:rPr>
              <a:t>, %</a:t>
            </a:r>
            <a:r>
              <a:rPr lang="en-US" sz="1797" dirty="0" err="1">
                <a:latin typeface="Courier New" pitchFamily="49" charset="0"/>
                <a:cs typeface="Courier New" pitchFamily="49" charset="0"/>
                <a:sym typeface="Courier New Bold" charset="0"/>
              </a:rPr>
              <a:t>rax</a:t>
            </a:r>
            <a:endParaRPr lang="en-US" sz="1797" dirty="0">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addq</a:t>
            </a:r>
            <a:r>
              <a:rPr lang="en-US" sz="1797" dirty="0">
                <a:solidFill>
                  <a:srgbClr val="FF0000"/>
                </a:solidFill>
                <a:latin typeface="Courier New" pitchFamily="49" charset="0"/>
                <a:cs typeface="Courier New" pitchFamily="49" charset="0"/>
                <a:sym typeface="Courier New Bold" charset="0"/>
              </a:rPr>
              <a:t>    $16, %</a:t>
            </a:r>
            <a:r>
              <a:rPr lang="en-US" sz="1797" dirty="0" err="1">
                <a:solidFill>
                  <a:srgbClr val="FF0000"/>
                </a:solidFill>
                <a:latin typeface="Courier New" pitchFamily="49" charset="0"/>
                <a:cs typeface="Courier New" pitchFamily="49" charset="0"/>
                <a:sym typeface="Courier New Bold" charset="0"/>
              </a:rPr>
              <a:t>rsp</a:t>
            </a:r>
            <a:endParaRPr lang="en-US" sz="1797" dirty="0">
              <a:solidFill>
                <a:srgbClr val="FF0000"/>
              </a:solidFill>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popq</a:t>
            </a:r>
            <a:r>
              <a:rPr lang="en-US" sz="1797" dirty="0">
                <a:solidFill>
                  <a:srgbClr val="FF0000"/>
                </a:solidFill>
                <a:latin typeface="Courier New" pitchFamily="49" charset="0"/>
                <a:cs typeface="Courier New" pitchFamily="49" charset="0"/>
                <a:sym typeface="Courier New Bold" charset="0"/>
              </a:rPr>
              <a:t>    %</a:t>
            </a:r>
            <a:r>
              <a:rPr lang="en-US" sz="1797" dirty="0" err="1">
                <a:solidFill>
                  <a:srgbClr val="FF0000"/>
                </a:solidFill>
                <a:latin typeface="Courier New" pitchFamily="49" charset="0"/>
                <a:cs typeface="Courier New" pitchFamily="49" charset="0"/>
                <a:sym typeface="Courier New Bold" charset="0"/>
              </a:rPr>
              <a:t>rbx</a:t>
            </a:r>
            <a:endParaRPr lang="en-US" sz="1797" dirty="0">
              <a:solidFill>
                <a:srgbClr val="FF0000"/>
              </a:solidFill>
              <a:latin typeface="Courier New" pitchFamily="49" charset="0"/>
              <a:cs typeface="Courier New" pitchFamily="49" charset="0"/>
              <a:sym typeface="Courier New Bold" charset="0"/>
            </a:endParaRP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ret</a:t>
            </a:r>
          </a:p>
        </p:txBody>
      </p:sp>
      <p:sp>
        <p:nvSpPr>
          <p:cNvPr id="63493" name="Rectangle 5"/>
          <p:cNvSpPr>
            <a:spLocks/>
          </p:cNvSpPr>
          <p:nvPr/>
        </p:nvSpPr>
        <p:spPr bwMode="auto">
          <a:xfrm>
            <a:off x="382411" y="1369060"/>
            <a:ext cx="4335357" cy="1597237"/>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029" tIns="38029" rIns="38029" bIns="38029"/>
          <a:lstStyle/>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long call_incr2(long x) {</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long v1 = 15213;</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long v2 = </a:t>
            </a:r>
            <a:r>
              <a:rPr lang="en-US" sz="1797" dirty="0" err="1">
                <a:latin typeface="Courier New" pitchFamily="49" charset="0"/>
                <a:cs typeface="Courier New" pitchFamily="49" charset="0"/>
                <a:sym typeface="Courier New Bold" charset="0"/>
              </a:rPr>
              <a:t>incr</a:t>
            </a:r>
            <a:r>
              <a:rPr lang="en-US" sz="1797" dirty="0">
                <a:latin typeface="Courier New" pitchFamily="49" charset="0"/>
                <a:cs typeface="Courier New" pitchFamily="49" charset="0"/>
                <a:sym typeface="Courier New Bold" charset="0"/>
              </a:rPr>
              <a:t>(&amp;v1, 3000);</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    return x+v2;</a:t>
            </a:r>
          </a:p>
          <a:p>
            <a:pPr algn="l">
              <a:tabLst>
                <a:tab pos="456331" algn="l"/>
                <a:tab pos="1483077" algn="l"/>
                <a:tab pos="456331" algn="l"/>
                <a:tab pos="1483077" algn="l"/>
                <a:tab pos="456331" algn="l"/>
                <a:tab pos="1483077" algn="l"/>
                <a:tab pos="456331" algn="l"/>
                <a:tab pos="1483077" algn="l"/>
                <a:tab pos="456331" algn="l"/>
                <a:tab pos="1483077" algn="l"/>
                <a:tab pos="456331" algn="l"/>
                <a:tab pos="1483077" algn="l"/>
                <a:tab pos="456331" algn="l"/>
                <a:tab pos="1483077" algn="l"/>
              </a:tabLst>
            </a:pPr>
            <a:r>
              <a:rPr lang="en-US" sz="1797" dirty="0">
                <a:latin typeface="Courier New" pitchFamily="49" charset="0"/>
                <a:cs typeface="Courier New" pitchFamily="49" charset="0"/>
                <a:sym typeface="Courier New Bold" charset="0"/>
              </a:rPr>
              <a:t>}</a:t>
            </a:r>
          </a:p>
        </p:txBody>
      </p:sp>
      <p:sp>
        <p:nvSpPr>
          <p:cNvPr id="63498" name="Line 10"/>
          <p:cNvSpPr>
            <a:spLocks noChangeShapeType="1"/>
          </p:cNvSpPr>
          <p:nvPr/>
        </p:nvSpPr>
        <p:spPr bwMode="auto">
          <a:xfrm flipH="1">
            <a:off x="6467122" y="5932593"/>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63499" name="Rectangle 11"/>
          <p:cNvSpPr>
            <a:spLocks/>
          </p:cNvSpPr>
          <p:nvPr/>
        </p:nvSpPr>
        <p:spPr bwMode="auto">
          <a:xfrm>
            <a:off x="6985398" y="5774137"/>
            <a:ext cx="627213" cy="325255"/>
          </a:xfrm>
          <a:prstGeom prst="rect">
            <a:avLst/>
          </a:prstGeom>
          <a:noFill/>
          <a:ln w="25400" cap="flat">
            <a:noFill/>
            <a:miter lim="800000"/>
            <a:headEnd type="none" w="med" len="med"/>
            <a:tailEnd type="none" w="med" len="med"/>
          </a:ln>
        </p:spPr>
        <p:txBody>
          <a:bodyPr wrap="none" lIns="38029" tIns="38029" rIns="38029" bIns="38029">
            <a:spAutoFit/>
          </a:bodyPr>
          <a:lstStyle/>
          <a:p>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rsp</a:t>
            </a:r>
            <a:endParaRPr lang="en-US" sz="1797" dirty="0">
              <a:latin typeface="Courier New Bold" charset="0"/>
              <a:cs typeface="Courier New Bold" charset="0"/>
              <a:sym typeface="Courier New Bold" charset="0"/>
            </a:endParaRPr>
          </a:p>
        </p:txBody>
      </p:sp>
      <p:sp>
        <p:nvSpPr>
          <p:cNvPr id="63500" name="Rectangle 12"/>
          <p:cNvSpPr>
            <a:spLocks/>
          </p:cNvSpPr>
          <p:nvPr/>
        </p:nvSpPr>
        <p:spPr bwMode="auto">
          <a:xfrm>
            <a:off x="5934710" y="4259298"/>
            <a:ext cx="2839997" cy="352712"/>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996" dirty="0">
                <a:latin typeface="Calibri Bold" charset="0"/>
                <a:ea typeface="Calibri Bold" charset="0"/>
                <a:cs typeface="Calibri Bold" charset="0"/>
                <a:sym typeface="Calibri Bold" charset="0"/>
              </a:rPr>
              <a:t>Pre-return Stack Structure</a:t>
            </a:r>
          </a:p>
        </p:txBody>
      </p:sp>
      <p:sp>
        <p:nvSpPr>
          <p:cNvPr id="63501" name="Rectangle 13"/>
          <p:cNvSpPr>
            <a:spLocks/>
          </p:cNvSpPr>
          <p:nvPr/>
        </p:nvSpPr>
        <p:spPr bwMode="auto">
          <a:xfrm>
            <a:off x="5174121" y="4791710"/>
            <a:ext cx="1293001" cy="912707"/>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 . .</a:t>
            </a:r>
          </a:p>
        </p:txBody>
      </p:sp>
      <p:sp>
        <p:nvSpPr>
          <p:cNvPr id="16" name="Rectangle 9"/>
          <p:cNvSpPr>
            <a:spLocks/>
          </p:cNvSpPr>
          <p:nvPr/>
        </p:nvSpPr>
        <p:spPr bwMode="auto">
          <a:xfrm>
            <a:off x="5174121" y="5704417"/>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Calibri Bold" charset="0"/>
                <a:ea typeface="Calibri Bold" charset="0"/>
                <a:cs typeface="Calibri Bold" charset="0"/>
                <a:sym typeface="Calibri Bold" charset="0"/>
              </a:rPr>
              <a:t>Rtn</a:t>
            </a:r>
            <a:r>
              <a:rPr lang="en-US" sz="1797" dirty="0">
                <a:latin typeface="Calibri Bold" charset="0"/>
                <a:ea typeface="Calibri Bold" charset="0"/>
                <a:cs typeface="Calibri Bold" charset="0"/>
                <a:sym typeface="Calibri Bold" charset="0"/>
              </a:rPr>
              <a:t> address</a:t>
            </a:r>
          </a:p>
        </p:txBody>
      </p:sp>
      <p:sp>
        <p:nvSpPr>
          <p:cNvPr id="17" name="Rectangle 7"/>
          <p:cNvSpPr>
            <a:spLocks/>
          </p:cNvSpPr>
          <p:nvPr/>
        </p:nvSpPr>
        <p:spPr bwMode="auto">
          <a:xfrm>
            <a:off x="5174121" y="3042356"/>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ourier New Bold" charset="0"/>
                <a:cs typeface="Courier New Bold" charset="0"/>
                <a:sym typeface="Courier New Bold" charset="0"/>
              </a:rPr>
              <a:t>15213</a:t>
            </a:r>
          </a:p>
        </p:txBody>
      </p:sp>
      <p:sp>
        <p:nvSpPr>
          <p:cNvPr id="18" name="Rectangle 9"/>
          <p:cNvSpPr>
            <a:spLocks/>
          </p:cNvSpPr>
          <p:nvPr/>
        </p:nvSpPr>
        <p:spPr bwMode="auto">
          <a:xfrm>
            <a:off x="5174121" y="3422650"/>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Unused</a:t>
            </a:r>
          </a:p>
        </p:txBody>
      </p:sp>
      <p:sp>
        <p:nvSpPr>
          <p:cNvPr id="19" name="Line 10"/>
          <p:cNvSpPr>
            <a:spLocks noChangeShapeType="1"/>
          </p:cNvSpPr>
          <p:nvPr/>
        </p:nvSpPr>
        <p:spPr bwMode="auto">
          <a:xfrm flipH="1">
            <a:off x="6494059" y="3657165"/>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20" name="Rectangle 11"/>
          <p:cNvSpPr>
            <a:spLocks/>
          </p:cNvSpPr>
          <p:nvPr/>
        </p:nvSpPr>
        <p:spPr bwMode="auto">
          <a:xfrm>
            <a:off x="6999535" y="3428988"/>
            <a:ext cx="627213"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797" dirty="0">
                <a:latin typeface="Courier New Bold" charset="0"/>
                <a:cs typeface="Courier New Bold" charset="0"/>
                <a:sym typeface="Courier New Bold" charset="0"/>
              </a:rPr>
              <a:t>%</a:t>
            </a:r>
            <a:r>
              <a:rPr lang="en-US" sz="1797" dirty="0" err="1">
                <a:latin typeface="Courier New Bold" charset="0"/>
                <a:cs typeface="Courier New Bold" charset="0"/>
                <a:sym typeface="Courier New Bold" charset="0"/>
              </a:rPr>
              <a:t>rsp</a:t>
            </a:r>
            <a:endParaRPr lang="en-US" sz="1797" dirty="0">
              <a:latin typeface="Courier New Bold" charset="0"/>
              <a:cs typeface="Courier New Bold" charset="0"/>
              <a:sym typeface="Courier New Bold" charset="0"/>
            </a:endParaRPr>
          </a:p>
        </p:txBody>
      </p:sp>
      <p:sp>
        <p:nvSpPr>
          <p:cNvPr id="21" name="Rectangle 12"/>
          <p:cNvSpPr>
            <a:spLocks/>
          </p:cNvSpPr>
          <p:nvPr/>
        </p:nvSpPr>
        <p:spPr bwMode="auto">
          <a:xfrm>
            <a:off x="5934710" y="836648"/>
            <a:ext cx="2720571" cy="352712"/>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996" dirty="0">
                <a:latin typeface="Calibri Bold" charset="0"/>
                <a:ea typeface="Calibri Bold" charset="0"/>
                <a:cs typeface="Calibri Bold" charset="0"/>
                <a:sym typeface="Calibri Bold" charset="0"/>
              </a:rPr>
              <a:t>Resulting Stack Structure</a:t>
            </a:r>
          </a:p>
        </p:txBody>
      </p:sp>
      <p:sp>
        <p:nvSpPr>
          <p:cNvPr id="22" name="Rectangle 13"/>
          <p:cNvSpPr>
            <a:spLocks/>
          </p:cNvSpPr>
          <p:nvPr/>
        </p:nvSpPr>
        <p:spPr bwMode="auto">
          <a:xfrm>
            <a:off x="5174121" y="1369060"/>
            <a:ext cx="1293001" cy="912707"/>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 . .</a:t>
            </a:r>
          </a:p>
        </p:txBody>
      </p:sp>
      <p:sp>
        <p:nvSpPr>
          <p:cNvPr id="23" name="Rectangle 9"/>
          <p:cNvSpPr>
            <a:spLocks/>
          </p:cNvSpPr>
          <p:nvPr/>
        </p:nvSpPr>
        <p:spPr bwMode="auto">
          <a:xfrm>
            <a:off x="5174121" y="2281767"/>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err="1">
                <a:latin typeface="Calibri Bold" charset="0"/>
                <a:ea typeface="Calibri Bold" charset="0"/>
                <a:cs typeface="Calibri Bold" charset="0"/>
                <a:sym typeface="Calibri Bold" charset="0"/>
              </a:rPr>
              <a:t>Rtn</a:t>
            </a:r>
            <a:r>
              <a:rPr lang="en-US" sz="1797" dirty="0">
                <a:latin typeface="Calibri Bold" charset="0"/>
                <a:ea typeface="Calibri Bold" charset="0"/>
                <a:cs typeface="Calibri Bold" charset="0"/>
                <a:sym typeface="Calibri Bold" charset="0"/>
              </a:rPr>
              <a:t> address</a:t>
            </a:r>
          </a:p>
        </p:txBody>
      </p:sp>
      <p:sp>
        <p:nvSpPr>
          <p:cNvPr id="26" name="Line 10"/>
          <p:cNvSpPr>
            <a:spLocks noChangeShapeType="1"/>
          </p:cNvSpPr>
          <p:nvPr/>
        </p:nvSpPr>
        <p:spPr bwMode="auto">
          <a:xfrm flipH="1">
            <a:off x="6467122" y="3270532"/>
            <a:ext cx="456353" cy="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a:p>
        </p:txBody>
      </p:sp>
      <p:sp>
        <p:nvSpPr>
          <p:cNvPr id="27" name="Rectangle 11"/>
          <p:cNvSpPr>
            <a:spLocks/>
          </p:cNvSpPr>
          <p:nvPr/>
        </p:nvSpPr>
        <p:spPr bwMode="auto">
          <a:xfrm>
            <a:off x="6972597" y="3042355"/>
            <a:ext cx="902420" cy="325255"/>
          </a:xfrm>
          <a:prstGeom prst="rect">
            <a:avLst/>
          </a:prstGeom>
          <a:noFill/>
          <a:ln w="25400" cap="flat">
            <a:noFill/>
            <a:miter lim="800000"/>
            <a:headEnd type="none" w="med" len="med"/>
            <a:tailEnd type="none" w="med" len="med"/>
          </a:ln>
        </p:spPr>
        <p:txBody>
          <a:bodyPr wrap="none" lIns="38029" tIns="38029" rIns="38029" bIns="38029">
            <a:spAutoFit/>
          </a:bodyPr>
          <a:lstStyle/>
          <a:p>
            <a:pPr algn="l"/>
            <a:r>
              <a:rPr lang="en-US" sz="1797" dirty="0">
                <a:latin typeface="Courier New Bold" charset="0"/>
                <a:cs typeface="Courier New Bold" charset="0"/>
                <a:sym typeface="Courier New Bold" charset="0"/>
              </a:rPr>
              <a:t>%rsp+8</a:t>
            </a:r>
          </a:p>
        </p:txBody>
      </p:sp>
      <p:sp>
        <p:nvSpPr>
          <p:cNvPr id="24" name="Rectangle 9"/>
          <p:cNvSpPr>
            <a:spLocks/>
          </p:cNvSpPr>
          <p:nvPr/>
        </p:nvSpPr>
        <p:spPr bwMode="auto">
          <a:xfrm>
            <a:off x="5174121" y="2662061"/>
            <a:ext cx="1293001" cy="380294"/>
          </a:xfrm>
          <a:prstGeom prst="rect">
            <a:avLst/>
          </a:prstGeom>
          <a:solidFill>
            <a:srgbClr val="D6D6F4"/>
          </a:solidFill>
          <a:ln w="25400" cap="flat">
            <a:solidFill>
              <a:schemeClr val="tx1"/>
            </a:solidFill>
            <a:prstDash val="solid"/>
            <a:miter lim="800000"/>
            <a:headEnd type="none" w="med" len="med"/>
            <a:tailEnd type="none" w="med" len="med"/>
          </a:ln>
        </p:spPr>
        <p:txBody>
          <a:bodyPr lIns="38029" tIns="38029" rIns="38029" bIns="38029" anchor="ctr"/>
          <a:lstStyle/>
          <a:p>
            <a:r>
              <a:rPr lang="en-US" sz="1797" dirty="0">
                <a:latin typeface="Calibri Bold" charset="0"/>
                <a:ea typeface="Calibri Bold" charset="0"/>
                <a:cs typeface="Calibri Bold" charset="0"/>
                <a:sym typeface="Calibri Bold" charset="0"/>
              </a:rPr>
              <a:t>Saved </a:t>
            </a:r>
            <a:r>
              <a:rPr lang="en-US" sz="1797" dirty="0">
                <a:latin typeface="Courier New"/>
                <a:ea typeface="Calibri Bold" charset="0"/>
                <a:cs typeface="Courier New"/>
                <a:sym typeface="Calibri Bold" charset="0"/>
              </a:rPr>
              <a:t>%</a:t>
            </a:r>
            <a:r>
              <a:rPr lang="en-US" sz="1797" dirty="0" err="1">
                <a:latin typeface="Courier New"/>
                <a:ea typeface="Calibri Bold" charset="0"/>
                <a:cs typeface="Courier New"/>
                <a:sym typeface="Calibri Bold" charset="0"/>
              </a:rPr>
              <a:t>rbx</a:t>
            </a:r>
            <a:endParaRPr lang="en-US" sz="1797" dirty="0">
              <a:latin typeface="Courier New"/>
              <a:ea typeface="Calibri Bold" charset="0"/>
              <a:cs typeface="Courier New"/>
              <a:sym typeface="Calibri Bold" charset="0"/>
            </a:endParaRPr>
          </a:p>
        </p:txBody>
      </p:sp>
    </p:spTree>
    <p:extLst>
      <p:ext uri="{BB962C8B-B14F-4D97-AF65-F5344CB8AC3E}">
        <p14:creationId xmlns:p14="http://schemas.microsoft.com/office/powerpoint/2010/main" val="1707179630"/>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ManyArg.c</a:t>
            </a:r>
            <a:r>
              <a:rPr lang="en-US" dirty="0" smtClean="0"/>
              <a:t> Homework assignment</a:t>
            </a:r>
            <a:endParaRPr lang="en-US" dirty="0"/>
          </a:p>
        </p:txBody>
      </p:sp>
      <p:sp>
        <p:nvSpPr>
          <p:cNvPr id="3" name="Content Placeholder 2"/>
          <p:cNvSpPr>
            <a:spLocks noGrp="1"/>
          </p:cNvSpPr>
          <p:nvPr>
            <p:ph idx="1"/>
          </p:nvPr>
        </p:nvSpPr>
        <p:spPr/>
        <p:txBody>
          <a:bodyPr/>
          <a:lstStyle/>
          <a:p>
            <a:r>
              <a:rPr lang="en-US" dirty="0" smtClean="0"/>
              <a:t>Functions that have a variable number of arguments?</a:t>
            </a:r>
          </a:p>
          <a:p>
            <a:r>
              <a:rPr lang="en-US" dirty="0" smtClean="0"/>
              <a:t>Can you recall an example?</a:t>
            </a:r>
          </a:p>
          <a:p>
            <a:pPr>
              <a:buFont typeface="Wingdings" panose="05000000000000000000" pitchFamily="2" charset="2"/>
              <a:buChar char="§"/>
            </a:pPr>
            <a:r>
              <a:rPr lang="en-US" dirty="0" smtClean="0"/>
              <a:t>Hint </a:t>
            </a:r>
            <a:r>
              <a:rPr lang="en-US" dirty="0" err="1" smtClean="0"/>
              <a:t>stdio</a:t>
            </a:r>
            <a:r>
              <a:rPr lang="en-US" dirty="0" smtClean="0"/>
              <a:t>.</a:t>
            </a:r>
          </a:p>
          <a:p>
            <a:pPr>
              <a:buFont typeface="Wingdings" panose="05000000000000000000" pitchFamily="2" charset="2"/>
              <a:buChar char="§"/>
            </a:pPr>
            <a:endParaRPr lang="en-US" dirty="0"/>
          </a:p>
          <a:p>
            <a:pPr>
              <a:buFont typeface="Wingdings" panose="05000000000000000000" pitchFamily="2" charset="2"/>
              <a:buChar char="§"/>
            </a:pPr>
            <a:r>
              <a:rPr lang="en-US" dirty="0" smtClean="0"/>
              <a:t>How is this possible?</a:t>
            </a:r>
          </a:p>
          <a:p>
            <a:pPr>
              <a:buFont typeface="Wingdings" panose="05000000000000000000" pitchFamily="2" charset="2"/>
              <a:buChar char="§"/>
            </a:pPr>
            <a:endParaRPr lang="en-US" dirty="0"/>
          </a:p>
          <a:p>
            <a:pPr marL="0" indent="0"/>
            <a:r>
              <a:rPr lang="en-US" dirty="0" smtClean="0"/>
              <a:t>Can you write your own functions with a variable number of arguments?</a:t>
            </a:r>
          </a:p>
          <a:p>
            <a:pPr lvl="1">
              <a:buFont typeface="Wingdings" panose="05000000000000000000" pitchFamily="2" charset="2"/>
              <a:buChar char="§"/>
            </a:pPr>
            <a:r>
              <a:rPr lang="en-US" dirty="0" smtClean="0"/>
              <a:t>Yes</a:t>
            </a:r>
          </a:p>
          <a:p>
            <a:pPr lvl="1">
              <a:buFont typeface="Wingdings" panose="05000000000000000000" pitchFamily="2" charset="2"/>
              <a:buChar char="§"/>
            </a:pPr>
            <a:r>
              <a:rPr lang="en-US" dirty="0" err="1"/>
              <a:t>stdarg</a:t>
            </a:r>
            <a:r>
              <a:rPr lang="en-US" dirty="0"/>
              <a:t> (3)           - variable argument lists</a:t>
            </a:r>
          </a:p>
          <a:p>
            <a:pPr lvl="1">
              <a:buFont typeface="Wingdings" panose="05000000000000000000" pitchFamily="2" charset="2"/>
              <a:buChar char="§"/>
            </a:pPr>
            <a:r>
              <a:rPr lang="en-US" dirty="0" err="1"/>
              <a:t>va_arg</a:t>
            </a:r>
            <a:r>
              <a:rPr lang="en-US" dirty="0"/>
              <a:t> (3)           - variable argument lists</a:t>
            </a:r>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148494987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8257" y="1359552"/>
            <a:ext cx="8426691" cy="4962843"/>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endParaRPr lang="en-US" dirty="0" smtClean="0"/>
          </a:p>
          <a:p>
            <a:r>
              <a:rPr lang="en-US" dirty="0" smtClean="0"/>
              <a:t>RAM comes in two varieties:</a:t>
            </a:r>
          </a:p>
          <a:p>
            <a:pPr lvl="1"/>
            <a:r>
              <a:rPr lang="en-US" dirty="0" smtClean="0"/>
              <a:t>SRAM (Static RAM)</a:t>
            </a:r>
          </a:p>
          <a:p>
            <a:pPr lvl="1"/>
            <a:r>
              <a:rPr lang="en-US" dirty="0" smtClean="0"/>
              <a:t>DRAM (Dynamic RAM)</a:t>
            </a:r>
            <a:endParaRPr lang="en-US" dirty="0"/>
          </a:p>
        </p:txBody>
      </p:sp>
    </p:spTree>
    <p:extLst>
      <p:ext uri="{BB962C8B-B14F-4D97-AF65-F5344CB8AC3E}">
        <p14:creationId xmlns:p14="http://schemas.microsoft.com/office/powerpoint/2010/main" val="103377052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2411" y="2357826"/>
            <a:ext cx="8594654" cy="2242608"/>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1996" b="0" dirty="0"/>
              <a:t>	</a:t>
            </a:r>
            <a:r>
              <a:rPr lang="en-US" sz="1996" dirty="0"/>
              <a:t>Trans.	Access	Needs	Needs		</a:t>
            </a:r>
          </a:p>
          <a:p>
            <a:pPr algn="l">
              <a:lnSpc>
                <a:spcPct val="100000"/>
              </a:lnSpc>
            </a:pPr>
            <a:r>
              <a:rPr lang="en-US" sz="1996" dirty="0"/>
              <a:t>	per bit	 time	refresh?	EDC?	Cost	Applications</a:t>
            </a:r>
          </a:p>
          <a:p>
            <a:pPr algn="l">
              <a:lnSpc>
                <a:spcPct val="100000"/>
              </a:lnSpc>
            </a:pPr>
            <a:endParaRPr lang="en-US" sz="1996" b="0" dirty="0"/>
          </a:p>
          <a:p>
            <a:pPr algn="l">
              <a:lnSpc>
                <a:spcPct val="100000"/>
              </a:lnSpc>
            </a:pPr>
            <a:r>
              <a:rPr lang="en-US" sz="1996" b="0" dirty="0"/>
              <a:t>SRAM	4 or 6	1X	No	Maybe	100x	Cache memories</a:t>
            </a:r>
          </a:p>
          <a:p>
            <a:pPr algn="l">
              <a:lnSpc>
                <a:spcPct val="100000"/>
              </a:lnSpc>
            </a:pPr>
            <a:endParaRPr lang="en-US" sz="1996" b="0" dirty="0"/>
          </a:p>
          <a:p>
            <a:pPr algn="l">
              <a:lnSpc>
                <a:spcPct val="100000"/>
              </a:lnSpc>
            </a:pPr>
            <a:r>
              <a:rPr lang="en-US" sz="1996" b="0" dirty="0"/>
              <a:t>DRAM	1	10X	Yes	Yes	1X	Main memories,</a:t>
            </a:r>
          </a:p>
          <a:p>
            <a:pPr algn="l">
              <a:lnSpc>
                <a:spcPct val="100000"/>
              </a:lnSpc>
            </a:pPr>
            <a:r>
              <a:rPr lang="en-US" sz="1996" b="0" dirty="0"/>
              <a:t>						frame buffers</a:t>
            </a:r>
          </a:p>
        </p:txBody>
      </p:sp>
      <p:sp>
        <p:nvSpPr>
          <p:cNvPr id="120837" name="Line 1029"/>
          <p:cNvSpPr>
            <a:spLocks noChangeShapeType="1"/>
          </p:cNvSpPr>
          <p:nvPr/>
        </p:nvSpPr>
        <p:spPr bwMode="auto">
          <a:xfrm>
            <a:off x="382411" y="3118414"/>
            <a:ext cx="8594654"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extLst>
      <p:ext uri="{BB962C8B-B14F-4D97-AF65-F5344CB8AC3E}">
        <p14:creationId xmlns:p14="http://schemas.microsoft.com/office/powerpoint/2010/main" val="3559456116"/>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fujitsu-99-02">
  <a:themeElements>
    <a:clrScheme name="">
      <a:dk1>
        <a:srgbClr val="000066"/>
      </a:dk1>
      <a:lt1>
        <a:srgbClr val="FFFFFF"/>
      </a:lt1>
      <a:dk2>
        <a:srgbClr val="003300"/>
      </a:dk2>
      <a:lt2>
        <a:srgbClr val="00FF99"/>
      </a:lt2>
      <a:accent1>
        <a:srgbClr val="800000"/>
      </a:accent1>
      <a:accent2>
        <a:srgbClr val="33CCCC"/>
      </a:accent2>
      <a:accent3>
        <a:srgbClr val="FFFFFF"/>
      </a:accent3>
      <a:accent4>
        <a:srgbClr val="000056"/>
      </a:accent4>
      <a:accent5>
        <a:srgbClr val="C0AAAA"/>
      </a:accent5>
      <a:accent6>
        <a:srgbClr val="2DB9B9"/>
      </a:accent6>
      <a:hlink>
        <a:srgbClr val="660033"/>
      </a:hlink>
      <a:folHlink>
        <a:srgbClr val="000099"/>
      </a:folHlink>
    </a:clrScheme>
    <a:fontScheme name="fujitsu-99-02">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triangle" w="sm" len="sm"/>
        </a:ln>
        <a:effec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itchFamily="34" charset="0"/>
          </a:defRPr>
        </a:defPPr>
      </a:lstStyle>
    </a:spDef>
    <a:ln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triangle" w="sm" len="sm"/>
        </a:ln>
        <a:effec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itchFamily="34" charset="0"/>
          </a:defRPr>
        </a:defPPr>
      </a:lstStyle>
    </a:lnDef>
  </a:objectDefaults>
  <a:extraClrSchemeLst>
    <a:extraClrScheme>
      <a:clrScheme name="fujitsu-99-0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ujitsu-99-0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fujitsu-99-0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ujitsu-99-0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ujitsu-99-0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ujitsu-99-0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fujitsu-99-0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fujitsu-99-02 8">
        <a:dk1>
          <a:srgbClr val="000000"/>
        </a:dk1>
        <a:lt1>
          <a:srgbClr val="FFFFFF"/>
        </a:lt1>
        <a:dk2>
          <a:srgbClr val="002396"/>
        </a:dk2>
        <a:lt2>
          <a:srgbClr val="00FF64"/>
        </a:lt2>
        <a:accent1>
          <a:srgbClr val="DC0A00"/>
        </a:accent1>
        <a:accent2>
          <a:srgbClr val="00FFFF"/>
        </a:accent2>
        <a:accent3>
          <a:srgbClr val="AAACC9"/>
        </a:accent3>
        <a:accent4>
          <a:srgbClr val="DADADA"/>
        </a:accent4>
        <a:accent5>
          <a:srgbClr val="EBAAAA"/>
        </a:accent5>
        <a:accent6>
          <a:srgbClr val="00E7E7"/>
        </a:accent6>
        <a:hlink>
          <a:srgbClr val="E1E100"/>
        </a:hlink>
        <a:folHlink>
          <a:srgbClr val="FF963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Macintosh HD:Shared Files:Presentations:1999 Presentations:fujitsu-99-02.ppt</Template>
  <TotalTime>40548</TotalTime>
  <Pages>8</Pages>
  <Words>2341</Words>
  <Application>Microsoft Office PowerPoint</Application>
  <PresentationFormat>Custom</PresentationFormat>
  <Paragraphs>584</Paragraphs>
  <Slides>33</Slides>
  <Notes>20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Arial</vt:lpstr>
      <vt:lpstr>Arial Narrow Bold</vt:lpstr>
      <vt:lpstr>Calibri</vt:lpstr>
      <vt:lpstr>Calibri Bold</vt:lpstr>
      <vt:lpstr>Courier New</vt:lpstr>
      <vt:lpstr>Courier New Bold</vt:lpstr>
      <vt:lpstr>Gill Sans</vt:lpstr>
      <vt:lpstr>Helvetica</vt:lpstr>
      <vt:lpstr>Lucida Grande</vt:lpstr>
      <vt:lpstr>Times New Roman</vt:lpstr>
      <vt:lpstr>Wingdings</vt:lpstr>
      <vt:lpstr>fujitsu-99-02</vt:lpstr>
      <vt:lpstr>Lecture 16 The Memory Hierarchy</vt:lpstr>
      <vt:lpstr>Register Calling Again</vt:lpstr>
      <vt:lpstr>x86-64 Linux Register Usage #1</vt:lpstr>
      <vt:lpstr>x86-64 Linux Register Usage #2</vt:lpstr>
      <vt:lpstr>Callee-Saved Example #1</vt:lpstr>
      <vt:lpstr>Callee-Saved Example #2</vt:lpstr>
      <vt:lpstr>ManyArg.c Homework assignment</vt:lpstr>
      <vt:lpstr>Random-Access Memory (RAM)</vt:lpstr>
      <vt:lpstr>SRAM vs DRAM Summary</vt:lpstr>
      <vt:lpstr>Nonvolatile Memories</vt:lpstr>
      <vt:lpstr>Traditional Bus Structure Connecting  CPU and Memory</vt:lpstr>
      <vt:lpstr>What’s Inside A Disk Drive?</vt:lpstr>
      <vt:lpstr>Disk Geometry</vt:lpstr>
      <vt:lpstr>Disk Access Time</vt:lpstr>
      <vt:lpstr>Disk Access Time Example</vt:lpstr>
      <vt:lpstr>Solid State Disks (SSDs)</vt:lpstr>
      <vt:lpstr>SSD Performance Characteristics </vt:lpstr>
      <vt:lpstr>SSD Tradeoffs vs Rotating Disks</vt:lpstr>
      <vt:lpstr>The CPU-Memory Gap</vt:lpstr>
      <vt:lpstr>Locality to the Rescue! </vt:lpstr>
      <vt:lpstr>Locality</vt:lpstr>
      <vt:lpstr>Locality Example</vt:lpstr>
      <vt:lpstr>Qualitative Estimates of Locality</vt:lpstr>
      <vt:lpstr>Locality Example</vt:lpstr>
      <vt:lpstr>Memory Hierarchies</vt:lpstr>
      <vt:lpstr>Example Memory       Hierarchy</vt:lpstr>
      <vt:lpstr>Caches</vt:lpstr>
      <vt:lpstr>General Cache Concepts</vt:lpstr>
      <vt:lpstr>General Cache Concepts: Hit</vt:lpstr>
      <vt:lpstr>General Cache Concepts: Miss</vt:lpstr>
      <vt:lpstr>General Caching Concepts:  Types of Cache Misses</vt:lpstr>
      <vt:lpstr>Examples of Caching in the Mem. Hierarchy</vt:lpstr>
      <vt:lpstr>Average Memory Access 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Processor Verification</dc:title>
  <dc:subject>SRC Review Slides</dc:subject>
  <dc:creator>Randal E. Bryant</dc:creator>
  <cp:lastModifiedBy>MATTHEWS, MANTON M</cp:lastModifiedBy>
  <cp:revision>124</cp:revision>
  <cp:lastPrinted>2017-04-18T11:51:00Z</cp:lastPrinted>
  <dcterms:created xsi:type="dcterms:W3CDTF">1998-03-03T17:17:57Z</dcterms:created>
  <dcterms:modified xsi:type="dcterms:W3CDTF">2018-04-09T21:46:34Z</dcterms:modified>
</cp:coreProperties>
</file>