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321" r:id="rId2"/>
    <p:sldId id="327" r:id="rId3"/>
    <p:sldId id="377" r:id="rId4"/>
    <p:sldId id="374" r:id="rId5"/>
    <p:sldId id="375" r:id="rId6"/>
    <p:sldId id="376" r:id="rId7"/>
    <p:sldId id="378" r:id="rId8"/>
    <p:sldId id="379" r:id="rId9"/>
    <p:sldId id="380" r:id="rId10"/>
    <p:sldId id="381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90" r:id="rId20"/>
    <p:sldId id="391" r:id="rId21"/>
    <p:sldId id="392" r:id="rId22"/>
    <p:sldId id="393" r:id="rId23"/>
    <p:sldId id="394" r:id="rId24"/>
    <p:sldId id="395" r:id="rId25"/>
    <p:sldId id="396" r:id="rId26"/>
    <p:sldId id="397" r:id="rId27"/>
    <p:sldId id="398" r:id="rId28"/>
    <p:sldId id="399" r:id="rId29"/>
    <p:sldId id="400" r:id="rId30"/>
    <p:sldId id="401" r:id="rId31"/>
    <p:sldId id="402" r:id="rId32"/>
    <p:sldId id="403" r:id="rId33"/>
    <p:sldId id="404" r:id="rId34"/>
    <p:sldId id="405" r:id="rId35"/>
    <p:sldId id="406" r:id="rId36"/>
    <p:sldId id="407" r:id="rId37"/>
  </p:sldIdLst>
  <p:sldSz cx="9131300" cy="6845300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99"/>
    <a:srgbClr val="99FFCC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9945" autoAdjust="0"/>
    <p:restoredTop sz="90929"/>
  </p:normalViewPr>
  <p:slideViewPr>
    <p:cSldViewPr showGuides="1">
      <p:cViewPr varScale="1">
        <p:scale>
          <a:sx n="71" d="100"/>
          <a:sy n="71" d="100"/>
        </p:scale>
        <p:origin x="52" y="156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0.xml"/><Relationship Id="rId1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336562" y="233681"/>
            <a:ext cx="638578" cy="225784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58232" tIns="22646" rIns="58232" bIns="22646">
            <a:spAutoFit/>
          </a:bodyPr>
          <a:lstStyle/>
          <a:p>
            <a:pPr defTabSz="829812"/>
            <a:r>
              <a:rPr lang="en-US" sz="1300" dirty="0"/>
              <a:t>15-349</a:t>
            </a:r>
          </a:p>
        </p:txBody>
      </p:sp>
    </p:spTree>
    <p:extLst>
      <p:ext uri="{BB962C8B-B14F-4D97-AF65-F5344CB8AC3E}">
        <p14:creationId xmlns:p14="http://schemas.microsoft.com/office/powerpoint/2010/main" val="286671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28638"/>
            <a:ext cx="3473450" cy="2603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249350" y="6738990"/>
            <a:ext cx="768421" cy="2257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58232" tIns="22646" rIns="58232" bIns="22646">
            <a:spAutoFit/>
          </a:bodyPr>
          <a:lstStyle/>
          <a:p>
            <a:pPr defTabSz="829812"/>
            <a:r>
              <a:rPr lang="en-US" sz="1300" dirty="0"/>
              <a:t>Page </a:t>
            </a:r>
            <a:fld id="{7132A007-E58E-401B-9376-F68DD637F903}" type="slidenum">
              <a:rPr lang="en-US" sz="1300"/>
              <a:pPr defTabSz="829812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90193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69850"/>
            <a:ext cx="8704262" cy="7794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882650"/>
            <a:ext cx="8294687" cy="5213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0F0C3BE-3CB8-42CE-85AE-26932541959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623526"/>
            <a:ext cx="5843888" cy="2583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marL="0" marR="0" indent="0" algn="ctr" defTabSz="912813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 smtClean="0">
                <a:solidFill>
                  <a:schemeClr val="hlink"/>
                </a:solidFill>
              </a:rPr>
              <a:t>CS:APP3e </a:t>
            </a:r>
            <a:r>
              <a:rPr lang="en-US" sz="1200" b="0" i="0" dirty="0" smtClean="0">
                <a:latin typeface="Calibri" pitchFamily="34" charset="0"/>
              </a:rPr>
              <a:t>Bryant</a:t>
            </a:r>
            <a:r>
              <a:rPr lang="en-US" sz="1200" b="0" i="0" baseline="0" dirty="0" smtClean="0">
                <a:latin typeface="Calibri" pitchFamily="34" charset="0"/>
              </a:rPr>
              <a:t> and </a:t>
            </a:r>
            <a:r>
              <a:rPr lang="en-US" sz="1200" b="0" i="0" baseline="0" dirty="0" err="1" smtClean="0">
                <a:latin typeface="Calibri" pitchFamily="34" charset="0"/>
              </a:rPr>
              <a:t>O’Hallaron</a:t>
            </a:r>
            <a:r>
              <a:rPr lang="en-US" sz="1200" b="0" i="0" baseline="0" dirty="0" smtClean="0">
                <a:latin typeface="Calibri" pitchFamily="34" charset="0"/>
              </a:rPr>
              <a:t>, Computer Systems: A Programmer’s Perspective, 3rd ed.</a:t>
            </a:r>
            <a:endParaRPr lang="en-US" sz="1200" b="0" i="0" dirty="0" smtClean="0">
              <a:latin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7091524" y="6643249"/>
            <a:ext cx="1796315" cy="25852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5" tIns="45715" rIns="45715" bIns="45715" anchor="ctr">
            <a:spAutoFit/>
          </a:bodyPr>
          <a:lstStyle/>
          <a:p>
            <a:pPr>
              <a:defRPr/>
            </a:pPr>
            <a:r>
              <a:rPr lang="en-US" sz="1200" b="0" dirty="0">
                <a:solidFill>
                  <a:schemeClr val="hlink"/>
                </a:solidFill>
              </a:rPr>
              <a:t>CSCE 212H </a:t>
            </a:r>
            <a:r>
              <a:rPr lang="en-US" sz="1200" b="0">
                <a:solidFill>
                  <a:schemeClr val="hlink"/>
                </a:solidFill>
              </a:rPr>
              <a:t>Spring </a:t>
            </a:r>
            <a:r>
              <a:rPr lang="en-US" sz="1200" b="0" smtClean="0">
                <a:solidFill>
                  <a:schemeClr val="hlink"/>
                </a:solidFill>
              </a:rPr>
              <a:t>2018</a:t>
            </a:r>
            <a:endParaRPr lang="en-US" sz="12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1" y="1833337"/>
            <a:ext cx="8686800" cy="1562376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394" dirty="0">
                <a:solidFill>
                  <a:srgbClr val="990000"/>
                </a:solidFill>
              </a:rPr>
              <a:t>Lecture </a:t>
            </a:r>
            <a:r>
              <a:rPr lang="en-US" sz="3394" dirty="0" smtClean="0">
                <a:solidFill>
                  <a:srgbClr val="990000"/>
                </a:solidFill>
              </a:rPr>
              <a:t>14</a:t>
            </a:r>
            <a:r>
              <a:rPr lang="en-US" sz="3394" dirty="0">
                <a:solidFill>
                  <a:srgbClr val="990000"/>
                </a:solidFill>
              </a:rPr>
              <a:t/>
            </a:r>
            <a:br>
              <a:rPr lang="en-US" sz="3394" dirty="0">
                <a:solidFill>
                  <a:srgbClr val="990000"/>
                </a:solidFill>
              </a:rPr>
            </a:br>
            <a:r>
              <a:rPr lang="en-US" sz="3200" dirty="0" smtClean="0">
                <a:solidFill>
                  <a:srgbClr val="990000"/>
                </a:solidFill>
              </a:rPr>
              <a:t>Y86-64: PIPE – pipelined implementation</a:t>
            </a:r>
            <a:r>
              <a:rPr lang="en-US" sz="3394" dirty="0" smtClean="0"/>
              <a:t>              </a:t>
            </a:r>
            <a:endParaRPr lang="en-US" sz="3394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050" y="3184966"/>
            <a:ext cx="5707586" cy="2975804"/>
          </a:xfrm>
        </p:spPr>
        <p:txBody>
          <a:bodyPr vert="horz" wrap="square" lIns="90319" tIns="44368" rIns="90319" bIns="4436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Pipelining operations in general</a:t>
            </a:r>
          </a:p>
          <a:p>
            <a:pPr lvl="1" eaLnBrk="1" hangingPunct="1">
              <a:defRPr/>
            </a:pPr>
            <a:r>
              <a:rPr lang="en-US" dirty="0" smtClean="0"/>
              <a:t>Data dependencies</a:t>
            </a:r>
          </a:p>
          <a:p>
            <a:pPr lvl="1" eaLnBrk="1" hangingPunct="1">
              <a:defRPr/>
            </a:pPr>
            <a:r>
              <a:rPr lang="en-US" dirty="0" err="1" smtClean="0"/>
              <a:t>Seq</a:t>
            </a:r>
            <a:r>
              <a:rPr lang="en-US" dirty="0" smtClean="0"/>
              <a:t>+</a:t>
            </a:r>
          </a:p>
          <a:p>
            <a:pPr lvl="1" eaLnBrk="1" hangingPunct="1">
              <a:defRPr/>
            </a:pPr>
            <a:r>
              <a:rPr lang="en-US" dirty="0" smtClean="0"/>
              <a:t>Y86-64  PIPE implementation</a:t>
            </a:r>
          </a:p>
          <a:p>
            <a:pPr lvl="1" eaLnBrk="1" hangingPunct="1">
              <a:defRPr/>
            </a:pPr>
            <a:r>
              <a:rPr lang="en-US" dirty="0" smtClean="0"/>
              <a:t>Handling data dependencies </a:t>
            </a:r>
            <a:r>
              <a:rPr lang="en-US" smtClean="0"/>
              <a:t>= stalls</a:t>
            </a:r>
            <a:endParaRPr lang="en-US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48445" y="6160770"/>
            <a:ext cx="1686019" cy="30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19" tIns="44368" rIns="90319" bIns="44368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397" dirty="0" smtClean="0">
                <a:latin typeface="Courier New" panose="02070309020205020404" pitchFamily="49" charset="0"/>
              </a:rPr>
              <a:t>March </a:t>
            </a:r>
            <a:r>
              <a:rPr lang="en-US" altLang="en-US" sz="1397" dirty="0" smtClean="0">
                <a:latin typeface="Courier New" panose="02070309020205020404" pitchFamily="49" charset="0"/>
              </a:rPr>
              <a:t>22, 2018</a:t>
            </a:r>
            <a:endParaRPr lang="en-US" altLang="en-US" sz="1397" dirty="0">
              <a:latin typeface="Courier New" panose="02070309020205020404" pitchFamily="49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88059" y="760589"/>
            <a:ext cx="7781776" cy="554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382" tIns="25353" rIns="63382" bIns="25353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793" dirty="0">
                <a:solidFill>
                  <a:schemeClr val="tx1">
                    <a:lumMod val="75000"/>
                  </a:schemeClr>
                </a:solidFill>
              </a:rPr>
              <a:t>CSCE 212 Computer Architecture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17" y="6635261"/>
            <a:ext cx="5858933" cy="2925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797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138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47" name="Rectangle 6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Diagrams</a:t>
            </a:r>
          </a:p>
        </p:txBody>
      </p:sp>
      <p:sp>
        <p:nvSpPr>
          <p:cNvPr id="404548" name="Rectangle 6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Unpipelined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r>
              <a:rPr lang="en-US"/>
              <a:t>Cannot start new operation until previous one completes</a:t>
            </a:r>
          </a:p>
          <a:p>
            <a:r>
              <a:rPr lang="en-US"/>
              <a:t>3-Way Pipelined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r>
              <a:rPr lang="en-US"/>
              <a:t>Up to 3 operations in process simultaneously</a:t>
            </a:r>
          </a:p>
        </p:txBody>
      </p:sp>
      <p:grpSp>
        <p:nvGrpSpPr>
          <p:cNvPr id="404492" name="Group 12"/>
          <p:cNvGrpSpPr>
            <a:grpSpLocks/>
          </p:cNvGrpSpPr>
          <p:nvPr/>
        </p:nvGrpSpPr>
        <p:grpSpPr bwMode="auto">
          <a:xfrm>
            <a:off x="609600" y="1981200"/>
            <a:ext cx="7239000" cy="1073150"/>
            <a:chOff x="624" y="2396"/>
            <a:chExt cx="4560" cy="676"/>
          </a:xfrm>
        </p:grpSpPr>
        <p:sp>
          <p:nvSpPr>
            <p:cNvPr id="404484" name="Line 4"/>
            <p:cNvSpPr>
              <a:spLocks noChangeShapeType="1"/>
            </p:cNvSpPr>
            <p:nvPr/>
          </p:nvSpPr>
          <p:spPr bwMode="auto">
            <a:xfrm>
              <a:off x="1104" y="3068"/>
              <a:ext cx="40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4485" name="Rectangle 5"/>
            <p:cNvSpPr>
              <a:spLocks noChangeArrowheads="1"/>
            </p:cNvSpPr>
            <p:nvPr/>
          </p:nvSpPr>
          <p:spPr bwMode="auto">
            <a:xfrm>
              <a:off x="1527" y="2862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4486" name="Rectangle 6"/>
            <p:cNvSpPr>
              <a:spLocks noChangeArrowheads="1"/>
            </p:cNvSpPr>
            <p:nvPr/>
          </p:nvSpPr>
          <p:spPr bwMode="auto">
            <a:xfrm>
              <a:off x="1152" y="2396"/>
              <a:ext cx="110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487" name="Rectangle 7"/>
            <p:cNvSpPr>
              <a:spLocks noChangeArrowheads="1"/>
            </p:cNvSpPr>
            <p:nvPr/>
          </p:nvSpPr>
          <p:spPr bwMode="auto">
            <a:xfrm>
              <a:off x="624" y="2396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4488" name="Rectangle 8"/>
            <p:cNvSpPr>
              <a:spLocks noChangeArrowheads="1"/>
            </p:cNvSpPr>
            <p:nvPr/>
          </p:nvSpPr>
          <p:spPr bwMode="auto">
            <a:xfrm>
              <a:off x="624" y="2588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4489" name="Rectangle 9"/>
            <p:cNvSpPr>
              <a:spLocks noChangeArrowheads="1"/>
            </p:cNvSpPr>
            <p:nvPr/>
          </p:nvSpPr>
          <p:spPr bwMode="auto">
            <a:xfrm>
              <a:off x="2256" y="2588"/>
              <a:ext cx="110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490" name="Rectangle 10"/>
            <p:cNvSpPr>
              <a:spLocks noChangeArrowheads="1"/>
            </p:cNvSpPr>
            <p:nvPr/>
          </p:nvSpPr>
          <p:spPr bwMode="auto">
            <a:xfrm>
              <a:off x="3360" y="2780"/>
              <a:ext cx="110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491" name="Rectangle 11"/>
            <p:cNvSpPr>
              <a:spLocks noChangeArrowheads="1"/>
            </p:cNvSpPr>
            <p:nvPr/>
          </p:nvSpPr>
          <p:spPr bwMode="auto">
            <a:xfrm>
              <a:off x="624" y="2780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</p:grpSp>
      <p:grpSp>
        <p:nvGrpSpPr>
          <p:cNvPr id="404512" name="Group 32"/>
          <p:cNvGrpSpPr>
            <a:grpSpLocks/>
          </p:cNvGrpSpPr>
          <p:nvPr/>
        </p:nvGrpSpPr>
        <p:grpSpPr bwMode="auto">
          <a:xfrm>
            <a:off x="609600" y="4391025"/>
            <a:ext cx="3886200" cy="1247775"/>
            <a:chOff x="336" y="2766"/>
            <a:chExt cx="2448" cy="786"/>
          </a:xfrm>
        </p:grpSpPr>
        <p:grpSp>
          <p:nvGrpSpPr>
            <p:cNvPr id="404507" name="Group 27"/>
            <p:cNvGrpSpPr>
              <a:grpSpLocks/>
            </p:cNvGrpSpPr>
            <p:nvPr/>
          </p:nvGrpSpPr>
          <p:grpSpPr bwMode="auto">
            <a:xfrm>
              <a:off x="864" y="2766"/>
              <a:ext cx="1920" cy="786"/>
              <a:chOff x="768" y="2400"/>
              <a:chExt cx="1920" cy="786"/>
            </a:xfrm>
          </p:grpSpPr>
          <p:sp>
            <p:nvSpPr>
              <p:cNvPr id="404493" name="Line 13"/>
              <p:cNvSpPr>
                <a:spLocks noChangeShapeType="1"/>
              </p:cNvSpPr>
              <p:nvPr/>
            </p:nvSpPr>
            <p:spPr bwMode="auto">
              <a:xfrm>
                <a:off x="768" y="316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4494" name="Rectangle 14"/>
              <p:cNvSpPr>
                <a:spLocks noChangeArrowheads="1"/>
              </p:cNvSpPr>
              <p:nvPr/>
            </p:nvSpPr>
            <p:spPr bwMode="auto">
              <a:xfrm>
                <a:off x="1191" y="297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Time</a:t>
                </a:r>
              </a:p>
            </p:txBody>
          </p:sp>
          <p:grpSp>
            <p:nvGrpSpPr>
              <p:cNvPr id="404495" name="Group 15"/>
              <p:cNvGrpSpPr>
                <a:grpSpLocks/>
              </p:cNvGrpSpPr>
              <p:nvPr/>
            </p:nvGrpSpPr>
            <p:grpSpPr bwMode="auto">
              <a:xfrm>
                <a:off x="768" y="2400"/>
                <a:ext cx="1152" cy="192"/>
                <a:chOff x="768" y="2400"/>
                <a:chExt cx="1152" cy="192"/>
              </a:xfrm>
            </p:grpSpPr>
            <p:sp>
              <p:nvSpPr>
                <p:cNvPr id="404496" name="Rectangle 16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</p:txBody>
            </p:sp>
            <p:sp>
              <p:nvSpPr>
                <p:cNvPr id="404497" name="Rectangle 17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B</a:t>
                  </a:r>
                </a:p>
              </p:txBody>
            </p:sp>
            <p:sp>
              <p:nvSpPr>
                <p:cNvPr id="404498" name="Rectangle 18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C</a:t>
                  </a:r>
                </a:p>
              </p:txBody>
            </p:sp>
          </p:grpSp>
          <p:grpSp>
            <p:nvGrpSpPr>
              <p:cNvPr id="404499" name="Group 19"/>
              <p:cNvGrpSpPr>
                <a:grpSpLocks/>
              </p:cNvGrpSpPr>
              <p:nvPr/>
            </p:nvGrpSpPr>
            <p:grpSpPr bwMode="auto">
              <a:xfrm>
                <a:off x="1152" y="2592"/>
                <a:ext cx="1152" cy="192"/>
                <a:chOff x="768" y="2400"/>
                <a:chExt cx="1152" cy="192"/>
              </a:xfrm>
            </p:grpSpPr>
            <p:sp>
              <p:nvSpPr>
                <p:cNvPr id="404500" name="Rectangle 20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</p:txBody>
            </p:sp>
            <p:sp>
              <p:nvSpPr>
                <p:cNvPr id="404501" name="Rectangle 21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B</a:t>
                  </a:r>
                </a:p>
              </p:txBody>
            </p:sp>
            <p:sp>
              <p:nvSpPr>
                <p:cNvPr id="404502" name="Rectangle 22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C</a:t>
                  </a:r>
                </a:p>
              </p:txBody>
            </p:sp>
          </p:grpSp>
          <p:grpSp>
            <p:nvGrpSpPr>
              <p:cNvPr id="404503" name="Group 23"/>
              <p:cNvGrpSpPr>
                <a:grpSpLocks/>
              </p:cNvGrpSpPr>
              <p:nvPr/>
            </p:nvGrpSpPr>
            <p:grpSpPr bwMode="auto">
              <a:xfrm>
                <a:off x="1536" y="2784"/>
                <a:ext cx="1152" cy="192"/>
                <a:chOff x="768" y="2400"/>
                <a:chExt cx="1152" cy="192"/>
              </a:xfrm>
            </p:grpSpPr>
            <p:sp>
              <p:nvSpPr>
                <p:cNvPr id="404504" name="Rectangle 24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</p:txBody>
            </p:sp>
            <p:sp>
              <p:nvSpPr>
                <p:cNvPr id="4045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B</a:t>
                  </a:r>
                </a:p>
              </p:txBody>
            </p:sp>
            <p:sp>
              <p:nvSpPr>
                <p:cNvPr id="404506" name="Rectangle 26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b="0"/>
                    <a:t>C</a:t>
                  </a:r>
                </a:p>
              </p:txBody>
            </p:sp>
          </p:grpSp>
        </p:grpSp>
        <p:sp>
          <p:nvSpPr>
            <p:cNvPr id="404509" name="Rectangle 29"/>
            <p:cNvSpPr>
              <a:spLocks noChangeArrowheads="1"/>
            </p:cNvSpPr>
            <p:nvPr/>
          </p:nvSpPr>
          <p:spPr bwMode="auto">
            <a:xfrm>
              <a:off x="336" y="2784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4510" name="Rectangle 30"/>
            <p:cNvSpPr>
              <a:spLocks noChangeArrowheads="1"/>
            </p:cNvSpPr>
            <p:nvPr/>
          </p:nvSpPr>
          <p:spPr bwMode="auto">
            <a:xfrm>
              <a:off x="336" y="2976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4511" name="Rectangle 31"/>
            <p:cNvSpPr>
              <a:spLocks noChangeArrowheads="1"/>
            </p:cNvSpPr>
            <p:nvPr/>
          </p:nvSpPr>
          <p:spPr bwMode="auto">
            <a:xfrm>
              <a:off x="336" y="3168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</p:grpSp>
      <p:sp>
        <p:nvSpPr>
          <p:cNvPr id="404508" name="Line 28"/>
          <p:cNvSpPr>
            <a:spLocks noChangeShapeType="1"/>
          </p:cNvSpPr>
          <p:nvPr/>
        </p:nvSpPr>
        <p:spPr bwMode="auto">
          <a:xfrm>
            <a:off x="2895600" y="4191000"/>
            <a:ext cx="0" cy="1295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395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Operating a Pipeline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1219200"/>
            <a:ext cx="8077200" cy="2168525"/>
            <a:chOff x="968" y="2430"/>
            <a:chExt cx="2688" cy="1366"/>
          </a:xfrm>
        </p:grpSpPr>
        <p:sp>
          <p:nvSpPr>
            <p:cNvPr id="406532" name="Rectangle 4"/>
            <p:cNvSpPr>
              <a:spLocks noChangeArrowheads="1"/>
            </p:cNvSpPr>
            <p:nvPr/>
          </p:nvSpPr>
          <p:spPr bwMode="auto">
            <a:xfrm>
              <a:off x="2312" y="3586"/>
              <a:ext cx="21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6533" name="Rectangle 5"/>
            <p:cNvSpPr>
              <a:spLocks noChangeArrowheads="1"/>
            </p:cNvSpPr>
            <p:nvPr/>
          </p:nvSpPr>
          <p:spPr bwMode="auto">
            <a:xfrm>
              <a:off x="968" y="2670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6534" name="Rectangle 6"/>
            <p:cNvSpPr>
              <a:spLocks noChangeArrowheads="1"/>
            </p:cNvSpPr>
            <p:nvPr/>
          </p:nvSpPr>
          <p:spPr bwMode="auto">
            <a:xfrm>
              <a:off x="968" y="2862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6535" name="Rectangle 7"/>
            <p:cNvSpPr>
              <a:spLocks noChangeArrowheads="1"/>
            </p:cNvSpPr>
            <p:nvPr/>
          </p:nvSpPr>
          <p:spPr bwMode="auto">
            <a:xfrm>
              <a:off x="968" y="3054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544" y="2674"/>
              <a:ext cx="1152" cy="192"/>
              <a:chOff x="768" y="2400"/>
              <a:chExt cx="1152" cy="192"/>
            </a:xfrm>
          </p:grpSpPr>
          <p:sp>
            <p:nvSpPr>
              <p:cNvPr id="406537" name="Rectangle 9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6538" name="Rectangle 10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6539" name="Rectangle 11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1928" y="2866"/>
              <a:ext cx="1152" cy="192"/>
              <a:chOff x="768" y="2400"/>
              <a:chExt cx="1152" cy="192"/>
            </a:xfrm>
          </p:grpSpPr>
          <p:sp>
            <p:nvSpPr>
              <p:cNvPr id="406541" name="Rectangle 13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6542" name="Rectangle 14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6543" name="Rectangle 15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2312" y="3058"/>
              <a:ext cx="1152" cy="192"/>
              <a:chOff x="768" y="2400"/>
              <a:chExt cx="1152" cy="192"/>
            </a:xfrm>
          </p:grpSpPr>
          <p:sp>
            <p:nvSpPr>
              <p:cNvPr id="406545" name="Rectangle 17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6546" name="Rectangle 18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6547" name="Rectangle 19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1544" y="3346"/>
              <a:ext cx="1920" cy="96"/>
              <a:chOff x="768" y="2256"/>
              <a:chExt cx="1920" cy="96"/>
            </a:xfrm>
          </p:grpSpPr>
          <p:sp>
            <p:nvSpPr>
              <p:cNvPr id="406549" name="Line 21"/>
              <p:cNvSpPr>
                <a:spLocks noChangeShapeType="1"/>
              </p:cNvSpPr>
              <p:nvPr/>
            </p:nvSpPr>
            <p:spPr bwMode="auto">
              <a:xfrm>
                <a:off x="768" y="2304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0" name="Line 22"/>
              <p:cNvSpPr>
                <a:spLocks noChangeShapeType="1"/>
              </p:cNvSpPr>
              <p:nvPr/>
            </p:nvSpPr>
            <p:spPr bwMode="auto">
              <a:xfrm>
                <a:off x="768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1" name="Line 23"/>
              <p:cNvSpPr>
                <a:spLocks noChangeShapeType="1"/>
              </p:cNvSpPr>
              <p:nvPr/>
            </p:nvSpPr>
            <p:spPr bwMode="auto">
              <a:xfrm>
                <a:off x="1152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2" name="Line 24"/>
              <p:cNvSpPr>
                <a:spLocks noChangeShapeType="1"/>
              </p:cNvSpPr>
              <p:nvPr/>
            </p:nvSpPr>
            <p:spPr bwMode="auto">
              <a:xfrm>
                <a:off x="1536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3" name="Line 25"/>
              <p:cNvSpPr>
                <a:spLocks noChangeShapeType="1"/>
              </p:cNvSpPr>
              <p:nvPr/>
            </p:nvSpPr>
            <p:spPr bwMode="auto">
              <a:xfrm>
                <a:off x="1920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4" name="Line 26"/>
              <p:cNvSpPr>
                <a:spLocks noChangeShapeType="1"/>
              </p:cNvSpPr>
              <p:nvPr/>
            </p:nvSpPr>
            <p:spPr bwMode="auto">
              <a:xfrm>
                <a:off x="2304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55" name="Line 27"/>
              <p:cNvSpPr>
                <a:spLocks noChangeShapeType="1"/>
              </p:cNvSpPr>
              <p:nvPr/>
            </p:nvSpPr>
            <p:spPr bwMode="auto">
              <a:xfrm>
                <a:off x="2688" y="22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400" y="3442"/>
              <a:ext cx="2256" cy="192"/>
              <a:chOff x="816" y="3168"/>
              <a:chExt cx="2256" cy="192"/>
            </a:xfrm>
          </p:grpSpPr>
          <p:sp>
            <p:nvSpPr>
              <p:cNvPr id="406557" name="Rectangle 29"/>
              <p:cNvSpPr>
                <a:spLocks noChangeArrowheads="1"/>
              </p:cNvSpPr>
              <p:nvPr/>
            </p:nvSpPr>
            <p:spPr bwMode="auto">
              <a:xfrm>
                <a:off x="816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0</a:t>
                </a:r>
              </a:p>
            </p:txBody>
          </p:sp>
          <p:sp>
            <p:nvSpPr>
              <p:cNvPr id="406558" name="Rectangle 30"/>
              <p:cNvSpPr>
                <a:spLocks noChangeArrowheads="1"/>
              </p:cNvSpPr>
              <p:nvPr/>
            </p:nvSpPr>
            <p:spPr bwMode="auto">
              <a:xfrm>
                <a:off x="1200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120</a:t>
                </a:r>
              </a:p>
            </p:txBody>
          </p:sp>
          <p:sp>
            <p:nvSpPr>
              <p:cNvPr id="406559" name="Rectangle 31"/>
              <p:cNvSpPr>
                <a:spLocks noChangeArrowheads="1"/>
              </p:cNvSpPr>
              <p:nvPr/>
            </p:nvSpPr>
            <p:spPr bwMode="auto">
              <a:xfrm>
                <a:off x="1584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240</a:t>
                </a:r>
              </a:p>
            </p:txBody>
          </p:sp>
          <p:sp>
            <p:nvSpPr>
              <p:cNvPr id="406560" name="Rectangle 32"/>
              <p:cNvSpPr>
                <a:spLocks noChangeArrowheads="1"/>
              </p:cNvSpPr>
              <p:nvPr/>
            </p:nvSpPr>
            <p:spPr bwMode="auto">
              <a:xfrm>
                <a:off x="1968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360</a:t>
                </a:r>
              </a:p>
            </p:txBody>
          </p:sp>
          <p:sp>
            <p:nvSpPr>
              <p:cNvPr id="406561" name="Rectangle 33"/>
              <p:cNvSpPr>
                <a:spLocks noChangeArrowheads="1"/>
              </p:cNvSpPr>
              <p:nvPr/>
            </p:nvSpPr>
            <p:spPr bwMode="auto">
              <a:xfrm>
                <a:off x="2352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480</a:t>
                </a:r>
              </a:p>
            </p:txBody>
          </p:sp>
          <p:sp>
            <p:nvSpPr>
              <p:cNvPr id="406562" name="Rectangle 34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640</a:t>
                </a:r>
              </a:p>
            </p:txBody>
          </p:sp>
        </p:grpSp>
        <p:sp>
          <p:nvSpPr>
            <p:cNvPr id="406563" name="Freeform 35"/>
            <p:cNvSpPr>
              <a:spLocks/>
            </p:cNvSpPr>
            <p:nvPr/>
          </p:nvSpPr>
          <p:spPr bwMode="auto">
            <a:xfrm>
              <a:off x="1544" y="2430"/>
              <a:ext cx="1998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0"/>
                </a:cxn>
                <a:cxn ang="0">
                  <a:pos x="192" y="192"/>
                </a:cxn>
                <a:cxn ang="0">
                  <a:pos x="384" y="192"/>
                </a:cxn>
                <a:cxn ang="0">
                  <a:pos x="384" y="0"/>
                </a:cxn>
                <a:cxn ang="0">
                  <a:pos x="576" y="0"/>
                </a:cxn>
                <a:cxn ang="0">
                  <a:pos x="576" y="192"/>
                </a:cxn>
                <a:cxn ang="0">
                  <a:pos x="768" y="192"/>
                </a:cxn>
                <a:cxn ang="0">
                  <a:pos x="768" y="0"/>
                </a:cxn>
                <a:cxn ang="0">
                  <a:pos x="960" y="0"/>
                </a:cxn>
                <a:cxn ang="0">
                  <a:pos x="960" y="192"/>
                </a:cxn>
                <a:cxn ang="0">
                  <a:pos x="1152" y="192"/>
                </a:cxn>
                <a:cxn ang="0">
                  <a:pos x="1152" y="0"/>
                </a:cxn>
                <a:cxn ang="0">
                  <a:pos x="1344" y="0"/>
                </a:cxn>
                <a:cxn ang="0">
                  <a:pos x="1344" y="192"/>
                </a:cxn>
                <a:cxn ang="0">
                  <a:pos x="1536" y="192"/>
                </a:cxn>
                <a:cxn ang="0">
                  <a:pos x="1536" y="0"/>
                </a:cxn>
                <a:cxn ang="0">
                  <a:pos x="1728" y="0"/>
                </a:cxn>
                <a:cxn ang="0">
                  <a:pos x="1728" y="192"/>
                </a:cxn>
                <a:cxn ang="0">
                  <a:pos x="1920" y="192"/>
                </a:cxn>
                <a:cxn ang="0">
                  <a:pos x="1920" y="0"/>
                </a:cxn>
                <a:cxn ang="0">
                  <a:pos x="1998" y="0"/>
                </a:cxn>
              </a:cxnLst>
              <a:rect l="0" t="0" r="r" b="b"/>
              <a:pathLst>
                <a:path w="1998" h="192">
                  <a:moveTo>
                    <a:pt x="0" y="0"/>
                  </a:moveTo>
                  <a:lnTo>
                    <a:pt x="192" y="0"/>
                  </a:lnTo>
                  <a:lnTo>
                    <a:pt x="192" y="192"/>
                  </a:lnTo>
                  <a:lnTo>
                    <a:pt x="384" y="192"/>
                  </a:lnTo>
                  <a:lnTo>
                    <a:pt x="384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768" y="192"/>
                  </a:lnTo>
                  <a:lnTo>
                    <a:pt x="768" y="0"/>
                  </a:lnTo>
                  <a:lnTo>
                    <a:pt x="960" y="0"/>
                  </a:ln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344" y="0"/>
                  </a:lnTo>
                  <a:lnTo>
                    <a:pt x="1344" y="192"/>
                  </a:lnTo>
                  <a:lnTo>
                    <a:pt x="1536" y="192"/>
                  </a:lnTo>
                  <a:lnTo>
                    <a:pt x="1536" y="0"/>
                  </a:lnTo>
                  <a:lnTo>
                    <a:pt x="1728" y="0"/>
                  </a:lnTo>
                  <a:lnTo>
                    <a:pt x="1728" y="192"/>
                  </a:lnTo>
                  <a:lnTo>
                    <a:pt x="1920" y="192"/>
                  </a:lnTo>
                  <a:cubicBezTo>
                    <a:pt x="1920" y="128"/>
                    <a:pt x="1920" y="64"/>
                    <a:pt x="1920" y="0"/>
                  </a:cubicBezTo>
                  <a:cubicBezTo>
                    <a:pt x="1992" y="0"/>
                    <a:pt x="1982" y="0"/>
                    <a:pt x="199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6564" name="Rectangle 36"/>
            <p:cNvSpPr>
              <a:spLocks noChangeArrowheads="1"/>
            </p:cNvSpPr>
            <p:nvPr/>
          </p:nvSpPr>
          <p:spPr bwMode="auto">
            <a:xfrm>
              <a:off x="968" y="2430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Clock</a:t>
              </a:r>
            </a:p>
          </p:txBody>
        </p:sp>
      </p:grpSp>
      <p:grpSp>
        <p:nvGrpSpPr>
          <p:cNvPr id="8" name="Group 166"/>
          <p:cNvGrpSpPr>
            <a:grpSpLocks/>
          </p:cNvGrpSpPr>
          <p:nvPr/>
        </p:nvGrpSpPr>
        <p:grpSpPr bwMode="auto">
          <a:xfrm>
            <a:off x="762000" y="830263"/>
            <a:ext cx="6400800" cy="5294312"/>
            <a:chOff x="480" y="523"/>
            <a:chExt cx="4032" cy="3335"/>
          </a:xfrm>
        </p:grpSpPr>
        <p:grpSp>
          <p:nvGrpSpPr>
            <p:cNvPr id="9" name="Group 61"/>
            <p:cNvGrpSpPr>
              <a:grpSpLocks/>
            </p:cNvGrpSpPr>
            <p:nvPr/>
          </p:nvGrpSpPr>
          <p:grpSpPr bwMode="auto">
            <a:xfrm>
              <a:off x="480" y="2352"/>
              <a:ext cx="4032" cy="1506"/>
              <a:chOff x="672" y="1776"/>
              <a:chExt cx="4032" cy="1506"/>
            </a:xfrm>
          </p:grpSpPr>
          <p:sp>
            <p:nvSpPr>
              <p:cNvPr id="406565" name="Rectangle 37"/>
              <p:cNvSpPr>
                <a:spLocks noChangeArrowheads="1"/>
              </p:cNvSpPr>
              <p:nvPr/>
            </p:nvSpPr>
            <p:spPr bwMode="auto">
              <a:xfrm>
                <a:off x="1824" y="2064"/>
                <a:ext cx="144" cy="816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66" name="Rectangle 38"/>
              <p:cNvSpPr>
                <a:spLocks noChangeArrowheads="1"/>
              </p:cNvSpPr>
              <p:nvPr/>
            </p:nvSpPr>
            <p:spPr bwMode="auto">
              <a:xfrm>
                <a:off x="1824" y="206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67" name="Line 39"/>
              <p:cNvSpPr>
                <a:spLocks noChangeShapeType="1"/>
              </p:cNvSpPr>
              <p:nvPr/>
            </p:nvSpPr>
            <p:spPr bwMode="auto">
              <a:xfrm>
                <a:off x="1920" y="288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68" name="Rectangle 40"/>
              <p:cNvSpPr>
                <a:spLocks noChangeArrowheads="1"/>
              </p:cNvSpPr>
              <p:nvPr/>
            </p:nvSpPr>
            <p:spPr bwMode="auto">
              <a:xfrm>
                <a:off x="4271" y="3072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6569" name="Rectangle 41"/>
              <p:cNvSpPr>
                <a:spLocks noChangeArrowheads="1"/>
              </p:cNvSpPr>
              <p:nvPr/>
            </p:nvSpPr>
            <p:spPr bwMode="auto">
              <a:xfrm>
                <a:off x="960" y="2064"/>
                <a:ext cx="568" cy="808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A</a:t>
                </a:r>
              </a:p>
            </p:txBody>
          </p:sp>
          <p:sp>
            <p:nvSpPr>
              <p:cNvPr id="406570" name="Rectangle 42"/>
              <p:cNvSpPr>
                <a:spLocks noChangeArrowheads="1"/>
              </p:cNvSpPr>
              <p:nvPr/>
            </p:nvSpPr>
            <p:spPr bwMode="auto">
              <a:xfrm>
                <a:off x="3120" y="206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71" name="Line 43"/>
              <p:cNvSpPr>
                <a:spLocks noChangeShapeType="1"/>
              </p:cNvSpPr>
              <p:nvPr/>
            </p:nvSpPr>
            <p:spPr bwMode="auto">
              <a:xfrm>
                <a:off x="3216" y="2880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72" name="Rectangle 44"/>
              <p:cNvSpPr>
                <a:spLocks noChangeArrowheads="1"/>
              </p:cNvSpPr>
              <p:nvPr/>
            </p:nvSpPr>
            <p:spPr bwMode="auto">
              <a:xfrm>
                <a:off x="2256" y="2064"/>
                <a:ext cx="568" cy="808"/>
              </a:xfrm>
              <a:prstGeom prst="rect">
                <a:avLst/>
              </a:prstGeom>
              <a:solidFill>
                <a:srgbClr val="5F5F5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B</a:t>
                </a:r>
              </a:p>
            </p:txBody>
          </p:sp>
          <p:sp>
            <p:nvSpPr>
              <p:cNvPr id="406573" name="Rectangle 45"/>
              <p:cNvSpPr>
                <a:spLocks noChangeArrowheads="1"/>
              </p:cNvSpPr>
              <p:nvPr/>
            </p:nvSpPr>
            <p:spPr bwMode="auto">
              <a:xfrm>
                <a:off x="4416" y="206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74" name="Line 46"/>
              <p:cNvSpPr>
                <a:spLocks noChangeShapeType="1"/>
              </p:cNvSpPr>
              <p:nvPr/>
            </p:nvSpPr>
            <p:spPr bwMode="auto">
              <a:xfrm>
                <a:off x="4512" y="2880"/>
                <a:ext cx="0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75" name="Rectangle 47"/>
              <p:cNvSpPr>
                <a:spLocks noChangeArrowheads="1"/>
              </p:cNvSpPr>
              <p:nvPr/>
            </p:nvSpPr>
            <p:spPr bwMode="auto">
              <a:xfrm>
                <a:off x="3552" y="2064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</a:t>
                </a:r>
              </a:p>
            </p:txBody>
          </p:sp>
          <p:sp>
            <p:nvSpPr>
              <p:cNvPr id="406576" name="Rectangle 48"/>
              <p:cNvSpPr>
                <a:spLocks noChangeArrowheads="1"/>
              </p:cNvSpPr>
              <p:nvPr/>
            </p:nvSpPr>
            <p:spPr bwMode="auto">
              <a:xfrm>
                <a:off x="1011" y="1776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577" name="Rectangle 49"/>
              <p:cNvSpPr>
                <a:spLocks noChangeArrowheads="1"/>
              </p:cNvSpPr>
              <p:nvPr/>
            </p:nvSpPr>
            <p:spPr bwMode="auto">
              <a:xfrm>
                <a:off x="1671" y="1776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578" name="Rectangle 50"/>
              <p:cNvSpPr>
                <a:spLocks noChangeArrowheads="1"/>
              </p:cNvSpPr>
              <p:nvPr/>
            </p:nvSpPr>
            <p:spPr bwMode="auto">
              <a:xfrm>
                <a:off x="2307" y="1776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579" name="Rectangle 51"/>
              <p:cNvSpPr>
                <a:spLocks noChangeArrowheads="1"/>
              </p:cNvSpPr>
              <p:nvPr/>
            </p:nvSpPr>
            <p:spPr bwMode="auto">
              <a:xfrm>
                <a:off x="2967" y="1776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580" name="Rectangle 52"/>
              <p:cNvSpPr>
                <a:spLocks noChangeArrowheads="1"/>
              </p:cNvSpPr>
              <p:nvPr/>
            </p:nvSpPr>
            <p:spPr bwMode="auto">
              <a:xfrm>
                <a:off x="3603" y="1776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581" name="Rectangle 53"/>
              <p:cNvSpPr>
                <a:spLocks noChangeArrowheads="1"/>
              </p:cNvSpPr>
              <p:nvPr/>
            </p:nvSpPr>
            <p:spPr bwMode="auto">
              <a:xfrm>
                <a:off x="4263" y="1776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582" name="Line 54"/>
              <p:cNvSpPr>
                <a:spLocks noChangeShapeType="1"/>
              </p:cNvSpPr>
              <p:nvPr/>
            </p:nvSpPr>
            <p:spPr bwMode="auto">
              <a:xfrm>
                <a:off x="1920" y="3024"/>
                <a:ext cx="25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83" name="AutoShape 55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4" name="AutoShape 56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5" name="AutoShape 57"/>
              <p:cNvSpPr>
                <a:spLocks noChangeArrowheads="1"/>
              </p:cNvSpPr>
              <p:nvPr/>
            </p:nvSpPr>
            <p:spPr bwMode="auto">
              <a:xfrm>
                <a:off x="2832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6" name="AutoShape 58"/>
              <p:cNvSpPr>
                <a:spLocks noChangeArrowheads="1"/>
              </p:cNvSpPr>
              <p:nvPr/>
            </p:nvSpPr>
            <p:spPr bwMode="auto">
              <a:xfrm>
                <a:off x="4128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7" name="AutoShape 59"/>
              <p:cNvSpPr>
                <a:spLocks noChangeArrowheads="1"/>
              </p:cNvSpPr>
              <p:nvPr/>
            </p:nvSpPr>
            <p:spPr bwMode="auto">
              <a:xfrm>
                <a:off x="3264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88" name="AutoShape 60"/>
              <p:cNvSpPr>
                <a:spLocks noChangeArrowheads="1"/>
              </p:cNvSpPr>
              <p:nvPr/>
            </p:nvSpPr>
            <p:spPr bwMode="auto">
              <a:xfrm>
                <a:off x="1968" y="240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152"/>
            <p:cNvGrpSpPr>
              <a:grpSpLocks/>
            </p:cNvGrpSpPr>
            <p:nvPr/>
          </p:nvGrpSpPr>
          <p:grpSpPr bwMode="auto">
            <a:xfrm>
              <a:off x="2352" y="523"/>
              <a:ext cx="271" cy="1205"/>
              <a:chOff x="2552" y="523"/>
              <a:chExt cx="271" cy="1205"/>
            </a:xfrm>
          </p:grpSpPr>
          <p:sp>
            <p:nvSpPr>
              <p:cNvPr id="406675" name="Line 147"/>
              <p:cNvSpPr>
                <a:spLocks noChangeShapeType="1"/>
              </p:cNvSpPr>
              <p:nvPr/>
            </p:nvSpPr>
            <p:spPr bwMode="auto">
              <a:xfrm>
                <a:off x="2688" y="672"/>
                <a:ext cx="0" cy="10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6679" name="Text Box 151"/>
              <p:cNvSpPr txBox="1">
                <a:spLocks noChangeArrowheads="1"/>
              </p:cNvSpPr>
              <p:nvPr/>
            </p:nvSpPr>
            <p:spPr bwMode="auto">
              <a:xfrm>
                <a:off x="2552" y="523"/>
                <a:ext cx="271" cy="19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 sz="1600"/>
                  <a:t>239</a:t>
                </a:r>
              </a:p>
            </p:txBody>
          </p:sp>
        </p:grpSp>
      </p:grpSp>
      <p:grpSp>
        <p:nvGrpSpPr>
          <p:cNvPr id="11" name="Group 165"/>
          <p:cNvGrpSpPr>
            <a:grpSpLocks/>
          </p:cNvGrpSpPr>
          <p:nvPr/>
        </p:nvGrpSpPr>
        <p:grpSpPr bwMode="auto">
          <a:xfrm>
            <a:off x="762000" y="838200"/>
            <a:ext cx="6400800" cy="5294313"/>
            <a:chOff x="480" y="523"/>
            <a:chExt cx="4032" cy="3335"/>
          </a:xfrm>
        </p:grpSpPr>
        <p:grpSp>
          <p:nvGrpSpPr>
            <p:cNvPr id="12" name="Group 87"/>
            <p:cNvGrpSpPr>
              <a:grpSpLocks/>
            </p:cNvGrpSpPr>
            <p:nvPr/>
          </p:nvGrpSpPr>
          <p:grpSpPr bwMode="auto">
            <a:xfrm>
              <a:off x="480" y="2352"/>
              <a:ext cx="4032" cy="1506"/>
              <a:chOff x="672" y="2808"/>
              <a:chExt cx="4032" cy="1506"/>
            </a:xfrm>
          </p:grpSpPr>
          <p:sp>
            <p:nvSpPr>
              <p:cNvPr id="406590" name="Rectangle 62"/>
              <p:cNvSpPr>
                <a:spLocks noChangeArrowheads="1"/>
              </p:cNvSpPr>
              <p:nvPr/>
            </p:nvSpPr>
            <p:spPr bwMode="auto">
              <a:xfrm>
                <a:off x="1824" y="3096"/>
                <a:ext cx="144" cy="816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91" name="Rectangle 63"/>
              <p:cNvSpPr>
                <a:spLocks noChangeArrowheads="1"/>
              </p:cNvSpPr>
              <p:nvPr/>
            </p:nvSpPr>
            <p:spPr bwMode="auto">
              <a:xfrm>
                <a:off x="3120" y="3096"/>
                <a:ext cx="144" cy="816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592" name="Rectangle 64"/>
              <p:cNvSpPr>
                <a:spLocks noChangeArrowheads="1"/>
              </p:cNvSpPr>
              <p:nvPr/>
            </p:nvSpPr>
            <p:spPr bwMode="auto">
              <a:xfrm>
                <a:off x="1824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93" name="Line 65"/>
              <p:cNvSpPr>
                <a:spLocks noChangeShapeType="1"/>
              </p:cNvSpPr>
              <p:nvPr/>
            </p:nvSpPr>
            <p:spPr bwMode="auto">
              <a:xfrm>
                <a:off x="1920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94" name="Rectangle 66"/>
              <p:cNvSpPr>
                <a:spLocks noChangeArrowheads="1"/>
              </p:cNvSpPr>
              <p:nvPr/>
            </p:nvSpPr>
            <p:spPr bwMode="auto">
              <a:xfrm>
                <a:off x="4271" y="4104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6595" name="Rectangle 67"/>
              <p:cNvSpPr>
                <a:spLocks noChangeArrowheads="1"/>
              </p:cNvSpPr>
              <p:nvPr/>
            </p:nvSpPr>
            <p:spPr bwMode="auto">
              <a:xfrm>
                <a:off x="960" y="3096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A</a:t>
                </a:r>
              </a:p>
            </p:txBody>
          </p:sp>
          <p:sp>
            <p:nvSpPr>
              <p:cNvPr id="406596" name="Rectangle 68"/>
              <p:cNvSpPr>
                <a:spLocks noChangeArrowheads="1"/>
              </p:cNvSpPr>
              <p:nvPr/>
            </p:nvSpPr>
            <p:spPr bwMode="auto">
              <a:xfrm>
                <a:off x="3120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597" name="Line 69"/>
              <p:cNvSpPr>
                <a:spLocks noChangeShapeType="1"/>
              </p:cNvSpPr>
              <p:nvPr/>
            </p:nvSpPr>
            <p:spPr bwMode="auto">
              <a:xfrm>
                <a:off x="3216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598" name="Rectangle 70"/>
              <p:cNvSpPr>
                <a:spLocks noChangeArrowheads="1"/>
              </p:cNvSpPr>
              <p:nvPr/>
            </p:nvSpPr>
            <p:spPr bwMode="auto">
              <a:xfrm>
                <a:off x="2256" y="3096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B</a:t>
                </a:r>
              </a:p>
            </p:txBody>
          </p:sp>
          <p:sp>
            <p:nvSpPr>
              <p:cNvPr id="406599" name="Rectangle 71"/>
              <p:cNvSpPr>
                <a:spLocks noChangeArrowheads="1"/>
              </p:cNvSpPr>
              <p:nvPr/>
            </p:nvSpPr>
            <p:spPr bwMode="auto">
              <a:xfrm>
                <a:off x="4416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00" name="Line 72"/>
              <p:cNvSpPr>
                <a:spLocks noChangeShapeType="1"/>
              </p:cNvSpPr>
              <p:nvPr/>
            </p:nvSpPr>
            <p:spPr bwMode="auto">
              <a:xfrm>
                <a:off x="4512" y="3912"/>
                <a:ext cx="0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01" name="Rectangle 73"/>
              <p:cNvSpPr>
                <a:spLocks noChangeArrowheads="1"/>
              </p:cNvSpPr>
              <p:nvPr/>
            </p:nvSpPr>
            <p:spPr bwMode="auto">
              <a:xfrm>
                <a:off x="3552" y="3096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</a:t>
                </a:r>
              </a:p>
            </p:txBody>
          </p:sp>
          <p:sp>
            <p:nvSpPr>
              <p:cNvPr id="406602" name="Rectangle 74"/>
              <p:cNvSpPr>
                <a:spLocks noChangeArrowheads="1"/>
              </p:cNvSpPr>
              <p:nvPr/>
            </p:nvSpPr>
            <p:spPr bwMode="auto">
              <a:xfrm>
                <a:off x="1011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03" name="Rectangle 75"/>
              <p:cNvSpPr>
                <a:spLocks noChangeArrowheads="1"/>
              </p:cNvSpPr>
              <p:nvPr/>
            </p:nvSpPr>
            <p:spPr bwMode="auto">
              <a:xfrm>
                <a:off x="1671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04" name="Rectangle 76"/>
              <p:cNvSpPr>
                <a:spLocks noChangeArrowheads="1"/>
              </p:cNvSpPr>
              <p:nvPr/>
            </p:nvSpPr>
            <p:spPr bwMode="auto">
              <a:xfrm>
                <a:off x="2307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05" name="Rectangle 77"/>
              <p:cNvSpPr>
                <a:spLocks noChangeArrowheads="1"/>
              </p:cNvSpPr>
              <p:nvPr/>
            </p:nvSpPr>
            <p:spPr bwMode="auto">
              <a:xfrm>
                <a:off x="2967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06" name="Rectangle 78"/>
              <p:cNvSpPr>
                <a:spLocks noChangeArrowheads="1"/>
              </p:cNvSpPr>
              <p:nvPr/>
            </p:nvSpPr>
            <p:spPr bwMode="auto">
              <a:xfrm>
                <a:off x="3603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07" name="Rectangle 79"/>
              <p:cNvSpPr>
                <a:spLocks noChangeArrowheads="1"/>
              </p:cNvSpPr>
              <p:nvPr/>
            </p:nvSpPr>
            <p:spPr bwMode="auto">
              <a:xfrm>
                <a:off x="4263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08" name="Line 80"/>
              <p:cNvSpPr>
                <a:spLocks noChangeShapeType="1"/>
              </p:cNvSpPr>
              <p:nvPr/>
            </p:nvSpPr>
            <p:spPr bwMode="auto">
              <a:xfrm>
                <a:off x="1920" y="4056"/>
                <a:ext cx="25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09" name="AutoShape 81"/>
              <p:cNvSpPr>
                <a:spLocks noChangeArrowheads="1"/>
              </p:cNvSpPr>
              <p:nvPr/>
            </p:nvSpPr>
            <p:spPr bwMode="auto">
              <a:xfrm>
                <a:off x="672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0" name="AutoShape 82"/>
              <p:cNvSpPr>
                <a:spLocks noChangeArrowheads="1"/>
              </p:cNvSpPr>
              <p:nvPr/>
            </p:nvSpPr>
            <p:spPr bwMode="auto">
              <a:xfrm>
                <a:off x="1536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1" name="AutoShape 83"/>
              <p:cNvSpPr>
                <a:spLocks noChangeArrowheads="1"/>
              </p:cNvSpPr>
              <p:nvPr/>
            </p:nvSpPr>
            <p:spPr bwMode="auto">
              <a:xfrm>
                <a:off x="2832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2" name="AutoShape 84"/>
              <p:cNvSpPr>
                <a:spLocks noChangeArrowheads="1"/>
              </p:cNvSpPr>
              <p:nvPr/>
            </p:nvSpPr>
            <p:spPr bwMode="auto">
              <a:xfrm>
                <a:off x="4128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3" name="AutoShape 85"/>
              <p:cNvSpPr>
                <a:spLocks noChangeArrowheads="1"/>
              </p:cNvSpPr>
              <p:nvPr/>
            </p:nvSpPr>
            <p:spPr bwMode="auto">
              <a:xfrm>
                <a:off x="3264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4" name="AutoShape 86"/>
              <p:cNvSpPr>
                <a:spLocks noChangeArrowheads="1"/>
              </p:cNvSpPr>
              <p:nvPr/>
            </p:nvSpPr>
            <p:spPr bwMode="auto">
              <a:xfrm>
                <a:off x="1968" y="345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153"/>
            <p:cNvGrpSpPr>
              <a:grpSpLocks/>
            </p:cNvGrpSpPr>
            <p:nvPr/>
          </p:nvGrpSpPr>
          <p:grpSpPr bwMode="auto">
            <a:xfrm>
              <a:off x="2448" y="523"/>
              <a:ext cx="271" cy="1205"/>
              <a:chOff x="2552" y="523"/>
              <a:chExt cx="271" cy="1205"/>
            </a:xfrm>
          </p:grpSpPr>
          <p:sp>
            <p:nvSpPr>
              <p:cNvPr id="406682" name="Line 154"/>
              <p:cNvSpPr>
                <a:spLocks noChangeShapeType="1"/>
              </p:cNvSpPr>
              <p:nvPr/>
            </p:nvSpPr>
            <p:spPr bwMode="auto">
              <a:xfrm>
                <a:off x="2688" y="672"/>
                <a:ext cx="0" cy="10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6683" name="Text Box 155"/>
              <p:cNvSpPr txBox="1">
                <a:spLocks noChangeArrowheads="1"/>
              </p:cNvSpPr>
              <p:nvPr/>
            </p:nvSpPr>
            <p:spPr bwMode="auto">
              <a:xfrm>
                <a:off x="2552" y="523"/>
                <a:ext cx="271" cy="19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 sz="1600"/>
                  <a:t>241</a:t>
                </a:r>
              </a:p>
            </p:txBody>
          </p:sp>
        </p:grpSp>
      </p:grpSp>
      <p:grpSp>
        <p:nvGrpSpPr>
          <p:cNvPr id="14" name="Group 164"/>
          <p:cNvGrpSpPr>
            <a:grpSpLocks/>
          </p:cNvGrpSpPr>
          <p:nvPr/>
        </p:nvGrpSpPr>
        <p:grpSpPr bwMode="auto">
          <a:xfrm>
            <a:off x="762000" y="838200"/>
            <a:ext cx="6400800" cy="5294313"/>
            <a:chOff x="480" y="523"/>
            <a:chExt cx="4032" cy="3335"/>
          </a:xfrm>
        </p:grpSpPr>
        <p:grpSp>
          <p:nvGrpSpPr>
            <p:cNvPr id="15" name="Group 119"/>
            <p:cNvGrpSpPr>
              <a:grpSpLocks/>
            </p:cNvGrpSpPr>
            <p:nvPr/>
          </p:nvGrpSpPr>
          <p:grpSpPr bwMode="auto">
            <a:xfrm>
              <a:off x="480" y="2352"/>
              <a:ext cx="4032" cy="1506"/>
              <a:chOff x="672" y="2808"/>
              <a:chExt cx="4032" cy="1506"/>
            </a:xfrm>
          </p:grpSpPr>
          <p:sp>
            <p:nvSpPr>
              <p:cNvPr id="406616" name="Rectangle 88"/>
              <p:cNvSpPr>
                <a:spLocks noChangeArrowheads="1"/>
              </p:cNvSpPr>
              <p:nvPr/>
            </p:nvSpPr>
            <p:spPr bwMode="auto">
              <a:xfrm>
                <a:off x="1824" y="3084"/>
                <a:ext cx="144" cy="816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7" name="Rectangle 89"/>
              <p:cNvSpPr>
                <a:spLocks noChangeArrowheads="1"/>
              </p:cNvSpPr>
              <p:nvPr/>
            </p:nvSpPr>
            <p:spPr bwMode="auto">
              <a:xfrm>
                <a:off x="3120" y="3084"/>
                <a:ext cx="144" cy="816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18" name="Rectangle 90"/>
              <p:cNvSpPr>
                <a:spLocks noChangeArrowheads="1"/>
              </p:cNvSpPr>
              <p:nvPr/>
            </p:nvSpPr>
            <p:spPr bwMode="auto">
              <a:xfrm>
                <a:off x="1824" y="308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19" name="Line 91"/>
              <p:cNvSpPr>
                <a:spLocks noChangeShapeType="1"/>
              </p:cNvSpPr>
              <p:nvPr/>
            </p:nvSpPr>
            <p:spPr bwMode="auto">
              <a:xfrm>
                <a:off x="1920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20" name="Rectangle 92"/>
              <p:cNvSpPr>
                <a:spLocks noChangeArrowheads="1"/>
              </p:cNvSpPr>
              <p:nvPr/>
            </p:nvSpPr>
            <p:spPr bwMode="auto">
              <a:xfrm>
                <a:off x="3120" y="3084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21" name="Line 93"/>
              <p:cNvSpPr>
                <a:spLocks noChangeShapeType="1"/>
              </p:cNvSpPr>
              <p:nvPr/>
            </p:nvSpPr>
            <p:spPr bwMode="auto">
              <a:xfrm>
                <a:off x="3216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22" name="Rectangle 94"/>
              <p:cNvSpPr>
                <a:spLocks noChangeArrowheads="1"/>
              </p:cNvSpPr>
              <p:nvPr/>
            </p:nvSpPr>
            <p:spPr bwMode="auto">
              <a:xfrm>
                <a:off x="4416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23" name="Line 95"/>
              <p:cNvSpPr>
                <a:spLocks noChangeShapeType="1"/>
              </p:cNvSpPr>
              <p:nvPr/>
            </p:nvSpPr>
            <p:spPr bwMode="auto">
              <a:xfrm>
                <a:off x="4512" y="3912"/>
                <a:ext cx="0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24" name="Rectangle 96"/>
              <p:cNvSpPr>
                <a:spLocks noChangeArrowheads="1"/>
              </p:cNvSpPr>
              <p:nvPr/>
            </p:nvSpPr>
            <p:spPr bwMode="auto">
              <a:xfrm>
                <a:off x="1011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25" name="Rectangle 97"/>
              <p:cNvSpPr>
                <a:spLocks noChangeArrowheads="1"/>
              </p:cNvSpPr>
              <p:nvPr/>
            </p:nvSpPr>
            <p:spPr bwMode="auto">
              <a:xfrm>
                <a:off x="1671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26" name="Rectangle 98"/>
              <p:cNvSpPr>
                <a:spLocks noChangeArrowheads="1"/>
              </p:cNvSpPr>
              <p:nvPr/>
            </p:nvSpPr>
            <p:spPr bwMode="auto">
              <a:xfrm>
                <a:off x="2307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27" name="Rectangle 99"/>
              <p:cNvSpPr>
                <a:spLocks noChangeArrowheads="1"/>
              </p:cNvSpPr>
              <p:nvPr/>
            </p:nvSpPr>
            <p:spPr bwMode="auto">
              <a:xfrm>
                <a:off x="2967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28" name="Rectangle 100"/>
              <p:cNvSpPr>
                <a:spLocks noChangeArrowheads="1"/>
              </p:cNvSpPr>
              <p:nvPr/>
            </p:nvSpPr>
            <p:spPr bwMode="auto">
              <a:xfrm>
                <a:off x="3603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29" name="Rectangle 101"/>
              <p:cNvSpPr>
                <a:spLocks noChangeArrowheads="1"/>
              </p:cNvSpPr>
              <p:nvPr/>
            </p:nvSpPr>
            <p:spPr bwMode="auto">
              <a:xfrm>
                <a:off x="4263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30" name="Rectangle 102"/>
              <p:cNvSpPr>
                <a:spLocks noChangeArrowheads="1"/>
              </p:cNvSpPr>
              <p:nvPr/>
            </p:nvSpPr>
            <p:spPr bwMode="auto">
              <a:xfrm>
                <a:off x="960" y="3084"/>
                <a:ext cx="568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endParaRPr lang="en-US" sz="1600" b="0">
                  <a:latin typeface="Arial" charset="0"/>
                </a:endParaRPr>
              </a:p>
            </p:txBody>
          </p:sp>
          <p:sp>
            <p:nvSpPr>
              <p:cNvPr id="406631" name="Freeform 103"/>
              <p:cNvSpPr>
                <a:spLocks/>
              </p:cNvSpPr>
              <p:nvPr/>
            </p:nvSpPr>
            <p:spPr bwMode="auto">
              <a:xfrm>
                <a:off x="960" y="3084"/>
                <a:ext cx="384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16"/>
                  </a:cxn>
                  <a:cxn ang="0">
                    <a:pos x="240" y="816"/>
                  </a:cxn>
                  <a:cxn ang="0">
                    <a:pos x="432" y="576"/>
                  </a:cxn>
                  <a:cxn ang="0">
                    <a:pos x="432" y="240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464" h="816">
                    <a:moveTo>
                      <a:pt x="0" y="0"/>
                    </a:moveTo>
                    <a:lnTo>
                      <a:pt x="0" y="816"/>
                    </a:lnTo>
                    <a:lnTo>
                      <a:pt x="240" y="816"/>
                    </a:lnTo>
                    <a:cubicBezTo>
                      <a:pt x="312" y="776"/>
                      <a:pt x="400" y="672"/>
                      <a:pt x="432" y="576"/>
                    </a:cubicBezTo>
                    <a:cubicBezTo>
                      <a:pt x="464" y="480"/>
                      <a:pt x="464" y="336"/>
                      <a:pt x="432" y="240"/>
                    </a:cubicBezTo>
                    <a:cubicBezTo>
                      <a:pt x="400" y="144"/>
                      <a:pt x="312" y="40"/>
                      <a:pt x="24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32" name="Rectangle 104"/>
              <p:cNvSpPr>
                <a:spLocks noChangeArrowheads="1"/>
              </p:cNvSpPr>
              <p:nvPr/>
            </p:nvSpPr>
            <p:spPr bwMode="auto">
              <a:xfrm>
                <a:off x="960" y="3084"/>
                <a:ext cx="568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A</a:t>
                </a:r>
              </a:p>
            </p:txBody>
          </p:sp>
          <p:sp>
            <p:nvSpPr>
              <p:cNvPr id="406633" name="Rectangle 105"/>
              <p:cNvSpPr>
                <a:spLocks noChangeArrowheads="1"/>
              </p:cNvSpPr>
              <p:nvPr/>
            </p:nvSpPr>
            <p:spPr bwMode="auto">
              <a:xfrm>
                <a:off x="2256" y="3084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endParaRPr lang="en-US" sz="1600" b="0">
                  <a:latin typeface="Arial" charset="0"/>
                </a:endParaRPr>
              </a:p>
            </p:txBody>
          </p:sp>
          <p:sp>
            <p:nvSpPr>
              <p:cNvPr id="406634" name="Freeform 106"/>
              <p:cNvSpPr>
                <a:spLocks/>
              </p:cNvSpPr>
              <p:nvPr/>
            </p:nvSpPr>
            <p:spPr bwMode="auto">
              <a:xfrm>
                <a:off x="2256" y="3084"/>
                <a:ext cx="440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16"/>
                  </a:cxn>
                  <a:cxn ang="0">
                    <a:pos x="199" y="816"/>
                  </a:cxn>
                  <a:cxn ang="0">
                    <a:pos x="368" y="617"/>
                  </a:cxn>
                  <a:cxn ang="0">
                    <a:pos x="414" y="160"/>
                  </a:cxn>
                  <a:cxn ang="0">
                    <a:pos x="199" y="0"/>
                  </a:cxn>
                  <a:cxn ang="0">
                    <a:pos x="0" y="0"/>
                  </a:cxn>
                </a:cxnLst>
                <a:rect l="0" t="0" r="r" b="b"/>
                <a:pathLst>
                  <a:path w="440" h="816">
                    <a:moveTo>
                      <a:pt x="0" y="0"/>
                    </a:moveTo>
                    <a:lnTo>
                      <a:pt x="0" y="816"/>
                    </a:lnTo>
                    <a:lnTo>
                      <a:pt x="199" y="816"/>
                    </a:lnTo>
                    <a:cubicBezTo>
                      <a:pt x="260" y="783"/>
                      <a:pt x="332" y="726"/>
                      <a:pt x="368" y="617"/>
                    </a:cubicBezTo>
                    <a:cubicBezTo>
                      <a:pt x="394" y="521"/>
                      <a:pt x="440" y="256"/>
                      <a:pt x="414" y="160"/>
                    </a:cubicBezTo>
                    <a:cubicBezTo>
                      <a:pt x="387" y="64"/>
                      <a:pt x="258" y="40"/>
                      <a:pt x="199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35" name="Rectangle 107"/>
              <p:cNvSpPr>
                <a:spLocks noChangeArrowheads="1"/>
              </p:cNvSpPr>
              <p:nvPr/>
            </p:nvSpPr>
            <p:spPr bwMode="auto">
              <a:xfrm>
                <a:off x="2256" y="3084"/>
                <a:ext cx="568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B</a:t>
                </a:r>
              </a:p>
            </p:txBody>
          </p:sp>
          <p:sp>
            <p:nvSpPr>
              <p:cNvPr id="406636" name="Rectangle 108"/>
              <p:cNvSpPr>
                <a:spLocks noChangeArrowheads="1"/>
              </p:cNvSpPr>
              <p:nvPr/>
            </p:nvSpPr>
            <p:spPr bwMode="auto">
              <a:xfrm>
                <a:off x="3560" y="3084"/>
                <a:ext cx="568" cy="80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endParaRPr lang="en-US" sz="1600" b="0">
                  <a:latin typeface="Arial" charset="0"/>
                </a:endParaRPr>
              </a:p>
            </p:txBody>
          </p:sp>
          <p:sp>
            <p:nvSpPr>
              <p:cNvPr id="406637" name="Freeform 109"/>
              <p:cNvSpPr>
                <a:spLocks/>
              </p:cNvSpPr>
              <p:nvPr/>
            </p:nvSpPr>
            <p:spPr bwMode="auto">
              <a:xfrm>
                <a:off x="3560" y="3084"/>
                <a:ext cx="384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816"/>
                  </a:cxn>
                  <a:cxn ang="0">
                    <a:pos x="199" y="816"/>
                  </a:cxn>
                  <a:cxn ang="0">
                    <a:pos x="358" y="576"/>
                  </a:cxn>
                  <a:cxn ang="0">
                    <a:pos x="253" y="270"/>
                  </a:cxn>
                  <a:cxn ang="0">
                    <a:pos x="199" y="0"/>
                  </a:cxn>
                  <a:cxn ang="0">
                    <a:pos x="0" y="0"/>
                  </a:cxn>
                </a:cxnLst>
                <a:rect l="0" t="0" r="r" b="b"/>
                <a:pathLst>
                  <a:path w="384" h="816">
                    <a:moveTo>
                      <a:pt x="0" y="0"/>
                    </a:moveTo>
                    <a:lnTo>
                      <a:pt x="0" y="816"/>
                    </a:lnTo>
                    <a:lnTo>
                      <a:pt x="199" y="816"/>
                    </a:lnTo>
                    <a:cubicBezTo>
                      <a:pt x="258" y="776"/>
                      <a:pt x="349" y="667"/>
                      <a:pt x="358" y="576"/>
                    </a:cubicBezTo>
                    <a:cubicBezTo>
                      <a:pt x="384" y="480"/>
                      <a:pt x="279" y="366"/>
                      <a:pt x="253" y="270"/>
                    </a:cubicBezTo>
                    <a:cubicBezTo>
                      <a:pt x="226" y="174"/>
                      <a:pt x="258" y="40"/>
                      <a:pt x="199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F5F5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38" name="Rectangle 110"/>
              <p:cNvSpPr>
                <a:spLocks noChangeArrowheads="1"/>
              </p:cNvSpPr>
              <p:nvPr/>
            </p:nvSpPr>
            <p:spPr bwMode="auto">
              <a:xfrm>
                <a:off x="3560" y="3084"/>
                <a:ext cx="568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</a:t>
                </a:r>
              </a:p>
            </p:txBody>
          </p:sp>
          <p:sp>
            <p:nvSpPr>
              <p:cNvPr id="406639" name="Rectangle 111"/>
              <p:cNvSpPr>
                <a:spLocks noChangeArrowheads="1"/>
              </p:cNvSpPr>
              <p:nvPr/>
            </p:nvSpPr>
            <p:spPr bwMode="auto">
              <a:xfrm>
                <a:off x="4271" y="4104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6640" name="Line 112"/>
              <p:cNvSpPr>
                <a:spLocks noChangeShapeType="1"/>
              </p:cNvSpPr>
              <p:nvPr/>
            </p:nvSpPr>
            <p:spPr bwMode="auto">
              <a:xfrm>
                <a:off x="1920" y="4056"/>
                <a:ext cx="25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41" name="AutoShape 113"/>
              <p:cNvSpPr>
                <a:spLocks noChangeArrowheads="1"/>
              </p:cNvSpPr>
              <p:nvPr/>
            </p:nvSpPr>
            <p:spPr bwMode="auto">
              <a:xfrm>
                <a:off x="672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2" name="AutoShape 114"/>
              <p:cNvSpPr>
                <a:spLocks noChangeArrowheads="1"/>
              </p:cNvSpPr>
              <p:nvPr/>
            </p:nvSpPr>
            <p:spPr bwMode="auto">
              <a:xfrm>
                <a:off x="1536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3" name="AutoShape 115"/>
              <p:cNvSpPr>
                <a:spLocks noChangeArrowheads="1"/>
              </p:cNvSpPr>
              <p:nvPr/>
            </p:nvSpPr>
            <p:spPr bwMode="auto">
              <a:xfrm>
                <a:off x="2832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4" name="AutoShape 116"/>
              <p:cNvSpPr>
                <a:spLocks noChangeArrowheads="1"/>
              </p:cNvSpPr>
              <p:nvPr/>
            </p:nvSpPr>
            <p:spPr bwMode="auto">
              <a:xfrm>
                <a:off x="4128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5" name="AutoShape 117"/>
              <p:cNvSpPr>
                <a:spLocks noChangeArrowheads="1"/>
              </p:cNvSpPr>
              <p:nvPr/>
            </p:nvSpPr>
            <p:spPr bwMode="auto">
              <a:xfrm>
                <a:off x="3264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6" name="AutoShape 118"/>
              <p:cNvSpPr>
                <a:spLocks noChangeArrowheads="1"/>
              </p:cNvSpPr>
              <p:nvPr/>
            </p:nvSpPr>
            <p:spPr bwMode="auto">
              <a:xfrm>
                <a:off x="1968" y="342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156"/>
            <p:cNvGrpSpPr>
              <a:grpSpLocks/>
            </p:cNvGrpSpPr>
            <p:nvPr/>
          </p:nvGrpSpPr>
          <p:grpSpPr bwMode="auto">
            <a:xfrm>
              <a:off x="2753" y="523"/>
              <a:ext cx="271" cy="1205"/>
              <a:chOff x="2553" y="523"/>
              <a:chExt cx="271" cy="1205"/>
            </a:xfrm>
          </p:grpSpPr>
          <p:sp>
            <p:nvSpPr>
              <p:cNvPr id="406685" name="Line 157"/>
              <p:cNvSpPr>
                <a:spLocks noChangeShapeType="1"/>
              </p:cNvSpPr>
              <p:nvPr/>
            </p:nvSpPr>
            <p:spPr bwMode="auto">
              <a:xfrm>
                <a:off x="2688" y="672"/>
                <a:ext cx="0" cy="10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6686" name="Text Box 158"/>
              <p:cNvSpPr txBox="1">
                <a:spLocks noChangeArrowheads="1"/>
              </p:cNvSpPr>
              <p:nvPr/>
            </p:nvSpPr>
            <p:spPr bwMode="auto">
              <a:xfrm>
                <a:off x="2553" y="523"/>
                <a:ext cx="271" cy="19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 sz="1600"/>
                  <a:t>300</a:t>
                </a:r>
              </a:p>
            </p:txBody>
          </p:sp>
        </p:grpSp>
      </p:grpSp>
      <p:grpSp>
        <p:nvGrpSpPr>
          <p:cNvPr id="17" name="Group 162"/>
          <p:cNvGrpSpPr>
            <a:grpSpLocks/>
          </p:cNvGrpSpPr>
          <p:nvPr/>
        </p:nvGrpSpPr>
        <p:grpSpPr bwMode="auto">
          <a:xfrm>
            <a:off x="762000" y="838200"/>
            <a:ext cx="6400800" cy="5294313"/>
            <a:chOff x="480" y="523"/>
            <a:chExt cx="4032" cy="3335"/>
          </a:xfrm>
        </p:grpSpPr>
        <p:grpSp>
          <p:nvGrpSpPr>
            <p:cNvPr id="18" name="Group 146"/>
            <p:cNvGrpSpPr>
              <a:grpSpLocks/>
            </p:cNvGrpSpPr>
            <p:nvPr/>
          </p:nvGrpSpPr>
          <p:grpSpPr bwMode="auto">
            <a:xfrm>
              <a:off x="480" y="2352"/>
              <a:ext cx="4032" cy="1506"/>
              <a:chOff x="672" y="2808"/>
              <a:chExt cx="4032" cy="1506"/>
            </a:xfrm>
          </p:grpSpPr>
          <p:sp>
            <p:nvSpPr>
              <p:cNvPr id="406648" name="Rectangle 120"/>
              <p:cNvSpPr>
                <a:spLocks noChangeArrowheads="1"/>
              </p:cNvSpPr>
              <p:nvPr/>
            </p:nvSpPr>
            <p:spPr bwMode="auto">
              <a:xfrm>
                <a:off x="1824" y="3102"/>
                <a:ext cx="144" cy="816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49" name="Rectangle 121"/>
              <p:cNvSpPr>
                <a:spLocks noChangeArrowheads="1"/>
              </p:cNvSpPr>
              <p:nvPr/>
            </p:nvSpPr>
            <p:spPr bwMode="auto">
              <a:xfrm>
                <a:off x="3120" y="3102"/>
                <a:ext cx="144" cy="816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50" name="Rectangle 122"/>
              <p:cNvSpPr>
                <a:spLocks noChangeArrowheads="1"/>
              </p:cNvSpPr>
              <p:nvPr/>
            </p:nvSpPr>
            <p:spPr bwMode="auto">
              <a:xfrm>
                <a:off x="4416" y="3102"/>
                <a:ext cx="144" cy="81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51" name="Rectangle 123"/>
              <p:cNvSpPr>
                <a:spLocks noChangeArrowheads="1"/>
              </p:cNvSpPr>
              <p:nvPr/>
            </p:nvSpPr>
            <p:spPr bwMode="auto">
              <a:xfrm>
                <a:off x="1824" y="3096"/>
                <a:ext cx="136" cy="80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52" name="Line 124"/>
              <p:cNvSpPr>
                <a:spLocks noChangeShapeType="1"/>
              </p:cNvSpPr>
              <p:nvPr/>
            </p:nvSpPr>
            <p:spPr bwMode="auto">
              <a:xfrm>
                <a:off x="1920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53" name="Rectangle 125"/>
              <p:cNvSpPr>
                <a:spLocks noChangeArrowheads="1"/>
              </p:cNvSpPr>
              <p:nvPr/>
            </p:nvSpPr>
            <p:spPr bwMode="auto">
              <a:xfrm>
                <a:off x="4271" y="4104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6654" name="Rectangle 126"/>
              <p:cNvSpPr>
                <a:spLocks noChangeArrowheads="1"/>
              </p:cNvSpPr>
              <p:nvPr/>
            </p:nvSpPr>
            <p:spPr bwMode="auto">
              <a:xfrm>
                <a:off x="960" y="3096"/>
                <a:ext cx="568" cy="808"/>
              </a:xfrm>
              <a:prstGeom prst="rect">
                <a:avLst/>
              </a:prstGeom>
              <a:solidFill>
                <a:srgbClr val="C0C0C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A</a:t>
                </a:r>
              </a:p>
            </p:txBody>
          </p:sp>
          <p:sp>
            <p:nvSpPr>
              <p:cNvPr id="406655" name="Rectangle 127"/>
              <p:cNvSpPr>
                <a:spLocks noChangeArrowheads="1"/>
              </p:cNvSpPr>
              <p:nvPr/>
            </p:nvSpPr>
            <p:spPr bwMode="auto">
              <a:xfrm>
                <a:off x="3120" y="3096"/>
                <a:ext cx="136" cy="82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56" name="Line 128"/>
              <p:cNvSpPr>
                <a:spLocks noChangeShapeType="1"/>
              </p:cNvSpPr>
              <p:nvPr/>
            </p:nvSpPr>
            <p:spPr bwMode="auto">
              <a:xfrm>
                <a:off x="3216" y="3912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57" name="Rectangle 129"/>
              <p:cNvSpPr>
                <a:spLocks noChangeArrowheads="1"/>
              </p:cNvSpPr>
              <p:nvPr/>
            </p:nvSpPr>
            <p:spPr bwMode="auto">
              <a:xfrm>
                <a:off x="2256" y="3096"/>
                <a:ext cx="568" cy="808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B</a:t>
                </a:r>
              </a:p>
            </p:txBody>
          </p:sp>
          <p:sp>
            <p:nvSpPr>
              <p:cNvPr id="406658" name="Rectangle 130"/>
              <p:cNvSpPr>
                <a:spLocks noChangeArrowheads="1"/>
              </p:cNvSpPr>
              <p:nvPr/>
            </p:nvSpPr>
            <p:spPr bwMode="auto">
              <a:xfrm>
                <a:off x="4416" y="3096"/>
                <a:ext cx="136" cy="82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R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e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4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6659" name="Line 131"/>
              <p:cNvSpPr>
                <a:spLocks noChangeShapeType="1"/>
              </p:cNvSpPr>
              <p:nvPr/>
            </p:nvSpPr>
            <p:spPr bwMode="auto">
              <a:xfrm>
                <a:off x="4512" y="3912"/>
                <a:ext cx="0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60" name="Rectangle 132"/>
              <p:cNvSpPr>
                <a:spLocks noChangeArrowheads="1"/>
              </p:cNvSpPr>
              <p:nvPr/>
            </p:nvSpPr>
            <p:spPr bwMode="auto">
              <a:xfrm>
                <a:off x="3552" y="3096"/>
                <a:ext cx="568" cy="808"/>
              </a:xfrm>
              <a:prstGeom prst="rect">
                <a:avLst/>
              </a:prstGeom>
              <a:solidFill>
                <a:srgbClr val="5F5F5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Comb.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logic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</a:t>
                </a:r>
              </a:p>
            </p:txBody>
          </p:sp>
          <p:sp>
            <p:nvSpPr>
              <p:cNvPr id="406661" name="Rectangle 133"/>
              <p:cNvSpPr>
                <a:spLocks noChangeArrowheads="1"/>
              </p:cNvSpPr>
              <p:nvPr/>
            </p:nvSpPr>
            <p:spPr bwMode="auto">
              <a:xfrm>
                <a:off x="1011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62" name="Rectangle 134"/>
              <p:cNvSpPr>
                <a:spLocks noChangeArrowheads="1"/>
              </p:cNvSpPr>
              <p:nvPr/>
            </p:nvSpPr>
            <p:spPr bwMode="auto">
              <a:xfrm>
                <a:off x="1670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63" name="Rectangle 135"/>
              <p:cNvSpPr>
                <a:spLocks noChangeArrowheads="1"/>
              </p:cNvSpPr>
              <p:nvPr/>
            </p:nvSpPr>
            <p:spPr bwMode="auto">
              <a:xfrm>
                <a:off x="2307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64" name="Rectangle 136"/>
              <p:cNvSpPr>
                <a:spLocks noChangeArrowheads="1"/>
              </p:cNvSpPr>
              <p:nvPr/>
            </p:nvSpPr>
            <p:spPr bwMode="auto">
              <a:xfrm>
                <a:off x="2967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65" name="Rectangle 137"/>
              <p:cNvSpPr>
                <a:spLocks noChangeArrowheads="1"/>
              </p:cNvSpPr>
              <p:nvPr/>
            </p:nvSpPr>
            <p:spPr bwMode="auto">
              <a:xfrm>
                <a:off x="3603" y="2808"/>
                <a:ext cx="4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100 ps</a:t>
                </a:r>
              </a:p>
            </p:txBody>
          </p:sp>
          <p:sp>
            <p:nvSpPr>
              <p:cNvPr id="406666" name="Rectangle 138"/>
              <p:cNvSpPr>
                <a:spLocks noChangeArrowheads="1"/>
              </p:cNvSpPr>
              <p:nvPr/>
            </p:nvSpPr>
            <p:spPr bwMode="auto">
              <a:xfrm>
                <a:off x="4263" y="2808"/>
                <a:ext cx="4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6667" name="Line 139"/>
              <p:cNvSpPr>
                <a:spLocks noChangeShapeType="1"/>
              </p:cNvSpPr>
              <p:nvPr/>
            </p:nvSpPr>
            <p:spPr bwMode="auto">
              <a:xfrm>
                <a:off x="1920" y="4056"/>
                <a:ext cx="25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668" name="AutoShape 140"/>
              <p:cNvSpPr>
                <a:spLocks noChangeArrowheads="1"/>
              </p:cNvSpPr>
              <p:nvPr/>
            </p:nvSpPr>
            <p:spPr bwMode="auto">
              <a:xfrm>
                <a:off x="672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69" name="AutoShape 141"/>
              <p:cNvSpPr>
                <a:spLocks noChangeArrowheads="1"/>
              </p:cNvSpPr>
              <p:nvPr/>
            </p:nvSpPr>
            <p:spPr bwMode="auto">
              <a:xfrm>
                <a:off x="1536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70" name="AutoShape 142"/>
              <p:cNvSpPr>
                <a:spLocks noChangeArrowheads="1"/>
              </p:cNvSpPr>
              <p:nvPr/>
            </p:nvSpPr>
            <p:spPr bwMode="auto">
              <a:xfrm>
                <a:off x="2832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71" name="AutoShape 143"/>
              <p:cNvSpPr>
                <a:spLocks noChangeArrowheads="1"/>
              </p:cNvSpPr>
              <p:nvPr/>
            </p:nvSpPr>
            <p:spPr bwMode="auto">
              <a:xfrm>
                <a:off x="4128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72" name="AutoShape 144"/>
              <p:cNvSpPr>
                <a:spLocks noChangeArrowheads="1"/>
              </p:cNvSpPr>
              <p:nvPr/>
            </p:nvSpPr>
            <p:spPr bwMode="auto">
              <a:xfrm>
                <a:off x="3264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5F5F5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673" name="AutoShape 145"/>
              <p:cNvSpPr>
                <a:spLocks noChangeArrowheads="1"/>
              </p:cNvSpPr>
              <p:nvPr/>
            </p:nvSpPr>
            <p:spPr bwMode="auto">
              <a:xfrm>
                <a:off x="1968" y="3390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" name="Group 159"/>
            <p:cNvGrpSpPr>
              <a:grpSpLocks/>
            </p:cNvGrpSpPr>
            <p:nvPr/>
          </p:nvGrpSpPr>
          <p:grpSpPr bwMode="auto">
            <a:xfrm>
              <a:off x="3089" y="523"/>
              <a:ext cx="271" cy="1205"/>
              <a:chOff x="2553" y="523"/>
              <a:chExt cx="271" cy="1205"/>
            </a:xfrm>
          </p:grpSpPr>
          <p:sp>
            <p:nvSpPr>
              <p:cNvPr id="406688" name="Line 160"/>
              <p:cNvSpPr>
                <a:spLocks noChangeShapeType="1"/>
              </p:cNvSpPr>
              <p:nvPr/>
            </p:nvSpPr>
            <p:spPr bwMode="auto">
              <a:xfrm>
                <a:off x="2688" y="672"/>
                <a:ext cx="0" cy="10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6689" name="Text Box 161"/>
              <p:cNvSpPr txBox="1">
                <a:spLocks noChangeArrowheads="1"/>
              </p:cNvSpPr>
              <p:nvPr/>
            </p:nvSpPr>
            <p:spPr bwMode="auto">
              <a:xfrm>
                <a:off x="2553" y="523"/>
                <a:ext cx="271" cy="19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 sz="1600"/>
                  <a:t>359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34704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Limitations: Nonuniform Delays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76800"/>
            <a:ext cx="8294687" cy="1555750"/>
          </a:xfrm>
        </p:spPr>
        <p:txBody>
          <a:bodyPr/>
          <a:lstStyle/>
          <a:p>
            <a:pPr lvl="1"/>
            <a:r>
              <a:rPr lang="en-US"/>
              <a:t>Throughput limited by slowest stage</a:t>
            </a:r>
          </a:p>
          <a:p>
            <a:pPr lvl="1"/>
            <a:r>
              <a:rPr lang="en-US"/>
              <a:t>Other stages sit idle for much of the time</a:t>
            </a:r>
          </a:p>
          <a:p>
            <a:pPr lvl="1"/>
            <a:r>
              <a:rPr lang="en-US"/>
              <a:t>Challenging to partition system into balanced stages</a:t>
            </a:r>
          </a:p>
        </p:txBody>
      </p:sp>
      <p:grpSp>
        <p:nvGrpSpPr>
          <p:cNvPr id="405532" name="Group 28"/>
          <p:cNvGrpSpPr>
            <a:grpSpLocks/>
          </p:cNvGrpSpPr>
          <p:nvPr/>
        </p:nvGrpSpPr>
        <p:grpSpPr bwMode="auto">
          <a:xfrm>
            <a:off x="407988" y="1143000"/>
            <a:ext cx="8726487" cy="2390775"/>
            <a:chOff x="257" y="720"/>
            <a:chExt cx="5497" cy="1506"/>
          </a:xfrm>
        </p:grpSpPr>
        <p:sp>
          <p:nvSpPr>
            <p:cNvPr id="405508" name="Rectangle 4"/>
            <p:cNvSpPr>
              <a:spLocks noChangeArrowheads="1"/>
            </p:cNvSpPr>
            <p:nvPr/>
          </p:nvSpPr>
          <p:spPr bwMode="auto">
            <a:xfrm>
              <a:off x="1125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5509" name="Line 5"/>
            <p:cNvSpPr>
              <a:spLocks noChangeShapeType="1"/>
            </p:cNvSpPr>
            <p:nvPr/>
          </p:nvSpPr>
          <p:spPr bwMode="auto">
            <a:xfrm>
              <a:off x="257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0" name="Line 6"/>
            <p:cNvSpPr>
              <a:spLocks noChangeShapeType="1"/>
            </p:cNvSpPr>
            <p:nvPr/>
          </p:nvSpPr>
          <p:spPr bwMode="auto">
            <a:xfrm>
              <a:off x="833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1" name="Line 7"/>
            <p:cNvSpPr>
              <a:spLocks noChangeShapeType="1"/>
            </p:cNvSpPr>
            <p:nvPr/>
          </p:nvSpPr>
          <p:spPr bwMode="auto">
            <a:xfrm>
              <a:off x="1217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2" name="Rectangle 8"/>
            <p:cNvSpPr>
              <a:spLocks noChangeArrowheads="1"/>
            </p:cNvSpPr>
            <p:nvPr/>
          </p:nvSpPr>
          <p:spPr bwMode="auto">
            <a:xfrm>
              <a:off x="3856" y="2016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5513" name="Rectangle 9"/>
            <p:cNvSpPr>
              <a:spLocks noChangeArrowheads="1"/>
            </p:cNvSpPr>
            <p:nvPr/>
          </p:nvSpPr>
          <p:spPr bwMode="auto">
            <a:xfrm>
              <a:off x="2709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5514" name="Line 10"/>
            <p:cNvSpPr>
              <a:spLocks noChangeShapeType="1"/>
            </p:cNvSpPr>
            <p:nvPr/>
          </p:nvSpPr>
          <p:spPr bwMode="auto">
            <a:xfrm>
              <a:off x="1265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5" name="Line 11"/>
            <p:cNvSpPr>
              <a:spLocks noChangeShapeType="1"/>
            </p:cNvSpPr>
            <p:nvPr/>
          </p:nvSpPr>
          <p:spPr bwMode="auto">
            <a:xfrm>
              <a:off x="2417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6" name="Line 12"/>
            <p:cNvSpPr>
              <a:spLocks noChangeShapeType="1"/>
            </p:cNvSpPr>
            <p:nvPr/>
          </p:nvSpPr>
          <p:spPr bwMode="auto">
            <a:xfrm>
              <a:off x="2801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17" name="Rectangle 13"/>
            <p:cNvSpPr>
              <a:spLocks noChangeArrowheads="1"/>
            </p:cNvSpPr>
            <p:nvPr/>
          </p:nvSpPr>
          <p:spPr bwMode="auto">
            <a:xfrm>
              <a:off x="1553" y="978"/>
              <a:ext cx="860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B</a:t>
              </a:r>
            </a:p>
          </p:txBody>
        </p:sp>
        <p:sp>
          <p:nvSpPr>
            <p:cNvPr id="405518" name="Rectangle 14"/>
            <p:cNvSpPr>
              <a:spLocks noChangeArrowheads="1"/>
            </p:cNvSpPr>
            <p:nvPr/>
          </p:nvSpPr>
          <p:spPr bwMode="auto">
            <a:xfrm>
              <a:off x="4005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5519" name="Line 15"/>
            <p:cNvSpPr>
              <a:spLocks noChangeShapeType="1"/>
            </p:cNvSpPr>
            <p:nvPr/>
          </p:nvSpPr>
          <p:spPr bwMode="auto">
            <a:xfrm>
              <a:off x="2849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20" name="Line 16"/>
            <p:cNvSpPr>
              <a:spLocks noChangeShapeType="1"/>
            </p:cNvSpPr>
            <p:nvPr/>
          </p:nvSpPr>
          <p:spPr bwMode="auto">
            <a:xfrm>
              <a:off x="3713" y="1358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21" name="Line 17"/>
            <p:cNvSpPr>
              <a:spLocks noChangeShapeType="1"/>
            </p:cNvSpPr>
            <p:nvPr/>
          </p:nvSpPr>
          <p:spPr bwMode="auto">
            <a:xfrm>
              <a:off x="4097" y="1790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22" name="Rectangle 18"/>
            <p:cNvSpPr>
              <a:spLocks noChangeArrowheads="1"/>
            </p:cNvSpPr>
            <p:nvPr/>
          </p:nvSpPr>
          <p:spPr bwMode="auto">
            <a:xfrm>
              <a:off x="3141" y="978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</a:t>
              </a:r>
            </a:p>
          </p:txBody>
        </p:sp>
        <p:sp>
          <p:nvSpPr>
            <p:cNvPr id="405523" name="Rectangle 19"/>
            <p:cNvSpPr>
              <a:spLocks noChangeArrowheads="1"/>
            </p:cNvSpPr>
            <p:nvPr/>
          </p:nvSpPr>
          <p:spPr bwMode="auto">
            <a:xfrm>
              <a:off x="449" y="720"/>
              <a:ext cx="48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50 ps</a:t>
              </a:r>
            </a:p>
          </p:txBody>
        </p:sp>
        <p:sp>
          <p:nvSpPr>
            <p:cNvPr id="405524" name="Rectangle 20"/>
            <p:cNvSpPr>
              <a:spLocks noChangeArrowheads="1"/>
            </p:cNvSpPr>
            <p:nvPr/>
          </p:nvSpPr>
          <p:spPr bwMode="auto">
            <a:xfrm>
              <a:off x="968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5525" name="Rectangle 21"/>
            <p:cNvSpPr>
              <a:spLocks noChangeArrowheads="1"/>
            </p:cNvSpPr>
            <p:nvPr/>
          </p:nvSpPr>
          <p:spPr bwMode="auto">
            <a:xfrm>
              <a:off x="1601" y="720"/>
              <a:ext cx="7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150 ps</a:t>
              </a:r>
            </a:p>
          </p:txBody>
        </p:sp>
        <p:sp>
          <p:nvSpPr>
            <p:cNvPr id="405526" name="Rectangle 22"/>
            <p:cNvSpPr>
              <a:spLocks noChangeArrowheads="1"/>
            </p:cNvSpPr>
            <p:nvPr/>
          </p:nvSpPr>
          <p:spPr bwMode="auto">
            <a:xfrm>
              <a:off x="2552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5527" name="Rectangle 23"/>
            <p:cNvSpPr>
              <a:spLocks noChangeArrowheads="1"/>
            </p:cNvSpPr>
            <p:nvPr/>
          </p:nvSpPr>
          <p:spPr bwMode="auto">
            <a:xfrm>
              <a:off x="3188" y="720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100 ps</a:t>
              </a:r>
            </a:p>
          </p:txBody>
        </p:sp>
        <p:sp>
          <p:nvSpPr>
            <p:cNvPr id="405528" name="Rectangle 24"/>
            <p:cNvSpPr>
              <a:spLocks noChangeArrowheads="1"/>
            </p:cNvSpPr>
            <p:nvPr/>
          </p:nvSpPr>
          <p:spPr bwMode="auto">
            <a:xfrm>
              <a:off x="3848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5529" name="Line 25"/>
            <p:cNvSpPr>
              <a:spLocks noChangeShapeType="1"/>
            </p:cNvSpPr>
            <p:nvPr/>
          </p:nvSpPr>
          <p:spPr bwMode="auto">
            <a:xfrm>
              <a:off x="1217" y="1920"/>
              <a:ext cx="28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30" name="Rectangle 26"/>
            <p:cNvSpPr>
              <a:spLocks noChangeArrowheads="1"/>
            </p:cNvSpPr>
            <p:nvPr/>
          </p:nvSpPr>
          <p:spPr bwMode="auto">
            <a:xfrm>
              <a:off x="4184" y="1200"/>
              <a:ext cx="1570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Delay = 510 </a:t>
              </a:r>
              <a:r>
                <a:rPr lang="en-US" sz="1600" b="0" dirty="0" err="1">
                  <a:latin typeface="Arial" charset="0"/>
                </a:rPr>
                <a:t>ps</a:t>
              </a:r>
              <a:endParaRPr lang="en-US" sz="1600" b="0" dirty="0">
                <a:latin typeface="Arial" charset="0"/>
              </a:endParaRPr>
            </a:p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Throughput = 5.88 </a:t>
              </a:r>
              <a:r>
                <a:rPr lang="en-US" sz="1600" b="0" dirty="0" smtClean="0">
                  <a:latin typeface="Arial" charset="0"/>
                </a:rPr>
                <a:t>GIPS</a:t>
              </a:r>
              <a:endParaRPr lang="en-US" sz="1600" b="0" dirty="0">
                <a:latin typeface="Arial" charset="0"/>
              </a:endParaRPr>
            </a:p>
          </p:txBody>
        </p:sp>
        <p:sp>
          <p:nvSpPr>
            <p:cNvPr id="405531" name="Rectangle 27"/>
            <p:cNvSpPr>
              <a:spLocks noChangeArrowheads="1"/>
            </p:cNvSpPr>
            <p:nvPr/>
          </p:nvSpPr>
          <p:spPr bwMode="auto">
            <a:xfrm>
              <a:off x="545" y="960"/>
              <a:ext cx="28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2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2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A</a:t>
              </a:r>
            </a:p>
          </p:txBody>
        </p:sp>
      </p:grpSp>
      <p:grpSp>
        <p:nvGrpSpPr>
          <p:cNvPr id="405556" name="Group 52"/>
          <p:cNvGrpSpPr>
            <a:grpSpLocks/>
          </p:cNvGrpSpPr>
          <p:nvPr/>
        </p:nvGrpSpPr>
        <p:grpSpPr bwMode="auto">
          <a:xfrm>
            <a:off x="1676400" y="3352800"/>
            <a:ext cx="5791200" cy="1254125"/>
            <a:chOff x="192" y="2396"/>
            <a:chExt cx="3648" cy="790"/>
          </a:xfrm>
        </p:grpSpPr>
        <p:sp>
          <p:nvSpPr>
            <p:cNvPr id="405533" name="Line 29"/>
            <p:cNvSpPr>
              <a:spLocks noChangeShapeType="1"/>
            </p:cNvSpPr>
            <p:nvPr/>
          </p:nvSpPr>
          <p:spPr bwMode="auto">
            <a:xfrm flipV="1">
              <a:off x="672" y="3168"/>
              <a:ext cx="31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5534" name="Rectangle 30"/>
            <p:cNvSpPr>
              <a:spLocks noChangeArrowheads="1"/>
            </p:cNvSpPr>
            <p:nvPr/>
          </p:nvSpPr>
          <p:spPr bwMode="auto">
            <a:xfrm>
              <a:off x="1095" y="2976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5535" name="Rectangle 31"/>
            <p:cNvSpPr>
              <a:spLocks noChangeArrowheads="1"/>
            </p:cNvSpPr>
            <p:nvPr/>
          </p:nvSpPr>
          <p:spPr bwMode="auto">
            <a:xfrm>
              <a:off x="192" y="2396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5536" name="Rectangle 32"/>
            <p:cNvSpPr>
              <a:spLocks noChangeArrowheads="1"/>
            </p:cNvSpPr>
            <p:nvPr/>
          </p:nvSpPr>
          <p:spPr bwMode="auto">
            <a:xfrm>
              <a:off x="192" y="2588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5537" name="Rectangle 33"/>
            <p:cNvSpPr>
              <a:spLocks noChangeArrowheads="1"/>
            </p:cNvSpPr>
            <p:nvPr/>
          </p:nvSpPr>
          <p:spPr bwMode="auto">
            <a:xfrm>
              <a:off x="192" y="2780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  <p:grpSp>
          <p:nvGrpSpPr>
            <p:cNvPr id="405538" name="Group 34"/>
            <p:cNvGrpSpPr>
              <a:grpSpLocks/>
            </p:cNvGrpSpPr>
            <p:nvPr/>
          </p:nvGrpSpPr>
          <p:grpSpPr bwMode="auto">
            <a:xfrm>
              <a:off x="768" y="2400"/>
              <a:ext cx="1728" cy="192"/>
              <a:chOff x="768" y="2400"/>
              <a:chExt cx="1728" cy="192"/>
            </a:xfrm>
          </p:grpSpPr>
          <p:sp>
            <p:nvSpPr>
              <p:cNvPr id="405539" name="Rectangle 35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192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5540" name="Rectangle 36"/>
              <p:cNvSpPr>
                <a:spLocks noChangeArrowheads="1"/>
              </p:cNvSpPr>
              <p:nvPr/>
            </p:nvSpPr>
            <p:spPr bwMode="auto">
              <a:xfrm>
                <a:off x="1344" y="2400"/>
                <a:ext cx="576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5541" name="Rectangle 37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  <p:sp>
            <p:nvSpPr>
              <p:cNvPr id="405542" name="Rectangle 38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  <p:sp>
            <p:nvSpPr>
              <p:cNvPr id="405543" name="Rectangle 39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</p:grpSp>
        <p:grpSp>
          <p:nvGrpSpPr>
            <p:cNvPr id="405544" name="Group 40"/>
            <p:cNvGrpSpPr>
              <a:grpSpLocks/>
            </p:cNvGrpSpPr>
            <p:nvPr/>
          </p:nvGrpSpPr>
          <p:grpSpPr bwMode="auto">
            <a:xfrm>
              <a:off x="1344" y="2592"/>
              <a:ext cx="1728" cy="192"/>
              <a:chOff x="768" y="2400"/>
              <a:chExt cx="1728" cy="192"/>
            </a:xfrm>
          </p:grpSpPr>
          <p:sp>
            <p:nvSpPr>
              <p:cNvPr id="405545" name="Rectangle 41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192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5546" name="Rectangle 42"/>
              <p:cNvSpPr>
                <a:spLocks noChangeArrowheads="1"/>
              </p:cNvSpPr>
              <p:nvPr/>
            </p:nvSpPr>
            <p:spPr bwMode="auto">
              <a:xfrm>
                <a:off x="1344" y="2400"/>
                <a:ext cx="576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5547" name="Rectangle 43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  <p:sp>
            <p:nvSpPr>
              <p:cNvPr id="405548" name="Rectangle 44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  <p:sp>
            <p:nvSpPr>
              <p:cNvPr id="405549" name="Rectangle 45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</p:grpSp>
        <p:grpSp>
          <p:nvGrpSpPr>
            <p:cNvPr id="405550" name="Group 46"/>
            <p:cNvGrpSpPr>
              <a:grpSpLocks/>
            </p:cNvGrpSpPr>
            <p:nvPr/>
          </p:nvGrpSpPr>
          <p:grpSpPr bwMode="auto">
            <a:xfrm>
              <a:off x="1920" y="2784"/>
              <a:ext cx="1728" cy="192"/>
              <a:chOff x="768" y="2400"/>
              <a:chExt cx="1728" cy="192"/>
            </a:xfrm>
          </p:grpSpPr>
          <p:sp>
            <p:nvSpPr>
              <p:cNvPr id="405551" name="Rectangle 47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192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5552" name="Rectangle 48"/>
              <p:cNvSpPr>
                <a:spLocks noChangeArrowheads="1"/>
              </p:cNvSpPr>
              <p:nvPr/>
            </p:nvSpPr>
            <p:spPr bwMode="auto">
              <a:xfrm>
                <a:off x="1344" y="2400"/>
                <a:ext cx="576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5553" name="Rectangle 49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  <p:sp>
            <p:nvSpPr>
              <p:cNvPr id="405554" name="Rectangle 50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  <p:sp>
            <p:nvSpPr>
              <p:cNvPr id="405555" name="Rectangle 51"/>
              <p:cNvSpPr>
                <a:spLocks noChangeArrowheads="1"/>
              </p:cNvSpPr>
              <p:nvPr/>
            </p:nvSpPr>
            <p:spPr bwMode="auto">
              <a:xfrm>
                <a:off x="1920" y="2400"/>
                <a:ext cx="57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 b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869300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Limitations: Register Overhead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657600"/>
            <a:ext cx="8294687" cy="2774950"/>
          </a:xfrm>
        </p:spPr>
        <p:txBody>
          <a:bodyPr/>
          <a:lstStyle/>
          <a:p>
            <a:pPr lvl="1">
              <a:tabLst>
                <a:tab pos="3486150" algn="dec"/>
              </a:tabLst>
            </a:pPr>
            <a:r>
              <a:rPr lang="en-US"/>
              <a:t>As try to deepen pipeline, overhead of loading registers becomes more significant</a:t>
            </a:r>
          </a:p>
          <a:p>
            <a:pPr lvl="1">
              <a:tabLst>
                <a:tab pos="3486150" algn="dec"/>
              </a:tabLst>
            </a:pPr>
            <a:r>
              <a:rPr lang="en-US"/>
              <a:t>Percentage of clock cycle spent loading register:</a:t>
            </a:r>
          </a:p>
          <a:p>
            <a:pPr lvl="2">
              <a:tabLst>
                <a:tab pos="3486150" algn="dec"/>
              </a:tabLst>
            </a:pPr>
            <a:r>
              <a:rPr lang="en-US"/>
              <a:t>1-stage pipeline: 	6.25% </a:t>
            </a:r>
          </a:p>
          <a:p>
            <a:pPr lvl="2">
              <a:tabLst>
                <a:tab pos="3486150" algn="dec"/>
              </a:tabLst>
            </a:pPr>
            <a:r>
              <a:rPr lang="en-US"/>
              <a:t>3-stage pipeline: 	16.67% </a:t>
            </a:r>
          </a:p>
          <a:p>
            <a:pPr lvl="2">
              <a:tabLst>
                <a:tab pos="3486150" algn="dec"/>
              </a:tabLst>
            </a:pPr>
            <a:r>
              <a:rPr lang="en-US"/>
              <a:t>6-stage pipeline: 	28.57%</a:t>
            </a:r>
          </a:p>
          <a:p>
            <a:pPr lvl="1">
              <a:tabLst>
                <a:tab pos="3486150" algn="dec"/>
              </a:tabLst>
            </a:pPr>
            <a:r>
              <a:rPr lang="en-US"/>
              <a:t>High speeds of modern processor designs obtained through very deep pipelining</a:t>
            </a:r>
          </a:p>
        </p:txBody>
      </p:sp>
      <p:grpSp>
        <p:nvGrpSpPr>
          <p:cNvPr id="407602" name="Group 50"/>
          <p:cNvGrpSpPr>
            <a:grpSpLocks/>
          </p:cNvGrpSpPr>
          <p:nvPr/>
        </p:nvGrpSpPr>
        <p:grpSpPr bwMode="auto">
          <a:xfrm>
            <a:off x="361950" y="1173163"/>
            <a:ext cx="8447088" cy="2284412"/>
            <a:chOff x="228" y="739"/>
            <a:chExt cx="5321" cy="1439"/>
          </a:xfrm>
        </p:grpSpPr>
        <p:sp>
          <p:nvSpPr>
            <p:cNvPr id="407556" name="Rectangle 4"/>
            <p:cNvSpPr>
              <a:spLocks noChangeArrowheads="1"/>
            </p:cNvSpPr>
            <p:nvPr/>
          </p:nvSpPr>
          <p:spPr bwMode="auto">
            <a:xfrm>
              <a:off x="2976" y="1968"/>
              <a:ext cx="257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Delay = 420 </a:t>
              </a:r>
              <a:r>
                <a:rPr lang="en-US" sz="1600" b="0" dirty="0" err="1">
                  <a:latin typeface="Arial" charset="0"/>
                </a:rPr>
                <a:t>ps</a:t>
              </a:r>
              <a:r>
                <a:rPr lang="en-US" sz="1600" b="0" dirty="0">
                  <a:latin typeface="Arial" charset="0"/>
                </a:rPr>
                <a:t>, Throughput = 14.29 </a:t>
              </a:r>
              <a:r>
                <a:rPr lang="en-US" sz="1600" b="0" dirty="0" smtClean="0">
                  <a:latin typeface="Arial" charset="0"/>
                </a:rPr>
                <a:t>GIPS</a:t>
              </a:r>
              <a:endParaRPr lang="en-US" sz="1600" b="0" dirty="0">
                <a:latin typeface="Arial" charset="0"/>
              </a:endParaRPr>
            </a:p>
          </p:txBody>
        </p:sp>
        <p:grpSp>
          <p:nvGrpSpPr>
            <p:cNvPr id="407557" name="Group 5"/>
            <p:cNvGrpSpPr>
              <a:grpSpLocks/>
            </p:cNvGrpSpPr>
            <p:nvPr/>
          </p:nvGrpSpPr>
          <p:grpSpPr bwMode="auto">
            <a:xfrm>
              <a:off x="228" y="739"/>
              <a:ext cx="5321" cy="1439"/>
              <a:chOff x="228" y="2563"/>
              <a:chExt cx="5321" cy="1439"/>
            </a:xfrm>
          </p:grpSpPr>
          <p:sp>
            <p:nvSpPr>
              <p:cNvPr id="407558" name="Line 6"/>
              <p:cNvSpPr>
                <a:spLocks noChangeShapeType="1"/>
              </p:cNvSpPr>
              <p:nvPr/>
            </p:nvSpPr>
            <p:spPr bwMode="auto">
              <a:xfrm>
                <a:off x="1052" y="3137"/>
                <a:ext cx="260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59" name="Line 7"/>
              <p:cNvSpPr>
                <a:spLocks noChangeShapeType="1"/>
              </p:cNvSpPr>
              <p:nvPr/>
            </p:nvSpPr>
            <p:spPr bwMode="auto">
              <a:xfrm>
                <a:off x="228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0" name="Line 8"/>
              <p:cNvSpPr>
                <a:spLocks noChangeShapeType="1"/>
              </p:cNvSpPr>
              <p:nvPr/>
            </p:nvSpPr>
            <p:spPr bwMode="auto">
              <a:xfrm>
                <a:off x="707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1" name="Line 9"/>
              <p:cNvSpPr>
                <a:spLocks noChangeShapeType="1"/>
              </p:cNvSpPr>
              <p:nvPr/>
            </p:nvSpPr>
            <p:spPr bwMode="auto">
              <a:xfrm>
                <a:off x="1916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2" name="Line 10"/>
              <p:cNvSpPr>
                <a:spLocks noChangeShapeType="1"/>
              </p:cNvSpPr>
              <p:nvPr/>
            </p:nvSpPr>
            <p:spPr bwMode="auto">
              <a:xfrm>
                <a:off x="1571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3" name="Line 11"/>
              <p:cNvSpPr>
                <a:spLocks noChangeShapeType="1"/>
              </p:cNvSpPr>
              <p:nvPr/>
            </p:nvSpPr>
            <p:spPr bwMode="auto">
              <a:xfrm>
                <a:off x="2780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4" name="Line 12"/>
              <p:cNvSpPr>
                <a:spLocks noChangeShapeType="1"/>
              </p:cNvSpPr>
              <p:nvPr/>
            </p:nvSpPr>
            <p:spPr bwMode="auto">
              <a:xfrm>
                <a:off x="2435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5" name="Line 13"/>
              <p:cNvSpPr>
                <a:spLocks noChangeShapeType="1"/>
              </p:cNvSpPr>
              <p:nvPr/>
            </p:nvSpPr>
            <p:spPr bwMode="auto">
              <a:xfrm>
                <a:off x="3644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6" name="Line 14"/>
              <p:cNvSpPr>
                <a:spLocks noChangeShapeType="1"/>
              </p:cNvSpPr>
              <p:nvPr/>
            </p:nvSpPr>
            <p:spPr bwMode="auto">
              <a:xfrm>
                <a:off x="3299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7" name="Line 15"/>
              <p:cNvSpPr>
                <a:spLocks noChangeShapeType="1"/>
              </p:cNvSpPr>
              <p:nvPr/>
            </p:nvSpPr>
            <p:spPr bwMode="auto">
              <a:xfrm>
                <a:off x="4508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8" name="Line 16"/>
              <p:cNvSpPr>
                <a:spLocks noChangeShapeType="1"/>
              </p:cNvSpPr>
              <p:nvPr/>
            </p:nvSpPr>
            <p:spPr bwMode="auto">
              <a:xfrm>
                <a:off x="4163" y="3137"/>
                <a:ext cx="259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69" name="Line 17"/>
              <p:cNvSpPr>
                <a:spLocks noChangeShapeType="1"/>
              </p:cNvSpPr>
              <p:nvPr/>
            </p:nvSpPr>
            <p:spPr bwMode="auto">
              <a:xfrm>
                <a:off x="5026" y="3137"/>
                <a:ext cx="260" cy="0"/>
              </a:xfrm>
              <a:prstGeom prst="line">
                <a:avLst/>
              </a:prstGeom>
              <a:noFill/>
              <a:ln w="508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70" name="Rectangle 18"/>
              <p:cNvSpPr>
                <a:spLocks noChangeArrowheads="1"/>
              </p:cNvSpPr>
              <p:nvPr/>
            </p:nvSpPr>
            <p:spPr bwMode="auto">
              <a:xfrm>
                <a:off x="824" y="3792"/>
                <a:ext cx="433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Clock</a:t>
                </a:r>
              </a:p>
            </p:txBody>
          </p:sp>
          <p:sp>
            <p:nvSpPr>
              <p:cNvPr id="407571" name="Rectangle 19"/>
              <p:cNvSpPr>
                <a:spLocks noChangeArrowheads="1"/>
              </p:cNvSpPr>
              <p:nvPr/>
            </p:nvSpPr>
            <p:spPr bwMode="auto">
              <a:xfrm>
                <a:off x="970" y="2795"/>
                <a:ext cx="122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72" name="Line 20"/>
              <p:cNvSpPr>
                <a:spLocks noChangeShapeType="1"/>
              </p:cNvSpPr>
              <p:nvPr/>
            </p:nvSpPr>
            <p:spPr bwMode="auto">
              <a:xfrm>
                <a:off x="1052" y="3526"/>
                <a:ext cx="0" cy="2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73" name="Rectangle 21"/>
              <p:cNvSpPr>
                <a:spLocks noChangeArrowheads="1"/>
              </p:cNvSpPr>
              <p:nvPr/>
            </p:nvSpPr>
            <p:spPr bwMode="auto">
              <a:xfrm>
                <a:off x="452" y="2795"/>
                <a:ext cx="294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74" name="Rectangle 22"/>
              <p:cNvSpPr>
                <a:spLocks noChangeArrowheads="1"/>
              </p:cNvSpPr>
              <p:nvPr/>
            </p:nvSpPr>
            <p:spPr bwMode="auto">
              <a:xfrm>
                <a:off x="380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75" name="Rectangle 23"/>
              <p:cNvSpPr>
                <a:spLocks noChangeArrowheads="1"/>
              </p:cNvSpPr>
              <p:nvPr/>
            </p:nvSpPr>
            <p:spPr bwMode="auto">
              <a:xfrm>
                <a:off x="812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76" name="Rectangle 24"/>
              <p:cNvSpPr>
                <a:spLocks noChangeArrowheads="1"/>
              </p:cNvSpPr>
              <p:nvPr/>
            </p:nvSpPr>
            <p:spPr bwMode="auto">
              <a:xfrm>
                <a:off x="1834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77" name="Line 25"/>
              <p:cNvSpPr>
                <a:spLocks noChangeShapeType="1"/>
              </p:cNvSpPr>
              <p:nvPr/>
            </p:nvSpPr>
            <p:spPr bwMode="auto">
              <a:xfrm>
                <a:off x="1916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78" name="Rectangle 26"/>
              <p:cNvSpPr>
                <a:spLocks noChangeArrowheads="1"/>
              </p:cNvSpPr>
              <p:nvPr/>
            </p:nvSpPr>
            <p:spPr bwMode="auto">
              <a:xfrm>
                <a:off x="1316" y="2795"/>
                <a:ext cx="294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79" name="Rectangle 27"/>
              <p:cNvSpPr>
                <a:spLocks noChangeArrowheads="1"/>
              </p:cNvSpPr>
              <p:nvPr/>
            </p:nvSpPr>
            <p:spPr bwMode="auto">
              <a:xfrm>
                <a:off x="1244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80" name="Rectangle 28"/>
              <p:cNvSpPr>
                <a:spLocks noChangeArrowheads="1"/>
              </p:cNvSpPr>
              <p:nvPr/>
            </p:nvSpPr>
            <p:spPr bwMode="auto">
              <a:xfrm>
                <a:off x="1676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81" name="Rectangle 29"/>
              <p:cNvSpPr>
                <a:spLocks noChangeArrowheads="1"/>
              </p:cNvSpPr>
              <p:nvPr/>
            </p:nvSpPr>
            <p:spPr bwMode="auto">
              <a:xfrm>
                <a:off x="2698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82" name="Line 30"/>
              <p:cNvSpPr>
                <a:spLocks noChangeShapeType="1"/>
              </p:cNvSpPr>
              <p:nvPr/>
            </p:nvSpPr>
            <p:spPr bwMode="auto">
              <a:xfrm>
                <a:off x="2780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83" name="Rectangle 31"/>
              <p:cNvSpPr>
                <a:spLocks noChangeArrowheads="1"/>
              </p:cNvSpPr>
              <p:nvPr/>
            </p:nvSpPr>
            <p:spPr bwMode="auto">
              <a:xfrm>
                <a:off x="2179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84" name="Rectangle 32"/>
              <p:cNvSpPr>
                <a:spLocks noChangeArrowheads="1"/>
              </p:cNvSpPr>
              <p:nvPr/>
            </p:nvSpPr>
            <p:spPr bwMode="auto">
              <a:xfrm>
                <a:off x="2108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85" name="Rectangle 33"/>
              <p:cNvSpPr>
                <a:spLocks noChangeArrowheads="1"/>
              </p:cNvSpPr>
              <p:nvPr/>
            </p:nvSpPr>
            <p:spPr bwMode="auto">
              <a:xfrm>
                <a:off x="2539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86" name="Rectangle 34"/>
              <p:cNvSpPr>
                <a:spLocks noChangeArrowheads="1"/>
              </p:cNvSpPr>
              <p:nvPr/>
            </p:nvSpPr>
            <p:spPr bwMode="auto">
              <a:xfrm>
                <a:off x="3562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87" name="Line 35"/>
              <p:cNvSpPr>
                <a:spLocks noChangeShapeType="1"/>
              </p:cNvSpPr>
              <p:nvPr/>
            </p:nvSpPr>
            <p:spPr bwMode="auto">
              <a:xfrm>
                <a:off x="3644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88" name="Rectangle 36"/>
              <p:cNvSpPr>
                <a:spLocks noChangeArrowheads="1"/>
              </p:cNvSpPr>
              <p:nvPr/>
            </p:nvSpPr>
            <p:spPr bwMode="auto">
              <a:xfrm>
                <a:off x="3043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89" name="Rectangle 37"/>
              <p:cNvSpPr>
                <a:spLocks noChangeArrowheads="1"/>
              </p:cNvSpPr>
              <p:nvPr/>
            </p:nvSpPr>
            <p:spPr bwMode="auto">
              <a:xfrm>
                <a:off x="2972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90" name="Rectangle 38"/>
              <p:cNvSpPr>
                <a:spLocks noChangeArrowheads="1"/>
              </p:cNvSpPr>
              <p:nvPr/>
            </p:nvSpPr>
            <p:spPr bwMode="auto">
              <a:xfrm>
                <a:off x="3404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91" name="Rectangle 39"/>
              <p:cNvSpPr>
                <a:spLocks noChangeArrowheads="1"/>
              </p:cNvSpPr>
              <p:nvPr/>
            </p:nvSpPr>
            <p:spPr bwMode="auto">
              <a:xfrm>
                <a:off x="4426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92" name="Line 40"/>
              <p:cNvSpPr>
                <a:spLocks noChangeShapeType="1"/>
              </p:cNvSpPr>
              <p:nvPr/>
            </p:nvSpPr>
            <p:spPr bwMode="auto">
              <a:xfrm>
                <a:off x="4508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93" name="Rectangle 41"/>
              <p:cNvSpPr>
                <a:spLocks noChangeArrowheads="1"/>
              </p:cNvSpPr>
              <p:nvPr/>
            </p:nvSpPr>
            <p:spPr bwMode="auto">
              <a:xfrm>
                <a:off x="3907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94" name="Rectangle 42"/>
              <p:cNvSpPr>
                <a:spLocks noChangeArrowheads="1"/>
              </p:cNvSpPr>
              <p:nvPr/>
            </p:nvSpPr>
            <p:spPr bwMode="auto">
              <a:xfrm>
                <a:off x="3836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595" name="Rectangle 43"/>
              <p:cNvSpPr>
                <a:spLocks noChangeArrowheads="1"/>
              </p:cNvSpPr>
              <p:nvPr/>
            </p:nvSpPr>
            <p:spPr bwMode="auto">
              <a:xfrm>
                <a:off x="4268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596" name="Rectangle 44"/>
              <p:cNvSpPr>
                <a:spLocks noChangeArrowheads="1"/>
              </p:cNvSpPr>
              <p:nvPr/>
            </p:nvSpPr>
            <p:spPr bwMode="auto">
              <a:xfrm>
                <a:off x="5290" y="2795"/>
                <a:ext cx="121" cy="7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R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e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g</a:t>
                </a:r>
              </a:p>
            </p:txBody>
          </p:sp>
          <p:sp>
            <p:nvSpPr>
              <p:cNvPr id="407597" name="Line 45"/>
              <p:cNvSpPr>
                <a:spLocks noChangeShapeType="1"/>
              </p:cNvSpPr>
              <p:nvPr/>
            </p:nvSpPr>
            <p:spPr bwMode="auto">
              <a:xfrm>
                <a:off x="5372" y="3526"/>
                <a:ext cx="0" cy="1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598" name="Rectangle 46"/>
              <p:cNvSpPr>
                <a:spLocks noChangeArrowheads="1"/>
              </p:cNvSpPr>
              <p:nvPr/>
            </p:nvSpPr>
            <p:spPr bwMode="auto">
              <a:xfrm>
                <a:off x="4771" y="2795"/>
                <a:ext cx="295" cy="727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 anchor="ctr"/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Comb.</a:t>
                </a:r>
              </a:p>
              <a:p>
                <a:pPr defTabSz="739775">
                  <a:lnSpc>
                    <a:spcPct val="100000"/>
                  </a:lnSpc>
                </a:pPr>
                <a:r>
                  <a:rPr lang="en-US" sz="1200" b="0">
                    <a:latin typeface="Arial" charset="0"/>
                  </a:rPr>
                  <a:t>logic</a:t>
                </a:r>
              </a:p>
            </p:txBody>
          </p:sp>
          <p:sp>
            <p:nvSpPr>
              <p:cNvPr id="407599" name="Rectangle 47"/>
              <p:cNvSpPr>
                <a:spLocks noChangeArrowheads="1"/>
              </p:cNvSpPr>
              <p:nvPr/>
            </p:nvSpPr>
            <p:spPr bwMode="auto">
              <a:xfrm>
                <a:off x="4700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50 ps</a:t>
                </a:r>
              </a:p>
            </p:txBody>
          </p:sp>
          <p:sp>
            <p:nvSpPr>
              <p:cNvPr id="407600" name="Rectangle 48"/>
              <p:cNvSpPr>
                <a:spLocks noChangeArrowheads="1"/>
              </p:cNvSpPr>
              <p:nvPr/>
            </p:nvSpPr>
            <p:spPr bwMode="auto">
              <a:xfrm>
                <a:off x="5132" y="2563"/>
                <a:ext cx="417" cy="2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82550" tIns="41275" rIns="82550" bIns="41275">
                <a:spAutoFit/>
              </a:bodyPr>
              <a:lstStyle/>
              <a:p>
                <a:pPr defTabSz="739775">
                  <a:lnSpc>
                    <a:spcPct val="100000"/>
                  </a:lnSpc>
                </a:pPr>
                <a:r>
                  <a:rPr lang="en-US" sz="1600" b="0">
                    <a:latin typeface="Arial" charset="0"/>
                  </a:rPr>
                  <a:t>20 ps</a:t>
                </a:r>
              </a:p>
            </p:txBody>
          </p:sp>
          <p:sp>
            <p:nvSpPr>
              <p:cNvPr id="407601" name="Line 49"/>
              <p:cNvSpPr>
                <a:spLocks noChangeShapeType="1"/>
              </p:cNvSpPr>
              <p:nvPr/>
            </p:nvSpPr>
            <p:spPr bwMode="auto">
              <a:xfrm>
                <a:off x="1052" y="3699"/>
                <a:ext cx="433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870977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Dependencies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486400"/>
            <a:ext cx="8294687" cy="946150"/>
          </a:xfrm>
        </p:spPr>
        <p:txBody>
          <a:bodyPr/>
          <a:lstStyle/>
          <a:p>
            <a:r>
              <a:rPr lang="en-US"/>
              <a:t>System</a:t>
            </a:r>
          </a:p>
          <a:p>
            <a:pPr lvl="1"/>
            <a:r>
              <a:rPr lang="en-US"/>
              <a:t>Each operation depends on result from preceding one</a:t>
            </a:r>
          </a:p>
        </p:txBody>
      </p:sp>
      <p:grpSp>
        <p:nvGrpSpPr>
          <p:cNvPr id="408600" name="Group 24"/>
          <p:cNvGrpSpPr>
            <a:grpSpLocks/>
          </p:cNvGrpSpPr>
          <p:nvPr/>
        </p:nvGrpSpPr>
        <p:grpSpPr bwMode="auto">
          <a:xfrm>
            <a:off x="1828800" y="1143000"/>
            <a:ext cx="4267200" cy="2514600"/>
            <a:chOff x="1152" y="720"/>
            <a:chExt cx="2688" cy="1584"/>
          </a:xfrm>
        </p:grpSpPr>
        <p:sp>
          <p:nvSpPr>
            <p:cNvPr id="408586" name="Line 10"/>
            <p:cNvSpPr>
              <a:spLocks noChangeShapeType="1"/>
            </p:cNvSpPr>
            <p:nvPr/>
          </p:nvSpPr>
          <p:spPr bwMode="auto">
            <a:xfrm>
              <a:off x="1200" y="1445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87" name="Rectangle 11"/>
            <p:cNvSpPr>
              <a:spLocks noChangeArrowheads="1"/>
            </p:cNvSpPr>
            <p:nvPr/>
          </p:nvSpPr>
          <p:spPr bwMode="auto">
            <a:xfrm>
              <a:off x="3355" y="2094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8588" name="Rectangle 12"/>
            <p:cNvSpPr>
              <a:spLocks noChangeArrowheads="1"/>
            </p:cNvSpPr>
            <p:nvPr/>
          </p:nvSpPr>
          <p:spPr bwMode="auto">
            <a:xfrm>
              <a:off x="1492" y="1065"/>
              <a:ext cx="1724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Combinational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</p:txBody>
        </p:sp>
        <p:sp>
          <p:nvSpPr>
            <p:cNvPr id="408589" name="Rectangle 13"/>
            <p:cNvSpPr>
              <a:spLocks noChangeArrowheads="1"/>
            </p:cNvSpPr>
            <p:nvPr/>
          </p:nvSpPr>
          <p:spPr bwMode="auto">
            <a:xfrm>
              <a:off x="3504" y="1056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8590" name="Line 14"/>
            <p:cNvSpPr>
              <a:spLocks noChangeShapeType="1"/>
            </p:cNvSpPr>
            <p:nvPr/>
          </p:nvSpPr>
          <p:spPr bwMode="auto">
            <a:xfrm>
              <a:off x="3212" y="143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91" name="Line 15"/>
            <p:cNvSpPr>
              <a:spLocks noChangeShapeType="1"/>
            </p:cNvSpPr>
            <p:nvPr/>
          </p:nvSpPr>
          <p:spPr bwMode="auto">
            <a:xfrm>
              <a:off x="3596" y="1868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94" name="Freeform 18"/>
            <p:cNvSpPr>
              <a:spLocks/>
            </p:cNvSpPr>
            <p:nvPr/>
          </p:nvSpPr>
          <p:spPr bwMode="auto">
            <a:xfrm>
              <a:off x="1152" y="720"/>
              <a:ext cx="2688" cy="480"/>
            </a:xfrm>
            <a:custGeom>
              <a:avLst/>
              <a:gdLst/>
              <a:ahLst/>
              <a:cxnLst>
                <a:cxn ang="0">
                  <a:pos x="2496" y="432"/>
                </a:cxn>
                <a:cxn ang="0">
                  <a:pos x="2688" y="432"/>
                </a:cxn>
                <a:cxn ang="0">
                  <a:pos x="2688" y="0"/>
                </a:cxn>
                <a:cxn ang="0">
                  <a:pos x="0" y="0"/>
                </a:cxn>
                <a:cxn ang="0">
                  <a:pos x="0" y="480"/>
                </a:cxn>
                <a:cxn ang="0">
                  <a:pos x="336" y="480"/>
                </a:cxn>
              </a:cxnLst>
              <a:rect l="0" t="0" r="r" b="b"/>
              <a:pathLst>
                <a:path w="2688" h="480">
                  <a:moveTo>
                    <a:pt x="2496" y="432"/>
                  </a:moveTo>
                  <a:lnTo>
                    <a:pt x="2688" y="432"/>
                  </a:lnTo>
                  <a:lnTo>
                    <a:pt x="2688" y="0"/>
                  </a:lnTo>
                  <a:lnTo>
                    <a:pt x="0" y="0"/>
                  </a:lnTo>
                  <a:lnTo>
                    <a:pt x="0" y="480"/>
                  </a:lnTo>
                  <a:lnTo>
                    <a:pt x="336" y="480"/>
                  </a:ln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8599" name="Group 23"/>
          <p:cNvGrpSpPr>
            <a:grpSpLocks/>
          </p:cNvGrpSpPr>
          <p:nvPr/>
        </p:nvGrpSpPr>
        <p:grpSpPr bwMode="auto">
          <a:xfrm>
            <a:off x="762000" y="3733800"/>
            <a:ext cx="6400800" cy="1254125"/>
            <a:chOff x="912" y="2483"/>
            <a:chExt cx="4032" cy="790"/>
          </a:xfrm>
        </p:grpSpPr>
        <p:sp>
          <p:nvSpPr>
            <p:cNvPr id="408580" name="Line 4"/>
            <p:cNvSpPr>
              <a:spLocks noChangeShapeType="1"/>
            </p:cNvSpPr>
            <p:nvPr/>
          </p:nvSpPr>
          <p:spPr bwMode="auto">
            <a:xfrm>
              <a:off x="1440" y="3264"/>
              <a:ext cx="35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81" name="Rectangle 5"/>
            <p:cNvSpPr>
              <a:spLocks noChangeArrowheads="1"/>
            </p:cNvSpPr>
            <p:nvPr/>
          </p:nvSpPr>
          <p:spPr bwMode="auto">
            <a:xfrm>
              <a:off x="1911" y="3063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8582" name="Rectangle 6"/>
            <p:cNvSpPr>
              <a:spLocks noChangeArrowheads="1"/>
            </p:cNvSpPr>
            <p:nvPr/>
          </p:nvSpPr>
          <p:spPr bwMode="auto">
            <a:xfrm>
              <a:off x="912" y="2483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8583" name="Rectangle 7"/>
            <p:cNvSpPr>
              <a:spLocks noChangeArrowheads="1"/>
            </p:cNvSpPr>
            <p:nvPr/>
          </p:nvSpPr>
          <p:spPr bwMode="auto">
            <a:xfrm>
              <a:off x="912" y="2675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8584" name="Rectangle 8"/>
            <p:cNvSpPr>
              <a:spLocks noChangeArrowheads="1"/>
            </p:cNvSpPr>
            <p:nvPr/>
          </p:nvSpPr>
          <p:spPr bwMode="auto">
            <a:xfrm>
              <a:off x="912" y="2867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  <p:sp>
          <p:nvSpPr>
            <p:cNvPr id="408592" name="Rectangle 16"/>
            <p:cNvSpPr>
              <a:spLocks noChangeArrowheads="1"/>
            </p:cNvSpPr>
            <p:nvPr/>
          </p:nvSpPr>
          <p:spPr bwMode="auto">
            <a:xfrm>
              <a:off x="1488" y="2487"/>
              <a:ext cx="1152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 b="0"/>
            </a:p>
          </p:txBody>
        </p:sp>
        <p:sp>
          <p:nvSpPr>
            <p:cNvPr id="408593" name="Freeform 17"/>
            <p:cNvSpPr>
              <a:spLocks/>
            </p:cNvSpPr>
            <p:nvPr/>
          </p:nvSpPr>
          <p:spPr bwMode="auto">
            <a:xfrm>
              <a:off x="2493" y="2574"/>
              <a:ext cx="264" cy="2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98" y="18"/>
                </a:cxn>
                <a:cxn ang="0">
                  <a:pos x="264" y="99"/>
                </a:cxn>
                <a:cxn ang="0">
                  <a:pos x="171" y="261"/>
                </a:cxn>
                <a:cxn ang="0">
                  <a:pos x="129" y="297"/>
                </a:cxn>
                <a:cxn ang="0">
                  <a:pos x="78" y="342"/>
                </a:cxn>
                <a:cxn ang="0">
                  <a:pos x="15" y="423"/>
                </a:cxn>
                <a:cxn ang="0">
                  <a:pos x="3" y="477"/>
                </a:cxn>
                <a:cxn ang="0">
                  <a:pos x="33" y="531"/>
                </a:cxn>
                <a:cxn ang="0">
                  <a:pos x="135" y="600"/>
                </a:cxn>
                <a:cxn ang="0">
                  <a:pos x="144" y="600"/>
                </a:cxn>
              </a:cxnLst>
              <a:rect l="0" t="0" r="r" b="b"/>
              <a:pathLst>
                <a:path w="264" h="600">
                  <a:moveTo>
                    <a:pt x="144" y="0"/>
                  </a:moveTo>
                  <a:cubicBezTo>
                    <a:pt x="185" y="5"/>
                    <a:pt x="169" y="8"/>
                    <a:pt x="198" y="18"/>
                  </a:cubicBezTo>
                  <a:cubicBezTo>
                    <a:pt x="240" y="30"/>
                    <a:pt x="252" y="62"/>
                    <a:pt x="264" y="99"/>
                  </a:cubicBezTo>
                  <a:cubicBezTo>
                    <a:pt x="260" y="139"/>
                    <a:pt x="192" y="230"/>
                    <a:pt x="171" y="261"/>
                  </a:cubicBezTo>
                  <a:cubicBezTo>
                    <a:pt x="162" y="274"/>
                    <a:pt x="142" y="287"/>
                    <a:pt x="129" y="297"/>
                  </a:cubicBezTo>
                  <a:cubicBezTo>
                    <a:pt x="113" y="311"/>
                    <a:pt x="97" y="317"/>
                    <a:pt x="78" y="342"/>
                  </a:cubicBezTo>
                  <a:cubicBezTo>
                    <a:pt x="59" y="363"/>
                    <a:pt x="31" y="400"/>
                    <a:pt x="15" y="423"/>
                  </a:cubicBezTo>
                  <a:cubicBezTo>
                    <a:pt x="3" y="445"/>
                    <a:pt x="0" y="459"/>
                    <a:pt x="3" y="477"/>
                  </a:cubicBezTo>
                  <a:cubicBezTo>
                    <a:pt x="6" y="495"/>
                    <a:pt x="11" y="511"/>
                    <a:pt x="33" y="531"/>
                  </a:cubicBezTo>
                  <a:cubicBezTo>
                    <a:pt x="55" y="551"/>
                    <a:pt x="117" y="589"/>
                    <a:pt x="135" y="600"/>
                  </a:cubicBezTo>
                  <a:cubicBezTo>
                    <a:pt x="145" y="597"/>
                    <a:pt x="144" y="594"/>
                    <a:pt x="144" y="60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stealth" w="sm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8595" name="Rectangle 19"/>
            <p:cNvSpPr>
              <a:spLocks noChangeArrowheads="1"/>
            </p:cNvSpPr>
            <p:nvPr/>
          </p:nvSpPr>
          <p:spPr bwMode="auto">
            <a:xfrm>
              <a:off x="2640" y="2688"/>
              <a:ext cx="1152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 b="0"/>
            </a:p>
          </p:txBody>
        </p:sp>
        <p:sp>
          <p:nvSpPr>
            <p:cNvPr id="408596" name="Rectangle 20"/>
            <p:cNvSpPr>
              <a:spLocks noChangeArrowheads="1"/>
            </p:cNvSpPr>
            <p:nvPr/>
          </p:nvSpPr>
          <p:spPr bwMode="auto">
            <a:xfrm>
              <a:off x="3792" y="2889"/>
              <a:ext cx="1152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 b="0"/>
            </a:p>
          </p:txBody>
        </p:sp>
        <p:sp>
          <p:nvSpPr>
            <p:cNvPr id="408597" name="Freeform 21"/>
            <p:cNvSpPr>
              <a:spLocks/>
            </p:cNvSpPr>
            <p:nvPr/>
          </p:nvSpPr>
          <p:spPr bwMode="auto">
            <a:xfrm>
              <a:off x="3648" y="2784"/>
              <a:ext cx="264" cy="2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98" y="18"/>
                </a:cxn>
                <a:cxn ang="0">
                  <a:pos x="264" y="99"/>
                </a:cxn>
                <a:cxn ang="0">
                  <a:pos x="171" y="261"/>
                </a:cxn>
                <a:cxn ang="0">
                  <a:pos x="129" y="297"/>
                </a:cxn>
                <a:cxn ang="0">
                  <a:pos x="78" y="342"/>
                </a:cxn>
                <a:cxn ang="0">
                  <a:pos x="15" y="423"/>
                </a:cxn>
                <a:cxn ang="0">
                  <a:pos x="3" y="477"/>
                </a:cxn>
                <a:cxn ang="0">
                  <a:pos x="33" y="531"/>
                </a:cxn>
                <a:cxn ang="0">
                  <a:pos x="135" y="600"/>
                </a:cxn>
                <a:cxn ang="0">
                  <a:pos x="144" y="600"/>
                </a:cxn>
              </a:cxnLst>
              <a:rect l="0" t="0" r="r" b="b"/>
              <a:pathLst>
                <a:path w="264" h="600">
                  <a:moveTo>
                    <a:pt x="144" y="0"/>
                  </a:moveTo>
                  <a:cubicBezTo>
                    <a:pt x="185" y="5"/>
                    <a:pt x="169" y="8"/>
                    <a:pt x="198" y="18"/>
                  </a:cubicBezTo>
                  <a:cubicBezTo>
                    <a:pt x="240" y="30"/>
                    <a:pt x="252" y="62"/>
                    <a:pt x="264" y="99"/>
                  </a:cubicBezTo>
                  <a:cubicBezTo>
                    <a:pt x="260" y="139"/>
                    <a:pt x="192" y="230"/>
                    <a:pt x="171" y="261"/>
                  </a:cubicBezTo>
                  <a:cubicBezTo>
                    <a:pt x="162" y="274"/>
                    <a:pt x="142" y="287"/>
                    <a:pt x="129" y="297"/>
                  </a:cubicBezTo>
                  <a:cubicBezTo>
                    <a:pt x="113" y="311"/>
                    <a:pt x="97" y="317"/>
                    <a:pt x="78" y="342"/>
                  </a:cubicBezTo>
                  <a:cubicBezTo>
                    <a:pt x="59" y="363"/>
                    <a:pt x="31" y="400"/>
                    <a:pt x="15" y="423"/>
                  </a:cubicBezTo>
                  <a:cubicBezTo>
                    <a:pt x="3" y="445"/>
                    <a:pt x="0" y="459"/>
                    <a:pt x="3" y="477"/>
                  </a:cubicBezTo>
                  <a:cubicBezTo>
                    <a:pt x="6" y="495"/>
                    <a:pt x="11" y="511"/>
                    <a:pt x="33" y="531"/>
                  </a:cubicBezTo>
                  <a:cubicBezTo>
                    <a:pt x="55" y="551"/>
                    <a:pt x="117" y="589"/>
                    <a:pt x="135" y="600"/>
                  </a:cubicBezTo>
                  <a:cubicBezTo>
                    <a:pt x="145" y="597"/>
                    <a:pt x="144" y="594"/>
                    <a:pt x="144" y="60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stealth" w="sm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51437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Hazards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Result does not feed back around in time for next operation</a:t>
            </a:r>
          </a:p>
          <a:p>
            <a:pPr lvl="1"/>
            <a:r>
              <a:rPr lang="en-US"/>
              <a:t>Pipelining has changed behavior of system</a:t>
            </a:r>
          </a:p>
        </p:txBody>
      </p:sp>
      <p:grpSp>
        <p:nvGrpSpPr>
          <p:cNvPr id="409622" name="Group 22"/>
          <p:cNvGrpSpPr>
            <a:grpSpLocks/>
          </p:cNvGrpSpPr>
          <p:nvPr/>
        </p:nvGrpSpPr>
        <p:grpSpPr bwMode="auto">
          <a:xfrm>
            <a:off x="1143000" y="1219200"/>
            <a:ext cx="6629400" cy="2543175"/>
            <a:chOff x="288" y="2712"/>
            <a:chExt cx="4176" cy="1602"/>
          </a:xfrm>
        </p:grpSpPr>
        <p:sp>
          <p:nvSpPr>
            <p:cNvPr id="409604" name="Rectangle 4"/>
            <p:cNvSpPr>
              <a:spLocks noChangeArrowheads="1"/>
            </p:cNvSpPr>
            <p:nvPr/>
          </p:nvSpPr>
          <p:spPr bwMode="auto">
            <a:xfrm>
              <a:off x="1444" y="3066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9605" name="Line 5"/>
            <p:cNvSpPr>
              <a:spLocks noChangeShapeType="1"/>
            </p:cNvSpPr>
            <p:nvPr/>
          </p:nvSpPr>
          <p:spPr bwMode="auto">
            <a:xfrm>
              <a:off x="288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Line 6"/>
            <p:cNvSpPr>
              <a:spLocks noChangeShapeType="1"/>
            </p:cNvSpPr>
            <p:nvPr/>
          </p:nvSpPr>
          <p:spPr bwMode="auto">
            <a:xfrm>
              <a:off x="1152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Line 7"/>
            <p:cNvSpPr>
              <a:spLocks noChangeShapeType="1"/>
            </p:cNvSpPr>
            <p:nvPr/>
          </p:nvSpPr>
          <p:spPr bwMode="auto">
            <a:xfrm>
              <a:off x="1536" y="3878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Rectangle 8"/>
            <p:cNvSpPr>
              <a:spLocks noChangeArrowheads="1"/>
            </p:cNvSpPr>
            <p:nvPr/>
          </p:nvSpPr>
          <p:spPr bwMode="auto">
            <a:xfrm>
              <a:off x="3887" y="4104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9609" name="Rectangle 9"/>
            <p:cNvSpPr>
              <a:spLocks noChangeArrowheads="1"/>
            </p:cNvSpPr>
            <p:nvPr/>
          </p:nvSpPr>
          <p:spPr bwMode="auto">
            <a:xfrm>
              <a:off x="580" y="3066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A</a:t>
              </a:r>
            </a:p>
          </p:txBody>
        </p:sp>
        <p:sp>
          <p:nvSpPr>
            <p:cNvPr id="409610" name="Rectangle 10"/>
            <p:cNvSpPr>
              <a:spLocks noChangeArrowheads="1"/>
            </p:cNvSpPr>
            <p:nvPr/>
          </p:nvSpPr>
          <p:spPr bwMode="auto">
            <a:xfrm>
              <a:off x="2740" y="3066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9611" name="Line 11"/>
            <p:cNvSpPr>
              <a:spLocks noChangeShapeType="1"/>
            </p:cNvSpPr>
            <p:nvPr/>
          </p:nvSpPr>
          <p:spPr bwMode="auto">
            <a:xfrm>
              <a:off x="1584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Line 12"/>
            <p:cNvSpPr>
              <a:spLocks noChangeShapeType="1"/>
            </p:cNvSpPr>
            <p:nvPr/>
          </p:nvSpPr>
          <p:spPr bwMode="auto">
            <a:xfrm>
              <a:off x="2448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3" name="Line 13"/>
            <p:cNvSpPr>
              <a:spLocks noChangeShapeType="1"/>
            </p:cNvSpPr>
            <p:nvPr/>
          </p:nvSpPr>
          <p:spPr bwMode="auto">
            <a:xfrm>
              <a:off x="2832" y="3878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4" name="Rectangle 14"/>
            <p:cNvSpPr>
              <a:spLocks noChangeArrowheads="1"/>
            </p:cNvSpPr>
            <p:nvPr/>
          </p:nvSpPr>
          <p:spPr bwMode="auto">
            <a:xfrm>
              <a:off x="1876" y="3066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B</a:t>
              </a:r>
            </a:p>
          </p:txBody>
        </p:sp>
        <p:sp>
          <p:nvSpPr>
            <p:cNvPr id="409615" name="Rectangle 15"/>
            <p:cNvSpPr>
              <a:spLocks noChangeArrowheads="1"/>
            </p:cNvSpPr>
            <p:nvPr/>
          </p:nvSpPr>
          <p:spPr bwMode="auto">
            <a:xfrm>
              <a:off x="4036" y="3066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9616" name="Line 16"/>
            <p:cNvSpPr>
              <a:spLocks noChangeShapeType="1"/>
            </p:cNvSpPr>
            <p:nvPr/>
          </p:nvSpPr>
          <p:spPr bwMode="auto">
            <a:xfrm>
              <a:off x="2880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7" name="Line 17"/>
            <p:cNvSpPr>
              <a:spLocks noChangeShapeType="1"/>
            </p:cNvSpPr>
            <p:nvPr/>
          </p:nvSpPr>
          <p:spPr bwMode="auto">
            <a:xfrm>
              <a:off x="3744" y="3446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8" name="Line 18"/>
            <p:cNvSpPr>
              <a:spLocks noChangeShapeType="1"/>
            </p:cNvSpPr>
            <p:nvPr/>
          </p:nvSpPr>
          <p:spPr bwMode="auto">
            <a:xfrm>
              <a:off x="4128" y="3878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19" name="Rectangle 19"/>
            <p:cNvSpPr>
              <a:spLocks noChangeArrowheads="1"/>
            </p:cNvSpPr>
            <p:nvPr/>
          </p:nvSpPr>
          <p:spPr bwMode="auto">
            <a:xfrm>
              <a:off x="3172" y="3066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</a:t>
              </a:r>
            </a:p>
          </p:txBody>
        </p:sp>
        <p:sp>
          <p:nvSpPr>
            <p:cNvPr id="409620" name="Line 20"/>
            <p:cNvSpPr>
              <a:spLocks noChangeShapeType="1"/>
            </p:cNvSpPr>
            <p:nvPr/>
          </p:nvSpPr>
          <p:spPr bwMode="auto">
            <a:xfrm>
              <a:off x="1536" y="4008"/>
              <a:ext cx="25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21" name="Freeform 21"/>
            <p:cNvSpPr>
              <a:spLocks/>
            </p:cNvSpPr>
            <p:nvPr/>
          </p:nvSpPr>
          <p:spPr bwMode="auto">
            <a:xfrm>
              <a:off x="336" y="2712"/>
              <a:ext cx="4128" cy="480"/>
            </a:xfrm>
            <a:custGeom>
              <a:avLst/>
              <a:gdLst/>
              <a:ahLst/>
              <a:cxnLst>
                <a:cxn ang="0">
                  <a:pos x="3840" y="480"/>
                </a:cxn>
                <a:cxn ang="0">
                  <a:pos x="4128" y="480"/>
                </a:cxn>
                <a:cxn ang="0">
                  <a:pos x="4128" y="0"/>
                </a:cxn>
                <a:cxn ang="0">
                  <a:pos x="0" y="0"/>
                </a:cxn>
                <a:cxn ang="0">
                  <a:pos x="0" y="480"/>
                </a:cxn>
                <a:cxn ang="0">
                  <a:pos x="240" y="480"/>
                </a:cxn>
              </a:cxnLst>
              <a:rect l="0" t="0" r="r" b="b"/>
              <a:pathLst>
                <a:path w="4128" h="480">
                  <a:moveTo>
                    <a:pt x="3840" y="480"/>
                  </a:moveTo>
                  <a:lnTo>
                    <a:pt x="4128" y="480"/>
                  </a:lnTo>
                  <a:lnTo>
                    <a:pt x="4128" y="0"/>
                  </a:lnTo>
                  <a:lnTo>
                    <a:pt x="0" y="0"/>
                  </a:lnTo>
                  <a:lnTo>
                    <a:pt x="0" y="480"/>
                  </a:lnTo>
                  <a:lnTo>
                    <a:pt x="240" y="480"/>
                  </a:ln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46" name="Group 46"/>
          <p:cNvGrpSpPr>
            <a:grpSpLocks/>
          </p:cNvGrpSpPr>
          <p:nvPr/>
        </p:nvGrpSpPr>
        <p:grpSpPr bwMode="auto">
          <a:xfrm>
            <a:off x="1905000" y="3581400"/>
            <a:ext cx="4572000" cy="1558925"/>
            <a:chOff x="144" y="3332"/>
            <a:chExt cx="2880" cy="982"/>
          </a:xfrm>
        </p:grpSpPr>
        <p:sp>
          <p:nvSpPr>
            <p:cNvPr id="409623" name="Line 23"/>
            <p:cNvSpPr>
              <a:spLocks noChangeShapeType="1"/>
            </p:cNvSpPr>
            <p:nvPr/>
          </p:nvSpPr>
          <p:spPr bwMode="auto">
            <a:xfrm>
              <a:off x="720" y="4296"/>
              <a:ext cx="23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24" name="Rectangle 24"/>
            <p:cNvSpPr>
              <a:spLocks noChangeArrowheads="1"/>
            </p:cNvSpPr>
            <p:nvPr/>
          </p:nvSpPr>
          <p:spPr bwMode="auto">
            <a:xfrm>
              <a:off x="1143" y="410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Time</a:t>
              </a:r>
            </a:p>
          </p:txBody>
        </p:sp>
        <p:sp>
          <p:nvSpPr>
            <p:cNvPr id="409625" name="Rectangle 25"/>
            <p:cNvSpPr>
              <a:spLocks noChangeArrowheads="1"/>
            </p:cNvSpPr>
            <p:nvPr/>
          </p:nvSpPr>
          <p:spPr bwMode="auto">
            <a:xfrm>
              <a:off x="144" y="3332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OP1</a:t>
              </a:r>
            </a:p>
          </p:txBody>
        </p:sp>
        <p:sp>
          <p:nvSpPr>
            <p:cNvPr id="409626" name="Rectangle 26"/>
            <p:cNvSpPr>
              <a:spLocks noChangeArrowheads="1"/>
            </p:cNvSpPr>
            <p:nvPr/>
          </p:nvSpPr>
          <p:spPr bwMode="auto">
            <a:xfrm>
              <a:off x="144" y="3524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OP2</a:t>
              </a:r>
            </a:p>
          </p:txBody>
        </p:sp>
        <p:sp>
          <p:nvSpPr>
            <p:cNvPr id="409627" name="Rectangle 27"/>
            <p:cNvSpPr>
              <a:spLocks noChangeArrowheads="1"/>
            </p:cNvSpPr>
            <p:nvPr/>
          </p:nvSpPr>
          <p:spPr bwMode="auto">
            <a:xfrm>
              <a:off x="144" y="3716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OP3</a:t>
              </a:r>
            </a:p>
          </p:txBody>
        </p:sp>
        <p:grpSp>
          <p:nvGrpSpPr>
            <p:cNvPr id="409628" name="Group 28"/>
            <p:cNvGrpSpPr>
              <a:grpSpLocks/>
            </p:cNvGrpSpPr>
            <p:nvPr/>
          </p:nvGrpSpPr>
          <p:grpSpPr bwMode="auto">
            <a:xfrm>
              <a:off x="720" y="3336"/>
              <a:ext cx="1152" cy="192"/>
              <a:chOff x="768" y="2400"/>
              <a:chExt cx="1152" cy="192"/>
            </a:xfrm>
          </p:grpSpPr>
          <p:sp>
            <p:nvSpPr>
              <p:cNvPr id="409629" name="Rectangle 29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9630" name="Rectangle 30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9631" name="Rectangle 31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409632" name="Group 32"/>
            <p:cNvGrpSpPr>
              <a:grpSpLocks/>
            </p:cNvGrpSpPr>
            <p:nvPr/>
          </p:nvGrpSpPr>
          <p:grpSpPr bwMode="auto">
            <a:xfrm>
              <a:off x="1104" y="3528"/>
              <a:ext cx="1152" cy="192"/>
              <a:chOff x="768" y="2400"/>
              <a:chExt cx="1152" cy="192"/>
            </a:xfrm>
          </p:grpSpPr>
          <p:sp>
            <p:nvSpPr>
              <p:cNvPr id="409633" name="Rectangle 33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9634" name="Rectangle 34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9635" name="Rectangle 35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grpSp>
          <p:nvGrpSpPr>
            <p:cNvPr id="409636" name="Group 36"/>
            <p:cNvGrpSpPr>
              <a:grpSpLocks/>
            </p:cNvGrpSpPr>
            <p:nvPr/>
          </p:nvGrpSpPr>
          <p:grpSpPr bwMode="auto">
            <a:xfrm>
              <a:off x="1488" y="3720"/>
              <a:ext cx="1152" cy="192"/>
              <a:chOff x="768" y="2400"/>
              <a:chExt cx="1152" cy="192"/>
            </a:xfrm>
          </p:grpSpPr>
          <p:sp>
            <p:nvSpPr>
              <p:cNvPr id="409637" name="Rectangle 37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9638" name="Rectangle 38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9639" name="Rectangle 39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sp>
          <p:nvSpPr>
            <p:cNvPr id="409640" name="Rectangle 40"/>
            <p:cNvSpPr>
              <a:spLocks noChangeArrowheads="1"/>
            </p:cNvSpPr>
            <p:nvPr/>
          </p:nvSpPr>
          <p:spPr bwMode="auto">
            <a:xfrm>
              <a:off x="144" y="3908"/>
              <a:ext cx="528" cy="19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OP4</a:t>
              </a:r>
            </a:p>
          </p:txBody>
        </p:sp>
        <p:grpSp>
          <p:nvGrpSpPr>
            <p:cNvPr id="409641" name="Group 41"/>
            <p:cNvGrpSpPr>
              <a:grpSpLocks/>
            </p:cNvGrpSpPr>
            <p:nvPr/>
          </p:nvGrpSpPr>
          <p:grpSpPr bwMode="auto">
            <a:xfrm>
              <a:off x="1872" y="3912"/>
              <a:ext cx="1152" cy="192"/>
              <a:chOff x="768" y="2400"/>
              <a:chExt cx="1152" cy="192"/>
            </a:xfrm>
          </p:grpSpPr>
          <p:sp>
            <p:nvSpPr>
              <p:cNvPr id="409642" name="Rectangle 42"/>
              <p:cNvSpPr>
                <a:spLocks noChangeArrowheads="1"/>
              </p:cNvSpPr>
              <p:nvPr/>
            </p:nvSpPr>
            <p:spPr bwMode="auto">
              <a:xfrm>
                <a:off x="768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409643" name="Rectangle 43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B</a:t>
                </a:r>
              </a:p>
            </p:txBody>
          </p:sp>
          <p:sp>
            <p:nvSpPr>
              <p:cNvPr id="409644" name="Rectangle 44"/>
              <p:cNvSpPr>
                <a:spLocks noChangeArrowheads="1"/>
              </p:cNvSpPr>
              <p:nvPr/>
            </p:nvSpPr>
            <p:spPr bwMode="auto">
              <a:xfrm>
                <a:off x="1536" y="2400"/>
                <a:ext cx="384" cy="19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C</a:t>
                </a:r>
              </a:p>
            </p:txBody>
          </p:sp>
        </p:grpSp>
        <p:sp>
          <p:nvSpPr>
            <p:cNvPr id="409645" name="Freeform 45"/>
            <p:cNvSpPr>
              <a:spLocks/>
            </p:cNvSpPr>
            <p:nvPr/>
          </p:nvSpPr>
          <p:spPr bwMode="auto">
            <a:xfrm>
              <a:off x="1725" y="3423"/>
              <a:ext cx="264" cy="60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98" y="18"/>
                </a:cxn>
                <a:cxn ang="0">
                  <a:pos x="264" y="99"/>
                </a:cxn>
                <a:cxn ang="0">
                  <a:pos x="171" y="261"/>
                </a:cxn>
                <a:cxn ang="0">
                  <a:pos x="129" y="297"/>
                </a:cxn>
                <a:cxn ang="0">
                  <a:pos x="78" y="342"/>
                </a:cxn>
                <a:cxn ang="0">
                  <a:pos x="15" y="423"/>
                </a:cxn>
                <a:cxn ang="0">
                  <a:pos x="3" y="477"/>
                </a:cxn>
                <a:cxn ang="0">
                  <a:pos x="33" y="531"/>
                </a:cxn>
                <a:cxn ang="0">
                  <a:pos x="135" y="600"/>
                </a:cxn>
                <a:cxn ang="0">
                  <a:pos x="144" y="600"/>
                </a:cxn>
              </a:cxnLst>
              <a:rect l="0" t="0" r="r" b="b"/>
              <a:pathLst>
                <a:path w="264" h="600">
                  <a:moveTo>
                    <a:pt x="144" y="0"/>
                  </a:moveTo>
                  <a:cubicBezTo>
                    <a:pt x="185" y="5"/>
                    <a:pt x="169" y="8"/>
                    <a:pt x="198" y="18"/>
                  </a:cubicBezTo>
                  <a:cubicBezTo>
                    <a:pt x="240" y="30"/>
                    <a:pt x="252" y="62"/>
                    <a:pt x="264" y="99"/>
                  </a:cubicBezTo>
                  <a:cubicBezTo>
                    <a:pt x="260" y="139"/>
                    <a:pt x="192" y="230"/>
                    <a:pt x="171" y="261"/>
                  </a:cubicBezTo>
                  <a:cubicBezTo>
                    <a:pt x="162" y="274"/>
                    <a:pt x="142" y="287"/>
                    <a:pt x="129" y="297"/>
                  </a:cubicBezTo>
                  <a:cubicBezTo>
                    <a:pt x="113" y="311"/>
                    <a:pt x="97" y="317"/>
                    <a:pt x="78" y="342"/>
                  </a:cubicBezTo>
                  <a:cubicBezTo>
                    <a:pt x="59" y="363"/>
                    <a:pt x="31" y="400"/>
                    <a:pt x="15" y="423"/>
                  </a:cubicBezTo>
                  <a:cubicBezTo>
                    <a:pt x="3" y="445"/>
                    <a:pt x="0" y="459"/>
                    <a:pt x="3" y="477"/>
                  </a:cubicBezTo>
                  <a:cubicBezTo>
                    <a:pt x="6" y="495"/>
                    <a:pt x="11" y="511"/>
                    <a:pt x="33" y="531"/>
                  </a:cubicBezTo>
                  <a:cubicBezTo>
                    <a:pt x="55" y="551"/>
                    <a:pt x="117" y="589"/>
                    <a:pt x="135" y="600"/>
                  </a:cubicBezTo>
                  <a:cubicBezTo>
                    <a:pt x="145" y="597"/>
                    <a:pt x="144" y="594"/>
                    <a:pt x="144" y="60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stealth" w="sm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094042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Dependencies in Processors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200400"/>
            <a:ext cx="8294687" cy="3232150"/>
          </a:xfrm>
        </p:spPr>
        <p:txBody>
          <a:bodyPr/>
          <a:lstStyle/>
          <a:p>
            <a:pPr lvl="1"/>
            <a:r>
              <a:rPr lang="en-US"/>
              <a:t>Result from one instruction used as operand for another</a:t>
            </a:r>
          </a:p>
          <a:p>
            <a:pPr lvl="2"/>
            <a:r>
              <a:rPr lang="en-US"/>
              <a:t>Read-after-write (RAW) dependency</a:t>
            </a:r>
          </a:p>
          <a:p>
            <a:pPr lvl="1"/>
            <a:r>
              <a:rPr lang="en-US"/>
              <a:t>Very common in actual programs</a:t>
            </a:r>
          </a:p>
          <a:p>
            <a:pPr lvl="1"/>
            <a:r>
              <a:rPr lang="en-US"/>
              <a:t>Must make sure our pipeline handles these properly</a:t>
            </a:r>
          </a:p>
          <a:p>
            <a:pPr lvl="2"/>
            <a:r>
              <a:rPr lang="en-US"/>
              <a:t>Get correct results</a:t>
            </a:r>
          </a:p>
          <a:p>
            <a:pPr lvl="2"/>
            <a:r>
              <a:rPr lang="en-US"/>
              <a:t>Minimize performance impact</a:t>
            </a:r>
          </a:p>
        </p:txBody>
      </p:sp>
      <p:sp>
        <p:nvSpPr>
          <p:cNvPr id="410628" name="Rectangle 4"/>
          <p:cNvSpPr>
            <a:spLocks noChangeArrowheads="1"/>
          </p:cNvSpPr>
          <p:nvPr/>
        </p:nvSpPr>
        <p:spPr bwMode="auto">
          <a:xfrm>
            <a:off x="2667000" y="1524000"/>
            <a:ext cx="3200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000" dirty="0">
                <a:solidFill>
                  <a:srgbClr val="0000FF"/>
                </a:solidFill>
                <a:latin typeface="Courier New" pitchFamily="49" charset="0"/>
              </a:rPr>
              <a:t>1</a:t>
            </a:r>
            <a:r>
              <a:rPr lang="en-US" sz="1200" dirty="0">
                <a:latin typeface="Courier New" pitchFamily="49" charset="0"/>
              </a:rPr>
              <a:t>    </a:t>
            </a:r>
            <a:r>
              <a:rPr lang="en-US" sz="1200" dirty="0" err="1" smtClean="0">
                <a:latin typeface="Courier New" pitchFamily="49" charset="0"/>
              </a:rPr>
              <a:t>irmovq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</a:rPr>
              <a:t>$50, </a:t>
            </a:r>
            <a:r>
              <a:rPr lang="en-US" sz="1200" dirty="0" smtClean="0">
                <a:latin typeface="Courier New" pitchFamily="49" charset="0"/>
              </a:rPr>
              <a:t>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ax</a:t>
            </a:r>
            <a:endParaRPr lang="en-US" sz="1200" dirty="0">
              <a:latin typeface="Courier New" pitchFamily="49" charset="0"/>
            </a:endParaRPr>
          </a:p>
        </p:txBody>
      </p:sp>
      <p:sp>
        <p:nvSpPr>
          <p:cNvPr id="410629" name="Rectangle 5"/>
          <p:cNvSpPr>
            <a:spLocks noChangeArrowheads="1"/>
          </p:cNvSpPr>
          <p:nvPr/>
        </p:nvSpPr>
        <p:spPr bwMode="auto">
          <a:xfrm>
            <a:off x="2667000" y="1981200"/>
            <a:ext cx="3200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000" dirty="0">
                <a:solidFill>
                  <a:srgbClr val="0000FF"/>
                </a:solidFill>
                <a:latin typeface="Courier New" pitchFamily="49" charset="0"/>
              </a:rPr>
              <a:t>2</a:t>
            </a:r>
            <a:r>
              <a:rPr lang="en-US" sz="1200" dirty="0">
                <a:latin typeface="Courier New" pitchFamily="49" charset="0"/>
              </a:rPr>
              <a:t>    </a:t>
            </a:r>
            <a:r>
              <a:rPr lang="en-US" sz="1200" dirty="0" err="1" smtClean="0">
                <a:latin typeface="Courier New" pitchFamily="49" charset="0"/>
              </a:rPr>
              <a:t>addq</a:t>
            </a:r>
            <a:r>
              <a:rPr lang="en-US" sz="1200" dirty="0" smtClean="0">
                <a:latin typeface="Courier New" pitchFamily="49" charset="0"/>
              </a:rPr>
              <a:t> 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ax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</a:rPr>
              <a:t>,  </a:t>
            </a:r>
            <a:r>
              <a:rPr lang="en-US" sz="1200" dirty="0" smtClean="0">
                <a:latin typeface="Courier New" pitchFamily="49" charset="0"/>
              </a:rPr>
              <a:t>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bx</a:t>
            </a:r>
            <a:endParaRPr lang="en-US" sz="1200" dirty="0">
              <a:latin typeface="Courier New" pitchFamily="49" charset="0"/>
            </a:endParaRPr>
          </a:p>
        </p:txBody>
      </p:sp>
      <p:sp>
        <p:nvSpPr>
          <p:cNvPr id="410630" name="Rectangle 6"/>
          <p:cNvSpPr>
            <a:spLocks noChangeArrowheads="1"/>
          </p:cNvSpPr>
          <p:nvPr/>
        </p:nvSpPr>
        <p:spPr bwMode="auto">
          <a:xfrm>
            <a:off x="2667000" y="2438400"/>
            <a:ext cx="32004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000" dirty="0">
                <a:solidFill>
                  <a:srgbClr val="0000FF"/>
                </a:solidFill>
                <a:latin typeface="Courier New" pitchFamily="49" charset="0"/>
              </a:rPr>
              <a:t>3</a:t>
            </a:r>
            <a:r>
              <a:rPr lang="en-US" sz="1200" dirty="0">
                <a:latin typeface="Courier New" pitchFamily="49" charset="0"/>
              </a:rPr>
              <a:t>    </a:t>
            </a:r>
            <a:r>
              <a:rPr lang="en-US" sz="1200" dirty="0" err="1" smtClean="0">
                <a:latin typeface="Courier New" pitchFamily="49" charset="0"/>
              </a:rPr>
              <a:t>mrmovq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</a:rPr>
              <a:t>100( </a:t>
            </a:r>
            <a:r>
              <a:rPr lang="en-US" sz="1200" dirty="0" smtClean="0">
                <a:latin typeface="Courier New" pitchFamily="49" charset="0"/>
              </a:rPr>
              <a:t>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bx</a:t>
            </a:r>
            <a:r>
              <a:rPr lang="en-US" sz="1200" dirty="0" smtClean="0">
                <a:latin typeface="Courier New" pitchFamily="49" charset="0"/>
              </a:rPr>
              <a:t> </a:t>
            </a:r>
            <a:r>
              <a:rPr lang="en-US" sz="1200" dirty="0">
                <a:latin typeface="Courier New" pitchFamily="49" charset="0"/>
              </a:rPr>
              <a:t>),  </a:t>
            </a:r>
            <a:r>
              <a:rPr lang="en-US" sz="1200" dirty="0" smtClean="0">
                <a:latin typeface="Courier New" pitchFamily="49" charset="0"/>
              </a:rPr>
              <a:t>%</a:t>
            </a:r>
            <a:r>
              <a:rPr lang="en-US" sz="1200" dirty="0" err="1">
                <a:latin typeface="Courier New" pitchFamily="49" charset="0"/>
              </a:rPr>
              <a:t>r</a:t>
            </a:r>
            <a:r>
              <a:rPr lang="en-US" sz="1200" dirty="0" err="1" smtClean="0">
                <a:latin typeface="Courier New" pitchFamily="49" charset="0"/>
              </a:rPr>
              <a:t>dx</a:t>
            </a:r>
            <a:endParaRPr lang="en-US" sz="1200" dirty="0">
              <a:latin typeface="Courier New" pitchFamily="49" charset="0"/>
            </a:endParaRPr>
          </a:p>
        </p:txBody>
      </p:sp>
      <p:grpSp>
        <p:nvGrpSpPr>
          <p:cNvPr id="410637" name="Group 13"/>
          <p:cNvGrpSpPr>
            <a:grpSpLocks/>
          </p:cNvGrpSpPr>
          <p:nvPr/>
        </p:nvGrpSpPr>
        <p:grpSpPr bwMode="auto">
          <a:xfrm>
            <a:off x="3632200" y="1524000"/>
            <a:ext cx="1092200" cy="762000"/>
            <a:chOff x="2288" y="960"/>
            <a:chExt cx="688" cy="480"/>
          </a:xfrm>
        </p:grpSpPr>
        <p:sp>
          <p:nvSpPr>
            <p:cNvPr id="410631" name="Oval 7"/>
            <p:cNvSpPr>
              <a:spLocks noChangeArrowheads="1"/>
            </p:cNvSpPr>
            <p:nvPr/>
          </p:nvSpPr>
          <p:spPr bwMode="auto">
            <a:xfrm>
              <a:off x="2688" y="960"/>
              <a:ext cx="288" cy="192"/>
            </a:xfrm>
            <a:prstGeom prst="ellips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32" name="Oval 8"/>
            <p:cNvSpPr>
              <a:spLocks noChangeArrowheads="1"/>
            </p:cNvSpPr>
            <p:nvPr/>
          </p:nvSpPr>
          <p:spPr bwMode="auto">
            <a:xfrm>
              <a:off x="2288" y="1248"/>
              <a:ext cx="288" cy="192"/>
            </a:xfrm>
            <a:prstGeom prst="ellips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35" name="Line 11"/>
            <p:cNvSpPr>
              <a:spLocks noChangeShapeType="1"/>
            </p:cNvSpPr>
            <p:nvPr/>
          </p:nvSpPr>
          <p:spPr bwMode="auto">
            <a:xfrm flipH="1">
              <a:off x="2552" y="1116"/>
              <a:ext cx="172" cy="17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638" name="Group 14"/>
          <p:cNvGrpSpPr>
            <a:grpSpLocks/>
          </p:cNvGrpSpPr>
          <p:nvPr/>
        </p:nvGrpSpPr>
        <p:grpSpPr bwMode="auto">
          <a:xfrm>
            <a:off x="4267200" y="1981200"/>
            <a:ext cx="546100" cy="762000"/>
            <a:chOff x="2688" y="1248"/>
            <a:chExt cx="344" cy="480"/>
          </a:xfrm>
        </p:grpSpPr>
        <p:sp>
          <p:nvSpPr>
            <p:cNvPr id="410633" name="Oval 9"/>
            <p:cNvSpPr>
              <a:spLocks noChangeArrowheads="1"/>
            </p:cNvSpPr>
            <p:nvPr/>
          </p:nvSpPr>
          <p:spPr bwMode="auto">
            <a:xfrm>
              <a:off x="2744" y="1248"/>
              <a:ext cx="288" cy="192"/>
            </a:xfrm>
            <a:prstGeom prst="ellips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34" name="Oval 10"/>
            <p:cNvSpPr>
              <a:spLocks noChangeArrowheads="1"/>
            </p:cNvSpPr>
            <p:nvPr/>
          </p:nvSpPr>
          <p:spPr bwMode="auto">
            <a:xfrm>
              <a:off x="2688" y="1536"/>
              <a:ext cx="288" cy="192"/>
            </a:xfrm>
            <a:prstGeom prst="ellips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36" name="Line 12"/>
            <p:cNvSpPr>
              <a:spLocks noChangeShapeType="1"/>
            </p:cNvSpPr>
            <p:nvPr/>
          </p:nvSpPr>
          <p:spPr bwMode="auto">
            <a:xfrm flipH="1">
              <a:off x="2832" y="1440"/>
              <a:ext cx="56" cy="9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032783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pPr lvl="1"/>
            <a:r>
              <a:rPr lang="en-US" sz="1800"/>
              <a:t>Stages occur in sequence</a:t>
            </a:r>
          </a:p>
          <a:p>
            <a:pPr lvl="1"/>
            <a:r>
              <a:rPr lang="en-US" sz="1800"/>
              <a:t>One operation in process at a time</a:t>
            </a: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5650" y="98425"/>
            <a:ext cx="4226875" cy="6294368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5643109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SEQ+ Hardware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pPr lvl="1"/>
            <a:r>
              <a:rPr lang="en-US" sz="1800"/>
              <a:t>Still sequential implementation</a:t>
            </a:r>
          </a:p>
          <a:p>
            <a:pPr lvl="1"/>
            <a:r>
              <a:rPr lang="en-US" sz="1800"/>
              <a:t>Reorder PC stage to put at beginning</a:t>
            </a:r>
          </a:p>
          <a:p>
            <a:r>
              <a:rPr lang="en-US" sz="2000"/>
              <a:t>PC Stage</a:t>
            </a:r>
          </a:p>
          <a:p>
            <a:pPr lvl="1"/>
            <a:r>
              <a:rPr lang="en-US" sz="1800"/>
              <a:t>Task is to select PC for current instruction</a:t>
            </a:r>
          </a:p>
          <a:p>
            <a:pPr lvl="1"/>
            <a:r>
              <a:rPr lang="en-US" sz="1800"/>
              <a:t>Based on results computed by previous instruction</a:t>
            </a:r>
          </a:p>
          <a:p>
            <a:r>
              <a:rPr lang="en-US" sz="2000"/>
              <a:t>Processor State</a:t>
            </a:r>
          </a:p>
          <a:p>
            <a:pPr lvl="1"/>
            <a:r>
              <a:rPr lang="en-US" sz="1800"/>
              <a:t>PC is no longer stored in register</a:t>
            </a:r>
          </a:p>
          <a:p>
            <a:pPr lvl="1"/>
            <a:r>
              <a:rPr lang="en-US" sz="1800"/>
              <a:t>But, can determine PC based on other stored information</a:t>
            </a:r>
          </a:p>
        </p:txBody>
      </p:sp>
      <p:pic>
        <p:nvPicPr>
          <p:cNvPr id="41165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84700" y="155575"/>
            <a:ext cx="4248150" cy="6534150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19107431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0"/>
            <a:ext cx="8704262" cy="779463"/>
          </a:xfrm>
        </p:spPr>
        <p:txBody>
          <a:bodyPr/>
          <a:lstStyle/>
          <a:p>
            <a:r>
              <a:rPr lang="en-US"/>
              <a:t>Adding Pipeline Registers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60590" y="762000"/>
            <a:ext cx="3544709" cy="6013450"/>
            <a:chOff x="4953000" y="152400"/>
            <a:chExt cx="3854450" cy="6538913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6091238" y="5713413"/>
              <a:ext cx="254000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1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1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6981825" y="5713413"/>
              <a:ext cx="255588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0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0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132513" y="322263"/>
              <a:ext cx="171450" cy="5053012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983288" y="5445125"/>
              <a:ext cx="451457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Instruction</a:t>
              </a:r>
              <a:endParaRPr lang="en-US" sz="160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032500" y="5564188"/>
              <a:ext cx="35384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memory</a:t>
              </a:r>
              <a:endParaRPr lang="en-US" sz="160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635625" y="5386388"/>
              <a:ext cx="1150938" cy="3444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5622925" y="5373688"/>
              <a:ext cx="1147763" cy="341312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969000" y="5430838"/>
              <a:ext cx="451457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Instruction</a:t>
              </a:r>
              <a:endParaRPr lang="en-US" sz="1600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6018213" y="5549900"/>
              <a:ext cx="35384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memory</a:t>
              </a:r>
              <a:endParaRPr lang="en-US" sz="160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7054850" y="5445125"/>
              <a:ext cx="13421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PC</a:t>
              </a:r>
              <a:endParaRPr lang="en-US" sz="1600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6905625" y="5564188"/>
              <a:ext cx="428797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increment</a:t>
              </a:r>
              <a:endParaRPr lang="en-US" sz="160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6865938" y="5386388"/>
              <a:ext cx="515937" cy="3444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6854825" y="5373688"/>
              <a:ext cx="511175" cy="341312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7040563" y="5430838"/>
              <a:ext cx="13421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PC</a:t>
              </a:r>
              <a:endParaRPr lang="en-US" sz="1600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6891337" y="5549900"/>
              <a:ext cx="428797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increment</a:t>
              </a:r>
              <a:endParaRPr lang="en-US" sz="160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6734175" y="2894013"/>
              <a:ext cx="139446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CC</a:t>
              </a:r>
              <a:endParaRPr lang="en-US" sz="1600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6654800" y="2838450"/>
              <a:ext cx="301625" cy="21748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6642100" y="2827338"/>
              <a:ext cx="298450" cy="212725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6719888" y="2879725"/>
              <a:ext cx="139446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CC</a:t>
              </a:r>
              <a:endParaRPr lang="en-US" sz="160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7261225" y="2957513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ALU</a:t>
              </a:r>
              <a:endParaRPr lang="en-US" sz="1600"/>
            </a:p>
          </p:txBody>
        </p:sp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6981834" y="2870200"/>
              <a:ext cx="736601" cy="268288"/>
              <a:chOff x="4398" y="1808"/>
              <a:chExt cx="464" cy="169"/>
            </a:xfrm>
          </p:grpSpPr>
          <p:sp>
            <p:nvSpPr>
              <p:cNvPr id="178" name="Freeform 26"/>
              <p:cNvSpPr>
                <a:spLocks/>
              </p:cNvSpPr>
              <p:nvPr/>
            </p:nvSpPr>
            <p:spPr bwMode="auto">
              <a:xfrm>
                <a:off x="4407" y="1817"/>
                <a:ext cx="455" cy="160"/>
              </a:xfrm>
              <a:custGeom>
                <a:avLst/>
                <a:gdLst/>
                <a:ahLst/>
                <a:cxnLst>
                  <a:cxn ang="0">
                    <a:pos x="0" y="321"/>
                  </a:cxn>
                  <a:cxn ang="0">
                    <a:pos x="228" y="0"/>
                  </a:cxn>
                  <a:cxn ang="0">
                    <a:pos x="683" y="0"/>
                  </a:cxn>
                  <a:cxn ang="0">
                    <a:pos x="910" y="321"/>
                  </a:cxn>
                  <a:cxn ang="0">
                    <a:pos x="0" y="321"/>
                  </a:cxn>
                </a:cxnLst>
                <a:rect l="0" t="0" r="r" b="b"/>
                <a:pathLst>
                  <a:path w="910" h="321">
                    <a:moveTo>
                      <a:pt x="0" y="321"/>
                    </a:moveTo>
                    <a:lnTo>
                      <a:pt x="228" y="0"/>
                    </a:lnTo>
                    <a:lnTo>
                      <a:pt x="683" y="0"/>
                    </a:lnTo>
                    <a:lnTo>
                      <a:pt x="910" y="321"/>
                    </a:lnTo>
                    <a:lnTo>
                      <a:pt x="0" y="3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9" name="Freeform 27"/>
              <p:cNvSpPr>
                <a:spLocks/>
              </p:cNvSpPr>
              <p:nvPr/>
            </p:nvSpPr>
            <p:spPr bwMode="auto">
              <a:xfrm>
                <a:off x="4398" y="1808"/>
                <a:ext cx="455" cy="160"/>
              </a:xfrm>
              <a:custGeom>
                <a:avLst/>
                <a:gdLst/>
                <a:ahLst/>
                <a:cxnLst>
                  <a:cxn ang="0">
                    <a:pos x="0" y="321"/>
                  </a:cxn>
                  <a:cxn ang="0">
                    <a:pos x="227" y="0"/>
                  </a:cxn>
                  <a:cxn ang="0">
                    <a:pos x="682" y="0"/>
                  </a:cxn>
                  <a:cxn ang="0">
                    <a:pos x="909" y="321"/>
                  </a:cxn>
                  <a:cxn ang="0">
                    <a:pos x="0" y="321"/>
                  </a:cxn>
                </a:cxnLst>
                <a:rect l="0" t="0" r="r" b="b"/>
                <a:pathLst>
                  <a:path w="909" h="321">
                    <a:moveTo>
                      <a:pt x="0" y="321"/>
                    </a:moveTo>
                    <a:lnTo>
                      <a:pt x="227" y="0"/>
                    </a:lnTo>
                    <a:lnTo>
                      <a:pt x="682" y="0"/>
                    </a:lnTo>
                    <a:lnTo>
                      <a:pt x="909" y="321"/>
                    </a:lnTo>
                    <a:lnTo>
                      <a:pt x="0" y="321"/>
                    </a:lnTo>
                    <a:close/>
                  </a:path>
                </a:pathLst>
              </a:custGeom>
              <a:solidFill>
                <a:srgbClr val="CCFFFF"/>
              </a:solidFill>
              <a:ln w="476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</p:grp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>
              <a:off x="7246938" y="2943225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ALU</a:t>
              </a:r>
              <a:endParaRPr lang="en-US" sz="1600"/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6934200" y="1519238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Data</a:t>
              </a:r>
              <a:endParaRPr lang="en-US" sz="1600"/>
            </a:p>
          </p:txBody>
        </p:sp>
        <p:sp>
          <p:nvSpPr>
            <p:cNvPr id="29" name="Rectangle 30"/>
            <p:cNvSpPr>
              <a:spLocks noChangeArrowheads="1"/>
            </p:cNvSpPr>
            <p:nvPr/>
          </p:nvSpPr>
          <p:spPr bwMode="auto">
            <a:xfrm>
              <a:off x="6859588" y="1636714"/>
              <a:ext cx="35384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memory</a:t>
              </a:r>
              <a:endParaRPr lang="en-US" sz="1600"/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6738938" y="1438275"/>
              <a:ext cx="600075" cy="38735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6727825" y="1425575"/>
              <a:ext cx="595313" cy="384175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2" name="Rectangle 33"/>
            <p:cNvSpPr>
              <a:spLocks noChangeArrowheads="1"/>
            </p:cNvSpPr>
            <p:nvPr/>
          </p:nvSpPr>
          <p:spPr bwMode="auto">
            <a:xfrm>
              <a:off x="6919913" y="1504950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Data</a:t>
              </a:r>
              <a:endParaRPr lang="en-US" sz="1600"/>
            </a:p>
          </p:txBody>
        </p:sp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6846888" y="1622425"/>
              <a:ext cx="35384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memory</a:t>
              </a:r>
              <a:endParaRPr lang="en-US" sz="1600"/>
            </a:p>
          </p:txBody>
        </p:sp>
        <p:grpSp>
          <p:nvGrpSpPr>
            <p:cNvPr id="34" name="Group 35"/>
            <p:cNvGrpSpPr>
              <a:grpSpLocks/>
            </p:cNvGrpSpPr>
            <p:nvPr/>
          </p:nvGrpSpPr>
          <p:grpSpPr bwMode="auto">
            <a:xfrm>
              <a:off x="6940586" y="2883605"/>
              <a:ext cx="196851" cy="55545"/>
              <a:chOff x="4372" y="1817"/>
              <a:chExt cx="124" cy="35"/>
            </a:xfrm>
          </p:grpSpPr>
          <p:sp>
            <p:nvSpPr>
              <p:cNvPr id="176" name="Line 36"/>
              <p:cNvSpPr>
                <a:spLocks noChangeShapeType="1"/>
              </p:cNvSpPr>
              <p:nvPr/>
            </p:nvSpPr>
            <p:spPr bwMode="auto">
              <a:xfrm flipH="1">
                <a:off x="4405" y="1834"/>
                <a:ext cx="91" cy="1"/>
              </a:xfrm>
              <a:prstGeom prst="line">
                <a:avLst/>
              </a:prstGeom>
              <a:noFill/>
              <a:ln w="476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7" name="Freeform 37"/>
              <p:cNvSpPr>
                <a:spLocks/>
              </p:cNvSpPr>
              <p:nvPr/>
            </p:nvSpPr>
            <p:spPr bwMode="auto">
              <a:xfrm>
                <a:off x="4372" y="1817"/>
                <a:ext cx="35" cy="35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0" y="35"/>
                  </a:cxn>
                  <a:cxn ang="0">
                    <a:pos x="70" y="70"/>
                  </a:cxn>
                  <a:cxn ang="0">
                    <a:pos x="70" y="0"/>
                  </a:cxn>
                </a:cxnLst>
                <a:rect l="0" t="0" r="r" b="b"/>
                <a:pathLst>
                  <a:path w="70" h="70">
                    <a:moveTo>
                      <a:pt x="70" y="0"/>
                    </a:moveTo>
                    <a:lnTo>
                      <a:pt x="0" y="35"/>
                    </a:lnTo>
                    <a:lnTo>
                      <a:pt x="70" y="70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</p:grpSp>
        <p:sp>
          <p:nvSpPr>
            <p:cNvPr id="35" name="Rectangle 38"/>
            <p:cNvSpPr>
              <a:spLocks noChangeArrowheads="1"/>
            </p:cNvSpPr>
            <p:nvPr/>
          </p:nvSpPr>
          <p:spPr bwMode="auto">
            <a:xfrm>
              <a:off x="5029200" y="5502275"/>
              <a:ext cx="404813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6" name="Rectangle 39"/>
            <p:cNvSpPr>
              <a:spLocks noChangeArrowheads="1"/>
            </p:cNvSpPr>
            <p:nvPr/>
          </p:nvSpPr>
          <p:spPr bwMode="auto">
            <a:xfrm>
              <a:off x="4953000" y="5562600"/>
              <a:ext cx="517694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Fetch</a:t>
              </a:r>
              <a:endParaRPr lang="en-US" sz="1400"/>
            </a:p>
          </p:txBody>
        </p:sp>
        <p:sp>
          <p:nvSpPr>
            <p:cNvPr id="37" name="Rectangle 40"/>
            <p:cNvSpPr>
              <a:spLocks noChangeArrowheads="1"/>
            </p:cNvSpPr>
            <p:nvPr/>
          </p:nvSpPr>
          <p:spPr bwMode="auto">
            <a:xfrm>
              <a:off x="5029200" y="4356100"/>
              <a:ext cx="511175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38" name="Rectangle 41"/>
            <p:cNvSpPr>
              <a:spLocks noChangeArrowheads="1"/>
            </p:cNvSpPr>
            <p:nvPr/>
          </p:nvSpPr>
          <p:spPr bwMode="auto">
            <a:xfrm>
              <a:off x="4953000" y="4343400"/>
              <a:ext cx="702460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Decode</a:t>
              </a:r>
              <a:endParaRPr lang="en-US" sz="1400"/>
            </a:p>
          </p:txBody>
        </p:sp>
        <p:sp>
          <p:nvSpPr>
            <p:cNvPr id="39" name="Rectangle 42"/>
            <p:cNvSpPr>
              <a:spLocks noChangeArrowheads="1"/>
            </p:cNvSpPr>
            <p:nvPr/>
          </p:nvSpPr>
          <p:spPr bwMode="auto">
            <a:xfrm>
              <a:off x="5029200" y="2911475"/>
              <a:ext cx="536575" cy="188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0" name="Rectangle 43"/>
            <p:cNvSpPr>
              <a:spLocks noChangeArrowheads="1"/>
            </p:cNvSpPr>
            <p:nvPr/>
          </p:nvSpPr>
          <p:spPr bwMode="auto">
            <a:xfrm>
              <a:off x="4953000" y="2971800"/>
              <a:ext cx="746036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Execute</a:t>
              </a:r>
              <a:endParaRPr lang="en-US" sz="1400"/>
            </a:p>
          </p:txBody>
        </p:sp>
        <p:sp>
          <p:nvSpPr>
            <p:cNvPr id="41" name="Rectangle 44"/>
            <p:cNvSpPr>
              <a:spLocks noChangeArrowheads="1"/>
            </p:cNvSpPr>
            <p:nvPr/>
          </p:nvSpPr>
          <p:spPr bwMode="auto">
            <a:xfrm>
              <a:off x="5029200" y="1554163"/>
              <a:ext cx="536575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2" name="Rectangle 45"/>
            <p:cNvSpPr>
              <a:spLocks noChangeArrowheads="1"/>
            </p:cNvSpPr>
            <p:nvPr/>
          </p:nvSpPr>
          <p:spPr bwMode="auto">
            <a:xfrm>
              <a:off x="4953000" y="1600200"/>
              <a:ext cx="747780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Memory</a:t>
              </a:r>
              <a:endParaRPr lang="en-US" sz="1400"/>
            </a:p>
          </p:txBody>
        </p:sp>
        <p:sp>
          <p:nvSpPr>
            <p:cNvPr id="43" name="Rectangle 46"/>
            <p:cNvSpPr>
              <a:spLocks noChangeArrowheads="1"/>
            </p:cNvSpPr>
            <p:nvPr/>
          </p:nvSpPr>
          <p:spPr bwMode="auto">
            <a:xfrm>
              <a:off x="5029200" y="746125"/>
              <a:ext cx="676275" cy="188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4" name="Rectangle 47"/>
            <p:cNvSpPr>
              <a:spLocks noChangeArrowheads="1"/>
            </p:cNvSpPr>
            <p:nvPr/>
          </p:nvSpPr>
          <p:spPr bwMode="auto">
            <a:xfrm>
              <a:off x="4953000" y="762000"/>
              <a:ext cx="981282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Write back</a:t>
              </a:r>
              <a:endParaRPr lang="en-US" sz="1400"/>
            </a:p>
          </p:txBody>
        </p:sp>
        <p:sp>
          <p:nvSpPr>
            <p:cNvPr id="45" name="Rectangle 48"/>
            <p:cNvSpPr>
              <a:spLocks noChangeArrowheads="1"/>
            </p:cNvSpPr>
            <p:nvPr/>
          </p:nvSpPr>
          <p:spPr bwMode="auto">
            <a:xfrm>
              <a:off x="5495925" y="4906963"/>
              <a:ext cx="595313" cy="407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46" name="Rectangle 49"/>
            <p:cNvSpPr>
              <a:spLocks noChangeArrowheads="1"/>
            </p:cNvSpPr>
            <p:nvPr/>
          </p:nvSpPr>
          <p:spPr bwMode="auto">
            <a:xfrm>
              <a:off x="5638800" y="4938713"/>
              <a:ext cx="23183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700" b="0">
                  <a:solidFill>
                    <a:srgbClr val="000000"/>
                  </a:solidFill>
                </a:rPr>
                <a:t>icode</a:t>
              </a:r>
              <a:endParaRPr lang="en-US" sz="700"/>
            </a:p>
          </p:txBody>
        </p:sp>
        <p:sp>
          <p:nvSpPr>
            <p:cNvPr id="47" name="Rectangle 50"/>
            <p:cNvSpPr>
              <a:spLocks noChangeArrowheads="1"/>
            </p:cNvSpPr>
            <p:nvPr/>
          </p:nvSpPr>
          <p:spPr bwMode="auto">
            <a:xfrm>
              <a:off x="5818188" y="4938713"/>
              <a:ext cx="108070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 b="0">
                  <a:solidFill>
                    <a:srgbClr val="000000"/>
                  </a:solidFill>
                </a:rPr>
                <a:t>, </a:t>
              </a:r>
              <a:endParaRPr lang="en-US" sz="1400"/>
            </a:p>
          </p:txBody>
        </p:sp>
        <p:sp>
          <p:nvSpPr>
            <p:cNvPr id="48" name="Rectangle 51"/>
            <p:cNvSpPr>
              <a:spLocks noChangeArrowheads="1"/>
            </p:cNvSpPr>
            <p:nvPr/>
          </p:nvSpPr>
          <p:spPr bwMode="auto">
            <a:xfrm>
              <a:off x="5902325" y="4938713"/>
              <a:ext cx="156876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ifun</a:t>
              </a:r>
              <a:endParaRPr lang="en-US" sz="1600"/>
            </a:p>
          </p:txBody>
        </p:sp>
        <p:sp>
          <p:nvSpPr>
            <p:cNvPr id="49" name="Rectangle 52"/>
            <p:cNvSpPr>
              <a:spLocks noChangeArrowheads="1"/>
            </p:cNvSpPr>
            <p:nvPr/>
          </p:nvSpPr>
          <p:spPr bwMode="auto">
            <a:xfrm>
              <a:off x="5757863" y="5057775"/>
              <a:ext cx="9761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700" b="0">
                  <a:solidFill>
                    <a:srgbClr val="000000"/>
                  </a:solidFill>
                </a:rPr>
                <a:t>rA</a:t>
              </a:r>
              <a:endParaRPr lang="en-US" sz="700"/>
            </a:p>
          </p:txBody>
        </p:sp>
        <p:sp>
          <p:nvSpPr>
            <p:cNvPr id="50" name="Rectangle 53"/>
            <p:cNvSpPr>
              <a:spLocks noChangeArrowheads="1"/>
            </p:cNvSpPr>
            <p:nvPr/>
          </p:nvSpPr>
          <p:spPr bwMode="auto">
            <a:xfrm>
              <a:off x="5884863" y="5057775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51" name="Rectangle 54"/>
            <p:cNvSpPr>
              <a:spLocks noChangeArrowheads="1"/>
            </p:cNvSpPr>
            <p:nvPr/>
          </p:nvSpPr>
          <p:spPr bwMode="auto">
            <a:xfrm>
              <a:off x="5962650" y="5057775"/>
              <a:ext cx="9761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rB</a:t>
              </a:r>
              <a:endParaRPr lang="en-US" sz="1600"/>
            </a:p>
          </p:txBody>
        </p:sp>
        <p:sp>
          <p:nvSpPr>
            <p:cNvPr id="52" name="Rectangle 55"/>
            <p:cNvSpPr>
              <a:spLocks noChangeArrowheads="1"/>
            </p:cNvSpPr>
            <p:nvPr/>
          </p:nvSpPr>
          <p:spPr bwMode="auto">
            <a:xfrm>
              <a:off x="5864225" y="5175250"/>
              <a:ext cx="193481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valC</a:t>
              </a:r>
              <a:endParaRPr lang="en-US" sz="1600"/>
            </a:p>
          </p:txBody>
        </p:sp>
        <p:sp>
          <p:nvSpPr>
            <p:cNvPr id="53" name="Rectangle 56"/>
            <p:cNvSpPr>
              <a:spLocks noChangeArrowheads="1"/>
            </p:cNvSpPr>
            <p:nvPr/>
          </p:nvSpPr>
          <p:spPr bwMode="auto">
            <a:xfrm>
              <a:off x="7300913" y="4491038"/>
              <a:ext cx="36256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Register</a:t>
              </a:r>
              <a:endParaRPr lang="en-US" sz="1600"/>
            </a:p>
          </p:txBody>
        </p:sp>
        <p:sp>
          <p:nvSpPr>
            <p:cNvPr id="54" name="Rectangle 57"/>
            <p:cNvSpPr>
              <a:spLocks noChangeArrowheads="1"/>
            </p:cNvSpPr>
            <p:nvPr/>
          </p:nvSpPr>
          <p:spPr bwMode="auto">
            <a:xfrm>
              <a:off x="7421563" y="4608514"/>
              <a:ext cx="12375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file</a:t>
              </a:r>
              <a:endParaRPr lang="en-US" sz="1600"/>
            </a:p>
          </p:txBody>
        </p:sp>
        <p:sp>
          <p:nvSpPr>
            <p:cNvPr id="55" name="Rectangle 58"/>
            <p:cNvSpPr>
              <a:spLocks noChangeArrowheads="1"/>
            </p:cNvSpPr>
            <p:nvPr/>
          </p:nvSpPr>
          <p:spPr bwMode="auto">
            <a:xfrm>
              <a:off x="7205663" y="4410075"/>
              <a:ext cx="557212" cy="38735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56" name="Rectangle 59"/>
            <p:cNvSpPr>
              <a:spLocks noChangeArrowheads="1"/>
            </p:cNvSpPr>
            <p:nvPr/>
          </p:nvSpPr>
          <p:spPr bwMode="auto">
            <a:xfrm>
              <a:off x="7194550" y="4397375"/>
              <a:ext cx="552450" cy="384175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57" name="Rectangle 60"/>
            <p:cNvSpPr>
              <a:spLocks noChangeArrowheads="1"/>
            </p:cNvSpPr>
            <p:nvPr/>
          </p:nvSpPr>
          <p:spPr bwMode="auto">
            <a:xfrm>
              <a:off x="7286624" y="4476750"/>
              <a:ext cx="36256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Register</a:t>
              </a:r>
              <a:endParaRPr lang="en-US" sz="1600"/>
            </a:p>
          </p:txBody>
        </p:sp>
        <p:sp>
          <p:nvSpPr>
            <p:cNvPr id="58" name="Rectangle 61"/>
            <p:cNvSpPr>
              <a:spLocks noChangeArrowheads="1"/>
            </p:cNvSpPr>
            <p:nvPr/>
          </p:nvSpPr>
          <p:spPr bwMode="auto">
            <a:xfrm>
              <a:off x="7407275" y="4594225"/>
              <a:ext cx="12375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file</a:t>
              </a:r>
              <a:endParaRPr lang="en-US" sz="1600"/>
            </a:p>
          </p:txBody>
        </p:sp>
        <p:sp>
          <p:nvSpPr>
            <p:cNvPr id="59" name="Rectangle 62"/>
            <p:cNvSpPr>
              <a:spLocks noChangeArrowheads="1"/>
            </p:cNvSpPr>
            <p:nvPr/>
          </p:nvSpPr>
          <p:spPr bwMode="auto">
            <a:xfrm>
              <a:off x="7280275" y="4389438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0" name="Rectangle 63"/>
            <p:cNvSpPr>
              <a:spLocks noChangeArrowheads="1"/>
            </p:cNvSpPr>
            <p:nvPr/>
          </p:nvSpPr>
          <p:spPr bwMode="auto">
            <a:xfrm>
              <a:off x="7340600" y="4419600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A</a:t>
              </a:r>
              <a:endParaRPr lang="en-US" sz="1600"/>
            </a:p>
          </p:txBody>
        </p:sp>
        <p:sp>
          <p:nvSpPr>
            <p:cNvPr id="61" name="Rectangle 64"/>
            <p:cNvSpPr>
              <a:spLocks noChangeArrowheads="1"/>
            </p:cNvSpPr>
            <p:nvPr/>
          </p:nvSpPr>
          <p:spPr bwMode="auto">
            <a:xfrm>
              <a:off x="7491413" y="4389438"/>
              <a:ext cx="1714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2" name="Rectangle 65"/>
            <p:cNvSpPr>
              <a:spLocks noChangeArrowheads="1"/>
            </p:cNvSpPr>
            <p:nvPr/>
          </p:nvSpPr>
          <p:spPr bwMode="auto">
            <a:xfrm>
              <a:off x="7553325" y="4419600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B</a:t>
              </a:r>
              <a:endParaRPr lang="en-US" sz="1600"/>
            </a:p>
          </p:txBody>
        </p:sp>
        <p:sp>
          <p:nvSpPr>
            <p:cNvPr id="63" name="Rectangle 66"/>
            <p:cNvSpPr>
              <a:spLocks noChangeArrowheads="1"/>
            </p:cNvSpPr>
            <p:nvPr/>
          </p:nvSpPr>
          <p:spPr bwMode="auto">
            <a:xfrm>
              <a:off x="7620000" y="4440238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4" name="Rectangle 67"/>
            <p:cNvSpPr>
              <a:spLocks noChangeArrowheads="1"/>
            </p:cNvSpPr>
            <p:nvPr/>
          </p:nvSpPr>
          <p:spPr bwMode="auto">
            <a:xfrm>
              <a:off x="7673975" y="4471988"/>
              <a:ext cx="57521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M</a:t>
              </a:r>
              <a:endParaRPr lang="en-US" sz="1600"/>
            </a:p>
          </p:txBody>
        </p:sp>
        <p:sp>
          <p:nvSpPr>
            <p:cNvPr id="65" name="Rectangle 68"/>
            <p:cNvSpPr>
              <a:spLocks noChangeArrowheads="1"/>
            </p:cNvSpPr>
            <p:nvPr/>
          </p:nvSpPr>
          <p:spPr bwMode="auto">
            <a:xfrm>
              <a:off x="7620000" y="4652963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66" name="Rectangle 69"/>
            <p:cNvSpPr>
              <a:spLocks noChangeArrowheads="1"/>
            </p:cNvSpPr>
            <p:nvPr/>
          </p:nvSpPr>
          <p:spPr bwMode="auto">
            <a:xfrm>
              <a:off x="7680325" y="4683125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E</a:t>
              </a:r>
              <a:endParaRPr lang="en-US" sz="1600"/>
            </a:p>
          </p:txBody>
        </p:sp>
        <p:sp>
          <p:nvSpPr>
            <p:cNvPr id="67" name="Rectangle 70"/>
            <p:cNvSpPr>
              <a:spLocks noChangeArrowheads="1"/>
            </p:cNvSpPr>
            <p:nvPr/>
          </p:nvSpPr>
          <p:spPr bwMode="auto">
            <a:xfrm>
              <a:off x="7300913" y="4491038"/>
              <a:ext cx="36256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Register</a:t>
              </a:r>
              <a:endParaRPr lang="en-US" sz="1600"/>
            </a:p>
          </p:txBody>
        </p:sp>
        <p:sp>
          <p:nvSpPr>
            <p:cNvPr id="68" name="Rectangle 71"/>
            <p:cNvSpPr>
              <a:spLocks noChangeArrowheads="1"/>
            </p:cNvSpPr>
            <p:nvPr/>
          </p:nvSpPr>
          <p:spPr bwMode="auto">
            <a:xfrm>
              <a:off x="7421563" y="4608514"/>
              <a:ext cx="12375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file</a:t>
              </a:r>
              <a:endParaRPr lang="en-US" sz="1600"/>
            </a:p>
          </p:txBody>
        </p:sp>
        <p:sp>
          <p:nvSpPr>
            <p:cNvPr id="69" name="Rectangle 72"/>
            <p:cNvSpPr>
              <a:spLocks noChangeArrowheads="1"/>
            </p:cNvSpPr>
            <p:nvPr/>
          </p:nvSpPr>
          <p:spPr bwMode="auto">
            <a:xfrm>
              <a:off x="7205663" y="4410075"/>
              <a:ext cx="557212" cy="38735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0" name="Rectangle 73"/>
            <p:cNvSpPr>
              <a:spLocks noChangeArrowheads="1"/>
            </p:cNvSpPr>
            <p:nvPr/>
          </p:nvSpPr>
          <p:spPr bwMode="auto">
            <a:xfrm>
              <a:off x="7194550" y="4397375"/>
              <a:ext cx="552450" cy="384175"/>
            </a:xfrm>
            <a:prstGeom prst="rect">
              <a:avLst/>
            </a:prstGeom>
            <a:solidFill>
              <a:srgbClr val="CC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1" name="Rectangle 74"/>
            <p:cNvSpPr>
              <a:spLocks noChangeArrowheads="1"/>
            </p:cNvSpPr>
            <p:nvPr/>
          </p:nvSpPr>
          <p:spPr bwMode="auto">
            <a:xfrm>
              <a:off x="7286624" y="4476750"/>
              <a:ext cx="36256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Register</a:t>
              </a:r>
              <a:endParaRPr lang="en-US" sz="1600"/>
            </a:p>
          </p:txBody>
        </p:sp>
        <p:sp>
          <p:nvSpPr>
            <p:cNvPr id="72" name="Rectangle 75"/>
            <p:cNvSpPr>
              <a:spLocks noChangeArrowheads="1"/>
            </p:cNvSpPr>
            <p:nvPr/>
          </p:nvSpPr>
          <p:spPr bwMode="auto">
            <a:xfrm>
              <a:off x="7407275" y="4594225"/>
              <a:ext cx="12375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file</a:t>
              </a:r>
              <a:endParaRPr lang="en-US" sz="1600"/>
            </a:p>
          </p:txBody>
        </p:sp>
        <p:sp>
          <p:nvSpPr>
            <p:cNvPr id="73" name="Rectangle 76"/>
            <p:cNvSpPr>
              <a:spLocks noChangeArrowheads="1"/>
            </p:cNvSpPr>
            <p:nvPr/>
          </p:nvSpPr>
          <p:spPr bwMode="auto">
            <a:xfrm>
              <a:off x="7280275" y="4389438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4" name="Rectangle 77"/>
            <p:cNvSpPr>
              <a:spLocks noChangeArrowheads="1"/>
            </p:cNvSpPr>
            <p:nvPr/>
          </p:nvSpPr>
          <p:spPr bwMode="auto">
            <a:xfrm>
              <a:off x="7340600" y="4419600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A</a:t>
              </a:r>
              <a:endParaRPr lang="en-US" sz="1600"/>
            </a:p>
          </p:txBody>
        </p:sp>
        <p:sp>
          <p:nvSpPr>
            <p:cNvPr id="75" name="Rectangle 78"/>
            <p:cNvSpPr>
              <a:spLocks noChangeArrowheads="1"/>
            </p:cNvSpPr>
            <p:nvPr/>
          </p:nvSpPr>
          <p:spPr bwMode="auto">
            <a:xfrm>
              <a:off x="7491413" y="4389438"/>
              <a:ext cx="1714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6" name="Rectangle 79"/>
            <p:cNvSpPr>
              <a:spLocks noChangeArrowheads="1"/>
            </p:cNvSpPr>
            <p:nvPr/>
          </p:nvSpPr>
          <p:spPr bwMode="auto">
            <a:xfrm>
              <a:off x="7553325" y="4419600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B</a:t>
              </a:r>
              <a:endParaRPr lang="en-US" sz="1600"/>
            </a:p>
          </p:txBody>
        </p:sp>
        <p:sp>
          <p:nvSpPr>
            <p:cNvPr id="77" name="Rectangle 80"/>
            <p:cNvSpPr>
              <a:spLocks noChangeArrowheads="1"/>
            </p:cNvSpPr>
            <p:nvPr/>
          </p:nvSpPr>
          <p:spPr bwMode="auto">
            <a:xfrm>
              <a:off x="7620000" y="4440238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78" name="Rectangle 81"/>
            <p:cNvSpPr>
              <a:spLocks noChangeArrowheads="1"/>
            </p:cNvSpPr>
            <p:nvPr/>
          </p:nvSpPr>
          <p:spPr bwMode="auto">
            <a:xfrm>
              <a:off x="7673975" y="4471988"/>
              <a:ext cx="57521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M</a:t>
              </a:r>
              <a:endParaRPr lang="en-US" sz="1600"/>
            </a:p>
          </p:txBody>
        </p:sp>
        <p:sp>
          <p:nvSpPr>
            <p:cNvPr id="79" name="Rectangle 82"/>
            <p:cNvSpPr>
              <a:spLocks noChangeArrowheads="1"/>
            </p:cNvSpPr>
            <p:nvPr/>
          </p:nvSpPr>
          <p:spPr bwMode="auto">
            <a:xfrm>
              <a:off x="7620000" y="4652963"/>
              <a:ext cx="169863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0" name="Rectangle 83"/>
            <p:cNvSpPr>
              <a:spLocks noChangeArrowheads="1"/>
            </p:cNvSpPr>
            <p:nvPr/>
          </p:nvSpPr>
          <p:spPr bwMode="auto">
            <a:xfrm>
              <a:off x="7680325" y="4683125"/>
              <a:ext cx="47064" cy="75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00" b="0">
                  <a:solidFill>
                    <a:srgbClr val="000000"/>
                  </a:solidFill>
                </a:rPr>
                <a:t>E</a:t>
              </a:r>
              <a:endParaRPr lang="en-US" sz="1600"/>
            </a:p>
          </p:txBody>
        </p:sp>
        <p:sp>
          <p:nvSpPr>
            <p:cNvPr id="81" name="Rectangle 84"/>
            <p:cNvSpPr>
              <a:spLocks noChangeArrowheads="1"/>
            </p:cNvSpPr>
            <p:nvPr/>
          </p:nvSpPr>
          <p:spPr bwMode="auto">
            <a:xfrm>
              <a:off x="6005513" y="6138863"/>
              <a:ext cx="425450" cy="212725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2" name="Rectangle 85"/>
            <p:cNvSpPr>
              <a:spLocks noChangeArrowheads="1"/>
            </p:cNvSpPr>
            <p:nvPr/>
          </p:nvSpPr>
          <p:spPr bwMode="auto">
            <a:xfrm>
              <a:off x="6159499" y="6199188"/>
              <a:ext cx="116786" cy="90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 b="0">
                  <a:solidFill>
                    <a:srgbClr val="000000"/>
                  </a:solidFill>
                </a:rPr>
                <a:t>PC</a:t>
              </a:r>
              <a:endParaRPr lang="en-US" sz="1600"/>
            </a:p>
          </p:txBody>
        </p:sp>
        <p:grpSp>
          <p:nvGrpSpPr>
            <p:cNvPr id="83" name="Group 86"/>
            <p:cNvGrpSpPr>
              <a:grpSpLocks/>
            </p:cNvGrpSpPr>
            <p:nvPr/>
          </p:nvGrpSpPr>
          <p:grpSpPr bwMode="auto">
            <a:xfrm>
              <a:off x="6302573" y="2890771"/>
              <a:ext cx="346086" cy="42861"/>
              <a:chOff x="3970" y="1821"/>
              <a:chExt cx="218" cy="27"/>
            </a:xfrm>
          </p:grpSpPr>
          <p:sp>
            <p:nvSpPr>
              <p:cNvPr id="160" name="Freeform 87"/>
              <p:cNvSpPr>
                <a:spLocks/>
              </p:cNvSpPr>
              <p:nvPr/>
            </p:nvSpPr>
            <p:spPr bwMode="auto">
              <a:xfrm>
                <a:off x="4181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1" name="Freeform 88"/>
              <p:cNvSpPr>
                <a:spLocks/>
              </p:cNvSpPr>
              <p:nvPr/>
            </p:nvSpPr>
            <p:spPr bwMode="auto">
              <a:xfrm>
                <a:off x="4168" y="1831"/>
                <a:ext cx="6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4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0" y="7"/>
                  </a:cxn>
                  <a:cxn ang="0">
                    <a:pos x="3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4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4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7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2" name="Freeform 89"/>
              <p:cNvSpPr>
                <a:spLocks/>
              </p:cNvSpPr>
              <p:nvPr/>
            </p:nvSpPr>
            <p:spPr bwMode="auto">
              <a:xfrm>
                <a:off x="4154" y="1831"/>
                <a:ext cx="7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8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8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3" name="Freeform 90"/>
              <p:cNvSpPr>
                <a:spLocks/>
              </p:cNvSpPr>
              <p:nvPr/>
            </p:nvSpPr>
            <p:spPr bwMode="auto">
              <a:xfrm>
                <a:off x="4141" y="1831"/>
                <a:ext cx="7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4" name="Freeform 91"/>
              <p:cNvSpPr>
                <a:spLocks/>
              </p:cNvSpPr>
              <p:nvPr/>
            </p:nvSpPr>
            <p:spPr bwMode="auto">
              <a:xfrm>
                <a:off x="4128" y="1831"/>
                <a:ext cx="6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5" name="Freeform 92"/>
              <p:cNvSpPr>
                <a:spLocks/>
              </p:cNvSpPr>
              <p:nvPr/>
            </p:nvSpPr>
            <p:spPr bwMode="auto">
              <a:xfrm>
                <a:off x="4114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4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0" y="7"/>
                  </a:cxn>
                  <a:cxn ang="0">
                    <a:pos x="3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4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4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7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6" name="Freeform 93"/>
              <p:cNvSpPr>
                <a:spLocks/>
              </p:cNvSpPr>
              <p:nvPr/>
            </p:nvSpPr>
            <p:spPr bwMode="auto">
              <a:xfrm>
                <a:off x="4101" y="1831"/>
                <a:ext cx="6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8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8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7" name="Freeform 94"/>
              <p:cNvSpPr>
                <a:spLocks/>
              </p:cNvSpPr>
              <p:nvPr/>
            </p:nvSpPr>
            <p:spPr bwMode="auto">
              <a:xfrm>
                <a:off x="4087" y="1831"/>
                <a:ext cx="7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8" name="Freeform 95"/>
              <p:cNvSpPr>
                <a:spLocks/>
              </p:cNvSpPr>
              <p:nvPr/>
            </p:nvSpPr>
            <p:spPr bwMode="auto">
              <a:xfrm>
                <a:off x="4074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69" name="Freeform 96"/>
              <p:cNvSpPr>
                <a:spLocks/>
              </p:cNvSpPr>
              <p:nvPr/>
            </p:nvSpPr>
            <p:spPr bwMode="auto">
              <a:xfrm>
                <a:off x="4061" y="1831"/>
                <a:ext cx="6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4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0" y="7"/>
                  </a:cxn>
                  <a:cxn ang="0">
                    <a:pos x="3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4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4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7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0" name="Freeform 97"/>
              <p:cNvSpPr>
                <a:spLocks/>
              </p:cNvSpPr>
              <p:nvPr/>
            </p:nvSpPr>
            <p:spPr bwMode="auto">
              <a:xfrm>
                <a:off x="4047" y="1831"/>
                <a:ext cx="7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8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8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1" name="Freeform 98"/>
              <p:cNvSpPr>
                <a:spLocks/>
              </p:cNvSpPr>
              <p:nvPr/>
            </p:nvSpPr>
            <p:spPr bwMode="auto">
              <a:xfrm>
                <a:off x="4034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2" name="Freeform 99"/>
              <p:cNvSpPr>
                <a:spLocks/>
              </p:cNvSpPr>
              <p:nvPr/>
            </p:nvSpPr>
            <p:spPr bwMode="auto">
              <a:xfrm>
                <a:off x="4021" y="1831"/>
                <a:ext cx="6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3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3" name="Freeform 100"/>
              <p:cNvSpPr>
                <a:spLocks/>
              </p:cNvSpPr>
              <p:nvPr/>
            </p:nvSpPr>
            <p:spPr bwMode="auto">
              <a:xfrm>
                <a:off x="4007" y="1831"/>
                <a:ext cx="7" cy="7"/>
              </a:xfrm>
              <a:custGeom>
                <a:avLst/>
                <a:gdLst/>
                <a:ahLst/>
                <a:cxnLst>
                  <a:cxn ang="0">
                    <a:pos x="7" y="13"/>
                  </a:cxn>
                  <a:cxn ang="0">
                    <a:pos x="9" y="12"/>
                  </a:cxn>
                  <a:cxn ang="0">
                    <a:pos x="11" y="11"/>
                  </a:cxn>
                  <a:cxn ang="0">
                    <a:pos x="14" y="7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7" y="0"/>
                  </a:cxn>
                  <a:cxn ang="0">
                    <a:pos x="5" y="1"/>
                  </a:cxn>
                  <a:cxn ang="0">
                    <a:pos x="3" y="2"/>
                  </a:cxn>
                  <a:cxn ang="0">
                    <a:pos x="0" y="7"/>
                  </a:cxn>
                  <a:cxn ang="0">
                    <a:pos x="3" y="11"/>
                  </a:cxn>
                  <a:cxn ang="0">
                    <a:pos x="5" y="13"/>
                  </a:cxn>
                  <a:cxn ang="0">
                    <a:pos x="7" y="13"/>
                  </a:cxn>
                </a:cxnLst>
                <a:rect l="0" t="0" r="r" b="b"/>
                <a:pathLst>
                  <a:path w="14" h="13">
                    <a:moveTo>
                      <a:pt x="7" y="13"/>
                    </a:moveTo>
                    <a:lnTo>
                      <a:pt x="9" y="12"/>
                    </a:lnTo>
                    <a:lnTo>
                      <a:pt x="11" y="11"/>
                    </a:lnTo>
                    <a:lnTo>
                      <a:pt x="14" y="7"/>
                    </a:lnTo>
                    <a:lnTo>
                      <a:pt x="11" y="2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1"/>
                    </a:lnTo>
                    <a:lnTo>
                      <a:pt x="3" y="2"/>
                    </a:lnTo>
                    <a:lnTo>
                      <a:pt x="0" y="7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7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4" name="Freeform 101"/>
              <p:cNvSpPr>
                <a:spLocks/>
              </p:cNvSpPr>
              <p:nvPr/>
            </p:nvSpPr>
            <p:spPr bwMode="auto">
              <a:xfrm>
                <a:off x="3994" y="1831"/>
                <a:ext cx="6" cy="7"/>
              </a:xfrm>
              <a:custGeom>
                <a:avLst/>
                <a:gdLst/>
                <a:ahLst/>
                <a:cxnLst>
                  <a:cxn ang="0">
                    <a:pos x="6" y="13"/>
                  </a:cxn>
                  <a:cxn ang="0">
                    <a:pos x="8" y="12"/>
                  </a:cxn>
                  <a:cxn ang="0">
                    <a:pos x="11" y="11"/>
                  </a:cxn>
                  <a:cxn ang="0">
                    <a:pos x="13" y="7"/>
                  </a:cxn>
                  <a:cxn ang="0">
                    <a:pos x="11" y="2"/>
                  </a:cxn>
                  <a:cxn ang="0">
                    <a:pos x="8" y="1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2" y="2"/>
                  </a:cxn>
                  <a:cxn ang="0">
                    <a:pos x="0" y="7"/>
                  </a:cxn>
                  <a:cxn ang="0">
                    <a:pos x="2" y="11"/>
                  </a:cxn>
                  <a:cxn ang="0">
                    <a:pos x="4" y="13"/>
                  </a:cxn>
                  <a:cxn ang="0">
                    <a:pos x="6" y="13"/>
                  </a:cxn>
                </a:cxnLst>
                <a:rect l="0" t="0" r="r" b="b"/>
                <a:pathLst>
                  <a:path w="13" h="13">
                    <a:moveTo>
                      <a:pt x="6" y="13"/>
                    </a:moveTo>
                    <a:lnTo>
                      <a:pt x="8" y="12"/>
                    </a:lnTo>
                    <a:lnTo>
                      <a:pt x="11" y="11"/>
                    </a:lnTo>
                    <a:lnTo>
                      <a:pt x="13" y="7"/>
                    </a:lnTo>
                    <a:lnTo>
                      <a:pt x="11" y="2"/>
                    </a:lnTo>
                    <a:lnTo>
                      <a:pt x="8" y="1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4" y="13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75" name="Freeform 102"/>
              <p:cNvSpPr>
                <a:spLocks/>
              </p:cNvSpPr>
              <p:nvPr/>
            </p:nvSpPr>
            <p:spPr bwMode="auto">
              <a:xfrm>
                <a:off x="3970" y="1821"/>
                <a:ext cx="28" cy="27"/>
              </a:xfrm>
              <a:custGeom>
                <a:avLst/>
                <a:gdLst/>
                <a:ahLst/>
                <a:cxnLst>
                  <a:cxn ang="0">
                    <a:pos x="55" y="0"/>
                  </a:cxn>
                  <a:cxn ang="0">
                    <a:pos x="0" y="27"/>
                  </a:cxn>
                  <a:cxn ang="0">
                    <a:pos x="55" y="55"/>
                  </a:cxn>
                  <a:cxn ang="0">
                    <a:pos x="55" y="0"/>
                  </a:cxn>
                </a:cxnLst>
                <a:rect l="0" t="0" r="r" b="b"/>
                <a:pathLst>
                  <a:path w="55" h="55">
                    <a:moveTo>
                      <a:pt x="55" y="0"/>
                    </a:moveTo>
                    <a:lnTo>
                      <a:pt x="0" y="27"/>
                    </a:lnTo>
                    <a:lnTo>
                      <a:pt x="55" y="55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</p:grpSp>
        <p:sp>
          <p:nvSpPr>
            <p:cNvPr id="84" name="Rectangle 103"/>
            <p:cNvSpPr>
              <a:spLocks noChangeArrowheads="1"/>
            </p:cNvSpPr>
            <p:nvPr/>
          </p:nvSpPr>
          <p:spPr bwMode="auto">
            <a:xfrm>
              <a:off x="7067550" y="5076825"/>
              <a:ext cx="85725" cy="298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5" name="Rectangle 104"/>
            <p:cNvSpPr>
              <a:spLocks noChangeArrowheads="1"/>
            </p:cNvSpPr>
            <p:nvPr/>
          </p:nvSpPr>
          <p:spPr bwMode="auto">
            <a:xfrm>
              <a:off x="6388100" y="5076825"/>
              <a:ext cx="76517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6" name="Freeform 105"/>
            <p:cNvSpPr>
              <a:spLocks/>
            </p:cNvSpPr>
            <p:nvPr/>
          </p:nvSpPr>
          <p:spPr bwMode="auto">
            <a:xfrm>
              <a:off x="6302375" y="4992688"/>
              <a:ext cx="169863" cy="254000"/>
            </a:xfrm>
            <a:custGeom>
              <a:avLst/>
              <a:gdLst/>
              <a:ahLst/>
              <a:cxnLst>
                <a:cxn ang="0">
                  <a:pos x="214" y="320"/>
                </a:cxn>
                <a:cxn ang="0">
                  <a:pos x="0" y="160"/>
                </a:cxn>
                <a:cxn ang="0">
                  <a:pos x="214" y="0"/>
                </a:cxn>
                <a:cxn ang="0">
                  <a:pos x="214" y="320"/>
                </a:cxn>
              </a:cxnLst>
              <a:rect l="0" t="0" r="r" b="b"/>
              <a:pathLst>
                <a:path w="214" h="320">
                  <a:moveTo>
                    <a:pt x="214" y="320"/>
                  </a:moveTo>
                  <a:lnTo>
                    <a:pt x="0" y="160"/>
                  </a:lnTo>
                  <a:lnTo>
                    <a:pt x="214" y="0"/>
                  </a:lnTo>
                  <a:lnTo>
                    <a:pt x="214" y="32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7" name="Rectangle 106"/>
            <p:cNvSpPr>
              <a:spLocks noChangeArrowheads="1"/>
            </p:cNvSpPr>
            <p:nvPr/>
          </p:nvSpPr>
          <p:spPr bwMode="auto">
            <a:xfrm>
              <a:off x="6472238" y="4906963"/>
              <a:ext cx="6381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88" name="Rectangle 107"/>
            <p:cNvSpPr>
              <a:spLocks noChangeArrowheads="1"/>
            </p:cNvSpPr>
            <p:nvPr/>
          </p:nvSpPr>
          <p:spPr bwMode="auto">
            <a:xfrm>
              <a:off x="6886575" y="4938713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valP</a:t>
              </a:r>
              <a:endParaRPr lang="en-US" sz="1600"/>
            </a:p>
          </p:txBody>
        </p:sp>
        <p:sp>
          <p:nvSpPr>
            <p:cNvPr id="89" name="Rectangle 108"/>
            <p:cNvSpPr>
              <a:spLocks noChangeArrowheads="1"/>
            </p:cNvSpPr>
            <p:nvPr/>
          </p:nvSpPr>
          <p:spPr bwMode="auto">
            <a:xfrm>
              <a:off x="6302375" y="4567238"/>
              <a:ext cx="76517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0" name="Freeform 109"/>
            <p:cNvSpPr>
              <a:spLocks/>
            </p:cNvSpPr>
            <p:nvPr/>
          </p:nvSpPr>
          <p:spPr bwMode="auto">
            <a:xfrm>
              <a:off x="7024688" y="4483100"/>
              <a:ext cx="169862" cy="25400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14" y="160"/>
                </a:cxn>
                <a:cxn ang="0">
                  <a:pos x="0" y="0"/>
                </a:cxn>
                <a:cxn ang="0">
                  <a:pos x="0" y="321"/>
                </a:cxn>
              </a:cxnLst>
              <a:rect l="0" t="0" r="r" b="b"/>
              <a:pathLst>
                <a:path w="214" h="321">
                  <a:moveTo>
                    <a:pt x="0" y="321"/>
                  </a:moveTo>
                  <a:lnTo>
                    <a:pt x="214" y="160"/>
                  </a:lnTo>
                  <a:lnTo>
                    <a:pt x="0" y="0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1" name="Rectangle 110"/>
            <p:cNvSpPr>
              <a:spLocks noChangeArrowheads="1"/>
            </p:cNvSpPr>
            <p:nvPr/>
          </p:nvSpPr>
          <p:spPr bwMode="auto">
            <a:xfrm>
              <a:off x="6345238" y="4270375"/>
              <a:ext cx="595312" cy="288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2" name="Rectangle 111"/>
            <p:cNvSpPr>
              <a:spLocks noChangeArrowheads="1"/>
            </p:cNvSpPr>
            <p:nvPr/>
          </p:nvSpPr>
          <p:spPr bwMode="auto">
            <a:xfrm>
              <a:off x="6418263" y="4302125"/>
              <a:ext cx="19522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srcA</a:t>
              </a:r>
              <a:endParaRPr lang="en-US" sz="1600"/>
            </a:p>
          </p:txBody>
        </p:sp>
        <p:sp>
          <p:nvSpPr>
            <p:cNvPr id="93" name="Rectangle 112"/>
            <p:cNvSpPr>
              <a:spLocks noChangeArrowheads="1"/>
            </p:cNvSpPr>
            <p:nvPr/>
          </p:nvSpPr>
          <p:spPr bwMode="auto">
            <a:xfrm>
              <a:off x="6594475" y="4302125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94" name="Rectangle 113"/>
            <p:cNvSpPr>
              <a:spLocks noChangeArrowheads="1"/>
            </p:cNvSpPr>
            <p:nvPr/>
          </p:nvSpPr>
          <p:spPr bwMode="auto">
            <a:xfrm>
              <a:off x="6672263" y="4302125"/>
              <a:ext cx="19522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srcB</a:t>
              </a:r>
              <a:endParaRPr lang="en-US" sz="1600"/>
            </a:p>
          </p:txBody>
        </p:sp>
        <p:sp>
          <p:nvSpPr>
            <p:cNvPr id="95" name="Rectangle 114"/>
            <p:cNvSpPr>
              <a:spLocks noChangeArrowheads="1"/>
            </p:cNvSpPr>
            <p:nvPr/>
          </p:nvSpPr>
          <p:spPr bwMode="auto">
            <a:xfrm>
              <a:off x="6418263" y="4421188"/>
              <a:ext cx="19522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dstA</a:t>
              </a:r>
              <a:endParaRPr lang="en-US" sz="1600"/>
            </a:p>
          </p:txBody>
        </p:sp>
        <p:sp>
          <p:nvSpPr>
            <p:cNvPr id="96" name="Rectangle 115"/>
            <p:cNvSpPr>
              <a:spLocks noChangeArrowheads="1"/>
            </p:cNvSpPr>
            <p:nvPr/>
          </p:nvSpPr>
          <p:spPr bwMode="auto">
            <a:xfrm>
              <a:off x="6594475" y="4421188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97" name="Rectangle 116"/>
            <p:cNvSpPr>
              <a:spLocks noChangeArrowheads="1"/>
            </p:cNvSpPr>
            <p:nvPr/>
          </p:nvSpPr>
          <p:spPr bwMode="auto">
            <a:xfrm>
              <a:off x="6672263" y="4421188"/>
              <a:ext cx="195224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dstB</a:t>
              </a:r>
              <a:endParaRPr lang="en-US" sz="1600"/>
            </a:p>
          </p:txBody>
        </p:sp>
        <p:sp>
          <p:nvSpPr>
            <p:cNvPr id="98" name="Rectangle 117"/>
            <p:cNvSpPr>
              <a:spLocks noChangeArrowheads="1"/>
            </p:cNvSpPr>
            <p:nvPr/>
          </p:nvSpPr>
          <p:spPr bwMode="auto">
            <a:xfrm>
              <a:off x="7407275" y="4057650"/>
              <a:ext cx="85725" cy="341313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99" name="Rectangle 118"/>
            <p:cNvSpPr>
              <a:spLocks noChangeArrowheads="1"/>
            </p:cNvSpPr>
            <p:nvPr/>
          </p:nvSpPr>
          <p:spPr bwMode="auto">
            <a:xfrm>
              <a:off x="6472238" y="4057650"/>
              <a:ext cx="1020762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0" name="Freeform 119"/>
            <p:cNvSpPr>
              <a:spLocks/>
            </p:cNvSpPr>
            <p:nvPr/>
          </p:nvSpPr>
          <p:spPr bwMode="auto">
            <a:xfrm>
              <a:off x="6302375" y="3973513"/>
              <a:ext cx="169863" cy="254000"/>
            </a:xfrm>
            <a:custGeom>
              <a:avLst/>
              <a:gdLst/>
              <a:ahLst/>
              <a:cxnLst>
                <a:cxn ang="0">
                  <a:pos x="214" y="321"/>
                </a:cxn>
                <a:cxn ang="0">
                  <a:pos x="0" y="160"/>
                </a:cxn>
                <a:cxn ang="0">
                  <a:pos x="214" y="0"/>
                </a:cxn>
                <a:cxn ang="0">
                  <a:pos x="214" y="321"/>
                </a:cxn>
              </a:cxnLst>
              <a:rect l="0" t="0" r="r" b="b"/>
              <a:pathLst>
                <a:path w="214" h="321">
                  <a:moveTo>
                    <a:pt x="214" y="321"/>
                  </a:moveTo>
                  <a:lnTo>
                    <a:pt x="0" y="160"/>
                  </a:lnTo>
                  <a:lnTo>
                    <a:pt x="214" y="0"/>
                  </a:lnTo>
                  <a:lnTo>
                    <a:pt x="214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1" name="Rectangle 120"/>
            <p:cNvSpPr>
              <a:spLocks noChangeArrowheads="1"/>
            </p:cNvSpPr>
            <p:nvPr/>
          </p:nvSpPr>
          <p:spPr bwMode="auto">
            <a:xfrm>
              <a:off x="6811963" y="3846513"/>
              <a:ext cx="638175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2" name="Rectangle 121"/>
            <p:cNvSpPr>
              <a:spLocks noChangeArrowheads="1"/>
            </p:cNvSpPr>
            <p:nvPr/>
          </p:nvSpPr>
          <p:spPr bwMode="auto">
            <a:xfrm>
              <a:off x="6980239" y="3876675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valA</a:t>
              </a:r>
              <a:endParaRPr lang="en-US" sz="1600"/>
            </a:p>
          </p:txBody>
        </p:sp>
        <p:sp>
          <p:nvSpPr>
            <p:cNvPr id="103" name="Rectangle 122"/>
            <p:cNvSpPr>
              <a:spLocks noChangeArrowheads="1"/>
            </p:cNvSpPr>
            <p:nvPr/>
          </p:nvSpPr>
          <p:spPr bwMode="auto">
            <a:xfrm>
              <a:off x="7151688" y="3876675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104" name="Rectangle 123"/>
            <p:cNvSpPr>
              <a:spLocks noChangeArrowheads="1"/>
            </p:cNvSpPr>
            <p:nvPr/>
          </p:nvSpPr>
          <p:spPr bwMode="auto">
            <a:xfrm>
              <a:off x="7226300" y="3876675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valB</a:t>
              </a:r>
              <a:endParaRPr lang="en-US" sz="1600"/>
            </a:p>
          </p:txBody>
        </p:sp>
        <p:sp>
          <p:nvSpPr>
            <p:cNvPr id="105" name="Rectangle 124"/>
            <p:cNvSpPr>
              <a:spLocks noChangeArrowheads="1"/>
            </p:cNvSpPr>
            <p:nvPr/>
          </p:nvSpPr>
          <p:spPr bwMode="auto">
            <a:xfrm>
              <a:off x="6302375" y="3379788"/>
              <a:ext cx="106362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6" name="Rectangle 125"/>
            <p:cNvSpPr>
              <a:spLocks noChangeArrowheads="1"/>
            </p:cNvSpPr>
            <p:nvPr/>
          </p:nvSpPr>
          <p:spPr bwMode="auto">
            <a:xfrm>
              <a:off x="7280275" y="3294063"/>
              <a:ext cx="85725" cy="171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7" name="Freeform 126"/>
            <p:cNvSpPr>
              <a:spLocks/>
            </p:cNvSpPr>
            <p:nvPr/>
          </p:nvSpPr>
          <p:spPr bwMode="auto">
            <a:xfrm>
              <a:off x="7194550" y="3124200"/>
              <a:ext cx="255588" cy="169863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1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1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8" name="Rectangle 127"/>
            <p:cNvSpPr>
              <a:spLocks noChangeArrowheads="1"/>
            </p:cNvSpPr>
            <p:nvPr/>
          </p:nvSpPr>
          <p:spPr bwMode="auto">
            <a:xfrm>
              <a:off x="6345238" y="3167063"/>
              <a:ext cx="638175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09" name="Rectangle 128"/>
            <p:cNvSpPr>
              <a:spLocks noChangeArrowheads="1"/>
            </p:cNvSpPr>
            <p:nvPr/>
          </p:nvSpPr>
          <p:spPr bwMode="auto">
            <a:xfrm>
              <a:off x="6418263" y="3198813"/>
              <a:ext cx="193481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aluA</a:t>
              </a:r>
              <a:endParaRPr lang="en-US" sz="1600"/>
            </a:p>
          </p:txBody>
        </p:sp>
        <p:sp>
          <p:nvSpPr>
            <p:cNvPr id="110" name="Rectangle 129"/>
            <p:cNvSpPr>
              <a:spLocks noChangeArrowheads="1"/>
            </p:cNvSpPr>
            <p:nvPr/>
          </p:nvSpPr>
          <p:spPr bwMode="auto">
            <a:xfrm>
              <a:off x="6594475" y="3198813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111" name="Rectangle 130"/>
            <p:cNvSpPr>
              <a:spLocks noChangeArrowheads="1"/>
            </p:cNvSpPr>
            <p:nvPr/>
          </p:nvSpPr>
          <p:spPr bwMode="auto">
            <a:xfrm>
              <a:off x="6672263" y="3198813"/>
              <a:ext cx="193481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aluB</a:t>
              </a:r>
              <a:endParaRPr lang="en-US" sz="1600"/>
            </a:p>
          </p:txBody>
        </p:sp>
        <p:sp>
          <p:nvSpPr>
            <p:cNvPr id="112" name="Rectangle 131"/>
            <p:cNvSpPr>
              <a:spLocks noChangeArrowheads="1"/>
            </p:cNvSpPr>
            <p:nvPr/>
          </p:nvSpPr>
          <p:spPr bwMode="auto">
            <a:xfrm>
              <a:off x="6345238" y="2954338"/>
              <a:ext cx="6381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3" name="Rectangle 132"/>
            <p:cNvSpPr>
              <a:spLocks noChangeArrowheads="1"/>
            </p:cNvSpPr>
            <p:nvPr/>
          </p:nvSpPr>
          <p:spPr bwMode="auto">
            <a:xfrm>
              <a:off x="6396038" y="2986088"/>
              <a:ext cx="17779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 dirty="0" err="1" smtClean="0">
                  <a:solidFill>
                    <a:srgbClr val="000000"/>
                  </a:solidFill>
                </a:rPr>
                <a:t>Cnd</a:t>
              </a:r>
              <a:endParaRPr lang="en-US" sz="1600" dirty="0"/>
            </a:p>
          </p:txBody>
        </p:sp>
        <p:sp>
          <p:nvSpPr>
            <p:cNvPr id="114" name="Rectangle 133"/>
            <p:cNvSpPr>
              <a:spLocks noChangeArrowheads="1"/>
            </p:cNvSpPr>
            <p:nvPr/>
          </p:nvSpPr>
          <p:spPr bwMode="auto">
            <a:xfrm>
              <a:off x="7280275" y="2571750"/>
              <a:ext cx="85725" cy="298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5" name="Rectangle 134"/>
            <p:cNvSpPr>
              <a:spLocks noChangeArrowheads="1"/>
            </p:cNvSpPr>
            <p:nvPr/>
          </p:nvSpPr>
          <p:spPr bwMode="auto">
            <a:xfrm>
              <a:off x="6430963" y="2571750"/>
              <a:ext cx="935037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6" name="Freeform 135"/>
            <p:cNvSpPr>
              <a:spLocks/>
            </p:cNvSpPr>
            <p:nvPr/>
          </p:nvSpPr>
          <p:spPr bwMode="auto">
            <a:xfrm>
              <a:off x="6302375" y="2487613"/>
              <a:ext cx="169863" cy="254000"/>
            </a:xfrm>
            <a:custGeom>
              <a:avLst/>
              <a:gdLst/>
              <a:ahLst/>
              <a:cxnLst>
                <a:cxn ang="0">
                  <a:pos x="214" y="321"/>
                </a:cxn>
                <a:cxn ang="0">
                  <a:pos x="0" y="160"/>
                </a:cxn>
                <a:cxn ang="0">
                  <a:pos x="214" y="0"/>
                </a:cxn>
                <a:cxn ang="0">
                  <a:pos x="214" y="321"/>
                </a:cxn>
              </a:cxnLst>
              <a:rect l="0" t="0" r="r" b="b"/>
              <a:pathLst>
                <a:path w="214" h="321">
                  <a:moveTo>
                    <a:pt x="214" y="321"/>
                  </a:moveTo>
                  <a:lnTo>
                    <a:pt x="0" y="160"/>
                  </a:lnTo>
                  <a:lnTo>
                    <a:pt x="214" y="0"/>
                  </a:lnTo>
                  <a:lnTo>
                    <a:pt x="214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7" name="Rectangle 136"/>
            <p:cNvSpPr>
              <a:spLocks noChangeArrowheads="1"/>
            </p:cNvSpPr>
            <p:nvPr/>
          </p:nvSpPr>
          <p:spPr bwMode="auto">
            <a:xfrm>
              <a:off x="6684963" y="2360613"/>
              <a:ext cx="638175" cy="169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18" name="Rectangle 137"/>
            <p:cNvSpPr>
              <a:spLocks noChangeArrowheads="1"/>
            </p:cNvSpPr>
            <p:nvPr/>
          </p:nvSpPr>
          <p:spPr bwMode="auto">
            <a:xfrm>
              <a:off x="7099300" y="2390775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valE</a:t>
              </a:r>
              <a:endParaRPr lang="en-US" sz="1600"/>
            </a:p>
          </p:txBody>
        </p:sp>
        <p:sp>
          <p:nvSpPr>
            <p:cNvPr id="119" name="Rectangle 138"/>
            <p:cNvSpPr>
              <a:spLocks noChangeArrowheads="1"/>
            </p:cNvSpPr>
            <p:nvPr/>
          </p:nvSpPr>
          <p:spPr bwMode="auto">
            <a:xfrm>
              <a:off x="7916863" y="4567238"/>
              <a:ext cx="468312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0" name="Freeform 139"/>
            <p:cNvSpPr>
              <a:spLocks/>
            </p:cNvSpPr>
            <p:nvPr/>
          </p:nvSpPr>
          <p:spPr bwMode="auto">
            <a:xfrm>
              <a:off x="7747000" y="4483100"/>
              <a:ext cx="169863" cy="254000"/>
            </a:xfrm>
            <a:custGeom>
              <a:avLst/>
              <a:gdLst/>
              <a:ahLst/>
              <a:cxnLst>
                <a:cxn ang="0">
                  <a:pos x="213" y="321"/>
                </a:cxn>
                <a:cxn ang="0">
                  <a:pos x="0" y="160"/>
                </a:cxn>
                <a:cxn ang="0">
                  <a:pos x="213" y="0"/>
                </a:cxn>
                <a:cxn ang="0">
                  <a:pos x="213" y="321"/>
                </a:cxn>
              </a:cxnLst>
              <a:rect l="0" t="0" r="r" b="b"/>
              <a:pathLst>
                <a:path w="213" h="321">
                  <a:moveTo>
                    <a:pt x="213" y="321"/>
                  </a:moveTo>
                  <a:lnTo>
                    <a:pt x="0" y="160"/>
                  </a:lnTo>
                  <a:lnTo>
                    <a:pt x="213" y="0"/>
                  </a:lnTo>
                  <a:lnTo>
                    <a:pt x="213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1" name="Rectangle 140"/>
            <p:cNvSpPr>
              <a:spLocks noChangeArrowheads="1"/>
            </p:cNvSpPr>
            <p:nvPr/>
          </p:nvSpPr>
          <p:spPr bwMode="auto">
            <a:xfrm>
              <a:off x="8213725" y="874713"/>
              <a:ext cx="171450" cy="37782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2" name="Rectangle 141"/>
            <p:cNvSpPr>
              <a:spLocks noChangeArrowheads="1"/>
            </p:cNvSpPr>
            <p:nvPr/>
          </p:nvSpPr>
          <p:spPr bwMode="auto">
            <a:xfrm>
              <a:off x="6132513" y="746125"/>
              <a:ext cx="2252662" cy="171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3" name="Rectangle 142"/>
            <p:cNvSpPr>
              <a:spLocks noChangeArrowheads="1"/>
            </p:cNvSpPr>
            <p:nvPr/>
          </p:nvSpPr>
          <p:spPr bwMode="auto">
            <a:xfrm>
              <a:off x="6218238" y="6605588"/>
              <a:ext cx="2463800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4" name="Rectangle 143"/>
            <p:cNvSpPr>
              <a:spLocks noChangeArrowheads="1"/>
            </p:cNvSpPr>
            <p:nvPr/>
          </p:nvSpPr>
          <p:spPr bwMode="auto">
            <a:xfrm>
              <a:off x="6175375" y="6521450"/>
              <a:ext cx="85725" cy="169863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5" name="Freeform 144"/>
            <p:cNvSpPr>
              <a:spLocks/>
            </p:cNvSpPr>
            <p:nvPr/>
          </p:nvSpPr>
          <p:spPr bwMode="auto">
            <a:xfrm>
              <a:off x="6091238" y="6351588"/>
              <a:ext cx="254000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1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1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6" name="Rectangle 145"/>
            <p:cNvSpPr>
              <a:spLocks noChangeArrowheads="1"/>
            </p:cNvSpPr>
            <p:nvPr/>
          </p:nvSpPr>
          <p:spPr bwMode="auto">
            <a:xfrm>
              <a:off x="6302375" y="2105025"/>
              <a:ext cx="808038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7" name="Rectangle 146"/>
            <p:cNvSpPr>
              <a:spLocks noChangeArrowheads="1"/>
            </p:cNvSpPr>
            <p:nvPr/>
          </p:nvSpPr>
          <p:spPr bwMode="auto">
            <a:xfrm>
              <a:off x="7024688" y="1978025"/>
              <a:ext cx="85725" cy="171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8" name="Freeform 147"/>
            <p:cNvSpPr>
              <a:spLocks/>
            </p:cNvSpPr>
            <p:nvPr/>
          </p:nvSpPr>
          <p:spPr bwMode="auto">
            <a:xfrm>
              <a:off x="6940550" y="1808163"/>
              <a:ext cx="254000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161" y="0"/>
                </a:cxn>
                <a:cxn ang="0">
                  <a:pos x="321" y="214"/>
                </a:cxn>
                <a:cxn ang="0">
                  <a:pos x="0" y="214"/>
                </a:cxn>
              </a:cxnLst>
              <a:rect l="0" t="0" r="r" b="b"/>
              <a:pathLst>
                <a:path w="321" h="214">
                  <a:moveTo>
                    <a:pt x="0" y="214"/>
                  </a:moveTo>
                  <a:lnTo>
                    <a:pt x="161" y="0"/>
                  </a:lnTo>
                  <a:lnTo>
                    <a:pt x="321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29" name="Rectangle 148"/>
            <p:cNvSpPr>
              <a:spLocks noChangeArrowheads="1"/>
            </p:cNvSpPr>
            <p:nvPr/>
          </p:nvSpPr>
          <p:spPr bwMode="auto">
            <a:xfrm>
              <a:off x="6302375" y="1892300"/>
              <a:ext cx="638175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0" name="Rectangle 149"/>
            <p:cNvSpPr>
              <a:spLocks noChangeArrowheads="1"/>
            </p:cNvSpPr>
            <p:nvPr/>
          </p:nvSpPr>
          <p:spPr bwMode="auto">
            <a:xfrm>
              <a:off x="6376988" y="1924050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Addr</a:t>
              </a:r>
              <a:endParaRPr lang="en-US" sz="1600"/>
            </a:p>
          </p:txBody>
        </p:sp>
        <p:sp>
          <p:nvSpPr>
            <p:cNvPr id="131" name="Rectangle 150"/>
            <p:cNvSpPr>
              <a:spLocks noChangeArrowheads="1"/>
            </p:cNvSpPr>
            <p:nvPr/>
          </p:nvSpPr>
          <p:spPr bwMode="auto">
            <a:xfrm>
              <a:off x="6562725" y="1924050"/>
              <a:ext cx="261461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Data</a:t>
              </a:r>
              <a:endParaRPr lang="en-US" sz="1600"/>
            </a:p>
          </p:txBody>
        </p:sp>
        <p:sp>
          <p:nvSpPr>
            <p:cNvPr id="132" name="Rectangle 151"/>
            <p:cNvSpPr>
              <a:spLocks noChangeArrowheads="1"/>
            </p:cNvSpPr>
            <p:nvPr/>
          </p:nvSpPr>
          <p:spPr bwMode="auto">
            <a:xfrm>
              <a:off x="7024688" y="1128713"/>
              <a:ext cx="85725" cy="2984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3" name="Rectangle 152"/>
            <p:cNvSpPr>
              <a:spLocks noChangeArrowheads="1"/>
            </p:cNvSpPr>
            <p:nvPr/>
          </p:nvSpPr>
          <p:spPr bwMode="auto">
            <a:xfrm>
              <a:off x="6472238" y="1128713"/>
              <a:ext cx="63817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4" name="Freeform 153"/>
            <p:cNvSpPr>
              <a:spLocks/>
            </p:cNvSpPr>
            <p:nvPr/>
          </p:nvSpPr>
          <p:spPr bwMode="auto">
            <a:xfrm>
              <a:off x="6302375" y="1044575"/>
              <a:ext cx="169863" cy="254000"/>
            </a:xfrm>
            <a:custGeom>
              <a:avLst/>
              <a:gdLst/>
              <a:ahLst/>
              <a:cxnLst>
                <a:cxn ang="0">
                  <a:pos x="214" y="321"/>
                </a:cxn>
                <a:cxn ang="0">
                  <a:pos x="0" y="161"/>
                </a:cxn>
                <a:cxn ang="0">
                  <a:pos x="214" y="0"/>
                </a:cxn>
                <a:cxn ang="0">
                  <a:pos x="214" y="321"/>
                </a:cxn>
              </a:cxnLst>
              <a:rect l="0" t="0" r="r" b="b"/>
              <a:pathLst>
                <a:path w="214" h="321">
                  <a:moveTo>
                    <a:pt x="214" y="321"/>
                  </a:moveTo>
                  <a:lnTo>
                    <a:pt x="0" y="161"/>
                  </a:lnTo>
                  <a:lnTo>
                    <a:pt x="214" y="0"/>
                  </a:lnTo>
                  <a:lnTo>
                    <a:pt x="214" y="321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5" name="Rectangle 154"/>
            <p:cNvSpPr>
              <a:spLocks noChangeArrowheads="1"/>
            </p:cNvSpPr>
            <p:nvPr/>
          </p:nvSpPr>
          <p:spPr bwMode="auto">
            <a:xfrm>
              <a:off x="6430963" y="915988"/>
              <a:ext cx="636587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6" name="Rectangle 155"/>
            <p:cNvSpPr>
              <a:spLocks noChangeArrowheads="1"/>
            </p:cNvSpPr>
            <p:nvPr/>
          </p:nvSpPr>
          <p:spPr bwMode="auto">
            <a:xfrm>
              <a:off x="6829425" y="947738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valM</a:t>
              </a:r>
              <a:endParaRPr lang="en-US" sz="1600"/>
            </a:p>
          </p:txBody>
        </p:sp>
        <p:sp>
          <p:nvSpPr>
            <p:cNvPr id="137" name="Rectangle 156"/>
            <p:cNvSpPr>
              <a:spLocks noChangeArrowheads="1"/>
            </p:cNvSpPr>
            <p:nvPr/>
          </p:nvSpPr>
          <p:spPr bwMode="auto">
            <a:xfrm>
              <a:off x="8596313" y="322263"/>
              <a:ext cx="85725" cy="6369050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8" name="Freeform 157"/>
            <p:cNvSpPr>
              <a:spLocks/>
            </p:cNvSpPr>
            <p:nvPr/>
          </p:nvSpPr>
          <p:spPr bwMode="auto">
            <a:xfrm>
              <a:off x="5962650" y="1595438"/>
              <a:ext cx="339725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214" y="0"/>
                </a:cxn>
                <a:cxn ang="0">
                  <a:pos x="428" y="214"/>
                </a:cxn>
                <a:cxn ang="0">
                  <a:pos x="0" y="214"/>
                </a:cxn>
              </a:cxnLst>
              <a:rect l="0" t="0" r="r" b="b"/>
              <a:pathLst>
                <a:path w="428" h="214">
                  <a:moveTo>
                    <a:pt x="0" y="214"/>
                  </a:moveTo>
                  <a:lnTo>
                    <a:pt x="214" y="0"/>
                  </a:lnTo>
                  <a:lnTo>
                    <a:pt x="428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9" name="Freeform 158"/>
            <p:cNvSpPr>
              <a:spLocks/>
            </p:cNvSpPr>
            <p:nvPr/>
          </p:nvSpPr>
          <p:spPr bwMode="auto">
            <a:xfrm>
              <a:off x="6132513" y="1595438"/>
              <a:ext cx="339725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214" y="0"/>
                </a:cxn>
                <a:cxn ang="0">
                  <a:pos x="428" y="214"/>
                </a:cxn>
                <a:cxn ang="0">
                  <a:pos x="0" y="214"/>
                </a:cxn>
              </a:cxnLst>
              <a:rect l="0" t="0" r="r" b="b"/>
              <a:pathLst>
                <a:path w="428" h="214">
                  <a:moveTo>
                    <a:pt x="0" y="214"/>
                  </a:moveTo>
                  <a:lnTo>
                    <a:pt x="214" y="0"/>
                  </a:lnTo>
                  <a:lnTo>
                    <a:pt x="428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0" name="Freeform 159"/>
            <p:cNvSpPr>
              <a:spLocks/>
            </p:cNvSpPr>
            <p:nvPr/>
          </p:nvSpPr>
          <p:spPr bwMode="auto">
            <a:xfrm>
              <a:off x="5962650" y="1595438"/>
              <a:ext cx="339725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214" y="0"/>
                </a:cxn>
                <a:cxn ang="0">
                  <a:pos x="428" y="214"/>
                </a:cxn>
                <a:cxn ang="0">
                  <a:pos x="0" y="214"/>
                </a:cxn>
              </a:cxnLst>
              <a:rect l="0" t="0" r="r" b="b"/>
              <a:pathLst>
                <a:path w="428" h="214">
                  <a:moveTo>
                    <a:pt x="0" y="214"/>
                  </a:moveTo>
                  <a:lnTo>
                    <a:pt x="214" y="0"/>
                  </a:lnTo>
                  <a:lnTo>
                    <a:pt x="428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1" name="Freeform 160"/>
            <p:cNvSpPr>
              <a:spLocks/>
            </p:cNvSpPr>
            <p:nvPr/>
          </p:nvSpPr>
          <p:spPr bwMode="auto">
            <a:xfrm>
              <a:off x="6132513" y="1595438"/>
              <a:ext cx="339725" cy="169862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214" y="0"/>
                </a:cxn>
                <a:cxn ang="0">
                  <a:pos x="428" y="214"/>
                </a:cxn>
                <a:cxn ang="0">
                  <a:pos x="0" y="214"/>
                </a:cxn>
              </a:cxnLst>
              <a:rect l="0" t="0" r="r" b="b"/>
              <a:pathLst>
                <a:path w="428" h="214">
                  <a:moveTo>
                    <a:pt x="0" y="214"/>
                  </a:moveTo>
                  <a:lnTo>
                    <a:pt x="214" y="0"/>
                  </a:lnTo>
                  <a:lnTo>
                    <a:pt x="428" y="214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2" name="Freeform 161"/>
            <p:cNvSpPr>
              <a:spLocks/>
            </p:cNvSpPr>
            <p:nvPr/>
          </p:nvSpPr>
          <p:spPr bwMode="auto">
            <a:xfrm>
              <a:off x="8043863" y="2401888"/>
              <a:ext cx="339725" cy="169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" y="214"/>
                </a:cxn>
                <a:cxn ang="0">
                  <a:pos x="428" y="0"/>
                </a:cxn>
                <a:cxn ang="0">
                  <a:pos x="0" y="0"/>
                </a:cxn>
              </a:cxnLst>
              <a:rect l="0" t="0" r="r" b="b"/>
              <a:pathLst>
                <a:path w="428" h="214">
                  <a:moveTo>
                    <a:pt x="0" y="0"/>
                  </a:moveTo>
                  <a:lnTo>
                    <a:pt x="214" y="214"/>
                  </a:lnTo>
                  <a:lnTo>
                    <a:pt x="4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3" name="Freeform 162"/>
            <p:cNvSpPr>
              <a:spLocks/>
            </p:cNvSpPr>
            <p:nvPr/>
          </p:nvSpPr>
          <p:spPr bwMode="auto">
            <a:xfrm>
              <a:off x="8213725" y="2401888"/>
              <a:ext cx="339725" cy="169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" y="214"/>
                </a:cxn>
                <a:cxn ang="0">
                  <a:pos x="428" y="0"/>
                </a:cxn>
                <a:cxn ang="0">
                  <a:pos x="0" y="0"/>
                </a:cxn>
              </a:cxnLst>
              <a:rect l="0" t="0" r="r" b="b"/>
              <a:pathLst>
                <a:path w="428" h="214">
                  <a:moveTo>
                    <a:pt x="0" y="0"/>
                  </a:moveTo>
                  <a:lnTo>
                    <a:pt x="214" y="214"/>
                  </a:lnTo>
                  <a:lnTo>
                    <a:pt x="4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4" name="Freeform 163"/>
            <p:cNvSpPr>
              <a:spLocks/>
            </p:cNvSpPr>
            <p:nvPr/>
          </p:nvSpPr>
          <p:spPr bwMode="auto">
            <a:xfrm>
              <a:off x="8043863" y="2401888"/>
              <a:ext cx="339725" cy="169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" y="214"/>
                </a:cxn>
                <a:cxn ang="0">
                  <a:pos x="428" y="0"/>
                </a:cxn>
                <a:cxn ang="0">
                  <a:pos x="0" y="0"/>
                </a:cxn>
              </a:cxnLst>
              <a:rect l="0" t="0" r="r" b="b"/>
              <a:pathLst>
                <a:path w="428" h="214">
                  <a:moveTo>
                    <a:pt x="0" y="0"/>
                  </a:moveTo>
                  <a:lnTo>
                    <a:pt x="214" y="214"/>
                  </a:lnTo>
                  <a:lnTo>
                    <a:pt x="4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5" name="Freeform 164"/>
            <p:cNvSpPr>
              <a:spLocks/>
            </p:cNvSpPr>
            <p:nvPr/>
          </p:nvSpPr>
          <p:spPr bwMode="auto">
            <a:xfrm>
              <a:off x="8213725" y="2401888"/>
              <a:ext cx="339725" cy="169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" y="214"/>
                </a:cxn>
                <a:cxn ang="0">
                  <a:pos x="428" y="0"/>
                </a:cxn>
                <a:cxn ang="0">
                  <a:pos x="0" y="0"/>
                </a:cxn>
              </a:cxnLst>
              <a:rect l="0" t="0" r="r" b="b"/>
              <a:pathLst>
                <a:path w="428" h="214">
                  <a:moveTo>
                    <a:pt x="0" y="0"/>
                  </a:moveTo>
                  <a:lnTo>
                    <a:pt x="214" y="214"/>
                  </a:lnTo>
                  <a:lnTo>
                    <a:pt x="4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6" name="Rectangle 165"/>
            <p:cNvSpPr>
              <a:spLocks noChangeArrowheads="1"/>
            </p:cNvSpPr>
            <p:nvPr/>
          </p:nvSpPr>
          <p:spPr bwMode="auto">
            <a:xfrm>
              <a:off x="6175375" y="5883275"/>
              <a:ext cx="85725" cy="255588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7" name="Rectangle 166"/>
            <p:cNvSpPr>
              <a:spLocks noChangeArrowheads="1"/>
            </p:cNvSpPr>
            <p:nvPr/>
          </p:nvSpPr>
          <p:spPr bwMode="auto">
            <a:xfrm>
              <a:off x="6261100" y="6011863"/>
              <a:ext cx="89217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8" name="Rectangle 167"/>
            <p:cNvSpPr>
              <a:spLocks noChangeArrowheads="1"/>
            </p:cNvSpPr>
            <p:nvPr/>
          </p:nvSpPr>
          <p:spPr bwMode="auto">
            <a:xfrm>
              <a:off x="7067550" y="5883275"/>
              <a:ext cx="85725" cy="214313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49" name="Rectangle 168"/>
            <p:cNvSpPr>
              <a:spLocks noChangeArrowheads="1"/>
            </p:cNvSpPr>
            <p:nvPr/>
          </p:nvSpPr>
          <p:spPr bwMode="auto">
            <a:xfrm>
              <a:off x="5029200" y="236538"/>
              <a:ext cx="260350" cy="188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0" name="Rectangle 169"/>
            <p:cNvSpPr>
              <a:spLocks noChangeArrowheads="1"/>
            </p:cNvSpPr>
            <p:nvPr/>
          </p:nvSpPr>
          <p:spPr bwMode="auto">
            <a:xfrm>
              <a:off x="4953000" y="312738"/>
              <a:ext cx="271919" cy="210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</a:rPr>
                <a:t>PC</a:t>
              </a:r>
              <a:endParaRPr lang="en-US" sz="1400"/>
            </a:p>
          </p:txBody>
        </p:sp>
        <p:sp>
          <p:nvSpPr>
            <p:cNvPr id="151" name="Rectangle 170"/>
            <p:cNvSpPr>
              <a:spLocks noChangeArrowheads="1"/>
            </p:cNvSpPr>
            <p:nvPr/>
          </p:nvSpPr>
          <p:spPr bwMode="auto">
            <a:xfrm>
              <a:off x="6302375" y="576263"/>
              <a:ext cx="148748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2" name="Rectangle 171"/>
            <p:cNvSpPr>
              <a:spLocks noChangeArrowheads="1"/>
            </p:cNvSpPr>
            <p:nvPr/>
          </p:nvSpPr>
          <p:spPr bwMode="auto">
            <a:xfrm>
              <a:off x="6375400" y="608013"/>
              <a:ext cx="188252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valE</a:t>
              </a:r>
              <a:endParaRPr lang="en-US" sz="1600"/>
            </a:p>
          </p:txBody>
        </p:sp>
        <p:sp>
          <p:nvSpPr>
            <p:cNvPr id="153" name="Rectangle 172"/>
            <p:cNvSpPr>
              <a:spLocks noChangeArrowheads="1"/>
            </p:cNvSpPr>
            <p:nvPr/>
          </p:nvSpPr>
          <p:spPr bwMode="auto">
            <a:xfrm>
              <a:off x="6569075" y="608013"/>
              <a:ext cx="55778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, </a:t>
              </a:r>
              <a:endParaRPr lang="en-US" sz="1600"/>
            </a:p>
          </p:txBody>
        </p:sp>
        <p:sp>
          <p:nvSpPr>
            <p:cNvPr id="154" name="Rectangle 173"/>
            <p:cNvSpPr>
              <a:spLocks noChangeArrowheads="1"/>
            </p:cNvSpPr>
            <p:nvPr/>
          </p:nvSpPr>
          <p:spPr bwMode="auto">
            <a:xfrm>
              <a:off x="6621463" y="608013"/>
              <a:ext cx="205683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valM</a:t>
              </a:r>
              <a:endParaRPr lang="en-US" sz="1600"/>
            </a:p>
          </p:txBody>
        </p:sp>
        <p:sp>
          <p:nvSpPr>
            <p:cNvPr id="155" name="Rectangle 174"/>
            <p:cNvSpPr>
              <a:spLocks noChangeArrowheads="1"/>
            </p:cNvSpPr>
            <p:nvPr/>
          </p:nvSpPr>
          <p:spPr bwMode="auto">
            <a:xfrm>
              <a:off x="6132513" y="322263"/>
              <a:ext cx="2549525" cy="85725"/>
            </a:xfrm>
            <a:prstGeom prst="rect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6" name="Freeform 175"/>
            <p:cNvSpPr>
              <a:spLocks/>
            </p:cNvSpPr>
            <p:nvPr/>
          </p:nvSpPr>
          <p:spPr bwMode="auto">
            <a:xfrm>
              <a:off x="8467725" y="3590925"/>
              <a:ext cx="255588" cy="169863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160" y="214"/>
                </a:cxn>
                <a:cxn ang="0">
                  <a:pos x="0" y="0"/>
                </a:cxn>
                <a:cxn ang="0">
                  <a:pos x="321" y="0"/>
                </a:cxn>
              </a:cxnLst>
              <a:rect l="0" t="0" r="r" b="b"/>
              <a:pathLst>
                <a:path w="321" h="214">
                  <a:moveTo>
                    <a:pt x="321" y="0"/>
                  </a:moveTo>
                  <a:lnTo>
                    <a:pt x="160" y="214"/>
                  </a:lnTo>
                  <a:lnTo>
                    <a:pt x="0" y="0"/>
                  </a:lnTo>
                  <a:lnTo>
                    <a:pt x="321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7" name="Freeform 176"/>
            <p:cNvSpPr>
              <a:spLocks/>
            </p:cNvSpPr>
            <p:nvPr/>
          </p:nvSpPr>
          <p:spPr bwMode="auto">
            <a:xfrm>
              <a:off x="8553450" y="3590925"/>
              <a:ext cx="254000" cy="169863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160" y="214"/>
                </a:cxn>
                <a:cxn ang="0">
                  <a:pos x="0" y="0"/>
                </a:cxn>
                <a:cxn ang="0">
                  <a:pos x="321" y="0"/>
                </a:cxn>
              </a:cxnLst>
              <a:rect l="0" t="0" r="r" b="b"/>
              <a:pathLst>
                <a:path w="321" h="214">
                  <a:moveTo>
                    <a:pt x="321" y="0"/>
                  </a:moveTo>
                  <a:lnTo>
                    <a:pt x="160" y="214"/>
                  </a:lnTo>
                  <a:lnTo>
                    <a:pt x="0" y="0"/>
                  </a:lnTo>
                  <a:lnTo>
                    <a:pt x="321" y="0"/>
                  </a:lnTo>
                  <a:close/>
                </a:path>
              </a:pathLst>
            </a:custGeom>
            <a:solidFill>
              <a:srgbClr val="0000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8" name="Rectangle 177"/>
            <p:cNvSpPr>
              <a:spLocks noChangeArrowheads="1"/>
            </p:cNvSpPr>
            <p:nvPr/>
          </p:nvSpPr>
          <p:spPr bwMode="auto">
            <a:xfrm>
              <a:off x="6302375" y="152400"/>
              <a:ext cx="1487488" cy="17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9" name="Rectangle 178"/>
            <p:cNvSpPr>
              <a:spLocks noChangeArrowheads="1"/>
            </p:cNvSpPr>
            <p:nvPr/>
          </p:nvSpPr>
          <p:spPr bwMode="auto">
            <a:xfrm>
              <a:off x="6375400" y="184150"/>
              <a:ext cx="312010" cy="1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700" b="0">
                  <a:solidFill>
                    <a:srgbClr val="000000"/>
                  </a:solidFill>
                </a:rPr>
                <a:t>newPC</a:t>
              </a:r>
              <a:endParaRPr lang="en-US" sz="1600"/>
            </a:p>
          </p:txBody>
        </p:sp>
      </p:grpSp>
      <p:pic>
        <p:nvPicPr>
          <p:cNvPr id="412760" name="Picture 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4174" y="739774"/>
            <a:ext cx="4284876" cy="610552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9312912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69850"/>
            <a:ext cx="8704262" cy="779463"/>
          </a:xfrm>
        </p:spPr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#4 (To be given as handout with  Test 2)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601345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641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64185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6355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47065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5099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509905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50990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35585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813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81305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81305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8130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270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27025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27025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270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727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72745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72745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7274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418465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55625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89230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43510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105410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6623050" y="977900"/>
            <a:ext cx="2209800" cy="3200400"/>
            <a:chOff x="6546850" y="3194050"/>
            <a:chExt cx="2209800" cy="3200400"/>
          </a:xfrm>
        </p:grpSpPr>
        <p:sp>
          <p:nvSpPr>
            <p:cNvPr id="116" name="Rectangle 115"/>
            <p:cNvSpPr/>
            <p:nvPr/>
          </p:nvSpPr>
          <p:spPr bwMode="auto">
            <a:xfrm>
              <a:off x="6546850" y="3194050"/>
              <a:ext cx="1676400" cy="320040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grpSp>
          <p:nvGrpSpPr>
            <p:cNvPr id="117" name="Group 219"/>
            <p:cNvGrpSpPr>
              <a:grpSpLocks/>
            </p:cNvGrpSpPr>
            <p:nvPr/>
          </p:nvGrpSpPr>
          <p:grpSpPr bwMode="auto">
            <a:xfrm>
              <a:off x="6623050" y="3270250"/>
              <a:ext cx="2133600" cy="3048000"/>
              <a:chOff x="3984" y="2160"/>
              <a:chExt cx="1344" cy="1920"/>
            </a:xfrm>
          </p:grpSpPr>
          <p:sp>
            <p:nvSpPr>
              <p:cNvPr id="118" name="Rectangle 138"/>
              <p:cNvSpPr>
                <a:spLocks noChangeArrowheads="1"/>
              </p:cNvSpPr>
              <p:nvPr/>
            </p:nvSpPr>
            <p:spPr bwMode="auto">
              <a:xfrm>
                <a:off x="4128" y="216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jmp</a:t>
                </a:r>
              </a:p>
            </p:txBody>
          </p:sp>
          <p:grpSp>
            <p:nvGrpSpPr>
              <p:cNvPr id="123" name="Group 179"/>
              <p:cNvGrpSpPr>
                <a:grpSpLocks/>
              </p:cNvGrpSpPr>
              <p:nvPr/>
            </p:nvGrpSpPr>
            <p:grpSpPr bwMode="auto">
              <a:xfrm>
                <a:off x="4560" y="2160"/>
                <a:ext cx="384" cy="192"/>
                <a:chOff x="4560" y="2160"/>
                <a:chExt cx="384" cy="192"/>
              </a:xfrm>
            </p:grpSpPr>
            <p:sp>
              <p:nvSpPr>
                <p:cNvPr id="155" name="Rectangle 140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6" name="Rectangle 141"/>
                <p:cNvSpPr>
                  <a:spLocks noChangeArrowheads="1"/>
                </p:cNvSpPr>
                <p:nvPr/>
              </p:nvSpPr>
              <p:spPr bwMode="auto">
                <a:xfrm>
                  <a:off x="4752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 dirty="0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57" name="Rectangle 142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4" name="Rectangle 143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jle</a:t>
                </a:r>
              </a:p>
            </p:txBody>
          </p:sp>
          <p:grpSp>
            <p:nvGrpSpPr>
              <p:cNvPr id="125" name="Group 178"/>
              <p:cNvGrpSpPr>
                <a:grpSpLocks/>
              </p:cNvGrpSpPr>
              <p:nvPr/>
            </p:nvGrpSpPr>
            <p:grpSpPr bwMode="auto">
              <a:xfrm>
                <a:off x="4560" y="2448"/>
                <a:ext cx="384" cy="192"/>
                <a:chOff x="4560" y="2448"/>
                <a:chExt cx="384" cy="192"/>
              </a:xfrm>
            </p:grpSpPr>
            <p:sp>
              <p:nvSpPr>
                <p:cNvPr id="152" name="Rectangle 145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3" name="Rectangle 146"/>
                <p:cNvSpPr>
                  <a:spLocks noChangeArrowheads="1"/>
                </p:cNvSpPr>
                <p:nvPr/>
              </p:nvSpPr>
              <p:spPr bwMode="auto">
                <a:xfrm>
                  <a:off x="4752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54" name="Rectangle 147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6" name="Rectangle 148"/>
              <p:cNvSpPr>
                <a:spLocks noChangeArrowheads="1"/>
              </p:cNvSpPr>
              <p:nvPr/>
            </p:nvSpPr>
            <p:spPr bwMode="auto">
              <a:xfrm>
                <a:off x="4128" y="2736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jl</a:t>
                </a:r>
              </a:p>
            </p:txBody>
          </p:sp>
          <p:grpSp>
            <p:nvGrpSpPr>
              <p:cNvPr id="127" name="Group 177"/>
              <p:cNvGrpSpPr>
                <a:grpSpLocks/>
              </p:cNvGrpSpPr>
              <p:nvPr/>
            </p:nvGrpSpPr>
            <p:grpSpPr bwMode="auto">
              <a:xfrm>
                <a:off x="4560" y="2736"/>
                <a:ext cx="384" cy="192"/>
                <a:chOff x="4560" y="2736"/>
                <a:chExt cx="384" cy="192"/>
              </a:xfrm>
            </p:grpSpPr>
            <p:sp>
              <p:nvSpPr>
                <p:cNvPr id="149" name="Rectangle 150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0" name="Rectangle 151"/>
                <p:cNvSpPr>
                  <a:spLocks noChangeArrowheads="1"/>
                </p:cNvSpPr>
                <p:nvPr/>
              </p:nvSpPr>
              <p:spPr bwMode="auto">
                <a:xfrm>
                  <a:off x="4752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51" name="Rectangle 152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8" name="Rectangle 153"/>
              <p:cNvSpPr>
                <a:spLocks noChangeArrowheads="1"/>
              </p:cNvSpPr>
              <p:nvPr/>
            </p:nvSpPr>
            <p:spPr bwMode="auto">
              <a:xfrm>
                <a:off x="4128" y="3024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je</a:t>
                </a:r>
              </a:p>
            </p:txBody>
          </p:sp>
          <p:grpSp>
            <p:nvGrpSpPr>
              <p:cNvPr id="129" name="Group 176"/>
              <p:cNvGrpSpPr>
                <a:grpSpLocks/>
              </p:cNvGrpSpPr>
              <p:nvPr/>
            </p:nvGrpSpPr>
            <p:grpSpPr bwMode="auto">
              <a:xfrm>
                <a:off x="4560" y="3024"/>
                <a:ext cx="384" cy="192"/>
                <a:chOff x="4560" y="3024"/>
                <a:chExt cx="384" cy="192"/>
              </a:xfrm>
            </p:grpSpPr>
            <p:sp>
              <p:nvSpPr>
                <p:cNvPr id="146" name="Rectangle 155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7" name="Rectangle 156"/>
                <p:cNvSpPr>
                  <a:spLocks noChangeArrowheads="1"/>
                </p:cNvSpPr>
                <p:nvPr/>
              </p:nvSpPr>
              <p:spPr bwMode="auto">
                <a:xfrm>
                  <a:off x="4752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148" name="Rectangle 157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0" name="Rectangle 158"/>
              <p:cNvSpPr>
                <a:spLocks noChangeArrowheads="1"/>
              </p:cNvSpPr>
              <p:nvPr/>
            </p:nvSpPr>
            <p:spPr bwMode="auto">
              <a:xfrm>
                <a:off x="4128" y="3312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jne</a:t>
                </a:r>
              </a:p>
            </p:txBody>
          </p:sp>
          <p:grpSp>
            <p:nvGrpSpPr>
              <p:cNvPr id="131" name="Group 173"/>
              <p:cNvGrpSpPr>
                <a:grpSpLocks/>
              </p:cNvGrpSpPr>
              <p:nvPr/>
            </p:nvGrpSpPr>
            <p:grpSpPr bwMode="auto">
              <a:xfrm>
                <a:off x="4560" y="3312"/>
                <a:ext cx="384" cy="192"/>
                <a:chOff x="4560" y="3312"/>
                <a:chExt cx="384" cy="192"/>
              </a:xfrm>
            </p:grpSpPr>
            <p:sp>
              <p:nvSpPr>
                <p:cNvPr id="143" name="Rectangle 160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4" name="Rectangle 161"/>
                <p:cNvSpPr>
                  <a:spLocks noChangeArrowheads="1"/>
                </p:cNvSpPr>
                <p:nvPr/>
              </p:nvSpPr>
              <p:spPr bwMode="auto">
                <a:xfrm>
                  <a:off x="4752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145" name="Rectangle 162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2" name="Rectangle 163"/>
              <p:cNvSpPr>
                <a:spLocks noChangeArrowheads="1"/>
              </p:cNvSpPr>
              <p:nvPr/>
            </p:nvSpPr>
            <p:spPr bwMode="auto">
              <a:xfrm>
                <a:off x="4128" y="360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jge</a:t>
                </a:r>
              </a:p>
            </p:txBody>
          </p:sp>
          <p:grpSp>
            <p:nvGrpSpPr>
              <p:cNvPr id="133" name="Group 175"/>
              <p:cNvGrpSpPr>
                <a:grpSpLocks/>
              </p:cNvGrpSpPr>
              <p:nvPr/>
            </p:nvGrpSpPr>
            <p:grpSpPr bwMode="auto">
              <a:xfrm>
                <a:off x="4560" y="3600"/>
                <a:ext cx="384" cy="192"/>
                <a:chOff x="4560" y="3600"/>
                <a:chExt cx="384" cy="192"/>
              </a:xfrm>
            </p:grpSpPr>
            <p:sp>
              <p:nvSpPr>
                <p:cNvPr id="140" name="Rectangle 165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1" name="Rectangle 166"/>
                <p:cNvSpPr>
                  <a:spLocks noChangeArrowheads="1"/>
                </p:cNvSpPr>
                <p:nvPr/>
              </p:nvSpPr>
              <p:spPr bwMode="auto">
                <a:xfrm>
                  <a:off x="4752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42" name="Rectangle 167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4" name="Rectangle 168"/>
              <p:cNvSpPr>
                <a:spLocks noChangeArrowheads="1"/>
              </p:cNvSpPr>
              <p:nvPr/>
            </p:nvSpPr>
            <p:spPr bwMode="auto">
              <a:xfrm>
                <a:off x="4128" y="388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jg</a:t>
                </a:r>
              </a:p>
            </p:txBody>
          </p:sp>
          <p:grpSp>
            <p:nvGrpSpPr>
              <p:cNvPr id="135" name="Group 174"/>
              <p:cNvGrpSpPr>
                <a:grpSpLocks/>
              </p:cNvGrpSpPr>
              <p:nvPr/>
            </p:nvGrpSpPr>
            <p:grpSpPr bwMode="auto">
              <a:xfrm>
                <a:off x="4560" y="3888"/>
                <a:ext cx="384" cy="192"/>
                <a:chOff x="4560" y="3888"/>
                <a:chExt cx="384" cy="192"/>
              </a:xfrm>
            </p:grpSpPr>
            <p:sp>
              <p:nvSpPr>
                <p:cNvPr id="137" name="Rectangle 170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38" name="Rectangle 171"/>
                <p:cNvSpPr>
                  <a:spLocks noChangeArrowheads="1"/>
                </p:cNvSpPr>
                <p:nvPr/>
              </p:nvSpPr>
              <p:spPr bwMode="auto">
                <a:xfrm>
                  <a:off x="4752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9" name="Rectangle 172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6" name="AutoShape 218"/>
              <p:cNvSpPr>
                <a:spLocks/>
              </p:cNvSpPr>
              <p:nvPr/>
            </p:nvSpPr>
            <p:spPr bwMode="auto">
              <a:xfrm>
                <a:off x="3984" y="2208"/>
                <a:ext cx="144" cy="1872"/>
              </a:xfrm>
              <a:prstGeom prst="leftBrace">
                <a:avLst>
                  <a:gd name="adj1" fmla="val 108333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58" name="Line 223"/>
          <p:cNvSpPr>
            <a:spLocks noChangeShapeType="1"/>
          </p:cNvSpPr>
          <p:nvPr/>
        </p:nvSpPr>
        <p:spPr bwMode="auto">
          <a:xfrm flipV="1">
            <a:off x="5861050" y="2654300"/>
            <a:ext cx="762000" cy="1905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19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Stages</a:t>
            </a:r>
          </a:p>
        </p:txBody>
      </p:sp>
      <p:sp>
        <p:nvSpPr>
          <p:cNvPr id="414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4191000" cy="5213350"/>
          </a:xfrm>
        </p:spPr>
        <p:txBody>
          <a:bodyPr/>
          <a:lstStyle/>
          <a:p>
            <a:r>
              <a:rPr lang="en-US"/>
              <a:t>Fetch</a:t>
            </a:r>
          </a:p>
          <a:p>
            <a:pPr lvl="1"/>
            <a:r>
              <a:rPr lang="en-US"/>
              <a:t>Select current PC</a:t>
            </a:r>
          </a:p>
          <a:p>
            <a:pPr lvl="1"/>
            <a:r>
              <a:rPr lang="en-US"/>
              <a:t>Read instruction</a:t>
            </a:r>
          </a:p>
          <a:p>
            <a:pPr lvl="1"/>
            <a:r>
              <a:rPr lang="en-US"/>
              <a:t>Compute incremented PC</a:t>
            </a:r>
          </a:p>
          <a:p>
            <a:r>
              <a:rPr lang="en-US"/>
              <a:t>Decode</a:t>
            </a:r>
          </a:p>
          <a:p>
            <a:pPr lvl="1"/>
            <a:r>
              <a:rPr lang="en-US"/>
              <a:t>Read program registers</a:t>
            </a:r>
          </a:p>
          <a:p>
            <a:r>
              <a:rPr lang="en-US"/>
              <a:t>Execute</a:t>
            </a:r>
          </a:p>
          <a:p>
            <a:pPr lvl="1"/>
            <a:r>
              <a:rPr lang="en-US"/>
              <a:t>Operate ALU</a:t>
            </a:r>
          </a:p>
          <a:p>
            <a:r>
              <a:rPr lang="en-US"/>
              <a:t>Memory</a:t>
            </a:r>
          </a:p>
          <a:p>
            <a:pPr lvl="1"/>
            <a:r>
              <a:rPr lang="en-US"/>
              <a:t>Read or write data memory</a:t>
            </a:r>
          </a:p>
          <a:p>
            <a:r>
              <a:rPr lang="en-US"/>
              <a:t>Write Back</a:t>
            </a:r>
          </a:p>
          <a:p>
            <a:pPr lvl="1"/>
            <a:r>
              <a:rPr lang="en-US"/>
              <a:t>Update register file</a:t>
            </a:r>
          </a:p>
        </p:txBody>
      </p:sp>
      <p:pic>
        <p:nvPicPr>
          <p:cNvPr id="5" name="Picture 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1850" y="593724"/>
            <a:ext cx="4284876" cy="610552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10209764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PIPE- Hardware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900487" cy="5213350"/>
          </a:xfrm>
        </p:spPr>
        <p:txBody>
          <a:bodyPr/>
          <a:lstStyle/>
          <a:p>
            <a:pPr lvl="1"/>
            <a:r>
              <a:rPr lang="en-US"/>
              <a:t>Pipeline registers hold intermediate values from instruction execution</a:t>
            </a:r>
          </a:p>
          <a:p>
            <a:r>
              <a:rPr lang="en-US"/>
              <a:t>Forward (Upward) Paths</a:t>
            </a:r>
          </a:p>
          <a:p>
            <a:pPr lvl="1"/>
            <a:r>
              <a:rPr lang="en-US"/>
              <a:t>Values passed from one stage to next</a:t>
            </a:r>
          </a:p>
          <a:p>
            <a:pPr lvl="1"/>
            <a:r>
              <a:rPr lang="en-US"/>
              <a:t>Cannot jump past stages</a:t>
            </a:r>
          </a:p>
          <a:p>
            <a:pPr lvl="2"/>
            <a:r>
              <a:rPr lang="en-US"/>
              <a:t>e.g., valC passes through decode</a:t>
            </a:r>
          </a:p>
        </p:txBody>
      </p:sp>
      <p:pic>
        <p:nvPicPr>
          <p:cNvPr id="41677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9450" y="222250"/>
            <a:ext cx="4495800" cy="639127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5569392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Naming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19200"/>
            <a:ext cx="5494337" cy="3651250"/>
          </a:xfrm>
        </p:spPr>
        <p:txBody>
          <a:bodyPr/>
          <a:lstStyle/>
          <a:p>
            <a:r>
              <a:rPr lang="en-US" dirty="0" err="1" smtClean="0"/>
              <a:t>S_Field</a:t>
            </a:r>
            <a:endParaRPr lang="en-US" dirty="0" smtClean="0"/>
          </a:p>
          <a:p>
            <a:pPr lvl="1"/>
            <a:r>
              <a:rPr lang="en-US" dirty="0" smtClean="0"/>
              <a:t>Value of Field held in stage S pipeline register</a:t>
            </a:r>
          </a:p>
          <a:p>
            <a:r>
              <a:rPr lang="en-US" dirty="0" err="1" smtClean="0"/>
              <a:t>s_Field</a:t>
            </a:r>
            <a:endParaRPr lang="en-US" dirty="0" smtClean="0"/>
          </a:p>
          <a:p>
            <a:pPr lvl="1"/>
            <a:r>
              <a:rPr lang="en-US" dirty="0" smtClean="0"/>
              <a:t>Value of Field computed in stage 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37250" y="928687"/>
            <a:ext cx="211455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5979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Feedback Paths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900487" cy="5213350"/>
          </a:xfrm>
        </p:spPr>
        <p:txBody>
          <a:bodyPr/>
          <a:lstStyle/>
          <a:p>
            <a:r>
              <a:rPr lang="en-US"/>
              <a:t>Predicted PC</a:t>
            </a:r>
          </a:p>
          <a:p>
            <a:pPr lvl="1"/>
            <a:r>
              <a:rPr lang="en-US"/>
              <a:t>Guess value of next PC</a:t>
            </a:r>
          </a:p>
          <a:p>
            <a:r>
              <a:rPr lang="en-US"/>
              <a:t>Branch information</a:t>
            </a:r>
          </a:p>
          <a:p>
            <a:pPr lvl="1"/>
            <a:r>
              <a:rPr lang="en-US"/>
              <a:t>Jump taken/not-taken</a:t>
            </a:r>
          </a:p>
          <a:p>
            <a:pPr lvl="1"/>
            <a:r>
              <a:rPr lang="en-US"/>
              <a:t>Fall-through or target address</a:t>
            </a:r>
          </a:p>
          <a:p>
            <a:r>
              <a:rPr lang="en-US"/>
              <a:t>Return point</a:t>
            </a:r>
          </a:p>
          <a:p>
            <a:pPr lvl="1"/>
            <a:r>
              <a:rPr lang="en-US"/>
              <a:t>Read from memory</a:t>
            </a:r>
          </a:p>
          <a:p>
            <a:r>
              <a:rPr lang="en-US"/>
              <a:t>Register updates</a:t>
            </a:r>
          </a:p>
          <a:p>
            <a:pPr lvl="1"/>
            <a:r>
              <a:rPr lang="en-US"/>
              <a:t>To register file write ports</a:t>
            </a:r>
          </a:p>
        </p:txBody>
      </p:sp>
      <p:pic>
        <p:nvPicPr>
          <p:cNvPr id="417804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9425" y="217488"/>
            <a:ext cx="4619625" cy="641032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13321842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3328987" cy="971550"/>
          </a:xfrm>
        </p:spPr>
        <p:txBody>
          <a:bodyPr/>
          <a:lstStyle/>
          <a:p>
            <a:r>
              <a:rPr lang="en-US"/>
              <a:t>Predicting the PC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4641850"/>
            <a:ext cx="8624887" cy="1936750"/>
          </a:xfrm>
        </p:spPr>
        <p:txBody>
          <a:bodyPr/>
          <a:lstStyle/>
          <a:p>
            <a:pPr lvl="1"/>
            <a:r>
              <a:rPr lang="en-US" dirty="0"/>
              <a:t>Start fetch of new instruction after current one has completed fetch stage</a:t>
            </a:r>
          </a:p>
          <a:p>
            <a:pPr lvl="2"/>
            <a:r>
              <a:rPr lang="en-US" dirty="0"/>
              <a:t>Not enough time to reliably determine next instruction</a:t>
            </a:r>
          </a:p>
          <a:p>
            <a:pPr lvl="1"/>
            <a:r>
              <a:rPr lang="en-US" dirty="0"/>
              <a:t>Guess which instruction will follow</a:t>
            </a:r>
          </a:p>
          <a:p>
            <a:pPr lvl="2"/>
            <a:r>
              <a:rPr lang="en-US" dirty="0"/>
              <a:t>Recover if prediction was incorrect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650" y="298450"/>
            <a:ext cx="5248943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4053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Prediction Strategy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 that Don’t Transfer Control</a:t>
            </a:r>
          </a:p>
          <a:p>
            <a:pPr lvl="1"/>
            <a:r>
              <a:rPr lang="en-US"/>
              <a:t>Predict next PC to be valP</a:t>
            </a:r>
          </a:p>
          <a:p>
            <a:pPr lvl="1"/>
            <a:r>
              <a:rPr lang="en-US"/>
              <a:t>Always reliable</a:t>
            </a:r>
          </a:p>
          <a:p>
            <a:r>
              <a:rPr lang="en-US"/>
              <a:t>Call and Unconditional Jumps</a:t>
            </a:r>
          </a:p>
          <a:p>
            <a:pPr lvl="1"/>
            <a:r>
              <a:rPr lang="en-US"/>
              <a:t>Predict next PC to be valC (destination)</a:t>
            </a:r>
          </a:p>
          <a:p>
            <a:pPr lvl="1"/>
            <a:r>
              <a:rPr lang="en-US"/>
              <a:t>Always reliable</a:t>
            </a:r>
          </a:p>
          <a:p>
            <a:r>
              <a:rPr lang="en-US"/>
              <a:t>Conditional Jumps</a:t>
            </a:r>
          </a:p>
          <a:p>
            <a:pPr lvl="1"/>
            <a:r>
              <a:rPr lang="en-US"/>
              <a:t>Predict next PC to be valC (destination)</a:t>
            </a:r>
          </a:p>
          <a:p>
            <a:pPr lvl="1"/>
            <a:r>
              <a:rPr lang="en-US"/>
              <a:t>Only correct if branch is taken</a:t>
            </a:r>
          </a:p>
          <a:p>
            <a:pPr lvl="2"/>
            <a:r>
              <a:rPr lang="en-US"/>
              <a:t>Typically right 60% of time</a:t>
            </a:r>
          </a:p>
          <a:p>
            <a:r>
              <a:rPr lang="en-US"/>
              <a:t>Return Instruction</a:t>
            </a:r>
          </a:p>
          <a:p>
            <a:pPr lvl="1"/>
            <a:r>
              <a:rPr lang="en-US"/>
              <a:t>Don’t try to predict</a:t>
            </a:r>
          </a:p>
        </p:txBody>
      </p:sp>
    </p:spTree>
    <p:extLst>
      <p:ext uri="{BB962C8B-B14F-4D97-AF65-F5344CB8AC3E}">
        <p14:creationId xmlns:p14="http://schemas.microsoft.com/office/powerpoint/2010/main" val="41641247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3328988" cy="971550"/>
          </a:xfrm>
        </p:spPr>
        <p:txBody>
          <a:bodyPr/>
          <a:lstStyle/>
          <a:p>
            <a:r>
              <a:rPr lang="en-US"/>
              <a:t>Recovering from PC Misprediction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6051" y="4343400"/>
            <a:ext cx="8769350" cy="2089150"/>
          </a:xfrm>
        </p:spPr>
        <p:txBody>
          <a:bodyPr/>
          <a:lstStyle/>
          <a:p>
            <a:pPr lvl="1"/>
            <a:r>
              <a:rPr lang="en-US" dirty="0" err="1"/>
              <a:t>Mispredicted</a:t>
            </a:r>
            <a:r>
              <a:rPr lang="en-US" dirty="0"/>
              <a:t> Jump</a:t>
            </a:r>
          </a:p>
          <a:p>
            <a:pPr lvl="2"/>
            <a:r>
              <a:rPr lang="en-US" dirty="0"/>
              <a:t>Will see </a:t>
            </a:r>
            <a:r>
              <a:rPr lang="en-US" dirty="0" smtClean="0"/>
              <a:t>branch condition </a:t>
            </a:r>
            <a:r>
              <a:rPr lang="en-US" dirty="0"/>
              <a:t>flag once instruction reaches memory stage</a:t>
            </a:r>
          </a:p>
          <a:p>
            <a:pPr lvl="2"/>
            <a:r>
              <a:rPr lang="en-US" dirty="0"/>
              <a:t>Can get fall-through PC from </a:t>
            </a:r>
            <a:r>
              <a:rPr lang="en-US" dirty="0" err="1" smtClean="0"/>
              <a:t>valA</a:t>
            </a:r>
            <a:r>
              <a:rPr lang="en-US" dirty="0" smtClean="0"/>
              <a:t> (value </a:t>
            </a:r>
            <a:r>
              <a:rPr lang="en-US" dirty="0" err="1" smtClean="0"/>
              <a:t>M_valA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Return Instruction</a:t>
            </a:r>
          </a:p>
          <a:p>
            <a:pPr lvl="2"/>
            <a:r>
              <a:rPr lang="en-US" dirty="0"/>
              <a:t>Will get return PC when </a:t>
            </a:r>
            <a:r>
              <a:rPr lang="en-US" dirty="0">
                <a:latin typeface="Courier New" pitchFamily="49" charset="0"/>
              </a:rPr>
              <a:t>ret</a:t>
            </a:r>
            <a:r>
              <a:rPr lang="en-US" dirty="0"/>
              <a:t> reaches write-back </a:t>
            </a:r>
            <a:r>
              <a:rPr lang="en-US" dirty="0" smtClean="0"/>
              <a:t>stage (</a:t>
            </a:r>
            <a:r>
              <a:rPr lang="en-US" dirty="0" err="1" smtClean="0"/>
              <a:t>W_valM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650" y="146050"/>
            <a:ext cx="5248943" cy="43434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 bwMode="auto">
          <a:xfrm>
            <a:off x="7842250" y="222250"/>
            <a:ext cx="685800" cy="4572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7962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Demonstration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3505200"/>
            <a:ext cx="3048000" cy="533400"/>
          </a:xfrm>
        </p:spPr>
        <p:txBody>
          <a:bodyPr/>
          <a:lstStyle/>
          <a:p>
            <a:r>
              <a:rPr lang="en-US" sz="1800"/>
              <a:t>File: </a:t>
            </a:r>
            <a:r>
              <a:rPr lang="en-US" sz="1800">
                <a:latin typeface="Courier New" pitchFamily="49" charset="0"/>
              </a:rPr>
              <a:t>demo-basic.ys</a:t>
            </a:r>
          </a:p>
        </p:txBody>
      </p:sp>
      <p:grpSp>
        <p:nvGrpSpPr>
          <p:cNvPr id="421953" name="Group 65"/>
          <p:cNvGrpSpPr>
            <a:grpSpLocks/>
          </p:cNvGrpSpPr>
          <p:nvPr/>
        </p:nvGrpSpPr>
        <p:grpSpPr bwMode="auto">
          <a:xfrm>
            <a:off x="1143000" y="990600"/>
            <a:ext cx="7010400" cy="5486400"/>
            <a:chOff x="336" y="1056"/>
            <a:chExt cx="4416" cy="3456"/>
          </a:xfrm>
        </p:grpSpPr>
        <p:sp>
          <p:nvSpPr>
            <p:cNvPr id="421893" name="Rectangle 5"/>
            <p:cNvSpPr>
              <a:spLocks noChangeArrowheads="1"/>
            </p:cNvSpPr>
            <p:nvPr/>
          </p:nvSpPr>
          <p:spPr bwMode="auto">
            <a:xfrm>
              <a:off x="336" y="1296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 </a:t>
              </a:r>
              <a:r>
                <a:rPr lang="en-US" sz="1400" b="0" dirty="0">
                  <a:latin typeface="Courier New" pitchFamily="49" charset="0"/>
                </a:rPr>
                <a:t>$1,</a:t>
              </a:r>
              <a:r>
                <a:rPr lang="en-US" sz="1400" b="0" dirty="0" smtClean="0">
                  <a:latin typeface="Courier New" pitchFamily="49" charset="0"/>
                </a:rPr>
                <a:t>%rax  </a:t>
              </a:r>
              <a:r>
                <a:rPr lang="en-US" sz="1400" b="0" dirty="0">
                  <a:latin typeface="Courier New" pitchFamily="49" charset="0"/>
                </a:rPr>
                <a:t>#I1</a:t>
              </a:r>
            </a:p>
          </p:txBody>
        </p:sp>
        <p:sp>
          <p:nvSpPr>
            <p:cNvPr id="421894" name="Rectangle 6"/>
            <p:cNvSpPr>
              <a:spLocks noChangeArrowheads="1"/>
            </p:cNvSpPr>
            <p:nvPr/>
          </p:nvSpPr>
          <p:spPr bwMode="auto">
            <a:xfrm>
              <a:off x="2160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421895" name="Rectangle 7"/>
            <p:cNvSpPr>
              <a:spLocks noChangeArrowheads="1"/>
            </p:cNvSpPr>
            <p:nvPr/>
          </p:nvSpPr>
          <p:spPr bwMode="auto">
            <a:xfrm>
              <a:off x="2448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2</a:t>
              </a:r>
            </a:p>
          </p:txBody>
        </p:sp>
        <p:sp>
          <p:nvSpPr>
            <p:cNvPr id="421896" name="Rectangle 8"/>
            <p:cNvSpPr>
              <a:spLocks noChangeArrowheads="1"/>
            </p:cNvSpPr>
            <p:nvPr/>
          </p:nvSpPr>
          <p:spPr bwMode="auto">
            <a:xfrm>
              <a:off x="2736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3</a:t>
              </a:r>
            </a:p>
          </p:txBody>
        </p:sp>
        <p:sp>
          <p:nvSpPr>
            <p:cNvPr id="421897" name="Rectangle 9"/>
            <p:cNvSpPr>
              <a:spLocks noChangeArrowheads="1"/>
            </p:cNvSpPr>
            <p:nvPr/>
          </p:nvSpPr>
          <p:spPr bwMode="auto">
            <a:xfrm>
              <a:off x="3024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421898" name="Rectangle 10"/>
            <p:cNvSpPr>
              <a:spLocks noChangeArrowheads="1"/>
            </p:cNvSpPr>
            <p:nvPr/>
          </p:nvSpPr>
          <p:spPr bwMode="auto">
            <a:xfrm>
              <a:off x="3312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5</a:t>
              </a:r>
            </a:p>
          </p:txBody>
        </p:sp>
        <p:sp>
          <p:nvSpPr>
            <p:cNvPr id="421899" name="Rectangle 11"/>
            <p:cNvSpPr>
              <a:spLocks noChangeArrowheads="1"/>
            </p:cNvSpPr>
            <p:nvPr/>
          </p:nvSpPr>
          <p:spPr bwMode="auto">
            <a:xfrm>
              <a:off x="3600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6</a:t>
              </a:r>
            </a:p>
          </p:txBody>
        </p:sp>
        <p:sp>
          <p:nvSpPr>
            <p:cNvPr id="421900" name="Rectangle 12"/>
            <p:cNvSpPr>
              <a:spLocks noChangeArrowheads="1"/>
            </p:cNvSpPr>
            <p:nvPr/>
          </p:nvSpPr>
          <p:spPr bwMode="auto">
            <a:xfrm>
              <a:off x="3888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7</a:t>
              </a:r>
            </a:p>
          </p:txBody>
        </p:sp>
        <p:sp>
          <p:nvSpPr>
            <p:cNvPr id="421901" name="Rectangle 13"/>
            <p:cNvSpPr>
              <a:spLocks noChangeArrowheads="1"/>
            </p:cNvSpPr>
            <p:nvPr/>
          </p:nvSpPr>
          <p:spPr bwMode="auto">
            <a:xfrm>
              <a:off x="4176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8</a:t>
              </a:r>
            </a:p>
          </p:txBody>
        </p:sp>
        <p:sp>
          <p:nvSpPr>
            <p:cNvPr id="421902" name="Rectangle 14"/>
            <p:cNvSpPr>
              <a:spLocks noChangeArrowheads="1"/>
            </p:cNvSpPr>
            <p:nvPr/>
          </p:nvSpPr>
          <p:spPr bwMode="auto">
            <a:xfrm>
              <a:off x="4464" y="1056"/>
              <a:ext cx="288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>
                  <a:solidFill>
                    <a:schemeClr val="accent2"/>
                  </a:solidFill>
                </a:rPr>
                <a:t>9</a:t>
              </a:r>
            </a:p>
          </p:txBody>
        </p:sp>
        <p:sp>
          <p:nvSpPr>
            <p:cNvPr id="421903" name="Rectangle 15"/>
            <p:cNvSpPr>
              <a:spLocks noChangeArrowheads="1"/>
            </p:cNvSpPr>
            <p:nvPr/>
          </p:nvSpPr>
          <p:spPr bwMode="auto">
            <a:xfrm>
              <a:off x="2160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21904" name="Rectangle 16"/>
            <p:cNvSpPr>
              <a:spLocks noChangeArrowheads="1"/>
            </p:cNvSpPr>
            <p:nvPr/>
          </p:nvSpPr>
          <p:spPr bwMode="auto">
            <a:xfrm>
              <a:off x="2448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21905" name="Rectangle 17"/>
            <p:cNvSpPr>
              <a:spLocks noChangeArrowheads="1"/>
            </p:cNvSpPr>
            <p:nvPr/>
          </p:nvSpPr>
          <p:spPr bwMode="auto">
            <a:xfrm>
              <a:off x="2736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21906" name="Rectangle 18"/>
            <p:cNvSpPr>
              <a:spLocks noChangeArrowheads="1"/>
            </p:cNvSpPr>
            <p:nvPr/>
          </p:nvSpPr>
          <p:spPr bwMode="auto">
            <a:xfrm>
              <a:off x="3024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21907" name="Rectangle 19"/>
            <p:cNvSpPr>
              <a:spLocks noChangeArrowheads="1"/>
            </p:cNvSpPr>
            <p:nvPr/>
          </p:nvSpPr>
          <p:spPr bwMode="auto">
            <a:xfrm>
              <a:off x="3600" y="14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21908" name="Rectangle 20"/>
            <p:cNvSpPr>
              <a:spLocks noChangeArrowheads="1"/>
            </p:cNvSpPr>
            <p:nvPr/>
          </p:nvSpPr>
          <p:spPr bwMode="auto">
            <a:xfrm>
              <a:off x="336" y="1488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 </a:t>
              </a:r>
              <a:r>
                <a:rPr lang="en-US" sz="1400" b="0" dirty="0">
                  <a:latin typeface="Courier New" pitchFamily="49" charset="0"/>
                </a:rPr>
                <a:t>$2,</a:t>
              </a:r>
              <a:r>
                <a:rPr lang="en-US" sz="1400" b="0" dirty="0" smtClean="0">
                  <a:latin typeface="Courier New" pitchFamily="49" charset="0"/>
                </a:rPr>
                <a:t>%rcx  </a:t>
              </a:r>
              <a:r>
                <a:rPr lang="en-US" sz="1400" b="0" dirty="0">
                  <a:latin typeface="Courier New" pitchFamily="49" charset="0"/>
                </a:rPr>
                <a:t>#I2</a:t>
              </a:r>
            </a:p>
          </p:txBody>
        </p:sp>
        <p:sp>
          <p:nvSpPr>
            <p:cNvPr id="421909" name="Rectangle 21"/>
            <p:cNvSpPr>
              <a:spLocks noChangeArrowheads="1"/>
            </p:cNvSpPr>
            <p:nvPr/>
          </p:nvSpPr>
          <p:spPr bwMode="auto">
            <a:xfrm>
              <a:off x="2448" y="14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21910" name="Rectangle 22"/>
            <p:cNvSpPr>
              <a:spLocks noChangeArrowheads="1"/>
            </p:cNvSpPr>
            <p:nvPr/>
          </p:nvSpPr>
          <p:spPr bwMode="auto">
            <a:xfrm>
              <a:off x="2736" y="14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21911" name="Rectangle 23"/>
            <p:cNvSpPr>
              <a:spLocks noChangeArrowheads="1"/>
            </p:cNvSpPr>
            <p:nvPr/>
          </p:nvSpPr>
          <p:spPr bwMode="auto">
            <a:xfrm>
              <a:off x="3024" y="1488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21912" name="Rectangle 24"/>
            <p:cNvSpPr>
              <a:spLocks noChangeArrowheads="1"/>
            </p:cNvSpPr>
            <p:nvPr/>
          </p:nvSpPr>
          <p:spPr bwMode="auto">
            <a:xfrm>
              <a:off x="3312" y="1488"/>
              <a:ext cx="288" cy="192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21913" name="Rectangle 25"/>
            <p:cNvSpPr>
              <a:spLocks noChangeArrowheads="1"/>
            </p:cNvSpPr>
            <p:nvPr/>
          </p:nvSpPr>
          <p:spPr bwMode="auto">
            <a:xfrm>
              <a:off x="3312" y="1296"/>
              <a:ext cx="288" cy="192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21914" name="Rectangle 26"/>
            <p:cNvSpPr>
              <a:spLocks noChangeArrowheads="1"/>
            </p:cNvSpPr>
            <p:nvPr/>
          </p:nvSpPr>
          <p:spPr bwMode="auto">
            <a:xfrm>
              <a:off x="336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 </a:t>
              </a:r>
              <a:r>
                <a:rPr lang="en-US" sz="1400" b="0" dirty="0">
                  <a:latin typeface="Courier New" pitchFamily="49" charset="0"/>
                </a:rPr>
                <a:t>$3,</a:t>
              </a:r>
              <a:r>
                <a:rPr lang="en-US" sz="1400" b="0" dirty="0" smtClean="0">
                  <a:latin typeface="Courier New" pitchFamily="49" charset="0"/>
                </a:rPr>
                <a:t>%rdx  </a:t>
              </a:r>
              <a:r>
                <a:rPr lang="en-US" sz="1400" b="0" dirty="0">
                  <a:latin typeface="Courier New" pitchFamily="49" charset="0"/>
                </a:rPr>
                <a:t>#I3</a:t>
              </a:r>
            </a:p>
          </p:txBody>
        </p:sp>
        <p:grpSp>
          <p:nvGrpSpPr>
            <p:cNvPr id="421915" name="Group 27"/>
            <p:cNvGrpSpPr>
              <a:grpSpLocks/>
            </p:cNvGrpSpPr>
            <p:nvPr/>
          </p:nvGrpSpPr>
          <p:grpSpPr bwMode="auto">
            <a:xfrm>
              <a:off x="2736" y="1680"/>
              <a:ext cx="1440" cy="192"/>
              <a:chOff x="2784" y="1872"/>
              <a:chExt cx="1440" cy="192"/>
            </a:xfrm>
          </p:grpSpPr>
          <p:sp>
            <p:nvSpPr>
              <p:cNvPr id="421916" name="Rectangle 28"/>
              <p:cNvSpPr>
                <a:spLocks noChangeArrowheads="1"/>
              </p:cNvSpPr>
              <p:nvPr/>
            </p:nvSpPr>
            <p:spPr bwMode="auto">
              <a:xfrm>
                <a:off x="2784" y="1872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F</a:t>
                </a:r>
              </a:p>
            </p:txBody>
          </p:sp>
          <p:sp>
            <p:nvSpPr>
              <p:cNvPr id="421917" name="Rectangle 29"/>
              <p:cNvSpPr>
                <a:spLocks noChangeArrowheads="1"/>
              </p:cNvSpPr>
              <p:nvPr/>
            </p:nvSpPr>
            <p:spPr bwMode="auto">
              <a:xfrm>
                <a:off x="3072" y="1872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D</a:t>
                </a:r>
              </a:p>
            </p:txBody>
          </p:sp>
          <p:sp>
            <p:nvSpPr>
              <p:cNvPr id="421918" name="Rectangle 30"/>
              <p:cNvSpPr>
                <a:spLocks noChangeArrowheads="1"/>
              </p:cNvSpPr>
              <p:nvPr/>
            </p:nvSpPr>
            <p:spPr bwMode="auto">
              <a:xfrm>
                <a:off x="3360" y="1872"/>
                <a:ext cx="288" cy="192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E</a:t>
                </a:r>
              </a:p>
            </p:txBody>
          </p:sp>
          <p:sp>
            <p:nvSpPr>
              <p:cNvPr id="421919" name="Rectangle 31"/>
              <p:cNvSpPr>
                <a:spLocks noChangeArrowheads="1"/>
              </p:cNvSpPr>
              <p:nvPr/>
            </p:nvSpPr>
            <p:spPr bwMode="auto">
              <a:xfrm>
                <a:off x="3648" y="1872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M</a:t>
                </a:r>
              </a:p>
            </p:txBody>
          </p:sp>
          <p:sp>
            <p:nvSpPr>
              <p:cNvPr id="421920" name="Rectangle 32"/>
              <p:cNvSpPr>
                <a:spLocks noChangeArrowheads="1"/>
              </p:cNvSpPr>
              <p:nvPr/>
            </p:nvSpPr>
            <p:spPr bwMode="auto">
              <a:xfrm>
                <a:off x="3936" y="1872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W</a:t>
                </a:r>
              </a:p>
            </p:txBody>
          </p:sp>
        </p:grpSp>
        <p:sp>
          <p:nvSpPr>
            <p:cNvPr id="421921" name="Rectangle 33"/>
            <p:cNvSpPr>
              <a:spLocks noChangeArrowheads="1"/>
            </p:cNvSpPr>
            <p:nvPr/>
          </p:nvSpPr>
          <p:spPr bwMode="auto">
            <a:xfrm>
              <a:off x="336" y="1872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 </a:t>
              </a:r>
              <a:r>
                <a:rPr lang="en-US" sz="1400" b="0" dirty="0">
                  <a:latin typeface="Courier New" pitchFamily="49" charset="0"/>
                </a:rPr>
                <a:t>$4,</a:t>
              </a:r>
              <a:r>
                <a:rPr lang="en-US" sz="1400" b="0" dirty="0" smtClean="0">
                  <a:latin typeface="Courier New" pitchFamily="49" charset="0"/>
                </a:rPr>
                <a:t>%rbx  </a:t>
              </a:r>
              <a:r>
                <a:rPr lang="en-US" sz="1400" b="0" dirty="0">
                  <a:latin typeface="Courier New" pitchFamily="49" charset="0"/>
                </a:rPr>
                <a:t>#I4</a:t>
              </a:r>
            </a:p>
          </p:txBody>
        </p:sp>
        <p:grpSp>
          <p:nvGrpSpPr>
            <p:cNvPr id="421922" name="Group 34"/>
            <p:cNvGrpSpPr>
              <a:grpSpLocks/>
            </p:cNvGrpSpPr>
            <p:nvPr/>
          </p:nvGrpSpPr>
          <p:grpSpPr bwMode="auto">
            <a:xfrm>
              <a:off x="3024" y="1872"/>
              <a:ext cx="1440" cy="192"/>
              <a:chOff x="3072" y="2064"/>
              <a:chExt cx="1440" cy="192"/>
            </a:xfrm>
          </p:grpSpPr>
          <p:sp>
            <p:nvSpPr>
              <p:cNvPr id="421923" name="Rectangle 35"/>
              <p:cNvSpPr>
                <a:spLocks noChangeArrowheads="1"/>
              </p:cNvSpPr>
              <p:nvPr/>
            </p:nvSpPr>
            <p:spPr bwMode="auto">
              <a:xfrm>
                <a:off x="3072" y="2064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F</a:t>
                </a:r>
              </a:p>
            </p:txBody>
          </p:sp>
          <p:sp>
            <p:nvSpPr>
              <p:cNvPr id="421924" name="Rectangle 36"/>
              <p:cNvSpPr>
                <a:spLocks noChangeArrowheads="1"/>
              </p:cNvSpPr>
              <p:nvPr/>
            </p:nvSpPr>
            <p:spPr bwMode="auto">
              <a:xfrm>
                <a:off x="3360" y="2064"/>
                <a:ext cx="288" cy="192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D</a:t>
                </a:r>
              </a:p>
            </p:txBody>
          </p:sp>
          <p:sp>
            <p:nvSpPr>
              <p:cNvPr id="421925" name="Rectangle 37"/>
              <p:cNvSpPr>
                <a:spLocks noChangeArrowheads="1"/>
              </p:cNvSpPr>
              <p:nvPr/>
            </p:nvSpPr>
            <p:spPr bwMode="auto">
              <a:xfrm>
                <a:off x="3648" y="2064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E</a:t>
                </a:r>
              </a:p>
            </p:txBody>
          </p:sp>
          <p:sp>
            <p:nvSpPr>
              <p:cNvPr id="421926" name="Rectangle 38"/>
              <p:cNvSpPr>
                <a:spLocks noChangeArrowheads="1"/>
              </p:cNvSpPr>
              <p:nvPr/>
            </p:nvSpPr>
            <p:spPr bwMode="auto">
              <a:xfrm>
                <a:off x="3936" y="2064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M</a:t>
                </a:r>
              </a:p>
            </p:txBody>
          </p:sp>
          <p:sp>
            <p:nvSpPr>
              <p:cNvPr id="421927" name="Rectangle 39"/>
              <p:cNvSpPr>
                <a:spLocks noChangeArrowheads="1"/>
              </p:cNvSpPr>
              <p:nvPr/>
            </p:nvSpPr>
            <p:spPr bwMode="auto">
              <a:xfrm>
                <a:off x="4224" y="2064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W</a:t>
                </a:r>
              </a:p>
            </p:txBody>
          </p:sp>
        </p:grpSp>
        <p:sp>
          <p:nvSpPr>
            <p:cNvPr id="421928" name="Rectangle 40"/>
            <p:cNvSpPr>
              <a:spLocks noChangeArrowheads="1"/>
            </p:cNvSpPr>
            <p:nvPr/>
          </p:nvSpPr>
          <p:spPr bwMode="auto">
            <a:xfrm>
              <a:off x="336" y="2064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halt              #I5</a:t>
              </a:r>
            </a:p>
          </p:txBody>
        </p:sp>
        <p:grpSp>
          <p:nvGrpSpPr>
            <p:cNvPr id="421929" name="Group 41"/>
            <p:cNvGrpSpPr>
              <a:grpSpLocks/>
            </p:cNvGrpSpPr>
            <p:nvPr/>
          </p:nvGrpSpPr>
          <p:grpSpPr bwMode="auto">
            <a:xfrm>
              <a:off x="3312" y="2064"/>
              <a:ext cx="1440" cy="192"/>
              <a:chOff x="3360" y="2256"/>
              <a:chExt cx="1440" cy="192"/>
            </a:xfrm>
          </p:grpSpPr>
          <p:sp>
            <p:nvSpPr>
              <p:cNvPr id="421930" name="Rectangle 42"/>
              <p:cNvSpPr>
                <a:spLocks noChangeArrowheads="1"/>
              </p:cNvSpPr>
              <p:nvPr/>
            </p:nvSpPr>
            <p:spPr bwMode="auto">
              <a:xfrm>
                <a:off x="3360" y="2256"/>
                <a:ext cx="288" cy="192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F</a:t>
                </a:r>
              </a:p>
            </p:txBody>
          </p:sp>
          <p:sp>
            <p:nvSpPr>
              <p:cNvPr id="421931" name="Rectangle 43"/>
              <p:cNvSpPr>
                <a:spLocks noChangeArrowheads="1"/>
              </p:cNvSpPr>
              <p:nvPr/>
            </p:nvSpPr>
            <p:spPr bwMode="auto">
              <a:xfrm>
                <a:off x="3648" y="2256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D</a:t>
                </a:r>
              </a:p>
            </p:txBody>
          </p:sp>
          <p:sp>
            <p:nvSpPr>
              <p:cNvPr id="421932" name="Rectangle 44"/>
              <p:cNvSpPr>
                <a:spLocks noChangeArrowheads="1"/>
              </p:cNvSpPr>
              <p:nvPr/>
            </p:nvSpPr>
            <p:spPr bwMode="auto">
              <a:xfrm>
                <a:off x="3936" y="2256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E</a:t>
                </a:r>
              </a:p>
            </p:txBody>
          </p:sp>
          <p:sp>
            <p:nvSpPr>
              <p:cNvPr id="421933" name="Rectangle 45"/>
              <p:cNvSpPr>
                <a:spLocks noChangeArrowheads="1"/>
              </p:cNvSpPr>
              <p:nvPr/>
            </p:nvSpPr>
            <p:spPr bwMode="auto">
              <a:xfrm>
                <a:off x="4224" y="2256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M</a:t>
                </a:r>
              </a:p>
            </p:txBody>
          </p:sp>
          <p:sp>
            <p:nvSpPr>
              <p:cNvPr id="421934" name="Rectangle 46"/>
              <p:cNvSpPr>
                <a:spLocks noChangeArrowheads="1"/>
              </p:cNvSpPr>
              <p:nvPr/>
            </p:nvSpPr>
            <p:spPr bwMode="auto">
              <a:xfrm>
                <a:off x="4512" y="2256"/>
                <a:ext cx="288" cy="192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W</a:t>
                </a:r>
              </a:p>
            </p:txBody>
          </p:sp>
        </p:grpSp>
        <p:sp>
          <p:nvSpPr>
            <p:cNvPr id="421935" name="Line 47"/>
            <p:cNvSpPr>
              <a:spLocks noChangeShapeType="1"/>
            </p:cNvSpPr>
            <p:nvPr/>
          </p:nvSpPr>
          <p:spPr bwMode="auto">
            <a:xfrm flipH="1">
              <a:off x="3168" y="225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1936" name="Line 48"/>
            <p:cNvSpPr>
              <a:spLocks noChangeShapeType="1"/>
            </p:cNvSpPr>
            <p:nvPr/>
          </p:nvSpPr>
          <p:spPr bwMode="auto">
            <a:xfrm>
              <a:off x="3600" y="2256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1937" name="Rectangle 49"/>
            <p:cNvSpPr>
              <a:spLocks noChangeArrowheads="1"/>
            </p:cNvSpPr>
            <p:nvPr/>
          </p:nvSpPr>
          <p:spPr bwMode="auto">
            <a:xfrm>
              <a:off x="3168" y="2352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Cycle 5</a:t>
              </a:r>
            </a:p>
          </p:txBody>
        </p:sp>
        <p:grpSp>
          <p:nvGrpSpPr>
            <p:cNvPr id="421938" name="Group 50"/>
            <p:cNvGrpSpPr>
              <a:grpSpLocks/>
            </p:cNvGrpSpPr>
            <p:nvPr/>
          </p:nvGrpSpPr>
          <p:grpSpPr bwMode="auto">
            <a:xfrm>
              <a:off x="3168" y="2592"/>
              <a:ext cx="576" cy="384"/>
              <a:chOff x="3408" y="1632"/>
              <a:chExt cx="576" cy="384"/>
            </a:xfrm>
          </p:grpSpPr>
          <p:sp>
            <p:nvSpPr>
              <p:cNvPr id="421939" name="Rectangle 51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W</a:t>
                </a:r>
              </a:p>
            </p:txBody>
          </p:sp>
          <p:sp>
            <p:nvSpPr>
              <p:cNvPr id="421940" name="Rectangle 52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I1</a:t>
                </a:r>
              </a:p>
            </p:txBody>
          </p:sp>
        </p:grpSp>
        <p:grpSp>
          <p:nvGrpSpPr>
            <p:cNvPr id="421941" name="Group 53"/>
            <p:cNvGrpSpPr>
              <a:grpSpLocks/>
            </p:cNvGrpSpPr>
            <p:nvPr/>
          </p:nvGrpSpPr>
          <p:grpSpPr bwMode="auto">
            <a:xfrm>
              <a:off x="3168" y="2976"/>
              <a:ext cx="576" cy="384"/>
              <a:chOff x="3408" y="1632"/>
              <a:chExt cx="576" cy="384"/>
            </a:xfrm>
          </p:grpSpPr>
          <p:sp>
            <p:nvSpPr>
              <p:cNvPr id="421942" name="Rectangle 54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M</a:t>
                </a:r>
              </a:p>
            </p:txBody>
          </p:sp>
          <p:sp>
            <p:nvSpPr>
              <p:cNvPr id="421943" name="Rectangle 55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I2</a:t>
                </a:r>
              </a:p>
            </p:txBody>
          </p:sp>
        </p:grpSp>
        <p:grpSp>
          <p:nvGrpSpPr>
            <p:cNvPr id="421944" name="Group 56"/>
            <p:cNvGrpSpPr>
              <a:grpSpLocks/>
            </p:cNvGrpSpPr>
            <p:nvPr/>
          </p:nvGrpSpPr>
          <p:grpSpPr bwMode="auto">
            <a:xfrm>
              <a:off x="3168" y="3360"/>
              <a:ext cx="576" cy="384"/>
              <a:chOff x="3408" y="1632"/>
              <a:chExt cx="576" cy="384"/>
            </a:xfrm>
          </p:grpSpPr>
          <p:sp>
            <p:nvSpPr>
              <p:cNvPr id="421945" name="Rectangle 57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E</a:t>
                </a:r>
              </a:p>
            </p:txBody>
          </p:sp>
          <p:sp>
            <p:nvSpPr>
              <p:cNvPr id="421946" name="Rectangle 58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I3</a:t>
                </a:r>
              </a:p>
            </p:txBody>
          </p:sp>
        </p:grpSp>
        <p:grpSp>
          <p:nvGrpSpPr>
            <p:cNvPr id="421947" name="Group 59"/>
            <p:cNvGrpSpPr>
              <a:grpSpLocks/>
            </p:cNvGrpSpPr>
            <p:nvPr/>
          </p:nvGrpSpPr>
          <p:grpSpPr bwMode="auto">
            <a:xfrm>
              <a:off x="3168" y="3744"/>
              <a:ext cx="576" cy="384"/>
              <a:chOff x="3408" y="1632"/>
              <a:chExt cx="576" cy="384"/>
            </a:xfrm>
          </p:grpSpPr>
          <p:sp>
            <p:nvSpPr>
              <p:cNvPr id="421948" name="Rectangle 60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D</a:t>
                </a:r>
              </a:p>
            </p:txBody>
          </p:sp>
          <p:sp>
            <p:nvSpPr>
              <p:cNvPr id="421949" name="Rectangle 61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I4</a:t>
                </a:r>
              </a:p>
            </p:txBody>
          </p:sp>
        </p:grpSp>
        <p:grpSp>
          <p:nvGrpSpPr>
            <p:cNvPr id="421950" name="Group 62"/>
            <p:cNvGrpSpPr>
              <a:grpSpLocks/>
            </p:cNvGrpSpPr>
            <p:nvPr/>
          </p:nvGrpSpPr>
          <p:grpSpPr bwMode="auto">
            <a:xfrm>
              <a:off x="3168" y="4128"/>
              <a:ext cx="576" cy="384"/>
              <a:chOff x="3408" y="1632"/>
              <a:chExt cx="576" cy="384"/>
            </a:xfrm>
          </p:grpSpPr>
          <p:sp>
            <p:nvSpPr>
              <p:cNvPr id="421951" name="Rectangle 63"/>
              <p:cNvSpPr>
                <a:spLocks noChangeArrowheads="1"/>
              </p:cNvSpPr>
              <p:nvPr/>
            </p:nvSpPr>
            <p:spPr bwMode="auto">
              <a:xfrm>
                <a:off x="3408" y="1632"/>
                <a:ext cx="576" cy="38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/>
                  <a:t>F</a:t>
                </a:r>
              </a:p>
            </p:txBody>
          </p:sp>
          <p:sp>
            <p:nvSpPr>
              <p:cNvPr id="421952" name="Rectangle 64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480" cy="19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b="0">
                    <a:latin typeface="Courier New" pitchFamily="49" charset="0"/>
                  </a:rPr>
                  <a:t>I5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623597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3 Nop’s</a:t>
            </a:r>
          </a:p>
        </p:txBody>
      </p:sp>
      <p:grpSp>
        <p:nvGrpSpPr>
          <p:cNvPr id="424330" name="Group 394"/>
          <p:cNvGrpSpPr>
            <a:grpSpLocks/>
          </p:cNvGrpSpPr>
          <p:nvPr/>
        </p:nvGrpSpPr>
        <p:grpSpPr bwMode="auto">
          <a:xfrm>
            <a:off x="990600" y="838200"/>
            <a:ext cx="7926388" cy="5868988"/>
            <a:chOff x="624" y="528"/>
            <a:chExt cx="4993" cy="3697"/>
          </a:xfrm>
        </p:grpSpPr>
        <p:sp>
          <p:nvSpPr>
            <p:cNvPr id="424074" name="Rectangle 138"/>
            <p:cNvSpPr>
              <a:spLocks noChangeArrowheads="1"/>
            </p:cNvSpPr>
            <p:nvPr/>
          </p:nvSpPr>
          <p:spPr bwMode="auto">
            <a:xfrm>
              <a:off x="624" y="768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75" name="Rectangle 139"/>
            <p:cNvSpPr>
              <a:spLocks noChangeArrowheads="1"/>
            </p:cNvSpPr>
            <p:nvPr/>
          </p:nvSpPr>
          <p:spPr bwMode="auto">
            <a:xfrm>
              <a:off x="682" y="807"/>
              <a:ext cx="53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4076" name="Rectangle 140"/>
            <p:cNvSpPr>
              <a:spLocks noChangeArrowheads="1"/>
            </p:cNvSpPr>
            <p:nvPr/>
          </p:nvSpPr>
          <p:spPr bwMode="auto">
            <a:xfrm>
              <a:off x="1215" y="807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4077" name="Rectangle 141"/>
            <p:cNvSpPr>
              <a:spLocks noChangeArrowheads="1"/>
            </p:cNvSpPr>
            <p:nvPr/>
          </p:nvSpPr>
          <p:spPr bwMode="auto">
            <a:xfrm>
              <a:off x="1620" y="807"/>
              <a:ext cx="40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4078" name="Rectangle 142"/>
            <p:cNvSpPr>
              <a:spLocks noChangeArrowheads="1"/>
            </p:cNvSpPr>
            <p:nvPr/>
          </p:nvSpPr>
          <p:spPr bwMode="auto">
            <a:xfrm>
              <a:off x="1987" y="80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4079" name="Rectangle 143"/>
            <p:cNvSpPr>
              <a:spLocks noChangeArrowheads="1"/>
            </p:cNvSpPr>
            <p:nvPr/>
          </p:nvSpPr>
          <p:spPr bwMode="auto">
            <a:xfrm>
              <a:off x="2448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0" name="Rectangle 144"/>
            <p:cNvSpPr>
              <a:spLocks noChangeArrowheads="1"/>
            </p:cNvSpPr>
            <p:nvPr/>
          </p:nvSpPr>
          <p:spPr bwMode="auto">
            <a:xfrm>
              <a:off x="2565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4081" name="Rectangle 145"/>
            <p:cNvSpPr>
              <a:spLocks noChangeArrowheads="1"/>
            </p:cNvSpPr>
            <p:nvPr/>
          </p:nvSpPr>
          <p:spPr bwMode="auto">
            <a:xfrm>
              <a:off x="2736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2" name="Rectangle 146"/>
            <p:cNvSpPr>
              <a:spLocks noChangeArrowheads="1"/>
            </p:cNvSpPr>
            <p:nvPr/>
          </p:nvSpPr>
          <p:spPr bwMode="auto">
            <a:xfrm>
              <a:off x="2853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4083" name="Rectangle 147"/>
            <p:cNvSpPr>
              <a:spLocks noChangeArrowheads="1"/>
            </p:cNvSpPr>
            <p:nvPr/>
          </p:nvSpPr>
          <p:spPr bwMode="auto">
            <a:xfrm>
              <a:off x="3024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4" name="Rectangle 148"/>
            <p:cNvSpPr>
              <a:spLocks noChangeArrowheads="1"/>
            </p:cNvSpPr>
            <p:nvPr/>
          </p:nvSpPr>
          <p:spPr bwMode="auto">
            <a:xfrm>
              <a:off x="3141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4085" name="Rectangle 149"/>
            <p:cNvSpPr>
              <a:spLocks noChangeArrowheads="1"/>
            </p:cNvSpPr>
            <p:nvPr/>
          </p:nvSpPr>
          <p:spPr bwMode="auto">
            <a:xfrm>
              <a:off x="3312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6" name="Rectangle 150"/>
            <p:cNvSpPr>
              <a:spLocks noChangeArrowheads="1"/>
            </p:cNvSpPr>
            <p:nvPr/>
          </p:nvSpPr>
          <p:spPr bwMode="auto">
            <a:xfrm>
              <a:off x="3429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4087" name="Rectangle 151"/>
            <p:cNvSpPr>
              <a:spLocks noChangeArrowheads="1"/>
            </p:cNvSpPr>
            <p:nvPr/>
          </p:nvSpPr>
          <p:spPr bwMode="auto">
            <a:xfrm>
              <a:off x="3600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88" name="Rectangle 152"/>
            <p:cNvSpPr>
              <a:spLocks noChangeArrowheads="1"/>
            </p:cNvSpPr>
            <p:nvPr/>
          </p:nvSpPr>
          <p:spPr bwMode="auto">
            <a:xfrm>
              <a:off x="3717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4089" name="Rectangle 153"/>
            <p:cNvSpPr>
              <a:spLocks noChangeArrowheads="1"/>
            </p:cNvSpPr>
            <p:nvPr/>
          </p:nvSpPr>
          <p:spPr bwMode="auto">
            <a:xfrm>
              <a:off x="3888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0" name="Rectangle 154"/>
            <p:cNvSpPr>
              <a:spLocks noChangeArrowheads="1"/>
            </p:cNvSpPr>
            <p:nvPr/>
          </p:nvSpPr>
          <p:spPr bwMode="auto">
            <a:xfrm>
              <a:off x="4005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4091" name="Rectangle 155"/>
            <p:cNvSpPr>
              <a:spLocks noChangeArrowheads="1"/>
            </p:cNvSpPr>
            <p:nvPr/>
          </p:nvSpPr>
          <p:spPr bwMode="auto">
            <a:xfrm>
              <a:off x="4176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2" name="Rectangle 156"/>
            <p:cNvSpPr>
              <a:spLocks noChangeArrowheads="1"/>
            </p:cNvSpPr>
            <p:nvPr/>
          </p:nvSpPr>
          <p:spPr bwMode="auto">
            <a:xfrm>
              <a:off x="4293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4093" name="Rectangle 157"/>
            <p:cNvSpPr>
              <a:spLocks noChangeArrowheads="1"/>
            </p:cNvSpPr>
            <p:nvPr/>
          </p:nvSpPr>
          <p:spPr bwMode="auto">
            <a:xfrm>
              <a:off x="4464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4" name="Rectangle 158"/>
            <p:cNvSpPr>
              <a:spLocks noChangeArrowheads="1"/>
            </p:cNvSpPr>
            <p:nvPr/>
          </p:nvSpPr>
          <p:spPr bwMode="auto">
            <a:xfrm>
              <a:off x="4581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4095" name="Rectangle 159"/>
            <p:cNvSpPr>
              <a:spLocks noChangeArrowheads="1"/>
            </p:cNvSpPr>
            <p:nvPr/>
          </p:nvSpPr>
          <p:spPr bwMode="auto">
            <a:xfrm>
              <a:off x="4752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6" name="Rectangle 160"/>
            <p:cNvSpPr>
              <a:spLocks noChangeArrowheads="1"/>
            </p:cNvSpPr>
            <p:nvPr/>
          </p:nvSpPr>
          <p:spPr bwMode="auto">
            <a:xfrm>
              <a:off x="4869" y="572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4097" name="Rectangle 161"/>
            <p:cNvSpPr>
              <a:spLocks noChangeArrowheads="1"/>
            </p:cNvSpPr>
            <p:nvPr/>
          </p:nvSpPr>
          <p:spPr bwMode="auto">
            <a:xfrm>
              <a:off x="2448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098" name="Rectangle 162"/>
            <p:cNvSpPr>
              <a:spLocks noChangeArrowheads="1"/>
            </p:cNvSpPr>
            <p:nvPr/>
          </p:nvSpPr>
          <p:spPr bwMode="auto">
            <a:xfrm>
              <a:off x="2553" y="796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099" name="Rectangle 163"/>
            <p:cNvSpPr>
              <a:spLocks noChangeArrowheads="1"/>
            </p:cNvSpPr>
            <p:nvPr/>
          </p:nvSpPr>
          <p:spPr bwMode="auto">
            <a:xfrm>
              <a:off x="2736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0" name="Rectangle 164"/>
            <p:cNvSpPr>
              <a:spLocks noChangeArrowheads="1"/>
            </p:cNvSpPr>
            <p:nvPr/>
          </p:nvSpPr>
          <p:spPr bwMode="auto">
            <a:xfrm>
              <a:off x="2834" y="796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01" name="Rectangle 165"/>
            <p:cNvSpPr>
              <a:spLocks noChangeArrowheads="1"/>
            </p:cNvSpPr>
            <p:nvPr/>
          </p:nvSpPr>
          <p:spPr bwMode="auto">
            <a:xfrm>
              <a:off x="3024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2" name="Rectangle 166"/>
            <p:cNvSpPr>
              <a:spLocks noChangeArrowheads="1"/>
            </p:cNvSpPr>
            <p:nvPr/>
          </p:nvSpPr>
          <p:spPr bwMode="auto">
            <a:xfrm>
              <a:off x="3125" y="796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03" name="Rectangle 167"/>
            <p:cNvSpPr>
              <a:spLocks noChangeArrowheads="1"/>
            </p:cNvSpPr>
            <p:nvPr/>
          </p:nvSpPr>
          <p:spPr bwMode="auto">
            <a:xfrm>
              <a:off x="3312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4" name="Rectangle 168"/>
            <p:cNvSpPr>
              <a:spLocks noChangeArrowheads="1"/>
            </p:cNvSpPr>
            <p:nvPr/>
          </p:nvSpPr>
          <p:spPr bwMode="auto">
            <a:xfrm>
              <a:off x="3402" y="796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05" name="Rectangle 169"/>
            <p:cNvSpPr>
              <a:spLocks noChangeArrowheads="1"/>
            </p:cNvSpPr>
            <p:nvPr/>
          </p:nvSpPr>
          <p:spPr bwMode="auto">
            <a:xfrm>
              <a:off x="3600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6" name="Rectangle 170"/>
            <p:cNvSpPr>
              <a:spLocks noChangeArrowheads="1"/>
            </p:cNvSpPr>
            <p:nvPr/>
          </p:nvSpPr>
          <p:spPr bwMode="auto">
            <a:xfrm>
              <a:off x="3681" y="796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07" name="Rectangle 171"/>
            <p:cNvSpPr>
              <a:spLocks noChangeArrowheads="1"/>
            </p:cNvSpPr>
            <p:nvPr/>
          </p:nvSpPr>
          <p:spPr bwMode="auto">
            <a:xfrm>
              <a:off x="2448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08" name="Rectangle 172"/>
            <p:cNvSpPr>
              <a:spLocks noChangeArrowheads="1"/>
            </p:cNvSpPr>
            <p:nvPr/>
          </p:nvSpPr>
          <p:spPr bwMode="auto">
            <a:xfrm>
              <a:off x="2553" y="796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09" name="Rectangle 173"/>
            <p:cNvSpPr>
              <a:spLocks noChangeArrowheads="1"/>
            </p:cNvSpPr>
            <p:nvPr/>
          </p:nvSpPr>
          <p:spPr bwMode="auto">
            <a:xfrm>
              <a:off x="2736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0" name="Rectangle 174"/>
            <p:cNvSpPr>
              <a:spLocks noChangeArrowheads="1"/>
            </p:cNvSpPr>
            <p:nvPr/>
          </p:nvSpPr>
          <p:spPr bwMode="auto">
            <a:xfrm>
              <a:off x="2834" y="796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11" name="Rectangle 175"/>
            <p:cNvSpPr>
              <a:spLocks noChangeArrowheads="1"/>
            </p:cNvSpPr>
            <p:nvPr/>
          </p:nvSpPr>
          <p:spPr bwMode="auto">
            <a:xfrm>
              <a:off x="3024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2" name="Rectangle 176"/>
            <p:cNvSpPr>
              <a:spLocks noChangeArrowheads="1"/>
            </p:cNvSpPr>
            <p:nvPr/>
          </p:nvSpPr>
          <p:spPr bwMode="auto">
            <a:xfrm>
              <a:off x="3125" y="796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13" name="Rectangle 177"/>
            <p:cNvSpPr>
              <a:spLocks noChangeArrowheads="1"/>
            </p:cNvSpPr>
            <p:nvPr/>
          </p:nvSpPr>
          <p:spPr bwMode="auto">
            <a:xfrm>
              <a:off x="3312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4" name="Rectangle 178"/>
            <p:cNvSpPr>
              <a:spLocks noChangeArrowheads="1"/>
            </p:cNvSpPr>
            <p:nvPr/>
          </p:nvSpPr>
          <p:spPr bwMode="auto">
            <a:xfrm>
              <a:off x="3402" y="796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15" name="Rectangle 179"/>
            <p:cNvSpPr>
              <a:spLocks noChangeArrowheads="1"/>
            </p:cNvSpPr>
            <p:nvPr/>
          </p:nvSpPr>
          <p:spPr bwMode="auto">
            <a:xfrm>
              <a:off x="3600" y="76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6" name="Rectangle 180"/>
            <p:cNvSpPr>
              <a:spLocks noChangeArrowheads="1"/>
            </p:cNvSpPr>
            <p:nvPr/>
          </p:nvSpPr>
          <p:spPr bwMode="auto">
            <a:xfrm>
              <a:off x="3681" y="796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17" name="Rectangle 181"/>
            <p:cNvSpPr>
              <a:spLocks noChangeArrowheads="1"/>
            </p:cNvSpPr>
            <p:nvPr/>
          </p:nvSpPr>
          <p:spPr bwMode="auto">
            <a:xfrm>
              <a:off x="624" y="960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18" name="Rectangle 182"/>
            <p:cNvSpPr>
              <a:spLocks noChangeArrowheads="1"/>
            </p:cNvSpPr>
            <p:nvPr/>
          </p:nvSpPr>
          <p:spPr bwMode="auto">
            <a:xfrm>
              <a:off x="746" y="999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24119" name="Rectangle 183"/>
            <p:cNvSpPr>
              <a:spLocks noChangeArrowheads="1"/>
            </p:cNvSpPr>
            <p:nvPr/>
          </p:nvSpPr>
          <p:spPr bwMode="auto">
            <a:xfrm>
              <a:off x="1215" y="999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4120" name="Rectangle 184"/>
            <p:cNvSpPr>
              <a:spLocks noChangeArrowheads="1"/>
            </p:cNvSpPr>
            <p:nvPr/>
          </p:nvSpPr>
          <p:spPr bwMode="auto">
            <a:xfrm>
              <a:off x="1687" y="999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4121" name="Rectangle 185"/>
            <p:cNvSpPr>
              <a:spLocks noChangeArrowheads="1"/>
            </p:cNvSpPr>
            <p:nvPr/>
          </p:nvSpPr>
          <p:spPr bwMode="auto">
            <a:xfrm>
              <a:off x="1987" y="999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122" name="Rectangle 186"/>
            <p:cNvSpPr>
              <a:spLocks noChangeArrowheads="1"/>
            </p:cNvSpPr>
            <p:nvPr/>
          </p:nvSpPr>
          <p:spPr bwMode="auto">
            <a:xfrm>
              <a:off x="2736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23" name="Rectangle 187"/>
            <p:cNvSpPr>
              <a:spLocks noChangeArrowheads="1"/>
            </p:cNvSpPr>
            <p:nvPr/>
          </p:nvSpPr>
          <p:spPr bwMode="auto">
            <a:xfrm>
              <a:off x="2841" y="988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24" name="Rectangle 188"/>
            <p:cNvSpPr>
              <a:spLocks noChangeArrowheads="1"/>
            </p:cNvSpPr>
            <p:nvPr/>
          </p:nvSpPr>
          <p:spPr bwMode="auto">
            <a:xfrm>
              <a:off x="3024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25" name="Rectangle 189"/>
            <p:cNvSpPr>
              <a:spLocks noChangeArrowheads="1"/>
            </p:cNvSpPr>
            <p:nvPr/>
          </p:nvSpPr>
          <p:spPr bwMode="auto">
            <a:xfrm>
              <a:off x="3122" y="988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26" name="Rectangle 190"/>
            <p:cNvSpPr>
              <a:spLocks noChangeArrowheads="1"/>
            </p:cNvSpPr>
            <p:nvPr/>
          </p:nvSpPr>
          <p:spPr bwMode="auto">
            <a:xfrm>
              <a:off x="3312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27" name="Rectangle 191"/>
            <p:cNvSpPr>
              <a:spLocks noChangeArrowheads="1"/>
            </p:cNvSpPr>
            <p:nvPr/>
          </p:nvSpPr>
          <p:spPr bwMode="auto">
            <a:xfrm>
              <a:off x="3413" y="988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28" name="Rectangle 192"/>
            <p:cNvSpPr>
              <a:spLocks noChangeArrowheads="1"/>
            </p:cNvSpPr>
            <p:nvPr/>
          </p:nvSpPr>
          <p:spPr bwMode="auto">
            <a:xfrm>
              <a:off x="3600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29" name="Rectangle 193"/>
            <p:cNvSpPr>
              <a:spLocks noChangeArrowheads="1"/>
            </p:cNvSpPr>
            <p:nvPr/>
          </p:nvSpPr>
          <p:spPr bwMode="auto">
            <a:xfrm>
              <a:off x="3690" y="988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30" name="Rectangle 194"/>
            <p:cNvSpPr>
              <a:spLocks noChangeArrowheads="1"/>
            </p:cNvSpPr>
            <p:nvPr/>
          </p:nvSpPr>
          <p:spPr bwMode="auto">
            <a:xfrm>
              <a:off x="3888" y="960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1" name="Rectangle 195"/>
            <p:cNvSpPr>
              <a:spLocks noChangeArrowheads="1"/>
            </p:cNvSpPr>
            <p:nvPr/>
          </p:nvSpPr>
          <p:spPr bwMode="auto">
            <a:xfrm>
              <a:off x="3969" y="988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32" name="Rectangle 196"/>
            <p:cNvSpPr>
              <a:spLocks noChangeArrowheads="1"/>
            </p:cNvSpPr>
            <p:nvPr/>
          </p:nvSpPr>
          <p:spPr bwMode="auto">
            <a:xfrm>
              <a:off x="2736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3" name="Rectangle 197"/>
            <p:cNvSpPr>
              <a:spLocks noChangeArrowheads="1"/>
            </p:cNvSpPr>
            <p:nvPr/>
          </p:nvSpPr>
          <p:spPr bwMode="auto">
            <a:xfrm>
              <a:off x="2841" y="988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34" name="Rectangle 198"/>
            <p:cNvSpPr>
              <a:spLocks noChangeArrowheads="1"/>
            </p:cNvSpPr>
            <p:nvPr/>
          </p:nvSpPr>
          <p:spPr bwMode="auto">
            <a:xfrm>
              <a:off x="3024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5" name="Rectangle 199"/>
            <p:cNvSpPr>
              <a:spLocks noChangeArrowheads="1"/>
            </p:cNvSpPr>
            <p:nvPr/>
          </p:nvSpPr>
          <p:spPr bwMode="auto">
            <a:xfrm>
              <a:off x="3122" y="988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36" name="Rectangle 200"/>
            <p:cNvSpPr>
              <a:spLocks noChangeArrowheads="1"/>
            </p:cNvSpPr>
            <p:nvPr/>
          </p:nvSpPr>
          <p:spPr bwMode="auto">
            <a:xfrm>
              <a:off x="3312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7" name="Rectangle 201"/>
            <p:cNvSpPr>
              <a:spLocks noChangeArrowheads="1"/>
            </p:cNvSpPr>
            <p:nvPr/>
          </p:nvSpPr>
          <p:spPr bwMode="auto">
            <a:xfrm>
              <a:off x="3413" y="988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38" name="Rectangle 202"/>
            <p:cNvSpPr>
              <a:spLocks noChangeArrowheads="1"/>
            </p:cNvSpPr>
            <p:nvPr/>
          </p:nvSpPr>
          <p:spPr bwMode="auto">
            <a:xfrm>
              <a:off x="3600" y="96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39" name="Rectangle 203"/>
            <p:cNvSpPr>
              <a:spLocks noChangeArrowheads="1"/>
            </p:cNvSpPr>
            <p:nvPr/>
          </p:nvSpPr>
          <p:spPr bwMode="auto">
            <a:xfrm>
              <a:off x="3690" y="988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40" name="Rectangle 204"/>
            <p:cNvSpPr>
              <a:spLocks noChangeArrowheads="1"/>
            </p:cNvSpPr>
            <p:nvPr/>
          </p:nvSpPr>
          <p:spPr bwMode="auto">
            <a:xfrm>
              <a:off x="3888" y="960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41" name="Rectangle 205"/>
            <p:cNvSpPr>
              <a:spLocks noChangeArrowheads="1"/>
            </p:cNvSpPr>
            <p:nvPr/>
          </p:nvSpPr>
          <p:spPr bwMode="auto">
            <a:xfrm>
              <a:off x="3969" y="988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42" name="Rectangle 206"/>
            <p:cNvSpPr>
              <a:spLocks noChangeArrowheads="1"/>
            </p:cNvSpPr>
            <p:nvPr/>
          </p:nvSpPr>
          <p:spPr bwMode="auto">
            <a:xfrm>
              <a:off x="624" y="1152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43" name="Rectangle 207"/>
            <p:cNvSpPr>
              <a:spLocks noChangeArrowheads="1"/>
            </p:cNvSpPr>
            <p:nvPr/>
          </p:nvSpPr>
          <p:spPr bwMode="auto">
            <a:xfrm>
              <a:off x="746" y="119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24144" name="Rectangle 208"/>
            <p:cNvSpPr>
              <a:spLocks noChangeArrowheads="1"/>
            </p:cNvSpPr>
            <p:nvPr/>
          </p:nvSpPr>
          <p:spPr bwMode="auto">
            <a:xfrm>
              <a:off x="1184" y="119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4145" name="Rectangle 209"/>
            <p:cNvSpPr>
              <a:spLocks noChangeArrowheads="1"/>
            </p:cNvSpPr>
            <p:nvPr/>
          </p:nvSpPr>
          <p:spPr bwMode="auto">
            <a:xfrm>
              <a:off x="3024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46" name="Rectangle 210"/>
            <p:cNvSpPr>
              <a:spLocks noChangeArrowheads="1"/>
            </p:cNvSpPr>
            <p:nvPr/>
          </p:nvSpPr>
          <p:spPr bwMode="auto">
            <a:xfrm>
              <a:off x="3129" y="1180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47" name="Rectangle 211"/>
            <p:cNvSpPr>
              <a:spLocks noChangeArrowheads="1"/>
            </p:cNvSpPr>
            <p:nvPr/>
          </p:nvSpPr>
          <p:spPr bwMode="auto">
            <a:xfrm>
              <a:off x="3312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48" name="Rectangle 212"/>
            <p:cNvSpPr>
              <a:spLocks noChangeArrowheads="1"/>
            </p:cNvSpPr>
            <p:nvPr/>
          </p:nvSpPr>
          <p:spPr bwMode="auto">
            <a:xfrm>
              <a:off x="3410" y="1180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49" name="Rectangle 213"/>
            <p:cNvSpPr>
              <a:spLocks noChangeArrowheads="1"/>
            </p:cNvSpPr>
            <p:nvPr/>
          </p:nvSpPr>
          <p:spPr bwMode="auto">
            <a:xfrm>
              <a:off x="3600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0" name="Rectangle 214"/>
            <p:cNvSpPr>
              <a:spLocks noChangeArrowheads="1"/>
            </p:cNvSpPr>
            <p:nvPr/>
          </p:nvSpPr>
          <p:spPr bwMode="auto">
            <a:xfrm>
              <a:off x="3701" y="1180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51" name="Rectangle 215"/>
            <p:cNvSpPr>
              <a:spLocks noChangeArrowheads="1"/>
            </p:cNvSpPr>
            <p:nvPr/>
          </p:nvSpPr>
          <p:spPr bwMode="auto">
            <a:xfrm>
              <a:off x="3888" y="1152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2" name="Rectangle 216"/>
            <p:cNvSpPr>
              <a:spLocks noChangeArrowheads="1"/>
            </p:cNvSpPr>
            <p:nvPr/>
          </p:nvSpPr>
          <p:spPr bwMode="auto">
            <a:xfrm>
              <a:off x="3978" y="1180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53" name="Rectangle 217"/>
            <p:cNvSpPr>
              <a:spLocks noChangeArrowheads="1"/>
            </p:cNvSpPr>
            <p:nvPr/>
          </p:nvSpPr>
          <p:spPr bwMode="auto">
            <a:xfrm>
              <a:off x="4176" y="1152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4" name="Rectangle 218"/>
            <p:cNvSpPr>
              <a:spLocks noChangeArrowheads="1"/>
            </p:cNvSpPr>
            <p:nvPr/>
          </p:nvSpPr>
          <p:spPr bwMode="auto">
            <a:xfrm>
              <a:off x="4257" y="1180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55" name="Rectangle 219"/>
            <p:cNvSpPr>
              <a:spLocks noChangeArrowheads="1"/>
            </p:cNvSpPr>
            <p:nvPr/>
          </p:nvSpPr>
          <p:spPr bwMode="auto">
            <a:xfrm>
              <a:off x="3024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6" name="Rectangle 220"/>
            <p:cNvSpPr>
              <a:spLocks noChangeArrowheads="1"/>
            </p:cNvSpPr>
            <p:nvPr/>
          </p:nvSpPr>
          <p:spPr bwMode="auto">
            <a:xfrm>
              <a:off x="3129" y="1180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57" name="Rectangle 221"/>
            <p:cNvSpPr>
              <a:spLocks noChangeArrowheads="1"/>
            </p:cNvSpPr>
            <p:nvPr/>
          </p:nvSpPr>
          <p:spPr bwMode="auto">
            <a:xfrm>
              <a:off x="3312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58" name="Rectangle 222"/>
            <p:cNvSpPr>
              <a:spLocks noChangeArrowheads="1"/>
            </p:cNvSpPr>
            <p:nvPr/>
          </p:nvSpPr>
          <p:spPr bwMode="auto">
            <a:xfrm>
              <a:off x="3410" y="1180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59" name="Rectangle 223"/>
            <p:cNvSpPr>
              <a:spLocks noChangeArrowheads="1"/>
            </p:cNvSpPr>
            <p:nvPr/>
          </p:nvSpPr>
          <p:spPr bwMode="auto">
            <a:xfrm>
              <a:off x="3600" y="115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0" name="Rectangle 224"/>
            <p:cNvSpPr>
              <a:spLocks noChangeArrowheads="1"/>
            </p:cNvSpPr>
            <p:nvPr/>
          </p:nvSpPr>
          <p:spPr bwMode="auto">
            <a:xfrm>
              <a:off x="3701" y="1180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61" name="Rectangle 225"/>
            <p:cNvSpPr>
              <a:spLocks noChangeArrowheads="1"/>
            </p:cNvSpPr>
            <p:nvPr/>
          </p:nvSpPr>
          <p:spPr bwMode="auto">
            <a:xfrm>
              <a:off x="3888" y="1152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2" name="Rectangle 226"/>
            <p:cNvSpPr>
              <a:spLocks noChangeArrowheads="1"/>
            </p:cNvSpPr>
            <p:nvPr/>
          </p:nvSpPr>
          <p:spPr bwMode="auto">
            <a:xfrm>
              <a:off x="3978" y="1180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63" name="Rectangle 227"/>
            <p:cNvSpPr>
              <a:spLocks noChangeArrowheads="1"/>
            </p:cNvSpPr>
            <p:nvPr/>
          </p:nvSpPr>
          <p:spPr bwMode="auto">
            <a:xfrm>
              <a:off x="4176" y="1152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4" name="Rectangle 228"/>
            <p:cNvSpPr>
              <a:spLocks noChangeArrowheads="1"/>
            </p:cNvSpPr>
            <p:nvPr/>
          </p:nvSpPr>
          <p:spPr bwMode="auto">
            <a:xfrm>
              <a:off x="4257" y="1180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65" name="Rectangle 229"/>
            <p:cNvSpPr>
              <a:spLocks noChangeArrowheads="1"/>
            </p:cNvSpPr>
            <p:nvPr/>
          </p:nvSpPr>
          <p:spPr bwMode="auto">
            <a:xfrm>
              <a:off x="624" y="1344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6" name="Rectangle 230"/>
            <p:cNvSpPr>
              <a:spLocks noChangeArrowheads="1"/>
            </p:cNvSpPr>
            <p:nvPr/>
          </p:nvSpPr>
          <p:spPr bwMode="auto">
            <a:xfrm>
              <a:off x="746" y="1383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424167" name="Rectangle 231"/>
            <p:cNvSpPr>
              <a:spLocks noChangeArrowheads="1"/>
            </p:cNvSpPr>
            <p:nvPr/>
          </p:nvSpPr>
          <p:spPr bwMode="auto">
            <a:xfrm>
              <a:off x="1184" y="1383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4168" name="Rectangle 232"/>
            <p:cNvSpPr>
              <a:spLocks noChangeArrowheads="1"/>
            </p:cNvSpPr>
            <p:nvPr/>
          </p:nvSpPr>
          <p:spPr bwMode="auto">
            <a:xfrm>
              <a:off x="3312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69" name="Rectangle 233"/>
            <p:cNvSpPr>
              <a:spLocks noChangeArrowheads="1"/>
            </p:cNvSpPr>
            <p:nvPr/>
          </p:nvSpPr>
          <p:spPr bwMode="auto">
            <a:xfrm>
              <a:off x="3417" y="1372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70" name="Rectangle 234"/>
            <p:cNvSpPr>
              <a:spLocks noChangeArrowheads="1"/>
            </p:cNvSpPr>
            <p:nvPr/>
          </p:nvSpPr>
          <p:spPr bwMode="auto">
            <a:xfrm>
              <a:off x="3600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1" name="Rectangle 235"/>
            <p:cNvSpPr>
              <a:spLocks noChangeArrowheads="1"/>
            </p:cNvSpPr>
            <p:nvPr/>
          </p:nvSpPr>
          <p:spPr bwMode="auto">
            <a:xfrm>
              <a:off x="3698" y="1372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72" name="Rectangle 236"/>
            <p:cNvSpPr>
              <a:spLocks noChangeArrowheads="1"/>
            </p:cNvSpPr>
            <p:nvPr/>
          </p:nvSpPr>
          <p:spPr bwMode="auto">
            <a:xfrm>
              <a:off x="3888" y="1344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3" name="Rectangle 237"/>
            <p:cNvSpPr>
              <a:spLocks noChangeArrowheads="1"/>
            </p:cNvSpPr>
            <p:nvPr/>
          </p:nvSpPr>
          <p:spPr bwMode="auto">
            <a:xfrm>
              <a:off x="3989" y="1372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74" name="Rectangle 238"/>
            <p:cNvSpPr>
              <a:spLocks noChangeArrowheads="1"/>
            </p:cNvSpPr>
            <p:nvPr/>
          </p:nvSpPr>
          <p:spPr bwMode="auto">
            <a:xfrm>
              <a:off x="4176" y="1344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5" name="Rectangle 239"/>
            <p:cNvSpPr>
              <a:spLocks noChangeArrowheads="1"/>
            </p:cNvSpPr>
            <p:nvPr/>
          </p:nvSpPr>
          <p:spPr bwMode="auto">
            <a:xfrm>
              <a:off x="4266" y="1372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76" name="Rectangle 240"/>
            <p:cNvSpPr>
              <a:spLocks noChangeArrowheads="1"/>
            </p:cNvSpPr>
            <p:nvPr/>
          </p:nvSpPr>
          <p:spPr bwMode="auto">
            <a:xfrm>
              <a:off x="4464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7" name="Rectangle 241"/>
            <p:cNvSpPr>
              <a:spLocks noChangeArrowheads="1"/>
            </p:cNvSpPr>
            <p:nvPr/>
          </p:nvSpPr>
          <p:spPr bwMode="auto">
            <a:xfrm>
              <a:off x="4545" y="1372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78" name="Rectangle 242"/>
            <p:cNvSpPr>
              <a:spLocks noChangeArrowheads="1"/>
            </p:cNvSpPr>
            <p:nvPr/>
          </p:nvSpPr>
          <p:spPr bwMode="auto">
            <a:xfrm>
              <a:off x="3312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79" name="Rectangle 243"/>
            <p:cNvSpPr>
              <a:spLocks noChangeArrowheads="1"/>
            </p:cNvSpPr>
            <p:nvPr/>
          </p:nvSpPr>
          <p:spPr bwMode="auto">
            <a:xfrm>
              <a:off x="3417" y="1372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80" name="Rectangle 244"/>
            <p:cNvSpPr>
              <a:spLocks noChangeArrowheads="1"/>
            </p:cNvSpPr>
            <p:nvPr/>
          </p:nvSpPr>
          <p:spPr bwMode="auto">
            <a:xfrm>
              <a:off x="3600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1" name="Rectangle 245"/>
            <p:cNvSpPr>
              <a:spLocks noChangeArrowheads="1"/>
            </p:cNvSpPr>
            <p:nvPr/>
          </p:nvSpPr>
          <p:spPr bwMode="auto">
            <a:xfrm>
              <a:off x="3698" y="1372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82" name="Rectangle 246"/>
            <p:cNvSpPr>
              <a:spLocks noChangeArrowheads="1"/>
            </p:cNvSpPr>
            <p:nvPr/>
          </p:nvSpPr>
          <p:spPr bwMode="auto">
            <a:xfrm>
              <a:off x="3888" y="1344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3" name="Rectangle 247"/>
            <p:cNvSpPr>
              <a:spLocks noChangeArrowheads="1"/>
            </p:cNvSpPr>
            <p:nvPr/>
          </p:nvSpPr>
          <p:spPr bwMode="auto">
            <a:xfrm>
              <a:off x="3989" y="1372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84" name="Rectangle 248"/>
            <p:cNvSpPr>
              <a:spLocks noChangeArrowheads="1"/>
            </p:cNvSpPr>
            <p:nvPr/>
          </p:nvSpPr>
          <p:spPr bwMode="auto">
            <a:xfrm>
              <a:off x="4176" y="1344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5" name="Rectangle 249"/>
            <p:cNvSpPr>
              <a:spLocks noChangeArrowheads="1"/>
            </p:cNvSpPr>
            <p:nvPr/>
          </p:nvSpPr>
          <p:spPr bwMode="auto">
            <a:xfrm>
              <a:off x="4266" y="1372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86" name="Rectangle 250"/>
            <p:cNvSpPr>
              <a:spLocks noChangeArrowheads="1"/>
            </p:cNvSpPr>
            <p:nvPr/>
          </p:nvSpPr>
          <p:spPr bwMode="auto">
            <a:xfrm>
              <a:off x="4464" y="134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7" name="Rectangle 251"/>
            <p:cNvSpPr>
              <a:spLocks noChangeArrowheads="1"/>
            </p:cNvSpPr>
            <p:nvPr/>
          </p:nvSpPr>
          <p:spPr bwMode="auto">
            <a:xfrm>
              <a:off x="4545" y="1372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188" name="Rectangle 252"/>
            <p:cNvSpPr>
              <a:spLocks noChangeArrowheads="1"/>
            </p:cNvSpPr>
            <p:nvPr/>
          </p:nvSpPr>
          <p:spPr bwMode="auto">
            <a:xfrm>
              <a:off x="624" y="1536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89" name="Rectangle 253"/>
            <p:cNvSpPr>
              <a:spLocks noChangeArrowheads="1"/>
            </p:cNvSpPr>
            <p:nvPr/>
          </p:nvSpPr>
          <p:spPr bwMode="auto">
            <a:xfrm>
              <a:off x="746" y="157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endParaRPr lang="en-US" dirty="0"/>
            </a:p>
          </p:txBody>
        </p:sp>
        <p:sp>
          <p:nvSpPr>
            <p:cNvPr id="424190" name="Rectangle 254"/>
            <p:cNvSpPr>
              <a:spLocks noChangeArrowheads="1"/>
            </p:cNvSpPr>
            <p:nvPr/>
          </p:nvSpPr>
          <p:spPr bwMode="auto">
            <a:xfrm>
              <a:off x="1184" y="1575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4191" name="Rectangle 255"/>
            <p:cNvSpPr>
              <a:spLocks noChangeArrowheads="1"/>
            </p:cNvSpPr>
            <p:nvPr/>
          </p:nvSpPr>
          <p:spPr bwMode="auto">
            <a:xfrm>
              <a:off x="3600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92" name="Rectangle 256"/>
            <p:cNvSpPr>
              <a:spLocks noChangeArrowheads="1"/>
            </p:cNvSpPr>
            <p:nvPr/>
          </p:nvSpPr>
          <p:spPr bwMode="auto">
            <a:xfrm>
              <a:off x="3705" y="1564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193" name="Rectangle 257"/>
            <p:cNvSpPr>
              <a:spLocks noChangeArrowheads="1"/>
            </p:cNvSpPr>
            <p:nvPr/>
          </p:nvSpPr>
          <p:spPr bwMode="auto">
            <a:xfrm>
              <a:off x="3888" y="1536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94" name="Rectangle 258"/>
            <p:cNvSpPr>
              <a:spLocks noChangeArrowheads="1"/>
            </p:cNvSpPr>
            <p:nvPr/>
          </p:nvSpPr>
          <p:spPr bwMode="auto">
            <a:xfrm>
              <a:off x="3986" y="1564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195" name="Rectangle 259"/>
            <p:cNvSpPr>
              <a:spLocks noChangeArrowheads="1"/>
            </p:cNvSpPr>
            <p:nvPr/>
          </p:nvSpPr>
          <p:spPr bwMode="auto">
            <a:xfrm>
              <a:off x="4176" y="1536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96" name="Rectangle 260"/>
            <p:cNvSpPr>
              <a:spLocks noChangeArrowheads="1"/>
            </p:cNvSpPr>
            <p:nvPr/>
          </p:nvSpPr>
          <p:spPr bwMode="auto">
            <a:xfrm>
              <a:off x="4277" y="1564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197" name="Rectangle 261"/>
            <p:cNvSpPr>
              <a:spLocks noChangeArrowheads="1"/>
            </p:cNvSpPr>
            <p:nvPr/>
          </p:nvSpPr>
          <p:spPr bwMode="auto">
            <a:xfrm>
              <a:off x="4464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198" name="Rectangle 262"/>
            <p:cNvSpPr>
              <a:spLocks noChangeArrowheads="1"/>
            </p:cNvSpPr>
            <p:nvPr/>
          </p:nvSpPr>
          <p:spPr bwMode="auto">
            <a:xfrm>
              <a:off x="4554" y="1564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199" name="Rectangle 263"/>
            <p:cNvSpPr>
              <a:spLocks noChangeArrowheads="1"/>
            </p:cNvSpPr>
            <p:nvPr/>
          </p:nvSpPr>
          <p:spPr bwMode="auto">
            <a:xfrm>
              <a:off x="4752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0" name="Rectangle 264"/>
            <p:cNvSpPr>
              <a:spLocks noChangeArrowheads="1"/>
            </p:cNvSpPr>
            <p:nvPr/>
          </p:nvSpPr>
          <p:spPr bwMode="auto">
            <a:xfrm>
              <a:off x="4833" y="1564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01" name="Rectangle 265"/>
            <p:cNvSpPr>
              <a:spLocks noChangeArrowheads="1"/>
            </p:cNvSpPr>
            <p:nvPr/>
          </p:nvSpPr>
          <p:spPr bwMode="auto">
            <a:xfrm>
              <a:off x="3600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2" name="Rectangle 266"/>
            <p:cNvSpPr>
              <a:spLocks noChangeArrowheads="1"/>
            </p:cNvSpPr>
            <p:nvPr/>
          </p:nvSpPr>
          <p:spPr bwMode="auto">
            <a:xfrm>
              <a:off x="3705" y="1564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203" name="Rectangle 267"/>
            <p:cNvSpPr>
              <a:spLocks noChangeArrowheads="1"/>
            </p:cNvSpPr>
            <p:nvPr/>
          </p:nvSpPr>
          <p:spPr bwMode="auto">
            <a:xfrm>
              <a:off x="3888" y="1536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4" name="Rectangle 268"/>
            <p:cNvSpPr>
              <a:spLocks noChangeArrowheads="1"/>
            </p:cNvSpPr>
            <p:nvPr/>
          </p:nvSpPr>
          <p:spPr bwMode="auto">
            <a:xfrm>
              <a:off x="3986" y="1564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05" name="Rectangle 269"/>
            <p:cNvSpPr>
              <a:spLocks noChangeArrowheads="1"/>
            </p:cNvSpPr>
            <p:nvPr/>
          </p:nvSpPr>
          <p:spPr bwMode="auto">
            <a:xfrm>
              <a:off x="4176" y="1536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6" name="Rectangle 270"/>
            <p:cNvSpPr>
              <a:spLocks noChangeArrowheads="1"/>
            </p:cNvSpPr>
            <p:nvPr/>
          </p:nvSpPr>
          <p:spPr bwMode="auto">
            <a:xfrm>
              <a:off x="4277" y="1564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207" name="Rectangle 271"/>
            <p:cNvSpPr>
              <a:spLocks noChangeArrowheads="1"/>
            </p:cNvSpPr>
            <p:nvPr/>
          </p:nvSpPr>
          <p:spPr bwMode="auto">
            <a:xfrm>
              <a:off x="4464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08" name="Rectangle 272"/>
            <p:cNvSpPr>
              <a:spLocks noChangeArrowheads="1"/>
            </p:cNvSpPr>
            <p:nvPr/>
          </p:nvSpPr>
          <p:spPr bwMode="auto">
            <a:xfrm>
              <a:off x="4554" y="1564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209" name="Rectangle 273"/>
            <p:cNvSpPr>
              <a:spLocks noChangeArrowheads="1"/>
            </p:cNvSpPr>
            <p:nvPr/>
          </p:nvSpPr>
          <p:spPr bwMode="auto">
            <a:xfrm>
              <a:off x="4752" y="153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10" name="Rectangle 274"/>
            <p:cNvSpPr>
              <a:spLocks noChangeArrowheads="1"/>
            </p:cNvSpPr>
            <p:nvPr/>
          </p:nvSpPr>
          <p:spPr bwMode="auto">
            <a:xfrm>
              <a:off x="4833" y="1564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11" name="Rectangle 275"/>
            <p:cNvSpPr>
              <a:spLocks noChangeArrowheads="1"/>
            </p:cNvSpPr>
            <p:nvPr/>
          </p:nvSpPr>
          <p:spPr bwMode="auto">
            <a:xfrm>
              <a:off x="624" y="1728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12" name="Rectangle 276"/>
            <p:cNvSpPr>
              <a:spLocks noChangeArrowheads="1"/>
            </p:cNvSpPr>
            <p:nvPr/>
          </p:nvSpPr>
          <p:spPr bwMode="auto">
            <a:xfrm>
              <a:off x="746" y="1767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0x017: </a:t>
              </a:r>
              <a:endParaRPr lang="en-US" dirty="0"/>
            </a:p>
          </p:txBody>
        </p:sp>
        <p:sp>
          <p:nvSpPr>
            <p:cNvPr id="424213" name="Rectangle 277"/>
            <p:cNvSpPr>
              <a:spLocks noChangeArrowheads="1"/>
            </p:cNvSpPr>
            <p:nvPr/>
          </p:nvSpPr>
          <p:spPr bwMode="auto">
            <a:xfrm>
              <a:off x="1182" y="1767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24214" name="Rectangle 278"/>
            <p:cNvSpPr>
              <a:spLocks noChangeArrowheads="1"/>
            </p:cNvSpPr>
            <p:nvPr/>
          </p:nvSpPr>
          <p:spPr bwMode="auto">
            <a:xfrm>
              <a:off x="1486" y="1767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15" name="Rectangle 279"/>
            <p:cNvSpPr>
              <a:spLocks noChangeArrowheads="1"/>
            </p:cNvSpPr>
            <p:nvPr/>
          </p:nvSpPr>
          <p:spPr bwMode="auto">
            <a:xfrm>
              <a:off x="1585" y="176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4216" name="Rectangle 280"/>
            <p:cNvSpPr>
              <a:spLocks noChangeArrowheads="1"/>
            </p:cNvSpPr>
            <p:nvPr/>
          </p:nvSpPr>
          <p:spPr bwMode="auto">
            <a:xfrm>
              <a:off x="1754" y="1767"/>
              <a:ext cx="20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4217" name="Rectangle 281"/>
            <p:cNvSpPr>
              <a:spLocks noChangeArrowheads="1"/>
            </p:cNvSpPr>
            <p:nvPr/>
          </p:nvSpPr>
          <p:spPr bwMode="auto">
            <a:xfrm>
              <a:off x="1920" y="176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18" name="Rectangle 282"/>
            <p:cNvSpPr>
              <a:spLocks noChangeArrowheads="1"/>
            </p:cNvSpPr>
            <p:nvPr/>
          </p:nvSpPr>
          <p:spPr bwMode="auto">
            <a:xfrm>
              <a:off x="3888" y="1728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19" name="Rectangle 283"/>
            <p:cNvSpPr>
              <a:spLocks noChangeArrowheads="1"/>
            </p:cNvSpPr>
            <p:nvPr/>
          </p:nvSpPr>
          <p:spPr bwMode="auto">
            <a:xfrm>
              <a:off x="3993" y="1756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220" name="Rectangle 284"/>
            <p:cNvSpPr>
              <a:spLocks noChangeArrowheads="1"/>
            </p:cNvSpPr>
            <p:nvPr/>
          </p:nvSpPr>
          <p:spPr bwMode="auto">
            <a:xfrm>
              <a:off x="4176" y="1728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1" name="Rectangle 285"/>
            <p:cNvSpPr>
              <a:spLocks noChangeArrowheads="1"/>
            </p:cNvSpPr>
            <p:nvPr/>
          </p:nvSpPr>
          <p:spPr bwMode="auto">
            <a:xfrm>
              <a:off x="4274" y="1756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22" name="Rectangle 286"/>
            <p:cNvSpPr>
              <a:spLocks noChangeArrowheads="1"/>
            </p:cNvSpPr>
            <p:nvPr/>
          </p:nvSpPr>
          <p:spPr bwMode="auto">
            <a:xfrm>
              <a:off x="4464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3" name="Rectangle 287"/>
            <p:cNvSpPr>
              <a:spLocks noChangeArrowheads="1"/>
            </p:cNvSpPr>
            <p:nvPr/>
          </p:nvSpPr>
          <p:spPr bwMode="auto">
            <a:xfrm>
              <a:off x="4565" y="1756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224" name="Rectangle 288"/>
            <p:cNvSpPr>
              <a:spLocks noChangeArrowheads="1"/>
            </p:cNvSpPr>
            <p:nvPr/>
          </p:nvSpPr>
          <p:spPr bwMode="auto">
            <a:xfrm>
              <a:off x="4752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5" name="Rectangle 289"/>
            <p:cNvSpPr>
              <a:spLocks noChangeArrowheads="1"/>
            </p:cNvSpPr>
            <p:nvPr/>
          </p:nvSpPr>
          <p:spPr bwMode="auto">
            <a:xfrm>
              <a:off x="4842" y="1756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226" name="Rectangle 290"/>
            <p:cNvSpPr>
              <a:spLocks noChangeArrowheads="1"/>
            </p:cNvSpPr>
            <p:nvPr/>
          </p:nvSpPr>
          <p:spPr bwMode="auto">
            <a:xfrm>
              <a:off x="5040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7" name="Rectangle 291"/>
            <p:cNvSpPr>
              <a:spLocks noChangeArrowheads="1"/>
            </p:cNvSpPr>
            <p:nvPr/>
          </p:nvSpPr>
          <p:spPr bwMode="auto">
            <a:xfrm>
              <a:off x="5121" y="1756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28" name="Rectangle 292"/>
            <p:cNvSpPr>
              <a:spLocks noChangeArrowheads="1"/>
            </p:cNvSpPr>
            <p:nvPr/>
          </p:nvSpPr>
          <p:spPr bwMode="auto">
            <a:xfrm>
              <a:off x="3888" y="1728"/>
              <a:ext cx="289" cy="193"/>
            </a:xfrm>
            <a:prstGeom prst="rect">
              <a:avLst/>
            </a:prstGeom>
            <a:solidFill>
              <a:srgbClr val="B2B2B2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29" name="Rectangle 293"/>
            <p:cNvSpPr>
              <a:spLocks noChangeArrowheads="1"/>
            </p:cNvSpPr>
            <p:nvPr/>
          </p:nvSpPr>
          <p:spPr bwMode="auto">
            <a:xfrm>
              <a:off x="3993" y="1756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4230" name="Rectangle 294"/>
            <p:cNvSpPr>
              <a:spLocks noChangeArrowheads="1"/>
            </p:cNvSpPr>
            <p:nvPr/>
          </p:nvSpPr>
          <p:spPr bwMode="auto">
            <a:xfrm>
              <a:off x="4176" y="1728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1" name="Rectangle 295"/>
            <p:cNvSpPr>
              <a:spLocks noChangeArrowheads="1"/>
            </p:cNvSpPr>
            <p:nvPr/>
          </p:nvSpPr>
          <p:spPr bwMode="auto">
            <a:xfrm>
              <a:off x="4274" y="1756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32" name="Rectangle 296"/>
            <p:cNvSpPr>
              <a:spLocks noChangeArrowheads="1"/>
            </p:cNvSpPr>
            <p:nvPr/>
          </p:nvSpPr>
          <p:spPr bwMode="auto">
            <a:xfrm>
              <a:off x="4464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3" name="Rectangle 297"/>
            <p:cNvSpPr>
              <a:spLocks noChangeArrowheads="1"/>
            </p:cNvSpPr>
            <p:nvPr/>
          </p:nvSpPr>
          <p:spPr bwMode="auto">
            <a:xfrm>
              <a:off x="4565" y="1756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4234" name="Rectangle 298"/>
            <p:cNvSpPr>
              <a:spLocks noChangeArrowheads="1"/>
            </p:cNvSpPr>
            <p:nvPr/>
          </p:nvSpPr>
          <p:spPr bwMode="auto">
            <a:xfrm>
              <a:off x="4752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5" name="Rectangle 299"/>
            <p:cNvSpPr>
              <a:spLocks noChangeArrowheads="1"/>
            </p:cNvSpPr>
            <p:nvPr/>
          </p:nvSpPr>
          <p:spPr bwMode="auto">
            <a:xfrm>
              <a:off x="4842" y="1756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4236" name="Rectangle 300"/>
            <p:cNvSpPr>
              <a:spLocks noChangeArrowheads="1"/>
            </p:cNvSpPr>
            <p:nvPr/>
          </p:nvSpPr>
          <p:spPr bwMode="auto">
            <a:xfrm>
              <a:off x="5040" y="172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7" name="Rectangle 301"/>
            <p:cNvSpPr>
              <a:spLocks noChangeArrowheads="1"/>
            </p:cNvSpPr>
            <p:nvPr/>
          </p:nvSpPr>
          <p:spPr bwMode="auto">
            <a:xfrm>
              <a:off x="5121" y="1756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38" name="Line 302"/>
            <p:cNvSpPr>
              <a:spLocks noChangeShapeType="1"/>
            </p:cNvSpPr>
            <p:nvPr/>
          </p:nvSpPr>
          <p:spPr bwMode="auto">
            <a:xfrm flipH="1">
              <a:off x="2976" y="1920"/>
              <a:ext cx="912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39" name="Line 303"/>
            <p:cNvSpPr>
              <a:spLocks noChangeShapeType="1"/>
            </p:cNvSpPr>
            <p:nvPr/>
          </p:nvSpPr>
          <p:spPr bwMode="auto">
            <a:xfrm>
              <a:off x="4176" y="1920"/>
              <a:ext cx="1" cy="16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40" name="Rectangle 304"/>
            <p:cNvSpPr>
              <a:spLocks noChangeArrowheads="1"/>
            </p:cNvSpPr>
            <p:nvPr/>
          </p:nvSpPr>
          <p:spPr bwMode="auto">
            <a:xfrm>
              <a:off x="5040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41" name="Rectangle 305"/>
            <p:cNvSpPr>
              <a:spLocks noChangeArrowheads="1"/>
            </p:cNvSpPr>
            <p:nvPr/>
          </p:nvSpPr>
          <p:spPr bwMode="auto">
            <a:xfrm>
              <a:off x="5131" y="572"/>
              <a:ext cx="148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24242" name="Rectangle 306"/>
            <p:cNvSpPr>
              <a:spLocks noChangeArrowheads="1"/>
            </p:cNvSpPr>
            <p:nvPr/>
          </p:nvSpPr>
          <p:spPr bwMode="auto">
            <a:xfrm>
              <a:off x="2976" y="2592"/>
              <a:ext cx="1201" cy="625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43" name="Rectangle 307"/>
            <p:cNvSpPr>
              <a:spLocks noChangeArrowheads="1"/>
            </p:cNvSpPr>
            <p:nvPr/>
          </p:nvSpPr>
          <p:spPr bwMode="auto">
            <a:xfrm>
              <a:off x="3513" y="2633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44" name="Rectangle 308"/>
            <p:cNvSpPr>
              <a:spLocks noChangeArrowheads="1"/>
            </p:cNvSpPr>
            <p:nvPr/>
          </p:nvSpPr>
          <p:spPr bwMode="auto">
            <a:xfrm>
              <a:off x="2976" y="2832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45" name="Rectangle 309"/>
            <p:cNvSpPr>
              <a:spLocks noChangeArrowheads="1"/>
            </p:cNvSpPr>
            <p:nvPr/>
          </p:nvSpPr>
          <p:spPr bwMode="auto">
            <a:xfrm>
              <a:off x="3038" y="2862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46" name="Rectangle 310"/>
            <p:cNvSpPr>
              <a:spLocks noChangeArrowheads="1"/>
            </p:cNvSpPr>
            <p:nvPr/>
          </p:nvSpPr>
          <p:spPr bwMode="auto">
            <a:xfrm>
              <a:off x="3150" y="287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47" name="Rectangle 311"/>
            <p:cNvSpPr>
              <a:spLocks noChangeArrowheads="1"/>
            </p:cNvSpPr>
            <p:nvPr/>
          </p:nvSpPr>
          <p:spPr bwMode="auto">
            <a:xfrm>
              <a:off x="3249" y="287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48" name="Rectangle 312"/>
            <p:cNvSpPr>
              <a:spLocks noChangeArrowheads="1"/>
            </p:cNvSpPr>
            <p:nvPr/>
          </p:nvSpPr>
          <p:spPr bwMode="auto">
            <a:xfrm>
              <a:off x="3418" y="286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49" name="Rectangle 313"/>
            <p:cNvSpPr>
              <a:spLocks noChangeArrowheads="1"/>
            </p:cNvSpPr>
            <p:nvPr/>
          </p:nvSpPr>
          <p:spPr bwMode="auto">
            <a:xfrm>
              <a:off x="3480" y="2858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50" name="Rectangle 314"/>
            <p:cNvSpPr>
              <a:spLocks noChangeArrowheads="1"/>
            </p:cNvSpPr>
            <p:nvPr/>
          </p:nvSpPr>
          <p:spPr bwMode="auto">
            <a:xfrm>
              <a:off x="3611" y="286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4251" name="Rectangle 315"/>
            <p:cNvSpPr>
              <a:spLocks noChangeArrowheads="1"/>
            </p:cNvSpPr>
            <p:nvPr/>
          </p:nvSpPr>
          <p:spPr bwMode="auto">
            <a:xfrm>
              <a:off x="2976" y="2592"/>
              <a:ext cx="1201" cy="625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52" name="Rectangle 316"/>
            <p:cNvSpPr>
              <a:spLocks noChangeArrowheads="1"/>
            </p:cNvSpPr>
            <p:nvPr/>
          </p:nvSpPr>
          <p:spPr bwMode="auto">
            <a:xfrm>
              <a:off x="3513" y="2633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4253" name="Rectangle 317"/>
            <p:cNvSpPr>
              <a:spLocks noChangeArrowheads="1"/>
            </p:cNvSpPr>
            <p:nvPr/>
          </p:nvSpPr>
          <p:spPr bwMode="auto">
            <a:xfrm>
              <a:off x="2976" y="2832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54" name="Rectangle 318"/>
            <p:cNvSpPr>
              <a:spLocks noChangeArrowheads="1"/>
            </p:cNvSpPr>
            <p:nvPr/>
          </p:nvSpPr>
          <p:spPr bwMode="auto">
            <a:xfrm>
              <a:off x="3038" y="2862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55" name="Rectangle 319"/>
            <p:cNvSpPr>
              <a:spLocks noChangeArrowheads="1"/>
            </p:cNvSpPr>
            <p:nvPr/>
          </p:nvSpPr>
          <p:spPr bwMode="auto">
            <a:xfrm>
              <a:off x="3150" y="287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56" name="Rectangle 320"/>
            <p:cNvSpPr>
              <a:spLocks noChangeArrowheads="1"/>
            </p:cNvSpPr>
            <p:nvPr/>
          </p:nvSpPr>
          <p:spPr bwMode="auto">
            <a:xfrm>
              <a:off x="3249" y="287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57" name="Rectangle 321"/>
            <p:cNvSpPr>
              <a:spLocks noChangeArrowheads="1"/>
            </p:cNvSpPr>
            <p:nvPr/>
          </p:nvSpPr>
          <p:spPr bwMode="auto">
            <a:xfrm>
              <a:off x="3418" y="286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58" name="Rectangle 322"/>
            <p:cNvSpPr>
              <a:spLocks noChangeArrowheads="1"/>
            </p:cNvSpPr>
            <p:nvPr/>
          </p:nvSpPr>
          <p:spPr bwMode="auto">
            <a:xfrm>
              <a:off x="3480" y="2858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59" name="Rectangle 323"/>
            <p:cNvSpPr>
              <a:spLocks noChangeArrowheads="1"/>
            </p:cNvSpPr>
            <p:nvPr/>
          </p:nvSpPr>
          <p:spPr bwMode="auto">
            <a:xfrm>
              <a:off x="3611" y="286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4260" name="Rectangle 324"/>
            <p:cNvSpPr>
              <a:spLocks noChangeArrowheads="1"/>
            </p:cNvSpPr>
            <p:nvPr/>
          </p:nvSpPr>
          <p:spPr bwMode="auto">
            <a:xfrm>
              <a:off x="4176" y="3600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61" name="Rectangle 325"/>
            <p:cNvSpPr>
              <a:spLocks noChangeArrowheads="1"/>
            </p:cNvSpPr>
            <p:nvPr/>
          </p:nvSpPr>
          <p:spPr bwMode="auto">
            <a:xfrm>
              <a:off x="4730" y="3641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62" name="Rectangle 326"/>
            <p:cNvSpPr>
              <a:spLocks noChangeArrowheads="1"/>
            </p:cNvSpPr>
            <p:nvPr/>
          </p:nvSpPr>
          <p:spPr bwMode="auto">
            <a:xfrm>
              <a:off x="4176" y="3840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63" name="Rectangle 327"/>
            <p:cNvSpPr>
              <a:spLocks noChangeArrowheads="1"/>
            </p:cNvSpPr>
            <p:nvPr/>
          </p:nvSpPr>
          <p:spPr bwMode="auto">
            <a:xfrm>
              <a:off x="4262" y="3872"/>
              <a:ext cx="21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valA</a:t>
              </a:r>
              <a:endParaRPr lang="en-US"/>
            </a:p>
          </p:txBody>
        </p:sp>
        <p:sp>
          <p:nvSpPr>
            <p:cNvPr id="424264" name="Rectangle 328"/>
            <p:cNvSpPr>
              <a:spLocks noChangeArrowheads="1"/>
            </p:cNvSpPr>
            <p:nvPr/>
          </p:nvSpPr>
          <p:spPr bwMode="auto">
            <a:xfrm>
              <a:off x="4486" y="3868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65" name="Rectangle 329"/>
            <p:cNvSpPr>
              <a:spLocks noChangeArrowheads="1"/>
            </p:cNvSpPr>
            <p:nvPr/>
          </p:nvSpPr>
          <p:spPr bwMode="auto">
            <a:xfrm>
              <a:off x="4617" y="3872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66" name="Rectangle 330"/>
            <p:cNvSpPr>
              <a:spLocks noChangeArrowheads="1"/>
            </p:cNvSpPr>
            <p:nvPr/>
          </p:nvSpPr>
          <p:spPr bwMode="auto">
            <a:xfrm>
              <a:off x="4729" y="388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67" name="Rectangle 331"/>
            <p:cNvSpPr>
              <a:spLocks noChangeArrowheads="1"/>
            </p:cNvSpPr>
            <p:nvPr/>
          </p:nvSpPr>
          <p:spPr bwMode="auto">
            <a:xfrm>
              <a:off x="4828" y="388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4268" name="Rectangle 332"/>
            <p:cNvSpPr>
              <a:spLocks noChangeArrowheads="1"/>
            </p:cNvSpPr>
            <p:nvPr/>
          </p:nvSpPr>
          <p:spPr bwMode="auto">
            <a:xfrm>
              <a:off x="4997" y="387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69" name="Rectangle 333"/>
            <p:cNvSpPr>
              <a:spLocks noChangeArrowheads="1"/>
            </p:cNvSpPr>
            <p:nvPr/>
          </p:nvSpPr>
          <p:spPr bwMode="auto">
            <a:xfrm>
              <a:off x="5059" y="387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24270" name="Rectangle 334"/>
            <p:cNvSpPr>
              <a:spLocks noChangeArrowheads="1"/>
            </p:cNvSpPr>
            <p:nvPr/>
          </p:nvSpPr>
          <p:spPr bwMode="auto">
            <a:xfrm>
              <a:off x="5155" y="3872"/>
              <a:ext cx="173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10</a:t>
              </a:r>
              <a:endParaRPr lang="en-US"/>
            </a:p>
          </p:txBody>
        </p:sp>
        <p:sp>
          <p:nvSpPr>
            <p:cNvPr id="424271" name="Rectangle 335"/>
            <p:cNvSpPr>
              <a:spLocks noChangeArrowheads="1"/>
            </p:cNvSpPr>
            <p:nvPr/>
          </p:nvSpPr>
          <p:spPr bwMode="auto">
            <a:xfrm>
              <a:off x="4262" y="4019"/>
              <a:ext cx="21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valB</a:t>
              </a:r>
              <a:endParaRPr lang="en-US"/>
            </a:p>
          </p:txBody>
        </p:sp>
        <p:sp>
          <p:nvSpPr>
            <p:cNvPr id="424272" name="Rectangle 336"/>
            <p:cNvSpPr>
              <a:spLocks noChangeArrowheads="1"/>
            </p:cNvSpPr>
            <p:nvPr/>
          </p:nvSpPr>
          <p:spPr bwMode="auto">
            <a:xfrm>
              <a:off x="4486" y="4015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73" name="Rectangle 337"/>
            <p:cNvSpPr>
              <a:spLocks noChangeArrowheads="1"/>
            </p:cNvSpPr>
            <p:nvPr/>
          </p:nvSpPr>
          <p:spPr bwMode="auto">
            <a:xfrm>
              <a:off x="4617" y="4019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74" name="Rectangle 338"/>
            <p:cNvSpPr>
              <a:spLocks noChangeArrowheads="1"/>
            </p:cNvSpPr>
            <p:nvPr/>
          </p:nvSpPr>
          <p:spPr bwMode="auto">
            <a:xfrm>
              <a:off x="4729" y="4031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75" name="Rectangle 339"/>
            <p:cNvSpPr>
              <a:spLocks noChangeArrowheads="1"/>
            </p:cNvSpPr>
            <p:nvPr/>
          </p:nvSpPr>
          <p:spPr bwMode="auto">
            <a:xfrm>
              <a:off x="4828" y="4031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76" name="Rectangle 340"/>
            <p:cNvSpPr>
              <a:spLocks noChangeArrowheads="1"/>
            </p:cNvSpPr>
            <p:nvPr/>
          </p:nvSpPr>
          <p:spPr bwMode="auto">
            <a:xfrm>
              <a:off x="4997" y="4019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77" name="Rectangle 341"/>
            <p:cNvSpPr>
              <a:spLocks noChangeArrowheads="1"/>
            </p:cNvSpPr>
            <p:nvPr/>
          </p:nvSpPr>
          <p:spPr bwMode="auto">
            <a:xfrm>
              <a:off x="5059" y="4019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24278" name="Rectangle 342"/>
            <p:cNvSpPr>
              <a:spLocks noChangeArrowheads="1"/>
            </p:cNvSpPr>
            <p:nvPr/>
          </p:nvSpPr>
          <p:spPr bwMode="auto">
            <a:xfrm>
              <a:off x="5155" y="4019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4279" name="Rectangle 343"/>
            <p:cNvSpPr>
              <a:spLocks noChangeArrowheads="1"/>
            </p:cNvSpPr>
            <p:nvPr/>
          </p:nvSpPr>
          <p:spPr bwMode="auto">
            <a:xfrm>
              <a:off x="4176" y="3600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80" name="Rectangle 344"/>
            <p:cNvSpPr>
              <a:spLocks noChangeArrowheads="1"/>
            </p:cNvSpPr>
            <p:nvPr/>
          </p:nvSpPr>
          <p:spPr bwMode="auto">
            <a:xfrm>
              <a:off x="4730" y="3641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4281" name="Rectangle 345"/>
            <p:cNvSpPr>
              <a:spLocks noChangeArrowheads="1"/>
            </p:cNvSpPr>
            <p:nvPr/>
          </p:nvSpPr>
          <p:spPr bwMode="auto">
            <a:xfrm>
              <a:off x="4176" y="3840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82" name="Rectangle 346"/>
            <p:cNvSpPr>
              <a:spLocks noChangeArrowheads="1"/>
            </p:cNvSpPr>
            <p:nvPr/>
          </p:nvSpPr>
          <p:spPr bwMode="auto">
            <a:xfrm>
              <a:off x="4262" y="3872"/>
              <a:ext cx="21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valA</a:t>
              </a:r>
              <a:endParaRPr lang="en-US"/>
            </a:p>
          </p:txBody>
        </p:sp>
        <p:sp>
          <p:nvSpPr>
            <p:cNvPr id="424283" name="Rectangle 347"/>
            <p:cNvSpPr>
              <a:spLocks noChangeArrowheads="1"/>
            </p:cNvSpPr>
            <p:nvPr/>
          </p:nvSpPr>
          <p:spPr bwMode="auto">
            <a:xfrm>
              <a:off x="4486" y="3868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84" name="Rectangle 348"/>
            <p:cNvSpPr>
              <a:spLocks noChangeArrowheads="1"/>
            </p:cNvSpPr>
            <p:nvPr/>
          </p:nvSpPr>
          <p:spPr bwMode="auto">
            <a:xfrm>
              <a:off x="4617" y="3872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85" name="Rectangle 349"/>
            <p:cNvSpPr>
              <a:spLocks noChangeArrowheads="1"/>
            </p:cNvSpPr>
            <p:nvPr/>
          </p:nvSpPr>
          <p:spPr bwMode="auto">
            <a:xfrm>
              <a:off x="4729" y="388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86" name="Rectangle 350"/>
            <p:cNvSpPr>
              <a:spLocks noChangeArrowheads="1"/>
            </p:cNvSpPr>
            <p:nvPr/>
          </p:nvSpPr>
          <p:spPr bwMode="auto">
            <a:xfrm>
              <a:off x="4828" y="388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4287" name="Rectangle 351"/>
            <p:cNvSpPr>
              <a:spLocks noChangeArrowheads="1"/>
            </p:cNvSpPr>
            <p:nvPr/>
          </p:nvSpPr>
          <p:spPr bwMode="auto">
            <a:xfrm>
              <a:off x="4997" y="3872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88" name="Rectangle 352"/>
            <p:cNvSpPr>
              <a:spLocks noChangeArrowheads="1"/>
            </p:cNvSpPr>
            <p:nvPr/>
          </p:nvSpPr>
          <p:spPr bwMode="auto">
            <a:xfrm>
              <a:off x="5059" y="387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24289" name="Rectangle 353"/>
            <p:cNvSpPr>
              <a:spLocks noChangeArrowheads="1"/>
            </p:cNvSpPr>
            <p:nvPr/>
          </p:nvSpPr>
          <p:spPr bwMode="auto">
            <a:xfrm>
              <a:off x="5155" y="3872"/>
              <a:ext cx="173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10</a:t>
              </a:r>
              <a:endParaRPr lang="en-US"/>
            </a:p>
          </p:txBody>
        </p:sp>
        <p:sp>
          <p:nvSpPr>
            <p:cNvPr id="424290" name="Rectangle 354"/>
            <p:cNvSpPr>
              <a:spLocks noChangeArrowheads="1"/>
            </p:cNvSpPr>
            <p:nvPr/>
          </p:nvSpPr>
          <p:spPr bwMode="auto">
            <a:xfrm>
              <a:off x="4262" y="4019"/>
              <a:ext cx="21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valB</a:t>
              </a:r>
              <a:endParaRPr lang="en-US"/>
            </a:p>
          </p:txBody>
        </p:sp>
        <p:sp>
          <p:nvSpPr>
            <p:cNvPr id="424291" name="Rectangle 355"/>
            <p:cNvSpPr>
              <a:spLocks noChangeArrowheads="1"/>
            </p:cNvSpPr>
            <p:nvPr/>
          </p:nvSpPr>
          <p:spPr bwMode="auto">
            <a:xfrm>
              <a:off x="4486" y="4015"/>
              <a:ext cx="187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4292" name="Rectangle 356"/>
            <p:cNvSpPr>
              <a:spLocks noChangeArrowheads="1"/>
            </p:cNvSpPr>
            <p:nvPr/>
          </p:nvSpPr>
          <p:spPr bwMode="auto">
            <a:xfrm>
              <a:off x="4617" y="4019"/>
              <a:ext cx="16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4293" name="Rectangle 357"/>
            <p:cNvSpPr>
              <a:spLocks noChangeArrowheads="1"/>
            </p:cNvSpPr>
            <p:nvPr/>
          </p:nvSpPr>
          <p:spPr bwMode="auto">
            <a:xfrm>
              <a:off x="4729" y="4031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4294" name="Rectangle 358"/>
            <p:cNvSpPr>
              <a:spLocks noChangeArrowheads="1"/>
            </p:cNvSpPr>
            <p:nvPr/>
          </p:nvSpPr>
          <p:spPr bwMode="auto">
            <a:xfrm>
              <a:off x="4828" y="4031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4295" name="Rectangle 359"/>
            <p:cNvSpPr>
              <a:spLocks noChangeArrowheads="1"/>
            </p:cNvSpPr>
            <p:nvPr/>
          </p:nvSpPr>
          <p:spPr bwMode="auto">
            <a:xfrm>
              <a:off x="4997" y="4019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4296" name="Rectangle 360"/>
            <p:cNvSpPr>
              <a:spLocks noChangeArrowheads="1"/>
            </p:cNvSpPr>
            <p:nvPr/>
          </p:nvSpPr>
          <p:spPr bwMode="auto">
            <a:xfrm>
              <a:off x="5059" y="4019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24297" name="Rectangle 361"/>
            <p:cNvSpPr>
              <a:spLocks noChangeArrowheads="1"/>
            </p:cNvSpPr>
            <p:nvPr/>
          </p:nvSpPr>
          <p:spPr bwMode="auto">
            <a:xfrm>
              <a:off x="5155" y="4019"/>
              <a:ext cx="11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4298" name="Rectangle 362"/>
            <p:cNvSpPr>
              <a:spLocks noChangeArrowheads="1"/>
            </p:cNvSpPr>
            <p:nvPr/>
          </p:nvSpPr>
          <p:spPr bwMode="auto">
            <a:xfrm>
              <a:off x="624" y="576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299" name="Rectangle 363"/>
            <p:cNvSpPr>
              <a:spLocks noChangeArrowheads="1"/>
            </p:cNvSpPr>
            <p:nvPr/>
          </p:nvSpPr>
          <p:spPr bwMode="auto">
            <a:xfrm>
              <a:off x="687" y="610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demo-h3.ys</a:t>
              </a:r>
              <a:endParaRPr lang="en-US"/>
            </a:p>
          </p:txBody>
        </p:sp>
        <p:sp>
          <p:nvSpPr>
            <p:cNvPr id="424300" name="Rectangle 364"/>
            <p:cNvSpPr>
              <a:spLocks noChangeArrowheads="1"/>
            </p:cNvSpPr>
            <p:nvPr/>
          </p:nvSpPr>
          <p:spPr bwMode="auto">
            <a:xfrm>
              <a:off x="3024" y="2352"/>
              <a:ext cx="110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301" name="Rectangle 365"/>
            <p:cNvSpPr>
              <a:spLocks noChangeArrowheads="1"/>
            </p:cNvSpPr>
            <p:nvPr/>
          </p:nvSpPr>
          <p:spPr bwMode="auto">
            <a:xfrm>
              <a:off x="3364" y="2390"/>
              <a:ext cx="48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Cycle 6</a:t>
              </a:r>
              <a:endParaRPr lang="en-US"/>
            </a:p>
          </p:txBody>
        </p:sp>
        <p:sp>
          <p:nvSpPr>
            <p:cNvPr id="424302" name="Rectangle 366"/>
            <p:cNvSpPr>
              <a:spLocks noChangeArrowheads="1"/>
            </p:cNvSpPr>
            <p:nvPr/>
          </p:nvSpPr>
          <p:spPr bwMode="auto">
            <a:xfrm>
              <a:off x="5328" y="528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303" name="Rectangle 367"/>
            <p:cNvSpPr>
              <a:spLocks noChangeArrowheads="1"/>
            </p:cNvSpPr>
            <p:nvPr/>
          </p:nvSpPr>
          <p:spPr bwMode="auto">
            <a:xfrm>
              <a:off x="5419" y="572"/>
              <a:ext cx="148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11</a:t>
              </a:r>
              <a:endParaRPr lang="en-US"/>
            </a:p>
          </p:txBody>
        </p:sp>
        <p:sp>
          <p:nvSpPr>
            <p:cNvPr id="424304" name="Rectangle 368"/>
            <p:cNvSpPr>
              <a:spLocks noChangeArrowheads="1"/>
            </p:cNvSpPr>
            <p:nvPr/>
          </p:nvSpPr>
          <p:spPr bwMode="auto">
            <a:xfrm>
              <a:off x="624" y="1920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305" name="Rectangle 369"/>
            <p:cNvSpPr>
              <a:spLocks noChangeArrowheads="1"/>
            </p:cNvSpPr>
            <p:nvPr/>
          </p:nvSpPr>
          <p:spPr bwMode="auto">
            <a:xfrm>
              <a:off x="711" y="1959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0x019: halt</a:t>
              </a:r>
              <a:endParaRPr lang="en-US" dirty="0"/>
            </a:p>
          </p:txBody>
        </p:sp>
        <p:grpSp>
          <p:nvGrpSpPr>
            <p:cNvPr id="424329" name="Group 393"/>
            <p:cNvGrpSpPr>
              <a:grpSpLocks/>
            </p:cNvGrpSpPr>
            <p:nvPr/>
          </p:nvGrpSpPr>
          <p:grpSpPr bwMode="auto">
            <a:xfrm>
              <a:off x="4176" y="1920"/>
              <a:ext cx="1441" cy="1701"/>
              <a:chOff x="4176" y="1920"/>
              <a:chExt cx="1441" cy="1701"/>
            </a:xfrm>
          </p:grpSpPr>
          <p:sp>
            <p:nvSpPr>
              <p:cNvPr id="424306" name="Rectangle 370"/>
              <p:cNvSpPr>
                <a:spLocks noChangeArrowheads="1"/>
              </p:cNvSpPr>
              <p:nvPr/>
            </p:nvSpPr>
            <p:spPr bwMode="auto">
              <a:xfrm>
                <a:off x="4176" y="1920"/>
                <a:ext cx="289" cy="193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07" name="Rectangle 371"/>
              <p:cNvSpPr>
                <a:spLocks noChangeArrowheads="1"/>
              </p:cNvSpPr>
              <p:nvPr/>
            </p:nvSpPr>
            <p:spPr bwMode="auto">
              <a:xfrm>
                <a:off x="4281" y="1948"/>
                <a:ext cx="135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24308" name="Rectangle 372"/>
              <p:cNvSpPr>
                <a:spLocks noChangeArrowheads="1"/>
              </p:cNvSpPr>
              <p:nvPr/>
            </p:nvSpPr>
            <p:spPr bwMode="auto">
              <a:xfrm>
                <a:off x="4464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09" name="Rectangle 373"/>
              <p:cNvSpPr>
                <a:spLocks noChangeArrowheads="1"/>
              </p:cNvSpPr>
              <p:nvPr/>
            </p:nvSpPr>
            <p:spPr bwMode="auto">
              <a:xfrm>
                <a:off x="4562" y="19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4310" name="Rectangle 374"/>
              <p:cNvSpPr>
                <a:spLocks noChangeArrowheads="1"/>
              </p:cNvSpPr>
              <p:nvPr/>
            </p:nvSpPr>
            <p:spPr bwMode="auto">
              <a:xfrm>
                <a:off x="4752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1" name="Rectangle 375"/>
              <p:cNvSpPr>
                <a:spLocks noChangeArrowheads="1"/>
              </p:cNvSpPr>
              <p:nvPr/>
            </p:nvSpPr>
            <p:spPr bwMode="auto">
              <a:xfrm>
                <a:off x="4853" y="1948"/>
                <a:ext cx="142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24312" name="Rectangle 376"/>
              <p:cNvSpPr>
                <a:spLocks noChangeArrowheads="1"/>
              </p:cNvSpPr>
              <p:nvPr/>
            </p:nvSpPr>
            <p:spPr bwMode="auto">
              <a:xfrm>
                <a:off x="5040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3" name="Rectangle 377"/>
              <p:cNvSpPr>
                <a:spLocks noChangeArrowheads="1"/>
              </p:cNvSpPr>
              <p:nvPr/>
            </p:nvSpPr>
            <p:spPr bwMode="auto">
              <a:xfrm>
                <a:off x="5130" y="1948"/>
                <a:ext cx="164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24314" name="Rectangle 378"/>
              <p:cNvSpPr>
                <a:spLocks noChangeArrowheads="1"/>
              </p:cNvSpPr>
              <p:nvPr/>
            </p:nvSpPr>
            <p:spPr bwMode="auto">
              <a:xfrm>
                <a:off x="5328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5" name="Rectangle 379"/>
              <p:cNvSpPr>
                <a:spLocks noChangeArrowheads="1"/>
              </p:cNvSpPr>
              <p:nvPr/>
            </p:nvSpPr>
            <p:spPr bwMode="auto">
              <a:xfrm>
                <a:off x="5409" y="1948"/>
                <a:ext cx="182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4316" name="Rectangle 380"/>
              <p:cNvSpPr>
                <a:spLocks noChangeArrowheads="1"/>
              </p:cNvSpPr>
              <p:nvPr/>
            </p:nvSpPr>
            <p:spPr bwMode="auto">
              <a:xfrm>
                <a:off x="4176" y="1920"/>
                <a:ext cx="289" cy="193"/>
              </a:xfrm>
              <a:prstGeom prst="rect">
                <a:avLst/>
              </a:prstGeom>
              <a:solidFill>
                <a:srgbClr val="66CC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7" name="Rectangle 381"/>
              <p:cNvSpPr>
                <a:spLocks noChangeArrowheads="1"/>
              </p:cNvSpPr>
              <p:nvPr/>
            </p:nvSpPr>
            <p:spPr bwMode="auto">
              <a:xfrm>
                <a:off x="4281" y="1948"/>
                <a:ext cx="135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24318" name="Rectangle 382"/>
              <p:cNvSpPr>
                <a:spLocks noChangeArrowheads="1"/>
              </p:cNvSpPr>
              <p:nvPr/>
            </p:nvSpPr>
            <p:spPr bwMode="auto">
              <a:xfrm>
                <a:off x="4464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19" name="Rectangle 383"/>
              <p:cNvSpPr>
                <a:spLocks noChangeArrowheads="1"/>
              </p:cNvSpPr>
              <p:nvPr/>
            </p:nvSpPr>
            <p:spPr bwMode="auto">
              <a:xfrm>
                <a:off x="4562" y="19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4320" name="Rectangle 384"/>
              <p:cNvSpPr>
                <a:spLocks noChangeArrowheads="1"/>
              </p:cNvSpPr>
              <p:nvPr/>
            </p:nvSpPr>
            <p:spPr bwMode="auto">
              <a:xfrm>
                <a:off x="4752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1" name="Rectangle 385"/>
              <p:cNvSpPr>
                <a:spLocks noChangeArrowheads="1"/>
              </p:cNvSpPr>
              <p:nvPr/>
            </p:nvSpPr>
            <p:spPr bwMode="auto">
              <a:xfrm>
                <a:off x="4853" y="1948"/>
                <a:ext cx="142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24322" name="Rectangle 386"/>
              <p:cNvSpPr>
                <a:spLocks noChangeArrowheads="1"/>
              </p:cNvSpPr>
              <p:nvPr/>
            </p:nvSpPr>
            <p:spPr bwMode="auto">
              <a:xfrm>
                <a:off x="5040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3" name="Rectangle 387"/>
              <p:cNvSpPr>
                <a:spLocks noChangeArrowheads="1"/>
              </p:cNvSpPr>
              <p:nvPr/>
            </p:nvSpPr>
            <p:spPr bwMode="auto">
              <a:xfrm>
                <a:off x="5130" y="1948"/>
                <a:ext cx="164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24324" name="Rectangle 388"/>
              <p:cNvSpPr>
                <a:spLocks noChangeArrowheads="1"/>
              </p:cNvSpPr>
              <p:nvPr/>
            </p:nvSpPr>
            <p:spPr bwMode="auto">
              <a:xfrm>
                <a:off x="5328" y="1920"/>
                <a:ext cx="289" cy="193"/>
              </a:xfrm>
              <a:prstGeom prst="rect">
                <a:avLst/>
              </a:prstGeom>
              <a:solidFill>
                <a:srgbClr val="CC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5" name="Rectangle 389"/>
              <p:cNvSpPr>
                <a:spLocks noChangeArrowheads="1"/>
              </p:cNvSpPr>
              <p:nvPr/>
            </p:nvSpPr>
            <p:spPr bwMode="auto">
              <a:xfrm>
                <a:off x="5409" y="1948"/>
                <a:ext cx="182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4326" name="Line 390"/>
              <p:cNvSpPr>
                <a:spLocks noChangeShapeType="1"/>
              </p:cNvSpPr>
              <p:nvPr/>
            </p:nvSpPr>
            <p:spPr bwMode="auto">
              <a:xfrm>
                <a:off x="4464" y="2112"/>
                <a:ext cx="912" cy="14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7" name="Rectangle 391"/>
              <p:cNvSpPr>
                <a:spLocks noChangeArrowheads="1"/>
              </p:cNvSpPr>
              <p:nvPr/>
            </p:nvSpPr>
            <p:spPr bwMode="auto">
              <a:xfrm>
                <a:off x="4176" y="3408"/>
                <a:ext cx="1153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28" name="Rectangle 392"/>
              <p:cNvSpPr>
                <a:spLocks noChangeArrowheads="1"/>
              </p:cNvSpPr>
              <p:nvPr/>
            </p:nvSpPr>
            <p:spPr bwMode="auto">
              <a:xfrm>
                <a:off x="4540" y="3446"/>
                <a:ext cx="4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7</a:t>
                </a: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557618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2 Nop’s</a:t>
            </a:r>
          </a:p>
        </p:txBody>
      </p:sp>
      <p:grpSp>
        <p:nvGrpSpPr>
          <p:cNvPr id="425492" name="Group 532"/>
          <p:cNvGrpSpPr>
            <a:grpSpLocks/>
          </p:cNvGrpSpPr>
          <p:nvPr/>
        </p:nvGrpSpPr>
        <p:grpSpPr bwMode="auto">
          <a:xfrm>
            <a:off x="762000" y="762000"/>
            <a:ext cx="7469188" cy="5564188"/>
            <a:chOff x="519" y="399"/>
            <a:chExt cx="4705" cy="3505"/>
          </a:xfrm>
        </p:grpSpPr>
        <p:sp>
          <p:nvSpPr>
            <p:cNvPr id="425221" name="Rectangle 261"/>
            <p:cNvSpPr>
              <a:spLocks noChangeArrowheads="1"/>
            </p:cNvSpPr>
            <p:nvPr/>
          </p:nvSpPr>
          <p:spPr bwMode="auto">
            <a:xfrm>
              <a:off x="519" y="63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2" name="Rectangle 262"/>
            <p:cNvSpPr>
              <a:spLocks noChangeArrowheads="1"/>
            </p:cNvSpPr>
            <p:nvPr/>
          </p:nvSpPr>
          <p:spPr bwMode="auto">
            <a:xfrm>
              <a:off x="610" y="678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5223" name="Rectangle 263"/>
            <p:cNvSpPr>
              <a:spLocks noChangeArrowheads="1"/>
            </p:cNvSpPr>
            <p:nvPr/>
          </p:nvSpPr>
          <p:spPr bwMode="auto">
            <a:xfrm>
              <a:off x="1110" y="678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24" name="Rectangle 264"/>
            <p:cNvSpPr>
              <a:spLocks noChangeArrowheads="1"/>
            </p:cNvSpPr>
            <p:nvPr/>
          </p:nvSpPr>
          <p:spPr bwMode="auto">
            <a:xfrm>
              <a:off x="1548" y="678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5225" name="Rectangle 265"/>
            <p:cNvSpPr>
              <a:spLocks noChangeArrowheads="1"/>
            </p:cNvSpPr>
            <p:nvPr/>
          </p:nvSpPr>
          <p:spPr bwMode="auto">
            <a:xfrm>
              <a:off x="1882" y="67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5226" name="Rectangle 266"/>
            <p:cNvSpPr>
              <a:spLocks noChangeArrowheads="1"/>
            </p:cNvSpPr>
            <p:nvPr/>
          </p:nvSpPr>
          <p:spPr bwMode="auto">
            <a:xfrm>
              <a:off x="2343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7" name="Rectangle 267"/>
            <p:cNvSpPr>
              <a:spLocks noChangeArrowheads="1"/>
            </p:cNvSpPr>
            <p:nvPr/>
          </p:nvSpPr>
          <p:spPr bwMode="auto">
            <a:xfrm>
              <a:off x="2481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5228" name="Rectangle 268"/>
            <p:cNvSpPr>
              <a:spLocks noChangeArrowheads="1"/>
            </p:cNvSpPr>
            <p:nvPr/>
          </p:nvSpPr>
          <p:spPr bwMode="auto">
            <a:xfrm>
              <a:off x="2631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9" name="Rectangle 269"/>
            <p:cNvSpPr>
              <a:spLocks noChangeArrowheads="1"/>
            </p:cNvSpPr>
            <p:nvPr/>
          </p:nvSpPr>
          <p:spPr bwMode="auto">
            <a:xfrm>
              <a:off x="2769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5230" name="Rectangle 270"/>
            <p:cNvSpPr>
              <a:spLocks noChangeArrowheads="1"/>
            </p:cNvSpPr>
            <p:nvPr/>
          </p:nvSpPr>
          <p:spPr bwMode="auto">
            <a:xfrm>
              <a:off x="2919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1" name="Rectangle 271"/>
            <p:cNvSpPr>
              <a:spLocks noChangeArrowheads="1"/>
            </p:cNvSpPr>
            <p:nvPr/>
          </p:nvSpPr>
          <p:spPr bwMode="auto">
            <a:xfrm>
              <a:off x="3057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5232" name="Rectangle 272"/>
            <p:cNvSpPr>
              <a:spLocks noChangeArrowheads="1"/>
            </p:cNvSpPr>
            <p:nvPr/>
          </p:nvSpPr>
          <p:spPr bwMode="auto">
            <a:xfrm>
              <a:off x="3207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3" name="Rectangle 273"/>
            <p:cNvSpPr>
              <a:spLocks noChangeArrowheads="1"/>
            </p:cNvSpPr>
            <p:nvPr/>
          </p:nvSpPr>
          <p:spPr bwMode="auto">
            <a:xfrm>
              <a:off x="3345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5234" name="Rectangle 274"/>
            <p:cNvSpPr>
              <a:spLocks noChangeArrowheads="1"/>
            </p:cNvSpPr>
            <p:nvPr/>
          </p:nvSpPr>
          <p:spPr bwMode="auto">
            <a:xfrm>
              <a:off x="3495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5" name="Rectangle 275"/>
            <p:cNvSpPr>
              <a:spLocks noChangeArrowheads="1"/>
            </p:cNvSpPr>
            <p:nvPr/>
          </p:nvSpPr>
          <p:spPr bwMode="auto">
            <a:xfrm>
              <a:off x="3633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5236" name="Rectangle 276"/>
            <p:cNvSpPr>
              <a:spLocks noChangeArrowheads="1"/>
            </p:cNvSpPr>
            <p:nvPr/>
          </p:nvSpPr>
          <p:spPr bwMode="auto">
            <a:xfrm>
              <a:off x="3783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7" name="Rectangle 277"/>
            <p:cNvSpPr>
              <a:spLocks noChangeArrowheads="1"/>
            </p:cNvSpPr>
            <p:nvPr/>
          </p:nvSpPr>
          <p:spPr bwMode="auto">
            <a:xfrm>
              <a:off x="3921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5238" name="Rectangle 278"/>
            <p:cNvSpPr>
              <a:spLocks noChangeArrowheads="1"/>
            </p:cNvSpPr>
            <p:nvPr/>
          </p:nvSpPr>
          <p:spPr bwMode="auto">
            <a:xfrm>
              <a:off x="4071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9" name="Rectangle 279"/>
            <p:cNvSpPr>
              <a:spLocks noChangeArrowheads="1"/>
            </p:cNvSpPr>
            <p:nvPr/>
          </p:nvSpPr>
          <p:spPr bwMode="auto">
            <a:xfrm>
              <a:off x="4209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5240" name="Rectangle 280"/>
            <p:cNvSpPr>
              <a:spLocks noChangeArrowheads="1"/>
            </p:cNvSpPr>
            <p:nvPr/>
          </p:nvSpPr>
          <p:spPr bwMode="auto">
            <a:xfrm>
              <a:off x="4359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1" name="Rectangle 281"/>
            <p:cNvSpPr>
              <a:spLocks noChangeArrowheads="1"/>
            </p:cNvSpPr>
            <p:nvPr/>
          </p:nvSpPr>
          <p:spPr bwMode="auto">
            <a:xfrm>
              <a:off x="4497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5242" name="Rectangle 282"/>
            <p:cNvSpPr>
              <a:spLocks noChangeArrowheads="1"/>
            </p:cNvSpPr>
            <p:nvPr/>
          </p:nvSpPr>
          <p:spPr bwMode="auto">
            <a:xfrm>
              <a:off x="4647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3" name="Rectangle 283"/>
            <p:cNvSpPr>
              <a:spLocks noChangeArrowheads="1"/>
            </p:cNvSpPr>
            <p:nvPr/>
          </p:nvSpPr>
          <p:spPr bwMode="auto">
            <a:xfrm>
              <a:off x="4785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5244" name="Rectangle 284"/>
            <p:cNvSpPr>
              <a:spLocks noChangeArrowheads="1"/>
            </p:cNvSpPr>
            <p:nvPr/>
          </p:nvSpPr>
          <p:spPr bwMode="auto">
            <a:xfrm>
              <a:off x="2343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5" name="Rectangle 285"/>
            <p:cNvSpPr>
              <a:spLocks noChangeArrowheads="1"/>
            </p:cNvSpPr>
            <p:nvPr/>
          </p:nvSpPr>
          <p:spPr bwMode="auto">
            <a:xfrm>
              <a:off x="2476" y="6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46" name="Rectangle 286"/>
            <p:cNvSpPr>
              <a:spLocks noChangeArrowheads="1"/>
            </p:cNvSpPr>
            <p:nvPr/>
          </p:nvSpPr>
          <p:spPr bwMode="auto">
            <a:xfrm>
              <a:off x="2631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7" name="Rectangle 287"/>
            <p:cNvSpPr>
              <a:spLocks noChangeArrowheads="1"/>
            </p:cNvSpPr>
            <p:nvPr/>
          </p:nvSpPr>
          <p:spPr bwMode="auto">
            <a:xfrm>
              <a:off x="2757" y="6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48" name="Rectangle 288"/>
            <p:cNvSpPr>
              <a:spLocks noChangeArrowheads="1"/>
            </p:cNvSpPr>
            <p:nvPr/>
          </p:nvSpPr>
          <p:spPr bwMode="auto">
            <a:xfrm>
              <a:off x="2919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9" name="Rectangle 289"/>
            <p:cNvSpPr>
              <a:spLocks noChangeArrowheads="1"/>
            </p:cNvSpPr>
            <p:nvPr/>
          </p:nvSpPr>
          <p:spPr bwMode="auto">
            <a:xfrm>
              <a:off x="3048" y="6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50" name="Rectangle 290"/>
            <p:cNvSpPr>
              <a:spLocks noChangeArrowheads="1"/>
            </p:cNvSpPr>
            <p:nvPr/>
          </p:nvSpPr>
          <p:spPr bwMode="auto">
            <a:xfrm>
              <a:off x="3207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1" name="Rectangle 291"/>
            <p:cNvSpPr>
              <a:spLocks noChangeArrowheads="1"/>
            </p:cNvSpPr>
            <p:nvPr/>
          </p:nvSpPr>
          <p:spPr bwMode="auto">
            <a:xfrm>
              <a:off x="3325" y="6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52" name="Rectangle 292"/>
            <p:cNvSpPr>
              <a:spLocks noChangeArrowheads="1"/>
            </p:cNvSpPr>
            <p:nvPr/>
          </p:nvSpPr>
          <p:spPr bwMode="auto">
            <a:xfrm>
              <a:off x="3495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3" name="Rectangle 293"/>
            <p:cNvSpPr>
              <a:spLocks noChangeArrowheads="1"/>
            </p:cNvSpPr>
            <p:nvPr/>
          </p:nvSpPr>
          <p:spPr bwMode="auto">
            <a:xfrm>
              <a:off x="3604" y="6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54" name="Rectangle 294"/>
            <p:cNvSpPr>
              <a:spLocks noChangeArrowheads="1"/>
            </p:cNvSpPr>
            <p:nvPr/>
          </p:nvSpPr>
          <p:spPr bwMode="auto">
            <a:xfrm>
              <a:off x="2343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5" name="Rectangle 295"/>
            <p:cNvSpPr>
              <a:spLocks noChangeArrowheads="1"/>
            </p:cNvSpPr>
            <p:nvPr/>
          </p:nvSpPr>
          <p:spPr bwMode="auto">
            <a:xfrm>
              <a:off x="2476" y="6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56" name="Rectangle 296"/>
            <p:cNvSpPr>
              <a:spLocks noChangeArrowheads="1"/>
            </p:cNvSpPr>
            <p:nvPr/>
          </p:nvSpPr>
          <p:spPr bwMode="auto">
            <a:xfrm>
              <a:off x="2631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7" name="Rectangle 297"/>
            <p:cNvSpPr>
              <a:spLocks noChangeArrowheads="1"/>
            </p:cNvSpPr>
            <p:nvPr/>
          </p:nvSpPr>
          <p:spPr bwMode="auto">
            <a:xfrm>
              <a:off x="2757" y="6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58" name="Rectangle 298"/>
            <p:cNvSpPr>
              <a:spLocks noChangeArrowheads="1"/>
            </p:cNvSpPr>
            <p:nvPr/>
          </p:nvSpPr>
          <p:spPr bwMode="auto">
            <a:xfrm>
              <a:off x="2919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9" name="Rectangle 299"/>
            <p:cNvSpPr>
              <a:spLocks noChangeArrowheads="1"/>
            </p:cNvSpPr>
            <p:nvPr/>
          </p:nvSpPr>
          <p:spPr bwMode="auto">
            <a:xfrm>
              <a:off x="3048" y="6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60" name="Rectangle 300"/>
            <p:cNvSpPr>
              <a:spLocks noChangeArrowheads="1"/>
            </p:cNvSpPr>
            <p:nvPr/>
          </p:nvSpPr>
          <p:spPr bwMode="auto">
            <a:xfrm>
              <a:off x="3207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1" name="Rectangle 301"/>
            <p:cNvSpPr>
              <a:spLocks noChangeArrowheads="1"/>
            </p:cNvSpPr>
            <p:nvPr/>
          </p:nvSpPr>
          <p:spPr bwMode="auto">
            <a:xfrm>
              <a:off x="3325" y="6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62" name="Rectangle 302"/>
            <p:cNvSpPr>
              <a:spLocks noChangeArrowheads="1"/>
            </p:cNvSpPr>
            <p:nvPr/>
          </p:nvSpPr>
          <p:spPr bwMode="auto">
            <a:xfrm>
              <a:off x="3495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3" name="Rectangle 303"/>
            <p:cNvSpPr>
              <a:spLocks noChangeArrowheads="1"/>
            </p:cNvSpPr>
            <p:nvPr/>
          </p:nvSpPr>
          <p:spPr bwMode="auto">
            <a:xfrm>
              <a:off x="3604" y="6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64" name="Rectangle 304"/>
            <p:cNvSpPr>
              <a:spLocks noChangeArrowheads="1"/>
            </p:cNvSpPr>
            <p:nvPr/>
          </p:nvSpPr>
          <p:spPr bwMode="auto">
            <a:xfrm>
              <a:off x="519" y="83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5" name="Rectangle 305"/>
            <p:cNvSpPr>
              <a:spLocks noChangeArrowheads="1"/>
            </p:cNvSpPr>
            <p:nvPr/>
          </p:nvSpPr>
          <p:spPr bwMode="auto">
            <a:xfrm>
              <a:off x="641" y="87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25266" name="Rectangle 306"/>
            <p:cNvSpPr>
              <a:spLocks noChangeArrowheads="1"/>
            </p:cNvSpPr>
            <p:nvPr/>
          </p:nvSpPr>
          <p:spPr bwMode="auto">
            <a:xfrm>
              <a:off x="1110" y="87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67" name="Rectangle 307"/>
            <p:cNvSpPr>
              <a:spLocks noChangeArrowheads="1"/>
            </p:cNvSpPr>
            <p:nvPr/>
          </p:nvSpPr>
          <p:spPr bwMode="auto">
            <a:xfrm>
              <a:off x="1615" y="870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5268" name="Rectangle 308"/>
            <p:cNvSpPr>
              <a:spLocks noChangeArrowheads="1"/>
            </p:cNvSpPr>
            <p:nvPr/>
          </p:nvSpPr>
          <p:spPr bwMode="auto">
            <a:xfrm>
              <a:off x="1882" y="87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5269" name="Rectangle 309"/>
            <p:cNvSpPr>
              <a:spLocks noChangeArrowheads="1"/>
            </p:cNvSpPr>
            <p:nvPr/>
          </p:nvSpPr>
          <p:spPr bwMode="auto">
            <a:xfrm>
              <a:off x="2631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0" name="Rectangle 310"/>
            <p:cNvSpPr>
              <a:spLocks noChangeArrowheads="1"/>
            </p:cNvSpPr>
            <p:nvPr/>
          </p:nvSpPr>
          <p:spPr bwMode="auto">
            <a:xfrm>
              <a:off x="2764" y="85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71" name="Rectangle 311"/>
            <p:cNvSpPr>
              <a:spLocks noChangeArrowheads="1"/>
            </p:cNvSpPr>
            <p:nvPr/>
          </p:nvSpPr>
          <p:spPr bwMode="auto">
            <a:xfrm>
              <a:off x="2919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2" name="Rectangle 312"/>
            <p:cNvSpPr>
              <a:spLocks noChangeArrowheads="1"/>
            </p:cNvSpPr>
            <p:nvPr/>
          </p:nvSpPr>
          <p:spPr bwMode="auto">
            <a:xfrm>
              <a:off x="3045" y="85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73" name="Rectangle 313"/>
            <p:cNvSpPr>
              <a:spLocks noChangeArrowheads="1"/>
            </p:cNvSpPr>
            <p:nvPr/>
          </p:nvSpPr>
          <p:spPr bwMode="auto">
            <a:xfrm>
              <a:off x="3207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4" name="Rectangle 314"/>
            <p:cNvSpPr>
              <a:spLocks noChangeArrowheads="1"/>
            </p:cNvSpPr>
            <p:nvPr/>
          </p:nvSpPr>
          <p:spPr bwMode="auto">
            <a:xfrm>
              <a:off x="3336" y="85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75" name="Rectangle 315"/>
            <p:cNvSpPr>
              <a:spLocks noChangeArrowheads="1"/>
            </p:cNvSpPr>
            <p:nvPr/>
          </p:nvSpPr>
          <p:spPr bwMode="auto">
            <a:xfrm>
              <a:off x="3495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6" name="Rectangle 316"/>
            <p:cNvSpPr>
              <a:spLocks noChangeArrowheads="1"/>
            </p:cNvSpPr>
            <p:nvPr/>
          </p:nvSpPr>
          <p:spPr bwMode="auto">
            <a:xfrm>
              <a:off x="3613" y="85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77" name="Rectangle 317"/>
            <p:cNvSpPr>
              <a:spLocks noChangeArrowheads="1"/>
            </p:cNvSpPr>
            <p:nvPr/>
          </p:nvSpPr>
          <p:spPr bwMode="auto">
            <a:xfrm>
              <a:off x="3783" y="83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8" name="Rectangle 318"/>
            <p:cNvSpPr>
              <a:spLocks noChangeArrowheads="1"/>
            </p:cNvSpPr>
            <p:nvPr/>
          </p:nvSpPr>
          <p:spPr bwMode="auto">
            <a:xfrm>
              <a:off x="3892" y="85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79" name="Rectangle 319"/>
            <p:cNvSpPr>
              <a:spLocks noChangeArrowheads="1"/>
            </p:cNvSpPr>
            <p:nvPr/>
          </p:nvSpPr>
          <p:spPr bwMode="auto">
            <a:xfrm>
              <a:off x="2631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0" name="Rectangle 320"/>
            <p:cNvSpPr>
              <a:spLocks noChangeArrowheads="1"/>
            </p:cNvSpPr>
            <p:nvPr/>
          </p:nvSpPr>
          <p:spPr bwMode="auto">
            <a:xfrm>
              <a:off x="2764" y="85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81" name="Rectangle 321"/>
            <p:cNvSpPr>
              <a:spLocks noChangeArrowheads="1"/>
            </p:cNvSpPr>
            <p:nvPr/>
          </p:nvSpPr>
          <p:spPr bwMode="auto">
            <a:xfrm>
              <a:off x="2919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2" name="Rectangle 322"/>
            <p:cNvSpPr>
              <a:spLocks noChangeArrowheads="1"/>
            </p:cNvSpPr>
            <p:nvPr/>
          </p:nvSpPr>
          <p:spPr bwMode="auto">
            <a:xfrm>
              <a:off x="3045" y="85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83" name="Rectangle 323"/>
            <p:cNvSpPr>
              <a:spLocks noChangeArrowheads="1"/>
            </p:cNvSpPr>
            <p:nvPr/>
          </p:nvSpPr>
          <p:spPr bwMode="auto">
            <a:xfrm>
              <a:off x="3207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4" name="Rectangle 324"/>
            <p:cNvSpPr>
              <a:spLocks noChangeArrowheads="1"/>
            </p:cNvSpPr>
            <p:nvPr/>
          </p:nvSpPr>
          <p:spPr bwMode="auto">
            <a:xfrm>
              <a:off x="3336" y="85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85" name="Rectangle 325"/>
            <p:cNvSpPr>
              <a:spLocks noChangeArrowheads="1"/>
            </p:cNvSpPr>
            <p:nvPr/>
          </p:nvSpPr>
          <p:spPr bwMode="auto">
            <a:xfrm>
              <a:off x="3495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6" name="Rectangle 326"/>
            <p:cNvSpPr>
              <a:spLocks noChangeArrowheads="1"/>
            </p:cNvSpPr>
            <p:nvPr/>
          </p:nvSpPr>
          <p:spPr bwMode="auto">
            <a:xfrm>
              <a:off x="3613" y="85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87" name="Rectangle 327"/>
            <p:cNvSpPr>
              <a:spLocks noChangeArrowheads="1"/>
            </p:cNvSpPr>
            <p:nvPr/>
          </p:nvSpPr>
          <p:spPr bwMode="auto">
            <a:xfrm>
              <a:off x="3783" y="83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8" name="Rectangle 328"/>
            <p:cNvSpPr>
              <a:spLocks noChangeArrowheads="1"/>
            </p:cNvSpPr>
            <p:nvPr/>
          </p:nvSpPr>
          <p:spPr bwMode="auto">
            <a:xfrm>
              <a:off x="3892" y="85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89" name="Rectangle 329"/>
            <p:cNvSpPr>
              <a:spLocks noChangeArrowheads="1"/>
            </p:cNvSpPr>
            <p:nvPr/>
          </p:nvSpPr>
          <p:spPr bwMode="auto">
            <a:xfrm>
              <a:off x="519" y="102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0" name="Rectangle 330"/>
            <p:cNvSpPr>
              <a:spLocks noChangeArrowheads="1"/>
            </p:cNvSpPr>
            <p:nvPr/>
          </p:nvSpPr>
          <p:spPr bwMode="auto">
            <a:xfrm>
              <a:off x="641" y="106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25291" name="Rectangle 331"/>
            <p:cNvSpPr>
              <a:spLocks noChangeArrowheads="1"/>
            </p:cNvSpPr>
            <p:nvPr/>
          </p:nvSpPr>
          <p:spPr bwMode="auto">
            <a:xfrm>
              <a:off x="1079" y="1062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5292" name="Rectangle 332"/>
            <p:cNvSpPr>
              <a:spLocks noChangeArrowheads="1"/>
            </p:cNvSpPr>
            <p:nvPr/>
          </p:nvSpPr>
          <p:spPr bwMode="auto">
            <a:xfrm>
              <a:off x="2919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3" name="Rectangle 333"/>
            <p:cNvSpPr>
              <a:spLocks noChangeArrowheads="1"/>
            </p:cNvSpPr>
            <p:nvPr/>
          </p:nvSpPr>
          <p:spPr bwMode="auto">
            <a:xfrm>
              <a:off x="3052" y="105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94" name="Rectangle 334"/>
            <p:cNvSpPr>
              <a:spLocks noChangeArrowheads="1"/>
            </p:cNvSpPr>
            <p:nvPr/>
          </p:nvSpPr>
          <p:spPr bwMode="auto">
            <a:xfrm>
              <a:off x="3207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5" name="Rectangle 335"/>
            <p:cNvSpPr>
              <a:spLocks noChangeArrowheads="1"/>
            </p:cNvSpPr>
            <p:nvPr/>
          </p:nvSpPr>
          <p:spPr bwMode="auto">
            <a:xfrm>
              <a:off x="3333" y="105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96" name="Rectangle 336"/>
            <p:cNvSpPr>
              <a:spLocks noChangeArrowheads="1"/>
            </p:cNvSpPr>
            <p:nvPr/>
          </p:nvSpPr>
          <p:spPr bwMode="auto">
            <a:xfrm>
              <a:off x="3495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7" name="Rectangle 337"/>
            <p:cNvSpPr>
              <a:spLocks noChangeArrowheads="1"/>
            </p:cNvSpPr>
            <p:nvPr/>
          </p:nvSpPr>
          <p:spPr bwMode="auto">
            <a:xfrm>
              <a:off x="3624" y="105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98" name="Rectangle 338"/>
            <p:cNvSpPr>
              <a:spLocks noChangeArrowheads="1"/>
            </p:cNvSpPr>
            <p:nvPr/>
          </p:nvSpPr>
          <p:spPr bwMode="auto">
            <a:xfrm>
              <a:off x="3783" y="102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9" name="Rectangle 339"/>
            <p:cNvSpPr>
              <a:spLocks noChangeArrowheads="1"/>
            </p:cNvSpPr>
            <p:nvPr/>
          </p:nvSpPr>
          <p:spPr bwMode="auto">
            <a:xfrm>
              <a:off x="3901" y="105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00" name="Rectangle 340"/>
            <p:cNvSpPr>
              <a:spLocks noChangeArrowheads="1"/>
            </p:cNvSpPr>
            <p:nvPr/>
          </p:nvSpPr>
          <p:spPr bwMode="auto">
            <a:xfrm>
              <a:off x="4071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1" name="Rectangle 341"/>
            <p:cNvSpPr>
              <a:spLocks noChangeArrowheads="1"/>
            </p:cNvSpPr>
            <p:nvPr/>
          </p:nvSpPr>
          <p:spPr bwMode="auto">
            <a:xfrm>
              <a:off x="4180" y="105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02" name="Rectangle 342"/>
            <p:cNvSpPr>
              <a:spLocks noChangeArrowheads="1"/>
            </p:cNvSpPr>
            <p:nvPr/>
          </p:nvSpPr>
          <p:spPr bwMode="auto">
            <a:xfrm>
              <a:off x="2919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3" name="Rectangle 343"/>
            <p:cNvSpPr>
              <a:spLocks noChangeArrowheads="1"/>
            </p:cNvSpPr>
            <p:nvPr/>
          </p:nvSpPr>
          <p:spPr bwMode="auto">
            <a:xfrm>
              <a:off x="3052" y="105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04" name="Rectangle 344"/>
            <p:cNvSpPr>
              <a:spLocks noChangeArrowheads="1"/>
            </p:cNvSpPr>
            <p:nvPr/>
          </p:nvSpPr>
          <p:spPr bwMode="auto">
            <a:xfrm>
              <a:off x="3207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5" name="Rectangle 345"/>
            <p:cNvSpPr>
              <a:spLocks noChangeArrowheads="1"/>
            </p:cNvSpPr>
            <p:nvPr/>
          </p:nvSpPr>
          <p:spPr bwMode="auto">
            <a:xfrm>
              <a:off x="3333" y="105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06" name="Rectangle 346"/>
            <p:cNvSpPr>
              <a:spLocks noChangeArrowheads="1"/>
            </p:cNvSpPr>
            <p:nvPr/>
          </p:nvSpPr>
          <p:spPr bwMode="auto">
            <a:xfrm>
              <a:off x="3495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7" name="Rectangle 347"/>
            <p:cNvSpPr>
              <a:spLocks noChangeArrowheads="1"/>
            </p:cNvSpPr>
            <p:nvPr/>
          </p:nvSpPr>
          <p:spPr bwMode="auto">
            <a:xfrm>
              <a:off x="3624" y="105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08" name="Rectangle 348"/>
            <p:cNvSpPr>
              <a:spLocks noChangeArrowheads="1"/>
            </p:cNvSpPr>
            <p:nvPr/>
          </p:nvSpPr>
          <p:spPr bwMode="auto">
            <a:xfrm>
              <a:off x="3783" y="102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9" name="Rectangle 349"/>
            <p:cNvSpPr>
              <a:spLocks noChangeArrowheads="1"/>
            </p:cNvSpPr>
            <p:nvPr/>
          </p:nvSpPr>
          <p:spPr bwMode="auto">
            <a:xfrm>
              <a:off x="3901" y="105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10" name="Rectangle 350"/>
            <p:cNvSpPr>
              <a:spLocks noChangeArrowheads="1"/>
            </p:cNvSpPr>
            <p:nvPr/>
          </p:nvSpPr>
          <p:spPr bwMode="auto">
            <a:xfrm>
              <a:off x="4071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1" name="Rectangle 351"/>
            <p:cNvSpPr>
              <a:spLocks noChangeArrowheads="1"/>
            </p:cNvSpPr>
            <p:nvPr/>
          </p:nvSpPr>
          <p:spPr bwMode="auto">
            <a:xfrm>
              <a:off x="4180" y="105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12" name="Rectangle 352"/>
            <p:cNvSpPr>
              <a:spLocks noChangeArrowheads="1"/>
            </p:cNvSpPr>
            <p:nvPr/>
          </p:nvSpPr>
          <p:spPr bwMode="auto">
            <a:xfrm>
              <a:off x="519" y="121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3" name="Rectangle 353"/>
            <p:cNvSpPr>
              <a:spLocks noChangeArrowheads="1"/>
            </p:cNvSpPr>
            <p:nvPr/>
          </p:nvSpPr>
          <p:spPr bwMode="auto">
            <a:xfrm>
              <a:off x="641" y="125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425314" name="Rectangle 354"/>
            <p:cNvSpPr>
              <a:spLocks noChangeArrowheads="1"/>
            </p:cNvSpPr>
            <p:nvPr/>
          </p:nvSpPr>
          <p:spPr bwMode="auto">
            <a:xfrm>
              <a:off x="1079" y="125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5315" name="Rectangle 355"/>
            <p:cNvSpPr>
              <a:spLocks noChangeArrowheads="1"/>
            </p:cNvSpPr>
            <p:nvPr/>
          </p:nvSpPr>
          <p:spPr bwMode="auto">
            <a:xfrm>
              <a:off x="3207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6" name="Rectangle 356"/>
            <p:cNvSpPr>
              <a:spLocks noChangeArrowheads="1"/>
            </p:cNvSpPr>
            <p:nvPr/>
          </p:nvSpPr>
          <p:spPr bwMode="auto">
            <a:xfrm>
              <a:off x="3340" y="124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17" name="Rectangle 357"/>
            <p:cNvSpPr>
              <a:spLocks noChangeArrowheads="1"/>
            </p:cNvSpPr>
            <p:nvPr/>
          </p:nvSpPr>
          <p:spPr bwMode="auto">
            <a:xfrm>
              <a:off x="3495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8" name="Rectangle 358"/>
            <p:cNvSpPr>
              <a:spLocks noChangeArrowheads="1"/>
            </p:cNvSpPr>
            <p:nvPr/>
          </p:nvSpPr>
          <p:spPr bwMode="auto">
            <a:xfrm>
              <a:off x="3621" y="124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19" name="Rectangle 359"/>
            <p:cNvSpPr>
              <a:spLocks noChangeArrowheads="1"/>
            </p:cNvSpPr>
            <p:nvPr/>
          </p:nvSpPr>
          <p:spPr bwMode="auto">
            <a:xfrm>
              <a:off x="3783" y="121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0" name="Rectangle 360"/>
            <p:cNvSpPr>
              <a:spLocks noChangeArrowheads="1"/>
            </p:cNvSpPr>
            <p:nvPr/>
          </p:nvSpPr>
          <p:spPr bwMode="auto">
            <a:xfrm>
              <a:off x="3912" y="124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21" name="Rectangle 361"/>
            <p:cNvSpPr>
              <a:spLocks noChangeArrowheads="1"/>
            </p:cNvSpPr>
            <p:nvPr/>
          </p:nvSpPr>
          <p:spPr bwMode="auto">
            <a:xfrm>
              <a:off x="4071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2" name="Rectangle 362"/>
            <p:cNvSpPr>
              <a:spLocks noChangeArrowheads="1"/>
            </p:cNvSpPr>
            <p:nvPr/>
          </p:nvSpPr>
          <p:spPr bwMode="auto">
            <a:xfrm>
              <a:off x="4189" y="124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23" name="Rectangle 363"/>
            <p:cNvSpPr>
              <a:spLocks noChangeArrowheads="1"/>
            </p:cNvSpPr>
            <p:nvPr/>
          </p:nvSpPr>
          <p:spPr bwMode="auto">
            <a:xfrm>
              <a:off x="4359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4" name="Rectangle 364"/>
            <p:cNvSpPr>
              <a:spLocks noChangeArrowheads="1"/>
            </p:cNvSpPr>
            <p:nvPr/>
          </p:nvSpPr>
          <p:spPr bwMode="auto">
            <a:xfrm>
              <a:off x="4468" y="124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25" name="Rectangle 365"/>
            <p:cNvSpPr>
              <a:spLocks noChangeArrowheads="1"/>
            </p:cNvSpPr>
            <p:nvPr/>
          </p:nvSpPr>
          <p:spPr bwMode="auto">
            <a:xfrm>
              <a:off x="3207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6" name="Rectangle 366"/>
            <p:cNvSpPr>
              <a:spLocks noChangeArrowheads="1"/>
            </p:cNvSpPr>
            <p:nvPr/>
          </p:nvSpPr>
          <p:spPr bwMode="auto">
            <a:xfrm>
              <a:off x="3340" y="124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27" name="Rectangle 367"/>
            <p:cNvSpPr>
              <a:spLocks noChangeArrowheads="1"/>
            </p:cNvSpPr>
            <p:nvPr/>
          </p:nvSpPr>
          <p:spPr bwMode="auto">
            <a:xfrm>
              <a:off x="3495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8" name="Rectangle 368"/>
            <p:cNvSpPr>
              <a:spLocks noChangeArrowheads="1"/>
            </p:cNvSpPr>
            <p:nvPr/>
          </p:nvSpPr>
          <p:spPr bwMode="auto">
            <a:xfrm>
              <a:off x="3621" y="124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29" name="Rectangle 369"/>
            <p:cNvSpPr>
              <a:spLocks noChangeArrowheads="1"/>
            </p:cNvSpPr>
            <p:nvPr/>
          </p:nvSpPr>
          <p:spPr bwMode="auto">
            <a:xfrm>
              <a:off x="3783" y="121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0" name="Rectangle 370"/>
            <p:cNvSpPr>
              <a:spLocks noChangeArrowheads="1"/>
            </p:cNvSpPr>
            <p:nvPr/>
          </p:nvSpPr>
          <p:spPr bwMode="auto">
            <a:xfrm>
              <a:off x="3912" y="124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31" name="Rectangle 371"/>
            <p:cNvSpPr>
              <a:spLocks noChangeArrowheads="1"/>
            </p:cNvSpPr>
            <p:nvPr/>
          </p:nvSpPr>
          <p:spPr bwMode="auto">
            <a:xfrm>
              <a:off x="4071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2" name="Rectangle 372"/>
            <p:cNvSpPr>
              <a:spLocks noChangeArrowheads="1"/>
            </p:cNvSpPr>
            <p:nvPr/>
          </p:nvSpPr>
          <p:spPr bwMode="auto">
            <a:xfrm>
              <a:off x="4189" y="124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33" name="Rectangle 373"/>
            <p:cNvSpPr>
              <a:spLocks noChangeArrowheads="1"/>
            </p:cNvSpPr>
            <p:nvPr/>
          </p:nvSpPr>
          <p:spPr bwMode="auto">
            <a:xfrm>
              <a:off x="4359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4" name="Rectangle 374"/>
            <p:cNvSpPr>
              <a:spLocks noChangeArrowheads="1"/>
            </p:cNvSpPr>
            <p:nvPr/>
          </p:nvSpPr>
          <p:spPr bwMode="auto">
            <a:xfrm>
              <a:off x="4468" y="124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35" name="Rectangle 375"/>
            <p:cNvSpPr>
              <a:spLocks noChangeArrowheads="1"/>
            </p:cNvSpPr>
            <p:nvPr/>
          </p:nvSpPr>
          <p:spPr bwMode="auto">
            <a:xfrm>
              <a:off x="519" y="140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6" name="Rectangle 376"/>
            <p:cNvSpPr>
              <a:spLocks noChangeArrowheads="1"/>
            </p:cNvSpPr>
            <p:nvPr/>
          </p:nvSpPr>
          <p:spPr bwMode="auto">
            <a:xfrm>
              <a:off x="641" y="1446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endParaRPr lang="en-US" dirty="0"/>
            </a:p>
          </p:txBody>
        </p:sp>
        <p:sp>
          <p:nvSpPr>
            <p:cNvPr id="425337" name="Rectangle 377"/>
            <p:cNvSpPr>
              <a:spLocks noChangeArrowheads="1"/>
            </p:cNvSpPr>
            <p:nvPr/>
          </p:nvSpPr>
          <p:spPr bwMode="auto">
            <a:xfrm>
              <a:off x="1077" y="1446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25338" name="Rectangle 378"/>
            <p:cNvSpPr>
              <a:spLocks noChangeArrowheads="1"/>
            </p:cNvSpPr>
            <p:nvPr/>
          </p:nvSpPr>
          <p:spPr bwMode="auto">
            <a:xfrm>
              <a:off x="1414" y="1446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5339" name="Rectangle 379"/>
            <p:cNvSpPr>
              <a:spLocks noChangeArrowheads="1"/>
            </p:cNvSpPr>
            <p:nvPr/>
          </p:nvSpPr>
          <p:spPr bwMode="auto">
            <a:xfrm>
              <a:off x="1480" y="144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5340" name="Rectangle 380"/>
            <p:cNvSpPr>
              <a:spLocks noChangeArrowheads="1"/>
            </p:cNvSpPr>
            <p:nvPr/>
          </p:nvSpPr>
          <p:spPr bwMode="auto">
            <a:xfrm>
              <a:off x="1682" y="1446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5341" name="Rectangle 381"/>
            <p:cNvSpPr>
              <a:spLocks noChangeArrowheads="1"/>
            </p:cNvSpPr>
            <p:nvPr/>
          </p:nvSpPr>
          <p:spPr bwMode="auto">
            <a:xfrm>
              <a:off x="1815" y="144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5342" name="Rectangle 382"/>
            <p:cNvSpPr>
              <a:spLocks noChangeArrowheads="1"/>
            </p:cNvSpPr>
            <p:nvPr/>
          </p:nvSpPr>
          <p:spPr bwMode="auto">
            <a:xfrm>
              <a:off x="3495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3" name="Rectangle 383"/>
            <p:cNvSpPr>
              <a:spLocks noChangeArrowheads="1"/>
            </p:cNvSpPr>
            <p:nvPr/>
          </p:nvSpPr>
          <p:spPr bwMode="auto">
            <a:xfrm>
              <a:off x="3628" y="143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44" name="Rectangle 384"/>
            <p:cNvSpPr>
              <a:spLocks noChangeArrowheads="1"/>
            </p:cNvSpPr>
            <p:nvPr/>
          </p:nvSpPr>
          <p:spPr bwMode="auto">
            <a:xfrm>
              <a:off x="3783" y="140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5" name="Rectangle 385"/>
            <p:cNvSpPr>
              <a:spLocks noChangeArrowheads="1"/>
            </p:cNvSpPr>
            <p:nvPr/>
          </p:nvSpPr>
          <p:spPr bwMode="auto">
            <a:xfrm>
              <a:off x="3909" y="143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46" name="Rectangle 386"/>
            <p:cNvSpPr>
              <a:spLocks noChangeArrowheads="1"/>
            </p:cNvSpPr>
            <p:nvPr/>
          </p:nvSpPr>
          <p:spPr bwMode="auto">
            <a:xfrm>
              <a:off x="4071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7" name="Rectangle 387"/>
            <p:cNvSpPr>
              <a:spLocks noChangeArrowheads="1"/>
            </p:cNvSpPr>
            <p:nvPr/>
          </p:nvSpPr>
          <p:spPr bwMode="auto">
            <a:xfrm>
              <a:off x="4200" y="143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48" name="Rectangle 388"/>
            <p:cNvSpPr>
              <a:spLocks noChangeArrowheads="1"/>
            </p:cNvSpPr>
            <p:nvPr/>
          </p:nvSpPr>
          <p:spPr bwMode="auto">
            <a:xfrm>
              <a:off x="4359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9" name="Rectangle 389"/>
            <p:cNvSpPr>
              <a:spLocks noChangeArrowheads="1"/>
            </p:cNvSpPr>
            <p:nvPr/>
          </p:nvSpPr>
          <p:spPr bwMode="auto">
            <a:xfrm>
              <a:off x="4477" y="143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50" name="Rectangle 390"/>
            <p:cNvSpPr>
              <a:spLocks noChangeArrowheads="1"/>
            </p:cNvSpPr>
            <p:nvPr/>
          </p:nvSpPr>
          <p:spPr bwMode="auto">
            <a:xfrm>
              <a:off x="4647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1" name="Rectangle 391"/>
            <p:cNvSpPr>
              <a:spLocks noChangeArrowheads="1"/>
            </p:cNvSpPr>
            <p:nvPr/>
          </p:nvSpPr>
          <p:spPr bwMode="auto">
            <a:xfrm>
              <a:off x="4756" y="143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52" name="Rectangle 392"/>
            <p:cNvSpPr>
              <a:spLocks noChangeArrowheads="1"/>
            </p:cNvSpPr>
            <p:nvPr/>
          </p:nvSpPr>
          <p:spPr bwMode="auto">
            <a:xfrm>
              <a:off x="3495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3" name="Rectangle 393"/>
            <p:cNvSpPr>
              <a:spLocks noChangeArrowheads="1"/>
            </p:cNvSpPr>
            <p:nvPr/>
          </p:nvSpPr>
          <p:spPr bwMode="auto">
            <a:xfrm>
              <a:off x="3628" y="143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54" name="Rectangle 394"/>
            <p:cNvSpPr>
              <a:spLocks noChangeArrowheads="1"/>
            </p:cNvSpPr>
            <p:nvPr/>
          </p:nvSpPr>
          <p:spPr bwMode="auto">
            <a:xfrm>
              <a:off x="3783" y="140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5" name="Rectangle 395"/>
            <p:cNvSpPr>
              <a:spLocks noChangeArrowheads="1"/>
            </p:cNvSpPr>
            <p:nvPr/>
          </p:nvSpPr>
          <p:spPr bwMode="auto">
            <a:xfrm>
              <a:off x="3909" y="143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56" name="Rectangle 396"/>
            <p:cNvSpPr>
              <a:spLocks noChangeArrowheads="1"/>
            </p:cNvSpPr>
            <p:nvPr/>
          </p:nvSpPr>
          <p:spPr bwMode="auto">
            <a:xfrm>
              <a:off x="4071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7" name="Rectangle 397"/>
            <p:cNvSpPr>
              <a:spLocks noChangeArrowheads="1"/>
            </p:cNvSpPr>
            <p:nvPr/>
          </p:nvSpPr>
          <p:spPr bwMode="auto">
            <a:xfrm>
              <a:off x="4200" y="143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58" name="Rectangle 398"/>
            <p:cNvSpPr>
              <a:spLocks noChangeArrowheads="1"/>
            </p:cNvSpPr>
            <p:nvPr/>
          </p:nvSpPr>
          <p:spPr bwMode="auto">
            <a:xfrm>
              <a:off x="4359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9" name="Rectangle 399"/>
            <p:cNvSpPr>
              <a:spLocks noChangeArrowheads="1"/>
            </p:cNvSpPr>
            <p:nvPr/>
          </p:nvSpPr>
          <p:spPr bwMode="auto">
            <a:xfrm>
              <a:off x="4477" y="143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60" name="Rectangle 400"/>
            <p:cNvSpPr>
              <a:spLocks noChangeArrowheads="1"/>
            </p:cNvSpPr>
            <p:nvPr/>
          </p:nvSpPr>
          <p:spPr bwMode="auto">
            <a:xfrm>
              <a:off x="4647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1" name="Rectangle 401"/>
            <p:cNvSpPr>
              <a:spLocks noChangeArrowheads="1"/>
            </p:cNvSpPr>
            <p:nvPr/>
          </p:nvSpPr>
          <p:spPr bwMode="auto">
            <a:xfrm>
              <a:off x="4756" y="143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62" name="Rectangle 402"/>
            <p:cNvSpPr>
              <a:spLocks noChangeArrowheads="1"/>
            </p:cNvSpPr>
            <p:nvPr/>
          </p:nvSpPr>
          <p:spPr bwMode="auto">
            <a:xfrm>
              <a:off x="519" y="159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3" name="Rectangle 403"/>
            <p:cNvSpPr>
              <a:spLocks noChangeArrowheads="1"/>
            </p:cNvSpPr>
            <p:nvPr/>
          </p:nvSpPr>
          <p:spPr bwMode="auto">
            <a:xfrm>
              <a:off x="605" y="1638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0x018: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25364" name="Rectangle 404"/>
            <p:cNvSpPr>
              <a:spLocks noChangeArrowheads="1"/>
            </p:cNvSpPr>
            <p:nvPr/>
          </p:nvSpPr>
          <p:spPr bwMode="auto">
            <a:xfrm>
              <a:off x="3783" y="159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5" name="Rectangle 405"/>
            <p:cNvSpPr>
              <a:spLocks noChangeArrowheads="1"/>
            </p:cNvSpPr>
            <p:nvPr/>
          </p:nvSpPr>
          <p:spPr bwMode="auto">
            <a:xfrm>
              <a:off x="3916" y="162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66" name="Rectangle 406"/>
            <p:cNvSpPr>
              <a:spLocks noChangeArrowheads="1"/>
            </p:cNvSpPr>
            <p:nvPr/>
          </p:nvSpPr>
          <p:spPr bwMode="auto">
            <a:xfrm>
              <a:off x="4071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7" name="Rectangle 407"/>
            <p:cNvSpPr>
              <a:spLocks noChangeArrowheads="1"/>
            </p:cNvSpPr>
            <p:nvPr/>
          </p:nvSpPr>
          <p:spPr bwMode="auto">
            <a:xfrm>
              <a:off x="4197" y="162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68" name="Rectangle 408"/>
            <p:cNvSpPr>
              <a:spLocks noChangeArrowheads="1"/>
            </p:cNvSpPr>
            <p:nvPr/>
          </p:nvSpPr>
          <p:spPr bwMode="auto">
            <a:xfrm>
              <a:off x="4359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9" name="Rectangle 409"/>
            <p:cNvSpPr>
              <a:spLocks noChangeArrowheads="1"/>
            </p:cNvSpPr>
            <p:nvPr/>
          </p:nvSpPr>
          <p:spPr bwMode="auto">
            <a:xfrm>
              <a:off x="4488" y="162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70" name="Rectangle 410"/>
            <p:cNvSpPr>
              <a:spLocks noChangeArrowheads="1"/>
            </p:cNvSpPr>
            <p:nvPr/>
          </p:nvSpPr>
          <p:spPr bwMode="auto">
            <a:xfrm>
              <a:off x="4647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1" name="Rectangle 411"/>
            <p:cNvSpPr>
              <a:spLocks noChangeArrowheads="1"/>
            </p:cNvSpPr>
            <p:nvPr/>
          </p:nvSpPr>
          <p:spPr bwMode="auto">
            <a:xfrm>
              <a:off x="4765" y="162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72" name="Rectangle 412"/>
            <p:cNvSpPr>
              <a:spLocks noChangeArrowheads="1"/>
            </p:cNvSpPr>
            <p:nvPr/>
          </p:nvSpPr>
          <p:spPr bwMode="auto">
            <a:xfrm>
              <a:off x="4935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3" name="Rectangle 413"/>
            <p:cNvSpPr>
              <a:spLocks noChangeArrowheads="1"/>
            </p:cNvSpPr>
            <p:nvPr/>
          </p:nvSpPr>
          <p:spPr bwMode="auto">
            <a:xfrm>
              <a:off x="5044" y="162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74" name="Rectangle 414"/>
            <p:cNvSpPr>
              <a:spLocks noChangeArrowheads="1"/>
            </p:cNvSpPr>
            <p:nvPr/>
          </p:nvSpPr>
          <p:spPr bwMode="auto">
            <a:xfrm>
              <a:off x="3783" y="159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5" name="Rectangle 415"/>
            <p:cNvSpPr>
              <a:spLocks noChangeArrowheads="1"/>
            </p:cNvSpPr>
            <p:nvPr/>
          </p:nvSpPr>
          <p:spPr bwMode="auto">
            <a:xfrm>
              <a:off x="3916" y="162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76" name="Rectangle 416"/>
            <p:cNvSpPr>
              <a:spLocks noChangeArrowheads="1"/>
            </p:cNvSpPr>
            <p:nvPr/>
          </p:nvSpPr>
          <p:spPr bwMode="auto">
            <a:xfrm>
              <a:off x="4071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7" name="Rectangle 417"/>
            <p:cNvSpPr>
              <a:spLocks noChangeArrowheads="1"/>
            </p:cNvSpPr>
            <p:nvPr/>
          </p:nvSpPr>
          <p:spPr bwMode="auto">
            <a:xfrm>
              <a:off x="4197" y="162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78" name="Rectangle 418"/>
            <p:cNvSpPr>
              <a:spLocks noChangeArrowheads="1"/>
            </p:cNvSpPr>
            <p:nvPr/>
          </p:nvSpPr>
          <p:spPr bwMode="auto">
            <a:xfrm>
              <a:off x="4359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9" name="Rectangle 419"/>
            <p:cNvSpPr>
              <a:spLocks noChangeArrowheads="1"/>
            </p:cNvSpPr>
            <p:nvPr/>
          </p:nvSpPr>
          <p:spPr bwMode="auto">
            <a:xfrm>
              <a:off x="4488" y="162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80" name="Rectangle 420"/>
            <p:cNvSpPr>
              <a:spLocks noChangeArrowheads="1"/>
            </p:cNvSpPr>
            <p:nvPr/>
          </p:nvSpPr>
          <p:spPr bwMode="auto">
            <a:xfrm>
              <a:off x="4647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1" name="Rectangle 421"/>
            <p:cNvSpPr>
              <a:spLocks noChangeArrowheads="1"/>
            </p:cNvSpPr>
            <p:nvPr/>
          </p:nvSpPr>
          <p:spPr bwMode="auto">
            <a:xfrm>
              <a:off x="4765" y="162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82" name="Rectangle 422"/>
            <p:cNvSpPr>
              <a:spLocks noChangeArrowheads="1"/>
            </p:cNvSpPr>
            <p:nvPr/>
          </p:nvSpPr>
          <p:spPr bwMode="auto">
            <a:xfrm>
              <a:off x="4935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3" name="Rectangle 423"/>
            <p:cNvSpPr>
              <a:spLocks noChangeArrowheads="1"/>
            </p:cNvSpPr>
            <p:nvPr/>
          </p:nvSpPr>
          <p:spPr bwMode="auto">
            <a:xfrm>
              <a:off x="5044" y="162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84" name="Line 424"/>
            <p:cNvSpPr>
              <a:spLocks noChangeShapeType="1"/>
            </p:cNvSpPr>
            <p:nvPr/>
          </p:nvSpPr>
          <p:spPr bwMode="auto">
            <a:xfrm flipH="1">
              <a:off x="3303" y="1791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5" name="Line 425"/>
            <p:cNvSpPr>
              <a:spLocks noChangeShapeType="1"/>
            </p:cNvSpPr>
            <p:nvPr/>
          </p:nvSpPr>
          <p:spPr bwMode="auto">
            <a:xfrm>
              <a:off x="4071" y="1791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6" name="Rectangle 426"/>
            <p:cNvSpPr>
              <a:spLocks noChangeArrowheads="1"/>
            </p:cNvSpPr>
            <p:nvPr/>
          </p:nvSpPr>
          <p:spPr bwMode="auto">
            <a:xfrm>
              <a:off x="4935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7" name="Rectangle 427"/>
            <p:cNvSpPr>
              <a:spLocks noChangeArrowheads="1"/>
            </p:cNvSpPr>
            <p:nvPr/>
          </p:nvSpPr>
          <p:spPr bwMode="auto">
            <a:xfrm>
              <a:off x="5047" y="443"/>
              <a:ext cx="106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25388" name="Rectangle 428"/>
            <p:cNvSpPr>
              <a:spLocks noChangeArrowheads="1"/>
            </p:cNvSpPr>
            <p:nvPr/>
          </p:nvSpPr>
          <p:spPr bwMode="auto">
            <a:xfrm>
              <a:off x="519" y="44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9" name="Rectangle 429"/>
            <p:cNvSpPr>
              <a:spLocks noChangeArrowheads="1"/>
            </p:cNvSpPr>
            <p:nvPr/>
          </p:nvSpPr>
          <p:spPr bwMode="auto">
            <a:xfrm>
              <a:off x="610" y="481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demo-h2.ys</a:t>
              </a:r>
              <a:endParaRPr lang="en-US"/>
            </a:p>
          </p:txBody>
        </p:sp>
        <p:grpSp>
          <p:nvGrpSpPr>
            <p:cNvPr id="425399" name="Group 439"/>
            <p:cNvGrpSpPr>
              <a:grpSpLocks/>
            </p:cNvGrpSpPr>
            <p:nvPr/>
          </p:nvGrpSpPr>
          <p:grpSpPr bwMode="auto">
            <a:xfrm>
              <a:off x="3303" y="2271"/>
              <a:ext cx="1201" cy="625"/>
              <a:chOff x="3303" y="2271"/>
              <a:chExt cx="1201" cy="625"/>
            </a:xfrm>
          </p:grpSpPr>
          <p:sp>
            <p:nvSpPr>
              <p:cNvPr id="425390" name="Rectangle 430"/>
              <p:cNvSpPr>
                <a:spLocks noChangeArrowheads="1"/>
              </p:cNvSpPr>
              <p:nvPr/>
            </p:nvSpPr>
            <p:spPr bwMode="auto">
              <a:xfrm>
                <a:off x="3303" y="2271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391" name="Rectangle 431"/>
              <p:cNvSpPr>
                <a:spLocks noChangeArrowheads="1"/>
              </p:cNvSpPr>
              <p:nvPr/>
            </p:nvSpPr>
            <p:spPr bwMode="auto">
              <a:xfrm>
                <a:off x="3868" y="2312"/>
                <a:ext cx="12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5392" name="Rectangle 432"/>
              <p:cNvSpPr>
                <a:spLocks noChangeArrowheads="1"/>
              </p:cNvSpPr>
              <p:nvPr/>
            </p:nvSpPr>
            <p:spPr bwMode="auto">
              <a:xfrm>
                <a:off x="3303" y="2511"/>
                <a:ext cx="1201" cy="19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393" name="Rectangle 433"/>
              <p:cNvSpPr>
                <a:spLocks noChangeArrowheads="1"/>
              </p:cNvSpPr>
              <p:nvPr/>
            </p:nvSpPr>
            <p:spPr bwMode="auto">
              <a:xfrm>
                <a:off x="3389" y="254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394" name="Rectangle 434"/>
              <p:cNvSpPr>
                <a:spLocks noChangeArrowheads="1"/>
              </p:cNvSpPr>
              <p:nvPr/>
            </p:nvSpPr>
            <p:spPr bwMode="auto">
              <a:xfrm>
                <a:off x="3510" y="255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395" name="Rectangle 435"/>
              <p:cNvSpPr>
                <a:spLocks noChangeArrowheads="1"/>
              </p:cNvSpPr>
              <p:nvPr/>
            </p:nvSpPr>
            <p:spPr bwMode="auto">
              <a:xfrm>
                <a:off x="3576" y="255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396" name="Rectangle 436"/>
              <p:cNvSpPr>
                <a:spLocks noChangeArrowheads="1"/>
              </p:cNvSpPr>
              <p:nvPr/>
            </p:nvSpPr>
            <p:spPr bwMode="auto">
              <a:xfrm>
                <a:off x="3769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397" name="Rectangle 437"/>
              <p:cNvSpPr>
                <a:spLocks noChangeArrowheads="1"/>
              </p:cNvSpPr>
              <p:nvPr/>
            </p:nvSpPr>
            <p:spPr bwMode="auto">
              <a:xfrm>
                <a:off x="3850" y="253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398" name="Rectangle 438"/>
              <p:cNvSpPr>
                <a:spLocks noChangeArrowheads="1"/>
              </p:cNvSpPr>
              <p:nvPr/>
            </p:nvSpPr>
            <p:spPr bwMode="auto">
              <a:xfrm>
                <a:off x="3962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</p:grpSp>
        <p:grpSp>
          <p:nvGrpSpPr>
            <p:cNvPr id="425419" name="Group 459"/>
            <p:cNvGrpSpPr>
              <a:grpSpLocks/>
            </p:cNvGrpSpPr>
            <p:nvPr/>
          </p:nvGrpSpPr>
          <p:grpSpPr bwMode="auto">
            <a:xfrm>
              <a:off x="3303" y="3279"/>
              <a:ext cx="1201" cy="625"/>
              <a:chOff x="3303" y="3279"/>
              <a:chExt cx="1201" cy="625"/>
            </a:xfrm>
          </p:grpSpPr>
          <p:sp>
            <p:nvSpPr>
              <p:cNvPr id="425400" name="Rectangle 440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01" name="Rectangle 441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02" name="Rectangle 442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03" name="Rectangle 443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04" name="Rectangle 444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05" name="Rectangle 445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06" name="Rectangle 446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07" name="Rectangle 447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5408" name="Rectangle 448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09" name="Rectangle 449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10" name="Rectangle 450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11" name="Rectangle 451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12" name="Rectangle 452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13" name="Rectangle 453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14" name="Rectangle 454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15" name="Rectangle 455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16" name="Rectangle 456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17" name="Rectangle 457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18" name="Rectangle 458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</p:grpSp>
        <p:sp>
          <p:nvSpPr>
            <p:cNvPr id="425420" name="Rectangle 460"/>
            <p:cNvSpPr>
              <a:spLocks noChangeArrowheads="1"/>
            </p:cNvSpPr>
            <p:nvPr/>
          </p:nvSpPr>
          <p:spPr bwMode="auto">
            <a:xfrm>
              <a:off x="3831" y="2895"/>
              <a:ext cx="16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21" name="Rectangle 461"/>
            <p:cNvSpPr>
              <a:spLocks noChangeArrowheads="1"/>
            </p:cNvSpPr>
            <p:nvPr/>
          </p:nvSpPr>
          <p:spPr bwMode="auto">
            <a:xfrm>
              <a:off x="3917" y="2896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25422" name="Rectangle 462"/>
            <p:cNvSpPr>
              <a:spLocks noChangeArrowheads="1"/>
            </p:cNvSpPr>
            <p:nvPr/>
          </p:nvSpPr>
          <p:spPr bwMode="auto">
            <a:xfrm>
              <a:off x="3917" y="3004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25423" name="Rectangle 463"/>
            <p:cNvSpPr>
              <a:spLocks noChangeArrowheads="1"/>
            </p:cNvSpPr>
            <p:nvPr/>
          </p:nvSpPr>
          <p:spPr bwMode="auto">
            <a:xfrm>
              <a:off x="3917" y="3112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25424" name="Rectangle 464"/>
            <p:cNvSpPr>
              <a:spLocks noChangeArrowheads="1"/>
            </p:cNvSpPr>
            <p:nvPr/>
          </p:nvSpPr>
          <p:spPr bwMode="auto">
            <a:xfrm>
              <a:off x="3303" y="2271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25" name="Rectangle 465"/>
            <p:cNvSpPr>
              <a:spLocks noChangeArrowheads="1"/>
            </p:cNvSpPr>
            <p:nvPr/>
          </p:nvSpPr>
          <p:spPr bwMode="auto">
            <a:xfrm>
              <a:off x="3868" y="231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426" name="Rectangle 466"/>
            <p:cNvSpPr>
              <a:spLocks noChangeArrowheads="1"/>
            </p:cNvSpPr>
            <p:nvPr/>
          </p:nvSpPr>
          <p:spPr bwMode="auto">
            <a:xfrm>
              <a:off x="3303" y="2511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27" name="Rectangle 467"/>
            <p:cNvSpPr>
              <a:spLocks noChangeArrowheads="1"/>
            </p:cNvSpPr>
            <p:nvPr/>
          </p:nvSpPr>
          <p:spPr bwMode="auto">
            <a:xfrm>
              <a:off x="3389" y="2541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5428" name="Rectangle 468"/>
            <p:cNvSpPr>
              <a:spLocks noChangeArrowheads="1"/>
            </p:cNvSpPr>
            <p:nvPr/>
          </p:nvSpPr>
          <p:spPr bwMode="auto">
            <a:xfrm>
              <a:off x="3510" y="2553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5429" name="Rectangle 469"/>
            <p:cNvSpPr>
              <a:spLocks noChangeArrowheads="1"/>
            </p:cNvSpPr>
            <p:nvPr/>
          </p:nvSpPr>
          <p:spPr bwMode="auto">
            <a:xfrm>
              <a:off x="3576" y="2553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5430" name="Rectangle 470"/>
            <p:cNvSpPr>
              <a:spLocks noChangeArrowheads="1"/>
            </p:cNvSpPr>
            <p:nvPr/>
          </p:nvSpPr>
          <p:spPr bwMode="auto">
            <a:xfrm>
              <a:off x="3769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5431" name="Rectangle 471"/>
            <p:cNvSpPr>
              <a:spLocks noChangeArrowheads="1"/>
            </p:cNvSpPr>
            <p:nvPr/>
          </p:nvSpPr>
          <p:spPr bwMode="auto">
            <a:xfrm>
              <a:off x="3850" y="2537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5432" name="Rectangle 472"/>
            <p:cNvSpPr>
              <a:spLocks noChangeArrowheads="1"/>
            </p:cNvSpPr>
            <p:nvPr/>
          </p:nvSpPr>
          <p:spPr bwMode="auto">
            <a:xfrm>
              <a:off x="3962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5433" name="Rectangle 473"/>
            <p:cNvSpPr>
              <a:spLocks noChangeArrowheads="1"/>
            </p:cNvSpPr>
            <p:nvPr/>
          </p:nvSpPr>
          <p:spPr bwMode="auto">
            <a:xfrm>
              <a:off x="3303" y="2271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34" name="Rectangle 474"/>
            <p:cNvSpPr>
              <a:spLocks noChangeArrowheads="1"/>
            </p:cNvSpPr>
            <p:nvPr/>
          </p:nvSpPr>
          <p:spPr bwMode="auto">
            <a:xfrm>
              <a:off x="3868" y="231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435" name="Rectangle 475"/>
            <p:cNvSpPr>
              <a:spLocks noChangeArrowheads="1"/>
            </p:cNvSpPr>
            <p:nvPr/>
          </p:nvSpPr>
          <p:spPr bwMode="auto">
            <a:xfrm>
              <a:off x="3303" y="2511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36" name="Rectangle 476"/>
            <p:cNvSpPr>
              <a:spLocks noChangeArrowheads="1"/>
            </p:cNvSpPr>
            <p:nvPr/>
          </p:nvSpPr>
          <p:spPr bwMode="auto">
            <a:xfrm>
              <a:off x="3389" y="2541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5437" name="Rectangle 477"/>
            <p:cNvSpPr>
              <a:spLocks noChangeArrowheads="1"/>
            </p:cNvSpPr>
            <p:nvPr/>
          </p:nvSpPr>
          <p:spPr bwMode="auto">
            <a:xfrm>
              <a:off x="3510" y="2553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5438" name="Rectangle 478"/>
            <p:cNvSpPr>
              <a:spLocks noChangeArrowheads="1"/>
            </p:cNvSpPr>
            <p:nvPr/>
          </p:nvSpPr>
          <p:spPr bwMode="auto">
            <a:xfrm>
              <a:off x="3576" y="2553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5439" name="Rectangle 479"/>
            <p:cNvSpPr>
              <a:spLocks noChangeArrowheads="1"/>
            </p:cNvSpPr>
            <p:nvPr/>
          </p:nvSpPr>
          <p:spPr bwMode="auto">
            <a:xfrm>
              <a:off x="3769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5440" name="Rectangle 480"/>
            <p:cNvSpPr>
              <a:spLocks noChangeArrowheads="1"/>
            </p:cNvSpPr>
            <p:nvPr/>
          </p:nvSpPr>
          <p:spPr bwMode="auto">
            <a:xfrm>
              <a:off x="3850" y="2537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5441" name="Rectangle 481"/>
            <p:cNvSpPr>
              <a:spLocks noChangeArrowheads="1"/>
            </p:cNvSpPr>
            <p:nvPr/>
          </p:nvSpPr>
          <p:spPr bwMode="auto">
            <a:xfrm>
              <a:off x="3962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grpSp>
          <p:nvGrpSpPr>
            <p:cNvPr id="425491" name="Group 531"/>
            <p:cNvGrpSpPr>
              <a:grpSpLocks/>
            </p:cNvGrpSpPr>
            <p:nvPr/>
          </p:nvGrpSpPr>
          <p:grpSpPr bwMode="auto">
            <a:xfrm>
              <a:off x="3303" y="2031"/>
              <a:ext cx="1709" cy="1873"/>
              <a:chOff x="3303" y="2031"/>
              <a:chExt cx="1709" cy="1873"/>
            </a:xfrm>
          </p:grpSpPr>
          <p:sp>
            <p:nvSpPr>
              <p:cNvPr id="425442" name="Rectangle 482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3" name="Rectangle 483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44" name="Rectangle 484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5" name="Rectangle 485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46" name="Rectangle 486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47" name="Rectangle 487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48" name="Rectangle 488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49" name="Rectangle 489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5450" name="Rectangle 490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51" name="Rectangle 491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52" name="Rectangle 492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53" name="Rectangle 493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54" name="Rectangle 494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55" name="Rectangle 495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56" name="Rectangle 496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57" name="Rectangle 497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58" name="Rectangle 498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59" name="Rectangle 499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60" name="Rectangle 500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5461" name="Rectangle 501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2" name="Rectangle 502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63" name="Rectangle 503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4" name="Rectangle 504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65" name="Rectangle 505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66" name="Rectangle 506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67" name="Rectangle 507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68" name="Rectangle 508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5469" name="Rectangle 509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70" name="Rectangle 510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71" name="Rectangle 511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72" name="Rectangle 512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73" name="Rectangle 513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74" name="Rectangle 514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75" name="Rectangle 515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76" name="Rectangle 516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77" name="Rectangle 517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78" name="Rectangle 518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79" name="Rectangle 519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5480" name="Rectangle 520"/>
              <p:cNvSpPr>
                <a:spLocks noChangeArrowheads="1"/>
              </p:cNvSpPr>
              <p:nvPr/>
            </p:nvSpPr>
            <p:spPr bwMode="auto">
              <a:xfrm>
                <a:off x="3831" y="2895"/>
                <a:ext cx="162" cy="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81" name="Rectangle 521"/>
              <p:cNvSpPr>
                <a:spLocks noChangeArrowheads="1"/>
              </p:cNvSpPr>
              <p:nvPr/>
            </p:nvSpPr>
            <p:spPr bwMode="auto">
              <a:xfrm>
                <a:off x="3917" y="2896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5482" name="Rectangle 522"/>
              <p:cNvSpPr>
                <a:spLocks noChangeArrowheads="1"/>
              </p:cNvSpPr>
              <p:nvPr/>
            </p:nvSpPr>
            <p:spPr bwMode="auto">
              <a:xfrm>
                <a:off x="3917" y="3004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5483" name="Rectangle 523"/>
              <p:cNvSpPr>
                <a:spLocks noChangeArrowheads="1"/>
              </p:cNvSpPr>
              <p:nvPr/>
            </p:nvSpPr>
            <p:spPr bwMode="auto">
              <a:xfrm>
                <a:off x="3917" y="3112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5484" name="Rectangle 524"/>
              <p:cNvSpPr>
                <a:spLocks noChangeArrowheads="1"/>
              </p:cNvSpPr>
              <p:nvPr/>
            </p:nvSpPr>
            <p:spPr bwMode="auto">
              <a:xfrm>
                <a:off x="3303" y="2031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85" name="Rectangle 525"/>
              <p:cNvSpPr>
                <a:spLocks noChangeArrowheads="1"/>
              </p:cNvSpPr>
              <p:nvPr/>
            </p:nvSpPr>
            <p:spPr bwMode="auto">
              <a:xfrm>
                <a:off x="3719" y="2069"/>
                <a:ext cx="423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6</a:t>
                </a:r>
                <a:endParaRPr lang="en-US"/>
              </a:p>
            </p:txBody>
          </p:sp>
          <p:grpSp>
            <p:nvGrpSpPr>
              <p:cNvPr id="425488" name="Group 528"/>
              <p:cNvGrpSpPr>
                <a:grpSpLocks/>
              </p:cNvGrpSpPr>
              <p:nvPr/>
            </p:nvGrpSpPr>
            <p:grpSpPr bwMode="auto">
              <a:xfrm>
                <a:off x="4359" y="3615"/>
                <a:ext cx="336" cy="109"/>
                <a:chOff x="4359" y="3615"/>
                <a:chExt cx="336" cy="109"/>
              </a:xfrm>
            </p:grpSpPr>
            <p:sp>
              <p:nvSpPr>
                <p:cNvPr id="425486" name="Line 526"/>
                <p:cNvSpPr>
                  <a:spLocks noChangeShapeType="1"/>
                </p:cNvSpPr>
                <p:nvPr/>
              </p:nvSpPr>
              <p:spPr bwMode="auto">
                <a:xfrm flipH="1">
                  <a:off x="4417" y="3615"/>
                  <a:ext cx="278" cy="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87" name="Freeform 527"/>
                <p:cNvSpPr>
                  <a:spLocks/>
                </p:cNvSpPr>
                <p:nvPr/>
              </p:nvSpPr>
              <p:spPr bwMode="auto">
                <a:xfrm>
                  <a:off x="4359" y="3664"/>
                  <a:ext cx="69" cy="60"/>
                </a:xfrm>
                <a:custGeom>
                  <a:avLst/>
                  <a:gdLst/>
                  <a:ahLst/>
                  <a:cxnLst>
                    <a:cxn ang="0">
                      <a:pos x="52" y="0"/>
                    </a:cxn>
                    <a:cxn ang="0">
                      <a:pos x="0" y="47"/>
                    </a:cxn>
                    <a:cxn ang="0">
                      <a:pos x="69" y="60"/>
                    </a:cxn>
                    <a:cxn ang="0">
                      <a:pos x="52" y="0"/>
                    </a:cxn>
                  </a:cxnLst>
                  <a:rect l="0" t="0" r="r" b="b"/>
                  <a:pathLst>
                    <a:path w="69" h="60">
                      <a:moveTo>
                        <a:pt x="52" y="0"/>
                      </a:moveTo>
                      <a:lnTo>
                        <a:pt x="0" y="47"/>
                      </a:lnTo>
                      <a:lnTo>
                        <a:pt x="69" y="6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5489" name="Rectangle 529"/>
              <p:cNvSpPr>
                <a:spLocks noChangeArrowheads="1"/>
              </p:cNvSpPr>
              <p:nvPr/>
            </p:nvSpPr>
            <p:spPr bwMode="auto">
              <a:xfrm>
                <a:off x="4647" y="3519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90" name="Rectangle 530"/>
              <p:cNvSpPr>
                <a:spLocks noChangeArrowheads="1"/>
              </p:cNvSpPr>
              <p:nvPr/>
            </p:nvSpPr>
            <p:spPr bwMode="auto">
              <a:xfrm>
                <a:off x="4729" y="3555"/>
                <a:ext cx="248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956543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Speeding things 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Latency – the amount of time it takes to do one operation from start to completion</a:t>
            </a:r>
          </a:p>
          <a:p>
            <a:endParaRPr lang="en-US" dirty="0"/>
          </a:p>
          <a:p>
            <a:r>
              <a:rPr lang="en-US" dirty="0" smtClean="0"/>
              <a:t>Throughput  - the number of operations per unit time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Is Amazon more concerned about latency or throughput for their website?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746600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1 Nop</a:t>
            </a:r>
          </a:p>
        </p:txBody>
      </p:sp>
      <p:grpSp>
        <p:nvGrpSpPr>
          <p:cNvPr id="426659" name="Group 675"/>
          <p:cNvGrpSpPr>
            <a:grpSpLocks/>
          </p:cNvGrpSpPr>
          <p:nvPr/>
        </p:nvGrpSpPr>
        <p:grpSpPr bwMode="auto">
          <a:xfrm>
            <a:off x="1066800" y="685800"/>
            <a:ext cx="7011988" cy="6097588"/>
            <a:chOff x="663" y="231"/>
            <a:chExt cx="4417" cy="3841"/>
          </a:xfrm>
        </p:grpSpPr>
        <p:sp>
          <p:nvSpPr>
            <p:cNvPr id="426453" name="Rectangle 469"/>
            <p:cNvSpPr>
              <a:spLocks noChangeArrowheads="1"/>
            </p:cNvSpPr>
            <p:nvPr/>
          </p:nvSpPr>
          <p:spPr bwMode="auto">
            <a:xfrm>
              <a:off x="663" y="47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54" name="Rectangle 470"/>
            <p:cNvSpPr>
              <a:spLocks noChangeArrowheads="1"/>
            </p:cNvSpPr>
            <p:nvPr/>
          </p:nvSpPr>
          <p:spPr bwMode="auto">
            <a:xfrm>
              <a:off x="754" y="510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6455" name="Rectangle 471"/>
            <p:cNvSpPr>
              <a:spLocks noChangeArrowheads="1"/>
            </p:cNvSpPr>
            <p:nvPr/>
          </p:nvSpPr>
          <p:spPr bwMode="auto">
            <a:xfrm>
              <a:off x="1254" y="51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6456" name="Rectangle 472"/>
            <p:cNvSpPr>
              <a:spLocks noChangeArrowheads="1"/>
            </p:cNvSpPr>
            <p:nvPr/>
          </p:nvSpPr>
          <p:spPr bwMode="auto">
            <a:xfrm>
              <a:off x="1692" y="510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6457" name="Rectangle 473"/>
            <p:cNvSpPr>
              <a:spLocks noChangeArrowheads="1"/>
            </p:cNvSpPr>
            <p:nvPr/>
          </p:nvSpPr>
          <p:spPr bwMode="auto">
            <a:xfrm>
              <a:off x="2026" y="51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6458" name="Rectangle 474"/>
            <p:cNvSpPr>
              <a:spLocks noChangeArrowheads="1"/>
            </p:cNvSpPr>
            <p:nvPr/>
          </p:nvSpPr>
          <p:spPr bwMode="auto">
            <a:xfrm>
              <a:off x="2487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59" name="Rectangle 475"/>
            <p:cNvSpPr>
              <a:spLocks noChangeArrowheads="1"/>
            </p:cNvSpPr>
            <p:nvPr/>
          </p:nvSpPr>
          <p:spPr bwMode="auto">
            <a:xfrm>
              <a:off x="2625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6460" name="Rectangle 476"/>
            <p:cNvSpPr>
              <a:spLocks noChangeArrowheads="1"/>
            </p:cNvSpPr>
            <p:nvPr/>
          </p:nvSpPr>
          <p:spPr bwMode="auto">
            <a:xfrm>
              <a:off x="2775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1" name="Rectangle 477"/>
            <p:cNvSpPr>
              <a:spLocks noChangeArrowheads="1"/>
            </p:cNvSpPr>
            <p:nvPr/>
          </p:nvSpPr>
          <p:spPr bwMode="auto">
            <a:xfrm>
              <a:off x="2913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6462" name="Rectangle 478"/>
            <p:cNvSpPr>
              <a:spLocks noChangeArrowheads="1"/>
            </p:cNvSpPr>
            <p:nvPr/>
          </p:nvSpPr>
          <p:spPr bwMode="auto">
            <a:xfrm>
              <a:off x="3063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3" name="Rectangle 479"/>
            <p:cNvSpPr>
              <a:spLocks noChangeArrowheads="1"/>
            </p:cNvSpPr>
            <p:nvPr/>
          </p:nvSpPr>
          <p:spPr bwMode="auto">
            <a:xfrm>
              <a:off x="3201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6464" name="Rectangle 480"/>
            <p:cNvSpPr>
              <a:spLocks noChangeArrowheads="1"/>
            </p:cNvSpPr>
            <p:nvPr/>
          </p:nvSpPr>
          <p:spPr bwMode="auto">
            <a:xfrm>
              <a:off x="3351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5" name="Rectangle 481"/>
            <p:cNvSpPr>
              <a:spLocks noChangeArrowheads="1"/>
            </p:cNvSpPr>
            <p:nvPr/>
          </p:nvSpPr>
          <p:spPr bwMode="auto">
            <a:xfrm>
              <a:off x="3489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6466" name="Rectangle 482"/>
            <p:cNvSpPr>
              <a:spLocks noChangeArrowheads="1"/>
            </p:cNvSpPr>
            <p:nvPr/>
          </p:nvSpPr>
          <p:spPr bwMode="auto">
            <a:xfrm>
              <a:off x="3639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7" name="Rectangle 483"/>
            <p:cNvSpPr>
              <a:spLocks noChangeArrowheads="1"/>
            </p:cNvSpPr>
            <p:nvPr/>
          </p:nvSpPr>
          <p:spPr bwMode="auto">
            <a:xfrm>
              <a:off x="3777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6468" name="Rectangle 484"/>
            <p:cNvSpPr>
              <a:spLocks noChangeArrowheads="1"/>
            </p:cNvSpPr>
            <p:nvPr/>
          </p:nvSpPr>
          <p:spPr bwMode="auto">
            <a:xfrm>
              <a:off x="3927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69" name="Rectangle 485"/>
            <p:cNvSpPr>
              <a:spLocks noChangeArrowheads="1"/>
            </p:cNvSpPr>
            <p:nvPr/>
          </p:nvSpPr>
          <p:spPr bwMode="auto">
            <a:xfrm>
              <a:off x="4065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6470" name="Rectangle 486"/>
            <p:cNvSpPr>
              <a:spLocks noChangeArrowheads="1"/>
            </p:cNvSpPr>
            <p:nvPr/>
          </p:nvSpPr>
          <p:spPr bwMode="auto">
            <a:xfrm>
              <a:off x="4215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1" name="Rectangle 487"/>
            <p:cNvSpPr>
              <a:spLocks noChangeArrowheads="1"/>
            </p:cNvSpPr>
            <p:nvPr/>
          </p:nvSpPr>
          <p:spPr bwMode="auto">
            <a:xfrm>
              <a:off x="4353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6472" name="Rectangle 488"/>
            <p:cNvSpPr>
              <a:spLocks noChangeArrowheads="1"/>
            </p:cNvSpPr>
            <p:nvPr/>
          </p:nvSpPr>
          <p:spPr bwMode="auto">
            <a:xfrm>
              <a:off x="4503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3" name="Rectangle 489"/>
            <p:cNvSpPr>
              <a:spLocks noChangeArrowheads="1"/>
            </p:cNvSpPr>
            <p:nvPr/>
          </p:nvSpPr>
          <p:spPr bwMode="auto">
            <a:xfrm>
              <a:off x="4641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6474" name="Rectangle 490"/>
            <p:cNvSpPr>
              <a:spLocks noChangeArrowheads="1"/>
            </p:cNvSpPr>
            <p:nvPr/>
          </p:nvSpPr>
          <p:spPr bwMode="auto">
            <a:xfrm>
              <a:off x="4791" y="23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5" name="Rectangle 491"/>
            <p:cNvSpPr>
              <a:spLocks noChangeArrowheads="1"/>
            </p:cNvSpPr>
            <p:nvPr/>
          </p:nvSpPr>
          <p:spPr bwMode="auto">
            <a:xfrm>
              <a:off x="4929" y="275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6476" name="Rectangle 492"/>
            <p:cNvSpPr>
              <a:spLocks noChangeArrowheads="1"/>
            </p:cNvSpPr>
            <p:nvPr/>
          </p:nvSpPr>
          <p:spPr bwMode="auto">
            <a:xfrm>
              <a:off x="2487" y="47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7" name="Rectangle 493"/>
            <p:cNvSpPr>
              <a:spLocks noChangeArrowheads="1"/>
            </p:cNvSpPr>
            <p:nvPr/>
          </p:nvSpPr>
          <p:spPr bwMode="auto">
            <a:xfrm>
              <a:off x="2620" y="49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478" name="Rectangle 494"/>
            <p:cNvSpPr>
              <a:spLocks noChangeArrowheads="1"/>
            </p:cNvSpPr>
            <p:nvPr/>
          </p:nvSpPr>
          <p:spPr bwMode="auto">
            <a:xfrm>
              <a:off x="2775" y="47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79" name="Rectangle 495"/>
            <p:cNvSpPr>
              <a:spLocks noChangeArrowheads="1"/>
            </p:cNvSpPr>
            <p:nvPr/>
          </p:nvSpPr>
          <p:spPr bwMode="auto">
            <a:xfrm>
              <a:off x="2901" y="49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480" name="Rectangle 496"/>
            <p:cNvSpPr>
              <a:spLocks noChangeArrowheads="1"/>
            </p:cNvSpPr>
            <p:nvPr/>
          </p:nvSpPr>
          <p:spPr bwMode="auto">
            <a:xfrm>
              <a:off x="3063" y="47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81" name="Rectangle 497"/>
            <p:cNvSpPr>
              <a:spLocks noChangeArrowheads="1"/>
            </p:cNvSpPr>
            <p:nvPr/>
          </p:nvSpPr>
          <p:spPr bwMode="auto">
            <a:xfrm>
              <a:off x="3192" y="49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482" name="Rectangle 498"/>
            <p:cNvSpPr>
              <a:spLocks noChangeArrowheads="1"/>
            </p:cNvSpPr>
            <p:nvPr/>
          </p:nvSpPr>
          <p:spPr bwMode="auto">
            <a:xfrm>
              <a:off x="3351" y="47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83" name="Rectangle 499"/>
            <p:cNvSpPr>
              <a:spLocks noChangeArrowheads="1"/>
            </p:cNvSpPr>
            <p:nvPr/>
          </p:nvSpPr>
          <p:spPr bwMode="auto">
            <a:xfrm>
              <a:off x="3469" y="49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484" name="Rectangle 500"/>
            <p:cNvSpPr>
              <a:spLocks noChangeArrowheads="1"/>
            </p:cNvSpPr>
            <p:nvPr/>
          </p:nvSpPr>
          <p:spPr bwMode="auto">
            <a:xfrm>
              <a:off x="3927" y="66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85" name="Rectangle 501"/>
            <p:cNvSpPr>
              <a:spLocks noChangeArrowheads="1"/>
            </p:cNvSpPr>
            <p:nvPr/>
          </p:nvSpPr>
          <p:spPr bwMode="auto">
            <a:xfrm>
              <a:off x="4036" y="69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486" name="Rectangle 502"/>
            <p:cNvSpPr>
              <a:spLocks noChangeArrowheads="1"/>
            </p:cNvSpPr>
            <p:nvPr/>
          </p:nvSpPr>
          <p:spPr bwMode="auto">
            <a:xfrm>
              <a:off x="663" y="66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87" name="Rectangle 503"/>
            <p:cNvSpPr>
              <a:spLocks noChangeArrowheads="1"/>
            </p:cNvSpPr>
            <p:nvPr/>
          </p:nvSpPr>
          <p:spPr bwMode="auto">
            <a:xfrm>
              <a:off x="785" y="70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26488" name="Rectangle 504"/>
            <p:cNvSpPr>
              <a:spLocks noChangeArrowheads="1"/>
            </p:cNvSpPr>
            <p:nvPr/>
          </p:nvSpPr>
          <p:spPr bwMode="auto">
            <a:xfrm>
              <a:off x="1254" y="70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6489" name="Rectangle 505"/>
            <p:cNvSpPr>
              <a:spLocks noChangeArrowheads="1"/>
            </p:cNvSpPr>
            <p:nvPr/>
          </p:nvSpPr>
          <p:spPr bwMode="auto">
            <a:xfrm>
              <a:off x="1759" y="702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6490" name="Rectangle 506"/>
            <p:cNvSpPr>
              <a:spLocks noChangeArrowheads="1"/>
            </p:cNvSpPr>
            <p:nvPr/>
          </p:nvSpPr>
          <p:spPr bwMode="auto">
            <a:xfrm>
              <a:off x="2026" y="70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6491" name="Rectangle 507"/>
            <p:cNvSpPr>
              <a:spLocks noChangeArrowheads="1"/>
            </p:cNvSpPr>
            <p:nvPr/>
          </p:nvSpPr>
          <p:spPr bwMode="auto">
            <a:xfrm>
              <a:off x="2775" y="66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92" name="Rectangle 508"/>
            <p:cNvSpPr>
              <a:spLocks noChangeArrowheads="1"/>
            </p:cNvSpPr>
            <p:nvPr/>
          </p:nvSpPr>
          <p:spPr bwMode="auto">
            <a:xfrm>
              <a:off x="2908" y="69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493" name="Rectangle 509"/>
            <p:cNvSpPr>
              <a:spLocks noChangeArrowheads="1"/>
            </p:cNvSpPr>
            <p:nvPr/>
          </p:nvSpPr>
          <p:spPr bwMode="auto">
            <a:xfrm>
              <a:off x="3063" y="66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94" name="Rectangle 510"/>
            <p:cNvSpPr>
              <a:spLocks noChangeArrowheads="1"/>
            </p:cNvSpPr>
            <p:nvPr/>
          </p:nvSpPr>
          <p:spPr bwMode="auto">
            <a:xfrm>
              <a:off x="3189" y="69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495" name="Rectangle 511"/>
            <p:cNvSpPr>
              <a:spLocks noChangeArrowheads="1"/>
            </p:cNvSpPr>
            <p:nvPr/>
          </p:nvSpPr>
          <p:spPr bwMode="auto">
            <a:xfrm>
              <a:off x="3351" y="66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96" name="Rectangle 512"/>
            <p:cNvSpPr>
              <a:spLocks noChangeArrowheads="1"/>
            </p:cNvSpPr>
            <p:nvPr/>
          </p:nvSpPr>
          <p:spPr bwMode="auto">
            <a:xfrm>
              <a:off x="3480" y="69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497" name="Rectangle 513"/>
            <p:cNvSpPr>
              <a:spLocks noChangeArrowheads="1"/>
            </p:cNvSpPr>
            <p:nvPr/>
          </p:nvSpPr>
          <p:spPr bwMode="auto">
            <a:xfrm>
              <a:off x="3639" y="66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498" name="Rectangle 514"/>
            <p:cNvSpPr>
              <a:spLocks noChangeArrowheads="1"/>
            </p:cNvSpPr>
            <p:nvPr/>
          </p:nvSpPr>
          <p:spPr bwMode="auto">
            <a:xfrm>
              <a:off x="3757" y="69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499" name="Rectangle 515"/>
            <p:cNvSpPr>
              <a:spLocks noChangeArrowheads="1"/>
            </p:cNvSpPr>
            <p:nvPr/>
          </p:nvSpPr>
          <p:spPr bwMode="auto">
            <a:xfrm>
              <a:off x="3639" y="47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0" name="Rectangle 516"/>
            <p:cNvSpPr>
              <a:spLocks noChangeArrowheads="1"/>
            </p:cNvSpPr>
            <p:nvPr/>
          </p:nvSpPr>
          <p:spPr bwMode="auto">
            <a:xfrm>
              <a:off x="3748" y="49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01" name="Rectangle 517"/>
            <p:cNvSpPr>
              <a:spLocks noChangeArrowheads="1"/>
            </p:cNvSpPr>
            <p:nvPr/>
          </p:nvSpPr>
          <p:spPr bwMode="auto">
            <a:xfrm>
              <a:off x="663" y="85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2" name="Rectangle 518"/>
            <p:cNvSpPr>
              <a:spLocks noChangeArrowheads="1"/>
            </p:cNvSpPr>
            <p:nvPr/>
          </p:nvSpPr>
          <p:spPr bwMode="auto">
            <a:xfrm>
              <a:off x="785" y="89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26503" name="Rectangle 519"/>
            <p:cNvSpPr>
              <a:spLocks noChangeArrowheads="1"/>
            </p:cNvSpPr>
            <p:nvPr/>
          </p:nvSpPr>
          <p:spPr bwMode="auto">
            <a:xfrm>
              <a:off x="1223" y="89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6504" name="Rectangle 520"/>
            <p:cNvSpPr>
              <a:spLocks noChangeArrowheads="1"/>
            </p:cNvSpPr>
            <p:nvPr/>
          </p:nvSpPr>
          <p:spPr bwMode="auto">
            <a:xfrm>
              <a:off x="3063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5" name="Rectangle 521"/>
            <p:cNvSpPr>
              <a:spLocks noChangeArrowheads="1"/>
            </p:cNvSpPr>
            <p:nvPr/>
          </p:nvSpPr>
          <p:spPr bwMode="auto">
            <a:xfrm>
              <a:off x="3196" y="88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06" name="Rectangle 522"/>
            <p:cNvSpPr>
              <a:spLocks noChangeArrowheads="1"/>
            </p:cNvSpPr>
            <p:nvPr/>
          </p:nvSpPr>
          <p:spPr bwMode="auto">
            <a:xfrm>
              <a:off x="3351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7" name="Rectangle 523"/>
            <p:cNvSpPr>
              <a:spLocks noChangeArrowheads="1"/>
            </p:cNvSpPr>
            <p:nvPr/>
          </p:nvSpPr>
          <p:spPr bwMode="auto">
            <a:xfrm>
              <a:off x="3477" y="88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08" name="Rectangle 524"/>
            <p:cNvSpPr>
              <a:spLocks noChangeArrowheads="1"/>
            </p:cNvSpPr>
            <p:nvPr/>
          </p:nvSpPr>
          <p:spPr bwMode="auto">
            <a:xfrm>
              <a:off x="3639" y="85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09" name="Rectangle 525"/>
            <p:cNvSpPr>
              <a:spLocks noChangeArrowheads="1"/>
            </p:cNvSpPr>
            <p:nvPr/>
          </p:nvSpPr>
          <p:spPr bwMode="auto">
            <a:xfrm>
              <a:off x="3768" y="88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10" name="Rectangle 526"/>
            <p:cNvSpPr>
              <a:spLocks noChangeArrowheads="1"/>
            </p:cNvSpPr>
            <p:nvPr/>
          </p:nvSpPr>
          <p:spPr bwMode="auto">
            <a:xfrm>
              <a:off x="3927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1" name="Rectangle 527"/>
            <p:cNvSpPr>
              <a:spLocks noChangeArrowheads="1"/>
            </p:cNvSpPr>
            <p:nvPr/>
          </p:nvSpPr>
          <p:spPr bwMode="auto">
            <a:xfrm>
              <a:off x="4045" y="88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12" name="Rectangle 528"/>
            <p:cNvSpPr>
              <a:spLocks noChangeArrowheads="1"/>
            </p:cNvSpPr>
            <p:nvPr/>
          </p:nvSpPr>
          <p:spPr bwMode="auto">
            <a:xfrm>
              <a:off x="4215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3" name="Rectangle 529"/>
            <p:cNvSpPr>
              <a:spLocks noChangeArrowheads="1"/>
            </p:cNvSpPr>
            <p:nvPr/>
          </p:nvSpPr>
          <p:spPr bwMode="auto">
            <a:xfrm>
              <a:off x="4324" y="88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14" name="Rectangle 530"/>
            <p:cNvSpPr>
              <a:spLocks noChangeArrowheads="1"/>
            </p:cNvSpPr>
            <p:nvPr/>
          </p:nvSpPr>
          <p:spPr bwMode="auto">
            <a:xfrm>
              <a:off x="3063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5" name="Rectangle 531"/>
            <p:cNvSpPr>
              <a:spLocks noChangeArrowheads="1"/>
            </p:cNvSpPr>
            <p:nvPr/>
          </p:nvSpPr>
          <p:spPr bwMode="auto">
            <a:xfrm>
              <a:off x="3196" y="88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16" name="Rectangle 532"/>
            <p:cNvSpPr>
              <a:spLocks noChangeArrowheads="1"/>
            </p:cNvSpPr>
            <p:nvPr/>
          </p:nvSpPr>
          <p:spPr bwMode="auto">
            <a:xfrm>
              <a:off x="3351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7" name="Rectangle 533"/>
            <p:cNvSpPr>
              <a:spLocks noChangeArrowheads="1"/>
            </p:cNvSpPr>
            <p:nvPr/>
          </p:nvSpPr>
          <p:spPr bwMode="auto">
            <a:xfrm>
              <a:off x="3477" y="88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18" name="Rectangle 534"/>
            <p:cNvSpPr>
              <a:spLocks noChangeArrowheads="1"/>
            </p:cNvSpPr>
            <p:nvPr/>
          </p:nvSpPr>
          <p:spPr bwMode="auto">
            <a:xfrm>
              <a:off x="3639" y="85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19" name="Rectangle 535"/>
            <p:cNvSpPr>
              <a:spLocks noChangeArrowheads="1"/>
            </p:cNvSpPr>
            <p:nvPr/>
          </p:nvSpPr>
          <p:spPr bwMode="auto">
            <a:xfrm>
              <a:off x="3768" y="88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20" name="Rectangle 536"/>
            <p:cNvSpPr>
              <a:spLocks noChangeArrowheads="1"/>
            </p:cNvSpPr>
            <p:nvPr/>
          </p:nvSpPr>
          <p:spPr bwMode="auto">
            <a:xfrm>
              <a:off x="3927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21" name="Rectangle 537"/>
            <p:cNvSpPr>
              <a:spLocks noChangeArrowheads="1"/>
            </p:cNvSpPr>
            <p:nvPr/>
          </p:nvSpPr>
          <p:spPr bwMode="auto">
            <a:xfrm>
              <a:off x="4045" y="88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22" name="Rectangle 538"/>
            <p:cNvSpPr>
              <a:spLocks noChangeArrowheads="1"/>
            </p:cNvSpPr>
            <p:nvPr/>
          </p:nvSpPr>
          <p:spPr bwMode="auto">
            <a:xfrm>
              <a:off x="4215" y="85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23" name="Rectangle 539"/>
            <p:cNvSpPr>
              <a:spLocks noChangeArrowheads="1"/>
            </p:cNvSpPr>
            <p:nvPr/>
          </p:nvSpPr>
          <p:spPr bwMode="auto">
            <a:xfrm>
              <a:off x="4324" y="88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24" name="Rectangle 540"/>
            <p:cNvSpPr>
              <a:spLocks noChangeArrowheads="1"/>
            </p:cNvSpPr>
            <p:nvPr/>
          </p:nvSpPr>
          <p:spPr bwMode="auto">
            <a:xfrm>
              <a:off x="663" y="104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25" name="Rectangle 541"/>
            <p:cNvSpPr>
              <a:spLocks noChangeArrowheads="1"/>
            </p:cNvSpPr>
            <p:nvPr/>
          </p:nvSpPr>
          <p:spPr bwMode="auto">
            <a:xfrm>
              <a:off x="785" y="1086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426526" name="Rectangle 542"/>
            <p:cNvSpPr>
              <a:spLocks noChangeArrowheads="1"/>
            </p:cNvSpPr>
            <p:nvPr/>
          </p:nvSpPr>
          <p:spPr bwMode="auto">
            <a:xfrm>
              <a:off x="1221" y="1086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26527" name="Rectangle 543"/>
            <p:cNvSpPr>
              <a:spLocks noChangeArrowheads="1"/>
            </p:cNvSpPr>
            <p:nvPr/>
          </p:nvSpPr>
          <p:spPr bwMode="auto">
            <a:xfrm>
              <a:off x="1558" y="1086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6528" name="Rectangle 544"/>
            <p:cNvSpPr>
              <a:spLocks noChangeArrowheads="1"/>
            </p:cNvSpPr>
            <p:nvPr/>
          </p:nvSpPr>
          <p:spPr bwMode="auto">
            <a:xfrm>
              <a:off x="1624" y="108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6529" name="Rectangle 545"/>
            <p:cNvSpPr>
              <a:spLocks noChangeArrowheads="1"/>
            </p:cNvSpPr>
            <p:nvPr/>
          </p:nvSpPr>
          <p:spPr bwMode="auto">
            <a:xfrm>
              <a:off x="1826" y="1086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6530" name="Rectangle 546"/>
            <p:cNvSpPr>
              <a:spLocks noChangeArrowheads="1"/>
            </p:cNvSpPr>
            <p:nvPr/>
          </p:nvSpPr>
          <p:spPr bwMode="auto">
            <a:xfrm>
              <a:off x="1959" y="108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6531" name="Rectangle 547"/>
            <p:cNvSpPr>
              <a:spLocks noChangeArrowheads="1"/>
            </p:cNvSpPr>
            <p:nvPr/>
          </p:nvSpPr>
          <p:spPr bwMode="auto">
            <a:xfrm>
              <a:off x="3351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32" name="Rectangle 548"/>
            <p:cNvSpPr>
              <a:spLocks noChangeArrowheads="1"/>
            </p:cNvSpPr>
            <p:nvPr/>
          </p:nvSpPr>
          <p:spPr bwMode="auto">
            <a:xfrm>
              <a:off x="3484" y="107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33" name="Rectangle 549"/>
            <p:cNvSpPr>
              <a:spLocks noChangeArrowheads="1"/>
            </p:cNvSpPr>
            <p:nvPr/>
          </p:nvSpPr>
          <p:spPr bwMode="auto">
            <a:xfrm>
              <a:off x="3639" y="104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34" name="Rectangle 550"/>
            <p:cNvSpPr>
              <a:spLocks noChangeArrowheads="1"/>
            </p:cNvSpPr>
            <p:nvPr/>
          </p:nvSpPr>
          <p:spPr bwMode="auto">
            <a:xfrm>
              <a:off x="3765" y="107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35" name="Rectangle 551"/>
            <p:cNvSpPr>
              <a:spLocks noChangeArrowheads="1"/>
            </p:cNvSpPr>
            <p:nvPr/>
          </p:nvSpPr>
          <p:spPr bwMode="auto">
            <a:xfrm>
              <a:off x="3927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36" name="Rectangle 552"/>
            <p:cNvSpPr>
              <a:spLocks noChangeArrowheads="1"/>
            </p:cNvSpPr>
            <p:nvPr/>
          </p:nvSpPr>
          <p:spPr bwMode="auto">
            <a:xfrm>
              <a:off x="4056" y="107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37" name="Rectangle 553"/>
            <p:cNvSpPr>
              <a:spLocks noChangeArrowheads="1"/>
            </p:cNvSpPr>
            <p:nvPr/>
          </p:nvSpPr>
          <p:spPr bwMode="auto">
            <a:xfrm>
              <a:off x="4215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38" name="Rectangle 554"/>
            <p:cNvSpPr>
              <a:spLocks noChangeArrowheads="1"/>
            </p:cNvSpPr>
            <p:nvPr/>
          </p:nvSpPr>
          <p:spPr bwMode="auto">
            <a:xfrm>
              <a:off x="4333" y="107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39" name="Rectangle 555"/>
            <p:cNvSpPr>
              <a:spLocks noChangeArrowheads="1"/>
            </p:cNvSpPr>
            <p:nvPr/>
          </p:nvSpPr>
          <p:spPr bwMode="auto">
            <a:xfrm>
              <a:off x="4503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0" name="Rectangle 556"/>
            <p:cNvSpPr>
              <a:spLocks noChangeArrowheads="1"/>
            </p:cNvSpPr>
            <p:nvPr/>
          </p:nvSpPr>
          <p:spPr bwMode="auto">
            <a:xfrm>
              <a:off x="4612" y="107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41" name="Rectangle 557"/>
            <p:cNvSpPr>
              <a:spLocks noChangeArrowheads="1"/>
            </p:cNvSpPr>
            <p:nvPr/>
          </p:nvSpPr>
          <p:spPr bwMode="auto">
            <a:xfrm>
              <a:off x="3351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2" name="Rectangle 558"/>
            <p:cNvSpPr>
              <a:spLocks noChangeArrowheads="1"/>
            </p:cNvSpPr>
            <p:nvPr/>
          </p:nvSpPr>
          <p:spPr bwMode="auto">
            <a:xfrm>
              <a:off x="3484" y="107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43" name="Rectangle 559"/>
            <p:cNvSpPr>
              <a:spLocks noChangeArrowheads="1"/>
            </p:cNvSpPr>
            <p:nvPr/>
          </p:nvSpPr>
          <p:spPr bwMode="auto">
            <a:xfrm>
              <a:off x="3639" y="104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4" name="Rectangle 560"/>
            <p:cNvSpPr>
              <a:spLocks noChangeArrowheads="1"/>
            </p:cNvSpPr>
            <p:nvPr/>
          </p:nvSpPr>
          <p:spPr bwMode="auto">
            <a:xfrm>
              <a:off x="3765" y="107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45" name="Rectangle 561"/>
            <p:cNvSpPr>
              <a:spLocks noChangeArrowheads="1"/>
            </p:cNvSpPr>
            <p:nvPr/>
          </p:nvSpPr>
          <p:spPr bwMode="auto">
            <a:xfrm>
              <a:off x="3927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6" name="Rectangle 562"/>
            <p:cNvSpPr>
              <a:spLocks noChangeArrowheads="1"/>
            </p:cNvSpPr>
            <p:nvPr/>
          </p:nvSpPr>
          <p:spPr bwMode="auto">
            <a:xfrm>
              <a:off x="4056" y="107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47" name="Rectangle 563"/>
            <p:cNvSpPr>
              <a:spLocks noChangeArrowheads="1"/>
            </p:cNvSpPr>
            <p:nvPr/>
          </p:nvSpPr>
          <p:spPr bwMode="auto">
            <a:xfrm>
              <a:off x="4215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48" name="Rectangle 564"/>
            <p:cNvSpPr>
              <a:spLocks noChangeArrowheads="1"/>
            </p:cNvSpPr>
            <p:nvPr/>
          </p:nvSpPr>
          <p:spPr bwMode="auto">
            <a:xfrm>
              <a:off x="4333" y="107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49" name="Rectangle 565"/>
            <p:cNvSpPr>
              <a:spLocks noChangeArrowheads="1"/>
            </p:cNvSpPr>
            <p:nvPr/>
          </p:nvSpPr>
          <p:spPr bwMode="auto">
            <a:xfrm>
              <a:off x="4503" y="104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0" name="Rectangle 566"/>
            <p:cNvSpPr>
              <a:spLocks noChangeArrowheads="1"/>
            </p:cNvSpPr>
            <p:nvPr/>
          </p:nvSpPr>
          <p:spPr bwMode="auto">
            <a:xfrm>
              <a:off x="4612" y="107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51" name="Rectangle 567"/>
            <p:cNvSpPr>
              <a:spLocks noChangeArrowheads="1"/>
            </p:cNvSpPr>
            <p:nvPr/>
          </p:nvSpPr>
          <p:spPr bwMode="auto">
            <a:xfrm>
              <a:off x="663" y="123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2" name="Rectangle 568"/>
            <p:cNvSpPr>
              <a:spLocks noChangeArrowheads="1"/>
            </p:cNvSpPr>
            <p:nvPr/>
          </p:nvSpPr>
          <p:spPr bwMode="auto">
            <a:xfrm>
              <a:off x="749" y="1278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0x017: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26553" name="Rectangle 569"/>
            <p:cNvSpPr>
              <a:spLocks noChangeArrowheads="1"/>
            </p:cNvSpPr>
            <p:nvPr/>
          </p:nvSpPr>
          <p:spPr bwMode="auto">
            <a:xfrm>
              <a:off x="3639" y="123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4" name="Rectangle 570"/>
            <p:cNvSpPr>
              <a:spLocks noChangeArrowheads="1"/>
            </p:cNvSpPr>
            <p:nvPr/>
          </p:nvSpPr>
          <p:spPr bwMode="auto">
            <a:xfrm>
              <a:off x="3772" y="12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55" name="Rectangle 571"/>
            <p:cNvSpPr>
              <a:spLocks noChangeArrowheads="1"/>
            </p:cNvSpPr>
            <p:nvPr/>
          </p:nvSpPr>
          <p:spPr bwMode="auto">
            <a:xfrm>
              <a:off x="3927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6" name="Rectangle 572"/>
            <p:cNvSpPr>
              <a:spLocks noChangeArrowheads="1"/>
            </p:cNvSpPr>
            <p:nvPr/>
          </p:nvSpPr>
          <p:spPr bwMode="auto">
            <a:xfrm>
              <a:off x="4053" y="12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57" name="Rectangle 573"/>
            <p:cNvSpPr>
              <a:spLocks noChangeArrowheads="1"/>
            </p:cNvSpPr>
            <p:nvPr/>
          </p:nvSpPr>
          <p:spPr bwMode="auto">
            <a:xfrm>
              <a:off x="4215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58" name="Rectangle 574"/>
            <p:cNvSpPr>
              <a:spLocks noChangeArrowheads="1"/>
            </p:cNvSpPr>
            <p:nvPr/>
          </p:nvSpPr>
          <p:spPr bwMode="auto">
            <a:xfrm>
              <a:off x="4344" y="12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59" name="Rectangle 575"/>
            <p:cNvSpPr>
              <a:spLocks noChangeArrowheads="1"/>
            </p:cNvSpPr>
            <p:nvPr/>
          </p:nvSpPr>
          <p:spPr bwMode="auto">
            <a:xfrm>
              <a:off x="4503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0" name="Rectangle 576"/>
            <p:cNvSpPr>
              <a:spLocks noChangeArrowheads="1"/>
            </p:cNvSpPr>
            <p:nvPr/>
          </p:nvSpPr>
          <p:spPr bwMode="auto">
            <a:xfrm>
              <a:off x="4621" y="12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61" name="Rectangle 577"/>
            <p:cNvSpPr>
              <a:spLocks noChangeArrowheads="1"/>
            </p:cNvSpPr>
            <p:nvPr/>
          </p:nvSpPr>
          <p:spPr bwMode="auto">
            <a:xfrm>
              <a:off x="4791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2" name="Rectangle 578"/>
            <p:cNvSpPr>
              <a:spLocks noChangeArrowheads="1"/>
            </p:cNvSpPr>
            <p:nvPr/>
          </p:nvSpPr>
          <p:spPr bwMode="auto">
            <a:xfrm>
              <a:off x="4900" y="12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63" name="Rectangle 579"/>
            <p:cNvSpPr>
              <a:spLocks noChangeArrowheads="1"/>
            </p:cNvSpPr>
            <p:nvPr/>
          </p:nvSpPr>
          <p:spPr bwMode="auto">
            <a:xfrm>
              <a:off x="3639" y="123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4" name="Rectangle 580"/>
            <p:cNvSpPr>
              <a:spLocks noChangeArrowheads="1"/>
            </p:cNvSpPr>
            <p:nvPr/>
          </p:nvSpPr>
          <p:spPr bwMode="auto">
            <a:xfrm>
              <a:off x="3772" y="12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6565" name="Rectangle 581"/>
            <p:cNvSpPr>
              <a:spLocks noChangeArrowheads="1"/>
            </p:cNvSpPr>
            <p:nvPr/>
          </p:nvSpPr>
          <p:spPr bwMode="auto">
            <a:xfrm>
              <a:off x="3927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6" name="Rectangle 582"/>
            <p:cNvSpPr>
              <a:spLocks noChangeArrowheads="1"/>
            </p:cNvSpPr>
            <p:nvPr/>
          </p:nvSpPr>
          <p:spPr bwMode="auto">
            <a:xfrm>
              <a:off x="4053" y="12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6567" name="Rectangle 583"/>
            <p:cNvSpPr>
              <a:spLocks noChangeArrowheads="1"/>
            </p:cNvSpPr>
            <p:nvPr/>
          </p:nvSpPr>
          <p:spPr bwMode="auto">
            <a:xfrm>
              <a:off x="4215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68" name="Rectangle 584"/>
            <p:cNvSpPr>
              <a:spLocks noChangeArrowheads="1"/>
            </p:cNvSpPr>
            <p:nvPr/>
          </p:nvSpPr>
          <p:spPr bwMode="auto">
            <a:xfrm>
              <a:off x="4344" y="12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6569" name="Rectangle 585"/>
            <p:cNvSpPr>
              <a:spLocks noChangeArrowheads="1"/>
            </p:cNvSpPr>
            <p:nvPr/>
          </p:nvSpPr>
          <p:spPr bwMode="auto">
            <a:xfrm>
              <a:off x="4503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0" name="Rectangle 586"/>
            <p:cNvSpPr>
              <a:spLocks noChangeArrowheads="1"/>
            </p:cNvSpPr>
            <p:nvPr/>
          </p:nvSpPr>
          <p:spPr bwMode="auto">
            <a:xfrm>
              <a:off x="4621" y="12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6571" name="Rectangle 587"/>
            <p:cNvSpPr>
              <a:spLocks noChangeArrowheads="1"/>
            </p:cNvSpPr>
            <p:nvPr/>
          </p:nvSpPr>
          <p:spPr bwMode="auto">
            <a:xfrm>
              <a:off x="4791" y="12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2" name="Rectangle 588"/>
            <p:cNvSpPr>
              <a:spLocks noChangeArrowheads="1"/>
            </p:cNvSpPr>
            <p:nvPr/>
          </p:nvSpPr>
          <p:spPr bwMode="auto">
            <a:xfrm>
              <a:off x="4900" y="12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73" name="Rectangle 589"/>
            <p:cNvSpPr>
              <a:spLocks noChangeArrowheads="1"/>
            </p:cNvSpPr>
            <p:nvPr/>
          </p:nvSpPr>
          <p:spPr bwMode="auto">
            <a:xfrm>
              <a:off x="663" y="23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4" name="Rectangle 590"/>
            <p:cNvSpPr>
              <a:spLocks noChangeArrowheads="1"/>
            </p:cNvSpPr>
            <p:nvPr/>
          </p:nvSpPr>
          <p:spPr bwMode="auto">
            <a:xfrm>
              <a:off x="754" y="265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demo-h1.ys</a:t>
              </a:r>
              <a:endParaRPr lang="en-US"/>
            </a:p>
          </p:txBody>
        </p:sp>
        <p:sp>
          <p:nvSpPr>
            <p:cNvPr id="426575" name="Line 591"/>
            <p:cNvSpPr>
              <a:spLocks noChangeShapeType="1"/>
            </p:cNvSpPr>
            <p:nvPr/>
          </p:nvSpPr>
          <p:spPr bwMode="auto">
            <a:xfrm flipH="1">
              <a:off x="3159" y="1431"/>
              <a:ext cx="48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6" name="Line 592"/>
            <p:cNvSpPr>
              <a:spLocks noChangeShapeType="1"/>
            </p:cNvSpPr>
            <p:nvPr/>
          </p:nvSpPr>
          <p:spPr bwMode="auto">
            <a:xfrm>
              <a:off x="3927" y="1431"/>
              <a:ext cx="432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7" name="Rectangle 593"/>
            <p:cNvSpPr>
              <a:spLocks noChangeArrowheads="1"/>
            </p:cNvSpPr>
            <p:nvPr/>
          </p:nvSpPr>
          <p:spPr bwMode="auto">
            <a:xfrm>
              <a:off x="3159" y="1815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78" name="Rectangle 594"/>
            <p:cNvSpPr>
              <a:spLocks noChangeArrowheads="1"/>
            </p:cNvSpPr>
            <p:nvPr/>
          </p:nvSpPr>
          <p:spPr bwMode="auto">
            <a:xfrm>
              <a:off x="3724" y="1856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79" name="Rectangle 595"/>
            <p:cNvSpPr>
              <a:spLocks noChangeArrowheads="1"/>
            </p:cNvSpPr>
            <p:nvPr/>
          </p:nvSpPr>
          <p:spPr bwMode="auto">
            <a:xfrm>
              <a:off x="3159" y="2055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80" name="Rectangle 596"/>
            <p:cNvSpPr>
              <a:spLocks noChangeArrowheads="1"/>
            </p:cNvSpPr>
            <p:nvPr/>
          </p:nvSpPr>
          <p:spPr bwMode="auto">
            <a:xfrm>
              <a:off x="3245" y="2085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6581" name="Rectangle 597"/>
            <p:cNvSpPr>
              <a:spLocks noChangeArrowheads="1"/>
            </p:cNvSpPr>
            <p:nvPr/>
          </p:nvSpPr>
          <p:spPr bwMode="auto">
            <a:xfrm>
              <a:off x="3366" y="2097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6582" name="Rectangle 598"/>
            <p:cNvSpPr>
              <a:spLocks noChangeArrowheads="1"/>
            </p:cNvSpPr>
            <p:nvPr/>
          </p:nvSpPr>
          <p:spPr bwMode="auto">
            <a:xfrm>
              <a:off x="3432" y="209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6583" name="Rectangle 599"/>
            <p:cNvSpPr>
              <a:spLocks noChangeArrowheads="1"/>
            </p:cNvSpPr>
            <p:nvPr/>
          </p:nvSpPr>
          <p:spPr bwMode="auto">
            <a:xfrm>
              <a:off x="3625" y="2085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6584" name="Rectangle 600"/>
            <p:cNvSpPr>
              <a:spLocks noChangeArrowheads="1"/>
            </p:cNvSpPr>
            <p:nvPr/>
          </p:nvSpPr>
          <p:spPr bwMode="auto">
            <a:xfrm>
              <a:off x="3706" y="2081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6585" name="Rectangle 601"/>
            <p:cNvSpPr>
              <a:spLocks noChangeArrowheads="1"/>
            </p:cNvSpPr>
            <p:nvPr/>
          </p:nvSpPr>
          <p:spPr bwMode="auto">
            <a:xfrm>
              <a:off x="3818" y="2085"/>
              <a:ext cx="12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10</a:t>
              </a:r>
              <a:endParaRPr lang="en-US"/>
            </a:p>
          </p:txBody>
        </p:sp>
        <p:sp>
          <p:nvSpPr>
            <p:cNvPr id="426586" name="Rectangle 602"/>
            <p:cNvSpPr>
              <a:spLocks noChangeArrowheads="1"/>
            </p:cNvSpPr>
            <p:nvPr/>
          </p:nvSpPr>
          <p:spPr bwMode="auto">
            <a:xfrm>
              <a:off x="3159" y="1815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87" name="Rectangle 603"/>
            <p:cNvSpPr>
              <a:spLocks noChangeArrowheads="1"/>
            </p:cNvSpPr>
            <p:nvPr/>
          </p:nvSpPr>
          <p:spPr bwMode="auto">
            <a:xfrm>
              <a:off x="3724" y="1856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6588" name="Rectangle 604"/>
            <p:cNvSpPr>
              <a:spLocks noChangeArrowheads="1"/>
            </p:cNvSpPr>
            <p:nvPr/>
          </p:nvSpPr>
          <p:spPr bwMode="auto">
            <a:xfrm>
              <a:off x="3159" y="2055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589" name="Rectangle 605"/>
            <p:cNvSpPr>
              <a:spLocks noChangeArrowheads="1"/>
            </p:cNvSpPr>
            <p:nvPr/>
          </p:nvSpPr>
          <p:spPr bwMode="auto">
            <a:xfrm>
              <a:off x="3245" y="2085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6590" name="Rectangle 606"/>
            <p:cNvSpPr>
              <a:spLocks noChangeArrowheads="1"/>
            </p:cNvSpPr>
            <p:nvPr/>
          </p:nvSpPr>
          <p:spPr bwMode="auto">
            <a:xfrm>
              <a:off x="3366" y="2097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6591" name="Rectangle 607"/>
            <p:cNvSpPr>
              <a:spLocks noChangeArrowheads="1"/>
            </p:cNvSpPr>
            <p:nvPr/>
          </p:nvSpPr>
          <p:spPr bwMode="auto">
            <a:xfrm>
              <a:off x="3432" y="2097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6592" name="Rectangle 608"/>
            <p:cNvSpPr>
              <a:spLocks noChangeArrowheads="1"/>
            </p:cNvSpPr>
            <p:nvPr/>
          </p:nvSpPr>
          <p:spPr bwMode="auto">
            <a:xfrm>
              <a:off x="3625" y="2085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6593" name="Rectangle 609"/>
            <p:cNvSpPr>
              <a:spLocks noChangeArrowheads="1"/>
            </p:cNvSpPr>
            <p:nvPr/>
          </p:nvSpPr>
          <p:spPr bwMode="auto">
            <a:xfrm>
              <a:off x="3706" y="2081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6594" name="Rectangle 610"/>
            <p:cNvSpPr>
              <a:spLocks noChangeArrowheads="1"/>
            </p:cNvSpPr>
            <p:nvPr/>
          </p:nvSpPr>
          <p:spPr bwMode="auto">
            <a:xfrm>
              <a:off x="3818" y="2085"/>
              <a:ext cx="12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10</a:t>
              </a:r>
              <a:endParaRPr lang="en-US"/>
            </a:p>
          </p:txBody>
        </p:sp>
        <p:grpSp>
          <p:nvGrpSpPr>
            <p:cNvPr id="426658" name="Group 674"/>
            <p:cNvGrpSpPr>
              <a:grpSpLocks/>
            </p:cNvGrpSpPr>
            <p:nvPr/>
          </p:nvGrpSpPr>
          <p:grpSpPr bwMode="auto">
            <a:xfrm>
              <a:off x="3159" y="1575"/>
              <a:ext cx="1729" cy="2497"/>
              <a:chOff x="3159" y="1575"/>
              <a:chExt cx="1729" cy="2497"/>
            </a:xfrm>
          </p:grpSpPr>
          <p:sp>
            <p:nvSpPr>
              <p:cNvPr id="426595" name="Rectangle 611"/>
              <p:cNvSpPr>
                <a:spLocks noChangeArrowheads="1"/>
              </p:cNvSpPr>
              <p:nvPr/>
            </p:nvSpPr>
            <p:spPr bwMode="auto">
              <a:xfrm>
                <a:off x="3159" y="344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596" name="Rectangle 612"/>
              <p:cNvSpPr>
                <a:spLocks noChangeArrowheads="1"/>
              </p:cNvSpPr>
              <p:nvPr/>
            </p:nvSpPr>
            <p:spPr bwMode="auto">
              <a:xfrm>
                <a:off x="3741" y="3488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6597" name="Rectangle 613"/>
              <p:cNvSpPr>
                <a:spLocks noChangeArrowheads="1"/>
              </p:cNvSpPr>
              <p:nvPr/>
            </p:nvSpPr>
            <p:spPr bwMode="auto">
              <a:xfrm>
                <a:off x="3159" y="368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598" name="Rectangle 614"/>
              <p:cNvSpPr>
                <a:spLocks noChangeArrowheads="1"/>
              </p:cNvSpPr>
              <p:nvPr/>
            </p:nvSpPr>
            <p:spPr bwMode="auto">
              <a:xfrm>
                <a:off x="3245" y="371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6599" name="Rectangle 615"/>
              <p:cNvSpPr>
                <a:spLocks noChangeArrowheads="1"/>
              </p:cNvSpPr>
              <p:nvPr/>
            </p:nvSpPr>
            <p:spPr bwMode="auto">
              <a:xfrm>
                <a:off x="3512" y="3715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6600" name="Rectangle 616"/>
              <p:cNvSpPr>
                <a:spLocks noChangeArrowheads="1"/>
              </p:cNvSpPr>
              <p:nvPr/>
            </p:nvSpPr>
            <p:spPr bwMode="auto">
              <a:xfrm>
                <a:off x="3624" y="3719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6601" name="Rectangle 617"/>
              <p:cNvSpPr>
                <a:spLocks noChangeArrowheads="1"/>
              </p:cNvSpPr>
              <p:nvPr/>
            </p:nvSpPr>
            <p:spPr bwMode="auto">
              <a:xfrm>
                <a:off x="3745" y="3731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02" name="Rectangle 618"/>
              <p:cNvSpPr>
                <a:spLocks noChangeArrowheads="1"/>
              </p:cNvSpPr>
              <p:nvPr/>
            </p:nvSpPr>
            <p:spPr bwMode="auto">
              <a:xfrm>
                <a:off x="3811" y="373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6603" name="Rectangle 619"/>
              <p:cNvSpPr>
                <a:spLocks noChangeArrowheads="1"/>
              </p:cNvSpPr>
              <p:nvPr/>
            </p:nvSpPr>
            <p:spPr bwMode="auto">
              <a:xfrm>
                <a:off x="4004" y="3719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6604" name="Rectangle 620"/>
              <p:cNvSpPr>
                <a:spLocks noChangeArrowheads="1"/>
              </p:cNvSpPr>
              <p:nvPr/>
            </p:nvSpPr>
            <p:spPr bwMode="auto">
              <a:xfrm>
                <a:off x="4066" y="3719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05" name="Rectangle 621"/>
              <p:cNvSpPr>
                <a:spLocks noChangeArrowheads="1"/>
              </p:cNvSpPr>
              <p:nvPr/>
            </p:nvSpPr>
            <p:spPr bwMode="auto">
              <a:xfrm>
                <a:off x="4162" y="3719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6606" name="Rectangle 622"/>
              <p:cNvSpPr>
                <a:spLocks noChangeArrowheads="1"/>
              </p:cNvSpPr>
              <p:nvPr/>
            </p:nvSpPr>
            <p:spPr bwMode="auto">
              <a:xfrm>
                <a:off x="3245" y="386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6607" name="Rectangle 623"/>
              <p:cNvSpPr>
                <a:spLocks noChangeArrowheads="1"/>
              </p:cNvSpPr>
              <p:nvPr/>
            </p:nvSpPr>
            <p:spPr bwMode="auto">
              <a:xfrm>
                <a:off x="3512" y="3862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6608" name="Rectangle 624"/>
              <p:cNvSpPr>
                <a:spLocks noChangeArrowheads="1"/>
              </p:cNvSpPr>
              <p:nvPr/>
            </p:nvSpPr>
            <p:spPr bwMode="auto">
              <a:xfrm>
                <a:off x="3624" y="3866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6609" name="Rectangle 625"/>
              <p:cNvSpPr>
                <a:spLocks noChangeArrowheads="1"/>
              </p:cNvSpPr>
              <p:nvPr/>
            </p:nvSpPr>
            <p:spPr bwMode="auto">
              <a:xfrm>
                <a:off x="3745" y="3878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10" name="Rectangle 626"/>
              <p:cNvSpPr>
                <a:spLocks noChangeArrowheads="1"/>
              </p:cNvSpPr>
              <p:nvPr/>
            </p:nvSpPr>
            <p:spPr bwMode="auto">
              <a:xfrm>
                <a:off x="3811" y="387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6611" name="Rectangle 627"/>
              <p:cNvSpPr>
                <a:spLocks noChangeArrowheads="1"/>
              </p:cNvSpPr>
              <p:nvPr/>
            </p:nvSpPr>
            <p:spPr bwMode="auto">
              <a:xfrm>
                <a:off x="4004" y="3866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6612" name="Rectangle 628"/>
              <p:cNvSpPr>
                <a:spLocks noChangeArrowheads="1"/>
              </p:cNvSpPr>
              <p:nvPr/>
            </p:nvSpPr>
            <p:spPr bwMode="auto">
              <a:xfrm>
                <a:off x="4066" y="3866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13" name="Rectangle 629"/>
              <p:cNvSpPr>
                <a:spLocks noChangeArrowheads="1"/>
              </p:cNvSpPr>
              <p:nvPr/>
            </p:nvSpPr>
            <p:spPr bwMode="auto">
              <a:xfrm>
                <a:off x="4162" y="3866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6614" name="Rectangle 630"/>
              <p:cNvSpPr>
                <a:spLocks noChangeArrowheads="1"/>
              </p:cNvSpPr>
              <p:nvPr/>
            </p:nvSpPr>
            <p:spPr bwMode="auto">
              <a:xfrm>
                <a:off x="3159" y="344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15" name="Rectangle 631"/>
              <p:cNvSpPr>
                <a:spLocks noChangeArrowheads="1"/>
              </p:cNvSpPr>
              <p:nvPr/>
            </p:nvSpPr>
            <p:spPr bwMode="auto">
              <a:xfrm>
                <a:off x="3741" y="3488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6616" name="Rectangle 632"/>
              <p:cNvSpPr>
                <a:spLocks noChangeArrowheads="1"/>
              </p:cNvSpPr>
              <p:nvPr/>
            </p:nvSpPr>
            <p:spPr bwMode="auto">
              <a:xfrm>
                <a:off x="3159" y="368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17" name="Rectangle 633"/>
              <p:cNvSpPr>
                <a:spLocks noChangeArrowheads="1"/>
              </p:cNvSpPr>
              <p:nvPr/>
            </p:nvSpPr>
            <p:spPr bwMode="auto">
              <a:xfrm>
                <a:off x="3245" y="371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6618" name="Rectangle 634"/>
              <p:cNvSpPr>
                <a:spLocks noChangeArrowheads="1"/>
              </p:cNvSpPr>
              <p:nvPr/>
            </p:nvSpPr>
            <p:spPr bwMode="auto">
              <a:xfrm>
                <a:off x="3512" y="3715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6619" name="Rectangle 635"/>
              <p:cNvSpPr>
                <a:spLocks noChangeArrowheads="1"/>
              </p:cNvSpPr>
              <p:nvPr/>
            </p:nvSpPr>
            <p:spPr bwMode="auto">
              <a:xfrm>
                <a:off x="3624" y="3719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6620" name="Rectangle 636"/>
              <p:cNvSpPr>
                <a:spLocks noChangeArrowheads="1"/>
              </p:cNvSpPr>
              <p:nvPr/>
            </p:nvSpPr>
            <p:spPr bwMode="auto">
              <a:xfrm>
                <a:off x="3745" y="3731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21" name="Rectangle 637"/>
              <p:cNvSpPr>
                <a:spLocks noChangeArrowheads="1"/>
              </p:cNvSpPr>
              <p:nvPr/>
            </p:nvSpPr>
            <p:spPr bwMode="auto">
              <a:xfrm>
                <a:off x="3811" y="373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6622" name="Rectangle 638"/>
              <p:cNvSpPr>
                <a:spLocks noChangeArrowheads="1"/>
              </p:cNvSpPr>
              <p:nvPr/>
            </p:nvSpPr>
            <p:spPr bwMode="auto">
              <a:xfrm>
                <a:off x="4004" y="3719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6623" name="Rectangle 639"/>
              <p:cNvSpPr>
                <a:spLocks noChangeArrowheads="1"/>
              </p:cNvSpPr>
              <p:nvPr/>
            </p:nvSpPr>
            <p:spPr bwMode="auto">
              <a:xfrm>
                <a:off x="4066" y="3719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24" name="Rectangle 640"/>
              <p:cNvSpPr>
                <a:spLocks noChangeArrowheads="1"/>
              </p:cNvSpPr>
              <p:nvPr/>
            </p:nvSpPr>
            <p:spPr bwMode="auto">
              <a:xfrm>
                <a:off x="4162" y="3719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6625" name="Rectangle 641"/>
              <p:cNvSpPr>
                <a:spLocks noChangeArrowheads="1"/>
              </p:cNvSpPr>
              <p:nvPr/>
            </p:nvSpPr>
            <p:spPr bwMode="auto">
              <a:xfrm>
                <a:off x="3245" y="386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6626" name="Rectangle 642"/>
              <p:cNvSpPr>
                <a:spLocks noChangeArrowheads="1"/>
              </p:cNvSpPr>
              <p:nvPr/>
            </p:nvSpPr>
            <p:spPr bwMode="auto">
              <a:xfrm>
                <a:off x="3512" y="3862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6627" name="Rectangle 643"/>
              <p:cNvSpPr>
                <a:spLocks noChangeArrowheads="1"/>
              </p:cNvSpPr>
              <p:nvPr/>
            </p:nvSpPr>
            <p:spPr bwMode="auto">
              <a:xfrm>
                <a:off x="3624" y="3866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6628" name="Rectangle 644"/>
              <p:cNvSpPr>
                <a:spLocks noChangeArrowheads="1"/>
              </p:cNvSpPr>
              <p:nvPr/>
            </p:nvSpPr>
            <p:spPr bwMode="auto">
              <a:xfrm>
                <a:off x="3745" y="3878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29" name="Rectangle 645"/>
              <p:cNvSpPr>
                <a:spLocks noChangeArrowheads="1"/>
              </p:cNvSpPr>
              <p:nvPr/>
            </p:nvSpPr>
            <p:spPr bwMode="auto">
              <a:xfrm>
                <a:off x="3811" y="387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6630" name="Rectangle 646"/>
              <p:cNvSpPr>
                <a:spLocks noChangeArrowheads="1"/>
              </p:cNvSpPr>
              <p:nvPr/>
            </p:nvSpPr>
            <p:spPr bwMode="auto">
              <a:xfrm>
                <a:off x="4004" y="3866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6631" name="Rectangle 647"/>
              <p:cNvSpPr>
                <a:spLocks noChangeArrowheads="1"/>
              </p:cNvSpPr>
              <p:nvPr/>
            </p:nvSpPr>
            <p:spPr bwMode="auto">
              <a:xfrm>
                <a:off x="4066" y="3866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32" name="Rectangle 648"/>
              <p:cNvSpPr>
                <a:spLocks noChangeArrowheads="1"/>
              </p:cNvSpPr>
              <p:nvPr/>
            </p:nvSpPr>
            <p:spPr bwMode="auto">
              <a:xfrm>
                <a:off x="4162" y="3866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6633" name="Rectangle 649"/>
              <p:cNvSpPr>
                <a:spLocks noChangeArrowheads="1"/>
              </p:cNvSpPr>
              <p:nvPr/>
            </p:nvSpPr>
            <p:spPr bwMode="auto">
              <a:xfrm>
                <a:off x="3687" y="3063"/>
                <a:ext cx="162" cy="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34" name="Rectangle 650"/>
              <p:cNvSpPr>
                <a:spLocks noChangeArrowheads="1"/>
              </p:cNvSpPr>
              <p:nvPr/>
            </p:nvSpPr>
            <p:spPr bwMode="auto">
              <a:xfrm>
                <a:off x="3773" y="3064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6635" name="Rectangle 651"/>
              <p:cNvSpPr>
                <a:spLocks noChangeArrowheads="1"/>
              </p:cNvSpPr>
              <p:nvPr/>
            </p:nvSpPr>
            <p:spPr bwMode="auto">
              <a:xfrm>
                <a:off x="3773" y="3172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6636" name="Rectangle 652"/>
              <p:cNvSpPr>
                <a:spLocks noChangeArrowheads="1"/>
              </p:cNvSpPr>
              <p:nvPr/>
            </p:nvSpPr>
            <p:spPr bwMode="auto">
              <a:xfrm>
                <a:off x="3773" y="3280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6637" name="Rectangle 653"/>
              <p:cNvSpPr>
                <a:spLocks noChangeArrowheads="1"/>
              </p:cNvSpPr>
              <p:nvPr/>
            </p:nvSpPr>
            <p:spPr bwMode="auto">
              <a:xfrm>
                <a:off x="3159" y="1575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38" name="Rectangle 654"/>
              <p:cNvSpPr>
                <a:spLocks noChangeArrowheads="1"/>
              </p:cNvSpPr>
              <p:nvPr/>
            </p:nvSpPr>
            <p:spPr bwMode="auto">
              <a:xfrm>
                <a:off x="3575" y="1613"/>
                <a:ext cx="423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5</a:t>
                </a:r>
                <a:endParaRPr lang="en-US"/>
              </a:p>
            </p:txBody>
          </p:sp>
          <p:grpSp>
            <p:nvGrpSpPr>
              <p:cNvPr id="426641" name="Group 657"/>
              <p:cNvGrpSpPr>
                <a:grpSpLocks/>
              </p:cNvGrpSpPr>
              <p:nvPr/>
            </p:nvGrpSpPr>
            <p:grpSpPr bwMode="auto">
              <a:xfrm>
                <a:off x="4215" y="3735"/>
                <a:ext cx="336" cy="149"/>
                <a:chOff x="4215" y="3735"/>
                <a:chExt cx="336" cy="149"/>
              </a:xfrm>
            </p:grpSpPr>
            <p:sp>
              <p:nvSpPr>
                <p:cNvPr id="426639" name="Line 655"/>
                <p:cNvSpPr>
                  <a:spLocks noChangeShapeType="1"/>
                </p:cNvSpPr>
                <p:nvPr/>
              </p:nvSpPr>
              <p:spPr bwMode="auto">
                <a:xfrm flipH="1">
                  <a:off x="4270" y="3735"/>
                  <a:ext cx="281" cy="1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640" name="Freeform 656"/>
                <p:cNvSpPr>
                  <a:spLocks/>
                </p:cNvSpPr>
                <p:nvPr/>
              </p:nvSpPr>
              <p:spPr bwMode="auto">
                <a:xfrm>
                  <a:off x="4215" y="3826"/>
                  <a:ext cx="70" cy="58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0" y="53"/>
                    </a:cxn>
                    <a:cxn ang="0">
                      <a:pos x="70" y="58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70" h="58">
                      <a:moveTo>
                        <a:pt x="46" y="0"/>
                      </a:moveTo>
                      <a:lnTo>
                        <a:pt x="0" y="53"/>
                      </a:lnTo>
                      <a:lnTo>
                        <a:pt x="70" y="58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6642" name="Rectangle 658"/>
              <p:cNvSpPr>
                <a:spLocks noChangeArrowheads="1"/>
              </p:cNvSpPr>
              <p:nvPr/>
            </p:nvSpPr>
            <p:spPr bwMode="auto">
              <a:xfrm>
                <a:off x="4523" y="3591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43" name="Rectangle 659"/>
              <p:cNvSpPr>
                <a:spLocks noChangeArrowheads="1"/>
              </p:cNvSpPr>
              <p:nvPr/>
            </p:nvSpPr>
            <p:spPr bwMode="auto">
              <a:xfrm>
                <a:off x="4605" y="3627"/>
                <a:ext cx="248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  <p:sp>
            <p:nvSpPr>
              <p:cNvPr id="426644" name="Rectangle 660"/>
              <p:cNvSpPr>
                <a:spLocks noChangeArrowheads="1"/>
              </p:cNvSpPr>
              <p:nvPr/>
            </p:nvSpPr>
            <p:spPr bwMode="auto">
              <a:xfrm>
                <a:off x="3159" y="243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45" name="Rectangle 661"/>
              <p:cNvSpPr>
                <a:spLocks noChangeArrowheads="1"/>
              </p:cNvSpPr>
              <p:nvPr/>
            </p:nvSpPr>
            <p:spPr bwMode="auto">
              <a:xfrm>
                <a:off x="3733" y="2480"/>
                <a:ext cx="107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26646" name="Rectangle 662"/>
              <p:cNvSpPr>
                <a:spLocks noChangeArrowheads="1"/>
              </p:cNvSpPr>
              <p:nvPr/>
            </p:nvSpPr>
            <p:spPr bwMode="auto">
              <a:xfrm>
                <a:off x="3159" y="2631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47" name="Rectangle 663"/>
              <p:cNvSpPr>
                <a:spLocks noChangeArrowheads="1"/>
              </p:cNvSpPr>
              <p:nvPr/>
            </p:nvSpPr>
            <p:spPr bwMode="auto">
              <a:xfrm>
                <a:off x="3245" y="2670"/>
                <a:ext cx="155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6648" name="Rectangle 664"/>
              <p:cNvSpPr>
                <a:spLocks noChangeArrowheads="1"/>
              </p:cNvSpPr>
              <p:nvPr/>
            </p:nvSpPr>
            <p:spPr bwMode="auto">
              <a:xfrm>
                <a:off x="3400" y="2670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26649" name="Rectangle 665"/>
              <p:cNvSpPr>
                <a:spLocks noChangeArrowheads="1"/>
              </p:cNvSpPr>
              <p:nvPr/>
            </p:nvSpPr>
            <p:spPr bwMode="auto">
              <a:xfrm>
                <a:off x="3648" y="2670"/>
                <a:ext cx="158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3</a:t>
                </a:r>
                <a:endParaRPr lang="en-US"/>
              </a:p>
            </p:txBody>
          </p:sp>
          <p:sp>
            <p:nvSpPr>
              <p:cNvPr id="426650" name="Rectangle 666"/>
              <p:cNvSpPr>
                <a:spLocks noChangeArrowheads="1"/>
              </p:cNvSpPr>
              <p:nvPr/>
            </p:nvSpPr>
            <p:spPr bwMode="auto">
              <a:xfrm>
                <a:off x="3245" y="2809"/>
                <a:ext cx="155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6651" name="Rectangle 667"/>
              <p:cNvSpPr>
                <a:spLocks noChangeArrowheads="1"/>
              </p:cNvSpPr>
              <p:nvPr/>
            </p:nvSpPr>
            <p:spPr bwMode="auto">
              <a:xfrm>
                <a:off x="3400" y="2809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26652" name="Rectangle 668"/>
              <p:cNvSpPr>
                <a:spLocks noChangeArrowheads="1"/>
              </p:cNvSpPr>
              <p:nvPr/>
            </p:nvSpPr>
            <p:spPr bwMode="auto">
              <a:xfrm>
                <a:off x="3655" y="2809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6653" name="Rectangle 669"/>
              <p:cNvSpPr>
                <a:spLocks noChangeArrowheads="1"/>
              </p:cNvSpPr>
              <p:nvPr/>
            </p:nvSpPr>
            <p:spPr bwMode="auto">
              <a:xfrm>
                <a:off x="3760" y="2821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6654" name="Rectangle 670"/>
              <p:cNvSpPr>
                <a:spLocks noChangeArrowheads="1"/>
              </p:cNvSpPr>
              <p:nvPr/>
            </p:nvSpPr>
            <p:spPr bwMode="auto">
              <a:xfrm>
                <a:off x="3826" y="282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grpSp>
            <p:nvGrpSpPr>
              <p:cNvPr id="426657" name="Group 673"/>
              <p:cNvGrpSpPr>
                <a:grpSpLocks/>
              </p:cNvGrpSpPr>
              <p:nvPr/>
            </p:nvGrpSpPr>
            <p:grpSpPr bwMode="auto">
              <a:xfrm>
                <a:off x="4215" y="3687"/>
                <a:ext cx="336" cy="70"/>
                <a:chOff x="4215" y="3687"/>
                <a:chExt cx="336" cy="70"/>
              </a:xfrm>
            </p:grpSpPr>
            <p:sp>
              <p:nvSpPr>
                <p:cNvPr id="426655" name="Line 671"/>
                <p:cNvSpPr>
                  <a:spLocks noChangeShapeType="1"/>
                </p:cNvSpPr>
                <p:nvPr/>
              </p:nvSpPr>
              <p:spPr bwMode="auto">
                <a:xfrm flipH="1">
                  <a:off x="4274" y="3687"/>
                  <a:ext cx="277" cy="3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6656" name="Freeform 672"/>
                <p:cNvSpPr>
                  <a:spLocks/>
                </p:cNvSpPr>
                <p:nvPr/>
              </p:nvSpPr>
              <p:spPr bwMode="auto">
                <a:xfrm>
                  <a:off x="4215" y="3695"/>
                  <a:ext cx="67" cy="62"/>
                </a:xfrm>
                <a:custGeom>
                  <a:avLst/>
                  <a:gdLst/>
                  <a:ahLst/>
                  <a:cxnLst>
                    <a:cxn ang="0">
                      <a:pos x="58" y="0"/>
                    </a:cxn>
                    <a:cxn ang="0">
                      <a:pos x="0" y="40"/>
                    </a:cxn>
                    <a:cxn ang="0">
                      <a:pos x="67" y="62"/>
                    </a:cxn>
                    <a:cxn ang="0">
                      <a:pos x="58" y="0"/>
                    </a:cxn>
                  </a:cxnLst>
                  <a:rect l="0" t="0" r="r" b="b"/>
                  <a:pathLst>
                    <a:path w="67" h="62">
                      <a:moveTo>
                        <a:pt x="58" y="0"/>
                      </a:moveTo>
                      <a:lnTo>
                        <a:pt x="0" y="40"/>
                      </a:lnTo>
                      <a:lnTo>
                        <a:pt x="67" y="62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6320092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No Nop</a:t>
            </a:r>
          </a:p>
        </p:txBody>
      </p:sp>
      <p:grpSp>
        <p:nvGrpSpPr>
          <p:cNvPr id="427420" name="Group 412"/>
          <p:cNvGrpSpPr>
            <a:grpSpLocks/>
          </p:cNvGrpSpPr>
          <p:nvPr/>
        </p:nvGrpSpPr>
        <p:grpSpPr bwMode="auto">
          <a:xfrm>
            <a:off x="1281113" y="747713"/>
            <a:ext cx="6554787" cy="5335587"/>
            <a:chOff x="807" y="471"/>
            <a:chExt cx="4129" cy="3361"/>
          </a:xfrm>
        </p:grpSpPr>
        <p:sp>
          <p:nvSpPr>
            <p:cNvPr id="427269" name="Rectangle 261"/>
            <p:cNvSpPr>
              <a:spLocks noChangeArrowheads="1"/>
            </p:cNvSpPr>
            <p:nvPr/>
          </p:nvSpPr>
          <p:spPr bwMode="auto">
            <a:xfrm>
              <a:off x="807" y="71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0" name="Rectangle 262"/>
            <p:cNvSpPr>
              <a:spLocks noChangeArrowheads="1"/>
            </p:cNvSpPr>
            <p:nvPr/>
          </p:nvSpPr>
          <p:spPr bwMode="auto">
            <a:xfrm>
              <a:off x="865" y="750"/>
              <a:ext cx="53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7271" name="Rectangle 263"/>
            <p:cNvSpPr>
              <a:spLocks noChangeArrowheads="1"/>
            </p:cNvSpPr>
            <p:nvPr/>
          </p:nvSpPr>
          <p:spPr bwMode="auto">
            <a:xfrm>
              <a:off x="1398" y="75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7272" name="Rectangle 264"/>
            <p:cNvSpPr>
              <a:spLocks noChangeArrowheads="1"/>
            </p:cNvSpPr>
            <p:nvPr/>
          </p:nvSpPr>
          <p:spPr bwMode="auto">
            <a:xfrm>
              <a:off x="1803" y="750"/>
              <a:ext cx="40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7273" name="Rectangle 265"/>
            <p:cNvSpPr>
              <a:spLocks noChangeArrowheads="1"/>
            </p:cNvSpPr>
            <p:nvPr/>
          </p:nvSpPr>
          <p:spPr bwMode="auto">
            <a:xfrm>
              <a:off x="2170" y="75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7274" name="Rectangle 266"/>
            <p:cNvSpPr>
              <a:spLocks noChangeArrowheads="1"/>
            </p:cNvSpPr>
            <p:nvPr/>
          </p:nvSpPr>
          <p:spPr bwMode="auto">
            <a:xfrm>
              <a:off x="263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5" name="Rectangle 267"/>
            <p:cNvSpPr>
              <a:spLocks noChangeArrowheads="1"/>
            </p:cNvSpPr>
            <p:nvPr/>
          </p:nvSpPr>
          <p:spPr bwMode="auto">
            <a:xfrm>
              <a:off x="274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7276" name="Rectangle 268"/>
            <p:cNvSpPr>
              <a:spLocks noChangeArrowheads="1"/>
            </p:cNvSpPr>
            <p:nvPr/>
          </p:nvSpPr>
          <p:spPr bwMode="auto">
            <a:xfrm>
              <a:off x="291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7" name="Rectangle 269"/>
            <p:cNvSpPr>
              <a:spLocks noChangeArrowheads="1"/>
            </p:cNvSpPr>
            <p:nvPr/>
          </p:nvSpPr>
          <p:spPr bwMode="auto">
            <a:xfrm>
              <a:off x="303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7278" name="Rectangle 270"/>
            <p:cNvSpPr>
              <a:spLocks noChangeArrowheads="1"/>
            </p:cNvSpPr>
            <p:nvPr/>
          </p:nvSpPr>
          <p:spPr bwMode="auto">
            <a:xfrm>
              <a:off x="320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9" name="Rectangle 271"/>
            <p:cNvSpPr>
              <a:spLocks noChangeArrowheads="1"/>
            </p:cNvSpPr>
            <p:nvPr/>
          </p:nvSpPr>
          <p:spPr bwMode="auto">
            <a:xfrm>
              <a:off x="332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7280" name="Rectangle 272"/>
            <p:cNvSpPr>
              <a:spLocks noChangeArrowheads="1"/>
            </p:cNvSpPr>
            <p:nvPr/>
          </p:nvSpPr>
          <p:spPr bwMode="auto">
            <a:xfrm>
              <a:off x="3495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1" name="Rectangle 273"/>
            <p:cNvSpPr>
              <a:spLocks noChangeArrowheads="1"/>
            </p:cNvSpPr>
            <p:nvPr/>
          </p:nvSpPr>
          <p:spPr bwMode="auto">
            <a:xfrm>
              <a:off x="3612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7282" name="Rectangle 274"/>
            <p:cNvSpPr>
              <a:spLocks noChangeArrowheads="1"/>
            </p:cNvSpPr>
            <p:nvPr/>
          </p:nvSpPr>
          <p:spPr bwMode="auto">
            <a:xfrm>
              <a:off x="3783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3" name="Rectangle 275"/>
            <p:cNvSpPr>
              <a:spLocks noChangeArrowheads="1"/>
            </p:cNvSpPr>
            <p:nvPr/>
          </p:nvSpPr>
          <p:spPr bwMode="auto">
            <a:xfrm>
              <a:off x="3900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7284" name="Rectangle 276"/>
            <p:cNvSpPr>
              <a:spLocks noChangeArrowheads="1"/>
            </p:cNvSpPr>
            <p:nvPr/>
          </p:nvSpPr>
          <p:spPr bwMode="auto">
            <a:xfrm>
              <a:off x="407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5" name="Rectangle 277"/>
            <p:cNvSpPr>
              <a:spLocks noChangeArrowheads="1"/>
            </p:cNvSpPr>
            <p:nvPr/>
          </p:nvSpPr>
          <p:spPr bwMode="auto">
            <a:xfrm>
              <a:off x="418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7286" name="Rectangle 278"/>
            <p:cNvSpPr>
              <a:spLocks noChangeArrowheads="1"/>
            </p:cNvSpPr>
            <p:nvPr/>
          </p:nvSpPr>
          <p:spPr bwMode="auto">
            <a:xfrm>
              <a:off x="435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7" name="Rectangle 279"/>
            <p:cNvSpPr>
              <a:spLocks noChangeArrowheads="1"/>
            </p:cNvSpPr>
            <p:nvPr/>
          </p:nvSpPr>
          <p:spPr bwMode="auto">
            <a:xfrm>
              <a:off x="447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7288" name="Rectangle 280"/>
            <p:cNvSpPr>
              <a:spLocks noChangeArrowheads="1"/>
            </p:cNvSpPr>
            <p:nvPr/>
          </p:nvSpPr>
          <p:spPr bwMode="auto">
            <a:xfrm>
              <a:off x="464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9" name="Rectangle 281"/>
            <p:cNvSpPr>
              <a:spLocks noChangeArrowheads="1"/>
            </p:cNvSpPr>
            <p:nvPr/>
          </p:nvSpPr>
          <p:spPr bwMode="auto">
            <a:xfrm>
              <a:off x="476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7290" name="Rectangle 282"/>
            <p:cNvSpPr>
              <a:spLocks noChangeArrowheads="1"/>
            </p:cNvSpPr>
            <p:nvPr/>
          </p:nvSpPr>
          <p:spPr bwMode="auto">
            <a:xfrm>
              <a:off x="2631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1" name="Rectangle 283"/>
            <p:cNvSpPr>
              <a:spLocks noChangeArrowheads="1"/>
            </p:cNvSpPr>
            <p:nvPr/>
          </p:nvSpPr>
          <p:spPr bwMode="auto">
            <a:xfrm>
              <a:off x="2736" y="739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292" name="Rectangle 284"/>
            <p:cNvSpPr>
              <a:spLocks noChangeArrowheads="1"/>
            </p:cNvSpPr>
            <p:nvPr/>
          </p:nvSpPr>
          <p:spPr bwMode="auto">
            <a:xfrm>
              <a:off x="2919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3" name="Rectangle 285"/>
            <p:cNvSpPr>
              <a:spLocks noChangeArrowheads="1"/>
            </p:cNvSpPr>
            <p:nvPr/>
          </p:nvSpPr>
          <p:spPr bwMode="auto">
            <a:xfrm>
              <a:off x="3017" y="739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294" name="Rectangle 286"/>
            <p:cNvSpPr>
              <a:spLocks noChangeArrowheads="1"/>
            </p:cNvSpPr>
            <p:nvPr/>
          </p:nvSpPr>
          <p:spPr bwMode="auto">
            <a:xfrm>
              <a:off x="3207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5" name="Rectangle 287"/>
            <p:cNvSpPr>
              <a:spLocks noChangeArrowheads="1"/>
            </p:cNvSpPr>
            <p:nvPr/>
          </p:nvSpPr>
          <p:spPr bwMode="auto">
            <a:xfrm>
              <a:off x="3308" y="739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296" name="Rectangle 288"/>
            <p:cNvSpPr>
              <a:spLocks noChangeArrowheads="1"/>
            </p:cNvSpPr>
            <p:nvPr/>
          </p:nvSpPr>
          <p:spPr bwMode="auto">
            <a:xfrm>
              <a:off x="3495" y="71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7" name="Rectangle 289"/>
            <p:cNvSpPr>
              <a:spLocks noChangeArrowheads="1"/>
            </p:cNvSpPr>
            <p:nvPr/>
          </p:nvSpPr>
          <p:spPr bwMode="auto">
            <a:xfrm>
              <a:off x="3585" y="739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298" name="Rectangle 290"/>
            <p:cNvSpPr>
              <a:spLocks noChangeArrowheads="1"/>
            </p:cNvSpPr>
            <p:nvPr/>
          </p:nvSpPr>
          <p:spPr bwMode="auto">
            <a:xfrm>
              <a:off x="4071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9" name="Rectangle 291"/>
            <p:cNvSpPr>
              <a:spLocks noChangeArrowheads="1"/>
            </p:cNvSpPr>
            <p:nvPr/>
          </p:nvSpPr>
          <p:spPr bwMode="auto">
            <a:xfrm>
              <a:off x="4152" y="931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00" name="Rectangle 292"/>
            <p:cNvSpPr>
              <a:spLocks noChangeArrowheads="1"/>
            </p:cNvSpPr>
            <p:nvPr/>
          </p:nvSpPr>
          <p:spPr bwMode="auto">
            <a:xfrm>
              <a:off x="807" y="90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01" name="Rectangle 293"/>
            <p:cNvSpPr>
              <a:spLocks noChangeArrowheads="1"/>
            </p:cNvSpPr>
            <p:nvPr/>
          </p:nvSpPr>
          <p:spPr bwMode="auto">
            <a:xfrm>
              <a:off x="929" y="94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27302" name="Rectangle 294"/>
            <p:cNvSpPr>
              <a:spLocks noChangeArrowheads="1"/>
            </p:cNvSpPr>
            <p:nvPr/>
          </p:nvSpPr>
          <p:spPr bwMode="auto">
            <a:xfrm>
              <a:off x="1398" y="94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7303" name="Rectangle 295"/>
            <p:cNvSpPr>
              <a:spLocks noChangeArrowheads="1"/>
            </p:cNvSpPr>
            <p:nvPr/>
          </p:nvSpPr>
          <p:spPr bwMode="auto">
            <a:xfrm>
              <a:off x="1870" y="942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7304" name="Rectangle 296"/>
            <p:cNvSpPr>
              <a:spLocks noChangeArrowheads="1"/>
            </p:cNvSpPr>
            <p:nvPr/>
          </p:nvSpPr>
          <p:spPr bwMode="auto">
            <a:xfrm>
              <a:off x="2170" y="94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7305" name="Rectangle 297"/>
            <p:cNvSpPr>
              <a:spLocks noChangeArrowheads="1"/>
            </p:cNvSpPr>
            <p:nvPr/>
          </p:nvSpPr>
          <p:spPr bwMode="auto">
            <a:xfrm>
              <a:off x="2919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06" name="Rectangle 298"/>
            <p:cNvSpPr>
              <a:spLocks noChangeArrowheads="1"/>
            </p:cNvSpPr>
            <p:nvPr/>
          </p:nvSpPr>
          <p:spPr bwMode="auto">
            <a:xfrm>
              <a:off x="3024" y="931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307" name="Rectangle 299"/>
            <p:cNvSpPr>
              <a:spLocks noChangeArrowheads="1"/>
            </p:cNvSpPr>
            <p:nvPr/>
          </p:nvSpPr>
          <p:spPr bwMode="auto">
            <a:xfrm>
              <a:off x="3207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08" name="Rectangle 300"/>
            <p:cNvSpPr>
              <a:spLocks noChangeArrowheads="1"/>
            </p:cNvSpPr>
            <p:nvPr/>
          </p:nvSpPr>
          <p:spPr bwMode="auto">
            <a:xfrm>
              <a:off x="3305" y="931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309" name="Rectangle 301"/>
            <p:cNvSpPr>
              <a:spLocks noChangeArrowheads="1"/>
            </p:cNvSpPr>
            <p:nvPr/>
          </p:nvSpPr>
          <p:spPr bwMode="auto">
            <a:xfrm>
              <a:off x="3495" y="90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0" name="Rectangle 302"/>
            <p:cNvSpPr>
              <a:spLocks noChangeArrowheads="1"/>
            </p:cNvSpPr>
            <p:nvPr/>
          </p:nvSpPr>
          <p:spPr bwMode="auto">
            <a:xfrm>
              <a:off x="3596" y="931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311" name="Rectangle 303"/>
            <p:cNvSpPr>
              <a:spLocks noChangeArrowheads="1"/>
            </p:cNvSpPr>
            <p:nvPr/>
          </p:nvSpPr>
          <p:spPr bwMode="auto">
            <a:xfrm>
              <a:off x="3783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2" name="Rectangle 304"/>
            <p:cNvSpPr>
              <a:spLocks noChangeArrowheads="1"/>
            </p:cNvSpPr>
            <p:nvPr/>
          </p:nvSpPr>
          <p:spPr bwMode="auto">
            <a:xfrm>
              <a:off x="3873" y="931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313" name="Rectangle 305"/>
            <p:cNvSpPr>
              <a:spLocks noChangeArrowheads="1"/>
            </p:cNvSpPr>
            <p:nvPr/>
          </p:nvSpPr>
          <p:spPr bwMode="auto">
            <a:xfrm>
              <a:off x="3783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4" name="Rectangle 306"/>
            <p:cNvSpPr>
              <a:spLocks noChangeArrowheads="1"/>
            </p:cNvSpPr>
            <p:nvPr/>
          </p:nvSpPr>
          <p:spPr bwMode="auto">
            <a:xfrm>
              <a:off x="3864" y="739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15" name="Rectangle 307"/>
            <p:cNvSpPr>
              <a:spLocks noChangeArrowheads="1"/>
            </p:cNvSpPr>
            <p:nvPr/>
          </p:nvSpPr>
          <p:spPr bwMode="auto">
            <a:xfrm>
              <a:off x="3207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6" name="Rectangle 308"/>
            <p:cNvSpPr>
              <a:spLocks noChangeArrowheads="1"/>
            </p:cNvSpPr>
            <p:nvPr/>
          </p:nvSpPr>
          <p:spPr bwMode="auto">
            <a:xfrm>
              <a:off x="3312" y="1123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317" name="Rectangle 309"/>
            <p:cNvSpPr>
              <a:spLocks noChangeArrowheads="1"/>
            </p:cNvSpPr>
            <p:nvPr/>
          </p:nvSpPr>
          <p:spPr bwMode="auto">
            <a:xfrm>
              <a:off x="3495" y="109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8" name="Rectangle 310"/>
            <p:cNvSpPr>
              <a:spLocks noChangeArrowheads="1"/>
            </p:cNvSpPr>
            <p:nvPr/>
          </p:nvSpPr>
          <p:spPr bwMode="auto">
            <a:xfrm>
              <a:off x="3593" y="1123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319" name="Rectangle 311"/>
            <p:cNvSpPr>
              <a:spLocks noChangeArrowheads="1"/>
            </p:cNvSpPr>
            <p:nvPr/>
          </p:nvSpPr>
          <p:spPr bwMode="auto">
            <a:xfrm>
              <a:off x="3783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0" name="Rectangle 312"/>
            <p:cNvSpPr>
              <a:spLocks noChangeArrowheads="1"/>
            </p:cNvSpPr>
            <p:nvPr/>
          </p:nvSpPr>
          <p:spPr bwMode="auto">
            <a:xfrm>
              <a:off x="3884" y="1123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321" name="Rectangle 313"/>
            <p:cNvSpPr>
              <a:spLocks noChangeArrowheads="1"/>
            </p:cNvSpPr>
            <p:nvPr/>
          </p:nvSpPr>
          <p:spPr bwMode="auto">
            <a:xfrm>
              <a:off x="4071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2" name="Rectangle 314"/>
            <p:cNvSpPr>
              <a:spLocks noChangeArrowheads="1"/>
            </p:cNvSpPr>
            <p:nvPr/>
          </p:nvSpPr>
          <p:spPr bwMode="auto">
            <a:xfrm>
              <a:off x="4161" y="1123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323" name="Rectangle 315"/>
            <p:cNvSpPr>
              <a:spLocks noChangeArrowheads="1"/>
            </p:cNvSpPr>
            <p:nvPr/>
          </p:nvSpPr>
          <p:spPr bwMode="auto">
            <a:xfrm>
              <a:off x="4359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4" name="Rectangle 316"/>
            <p:cNvSpPr>
              <a:spLocks noChangeArrowheads="1"/>
            </p:cNvSpPr>
            <p:nvPr/>
          </p:nvSpPr>
          <p:spPr bwMode="auto">
            <a:xfrm>
              <a:off x="4440" y="1123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25" name="Rectangle 317"/>
            <p:cNvSpPr>
              <a:spLocks noChangeArrowheads="1"/>
            </p:cNvSpPr>
            <p:nvPr/>
          </p:nvSpPr>
          <p:spPr bwMode="auto">
            <a:xfrm>
              <a:off x="807" y="109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6" name="Rectangle 318"/>
            <p:cNvSpPr>
              <a:spLocks noChangeArrowheads="1"/>
            </p:cNvSpPr>
            <p:nvPr/>
          </p:nvSpPr>
          <p:spPr bwMode="auto">
            <a:xfrm>
              <a:off x="929" y="113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27327" name="Rectangle 319"/>
            <p:cNvSpPr>
              <a:spLocks noChangeArrowheads="1"/>
            </p:cNvSpPr>
            <p:nvPr/>
          </p:nvSpPr>
          <p:spPr bwMode="auto">
            <a:xfrm>
              <a:off x="1365" y="1134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27328" name="Rectangle 320"/>
            <p:cNvSpPr>
              <a:spLocks noChangeArrowheads="1"/>
            </p:cNvSpPr>
            <p:nvPr/>
          </p:nvSpPr>
          <p:spPr bwMode="auto">
            <a:xfrm>
              <a:off x="1669" y="113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7329" name="Rectangle 321"/>
            <p:cNvSpPr>
              <a:spLocks noChangeArrowheads="1"/>
            </p:cNvSpPr>
            <p:nvPr/>
          </p:nvSpPr>
          <p:spPr bwMode="auto">
            <a:xfrm>
              <a:off x="1768" y="113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27330" name="Rectangle 322"/>
            <p:cNvSpPr>
              <a:spLocks noChangeArrowheads="1"/>
            </p:cNvSpPr>
            <p:nvPr/>
          </p:nvSpPr>
          <p:spPr bwMode="auto">
            <a:xfrm>
              <a:off x="1937" y="1134"/>
              <a:ext cx="20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7331" name="Rectangle 323"/>
            <p:cNvSpPr>
              <a:spLocks noChangeArrowheads="1"/>
            </p:cNvSpPr>
            <p:nvPr/>
          </p:nvSpPr>
          <p:spPr bwMode="auto">
            <a:xfrm>
              <a:off x="2103" y="113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27332" name="Rectangle 324"/>
            <p:cNvSpPr>
              <a:spLocks noChangeArrowheads="1"/>
            </p:cNvSpPr>
            <p:nvPr/>
          </p:nvSpPr>
          <p:spPr bwMode="auto">
            <a:xfrm>
              <a:off x="3495" y="128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3" name="Rectangle 325"/>
            <p:cNvSpPr>
              <a:spLocks noChangeArrowheads="1"/>
            </p:cNvSpPr>
            <p:nvPr/>
          </p:nvSpPr>
          <p:spPr bwMode="auto">
            <a:xfrm>
              <a:off x="3600" y="1315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334" name="Rectangle 326"/>
            <p:cNvSpPr>
              <a:spLocks noChangeArrowheads="1"/>
            </p:cNvSpPr>
            <p:nvPr/>
          </p:nvSpPr>
          <p:spPr bwMode="auto">
            <a:xfrm>
              <a:off x="3783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5" name="Rectangle 327"/>
            <p:cNvSpPr>
              <a:spLocks noChangeArrowheads="1"/>
            </p:cNvSpPr>
            <p:nvPr/>
          </p:nvSpPr>
          <p:spPr bwMode="auto">
            <a:xfrm>
              <a:off x="3881" y="1315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336" name="Rectangle 328"/>
            <p:cNvSpPr>
              <a:spLocks noChangeArrowheads="1"/>
            </p:cNvSpPr>
            <p:nvPr/>
          </p:nvSpPr>
          <p:spPr bwMode="auto">
            <a:xfrm>
              <a:off x="4071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7" name="Rectangle 329"/>
            <p:cNvSpPr>
              <a:spLocks noChangeArrowheads="1"/>
            </p:cNvSpPr>
            <p:nvPr/>
          </p:nvSpPr>
          <p:spPr bwMode="auto">
            <a:xfrm>
              <a:off x="4172" y="1315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338" name="Rectangle 330"/>
            <p:cNvSpPr>
              <a:spLocks noChangeArrowheads="1"/>
            </p:cNvSpPr>
            <p:nvPr/>
          </p:nvSpPr>
          <p:spPr bwMode="auto">
            <a:xfrm>
              <a:off x="4359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9" name="Rectangle 331"/>
            <p:cNvSpPr>
              <a:spLocks noChangeArrowheads="1"/>
            </p:cNvSpPr>
            <p:nvPr/>
          </p:nvSpPr>
          <p:spPr bwMode="auto">
            <a:xfrm>
              <a:off x="4449" y="1315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340" name="Rectangle 332"/>
            <p:cNvSpPr>
              <a:spLocks noChangeArrowheads="1"/>
            </p:cNvSpPr>
            <p:nvPr/>
          </p:nvSpPr>
          <p:spPr bwMode="auto">
            <a:xfrm>
              <a:off x="4647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1" name="Rectangle 333"/>
            <p:cNvSpPr>
              <a:spLocks noChangeArrowheads="1"/>
            </p:cNvSpPr>
            <p:nvPr/>
          </p:nvSpPr>
          <p:spPr bwMode="auto">
            <a:xfrm>
              <a:off x="4728" y="1315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42" name="Rectangle 334"/>
            <p:cNvSpPr>
              <a:spLocks noChangeArrowheads="1"/>
            </p:cNvSpPr>
            <p:nvPr/>
          </p:nvSpPr>
          <p:spPr bwMode="auto">
            <a:xfrm>
              <a:off x="807" y="128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3" name="Rectangle 335"/>
            <p:cNvSpPr>
              <a:spLocks noChangeArrowheads="1"/>
            </p:cNvSpPr>
            <p:nvPr/>
          </p:nvSpPr>
          <p:spPr bwMode="auto">
            <a:xfrm>
              <a:off x="894" y="1326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27344" name="Rectangle 336"/>
            <p:cNvSpPr>
              <a:spLocks noChangeArrowheads="1"/>
            </p:cNvSpPr>
            <p:nvPr/>
          </p:nvSpPr>
          <p:spPr bwMode="auto">
            <a:xfrm>
              <a:off x="807" y="51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5" name="Rectangle 337"/>
            <p:cNvSpPr>
              <a:spLocks noChangeArrowheads="1"/>
            </p:cNvSpPr>
            <p:nvPr/>
          </p:nvSpPr>
          <p:spPr bwMode="auto">
            <a:xfrm>
              <a:off x="898" y="553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demo-h0.ys</a:t>
              </a:r>
              <a:endParaRPr lang="en-US"/>
            </a:p>
          </p:txBody>
        </p:sp>
        <p:sp>
          <p:nvSpPr>
            <p:cNvPr id="427346" name="Line 338"/>
            <p:cNvSpPr>
              <a:spLocks noChangeShapeType="1"/>
            </p:cNvSpPr>
            <p:nvPr/>
          </p:nvSpPr>
          <p:spPr bwMode="auto">
            <a:xfrm flipH="1">
              <a:off x="3015" y="1479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7" name="Line 339"/>
            <p:cNvSpPr>
              <a:spLocks noChangeShapeType="1"/>
            </p:cNvSpPr>
            <p:nvPr/>
          </p:nvSpPr>
          <p:spPr bwMode="auto">
            <a:xfrm>
              <a:off x="3783" y="1479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8" name="Rectangle 340"/>
            <p:cNvSpPr>
              <a:spLocks noChangeArrowheads="1"/>
            </p:cNvSpPr>
            <p:nvPr/>
          </p:nvSpPr>
          <p:spPr bwMode="auto">
            <a:xfrm>
              <a:off x="3015" y="2583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9" name="Rectangle 341"/>
            <p:cNvSpPr>
              <a:spLocks noChangeArrowheads="1"/>
            </p:cNvSpPr>
            <p:nvPr/>
          </p:nvSpPr>
          <p:spPr bwMode="auto">
            <a:xfrm>
              <a:off x="3572" y="2624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grpSp>
          <p:nvGrpSpPr>
            <p:cNvPr id="427419" name="Group 411"/>
            <p:cNvGrpSpPr>
              <a:grpSpLocks/>
            </p:cNvGrpSpPr>
            <p:nvPr/>
          </p:nvGrpSpPr>
          <p:grpSpPr bwMode="auto">
            <a:xfrm>
              <a:off x="3015" y="1719"/>
              <a:ext cx="1729" cy="2113"/>
              <a:chOff x="3015" y="1719"/>
              <a:chExt cx="1729" cy="2113"/>
            </a:xfrm>
          </p:grpSpPr>
          <p:sp>
            <p:nvSpPr>
              <p:cNvPr id="427350" name="Rectangle 342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51" name="Rectangle 343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7352" name="Rectangle 344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53" name="Rectangle 345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7354" name="Rectangle 346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55" name="Rectangle 347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56" name="Rectangle 348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57" name="Rectangle 349"/>
              <p:cNvSpPr>
                <a:spLocks noChangeArrowheads="1"/>
              </p:cNvSpPr>
              <p:nvPr/>
            </p:nvSpPr>
            <p:spPr bwMode="auto">
              <a:xfrm>
                <a:off x="3667" y="349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7358" name="Rectangle 350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59" name="Rectangle 351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60" name="Rectangle 352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61" name="Rectangle 353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7362" name="Rectangle 354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63" name="Rectangle 355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64" name="Rectangle 356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65" name="Rectangle 357"/>
              <p:cNvSpPr>
                <a:spLocks noChangeArrowheads="1"/>
              </p:cNvSpPr>
              <p:nvPr/>
            </p:nvSpPr>
            <p:spPr bwMode="auto">
              <a:xfrm>
                <a:off x="3667" y="363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7366" name="Rectangle 358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67" name="Rectangle 359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68" name="Rectangle 360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69" name="Rectangle 361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70" name="Rectangle 362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7371" name="Rectangle 363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72" name="Rectangle 364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7373" name="Rectangle 365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74" name="Rectangle 366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75" name="Rectangle 367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76" name="Rectangle 368"/>
              <p:cNvSpPr>
                <a:spLocks noChangeArrowheads="1"/>
              </p:cNvSpPr>
              <p:nvPr/>
            </p:nvSpPr>
            <p:spPr bwMode="auto">
              <a:xfrm>
                <a:off x="3667" y="349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7377" name="Rectangle 369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78" name="Rectangle 370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79" name="Rectangle 371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80" name="Rectangle 372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7381" name="Rectangle 373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82" name="Rectangle 374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83" name="Rectangle 375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84" name="Rectangle 376"/>
              <p:cNvSpPr>
                <a:spLocks noChangeArrowheads="1"/>
              </p:cNvSpPr>
              <p:nvPr/>
            </p:nvSpPr>
            <p:spPr bwMode="auto">
              <a:xfrm>
                <a:off x="3667" y="363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7385" name="Rectangle 377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86" name="Rectangle 378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87" name="Rectangle 379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88" name="Rectangle 380"/>
              <p:cNvSpPr>
                <a:spLocks noChangeArrowheads="1"/>
              </p:cNvSpPr>
              <p:nvPr/>
            </p:nvSpPr>
            <p:spPr bwMode="auto">
              <a:xfrm>
                <a:off x="3015" y="1719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89" name="Rectangle 381"/>
              <p:cNvSpPr>
                <a:spLocks noChangeArrowheads="1"/>
              </p:cNvSpPr>
              <p:nvPr/>
            </p:nvSpPr>
            <p:spPr bwMode="auto">
              <a:xfrm>
                <a:off x="3403" y="1757"/>
                <a:ext cx="4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4</a:t>
                </a:r>
                <a:endParaRPr lang="en-US"/>
              </a:p>
            </p:txBody>
          </p:sp>
          <p:grpSp>
            <p:nvGrpSpPr>
              <p:cNvPr id="427392" name="Group 384"/>
              <p:cNvGrpSpPr>
                <a:grpSpLocks/>
              </p:cNvGrpSpPr>
              <p:nvPr/>
            </p:nvGrpSpPr>
            <p:grpSpPr bwMode="auto">
              <a:xfrm>
                <a:off x="4071" y="3495"/>
                <a:ext cx="336" cy="149"/>
                <a:chOff x="4071" y="3495"/>
                <a:chExt cx="336" cy="149"/>
              </a:xfrm>
            </p:grpSpPr>
            <p:sp>
              <p:nvSpPr>
                <p:cNvPr id="427390" name="Line 382"/>
                <p:cNvSpPr>
                  <a:spLocks noChangeShapeType="1"/>
                </p:cNvSpPr>
                <p:nvPr/>
              </p:nvSpPr>
              <p:spPr bwMode="auto">
                <a:xfrm flipH="1">
                  <a:off x="4126" y="3495"/>
                  <a:ext cx="281" cy="1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391" name="Freeform 383"/>
                <p:cNvSpPr>
                  <a:spLocks/>
                </p:cNvSpPr>
                <p:nvPr/>
              </p:nvSpPr>
              <p:spPr bwMode="auto">
                <a:xfrm>
                  <a:off x="4071" y="3586"/>
                  <a:ext cx="70" cy="58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0" y="53"/>
                    </a:cxn>
                    <a:cxn ang="0">
                      <a:pos x="70" y="58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70" h="58">
                      <a:moveTo>
                        <a:pt x="46" y="0"/>
                      </a:moveTo>
                      <a:lnTo>
                        <a:pt x="0" y="53"/>
                      </a:lnTo>
                      <a:lnTo>
                        <a:pt x="70" y="58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7393" name="Rectangle 385"/>
              <p:cNvSpPr>
                <a:spLocks noChangeArrowheads="1"/>
              </p:cNvSpPr>
              <p:nvPr/>
            </p:nvSpPr>
            <p:spPr bwMode="auto">
              <a:xfrm>
                <a:off x="4379" y="3351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94" name="Rectangle 386"/>
              <p:cNvSpPr>
                <a:spLocks noChangeArrowheads="1"/>
              </p:cNvSpPr>
              <p:nvPr/>
            </p:nvSpPr>
            <p:spPr bwMode="auto">
              <a:xfrm>
                <a:off x="4437" y="3387"/>
                <a:ext cx="297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  <p:sp>
            <p:nvSpPr>
              <p:cNvPr id="427395" name="Rectangle 387"/>
              <p:cNvSpPr>
                <a:spLocks noChangeArrowheads="1"/>
              </p:cNvSpPr>
              <p:nvPr/>
            </p:nvSpPr>
            <p:spPr bwMode="auto">
              <a:xfrm>
                <a:off x="3015" y="195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96" name="Rectangle 388"/>
              <p:cNvSpPr>
                <a:spLocks noChangeArrowheads="1"/>
              </p:cNvSpPr>
              <p:nvPr/>
            </p:nvSpPr>
            <p:spPr bwMode="auto">
              <a:xfrm>
                <a:off x="3561" y="2000"/>
                <a:ext cx="164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27397" name="Rectangle 389"/>
              <p:cNvSpPr>
                <a:spLocks noChangeArrowheads="1"/>
              </p:cNvSpPr>
              <p:nvPr/>
            </p:nvSpPr>
            <p:spPr bwMode="auto">
              <a:xfrm>
                <a:off x="3015" y="2151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98" name="Rectangle 390"/>
              <p:cNvSpPr>
                <a:spLocks noChangeArrowheads="1"/>
              </p:cNvSpPr>
              <p:nvPr/>
            </p:nvSpPr>
            <p:spPr bwMode="auto">
              <a:xfrm>
                <a:off x="3077" y="2190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7399" name="Rectangle 391"/>
              <p:cNvSpPr>
                <a:spLocks noChangeArrowheads="1"/>
              </p:cNvSpPr>
              <p:nvPr/>
            </p:nvSpPr>
            <p:spPr bwMode="auto">
              <a:xfrm>
                <a:off x="3256" y="2190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27400" name="Rectangle 392"/>
              <p:cNvSpPr>
                <a:spLocks noChangeArrowheads="1"/>
              </p:cNvSpPr>
              <p:nvPr/>
            </p:nvSpPr>
            <p:spPr bwMode="auto">
              <a:xfrm>
                <a:off x="3480" y="2190"/>
                <a:ext cx="269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10</a:t>
                </a:r>
                <a:endParaRPr lang="en-US"/>
              </a:p>
            </p:txBody>
          </p:sp>
          <p:sp>
            <p:nvSpPr>
              <p:cNvPr id="427401" name="Rectangle 393"/>
              <p:cNvSpPr>
                <a:spLocks noChangeArrowheads="1"/>
              </p:cNvSpPr>
              <p:nvPr/>
            </p:nvSpPr>
            <p:spPr bwMode="auto">
              <a:xfrm>
                <a:off x="3077" y="2329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7402" name="Rectangle 394"/>
              <p:cNvSpPr>
                <a:spLocks noChangeArrowheads="1"/>
              </p:cNvSpPr>
              <p:nvPr/>
            </p:nvSpPr>
            <p:spPr bwMode="auto">
              <a:xfrm>
                <a:off x="3256" y="2329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27403" name="Rectangle 395"/>
              <p:cNvSpPr>
                <a:spLocks noChangeArrowheads="1"/>
              </p:cNvSpPr>
              <p:nvPr/>
            </p:nvSpPr>
            <p:spPr bwMode="auto">
              <a:xfrm>
                <a:off x="3487" y="232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404" name="Rectangle 396"/>
              <p:cNvSpPr>
                <a:spLocks noChangeArrowheads="1"/>
              </p:cNvSpPr>
              <p:nvPr/>
            </p:nvSpPr>
            <p:spPr bwMode="auto">
              <a:xfrm>
                <a:off x="3583" y="234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405" name="Rectangle 397"/>
              <p:cNvSpPr>
                <a:spLocks noChangeArrowheads="1"/>
              </p:cNvSpPr>
              <p:nvPr/>
            </p:nvSpPr>
            <p:spPr bwMode="auto">
              <a:xfrm>
                <a:off x="3682" y="234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grpSp>
            <p:nvGrpSpPr>
              <p:cNvPr id="427408" name="Group 400"/>
              <p:cNvGrpSpPr>
                <a:grpSpLocks/>
              </p:cNvGrpSpPr>
              <p:nvPr/>
            </p:nvGrpSpPr>
            <p:grpSpPr bwMode="auto">
              <a:xfrm>
                <a:off x="4071" y="3447"/>
                <a:ext cx="336" cy="70"/>
                <a:chOff x="4071" y="3447"/>
                <a:chExt cx="336" cy="70"/>
              </a:xfrm>
            </p:grpSpPr>
            <p:sp>
              <p:nvSpPr>
                <p:cNvPr id="427406" name="Line 398"/>
                <p:cNvSpPr>
                  <a:spLocks noChangeShapeType="1"/>
                </p:cNvSpPr>
                <p:nvPr/>
              </p:nvSpPr>
              <p:spPr bwMode="auto">
                <a:xfrm flipH="1">
                  <a:off x="4130" y="3447"/>
                  <a:ext cx="277" cy="3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407" name="Freeform 399"/>
                <p:cNvSpPr>
                  <a:spLocks/>
                </p:cNvSpPr>
                <p:nvPr/>
              </p:nvSpPr>
              <p:spPr bwMode="auto">
                <a:xfrm>
                  <a:off x="4071" y="3455"/>
                  <a:ext cx="67" cy="62"/>
                </a:xfrm>
                <a:custGeom>
                  <a:avLst/>
                  <a:gdLst/>
                  <a:ahLst/>
                  <a:cxnLst>
                    <a:cxn ang="0">
                      <a:pos x="58" y="0"/>
                    </a:cxn>
                    <a:cxn ang="0">
                      <a:pos x="0" y="40"/>
                    </a:cxn>
                    <a:cxn ang="0">
                      <a:pos x="67" y="62"/>
                    </a:cxn>
                    <a:cxn ang="0">
                      <a:pos x="58" y="0"/>
                    </a:cxn>
                  </a:cxnLst>
                  <a:rect l="0" t="0" r="r" b="b"/>
                  <a:pathLst>
                    <a:path w="67" h="62">
                      <a:moveTo>
                        <a:pt x="58" y="0"/>
                      </a:moveTo>
                      <a:lnTo>
                        <a:pt x="0" y="40"/>
                      </a:lnTo>
                      <a:lnTo>
                        <a:pt x="67" y="62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7409" name="Rectangle 401"/>
              <p:cNvSpPr>
                <a:spLocks noChangeArrowheads="1"/>
              </p:cNvSpPr>
              <p:nvPr/>
            </p:nvSpPr>
            <p:spPr bwMode="auto">
              <a:xfrm>
                <a:off x="3015" y="2775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410" name="Rectangle 402"/>
              <p:cNvSpPr>
                <a:spLocks noChangeArrowheads="1"/>
              </p:cNvSpPr>
              <p:nvPr/>
            </p:nvSpPr>
            <p:spPr bwMode="auto">
              <a:xfrm>
                <a:off x="3077" y="2815"/>
                <a:ext cx="173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427411" name="Rectangle 403"/>
              <p:cNvSpPr>
                <a:spLocks noChangeArrowheads="1"/>
              </p:cNvSpPr>
              <p:nvPr/>
            </p:nvSpPr>
            <p:spPr bwMode="auto">
              <a:xfrm>
                <a:off x="3225" y="2815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27412" name="Rectangle 404"/>
              <p:cNvSpPr>
                <a:spLocks noChangeArrowheads="1"/>
              </p:cNvSpPr>
              <p:nvPr/>
            </p:nvSpPr>
            <p:spPr bwMode="auto">
              <a:xfrm>
                <a:off x="3449" y="2811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413" name="Rectangle 405"/>
              <p:cNvSpPr>
                <a:spLocks noChangeArrowheads="1"/>
              </p:cNvSpPr>
              <p:nvPr/>
            </p:nvSpPr>
            <p:spPr bwMode="auto">
              <a:xfrm>
                <a:off x="3580" y="2815"/>
                <a:ext cx="520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 + 3 = 3 </a:t>
                </a:r>
                <a:endParaRPr lang="en-US"/>
              </a:p>
            </p:txBody>
          </p:sp>
          <p:sp>
            <p:nvSpPr>
              <p:cNvPr id="427414" name="Rectangle 406"/>
              <p:cNvSpPr>
                <a:spLocks noChangeArrowheads="1"/>
              </p:cNvSpPr>
              <p:nvPr/>
            </p:nvSpPr>
            <p:spPr bwMode="auto">
              <a:xfrm>
                <a:off x="3077" y="2953"/>
                <a:ext cx="186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427415" name="Rectangle 407"/>
              <p:cNvSpPr>
                <a:spLocks noChangeArrowheads="1"/>
              </p:cNvSpPr>
              <p:nvPr/>
            </p:nvSpPr>
            <p:spPr bwMode="auto">
              <a:xfrm>
                <a:off x="3238" y="2953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27416" name="Rectangle 408"/>
              <p:cNvSpPr>
                <a:spLocks noChangeArrowheads="1"/>
              </p:cNvSpPr>
              <p:nvPr/>
            </p:nvSpPr>
            <p:spPr bwMode="auto">
              <a:xfrm>
                <a:off x="3469" y="2953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417" name="Rectangle 409"/>
              <p:cNvSpPr>
                <a:spLocks noChangeArrowheads="1"/>
              </p:cNvSpPr>
              <p:nvPr/>
            </p:nvSpPr>
            <p:spPr bwMode="auto">
              <a:xfrm>
                <a:off x="3565" y="2965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418" name="Rectangle 410"/>
              <p:cNvSpPr>
                <a:spLocks noChangeArrowheads="1"/>
              </p:cNvSpPr>
              <p:nvPr/>
            </p:nvSpPr>
            <p:spPr bwMode="auto">
              <a:xfrm>
                <a:off x="3664" y="2965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36119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Misprediction Example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294687" cy="1479550"/>
          </a:xfrm>
        </p:spPr>
        <p:txBody>
          <a:bodyPr/>
          <a:lstStyle/>
          <a:p>
            <a:pPr lvl="1"/>
            <a:r>
              <a:rPr lang="en-US" dirty="0"/>
              <a:t>Should only execute first 8 instructions</a:t>
            </a:r>
          </a:p>
        </p:txBody>
      </p:sp>
      <p:sp>
        <p:nvSpPr>
          <p:cNvPr id="428035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8610600" cy="2838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0x000:    </a:t>
            </a:r>
            <a:r>
              <a:rPr lang="en-US" dirty="0" err="1" smtClean="0">
                <a:latin typeface="Courier New" pitchFamily="49" charset="0"/>
              </a:rPr>
              <a:t>xorq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 smtClean="0">
                <a:latin typeface="Courier New" pitchFamily="49" charset="0"/>
              </a:rPr>
              <a:t>,%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 smtClean="0">
                <a:latin typeface="Courier New" pitchFamily="49" charset="0"/>
              </a:rPr>
              <a:t> 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0x002:    </a:t>
            </a:r>
            <a:r>
              <a:rPr lang="en-US" dirty="0" err="1">
                <a:latin typeface="Courier New" pitchFamily="49" charset="0"/>
              </a:rPr>
              <a:t>jne</a:t>
            </a:r>
            <a:r>
              <a:rPr lang="en-US" dirty="0">
                <a:latin typeface="Courier New" pitchFamily="49" charset="0"/>
              </a:rPr>
              <a:t>  t             # Not taken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0x00b:   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$1,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Fall through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0x015: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0x016: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0x017: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0x018:    </a:t>
            </a:r>
            <a:r>
              <a:rPr lang="en-US" dirty="0">
                <a:latin typeface="Courier New" pitchFamily="49" charset="0"/>
              </a:rPr>
              <a:t>halt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0x019: </a:t>
            </a:r>
            <a:r>
              <a:rPr lang="en-US" dirty="0">
                <a:latin typeface="Courier New" pitchFamily="49" charset="0"/>
              </a:rPr>
              <a:t>t: </a:t>
            </a:r>
            <a:r>
              <a:rPr lang="en-US" i="1" dirty="0" err="1" smtClean="0">
                <a:latin typeface="Courier New" pitchFamily="49" charset="0"/>
              </a:rPr>
              <a:t>irmovq</a:t>
            </a:r>
            <a:r>
              <a:rPr lang="en-US" i="1" dirty="0" smtClean="0">
                <a:latin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</a:rPr>
              <a:t>$3, </a:t>
            </a:r>
            <a:r>
              <a:rPr lang="en-US" i="1" dirty="0" smtClean="0">
                <a:latin typeface="Courier New" pitchFamily="49" charset="0"/>
              </a:rPr>
              <a:t>%</a:t>
            </a:r>
            <a:r>
              <a:rPr lang="en-US" i="1" dirty="0" err="1" smtClean="0">
                <a:latin typeface="Courier New" pitchFamily="49" charset="0"/>
              </a:rPr>
              <a:t>rdx</a:t>
            </a: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Target (Should not execute)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0x023:    </a:t>
            </a:r>
            <a:r>
              <a:rPr lang="en-US" i="1" dirty="0" err="1" smtClean="0">
                <a:latin typeface="Courier New" pitchFamily="49" charset="0"/>
              </a:rPr>
              <a:t>irmovq</a:t>
            </a:r>
            <a:r>
              <a:rPr lang="en-US" i="1" dirty="0" smtClean="0">
                <a:latin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</a:rPr>
              <a:t>$4, </a:t>
            </a:r>
            <a:r>
              <a:rPr lang="en-US" i="1" dirty="0" smtClean="0">
                <a:latin typeface="Courier New" pitchFamily="49" charset="0"/>
              </a:rPr>
              <a:t>%</a:t>
            </a:r>
            <a:r>
              <a:rPr lang="en-US" i="1" dirty="0" err="1" smtClean="0">
                <a:latin typeface="Courier New" pitchFamily="49" charset="0"/>
              </a:rPr>
              <a:t>rcx</a:t>
            </a: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Should not execute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</a:rPr>
              <a:t>0x02d</a:t>
            </a:r>
            <a:r>
              <a:rPr lang="en-US" dirty="0">
                <a:latin typeface="Courier New" pitchFamily="49" charset="0"/>
              </a:rPr>
              <a:t>:   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$5,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rdx</a:t>
            </a: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Should not execute</a:t>
            </a:r>
          </a:p>
        </p:txBody>
      </p:sp>
      <p:sp>
        <p:nvSpPr>
          <p:cNvPr id="428037" name="Text Box 5"/>
          <p:cNvSpPr txBox="1">
            <a:spLocks noChangeArrowheads="1"/>
          </p:cNvSpPr>
          <p:nvPr/>
        </p:nvSpPr>
        <p:spPr bwMode="auto">
          <a:xfrm>
            <a:off x="787400" y="1219200"/>
            <a:ext cx="1320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demo-j.ys</a:t>
            </a:r>
          </a:p>
        </p:txBody>
      </p:sp>
    </p:spTree>
    <p:extLst>
      <p:ext uri="{BB962C8B-B14F-4D97-AF65-F5344CB8AC3E}">
        <p14:creationId xmlns:p14="http://schemas.microsoft.com/office/powerpoint/2010/main" val="41645524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Branch Misprediction Trace</a:t>
            </a:r>
          </a:p>
        </p:txBody>
      </p:sp>
      <p:sp>
        <p:nvSpPr>
          <p:cNvPr id="430085" name="Rectangle 5"/>
          <p:cNvSpPr>
            <a:spLocks noChangeArrowheads="1"/>
          </p:cNvSpPr>
          <p:nvPr/>
        </p:nvSpPr>
        <p:spPr bwMode="auto">
          <a:xfrm>
            <a:off x="304800" y="3352800"/>
            <a:ext cx="4572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Incorrectly execute two instructions at branch target</a:t>
            </a:r>
          </a:p>
        </p:txBody>
      </p:sp>
      <p:grpSp>
        <p:nvGrpSpPr>
          <p:cNvPr id="2052" name="Group 4"/>
          <p:cNvGrpSpPr>
            <a:grpSpLocks noChangeAspect="1"/>
          </p:cNvGrpSpPr>
          <p:nvPr/>
        </p:nvGrpSpPr>
        <p:grpSpPr bwMode="auto">
          <a:xfrm>
            <a:off x="1447800" y="838200"/>
            <a:ext cx="6462713" cy="5911850"/>
            <a:chOff x="912" y="528"/>
            <a:chExt cx="4071" cy="3724"/>
          </a:xfrm>
        </p:grpSpPr>
        <p:sp>
          <p:nvSpPr>
            <p:cNvPr id="2051" name="AutoShape 3"/>
            <p:cNvSpPr>
              <a:spLocks noChangeAspect="1" noChangeArrowheads="1" noTextEdit="1"/>
            </p:cNvSpPr>
            <p:nvPr/>
          </p:nvSpPr>
          <p:spPr bwMode="auto">
            <a:xfrm>
              <a:off x="912" y="528"/>
              <a:ext cx="4071" cy="3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912" y="744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964" y="779"/>
              <a:ext cx="6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0x000:  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1567" y="779"/>
              <a:ext cx="252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xorq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1869" y="779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1929" y="779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rax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2110" y="779"/>
              <a:ext cx="18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,%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2230" y="779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rax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2640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2745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2899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3004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3158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3263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3417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3523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3676" y="528"/>
              <a:ext cx="260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3782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3936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4041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4195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4300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4454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4559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4713" y="528"/>
              <a:ext cx="25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Rectangle 29"/>
            <p:cNvSpPr>
              <a:spLocks noChangeArrowheads="1"/>
            </p:cNvSpPr>
            <p:nvPr/>
          </p:nvSpPr>
          <p:spPr bwMode="auto">
            <a:xfrm>
              <a:off x="4818" y="568"/>
              <a:ext cx="88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Helvetica" charset="0"/>
                  <a:cs typeface="Arial" pitchFamily="34" charset="0"/>
                </a:rPr>
                <a:t>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8" name="Rectangle 30"/>
            <p:cNvSpPr>
              <a:spLocks noChangeArrowheads="1"/>
            </p:cNvSpPr>
            <p:nvPr/>
          </p:nvSpPr>
          <p:spPr bwMode="auto">
            <a:xfrm>
              <a:off x="2640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9" name="Rectangle 31"/>
            <p:cNvSpPr>
              <a:spLocks noChangeArrowheads="1"/>
            </p:cNvSpPr>
            <p:nvPr/>
          </p:nvSpPr>
          <p:spPr bwMode="auto">
            <a:xfrm>
              <a:off x="2734" y="770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0" name="Rectangle 32"/>
            <p:cNvSpPr>
              <a:spLocks noChangeArrowheads="1"/>
            </p:cNvSpPr>
            <p:nvPr/>
          </p:nvSpPr>
          <p:spPr bwMode="auto">
            <a:xfrm>
              <a:off x="2899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Rectangle 33"/>
            <p:cNvSpPr>
              <a:spLocks noChangeArrowheads="1"/>
            </p:cNvSpPr>
            <p:nvPr/>
          </p:nvSpPr>
          <p:spPr bwMode="auto">
            <a:xfrm>
              <a:off x="2987" y="770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2" name="Rectangle 34"/>
            <p:cNvSpPr>
              <a:spLocks noChangeArrowheads="1"/>
            </p:cNvSpPr>
            <p:nvPr/>
          </p:nvSpPr>
          <p:spPr bwMode="auto">
            <a:xfrm>
              <a:off x="3158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3" name="Rectangle 35"/>
            <p:cNvSpPr>
              <a:spLocks noChangeArrowheads="1"/>
            </p:cNvSpPr>
            <p:nvPr/>
          </p:nvSpPr>
          <p:spPr bwMode="auto">
            <a:xfrm>
              <a:off x="3249" y="770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4" name="Rectangle 36"/>
            <p:cNvSpPr>
              <a:spLocks noChangeArrowheads="1"/>
            </p:cNvSpPr>
            <p:nvPr/>
          </p:nvSpPr>
          <p:spPr bwMode="auto">
            <a:xfrm>
              <a:off x="3417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5" name="Rectangle 37"/>
            <p:cNvSpPr>
              <a:spLocks noChangeArrowheads="1"/>
            </p:cNvSpPr>
            <p:nvPr/>
          </p:nvSpPr>
          <p:spPr bwMode="auto">
            <a:xfrm>
              <a:off x="3498" y="770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3936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7" name="Rectangle 39"/>
            <p:cNvSpPr>
              <a:spLocks noChangeArrowheads="1"/>
            </p:cNvSpPr>
            <p:nvPr/>
          </p:nvSpPr>
          <p:spPr bwMode="auto">
            <a:xfrm>
              <a:off x="4008" y="942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912" y="917"/>
              <a:ext cx="1469" cy="17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964" y="952"/>
              <a:ext cx="6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0x002:  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1567" y="952"/>
              <a:ext cx="3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jne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1" name="Rectangle 43"/>
            <p:cNvSpPr>
              <a:spLocks noChangeArrowheads="1"/>
            </p:cNvSpPr>
            <p:nvPr/>
          </p:nvSpPr>
          <p:spPr bwMode="auto">
            <a:xfrm>
              <a:off x="1808" y="952"/>
              <a:ext cx="8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t # Not taken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2" name="Rectangle 44"/>
            <p:cNvSpPr>
              <a:spLocks noChangeArrowheads="1"/>
            </p:cNvSpPr>
            <p:nvPr/>
          </p:nvSpPr>
          <p:spPr bwMode="auto">
            <a:xfrm>
              <a:off x="2899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2993" y="942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3158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3246" y="942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3417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auto">
            <a:xfrm>
              <a:off x="3508" y="942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8" name="Rectangle 50"/>
            <p:cNvSpPr>
              <a:spLocks noChangeArrowheads="1"/>
            </p:cNvSpPr>
            <p:nvPr/>
          </p:nvSpPr>
          <p:spPr bwMode="auto">
            <a:xfrm>
              <a:off x="3676" y="917"/>
              <a:ext cx="260" cy="173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3757" y="942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3676" y="744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1" name="Rectangle 53"/>
            <p:cNvSpPr>
              <a:spLocks noChangeArrowheads="1"/>
            </p:cNvSpPr>
            <p:nvPr/>
          </p:nvSpPr>
          <p:spPr bwMode="auto">
            <a:xfrm>
              <a:off x="3749" y="770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2" name="Rectangle 54"/>
            <p:cNvSpPr>
              <a:spLocks noChangeArrowheads="1"/>
            </p:cNvSpPr>
            <p:nvPr/>
          </p:nvSpPr>
          <p:spPr bwMode="auto">
            <a:xfrm>
              <a:off x="912" y="1089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3" name="Rectangle 55"/>
            <p:cNvSpPr>
              <a:spLocks noChangeArrowheads="1"/>
            </p:cNvSpPr>
            <p:nvPr/>
          </p:nvSpPr>
          <p:spPr bwMode="auto">
            <a:xfrm>
              <a:off x="964" y="1125"/>
              <a:ext cx="567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0x019: t: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4" name="Rectangle 56"/>
            <p:cNvSpPr>
              <a:spLocks noChangeArrowheads="1"/>
            </p:cNvSpPr>
            <p:nvPr/>
          </p:nvSpPr>
          <p:spPr bwMode="auto">
            <a:xfrm>
              <a:off x="1567" y="1125"/>
              <a:ext cx="380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irmovq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1989" y="1125"/>
              <a:ext cx="37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$3, 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6" name="Rectangle 58"/>
            <p:cNvSpPr>
              <a:spLocks noChangeArrowheads="1"/>
            </p:cNvSpPr>
            <p:nvPr/>
          </p:nvSpPr>
          <p:spPr bwMode="auto">
            <a:xfrm>
              <a:off x="2291" y="1125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rdx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7" name="Rectangle 59"/>
            <p:cNvSpPr>
              <a:spLocks noChangeArrowheads="1"/>
            </p:cNvSpPr>
            <p:nvPr/>
          </p:nvSpPr>
          <p:spPr bwMode="auto">
            <a:xfrm>
              <a:off x="2532" y="1125"/>
              <a:ext cx="56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# Target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8" name="Rectangle 60"/>
            <p:cNvSpPr>
              <a:spLocks noChangeArrowheads="1"/>
            </p:cNvSpPr>
            <p:nvPr/>
          </p:nvSpPr>
          <p:spPr bwMode="auto">
            <a:xfrm>
              <a:off x="3158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Rectangle 61"/>
            <p:cNvSpPr>
              <a:spLocks noChangeArrowheads="1"/>
            </p:cNvSpPr>
            <p:nvPr/>
          </p:nvSpPr>
          <p:spPr bwMode="auto">
            <a:xfrm>
              <a:off x="3253" y="1115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0" name="Rectangle 62"/>
            <p:cNvSpPr>
              <a:spLocks noChangeArrowheads="1"/>
            </p:cNvSpPr>
            <p:nvPr/>
          </p:nvSpPr>
          <p:spPr bwMode="auto">
            <a:xfrm>
              <a:off x="3417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1" name="Rectangle 63"/>
            <p:cNvSpPr>
              <a:spLocks noChangeArrowheads="1"/>
            </p:cNvSpPr>
            <p:nvPr/>
          </p:nvSpPr>
          <p:spPr bwMode="auto">
            <a:xfrm>
              <a:off x="3505" y="1115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2" name="Rectangle 64"/>
            <p:cNvSpPr>
              <a:spLocks noChangeArrowheads="1"/>
            </p:cNvSpPr>
            <p:nvPr/>
          </p:nvSpPr>
          <p:spPr bwMode="auto">
            <a:xfrm>
              <a:off x="3676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3" name="Rectangle 65"/>
            <p:cNvSpPr>
              <a:spLocks noChangeArrowheads="1"/>
            </p:cNvSpPr>
            <p:nvPr/>
          </p:nvSpPr>
          <p:spPr bwMode="auto">
            <a:xfrm>
              <a:off x="3767" y="1115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4" name="Rectangle 66"/>
            <p:cNvSpPr>
              <a:spLocks noChangeArrowheads="1"/>
            </p:cNvSpPr>
            <p:nvPr/>
          </p:nvSpPr>
          <p:spPr bwMode="auto">
            <a:xfrm>
              <a:off x="3936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4017" y="1115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6" name="Rectangle 68"/>
            <p:cNvSpPr>
              <a:spLocks noChangeArrowheads="1"/>
            </p:cNvSpPr>
            <p:nvPr/>
          </p:nvSpPr>
          <p:spPr bwMode="auto">
            <a:xfrm>
              <a:off x="4195" y="1089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7" name="Rectangle 69"/>
            <p:cNvSpPr>
              <a:spLocks noChangeArrowheads="1"/>
            </p:cNvSpPr>
            <p:nvPr/>
          </p:nvSpPr>
          <p:spPr bwMode="auto">
            <a:xfrm>
              <a:off x="4268" y="1115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8" name="Rectangle 70"/>
            <p:cNvSpPr>
              <a:spLocks noChangeArrowheads="1"/>
            </p:cNvSpPr>
            <p:nvPr/>
          </p:nvSpPr>
          <p:spPr bwMode="auto">
            <a:xfrm>
              <a:off x="912" y="1262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9" name="Rectangle 71"/>
            <p:cNvSpPr>
              <a:spLocks noChangeArrowheads="1"/>
            </p:cNvSpPr>
            <p:nvPr/>
          </p:nvSpPr>
          <p:spPr bwMode="auto">
            <a:xfrm>
              <a:off x="964" y="1297"/>
              <a:ext cx="378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0x023:  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0" name="Rectangle 72"/>
            <p:cNvSpPr>
              <a:spLocks noChangeArrowheads="1"/>
            </p:cNvSpPr>
            <p:nvPr/>
          </p:nvSpPr>
          <p:spPr bwMode="auto">
            <a:xfrm>
              <a:off x="1567" y="1297"/>
              <a:ext cx="380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irmovq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1" name="Rectangle 73"/>
            <p:cNvSpPr>
              <a:spLocks noChangeArrowheads="1"/>
            </p:cNvSpPr>
            <p:nvPr/>
          </p:nvSpPr>
          <p:spPr bwMode="auto">
            <a:xfrm>
              <a:off x="1989" y="1297"/>
              <a:ext cx="37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$4, 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2" name="Rectangle 74"/>
            <p:cNvSpPr>
              <a:spLocks noChangeArrowheads="1"/>
            </p:cNvSpPr>
            <p:nvPr/>
          </p:nvSpPr>
          <p:spPr bwMode="auto">
            <a:xfrm>
              <a:off x="2291" y="1297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rcx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3" name="Rectangle 75"/>
            <p:cNvSpPr>
              <a:spLocks noChangeArrowheads="1"/>
            </p:cNvSpPr>
            <p:nvPr/>
          </p:nvSpPr>
          <p:spPr bwMode="auto">
            <a:xfrm>
              <a:off x="2532" y="1297"/>
              <a:ext cx="6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# Target+1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4" name="Rectangle 76"/>
            <p:cNvSpPr>
              <a:spLocks noChangeArrowheads="1"/>
            </p:cNvSpPr>
            <p:nvPr/>
          </p:nvSpPr>
          <p:spPr bwMode="auto">
            <a:xfrm>
              <a:off x="3417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5" name="Rectangle 77"/>
            <p:cNvSpPr>
              <a:spLocks noChangeArrowheads="1"/>
            </p:cNvSpPr>
            <p:nvPr/>
          </p:nvSpPr>
          <p:spPr bwMode="auto">
            <a:xfrm>
              <a:off x="3512" y="1288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6" name="Rectangle 78"/>
            <p:cNvSpPr>
              <a:spLocks noChangeArrowheads="1"/>
            </p:cNvSpPr>
            <p:nvPr/>
          </p:nvSpPr>
          <p:spPr bwMode="auto">
            <a:xfrm>
              <a:off x="3676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7" name="Rectangle 79"/>
            <p:cNvSpPr>
              <a:spLocks noChangeArrowheads="1"/>
            </p:cNvSpPr>
            <p:nvPr/>
          </p:nvSpPr>
          <p:spPr bwMode="auto">
            <a:xfrm>
              <a:off x="3765" y="1288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8" name="Rectangle 80"/>
            <p:cNvSpPr>
              <a:spLocks noChangeArrowheads="1"/>
            </p:cNvSpPr>
            <p:nvPr/>
          </p:nvSpPr>
          <p:spPr bwMode="auto">
            <a:xfrm>
              <a:off x="3936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" name="Rectangle 81"/>
            <p:cNvSpPr>
              <a:spLocks noChangeArrowheads="1"/>
            </p:cNvSpPr>
            <p:nvPr/>
          </p:nvSpPr>
          <p:spPr bwMode="auto">
            <a:xfrm>
              <a:off x="4026" y="1288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" name="Rectangle 82"/>
            <p:cNvSpPr>
              <a:spLocks noChangeArrowheads="1"/>
            </p:cNvSpPr>
            <p:nvPr/>
          </p:nvSpPr>
          <p:spPr bwMode="auto">
            <a:xfrm>
              <a:off x="4195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1" name="Rectangle 83"/>
            <p:cNvSpPr>
              <a:spLocks noChangeArrowheads="1"/>
            </p:cNvSpPr>
            <p:nvPr/>
          </p:nvSpPr>
          <p:spPr bwMode="auto">
            <a:xfrm>
              <a:off x="4276" y="1288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2" name="Rectangle 84"/>
            <p:cNvSpPr>
              <a:spLocks noChangeArrowheads="1"/>
            </p:cNvSpPr>
            <p:nvPr/>
          </p:nvSpPr>
          <p:spPr bwMode="auto">
            <a:xfrm>
              <a:off x="4454" y="1262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3" name="Rectangle 85"/>
            <p:cNvSpPr>
              <a:spLocks noChangeArrowheads="1"/>
            </p:cNvSpPr>
            <p:nvPr/>
          </p:nvSpPr>
          <p:spPr bwMode="auto">
            <a:xfrm>
              <a:off x="4527" y="1288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4" name="Rectangle 86"/>
            <p:cNvSpPr>
              <a:spLocks noChangeArrowheads="1"/>
            </p:cNvSpPr>
            <p:nvPr/>
          </p:nvSpPr>
          <p:spPr bwMode="auto">
            <a:xfrm>
              <a:off x="912" y="1435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5" name="Rectangle 87"/>
            <p:cNvSpPr>
              <a:spLocks noChangeArrowheads="1"/>
            </p:cNvSpPr>
            <p:nvPr/>
          </p:nvSpPr>
          <p:spPr bwMode="auto">
            <a:xfrm>
              <a:off x="964" y="1470"/>
              <a:ext cx="378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0x00b:   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6" name="Rectangle 88"/>
            <p:cNvSpPr>
              <a:spLocks noChangeArrowheads="1"/>
            </p:cNvSpPr>
            <p:nvPr/>
          </p:nvSpPr>
          <p:spPr bwMode="auto">
            <a:xfrm>
              <a:off x="1567" y="1470"/>
              <a:ext cx="380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irmovq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7" name="Rectangle 89"/>
            <p:cNvSpPr>
              <a:spLocks noChangeArrowheads="1"/>
            </p:cNvSpPr>
            <p:nvPr/>
          </p:nvSpPr>
          <p:spPr bwMode="auto">
            <a:xfrm>
              <a:off x="1989" y="1470"/>
              <a:ext cx="37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$1, 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8" name="Rectangle 90"/>
            <p:cNvSpPr>
              <a:spLocks noChangeArrowheads="1"/>
            </p:cNvSpPr>
            <p:nvPr/>
          </p:nvSpPr>
          <p:spPr bwMode="auto">
            <a:xfrm>
              <a:off x="2291" y="1470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rax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9" name="Rectangle 91"/>
            <p:cNvSpPr>
              <a:spLocks noChangeArrowheads="1"/>
            </p:cNvSpPr>
            <p:nvPr/>
          </p:nvSpPr>
          <p:spPr bwMode="auto">
            <a:xfrm>
              <a:off x="2532" y="1470"/>
              <a:ext cx="100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# Fall Through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0" name="Rectangle 92"/>
            <p:cNvSpPr>
              <a:spLocks noChangeArrowheads="1"/>
            </p:cNvSpPr>
            <p:nvPr/>
          </p:nvSpPr>
          <p:spPr bwMode="auto">
            <a:xfrm>
              <a:off x="3676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1" name="Rectangle 93"/>
            <p:cNvSpPr>
              <a:spLocks noChangeArrowheads="1"/>
            </p:cNvSpPr>
            <p:nvPr/>
          </p:nvSpPr>
          <p:spPr bwMode="auto">
            <a:xfrm>
              <a:off x="3771" y="1461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2" name="Rectangle 94"/>
            <p:cNvSpPr>
              <a:spLocks noChangeArrowheads="1"/>
            </p:cNvSpPr>
            <p:nvPr/>
          </p:nvSpPr>
          <p:spPr bwMode="auto">
            <a:xfrm>
              <a:off x="3936" y="1435"/>
              <a:ext cx="260" cy="174"/>
            </a:xfrm>
            <a:prstGeom prst="rect">
              <a:avLst/>
            </a:prstGeom>
            <a:solidFill>
              <a:srgbClr val="66CC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3" name="Rectangle 95"/>
            <p:cNvSpPr>
              <a:spLocks noChangeArrowheads="1"/>
            </p:cNvSpPr>
            <p:nvPr/>
          </p:nvSpPr>
          <p:spPr bwMode="auto">
            <a:xfrm>
              <a:off x="4024" y="1461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4" name="Rectangle 96"/>
            <p:cNvSpPr>
              <a:spLocks noChangeArrowheads="1"/>
            </p:cNvSpPr>
            <p:nvPr/>
          </p:nvSpPr>
          <p:spPr bwMode="auto">
            <a:xfrm>
              <a:off x="4195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5" name="Rectangle 97"/>
            <p:cNvSpPr>
              <a:spLocks noChangeArrowheads="1"/>
            </p:cNvSpPr>
            <p:nvPr/>
          </p:nvSpPr>
          <p:spPr bwMode="auto">
            <a:xfrm>
              <a:off x="4286" y="1461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6" name="Rectangle 98"/>
            <p:cNvSpPr>
              <a:spLocks noChangeArrowheads="1"/>
            </p:cNvSpPr>
            <p:nvPr/>
          </p:nvSpPr>
          <p:spPr bwMode="auto">
            <a:xfrm>
              <a:off x="4454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7" name="Rectangle 99"/>
            <p:cNvSpPr>
              <a:spLocks noChangeArrowheads="1"/>
            </p:cNvSpPr>
            <p:nvPr/>
          </p:nvSpPr>
          <p:spPr bwMode="auto">
            <a:xfrm>
              <a:off x="4535" y="1461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8" name="Rectangle 100"/>
            <p:cNvSpPr>
              <a:spLocks noChangeArrowheads="1"/>
            </p:cNvSpPr>
            <p:nvPr/>
          </p:nvSpPr>
          <p:spPr bwMode="auto">
            <a:xfrm>
              <a:off x="4713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9" name="Rectangle 101"/>
            <p:cNvSpPr>
              <a:spLocks noChangeArrowheads="1"/>
            </p:cNvSpPr>
            <p:nvPr/>
          </p:nvSpPr>
          <p:spPr bwMode="auto">
            <a:xfrm>
              <a:off x="4786" y="1461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" name="Rectangle 102"/>
            <p:cNvSpPr>
              <a:spLocks noChangeArrowheads="1"/>
            </p:cNvSpPr>
            <p:nvPr/>
          </p:nvSpPr>
          <p:spPr bwMode="auto">
            <a:xfrm>
              <a:off x="912" y="528"/>
              <a:ext cx="1469" cy="1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" name="Rectangle 103"/>
            <p:cNvSpPr>
              <a:spLocks noChangeArrowheads="1"/>
            </p:cNvSpPr>
            <p:nvPr/>
          </p:nvSpPr>
          <p:spPr bwMode="auto">
            <a:xfrm>
              <a:off x="964" y="558"/>
              <a:ext cx="441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# demo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2" name="Rectangle 104"/>
            <p:cNvSpPr>
              <a:spLocks noChangeArrowheads="1"/>
            </p:cNvSpPr>
            <p:nvPr/>
          </p:nvSpPr>
          <p:spPr bwMode="auto">
            <a:xfrm>
              <a:off x="1326" y="558"/>
              <a:ext cx="126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3" name="Rectangle 105"/>
            <p:cNvSpPr>
              <a:spLocks noChangeArrowheads="1"/>
            </p:cNvSpPr>
            <p:nvPr/>
          </p:nvSpPr>
          <p:spPr bwMode="auto">
            <a:xfrm>
              <a:off x="1386" y="558"/>
              <a:ext cx="126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j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4" name="Rectangle 106"/>
            <p:cNvSpPr>
              <a:spLocks noChangeArrowheads="1"/>
            </p:cNvSpPr>
            <p:nvPr/>
          </p:nvSpPr>
          <p:spPr bwMode="auto">
            <a:xfrm>
              <a:off x="3676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" name="Rectangle 107"/>
            <p:cNvSpPr>
              <a:spLocks noChangeArrowheads="1"/>
            </p:cNvSpPr>
            <p:nvPr/>
          </p:nvSpPr>
          <p:spPr bwMode="auto">
            <a:xfrm>
              <a:off x="3771" y="1461"/>
              <a:ext cx="12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6" name="Rectangle 108"/>
            <p:cNvSpPr>
              <a:spLocks noChangeArrowheads="1"/>
            </p:cNvSpPr>
            <p:nvPr/>
          </p:nvSpPr>
          <p:spPr bwMode="auto">
            <a:xfrm>
              <a:off x="3936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" name="Rectangle 109"/>
            <p:cNvSpPr>
              <a:spLocks noChangeArrowheads="1"/>
            </p:cNvSpPr>
            <p:nvPr/>
          </p:nvSpPr>
          <p:spPr bwMode="auto">
            <a:xfrm>
              <a:off x="4024" y="1461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8" name="Rectangle 110"/>
            <p:cNvSpPr>
              <a:spLocks noChangeArrowheads="1"/>
            </p:cNvSpPr>
            <p:nvPr/>
          </p:nvSpPr>
          <p:spPr bwMode="auto">
            <a:xfrm>
              <a:off x="4195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9" name="Rectangle 111"/>
            <p:cNvSpPr>
              <a:spLocks noChangeArrowheads="1"/>
            </p:cNvSpPr>
            <p:nvPr/>
          </p:nvSpPr>
          <p:spPr bwMode="auto">
            <a:xfrm>
              <a:off x="4286" y="1461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0" name="Rectangle 112"/>
            <p:cNvSpPr>
              <a:spLocks noChangeArrowheads="1"/>
            </p:cNvSpPr>
            <p:nvPr/>
          </p:nvSpPr>
          <p:spPr bwMode="auto">
            <a:xfrm>
              <a:off x="4454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1" name="Rectangle 113"/>
            <p:cNvSpPr>
              <a:spLocks noChangeArrowheads="1"/>
            </p:cNvSpPr>
            <p:nvPr/>
          </p:nvSpPr>
          <p:spPr bwMode="auto">
            <a:xfrm>
              <a:off x="4535" y="1461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2" name="Rectangle 114"/>
            <p:cNvSpPr>
              <a:spLocks noChangeArrowheads="1"/>
            </p:cNvSpPr>
            <p:nvPr/>
          </p:nvSpPr>
          <p:spPr bwMode="auto">
            <a:xfrm>
              <a:off x="4713" y="1435"/>
              <a:ext cx="260" cy="174"/>
            </a:xfrm>
            <a:prstGeom prst="rect">
              <a:avLst/>
            </a:prstGeom>
            <a:solidFill>
              <a:srgbClr val="CC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3" name="Rectangle 115"/>
            <p:cNvSpPr>
              <a:spLocks noChangeArrowheads="1"/>
            </p:cNvSpPr>
            <p:nvPr/>
          </p:nvSpPr>
          <p:spPr bwMode="auto">
            <a:xfrm>
              <a:off x="4786" y="1461"/>
              <a:ext cx="166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4" name="Rectangle 116"/>
            <p:cNvSpPr>
              <a:spLocks noChangeArrowheads="1"/>
            </p:cNvSpPr>
            <p:nvPr/>
          </p:nvSpPr>
          <p:spPr bwMode="auto">
            <a:xfrm>
              <a:off x="3288" y="1824"/>
              <a:ext cx="1037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5" name="Rectangle 117"/>
            <p:cNvSpPr>
              <a:spLocks noChangeArrowheads="1"/>
            </p:cNvSpPr>
            <p:nvPr/>
          </p:nvSpPr>
          <p:spPr bwMode="auto">
            <a:xfrm>
              <a:off x="3615" y="1858"/>
              <a:ext cx="452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Cycle 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6" name="Rectangle 118"/>
            <p:cNvSpPr>
              <a:spLocks noChangeArrowheads="1"/>
            </p:cNvSpPr>
            <p:nvPr/>
          </p:nvSpPr>
          <p:spPr bwMode="auto">
            <a:xfrm>
              <a:off x="3288" y="2558"/>
              <a:ext cx="1080" cy="562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7" name="Rectangle 119"/>
            <p:cNvSpPr>
              <a:spLocks noChangeArrowheads="1"/>
            </p:cNvSpPr>
            <p:nvPr/>
          </p:nvSpPr>
          <p:spPr bwMode="auto">
            <a:xfrm>
              <a:off x="3789" y="2595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8" name="Rectangle 120"/>
            <p:cNvSpPr>
              <a:spLocks noChangeArrowheads="1"/>
            </p:cNvSpPr>
            <p:nvPr/>
          </p:nvSpPr>
          <p:spPr bwMode="auto">
            <a:xfrm>
              <a:off x="3288" y="2774"/>
              <a:ext cx="1080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9" name="Rectangle 121"/>
            <p:cNvSpPr>
              <a:spLocks noChangeArrowheads="1"/>
            </p:cNvSpPr>
            <p:nvPr/>
          </p:nvSpPr>
          <p:spPr bwMode="auto">
            <a:xfrm>
              <a:off x="3343" y="2803"/>
              <a:ext cx="27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0" name="Rectangle 122"/>
            <p:cNvSpPr>
              <a:spLocks noChangeArrowheads="1"/>
            </p:cNvSpPr>
            <p:nvPr/>
          </p:nvSpPr>
          <p:spPr bwMode="auto">
            <a:xfrm>
              <a:off x="3567" y="2799"/>
              <a:ext cx="174" cy="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Wingdings 3" pitchFamily="18" charset="2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" name="Rectangle 123"/>
            <p:cNvSpPr>
              <a:spLocks noChangeArrowheads="1"/>
            </p:cNvSpPr>
            <p:nvPr/>
          </p:nvSpPr>
          <p:spPr bwMode="auto">
            <a:xfrm>
              <a:off x="3684" y="2814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2" name="Rectangle 124"/>
            <p:cNvSpPr>
              <a:spLocks noChangeArrowheads="1"/>
            </p:cNvSpPr>
            <p:nvPr/>
          </p:nvSpPr>
          <p:spPr bwMode="auto">
            <a:xfrm>
              <a:off x="3343" y="2934"/>
              <a:ext cx="28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dstE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3" name="Rectangle 125"/>
            <p:cNvSpPr>
              <a:spLocks noChangeArrowheads="1"/>
            </p:cNvSpPr>
            <p:nvPr/>
          </p:nvSpPr>
          <p:spPr bwMode="auto">
            <a:xfrm>
              <a:off x="3573" y="2934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4" name="Rectangle 126"/>
            <p:cNvSpPr>
              <a:spLocks noChangeArrowheads="1"/>
            </p:cNvSpPr>
            <p:nvPr/>
          </p:nvSpPr>
          <p:spPr bwMode="auto">
            <a:xfrm>
              <a:off x="3659" y="2945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5" name="Rectangle 127"/>
            <p:cNvSpPr>
              <a:spLocks noChangeArrowheads="1"/>
            </p:cNvSpPr>
            <p:nvPr/>
          </p:nvSpPr>
          <p:spPr bwMode="auto">
            <a:xfrm>
              <a:off x="3720" y="2945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rdx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6" name="Rectangle 128"/>
            <p:cNvSpPr>
              <a:spLocks noChangeArrowheads="1"/>
            </p:cNvSpPr>
            <p:nvPr/>
          </p:nvSpPr>
          <p:spPr bwMode="auto">
            <a:xfrm>
              <a:off x="3288" y="2558"/>
              <a:ext cx="1080" cy="562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7" name="Rectangle 129"/>
            <p:cNvSpPr>
              <a:spLocks noChangeArrowheads="1"/>
            </p:cNvSpPr>
            <p:nvPr/>
          </p:nvSpPr>
          <p:spPr bwMode="auto">
            <a:xfrm>
              <a:off x="3789" y="2595"/>
              <a:ext cx="13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8" name="Rectangle 130"/>
            <p:cNvSpPr>
              <a:spLocks noChangeArrowheads="1"/>
            </p:cNvSpPr>
            <p:nvPr/>
          </p:nvSpPr>
          <p:spPr bwMode="auto">
            <a:xfrm>
              <a:off x="3288" y="2774"/>
              <a:ext cx="1080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9" name="Rectangle 131"/>
            <p:cNvSpPr>
              <a:spLocks noChangeArrowheads="1"/>
            </p:cNvSpPr>
            <p:nvPr/>
          </p:nvSpPr>
          <p:spPr bwMode="auto">
            <a:xfrm>
              <a:off x="3343" y="2803"/>
              <a:ext cx="27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0" name="Rectangle 132"/>
            <p:cNvSpPr>
              <a:spLocks noChangeArrowheads="1"/>
            </p:cNvSpPr>
            <p:nvPr/>
          </p:nvSpPr>
          <p:spPr bwMode="auto">
            <a:xfrm>
              <a:off x="3567" y="2799"/>
              <a:ext cx="174" cy="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Wingdings 3" pitchFamily="18" charset="2"/>
                  <a:cs typeface="Arial" pitchFamily="34" charset="0"/>
                </a:rPr>
                <a:t>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1" name="Rectangle 133"/>
            <p:cNvSpPr>
              <a:spLocks noChangeArrowheads="1"/>
            </p:cNvSpPr>
            <p:nvPr/>
          </p:nvSpPr>
          <p:spPr bwMode="auto">
            <a:xfrm>
              <a:off x="3684" y="2814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2" name="Rectangle 134"/>
            <p:cNvSpPr>
              <a:spLocks noChangeArrowheads="1"/>
            </p:cNvSpPr>
            <p:nvPr/>
          </p:nvSpPr>
          <p:spPr bwMode="auto">
            <a:xfrm>
              <a:off x="3343" y="2934"/>
              <a:ext cx="28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dstE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3" name="Rectangle 135"/>
            <p:cNvSpPr>
              <a:spLocks noChangeArrowheads="1"/>
            </p:cNvSpPr>
            <p:nvPr/>
          </p:nvSpPr>
          <p:spPr bwMode="auto">
            <a:xfrm>
              <a:off x="3573" y="2934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4" name="Rectangle 136"/>
            <p:cNvSpPr>
              <a:spLocks noChangeArrowheads="1"/>
            </p:cNvSpPr>
            <p:nvPr/>
          </p:nvSpPr>
          <p:spPr bwMode="auto">
            <a:xfrm>
              <a:off x="3659" y="2945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5" name="Rectangle 137"/>
            <p:cNvSpPr>
              <a:spLocks noChangeArrowheads="1"/>
            </p:cNvSpPr>
            <p:nvPr/>
          </p:nvSpPr>
          <p:spPr bwMode="auto">
            <a:xfrm>
              <a:off x="3720" y="2945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rdx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6" name="Rectangle 138"/>
            <p:cNvSpPr>
              <a:spLocks noChangeArrowheads="1"/>
            </p:cNvSpPr>
            <p:nvPr/>
          </p:nvSpPr>
          <p:spPr bwMode="auto">
            <a:xfrm>
              <a:off x="3288" y="1996"/>
              <a:ext cx="1080" cy="563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7" name="Rectangle 139"/>
            <p:cNvSpPr>
              <a:spLocks noChangeArrowheads="1"/>
            </p:cNvSpPr>
            <p:nvPr/>
          </p:nvSpPr>
          <p:spPr bwMode="auto">
            <a:xfrm>
              <a:off x="3779" y="2034"/>
              <a:ext cx="15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8" name="Rectangle 140"/>
            <p:cNvSpPr>
              <a:spLocks noChangeArrowheads="1"/>
            </p:cNvSpPr>
            <p:nvPr/>
          </p:nvSpPr>
          <p:spPr bwMode="auto">
            <a:xfrm>
              <a:off x="3288" y="2169"/>
              <a:ext cx="908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9" name="Rectangle 141"/>
            <p:cNvSpPr>
              <a:spLocks noChangeArrowheads="1"/>
            </p:cNvSpPr>
            <p:nvPr/>
          </p:nvSpPr>
          <p:spPr bwMode="auto">
            <a:xfrm>
              <a:off x="3343" y="2197"/>
              <a:ext cx="45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M_Cnd</a:t>
              </a: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=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0" name="Rectangle 142"/>
            <p:cNvSpPr>
              <a:spLocks noChangeArrowheads="1"/>
            </p:cNvSpPr>
            <p:nvPr/>
          </p:nvSpPr>
          <p:spPr bwMode="auto">
            <a:xfrm>
              <a:off x="3771" y="2208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" name="Rectangle 143"/>
            <p:cNvSpPr>
              <a:spLocks noChangeArrowheads="1"/>
            </p:cNvSpPr>
            <p:nvPr/>
          </p:nvSpPr>
          <p:spPr bwMode="auto">
            <a:xfrm>
              <a:off x="3343" y="2336"/>
              <a:ext cx="190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M_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2" name="Rectangle 144"/>
            <p:cNvSpPr>
              <a:spLocks noChangeArrowheads="1"/>
            </p:cNvSpPr>
            <p:nvPr/>
          </p:nvSpPr>
          <p:spPr bwMode="auto">
            <a:xfrm>
              <a:off x="3483" y="2336"/>
              <a:ext cx="248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3" name="Rectangle 145"/>
            <p:cNvSpPr>
              <a:spLocks noChangeArrowheads="1"/>
            </p:cNvSpPr>
            <p:nvPr/>
          </p:nvSpPr>
          <p:spPr bwMode="auto">
            <a:xfrm>
              <a:off x="3706" y="2336"/>
              <a:ext cx="4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0x007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4" name="Rectangle 146"/>
            <p:cNvSpPr>
              <a:spLocks noChangeArrowheads="1"/>
            </p:cNvSpPr>
            <p:nvPr/>
          </p:nvSpPr>
          <p:spPr bwMode="auto">
            <a:xfrm>
              <a:off x="3288" y="3119"/>
              <a:ext cx="1080" cy="563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5" name="Rectangle 147"/>
            <p:cNvSpPr>
              <a:spLocks noChangeArrowheads="1"/>
            </p:cNvSpPr>
            <p:nvPr/>
          </p:nvSpPr>
          <p:spPr bwMode="auto">
            <a:xfrm>
              <a:off x="3786" y="3157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6" name="Rectangle 148"/>
            <p:cNvSpPr>
              <a:spLocks noChangeArrowheads="1"/>
            </p:cNvSpPr>
            <p:nvPr/>
          </p:nvSpPr>
          <p:spPr bwMode="auto">
            <a:xfrm>
              <a:off x="3288" y="3335"/>
              <a:ext cx="1080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7" name="Rectangle 149"/>
            <p:cNvSpPr>
              <a:spLocks noChangeArrowheads="1"/>
            </p:cNvSpPr>
            <p:nvPr/>
          </p:nvSpPr>
          <p:spPr bwMode="auto">
            <a:xfrm>
              <a:off x="3343" y="3363"/>
              <a:ext cx="25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8" name="Rectangle 150"/>
            <p:cNvSpPr>
              <a:spLocks noChangeArrowheads="1"/>
            </p:cNvSpPr>
            <p:nvPr/>
          </p:nvSpPr>
          <p:spPr bwMode="auto">
            <a:xfrm>
              <a:off x="3572" y="3363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9" name="Rectangle 151"/>
            <p:cNvSpPr>
              <a:spLocks noChangeArrowheads="1"/>
            </p:cNvSpPr>
            <p:nvPr/>
          </p:nvSpPr>
          <p:spPr bwMode="auto">
            <a:xfrm>
              <a:off x="3658" y="3374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0" name="Rectangle 152"/>
            <p:cNvSpPr>
              <a:spLocks noChangeArrowheads="1"/>
            </p:cNvSpPr>
            <p:nvPr/>
          </p:nvSpPr>
          <p:spPr bwMode="auto">
            <a:xfrm>
              <a:off x="3343" y="3495"/>
              <a:ext cx="25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dstE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1" name="Rectangle 153"/>
            <p:cNvSpPr>
              <a:spLocks noChangeArrowheads="1"/>
            </p:cNvSpPr>
            <p:nvPr/>
          </p:nvSpPr>
          <p:spPr bwMode="auto">
            <a:xfrm>
              <a:off x="3573" y="3495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2" name="Rectangle 154"/>
            <p:cNvSpPr>
              <a:spLocks noChangeArrowheads="1"/>
            </p:cNvSpPr>
            <p:nvPr/>
          </p:nvSpPr>
          <p:spPr bwMode="auto">
            <a:xfrm>
              <a:off x="3659" y="3506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3" name="Rectangle 155"/>
            <p:cNvSpPr>
              <a:spLocks noChangeArrowheads="1"/>
            </p:cNvSpPr>
            <p:nvPr/>
          </p:nvSpPr>
          <p:spPr bwMode="auto">
            <a:xfrm>
              <a:off x="3720" y="3506"/>
              <a:ext cx="25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ecx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4" name="Rectangle 156"/>
            <p:cNvSpPr>
              <a:spLocks noChangeArrowheads="1"/>
            </p:cNvSpPr>
            <p:nvPr/>
          </p:nvSpPr>
          <p:spPr bwMode="auto">
            <a:xfrm>
              <a:off x="3288" y="3119"/>
              <a:ext cx="1080" cy="563"/>
            </a:xfrm>
            <a:prstGeom prst="rect">
              <a:avLst/>
            </a:prstGeom>
            <a:solidFill>
              <a:srgbClr val="B2B2B2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5" name="Rectangle 157"/>
            <p:cNvSpPr>
              <a:spLocks noChangeArrowheads="1"/>
            </p:cNvSpPr>
            <p:nvPr/>
          </p:nvSpPr>
          <p:spPr bwMode="auto">
            <a:xfrm>
              <a:off x="3786" y="3157"/>
              <a:ext cx="13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6" name="Rectangle 158"/>
            <p:cNvSpPr>
              <a:spLocks noChangeArrowheads="1"/>
            </p:cNvSpPr>
            <p:nvPr/>
          </p:nvSpPr>
          <p:spPr bwMode="auto">
            <a:xfrm>
              <a:off x="3288" y="3335"/>
              <a:ext cx="1080" cy="303"/>
            </a:xfrm>
            <a:prstGeom prst="rect">
              <a:avLst/>
            </a:prstGeom>
            <a:solidFill>
              <a:srgbClr val="FFFFFF"/>
            </a:solidFill>
            <a:ln w="7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7" name="Rectangle 159"/>
            <p:cNvSpPr>
              <a:spLocks noChangeArrowheads="1"/>
            </p:cNvSpPr>
            <p:nvPr/>
          </p:nvSpPr>
          <p:spPr bwMode="auto">
            <a:xfrm>
              <a:off x="3343" y="3363"/>
              <a:ext cx="25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valC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8" name="Rectangle 160"/>
            <p:cNvSpPr>
              <a:spLocks noChangeArrowheads="1"/>
            </p:cNvSpPr>
            <p:nvPr/>
          </p:nvSpPr>
          <p:spPr bwMode="auto">
            <a:xfrm>
              <a:off x="3572" y="3363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9" name="Rectangle 161"/>
            <p:cNvSpPr>
              <a:spLocks noChangeArrowheads="1"/>
            </p:cNvSpPr>
            <p:nvPr/>
          </p:nvSpPr>
          <p:spPr bwMode="auto">
            <a:xfrm>
              <a:off x="3658" y="3374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0" name="Rectangle 162"/>
            <p:cNvSpPr>
              <a:spLocks noChangeArrowheads="1"/>
            </p:cNvSpPr>
            <p:nvPr/>
          </p:nvSpPr>
          <p:spPr bwMode="auto">
            <a:xfrm>
              <a:off x="3343" y="3495"/>
              <a:ext cx="25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dstE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1" name="Rectangle 163"/>
            <p:cNvSpPr>
              <a:spLocks noChangeArrowheads="1"/>
            </p:cNvSpPr>
            <p:nvPr/>
          </p:nvSpPr>
          <p:spPr bwMode="auto">
            <a:xfrm>
              <a:off x="3573" y="3495"/>
              <a:ext cx="13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=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" name="Rectangle 164"/>
            <p:cNvSpPr>
              <a:spLocks noChangeArrowheads="1"/>
            </p:cNvSpPr>
            <p:nvPr/>
          </p:nvSpPr>
          <p:spPr bwMode="auto">
            <a:xfrm>
              <a:off x="3659" y="3506"/>
              <a:ext cx="12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3" name="Rectangle 165"/>
            <p:cNvSpPr>
              <a:spLocks noChangeArrowheads="1"/>
            </p:cNvSpPr>
            <p:nvPr/>
          </p:nvSpPr>
          <p:spPr bwMode="auto">
            <a:xfrm>
              <a:off x="3720" y="3506"/>
              <a:ext cx="189" cy="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300" b="0" dirty="0" err="1" smtClean="0">
                  <a:solidFill>
                    <a:srgbClr val="000000"/>
                  </a:solidFill>
                  <a:latin typeface="Courier New" pitchFamily="49" charset="0"/>
                  <a:cs typeface="Arial" pitchFamily="34" charset="0"/>
                </a:rPr>
                <a:t>r</a:t>
              </a:r>
              <a:r>
                <a:rPr kumimoji="0" lang="en-US" sz="13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cx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236" name="Group 188"/>
            <p:cNvGrpSpPr>
              <a:grpSpLocks/>
            </p:cNvGrpSpPr>
            <p:nvPr/>
          </p:nvGrpSpPr>
          <p:grpSpPr bwMode="auto">
            <a:xfrm>
              <a:off x="3288" y="1608"/>
              <a:ext cx="1080" cy="2635"/>
              <a:chOff x="3288" y="1608"/>
              <a:chExt cx="1080" cy="2635"/>
            </a:xfrm>
          </p:grpSpPr>
          <p:sp>
            <p:nvSpPr>
              <p:cNvPr id="2214" name="Rectangle 166"/>
              <p:cNvSpPr>
                <a:spLocks noChangeArrowheads="1"/>
              </p:cNvSpPr>
              <p:nvPr/>
            </p:nvSpPr>
            <p:spPr bwMode="auto">
              <a:xfrm>
                <a:off x="3288" y="3681"/>
                <a:ext cx="1080" cy="562"/>
              </a:xfrm>
              <a:prstGeom prst="rect">
                <a:avLst/>
              </a:prstGeom>
              <a:solidFill>
                <a:srgbClr val="B2B2B2"/>
              </a:solidFill>
              <a:ln w="5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15" name="Rectangle 167"/>
              <p:cNvSpPr>
                <a:spLocks noChangeArrowheads="1"/>
              </p:cNvSpPr>
              <p:nvPr/>
            </p:nvSpPr>
            <p:spPr bwMode="auto">
              <a:xfrm>
                <a:off x="3792" y="3718"/>
                <a:ext cx="126" cy="1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6" name="Rectangle 168"/>
              <p:cNvSpPr>
                <a:spLocks noChangeArrowheads="1"/>
              </p:cNvSpPr>
              <p:nvPr/>
            </p:nvSpPr>
            <p:spPr bwMode="auto">
              <a:xfrm>
                <a:off x="3288" y="3897"/>
                <a:ext cx="1080" cy="303"/>
              </a:xfrm>
              <a:prstGeom prst="rect">
                <a:avLst/>
              </a:prstGeom>
              <a:solidFill>
                <a:srgbClr val="FFFFFF"/>
              </a:solidFill>
              <a:ln w="7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17" name="Rectangle 169"/>
              <p:cNvSpPr>
                <a:spLocks noChangeArrowheads="1"/>
              </p:cNvSpPr>
              <p:nvPr/>
            </p:nvSpPr>
            <p:spPr bwMode="auto">
              <a:xfrm>
                <a:off x="3343" y="3933"/>
                <a:ext cx="255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valC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8" name="Rectangle 170"/>
              <p:cNvSpPr>
                <a:spLocks noChangeArrowheads="1"/>
              </p:cNvSpPr>
              <p:nvPr/>
            </p:nvSpPr>
            <p:spPr bwMode="auto">
              <a:xfrm>
                <a:off x="3572" y="3929"/>
                <a:ext cx="174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 3" pitchFamily="18" charset="2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9" name="Rectangle 171"/>
              <p:cNvSpPr>
                <a:spLocks noChangeArrowheads="1"/>
              </p:cNvSpPr>
              <p:nvPr/>
            </p:nvSpPr>
            <p:spPr bwMode="auto">
              <a:xfrm>
                <a:off x="3690" y="3933"/>
                <a:ext cx="104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0" name="Rectangle 172"/>
              <p:cNvSpPr>
                <a:spLocks noChangeArrowheads="1"/>
              </p:cNvSpPr>
              <p:nvPr/>
            </p:nvSpPr>
            <p:spPr bwMode="auto">
              <a:xfrm>
                <a:off x="3343" y="4058"/>
                <a:ext cx="150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rB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1" name="Rectangle 173"/>
              <p:cNvSpPr>
                <a:spLocks noChangeArrowheads="1"/>
              </p:cNvSpPr>
              <p:nvPr/>
            </p:nvSpPr>
            <p:spPr bwMode="auto">
              <a:xfrm>
                <a:off x="3472" y="4054"/>
                <a:ext cx="174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 3" pitchFamily="18" charset="2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2" name="Rectangle 174"/>
              <p:cNvSpPr>
                <a:spLocks noChangeArrowheads="1"/>
              </p:cNvSpPr>
              <p:nvPr/>
            </p:nvSpPr>
            <p:spPr bwMode="auto">
              <a:xfrm>
                <a:off x="3590" y="4069"/>
                <a:ext cx="12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itchFamily="49" charset="0"/>
                    <a:cs typeface="Arial" pitchFamily="34" charset="0"/>
                  </a:rPr>
                  <a:t>%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3" name="Rectangle 175"/>
              <p:cNvSpPr>
                <a:spLocks noChangeArrowheads="1"/>
              </p:cNvSpPr>
              <p:nvPr/>
            </p:nvSpPr>
            <p:spPr bwMode="auto">
              <a:xfrm>
                <a:off x="3650" y="4069"/>
                <a:ext cx="189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itchFamily="49" charset="0"/>
                    <a:cs typeface="Arial" pitchFamily="34" charset="0"/>
                  </a:rPr>
                  <a:t>rax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4" name="Rectangle 176"/>
              <p:cNvSpPr>
                <a:spLocks noChangeArrowheads="1"/>
              </p:cNvSpPr>
              <p:nvPr/>
            </p:nvSpPr>
            <p:spPr bwMode="auto">
              <a:xfrm>
                <a:off x="3288" y="3681"/>
                <a:ext cx="1080" cy="562"/>
              </a:xfrm>
              <a:prstGeom prst="rect">
                <a:avLst/>
              </a:prstGeom>
              <a:solidFill>
                <a:srgbClr val="B2B2B2"/>
              </a:solidFill>
              <a:ln w="5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5" name="Rectangle 177"/>
              <p:cNvSpPr>
                <a:spLocks noChangeArrowheads="1"/>
              </p:cNvSpPr>
              <p:nvPr/>
            </p:nvSpPr>
            <p:spPr bwMode="auto">
              <a:xfrm>
                <a:off x="3792" y="3718"/>
                <a:ext cx="126" cy="1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6" name="Rectangle 178"/>
              <p:cNvSpPr>
                <a:spLocks noChangeArrowheads="1"/>
              </p:cNvSpPr>
              <p:nvPr/>
            </p:nvSpPr>
            <p:spPr bwMode="auto">
              <a:xfrm>
                <a:off x="3288" y="3897"/>
                <a:ext cx="1080" cy="303"/>
              </a:xfrm>
              <a:prstGeom prst="rect">
                <a:avLst/>
              </a:prstGeom>
              <a:solidFill>
                <a:srgbClr val="FFFFFF"/>
              </a:solidFill>
              <a:ln w="7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7" name="Rectangle 179"/>
              <p:cNvSpPr>
                <a:spLocks noChangeArrowheads="1"/>
              </p:cNvSpPr>
              <p:nvPr/>
            </p:nvSpPr>
            <p:spPr bwMode="auto">
              <a:xfrm>
                <a:off x="3343" y="3933"/>
                <a:ext cx="255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valC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8" name="Rectangle 180"/>
              <p:cNvSpPr>
                <a:spLocks noChangeArrowheads="1"/>
              </p:cNvSpPr>
              <p:nvPr/>
            </p:nvSpPr>
            <p:spPr bwMode="auto">
              <a:xfrm>
                <a:off x="3572" y="3929"/>
                <a:ext cx="174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 3" pitchFamily="18" charset="2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9" name="Rectangle 181"/>
              <p:cNvSpPr>
                <a:spLocks noChangeArrowheads="1"/>
              </p:cNvSpPr>
              <p:nvPr/>
            </p:nvSpPr>
            <p:spPr bwMode="auto">
              <a:xfrm>
                <a:off x="3690" y="3933"/>
                <a:ext cx="104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0" name="Rectangle 182"/>
              <p:cNvSpPr>
                <a:spLocks noChangeArrowheads="1"/>
              </p:cNvSpPr>
              <p:nvPr/>
            </p:nvSpPr>
            <p:spPr bwMode="auto">
              <a:xfrm>
                <a:off x="3343" y="4058"/>
                <a:ext cx="150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charset="0"/>
                    <a:cs typeface="Arial" pitchFamily="34" charset="0"/>
                  </a:rPr>
                  <a:t>rB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1" name="Rectangle 183"/>
              <p:cNvSpPr>
                <a:spLocks noChangeArrowheads="1"/>
              </p:cNvSpPr>
              <p:nvPr/>
            </p:nvSpPr>
            <p:spPr bwMode="auto">
              <a:xfrm>
                <a:off x="3472" y="4054"/>
                <a:ext cx="174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Wingdings 3" pitchFamily="18" charset="2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2" name="Rectangle 184"/>
              <p:cNvSpPr>
                <a:spLocks noChangeArrowheads="1"/>
              </p:cNvSpPr>
              <p:nvPr/>
            </p:nvSpPr>
            <p:spPr bwMode="auto">
              <a:xfrm>
                <a:off x="3590" y="4069"/>
                <a:ext cx="126" cy="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itchFamily="49" charset="0"/>
                    <a:cs typeface="Arial" pitchFamily="34" charset="0"/>
                  </a:rPr>
                  <a:t>%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3" name="Rectangle 185"/>
              <p:cNvSpPr>
                <a:spLocks noChangeArrowheads="1"/>
              </p:cNvSpPr>
              <p:nvPr/>
            </p:nvSpPr>
            <p:spPr bwMode="auto">
              <a:xfrm>
                <a:off x="3650" y="4069"/>
                <a:ext cx="189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3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itchFamily="49" charset="0"/>
                    <a:cs typeface="Arial" pitchFamily="34" charset="0"/>
                  </a:rPr>
                  <a:t>rax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4" name="Line 186"/>
              <p:cNvSpPr>
                <a:spLocks noChangeShapeType="1"/>
              </p:cNvSpPr>
              <p:nvPr/>
            </p:nvSpPr>
            <p:spPr bwMode="auto">
              <a:xfrm flipH="1">
                <a:off x="3288" y="1608"/>
                <a:ext cx="388" cy="388"/>
              </a:xfrm>
              <a:prstGeom prst="line">
                <a:avLst/>
              </a:prstGeom>
              <a:noFill/>
              <a:ln w="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5" name="Line 187"/>
              <p:cNvSpPr>
                <a:spLocks noChangeShapeType="1"/>
              </p:cNvSpPr>
              <p:nvPr/>
            </p:nvSpPr>
            <p:spPr bwMode="auto">
              <a:xfrm>
                <a:off x="3936" y="1608"/>
                <a:ext cx="431" cy="388"/>
              </a:xfrm>
              <a:prstGeom prst="line">
                <a:avLst/>
              </a:prstGeom>
              <a:noFill/>
              <a:ln w="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491903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228600" y="914400"/>
            <a:ext cx="8610600" cy="5078314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  0x000: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Stack,%</a:t>
            </a:r>
            <a:r>
              <a:rPr lang="en-US" dirty="0" err="1">
                <a:latin typeface="Courier New" pitchFamily="49" charset="0"/>
              </a:rPr>
              <a:t>rsp</a:t>
            </a:r>
            <a:r>
              <a:rPr lang="en-US" dirty="0">
                <a:latin typeface="Courier New" pitchFamily="49" charset="0"/>
              </a:rPr>
              <a:t>  # </a:t>
            </a:r>
            <a:r>
              <a:rPr lang="en-US" dirty="0" err="1">
                <a:latin typeface="Courier New" pitchFamily="49" charset="0"/>
              </a:rPr>
              <a:t>Intialize</a:t>
            </a:r>
            <a:r>
              <a:rPr lang="en-US" dirty="0">
                <a:latin typeface="Courier New" pitchFamily="49" charset="0"/>
              </a:rPr>
              <a:t> stack pointer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0x00a:    </a:t>
            </a:r>
            <a:r>
              <a:rPr lang="en-US" dirty="0" err="1">
                <a:latin typeface="Courier New" pitchFamily="49" charset="0"/>
              </a:rPr>
              <a:t>nop</a:t>
            </a:r>
            <a:r>
              <a:rPr lang="en-US" dirty="0">
                <a:latin typeface="Courier New" pitchFamily="49" charset="0"/>
              </a:rPr>
              <a:t>                 </a:t>
            </a:r>
            <a:r>
              <a:rPr lang="en-US" dirty="0" smtClean="0">
                <a:latin typeface="Courier New" pitchFamily="49" charset="0"/>
              </a:rPr>
              <a:t> # </a:t>
            </a:r>
            <a:r>
              <a:rPr lang="en-US" dirty="0">
                <a:latin typeface="Courier New" pitchFamily="49" charset="0"/>
              </a:rPr>
              <a:t>Avoid hazard on %</a:t>
            </a:r>
            <a:r>
              <a:rPr lang="en-US" dirty="0" err="1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0x00b: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0x00c: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0x00d:    call p             </a:t>
            </a:r>
            <a:r>
              <a:rPr lang="en-US" dirty="0" smtClean="0">
                <a:latin typeface="Courier New" pitchFamily="49" charset="0"/>
              </a:rPr>
              <a:t>  # </a:t>
            </a:r>
            <a:r>
              <a:rPr lang="en-US" dirty="0">
                <a:latin typeface="Courier New" pitchFamily="49" charset="0"/>
              </a:rPr>
              <a:t>Procedure call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0x016: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$5,%rsi    </a:t>
            </a:r>
            <a:r>
              <a:rPr lang="en-US" dirty="0" smtClean="0">
                <a:latin typeface="Courier New" pitchFamily="49" charset="0"/>
              </a:rPr>
              <a:t>   # </a:t>
            </a:r>
            <a:r>
              <a:rPr lang="en-US" dirty="0">
                <a:latin typeface="Courier New" pitchFamily="49" charset="0"/>
              </a:rPr>
              <a:t>Return point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0x020:    halt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0x020: .</a:t>
            </a:r>
            <a:r>
              <a:rPr lang="en-US" dirty="0" err="1">
                <a:latin typeface="Courier New" pitchFamily="49" charset="0"/>
              </a:rPr>
              <a:t>pos</a:t>
            </a:r>
            <a:r>
              <a:rPr lang="en-US" dirty="0">
                <a:latin typeface="Courier New" pitchFamily="49" charset="0"/>
              </a:rPr>
              <a:t> 0x20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0x020: p: </a:t>
            </a:r>
            <a:r>
              <a:rPr lang="en-US" dirty="0" err="1">
                <a:latin typeface="Courier New" pitchFamily="49" charset="0"/>
              </a:rPr>
              <a:t>nop</a:t>
            </a:r>
            <a:r>
              <a:rPr lang="en-US" dirty="0">
                <a:latin typeface="Courier New" pitchFamily="49" charset="0"/>
              </a:rPr>
              <a:t>                   # procedure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0x021: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0x022: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0x023:    ret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0x024: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$1,%rax        # Should not be executed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0x02e: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$2,%rcx        # Should not be executed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0x038: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$3,%rdx        # Should not be executed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0x042: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$4,%rbx       </a:t>
            </a:r>
            <a:r>
              <a:rPr lang="en-US" dirty="0" smtClean="0">
                <a:latin typeface="Courier New" pitchFamily="49" charset="0"/>
              </a:rPr>
              <a:t> # </a:t>
            </a:r>
            <a:r>
              <a:rPr lang="en-US" dirty="0">
                <a:latin typeface="Courier New" pitchFamily="49" charset="0"/>
              </a:rPr>
              <a:t>Should not be executed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0x100: .</a:t>
            </a:r>
            <a:r>
              <a:rPr lang="en-US" dirty="0" err="1">
                <a:latin typeface="Courier New" pitchFamily="49" charset="0"/>
              </a:rPr>
              <a:t>pos</a:t>
            </a:r>
            <a:r>
              <a:rPr lang="en-US" dirty="0">
                <a:latin typeface="Courier New" pitchFamily="49" charset="0"/>
              </a:rPr>
              <a:t> 0x100</a:t>
            </a:r>
          </a:p>
          <a:p>
            <a:pPr algn="l">
              <a:lnSpc>
                <a:spcPct val="100000"/>
              </a:lnSpc>
              <a:tabLst>
                <a:tab pos="4116388" algn="l"/>
              </a:tabLst>
            </a:pPr>
            <a:r>
              <a:rPr lang="en-US" dirty="0">
                <a:latin typeface="Courier New" pitchFamily="49" charset="0"/>
              </a:rPr>
              <a:t>0x100: Stack:                </a:t>
            </a:r>
            <a:r>
              <a:rPr lang="en-US" dirty="0" smtClean="0">
                <a:latin typeface="Courier New" pitchFamily="49" charset="0"/>
              </a:rPr>
              <a:t>   # Initial stack </a:t>
            </a:r>
            <a:r>
              <a:rPr lang="en-US" dirty="0">
                <a:latin typeface="Courier New" pitchFamily="49" charset="0"/>
              </a:rPr>
              <a:t>pointer</a:t>
            </a:r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Return Example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943600"/>
            <a:ext cx="8294687" cy="488950"/>
          </a:xfrm>
        </p:spPr>
        <p:txBody>
          <a:bodyPr/>
          <a:lstStyle/>
          <a:p>
            <a:pPr lvl="1"/>
            <a:r>
              <a:rPr lang="en-US"/>
              <a:t>Require lots of nops to avoid data hazards</a:t>
            </a:r>
          </a:p>
        </p:txBody>
      </p:sp>
      <p:sp>
        <p:nvSpPr>
          <p:cNvPr id="432133" name="Text Box 5"/>
          <p:cNvSpPr txBox="1">
            <a:spLocks noChangeArrowheads="1"/>
          </p:cNvSpPr>
          <p:nvPr/>
        </p:nvSpPr>
        <p:spPr bwMode="auto">
          <a:xfrm>
            <a:off x="5334000" y="304800"/>
            <a:ext cx="159385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demo-ret.ys</a:t>
            </a:r>
          </a:p>
        </p:txBody>
      </p:sp>
    </p:spTree>
    <p:extLst>
      <p:ext uri="{BB962C8B-B14F-4D97-AF65-F5344CB8AC3E}">
        <p14:creationId xmlns:p14="http://schemas.microsoft.com/office/powerpoint/2010/main" val="10222757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450" y="831850"/>
            <a:ext cx="6253320" cy="5899150"/>
          </a:xfrm>
          <a:prstGeom prst="rect">
            <a:avLst/>
          </a:prstGeom>
        </p:spPr>
      </p:pic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 dirty="0"/>
              <a:t>Incorrect Return Example</a:t>
            </a:r>
          </a:p>
        </p:txBody>
      </p:sp>
      <p:sp>
        <p:nvSpPr>
          <p:cNvPr id="431108" name="Rectangle 4"/>
          <p:cNvSpPr>
            <a:spLocks noChangeArrowheads="1"/>
          </p:cNvSpPr>
          <p:nvPr/>
        </p:nvSpPr>
        <p:spPr bwMode="auto">
          <a:xfrm>
            <a:off x="381000" y="2743200"/>
            <a:ext cx="4648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Incorrectly execute 3 instructions following </a:t>
            </a:r>
            <a:r>
              <a:rPr lang="en-US" sz="2000">
                <a:latin typeface="Courier New" pitchFamily="49" charset="0"/>
              </a:rPr>
              <a:t>ret</a:t>
            </a:r>
          </a:p>
        </p:txBody>
      </p:sp>
    </p:spTree>
    <p:extLst>
      <p:ext uri="{BB962C8B-B14F-4D97-AF65-F5344CB8AC3E}">
        <p14:creationId xmlns:p14="http://schemas.microsoft.com/office/powerpoint/2010/main" val="13047635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Concept</a:t>
            </a:r>
          </a:p>
          <a:p>
            <a:pPr lvl="1"/>
            <a:r>
              <a:rPr lang="en-US"/>
              <a:t>Break instruction execution into 5 stages</a:t>
            </a:r>
          </a:p>
          <a:p>
            <a:pPr lvl="1"/>
            <a:r>
              <a:rPr lang="en-US"/>
              <a:t>Run instructions through in pipelined mode</a:t>
            </a:r>
          </a:p>
          <a:p>
            <a:r>
              <a:rPr lang="en-US"/>
              <a:t>Limitations</a:t>
            </a:r>
          </a:p>
          <a:p>
            <a:pPr lvl="1"/>
            <a:r>
              <a:rPr lang="en-US"/>
              <a:t>Can’t handle dependencies between instructions when instructions follow too closely</a:t>
            </a:r>
          </a:p>
          <a:p>
            <a:pPr lvl="1"/>
            <a:r>
              <a:rPr lang="en-US"/>
              <a:t>Data dependencies</a:t>
            </a:r>
          </a:p>
          <a:p>
            <a:pPr lvl="2"/>
            <a:r>
              <a:rPr lang="en-US"/>
              <a:t>One instruction writes register, later one reads it</a:t>
            </a:r>
          </a:p>
          <a:p>
            <a:pPr lvl="1"/>
            <a:r>
              <a:rPr lang="en-US"/>
              <a:t>Control dependency</a:t>
            </a:r>
          </a:p>
          <a:p>
            <a:pPr lvl="2"/>
            <a:r>
              <a:rPr lang="en-US"/>
              <a:t>Instruction sets PC in way that pipeline did not predict correctly</a:t>
            </a:r>
          </a:p>
          <a:p>
            <a:pPr lvl="2"/>
            <a:r>
              <a:rPr lang="en-US"/>
              <a:t>Mispredicted branch and return</a:t>
            </a:r>
          </a:p>
          <a:p>
            <a:r>
              <a:rPr lang="en-US"/>
              <a:t>Fixing the Pipeline</a:t>
            </a:r>
          </a:p>
          <a:p>
            <a:pPr lvl="1"/>
            <a:r>
              <a:rPr lang="en-US"/>
              <a:t>We’ll do that next time</a:t>
            </a:r>
          </a:p>
        </p:txBody>
      </p:sp>
    </p:spTree>
    <p:extLst>
      <p:ext uri="{BB962C8B-B14F-4D97-AF65-F5344CB8AC3E}">
        <p14:creationId xmlns:p14="http://schemas.microsoft.com/office/powerpoint/2010/main" val="507850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Consider “doing the laundry”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Wash – machine cycle 30 minutes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Dry – machine cycle 40 minutes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Fold -  on average 20 minutes (no machine yet)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 how long does it take to do 6 loads?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6*(30+40+20) = 9 hours?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What is the latency of doing a load of clothes?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http</a:t>
            </a:r>
            <a:r>
              <a:rPr lang="en-US" dirty="0"/>
              <a:t>://homepage.cs.uiowa.edu/~ghosh/4-20-10.pdf</a:t>
            </a:r>
          </a:p>
        </p:txBody>
      </p:sp>
    </p:spTree>
    <p:extLst>
      <p:ext uri="{BB962C8B-B14F-4D97-AF65-F5344CB8AC3E}">
        <p14:creationId xmlns:p14="http://schemas.microsoft.com/office/powerpoint/2010/main" val="317594399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some parallel processing!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0513" y="882650"/>
            <a:ext cx="4198937" cy="52133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Of course this is not what you do! while the 1</a:t>
            </a:r>
            <a:r>
              <a:rPr lang="en-US" baseline="30000" dirty="0" smtClean="0"/>
              <a:t>st</a:t>
            </a:r>
            <a:r>
              <a:rPr lang="en-US" dirty="0" smtClean="0"/>
              <a:t>  load is drying, you start washing the 2</a:t>
            </a:r>
            <a:r>
              <a:rPr lang="en-US" baseline="30000" dirty="0" smtClean="0"/>
              <a:t>nd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And while you are folding the </a:t>
            </a: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 smtClean="0"/>
              <a:t> load then you are: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Drying the 2</a:t>
            </a:r>
            <a:r>
              <a:rPr lang="en-US" baseline="30000" dirty="0" smtClean="0"/>
              <a:t>nd</a:t>
            </a:r>
            <a:r>
              <a:rPr lang="en-US" dirty="0" smtClean="0"/>
              <a:t> load, and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Washing the 3</a:t>
            </a:r>
            <a:r>
              <a:rPr lang="en-US" baseline="30000" dirty="0" smtClean="0"/>
              <a:t>rd</a:t>
            </a:r>
            <a:r>
              <a:rPr lang="en-US" dirty="0" smtClean="0"/>
              <a:t> load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 how long does it take?</a:t>
            </a:r>
          </a:p>
          <a:p>
            <a:r>
              <a:rPr lang="en-US" dirty="0"/>
              <a:t>	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295" y="755650"/>
            <a:ext cx="4670355" cy="589597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4641850" y="2051050"/>
            <a:ext cx="4467225" cy="685800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9450" y="6318250"/>
            <a:ext cx="60198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http://homepage.cs.uiowa.edu/~ghosh/4-20-10.pdf</a:t>
            </a:r>
          </a:p>
        </p:txBody>
      </p:sp>
    </p:spTree>
    <p:extLst>
      <p:ext uri="{BB962C8B-B14F-4D97-AF65-F5344CB8AC3E}">
        <p14:creationId xmlns:p14="http://schemas.microsoft.com/office/powerpoint/2010/main" val="348015211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4612" y="882650"/>
            <a:ext cx="4166838" cy="5213350"/>
          </a:xfrm>
        </p:spPr>
        <p:txBody>
          <a:bodyPr/>
          <a:lstStyle/>
          <a:p>
            <a:r>
              <a:rPr lang="en-US" dirty="0" smtClean="0"/>
              <a:t>Notes on the pipelined approach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You can’t go any faster than the dryer!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Except when the dryer is not involved! 1</a:t>
            </a:r>
            <a:r>
              <a:rPr lang="en-US" baseline="30000" dirty="0" smtClean="0"/>
              <a:t>st</a:t>
            </a:r>
            <a:r>
              <a:rPr lang="en-US" dirty="0" smtClean="0"/>
              <a:t> and last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Cycle time = time for the slowest segment?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Time &lt;= Cycle-time * 	Number-of-cycles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Total time = 30+4*40+20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450" y="849313"/>
            <a:ext cx="4596162" cy="580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18225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Real-World Pipelines: Car Washes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57600" y="3886200"/>
            <a:ext cx="4635500" cy="457200"/>
          </a:xfrm>
        </p:spPr>
        <p:txBody>
          <a:bodyPr/>
          <a:lstStyle/>
          <a:p>
            <a:r>
              <a:rPr lang="en-US"/>
              <a:t>Idea</a:t>
            </a:r>
          </a:p>
          <a:p>
            <a:pPr lvl="1"/>
            <a:r>
              <a:rPr lang="en-US"/>
              <a:t>Divide process into independent stages</a:t>
            </a:r>
          </a:p>
          <a:p>
            <a:pPr lvl="1"/>
            <a:r>
              <a:rPr lang="en-US"/>
              <a:t>Move objects through stages in sequence</a:t>
            </a:r>
          </a:p>
          <a:p>
            <a:pPr lvl="1"/>
            <a:r>
              <a:rPr lang="en-US"/>
              <a:t>At any given times, multiple objects being processed</a:t>
            </a:r>
          </a:p>
        </p:txBody>
      </p:sp>
      <p:grpSp>
        <p:nvGrpSpPr>
          <p:cNvPr id="399370" name="Group 10"/>
          <p:cNvGrpSpPr>
            <a:grpSpLocks/>
          </p:cNvGrpSpPr>
          <p:nvPr/>
        </p:nvGrpSpPr>
        <p:grpSpPr bwMode="auto">
          <a:xfrm>
            <a:off x="838200" y="1143000"/>
            <a:ext cx="2514600" cy="2319338"/>
            <a:chOff x="576" y="1045"/>
            <a:chExt cx="1584" cy="1461"/>
          </a:xfrm>
        </p:grpSpPr>
        <p:pic>
          <p:nvPicPr>
            <p:cNvPr id="399366" name="Picture 6" descr="C:\Documents and Settings\bryant\Desktop\Figs\story.car.wash.ap[1]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76" y="1296"/>
              <a:ext cx="1584" cy="1210"/>
            </a:xfrm>
            <a:prstGeom prst="rect">
              <a:avLst/>
            </a:prstGeom>
            <a:noFill/>
          </p:spPr>
        </p:pic>
        <p:sp>
          <p:nvSpPr>
            <p:cNvPr id="399367" name="Text Box 7"/>
            <p:cNvSpPr txBox="1">
              <a:spLocks noChangeArrowheads="1"/>
            </p:cNvSpPr>
            <p:nvPr/>
          </p:nvSpPr>
          <p:spPr bwMode="auto">
            <a:xfrm>
              <a:off x="576" y="1045"/>
              <a:ext cx="14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Sequential</a:t>
              </a:r>
            </a:p>
          </p:txBody>
        </p:sp>
      </p:grpSp>
      <p:grpSp>
        <p:nvGrpSpPr>
          <p:cNvPr id="399371" name="Group 11"/>
          <p:cNvGrpSpPr>
            <a:grpSpLocks/>
          </p:cNvGrpSpPr>
          <p:nvPr/>
        </p:nvGrpSpPr>
        <p:grpSpPr bwMode="auto">
          <a:xfrm>
            <a:off x="5181600" y="1143000"/>
            <a:ext cx="1622425" cy="2449513"/>
            <a:chOff x="3504" y="960"/>
            <a:chExt cx="1022" cy="1543"/>
          </a:xfrm>
        </p:grpSpPr>
        <p:pic>
          <p:nvPicPr>
            <p:cNvPr id="399364" name="Picture 4" descr="C:\Documents and Settings\bryant\Desktop\Figs\car-wash[1].gi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504" y="1200"/>
              <a:ext cx="1022" cy="1303"/>
            </a:xfrm>
            <a:prstGeom prst="rect">
              <a:avLst/>
            </a:prstGeom>
            <a:noFill/>
          </p:spPr>
        </p:pic>
        <p:sp>
          <p:nvSpPr>
            <p:cNvPr id="399368" name="Text Box 8"/>
            <p:cNvSpPr txBox="1">
              <a:spLocks noChangeArrowheads="1"/>
            </p:cNvSpPr>
            <p:nvPr/>
          </p:nvSpPr>
          <p:spPr bwMode="auto">
            <a:xfrm>
              <a:off x="3504" y="960"/>
              <a:ext cx="100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Parallel</a:t>
              </a:r>
            </a:p>
          </p:txBody>
        </p:sp>
      </p:grpSp>
      <p:grpSp>
        <p:nvGrpSpPr>
          <p:cNvPr id="399372" name="Group 12"/>
          <p:cNvGrpSpPr>
            <a:grpSpLocks/>
          </p:cNvGrpSpPr>
          <p:nvPr/>
        </p:nvGrpSpPr>
        <p:grpSpPr bwMode="auto">
          <a:xfrm>
            <a:off x="762000" y="3657600"/>
            <a:ext cx="2743200" cy="2100263"/>
            <a:chOff x="720" y="2688"/>
            <a:chExt cx="1728" cy="1323"/>
          </a:xfrm>
        </p:grpSpPr>
        <p:pic>
          <p:nvPicPr>
            <p:cNvPr id="399365" name="Picture 5" descr="C:\Documents and Settings\bryant\Desktop\Figs\CarWash11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20" y="2928"/>
              <a:ext cx="1728" cy="1083"/>
            </a:xfrm>
            <a:prstGeom prst="rect">
              <a:avLst/>
            </a:prstGeom>
            <a:noFill/>
          </p:spPr>
        </p:pic>
        <p:sp>
          <p:nvSpPr>
            <p:cNvPr id="399369" name="Text Box 9"/>
            <p:cNvSpPr txBox="1">
              <a:spLocks noChangeArrowheads="1"/>
            </p:cNvSpPr>
            <p:nvPr/>
          </p:nvSpPr>
          <p:spPr bwMode="auto">
            <a:xfrm>
              <a:off x="720" y="2688"/>
              <a:ext cx="168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Pipelined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62242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6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Computational Example</a:t>
            </a:r>
          </a:p>
        </p:txBody>
      </p:sp>
      <p:sp>
        <p:nvSpPr>
          <p:cNvPr id="401421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90513" y="3581400"/>
            <a:ext cx="8294687" cy="2851150"/>
          </a:xfrm>
        </p:spPr>
        <p:txBody>
          <a:bodyPr/>
          <a:lstStyle/>
          <a:p>
            <a:r>
              <a:rPr lang="en-US" dirty="0"/>
              <a:t>System</a:t>
            </a:r>
          </a:p>
          <a:p>
            <a:pPr lvl="1"/>
            <a:r>
              <a:rPr lang="en-US" dirty="0"/>
              <a:t>Computation requires total of 300 picoseconds</a:t>
            </a:r>
          </a:p>
          <a:p>
            <a:pPr lvl="1"/>
            <a:r>
              <a:rPr lang="en-US" dirty="0"/>
              <a:t>Additional 20 picoseconds to save result in register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ust </a:t>
            </a:r>
            <a:r>
              <a:rPr lang="en-US" dirty="0"/>
              <a:t>have clock cycle of at least 320 </a:t>
            </a:r>
            <a:r>
              <a:rPr lang="en-US" dirty="0" err="1"/>
              <a:t>ps</a:t>
            </a:r>
            <a:endParaRPr lang="en-US" dirty="0"/>
          </a:p>
        </p:txBody>
      </p:sp>
      <p:grpSp>
        <p:nvGrpSpPr>
          <p:cNvPr id="401411" name="Group 3"/>
          <p:cNvGrpSpPr>
            <a:grpSpLocks/>
          </p:cNvGrpSpPr>
          <p:nvPr/>
        </p:nvGrpSpPr>
        <p:grpSpPr bwMode="auto">
          <a:xfrm>
            <a:off x="1676400" y="1219200"/>
            <a:ext cx="6276975" cy="2238375"/>
            <a:chOff x="1639" y="994"/>
            <a:chExt cx="3954" cy="1410"/>
          </a:xfrm>
        </p:grpSpPr>
        <p:sp>
          <p:nvSpPr>
            <p:cNvPr id="401412" name="Rectangle 4"/>
            <p:cNvSpPr>
              <a:spLocks noChangeArrowheads="1"/>
            </p:cNvSpPr>
            <p:nvPr/>
          </p:nvSpPr>
          <p:spPr bwMode="auto">
            <a:xfrm>
              <a:off x="1931" y="1204"/>
              <a:ext cx="1576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Combinational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</p:txBody>
        </p:sp>
        <p:sp>
          <p:nvSpPr>
            <p:cNvPr id="401413" name="Rectangle 5"/>
            <p:cNvSpPr>
              <a:spLocks noChangeArrowheads="1"/>
            </p:cNvSpPr>
            <p:nvPr/>
          </p:nvSpPr>
          <p:spPr bwMode="auto">
            <a:xfrm>
              <a:off x="3803" y="1204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1414" name="Rectangle 6"/>
            <p:cNvSpPr>
              <a:spLocks noChangeArrowheads="1"/>
            </p:cNvSpPr>
            <p:nvPr/>
          </p:nvSpPr>
          <p:spPr bwMode="auto">
            <a:xfrm>
              <a:off x="2506" y="994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300 ps</a:t>
              </a:r>
            </a:p>
          </p:txBody>
        </p:sp>
        <p:sp>
          <p:nvSpPr>
            <p:cNvPr id="401415" name="Rectangle 7"/>
            <p:cNvSpPr>
              <a:spLocks noChangeArrowheads="1"/>
            </p:cNvSpPr>
            <p:nvPr/>
          </p:nvSpPr>
          <p:spPr bwMode="auto">
            <a:xfrm>
              <a:off x="3646" y="994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1416" name="Line 8"/>
            <p:cNvSpPr>
              <a:spLocks noChangeShapeType="1"/>
            </p:cNvSpPr>
            <p:nvPr/>
          </p:nvSpPr>
          <p:spPr bwMode="auto">
            <a:xfrm>
              <a:off x="1639" y="1584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1417" name="Line 9"/>
            <p:cNvSpPr>
              <a:spLocks noChangeShapeType="1"/>
            </p:cNvSpPr>
            <p:nvPr/>
          </p:nvSpPr>
          <p:spPr bwMode="auto">
            <a:xfrm>
              <a:off x="3511" y="1584"/>
              <a:ext cx="288" cy="0"/>
            </a:xfrm>
            <a:prstGeom prst="line">
              <a:avLst/>
            </a:prstGeom>
            <a:noFill/>
            <a:ln w="508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1418" name="Line 10"/>
            <p:cNvSpPr>
              <a:spLocks noChangeShapeType="1"/>
            </p:cNvSpPr>
            <p:nvPr/>
          </p:nvSpPr>
          <p:spPr bwMode="auto">
            <a:xfrm>
              <a:off x="3895" y="2016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1419" name="Rectangle 11"/>
            <p:cNvSpPr>
              <a:spLocks noChangeArrowheads="1"/>
            </p:cNvSpPr>
            <p:nvPr/>
          </p:nvSpPr>
          <p:spPr bwMode="auto">
            <a:xfrm>
              <a:off x="3666" y="2194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1420" name="Rectangle 12"/>
            <p:cNvSpPr>
              <a:spLocks noChangeArrowheads="1"/>
            </p:cNvSpPr>
            <p:nvPr/>
          </p:nvSpPr>
          <p:spPr bwMode="auto">
            <a:xfrm>
              <a:off x="4023" y="1426"/>
              <a:ext cx="1570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Delay = 320 </a:t>
              </a:r>
              <a:r>
                <a:rPr lang="en-US" sz="1600" b="0" dirty="0" err="1">
                  <a:latin typeface="Arial" charset="0"/>
                </a:rPr>
                <a:t>ps</a:t>
              </a:r>
              <a:endParaRPr lang="en-US" sz="1600" b="0" dirty="0">
                <a:latin typeface="Arial" charset="0"/>
              </a:endParaRPr>
            </a:p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Throughput = 3.12 </a:t>
              </a:r>
              <a:r>
                <a:rPr lang="en-US" sz="1600" b="0" dirty="0" smtClean="0">
                  <a:latin typeface="Arial" charset="0"/>
                </a:rPr>
                <a:t>GIPS</a:t>
              </a:r>
              <a:endParaRPr lang="en-US" sz="1600" b="0" dirty="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54382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3-Way Pipelined Version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581400"/>
            <a:ext cx="8294687" cy="2851150"/>
          </a:xfrm>
        </p:spPr>
        <p:txBody>
          <a:bodyPr/>
          <a:lstStyle/>
          <a:p>
            <a:r>
              <a:rPr lang="en-US"/>
              <a:t>System</a:t>
            </a:r>
          </a:p>
          <a:p>
            <a:pPr lvl="1"/>
            <a:r>
              <a:rPr lang="en-US"/>
              <a:t>Divide combinational logic into 3 blocks of 100 ps each</a:t>
            </a:r>
          </a:p>
          <a:p>
            <a:pPr lvl="1"/>
            <a:r>
              <a:rPr lang="en-US"/>
              <a:t>Can begin new operation as soon as previous one passes through stage A.</a:t>
            </a:r>
          </a:p>
          <a:p>
            <a:pPr lvl="2"/>
            <a:r>
              <a:rPr lang="en-US"/>
              <a:t>Begin new operation every 120 ps</a:t>
            </a:r>
          </a:p>
          <a:p>
            <a:pPr lvl="1"/>
            <a:r>
              <a:rPr lang="en-US"/>
              <a:t>Overall latency increases</a:t>
            </a:r>
          </a:p>
          <a:p>
            <a:pPr lvl="2"/>
            <a:r>
              <a:rPr lang="en-US"/>
              <a:t>360 ps from start to finish</a:t>
            </a:r>
          </a:p>
        </p:txBody>
      </p:sp>
      <p:grpSp>
        <p:nvGrpSpPr>
          <p:cNvPr id="403494" name="Group 38"/>
          <p:cNvGrpSpPr>
            <a:grpSpLocks/>
          </p:cNvGrpSpPr>
          <p:nvPr/>
        </p:nvGrpSpPr>
        <p:grpSpPr bwMode="auto">
          <a:xfrm>
            <a:off x="588963" y="1219200"/>
            <a:ext cx="8726487" cy="2390775"/>
            <a:chOff x="257" y="720"/>
            <a:chExt cx="5497" cy="1506"/>
          </a:xfrm>
        </p:grpSpPr>
        <p:sp>
          <p:nvSpPr>
            <p:cNvPr id="403470" name="Rectangle 14"/>
            <p:cNvSpPr>
              <a:spLocks noChangeArrowheads="1"/>
            </p:cNvSpPr>
            <p:nvPr/>
          </p:nvSpPr>
          <p:spPr bwMode="auto">
            <a:xfrm>
              <a:off x="1413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3471" name="Line 15"/>
            <p:cNvSpPr>
              <a:spLocks noChangeShapeType="1"/>
            </p:cNvSpPr>
            <p:nvPr/>
          </p:nvSpPr>
          <p:spPr bwMode="auto">
            <a:xfrm>
              <a:off x="257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2" name="Line 16"/>
            <p:cNvSpPr>
              <a:spLocks noChangeShapeType="1"/>
            </p:cNvSpPr>
            <p:nvPr/>
          </p:nvSpPr>
          <p:spPr bwMode="auto">
            <a:xfrm>
              <a:off x="1121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3" name="Line 17"/>
            <p:cNvSpPr>
              <a:spLocks noChangeShapeType="1"/>
            </p:cNvSpPr>
            <p:nvPr/>
          </p:nvSpPr>
          <p:spPr bwMode="auto">
            <a:xfrm>
              <a:off x="1505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4" name="Rectangle 18"/>
            <p:cNvSpPr>
              <a:spLocks noChangeArrowheads="1"/>
            </p:cNvSpPr>
            <p:nvPr/>
          </p:nvSpPr>
          <p:spPr bwMode="auto">
            <a:xfrm>
              <a:off x="3856" y="2016"/>
              <a:ext cx="433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Clock</a:t>
              </a:r>
            </a:p>
          </p:txBody>
        </p:sp>
        <p:sp>
          <p:nvSpPr>
            <p:cNvPr id="403475" name="Rectangle 19"/>
            <p:cNvSpPr>
              <a:spLocks noChangeArrowheads="1"/>
            </p:cNvSpPr>
            <p:nvPr/>
          </p:nvSpPr>
          <p:spPr bwMode="auto">
            <a:xfrm>
              <a:off x="549" y="978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A</a:t>
              </a:r>
            </a:p>
          </p:txBody>
        </p:sp>
        <p:sp>
          <p:nvSpPr>
            <p:cNvPr id="403476" name="Rectangle 20"/>
            <p:cNvSpPr>
              <a:spLocks noChangeArrowheads="1"/>
            </p:cNvSpPr>
            <p:nvPr/>
          </p:nvSpPr>
          <p:spPr bwMode="auto">
            <a:xfrm>
              <a:off x="2709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3477" name="Line 21"/>
            <p:cNvSpPr>
              <a:spLocks noChangeShapeType="1"/>
            </p:cNvSpPr>
            <p:nvPr/>
          </p:nvSpPr>
          <p:spPr bwMode="auto">
            <a:xfrm>
              <a:off x="1553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8" name="Line 22"/>
            <p:cNvSpPr>
              <a:spLocks noChangeShapeType="1"/>
            </p:cNvSpPr>
            <p:nvPr/>
          </p:nvSpPr>
          <p:spPr bwMode="auto">
            <a:xfrm>
              <a:off x="2417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79" name="Line 23"/>
            <p:cNvSpPr>
              <a:spLocks noChangeShapeType="1"/>
            </p:cNvSpPr>
            <p:nvPr/>
          </p:nvSpPr>
          <p:spPr bwMode="auto">
            <a:xfrm>
              <a:off x="2801" y="1790"/>
              <a:ext cx="0" cy="1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80" name="Rectangle 24"/>
            <p:cNvSpPr>
              <a:spLocks noChangeArrowheads="1"/>
            </p:cNvSpPr>
            <p:nvPr/>
          </p:nvSpPr>
          <p:spPr bwMode="auto">
            <a:xfrm>
              <a:off x="1845" y="978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B</a:t>
              </a:r>
            </a:p>
          </p:txBody>
        </p:sp>
        <p:sp>
          <p:nvSpPr>
            <p:cNvPr id="403481" name="Rectangle 25"/>
            <p:cNvSpPr>
              <a:spLocks noChangeArrowheads="1"/>
            </p:cNvSpPr>
            <p:nvPr/>
          </p:nvSpPr>
          <p:spPr bwMode="auto">
            <a:xfrm>
              <a:off x="4005" y="978"/>
              <a:ext cx="136" cy="8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R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e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g</a:t>
              </a:r>
            </a:p>
          </p:txBody>
        </p:sp>
        <p:sp>
          <p:nvSpPr>
            <p:cNvPr id="403482" name="Line 26"/>
            <p:cNvSpPr>
              <a:spLocks noChangeShapeType="1"/>
            </p:cNvSpPr>
            <p:nvPr/>
          </p:nvSpPr>
          <p:spPr bwMode="auto">
            <a:xfrm>
              <a:off x="2849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83" name="Line 27"/>
            <p:cNvSpPr>
              <a:spLocks noChangeShapeType="1"/>
            </p:cNvSpPr>
            <p:nvPr/>
          </p:nvSpPr>
          <p:spPr bwMode="auto">
            <a:xfrm>
              <a:off x="3713" y="1358"/>
              <a:ext cx="2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84" name="Line 28"/>
            <p:cNvSpPr>
              <a:spLocks noChangeShapeType="1"/>
            </p:cNvSpPr>
            <p:nvPr/>
          </p:nvSpPr>
          <p:spPr bwMode="auto">
            <a:xfrm>
              <a:off x="4097" y="1790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85" name="Rectangle 29"/>
            <p:cNvSpPr>
              <a:spLocks noChangeArrowheads="1"/>
            </p:cNvSpPr>
            <p:nvPr/>
          </p:nvSpPr>
          <p:spPr bwMode="auto">
            <a:xfrm>
              <a:off x="3141" y="978"/>
              <a:ext cx="568" cy="80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Comb.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logic</a:t>
              </a:r>
            </a:p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C</a:t>
              </a:r>
            </a:p>
          </p:txBody>
        </p:sp>
        <p:sp>
          <p:nvSpPr>
            <p:cNvPr id="403486" name="Rectangle 30"/>
            <p:cNvSpPr>
              <a:spLocks noChangeArrowheads="1"/>
            </p:cNvSpPr>
            <p:nvPr/>
          </p:nvSpPr>
          <p:spPr bwMode="auto">
            <a:xfrm>
              <a:off x="596" y="720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100 ps</a:t>
              </a:r>
            </a:p>
          </p:txBody>
        </p:sp>
        <p:sp>
          <p:nvSpPr>
            <p:cNvPr id="403487" name="Rectangle 31"/>
            <p:cNvSpPr>
              <a:spLocks noChangeArrowheads="1"/>
            </p:cNvSpPr>
            <p:nvPr/>
          </p:nvSpPr>
          <p:spPr bwMode="auto">
            <a:xfrm>
              <a:off x="1256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3488" name="Rectangle 32"/>
            <p:cNvSpPr>
              <a:spLocks noChangeArrowheads="1"/>
            </p:cNvSpPr>
            <p:nvPr/>
          </p:nvSpPr>
          <p:spPr bwMode="auto">
            <a:xfrm>
              <a:off x="1892" y="720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100 ps</a:t>
              </a:r>
            </a:p>
          </p:txBody>
        </p:sp>
        <p:sp>
          <p:nvSpPr>
            <p:cNvPr id="403489" name="Rectangle 33"/>
            <p:cNvSpPr>
              <a:spLocks noChangeArrowheads="1"/>
            </p:cNvSpPr>
            <p:nvPr/>
          </p:nvSpPr>
          <p:spPr bwMode="auto">
            <a:xfrm>
              <a:off x="2552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3490" name="Rectangle 34"/>
            <p:cNvSpPr>
              <a:spLocks noChangeArrowheads="1"/>
            </p:cNvSpPr>
            <p:nvPr/>
          </p:nvSpPr>
          <p:spPr bwMode="auto">
            <a:xfrm>
              <a:off x="3188" y="720"/>
              <a:ext cx="4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100 ps</a:t>
              </a:r>
            </a:p>
          </p:txBody>
        </p:sp>
        <p:sp>
          <p:nvSpPr>
            <p:cNvPr id="403491" name="Rectangle 35"/>
            <p:cNvSpPr>
              <a:spLocks noChangeArrowheads="1"/>
            </p:cNvSpPr>
            <p:nvPr/>
          </p:nvSpPr>
          <p:spPr bwMode="auto">
            <a:xfrm>
              <a:off x="3848" y="720"/>
              <a:ext cx="42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0">
                  <a:latin typeface="Arial" charset="0"/>
                </a:rPr>
                <a:t>20 ps</a:t>
              </a:r>
            </a:p>
          </p:txBody>
        </p:sp>
        <p:sp>
          <p:nvSpPr>
            <p:cNvPr id="403492" name="Line 36"/>
            <p:cNvSpPr>
              <a:spLocks noChangeShapeType="1"/>
            </p:cNvSpPr>
            <p:nvPr/>
          </p:nvSpPr>
          <p:spPr bwMode="auto">
            <a:xfrm>
              <a:off x="1505" y="1920"/>
              <a:ext cx="25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3493" name="Rectangle 37"/>
            <p:cNvSpPr>
              <a:spLocks noChangeArrowheads="1"/>
            </p:cNvSpPr>
            <p:nvPr/>
          </p:nvSpPr>
          <p:spPr bwMode="auto">
            <a:xfrm>
              <a:off x="4184" y="1200"/>
              <a:ext cx="1570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Delay = 360 </a:t>
              </a:r>
              <a:r>
                <a:rPr lang="en-US" sz="1600" b="0" dirty="0" err="1">
                  <a:latin typeface="Arial" charset="0"/>
                </a:rPr>
                <a:t>ps</a:t>
              </a:r>
              <a:endParaRPr lang="en-US" sz="1600" b="0" dirty="0">
                <a:latin typeface="Arial" charset="0"/>
              </a:endParaRPr>
            </a:p>
            <a:p>
              <a:pPr algn="l">
                <a:lnSpc>
                  <a:spcPct val="100000"/>
                </a:lnSpc>
              </a:pPr>
              <a:r>
                <a:rPr lang="en-US" sz="1600" b="0" dirty="0">
                  <a:latin typeface="Arial" charset="0"/>
                </a:rPr>
                <a:t>Throughput = 8.33 </a:t>
              </a:r>
              <a:r>
                <a:rPr lang="en-US" sz="1600" b="0" dirty="0" smtClean="0">
                  <a:latin typeface="Arial" charset="0"/>
                </a:rPr>
                <a:t>GIPS</a:t>
              </a:r>
              <a:endParaRPr lang="en-US" sz="1600" b="0" dirty="0"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6126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31465</TotalTime>
  <Pages>8</Pages>
  <Words>2615</Words>
  <Application>Microsoft Office PowerPoint</Application>
  <PresentationFormat>Custom</PresentationFormat>
  <Paragraphs>1416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Courier New</vt:lpstr>
      <vt:lpstr>Helvetica</vt:lpstr>
      <vt:lpstr>Times New Roman</vt:lpstr>
      <vt:lpstr>Wingdings</vt:lpstr>
      <vt:lpstr>Wingdings 3</vt:lpstr>
      <vt:lpstr>fujitsu-99-02</vt:lpstr>
      <vt:lpstr>Lecture 14 Y86-64: PIPE – pipelined implementation              </vt:lpstr>
      <vt:lpstr>Y86-64 Instruction Set #4 (To be given as handout with  Test 2)</vt:lpstr>
      <vt:lpstr>Speeding things up</vt:lpstr>
      <vt:lpstr>Pipelining</vt:lpstr>
      <vt:lpstr>Do some parallel processing!</vt:lpstr>
      <vt:lpstr>Pipelining</vt:lpstr>
      <vt:lpstr>Real-World Pipelines: Car Washes</vt:lpstr>
      <vt:lpstr>Computational Example</vt:lpstr>
      <vt:lpstr>3-Way Pipelined Version</vt:lpstr>
      <vt:lpstr>Pipeline Diagrams</vt:lpstr>
      <vt:lpstr>Operating a Pipeline</vt:lpstr>
      <vt:lpstr>Limitations: Nonuniform Delays</vt:lpstr>
      <vt:lpstr>Limitations: Register Overhead</vt:lpstr>
      <vt:lpstr>Data Dependencies</vt:lpstr>
      <vt:lpstr>Data Hazards</vt:lpstr>
      <vt:lpstr>Data Dependencies in Processors</vt:lpstr>
      <vt:lpstr>SEQ Hardware</vt:lpstr>
      <vt:lpstr>SEQ+ Hardware</vt:lpstr>
      <vt:lpstr>Adding Pipeline Registers</vt:lpstr>
      <vt:lpstr>Pipeline Stages</vt:lpstr>
      <vt:lpstr>PIPE- Hardware</vt:lpstr>
      <vt:lpstr>Signal Naming Conventions</vt:lpstr>
      <vt:lpstr>Feedback Paths</vt:lpstr>
      <vt:lpstr>Predicting the PC</vt:lpstr>
      <vt:lpstr>Our Prediction Strategy</vt:lpstr>
      <vt:lpstr>Recovering from PC Misprediction</vt:lpstr>
      <vt:lpstr>Pipeline Demonstration</vt:lpstr>
      <vt:lpstr>Data Dependencies: 3 Nop’s</vt:lpstr>
      <vt:lpstr>Data Dependencies: 2 Nop’s</vt:lpstr>
      <vt:lpstr>Data Dependencies: 1 Nop</vt:lpstr>
      <vt:lpstr>Data Dependencies: No Nop</vt:lpstr>
      <vt:lpstr>Branch Misprediction Example</vt:lpstr>
      <vt:lpstr>Branch Misprediction Trace</vt:lpstr>
      <vt:lpstr>Return Example</vt:lpstr>
      <vt:lpstr>Incorrect Return Example</vt:lpstr>
      <vt:lpstr>Pipeline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MATTHEWS, MANTON M</cp:lastModifiedBy>
  <cp:revision>110</cp:revision>
  <cp:lastPrinted>2017-03-28T14:05:18Z</cp:lastPrinted>
  <dcterms:created xsi:type="dcterms:W3CDTF">1998-03-03T17:17:57Z</dcterms:created>
  <dcterms:modified xsi:type="dcterms:W3CDTF">2018-03-22T13:25:40Z</dcterms:modified>
</cp:coreProperties>
</file>