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53"/>
  </p:notesMasterIdLst>
  <p:handoutMasterIdLst>
    <p:handoutMasterId r:id="rId54"/>
  </p:handoutMasterIdLst>
  <p:sldIdLst>
    <p:sldId id="321" r:id="rId2"/>
    <p:sldId id="324" r:id="rId3"/>
    <p:sldId id="325" r:id="rId4"/>
    <p:sldId id="326" r:id="rId5"/>
    <p:sldId id="327" r:id="rId6"/>
    <p:sldId id="328" r:id="rId7"/>
    <p:sldId id="329" r:id="rId8"/>
    <p:sldId id="330" r:id="rId9"/>
    <p:sldId id="331" r:id="rId10"/>
    <p:sldId id="332" r:id="rId11"/>
    <p:sldId id="333" r:id="rId12"/>
    <p:sldId id="334" r:id="rId13"/>
    <p:sldId id="335" r:id="rId14"/>
    <p:sldId id="336" r:id="rId15"/>
    <p:sldId id="337" r:id="rId16"/>
    <p:sldId id="338" r:id="rId17"/>
    <p:sldId id="339" r:id="rId18"/>
    <p:sldId id="340" r:id="rId19"/>
    <p:sldId id="341" r:id="rId20"/>
    <p:sldId id="342" r:id="rId21"/>
    <p:sldId id="343" r:id="rId22"/>
    <p:sldId id="344" r:id="rId23"/>
    <p:sldId id="345" r:id="rId24"/>
    <p:sldId id="346" r:id="rId25"/>
    <p:sldId id="347" r:id="rId26"/>
    <p:sldId id="348" r:id="rId27"/>
    <p:sldId id="349" r:id="rId28"/>
    <p:sldId id="350" r:id="rId29"/>
    <p:sldId id="351" r:id="rId30"/>
    <p:sldId id="352" r:id="rId31"/>
    <p:sldId id="353" r:id="rId32"/>
    <p:sldId id="354" r:id="rId33"/>
    <p:sldId id="355" r:id="rId34"/>
    <p:sldId id="356" r:id="rId35"/>
    <p:sldId id="357" r:id="rId36"/>
    <p:sldId id="358" r:id="rId37"/>
    <p:sldId id="359" r:id="rId38"/>
    <p:sldId id="360" r:id="rId39"/>
    <p:sldId id="361" r:id="rId40"/>
    <p:sldId id="362" r:id="rId41"/>
    <p:sldId id="363" r:id="rId42"/>
    <p:sldId id="364" r:id="rId43"/>
    <p:sldId id="365" r:id="rId44"/>
    <p:sldId id="366" r:id="rId45"/>
    <p:sldId id="367" r:id="rId46"/>
    <p:sldId id="368" r:id="rId47"/>
    <p:sldId id="369" r:id="rId48"/>
    <p:sldId id="370" r:id="rId49"/>
    <p:sldId id="371" r:id="rId50"/>
    <p:sldId id="372" r:id="rId51"/>
    <p:sldId id="373" r:id="rId52"/>
  </p:sldIdLst>
  <p:sldSz cx="9131300" cy="6845300"/>
  <p:notesSz cx="9296400" cy="70104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">
          <p15:clr>
            <a:srgbClr val="A4A3A4"/>
          </p15:clr>
        </p15:guide>
        <p15:guide id="2" pos="6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8" userDrawn="1">
          <p15:clr>
            <a:srgbClr val="A4A3A4"/>
          </p15:clr>
        </p15:guide>
        <p15:guide id="2" pos="292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CCFF99"/>
    <a:srgbClr val="99FFCC"/>
    <a:srgbClr val="FF3300"/>
    <a:srgbClr val="FFCCFF"/>
    <a:srgbClr val="FFCCCC"/>
    <a:srgbClr val="00CC66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5" autoAdjust="0"/>
    <p:restoredTop sz="90929"/>
  </p:normalViewPr>
  <p:slideViewPr>
    <p:cSldViewPr showGuides="1">
      <p:cViewPr varScale="1">
        <p:scale>
          <a:sx n="67" d="100"/>
          <a:sy n="67" d="100"/>
        </p:scale>
        <p:origin x="148" y="32"/>
      </p:cViewPr>
      <p:guideLst>
        <p:guide orient="horz" pos="336"/>
        <p:guide pos="6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66" d="100"/>
          <a:sy n="66" d="100"/>
        </p:scale>
        <p:origin x="-2766" y="-102"/>
      </p:cViewPr>
      <p:guideLst>
        <p:guide orient="horz" pos="2208"/>
        <p:guide pos="292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336562" y="233681"/>
            <a:ext cx="638578" cy="225784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/>
        </p:spPr>
        <p:txBody>
          <a:bodyPr wrap="none" lIns="58232" tIns="22646" rIns="58232" bIns="22646">
            <a:spAutoFit/>
          </a:bodyPr>
          <a:lstStyle/>
          <a:p>
            <a:pPr defTabSz="829812"/>
            <a:r>
              <a:rPr lang="en-US" sz="1300" dirty="0"/>
              <a:t>15-349</a:t>
            </a:r>
          </a:p>
        </p:txBody>
      </p:sp>
    </p:spTree>
    <p:extLst>
      <p:ext uri="{BB962C8B-B14F-4D97-AF65-F5344CB8AC3E}">
        <p14:creationId xmlns:p14="http://schemas.microsoft.com/office/powerpoint/2010/main" val="2866717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21000" y="528638"/>
            <a:ext cx="3473450" cy="2603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4249350" y="6738990"/>
            <a:ext cx="768421" cy="22578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58232" tIns="22646" rIns="58232" bIns="22646">
            <a:spAutoFit/>
          </a:bodyPr>
          <a:lstStyle/>
          <a:p>
            <a:pPr defTabSz="829812"/>
            <a:r>
              <a:rPr lang="en-US" sz="1300" dirty="0"/>
              <a:t>Page </a:t>
            </a:r>
            <a:fld id="{7132A007-E58E-401B-9376-F68DD637F903}" type="slidenum">
              <a:rPr lang="en-US" sz="1300"/>
              <a:pPr defTabSz="829812"/>
              <a:t>‹#›</a:t>
            </a:fld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35901939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0013" y="2497138"/>
            <a:ext cx="6391275" cy="1749425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4213" y="365125"/>
            <a:ext cx="7762875" cy="1139825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1928" tIns="45964" rIns="91928" bIns="45964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5625" y="247650"/>
            <a:ext cx="2203450" cy="6184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462712" cy="6184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813" y="69850"/>
            <a:ext cx="8704262" cy="7794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13" y="882650"/>
            <a:ext cx="8294687" cy="52133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725" y="4398963"/>
            <a:ext cx="7762875" cy="13589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725" y="2901950"/>
            <a:ext cx="7762875" cy="1497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19200"/>
            <a:ext cx="4070350" cy="5213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3263" y="1219200"/>
            <a:ext cx="4071937" cy="5213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6900" cy="11398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1938"/>
            <a:ext cx="4033838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0113"/>
            <a:ext cx="4033838" cy="39449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8675" y="1531938"/>
            <a:ext cx="4035425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8675" y="2170113"/>
            <a:ext cx="4035425" cy="39449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3550" cy="11588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288" y="273050"/>
            <a:ext cx="5103812" cy="584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1925"/>
            <a:ext cx="3003550" cy="46831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9113" y="4791075"/>
            <a:ext cx="548005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89113" y="611188"/>
            <a:ext cx="5480050" cy="41068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89113" y="5357813"/>
            <a:ext cx="5480050" cy="8032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19200"/>
            <a:ext cx="8294687" cy="521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8704262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19075" y="6389688"/>
            <a:ext cx="603250" cy="28416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647" tIns="45647" rIns="45647" bIns="45647" anchor="ctr">
            <a:spAutoFit/>
          </a:bodyPr>
          <a:lstStyle/>
          <a:p>
            <a:pPr defTabSz="912813"/>
            <a:r>
              <a:rPr lang="en-US" sz="1400" b="0">
                <a:solidFill>
                  <a:schemeClr val="hlink"/>
                </a:solidFill>
              </a:rPr>
              <a:t>– </a:t>
            </a:r>
            <a:fld id="{C0F0C3BE-3CB8-42CE-85AE-26932541959C}" type="slidenum">
              <a:rPr lang="en-US" sz="1400" b="0">
                <a:solidFill>
                  <a:schemeClr val="hlink"/>
                </a:solidFill>
              </a:rPr>
              <a:pPr defTabSz="912813"/>
              <a:t>‹#›</a:t>
            </a:fld>
            <a:r>
              <a:rPr lang="en-US" sz="1400" b="0">
                <a:solidFill>
                  <a:schemeClr val="hlink"/>
                </a:solidFill>
              </a:rPr>
              <a:t> –</a:t>
            </a:r>
            <a:endParaRPr lang="en-US" sz="1400" b="0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0" y="6623526"/>
            <a:ext cx="5843888" cy="25838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647" tIns="45647" rIns="45647" bIns="45647" anchor="ctr">
            <a:spAutoFit/>
          </a:bodyPr>
          <a:lstStyle/>
          <a:p>
            <a:pPr marL="0" marR="0" indent="0" algn="ctr" defTabSz="912813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dirty="0" smtClean="0">
                <a:solidFill>
                  <a:schemeClr val="hlink"/>
                </a:solidFill>
              </a:rPr>
              <a:t>CS:APP3e </a:t>
            </a:r>
            <a:r>
              <a:rPr lang="en-US" sz="1200" b="0" i="0" dirty="0" smtClean="0">
                <a:latin typeface="Calibri" pitchFamily="34" charset="0"/>
              </a:rPr>
              <a:t>Bryant</a:t>
            </a:r>
            <a:r>
              <a:rPr lang="en-US" sz="1200" b="0" i="0" baseline="0" dirty="0" smtClean="0">
                <a:latin typeface="Calibri" pitchFamily="34" charset="0"/>
              </a:rPr>
              <a:t> and </a:t>
            </a:r>
            <a:r>
              <a:rPr lang="en-US" sz="1200" b="0" i="0" baseline="0" dirty="0" err="1" smtClean="0">
                <a:latin typeface="Calibri" pitchFamily="34" charset="0"/>
              </a:rPr>
              <a:t>O’Hallaron</a:t>
            </a:r>
            <a:r>
              <a:rPr lang="en-US" sz="1200" b="0" i="0" baseline="0" dirty="0" smtClean="0">
                <a:latin typeface="Calibri" pitchFamily="34" charset="0"/>
              </a:rPr>
              <a:t>, Computer Systems: A Programmer’s Perspective, 3rd ed.</a:t>
            </a:r>
            <a:endParaRPr lang="en-US" sz="1200" b="0" i="0" dirty="0" smtClean="0">
              <a:latin typeface="Calibri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7091524" y="6643249"/>
            <a:ext cx="1796315" cy="258522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15" tIns="45715" rIns="45715" bIns="45715" anchor="ctr">
            <a:spAutoFit/>
          </a:bodyPr>
          <a:lstStyle/>
          <a:p>
            <a:pPr>
              <a:defRPr/>
            </a:pPr>
            <a:r>
              <a:rPr lang="en-US" sz="1200" b="0" dirty="0">
                <a:solidFill>
                  <a:schemeClr val="hlink"/>
                </a:solidFill>
              </a:rPr>
              <a:t>CSCE 212H Spring </a:t>
            </a:r>
            <a:r>
              <a:rPr lang="en-US" sz="1200" b="0" dirty="0" smtClean="0">
                <a:solidFill>
                  <a:schemeClr val="hlink"/>
                </a:solidFill>
              </a:rPr>
              <a:t>2018</a:t>
            </a:r>
            <a:endParaRPr lang="en-US" sz="1200" b="0" dirty="0">
              <a:solidFill>
                <a:schemeClr val="hlin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med"/>
  <p:txStyles>
    <p:titleStyle>
      <a:lvl1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+mj-lt"/>
          <a:ea typeface="+mj-ea"/>
          <a:cs typeface="+mj-cs"/>
        </a:defRPr>
      </a:lvl1pPr>
      <a:lvl2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2pPr>
      <a:lvl3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3pPr>
      <a:lvl4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4pPr>
      <a:lvl5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5pPr>
      <a:lvl6pPr marL="4572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6pPr>
      <a:lvl7pPr marL="9144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7pPr>
      <a:lvl8pPr marL="13716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8pPr>
      <a:lvl9pPr marL="18288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9pPr>
    </p:titleStyle>
    <p:bodyStyle>
      <a:lvl1pPr marL="385763" indent="-385763" algn="l" defTabSz="912813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44475" algn="l" defTabSz="912813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2pPr>
      <a:lvl3pPr marL="1144588" indent="-238125" algn="l" defTabSz="912813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597025" indent="-227013" algn="l" defTabSz="912813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4pPr>
      <a:lvl5pPr marL="24479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5pPr>
      <a:lvl6pPr marL="29051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6pPr>
      <a:lvl7pPr marL="33623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7pPr>
      <a:lvl8pPr marL="38195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8pPr>
      <a:lvl9pPr marL="42767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8" name="Rectangle 2"/>
          <p:cNvSpPr>
            <a:spLocks noGrp="1" noChangeArrowheads="1"/>
          </p:cNvSpPr>
          <p:nvPr>
            <p:ph type="title"/>
          </p:nvPr>
        </p:nvSpPr>
        <p:spPr>
          <a:xfrm>
            <a:off x="298451" y="1833337"/>
            <a:ext cx="8686800" cy="1562376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3394" dirty="0">
                <a:solidFill>
                  <a:srgbClr val="990000"/>
                </a:solidFill>
              </a:rPr>
              <a:t>Lecture </a:t>
            </a:r>
            <a:r>
              <a:rPr lang="en-US" sz="3394" dirty="0" smtClean="0">
                <a:solidFill>
                  <a:srgbClr val="990000"/>
                </a:solidFill>
              </a:rPr>
              <a:t>11</a:t>
            </a:r>
            <a:r>
              <a:rPr lang="en-US" sz="3394" dirty="0">
                <a:solidFill>
                  <a:srgbClr val="990000"/>
                </a:solidFill>
              </a:rPr>
              <a:t/>
            </a:r>
            <a:br>
              <a:rPr lang="en-US" sz="3394" dirty="0">
                <a:solidFill>
                  <a:srgbClr val="990000"/>
                </a:solidFill>
              </a:rPr>
            </a:br>
            <a:r>
              <a:rPr lang="en-US" sz="3200" dirty="0" smtClean="0">
                <a:solidFill>
                  <a:srgbClr val="990000"/>
                </a:solidFill>
              </a:rPr>
              <a:t>Y86-64: SEQ – sequential implementation</a:t>
            </a:r>
            <a:r>
              <a:rPr lang="en-US" sz="3394" dirty="0" smtClean="0"/>
              <a:t>              </a:t>
            </a:r>
            <a:endParaRPr lang="en-US" sz="3394" dirty="0"/>
          </a:p>
        </p:txBody>
      </p:sp>
      <p:sp>
        <p:nvSpPr>
          <p:cNvPr id="418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28597" y="3194474"/>
            <a:ext cx="5707586" cy="2975804"/>
          </a:xfrm>
        </p:spPr>
        <p:txBody>
          <a:bodyPr vert="horz" wrap="square" lIns="90319" tIns="44368" rIns="90319" bIns="44368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 smtClean="0"/>
              <a:t>Topics</a:t>
            </a:r>
          </a:p>
          <a:p>
            <a:pPr lvl="1" eaLnBrk="1" hangingPunct="1">
              <a:defRPr/>
            </a:pPr>
            <a:r>
              <a:rPr lang="en-US" dirty="0" smtClean="0"/>
              <a:t>Y86-64 implementation</a:t>
            </a:r>
          </a:p>
          <a:p>
            <a:pPr lvl="1" eaLnBrk="1" hangingPunct="1">
              <a:defRPr/>
            </a:pPr>
            <a:r>
              <a:rPr lang="en-US" dirty="0" smtClean="0"/>
              <a:t>Stages</a:t>
            </a:r>
          </a:p>
          <a:p>
            <a:pPr lvl="2">
              <a:defRPr/>
            </a:pPr>
            <a:r>
              <a:rPr lang="en-US" dirty="0" smtClean="0"/>
              <a:t>Fetch</a:t>
            </a:r>
          </a:p>
          <a:p>
            <a:pPr lvl="2">
              <a:defRPr/>
            </a:pPr>
            <a:r>
              <a:rPr lang="en-US" dirty="0" smtClean="0"/>
              <a:t>Decode</a:t>
            </a:r>
          </a:p>
          <a:p>
            <a:pPr lvl="2">
              <a:defRPr/>
            </a:pPr>
            <a:r>
              <a:rPr lang="en-US" dirty="0" smtClean="0"/>
              <a:t>Execute</a:t>
            </a:r>
          </a:p>
          <a:p>
            <a:pPr lvl="2">
              <a:defRPr/>
            </a:pPr>
            <a:r>
              <a:rPr lang="en-US" dirty="0" smtClean="0"/>
              <a:t>Memory</a:t>
            </a:r>
          </a:p>
          <a:p>
            <a:pPr lvl="2">
              <a:defRPr/>
            </a:pPr>
            <a:r>
              <a:rPr lang="en-US" dirty="0" smtClean="0"/>
              <a:t>Write results</a:t>
            </a: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748445" y="6160770"/>
            <a:ext cx="1578618" cy="304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319" tIns="44368" rIns="90319" bIns="44368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397" smtClean="0">
                <a:latin typeface="Courier New" panose="02070309020205020404" pitchFamily="49" charset="0"/>
              </a:rPr>
              <a:t>March </a:t>
            </a:r>
            <a:r>
              <a:rPr lang="en-US" altLang="en-US" sz="1397" smtClean="0">
                <a:latin typeface="Courier New" panose="02070309020205020404" pitchFamily="49" charset="0"/>
              </a:rPr>
              <a:t>8, 2018</a:t>
            </a:r>
            <a:endParaRPr lang="en-US" altLang="en-US" sz="1397" dirty="0">
              <a:latin typeface="Courier New" panose="02070309020205020404" pitchFamily="49" charset="0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788059" y="760589"/>
            <a:ext cx="7781776" cy="5545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382" tIns="25353" rIns="63382" bIns="25353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 eaLnBrk="1" hangingPunct="1">
              <a:lnSpc>
                <a:spcPct val="87000"/>
              </a:lnSpc>
            </a:pPr>
            <a:r>
              <a:rPr lang="en-US" altLang="en-US" sz="3793" dirty="0">
                <a:solidFill>
                  <a:schemeClr val="tx1">
                    <a:lumMod val="75000"/>
                  </a:schemeClr>
                </a:solidFill>
              </a:rPr>
              <a:t>CSCE 212 Computer Architecture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117" y="6635261"/>
            <a:ext cx="5858933" cy="29258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1797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71382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754" name="Rectangle 2"/>
          <p:cNvSpPr>
            <a:spLocks noChangeArrowheads="1"/>
          </p:cNvSpPr>
          <p:nvPr/>
        </p:nvSpPr>
        <p:spPr bwMode="auto">
          <a:xfrm>
            <a:off x="7239000" y="6172200"/>
            <a:ext cx="1676400" cy="673100"/>
          </a:xfrm>
          <a:prstGeom prst="rect">
            <a:avLst/>
          </a:prstGeom>
          <a:solidFill>
            <a:schemeClr val="bg1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30755" name="Rectangle 3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5614987" cy="779463"/>
          </a:xfrm>
        </p:spPr>
        <p:txBody>
          <a:bodyPr/>
          <a:lstStyle/>
          <a:p>
            <a:r>
              <a:rPr lang="en-US"/>
              <a:t>SEQ Stages</a:t>
            </a:r>
          </a:p>
        </p:txBody>
      </p:sp>
      <p:sp>
        <p:nvSpPr>
          <p:cNvPr id="33075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1219200"/>
            <a:ext cx="4662487" cy="5213350"/>
          </a:xfrm>
        </p:spPr>
        <p:txBody>
          <a:bodyPr/>
          <a:lstStyle/>
          <a:p>
            <a:r>
              <a:rPr lang="en-US" sz="2000"/>
              <a:t>Fetch</a:t>
            </a:r>
          </a:p>
          <a:p>
            <a:pPr lvl="1"/>
            <a:r>
              <a:rPr lang="en-US" sz="1800"/>
              <a:t>Read instruction from instruction memory</a:t>
            </a:r>
          </a:p>
          <a:p>
            <a:r>
              <a:rPr lang="en-US" sz="2000"/>
              <a:t>Decode</a:t>
            </a:r>
          </a:p>
          <a:p>
            <a:pPr lvl="1"/>
            <a:r>
              <a:rPr lang="en-US" sz="1800"/>
              <a:t>Read program registers</a:t>
            </a:r>
          </a:p>
          <a:p>
            <a:r>
              <a:rPr lang="en-US" sz="2000"/>
              <a:t>Execute</a:t>
            </a:r>
          </a:p>
          <a:p>
            <a:pPr lvl="1"/>
            <a:r>
              <a:rPr lang="en-US" sz="1800"/>
              <a:t>Compute value or address</a:t>
            </a:r>
          </a:p>
          <a:p>
            <a:r>
              <a:rPr lang="en-US" sz="2000"/>
              <a:t>Memory</a:t>
            </a:r>
          </a:p>
          <a:p>
            <a:pPr lvl="1"/>
            <a:r>
              <a:rPr lang="en-US" sz="1800"/>
              <a:t>Read or write data</a:t>
            </a:r>
          </a:p>
          <a:p>
            <a:r>
              <a:rPr lang="en-US" sz="2000"/>
              <a:t>Write Back</a:t>
            </a:r>
          </a:p>
          <a:p>
            <a:pPr lvl="1"/>
            <a:r>
              <a:rPr lang="en-US" sz="1800"/>
              <a:t>Write program registers</a:t>
            </a:r>
          </a:p>
          <a:p>
            <a:r>
              <a:rPr lang="en-US" sz="2000"/>
              <a:t>PC</a:t>
            </a:r>
          </a:p>
          <a:p>
            <a:pPr lvl="1"/>
            <a:r>
              <a:rPr lang="en-US" sz="1800"/>
              <a:t>Update program counter</a:t>
            </a:r>
          </a:p>
        </p:txBody>
      </p:sp>
      <p:sp>
        <p:nvSpPr>
          <p:cNvPr id="330757" name="Freeform 5"/>
          <p:cNvSpPr>
            <a:spLocks/>
          </p:cNvSpPr>
          <p:nvPr/>
        </p:nvSpPr>
        <p:spPr bwMode="auto">
          <a:xfrm>
            <a:off x="6091238" y="5713413"/>
            <a:ext cx="254000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161" y="0"/>
              </a:cxn>
              <a:cxn ang="0">
                <a:pos x="321" y="214"/>
              </a:cxn>
              <a:cxn ang="0">
                <a:pos x="0" y="214"/>
              </a:cxn>
            </a:cxnLst>
            <a:rect l="0" t="0" r="r" b="b"/>
            <a:pathLst>
              <a:path w="321" h="214">
                <a:moveTo>
                  <a:pt x="0" y="214"/>
                </a:moveTo>
                <a:lnTo>
                  <a:pt x="161" y="0"/>
                </a:lnTo>
                <a:lnTo>
                  <a:pt x="321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58" name="Freeform 6"/>
          <p:cNvSpPr>
            <a:spLocks/>
          </p:cNvSpPr>
          <p:nvPr/>
        </p:nvSpPr>
        <p:spPr bwMode="auto">
          <a:xfrm>
            <a:off x="6981825" y="5713413"/>
            <a:ext cx="255588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160" y="0"/>
              </a:cxn>
              <a:cxn ang="0">
                <a:pos x="321" y="214"/>
              </a:cxn>
              <a:cxn ang="0">
                <a:pos x="0" y="214"/>
              </a:cxn>
            </a:cxnLst>
            <a:rect l="0" t="0" r="r" b="b"/>
            <a:pathLst>
              <a:path w="321" h="214">
                <a:moveTo>
                  <a:pt x="0" y="214"/>
                </a:moveTo>
                <a:lnTo>
                  <a:pt x="160" y="0"/>
                </a:lnTo>
                <a:lnTo>
                  <a:pt x="321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59" name="Rectangle 7"/>
          <p:cNvSpPr>
            <a:spLocks noChangeArrowheads="1"/>
          </p:cNvSpPr>
          <p:nvPr/>
        </p:nvSpPr>
        <p:spPr bwMode="auto">
          <a:xfrm>
            <a:off x="6132513" y="322263"/>
            <a:ext cx="171450" cy="5053012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60" name="Rectangle 8"/>
          <p:cNvSpPr>
            <a:spLocks noChangeArrowheads="1"/>
          </p:cNvSpPr>
          <p:nvPr/>
        </p:nvSpPr>
        <p:spPr bwMode="auto">
          <a:xfrm>
            <a:off x="5983288" y="5445125"/>
            <a:ext cx="515937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Instruction</a:t>
            </a:r>
            <a:endParaRPr lang="en-US"/>
          </a:p>
        </p:txBody>
      </p:sp>
      <p:sp>
        <p:nvSpPr>
          <p:cNvPr id="330761" name="Rectangle 9"/>
          <p:cNvSpPr>
            <a:spLocks noChangeArrowheads="1"/>
          </p:cNvSpPr>
          <p:nvPr/>
        </p:nvSpPr>
        <p:spPr bwMode="auto">
          <a:xfrm>
            <a:off x="6032500" y="5564188"/>
            <a:ext cx="411163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memory</a:t>
            </a:r>
            <a:endParaRPr lang="en-US"/>
          </a:p>
        </p:txBody>
      </p:sp>
      <p:sp>
        <p:nvSpPr>
          <p:cNvPr id="330762" name="Rectangle 10"/>
          <p:cNvSpPr>
            <a:spLocks noChangeArrowheads="1"/>
          </p:cNvSpPr>
          <p:nvPr/>
        </p:nvSpPr>
        <p:spPr bwMode="auto">
          <a:xfrm>
            <a:off x="5635625" y="5386388"/>
            <a:ext cx="1150938" cy="3444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63" name="Rectangle 11"/>
          <p:cNvSpPr>
            <a:spLocks noChangeArrowheads="1"/>
          </p:cNvSpPr>
          <p:nvPr/>
        </p:nvSpPr>
        <p:spPr bwMode="auto">
          <a:xfrm>
            <a:off x="5622925" y="5373688"/>
            <a:ext cx="1147763" cy="341312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64" name="Rectangle 12"/>
          <p:cNvSpPr>
            <a:spLocks noChangeArrowheads="1"/>
          </p:cNvSpPr>
          <p:nvPr/>
        </p:nvSpPr>
        <p:spPr bwMode="auto">
          <a:xfrm>
            <a:off x="5969000" y="5430838"/>
            <a:ext cx="515938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Instruction</a:t>
            </a:r>
            <a:endParaRPr lang="en-US"/>
          </a:p>
        </p:txBody>
      </p:sp>
      <p:sp>
        <p:nvSpPr>
          <p:cNvPr id="330765" name="Rectangle 13"/>
          <p:cNvSpPr>
            <a:spLocks noChangeArrowheads="1"/>
          </p:cNvSpPr>
          <p:nvPr/>
        </p:nvSpPr>
        <p:spPr bwMode="auto">
          <a:xfrm>
            <a:off x="6018213" y="5549900"/>
            <a:ext cx="411162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memory</a:t>
            </a:r>
            <a:endParaRPr lang="en-US"/>
          </a:p>
        </p:txBody>
      </p:sp>
      <p:sp>
        <p:nvSpPr>
          <p:cNvPr id="330766" name="Rectangle 14"/>
          <p:cNvSpPr>
            <a:spLocks noChangeArrowheads="1"/>
          </p:cNvSpPr>
          <p:nvPr/>
        </p:nvSpPr>
        <p:spPr bwMode="auto">
          <a:xfrm>
            <a:off x="7054850" y="5445125"/>
            <a:ext cx="187325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PC</a:t>
            </a:r>
            <a:endParaRPr lang="en-US"/>
          </a:p>
        </p:txBody>
      </p:sp>
      <p:sp>
        <p:nvSpPr>
          <p:cNvPr id="330767" name="Rectangle 15"/>
          <p:cNvSpPr>
            <a:spLocks noChangeArrowheads="1"/>
          </p:cNvSpPr>
          <p:nvPr/>
        </p:nvSpPr>
        <p:spPr bwMode="auto">
          <a:xfrm>
            <a:off x="6905625" y="5564188"/>
            <a:ext cx="492125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increment</a:t>
            </a:r>
            <a:endParaRPr lang="en-US"/>
          </a:p>
        </p:txBody>
      </p:sp>
      <p:sp>
        <p:nvSpPr>
          <p:cNvPr id="330768" name="Rectangle 16"/>
          <p:cNvSpPr>
            <a:spLocks noChangeArrowheads="1"/>
          </p:cNvSpPr>
          <p:nvPr/>
        </p:nvSpPr>
        <p:spPr bwMode="auto">
          <a:xfrm>
            <a:off x="6865938" y="5386388"/>
            <a:ext cx="515937" cy="3444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69" name="Rectangle 17"/>
          <p:cNvSpPr>
            <a:spLocks noChangeArrowheads="1"/>
          </p:cNvSpPr>
          <p:nvPr/>
        </p:nvSpPr>
        <p:spPr bwMode="auto">
          <a:xfrm>
            <a:off x="6854825" y="5373688"/>
            <a:ext cx="511175" cy="341312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70" name="Rectangle 18"/>
          <p:cNvSpPr>
            <a:spLocks noChangeArrowheads="1"/>
          </p:cNvSpPr>
          <p:nvPr/>
        </p:nvSpPr>
        <p:spPr bwMode="auto">
          <a:xfrm>
            <a:off x="7040563" y="5430838"/>
            <a:ext cx="187325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PC</a:t>
            </a:r>
            <a:endParaRPr lang="en-US"/>
          </a:p>
        </p:txBody>
      </p:sp>
      <p:sp>
        <p:nvSpPr>
          <p:cNvPr id="330771" name="Rectangle 19"/>
          <p:cNvSpPr>
            <a:spLocks noChangeArrowheads="1"/>
          </p:cNvSpPr>
          <p:nvPr/>
        </p:nvSpPr>
        <p:spPr bwMode="auto">
          <a:xfrm>
            <a:off x="6891338" y="5549900"/>
            <a:ext cx="492125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increment</a:t>
            </a:r>
            <a:endParaRPr lang="en-US"/>
          </a:p>
        </p:txBody>
      </p:sp>
      <p:sp>
        <p:nvSpPr>
          <p:cNvPr id="330772" name="Rectangle 20"/>
          <p:cNvSpPr>
            <a:spLocks noChangeArrowheads="1"/>
          </p:cNvSpPr>
          <p:nvPr/>
        </p:nvSpPr>
        <p:spPr bwMode="auto">
          <a:xfrm>
            <a:off x="6734175" y="2894013"/>
            <a:ext cx="192088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CC</a:t>
            </a:r>
            <a:endParaRPr lang="en-US"/>
          </a:p>
        </p:txBody>
      </p:sp>
      <p:sp>
        <p:nvSpPr>
          <p:cNvPr id="330773" name="Rectangle 21"/>
          <p:cNvSpPr>
            <a:spLocks noChangeArrowheads="1"/>
          </p:cNvSpPr>
          <p:nvPr/>
        </p:nvSpPr>
        <p:spPr bwMode="auto">
          <a:xfrm>
            <a:off x="6654800" y="2838450"/>
            <a:ext cx="301625" cy="2174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74" name="Rectangle 22"/>
          <p:cNvSpPr>
            <a:spLocks noChangeArrowheads="1"/>
          </p:cNvSpPr>
          <p:nvPr/>
        </p:nvSpPr>
        <p:spPr bwMode="auto">
          <a:xfrm>
            <a:off x="6642100" y="2827338"/>
            <a:ext cx="298450" cy="212725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75" name="Rectangle 23"/>
          <p:cNvSpPr>
            <a:spLocks noChangeArrowheads="1"/>
          </p:cNvSpPr>
          <p:nvPr/>
        </p:nvSpPr>
        <p:spPr bwMode="auto">
          <a:xfrm>
            <a:off x="6719888" y="2879725"/>
            <a:ext cx="192087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CC</a:t>
            </a:r>
            <a:endParaRPr lang="en-US"/>
          </a:p>
        </p:txBody>
      </p:sp>
      <p:sp>
        <p:nvSpPr>
          <p:cNvPr id="330776" name="Rectangle 24"/>
          <p:cNvSpPr>
            <a:spLocks noChangeArrowheads="1"/>
          </p:cNvSpPr>
          <p:nvPr/>
        </p:nvSpPr>
        <p:spPr bwMode="auto">
          <a:xfrm>
            <a:off x="7261225" y="2957513"/>
            <a:ext cx="242888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ALU</a:t>
            </a:r>
            <a:endParaRPr lang="en-US"/>
          </a:p>
        </p:txBody>
      </p:sp>
      <p:grpSp>
        <p:nvGrpSpPr>
          <p:cNvPr id="330777" name="Group 25"/>
          <p:cNvGrpSpPr>
            <a:grpSpLocks/>
          </p:cNvGrpSpPr>
          <p:nvPr/>
        </p:nvGrpSpPr>
        <p:grpSpPr bwMode="auto">
          <a:xfrm>
            <a:off x="6981825" y="2870200"/>
            <a:ext cx="736600" cy="268288"/>
            <a:chOff x="4398" y="1808"/>
            <a:chExt cx="464" cy="169"/>
          </a:xfrm>
        </p:grpSpPr>
        <p:sp>
          <p:nvSpPr>
            <p:cNvPr id="330778" name="Freeform 26"/>
            <p:cNvSpPr>
              <a:spLocks/>
            </p:cNvSpPr>
            <p:nvPr/>
          </p:nvSpPr>
          <p:spPr bwMode="auto">
            <a:xfrm>
              <a:off x="4407" y="1817"/>
              <a:ext cx="455" cy="160"/>
            </a:xfrm>
            <a:custGeom>
              <a:avLst/>
              <a:gdLst/>
              <a:ahLst/>
              <a:cxnLst>
                <a:cxn ang="0">
                  <a:pos x="0" y="321"/>
                </a:cxn>
                <a:cxn ang="0">
                  <a:pos x="228" y="0"/>
                </a:cxn>
                <a:cxn ang="0">
                  <a:pos x="683" y="0"/>
                </a:cxn>
                <a:cxn ang="0">
                  <a:pos x="910" y="321"/>
                </a:cxn>
                <a:cxn ang="0">
                  <a:pos x="0" y="321"/>
                </a:cxn>
              </a:cxnLst>
              <a:rect l="0" t="0" r="r" b="b"/>
              <a:pathLst>
                <a:path w="910" h="321">
                  <a:moveTo>
                    <a:pt x="0" y="321"/>
                  </a:moveTo>
                  <a:lnTo>
                    <a:pt x="228" y="0"/>
                  </a:lnTo>
                  <a:lnTo>
                    <a:pt x="683" y="0"/>
                  </a:lnTo>
                  <a:lnTo>
                    <a:pt x="910" y="321"/>
                  </a:lnTo>
                  <a:lnTo>
                    <a:pt x="0" y="3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779" name="Freeform 27"/>
            <p:cNvSpPr>
              <a:spLocks/>
            </p:cNvSpPr>
            <p:nvPr/>
          </p:nvSpPr>
          <p:spPr bwMode="auto">
            <a:xfrm>
              <a:off x="4398" y="1808"/>
              <a:ext cx="455" cy="160"/>
            </a:xfrm>
            <a:custGeom>
              <a:avLst/>
              <a:gdLst/>
              <a:ahLst/>
              <a:cxnLst>
                <a:cxn ang="0">
                  <a:pos x="0" y="321"/>
                </a:cxn>
                <a:cxn ang="0">
                  <a:pos x="227" y="0"/>
                </a:cxn>
                <a:cxn ang="0">
                  <a:pos x="682" y="0"/>
                </a:cxn>
                <a:cxn ang="0">
                  <a:pos x="909" y="321"/>
                </a:cxn>
                <a:cxn ang="0">
                  <a:pos x="0" y="321"/>
                </a:cxn>
              </a:cxnLst>
              <a:rect l="0" t="0" r="r" b="b"/>
              <a:pathLst>
                <a:path w="909" h="321">
                  <a:moveTo>
                    <a:pt x="0" y="321"/>
                  </a:moveTo>
                  <a:lnTo>
                    <a:pt x="227" y="0"/>
                  </a:lnTo>
                  <a:lnTo>
                    <a:pt x="682" y="0"/>
                  </a:lnTo>
                  <a:lnTo>
                    <a:pt x="909" y="321"/>
                  </a:lnTo>
                  <a:lnTo>
                    <a:pt x="0" y="321"/>
                  </a:lnTo>
                  <a:close/>
                </a:path>
              </a:pathLst>
            </a:custGeom>
            <a:solidFill>
              <a:srgbClr val="CC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0780" name="Rectangle 28"/>
          <p:cNvSpPr>
            <a:spLocks noChangeArrowheads="1"/>
          </p:cNvSpPr>
          <p:nvPr/>
        </p:nvSpPr>
        <p:spPr bwMode="auto">
          <a:xfrm>
            <a:off x="7246938" y="2943225"/>
            <a:ext cx="242887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ALU</a:t>
            </a:r>
            <a:endParaRPr lang="en-US"/>
          </a:p>
        </p:txBody>
      </p:sp>
      <p:sp>
        <p:nvSpPr>
          <p:cNvPr id="330781" name="Rectangle 29"/>
          <p:cNvSpPr>
            <a:spLocks noChangeArrowheads="1"/>
          </p:cNvSpPr>
          <p:nvPr/>
        </p:nvSpPr>
        <p:spPr bwMode="auto">
          <a:xfrm>
            <a:off x="6934200" y="1519238"/>
            <a:ext cx="260350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Data</a:t>
            </a:r>
            <a:endParaRPr lang="en-US"/>
          </a:p>
        </p:txBody>
      </p:sp>
      <p:sp>
        <p:nvSpPr>
          <p:cNvPr id="330782" name="Rectangle 30"/>
          <p:cNvSpPr>
            <a:spLocks noChangeArrowheads="1"/>
          </p:cNvSpPr>
          <p:nvPr/>
        </p:nvSpPr>
        <p:spPr bwMode="auto">
          <a:xfrm>
            <a:off x="6859588" y="1636713"/>
            <a:ext cx="411162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memory</a:t>
            </a:r>
            <a:endParaRPr lang="en-US"/>
          </a:p>
        </p:txBody>
      </p:sp>
      <p:sp>
        <p:nvSpPr>
          <p:cNvPr id="330783" name="Rectangle 31"/>
          <p:cNvSpPr>
            <a:spLocks noChangeArrowheads="1"/>
          </p:cNvSpPr>
          <p:nvPr/>
        </p:nvSpPr>
        <p:spPr bwMode="auto">
          <a:xfrm>
            <a:off x="6738938" y="1438275"/>
            <a:ext cx="600075" cy="3873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84" name="Rectangle 32"/>
          <p:cNvSpPr>
            <a:spLocks noChangeArrowheads="1"/>
          </p:cNvSpPr>
          <p:nvPr/>
        </p:nvSpPr>
        <p:spPr bwMode="auto">
          <a:xfrm>
            <a:off x="6727825" y="1425575"/>
            <a:ext cx="595313" cy="384175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85" name="Rectangle 33"/>
          <p:cNvSpPr>
            <a:spLocks noChangeArrowheads="1"/>
          </p:cNvSpPr>
          <p:nvPr/>
        </p:nvSpPr>
        <p:spPr bwMode="auto">
          <a:xfrm>
            <a:off x="6919913" y="1504950"/>
            <a:ext cx="260350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Data</a:t>
            </a:r>
            <a:endParaRPr lang="en-US"/>
          </a:p>
        </p:txBody>
      </p:sp>
      <p:sp>
        <p:nvSpPr>
          <p:cNvPr id="330786" name="Rectangle 34"/>
          <p:cNvSpPr>
            <a:spLocks noChangeArrowheads="1"/>
          </p:cNvSpPr>
          <p:nvPr/>
        </p:nvSpPr>
        <p:spPr bwMode="auto">
          <a:xfrm>
            <a:off x="6846888" y="1622425"/>
            <a:ext cx="411162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memory</a:t>
            </a:r>
            <a:endParaRPr lang="en-US"/>
          </a:p>
        </p:txBody>
      </p:sp>
      <p:grpSp>
        <p:nvGrpSpPr>
          <p:cNvPr id="330787" name="Group 35"/>
          <p:cNvGrpSpPr>
            <a:grpSpLocks/>
          </p:cNvGrpSpPr>
          <p:nvPr/>
        </p:nvGrpSpPr>
        <p:grpSpPr bwMode="auto">
          <a:xfrm>
            <a:off x="6940550" y="2884488"/>
            <a:ext cx="196850" cy="55562"/>
            <a:chOff x="4372" y="1817"/>
            <a:chExt cx="124" cy="35"/>
          </a:xfrm>
        </p:grpSpPr>
        <p:sp>
          <p:nvSpPr>
            <p:cNvPr id="330788" name="Line 36"/>
            <p:cNvSpPr>
              <a:spLocks noChangeShapeType="1"/>
            </p:cNvSpPr>
            <p:nvPr/>
          </p:nvSpPr>
          <p:spPr bwMode="auto">
            <a:xfrm flipH="1">
              <a:off x="4405" y="1834"/>
              <a:ext cx="91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789" name="Freeform 37"/>
            <p:cNvSpPr>
              <a:spLocks/>
            </p:cNvSpPr>
            <p:nvPr/>
          </p:nvSpPr>
          <p:spPr bwMode="auto">
            <a:xfrm>
              <a:off x="4372" y="1817"/>
              <a:ext cx="35" cy="35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0" y="35"/>
                </a:cxn>
                <a:cxn ang="0">
                  <a:pos x="70" y="70"/>
                </a:cxn>
                <a:cxn ang="0">
                  <a:pos x="70" y="0"/>
                </a:cxn>
              </a:cxnLst>
              <a:rect l="0" t="0" r="r" b="b"/>
              <a:pathLst>
                <a:path w="70" h="70">
                  <a:moveTo>
                    <a:pt x="70" y="0"/>
                  </a:moveTo>
                  <a:lnTo>
                    <a:pt x="0" y="35"/>
                  </a:lnTo>
                  <a:lnTo>
                    <a:pt x="70" y="70"/>
                  </a:lnTo>
                  <a:lnTo>
                    <a:pt x="7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0790" name="Rectangle 38"/>
          <p:cNvSpPr>
            <a:spLocks noChangeArrowheads="1"/>
          </p:cNvSpPr>
          <p:nvPr/>
        </p:nvSpPr>
        <p:spPr bwMode="auto">
          <a:xfrm>
            <a:off x="5029200" y="5502275"/>
            <a:ext cx="404813" cy="18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91" name="Rectangle 39"/>
          <p:cNvSpPr>
            <a:spLocks noChangeArrowheads="1"/>
          </p:cNvSpPr>
          <p:nvPr/>
        </p:nvSpPr>
        <p:spPr bwMode="auto">
          <a:xfrm>
            <a:off x="4953000" y="5562600"/>
            <a:ext cx="541338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Fetch</a:t>
            </a:r>
            <a:endParaRPr lang="en-US" sz="1600"/>
          </a:p>
        </p:txBody>
      </p:sp>
      <p:sp>
        <p:nvSpPr>
          <p:cNvPr id="330792" name="Rectangle 40"/>
          <p:cNvSpPr>
            <a:spLocks noChangeArrowheads="1"/>
          </p:cNvSpPr>
          <p:nvPr/>
        </p:nvSpPr>
        <p:spPr bwMode="auto">
          <a:xfrm>
            <a:off x="5029200" y="4356100"/>
            <a:ext cx="511175" cy="18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93" name="Rectangle 41"/>
          <p:cNvSpPr>
            <a:spLocks noChangeArrowheads="1"/>
          </p:cNvSpPr>
          <p:nvPr/>
        </p:nvSpPr>
        <p:spPr bwMode="auto">
          <a:xfrm>
            <a:off x="4953000" y="4343400"/>
            <a:ext cx="731838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Decode</a:t>
            </a:r>
            <a:endParaRPr lang="en-US" sz="1600"/>
          </a:p>
        </p:txBody>
      </p:sp>
      <p:sp>
        <p:nvSpPr>
          <p:cNvPr id="330794" name="Rectangle 42"/>
          <p:cNvSpPr>
            <a:spLocks noChangeArrowheads="1"/>
          </p:cNvSpPr>
          <p:nvPr/>
        </p:nvSpPr>
        <p:spPr bwMode="auto">
          <a:xfrm>
            <a:off x="5029200" y="2911475"/>
            <a:ext cx="536575" cy="188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95" name="Rectangle 43"/>
          <p:cNvSpPr>
            <a:spLocks noChangeArrowheads="1"/>
          </p:cNvSpPr>
          <p:nvPr/>
        </p:nvSpPr>
        <p:spPr bwMode="auto">
          <a:xfrm>
            <a:off x="4953000" y="2971800"/>
            <a:ext cx="777875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Execute</a:t>
            </a:r>
            <a:endParaRPr lang="en-US" sz="1600"/>
          </a:p>
        </p:txBody>
      </p:sp>
      <p:sp>
        <p:nvSpPr>
          <p:cNvPr id="330796" name="Rectangle 44"/>
          <p:cNvSpPr>
            <a:spLocks noChangeArrowheads="1"/>
          </p:cNvSpPr>
          <p:nvPr/>
        </p:nvSpPr>
        <p:spPr bwMode="auto">
          <a:xfrm>
            <a:off x="5029200" y="1554163"/>
            <a:ext cx="536575" cy="18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97" name="Rectangle 45"/>
          <p:cNvSpPr>
            <a:spLocks noChangeArrowheads="1"/>
          </p:cNvSpPr>
          <p:nvPr/>
        </p:nvSpPr>
        <p:spPr bwMode="auto">
          <a:xfrm>
            <a:off x="4953000" y="1600200"/>
            <a:ext cx="776288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Memory</a:t>
            </a:r>
            <a:endParaRPr lang="en-US" sz="1600"/>
          </a:p>
        </p:txBody>
      </p:sp>
      <p:sp>
        <p:nvSpPr>
          <p:cNvPr id="330798" name="Rectangle 46"/>
          <p:cNvSpPr>
            <a:spLocks noChangeArrowheads="1"/>
          </p:cNvSpPr>
          <p:nvPr/>
        </p:nvSpPr>
        <p:spPr bwMode="auto">
          <a:xfrm>
            <a:off x="5029200" y="746125"/>
            <a:ext cx="676275" cy="188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99" name="Rectangle 47"/>
          <p:cNvSpPr>
            <a:spLocks noChangeArrowheads="1"/>
          </p:cNvSpPr>
          <p:nvPr/>
        </p:nvSpPr>
        <p:spPr bwMode="auto">
          <a:xfrm>
            <a:off x="4953000" y="762000"/>
            <a:ext cx="1028700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Write back</a:t>
            </a:r>
            <a:endParaRPr lang="en-US" sz="1600"/>
          </a:p>
        </p:txBody>
      </p:sp>
      <p:sp>
        <p:nvSpPr>
          <p:cNvPr id="330800" name="Rectangle 48"/>
          <p:cNvSpPr>
            <a:spLocks noChangeArrowheads="1"/>
          </p:cNvSpPr>
          <p:nvPr/>
        </p:nvSpPr>
        <p:spPr bwMode="auto">
          <a:xfrm>
            <a:off x="5495925" y="4906963"/>
            <a:ext cx="595313" cy="40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01" name="Rectangle 49"/>
          <p:cNvSpPr>
            <a:spLocks noChangeArrowheads="1"/>
          </p:cNvSpPr>
          <p:nvPr/>
        </p:nvSpPr>
        <p:spPr bwMode="auto">
          <a:xfrm>
            <a:off x="5638800" y="4938713"/>
            <a:ext cx="244475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800" b="0">
                <a:solidFill>
                  <a:srgbClr val="000000"/>
                </a:solidFill>
              </a:rPr>
              <a:t>icode</a:t>
            </a:r>
            <a:endParaRPr lang="en-US" sz="800"/>
          </a:p>
        </p:txBody>
      </p:sp>
      <p:sp>
        <p:nvSpPr>
          <p:cNvPr id="330802" name="Rectangle 50"/>
          <p:cNvSpPr>
            <a:spLocks noChangeArrowheads="1"/>
          </p:cNvSpPr>
          <p:nvPr/>
        </p:nvSpPr>
        <p:spPr bwMode="auto">
          <a:xfrm>
            <a:off x="5818188" y="4938713"/>
            <a:ext cx="114300" cy="22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 b="0">
                <a:solidFill>
                  <a:srgbClr val="000000"/>
                </a:solidFill>
              </a:rPr>
              <a:t>, </a:t>
            </a:r>
            <a:endParaRPr lang="en-US" sz="1600"/>
          </a:p>
        </p:txBody>
      </p:sp>
      <p:sp>
        <p:nvSpPr>
          <p:cNvPr id="330803" name="Rectangle 51"/>
          <p:cNvSpPr>
            <a:spLocks noChangeArrowheads="1"/>
          </p:cNvSpPr>
          <p:nvPr/>
        </p:nvSpPr>
        <p:spPr bwMode="auto">
          <a:xfrm>
            <a:off x="5902325" y="4938713"/>
            <a:ext cx="165100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ifun</a:t>
            </a:r>
            <a:endParaRPr lang="en-US"/>
          </a:p>
        </p:txBody>
      </p:sp>
      <p:sp>
        <p:nvSpPr>
          <p:cNvPr id="330804" name="Rectangle 52"/>
          <p:cNvSpPr>
            <a:spLocks noChangeArrowheads="1"/>
          </p:cNvSpPr>
          <p:nvPr/>
        </p:nvSpPr>
        <p:spPr bwMode="auto">
          <a:xfrm>
            <a:off x="5757863" y="5057775"/>
            <a:ext cx="1016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800" b="0">
                <a:solidFill>
                  <a:srgbClr val="000000"/>
                </a:solidFill>
              </a:rPr>
              <a:t>rA</a:t>
            </a:r>
            <a:endParaRPr lang="en-US" sz="800"/>
          </a:p>
        </p:txBody>
      </p:sp>
      <p:sp>
        <p:nvSpPr>
          <p:cNvPr id="330805" name="Rectangle 53"/>
          <p:cNvSpPr>
            <a:spLocks noChangeArrowheads="1"/>
          </p:cNvSpPr>
          <p:nvPr/>
        </p:nvSpPr>
        <p:spPr bwMode="auto">
          <a:xfrm>
            <a:off x="5884863" y="5057775"/>
            <a:ext cx="101600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30806" name="Rectangle 54"/>
          <p:cNvSpPr>
            <a:spLocks noChangeArrowheads="1"/>
          </p:cNvSpPr>
          <p:nvPr/>
        </p:nvSpPr>
        <p:spPr bwMode="auto">
          <a:xfrm>
            <a:off x="5962650" y="5057775"/>
            <a:ext cx="1016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rB</a:t>
            </a:r>
            <a:endParaRPr lang="en-US"/>
          </a:p>
        </p:txBody>
      </p:sp>
      <p:sp>
        <p:nvSpPr>
          <p:cNvPr id="330807" name="Rectangle 55"/>
          <p:cNvSpPr>
            <a:spLocks noChangeArrowheads="1"/>
          </p:cNvSpPr>
          <p:nvPr/>
        </p:nvSpPr>
        <p:spPr bwMode="auto">
          <a:xfrm>
            <a:off x="5864225" y="5175250"/>
            <a:ext cx="204788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valC</a:t>
            </a:r>
            <a:endParaRPr lang="en-US"/>
          </a:p>
        </p:txBody>
      </p:sp>
      <p:sp>
        <p:nvSpPr>
          <p:cNvPr id="330808" name="Rectangle 56"/>
          <p:cNvSpPr>
            <a:spLocks noChangeArrowheads="1"/>
          </p:cNvSpPr>
          <p:nvPr/>
        </p:nvSpPr>
        <p:spPr bwMode="auto">
          <a:xfrm>
            <a:off x="7300913" y="4491038"/>
            <a:ext cx="423862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Register</a:t>
            </a:r>
            <a:endParaRPr lang="en-US"/>
          </a:p>
        </p:txBody>
      </p:sp>
      <p:sp>
        <p:nvSpPr>
          <p:cNvPr id="330809" name="Rectangle 57"/>
          <p:cNvSpPr>
            <a:spLocks noChangeArrowheads="1"/>
          </p:cNvSpPr>
          <p:nvPr/>
        </p:nvSpPr>
        <p:spPr bwMode="auto">
          <a:xfrm>
            <a:off x="7421563" y="4608513"/>
            <a:ext cx="176212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file</a:t>
            </a:r>
            <a:endParaRPr lang="en-US"/>
          </a:p>
        </p:txBody>
      </p:sp>
      <p:sp>
        <p:nvSpPr>
          <p:cNvPr id="330810" name="Rectangle 58"/>
          <p:cNvSpPr>
            <a:spLocks noChangeArrowheads="1"/>
          </p:cNvSpPr>
          <p:nvPr/>
        </p:nvSpPr>
        <p:spPr bwMode="auto">
          <a:xfrm>
            <a:off x="7205663" y="4410075"/>
            <a:ext cx="557212" cy="3873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11" name="Rectangle 59"/>
          <p:cNvSpPr>
            <a:spLocks noChangeArrowheads="1"/>
          </p:cNvSpPr>
          <p:nvPr/>
        </p:nvSpPr>
        <p:spPr bwMode="auto">
          <a:xfrm>
            <a:off x="7194550" y="4397375"/>
            <a:ext cx="552450" cy="384175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12" name="Rectangle 60"/>
          <p:cNvSpPr>
            <a:spLocks noChangeArrowheads="1"/>
          </p:cNvSpPr>
          <p:nvPr/>
        </p:nvSpPr>
        <p:spPr bwMode="auto">
          <a:xfrm>
            <a:off x="7286625" y="4476750"/>
            <a:ext cx="423863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Register</a:t>
            </a:r>
            <a:endParaRPr lang="en-US"/>
          </a:p>
        </p:txBody>
      </p:sp>
      <p:sp>
        <p:nvSpPr>
          <p:cNvPr id="330813" name="Rectangle 61"/>
          <p:cNvSpPr>
            <a:spLocks noChangeArrowheads="1"/>
          </p:cNvSpPr>
          <p:nvPr/>
        </p:nvSpPr>
        <p:spPr bwMode="auto">
          <a:xfrm>
            <a:off x="7407275" y="4594225"/>
            <a:ext cx="176213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file</a:t>
            </a:r>
            <a:endParaRPr lang="en-US"/>
          </a:p>
        </p:txBody>
      </p:sp>
      <p:sp>
        <p:nvSpPr>
          <p:cNvPr id="330814" name="Rectangle 62"/>
          <p:cNvSpPr>
            <a:spLocks noChangeArrowheads="1"/>
          </p:cNvSpPr>
          <p:nvPr/>
        </p:nvSpPr>
        <p:spPr bwMode="auto">
          <a:xfrm>
            <a:off x="7280275" y="4389438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15" name="Rectangle 63"/>
          <p:cNvSpPr>
            <a:spLocks noChangeArrowheads="1"/>
          </p:cNvSpPr>
          <p:nvPr/>
        </p:nvSpPr>
        <p:spPr bwMode="auto">
          <a:xfrm>
            <a:off x="7340600" y="4419600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A</a:t>
            </a:r>
            <a:endParaRPr lang="en-US"/>
          </a:p>
        </p:txBody>
      </p:sp>
      <p:sp>
        <p:nvSpPr>
          <p:cNvPr id="330816" name="Rectangle 64"/>
          <p:cNvSpPr>
            <a:spLocks noChangeArrowheads="1"/>
          </p:cNvSpPr>
          <p:nvPr/>
        </p:nvSpPr>
        <p:spPr bwMode="auto">
          <a:xfrm>
            <a:off x="7491413" y="4389438"/>
            <a:ext cx="17145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17" name="Rectangle 65"/>
          <p:cNvSpPr>
            <a:spLocks noChangeArrowheads="1"/>
          </p:cNvSpPr>
          <p:nvPr/>
        </p:nvSpPr>
        <p:spPr bwMode="auto">
          <a:xfrm>
            <a:off x="7553325" y="4419600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B</a:t>
            </a:r>
            <a:endParaRPr lang="en-US"/>
          </a:p>
        </p:txBody>
      </p:sp>
      <p:sp>
        <p:nvSpPr>
          <p:cNvPr id="330818" name="Rectangle 66"/>
          <p:cNvSpPr>
            <a:spLocks noChangeArrowheads="1"/>
          </p:cNvSpPr>
          <p:nvPr/>
        </p:nvSpPr>
        <p:spPr bwMode="auto">
          <a:xfrm>
            <a:off x="7620000" y="4440238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19" name="Rectangle 67"/>
          <p:cNvSpPr>
            <a:spLocks noChangeArrowheads="1"/>
          </p:cNvSpPr>
          <p:nvPr/>
        </p:nvSpPr>
        <p:spPr bwMode="auto">
          <a:xfrm>
            <a:off x="7673975" y="4471988"/>
            <a:ext cx="968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330820" name="Rectangle 68"/>
          <p:cNvSpPr>
            <a:spLocks noChangeArrowheads="1"/>
          </p:cNvSpPr>
          <p:nvPr/>
        </p:nvSpPr>
        <p:spPr bwMode="auto">
          <a:xfrm>
            <a:off x="7620000" y="4652963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21" name="Rectangle 69"/>
          <p:cNvSpPr>
            <a:spLocks noChangeArrowheads="1"/>
          </p:cNvSpPr>
          <p:nvPr/>
        </p:nvSpPr>
        <p:spPr bwMode="auto">
          <a:xfrm>
            <a:off x="7680325" y="4683125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330822" name="Rectangle 70"/>
          <p:cNvSpPr>
            <a:spLocks noChangeArrowheads="1"/>
          </p:cNvSpPr>
          <p:nvPr/>
        </p:nvSpPr>
        <p:spPr bwMode="auto">
          <a:xfrm>
            <a:off x="7300913" y="4491038"/>
            <a:ext cx="423862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Register</a:t>
            </a:r>
            <a:endParaRPr lang="en-US"/>
          </a:p>
        </p:txBody>
      </p:sp>
      <p:sp>
        <p:nvSpPr>
          <p:cNvPr id="330823" name="Rectangle 71"/>
          <p:cNvSpPr>
            <a:spLocks noChangeArrowheads="1"/>
          </p:cNvSpPr>
          <p:nvPr/>
        </p:nvSpPr>
        <p:spPr bwMode="auto">
          <a:xfrm>
            <a:off x="7421563" y="4608513"/>
            <a:ext cx="176212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file</a:t>
            </a:r>
            <a:endParaRPr lang="en-US"/>
          </a:p>
        </p:txBody>
      </p:sp>
      <p:sp>
        <p:nvSpPr>
          <p:cNvPr id="330824" name="Rectangle 72"/>
          <p:cNvSpPr>
            <a:spLocks noChangeArrowheads="1"/>
          </p:cNvSpPr>
          <p:nvPr/>
        </p:nvSpPr>
        <p:spPr bwMode="auto">
          <a:xfrm>
            <a:off x="7205663" y="4410075"/>
            <a:ext cx="557212" cy="3873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25" name="Rectangle 73"/>
          <p:cNvSpPr>
            <a:spLocks noChangeArrowheads="1"/>
          </p:cNvSpPr>
          <p:nvPr/>
        </p:nvSpPr>
        <p:spPr bwMode="auto">
          <a:xfrm>
            <a:off x="7194550" y="4397375"/>
            <a:ext cx="552450" cy="384175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26" name="Rectangle 74"/>
          <p:cNvSpPr>
            <a:spLocks noChangeArrowheads="1"/>
          </p:cNvSpPr>
          <p:nvPr/>
        </p:nvSpPr>
        <p:spPr bwMode="auto">
          <a:xfrm>
            <a:off x="7286625" y="4476750"/>
            <a:ext cx="423863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Register</a:t>
            </a:r>
            <a:endParaRPr lang="en-US"/>
          </a:p>
        </p:txBody>
      </p:sp>
      <p:sp>
        <p:nvSpPr>
          <p:cNvPr id="330827" name="Rectangle 75"/>
          <p:cNvSpPr>
            <a:spLocks noChangeArrowheads="1"/>
          </p:cNvSpPr>
          <p:nvPr/>
        </p:nvSpPr>
        <p:spPr bwMode="auto">
          <a:xfrm>
            <a:off x="7407275" y="4594225"/>
            <a:ext cx="176213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file</a:t>
            </a:r>
            <a:endParaRPr lang="en-US"/>
          </a:p>
        </p:txBody>
      </p:sp>
      <p:sp>
        <p:nvSpPr>
          <p:cNvPr id="330828" name="Rectangle 76"/>
          <p:cNvSpPr>
            <a:spLocks noChangeArrowheads="1"/>
          </p:cNvSpPr>
          <p:nvPr/>
        </p:nvSpPr>
        <p:spPr bwMode="auto">
          <a:xfrm>
            <a:off x="7280275" y="4389438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29" name="Rectangle 77"/>
          <p:cNvSpPr>
            <a:spLocks noChangeArrowheads="1"/>
          </p:cNvSpPr>
          <p:nvPr/>
        </p:nvSpPr>
        <p:spPr bwMode="auto">
          <a:xfrm>
            <a:off x="7340600" y="4419600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A</a:t>
            </a:r>
            <a:endParaRPr lang="en-US"/>
          </a:p>
        </p:txBody>
      </p:sp>
      <p:sp>
        <p:nvSpPr>
          <p:cNvPr id="330830" name="Rectangle 78"/>
          <p:cNvSpPr>
            <a:spLocks noChangeArrowheads="1"/>
          </p:cNvSpPr>
          <p:nvPr/>
        </p:nvSpPr>
        <p:spPr bwMode="auto">
          <a:xfrm>
            <a:off x="7491413" y="4389438"/>
            <a:ext cx="17145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31" name="Rectangle 79"/>
          <p:cNvSpPr>
            <a:spLocks noChangeArrowheads="1"/>
          </p:cNvSpPr>
          <p:nvPr/>
        </p:nvSpPr>
        <p:spPr bwMode="auto">
          <a:xfrm>
            <a:off x="7553325" y="4419600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B</a:t>
            </a:r>
            <a:endParaRPr lang="en-US"/>
          </a:p>
        </p:txBody>
      </p:sp>
      <p:sp>
        <p:nvSpPr>
          <p:cNvPr id="330832" name="Rectangle 80"/>
          <p:cNvSpPr>
            <a:spLocks noChangeArrowheads="1"/>
          </p:cNvSpPr>
          <p:nvPr/>
        </p:nvSpPr>
        <p:spPr bwMode="auto">
          <a:xfrm>
            <a:off x="7620000" y="4440238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33" name="Rectangle 81"/>
          <p:cNvSpPr>
            <a:spLocks noChangeArrowheads="1"/>
          </p:cNvSpPr>
          <p:nvPr/>
        </p:nvSpPr>
        <p:spPr bwMode="auto">
          <a:xfrm>
            <a:off x="7673975" y="4471988"/>
            <a:ext cx="968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330834" name="Rectangle 82"/>
          <p:cNvSpPr>
            <a:spLocks noChangeArrowheads="1"/>
          </p:cNvSpPr>
          <p:nvPr/>
        </p:nvSpPr>
        <p:spPr bwMode="auto">
          <a:xfrm>
            <a:off x="7620000" y="4652963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35" name="Rectangle 83"/>
          <p:cNvSpPr>
            <a:spLocks noChangeArrowheads="1"/>
          </p:cNvSpPr>
          <p:nvPr/>
        </p:nvSpPr>
        <p:spPr bwMode="auto">
          <a:xfrm>
            <a:off x="7680325" y="4683125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330836" name="Rectangle 84"/>
          <p:cNvSpPr>
            <a:spLocks noChangeArrowheads="1"/>
          </p:cNvSpPr>
          <p:nvPr/>
        </p:nvSpPr>
        <p:spPr bwMode="auto">
          <a:xfrm>
            <a:off x="6005513" y="6138863"/>
            <a:ext cx="425450" cy="212725"/>
          </a:xfrm>
          <a:prstGeom prst="rect">
            <a:avLst/>
          </a:prstGeom>
          <a:solidFill>
            <a:srgbClr val="FF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37" name="Rectangle 85"/>
          <p:cNvSpPr>
            <a:spLocks noChangeArrowheads="1"/>
          </p:cNvSpPr>
          <p:nvPr/>
        </p:nvSpPr>
        <p:spPr bwMode="auto">
          <a:xfrm>
            <a:off x="6159500" y="6199188"/>
            <a:ext cx="163513" cy="11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700" b="0">
                <a:solidFill>
                  <a:srgbClr val="000000"/>
                </a:solidFill>
              </a:rPr>
              <a:t>PC</a:t>
            </a:r>
            <a:endParaRPr lang="en-US"/>
          </a:p>
        </p:txBody>
      </p:sp>
      <p:grpSp>
        <p:nvGrpSpPr>
          <p:cNvPr id="330838" name="Group 86"/>
          <p:cNvGrpSpPr>
            <a:grpSpLocks/>
          </p:cNvGrpSpPr>
          <p:nvPr/>
        </p:nvGrpSpPr>
        <p:grpSpPr bwMode="auto">
          <a:xfrm>
            <a:off x="6302375" y="2890838"/>
            <a:ext cx="346075" cy="42862"/>
            <a:chOff x="3970" y="1821"/>
            <a:chExt cx="218" cy="27"/>
          </a:xfrm>
        </p:grpSpPr>
        <p:sp>
          <p:nvSpPr>
            <p:cNvPr id="330839" name="Freeform 87"/>
            <p:cNvSpPr>
              <a:spLocks/>
            </p:cNvSpPr>
            <p:nvPr/>
          </p:nvSpPr>
          <p:spPr bwMode="auto">
            <a:xfrm>
              <a:off x="4181" y="1831"/>
              <a:ext cx="7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7" y="13"/>
                </a:cxn>
              </a:cxnLst>
              <a:rect l="0" t="0" r="r" b="b"/>
              <a:pathLst>
                <a:path w="13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40" name="Freeform 88"/>
            <p:cNvSpPr>
              <a:spLocks/>
            </p:cNvSpPr>
            <p:nvPr/>
          </p:nvSpPr>
          <p:spPr bwMode="auto">
            <a:xfrm>
              <a:off x="4168" y="1831"/>
              <a:ext cx="6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4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3" y="2"/>
                </a:cxn>
                <a:cxn ang="0">
                  <a:pos x="0" y="7"/>
                </a:cxn>
                <a:cxn ang="0">
                  <a:pos x="3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4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4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3" y="2"/>
                  </a:lnTo>
                  <a:lnTo>
                    <a:pt x="0" y="7"/>
                  </a:lnTo>
                  <a:lnTo>
                    <a:pt x="3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41" name="Freeform 89"/>
            <p:cNvSpPr>
              <a:spLocks/>
            </p:cNvSpPr>
            <p:nvPr/>
          </p:nvSpPr>
          <p:spPr bwMode="auto">
            <a:xfrm>
              <a:off x="4154" y="1831"/>
              <a:ext cx="7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8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8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8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8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42" name="Freeform 90"/>
            <p:cNvSpPr>
              <a:spLocks/>
            </p:cNvSpPr>
            <p:nvPr/>
          </p:nvSpPr>
          <p:spPr bwMode="auto">
            <a:xfrm>
              <a:off x="4141" y="1831"/>
              <a:ext cx="7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43" name="Freeform 91"/>
            <p:cNvSpPr>
              <a:spLocks/>
            </p:cNvSpPr>
            <p:nvPr/>
          </p:nvSpPr>
          <p:spPr bwMode="auto">
            <a:xfrm>
              <a:off x="4128" y="1831"/>
              <a:ext cx="6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7" y="13"/>
                </a:cxn>
              </a:cxnLst>
              <a:rect l="0" t="0" r="r" b="b"/>
              <a:pathLst>
                <a:path w="13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44" name="Freeform 92"/>
            <p:cNvSpPr>
              <a:spLocks/>
            </p:cNvSpPr>
            <p:nvPr/>
          </p:nvSpPr>
          <p:spPr bwMode="auto">
            <a:xfrm>
              <a:off x="4114" y="1831"/>
              <a:ext cx="7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4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3" y="2"/>
                </a:cxn>
                <a:cxn ang="0">
                  <a:pos x="0" y="7"/>
                </a:cxn>
                <a:cxn ang="0">
                  <a:pos x="3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4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4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3" y="2"/>
                  </a:lnTo>
                  <a:lnTo>
                    <a:pt x="0" y="7"/>
                  </a:lnTo>
                  <a:lnTo>
                    <a:pt x="3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45" name="Freeform 93"/>
            <p:cNvSpPr>
              <a:spLocks/>
            </p:cNvSpPr>
            <p:nvPr/>
          </p:nvSpPr>
          <p:spPr bwMode="auto">
            <a:xfrm>
              <a:off x="4101" y="1831"/>
              <a:ext cx="6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8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8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8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8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46" name="Freeform 94"/>
            <p:cNvSpPr>
              <a:spLocks/>
            </p:cNvSpPr>
            <p:nvPr/>
          </p:nvSpPr>
          <p:spPr bwMode="auto">
            <a:xfrm>
              <a:off x="4087" y="1831"/>
              <a:ext cx="7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47" name="Freeform 95"/>
            <p:cNvSpPr>
              <a:spLocks/>
            </p:cNvSpPr>
            <p:nvPr/>
          </p:nvSpPr>
          <p:spPr bwMode="auto">
            <a:xfrm>
              <a:off x="4074" y="1831"/>
              <a:ext cx="7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3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48" name="Freeform 96"/>
            <p:cNvSpPr>
              <a:spLocks/>
            </p:cNvSpPr>
            <p:nvPr/>
          </p:nvSpPr>
          <p:spPr bwMode="auto">
            <a:xfrm>
              <a:off x="4061" y="1831"/>
              <a:ext cx="6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4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3" y="2"/>
                </a:cxn>
                <a:cxn ang="0">
                  <a:pos x="0" y="7"/>
                </a:cxn>
                <a:cxn ang="0">
                  <a:pos x="3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4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4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3" y="2"/>
                  </a:lnTo>
                  <a:lnTo>
                    <a:pt x="0" y="7"/>
                  </a:lnTo>
                  <a:lnTo>
                    <a:pt x="3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49" name="Freeform 97"/>
            <p:cNvSpPr>
              <a:spLocks/>
            </p:cNvSpPr>
            <p:nvPr/>
          </p:nvSpPr>
          <p:spPr bwMode="auto">
            <a:xfrm>
              <a:off x="4047" y="1831"/>
              <a:ext cx="7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8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8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8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8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50" name="Freeform 98"/>
            <p:cNvSpPr>
              <a:spLocks/>
            </p:cNvSpPr>
            <p:nvPr/>
          </p:nvSpPr>
          <p:spPr bwMode="auto">
            <a:xfrm>
              <a:off x="4034" y="1831"/>
              <a:ext cx="7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7" y="13"/>
                </a:cxn>
              </a:cxnLst>
              <a:rect l="0" t="0" r="r" b="b"/>
              <a:pathLst>
                <a:path w="13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51" name="Freeform 99"/>
            <p:cNvSpPr>
              <a:spLocks/>
            </p:cNvSpPr>
            <p:nvPr/>
          </p:nvSpPr>
          <p:spPr bwMode="auto">
            <a:xfrm>
              <a:off x="4021" y="1831"/>
              <a:ext cx="6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3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52" name="Freeform 100"/>
            <p:cNvSpPr>
              <a:spLocks/>
            </p:cNvSpPr>
            <p:nvPr/>
          </p:nvSpPr>
          <p:spPr bwMode="auto">
            <a:xfrm>
              <a:off x="4007" y="1831"/>
              <a:ext cx="7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4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3" y="2"/>
                </a:cxn>
                <a:cxn ang="0">
                  <a:pos x="0" y="7"/>
                </a:cxn>
                <a:cxn ang="0">
                  <a:pos x="3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4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4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3" y="2"/>
                  </a:lnTo>
                  <a:lnTo>
                    <a:pt x="0" y="7"/>
                  </a:lnTo>
                  <a:lnTo>
                    <a:pt x="3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53" name="Freeform 101"/>
            <p:cNvSpPr>
              <a:spLocks/>
            </p:cNvSpPr>
            <p:nvPr/>
          </p:nvSpPr>
          <p:spPr bwMode="auto">
            <a:xfrm>
              <a:off x="3994" y="1831"/>
              <a:ext cx="6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8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8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8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8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54" name="Freeform 102"/>
            <p:cNvSpPr>
              <a:spLocks/>
            </p:cNvSpPr>
            <p:nvPr/>
          </p:nvSpPr>
          <p:spPr bwMode="auto">
            <a:xfrm>
              <a:off x="3970" y="1821"/>
              <a:ext cx="28" cy="27"/>
            </a:xfrm>
            <a:custGeom>
              <a:avLst/>
              <a:gdLst/>
              <a:ahLst/>
              <a:cxnLst>
                <a:cxn ang="0">
                  <a:pos x="55" y="0"/>
                </a:cxn>
                <a:cxn ang="0">
                  <a:pos x="0" y="27"/>
                </a:cxn>
                <a:cxn ang="0">
                  <a:pos x="55" y="55"/>
                </a:cxn>
                <a:cxn ang="0">
                  <a:pos x="55" y="0"/>
                </a:cxn>
              </a:cxnLst>
              <a:rect l="0" t="0" r="r" b="b"/>
              <a:pathLst>
                <a:path w="55" h="55">
                  <a:moveTo>
                    <a:pt x="55" y="0"/>
                  </a:moveTo>
                  <a:lnTo>
                    <a:pt x="0" y="27"/>
                  </a:lnTo>
                  <a:lnTo>
                    <a:pt x="55" y="55"/>
                  </a:lnTo>
                  <a:lnTo>
                    <a:pt x="5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0855" name="Rectangle 103"/>
          <p:cNvSpPr>
            <a:spLocks noChangeArrowheads="1"/>
          </p:cNvSpPr>
          <p:nvPr/>
        </p:nvSpPr>
        <p:spPr bwMode="auto">
          <a:xfrm>
            <a:off x="7067550" y="5076825"/>
            <a:ext cx="85725" cy="298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56" name="Rectangle 104"/>
          <p:cNvSpPr>
            <a:spLocks noChangeArrowheads="1"/>
          </p:cNvSpPr>
          <p:nvPr/>
        </p:nvSpPr>
        <p:spPr bwMode="auto">
          <a:xfrm>
            <a:off x="6388100" y="5076825"/>
            <a:ext cx="76517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57" name="Freeform 105"/>
          <p:cNvSpPr>
            <a:spLocks/>
          </p:cNvSpPr>
          <p:nvPr/>
        </p:nvSpPr>
        <p:spPr bwMode="auto">
          <a:xfrm>
            <a:off x="6302375" y="4992688"/>
            <a:ext cx="169863" cy="254000"/>
          </a:xfrm>
          <a:custGeom>
            <a:avLst/>
            <a:gdLst/>
            <a:ahLst/>
            <a:cxnLst>
              <a:cxn ang="0">
                <a:pos x="214" y="320"/>
              </a:cxn>
              <a:cxn ang="0">
                <a:pos x="0" y="160"/>
              </a:cxn>
              <a:cxn ang="0">
                <a:pos x="214" y="0"/>
              </a:cxn>
              <a:cxn ang="0">
                <a:pos x="214" y="320"/>
              </a:cxn>
            </a:cxnLst>
            <a:rect l="0" t="0" r="r" b="b"/>
            <a:pathLst>
              <a:path w="214" h="320">
                <a:moveTo>
                  <a:pt x="214" y="320"/>
                </a:moveTo>
                <a:lnTo>
                  <a:pt x="0" y="160"/>
                </a:lnTo>
                <a:lnTo>
                  <a:pt x="214" y="0"/>
                </a:lnTo>
                <a:lnTo>
                  <a:pt x="214" y="32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58" name="Rectangle 106"/>
          <p:cNvSpPr>
            <a:spLocks noChangeArrowheads="1"/>
          </p:cNvSpPr>
          <p:nvPr/>
        </p:nvSpPr>
        <p:spPr bwMode="auto">
          <a:xfrm>
            <a:off x="6472238" y="4906963"/>
            <a:ext cx="63817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59" name="Rectangle 107"/>
          <p:cNvSpPr>
            <a:spLocks noChangeArrowheads="1"/>
          </p:cNvSpPr>
          <p:nvPr/>
        </p:nvSpPr>
        <p:spPr bwMode="auto">
          <a:xfrm>
            <a:off x="6886575" y="4938713"/>
            <a:ext cx="200025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valP</a:t>
            </a:r>
            <a:endParaRPr lang="en-US"/>
          </a:p>
        </p:txBody>
      </p:sp>
      <p:sp>
        <p:nvSpPr>
          <p:cNvPr id="330860" name="Rectangle 108"/>
          <p:cNvSpPr>
            <a:spLocks noChangeArrowheads="1"/>
          </p:cNvSpPr>
          <p:nvPr/>
        </p:nvSpPr>
        <p:spPr bwMode="auto">
          <a:xfrm>
            <a:off x="6302375" y="4567238"/>
            <a:ext cx="76517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61" name="Freeform 109"/>
          <p:cNvSpPr>
            <a:spLocks/>
          </p:cNvSpPr>
          <p:nvPr/>
        </p:nvSpPr>
        <p:spPr bwMode="auto">
          <a:xfrm>
            <a:off x="7024688" y="4483100"/>
            <a:ext cx="169862" cy="254000"/>
          </a:xfrm>
          <a:custGeom>
            <a:avLst/>
            <a:gdLst/>
            <a:ahLst/>
            <a:cxnLst>
              <a:cxn ang="0">
                <a:pos x="0" y="321"/>
              </a:cxn>
              <a:cxn ang="0">
                <a:pos x="214" y="160"/>
              </a:cxn>
              <a:cxn ang="0">
                <a:pos x="0" y="0"/>
              </a:cxn>
              <a:cxn ang="0">
                <a:pos x="0" y="321"/>
              </a:cxn>
            </a:cxnLst>
            <a:rect l="0" t="0" r="r" b="b"/>
            <a:pathLst>
              <a:path w="214" h="321">
                <a:moveTo>
                  <a:pt x="0" y="321"/>
                </a:moveTo>
                <a:lnTo>
                  <a:pt x="214" y="160"/>
                </a:lnTo>
                <a:lnTo>
                  <a:pt x="0" y="0"/>
                </a:lnTo>
                <a:lnTo>
                  <a:pt x="0" y="321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62" name="Rectangle 110"/>
          <p:cNvSpPr>
            <a:spLocks noChangeArrowheads="1"/>
          </p:cNvSpPr>
          <p:nvPr/>
        </p:nvSpPr>
        <p:spPr bwMode="auto">
          <a:xfrm>
            <a:off x="6345238" y="4270375"/>
            <a:ext cx="595312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63" name="Rectangle 111"/>
          <p:cNvSpPr>
            <a:spLocks noChangeArrowheads="1"/>
          </p:cNvSpPr>
          <p:nvPr/>
        </p:nvSpPr>
        <p:spPr bwMode="auto">
          <a:xfrm>
            <a:off x="6418263" y="4302125"/>
            <a:ext cx="2032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srcA</a:t>
            </a:r>
            <a:endParaRPr lang="en-US"/>
          </a:p>
        </p:txBody>
      </p:sp>
      <p:sp>
        <p:nvSpPr>
          <p:cNvPr id="330864" name="Rectangle 112"/>
          <p:cNvSpPr>
            <a:spLocks noChangeArrowheads="1"/>
          </p:cNvSpPr>
          <p:nvPr/>
        </p:nvSpPr>
        <p:spPr bwMode="auto">
          <a:xfrm>
            <a:off x="6594475" y="4302125"/>
            <a:ext cx="101600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30865" name="Rectangle 113"/>
          <p:cNvSpPr>
            <a:spLocks noChangeArrowheads="1"/>
          </p:cNvSpPr>
          <p:nvPr/>
        </p:nvSpPr>
        <p:spPr bwMode="auto">
          <a:xfrm>
            <a:off x="6672263" y="4302125"/>
            <a:ext cx="2032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srcB</a:t>
            </a:r>
            <a:endParaRPr lang="en-US"/>
          </a:p>
        </p:txBody>
      </p:sp>
      <p:sp>
        <p:nvSpPr>
          <p:cNvPr id="330866" name="Rectangle 114"/>
          <p:cNvSpPr>
            <a:spLocks noChangeArrowheads="1"/>
          </p:cNvSpPr>
          <p:nvPr/>
        </p:nvSpPr>
        <p:spPr bwMode="auto">
          <a:xfrm>
            <a:off x="6418263" y="4421188"/>
            <a:ext cx="204787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dstA</a:t>
            </a:r>
            <a:endParaRPr lang="en-US"/>
          </a:p>
        </p:txBody>
      </p:sp>
      <p:sp>
        <p:nvSpPr>
          <p:cNvPr id="330867" name="Rectangle 115"/>
          <p:cNvSpPr>
            <a:spLocks noChangeArrowheads="1"/>
          </p:cNvSpPr>
          <p:nvPr/>
        </p:nvSpPr>
        <p:spPr bwMode="auto">
          <a:xfrm>
            <a:off x="6594475" y="4421188"/>
            <a:ext cx="101600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30868" name="Rectangle 116"/>
          <p:cNvSpPr>
            <a:spLocks noChangeArrowheads="1"/>
          </p:cNvSpPr>
          <p:nvPr/>
        </p:nvSpPr>
        <p:spPr bwMode="auto">
          <a:xfrm>
            <a:off x="6672263" y="4421188"/>
            <a:ext cx="204787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dstB</a:t>
            </a:r>
            <a:endParaRPr lang="en-US"/>
          </a:p>
        </p:txBody>
      </p:sp>
      <p:sp>
        <p:nvSpPr>
          <p:cNvPr id="330869" name="Rectangle 117"/>
          <p:cNvSpPr>
            <a:spLocks noChangeArrowheads="1"/>
          </p:cNvSpPr>
          <p:nvPr/>
        </p:nvSpPr>
        <p:spPr bwMode="auto">
          <a:xfrm>
            <a:off x="7407275" y="4057650"/>
            <a:ext cx="85725" cy="341313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70" name="Rectangle 118"/>
          <p:cNvSpPr>
            <a:spLocks noChangeArrowheads="1"/>
          </p:cNvSpPr>
          <p:nvPr/>
        </p:nvSpPr>
        <p:spPr bwMode="auto">
          <a:xfrm>
            <a:off x="6472238" y="4057650"/>
            <a:ext cx="1020762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71" name="Freeform 119"/>
          <p:cNvSpPr>
            <a:spLocks/>
          </p:cNvSpPr>
          <p:nvPr/>
        </p:nvSpPr>
        <p:spPr bwMode="auto">
          <a:xfrm>
            <a:off x="6302375" y="3973513"/>
            <a:ext cx="169863" cy="254000"/>
          </a:xfrm>
          <a:custGeom>
            <a:avLst/>
            <a:gdLst/>
            <a:ahLst/>
            <a:cxnLst>
              <a:cxn ang="0">
                <a:pos x="214" y="321"/>
              </a:cxn>
              <a:cxn ang="0">
                <a:pos x="0" y="160"/>
              </a:cxn>
              <a:cxn ang="0">
                <a:pos x="214" y="0"/>
              </a:cxn>
              <a:cxn ang="0">
                <a:pos x="214" y="321"/>
              </a:cxn>
            </a:cxnLst>
            <a:rect l="0" t="0" r="r" b="b"/>
            <a:pathLst>
              <a:path w="214" h="321">
                <a:moveTo>
                  <a:pt x="214" y="321"/>
                </a:moveTo>
                <a:lnTo>
                  <a:pt x="0" y="160"/>
                </a:lnTo>
                <a:lnTo>
                  <a:pt x="214" y="0"/>
                </a:lnTo>
                <a:lnTo>
                  <a:pt x="214" y="321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72" name="Rectangle 120"/>
          <p:cNvSpPr>
            <a:spLocks noChangeArrowheads="1"/>
          </p:cNvSpPr>
          <p:nvPr/>
        </p:nvSpPr>
        <p:spPr bwMode="auto">
          <a:xfrm>
            <a:off x="6811963" y="3846513"/>
            <a:ext cx="63817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73" name="Rectangle 121"/>
          <p:cNvSpPr>
            <a:spLocks noChangeArrowheads="1"/>
          </p:cNvSpPr>
          <p:nvPr/>
        </p:nvSpPr>
        <p:spPr bwMode="auto">
          <a:xfrm>
            <a:off x="6980238" y="3876675"/>
            <a:ext cx="200025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valA</a:t>
            </a:r>
            <a:endParaRPr lang="en-US"/>
          </a:p>
        </p:txBody>
      </p:sp>
      <p:sp>
        <p:nvSpPr>
          <p:cNvPr id="330874" name="Rectangle 122"/>
          <p:cNvSpPr>
            <a:spLocks noChangeArrowheads="1"/>
          </p:cNvSpPr>
          <p:nvPr/>
        </p:nvSpPr>
        <p:spPr bwMode="auto">
          <a:xfrm>
            <a:off x="7151688" y="3876675"/>
            <a:ext cx="101600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30875" name="Rectangle 123"/>
          <p:cNvSpPr>
            <a:spLocks noChangeArrowheads="1"/>
          </p:cNvSpPr>
          <p:nvPr/>
        </p:nvSpPr>
        <p:spPr bwMode="auto">
          <a:xfrm>
            <a:off x="7226300" y="3876675"/>
            <a:ext cx="200025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valB</a:t>
            </a:r>
            <a:endParaRPr lang="en-US"/>
          </a:p>
        </p:txBody>
      </p:sp>
      <p:sp>
        <p:nvSpPr>
          <p:cNvPr id="330876" name="Rectangle 124"/>
          <p:cNvSpPr>
            <a:spLocks noChangeArrowheads="1"/>
          </p:cNvSpPr>
          <p:nvPr/>
        </p:nvSpPr>
        <p:spPr bwMode="auto">
          <a:xfrm>
            <a:off x="6302375" y="3379788"/>
            <a:ext cx="106362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77" name="Rectangle 125"/>
          <p:cNvSpPr>
            <a:spLocks noChangeArrowheads="1"/>
          </p:cNvSpPr>
          <p:nvPr/>
        </p:nvSpPr>
        <p:spPr bwMode="auto">
          <a:xfrm>
            <a:off x="7280275" y="3294063"/>
            <a:ext cx="85725" cy="171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78" name="Freeform 126"/>
          <p:cNvSpPr>
            <a:spLocks/>
          </p:cNvSpPr>
          <p:nvPr/>
        </p:nvSpPr>
        <p:spPr bwMode="auto">
          <a:xfrm>
            <a:off x="7194550" y="3124200"/>
            <a:ext cx="255588" cy="169863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161" y="0"/>
              </a:cxn>
              <a:cxn ang="0">
                <a:pos x="321" y="214"/>
              </a:cxn>
              <a:cxn ang="0">
                <a:pos x="0" y="214"/>
              </a:cxn>
            </a:cxnLst>
            <a:rect l="0" t="0" r="r" b="b"/>
            <a:pathLst>
              <a:path w="321" h="214">
                <a:moveTo>
                  <a:pt x="0" y="214"/>
                </a:moveTo>
                <a:lnTo>
                  <a:pt x="161" y="0"/>
                </a:lnTo>
                <a:lnTo>
                  <a:pt x="321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79" name="Rectangle 127"/>
          <p:cNvSpPr>
            <a:spLocks noChangeArrowheads="1"/>
          </p:cNvSpPr>
          <p:nvPr/>
        </p:nvSpPr>
        <p:spPr bwMode="auto">
          <a:xfrm>
            <a:off x="6345238" y="3167063"/>
            <a:ext cx="63817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80" name="Rectangle 128"/>
          <p:cNvSpPr>
            <a:spLocks noChangeArrowheads="1"/>
          </p:cNvSpPr>
          <p:nvPr/>
        </p:nvSpPr>
        <p:spPr bwMode="auto">
          <a:xfrm>
            <a:off x="6418263" y="3198813"/>
            <a:ext cx="204787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aluA</a:t>
            </a:r>
            <a:endParaRPr lang="en-US"/>
          </a:p>
        </p:txBody>
      </p:sp>
      <p:sp>
        <p:nvSpPr>
          <p:cNvPr id="330881" name="Rectangle 129"/>
          <p:cNvSpPr>
            <a:spLocks noChangeArrowheads="1"/>
          </p:cNvSpPr>
          <p:nvPr/>
        </p:nvSpPr>
        <p:spPr bwMode="auto">
          <a:xfrm>
            <a:off x="6594475" y="3198813"/>
            <a:ext cx="101600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30882" name="Rectangle 130"/>
          <p:cNvSpPr>
            <a:spLocks noChangeArrowheads="1"/>
          </p:cNvSpPr>
          <p:nvPr/>
        </p:nvSpPr>
        <p:spPr bwMode="auto">
          <a:xfrm>
            <a:off x="6672263" y="3198813"/>
            <a:ext cx="204787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aluB</a:t>
            </a:r>
            <a:endParaRPr lang="en-US"/>
          </a:p>
        </p:txBody>
      </p:sp>
      <p:sp>
        <p:nvSpPr>
          <p:cNvPr id="330883" name="Rectangle 131"/>
          <p:cNvSpPr>
            <a:spLocks noChangeArrowheads="1"/>
          </p:cNvSpPr>
          <p:nvPr/>
        </p:nvSpPr>
        <p:spPr bwMode="auto">
          <a:xfrm>
            <a:off x="6345238" y="2954338"/>
            <a:ext cx="63817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84" name="Rectangle 132"/>
          <p:cNvSpPr>
            <a:spLocks noChangeArrowheads="1"/>
          </p:cNvSpPr>
          <p:nvPr/>
        </p:nvSpPr>
        <p:spPr bwMode="auto">
          <a:xfrm>
            <a:off x="6396038" y="2986088"/>
            <a:ext cx="189154" cy="11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 dirty="0" err="1" smtClean="0">
                <a:solidFill>
                  <a:srgbClr val="000000"/>
                </a:solidFill>
              </a:rPr>
              <a:t>Cnd</a:t>
            </a:r>
            <a:endParaRPr lang="en-US" dirty="0"/>
          </a:p>
        </p:txBody>
      </p:sp>
      <p:sp>
        <p:nvSpPr>
          <p:cNvPr id="330885" name="Rectangle 133"/>
          <p:cNvSpPr>
            <a:spLocks noChangeArrowheads="1"/>
          </p:cNvSpPr>
          <p:nvPr/>
        </p:nvSpPr>
        <p:spPr bwMode="auto">
          <a:xfrm>
            <a:off x="7280275" y="2571750"/>
            <a:ext cx="85725" cy="298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86" name="Rectangle 134"/>
          <p:cNvSpPr>
            <a:spLocks noChangeArrowheads="1"/>
          </p:cNvSpPr>
          <p:nvPr/>
        </p:nvSpPr>
        <p:spPr bwMode="auto">
          <a:xfrm>
            <a:off x="6430963" y="2571750"/>
            <a:ext cx="935037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87" name="Freeform 135"/>
          <p:cNvSpPr>
            <a:spLocks/>
          </p:cNvSpPr>
          <p:nvPr/>
        </p:nvSpPr>
        <p:spPr bwMode="auto">
          <a:xfrm>
            <a:off x="6302375" y="2487613"/>
            <a:ext cx="169863" cy="254000"/>
          </a:xfrm>
          <a:custGeom>
            <a:avLst/>
            <a:gdLst/>
            <a:ahLst/>
            <a:cxnLst>
              <a:cxn ang="0">
                <a:pos x="214" y="321"/>
              </a:cxn>
              <a:cxn ang="0">
                <a:pos x="0" y="160"/>
              </a:cxn>
              <a:cxn ang="0">
                <a:pos x="214" y="0"/>
              </a:cxn>
              <a:cxn ang="0">
                <a:pos x="214" y="321"/>
              </a:cxn>
            </a:cxnLst>
            <a:rect l="0" t="0" r="r" b="b"/>
            <a:pathLst>
              <a:path w="214" h="321">
                <a:moveTo>
                  <a:pt x="214" y="321"/>
                </a:moveTo>
                <a:lnTo>
                  <a:pt x="0" y="160"/>
                </a:lnTo>
                <a:lnTo>
                  <a:pt x="214" y="0"/>
                </a:lnTo>
                <a:lnTo>
                  <a:pt x="214" y="321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88" name="Rectangle 136"/>
          <p:cNvSpPr>
            <a:spLocks noChangeArrowheads="1"/>
          </p:cNvSpPr>
          <p:nvPr/>
        </p:nvSpPr>
        <p:spPr bwMode="auto">
          <a:xfrm>
            <a:off x="6684963" y="2360613"/>
            <a:ext cx="63817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89" name="Rectangle 137"/>
          <p:cNvSpPr>
            <a:spLocks noChangeArrowheads="1"/>
          </p:cNvSpPr>
          <p:nvPr/>
        </p:nvSpPr>
        <p:spPr bwMode="auto">
          <a:xfrm>
            <a:off x="7099300" y="2390775"/>
            <a:ext cx="200025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valE</a:t>
            </a:r>
            <a:endParaRPr lang="en-US"/>
          </a:p>
        </p:txBody>
      </p:sp>
      <p:sp>
        <p:nvSpPr>
          <p:cNvPr id="330890" name="Rectangle 138"/>
          <p:cNvSpPr>
            <a:spLocks noChangeArrowheads="1"/>
          </p:cNvSpPr>
          <p:nvPr/>
        </p:nvSpPr>
        <p:spPr bwMode="auto">
          <a:xfrm>
            <a:off x="7916863" y="4567238"/>
            <a:ext cx="468312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91" name="Freeform 139"/>
          <p:cNvSpPr>
            <a:spLocks/>
          </p:cNvSpPr>
          <p:nvPr/>
        </p:nvSpPr>
        <p:spPr bwMode="auto">
          <a:xfrm>
            <a:off x="7747000" y="4483100"/>
            <a:ext cx="169863" cy="254000"/>
          </a:xfrm>
          <a:custGeom>
            <a:avLst/>
            <a:gdLst/>
            <a:ahLst/>
            <a:cxnLst>
              <a:cxn ang="0">
                <a:pos x="213" y="321"/>
              </a:cxn>
              <a:cxn ang="0">
                <a:pos x="0" y="160"/>
              </a:cxn>
              <a:cxn ang="0">
                <a:pos x="213" y="0"/>
              </a:cxn>
              <a:cxn ang="0">
                <a:pos x="213" y="321"/>
              </a:cxn>
            </a:cxnLst>
            <a:rect l="0" t="0" r="r" b="b"/>
            <a:pathLst>
              <a:path w="213" h="321">
                <a:moveTo>
                  <a:pt x="213" y="321"/>
                </a:moveTo>
                <a:lnTo>
                  <a:pt x="0" y="160"/>
                </a:lnTo>
                <a:lnTo>
                  <a:pt x="213" y="0"/>
                </a:lnTo>
                <a:lnTo>
                  <a:pt x="213" y="321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92" name="Rectangle 140"/>
          <p:cNvSpPr>
            <a:spLocks noChangeArrowheads="1"/>
          </p:cNvSpPr>
          <p:nvPr/>
        </p:nvSpPr>
        <p:spPr bwMode="auto">
          <a:xfrm>
            <a:off x="8213725" y="874713"/>
            <a:ext cx="171450" cy="37782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93" name="Rectangle 141"/>
          <p:cNvSpPr>
            <a:spLocks noChangeArrowheads="1"/>
          </p:cNvSpPr>
          <p:nvPr/>
        </p:nvSpPr>
        <p:spPr bwMode="auto">
          <a:xfrm>
            <a:off x="6132513" y="746125"/>
            <a:ext cx="2252662" cy="171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94" name="Rectangle 142"/>
          <p:cNvSpPr>
            <a:spLocks noChangeArrowheads="1"/>
          </p:cNvSpPr>
          <p:nvPr/>
        </p:nvSpPr>
        <p:spPr bwMode="auto">
          <a:xfrm>
            <a:off x="6218238" y="6605588"/>
            <a:ext cx="2463800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95" name="Rectangle 143"/>
          <p:cNvSpPr>
            <a:spLocks noChangeArrowheads="1"/>
          </p:cNvSpPr>
          <p:nvPr/>
        </p:nvSpPr>
        <p:spPr bwMode="auto">
          <a:xfrm>
            <a:off x="6175375" y="6521450"/>
            <a:ext cx="85725" cy="169863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96" name="Freeform 144"/>
          <p:cNvSpPr>
            <a:spLocks/>
          </p:cNvSpPr>
          <p:nvPr/>
        </p:nvSpPr>
        <p:spPr bwMode="auto">
          <a:xfrm>
            <a:off x="6091238" y="6351588"/>
            <a:ext cx="254000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161" y="0"/>
              </a:cxn>
              <a:cxn ang="0">
                <a:pos x="321" y="214"/>
              </a:cxn>
              <a:cxn ang="0">
                <a:pos x="0" y="214"/>
              </a:cxn>
            </a:cxnLst>
            <a:rect l="0" t="0" r="r" b="b"/>
            <a:pathLst>
              <a:path w="321" h="214">
                <a:moveTo>
                  <a:pt x="0" y="214"/>
                </a:moveTo>
                <a:lnTo>
                  <a:pt x="161" y="0"/>
                </a:lnTo>
                <a:lnTo>
                  <a:pt x="321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97" name="Rectangle 145"/>
          <p:cNvSpPr>
            <a:spLocks noChangeArrowheads="1"/>
          </p:cNvSpPr>
          <p:nvPr/>
        </p:nvSpPr>
        <p:spPr bwMode="auto">
          <a:xfrm>
            <a:off x="6302375" y="2105025"/>
            <a:ext cx="808038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98" name="Rectangle 146"/>
          <p:cNvSpPr>
            <a:spLocks noChangeArrowheads="1"/>
          </p:cNvSpPr>
          <p:nvPr/>
        </p:nvSpPr>
        <p:spPr bwMode="auto">
          <a:xfrm>
            <a:off x="7024688" y="1978025"/>
            <a:ext cx="85725" cy="171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99" name="Freeform 147"/>
          <p:cNvSpPr>
            <a:spLocks/>
          </p:cNvSpPr>
          <p:nvPr/>
        </p:nvSpPr>
        <p:spPr bwMode="auto">
          <a:xfrm>
            <a:off x="6940550" y="1808163"/>
            <a:ext cx="254000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161" y="0"/>
              </a:cxn>
              <a:cxn ang="0">
                <a:pos x="321" y="214"/>
              </a:cxn>
              <a:cxn ang="0">
                <a:pos x="0" y="214"/>
              </a:cxn>
            </a:cxnLst>
            <a:rect l="0" t="0" r="r" b="b"/>
            <a:pathLst>
              <a:path w="321" h="214">
                <a:moveTo>
                  <a:pt x="0" y="214"/>
                </a:moveTo>
                <a:lnTo>
                  <a:pt x="161" y="0"/>
                </a:lnTo>
                <a:lnTo>
                  <a:pt x="321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00" name="Rectangle 148"/>
          <p:cNvSpPr>
            <a:spLocks noChangeArrowheads="1"/>
          </p:cNvSpPr>
          <p:nvPr/>
        </p:nvSpPr>
        <p:spPr bwMode="auto">
          <a:xfrm>
            <a:off x="6302375" y="1892300"/>
            <a:ext cx="63817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01" name="Rectangle 149"/>
          <p:cNvSpPr>
            <a:spLocks noChangeArrowheads="1"/>
          </p:cNvSpPr>
          <p:nvPr/>
        </p:nvSpPr>
        <p:spPr bwMode="auto">
          <a:xfrm>
            <a:off x="6376988" y="1924050"/>
            <a:ext cx="2159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Addr</a:t>
            </a:r>
            <a:endParaRPr lang="en-US"/>
          </a:p>
        </p:txBody>
      </p:sp>
      <p:sp>
        <p:nvSpPr>
          <p:cNvPr id="330902" name="Rectangle 150"/>
          <p:cNvSpPr>
            <a:spLocks noChangeArrowheads="1"/>
          </p:cNvSpPr>
          <p:nvPr/>
        </p:nvSpPr>
        <p:spPr bwMode="auto">
          <a:xfrm>
            <a:off x="6562725" y="1924050"/>
            <a:ext cx="315913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Data</a:t>
            </a:r>
            <a:endParaRPr lang="en-US"/>
          </a:p>
        </p:txBody>
      </p:sp>
      <p:sp>
        <p:nvSpPr>
          <p:cNvPr id="330903" name="Rectangle 151"/>
          <p:cNvSpPr>
            <a:spLocks noChangeArrowheads="1"/>
          </p:cNvSpPr>
          <p:nvPr/>
        </p:nvSpPr>
        <p:spPr bwMode="auto">
          <a:xfrm>
            <a:off x="7024688" y="1128713"/>
            <a:ext cx="85725" cy="298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04" name="Rectangle 152"/>
          <p:cNvSpPr>
            <a:spLocks noChangeArrowheads="1"/>
          </p:cNvSpPr>
          <p:nvPr/>
        </p:nvSpPr>
        <p:spPr bwMode="auto">
          <a:xfrm>
            <a:off x="6472238" y="1128713"/>
            <a:ext cx="63817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05" name="Freeform 153"/>
          <p:cNvSpPr>
            <a:spLocks/>
          </p:cNvSpPr>
          <p:nvPr/>
        </p:nvSpPr>
        <p:spPr bwMode="auto">
          <a:xfrm>
            <a:off x="6302375" y="1044575"/>
            <a:ext cx="169863" cy="254000"/>
          </a:xfrm>
          <a:custGeom>
            <a:avLst/>
            <a:gdLst/>
            <a:ahLst/>
            <a:cxnLst>
              <a:cxn ang="0">
                <a:pos x="214" y="321"/>
              </a:cxn>
              <a:cxn ang="0">
                <a:pos x="0" y="161"/>
              </a:cxn>
              <a:cxn ang="0">
                <a:pos x="214" y="0"/>
              </a:cxn>
              <a:cxn ang="0">
                <a:pos x="214" y="321"/>
              </a:cxn>
            </a:cxnLst>
            <a:rect l="0" t="0" r="r" b="b"/>
            <a:pathLst>
              <a:path w="214" h="321">
                <a:moveTo>
                  <a:pt x="214" y="321"/>
                </a:moveTo>
                <a:lnTo>
                  <a:pt x="0" y="161"/>
                </a:lnTo>
                <a:lnTo>
                  <a:pt x="214" y="0"/>
                </a:lnTo>
                <a:lnTo>
                  <a:pt x="214" y="321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06" name="Rectangle 154"/>
          <p:cNvSpPr>
            <a:spLocks noChangeArrowheads="1"/>
          </p:cNvSpPr>
          <p:nvPr/>
        </p:nvSpPr>
        <p:spPr bwMode="auto">
          <a:xfrm>
            <a:off x="6430963" y="915988"/>
            <a:ext cx="636587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07" name="Rectangle 155"/>
          <p:cNvSpPr>
            <a:spLocks noChangeArrowheads="1"/>
          </p:cNvSpPr>
          <p:nvPr/>
        </p:nvSpPr>
        <p:spPr bwMode="auto">
          <a:xfrm>
            <a:off x="6829425" y="947738"/>
            <a:ext cx="215900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valM</a:t>
            </a:r>
            <a:endParaRPr lang="en-US"/>
          </a:p>
        </p:txBody>
      </p:sp>
      <p:sp>
        <p:nvSpPr>
          <p:cNvPr id="330908" name="Rectangle 156"/>
          <p:cNvSpPr>
            <a:spLocks noChangeArrowheads="1"/>
          </p:cNvSpPr>
          <p:nvPr/>
        </p:nvSpPr>
        <p:spPr bwMode="auto">
          <a:xfrm>
            <a:off x="8596313" y="322263"/>
            <a:ext cx="85725" cy="63690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09" name="Freeform 157"/>
          <p:cNvSpPr>
            <a:spLocks/>
          </p:cNvSpPr>
          <p:nvPr/>
        </p:nvSpPr>
        <p:spPr bwMode="auto">
          <a:xfrm>
            <a:off x="5962650" y="1595438"/>
            <a:ext cx="339725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214" y="0"/>
              </a:cxn>
              <a:cxn ang="0">
                <a:pos x="428" y="214"/>
              </a:cxn>
              <a:cxn ang="0">
                <a:pos x="0" y="214"/>
              </a:cxn>
            </a:cxnLst>
            <a:rect l="0" t="0" r="r" b="b"/>
            <a:pathLst>
              <a:path w="428" h="214">
                <a:moveTo>
                  <a:pt x="0" y="214"/>
                </a:moveTo>
                <a:lnTo>
                  <a:pt x="214" y="0"/>
                </a:lnTo>
                <a:lnTo>
                  <a:pt x="428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10" name="Freeform 158"/>
          <p:cNvSpPr>
            <a:spLocks/>
          </p:cNvSpPr>
          <p:nvPr/>
        </p:nvSpPr>
        <p:spPr bwMode="auto">
          <a:xfrm>
            <a:off x="6132513" y="1595438"/>
            <a:ext cx="339725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214" y="0"/>
              </a:cxn>
              <a:cxn ang="0">
                <a:pos x="428" y="214"/>
              </a:cxn>
              <a:cxn ang="0">
                <a:pos x="0" y="214"/>
              </a:cxn>
            </a:cxnLst>
            <a:rect l="0" t="0" r="r" b="b"/>
            <a:pathLst>
              <a:path w="428" h="214">
                <a:moveTo>
                  <a:pt x="0" y="214"/>
                </a:moveTo>
                <a:lnTo>
                  <a:pt x="214" y="0"/>
                </a:lnTo>
                <a:lnTo>
                  <a:pt x="428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11" name="Freeform 159"/>
          <p:cNvSpPr>
            <a:spLocks/>
          </p:cNvSpPr>
          <p:nvPr/>
        </p:nvSpPr>
        <p:spPr bwMode="auto">
          <a:xfrm>
            <a:off x="5962650" y="1595438"/>
            <a:ext cx="339725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214" y="0"/>
              </a:cxn>
              <a:cxn ang="0">
                <a:pos x="428" y="214"/>
              </a:cxn>
              <a:cxn ang="0">
                <a:pos x="0" y="214"/>
              </a:cxn>
            </a:cxnLst>
            <a:rect l="0" t="0" r="r" b="b"/>
            <a:pathLst>
              <a:path w="428" h="214">
                <a:moveTo>
                  <a:pt x="0" y="214"/>
                </a:moveTo>
                <a:lnTo>
                  <a:pt x="214" y="0"/>
                </a:lnTo>
                <a:lnTo>
                  <a:pt x="428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12" name="Freeform 160"/>
          <p:cNvSpPr>
            <a:spLocks/>
          </p:cNvSpPr>
          <p:nvPr/>
        </p:nvSpPr>
        <p:spPr bwMode="auto">
          <a:xfrm>
            <a:off x="6132513" y="1595438"/>
            <a:ext cx="339725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214" y="0"/>
              </a:cxn>
              <a:cxn ang="0">
                <a:pos x="428" y="214"/>
              </a:cxn>
              <a:cxn ang="0">
                <a:pos x="0" y="214"/>
              </a:cxn>
            </a:cxnLst>
            <a:rect l="0" t="0" r="r" b="b"/>
            <a:pathLst>
              <a:path w="428" h="214">
                <a:moveTo>
                  <a:pt x="0" y="214"/>
                </a:moveTo>
                <a:lnTo>
                  <a:pt x="214" y="0"/>
                </a:lnTo>
                <a:lnTo>
                  <a:pt x="428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13" name="Freeform 161"/>
          <p:cNvSpPr>
            <a:spLocks/>
          </p:cNvSpPr>
          <p:nvPr/>
        </p:nvSpPr>
        <p:spPr bwMode="auto">
          <a:xfrm>
            <a:off x="8043863" y="2401888"/>
            <a:ext cx="339725" cy="1698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4" y="214"/>
              </a:cxn>
              <a:cxn ang="0">
                <a:pos x="428" y="0"/>
              </a:cxn>
              <a:cxn ang="0">
                <a:pos x="0" y="0"/>
              </a:cxn>
            </a:cxnLst>
            <a:rect l="0" t="0" r="r" b="b"/>
            <a:pathLst>
              <a:path w="428" h="214">
                <a:moveTo>
                  <a:pt x="0" y="0"/>
                </a:moveTo>
                <a:lnTo>
                  <a:pt x="214" y="214"/>
                </a:lnTo>
                <a:lnTo>
                  <a:pt x="428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14" name="Freeform 162"/>
          <p:cNvSpPr>
            <a:spLocks/>
          </p:cNvSpPr>
          <p:nvPr/>
        </p:nvSpPr>
        <p:spPr bwMode="auto">
          <a:xfrm>
            <a:off x="8213725" y="2401888"/>
            <a:ext cx="339725" cy="1698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4" y="214"/>
              </a:cxn>
              <a:cxn ang="0">
                <a:pos x="428" y="0"/>
              </a:cxn>
              <a:cxn ang="0">
                <a:pos x="0" y="0"/>
              </a:cxn>
            </a:cxnLst>
            <a:rect l="0" t="0" r="r" b="b"/>
            <a:pathLst>
              <a:path w="428" h="214">
                <a:moveTo>
                  <a:pt x="0" y="0"/>
                </a:moveTo>
                <a:lnTo>
                  <a:pt x="214" y="214"/>
                </a:lnTo>
                <a:lnTo>
                  <a:pt x="428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15" name="Freeform 163"/>
          <p:cNvSpPr>
            <a:spLocks/>
          </p:cNvSpPr>
          <p:nvPr/>
        </p:nvSpPr>
        <p:spPr bwMode="auto">
          <a:xfrm>
            <a:off x="8043863" y="2401888"/>
            <a:ext cx="339725" cy="1698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4" y="214"/>
              </a:cxn>
              <a:cxn ang="0">
                <a:pos x="428" y="0"/>
              </a:cxn>
              <a:cxn ang="0">
                <a:pos x="0" y="0"/>
              </a:cxn>
            </a:cxnLst>
            <a:rect l="0" t="0" r="r" b="b"/>
            <a:pathLst>
              <a:path w="428" h="214">
                <a:moveTo>
                  <a:pt x="0" y="0"/>
                </a:moveTo>
                <a:lnTo>
                  <a:pt x="214" y="214"/>
                </a:lnTo>
                <a:lnTo>
                  <a:pt x="428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16" name="Freeform 164"/>
          <p:cNvSpPr>
            <a:spLocks/>
          </p:cNvSpPr>
          <p:nvPr/>
        </p:nvSpPr>
        <p:spPr bwMode="auto">
          <a:xfrm>
            <a:off x="8213725" y="2401888"/>
            <a:ext cx="339725" cy="1698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4" y="214"/>
              </a:cxn>
              <a:cxn ang="0">
                <a:pos x="428" y="0"/>
              </a:cxn>
              <a:cxn ang="0">
                <a:pos x="0" y="0"/>
              </a:cxn>
            </a:cxnLst>
            <a:rect l="0" t="0" r="r" b="b"/>
            <a:pathLst>
              <a:path w="428" h="214">
                <a:moveTo>
                  <a:pt x="0" y="0"/>
                </a:moveTo>
                <a:lnTo>
                  <a:pt x="214" y="214"/>
                </a:lnTo>
                <a:lnTo>
                  <a:pt x="428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17" name="Rectangle 165"/>
          <p:cNvSpPr>
            <a:spLocks noChangeArrowheads="1"/>
          </p:cNvSpPr>
          <p:nvPr/>
        </p:nvSpPr>
        <p:spPr bwMode="auto">
          <a:xfrm>
            <a:off x="6175375" y="5883275"/>
            <a:ext cx="85725" cy="255588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18" name="Rectangle 166"/>
          <p:cNvSpPr>
            <a:spLocks noChangeArrowheads="1"/>
          </p:cNvSpPr>
          <p:nvPr/>
        </p:nvSpPr>
        <p:spPr bwMode="auto">
          <a:xfrm>
            <a:off x="6261100" y="6011863"/>
            <a:ext cx="89217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19" name="Rectangle 167"/>
          <p:cNvSpPr>
            <a:spLocks noChangeArrowheads="1"/>
          </p:cNvSpPr>
          <p:nvPr/>
        </p:nvSpPr>
        <p:spPr bwMode="auto">
          <a:xfrm>
            <a:off x="7067550" y="5883275"/>
            <a:ext cx="85725" cy="214313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20" name="Rectangle 168"/>
          <p:cNvSpPr>
            <a:spLocks noChangeArrowheads="1"/>
          </p:cNvSpPr>
          <p:nvPr/>
        </p:nvSpPr>
        <p:spPr bwMode="auto">
          <a:xfrm>
            <a:off x="5029200" y="236538"/>
            <a:ext cx="260350" cy="188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21" name="Rectangle 169"/>
          <p:cNvSpPr>
            <a:spLocks noChangeArrowheads="1"/>
          </p:cNvSpPr>
          <p:nvPr/>
        </p:nvSpPr>
        <p:spPr bwMode="auto">
          <a:xfrm>
            <a:off x="4953000" y="312738"/>
            <a:ext cx="280988" cy="22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PC</a:t>
            </a:r>
            <a:endParaRPr lang="en-US" sz="1600"/>
          </a:p>
        </p:txBody>
      </p:sp>
      <p:sp>
        <p:nvSpPr>
          <p:cNvPr id="330922" name="Rectangle 170"/>
          <p:cNvSpPr>
            <a:spLocks noChangeArrowheads="1"/>
          </p:cNvSpPr>
          <p:nvPr/>
        </p:nvSpPr>
        <p:spPr bwMode="auto">
          <a:xfrm>
            <a:off x="6302375" y="576263"/>
            <a:ext cx="1487488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23" name="Rectangle 171"/>
          <p:cNvSpPr>
            <a:spLocks noChangeArrowheads="1"/>
          </p:cNvSpPr>
          <p:nvPr/>
        </p:nvSpPr>
        <p:spPr bwMode="auto">
          <a:xfrm>
            <a:off x="6375400" y="608013"/>
            <a:ext cx="200025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valE</a:t>
            </a:r>
            <a:endParaRPr lang="en-US"/>
          </a:p>
        </p:txBody>
      </p:sp>
      <p:sp>
        <p:nvSpPr>
          <p:cNvPr id="330924" name="Rectangle 172"/>
          <p:cNvSpPr>
            <a:spLocks noChangeArrowheads="1"/>
          </p:cNvSpPr>
          <p:nvPr/>
        </p:nvSpPr>
        <p:spPr bwMode="auto">
          <a:xfrm>
            <a:off x="6569075" y="608013"/>
            <a:ext cx="57150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30925" name="Rectangle 173"/>
          <p:cNvSpPr>
            <a:spLocks noChangeArrowheads="1"/>
          </p:cNvSpPr>
          <p:nvPr/>
        </p:nvSpPr>
        <p:spPr bwMode="auto">
          <a:xfrm>
            <a:off x="6621463" y="608013"/>
            <a:ext cx="215900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valM</a:t>
            </a:r>
            <a:endParaRPr lang="en-US"/>
          </a:p>
        </p:txBody>
      </p:sp>
      <p:sp>
        <p:nvSpPr>
          <p:cNvPr id="330926" name="Rectangle 174"/>
          <p:cNvSpPr>
            <a:spLocks noChangeArrowheads="1"/>
          </p:cNvSpPr>
          <p:nvPr/>
        </p:nvSpPr>
        <p:spPr bwMode="auto">
          <a:xfrm>
            <a:off x="6132513" y="322263"/>
            <a:ext cx="254952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27" name="Freeform 175"/>
          <p:cNvSpPr>
            <a:spLocks/>
          </p:cNvSpPr>
          <p:nvPr/>
        </p:nvSpPr>
        <p:spPr bwMode="auto">
          <a:xfrm>
            <a:off x="8467725" y="3590925"/>
            <a:ext cx="255588" cy="169863"/>
          </a:xfrm>
          <a:custGeom>
            <a:avLst/>
            <a:gdLst/>
            <a:ahLst/>
            <a:cxnLst>
              <a:cxn ang="0">
                <a:pos x="321" y="0"/>
              </a:cxn>
              <a:cxn ang="0">
                <a:pos x="160" y="214"/>
              </a:cxn>
              <a:cxn ang="0">
                <a:pos x="0" y="0"/>
              </a:cxn>
              <a:cxn ang="0">
                <a:pos x="321" y="0"/>
              </a:cxn>
            </a:cxnLst>
            <a:rect l="0" t="0" r="r" b="b"/>
            <a:pathLst>
              <a:path w="321" h="214">
                <a:moveTo>
                  <a:pt x="321" y="0"/>
                </a:moveTo>
                <a:lnTo>
                  <a:pt x="160" y="214"/>
                </a:lnTo>
                <a:lnTo>
                  <a:pt x="0" y="0"/>
                </a:lnTo>
                <a:lnTo>
                  <a:pt x="321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28" name="Freeform 176"/>
          <p:cNvSpPr>
            <a:spLocks/>
          </p:cNvSpPr>
          <p:nvPr/>
        </p:nvSpPr>
        <p:spPr bwMode="auto">
          <a:xfrm>
            <a:off x="8553450" y="3590925"/>
            <a:ext cx="254000" cy="169863"/>
          </a:xfrm>
          <a:custGeom>
            <a:avLst/>
            <a:gdLst/>
            <a:ahLst/>
            <a:cxnLst>
              <a:cxn ang="0">
                <a:pos x="321" y="0"/>
              </a:cxn>
              <a:cxn ang="0">
                <a:pos x="160" y="214"/>
              </a:cxn>
              <a:cxn ang="0">
                <a:pos x="0" y="0"/>
              </a:cxn>
              <a:cxn ang="0">
                <a:pos x="321" y="0"/>
              </a:cxn>
            </a:cxnLst>
            <a:rect l="0" t="0" r="r" b="b"/>
            <a:pathLst>
              <a:path w="321" h="214">
                <a:moveTo>
                  <a:pt x="321" y="0"/>
                </a:moveTo>
                <a:lnTo>
                  <a:pt x="160" y="214"/>
                </a:lnTo>
                <a:lnTo>
                  <a:pt x="0" y="0"/>
                </a:lnTo>
                <a:lnTo>
                  <a:pt x="321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29" name="Rectangle 177"/>
          <p:cNvSpPr>
            <a:spLocks noChangeArrowheads="1"/>
          </p:cNvSpPr>
          <p:nvPr/>
        </p:nvSpPr>
        <p:spPr bwMode="auto">
          <a:xfrm>
            <a:off x="6302375" y="152400"/>
            <a:ext cx="1487488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30" name="Rectangle 178"/>
          <p:cNvSpPr>
            <a:spLocks noChangeArrowheads="1"/>
          </p:cNvSpPr>
          <p:nvPr/>
        </p:nvSpPr>
        <p:spPr bwMode="auto">
          <a:xfrm>
            <a:off x="6375400" y="184150"/>
            <a:ext cx="3302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newPC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78648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Instruction Decoding</a:t>
            </a:r>
          </a:p>
        </p:txBody>
      </p:sp>
      <p:sp>
        <p:nvSpPr>
          <p:cNvPr id="334021" name="Rectangle 197"/>
          <p:cNvSpPr>
            <a:spLocks noGrp="1" noChangeArrowheads="1"/>
          </p:cNvSpPr>
          <p:nvPr>
            <p:ph type="body" idx="1"/>
          </p:nvPr>
        </p:nvSpPr>
        <p:spPr>
          <a:xfrm>
            <a:off x="290513" y="4572000"/>
            <a:ext cx="8294687" cy="1860550"/>
          </a:xfrm>
        </p:spPr>
        <p:txBody>
          <a:bodyPr/>
          <a:lstStyle/>
          <a:p>
            <a:pPr>
              <a:tabLst>
                <a:tab pos="3829050" algn="l"/>
              </a:tabLst>
            </a:pPr>
            <a:r>
              <a:rPr lang="en-US"/>
              <a:t>Instruction Format</a:t>
            </a:r>
          </a:p>
          <a:p>
            <a:pPr lvl="1">
              <a:tabLst>
                <a:tab pos="3829050" algn="l"/>
              </a:tabLst>
            </a:pPr>
            <a:r>
              <a:rPr lang="en-US"/>
              <a:t>Instruction byte	icode:ifun</a:t>
            </a:r>
          </a:p>
          <a:p>
            <a:pPr lvl="1">
              <a:tabLst>
                <a:tab pos="3829050" algn="l"/>
              </a:tabLst>
            </a:pPr>
            <a:r>
              <a:rPr lang="en-US"/>
              <a:t>Optional register byte	rA:rB</a:t>
            </a:r>
          </a:p>
          <a:p>
            <a:pPr lvl="1">
              <a:tabLst>
                <a:tab pos="3829050" algn="l"/>
              </a:tabLst>
            </a:pPr>
            <a:r>
              <a:rPr lang="en-US"/>
              <a:t>Optional constant word	valC</a:t>
            </a:r>
          </a:p>
        </p:txBody>
      </p:sp>
      <p:grpSp>
        <p:nvGrpSpPr>
          <p:cNvPr id="333904" name="Group 80"/>
          <p:cNvGrpSpPr>
            <a:grpSpLocks/>
          </p:cNvGrpSpPr>
          <p:nvPr/>
        </p:nvGrpSpPr>
        <p:grpSpPr bwMode="auto">
          <a:xfrm>
            <a:off x="2508250" y="1998663"/>
            <a:ext cx="609600" cy="280987"/>
            <a:chOff x="1536" y="2208"/>
            <a:chExt cx="384" cy="192"/>
          </a:xfrm>
        </p:grpSpPr>
        <p:sp>
          <p:nvSpPr>
            <p:cNvPr id="333905" name="Rectangle 81"/>
            <p:cNvSpPr>
              <a:spLocks noChangeArrowheads="1"/>
            </p:cNvSpPr>
            <p:nvPr/>
          </p:nvSpPr>
          <p:spPr bwMode="auto">
            <a:xfrm>
              <a:off x="1536" y="220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5</a:t>
              </a:r>
            </a:p>
          </p:txBody>
        </p:sp>
        <p:sp>
          <p:nvSpPr>
            <p:cNvPr id="333906" name="Rectangle 82"/>
            <p:cNvSpPr>
              <a:spLocks noChangeArrowheads="1"/>
            </p:cNvSpPr>
            <p:nvPr/>
          </p:nvSpPr>
          <p:spPr bwMode="auto">
            <a:xfrm>
              <a:off x="1728" y="220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33907" name="Rectangle 83"/>
            <p:cNvSpPr>
              <a:spLocks noChangeArrowheads="1"/>
            </p:cNvSpPr>
            <p:nvPr/>
          </p:nvSpPr>
          <p:spPr bwMode="auto">
            <a:xfrm>
              <a:off x="1536" y="220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grpSp>
        <p:nvGrpSpPr>
          <p:cNvPr id="333908" name="Group 84"/>
          <p:cNvGrpSpPr>
            <a:grpSpLocks/>
          </p:cNvGrpSpPr>
          <p:nvPr/>
        </p:nvGrpSpPr>
        <p:grpSpPr bwMode="auto">
          <a:xfrm>
            <a:off x="3117850" y="1998663"/>
            <a:ext cx="609600" cy="280987"/>
            <a:chOff x="1920" y="2208"/>
            <a:chExt cx="384" cy="192"/>
          </a:xfrm>
        </p:grpSpPr>
        <p:sp>
          <p:nvSpPr>
            <p:cNvPr id="333909" name="Rectangle 85"/>
            <p:cNvSpPr>
              <a:spLocks noChangeArrowheads="1"/>
            </p:cNvSpPr>
            <p:nvPr/>
          </p:nvSpPr>
          <p:spPr bwMode="auto">
            <a:xfrm>
              <a:off x="1920" y="2208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rA</a:t>
              </a:r>
            </a:p>
          </p:txBody>
        </p:sp>
        <p:sp>
          <p:nvSpPr>
            <p:cNvPr id="333910" name="Rectangle 86"/>
            <p:cNvSpPr>
              <a:spLocks noChangeArrowheads="1"/>
            </p:cNvSpPr>
            <p:nvPr/>
          </p:nvSpPr>
          <p:spPr bwMode="auto">
            <a:xfrm>
              <a:off x="2112" y="2208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rB</a:t>
              </a:r>
            </a:p>
          </p:txBody>
        </p:sp>
        <p:sp>
          <p:nvSpPr>
            <p:cNvPr id="333911" name="Rectangle 87"/>
            <p:cNvSpPr>
              <a:spLocks noChangeArrowheads="1"/>
            </p:cNvSpPr>
            <p:nvPr/>
          </p:nvSpPr>
          <p:spPr bwMode="auto">
            <a:xfrm>
              <a:off x="1920" y="220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33912" name="Rectangle 88"/>
          <p:cNvSpPr>
            <a:spLocks noChangeArrowheads="1"/>
          </p:cNvSpPr>
          <p:nvPr/>
        </p:nvSpPr>
        <p:spPr bwMode="auto">
          <a:xfrm>
            <a:off x="3727450" y="1998663"/>
            <a:ext cx="4864100" cy="280987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D</a:t>
            </a:r>
          </a:p>
        </p:txBody>
      </p:sp>
      <p:sp>
        <p:nvSpPr>
          <p:cNvPr id="334004" name="Text Box 180"/>
          <p:cNvSpPr txBox="1">
            <a:spLocks noChangeArrowheads="1"/>
          </p:cNvSpPr>
          <p:nvPr/>
        </p:nvSpPr>
        <p:spPr bwMode="auto">
          <a:xfrm>
            <a:off x="984250" y="2836863"/>
            <a:ext cx="954088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r"/>
            <a:r>
              <a:rPr lang="en-US"/>
              <a:t>icode</a:t>
            </a:r>
          </a:p>
        </p:txBody>
      </p:sp>
      <p:sp>
        <p:nvSpPr>
          <p:cNvPr id="334006" name="Text Box 182"/>
          <p:cNvSpPr txBox="1">
            <a:spLocks noChangeArrowheads="1"/>
          </p:cNvSpPr>
          <p:nvPr/>
        </p:nvSpPr>
        <p:spPr bwMode="auto">
          <a:xfrm>
            <a:off x="984250" y="3141663"/>
            <a:ext cx="954088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r"/>
            <a:r>
              <a:rPr lang="en-US"/>
              <a:t>ifun</a:t>
            </a:r>
          </a:p>
        </p:txBody>
      </p:sp>
      <p:sp>
        <p:nvSpPr>
          <p:cNvPr id="334007" name="Text Box 183"/>
          <p:cNvSpPr txBox="1">
            <a:spLocks noChangeArrowheads="1"/>
          </p:cNvSpPr>
          <p:nvPr/>
        </p:nvSpPr>
        <p:spPr bwMode="auto">
          <a:xfrm>
            <a:off x="984250" y="3446463"/>
            <a:ext cx="954088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r"/>
            <a:r>
              <a:rPr lang="en-US"/>
              <a:t>rA</a:t>
            </a:r>
          </a:p>
        </p:txBody>
      </p:sp>
      <p:sp>
        <p:nvSpPr>
          <p:cNvPr id="334008" name="Text Box 184"/>
          <p:cNvSpPr txBox="1">
            <a:spLocks noChangeArrowheads="1"/>
          </p:cNvSpPr>
          <p:nvPr/>
        </p:nvSpPr>
        <p:spPr bwMode="auto">
          <a:xfrm>
            <a:off x="984250" y="3751263"/>
            <a:ext cx="954088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r"/>
            <a:r>
              <a:rPr lang="en-US"/>
              <a:t>rB</a:t>
            </a:r>
          </a:p>
        </p:txBody>
      </p:sp>
      <p:sp>
        <p:nvSpPr>
          <p:cNvPr id="334009" name="Text Box 185"/>
          <p:cNvSpPr txBox="1">
            <a:spLocks noChangeArrowheads="1"/>
          </p:cNvSpPr>
          <p:nvPr/>
        </p:nvSpPr>
        <p:spPr bwMode="auto">
          <a:xfrm>
            <a:off x="984250" y="4056063"/>
            <a:ext cx="954088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r"/>
            <a:r>
              <a:rPr lang="en-US"/>
              <a:t>valC</a:t>
            </a:r>
          </a:p>
        </p:txBody>
      </p:sp>
      <p:sp>
        <p:nvSpPr>
          <p:cNvPr id="334010" name="Freeform 186"/>
          <p:cNvSpPr>
            <a:spLocks/>
          </p:cNvSpPr>
          <p:nvPr/>
        </p:nvSpPr>
        <p:spPr bwMode="auto">
          <a:xfrm>
            <a:off x="1974850" y="2303463"/>
            <a:ext cx="685800" cy="685800"/>
          </a:xfrm>
          <a:custGeom>
            <a:avLst/>
            <a:gdLst/>
            <a:ahLst/>
            <a:cxnLst>
              <a:cxn ang="0">
                <a:pos x="0" y="432"/>
              </a:cxn>
              <a:cxn ang="0">
                <a:pos x="144" y="432"/>
              </a:cxn>
              <a:cxn ang="0">
                <a:pos x="432" y="0"/>
              </a:cxn>
            </a:cxnLst>
            <a:rect l="0" t="0" r="r" b="b"/>
            <a:pathLst>
              <a:path w="432" h="432">
                <a:moveTo>
                  <a:pt x="0" y="432"/>
                </a:moveTo>
                <a:lnTo>
                  <a:pt x="144" y="432"/>
                </a:lnTo>
                <a:lnTo>
                  <a:pt x="432" y="0"/>
                </a:lnTo>
              </a:path>
            </a:pathLst>
          </a:custGeom>
          <a:noFill/>
          <a:ln w="19050" cap="flat" cmpd="sng">
            <a:solidFill>
              <a:schemeClr val="tx2"/>
            </a:solidFill>
            <a:prstDash val="solid"/>
            <a:round/>
            <a:headEnd type="none" w="med" len="med"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34011" name="Freeform 187"/>
          <p:cNvSpPr>
            <a:spLocks/>
          </p:cNvSpPr>
          <p:nvPr/>
        </p:nvSpPr>
        <p:spPr bwMode="auto">
          <a:xfrm>
            <a:off x="1974850" y="2303463"/>
            <a:ext cx="990600" cy="990600"/>
          </a:xfrm>
          <a:custGeom>
            <a:avLst/>
            <a:gdLst/>
            <a:ahLst/>
            <a:cxnLst>
              <a:cxn ang="0">
                <a:pos x="0" y="624"/>
              </a:cxn>
              <a:cxn ang="0">
                <a:pos x="192" y="624"/>
              </a:cxn>
              <a:cxn ang="0">
                <a:pos x="624" y="0"/>
              </a:cxn>
            </a:cxnLst>
            <a:rect l="0" t="0" r="r" b="b"/>
            <a:pathLst>
              <a:path w="624" h="624">
                <a:moveTo>
                  <a:pt x="0" y="624"/>
                </a:moveTo>
                <a:lnTo>
                  <a:pt x="192" y="624"/>
                </a:lnTo>
                <a:lnTo>
                  <a:pt x="624" y="0"/>
                </a:lnTo>
              </a:path>
            </a:pathLst>
          </a:custGeom>
          <a:noFill/>
          <a:ln w="19050" cap="flat" cmpd="sng">
            <a:solidFill>
              <a:schemeClr val="tx2"/>
            </a:solidFill>
            <a:prstDash val="solid"/>
            <a:round/>
            <a:headEnd type="none" w="med" len="med"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34012" name="Freeform 188"/>
          <p:cNvSpPr>
            <a:spLocks/>
          </p:cNvSpPr>
          <p:nvPr/>
        </p:nvSpPr>
        <p:spPr bwMode="auto">
          <a:xfrm>
            <a:off x="1974850" y="2303463"/>
            <a:ext cx="1295400" cy="1295400"/>
          </a:xfrm>
          <a:custGeom>
            <a:avLst/>
            <a:gdLst/>
            <a:ahLst/>
            <a:cxnLst>
              <a:cxn ang="0">
                <a:pos x="0" y="816"/>
              </a:cxn>
              <a:cxn ang="0">
                <a:pos x="240" y="816"/>
              </a:cxn>
              <a:cxn ang="0">
                <a:pos x="816" y="0"/>
              </a:cxn>
            </a:cxnLst>
            <a:rect l="0" t="0" r="r" b="b"/>
            <a:pathLst>
              <a:path w="816" h="816">
                <a:moveTo>
                  <a:pt x="0" y="816"/>
                </a:moveTo>
                <a:lnTo>
                  <a:pt x="240" y="816"/>
                </a:lnTo>
                <a:lnTo>
                  <a:pt x="816" y="0"/>
                </a:lnTo>
              </a:path>
            </a:pathLst>
          </a:custGeom>
          <a:noFill/>
          <a:ln w="19050" cap="flat" cmpd="sng">
            <a:solidFill>
              <a:schemeClr val="tx2"/>
            </a:solidFill>
            <a:prstDash val="solid"/>
            <a:round/>
            <a:headEnd type="none" w="med" len="med"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34013" name="Freeform 189"/>
          <p:cNvSpPr>
            <a:spLocks/>
          </p:cNvSpPr>
          <p:nvPr/>
        </p:nvSpPr>
        <p:spPr bwMode="auto">
          <a:xfrm>
            <a:off x="1974850" y="2303463"/>
            <a:ext cx="1600200" cy="1600200"/>
          </a:xfrm>
          <a:custGeom>
            <a:avLst/>
            <a:gdLst/>
            <a:ahLst/>
            <a:cxnLst>
              <a:cxn ang="0">
                <a:pos x="0" y="1008"/>
              </a:cxn>
              <a:cxn ang="0">
                <a:pos x="336" y="1008"/>
              </a:cxn>
              <a:cxn ang="0">
                <a:pos x="1008" y="0"/>
              </a:cxn>
            </a:cxnLst>
            <a:rect l="0" t="0" r="r" b="b"/>
            <a:pathLst>
              <a:path w="1008" h="1008">
                <a:moveTo>
                  <a:pt x="0" y="1008"/>
                </a:moveTo>
                <a:lnTo>
                  <a:pt x="336" y="1008"/>
                </a:lnTo>
                <a:lnTo>
                  <a:pt x="1008" y="0"/>
                </a:lnTo>
              </a:path>
            </a:pathLst>
          </a:custGeom>
          <a:noFill/>
          <a:ln w="19050" cap="flat" cmpd="sng">
            <a:solidFill>
              <a:schemeClr val="tx2"/>
            </a:solidFill>
            <a:prstDash val="solid"/>
            <a:round/>
            <a:headEnd type="none" w="med" len="med"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34014" name="Freeform 190"/>
          <p:cNvSpPr>
            <a:spLocks/>
          </p:cNvSpPr>
          <p:nvPr/>
        </p:nvSpPr>
        <p:spPr bwMode="auto">
          <a:xfrm>
            <a:off x="1974850" y="2303463"/>
            <a:ext cx="4108450" cy="1905000"/>
          </a:xfrm>
          <a:custGeom>
            <a:avLst/>
            <a:gdLst/>
            <a:ahLst/>
            <a:cxnLst>
              <a:cxn ang="0">
                <a:pos x="0" y="1200"/>
              </a:cxn>
              <a:cxn ang="0">
                <a:pos x="816" y="1200"/>
              </a:cxn>
              <a:cxn ang="0">
                <a:pos x="1632" y="0"/>
              </a:cxn>
            </a:cxnLst>
            <a:rect l="0" t="0" r="r" b="b"/>
            <a:pathLst>
              <a:path w="1632" h="1200">
                <a:moveTo>
                  <a:pt x="0" y="1200"/>
                </a:moveTo>
                <a:lnTo>
                  <a:pt x="816" y="1200"/>
                </a:lnTo>
                <a:lnTo>
                  <a:pt x="1632" y="0"/>
                </a:lnTo>
              </a:path>
            </a:pathLst>
          </a:custGeom>
          <a:noFill/>
          <a:ln w="19050" cap="flat" cmpd="sng">
            <a:solidFill>
              <a:schemeClr val="tx2"/>
            </a:solidFill>
            <a:prstDash val="solid"/>
            <a:round/>
            <a:headEnd type="none" w="med" len="med"/>
            <a:tailEnd type="triangle" w="sm" len="sm"/>
          </a:ln>
          <a:effectLst/>
        </p:spPr>
        <p:txBody>
          <a:bodyPr wrap="squar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34016" name="AutoShape 192"/>
          <p:cNvSpPr>
            <a:spLocks/>
          </p:cNvSpPr>
          <p:nvPr/>
        </p:nvSpPr>
        <p:spPr bwMode="auto">
          <a:xfrm rot="5400000">
            <a:off x="3308350" y="1503363"/>
            <a:ext cx="228600" cy="609600"/>
          </a:xfrm>
          <a:prstGeom prst="leftBrace">
            <a:avLst>
              <a:gd name="adj1" fmla="val 22222"/>
              <a:gd name="adj2" fmla="val 48694"/>
            </a:avLst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334017" name="AutoShape 193"/>
          <p:cNvSpPr>
            <a:spLocks/>
          </p:cNvSpPr>
          <p:nvPr/>
        </p:nvSpPr>
        <p:spPr bwMode="auto">
          <a:xfrm rot="5400000">
            <a:off x="6019006" y="-597694"/>
            <a:ext cx="280987" cy="4864100"/>
          </a:xfrm>
          <a:prstGeom prst="leftBrace">
            <a:avLst>
              <a:gd name="adj1" fmla="val 88889"/>
              <a:gd name="adj2" fmla="val 49866"/>
            </a:avLst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wrap="squar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34018" name="Text Box 194"/>
          <p:cNvSpPr txBox="1">
            <a:spLocks noChangeArrowheads="1"/>
          </p:cNvSpPr>
          <p:nvPr/>
        </p:nvSpPr>
        <p:spPr bwMode="auto">
          <a:xfrm>
            <a:off x="2913063" y="1219200"/>
            <a:ext cx="101917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/>
              <a:t>Optional</a:t>
            </a:r>
          </a:p>
        </p:txBody>
      </p:sp>
      <p:sp>
        <p:nvSpPr>
          <p:cNvPr id="334019" name="Text Box 195"/>
          <p:cNvSpPr txBox="1">
            <a:spLocks noChangeArrowheads="1"/>
          </p:cNvSpPr>
          <p:nvPr/>
        </p:nvSpPr>
        <p:spPr bwMode="auto">
          <a:xfrm>
            <a:off x="5626100" y="1236663"/>
            <a:ext cx="101917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dirty="0"/>
              <a:t>Optional</a:t>
            </a:r>
          </a:p>
        </p:txBody>
      </p:sp>
    </p:spTree>
    <p:extLst>
      <p:ext uri="{BB962C8B-B14F-4D97-AF65-F5344CB8AC3E}">
        <p14:creationId xmlns:p14="http://schemas.microsoft.com/office/powerpoint/2010/main" val="137996669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Executing Arith./Logical Operation</a:t>
            </a:r>
          </a:p>
        </p:txBody>
      </p:sp>
      <p:sp>
        <p:nvSpPr>
          <p:cNvPr id="3461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1828800"/>
            <a:ext cx="4070350" cy="4603750"/>
          </a:xfrm>
        </p:spPr>
        <p:txBody>
          <a:bodyPr/>
          <a:lstStyle/>
          <a:p>
            <a:pPr marL="0" indent="0"/>
            <a:r>
              <a:rPr lang="en-US" sz="2000" dirty="0"/>
              <a:t>Fetch</a:t>
            </a:r>
          </a:p>
          <a:p>
            <a:pPr lvl="1"/>
            <a:r>
              <a:rPr lang="en-US" sz="1800" dirty="0"/>
              <a:t>Read 2 bytes</a:t>
            </a:r>
          </a:p>
          <a:p>
            <a:pPr marL="0" indent="0"/>
            <a:r>
              <a:rPr lang="en-US" sz="2000" dirty="0"/>
              <a:t>Decode</a:t>
            </a:r>
          </a:p>
          <a:p>
            <a:pPr lvl="1"/>
            <a:r>
              <a:rPr lang="en-US" sz="1800" dirty="0"/>
              <a:t>Read operand registers</a:t>
            </a:r>
          </a:p>
          <a:p>
            <a:pPr marL="0" indent="0"/>
            <a:r>
              <a:rPr lang="en-US" sz="2000" dirty="0"/>
              <a:t>Execute</a:t>
            </a:r>
          </a:p>
          <a:p>
            <a:pPr lvl="1"/>
            <a:r>
              <a:rPr lang="en-US" sz="1800" dirty="0"/>
              <a:t>Perform operation</a:t>
            </a:r>
          </a:p>
          <a:p>
            <a:pPr lvl="1"/>
            <a:r>
              <a:rPr lang="en-US" sz="1800" dirty="0"/>
              <a:t>Set condition codes</a:t>
            </a:r>
          </a:p>
        </p:txBody>
      </p:sp>
      <p:sp>
        <p:nvSpPr>
          <p:cNvPr id="346127" name="Rectangle 15"/>
          <p:cNvSpPr>
            <a:spLocks noGrp="1" noChangeArrowheads="1"/>
          </p:cNvSpPr>
          <p:nvPr>
            <p:ph type="body" sz="half" idx="2"/>
          </p:nvPr>
        </p:nvSpPr>
        <p:spPr>
          <a:xfrm>
            <a:off x="4513263" y="1828800"/>
            <a:ext cx="4071937" cy="4603750"/>
          </a:xfrm>
        </p:spPr>
        <p:txBody>
          <a:bodyPr/>
          <a:lstStyle/>
          <a:p>
            <a:pPr marL="0" indent="0"/>
            <a:r>
              <a:rPr lang="en-US" sz="2000"/>
              <a:t>Memory</a:t>
            </a:r>
          </a:p>
          <a:p>
            <a:pPr lvl="1"/>
            <a:r>
              <a:rPr lang="en-US" sz="1800"/>
              <a:t>Do nothing</a:t>
            </a:r>
          </a:p>
          <a:p>
            <a:pPr marL="0" indent="0"/>
            <a:r>
              <a:rPr lang="en-US" sz="2000"/>
              <a:t>Write back</a:t>
            </a:r>
          </a:p>
          <a:p>
            <a:pPr lvl="1"/>
            <a:r>
              <a:rPr lang="en-US" sz="1800"/>
              <a:t>Update register</a:t>
            </a:r>
          </a:p>
          <a:p>
            <a:pPr marL="0" indent="0"/>
            <a:r>
              <a:rPr lang="en-US" sz="2000"/>
              <a:t>PC Update</a:t>
            </a:r>
          </a:p>
          <a:p>
            <a:pPr lvl="1"/>
            <a:r>
              <a:rPr lang="en-US" sz="1800"/>
              <a:t>Increment PC by 2</a:t>
            </a:r>
          </a:p>
        </p:txBody>
      </p:sp>
      <p:grpSp>
        <p:nvGrpSpPr>
          <p:cNvPr id="346128" name="Group 16"/>
          <p:cNvGrpSpPr>
            <a:grpSpLocks/>
          </p:cNvGrpSpPr>
          <p:nvPr/>
        </p:nvGrpSpPr>
        <p:grpSpPr bwMode="auto">
          <a:xfrm>
            <a:off x="2438400" y="1066800"/>
            <a:ext cx="3657600" cy="609600"/>
            <a:chOff x="1968" y="672"/>
            <a:chExt cx="2304" cy="384"/>
          </a:xfrm>
        </p:grpSpPr>
        <p:sp>
          <p:nvSpPr>
            <p:cNvPr id="346116" name="Rectangle 4"/>
            <p:cNvSpPr>
              <a:spLocks noChangeArrowheads="1"/>
            </p:cNvSpPr>
            <p:nvPr/>
          </p:nvSpPr>
          <p:spPr bwMode="auto">
            <a:xfrm>
              <a:off x="1968" y="672"/>
              <a:ext cx="2304" cy="384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grpSp>
          <p:nvGrpSpPr>
            <p:cNvPr id="346117" name="Group 5"/>
            <p:cNvGrpSpPr>
              <a:grpSpLocks/>
            </p:cNvGrpSpPr>
            <p:nvPr/>
          </p:nvGrpSpPr>
          <p:grpSpPr bwMode="auto">
            <a:xfrm>
              <a:off x="2112" y="768"/>
              <a:ext cx="1968" cy="192"/>
              <a:chOff x="528" y="1680"/>
              <a:chExt cx="1968" cy="192"/>
            </a:xfrm>
          </p:grpSpPr>
          <p:sp>
            <p:nvSpPr>
              <p:cNvPr id="346118" name="Rectangle 6"/>
              <p:cNvSpPr>
                <a:spLocks noChangeArrowheads="1"/>
              </p:cNvSpPr>
              <p:nvPr/>
            </p:nvSpPr>
            <p:spPr bwMode="auto">
              <a:xfrm>
                <a:off x="528" y="1680"/>
                <a:ext cx="1200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600" dirty="0" err="1" smtClean="0">
                    <a:solidFill>
                      <a:schemeClr val="folHlink"/>
                    </a:solidFill>
                    <a:latin typeface="Courier New" pitchFamily="49" charset="0"/>
                  </a:rPr>
                  <a:t>OPq</a:t>
                </a:r>
                <a:r>
                  <a:rPr lang="en-US" sz="1600" dirty="0" smtClean="0">
                    <a:solidFill>
                      <a:schemeClr val="folHlink"/>
                    </a:solidFill>
                    <a:latin typeface="Courier New" pitchFamily="49" charset="0"/>
                  </a:rPr>
                  <a:t> </a:t>
                </a:r>
                <a:r>
                  <a:rPr lang="en-US" sz="1600" dirty="0" err="1">
                    <a:solidFill>
                      <a:schemeClr val="folHlink"/>
                    </a:solidFill>
                  </a:rPr>
                  <a:t>rA</a:t>
                </a:r>
                <a:r>
                  <a:rPr lang="en-US" sz="1600" dirty="0">
                    <a:solidFill>
                      <a:schemeClr val="folHlink"/>
                    </a:solidFill>
                    <a:latin typeface="Courier New" pitchFamily="49" charset="0"/>
                  </a:rPr>
                  <a:t>, </a:t>
                </a:r>
                <a:r>
                  <a:rPr lang="en-US" sz="1600" dirty="0" err="1">
                    <a:solidFill>
                      <a:schemeClr val="folHlink"/>
                    </a:solidFill>
                  </a:rPr>
                  <a:t>rB</a:t>
                </a:r>
                <a:endParaRPr lang="en-US" sz="1600" dirty="0">
                  <a:solidFill>
                    <a:schemeClr val="folHlink"/>
                  </a:solidFill>
                </a:endParaRPr>
              </a:p>
            </p:txBody>
          </p:sp>
          <p:grpSp>
            <p:nvGrpSpPr>
              <p:cNvPr id="346119" name="Group 7"/>
              <p:cNvGrpSpPr>
                <a:grpSpLocks/>
              </p:cNvGrpSpPr>
              <p:nvPr/>
            </p:nvGrpSpPr>
            <p:grpSpPr bwMode="auto">
              <a:xfrm>
                <a:off x="1728" y="1680"/>
                <a:ext cx="384" cy="192"/>
                <a:chOff x="1296" y="2544"/>
                <a:chExt cx="384" cy="192"/>
              </a:xfrm>
            </p:grpSpPr>
            <p:sp>
              <p:nvSpPr>
                <p:cNvPr id="346120" name="Rectangle 8"/>
                <p:cNvSpPr>
                  <a:spLocks noChangeArrowheads="1"/>
                </p:cNvSpPr>
                <p:nvPr/>
              </p:nvSpPr>
              <p:spPr bwMode="auto">
                <a:xfrm>
                  <a:off x="1296" y="2544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600">
                      <a:solidFill>
                        <a:schemeClr val="folHlink"/>
                      </a:solidFill>
                      <a:latin typeface="Courier New" pitchFamily="49" charset="0"/>
                    </a:rPr>
                    <a:t>6</a:t>
                  </a:r>
                </a:p>
              </p:txBody>
            </p:sp>
            <p:sp>
              <p:nvSpPr>
                <p:cNvPr id="346121" name="Rectangle 9"/>
                <p:cNvSpPr>
                  <a:spLocks noChangeArrowheads="1"/>
                </p:cNvSpPr>
                <p:nvPr/>
              </p:nvSpPr>
              <p:spPr bwMode="auto">
                <a:xfrm>
                  <a:off x="1488" y="2544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/>
                    <a:t>fn</a:t>
                  </a:r>
                </a:p>
              </p:txBody>
            </p:sp>
            <p:sp>
              <p:nvSpPr>
                <p:cNvPr id="346122" name="Rectangle 10"/>
                <p:cNvSpPr>
                  <a:spLocks noChangeArrowheads="1"/>
                </p:cNvSpPr>
                <p:nvPr/>
              </p:nvSpPr>
              <p:spPr bwMode="auto">
                <a:xfrm>
                  <a:off x="1296" y="2544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1600">
                    <a:solidFill>
                      <a:schemeClr val="folHlink"/>
                    </a:solidFill>
                    <a:latin typeface="Courier New" pitchFamily="49" charset="0"/>
                  </a:endParaRPr>
                </a:p>
              </p:txBody>
            </p:sp>
          </p:grpSp>
          <p:grpSp>
            <p:nvGrpSpPr>
              <p:cNvPr id="346123" name="Group 11"/>
              <p:cNvGrpSpPr>
                <a:grpSpLocks/>
              </p:cNvGrpSpPr>
              <p:nvPr/>
            </p:nvGrpSpPr>
            <p:grpSpPr bwMode="auto">
              <a:xfrm>
                <a:off x="2112" y="1680"/>
                <a:ext cx="384" cy="192"/>
                <a:chOff x="1680" y="2544"/>
                <a:chExt cx="384" cy="192"/>
              </a:xfrm>
            </p:grpSpPr>
            <p:sp>
              <p:nvSpPr>
                <p:cNvPr id="346124" name="Rectangle 12"/>
                <p:cNvSpPr>
                  <a:spLocks noChangeArrowheads="1"/>
                </p:cNvSpPr>
                <p:nvPr/>
              </p:nvSpPr>
              <p:spPr bwMode="auto">
                <a:xfrm>
                  <a:off x="1680" y="2544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600">
                      <a:solidFill>
                        <a:schemeClr val="folHlink"/>
                      </a:solidFill>
                    </a:rPr>
                    <a:t>rA</a:t>
                  </a:r>
                </a:p>
              </p:txBody>
            </p:sp>
            <p:sp>
              <p:nvSpPr>
                <p:cNvPr id="346125" name="Rectangle 13"/>
                <p:cNvSpPr>
                  <a:spLocks noChangeArrowheads="1"/>
                </p:cNvSpPr>
                <p:nvPr/>
              </p:nvSpPr>
              <p:spPr bwMode="auto">
                <a:xfrm>
                  <a:off x="1872" y="2544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600">
                      <a:solidFill>
                        <a:schemeClr val="folHlink"/>
                      </a:solidFill>
                    </a:rPr>
                    <a:t>rB</a:t>
                  </a:r>
                </a:p>
              </p:txBody>
            </p:sp>
            <p:sp>
              <p:nvSpPr>
                <p:cNvPr id="346126" name="Rectangle 14"/>
                <p:cNvSpPr>
                  <a:spLocks noChangeArrowheads="1"/>
                </p:cNvSpPr>
                <p:nvPr/>
              </p:nvSpPr>
              <p:spPr bwMode="auto">
                <a:xfrm>
                  <a:off x="1680" y="2544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1600">
                    <a:solidFill>
                      <a:schemeClr val="folHlink"/>
                    </a:solidFill>
                    <a:latin typeface="Courier New" pitchFamily="49" charset="0"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84406024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Stage Computation: Arith/Log. Ops</a:t>
            </a:r>
          </a:p>
        </p:txBody>
      </p:sp>
      <p:sp>
        <p:nvSpPr>
          <p:cNvPr id="331816" name="Rectangle 40"/>
          <p:cNvSpPr>
            <a:spLocks noGrp="1" noChangeArrowheads="1"/>
          </p:cNvSpPr>
          <p:nvPr>
            <p:ph type="body" idx="1"/>
          </p:nvPr>
        </p:nvSpPr>
        <p:spPr>
          <a:xfrm>
            <a:off x="290513" y="5257800"/>
            <a:ext cx="8294687" cy="1174750"/>
          </a:xfrm>
        </p:spPr>
        <p:txBody>
          <a:bodyPr/>
          <a:lstStyle/>
          <a:p>
            <a:pPr lvl="1"/>
            <a:r>
              <a:rPr lang="en-US"/>
              <a:t>Formulate instruction execution as sequence of simple steps</a:t>
            </a:r>
          </a:p>
          <a:p>
            <a:pPr lvl="1"/>
            <a:r>
              <a:rPr lang="en-US"/>
              <a:t>Use same general form for all instructions</a:t>
            </a:r>
          </a:p>
        </p:txBody>
      </p:sp>
      <p:sp>
        <p:nvSpPr>
          <p:cNvPr id="331780" name="Text Box 4"/>
          <p:cNvSpPr txBox="1">
            <a:spLocks noChangeArrowheads="1"/>
          </p:cNvSpPr>
          <p:nvPr/>
        </p:nvSpPr>
        <p:spPr bwMode="auto">
          <a:xfrm>
            <a:off x="2133600" y="990600"/>
            <a:ext cx="28194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 dirty="0" err="1" smtClean="0"/>
              <a:t>OPq</a:t>
            </a:r>
            <a:r>
              <a:rPr lang="en-US" sz="1600" dirty="0" smtClean="0"/>
              <a:t> </a:t>
            </a:r>
            <a:r>
              <a:rPr lang="en-US" sz="1600" dirty="0" err="1"/>
              <a:t>rA</a:t>
            </a:r>
            <a:r>
              <a:rPr lang="en-US" sz="1600" dirty="0"/>
              <a:t>, </a:t>
            </a:r>
            <a:r>
              <a:rPr lang="en-US" sz="1600" dirty="0" err="1"/>
              <a:t>rB</a:t>
            </a:r>
            <a:endParaRPr lang="en-US" sz="1600" dirty="0"/>
          </a:p>
        </p:txBody>
      </p:sp>
      <p:grpSp>
        <p:nvGrpSpPr>
          <p:cNvPr id="331824" name="Group 48"/>
          <p:cNvGrpSpPr>
            <a:grpSpLocks/>
          </p:cNvGrpSpPr>
          <p:nvPr/>
        </p:nvGrpSpPr>
        <p:grpSpPr bwMode="auto">
          <a:xfrm>
            <a:off x="914400" y="1295400"/>
            <a:ext cx="7010400" cy="1219200"/>
            <a:chOff x="576" y="816"/>
            <a:chExt cx="4416" cy="768"/>
          </a:xfrm>
        </p:grpSpPr>
        <p:sp>
          <p:nvSpPr>
            <p:cNvPr id="331781" name="Text Box 5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icode:ifun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1</a:t>
              </a:r>
              <a:r>
                <a:rPr lang="en-US" sz="1600"/>
                <a:t>[PC]</a:t>
              </a:r>
            </a:p>
          </p:txBody>
        </p:sp>
        <p:sp>
          <p:nvSpPr>
            <p:cNvPr id="331782" name="Text Box 6"/>
            <p:cNvSpPr txBox="1">
              <a:spLocks noChangeArrowheads="1"/>
            </p:cNvSpPr>
            <p:nvPr/>
          </p:nvSpPr>
          <p:spPr bwMode="auto">
            <a:xfrm>
              <a:off x="1344" y="1008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rA:rB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1</a:t>
              </a:r>
              <a:r>
                <a:rPr lang="en-US" sz="1600"/>
                <a:t>[PC+1]</a:t>
              </a:r>
            </a:p>
          </p:txBody>
        </p:sp>
        <p:sp>
          <p:nvSpPr>
            <p:cNvPr id="331783" name="Text Box 7"/>
            <p:cNvSpPr txBox="1">
              <a:spLocks noChangeArrowheads="1"/>
            </p:cNvSpPr>
            <p:nvPr/>
          </p:nvSpPr>
          <p:spPr bwMode="auto">
            <a:xfrm>
              <a:off x="1344" y="1200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331784" name="Text Box 8"/>
            <p:cNvSpPr txBox="1">
              <a:spLocks noChangeArrowheads="1"/>
            </p:cNvSpPr>
            <p:nvPr/>
          </p:nvSpPr>
          <p:spPr bwMode="auto">
            <a:xfrm>
              <a:off x="1344" y="1392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valP </a:t>
              </a:r>
              <a:r>
                <a:rPr lang="en-US" sz="1600">
                  <a:sym typeface="Symbol" pitchFamily="18" charset="2"/>
                </a:rPr>
                <a:t> PC+2</a:t>
              </a:r>
            </a:p>
          </p:txBody>
        </p:sp>
        <p:sp>
          <p:nvSpPr>
            <p:cNvPr id="331796" name="Text Box 20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31797" name="Text Box 21"/>
            <p:cNvSpPr txBox="1">
              <a:spLocks noChangeArrowheads="1"/>
            </p:cNvSpPr>
            <p:nvPr/>
          </p:nvSpPr>
          <p:spPr bwMode="auto">
            <a:xfrm>
              <a:off x="576" y="816"/>
              <a:ext cx="768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Fetch</a:t>
              </a:r>
            </a:p>
          </p:txBody>
        </p:sp>
        <p:sp>
          <p:nvSpPr>
            <p:cNvPr id="331803" name="Text Box 27"/>
            <p:cNvSpPr txBox="1">
              <a:spLocks noChangeArrowheads="1"/>
            </p:cNvSpPr>
            <p:nvPr/>
          </p:nvSpPr>
          <p:spPr bwMode="auto">
            <a:xfrm>
              <a:off x="3216" y="81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instruction byte</a:t>
              </a:r>
            </a:p>
          </p:txBody>
        </p:sp>
        <p:sp>
          <p:nvSpPr>
            <p:cNvPr id="331804" name="Text Box 28"/>
            <p:cNvSpPr txBox="1">
              <a:spLocks noChangeArrowheads="1"/>
            </p:cNvSpPr>
            <p:nvPr/>
          </p:nvSpPr>
          <p:spPr bwMode="auto">
            <a:xfrm>
              <a:off x="3216" y="100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register byte</a:t>
              </a:r>
            </a:p>
          </p:txBody>
        </p:sp>
        <p:sp>
          <p:nvSpPr>
            <p:cNvPr id="331805" name="Text Box 29"/>
            <p:cNvSpPr txBox="1">
              <a:spLocks noChangeArrowheads="1"/>
            </p:cNvSpPr>
            <p:nvPr/>
          </p:nvSpPr>
          <p:spPr bwMode="auto">
            <a:xfrm>
              <a:off x="3216" y="1200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331806" name="Text Box 30"/>
            <p:cNvSpPr txBox="1">
              <a:spLocks noChangeArrowheads="1"/>
            </p:cNvSpPr>
            <p:nvPr/>
          </p:nvSpPr>
          <p:spPr bwMode="auto">
            <a:xfrm>
              <a:off x="3216" y="1392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Compute next PC</a:t>
              </a:r>
            </a:p>
          </p:txBody>
        </p:sp>
      </p:grpSp>
      <p:grpSp>
        <p:nvGrpSpPr>
          <p:cNvPr id="331823" name="Group 47"/>
          <p:cNvGrpSpPr>
            <a:grpSpLocks/>
          </p:cNvGrpSpPr>
          <p:nvPr/>
        </p:nvGrpSpPr>
        <p:grpSpPr bwMode="auto">
          <a:xfrm>
            <a:off x="914400" y="2514600"/>
            <a:ext cx="7010400" cy="609600"/>
            <a:chOff x="576" y="1584"/>
            <a:chExt cx="4416" cy="384"/>
          </a:xfrm>
        </p:grpSpPr>
        <p:sp>
          <p:nvSpPr>
            <p:cNvPr id="331785" name="Text Box 9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192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valA </a:t>
              </a:r>
              <a:r>
                <a:rPr lang="en-US" sz="1600">
                  <a:sym typeface="Symbol" pitchFamily="18" charset="2"/>
                </a:rPr>
                <a:t> R[rA]</a:t>
              </a:r>
            </a:p>
          </p:txBody>
        </p:sp>
        <p:sp>
          <p:nvSpPr>
            <p:cNvPr id="331786" name="Text Box 10"/>
            <p:cNvSpPr txBox="1">
              <a:spLocks noChangeArrowheads="1"/>
            </p:cNvSpPr>
            <p:nvPr/>
          </p:nvSpPr>
          <p:spPr bwMode="auto">
            <a:xfrm>
              <a:off x="1344" y="1776"/>
              <a:ext cx="1776" cy="192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valB </a:t>
              </a:r>
              <a:r>
                <a:rPr lang="en-US" sz="1600">
                  <a:sym typeface="Symbol" pitchFamily="18" charset="2"/>
                </a:rPr>
                <a:t> R[rB]</a:t>
              </a:r>
            </a:p>
          </p:txBody>
        </p:sp>
        <p:sp>
          <p:nvSpPr>
            <p:cNvPr id="331795" name="Text Box 19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31798" name="Text Box 22"/>
            <p:cNvSpPr txBox="1">
              <a:spLocks noChangeArrowheads="1"/>
            </p:cNvSpPr>
            <p:nvPr/>
          </p:nvSpPr>
          <p:spPr bwMode="auto">
            <a:xfrm>
              <a:off x="576" y="158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31807" name="Text Box 31"/>
            <p:cNvSpPr txBox="1">
              <a:spLocks noChangeArrowheads="1"/>
            </p:cNvSpPr>
            <p:nvPr/>
          </p:nvSpPr>
          <p:spPr bwMode="auto">
            <a:xfrm>
              <a:off x="3216" y="1584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operand A</a:t>
              </a:r>
            </a:p>
          </p:txBody>
        </p:sp>
        <p:sp>
          <p:nvSpPr>
            <p:cNvPr id="331808" name="Text Box 32"/>
            <p:cNvSpPr txBox="1">
              <a:spLocks noChangeArrowheads="1"/>
            </p:cNvSpPr>
            <p:nvPr/>
          </p:nvSpPr>
          <p:spPr bwMode="auto">
            <a:xfrm>
              <a:off x="3216" y="177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operand B</a:t>
              </a:r>
            </a:p>
          </p:txBody>
        </p:sp>
      </p:grpSp>
      <p:grpSp>
        <p:nvGrpSpPr>
          <p:cNvPr id="331819" name="Group 43"/>
          <p:cNvGrpSpPr>
            <a:grpSpLocks/>
          </p:cNvGrpSpPr>
          <p:nvPr/>
        </p:nvGrpSpPr>
        <p:grpSpPr bwMode="auto">
          <a:xfrm>
            <a:off x="914400" y="3124200"/>
            <a:ext cx="7010400" cy="609600"/>
            <a:chOff x="576" y="1968"/>
            <a:chExt cx="4416" cy="384"/>
          </a:xfrm>
        </p:grpSpPr>
        <p:sp>
          <p:nvSpPr>
            <p:cNvPr id="331787" name="Text Box 11"/>
            <p:cNvSpPr txBox="1">
              <a:spLocks noChangeArrowheads="1"/>
            </p:cNvSpPr>
            <p:nvPr/>
          </p:nvSpPr>
          <p:spPr bwMode="auto">
            <a:xfrm>
              <a:off x="1344" y="1968"/>
              <a:ext cx="1776" cy="192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8" charset="2"/>
                </a:rPr>
                <a:t> valB OP valA</a:t>
              </a:r>
            </a:p>
          </p:txBody>
        </p:sp>
        <p:sp>
          <p:nvSpPr>
            <p:cNvPr id="331788" name="Text Box 12"/>
            <p:cNvSpPr txBox="1">
              <a:spLocks noChangeArrowheads="1"/>
            </p:cNvSpPr>
            <p:nvPr/>
          </p:nvSpPr>
          <p:spPr bwMode="auto">
            <a:xfrm>
              <a:off x="1344" y="2160"/>
              <a:ext cx="1776" cy="192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Set CC</a:t>
              </a:r>
            </a:p>
          </p:txBody>
        </p:sp>
        <p:sp>
          <p:nvSpPr>
            <p:cNvPr id="331794" name="Text Box 18"/>
            <p:cNvSpPr txBox="1">
              <a:spLocks noChangeArrowheads="1"/>
            </p:cNvSpPr>
            <p:nvPr/>
          </p:nvSpPr>
          <p:spPr bwMode="auto">
            <a:xfrm>
              <a:off x="1344" y="1968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31799" name="Text Box 23"/>
            <p:cNvSpPr txBox="1">
              <a:spLocks noChangeArrowheads="1"/>
            </p:cNvSpPr>
            <p:nvPr/>
          </p:nvSpPr>
          <p:spPr bwMode="auto">
            <a:xfrm>
              <a:off x="576" y="1968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31809" name="Text Box 33"/>
            <p:cNvSpPr txBox="1">
              <a:spLocks noChangeArrowheads="1"/>
            </p:cNvSpPr>
            <p:nvPr/>
          </p:nvSpPr>
          <p:spPr bwMode="auto">
            <a:xfrm>
              <a:off x="3216" y="196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Perform ALU operation</a:t>
              </a:r>
            </a:p>
          </p:txBody>
        </p:sp>
        <p:sp>
          <p:nvSpPr>
            <p:cNvPr id="331810" name="Text Box 34"/>
            <p:cNvSpPr txBox="1">
              <a:spLocks noChangeArrowheads="1"/>
            </p:cNvSpPr>
            <p:nvPr/>
          </p:nvSpPr>
          <p:spPr bwMode="auto">
            <a:xfrm>
              <a:off x="3216" y="2160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Set condition code register</a:t>
              </a:r>
            </a:p>
          </p:txBody>
        </p:sp>
      </p:grpSp>
      <p:grpSp>
        <p:nvGrpSpPr>
          <p:cNvPr id="331826" name="Group 50"/>
          <p:cNvGrpSpPr>
            <a:grpSpLocks/>
          </p:cNvGrpSpPr>
          <p:nvPr/>
        </p:nvGrpSpPr>
        <p:grpSpPr bwMode="auto">
          <a:xfrm>
            <a:off x="914400" y="3733800"/>
            <a:ext cx="7010400" cy="304800"/>
            <a:chOff x="576" y="2352"/>
            <a:chExt cx="4416" cy="192"/>
          </a:xfrm>
        </p:grpSpPr>
        <p:sp>
          <p:nvSpPr>
            <p:cNvPr id="331789" name="Text Box 13"/>
            <p:cNvSpPr txBox="1">
              <a:spLocks noChangeArrowheads="1"/>
            </p:cNvSpPr>
            <p:nvPr/>
          </p:nvSpPr>
          <p:spPr bwMode="auto">
            <a:xfrm>
              <a:off x="1344" y="2352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 </a:t>
              </a:r>
            </a:p>
          </p:txBody>
        </p:sp>
        <p:sp>
          <p:nvSpPr>
            <p:cNvPr id="331800" name="Text Box 24"/>
            <p:cNvSpPr txBox="1">
              <a:spLocks noChangeArrowheads="1"/>
            </p:cNvSpPr>
            <p:nvPr/>
          </p:nvSpPr>
          <p:spPr bwMode="auto">
            <a:xfrm>
              <a:off x="576" y="2352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331811" name="Text Box 35"/>
            <p:cNvSpPr txBox="1">
              <a:spLocks noChangeArrowheads="1"/>
            </p:cNvSpPr>
            <p:nvPr/>
          </p:nvSpPr>
          <p:spPr bwMode="auto">
            <a:xfrm>
              <a:off x="3216" y="2352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 </a:t>
              </a:r>
            </a:p>
          </p:txBody>
        </p:sp>
      </p:grpSp>
      <p:grpSp>
        <p:nvGrpSpPr>
          <p:cNvPr id="331827" name="Group 51"/>
          <p:cNvGrpSpPr>
            <a:grpSpLocks/>
          </p:cNvGrpSpPr>
          <p:nvPr/>
        </p:nvGrpSpPr>
        <p:grpSpPr bwMode="auto">
          <a:xfrm>
            <a:off x="914400" y="4038600"/>
            <a:ext cx="7010400" cy="609600"/>
            <a:chOff x="576" y="2544"/>
            <a:chExt cx="4416" cy="384"/>
          </a:xfrm>
        </p:grpSpPr>
        <p:sp>
          <p:nvSpPr>
            <p:cNvPr id="331790" name="Text Box 14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R[rB] </a:t>
              </a:r>
              <a:r>
                <a:rPr lang="en-US" sz="1600">
                  <a:sym typeface="Symbol" pitchFamily="18" charset="2"/>
                </a:rPr>
                <a:t> valE</a:t>
              </a:r>
            </a:p>
          </p:txBody>
        </p:sp>
        <p:sp>
          <p:nvSpPr>
            <p:cNvPr id="331791" name="Text Box 15"/>
            <p:cNvSpPr txBox="1">
              <a:spLocks noChangeArrowheads="1"/>
            </p:cNvSpPr>
            <p:nvPr/>
          </p:nvSpPr>
          <p:spPr bwMode="auto">
            <a:xfrm>
              <a:off x="1344" y="2736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331793" name="Text Box 17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31801" name="Text Box 25"/>
            <p:cNvSpPr txBox="1">
              <a:spLocks noChangeArrowheads="1"/>
            </p:cNvSpPr>
            <p:nvPr/>
          </p:nvSpPr>
          <p:spPr bwMode="auto">
            <a:xfrm>
              <a:off x="576" y="254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</a:t>
              </a:r>
            </a:p>
            <a:p>
              <a:pPr algn="l">
                <a:spcBef>
                  <a:spcPct val="50000"/>
                </a:spcBef>
              </a:pPr>
              <a:r>
                <a:rPr lang="en-US" sz="1600"/>
                <a:t>back</a:t>
              </a:r>
            </a:p>
          </p:txBody>
        </p:sp>
        <p:sp>
          <p:nvSpPr>
            <p:cNvPr id="331812" name="Text Box 36"/>
            <p:cNvSpPr txBox="1">
              <a:spLocks noChangeArrowheads="1"/>
            </p:cNvSpPr>
            <p:nvPr/>
          </p:nvSpPr>
          <p:spPr bwMode="auto">
            <a:xfrm>
              <a:off x="3216" y="2544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 back result</a:t>
              </a:r>
            </a:p>
          </p:txBody>
        </p:sp>
        <p:sp>
          <p:nvSpPr>
            <p:cNvPr id="331813" name="Text Box 37"/>
            <p:cNvSpPr txBox="1">
              <a:spLocks noChangeArrowheads="1"/>
            </p:cNvSpPr>
            <p:nvPr/>
          </p:nvSpPr>
          <p:spPr bwMode="auto">
            <a:xfrm>
              <a:off x="3216" y="273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</p:grpSp>
      <p:grpSp>
        <p:nvGrpSpPr>
          <p:cNvPr id="331822" name="Group 46"/>
          <p:cNvGrpSpPr>
            <a:grpSpLocks/>
          </p:cNvGrpSpPr>
          <p:nvPr/>
        </p:nvGrpSpPr>
        <p:grpSpPr bwMode="auto">
          <a:xfrm>
            <a:off x="914400" y="4648200"/>
            <a:ext cx="7010400" cy="304800"/>
            <a:chOff x="576" y="2928"/>
            <a:chExt cx="4416" cy="192"/>
          </a:xfrm>
        </p:grpSpPr>
        <p:sp>
          <p:nvSpPr>
            <p:cNvPr id="331792" name="Text Box 16"/>
            <p:cNvSpPr txBox="1">
              <a:spLocks noChangeArrowheads="1"/>
            </p:cNvSpPr>
            <p:nvPr/>
          </p:nvSpPr>
          <p:spPr bwMode="auto">
            <a:xfrm>
              <a:off x="1344" y="2928"/>
              <a:ext cx="1776" cy="192"/>
            </a:xfrm>
            <a:prstGeom prst="rect">
              <a:avLst/>
            </a:prstGeom>
            <a:solidFill>
              <a:srgbClr val="FFCCFF"/>
            </a:solidFill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PC </a:t>
              </a:r>
              <a:r>
                <a:rPr lang="en-US" sz="1600">
                  <a:sym typeface="Symbol" pitchFamily="18" charset="2"/>
                </a:rPr>
                <a:t> valP</a:t>
              </a:r>
            </a:p>
          </p:txBody>
        </p:sp>
        <p:sp>
          <p:nvSpPr>
            <p:cNvPr id="331802" name="Text Box 26"/>
            <p:cNvSpPr txBox="1">
              <a:spLocks noChangeArrowheads="1"/>
            </p:cNvSpPr>
            <p:nvPr/>
          </p:nvSpPr>
          <p:spPr bwMode="auto">
            <a:xfrm>
              <a:off x="576" y="2928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PC update</a:t>
              </a:r>
            </a:p>
          </p:txBody>
        </p:sp>
        <p:sp>
          <p:nvSpPr>
            <p:cNvPr id="331814" name="Text Box 38"/>
            <p:cNvSpPr txBox="1">
              <a:spLocks noChangeArrowheads="1"/>
            </p:cNvSpPr>
            <p:nvPr/>
          </p:nvSpPr>
          <p:spPr bwMode="auto">
            <a:xfrm>
              <a:off x="3216" y="292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Update PC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3363697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1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1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1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1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1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1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Executing </a:t>
            </a:r>
            <a:r>
              <a:rPr lang="en-US" dirty="0" err="1" smtClean="0">
                <a:latin typeface="Courier New" pitchFamily="49" charset="0"/>
              </a:rPr>
              <a:t>rmmovq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3481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1828800"/>
            <a:ext cx="4070350" cy="4603750"/>
          </a:xfrm>
        </p:spPr>
        <p:txBody>
          <a:bodyPr/>
          <a:lstStyle/>
          <a:p>
            <a:pPr marL="0" indent="0"/>
            <a:r>
              <a:rPr lang="en-US" sz="2000" dirty="0"/>
              <a:t>Fetch</a:t>
            </a:r>
          </a:p>
          <a:p>
            <a:pPr lvl="1"/>
            <a:r>
              <a:rPr lang="en-US" sz="1800" dirty="0"/>
              <a:t>Read </a:t>
            </a:r>
            <a:r>
              <a:rPr lang="en-US" sz="1800" dirty="0" smtClean="0"/>
              <a:t>10 </a:t>
            </a:r>
            <a:r>
              <a:rPr lang="en-US" sz="1800" dirty="0"/>
              <a:t>bytes</a:t>
            </a:r>
          </a:p>
          <a:p>
            <a:pPr marL="0" indent="0"/>
            <a:r>
              <a:rPr lang="en-US" sz="2000" dirty="0"/>
              <a:t>Decode</a:t>
            </a:r>
          </a:p>
          <a:p>
            <a:pPr lvl="1"/>
            <a:r>
              <a:rPr lang="en-US" sz="1800" dirty="0"/>
              <a:t>Read operand registers</a:t>
            </a:r>
          </a:p>
          <a:p>
            <a:pPr marL="0" indent="0"/>
            <a:r>
              <a:rPr lang="en-US" sz="2000" dirty="0"/>
              <a:t>Execute</a:t>
            </a:r>
          </a:p>
          <a:p>
            <a:pPr lvl="1"/>
            <a:r>
              <a:rPr lang="en-US" sz="1800" dirty="0"/>
              <a:t>Compute effective address</a:t>
            </a:r>
          </a:p>
        </p:txBody>
      </p:sp>
      <p:sp>
        <p:nvSpPr>
          <p:cNvPr id="34816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13263" y="1828800"/>
            <a:ext cx="4071937" cy="4603750"/>
          </a:xfrm>
        </p:spPr>
        <p:txBody>
          <a:bodyPr/>
          <a:lstStyle/>
          <a:p>
            <a:pPr marL="0" indent="0"/>
            <a:r>
              <a:rPr lang="en-US" sz="2000" dirty="0"/>
              <a:t>Memory</a:t>
            </a:r>
          </a:p>
          <a:p>
            <a:pPr lvl="1"/>
            <a:r>
              <a:rPr lang="en-US" sz="1800" dirty="0"/>
              <a:t>Write to memory</a:t>
            </a:r>
          </a:p>
          <a:p>
            <a:pPr marL="0" indent="0"/>
            <a:r>
              <a:rPr lang="en-US" sz="2000" dirty="0"/>
              <a:t>Write back</a:t>
            </a:r>
          </a:p>
          <a:p>
            <a:pPr lvl="1"/>
            <a:r>
              <a:rPr lang="en-US" sz="1800" dirty="0"/>
              <a:t>Do nothing</a:t>
            </a:r>
          </a:p>
          <a:p>
            <a:pPr marL="0" indent="0"/>
            <a:r>
              <a:rPr lang="en-US" sz="2000" dirty="0"/>
              <a:t>PC Update</a:t>
            </a:r>
          </a:p>
          <a:p>
            <a:pPr lvl="1"/>
            <a:r>
              <a:rPr lang="en-US" sz="1800" dirty="0"/>
              <a:t>Increment PC by </a:t>
            </a:r>
            <a:r>
              <a:rPr lang="en-US" sz="1800" dirty="0" smtClean="0"/>
              <a:t>10</a:t>
            </a:r>
            <a:endParaRPr lang="en-US" sz="1800" dirty="0"/>
          </a:p>
        </p:txBody>
      </p:sp>
      <p:grpSp>
        <p:nvGrpSpPr>
          <p:cNvPr id="2" name="Group 1"/>
          <p:cNvGrpSpPr/>
          <p:nvPr/>
        </p:nvGrpSpPr>
        <p:grpSpPr>
          <a:xfrm>
            <a:off x="381000" y="1060450"/>
            <a:ext cx="8299450" cy="609600"/>
            <a:chOff x="1524000" y="1143000"/>
            <a:chExt cx="8299450" cy="609600"/>
          </a:xfrm>
        </p:grpSpPr>
        <p:sp>
          <p:nvSpPr>
            <p:cNvPr id="348177" name="Rectangle 17"/>
            <p:cNvSpPr>
              <a:spLocks noChangeArrowheads="1"/>
            </p:cNvSpPr>
            <p:nvPr/>
          </p:nvSpPr>
          <p:spPr bwMode="auto">
            <a:xfrm>
              <a:off x="1524000" y="1143000"/>
              <a:ext cx="8299450" cy="609600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wrap="square" lIns="45720" rIns="45720" anchor="ctr">
              <a:spAutoFit/>
            </a:bodyPr>
            <a:lstStyle/>
            <a:p>
              <a:endParaRPr lang="en-US"/>
            </a:p>
          </p:txBody>
        </p:sp>
        <p:grpSp>
          <p:nvGrpSpPr>
            <p:cNvPr id="348178" name="Group 18"/>
            <p:cNvGrpSpPr>
              <a:grpSpLocks/>
            </p:cNvGrpSpPr>
            <p:nvPr/>
          </p:nvGrpSpPr>
          <p:grpSpPr bwMode="auto">
            <a:xfrm>
              <a:off x="1676400" y="1289050"/>
              <a:ext cx="7994650" cy="311150"/>
              <a:chOff x="480" y="2588"/>
              <a:chExt cx="5036" cy="196"/>
            </a:xfrm>
          </p:grpSpPr>
          <p:sp>
            <p:nvSpPr>
              <p:cNvPr id="348179" name="Rectangle 19"/>
              <p:cNvSpPr>
                <a:spLocks noChangeArrowheads="1"/>
              </p:cNvSpPr>
              <p:nvPr/>
            </p:nvSpPr>
            <p:spPr bwMode="auto">
              <a:xfrm>
                <a:off x="480" y="2592"/>
                <a:ext cx="1200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600" dirty="0" err="1" smtClean="0">
                    <a:solidFill>
                      <a:schemeClr val="folHlink"/>
                    </a:solidFill>
                    <a:latin typeface="Courier New" pitchFamily="49" charset="0"/>
                  </a:rPr>
                  <a:t>rmmovq</a:t>
                </a:r>
                <a:r>
                  <a:rPr lang="en-US" sz="1600" dirty="0" smtClean="0">
                    <a:solidFill>
                      <a:schemeClr val="folHlink"/>
                    </a:solidFill>
                  </a:rPr>
                  <a:t> </a:t>
                </a:r>
                <a:r>
                  <a:rPr lang="en-US" sz="1600" dirty="0" err="1">
                    <a:solidFill>
                      <a:schemeClr val="folHlink"/>
                    </a:solidFill>
                  </a:rPr>
                  <a:t>rA</a:t>
                </a:r>
                <a:r>
                  <a:rPr lang="en-US" sz="1600" dirty="0">
                    <a:solidFill>
                      <a:schemeClr val="folHlink"/>
                    </a:solidFill>
                    <a:latin typeface="Courier New" pitchFamily="49" charset="0"/>
                  </a:rPr>
                  <a:t>,</a:t>
                </a:r>
                <a:r>
                  <a:rPr lang="en-US" sz="1600" dirty="0">
                    <a:solidFill>
                      <a:schemeClr val="folHlink"/>
                    </a:solidFill>
                  </a:rPr>
                  <a:t> D</a:t>
                </a:r>
                <a:r>
                  <a:rPr lang="en-US" sz="1600" dirty="0">
                    <a:solidFill>
                      <a:schemeClr val="folHlink"/>
                    </a:solidFill>
                    <a:latin typeface="Courier New" pitchFamily="49" charset="0"/>
                  </a:rPr>
                  <a:t>(</a:t>
                </a:r>
                <a:r>
                  <a:rPr lang="en-US" sz="1600" dirty="0" err="1">
                    <a:solidFill>
                      <a:schemeClr val="folHlink"/>
                    </a:solidFill>
                  </a:rPr>
                  <a:t>rB</a:t>
                </a:r>
                <a:r>
                  <a:rPr lang="en-US" sz="1600" dirty="0">
                    <a:solidFill>
                      <a:schemeClr val="folHlink"/>
                    </a:solidFill>
                  </a:rPr>
                  <a:t>)</a:t>
                </a:r>
              </a:p>
            </p:txBody>
          </p:sp>
          <p:grpSp>
            <p:nvGrpSpPr>
              <p:cNvPr id="348180" name="Group 20"/>
              <p:cNvGrpSpPr>
                <a:grpSpLocks/>
              </p:cNvGrpSpPr>
              <p:nvPr/>
            </p:nvGrpSpPr>
            <p:grpSpPr bwMode="auto">
              <a:xfrm>
                <a:off x="1680" y="2588"/>
                <a:ext cx="3836" cy="196"/>
                <a:chOff x="3168" y="3356"/>
                <a:chExt cx="3836" cy="196"/>
              </a:xfrm>
            </p:grpSpPr>
            <p:grpSp>
              <p:nvGrpSpPr>
                <p:cNvPr id="348181" name="Group 21"/>
                <p:cNvGrpSpPr>
                  <a:grpSpLocks/>
                </p:cNvGrpSpPr>
                <p:nvPr/>
              </p:nvGrpSpPr>
              <p:grpSpPr bwMode="auto">
                <a:xfrm>
                  <a:off x="3168" y="3360"/>
                  <a:ext cx="384" cy="192"/>
                  <a:chOff x="1296" y="2544"/>
                  <a:chExt cx="384" cy="192"/>
                </a:xfrm>
              </p:grpSpPr>
              <p:sp>
                <p:nvSpPr>
                  <p:cNvPr id="348182" name="Rectangle 22"/>
                  <p:cNvSpPr>
                    <a:spLocks noChangeArrowheads="1"/>
                  </p:cNvSpPr>
                  <p:nvPr/>
                </p:nvSpPr>
                <p:spPr bwMode="auto">
                  <a:xfrm>
                    <a:off x="1296" y="2544"/>
                    <a:ext cx="192" cy="192"/>
                  </a:xfrm>
                  <a:prstGeom prst="rect">
                    <a:avLst/>
                  </a:prstGeom>
                  <a:solidFill>
                    <a:schemeClr val="bg1"/>
                  </a:solidFill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lnSpc>
                        <a:spcPct val="100000"/>
                      </a:lnSpc>
                    </a:pPr>
                    <a:r>
                      <a:rPr lang="en-US" dirty="0">
                        <a:latin typeface="Courier New" pitchFamily="49" charset="0"/>
                      </a:rPr>
                      <a:t>4</a:t>
                    </a:r>
                  </a:p>
                </p:txBody>
              </p:sp>
              <p:sp>
                <p:nvSpPr>
                  <p:cNvPr id="348183" name="Rectangle 23"/>
                  <p:cNvSpPr>
                    <a:spLocks noChangeArrowheads="1"/>
                  </p:cNvSpPr>
                  <p:nvPr/>
                </p:nvSpPr>
                <p:spPr bwMode="auto">
                  <a:xfrm>
                    <a:off x="1488" y="2544"/>
                    <a:ext cx="192" cy="192"/>
                  </a:xfrm>
                  <a:prstGeom prst="rect">
                    <a:avLst/>
                  </a:prstGeom>
                  <a:solidFill>
                    <a:schemeClr val="bg1"/>
                  </a:solidFill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lnSpc>
                        <a:spcPct val="100000"/>
                      </a:lnSpc>
                    </a:pPr>
                    <a:r>
                      <a:rPr lang="en-US">
                        <a:latin typeface="Courier New" pitchFamily="49" charset="0"/>
                      </a:rPr>
                      <a:t>0</a:t>
                    </a:r>
                  </a:p>
                </p:txBody>
              </p:sp>
              <p:sp>
                <p:nvSpPr>
                  <p:cNvPr id="348184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1296" y="2544"/>
                    <a:ext cx="384" cy="192"/>
                  </a:xfrm>
                  <a:prstGeom prst="rect">
                    <a:avLst/>
                  </a:prstGeom>
                  <a:noFill/>
                  <a:ln w="2857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lnSpc>
                        <a:spcPct val="100000"/>
                      </a:lnSpc>
                    </a:pPr>
                    <a:endParaRPr lang="en-US">
                      <a:latin typeface="Courier New" pitchFamily="49" charset="0"/>
                    </a:endParaRPr>
                  </a:p>
                </p:txBody>
              </p:sp>
            </p:grpSp>
            <p:grpSp>
              <p:nvGrpSpPr>
                <p:cNvPr id="348185" name="Group 25"/>
                <p:cNvGrpSpPr>
                  <a:grpSpLocks/>
                </p:cNvGrpSpPr>
                <p:nvPr/>
              </p:nvGrpSpPr>
              <p:grpSpPr bwMode="auto">
                <a:xfrm>
                  <a:off x="3552" y="3360"/>
                  <a:ext cx="384" cy="192"/>
                  <a:chOff x="2688" y="1632"/>
                  <a:chExt cx="384" cy="192"/>
                </a:xfrm>
              </p:grpSpPr>
              <p:sp>
                <p:nvSpPr>
                  <p:cNvPr id="348186" name="Rectangle 26"/>
                  <p:cNvSpPr>
                    <a:spLocks noChangeArrowheads="1"/>
                  </p:cNvSpPr>
                  <p:nvPr/>
                </p:nvSpPr>
                <p:spPr bwMode="auto">
                  <a:xfrm>
                    <a:off x="2688" y="1632"/>
                    <a:ext cx="192" cy="192"/>
                  </a:xfrm>
                  <a:prstGeom prst="rect">
                    <a:avLst/>
                  </a:prstGeom>
                  <a:solidFill>
                    <a:schemeClr val="bg1"/>
                  </a:solidFill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lnSpc>
                        <a:spcPct val="100000"/>
                      </a:lnSpc>
                    </a:pPr>
                    <a:r>
                      <a:rPr lang="en-US" sz="1600">
                        <a:solidFill>
                          <a:schemeClr val="folHlink"/>
                        </a:solidFill>
                      </a:rPr>
                      <a:t>rA</a:t>
                    </a:r>
                  </a:p>
                </p:txBody>
              </p:sp>
              <p:sp>
                <p:nvSpPr>
                  <p:cNvPr id="348187" name="Rectangle 27"/>
                  <p:cNvSpPr>
                    <a:spLocks noChangeArrowheads="1"/>
                  </p:cNvSpPr>
                  <p:nvPr/>
                </p:nvSpPr>
                <p:spPr bwMode="auto">
                  <a:xfrm>
                    <a:off x="2880" y="1632"/>
                    <a:ext cx="192" cy="192"/>
                  </a:xfrm>
                  <a:prstGeom prst="rect">
                    <a:avLst/>
                  </a:prstGeom>
                  <a:solidFill>
                    <a:schemeClr val="bg1"/>
                  </a:solidFill>
                  <a:ln w="635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lnSpc>
                        <a:spcPct val="100000"/>
                      </a:lnSpc>
                    </a:pPr>
                    <a:r>
                      <a:rPr lang="en-US"/>
                      <a:t>rB</a:t>
                    </a:r>
                  </a:p>
                </p:txBody>
              </p:sp>
              <p:sp>
                <p:nvSpPr>
                  <p:cNvPr id="348188" name="Rectangle 28"/>
                  <p:cNvSpPr>
                    <a:spLocks noChangeArrowheads="1"/>
                  </p:cNvSpPr>
                  <p:nvPr/>
                </p:nvSpPr>
                <p:spPr bwMode="auto">
                  <a:xfrm>
                    <a:off x="2688" y="1632"/>
                    <a:ext cx="384" cy="192"/>
                  </a:xfrm>
                  <a:prstGeom prst="rect">
                    <a:avLst/>
                  </a:prstGeom>
                  <a:noFill/>
                  <a:ln w="2857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eaLnBrk="1" hangingPunct="1">
                      <a:lnSpc>
                        <a:spcPct val="100000"/>
                      </a:lnSpc>
                    </a:pPr>
                    <a:endParaRPr lang="en-US">
                      <a:latin typeface="Courier New" pitchFamily="49" charset="0"/>
                    </a:endParaRPr>
                  </a:p>
                </p:txBody>
              </p:sp>
            </p:grpSp>
            <p:sp>
              <p:nvSpPr>
                <p:cNvPr id="348189" name="Rectangle 29"/>
                <p:cNvSpPr>
                  <a:spLocks noChangeArrowheads="1"/>
                </p:cNvSpPr>
                <p:nvPr/>
              </p:nvSpPr>
              <p:spPr bwMode="auto">
                <a:xfrm>
                  <a:off x="3936" y="3356"/>
                  <a:ext cx="3068" cy="196"/>
                </a:xfrm>
                <a:prstGeom prst="rect">
                  <a:avLst/>
                </a:prstGeom>
                <a:solidFill>
                  <a:schemeClr val="bg1"/>
                </a:solidFill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/>
                    <a:t>D</a:t>
                  </a: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76559980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978" name="Text Box 10"/>
          <p:cNvSpPr txBox="1">
            <a:spLocks noChangeArrowheads="1"/>
          </p:cNvSpPr>
          <p:nvPr/>
        </p:nvSpPr>
        <p:spPr bwMode="auto">
          <a:xfrm>
            <a:off x="2133600" y="1295400"/>
            <a:ext cx="2819400" cy="12192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339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Stage Computation: </a:t>
            </a:r>
            <a:r>
              <a:rPr lang="en-US" dirty="0" err="1" smtClean="0">
                <a:latin typeface="Courier New" pitchFamily="49" charset="0"/>
              </a:rPr>
              <a:t>rmmovq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339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257800"/>
            <a:ext cx="8294687" cy="1174750"/>
          </a:xfrm>
        </p:spPr>
        <p:txBody>
          <a:bodyPr/>
          <a:lstStyle/>
          <a:p>
            <a:pPr lvl="1"/>
            <a:r>
              <a:rPr lang="en-US"/>
              <a:t>Use ALU for address computation</a:t>
            </a:r>
          </a:p>
        </p:txBody>
      </p:sp>
      <p:sp>
        <p:nvSpPr>
          <p:cNvPr id="339972" name="Text Box 4"/>
          <p:cNvSpPr txBox="1">
            <a:spLocks noChangeArrowheads="1"/>
          </p:cNvSpPr>
          <p:nvPr/>
        </p:nvSpPr>
        <p:spPr bwMode="auto">
          <a:xfrm>
            <a:off x="2133600" y="990600"/>
            <a:ext cx="28194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 dirty="0" err="1" smtClean="0">
                <a:latin typeface="Courier New" pitchFamily="49" charset="0"/>
              </a:rPr>
              <a:t>rmmovq</a:t>
            </a:r>
            <a:r>
              <a:rPr lang="en-US" sz="1600" dirty="0" smtClean="0"/>
              <a:t> </a:t>
            </a:r>
            <a:r>
              <a:rPr lang="en-US" sz="1600" dirty="0" err="1"/>
              <a:t>rA</a:t>
            </a:r>
            <a:r>
              <a:rPr lang="en-US" sz="1600" dirty="0"/>
              <a:t>, D(</a:t>
            </a:r>
            <a:r>
              <a:rPr lang="en-US" sz="1600" dirty="0" err="1"/>
              <a:t>rB</a:t>
            </a:r>
            <a:r>
              <a:rPr lang="en-US" sz="1600" dirty="0"/>
              <a:t>)</a:t>
            </a:r>
          </a:p>
        </p:txBody>
      </p:sp>
      <p:sp>
        <p:nvSpPr>
          <p:cNvPr id="339974" name="Text Box 6"/>
          <p:cNvSpPr txBox="1">
            <a:spLocks noChangeArrowheads="1"/>
          </p:cNvSpPr>
          <p:nvPr/>
        </p:nvSpPr>
        <p:spPr bwMode="auto">
          <a:xfrm>
            <a:off x="2133600" y="1295400"/>
            <a:ext cx="2819400" cy="304800"/>
          </a:xfrm>
          <a:prstGeom prst="rect">
            <a:avLst/>
          </a:prstGeom>
          <a:solidFill>
            <a:srgbClr val="FFCC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 dirty="0" err="1"/>
              <a:t>icode:ifun</a:t>
            </a:r>
            <a:r>
              <a:rPr lang="en-US" sz="1600" dirty="0"/>
              <a:t> </a:t>
            </a:r>
            <a:r>
              <a:rPr lang="en-US" sz="1600" dirty="0">
                <a:sym typeface="Symbol" pitchFamily="18" charset="2"/>
              </a:rPr>
              <a:t></a:t>
            </a:r>
            <a:r>
              <a:rPr lang="en-US" sz="1600" dirty="0"/>
              <a:t> M</a:t>
            </a:r>
            <a:r>
              <a:rPr lang="en-US" sz="1600" baseline="-25000" dirty="0"/>
              <a:t>1</a:t>
            </a:r>
            <a:r>
              <a:rPr lang="en-US" sz="1600" dirty="0"/>
              <a:t>[PC]</a:t>
            </a:r>
          </a:p>
        </p:txBody>
      </p:sp>
      <p:sp>
        <p:nvSpPr>
          <p:cNvPr id="339975" name="Text Box 7"/>
          <p:cNvSpPr txBox="1">
            <a:spLocks noChangeArrowheads="1"/>
          </p:cNvSpPr>
          <p:nvPr/>
        </p:nvSpPr>
        <p:spPr bwMode="auto">
          <a:xfrm>
            <a:off x="2133600" y="1600200"/>
            <a:ext cx="2819400" cy="304800"/>
          </a:xfrm>
          <a:prstGeom prst="rect">
            <a:avLst/>
          </a:prstGeom>
          <a:solidFill>
            <a:srgbClr val="FFCC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rA:rB </a:t>
            </a:r>
            <a:r>
              <a:rPr lang="en-US" sz="1600">
                <a:sym typeface="Symbol" pitchFamily="18" charset="2"/>
              </a:rPr>
              <a:t></a:t>
            </a:r>
            <a:r>
              <a:rPr lang="en-US" sz="1600"/>
              <a:t> M</a:t>
            </a:r>
            <a:r>
              <a:rPr lang="en-US" sz="1600" baseline="-25000"/>
              <a:t>1</a:t>
            </a:r>
            <a:r>
              <a:rPr lang="en-US" sz="1600"/>
              <a:t>[PC+1]</a:t>
            </a:r>
          </a:p>
        </p:txBody>
      </p:sp>
      <p:sp>
        <p:nvSpPr>
          <p:cNvPr id="339976" name="Text Box 8"/>
          <p:cNvSpPr txBox="1">
            <a:spLocks noChangeArrowheads="1"/>
          </p:cNvSpPr>
          <p:nvPr/>
        </p:nvSpPr>
        <p:spPr bwMode="auto">
          <a:xfrm>
            <a:off x="2133600" y="1905000"/>
            <a:ext cx="2819400" cy="304800"/>
          </a:xfrm>
          <a:prstGeom prst="rect">
            <a:avLst/>
          </a:prstGeom>
          <a:solidFill>
            <a:srgbClr val="FFCC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 dirty="0" err="1"/>
              <a:t>valC</a:t>
            </a:r>
            <a:r>
              <a:rPr lang="en-US" sz="1600" dirty="0"/>
              <a:t> </a:t>
            </a:r>
            <a:r>
              <a:rPr lang="en-US" sz="1600" dirty="0">
                <a:sym typeface="Symbol" pitchFamily="18" charset="2"/>
              </a:rPr>
              <a:t></a:t>
            </a:r>
            <a:r>
              <a:rPr lang="en-US" sz="1600" dirty="0"/>
              <a:t> </a:t>
            </a:r>
            <a:r>
              <a:rPr lang="en-US" sz="1600" dirty="0" smtClean="0"/>
              <a:t>M</a:t>
            </a:r>
            <a:r>
              <a:rPr lang="en-US" sz="1600" baseline="-25000" dirty="0" smtClean="0"/>
              <a:t>8</a:t>
            </a:r>
            <a:r>
              <a:rPr lang="en-US" sz="1600" dirty="0" smtClean="0"/>
              <a:t>[</a:t>
            </a:r>
            <a:r>
              <a:rPr lang="en-US" sz="1600" dirty="0"/>
              <a:t>PC+2]</a:t>
            </a:r>
          </a:p>
        </p:txBody>
      </p:sp>
      <p:sp>
        <p:nvSpPr>
          <p:cNvPr id="339977" name="Text Box 9"/>
          <p:cNvSpPr txBox="1">
            <a:spLocks noChangeArrowheads="1"/>
          </p:cNvSpPr>
          <p:nvPr/>
        </p:nvSpPr>
        <p:spPr bwMode="auto">
          <a:xfrm>
            <a:off x="2133600" y="2209800"/>
            <a:ext cx="2819400" cy="304800"/>
          </a:xfrm>
          <a:prstGeom prst="rect">
            <a:avLst/>
          </a:prstGeom>
          <a:solidFill>
            <a:srgbClr val="FFCC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 dirty="0" err="1"/>
              <a:t>valP</a:t>
            </a:r>
            <a:r>
              <a:rPr lang="en-US" sz="1600" dirty="0"/>
              <a:t> </a:t>
            </a:r>
            <a:r>
              <a:rPr lang="en-US" sz="1600" dirty="0">
                <a:sym typeface="Symbol" pitchFamily="18" charset="2"/>
              </a:rPr>
              <a:t> PC</a:t>
            </a:r>
            <a:r>
              <a:rPr lang="en-US" sz="1600" dirty="0" smtClean="0">
                <a:sym typeface="Symbol" pitchFamily="18" charset="2"/>
              </a:rPr>
              <a:t>+10</a:t>
            </a:r>
            <a:endParaRPr lang="en-US" sz="1600" dirty="0">
              <a:sym typeface="Symbol" pitchFamily="18" charset="2"/>
            </a:endParaRPr>
          </a:p>
        </p:txBody>
      </p:sp>
      <p:sp>
        <p:nvSpPr>
          <p:cNvPr id="339979" name="Text Box 11"/>
          <p:cNvSpPr txBox="1">
            <a:spLocks noChangeArrowheads="1"/>
          </p:cNvSpPr>
          <p:nvPr/>
        </p:nvSpPr>
        <p:spPr bwMode="auto">
          <a:xfrm>
            <a:off x="914400" y="1295400"/>
            <a:ext cx="1219200" cy="12192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 algn="l">
              <a:spcBef>
                <a:spcPct val="50000"/>
              </a:spcBef>
            </a:pPr>
            <a:r>
              <a:rPr lang="en-US" sz="1600"/>
              <a:t>Fetch</a:t>
            </a:r>
          </a:p>
        </p:txBody>
      </p:sp>
      <p:sp>
        <p:nvSpPr>
          <p:cNvPr id="339980" name="Text Box 12"/>
          <p:cNvSpPr txBox="1">
            <a:spLocks noChangeArrowheads="1"/>
          </p:cNvSpPr>
          <p:nvPr/>
        </p:nvSpPr>
        <p:spPr bwMode="auto">
          <a:xfrm>
            <a:off x="5105400" y="12954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Read instruction byte</a:t>
            </a:r>
          </a:p>
        </p:txBody>
      </p:sp>
      <p:sp>
        <p:nvSpPr>
          <p:cNvPr id="339981" name="Text Box 13"/>
          <p:cNvSpPr txBox="1">
            <a:spLocks noChangeArrowheads="1"/>
          </p:cNvSpPr>
          <p:nvPr/>
        </p:nvSpPr>
        <p:spPr bwMode="auto">
          <a:xfrm>
            <a:off x="5105400" y="16002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 dirty="0"/>
              <a:t>Read register byte</a:t>
            </a:r>
          </a:p>
        </p:txBody>
      </p:sp>
      <p:sp>
        <p:nvSpPr>
          <p:cNvPr id="339982" name="Text Box 14"/>
          <p:cNvSpPr txBox="1">
            <a:spLocks noChangeArrowheads="1"/>
          </p:cNvSpPr>
          <p:nvPr/>
        </p:nvSpPr>
        <p:spPr bwMode="auto">
          <a:xfrm>
            <a:off x="5105400" y="19050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 dirty="0"/>
              <a:t>Read displacement D</a:t>
            </a:r>
          </a:p>
        </p:txBody>
      </p:sp>
      <p:sp>
        <p:nvSpPr>
          <p:cNvPr id="339983" name="Text Box 15"/>
          <p:cNvSpPr txBox="1">
            <a:spLocks noChangeArrowheads="1"/>
          </p:cNvSpPr>
          <p:nvPr/>
        </p:nvSpPr>
        <p:spPr bwMode="auto">
          <a:xfrm>
            <a:off x="5105400" y="22098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Compute next PC</a:t>
            </a:r>
          </a:p>
        </p:txBody>
      </p:sp>
      <p:grpSp>
        <p:nvGrpSpPr>
          <p:cNvPr id="339984" name="Group 16"/>
          <p:cNvGrpSpPr>
            <a:grpSpLocks/>
          </p:cNvGrpSpPr>
          <p:nvPr/>
        </p:nvGrpSpPr>
        <p:grpSpPr bwMode="auto">
          <a:xfrm>
            <a:off x="914400" y="2514600"/>
            <a:ext cx="7010400" cy="609600"/>
            <a:chOff x="576" y="1584"/>
            <a:chExt cx="4416" cy="384"/>
          </a:xfrm>
        </p:grpSpPr>
        <p:sp>
          <p:nvSpPr>
            <p:cNvPr id="339985" name="Text Box 17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192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valA </a:t>
              </a:r>
              <a:r>
                <a:rPr lang="en-US" sz="1600">
                  <a:sym typeface="Symbol" pitchFamily="18" charset="2"/>
                </a:rPr>
                <a:t> R[rA]</a:t>
              </a:r>
            </a:p>
          </p:txBody>
        </p:sp>
        <p:sp>
          <p:nvSpPr>
            <p:cNvPr id="339986" name="Text Box 18"/>
            <p:cNvSpPr txBox="1">
              <a:spLocks noChangeArrowheads="1"/>
            </p:cNvSpPr>
            <p:nvPr/>
          </p:nvSpPr>
          <p:spPr bwMode="auto">
            <a:xfrm>
              <a:off x="1344" y="1776"/>
              <a:ext cx="1776" cy="192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valB </a:t>
              </a:r>
              <a:r>
                <a:rPr lang="en-US" sz="1600">
                  <a:sym typeface="Symbol" pitchFamily="18" charset="2"/>
                </a:rPr>
                <a:t> R[rB]</a:t>
              </a:r>
            </a:p>
          </p:txBody>
        </p:sp>
        <p:sp>
          <p:nvSpPr>
            <p:cNvPr id="339987" name="Text Box 19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39988" name="Text Box 20"/>
            <p:cNvSpPr txBox="1">
              <a:spLocks noChangeArrowheads="1"/>
            </p:cNvSpPr>
            <p:nvPr/>
          </p:nvSpPr>
          <p:spPr bwMode="auto">
            <a:xfrm>
              <a:off x="576" y="158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39989" name="Text Box 21"/>
            <p:cNvSpPr txBox="1">
              <a:spLocks noChangeArrowheads="1"/>
            </p:cNvSpPr>
            <p:nvPr/>
          </p:nvSpPr>
          <p:spPr bwMode="auto">
            <a:xfrm>
              <a:off x="3216" y="1584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operand A</a:t>
              </a:r>
            </a:p>
          </p:txBody>
        </p:sp>
        <p:sp>
          <p:nvSpPr>
            <p:cNvPr id="339990" name="Text Box 22"/>
            <p:cNvSpPr txBox="1">
              <a:spLocks noChangeArrowheads="1"/>
            </p:cNvSpPr>
            <p:nvPr/>
          </p:nvSpPr>
          <p:spPr bwMode="auto">
            <a:xfrm>
              <a:off x="3216" y="177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operand B</a:t>
              </a:r>
            </a:p>
          </p:txBody>
        </p:sp>
      </p:grpSp>
      <p:grpSp>
        <p:nvGrpSpPr>
          <p:cNvPr id="339991" name="Group 23"/>
          <p:cNvGrpSpPr>
            <a:grpSpLocks/>
          </p:cNvGrpSpPr>
          <p:nvPr/>
        </p:nvGrpSpPr>
        <p:grpSpPr bwMode="auto">
          <a:xfrm>
            <a:off x="914400" y="3124200"/>
            <a:ext cx="7010400" cy="609600"/>
            <a:chOff x="576" y="1968"/>
            <a:chExt cx="4416" cy="384"/>
          </a:xfrm>
        </p:grpSpPr>
        <p:sp>
          <p:nvSpPr>
            <p:cNvPr id="339992" name="Text Box 24"/>
            <p:cNvSpPr txBox="1">
              <a:spLocks noChangeArrowheads="1"/>
            </p:cNvSpPr>
            <p:nvPr/>
          </p:nvSpPr>
          <p:spPr bwMode="auto">
            <a:xfrm>
              <a:off x="1344" y="1968"/>
              <a:ext cx="1776" cy="192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8" charset="2"/>
                </a:rPr>
                <a:t> valB + valC</a:t>
              </a:r>
            </a:p>
          </p:txBody>
        </p:sp>
        <p:sp>
          <p:nvSpPr>
            <p:cNvPr id="339993" name="Text Box 25"/>
            <p:cNvSpPr txBox="1">
              <a:spLocks noChangeArrowheads="1"/>
            </p:cNvSpPr>
            <p:nvPr/>
          </p:nvSpPr>
          <p:spPr bwMode="auto">
            <a:xfrm>
              <a:off x="1344" y="2160"/>
              <a:ext cx="1776" cy="192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39994" name="Text Box 26"/>
            <p:cNvSpPr txBox="1">
              <a:spLocks noChangeArrowheads="1"/>
            </p:cNvSpPr>
            <p:nvPr/>
          </p:nvSpPr>
          <p:spPr bwMode="auto">
            <a:xfrm>
              <a:off x="1344" y="1968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39995" name="Text Box 27"/>
            <p:cNvSpPr txBox="1">
              <a:spLocks noChangeArrowheads="1"/>
            </p:cNvSpPr>
            <p:nvPr/>
          </p:nvSpPr>
          <p:spPr bwMode="auto">
            <a:xfrm>
              <a:off x="576" y="1968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39996" name="Text Box 28"/>
            <p:cNvSpPr txBox="1">
              <a:spLocks noChangeArrowheads="1"/>
            </p:cNvSpPr>
            <p:nvPr/>
          </p:nvSpPr>
          <p:spPr bwMode="auto">
            <a:xfrm>
              <a:off x="3216" y="196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Compute effective address</a:t>
              </a:r>
            </a:p>
          </p:txBody>
        </p:sp>
        <p:sp>
          <p:nvSpPr>
            <p:cNvPr id="339997" name="Text Box 29"/>
            <p:cNvSpPr txBox="1">
              <a:spLocks noChangeArrowheads="1"/>
            </p:cNvSpPr>
            <p:nvPr/>
          </p:nvSpPr>
          <p:spPr bwMode="auto">
            <a:xfrm>
              <a:off x="3216" y="2160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</p:grpSp>
      <p:grpSp>
        <p:nvGrpSpPr>
          <p:cNvPr id="339998" name="Group 30"/>
          <p:cNvGrpSpPr>
            <a:grpSpLocks/>
          </p:cNvGrpSpPr>
          <p:nvPr/>
        </p:nvGrpSpPr>
        <p:grpSpPr bwMode="auto">
          <a:xfrm>
            <a:off x="914400" y="3733800"/>
            <a:ext cx="7010400" cy="304800"/>
            <a:chOff x="576" y="2352"/>
            <a:chExt cx="4416" cy="192"/>
          </a:xfrm>
        </p:grpSpPr>
        <p:sp>
          <p:nvSpPr>
            <p:cNvPr id="339999" name="Text Box 31"/>
            <p:cNvSpPr txBox="1">
              <a:spLocks noChangeArrowheads="1"/>
            </p:cNvSpPr>
            <p:nvPr/>
          </p:nvSpPr>
          <p:spPr bwMode="auto">
            <a:xfrm>
              <a:off x="1344" y="2352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/>
                <a:t> </a:t>
              </a:r>
              <a:r>
                <a:rPr lang="en-US" sz="1600" dirty="0" smtClean="0"/>
                <a:t>M</a:t>
              </a:r>
              <a:r>
                <a:rPr lang="en-US" sz="1600" baseline="-25000" dirty="0"/>
                <a:t>8</a:t>
              </a:r>
              <a:r>
                <a:rPr lang="en-US" sz="1600" dirty="0" smtClean="0"/>
                <a:t>[</a:t>
              </a:r>
              <a:r>
                <a:rPr lang="en-US" sz="1600" dirty="0" err="1"/>
                <a:t>valE</a:t>
              </a:r>
              <a:r>
                <a:rPr lang="en-US" sz="1600" dirty="0"/>
                <a:t>] </a:t>
              </a:r>
              <a:r>
                <a:rPr lang="en-US" sz="1600" dirty="0">
                  <a:sym typeface="Symbol" pitchFamily="18" charset="2"/>
                </a:rPr>
                <a:t></a:t>
              </a:r>
              <a:r>
                <a:rPr lang="en-US" sz="1600" dirty="0"/>
                <a:t> </a:t>
              </a:r>
              <a:r>
                <a:rPr lang="en-US" sz="1600" dirty="0" err="1"/>
                <a:t>valA</a:t>
              </a:r>
              <a:endParaRPr lang="en-US" sz="1600" dirty="0"/>
            </a:p>
          </p:txBody>
        </p:sp>
        <p:sp>
          <p:nvSpPr>
            <p:cNvPr id="340000" name="Text Box 32"/>
            <p:cNvSpPr txBox="1">
              <a:spLocks noChangeArrowheads="1"/>
            </p:cNvSpPr>
            <p:nvPr/>
          </p:nvSpPr>
          <p:spPr bwMode="auto">
            <a:xfrm>
              <a:off x="576" y="2352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340001" name="Text Box 33"/>
            <p:cNvSpPr txBox="1">
              <a:spLocks noChangeArrowheads="1"/>
            </p:cNvSpPr>
            <p:nvPr/>
          </p:nvSpPr>
          <p:spPr bwMode="auto">
            <a:xfrm>
              <a:off x="3216" y="2352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 value to memory  </a:t>
              </a:r>
            </a:p>
          </p:txBody>
        </p:sp>
      </p:grpSp>
      <p:grpSp>
        <p:nvGrpSpPr>
          <p:cNvPr id="340002" name="Group 34"/>
          <p:cNvGrpSpPr>
            <a:grpSpLocks/>
          </p:cNvGrpSpPr>
          <p:nvPr/>
        </p:nvGrpSpPr>
        <p:grpSpPr bwMode="auto">
          <a:xfrm>
            <a:off x="914400" y="4038600"/>
            <a:ext cx="7010400" cy="609600"/>
            <a:chOff x="576" y="2544"/>
            <a:chExt cx="4416" cy="384"/>
          </a:xfrm>
        </p:grpSpPr>
        <p:sp>
          <p:nvSpPr>
            <p:cNvPr id="340003" name="Text Box 35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>
                <a:sym typeface="Symbol" pitchFamily="18" charset="2"/>
              </a:endParaRPr>
            </a:p>
          </p:txBody>
        </p:sp>
        <p:sp>
          <p:nvSpPr>
            <p:cNvPr id="340004" name="Text Box 36"/>
            <p:cNvSpPr txBox="1">
              <a:spLocks noChangeArrowheads="1"/>
            </p:cNvSpPr>
            <p:nvPr/>
          </p:nvSpPr>
          <p:spPr bwMode="auto">
            <a:xfrm>
              <a:off x="1344" y="2736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340005" name="Text Box 37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0006" name="Text Box 38"/>
            <p:cNvSpPr txBox="1">
              <a:spLocks noChangeArrowheads="1"/>
            </p:cNvSpPr>
            <p:nvPr/>
          </p:nvSpPr>
          <p:spPr bwMode="auto">
            <a:xfrm>
              <a:off x="576" y="254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</a:t>
              </a:r>
            </a:p>
            <a:p>
              <a:pPr algn="l">
                <a:spcBef>
                  <a:spcPct val="50000"/>
                </a:spcBef>
              </a:pPr>
              <a:r>
                <a:rPr lang="en-US" sz="1600"/>
                <a:t>back</a:t>
              </a:r>
            </a:p>
          </p:txBody>
        </p:sp>
        <p:sp>
          <p:nvSpPr>
            <p:cNvPr id="340007" name="Text Box 39"/>
            <p:cNvSpPr txBox="1">
              <a:spLocks noChangeArrowheads="1"/>
            </p:cNvSpPr>
            <p:nvPr/>
          </p:nvSpPr>
          <p:spPr bwMode="auto">
            <a:xfrm>
              <a:off x="3216" y="2544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0008" name="Text Box 40"/>
            <p:cNvSpPr txBox="1">
              <a:spLocks noChangeArrowheads="1"/>
            </p:cNvSpPr>
            <p:nvPr/>
          </p:nvSpPr>
          <p:spPr bwMode="auto">
            <a:xfrm>
              <a:off x="3216" y="273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</p:grpSp>
      <p:grpSp>
        <p:nvGrpSpPr>
          <p:cNvPr id="340009" name="Group 41"/>
          <p:cNvGrpSpPr>
            <a:grpSpLocks/>
          </p:cNvGrpSpPr>
          <p:nvPr/>
        </p:nvGrpSpPr>
        <p:grpSpPr bwMode="auto">
          <a:xfrm>
            <a:off x="914400" y="4648200"/>
            <a:ext cx="7010400" cy="304800"/>
            <a:chOff x="576" y="2928"/>
            <a:chExt cx="4416" cy="192"/>
          </a:xfrm>
        </p:grpSpPr>
        <p:sp>
          <p:nvSpPr>
            <p:cNvPr id="340010" name="Text Box 42"/>
            <p:cNvSpPr txBox="1">
              <a:spLocks noChangeArrowheads="1"/>
            </p:cNvSpPr>
            <p:nvPr/>
          </p:nvSpPr>
          <p:spPr bwMode="auto">
            <a:xfrm>
              <a:off x="1344" y="2928"/>
              <a:ext cx="1776" cy="192"/>
            </a:xfrm>
            <a:prstGeom prst="rect">
              <a:avLst/>
            </a:prstGeom>
            <a:solidFill>
              <a:srgbClr val="FFCCFF"/>
            </a:solidFill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PC </a:t>
              </a:r>
              <a:r>
                <a:rPr lang="en-US" sz="1600">
                  <a:sym typeface="Symbol" pitchFamily="18" charset="2"/>
                </a:rPr>
                <a:t> valP</a:t>
              </a:r>
            </a:p>
          </p:txBody>
        </p:sp>
        <p:sp>
          <p:nvSpPr>
            <p:cNvPr id="340011" name="Text Box 43"/>
            <p:cNvSpPr txBox="1">
              <a:spLocks noChangeArrowheads="1"/>
            </p:cNvSpPr>
            <p:nvPr/>
          </p:nvSpPr>
          <p:spPr bwMode="auto">
            <a:xfrm>
              <a:off x="576" y="2928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PC update</a:t>
              </a:r>
            </a:p>
          </p:txBody>
        </p:sp>
        <p:sp>
          <p:nvSpPr>
            <p:cNvPr id="340012" name="Text Box 44"/>
            <p:cNvSpPr txBox="1">
              <a:spLocks noChangeArrowheads="1"/>
            </p:cNvSpPr>
            <p:nvPr/>
          </p:nvSpPr>
          <p:spPr bwMode="auto">
            <a:xfrm>
              <a:off x="3216" y="292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Update PC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1316325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9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9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9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0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0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Executing </a:t>
            </a:r>
            <a:r>
              <a:rPr lang="en-US" dirty="0" err="1" smtClean="0">
                <a:latin typeface="Courier New" pitchFamily="49" charset="0"/>
              </a:rPr>
              <a:t>popq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3491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1828800"/>
            <a:ext cx="4070350" cy="4603750"/>
          </a:xfrm>
        </p:spPr>
        <p:txBody>
          <a:bodyPr/>
          <a:lstStyle/>
          <a:p>
            <a:pPr marL="0" indent="0"/>
            <a:r>
              <a:rPr lang="en-US" sz="2000" dirty="0"/>
              <a:t>Fetch</a:t>
            </a:r>
          </a:p>
          <a:p>
            <a:pPr lvl="1"/>
            <a:r>
              <a:rPr lang="en-US" sz="1800" dirty="0"/>
              <a:t>Read 2 bytes</a:t>
            </a:r>
          </a:p>
          <a:p>
            <a:pPr marL="0" indent="0"/>
            <a:r>
              <a:rPr lang="en-US" sz="2000" dirty="0"/>
              <a:t>Decode</a:t>
            </a:r>
          </a:p>
          <a:p>
            <a:pPr lvl="1"/>
            <a:r>
              <a:rPr lang="en-US" sz="1800" dirty="0"/>
              <a:t>Read stack pointer</a:t>
            </a:r>
          </a:p>
          <a:p>
            <a:pPr marL="0" indent="0"/>
            <a:r>
              <a:rPr lang="en-US" sz="2000" dirty="0"/>
              <a:t>Execute</a:t>
            </a:r>
          </a:p>
          <a:p>
            <a:pPr lvl="1"/>
            <a:r>
              <a:rPr lang="en-US" sz="1800" dirty="0"/>
              <a:t>Increment stack pointer by </a:t>
            </a:r>
            <a:r>
              <a:rPr lang="en-US" sz="1800" dirty="0" smtClean="0"/>
              <a:t>8</a:t>
            </a:r>
            <a:endParaRPr lang="en-US" sz="1800" dirty="0"/>
          </a:p>
        </p:txBody>
      </p:sp>
      <p:sp>
        <p:nvSpPr>
          <p:cNvPr id="34918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13263" y="1828800"/>
            <a:ext cx="4071937" cy="4603750"/>
          </a:xfrm>
        </p:spPr>
        <p:txBody>
          <a:bodyPr/>
          <a:lstStyle/>
          <a:p>
            <a:pPr marL="0" indent="0"/>
            <a:r>
              <a:rPr lang="en-US" sz="2000"/>
              <a:t>Memory</a:t>
            </a:r>
          </a:p>
          <a:p>
            <a:pPr lvl="1"/>
            <a:r>
              <a:rPr lang="en-US" sz="1800"/>
              <a:t>Read from old stack pointer</a:t>
            </a:r>
          </a:p>
          <a:p>
            <a:pPr marL="0" indent="0"/>
            <a:r>
              <a:rPr lang="en-US" sz="2000"/>
              <a:t>Write back</a:t>
            </a:r>
          </a:p>
          <a:p>
            <a:pPr lvl="1"/>
            <a:r>
              <a:rPr lang="en-US" sz="1800"/>
              <a:t>Update stack pointer</a:t>
            </a:r>
          </a:p>
          <a:p>
            <a:pPr lvl="1"/>
            <a:r>
              <a:rPr lang="en-US" sz="1800"/>
              <a:t>Write result to register</a:t>
            </a:r>
          </a:p>
          <a:p>
            <a:pPr marL="0" indent="0"/>
            <a:r>
              <a:rPr lang="en-US" sz="2000"/>
              <a:t>PC Update</a:t>
            </a:r>
          </a:p>
          <a:p>
            <a:pPr lvl="1"/>
            <a:r>
              <a:rPr lang="en-US" sz="1800"/>
              <a:t>Increment PC by 2</a:t>
            </a:r>
          </a:p>
        </p:txBody>
      </p:sp>
      <p:grpSp>
        <p:nvGrpSpPr>
          <p:cNvPr id="349201" name="Group 17"/>
          <p:cNvGrpSpPr>
            <a:grpSpLocks/>
          </p:cNvGrpSpPr>
          <p:nvPr/>
        </p:nvGrpSpPr>
        <p:grpSpPr bwMode="auto">
          <a:xfrm>
            <a:off x="2514600" y="1066800"/>
            <a:ext cx="3322638" cy="609600"/>
            <a:chOff x="403" y="816"/>
            <a:chExt cx="2093" cy="384"/>
          </a:xfrm>
        </p:grpSpPr>
        <p:sp>
          <p:nvSpPr>
            <p:cNvPr id="349202" name="Rectangle 18"/>
            <p:cNvSpPr>
              <a:spLocks noChangeArrowheads="1"/>
            </p:cNvSpPr>
            <p:nvPr/>
          </p:nvSpPr>
          <p:spPr bwMode="auto">
            <a:xfrm>
              <a:off x="403" y="816"/>
              <a:ext cx="2093" cy="384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49203" name="Rectangle 19"/>
            <p:cNvSpPr>
              <a:spLocks noChangeArrowheads="1"/>
            </p:cNvSpPr>
            <p:nvPr/>
          </p:nvSpPr>
          <p:spPr bwMode="auto">
            <a:xfrm>
              <a:off x="547" y="912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dirty="0" err="1" smtClean="0">
                  <a:solidFill>
                    <a:schemeClr val="folHlink"/>
                  </a:solidFill>
                  <a:latin typeface="Courier New" pitchFamily="49" charset="0"/>
                </a:rPr>
                <a:t>popq</a:t>
              </a:r>
              <a:r>
                <a:rPr lang="en-US" sz="1600" dirty="0" smtClean="0">
                  <a:solidFill>
                    <a:schemeClr val="folHlink"/>
                  </a:solidFill>
                </a:rPr>
                <a:t> </a:t>
              </a:r>
              <a:r>
                <a:rPr lang="en-US" sz="1600" dirty="0" err="1">
                  <a:solidFill>
                    <a:schemeClr val="folHlink"/>
                  </a:solidFill>
                </a:rPr>
                <a:t>rA</a:t>
              </a:r>
              <a:endParaRPr lang="en-US" sz="1600" dirty="0">
                <a:solidFill>
                  <a:schemeClr val="folHlink"/>
                </a:solidFill>
              </a:endParaRPr>
            </a:p>
          </p:txBody>
        </p:sp>
        <p:grpSp>
          <p:nvGrpSpPr>
            <p:cNvPr id="349204" name="Group 20"/>
            <p:cNvGrpSpPr>
              <a:grpSpLocks/>
            </p:cNvGrpSpPr>
            <p:nvPr/>
          </p:nvGrpSpPr>
          <p:grpSpPr bwMode="auto">
            <a:xfrm>
              <a:off x="1536" y="912"/>
              <a:ext cx="384" cy="192"/>
              <a:chOff x="1296" y="2544"/>
              <a:chExt cx="384" cy="192"/>
            </a:xfrm>
          </p:grpSpPr>
          <p:sp>
            <p:nvSpPr>
              <p:cNvPr id="349205" name="Rectangle 21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b</a:t>
                </a:r>
              </a:p>
            </p:txBody>
          </p:sp>
          <p:sp>
            <p:nvSpPr>
              <p:cNvPr id="349206" name="Rectangle 22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49207" name="Rectangle 23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349208" name="Group 24"/>
            <p:cNvGrpSpPr>
              <a:grpSpLocks/>
            </p:cNvGrpSpPr>
            <p:nvPr/>
          </p:nvGrpSpPr>
          <p:grpSpPr bwMode="auto">
            <a:xfrm>
              <a:off x="1920" y="912"/>
              <a:ext cx="384" cy="192"/>
              <a:chOff x="1296" y="2544"/>
              <a:chExt cx="384" cy="192"/>
            </a:xfrm>
          </p:grpSpPr>
          <p:sp>
            <p:nvSpPr>
              <p:cNvPr id="349209" name="Rectangle 25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</a:rPr>
                  <a:t>rA</a:t>
                </a:r>
              </a:p>
            </p:txBody>
          </p:sp>
          <p:sp>
            <p:nvSpPr>
              <p:cNvPr id="349210" name="Rectangle 26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49211" name="Rectangle 27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37155114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Stage Computation: </a:t>
            </a:r>
            <a:r>
              <a:rPr lang="en-US" dirty="0" err="1" smtClean="0">
                <a:latin typeface="Courier New" pitchFamily="49" charset="0"/>
              </a:rPr>
              <a:t>popq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340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257800"/>
            <a:ext cx="8294687" cy="1174750"/>
          </a:xfrm>
        </p:spPr>
        <p:txBody>
          <a:bodyPr/>
          <a:lstStyle/>
          <a:p>
            <a:pPr lvl="1"/>
            <a:r>
              <a:rPr lang="en-US"/>
              <a:t>Use ALU to increment stack pointer</a:t>
            </a:r>
          </a:p>
          <a:p>
            <a:pPr lvl="1"/>
            <a:r>
              <a:rPr lang="en-US"/>
              <a:t>Must update two registers</a:t>
            </a:r>
          </a:p>
          <a:p>
            <a:pPr lvl="2"/>
            <a:r>
              <a:rPr lang="en-US"/>
              <a:t>Popped value</a:t>
            </a:r>
          </a:p>
          <a:p>
            <a:pPr lvl="2"/>
            <a:r>
              <a:rPr lang="en-US"/>
              <a:t>New stack pointer</a:t>
            </a:r>
          </a:p>
        </p:txBody>
      </p:sp>
      <p:sp>
        <p:nvSpPr>
          <p:cNvPr id="340996" name="Text Box 4"/>
          <p:cNvSpPr txBox="1">
            <a:spLocks noChangeArrowheads="1"/>
          </p:cNvSpPr>
          <p:nvPr/>
        </p:nvSpPr>
        <p:spPr bwMode="auto">
          <a:xfrm>
            <a:off x="2133600" y="990600"/>
            <a:ext cx="28194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 dirty="0" err="1" smtClean="0">
                <a:latin typeface="Courier New" pitchFamily="49" charset="0"/>
              </a:rPr>
              <a:t>popq</a:t>
            </a:r>
            <a:r>
              <a:rPr lang="en-US" sz="1600" dirty="0" smtClean="0"/>
              <a:t> </a:t>
            </a:r>
            <a:r>
              <a:rPr lang="en-US" sz="1600" dirty="0" err="1"/>
              <a:t>rA</a:t>
            </a:r>
            <a:endParaRPr lang="en-US" sz="1600" dirty="0"/>
          </a:p>
        </p:txBody>
      </p:sp>
      <p:grpSp>
        <p:nvGrpSpPr>
          <p:cNvPr id="340997" name="Group 5"/>
          <p:cNvGrpSpPr>
            <a:grpSpLocks/>
          </p:cNvGrpSpPr>
          <p:nvPr/>
        </p:nvGrpSpPr>
        <p:grpSpPr bwMode="auto">
          <a:xfrm>
            <a:off x="914400" y="1295400"/>
            <a:ext cx="7010400" cy="1219200"/>
            <a:chOff x="576" y="816"/>
            <a:chExt cx="4416" cy="768"/>
          </a:xfrm>
        </p:grpSpPr>
        <p:sp>
          <p:nvSpPr>
            <p:cNvPr id="340998" name="Text Box 6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icode:ifun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1</a:t>
              </a:r>
              <a:r>
                <a:rPr lang="en-US" sz="1600"/>
                <a:t>[PC]</a:t>
              </a:r>
            </a:p>
          </p:txBody>
        </p:sp>
        <p:sp>
          <p:nvSpPr>
            <p:cNvPr id="340999" name="Text Box 7"/>
            <p:cNvSpPr txBox="1">
              <a:spLocks noChangeArrowheads="1"/>
            </p:cNvSpPr>
            <p:nvPr/>
          </p:nvSpPr>
          <p:spPr bwMode="auto">
            <a:xfrm>
              <a:off x="1344" y="1008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rA:rB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1</a:t>
              </a:r>
              <a:r>
                <a:rPr lang="en-US" sz="1600"/>
                <a:t>[PC+1]</a:t>
              </a:r>
            </a:p>
          </p:txBody>
        </p:sp>
        <p:sp>
          <p:nvSpPr>
            <p:cNvPr id="341000" name="Text Box 8"/>
            <p:cNvSpPr txBox="1">
              <a:spLocks noChangeArrowheads="1"/>
            </p:cNvSpPr>
            <p:nvPr/>
          </p:nvSpPr>
          <p:spPr bwMode="auto">
            <a:xfrm>
              <a:off x="1344" y="1200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341001" name="Text Box 9"/>
            <p:cNvSpPr txBox="1">
              <a:spLocks noChangeArrowheads="1"/>
            </p:cNvSpPr>
            <p:nvPr/>
          </p:nvSpPr>
          <p:spPr bwMode="auto">
            <a:xfrm>
              <a:off x="1344" y="1392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valP </a:t>
              </a:r>
              <a:r>
                <a:rPr lang="en-US" sz="1600">
                  <a:sym typeface="Symbol" pitchFamily="18" charset="2"/>
                </a:rPr>
                <a:t> PC+2</a:t>
              </a:r>
            </a:p>
          </p:txBody>
        </p:sp>
        <p:sp>
          <p:nvSpPr>
            <p:cNvPr id="341002" name="Text Box 10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1003" name="Text Box 11"/>
            <p:cNvSpPr txBox="1">
              <a:spLocks noChangeArrowheads="1"/>
            </p:cNvSpPr>
            <p:nvPr/>
          </p:nvSpPr>
          <p:spPr bwMode="auto">
            <a:xfrm>
              <a:off x="576" y="816"/>
              <a:ext cx="768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Fetch</a:t>
              </a:r>
            </a:p>
          </p:txBody>
        </p:sp>
        <p:sp>
          <p:nvSpPr>
            <p:cNvPr id="341004" name="Text Box 12"/>
            <p:cNvSpPr txBox="1">
              <a:spLocks noChangeArrowheads="1"/>
            </p:cNvSpPr>
            <p:nvPr/>
          </p:nvSpPr>
          <p:spPr bwMode="auto">
            <a:xfrm>
              <a:off x="3216" y="81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instruction byte</a:t>
              </a:r>
            </a:p>
          </p:txBody>
        </p:sp>
        <p:sp>
          <p:nvSpPr>
            <p:cNvPr id="341005" name="Text Box 13"/>
            <p:cNvSpPr txBox="1">
              <a:spLocks noChangeArrowheads="1"/>
            </p:cNvSpPr>
            <p:nvPr/>
          </p:nvSpPr>
          <p:spPr bwMode="auto">
            <a:xfrm>
              <a:off x="3216" y="100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register byte</a:t>
              </a:r>
            </a:p>
          </p:txBody>
        </p:sp>
        <p:sp>
          <p:nvSpPr>
            <p:cNvPr id="341006" name="Text Box 14"/>
            <p:cNvSpPr txBox="1">
              <a:spLocks noChangeArrowheads="1"/>
            </p:cNvSpPr>
            <p:nvPr/>
          </p:nvSpPr>
          <p:spPr bwMode="auto">
            <a:xfrm>
              <a:off x="3216" y="1200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341007" name="Text Box 15"/>
            <p:cNvSpPr txBox="1">
              <a:spLocks noChangeArrowheads="1"/>
            </p:cNvSpPr>
            <p:nvPr/>
          </p:nvSpPr>
          <p:spPr bwMode="auto">
            <a:xfrm>
              <a:off x="3216" y="1392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Compute next PC</a:t>
              </a: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914400" y="2514600"/>
            <a:ext cx="7010400" cy="609600"/>
            <a:chOff x="914400" y="2514600"/>
            <a:chExt cx="7010400" cy="609600"/>
          </a:xfrm>
        </p:grpSpPr>
        <p:sp>
          <p:nvSpPr>
            <p:cNvPr id="341009" name="Text Box 17"/>
            <p:cNvSpPr txBox="1">
              <a:spLocks noChangeArrowheads="1"/>
            </p:cNvSpPr>
            <p:nvPr/>
          </p:nvSpPr>
          <p:spPr bwMode="auto">
            <a:xfrm>
              <a:off x="2133600" y="2514600"/>
              <a:ext cx="2819400" cy="304800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/>
                <a:t>valA</a:t>
              </a:r>
              <a:r>
                <a:rPr lang="en-US" sz="1600" dirty="0"/>
                <a:t> </a:t>
              </a:r>
              <a:r>
                <a:rPr lang="en-US" sz="1600" dirty="0">
                  <a:sym typeface="Symbol" pitchFamily="18" charset="2"/>
                </a:rPr>
                <a:t> R</a:t>
              </a:r>
              <a:r>
                <a:rPr lang="en-US" sz="1600" dirty="0" smtClean="0">
                  <a:sym typeface="Symbol" pitchFamily="18" charset="2"/>
                </a:rPr>
                <a:t>[</a:t>
              </a:r>
              <a:r>
                <a:rPr lang="en-US" sz="1600" dirty="0" smtClean="0">
                  <a:latin typeface="Courier New" pitchFamily="49" charset="0"/>
                  <a:sym typeface="Symbol" pitchFamily="18" charset="2"/>
                </a:rPr>
                <a:t>%</a:t>
              </a:r>
              <a:r>
                <a:rPr lang="en-US" sz="1600" dirty="0" err="1" smtClean="0">
                  <a:latin typeface="Courier New" pitchFamily="49" charset="0"/>
                  <a:sym typeface="Symbol" pitchFamily="18" charset="2"/>
                </a:rPr>
                <a:t>rsp</a:t>
              </a:r>
              <a:r>
                <a:rPr lang="en-US" sz="1600" dirty="0">
                  <a:sym typeface="Symbol" pitchFamily="18" charset="2"/>
                </a:rPr>
                <a:t>]</a:t>
              </a:r>
            </a:p>
          </p:txBody>
        </p:sp>
        <p:sp>
          <p:nvSpPr>
            <p:cNvPr id="341010" name="Text Box 18"/>
            <p:cNvSpPr txBox="1">
              <a:spLocks noChangeArrowheads="1"/>
            </p:cNvSpPr>
            <p:nvPr/>
          </p:nvSpPr>
          <p:spPr bwMode="auto">
            <a:xfrm>
              <a:off x="2133600" y="2819400"/>
              <a:ext cx="2819400" cy="304800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/>
                <a:t>valB</a:t>
              </a:r>
              <a:r>
                <a:rPr lang="en-US" sz="1600" dirty="0"/>
                <a:t> </a:t>
              </a:r>
              <a:r>
                <a:rPr lang="en-US" sz="1600" dirty="0">
                  <a:sym typeface="Symbol" pitchFamily="18" charset="2"/>
                </a:rPr>
                <a:t> </a:t>
              </a:r>
              <a:r>
                <a:rPr lang="en-US" sz="1600" dirty="0" smtClean="0">
                  <a:sym typeface="Symbol" pitchFamily="18" charset="2"/>
                </a:rPr>
                <a:t>R[</a:t>
              </a:r>
              <a:r>
                <a:rPr lang="en-US" sz="1600" dirty="0" smtClean="0">
                  <a:latin typeface="Courier New" pitchFamily="49" charset="0"/>
                  <a:sym typeface="Symbol" pitchFamily="18" charset="2"/>
                </a:rPr>
                <a:t>%</a:t>
              </a:r>
              <a:r>
                <a:rPr lang="en-US" sz="1600" dirty="0" err="1" smtClean="0">
                  <a:latin typeface="Courier New" pitchFamily="49" charset="0"/>
                  <a:sym typeface="Symbol" pitchFamily="18" charset="2"/>
                </a:rPr>
                <a:t>rsp</a:t>
              </a:r>
              <a:r>
                <a:rPr lang="en-US" sz="1600" dirty="0">
                  <a:sym typeface="Symbol" pitchFamily="18" charset="2"/>
                </a:rPr>
                <a:t>]</a:t>
              </a:r>
            </a:p>
          </p:txBody>
        </p:sp>
        <p:sp>
          <p:nvSpPr>
            <p:cNvPr id="341011" name="Text Box 19"/>
            <p:cNvSpPr txBox="1">
              <a:spLocks noChangeArrowheads="1"/>
            </p:cNvSpPr>
            <p:nvPr/>
          </p:nvSpPr>
          <p:spPr bwMode="auto">
            <a:xfrm>
              <a:off x="2133600" y="2514600"/>
              <a:ext cx="2819400" cy="6096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1012" name="Text Box 20"/>
            <p:cNvSpPr txBox="1">
              <a:spLocks noChangeArrowheads="1"/>
            </p:cNvSpPr>
            <p:nvPr/>
          </p:nvSpPr>
          <p:spPr bwMode="auto">
            <a:xfrm>
              <a:off x="914400" y="2514600"/>
              <a:ext cx="1219200" cy="6096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41013" name="Text Box 21"/>
            <p:cNvSpPr txBox="1">
              <a:spLocks noChangeArrowheads="1"/>
            </p:cNvSpPr>
            <p:nvPr/>
          </p:nvSpPr>
          <p:spPr bwMode="auto">
            <a:xfrm>
              <a:off x="5105400" y="25146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stack pointer</a:t>
              </a:r>
            </a:p>
          </p:txBody>
        </p:sp>
        <p:sp>
          <p:nvSpPr>
            <p:cNvPr id="341014" name="Text Box 22"/>
            <p:cNvSpPr txBox="1">
              <a:spLocks noChangeArrowheads="1"/>
            </p:cNvSpPr>
            <p:nvPr/>
          </p:nvSpPr>
          <p:spPr bwMode="auto">
            <a:xfrm>
              <a:off x="5105400" y="28194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stack pointer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914400" y="3124200"/>
            <a:ext cx="7010400" cy="609600"/>
            <a:chOff x="914400" y="3124200"/>
            <a:chExt cx="7010400" cy="609600"/>
          </a:xfrm>
        </p:grpSpPr>
        <p:sp>
          <p:nvSpPr>
            <p:cNvPr id="341016" name="Text Box 24"/>
            <p:cNvSpPr txBox="1">
              <a:spLocks noChangeArrowheads="1"/>
            </p:cNvSpPr>
            <p:nvPr/>
          </p:nvSpPr>
          <p:spPr bwMode="auto">
            <a:xfrm>
              <a:off x="2133600" y="3124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/>
                <a:t>valE</a:t>
              </a:r>
              <a:r>
                <a:rPr lang="en-US" sz="1600" dirty="0"/>
                <a:t> </a:t>
              </a:r>
              <a:r>
                <a:rPr lang="en-US" sz="1600" dirty="0">
                  <a:sym typeface="Symbol" pitchFamily="18" charset="2"/>
                </a:rPr>
                <a:t> </a:t>
              </a:r>
              <a:r>
                <a:rPr lang="en-US" sz="1600" dirty="0" err="1">
                  <a:sym typeface="Symbol" pitchFamily="18" charset="2"/>
                </a:rPr>
                <a:t>valB</a:t>
              </a:r>
              <a:r>
                <a:rPr lang="en-US" sz="1600" dirty="0">
                  <a:sym typeface="Symbol" pitchFamily="18" charset="2"/>
                </a:rPr>
                <a:t> + </a:t>
              </a:r>
              <a:r>
                <a:rPr lang="en-US" sz="1600" dirty="0" smtClean="0">
                  <a:sym typeface="Symbol" pitchFamily="18" charset="2"/>
                </a:rPr>
                <a:t>8</a:t>
              </a:r>
              <a:endParaRPr lang="en-US" sz="1600" dirty="0">
                <a:sym typeface="Symbol" pitchFamily="18" charset="2"/>
              </a:endParaRPr>
            </a:p>
          </p:txBody>
        </p:sp>
        <p:sp>
          <p:nvSpPr>
            <p:cNvPr id="341017" name="Text Box 25"/>
            <p:cNvSpPr txBox="1">
              <a:spLocks noChangeArrowheads="1"/>
            </p:cNvSpPr>
            <p:nvPr/>
          </p:nvSpPr>
          <p:spPr bwMode="auto">
            <a:xfrm>
              <a:off x="2133600" y="34290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1018" name="Text Box 26"/>
            <p:cNvSpPr txBox="1">
              <a:spLocks noChangeArrowheads="1"/>
            </p:cNvSpPr>
            <p:nvPr/>
          </p:nvSpPr>
          <p:spPr bwMode="auto">
            <a:xfrm>
              <a:off x="2133600" y="3124200"/>
              <a:ext cx="2819400" cy="6096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1019" name="Text Box 27"/>
            <p:cNvSpPr txBox="1">
              <a:spLocks noChangeArrowheads="1"/>
            </p:cNvSpPr>
            <p:nvPr/>
          </p:nvSpPr>
          <p:spPr bwMode="auto">
            <a:xfrm>
              <a:off x="914400" y="3124200"/>
              <a:ext cx="1219200" cy="6096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41020" name="Text Box 28"/>
            <p:cNvSpPr txBox="1">
              <a:spLocks noChangeArrowheads="1"/>
            </p:cNvSpPr>
            <p:nvPr/>
          </p:nvSpPr>
          <p:spPr bwMode="auto">
            <a:xfrm>
              <a:off x="5105400" y="3124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Increment stack pointer</a:t>
              </a:r>
            </a:p>
          </p:txBody>
        </p:sp>
        <p:sp>
          <p:nvSpPr>
            <p:cNvPr id="341021" name="Text Box 29"/>
            <p:cNvSpPr txBox="1">
              <a:spLocks noChangeArrowheads="1"/>
            </p:cNvSpPr>
            <p:nvPr/>
          </p:nvSpPr>
          <p:spPr bwMode="auto">
            <a:xfrm>
              <a:off x="5105400" y="34290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</p:grpSp>
      <p:grpSp>
        <p:nvGrpSpPr>
          <p:cNvPr id="341022" name="Group 30"/>
          <p:cNvGrpSpPr>
            <a:grpSpLocks/>
          </p:cNvGrpSpPr>
          <p:nvPr/>
        </p:nvGrpSpPr>
        <p:grpSpPr bwMode="auto">
          <a:xfrm>
            <a:off x="914400" y="3733800"/>
            <a:ext cx="7010400" cy="304800"/>
            <a:chOff x="576" y="2352"/>
            <a:chExt cx="4416" cy="192"/>
          </a:xfrm>
        </p:grpSpPr>
        <p:sp>
          <p:nvSpPr>
            <p:cNvPr id="341023" name="Text Box 31"/>
            <p:cNvSpPr txBox="1">
              <a:spLocks noChangeArrowheads="1"/>
            </p:cNvSpPr>
            <p:nvPr/>
          </p:nvSpPr>
          <p:spPr bwMode="auto">
            <a:xfrm>
              <a:off x="1344" y="2352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/>
                <a:t>valM</a:t>
              </a:r>
              <a:r>
                <a:rPr lang="en-US" sz="1600" dirty="0"/>
                <a:t> </a:t>
              </a:r>
              <a:r>
                <a:rPr lang="en-US" sz="1600" dirty="0">
                  <a:sym typeface="Symbol" pitchFamily="18" charset="2"/>
                </a:rPr>
                <a:t></a:t>
              </a:r>
              <a:r>
                <a:rPr lang="en-US" sz="1600" dirty="0"/>
                <a:t> </a:t>
              </a:r>
              <a:r>
                <a:rPr lang="en-US" sz="1600" dirty="0" smtClean="0"/>
                <a:t>M</a:t>
              </a:r>
              <a:r>
                <a:rPr lang="en-US" sz="1600" baseline="-25000" dirty="0"/>
                <a:t>8</a:t>
              </a:r>
              <a:r>
                <a:rPr lang="en-US" sz="1600" dirty="0" smtClean="0"/>
                <a:t>[</a:t>
              </a:r>
              <a:r>
                <a:rPr lang="en-US" sz="1600" dirty="0" err="1"/>
                <a:t>valA</a:t>
              </a:r>
              <a:r>
                <a:rPr lang="en-US" sz="1600" dirty="0"/>
                <a:t>]</a:t>
              </a:r>
            </a:p>
          </p:txBody>
        </p:sp>
        <p:sp>
          <p:nvSpPr>
            <p:cNvPr id="341024" name="Text Box 32"/>
            <p:cNvSpPr txBox="1">
              <a:spLocks noChangeArrowheads="1"/>
            </p:cNvSpPr>
            <p:nvPr/>
          </p:nvSpPr>
          <p:spPr bwMode="auto">
            <a:xfrm>
              <a:off x="576" y="2352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341025" name="Text Box 33"/>
            <p:cNvSpPr txBox="1">
              <a:spLocks noChangeArrowheads="1"/>
            </p:cNvSpPr>
            <p:nvPr/>
          </p:nvSpPr>
          <p:spPr bwMode="auto">
            <a:xfrm>
              <a:off x="3216" y="2352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from stack </a:t>
              </a:r>
            </a:p>
          </p:txBody>
        </p:sp>
      </p:grpSp>
      <p:grpSp>
        <p:nvGrpSpPr>
          <p:cNvPr id="341026" name="Group 34"/>
          <p:cNvGrpSpPr>
            <a:grpSpLocks/>
          </p:cNvGrpSpPr>
          <p:nvPr/>
        </p:nvGrpSpPr>
        <p:grpSpPr bwMode="auto">
          <a:xfrm>
            <a:off x="914400" y="4038600"/>
            <a:ext cx="7010400" cy="609600"/>
            <a:chOff x="576" y="2544"/>
            <a:chExt cx="4416" cy="384"/>
          </a:xfrm>
        </p:grpSpPr>
        <p:sp>
          <p:nvSpPr>
            <p:cNvPr id="341027" name="Text Box 35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/>
                <a:t>R</a:t>
              </a:r>
              <a:r>
                <a:rPr lang="en-US" sz="1600" dirty="0" smtClean="0">
                  <a:sym typeface="Symbol" pitchFamily="18" charset="2"/>
                </a:rPr>
                <a:t>[</a:t>
              </a:r>
              <a:r>
                <a:rPr lang="en-US" sz="1600" dirty="0" smtClean="0">
                  <a:latin typeface="Courier New" pitchFamily="49" charset="0"/>
                  <a:sym typeface="Symbol" pitchFamily="18" charset="2"/>
                </a:rPr>
                <a:t>%</a:t>
              </a:r>
              <a:r>
                <a:rPr lang="en-US" sz="1600" dirty="0" err="1" smtClean="0">
                  <a:latin typeface="Courier New" pitchFamily="49" charset="0"/>
                  <a:sym typeface="Symbol" pitchFamily="18" charset="2"/>
                </a:rPr>
                <a:t>rsp</a:t>
              </a:r>
              <a:r>
                <a:rPr lang="en-US" sz="1600" dirty="0"/>
                <a:t>] </a:t>
              </a:r>
              <a:r>
                <a:rPr lang="en-US" sz="1600" dirty="0">
                  <a:sym typeface="Symbol" pitchFamily="18" charset="2"/>
                </a:rPr>
                <a:t> </a:t>
              </a:r>
              <a:r>
                <a:rPr lang="en-US" sz="1600" dirty="0" err="1">
                  <a:sym typeface="Symbol" pitchFamily="18" charset="2"/>
                </a:rPr>
                <a:t>valE</a:t>
              </a:r>
              <a:endParaRPr lang="en-US" sz="1600" dirty="0">
                <a:sym typeface="Symbol" pitchFamily="18" charset="2"/>
              </a:endParaRPr>
            </a:p>
          </p:txBody>
        </p:sp>
        <p:sp>
          <p:nvSpPr>
            <p:cNvPr id="341028" name="Text Box 36"/>
            <p:cNvSpPr txBox="1">
              <a:spLocks noChangeArrowheads="1"/>
            </p:cNvSpPr>
            <p:nvPr/>
          </p:nvSpPr>
          <p:spPr bwMode="auto">
            <a:xfrm>
              <a:off x="1344" y="2736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R[rA]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valM</a:t>
              </a:r>
            </a:p>
          </p:txBody>
        </p:sp>
        <p:sp>
          <p:nvSpPr>
            <p:cNvPr id="341029" name="Text Box 37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1030" name="Text Box 38"/>
            <p:cNvSpPr txBox="1">
              <a:spLocks noChangeArrowheads="1"/>
            </p:cNvSpPr>
            <p:nvPr/>
          </p:nvSpPr>
          <p:spPr bwMode="auto">
            <a:xfrm>
              <a:off x="576" y="254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</a:t>
              </a:r>
            </a:p>
            <a:p>
              <a:pPr algn="l">
                <a:spcBef>
                  <a:spcPct val="50000"/>
                </a:spcBef>
              </a:pPr>
              <a:r>
                <a:rPr lang="en-US" sz="1600"/>
                <a:t>back</a:t>
              </a:r>
            </a:p>
          </p:txBody>
        </p:sp>
        <p:sp>
          <p:nvSpPr>
            <p:cNvPr id="341031" name="Text Box 39"/>
            <p:cNvSpPr txBox="1">
              <a:spLocks noChangeArrowheads="1"/>
            </p:cNvSpPr>
            <p:nvPr/>
          </p:nvSpPr>
          <p:spPr bwMode="auto">
            <a:xfrm>
              <a:off x="3216" y="2544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Update stack pointer</a:t>
              </a:r>
            </a:p>
          </p:txBody>
        </p:sp>
        <p:sp>
          <p:nvSpPr>
            <p:cNvPr id="341032" name="Text Box 40"/>
            <p:cNvSpPr txBox="1">
              <a:spLocks noChangeArrowheads="1"/>
            </p:cNvSpPr>
            <p:nvPr/>
          </p:nvSpPr>
          <p:spPr bwMode="auto">
            <a:xfrm>
              <a:off x="3216" y="273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 back result</a:t>
              </a:r>
            </a:p>
          </p:txBody>
        </p:sp>
      </p:grpSp>
      <p:grpSp>
        <p:nvGrpSpPr>
          <p:cNvPr id="341033" name="Group 41"/>
          <p:cNvGrpSpPr>
            <a:grpSpLocks/>
          </p:cNvGrpSpPr>
          <p:nvPr/>
        </p:nvGrpSpPr>
        <p:grpSpPr bwMode="auto">
          <a:xfrm>
            <a:off x="914400" y="4648200"/>
            <a:ext cx="7010400" cy="304800"/>
            <a:chOff x="576" y="2928"/>
            <a:chExt cx="4416" cy="192"/>
          </a:xfrm>
        </p:grpSpPr>
        <p:sp>
          <p:nvSpPr>
            <p:cNvPr id="341034" name="Text Box 42"/>
            <p:cNvSpPr txBox="1">
              <a:spLocks noChangeArrowheads="1"/>
            </p:cNvSpPr>
            <p:nvPr/>
          </p:nvSpPr>
          <p:spPr bwMode="auto">
            <a:xfrm>
              <a:off x="1344" y="2928"/>
              <a:ext cx="1776" cy="192"/>
            </a:xfrm>
            <a:prstGeom prst="rect">
              <a:avLst/>
            </a:prstGeom>
            <a:solidFill>
              <a:srgbClr val="FFCCFF"/>
            </a:solidFill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PC </a:t>
              </a:r>
              <a:r>
                <a:rPr lang="en-US" sz="1600">
                  <a:sym typeface="Symbol" pitchFamily="18" charset="2"/>
                </a:rPr>
                <a:t> valP</a:t>
              </a:r>
            </a:p>
          </p:txBody>
        </p:sp>
        <p:sp>
          <p:nvSpPr>
            <p:cNvPr id="341035" name="Text Box 43"/>
            <p:cNvSpPr txBox="1">
              <a:spLocks noChangeArrowheads="1"/>
            </p:cNvSpPr>
            <p:nvPr/>
          </p:nvSpPr>
          <p:spPr bwMode="auto">
            <a:xfrm>
              <a:off x="576" y="2928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PC update</a:t>
              </a:r>
            </a:p>
          </p:txBody>
        </p:sp>
        <p:sp>
          <p:nvSpPr>
            <p:cNvPr id="341036" name="Text Box 44"/>
            <p:cNvSpPr txBox="1">
              <a:spLocks noChangeArrowheads="1"/>
            </p:cNvSpPr>
            <p:nvPr/>
          </p:nvSpPr>
          <p:spPr bwMode="auto">
            <a:xfrm>
              <a:off x="3216" y="292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Update PC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5665224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0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1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Executing </a:t>
            </a:r>
            <a:r>
              <a:rPr lang="en-US" dirty="0" smtClean="0"/>
              <a:t>Conditional Moves</a:t>
            </a:r>
            <a:endParaRPr lang="en-US" dirty="0"/>
          </a:p>
        </p:txBody>
      </p:sp>
      <p:sp>
        <p:nvSpPr>
          <p:cNvPr id="3461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1828800"/>
            <a:ext cx="4070350" cy="4603750"/>
          </a:xfrm>
        </p:spPr>
        <p:txBody>
          <a:bodyPr/>
          <a:lstStyle/>
          <a:p>
            <a:pPr marL="0" indent="0"/>
            <a:r>
              <a:rPr lang="en-US" sz="2000" dirty="0"/>
              <a:t>Fetch</a:t>
            </a:r>
          </a:p>
          <a:p>
            <a:pPr lvl="1"/>
            <a:r>
              <a:rPr lang="en-US" sz="1800" dirty="0"/>
              <a:t>Read 2 bytes</a:t>
            </a:r>
          </a:p>
          <a:p>
            <a:pPr marL="0" indent="0"/>
            <a:r>
              <a:rPr lang="en-US" sz="2000" dirty="0"/>
              <a:t>Decode</a:t>
            </a:r>
          </a:p>
          <a:p>
            <a:pPr lvl="1"/>
            <a:r>
              <a:rPr lang="en-US" sz="1800" dirty="0"/>
              <a:t>Read operand registers</a:t>
            </a:r>
          </a:p>
          <a:p>
            <a:pPr marL="0" indent="0"/>
            <a:r>
              <a:rPr lang="en-US" sz="2000" dirty="0"/>
              <a:t>Execute</a:t>
            </a:r>
          </a:p>
          <a:p>
            <a:pPr lvl="1"/>
            <a:r>
              <a:rPr lang="en-US" sz="1800" dirty="0" smtClean="0"/>
              <a:t>If !</a:t>
            </a:r>
            <a:r>
              <a:rPr lang="en-US" sz="1800" dirty="0" err="1" smtClean="0"/>
              <a:t>cnd</a:t>
            </a:r>
            <a:r>
              <a:rPr lang="en-US" sz="1800" dirty="0" smtClean="0"/>
              <a:t>, then set destination register to 0xF</a:t>
            </a:r>
            <a:endParaRPr lang="en-US" sz="1800" dirty="0"/>
          </a:p>
        </p:txBody>
      </p:sp>
      <p:sp>
        <p:nvSpPr>
          <p:cNvPr id="346127" name="Rectangle 15"/>
          <p:cNvSpPr>
            <a:spLocks noGrp="1" noChangeArrowheads="1"/>
          </p:cNvSpPr>
          <p:nvPr>
            <p:ph type="body" sz="half" idx="2"/>
          </p:nvPr>
        </p:nvSpPr>
        <p:spPr>
          <a:xfrm>
            <a:off x="4513263" y="1828800"/>
            <a:ext cx="4071937" cy="4603750"/>
          </a:xfrm>
        </p:spPr>
        <p:txBody>
          <a:bodyPr/>
          <a:lstStyle/>
          <a:p>
            <a:pPr marL="0" indent="0"/>
            <a:r>
              <a:rPr lang="en-US" sz="2000" dirty="0"/>
              <a:t>Memory</a:t>
            </a:r>
          </a:p>
          <a:p>
            <a:pPr lvl="1"/>
            <a:r>
              <a:rPr lang="en-US" sz="1800" dirty="0"/>
              <a:t>Do nothing</a:t>
            </a:r>
          </a:p>
          <a:p>
            <a:pPr marL="0" indent="0"/>
            <a:r>
              <a:rPr lang="en-US" sz="2000" dirty="0"/>
              <a:t>Write back</a:t>
            </a:r>
          </a:p>
          <a:p>
            <a:pPr lvl="1"/>
            <a:r>
              <a:rPr lang="en-US" sz="1800" dirty="0"/>
              <a:t>Update </a:t>
            </a:r>
            <a:r>
              <a:rPr lang="en-US" sz="1800" dirty="0" smtClean="0"/>
              <a:t>register (or not)</a:t>
            </a:r>
            <a:endParaRPr lang="en-US" sz="1800" dirty="0"/>
          </a:p>
          <a:p>
            <a:pPr marL="0" indent="0"/>
            <a:r>
              <a:rPr lang="en-US" sz="2000" dirty="0"/>
              <a:t>PC Update</a:t>
            </a:r>
          </a:p>
          <a:p>
            <a:pPr lvl="1"/>
            <a:r>
              <a:rPr lang="en-US" sz="1800" dirty="0"/>
              <a:t>Increment PC by 2</a:t>
            </a:r>
          </a:p>
        </p:txBody>
      </p:sp>
      <p:grpSp>
        <p:nvGrpSpPr>
          <p:cNvPr id="346128" name="Group 16"/>
          <p:cNvGrpSpPr>
            <a:grpSpLocks/>
          </p:cNvGrpSpPr>
          <p:nvPr/>
        </p:nvGrpSpPr>
        <p:grpSpPr bwMode="auto">
          <a:xfrm>
            <a:off x="2438400" y="1066800"/>
            <a:ext cx="3657600" cy="609600"/>
            <a:chOff x="1968" y="672"/>
            <a:chExt cx="2304" cy="384"/>
          </a:xfrm>
        </p:grpSpPr>
        <p:sp>
          <p:nvSpPr>
            <p:cNvPr id="346116" name="Rectangle 4"/>
            <p:cNvSpPr>
              <a:spLocks noChangeArrowheads="1"/>
            </p:cNvSpPr>
            <p:nvPr/>
          </p:nvSpPr>
          <p:spPr bwMode="auto">
            <a:xfrm>
              <a:off x="1968" y="672"/>
              <a:ext cx="2304" cy="384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grpSp>
          <p:nvGrpSpPr>
            <p:cNvPr id="346117" name="Group 5"/>
            <p:cNvGrpSpPr>
              <a:grpSpLocks/>
            </p:cNvGrpSpPr>
            <p:nvPr/>
          </p:nvGrpSpPr>
          <p:grpSpPr bwMode="auto">
            <a:xfrm>
              <a:off x="2112" y="768"/>
              <a:ext cx="1968" cy="192"/>
              <a:chOff x="528" y="1680"/>
              <a:chExt cx="1968" cy="192"/>
            </a:xfrm>
          </p:grpSpPr>
          <p:sp>
            <p:nvSpPr>
              <p:cNvPr id="346118" name="Rectangle 6"/>
              <p:cNvSpPr>
                <a:spLocks noChangeArrowheads="1"/>
              </p:cNvSpPr>
              <p:nvPr/>
            </p:nvSpPr>
            <p:spPr bwMode="auto">
              <a:xfrm>
                <a:off x="528" y="1680"/>
                <a:ext cx="1200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600" dirty="0" err="1" smtClean="0">
                    <a:solidFill>
                      <a:schemeClr val="folHlink"/>
                    </a:solidFill>
                    <a:latin typeface="Courier New" pitchFamily="49" charset="0"/>
                  </a:rPr>
                  <a:t>cmovXX</a:t>
                </a:r>
                <a:r>
                  <a:rPr lang="en-US" sz="1600" dirty="0" smtClean="0">
                    <a:solidFill>
                      <a:schemeClr val="folHlink"/>
                    </a:solidFill>
                    <a:latin typeface="Courier New" pitchFamily="49" charset="0"/>
                  </a:rPr>
                  <a:t> </a:t>
                </a:r>
                <a:r>
                  <a:rPr lang="en-US" sz="1600" dirty="0" err="1">
                    <a:solidFill>
                      <a:schemeClr val="folHlink"/>
                    </a:solidFill>
                  </a:rPr>
                  <a:t>rA</a:t>
                </a:r>
                <a:r>
                  <a:rPr lang="en-US" sz="1600" dirty="0">
                    <a:solidFill>
                      <a:schemeClr val="folHlink"/>
                    </a:solidFill>
                    <a:latin typeface="Courier New" pitchFamily="49" charset="0"/>
                  </a:rPr>
                  <a:t>, </a:t>
                </a:r>
                <a:r>
                  <a:rPr lang="en-US" sz="1600" dirty="0" err="1">
                    <a:solidFill>
                      <a:schemeClr val="folHlink"/>
                    </a:solidFill>
                  </a:rPr>
                  <a:t>rB</a:t>
                </a:r>
                <a:endParaRPr lang="en-US" sz="1600" dirty="0">
                  <a:solidFill>
                    <a:schemeClr val="folHlink"/>
                  </a:solidFill>
                </a:endParaRPr>
              </a:p>
            </p:txBody>
          </p:sp>
          <p:grpSp>
            <p:nvGrpSpPr>
              <p:cNvPr id="346119" name="Group 7"/>
              <p:cNvGrpSpPr>
                <a:grpSpLocks/>
              </p:cNvGrpSpPr>
              <p:nvPr/>
            </p:nvGrpSpPr>
            <p:grpSpPr bwMode="auto">
              <a:xfrm>
                <a:off x="1728" y="1680"/>
                <a:ext cx="384" cy="192"/>
                <a:chOff x="1296" y="2544"/>
                <a:chExt cx="384" cy="192"/>
              </a:xfrm>
            </p:grpSpPr>
            <p:sp>
              <p:nvSpPr>
                <p:cNvPr id="346120" name="Rectangle 8"/>
                <p:cNvSpPr>
                  <a:spLocks noChangeArrowheads="1"/>
                </p:cNvSpPr>
                <p:nvPr/>
              </p:nvSpPr>
              <p:spPr bwMode="auto">
                <a:xfrm>
                  <a:off x="1296" y="2544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600" dirty="0" smtClean="0">
                      <a:solidFill>
                        <a:schemeClr val="folHlink"/>
                      </a:solidFill>
                      <a:latin typeface="Courier New" pitchFamily="49" charset="0"/>
                    </a:rPr>
                    <a:t>2</a:t>
                  </a:r>
                  <a:endParaRPr lang="en-US" sz="1600" dirty="0">
                    <a:solidFill>
                      <a:schemeClr val="folHlink"/>
                    </a:solidFill>
                    <a:latin typeface="Courier New" pitchFamily="49" charset="0"/>
                  </a:endParaRPr>
                </a:p>
              </p:txBody>
            </p:sp>
            <p:sp>
              <p:nvSpPr>
                <p:cNvPr id="346121" name="Rectangle 9"/>
                <p:cNvSpPr>
                  <a:spLocks noChangeArrowheads="1"/>
                </p:cNvSpPr>
                <p:nvPr/>
              </p:nvSpPr>
              <p:spPr bwMode="auto">
                <a:xfrm>
                  <a:off x="1488" y="2544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/>
                    <a:t>fn</a:t>
                  </a:r>
                </a:p>
              </p:txBody>
            </p:sp>
            <p:sp>
              <p:nvSpPr>
                <p:cNvPr id="346122" name="Rectangle 10"/>
                <p:cNvSpPr>
                  <a:spLocks noChangeArrowheads="1"/>
                </p:cNvSpPr>
                <p:nvPr/>
              </p:nvSpPr>
              <p:spPr bwMode="auto">
                <a:xfrm>
                  <a:off x="1296" y="2544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1600">
                    <a:solidFill>
                      <a:schemeClr val="folHlink"/>
                    </a:solidFill>
                    <a:latin typeface="Courier New" pitchFamily="49" charset="0"/>
                  </a:endParaRPr>
                </a:p>
              </p:txBody>
            </p:sp>
          </p:grpSp>
          <p:grpSp>
            <p:nvGrpSpPr>
              <p:cNvPr id="346123" name="Group 11"/>
              <p:cNvGrpSpPr>
                <a:grpSpLocks/>
              </p:cNvGrpSpPr>
              <p:nvPr/>
            </p:nvGrpSpPr>
            <p:grpSpPr bwMode="auto">
              <a:xfrm>
                <a:off x="2112" y="1680"/>
                <a:ext cx="384" cy="192"/>
                <a:chOff x="1680" y="2544"/>
                <a:chExt cx="384" cy="192"/>
              </a:xfrm>
            </p:grpSpPr>
            <p:sp>
              <p:nvSpPr>
                <p:cNvPr id="346124" name="Rectangle 12"/>
                <p:cNvSpPr>
                  <a:spLocks noChangeArrowheads="1"/>
                </p:cNvSpPr>
                <p:nvPr/>
              </p:nvSpPr>
              <p:spPr bwMode="auto">
                <a:xfrm>
                  <a:off x="1680" y="2544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600">
                      <a:solidFill>
                        <a:schemeClr val="folHlink"/>
                      </a:solidFill>
                    </a:rPr>
                    <a:t>rA</a:t>
                  </a:r>
                </a:p>
              </p:txBody>
            </p:sp>
            <p:sp>
              <p:nvSpPr>
                <p:cNvPr id="346125" name="Rectangle 13"/>
                <p:cNvSpPr>
                  <a:spLocks noChangeArrowheads="1"/>
                </p:cNvSpPr>
                <p:nvPr/>
              </p:nvSpPr>
              <p:spPr bwMode="auto">
                <a:xfrm>
                  <a:off x="1872" y="2544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600">
                      <a:solidFill>
                        <a:schemeClr val="folHlink"/>
                      </a:solidFill>
                    </a:rPr>
                    <a:t>rB</a:t>
                  </a:r>
                </a:p>
              </p:txBody>
            </p:sp>
            <p:sp>
              <p:nvSpPr>
                <p:cNvPr id="346126" name="Rectangle 14"/>
                <p:cNvSpPr>
                  <a:spLocks noChangeArrowheads="1"/>
                </p:cNvSpPr>
                <p:nvPr/>
              </p:nvSpPr>
              <p:spPr bwMode="auto">
                <a:xfrm>
                  <a:off x="1680" y="2544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1600">
                    <a:solidFill>
                      <a:schemeClr val="folHlink"/>
                    </a:solidFill>
                    <a:latin typeface="Courier New" pitchFamily="49" charset="0"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46036826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Stage Computation: </a:t>
            </a:r>
            <a:r>
              <a:rPr lang="en-US" dirty="0" smtClean="0"/>
              <a:t>Cond. Move</a:t>
            </a:r>
            <a:endParaRPr lang="en-US" dirty="0"/>
          </a:p>
        </p:txBody>
      </p:sp>
      <p:sp>
        <p:nvSpPr>
          <p:cNvPr id="331816" name="Rectangle 40"/>
          <p:cNvSpPr>
            <a:spLocks noGrp="1" noChangeArrowheads="1"/>
          </p:cNvSpPr>
          <p:nvPr>
            <p:ph type="body" idx="1"/>
          </p:nvPr>
        </p:nvSpPr>
        <p:spPr>
          <a:xfrm>
            <a:off x="290513" y="5257800"/>
            <a:ext cx="8294687" cy="1174750"/>
          </a:xfrm>
        </p:spPr>
        <p:txBody>
          <a:bodyPr/>
          <a:lstStyle/>
          <a:p>
            <a:pPr lvl="1"/>
            <a:r>
              <a:rPr lang="en-US" dirty="0" smtClean="0"/>
              <a:t>Read register </a:t>
            </a:r>
            <a:r>
              <a:rPr lang="en-US" dirty="0" err="1" smtClean="0"/>
              <a:t>rA</a:t>
            </a:r>
            <a:r>
              <a:rPr lang="en-US" dirty="0" smtClean="0"/>
              <a:t> and pass through ALU</a:t>
            </a:r>
            <a:endParaRPr lang="en-US" dirty="0"/>
          </a:p>
          <a:p>
            <a:pPr lvl="1"/>
            <a:r>
              <a:rPr lang="en-US" dirty="0" smtClean="0"/>
              <a:t>Cancel move by setting destination register to 0xF</a:t>
            </a:r>
          </a:p>
          <a:p>
            <a:pPr lvl="2"/>
            <a:r>
              <a:rPr lang="en-US" dirty="0" smtClean="0"/>
              <a:t>If condition codes &amp; move condition indicate no move</a:t>
            </a:r>
            <a:endParaRPr lang="en-US" dirty="0"/>
          </a:p>
        </p:txBody>
      </p:sp>
      <p:sp>
        <p:nvSpPr>
          <p:cNvPr id="331780" name="Text Box 4"/>
          <p:cNvSpPr txBox="1">
            <a:spLocks noChangeArrowheads="1"/>
          </p:cNvSpPr>
          <p:nvPr/>
        </p:nvSpPr>
        <p:spPr bwMode="auto">
          <a:xfrm>
            <a:off x="2133600" y="990600"/>
            <a:ext cx="28194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 dirty="0" err="1" smtClean="0"/>
              <a:t>cmovXX</a:t>
            </a:r>
            <a:r>
              <a:rPr lang="en-US" sz="1600" dirty="0" smtClean="0"/>
              <a:t> </a:t>
            </a:r>
            <a:r>
              <a:rPr lang="en-US" sz="1600" dirty="0" err="1"/>
              <a:t>rA</a:t>
            </a:r>
            <a:r>
              <a:rPr lang="en-US" sz="1600" dirty="0"/>
              <a:t>, </a:t>
            </a:r>
            <a:r>
              <a:rPr lang="en-US" sz="1600" dirty="0" err="1"/>
              <a:t>rB</a:t>
            </a:r>
            <a:endParaRPr lang="en-US" sz="1600" dirty="0"/>
          </a:p>
        </p:txBody>
      </p:sp>
      <p:grpSp>
        <p:nvGrpSpPr>
          <p:cNvPr id="331824" name="Group 48"/>
          <p:cNvGrpSpPr>
            <a:grpSpLocks/>
          </p:cNvGrpSpPr>
          <p:nvPr/>
        </p:nvGrpSpPr>
        <p:grpSpPr bwMode="auto">
          <a:xfrm>
            <a:off x="914400" y="1295400"/>
            <a:ext cx="7010400" cy="1219200"/>
            <a:chOff x="576" y="816"/>
            <a:chExt cx="4416" cy="768"/>
          </a:xfrm>
        </p:grpSpPr>
        <p:sp>
          <p:nvSpPr>
            <p:cNvPr id="331781" name="Text Box 5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icode:ifun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1</a:t>
              </a:r>
              <a:r>
                <a:rPr lang="en-US" sz="1600"/>
                <a:t>[PC]</a:t>
              </a:r>
            </a:p>
          </p:txBody>
        </p:sp>
        <p:sp>
          <p:nvSpPr>
            <p:cNvPr id="331782" name="Text Box 6"/>
            <p:cNvSpPr txBox="1">
              <a:spLocks noChangeArrowheads="1"/>
            </p:cNvSpPr>
            <p:nvPr/>
          </p:nvSpPr>
          <p:spPr bwMode="auto">
            <a:xfrm>
              <a:off x="1344" y="1008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rA:rB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1</a:t>
              </a:r>
              <a:r>
                <a:rPr lang="en-US" sz="1600"/>
                <a:t>[PC+1]</a:t>
              </a:r>
            </a:p>
          </p:txBody>
        </p:sp>
        <p:sp>
          <p:nvSpPr>
            <p:cNvPr id="331783" name="Text Box 7"/>
            <p:cNvSpPr txBox="1">
              <a:spLocks noChangeArrowheads="1"/>
            </p:cNvSpPr>
            <p:nvPr/>
          </p:nvSpPr>
          <p:spPr bwMode="auto">
            <a:xfrm>
              <a:off x="1344" y="1200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331784" name="Text Box 8"/>
            <p:cNvSpPr txBox="1">
              <a:spLocks noChangeArrowheads="1"/>
            </p:cNvSpPr>
            <p:nvPr/>
          </p:nvSpPr>
          <p:spPr bwMode="auto">
            <a:xfrm>
              <a:off x="1344" y="1392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valP </a:t>
              </a:r>
              <a:r>
                <a:rPr lang="en-US" sz="1600">
                  <a:sym typeface="Symbol" pitchFamily="18" charset="2"/>
                </a:rPr>
                <a:t> PC+2</a:t>
              </a:r>
            </a:p>
          </p:txBody>
        </p:sp>
        <p:sp>
          <p:nvSpPr>
            <p:cNvPr id="331796" name="Text Box 20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31797" name="Text Box 21"/>
            <p:cNvSpPr txBox="1">
              <a:spLocks noChangeArrowheads="1"/>
            </p:cNvSpPr>
            <p:nvPr/>
          </p:nvSpPr>
          <p:spPr bwMode="auto">
            <a:xfrm>
              <a:off x="576" y="816"/>
              <a:ext cx="768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Fetch</a:t>
              </a:r>
            </a:p>
          </p:txBody>
        </p:sp>
        <p:sp>
          <p:nvSpPr>
            <p:cNvPr id="331803" name="Text Box 27"/>
            <p:cNvSpPr txBox="1">
              <a:spLocks noChangeArrowheads="1"/>
            </p:cNvSpPr>
            <p:nvPr/>
          </p:nvSpPr>
          <p:spPr bwMode="auto">
            <a:xfrm>
              <a:off x="3216" y="81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instruction byte</a:t>
              </a:r>
            </a:p>
          </p:txBody>
        </p:sp>
        <p:sp>
          <p:nvSpPr>
            <p:cNvPr id="331804" name="Text Box 28"/>
            <p:cNvSpPr txBox="1">
              <a:spLocks noChangeArrowheads="1"/>
            </p:cNvSpPr>
            <p:nvPr/>
          </p:nvSpPr>
          <p:spPr bwMode="auto">
            <a:xfrm>
              <a:off x="3216" y="100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register byte</a:t>
              </a:r>
            </a:p>
          </p:txBody>
        </p:sp>
        <p:sp>
          <p:nvSpPr>
            <p:cNvPr id="331805" name="Text Box 29"/>
            <p:cNvSpPr txBox="1">
              <a:spLocks noChangeArrowheads="1"/>
            </p:cNvSpPr>
            <p:nvPr/>
          </p:nvSpPr>
          <p:spPr bwMode="auto">
            <a:xfrm>
              <a:off x="3216" y="1200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331806" name="Text Box 30"/>
            <p:cNvSpPr txBox="1">
              <a:spLocks noChangeArrowheads="1"/>
            </p:cNvSpPr>
            <p:nvPr/>
          </p:nvSpPr>
          <p:spPr bwMode="auto">
            <a:xfrm>
              <a:off x="3216" y="1392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Compute next PC</a:t>
              </a: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914400" y="2508250"/>
            <a:ext cx="7010400" cy="615950"/>
            <a:chOff x="914400" y="2508250"/>
            <a:chExt cx="7010400" cy="615950"/>
          </a:xfrm>
        </p:grpSpPr>
        <p:sp>
          <p:nvSpPr>
            <p:cNvPr id="331785" name="Text Box 9"/>
            <p:cNvSpPr txBox="1">
              <a:spLocks noChangeArrowheads="1"/>
            </p:cNvSpPr>
            <p:nvPr/>
          </p:nvSpPr>
          <p:spPr bwMode="auto">
            <a:xfrm>
              <a:off x="2133600" y="2514600"/>
              <a:ext cx="2819400" cy="304800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valA </a:t>
              </a:r>
              <a:r>
                <a:rPr lang="en-US" sz="1600">
                  <a:sym typeface="Symbol" pitchFamily="18" charset="2"/>
                </a:rPr>
                <a:t> R[rA]</a:t>
              </a:r>
            </a:p>
          </p:txBody>
        </p:sp>
        <p:sp>
          <p:nvSpPr>
            <p:cNvPr id="331786" name="Text Box 10"/>
            <p:cNvSpPr txBox="1">
              <a:spLocks noChangeArrowheads="1"/>
            </p:cNvSpPr>
            <p:nvPr/>
          </p:nvSpPr>
          <p:spPr bwMode="auto">
            <a:xfrm>
              <a:off x="2133600" y="2819400"/>
              <a:ext cx="2819400" cy="304800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/>
                <a:t>valB</a:t>
              </a:r>
              <a:r>
                <a:rPr lang="en-US" sz="1600" dirty="0"/>
                <a:t> </a:t>
              </a:r>
              <a:r>
                <a:rPr lang="en-US" sz="1600" dirty="0">
                  <a:sym typeface="Symbol" pitchFamily="18" charset="2"/>
                </a:rPr>
                <a:t> </a:t>
              </a:r>
              <a:r>
                <a:rPr lang="en-US" sz="1600" dirty="0" smtClean="0">
                  <a:sym typeface="Symbol" pitchFamily="18" charset="2"/>
                </a:rPr>
                <a:t>0</a:t>
              </a:r>
              <a:endParaRPr lang="en-US" sz="1600" dirty="0">
                <a:sym typeface="Symbol" pitchFamily="18" charset="2"/>
              </a:endParaRPr>
            </a:p>
          </p:txBody>
        </p:sp>
        <p:sp>
          <p:nvSpPr>
            <p:cNvPr id="331795" name="Text Box 19"/>
            <p:cNvSpPr txBox="1">
              <a:spLocks noChangeArrowheads="1"/>
            </p:cNvSpPr>
            <p:nvPr/>
          </p:nvSpPr>
          <p:spPr bwMode="auto">
            <a:xfrm>
              <a:off x="2127250" y="2508250"/>
              <a:ext cx="2819400" cy="6096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31798" name="Text Box 22"/>
            <p:cNvSpPr txBox="1">
              <a:spLocks noChangeArrowheads="1"/>
            </p:cNvSpPr>
            <p:nvPr/>
          </p:nvSpPr>
          <p:spPr bwMode="auto">
            <a:xfrm>
              <a:off x="914400" y="2514600"/>
              <a:ext cx="1219200" cy="6096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31807" name="Text Box 31"/>
            <p:cNvSpPr txBox="1">
              <a:spLocks noChangeArrowheads="1"/>
            </p:cNvSpPr>
            <p:nvPr/>
          </p:nvSpPr>
          <p:spPr bwMode="auto">
            <a:xfrm>
              <a:off x="5105400" y="25146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operand A</a:t>
              </a:r>
            </a:p>
          </p:txBody>
        </p:sp>
        <p:sp>
          <p:nvSpPr>
            <p:cNvPr id="331808" name="Text Box 32"/>
            <p:cNvSpPr txBox="1">
              <a:spLocks noChangeArrowheads="1"/>
            </p:cNvSpPr>
            <p:nvPr/>
          </p:nvSpPr>
          <p:spPr bwMode="auto">
            <a:xfrm>
              <a:off x="5105400" y="28194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 dirty="0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914400" y="3117850"/>
            <a:ext cx="7010400" cy="615950"/>
            <a:chOff x="914400" y="3117850"/>
            <a:chExt cx="7010400" cy="615950"/>
          </a:xfrm>
        </p:grpSpPr>
        <p:sp>
          <p:nvSpPr>
            <p:cNvPr id="331787" name="Text Box 11"/>
            <p:cNvSpPr txBox="1">
              <a:spLocks noChangeArrowheads="1"/>
            </p:cNvSpPr>
            <p:nvPr/>
          </p:nvSpPr>
          <p:spPr bwMode="auto">
            <a:xfrm>
              <a:off x="2133600" y="3124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/>
                <a:t>valE</a:t>
              </a:r>
              <a:r>
                <a:rPr lang="en-US" sz="1600" dirty="0"/>
                <a:t> </a:t>
              </a:r>
              <a:r>
                <a:rPr lang="en-US" sz="1600" dirty="0">
                  <a:sym typeface="Symbol" pitchFamily="18" charset="2"/>
                </a:rPr>
                <a:t> </a:t>
              </a:r>
              <a:r>
                <a:rPr lang="en-US" sz="1600" dirty="0" err="1">
                  <a:sym typeface="Symbol" pitchFamily="18" charset="2"/>
                </a:rPr>
                <a:t>valB</a:t>
              </a:r>
              <a:r>
                <a:rPr lang="en-US" sz="1600" dirty="0">
                  <a:sym typeface="Symbol" pitchFamily="18" charset="2"/>
                </a:rPr>
                <a:t> </a:t>
              </a:r>
              <a:r>
                <a:rPr lang="en-US" sz="1600" dirty="0" smtClean="0">
                  <a:sym typeface="Symbol" pitchFamily="18" charset="2"/>
                </a:rPr>
                <a:t>+ </a:t>
              </a:r>
              <a:r>
                <a:rPr lang="en-US" sz="1600" dirty="0" err="1">
                  <a:sym typeface="Symbol" pitchFamily="18" charset="2"/>
                </a:rPr>
                <a:t>valA</a:t>
              </a:r>
              <a:endParaRPr lang="en-US" sz="1600" dirty="0">
                <a:sym typeface="Symbol" pitchFamily="18" charset="2"/>
              </a:endParaRPr>
            </a:p>
          </p:txBody>
        </p:sp>
        <p:sp>
          <p:nvSpPr>
            <p:cNvPr id="331788" name="Text Box 12"/>
            <p:cNvSpPr txBox="1">
              <a:spLocks noChangeArrowheads="1"/>
            </p:cNvSpPr>
            <p:nvPr/>
          </p:nvSpPr>
          <p:spPr bwMode="auto">
            <a:xfrm>
              <a:off x="2133600" y="34290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/>
                <a:t>If </a:t>
              </a:r>
              <a:r>
                <a:rPr lang="en-US" sz="1600" dirty="0" smtClean="0"/>
                <a:t>!</a:t>
              </a:r>
              <a:r>
                <a:rPr lang="en-US" sz="1600" dirty="0"/>
                <a:t> Cond(</a:t>
              </a:r>
              <a:r>
                <a:rPr lang="en-US" sz="1600" dirty="0" err="1"/>
                <a:t>CC,ifun</a:t>
              </a:r>
              <a:r>
                <a:rPr lang="en-US" sz="1600" dirty="0" smtClean="0"/>
                <a:t>) </a:t>
              </a:r>
              <a:r>
                <a:rPr lang="en-US" sz="1600" dirty="0" err="1" smtClean="0"/>
                <a:t>rB</a:t>
              </a:r>
              <a:r>
                <a:rPr lang="en-US" sz="1600" dirty="0" smtClean="0"/>
                <a:t> </a:t>
              </a:r>
              <a:r>
                <a:rPr lang="en-US" sz="1600" dirty="0" smtClean="0">
                  <a:sym typeface="Symbol" pitchFamily="18" charset="2"/>
                </a:rPr>
                <a:t> 0xF</a:t>
              </a:r>
              <a:r>
                <a:rPr lang="en-US" sz="1600" dirty="0" smtClean="0"/>
                <a:t> </a:t>
              </a:r>
              <a:endParaRPr lang="en-US" sz="1600" dirty="0"/>
            </a:p>
          </p:txBody>
        </p:sp>
        <p:sp>
          <p:nvSpPr>
            <p:cNvPr id="331794" name="Text Box 18"/>
            <p:cNvSpPr txBox="1">
              <a:spLocks noChangeArrowheads="1"/>
            </p:cNvSpPr>
            <p:nvPr/>
          </p:nvSpPr>
          <p:spPr bwMode="auto">
            <a:xfrm>
              <a:off x="2127250" y="3117850"/>
              <a:ext cx="2819400" cy="6096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31799" name="Text Box 23"/>
            <p:cNvSpPr txBox="1">
              <a:spLocks noChangeArrowheads="1"/>
            </p:cNvSpPr>
            <p:nvPr/>
          </p:nvSpPr>
          <p:spPr bwMode="auto">
            <a:xfrm>
              <a:off x="914400" y="3124200"/>
              <a:ext cx="1219200" cy="6096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31809" name="Text Box 33"/>
            <p:cNvSpPr txBox="1">
              <a:spLocks noChangeArrowheads="1"/>
            </p:cNvSpPr>
            <p:nvPr/>
          </p:nvSpPr>
          <p:spPr bwMode="auto">
            <a:xfrm>
              <a:off x="5105400" y="3124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smtClean="0"/>
                <a:t>Pass </a:t>
              </a:r>
              <a:r>
                <a:rPr lang="en-US" sz="1600" dirty="0" err="1" smtClean="0"/>
                <a:t>valA</a:t>
              </a:r>
              <a:r>
                <a:rPr lang="en-US" sz="1600" dirty="0" smtClean="0"/>
                <a:t> through ALU</a:t>
              </a:r>
              <a:endParaRPr lang="en-US" sz="1600" dirty="0"/>
            </a:p>
          </p:txBody>
        </p:sp>
        <p:sp>
          <p:nvSpPr>
            <p:cNvPr id="331810" name="Text Box 34"/>
            <p:cNvSpPr txBox="1">
              <a:spLocks noChangeArrowheads="1"/>
            </p:cNvSpPr>
            <p:nvPr/>
          </p:nvSpPr>
          <p:spPr bwMode="auto">
            <a:xfrm>
              <a:off x="5105400" y="34290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smtClean="0"/>
                <a:t>(Disable register update)</a:t>
              </a:r>
              <a:endParaRPr lang="en-US" sz="1600" dirty="0"/>
            </a:p>
          </p:txBody>
        </p:sp>
      </p:grpSp>
      <p:grpSp>
        <p:nvGrpSpPr>
          <p:cNvPr id="331826" name="Group 50"/>
          <p:cNvGrpSpPr>
            <a:grpSpLocks/>
          </p:cNvGrpSpPr>
          <p:nvPr/>
        </p:nvGrpSpPr>
        <p:grpSpPr bwMode="auto">
          <a:xfrm>
            <a:off x="914400" y="3733800"/>
            <a:ext cx="7010400" cy="304800"/>
            <a:chOff x="576" y="2352"/>
            <a:chExt cx="4416" cy="192"/>
          </a:xfrm>
        </p:grpSpPr>
        <p:sp>
          <p:nvSpPr>
            <p:cNvPr id="331789" name="Text Box 13"/>
            <p:cNvSpPr txBox="1">
              <a:spLocks noChangeArrowheads="1"/>
            </p:cNvSpPr>
            <p:nvPr/>
          </p:nvSpPr>
          <p:spPr bwMode="auto">
            <a:xfrm>
              <a:off x="1344" y="2352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 </a:t>
              </a:r>
            </a:p>
          </p:txBody>
        </p:sp>
        <p:sp>
          <p:nvSpPr>
            <p:cNvPr id="331800" name="Text Box 24"/>
            <p:cNvSpPr txBox="1">
              <a:spLocks noChangeArrowheads="1"/>
            </p:cNvSpPr>
            <p:nvPr/>
          </p:nvSpPr>
          <p:spPr bwMode="auto">
            <a:xfrm>
              <a:off x="576" y="2352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331811" name="Text Box 35"/>
            <p:cNvSpPr txBox="1">
              <a:spLocks noChangeArrowheads="1"/>
            </p:cNvSpPr>
            <p:nvPr/>
          </p:nvSpPr>
          <p:spPr bwMode="auto">
            <a:xfrm>
              <a:off x="3216" y="2352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 </a:t>
              </a:r>
            </a:p>
          </p:txBody>
        </p:sp>
      </p:grpSp>
      <p:grpSp>
        <p:nvGrpSpPr>
          <p:cNvPr id="331827" name="Group 51"/>
          <p:cNvGrpSpPr>
            <a:grpSpLocks/>
          </p:cNvGrpSpPr>
          <p:nvPr/>
        </p:nvGrpSpPr>
        <p:grpSpPr bwMode="auto">
          <a:xfrm>
            <a:off x="914400" y="4038600"/>
            <a:ext cx="7010400" cy="609600"/>
            <a:chOff x="576" y="2544"/>
            <a:chExt cx="4416" cy="384"/>
          </a:xfrm>
        </p:grpSpPr>
        <p:sp>
          <p:nvSpPr>
            <p:cNvPr id="331790" name="Text Box 14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R[rB] </a:t>
              </a:r>
              <a:r>
                <a:rPr lang="en-US" sz="1600">
                  <a:sym typeface="Symbol" pitchFamily="18" charset="2"/>
                </a:rPr>
                <a:t> valE</a:t>
              </a:r>
            </a:p>
          </p:txBody>
        </p:sp>
        <p:sp>
          <p:nvSpPr>
            <p:cNvPr id="331791" name="Text Box 15"/>
            <p:cNvSpPr txBox="1">
              <a:spLocks noChangeArrowheads="1"/>
            </p:cNvSpPr>
            <p:nvPr/>
          </p:nvSpPr>
          <p:spPr bwMode="auto">
            <a:xfrm>
              <a:off x="1344" y="2736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331793" name="Text Box 17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31801" name="Text Box 25"/>
            <p:cNvSpPr txBox="1">
              <a:spLocks noChangeArrowheads="1"/>
            </p:cNvSpPr>
            <p:nvPr/>
          </p:nvSpPr>
          <p:spPr bwMode="auto">
            <a:xfrm>
              <a:off x="576" y="254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</a:t>
              </a:r>
            </a:p>
            <a:p>
              <a:pPr algn="l">
                <a:spcBef>
                  <a:spcPct val="50000"/>
                </a:spcBef>
              </a:pPr>
              <a:r>
                <a:rPr lang="en-US" sz="1600"/>
                <a:t>back</a:t>
              </a:r>
            </a:p>
          </p:txBody>
        </p:sp>
        <p:sp>
          <p:nvSpPr>
            <p:cNvPr id="331812" name="Text Box 36"/>
            <p:cNvSpPr txBox="1">
              <a:spLocks noChangeArrowheads="1"/>
            </p:cNvSpPr>
            <p:nvPr/>
          </p:nvSpPr>
          <p:spPr bwMode="auto">
            <a:xfrm>
              <a:off x="3216" y="2544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/>
                <a:t>Write back result</a:t>
              </a:r>
            </a:p>
          </p:txBody>
        </p:sp>
        <p:sp>
          <p:nvSpPr>
            <p:cNvPr id="331813" name="Text Box 37"/>
            <p:cNvSpPr txBox="1">
              <a:spLocks noChangeArrowheads="1"/>
            </p:cNvSpPr>
            <p:nvPr/>
          </p:nvSpPr>
          <p:spPr bwMode="auto">
            <a:xfrm>
              <a:off x="3216" y="273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</p:grpSp>
      <p:grpSp>
        <p:nvGrpSpPr>
          <p:cNvPr id="331822" name="Group 46"/>
          <p:cNvGrpSpPr>
            <a:grpSpLocks/>
          </p:cNvGrpSpPr>
          <p:nvPr/>
        </p:nvGrpSpPr>
        <p:grpSpPr bwMode="auto">
          <a:xfrm>
            <a:off x="914400" y="4648200"/>
            <a:ext cx="7010400" cy="304800"/>
            <a:chOff x="576" y="2928"/>
            <a:chExt cx="4416" cy="192"/>
          </a:xfrm>
        </p:grpSpPr>
        <p:sp>
          <p:nvSpPr>
            <p:cNvPr id="331792" name="Text Box 16"/>
            <p:cNvSpPr txBox="1">
              <a:spLocks noChangeArrowheads="1"/>
            </p:cNvSpPr>
            <p:nvPr/>
          </p:nvSpPr>
          <p:spPr bwMode="auto">
            <a:xfrm>
              <a:off x="1344" y="2928"/>
              <a:ext cx="1776" cy="192"/>
            </a:xfrm>
            <a:prstGeom prst="rect">
              <a:avLst/>
            </a:prstGeom>
            <a:solidFill>
              <a:srgbClr val="FFCCFF"/>
            </a:solidFill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PC </a:t>
              </a:r>
              <a:r>
                <a:rPr lang="en-US" sz="1600">
                  <a:sym typeface="Symbol" pitchFamily="18" charset="2"/>
                </a:rPr>
                <a:t> valP</a:t>
              </a:r>
            </a:p>
          </p:txBody>
        </p:sp>
        <p:sp>
          <p:nvSpPr>
            <p:cNvPr id="331802" name="Text Box 26"/>
            <p:cNvSpPr txBox="1">
              <a:spLocks noChangeArrowheads="1"/>
            </p:cNvSpPr>
            <p:nvPr/>
          </p:nvSpPr>
          <p:spPr bwMode="auto">
            <a:xfrm>
              <a:off x="576" y="2928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PC update</a:t>
              </a:r>
            </a:p>
          </p:txBody>
        </p:sp>
        <p:sp>
          <p:nvSpPr>
            <p:cNvPr id="331814" name="Text Box 38"/>
            <p:cNvSpPr txBox="1">
              <a:spLocks noChangeArrowheads="1"/>
            </p:cNvSpPr>
            <p:nvPr/>
          </p:nvSpPr>
          <p:spPr bwMode="auto">
            <a:xfrm>
              <a:off x="3216" y="292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Update PC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2765727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1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1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1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1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Y86-64 </a:t>
            </a:r>
            <a:r>
              <a:rPr lang="en-US" dirty="0"/>
              <a:t>Instruction </a:t>
            </a:r>
            <a:r>
              <a:rPr lang="en-US" dirty="0" smtClean="0"/>
              <a:t>Set #1</a:t>
            </a:r>
            <a:endParaRPr lang="en-US" dirty="0"/>
          </a:p>
        </p:txBody>
      </p:sp>
      <p:sp>
        <p:nvSpPr>
          <p:cNvPr id="322565" name="Rectangle 5"/>
          <p:cNvSpPr>
            <a:spLocks noChangeArrowheads="1"/>
          </p:cNvSpPr>
          <p:nvPr/>
        </p:nvSpPr>
        <p:spPr bwMode="auto">
          <a:xfrm>
            <a:off x="146050" y="8382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/>
              <a:t>Byte</a:t>
            </a:r>
          </a:p>
        </p:txBody>
      </p:sp>
      <p:grpSp>
        <p:nvGrpSpPr>
          <p:cNvPr id="4" name="Group 214"/>
          <p:cNvGrpSpPr>
            <a:grpSpLocks/>
          </p:cNvGrpSpPr>
          <p:nvPr/>
        </p:nvGrpSpPr>
        <p:grpSpPr bwMode="auto">
          <a:xfrm>
            <a:off x="146050" y="5791200"/>
            <a:ext cx="3124200" cy="304800"/>
            <a:chOff x="336" y="3648"/>
            <a:chExt cx="1968" cy="192"/>
          </a:xfrm>
        </p:grpSpPr>
        <p:sp>
          <p:nvSpPr>
            <p:cNvPr id="322574" name="Rectangle 14"/>
            <p:cNvSpPr>
              <a:spLocks noChangeArrowheads="1"/>
            </p:cNvSpPr>
            <p:nvPr/>
          </p:nvSpPr>
          <p:spPr bwMode="auto">
            <a:xfrm>
              <a:off x="336" y="364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 smtClean="0">
                  <a:latin typeface="Courier New" pitchFamily="49" charset="0"/>
                </a:rPr>
                <a:t>pushq</a:t>
              </a:r>
              <a:r>
                <a:rPr lang="en-US" sz="1400" b="0" dirty="0" smtClean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endParaRPr lang="en-US" sz="1400" b="0" dirty="0"/>
            </a:p>
          </p:txBody>
        </p:sp>
        <p:grpSp>
          <p:nvGrpSpPr>
            <p:cNvPr id="5" name="Group 213"/>
            <p:cNvGrpSpPr>
              <a:grpSpLocks/>
            </p:cNvGrpSpPr>
            <p:nvPr/>
          </p:nvGrpSpPr>
          <p:grpSpPr bwMode="auto">
            <a:xfrm>
              <a:off x="1536" y="3648"/>
              <a:ext cx="384" cy="192"/>
              <a:chOff x="1536" y="3648"/>
              <a:chExt cx="384" cy="192"/>
            </a:xfrm>
          </p:grpSpPr>
          <p:sp>
            <p:nvSpPr>
              <p:cNvPr id="322576" name="Rectangle 16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A</a:t>
                </a:r>
              </a:p>
            </p:txBody>
          </p:sp>
          <p:sp>
            <p:nvSpPr>
              <p:cNvPr id="322577" name="Rectangle 17"/>
              <p:cNvSpPr>
                <a:spLocks noChangeArrowheads="1"/>
              </p:cNvSpPr>
              <p:nvPr/>
            </p:nvSpPr>
            <p:spPr bwMode="auto">
              <a:xfrm>
                <a:off x="1728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78" name="Rectangle 18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6" name="Group 212"/>
            <p:cNvGrpSpPr>
              <a:grpSpLocks/>
            </p:cNvGrpSpPr>
            <p:nvPr/>
          </p:nvGrpSpPr>
          <p:grpSpPr bwMode="auto">
            <a:xfrm>
              <a:off x="1920" y="3648"/>
              <a:ext cx="384" cy="192"/>
              <a:chOff x="1920" y="3648"/>
              <a:chExt cx="384" cy="192"/>
            </a:xfrm>
          </p:grpSpPr>
          <p:sp>
            <p:nvSpPr>
              <p:cNvPr id="322580" name="Rectangle 20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81" name="Rectangle 21"/>
              <p:cNvSpPr>
                <a:spLocks noChangeArrowheads="1"/>
              </p:cNvSpPr>
              <p:nvPr/>
            </p:nvSpPr>
            <p:spPr bwMode="auto">
              <a:xfrm>
                <a:off x="2112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F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582" name="Rectangle 22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sp>
        <p:nvSpPr>
          <p:cNvPr id="322584" name="Rectangle 24"/>
          <p:cNvSpPr>
            <a:spLocks noChangeArrowheads="1"/>
          </p:cNvSpPr>
          <p:nvPr/>
        </p:nvSpPr>
        <p:spPr bwMode="auto">
          <a:xfrm>
            <a:off x="146050" y="44196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>
                <a:latin typeface="Courier New" pitchFamily="49" charset="0"/>
              </a:rPr>
              <a:t>jXX </a:t>
            </a:r>
            <a:r>
              <a:rPr lang="en-US" sz="1400" b="0"/>
              <a:t>Dest</a:t>
            </a:r>
          </a:p>
        </p:txBody>
      </p:sp>
      <p:grpSp>
        <p:nvGrpSpPr>
          <p:cNvPr id="8" name="Group 210"/>
          <p:cNvGrpSpPr>
            <a:grpSpLocks/>
          </p:cNvGrpSpPr>
          <p:nvPr/>
        </p:nvGrpSpPr>
        <p:grpSpPr bwMode="auto">
          <a:xfrm>
            <a:off x="2051050" y="4419600"/>
            <a:ext cx="609600" cy="304800"/>
            <a:chOff x="1536" y="2784"/>
            <a:chExt cx="384" cy="192"/>
          </a:xfrm>
        </p:grpSpPr>
        <p:sp>
          <p:nvSpPr>
            <p:cNvPr id="322586" name="Rectangle 26"/>
            <p:cNvSpPr>
              <a:spLocks noChangeArrowheads="1"/>
            </p:cNvSpPr>
            <p:nvPr/>
          </p:nvSpPr>
          <p:spPr bwMode="auto">
            <a:xfrm>
              <a:off x="1536" y="2784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7</a:t>
              </a:r>
            </a:p>
          </p:txBody>
        </p:sp>
        <p:sp>
          <p:nvSpPr>
            <p:cNvPr id="322587" name="Rectangle 27"/>
            <p:cNvSpPr>
              <a:spLocks noChangeArrowheads="1"/>
            </p:cNvSpPr>
            <p:nvPr/>
          </p:nvSpPr>
          <p:spPr bwMode="auto">
            <a:xfrm>
              <a:off x="1728" y="2784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/>
                <a:t>fn</a:t>
              </a:r>
            </a:p>
          </p:txBody>
        </p:sp>
        <p:sp>
          <p:nvSpPr>
            <p:cNvPr id="322588" name="Rectangle 28"/>
            <p:cNvSpPr>
              <a:spLocks noChangeArrowheads="1"/>
            </p:cNvSpPr>
            <p:nvPr/>
          </p:nvSpPr>
          <p:spPr bwMode="auto">
            <a:xfrm>
              <a:off x="1536" y="278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589" name="Rectangle 29"/>
          <p:cNvSpPr>
            <a:spLocks noChangeArrowheads="1"/>
          </p:cNvSpPr>
          <p:nvPr/>
        </p:nvSpPr>
        <p:spPr bwMode="auto">
          <a:xfrm>
            <a:off x="2660650" y="441325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Dest</a:t>
            </a:r>
          </a:p>
        </p:txBody>
      </p:sp>
      <p:grpSp>
        <p:nvGrpSpPr>
          <p:cNvPr id="9" name="Group 209"/>
          <p:cNvGrpSpPr>
            <a:grpSpLocks/>
          </p:cNvGrpSpPr>
          <p:nvPr/>
        </p:nvGrpSpPr>
        <p:grpSpPr bwMode="auto">
          <a:xfrm>
            <a:off x="146050" y="6248400"/>
            <a:ext cx="3124200" cy="304800"/>
            <a:chOff x="336" y="3936"/>
            <a:chExt cx="1968" cy="192"/>
          </a:xfrm>
        </p:grpSpPr>
        <p:sp>
          <p:nvSpPr>
            <p:cNvPr id="322591" name="Rectangle 31"/>
            <p:cNvSpPr>
              <a:spLocks noChangeArrowheads="1"/>
            </p:cNvSpPr>
            <p:nvPr/>
          </p:nvSpPr>
          <p:spPr bwMode="auto">
            <a:xfrm>
              <a:off x="336" y="393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 smtClean="0">
                  <a:latin typeface="Courier New" pitchFamily="49" charset="0"/>
                </a:rPr>
                <a:t>popq</a:t>
              </a:r>
              <a:r>
                <a:rPr lang="en-US" sz="1400" b="0" dirty="0" smtClean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endParaRPr lang="en-US" sz="1400" b="0" dirty="0"/>
            </a:p>
          </p:txBody>
        </p:sp>
        <p:grpSp>
          <p:nvGrpSpPr>
            <p:cNvPr id="10" name="Group 208"/>
            <p:cNvGrpSpPr>
              <a:grpSpLocks/>
            </p:cNvGrpSpPr>
            <p:nvPr/>
          </p:nvGrpSpPr>
          <p:grpSpPr bwMode="auto">
            <a:xfrm>
              <a:off x="1536" y="3936"/>
              <a:ext cx="384" cy="192"/>
              <a:chOff x="1536" y="3936"/>
              <a:chExt cx="384" cy="192"/>
            </a:xfrm>
          </p:grpSpPr>
          <p:sp>
            <p:nvSpPr>
              <p:cNvPr id="322593" name="Rectangle 33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B</a:t>
                </a:r>
              </a:p>
            </p:txBody>
          </p:sp>
          <p:sp>
            <p:nvSpPr>
              <p:cNvPr id="322594" name="Rectangle 34"/>
              <p:cNvSpPr>
                <a:spLocks noChangeArrowheads="1"/>
              </p:cNvSpPr>
              <p:nvPr/>
            </p:nvSpPr>
            <p:spPr bwMode="auto">
              <a:xfrm>
                <a:off x="1728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95" name="Rectangle 35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207"/>
            <p:cNvGrpSpPr>
              <a:grpSpLocks/>
            </p:cNvGrpSpPr>
            <p:nvPr/>
          </p:nvGrpSpPr>
          <p:grpSpPr bwMode="auto">
            <a:xfrm>
              <a:off x="1920" y="3936"/>
              <a:ext cx="384" cy="192"/>
              <a:chOff x="1920" y="3936"/>
              <a:chExt cx="384" cy="192"/>
            </a:xfrm>
          </p:grpSpPr>
          <p:sp>
            <p:nvSpPr>
              <p:cNvPr id="322597" name="Rectangle 37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98" name="Rectangle 38"/>
              <p:cNvSpPr>
                <a:spLocks noChangeArrowheads="1"/>
              </p:cNvSpPr>
              <p:nvPr/>
            </p:nvSpPr>
            <p:spPr bwMode="auto">
              <a:xfrm>
                <a:off x="2112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F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599" name="Rectangle 39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sp>
        <p:nvSpPr>
          <p:cNvPr id="322601" name="Rectangle 41"/>
          <p:cNvSpPr>
            <a:spLocks noChangeArrowheads="1"/>
          </p:cNvSpPr>
          <p:nvPr/>
        </p:nvSpPr>
        <p:spPr bwMode="auto">
          <a:xfrm>
            <a:off x="146050" y="48768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>
                <a:latin typeface="Courier New" pitchFamily="49" charset="0"/>
              </a:rPr>
              <a:t>call </a:t>
            </a:r>
            <a:r>
              <a:rPr lang="en-US" sz="1400" b="0"/>
              <a:t>Dest</a:t>
            </a:r>
          </a:p>
        </p:txBody>
      </p:sp>
      <p:grpSp>
        <p:nvGrpSpPr>
          <p:cNvPr id="13" name="Group 205"/>
          <p:cNvGrpSpPr>
            <a:grpSpLocks/>
          </p:cNvGrpSpPr>
          <p:nvPr/>
        </p:nvGrpSpPr>
        <p:grpSpPr bwMode="auto">
          <a:xfrm>
            <a:off x="2051050" y="4876800"/>
            <a:ext cx="609600" cy="304800"/>
            <a:chOff x="1536" y="3072"/>
            <a:chExt cx="384" cy="192"/>
          </a:xfrm>
        </p:grpSpPr>
        <p:sp>
          <p:nvSpPr>
            <p:cNvPr id="322603" name="Rectangle 43"/>
            <p:cNvSpPr>
              <a:spLocks noChangeArrowheads="1"/>
            </p:cNvSpPr>
            <p:nvPr/>
          </p:nvSpPr>
          <p:spPr bwMode="auto">
            <a:xfrm>
              <a:off x="1536" y="307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8</a:t>
              </a:r>
            </a:p>
          </p:txBody>
        </p:sp>
        <p:sp>
          <p:nvSpPr>
            <p:cNvPr id="322604" name="Rectangle 44"/>
            <p:cNvSpPr>
              <a:spLocks noChangeArrowheads="1"/>
            </p:cNvSpPr>
            <p:nvPr/>
          </p:nvSpPr>
          <p:spPr bwMode="auto">
            <a:xfrm>
              <a:off x="1728" y="307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05" name="Rectangle 45"/>
            <p:cNvSpPr>
              <a:spLocks noChangeArrowheads="1"/>
            </p:cNvSpPr>
            <p:nvPr/>
          </p:nvSpPr>
          <p:spPr bwMode="auto">
            <a:xfrm>
              <a:off x="1536" y="307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606" name="Rectangle 46"/>
          <p:cNvSpPr>
            <a:spLocks noChangeArrowheads="1"/>
          </p:cNvSpPr>
          <p:nvPr/>
        </p:nvSpPr>
        <p:spPr bwMode="auto">
          <a:xfrm>
            <a:off x="2660650" y="487680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 dirty="0" err="1"/>
              <a:t>Dest</a:t>
            </a:r>
            <a:endParaRPr lang="en-US" sz="1400" b="0" dirty="0"/>
          </a:p>
        </p:txBody>
      </p:sp>
      <p:grpSp>
        <p:nvGrpSpPr>
          <p:cNvPr id="14" name="Group 204"/>
          <p:cNvGrpSpPr>
            <a:grpSpLocks/>
          </p:cNvGrpSpPr>
          <p:nvPr/>
        </p:nvGrpSpPr>
        <p:grpSpPr bwMode="auto">
          <a:xfrm>
            <a:off x="146050" y="2133600"/>
            <a:ext cx="3124200" cy="304800"/>
            <a:chOff x="336" y="1344"/>
            <a:chExt cx="1968" cy="192"/>
          </a:xfrm>
        </p:grpSpPr>
        <p:sp>
          <p:nvSpPr>
            <p:cNvPr id="322608" name="Rectangle 48"/>
            <p:cNvSpPr>
              <a:spLocks noChangeArrowheads="1"/>
            </p:cNvSpPr>
            <p:nvPr/>
          </p:nvSpPr>
          <p:spPr bwMode="auto">
            <a:xfrm>
              <a:off x="336" y="134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 smtClean="0">
                  <a:latin typeface="Courier New" pitchFamily="49" charset="0"/>
                </a:rPr>
                <a:t>cmovXX</a:t>
              </a:r>
              <a:r>
                <a:rPr lang="en-US" sz="1400" b="0" dirty="0" smtClean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r>
                <a:rPr lang="en-US" sz="1400" b="0" dirty="0">
                  <a:latin typeface="Courier New" pitchFamily="49" charset="0"/>
                </a:rPr>
                <a:t>, </a:t>
              </a:r>
              <a:r>
                <a:rPr lang="en-US" sz="1400" b="0" dirty="0" err="1"/>
                <a:t>rB</a:t>
              </a:r>
              <a:endParaRPr lang="en-US" sz="1400" b="0" dirty="0"/>
            </a:p>
          </p:txBody>
        </p:sp>
        <p:grpSp>
          <p:nvGrpSpPr>
            <p:cNvPr id="15" name="Group 203"/>
            <p:cNvGrpSpPr>
              <a:grpSpLocks/>
            </p:cNvGrpSpPr>
            <p:nvPr/>
          </p:nvGrpSpPr>
          <p:grpSpPr bwMode="auto">
            <a:xfrm>
              <a:off x="1536" y="1344"/>
              <a:ext cx="384" cy="192"/>
              <a:chOff x="1536" y="1344"/>
              <a:chExt cx="384" cy="192"/>
            </a:xfrm>
          </p:grpSpPr>
          <p:sp>
            <p:nvSpPr>
              <p:cNvPr id="322610" name="Rectangle 50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611" name="Rectangle 51"/>
              <p:cNvSpPr>
                <a:spLocks noChangeArrowheads="1"/>
              </p:cNvSpPr>
              <p:nvPr/>
            </p:nvSpPr>
            <p:spPr bwMode="auto">
              <a:xfrm>
                <a:off x="1728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/>
                  <a:t>fn</a:t>
                </a:r>
                <a:endParaRPr lang="en-US" sz="1400" b="0" dirty="0"/>
              </a:p>
            </p:txBody>
          </p:sp>
          <p:sp>
            <p:nvSpPr>
              <p:cNvPr id="322612" name="Rectangle 52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6" name="Group 202"/>
            <p:cNvGrpSpPr>
              <a:grpSpLocks/>
            </p:cNvGrpSpPr>
            <p:nvPr/>
          </p:nvGrpSpPr>
          <p:grpSpPr bwMode="auto">
            <a:xfrm>
              <a:off x="1920" y="1344"/>
              <a:ext cx="384" cy="192"/>
              <a:chOff x="1920" y="1344"/>
              <a:chExt cx="384" cy="192"/>
            </a:xfrm>
          </p:grpSpPr>
          <p:sp>
            <p:nvSpPr>
              <p:cNvPr id="322614" name="Rectangle 54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15" name="Rectangle 55"/>
              <p:cNvSpPr>
                <a:spLocks noChangeArrowheads="1"/>
              </p:cNvSpPr>
              <p:nvPr/>
            </p:nvSpPr>
            <p:spPr bwMode="auto">
              <a:xfrm>
                <a:off x="2112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16" name="Rectangle 56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sp>
        <p:nvSpPr>
          <p:cNvPr id="322618" name="Rectangle 58"/>
          <p:cNvSpPr>
            <a:spLocks noChangeArrowheads="1"/>
          </p:cNvSpPr>
          <p:nvPr/>
        </p:nvSpPr>
        <p:spPr bwMode="auto">
          <a:xfrm>
            <a:off x="146050" y="25908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irmovq</a:t>
            </a:r>
            <a:r>
              <a:rPr lang="en-US" sz="1400" b="0" dirty="0" smtClean="0">
                <a:latin typeface="Courier New" pitchFamily="49" charset="0"/>
              </a:rPr>
              <a:t> </a:t>
            </a:r>
            <a:r>
              <a:rPr lang="en-US" sz="1400" b="0" dirty="0"/>
              <a:t>V</a:t>
            </a:r>
            <a:r>
              <a:rPr lang="en-US" sz="1400" b="0" dirty="0">
                <a:latin typeface="Courier New" pitchFamily="49" charset="0"/>
              </a:rPr>
              <a:t>, </a:t>
            </a:r>
            <a:r>
              <a:rPr lang="en-US" sz="1400" b="0" dirty="0" err="1"/>
              <a:t>rB</a:t>
            </a:r>
            <a:endParaRPr lang="en-US" sz="1400" b="0" dirty="0"/>
          </a:p>
        </p:txBody>
      </p:sp>
      <p:grpSp>
        <p:nvGrpSpPr>
          <p:cNvPr id="18" name="Group 200"/>
          <p:cNvGrpSpPr>
            <a:grpSpLocks/>
          </p:cNvGrpSpPr>
          <p:nvPr/>
        </p:nvGrpSpPr>
        <p:grpSpPr bwMode="auto">
          <a:xfrm>
            <a:off x="2051050" y="2590800"/>
            <a:ext cx="609600" cy="304800"/>
            <a:chOff x="1536" y="1632"/>
            <a:chExt cx="384" cy="192"/>
          </a:xfrm>
        </p:grpSpPr>
        <p:sp>
          <p:nvSpPr>
            <p:cNvPr id="322620" name="Rectangle 60"/>
            <p:cNvSpPr>
              <a:spLocks noChangeArrowheads="1"/>
            </p:cNvSpPr>
            <p:nvPr/>
          </p:nvSpPr>
          <p:spPr bwMode="auto">
            <a:xfrm>
              <a:off x="1536" y="163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3</a:t>
              </a:r>
            </a:p>
          </p:txBody>
        </p:sp>
        <p:sp>
          <p:nvSpPr>
            <p:cNvPr id="322621" name="Rectangle 61"/>
            <p:cNvSpPr>
              <a:spLocks noChangeArrowheads="1"/>
            </p:cNvSpPr>
            <p:nvPr/>
          </p:nvSpPr>
          <p:spPr bwMode="auto">
            <a:xfrm>
              <a:off x="1728" y="163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22" name="Rectangle 62"/>
            <p:cNvSpPr>
              <a:spLocks noChangeArrowheads="1"/>
            </p:cNvSpPr>
            <p:nvPr/>
          </p:nvSpPr>
          <p:spPr bwMode="auto">
            <a:xfrm>
              <a:off x="1536" y="163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grpSp>
        <p:nvGrpSpPr>
          <p:cNvPr id="19" name="Group 199"/>
          <p:cNvGrpSpPr>
            <a:grpSpLocks/>
          </p:cNvGrpSpPr>
          <p:nvPr/>
        </p:nvGrpSpPr>
        <p:grpSpPr bwMode="auto">
          <a:xfrm>
            <a:off x="2660650" y="2590800"/>
            <a:ext cx="609600" cy="304800"/>
            <a:chOff x="1920" y="1632"/>
            <a:chExt cx="384" cy="192"/>
          </a:xfrm>
        </p:grpSpPr>
        <p:sp>
          <p:nvSpPr>
            <p:cNvPr id="322624" name="Rectangle 64"/>
            <p:cNvSpPr>
              <a:spLocks noChangeArrowheads="1"/>
            </p:cNvSpPr>
            <p:nvPr/>
          </p:nvSpPr>
          <p:spPr bwMode="auto">
            <a:xfrm>
              <a:off x="1920" y="1632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F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322625" name="Rectangle 65"/>
            <p:cNvSpPr>
              <a:spLocks noChangeArrowheads="1"/>
            </p:cNvSpPr>
            <p:nvPr/>
          </p:nvSpPr>
          <p:spPr bwMode="auto">
            <a:xfrm>
              <a:off x="2112" y="1632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rB</a:t>
              </a:r>
            </a:p>
          </p:txBody>
        </p:sp>
        <p:sp>
          <p:nvSpPr>
            <p:cNvPr id="322626" name="Rectangle 66"/>
            <p:cNvSpPr>
              <a:spLocks noChangeArrowheads="1"/>
            </p:cNvSpPr>
            <p:nvPr/>
          </p:nvSpPr>
          <p:spPr bwMode="auto">
            <a:xfrm>
              <a:off x="1920" y="163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627" name="Rectangle 67"/>
          <p:cNvSpPr>
            <a:spLocks noChangeArrowheads="1"/>
          </p:cNvSpPr>
          <p:nvPr/>
        </p:nvSpPr>
        <p:spPr bwMode="auto">
          <a:xfrm>
            <a:off x="3270250" y="259080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V</a:t>
            </a:r>
          </a:p>
        </p:txBody>
      </p:sp>
      <p:sp>
        <p:nvSpPr>
          <p:cNvPr id="322629" name="Rectangle 69"/>
          <p:cNvSpPr>
            <a:spLocks noChangeArrowheads="1"/>
          </p:cNvSpPr>
          <p:nvPr/>
        </p:nvSpPr>
        <p:spPr bwMode="auto">
          <a:xfrm>
            <a:off x="146050" y="30480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rmmovq</a:t>
            </a:r>
            <a:r>
              <a:rPr lang="en-US" sz="1400" b="0" dirty="0" smtClean="0">
                <a:latin typeface="Courier New" pitchFamily="49" charset="0"/>
              </a:rPr>
              <a:t> </a:t>
            </a:r>
            <a:r>
              <a:rPr lang="en-US" sz="1400" b="0" dirty="0" err="1"/>
              <a:t>rA</a:t>
            </a:r>
            <a:r>
              <a:rPr lang="en-US" sz="1400" b="0" dirty="0">
                <a:latin typeface="Courier New" pitchFamily="49" charset="0"/>
              </a:rPr>
              <a:t>, </a:t>
            </a:r>
            <a:r>
              <a:rPr lang="en-US" sz="1400" b="0" dirty="0"/>
              <a:t>D</a:t>
            </a:r>
            <a:r>
              <a:rPr lang="en-US" sz="1400" b="0" dirty="0">
                <a:latin typeface="Courier New" pitchFamily="49" charset="0"/>
              </a:rPr>
              <a:t>(</a:t>
            </a:r>
            <a:r>
              <a:rPr lang="en-US" sz="1400" b="0" dirty="0" err="1"/>
              <a:t>rB</a:t>
            </a:r>
            <a:r>
              <a:rPr lang="en-US" sz="1400" b="0" dirty="0">
                <a:latin typeface="Courier New" pitchFamily="49" charset="0"/>
              </a:rPr>
              <a:t>)</a:t>
            </a:r>
          </a:p>
        </p:txBody>
      </p:sp>
      <p:grpSp>
        <p:nvGrpSpPr>
          <p:cNvPr id="21" name="Group 197"/>
          <p:cNvGrpSpPr>
            <a:grpSpLocks/>
          </p:cNvGrpSpPr>
          <p:nvPr/>
        </p:nvGrpSpPr>
        <p:grpSpPr bwMode="auto">
          <a:xfrm>
            <a:off x="2051050" y="3048000"/>
            <a:ext cx="609600" cy="304800"/>
            <a:chOff x="1536" y="1920"/>
            <a:chExt cx="384" cy="192"/>
          </a:xfrm>
        </p:grpSpPr>
        <p:sp>
          <p:nvSpPr>
            <p:cNvPr id="322631" name="Rectangle 71"/>
            <p:cNvSpPr>
              <a:spLocks noChangeArrowheads="1"/>
            </p:cNvSpPr>
            <p:nvPr/>
          </p:nvSpPr>
          <p:spPr bwMode="auto">
            <a:xfrm>
              <a:off x="1536" y="192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4</a:t>
              </a:r>
            </a:p>
          </p:txBody>
        </p:sp>
        <p:sp>
          <p:nvSpPr>
            <p:cNvPr id="322632" name="Rectangle 72"/>
            <p:cNvSpPr>
              <a:spLocks noChangeArrowheads="1"/>
            </p:cNvSpPr>
            <p:nvPr/>
          </p:nvSpPr>
          <p:spPr bwMode="auto">
            <a:xfrm>
              <a:off x="1728" y="192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33" name="Rectangle 73"/>
            <p:cNvSpPr>
              <a:spLocks noChangeArrowheads="1"/>
            </p:cNvSpPr>
            <p:nvPr/>
          </p:nvSpPr>
          <p:spPr bwMode="auto">
            <a:xfrm>
              <a:off x="1536" y="1920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grpSp>
        <p:nvGrpSpPr>
          <p:cNvPr id="22" name="Group 196"/>
          <p:cNvGrpSpPr>
            <a:grpSpLocks/>
          </p:cNvGrpSpPr>
          <p:nvPr/>
        </p:nvGrpSpPr>
        <p:grpSpPr bwMode="auto">
          <a:xfrm>
            <a:off x="2660650" y="3048000"/>
            <a:ext cx="609600" cy="304800"/>
            <a:chOff x="1920" y="1920"/>
            <a:chExt cx="384" cy="192"/>
          </a:xfrm>
        </p:grpSpPr>
        <p:sp>
          <p:nvSpPr>
            <p:cNvPr id="322635" name="Rectangle 75"/>
            <p:cNvSpPr>
              <a:spLocks noChangeArrowheads="1"/>
            </p:cNvSpPr>
            <p:nvPr/>
          </p:nvSpPr>
          <p:spPr bwMode="auto">
            <a:xfrm>
              <a:off x="1920" y="1920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rA</a:t>
              </a:r>
            </a:p>
          </p:txBody>
        </p:sp>
        <p:sp>
          <p:nvSpPr>
            <p:cNvPr id="322636" name="Rectangle 76"/>
            <p:cNvSpPr>
              <a:spLocks noChangeArrowheads="1"/>
            </p:cNvSpPr>
            <p:nvPr/>
          </p:nvSpPr>
          <p:spPr bwMode="auto">
            <a:xfrm>
              <a:off x="2112" y="1920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rB</a:t>
              </a:r>
            </a:p>
          </p:txBody>
        </p:sp>
        <p:sp>
          <p:nvSpPr>
            <p:cNvPr id="322637" name="Rectangle 77"/>
            <p:cNvSpPr>
              <a:spLocks noChangeArrowheads="1"/>
            </p:cNvSpPr>
            <p:nvPr/>
          </p:nvSpPr>
          <p:spPr bwMode="auto">
            <a:xfrm>
              <a:off x="1920" y="1920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638" name="Rectangle 78"/>
          <p:cNvSpPr>
            <a:spLocks noChangeArrowheads="1"/>
          </p:cNvSpPr>
          <p:nvPr/>
        </p:nvSpPr>
        <p:spPr bwMode="auto">
          <a:xfrm>
            <a:off x="3270250" y="304800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D</a:t>
            </a:r>
          </a:p>
        </p:txBody>
      </p:sp>
      <p:sp>
        <p:nvSpPr>
          <p:cNvPr id="322640" name="Rectangle 80"/>
          <p:cNvSpPr>
            <a:spLocks noChangeArrowheads="1"/>
          </p:cNvSpPr>
          <p:nvPr/>
        </p:nvSpPr>
        <p:spPr bwMode="auto">
          <a:xfrm>
            <a:off x="146050" y="35052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mrmovq</a:t>
            </a:r>
            <a:r>
              <a:rPr lang="en-US" sz="1400" b="0" dirty="0" smtClean="0">
                <a:latin typeface="Courier New" pitchFamily="49" charset="0"/>
              </a:rPr>
              <a:t> </a:t>
            </a:r>
            <a:r>
              <a:rPr lang="en-US" sz="1400" b="0" dirty="0"/>
              <a:t>D</a:t>
            </a:r>
            <a:r>
              <a:rPr lang="en-US" sz="1400" b="0" dirty="0">
                <a:latin typeface="Courier New" pitchFamily="49" charset="0"/>
              </a:rPr>
              <a:t>(</a:t>
            </a:r>
            <a:r>
              <a:rPr lang="en-US" sz="1400" b="0" dirty="0" err="1"/>
              <a:t>rB</a:t>
            </a:r>
            <a:r>
              <a:rPr lang="en-US" sz="1400" b="0" dirty="0">
                <a:latin typeface="Courier New" pitchFamily="49" charset="0"/>
              </a:rPr>
              <a:t>), </a:t>
            </a:r>
            <a:r>
              <a:rPr lang="en-US" sz="1400" b="0" dirty="0" err="1"/>
              <a:t>rA</a:t>
            </a:r>
            <a:endParaRPr lang="en-US" sz="1400" b="0" dirty="0"/>
          </a:p>
        </p:txBody>
      </p:sp>
      <p:grpSp>
        <p:nvGrpSpPr>
          <p:cNvPr id="24" name="Group 194"/>
          <p:cNvGrpSpPr>
            <a:grpSpLocks/>
          </p:cNvGrpSpPr>
          <p:nvPr/>
        </p:nvGrpSpPr>
        <p:grpSpPr bwMode="auto">
          <a:xfrm>
            <a:off x="2051050" y="3505200"/>
            <a:ext cx="609600" cy="304800"/>
            <a:chOff x="1536" y="2208"/>
            <a:chExt cx="384" cy="192"/>
          </a:xfrm>
        </p:grpSpPr>
        <p:sp>
          <p:nvSpPr>
            <p:cNvPr id="322642" name="Rectangle 82"/>
            <p:cNvSpPr>
              <a:spLocks noChangeArrowheads="1"/>
            </p:cNvSpPr>
            <p:nvPr/>
          </p:nvSpPr>
          <p:spPr bwMode="auto">
            <a:xfrm>
              <a:off x="1536" y="220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5</a:t>
              </a:r>
            </a:p>
          </p:txBody>
        </p:sp>
        <p:sp>
          <p:nvSpPr>
            <p:cNvPr id="322643" name="Rectangle 83"/>
            <p:cNvSpPr>
              <a:spLocks noChangeArrowheads="1"/>
            </p:cNvSpPr>
            <p:nvPr/>
          </p:nvSpPr>
          <p:spPr bwMode="auto">
            <a:xfrm>
              <a:off x="1728" y="220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44" name="Rectangle 84"/>
            <p:cNvSpPr>
              <a:spLocks noChangeArrowheads="1"/>
            </p:cNvSpPr>
            <p:nvPr/>
          </p:nvSpPr>
          <p:spPr bwMode="auto">
            <a:xfrm>
              <a:off x="1536" y="220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grpSp>
        <p:nvGrpSpPr>
          <p:cNvPr id="25" name="Group 193"/>
          <p:cNvGrpSpPr>
            <a:grpSpLocks/>
          </p:cNvGrpSpPr>
          <p:nvPr/>
        </p:nvGrpSpPr>
        <p:grpSpPr bwMode="auto">
          <a:xfrm>
            <a:off x="2660650" y="3505200"/>
            <a:ext cx="609600" cy="304800"/>
            <a:chOff x="1920" y="2208"/>
            <a:chExt cx="384" cy="192"/>
          </a:xfrm>
        </p:grpSpPr>
        <p:sp>
          <p:nvSpPr>
            <p:cNvPr id="322646" name="Rectangle 86"/>
            <p:cNvSpPr>
              <a:spLocks noChangeArrowheads="1"/>
            </p:cNvSpPr>
            <p:nvPr/>
          </p:nvSpPr>
          <p:spPr bwMode="auto">
            <a:xfrm>
              <a:off x="1920" y="2208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rA</a:t>
              </a:r>
            </a:p>
          </p:txBody>
        </p:sp>
        <p:sp>
          <p:nvSpPr>
            <p:cNvPr id="322647" name="Rectangle 87"/>
            <p:cNvSpPr>
              <a:spLocks noChangeArrowheads="1"/>
            </p:cNvSpPr>
            <p:nvPr/>
          </p:nvSpPr>
          <p:spPr bwMode="auto">
            <a:xfrm>
              <a:off x="2112" y="2208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rB</a:t>
              </a:r>
            </a:p>
          </p:txBody>
        </p:sp>
        <p:sp>
          <p:nvSpPr>
            <p:cNvPr id="322648" name="Rectangle 88"/>
            <p:cNvSpPr>
              <a:spLocks noChangeArrowheads="1"/>
            </p:cNvSpPr>
            <p:nvPr/>
          </p:nvSpPr>
          <p:spPr bwMode="auto">
            <a:xfrm>
              <a:off x="1920" y="220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649" name="Rectangle 89"/>
          <p:cNvSpPr>
            <a:spLocks noChangeArrowheads="1"/>
          </p:cNvSpPr>
          <p:nvPr/>
        </p:nvSpPr>
        <p:spPr bwMode="auto">
          <a:xfrm>
            <a:off x="3270250" y="350520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D</a:t>
            </a:r>
          </a:p>
        </p:txBody>
      </p:sp>
      <p:grpSp>
        <p:nvGrpSpPr>
          <p:cNvPr id="26" name="Group 192"/>
          <p:cNvGrpSpPr>
            <a:grpSpLocks/>
          </p:cNvGrpSpPr>
          <p:nvPr/>
        </p:nvGrpSpPr>
        <p:grpSpPr bwMode="auto">
          <a:xfrm>
            <a:off x="146050" y="3962400"/>
            <a:ext cx="3124200" cy="304800"/>
            <a:chOff x="336" y="2496"/>
            <a:chExt cx="1968" cy="192"/>
          </a:xfrm>
        </p:grpSpPr>
        <p:sp>
          <p:nvSpPr>
            <p:cNvPr id="322651" name="Rectangle 91"/>
            <p:cNvSpPr>
              <a:spLocks noChangeArrowheads="1"/>
            </p:cNvSpPr>
            <p:nvPr/>
          </p:nvSpPr>
          <p:spPr bwMode="auto">
            <a:xfrm>
              <a:off x="336" y="249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 smtClean="0">
                  <a:latin typeface="Courier New" pitchFamily="49" charset="0"/>
                </a:rPr>
                <a:t>OPq</a:t>
              </a:r>
              <a:r>
                <a:rPr lang="en-US" sz="1400" b="0" dirty="0" smtClean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r>
                <a:rPr lang="en-US" sz="1400" b="0" dirty="0">
                  <a:latin typeface="Courier New" pitchFamily="49" charset="0"/>
                </a:rPr>
                <a:t>, </a:t>
              </a:r>
              <a:r>
                <a:rPr lang="en-US" sz="1400" b="0" dirty="0" err="1"/>
                <a:t>rB</a:t>
              </a:r>
              <a:endParaRPr lang="en-US" sz="1400" b="0" dirty="0"/>
            </a:p>
          </p:txBody>
        </p:sp>
        <p:grpSp>
          <p:nvGrpSpPr>
            <p:cNvPr id="27" name="Group 191"/>
            <p:cNvGrpSpPr>
              <a:grpSpLocks/>
            </p:cNvGrpSpPr>
            <p:nvPr/>
          </p:nvGrpSpPr>
          <p:grpSpPr bwMode="auto">
            <a:xfrm>
              <a:off x="1536" y="2496"/>
              <a:ext cx="384" cy="192"/>
              <a:chOff x="1536" y="2496"/>
              <a:chExt cx="384" cy="192"/>
            </a:xfrm>
          </p:grpSpPr>
          <p:sp>
            <p:nvSpPr>
              <p:cNvPr id="322653" name="Rectangle 93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54" name="Rectangle 94"/>
              <p:cNvSpPr>
                <a:spLocks noChangeArrowheads="1"/>
              </p:cNvSpPr>
              <p:nvPr/>
            </p:nvSpPr>
            <p:spPr bwMode="auto">
              <a:xfrm>
                <a:off x="1728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fn</a:t>
                </a:r>
              </a:p>
            </p:txBody>
          </p:sp>
          <p:sp>
            <p:nvSpPr>
              <p:cNvPr id="322655" name="Rectangle 95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8" name="Group 190"/>
            <p:cNvGrpSpPr>
              <a:grpSpLocks/>
            </p:cNvGrpSpPr>
            <p:nvPr/>
          </p:nvGrpSpPr>
          <p:grpSpPr bwMode="auto">
            <a:xfrm>
              <a:off x="1920" y="2496"/>
              <a:ext cx="384" cy="192"/>
              <a:chOff x="1920" y="2496"/>
              <a:chExt cx="384" cy="192"/>
            </a:xfrm>
          </p:grpSpPr>
          <p:sp>
            <p:nvSpPr>
              <p:cNvPr id="322657" name="Rectangle 97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58" name="Rectangle 98"/>
              <p:cNvSpPr>
                <a:spLocks noChangeArrowheads="1"/>
              </p:cNvSpPr>
              <p:nvPr/>
            </p:nvSpPr>
            <p:spPr bwMode="auto">
              <a:xfrm>
                <a:off x="2112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59" name="Rectangle 99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29" name="Group 189"/>
          <p:cNvGrpSpPr>
            <a:grpSpLocks/>
          </p:cNvGrpSpPr>
          <p:nvPr/>
        </p:nvGrpSpPr>
        <p:grpSpPr bwMode="auto">
          <a:xfrm>
            <a:off x="146050" y="5334000"/>
            <a:ext cx="2514600" cy="304800"/>
            <a:chOff x="336" y="3360"/>
            <a:chExt cx="1584" cy="192"/>
          </a:xfrm>
        </p:grpSpPr>
        <p:sp>
          <p:nvSpPr>
            <p:cNvPr id="322661" name="Rectangle 101"/>
            <p:cNvSpPr>
              <a:spLocks noChangeArrowheads="1"/>
            </p:cNvSpPr>
            <p:nvPr/>
          </p:nvSpPr>
          <p:spPr bwMode="auto">
            <a:xfrm>
              <a:off x="336" y="336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ret</a:t>
              </a:r>
            </a:p>
          </p:txBody>
        </p:sp>
        <p:grpSp>
          <p:nvGrpSpPr>
            <p:cNvPr id="30" name="Group 188"/>
            <p:cNvGrpSpPr>
              <a:grpSpLocks/>
            </p:cNvGrpSpPr>
            <p:nvPr/>
          </p:nvGrpSpPr>
          <p:grpSpPr bwMode="auto">
            <a:xfrm>
              <a:off x="1536" y="3360"/>
              <a:ext cx="384" cy="192"/>
              <a:chOff x="1536" y="3360"/>
              <a:chExt cx="384" cy="192"/>
            </a:xfrm>
          </p:grpSpPr>
          <p:sp>
            <p:nvSpPr>
              <p:cNvPr id="322663" name="Rectangle 103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9</a:t>
                </a:r>
              </a:p>
            </p:txBody>
          </p:sp>
          <p:sp>
            <p:nvSpPr>
              <p:cNvPr id="322664" name="Rectangle 104"/>
              <p:cNvSpPr>
                <a:spLocks noChangeArrowheads="1"/>
              </p:cNvSpPr>
              <p:nvPr/>
            </p:nvSpPr>
            <p:spPr bwMode="auto">
              <a:xfrm>
                <a:off x="1728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65" name="Rectangle 105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1" name="Group 187"/>
          <p:cNvGrpSpPr>
            <a:grpSpLocks/>
          </p:cNvGrpSpPr>
          <p:nvPr/>
        </p:nvGrpSpPr>
        <p:grpSpPr bwMode="auto">
          <a:xfrm>
            <a:off x="146050" y="1670050"/>
            <a:ext cx="2514600" cy="304800"/>
            <a:chOff x="336" y="768"/>
            <a:chExt cx="1584" cy="192"/>
          </a:xfrm>
        </p:grpSpPr>
        <p:sp>
          <p:nvSpPr>
            <p:cNvPr id="322667" name="Rectangle 107"/>
            <p:cNvSpPr>
              <a:spLocks noChangeArrowheads="1"/>
            </p:cNvSpPr>
            <p:nvPr/>
          </p:nvSpPr>
          <p:spPr bwMode="auto">
            <a:xfrm>
              <a:off x="336" y="76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nop</a:t>
              </a:r>
            </a:p>
          </p:txBody>
        </p:sp>
        <p:grpSp>
          <p:nvGrpSpPr>
            <p:cNvPr id="322560" name="Group 186"/>
            <p:cNvGrpSpPr>
              <a:grpSpLocks/>
            </p:cNvGrpSpPr>
            <p:nvPr/>
          </p:nvGrpSpPr>
          <p:grpSpPr bwMode="auto">
            <a:xfrm>
              <a:off x="1536" y="768"/>
              <a:ext cx="384" cy="192"/>
              <a:chOff x="1536" y="768"/>
              <a:chExt cx="384" cy="192"/>
            </a:xfrm>
          </p:grpSpPr>
          <p:sp>
            <p:nvSpPr>
              <p:cNvPr id="322669" name="Rectangle 109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1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0" name="Rectangle 110"/>
              <p:cNvSpPr>
                <a:spLocks noChangeArrowheads="1"/>
              </p:cNvSpPr>
              <p:nvPr/>
            </p:nvSpPr>
            <p:spPr bwMode="auto">
              <a:xfrm>
                <a:off x="1728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1" name="Rectangle 111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22561" name="Group 185"/>
          <p:cNvGrpSpPr>
            <a:grpSpLocks/>
          </p:cNvGrpSpPr>
          <p:nvPr/>
        </p:nvGrpSpPr>
        <p:grpSpPr bwMode="auto">
          <a:xfrm>
            <a:off x="139700" y="1212850"/>
            <a:ext cx="2514600" cy="304800"/>
            <a:chOff x="336" y="1056"/>
            <a:chExt cx="1584" cy="192"/>
          </a:xfrm>
        </p:grpSpPr>
        <p:sp>
          <p:nvSpPr>
            <p:cNvPr id="322673" name="Rectangle 113"/>
            <p:cNvSpPr>
              <a:spLocks noChangeArrowheads="1"/>
            </p:cNvSpPr>
            <p:nvPr/>
          </p:nvSpPr>
          <p:spPr bwMode="auto">
            <a:xfrm>
              <a:off x="336" y="105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halt</a:t>
              </a:r>
            </a:p>
          </p:txBody>
        </p:sp>
        <p:grpSp>
          <p:nvGrpSpPr>
            <p:cNvPr id="322563" name="Group 184"/>
            <p:cNvGrpSpPr>
              <a:grpSpLocks/>
            </p:cNvGrpSpPr>
            <p:nvPr/>
          </p:nvGrpSpPr>
          <p:grpSpPr bwMode="auto">
            <a:xfrm>
              <a:off x="1536" y="1056"/>
              <a:ext cx="384" cy="192"/>
              <a:chOff x="1536" y="1056"/>
              <a:chExt cx="384" cy="192"/>
            </a:xfrm>
          </p:grpSpPr>
          <p:sp>
            <p:nvSpPr>
              <p:cNvPr id="322675" name="Rectangle 115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0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6" name="Rectangle 116"/>
              <p:cNvSpPr>
                <a:spLocks noChangeArrowheads="1"/>
              </p:cNvSpPr>
              <p:nvPr/>
            </p:nvSpPr>
            <p:spPr bwMode="auto">
              <a:xfrm>
                <a:off x="1728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7" name="Rectangle 117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22564" name="Group 322563"/>
          <p:cNvGrpSpPr/>
          <p:nvPr/>
        </p:nvGrpSpPr>
        <p:grpSpPr>
          <a:xfrm>
            <a:off x="2051050" y="831850"/>
            <a:ext cx="6096000" cy="311150"/>
            <a:chOff x="2051050" y="831850"/>
            <a:chExt cx="6096000" cy="311150"/>
          </a:xfrm>
        </p:grpSpPr>
        <p:sp>
          <p:nvSpPr>
            <p:cNvPr id="322567" name="Rectangle 7"/>
            <p:cNvSpPr>
              <a:spLocks noChangeArrowheads="1"/>
            </p:cNvSpPr>
            <p:nvPr/>
          </p:nvSpPr>
          <p:spPr bwMode="auto">
            <a:xfrm>
              <a:off x="20510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568" name="Rectangle 8"/>
            <p:cNvSpPr>
              <a:spLocks noChangeArrowheads="1"/>
            </p:cNvSpPr>
            <p:nvPr/>
          </p:nvSpPr>
          <p:spPr bwMode="auto">
            <a:xfrm>
              <a:off x="26606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1</a:t>
              </a:r>
            </a:p>
          </p:txBody>
        </p:sp>
        <p:sp>
          <p:nvSpPr>
            <p:cNvPr id="322569" name="Rectangle 9"/>
            <p:cNvSpPr>
              <a:spLocks noChangeArrowheads="1"/>
            </p:cNvSpPr>
            <p:nvPr/>
          </p:nvSpPr>
          <p:spPr bwMode="auto">
            <a:xfrm>
              <a:off x="32702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2</a:t>
              </a:r>
            </a:p>
          </p:txBody>
        </p:sp>
        <p:sp>
          <p:nvSpPr>
            <p:cNvPr id="322570" name="Rectangle 10"/>
            <p:cNvSpPr>
              <a:spLocks noChangeArrowheads="1"/>
            </p:cNvSpPr>
            <p:nvPr/>
          </p:nvSpPr>
          <p:spPr bwMode="auto">
            <a:xfrm>
              <a:off x="38798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3</a:t>
              </a:r>
            </a:p>
          </p:txBody>
        </p:sp>
        <p:sp>
          <p:nvSpPr>
            <p:cNvPr id="322571" name="Rectangle 11"/>
            <p:cNvSpPr>
              <a:spLocks noChangeArrowheads="1"/>
            </p:cNvSpPr>
            <p:nvPr/>
          </p:nvSpPr>
          <p:spPr bwMode="auto">
            <a:xfrm>
              <a:off x="44894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4</a:t>
              </a:r>
            </a:p>
          </p:txBody>
        </p:sp>
        <p:sp>
          <p:nvSpPr>
            <p:cNvPr id="322572" name="Rectangle 12"/>
            <p:cNvSpPr>
              <a:spLocks noChangeArrowheads="1"/>
            </p:cNvSpPr>
            <p:nvPr/>
          </p:nvSpPr>
          <p:spPr bwMode="auto">
            <a:xfrm>
              <a:off x="50990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5</a:t>
              </a:r>
            </a:p>
          </p:txBody>
        </p:sp>
        <p:sp>
          <p:nvSpPr>
            <p:cNvPr id="119" name="Rectangle 8"/>
            <p:cNvSpPr>
              <a:spLocks noChangeArrowheads="1"/>
            </p:cNvSpPr>
            <p:nvPr/>
          </p:nvSpPr>
          <p:spPr bwMode="auto">
            <a:xfrm>
              <a:off x="57086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6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120" name="Rectangle 9"/>
            <p:cNvSpPr>
              <a:spLocks noChangeArrowheads="1"/>
            </p:cNvSpPr>
            <p:nvPr/>
          </p:nvSpPr>
          <p:spPr bwMode="auto">
            <a:xfrm>
              <a:off x="63182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7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121" name="Rectangle 10"/>
            <p:cNvSpPr>
              <a:spLocks noChangeArrowheads="1"/>
            </p:cNvSpPr>
            <p:nvPr/>
          </p:nvSpPr>
          <p:spPr bwMode="auto">
            <a:xfrm>
              <a:off x="69278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8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122" name="Rectangle 11"/>
            <p:cNvSpPr>
              <a:spLocks noChangeArrowheads="1"/>
            </p:cNvSpPr>
            <p:nvPr/>
          </p:nvSpPr>
          <p:spPr bwMode="auto">
            <a:xfrm>
              <a:off x="75374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9</a:t>
              </a:r>
              <a:endParaRPr lang="en-US" sz="1400" b="0" dirty="0">
                <a:latin typeface="Courier New" pitchFamily="4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6653356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Executing Jumps</a:t>
            </a:r>
          </a:p>
        </p:txBody>
      </p:sp>
      <p:sp>
        <p:nvSpPr>
          <p:cNvPr id="3502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3048000"/>
            <a:ext cx="4070350" cy="3384550"/>
          </a:xfrm>
        </p:spPr>
        <p:txBody>
          <a:bodyPr/>
          <a:lstStyle/>
          <a:p>
            <a:pPr marL="0" indent="0"/>
            <a:r>
              <a:rPr lang="en-US" sz="2000" dirty="0"/>
              <a:t>Fetch</a:t>
            </a:r>
          </a:p>
          <a:p>
            <a:pPr lvl="1"/>
            <a:r>
              <a:rPr lang="en-US" sz="1800" dirty="0"/>
              <a:t>Read </a:t>
            </a:r>
            <a:r>
              <a:rPr lang="en-US" sz="1800" dirty="0" smtClean="0"/>
              <a:t>9 </a:t>
            </a:r>
            <a:r>
              <a:rPr lang="en-US" sz="1800" dirty="0"/>
              <a:t>bytes</a:t>
            </a:r>
          </a:p>
          <a:p>
            <a:pPr lvl="1"/>
            <a:r>
              <a:rPr lang="en-US" sz="1800" dirty="0"/>
              <a:t>Increment PC by </a:t>
            </a:r>
            <a:r>
              <a:rPr lang="en-US" sz="1800" dirty="0" smtClean="0"/>
              <a:t>9</a:t>
            </a:r>
            <a:endParaRPr lang="en-US" sz="1800" dirty="0"/>
          </a:p>
          <a:p>
            <a:pPr marL="0" indent="0"/>
            <a:r>
              <a:rPr lang="en-US" sz="2000" dirty="0"/>
              <a:t>Decode</a:t>
            </a:r>
          </a:p>
          <a:p>
            <a:pPr lvl="1"/>
            <a:r>
              <a:rPr lang="en-US" sz="1800" dirty="0"/>
              <a:t>Do nothing</a:t>
            </a:r>
          </a:p>
          <a:p>
            <a:pPr marL="0" indent="0"/>
            <a:r>
              <a:rPr lang="en-US" sz="2000" dirty="0"/>
              <a:t>Execute</a:t>
            </a:r>
          </a:p>
          <a:p>
            <a:pPr lvl="1"/>
            <a:r>
              <a:rPr lang="en-US" sz="1800" dirty="0"/>
              <a:t>Determine whether to take branch based on jump condition and condition codes</a:t>
            </a:r>
          </a:p>
        </p:txBody>
      </p:sp>
      <p:sp>
        <p:nvSpPr>
          <p:cNvPr id="35021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13263" y="3048000"/>
            <a:ext cx="4071937" cy="3384550"/>
          </a:xfrm>
        </p:spPr>
        <p:txBody>
          <a:bodyPr/>
          <a:lstStyle/>
          <a:p>
            <a:pPr marL="0" indent="0"/>
            <a:r>
              <a:rPr lang="en-US" sz="2000" dirty="0"/>
              <a:t>Memory</a:t>
            </a:r>
          </a:p>
          <a:p>
            <a:pPr lvl="1"/>
            <a:r>
              <a:rPr lang="en-US" sz="1800" dirty="0"/>
              <a:t>Do nothing</a:t>
            </a:r>
          </a:p>
          <a:p>
            <a:pPr marL="0" indent="0"/>
            <a:r>
              <a:rPr lang="en-US" sz="2000" dirty="0"/>
              <a:t>Write back</a:t>
            </a:r>
          </a:p>
          <a:p>
            <a:pPr lvl="1"/>
            <a:r>
              <a:rPr lang="en-US" sz="1800" dirty="0"/>
              <a:t>Do nothing</a:t>
            </a:r>
          </a:p>
          <a:p>
            <a:pPr marL="0" indent="0"/>
            <a:r>
              <a:rPr lang="en-US" sz="2000" dirty="0"/>
              <a:t>PC Update</a:t>
            </a:r>
          </a:p>
          <a:p>
            <a:pPr lvl="1"/>
            <a:r>
              <a:rPr lang="en-US" sz="1800" dirty="0"/>
              <a:t>Set PC to </a:t>
            </a:r>
            <a:r>
              <a:rPr lang="en-US" sz="1800" dirty="0" err="1"/>
              <a:t>Dest</a:t>
            </a:r>
            <a:r>
              <a:rPr lang="en-US" sz="1800" dirty="0"/>
              <a:t> if branch taken or to incremented PC if not branch</a:t>
            </a:r>
          </a:p>
        </p:txBody>
      </p:sp>
      <p:sp>
        <p:nvSpPr>
          <p:cNvPr id="350226" name="Rectangle 18"/>
          <p:cNvSpPr>
            <a:spLocks noChangeArrowheads="1"/>
          </p:cNvSpPr>
          <p:nvPr/>
        </p:nvSpPr>
        <p:spPr bwMode="auto">
          <a:xfrm>
            <a:off x="298450" y="1136650"/>
            <a:ext cx="7010400" cy="17526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squar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50227" name="Rectangle 19"/>
          <p:cNvSpPr>
            <a:spLocks noChangeArrowheads="1"/>
          </p:cNvSpPr>
          <p:nvPr/>
        </p:nvSpPr>
        <p:spPr bwMode="auto">
          <a:xfrm>
            <a:off x="527050" y="1212850"/>
            <a:ext cx="1112838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jXX</a:t>
            </a:r>
            <a:r>
              <a:rPr lang="en-US" sz="1600">
                <a:solidFill>
                  <a:schemeClr val="folHlink"/>
                </a:solidFill>
              </a:rPr>
              <a:t> Dest</a:t>
            </a:r>
          </a:p>
        </p:txBody>
      </p:sp>
      <p:grpSp>
        <p:nvGrpSpPr>
          <p:cNvPr id="350228" name="Group 20"/>
          <p:cNvGrpSpPr>
            <a:grpSpLocks/>
          </p:cNvGrpSpPr>
          <p:nvPr/>
        </p:nvGrpSpPr>
        <p:grpSpPr bwMode="auto">
          <a:xfrm>
            <a:off x="1670050" y="1212850"/>
            <a:ext cx="609600" cy="304800"/>
            <a:chOff x="1296" y="2544"/>
            <a:chExt cx="384" cy="192"/>
          </a:xfrm>
        </p:grpSpPr>
        <p:sp>
          <p:nvSpPr>
            <p:cNvPr id="350229" name="Rectangle 21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7</a:t>
              </a:r>
            </a:p>
          </p:txBody>
        </p:sp>
        <p:sp>
          <p:nvSpPr>
            <p:cNvPr id="350230" name="Rectangle 22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fn</a:t>
              </a:r>
            </a:p>
          </p:txBody>
        </p:sp>
        <p:sp>
          <p:nvSpPr>
            <p:cNvPr id="350231" name="Rectangle 23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sp>
        <p:nvSpPr>
          <p:cNvPr id="350233" name="Rectangle 25"/>
          <p:cNvSpPr>
            <a:spLocks noChangeArrowheads="1"/>
          </p:cNvSpPr>
          <p:nvPr/>
        </p:nvSpPr>
        <p:spPr bwMode="auto">
          <a:xfrm>
            <a:off x="2279650" y="1212850"/>
            <a:ext cx="4876800" cy="304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Dest</a:t>
            </a:r>
          </a:p>
        </p:txBody>
      </p:sp>
      <p:grpSp>
        <p:nvGrpSpPr>
          <p:cNvPr id="350235" name="Group 27"/>
          <p:cNvGrpSpPr>
            <a:grpSpLocks/>
          </p:cNvGrpSpPr>
          <p:nvPr/>
        </p:nvGrpSpPr>
        <p:grpSpPr bwMode="auto">
          <a:xfrm>
            <a:off x="1670050" y="1593850"/>
            <a:ext cx="609600" cy="304800"/>
            <a:chOff x="1296" y="2544"/>
            <a:chExt cx="384" cy="192"/>
          </a:xfrm>
        </p:grpSpPr>
        <p:sp>
          <p:nvSpPr>
            <p:cNvPr id="350236" name="Rectangle 2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XX</a:t>
              </a:r>
            </a:p>
          </p:txBody>
        </p:sp>
        <p:sp>
          <p:nvSpPr>
            <p:cNvPr id="350237" name="Rectangle 2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XX</a:t>
              </a:r>
            </a:p>
          </p:txBody>
        </p:sp>
        <p:sp>
          <p:nvSpPr>
            <p:cNvPr id="350238" name="Rectangle 3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sp>
        <p:nvSpPr>
          <p:cNvPr id="350239" name="Rectangle 31"/>
          <p:cNvSpPr>
            <a:spLocks noChangeArrowheads="1"/>
          </p:cNvSpPr>
          <p:nvPr/>
        </p:nvSpPr>
        <p:spPr bwMode="auto">
          <a:xfrm>
            <a:off x="527050" y="1593850"/>
            <a:ext cx="1112838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</a:rPr>
              <a:t>fall thru:</a:t>
            </a:r>
          </a:p>
        </p:txBody>
      </p:sp>
      <p:grpSp>
        <p:nvGrpSpPr>
          <p:cNvPr id="350241" name="Group 33"/>
          <p:cNvGrpSpPr>
            <a:grpSpLocks/>
          </p:cNvGrpSpPr>
          <p:nvPr/>
        </p:nvGrpSpPr>
        <p:grpSpPr bwMode="auto">
          <a:xfrm>
            <a:off x="1670050" y="2355850"/>
            <a:ext cx="609600" cy="304800"/>
            <a:chOff x="1296" y="2544"/>
            <a:chExt cx="384" cy="192"/>
          </a:xfrm>
        </p:grpSpPr>
        <p:sp>
          <p:nvSpPr>
            <p:cNvPr id="350242" name="Rectangle 34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XX</a:t>
              </a:r>
            </a:p>
          </p:txBody>
        </p:sp>
        <p:sp>
          <p:nvSpPr>
            <p:cNvPr id="350243" name="Rectangle 35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XX</a:t>
              </a:r>
            </a:p>
          </p:txBody>
        </p:sp>
        <p:sp>
          <p:nvSpPr>
            <p:cNvPr id="350244" name="Rectangle 36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sp>
        <p:nvSpPr>
          <p:cNvPr id="350245" name="Rectangle 37"/>
          <p:cNvSpPr>
            <a:spLocks noChangeArrowheads="1"/>
          </p:cNvSpPr>
          <p:nvPr/>
        </p:nvSpPr>
        <p:spPr bwMode="auto">
          <a:xfrm>
            <a:off x="527050" y="2355850"/>
            <a:ext cx="1112838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</a:rPr>
              <a:t>target:</a:t>
            </a:r>
          </a:p>
        </p:txBody>
      </p:sp>
      <p:sp>
        <p:nvSpPr>
          <p:cNvPr id="350246" name="Line 38"/>
          <p:cNvSpPr>
            <a:spLocks noChangeShapeType="1"/>
          </p:cNvSpPr>
          <p:nvPr/>
        </p:nvSpPr>
        <p:spPr bwMode="auto">
          <a:xfrm flipH="1">
            <a:off x="2279650" y="1746250"/>
            <a:ext cx="52578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  <a:effectLst/>
        </p:spPr>
        <p:txBody>
          <a:bodyPr wrap="squar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50247" name="Line 39"/>
          <p:cNvSpPr>
            <a:spLocks noChangeShapeType="1"/>
          </p:cNvSpPr>
          <p:nvPr/>
        </p:nvSpPr>
        <p:spPr bwMode="auto">
          <a:xfrm flipH="1">
            <a:off x="2279650" y="2508250"/>
            <a:ext cx="52578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  <a:effectLst/>
        </p:spPr>
        <p:txBody>
          <a:bodyPr wrap="squar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50248" name="Text Box 40"/>
          <p:cNvSpPr txBox="1">
            <a:spLocks noChangeArrowheads="1"/>
          </p:cNvSpPr>
          <p:nvPr/>
        </p:nvSpPr>
        <p:spPr bwMode="auto">
          <a:xfrm>
            <a:off x="7699375" y="1535113"/>
            <a:ext cx="113347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dirty="0"/>
              <a:t>Not taken</a:t>
            </a:r>
          </a:p>
        </p:txBody>
      </p:sp>
      <p:sp>
        <p:nvSpPr>
          <p:cNvPr id="350249" name="Text Box 41"/>
          <p:cNvSpPr txBox="1">
            <a:spLocks noChangeArrowheads="1"/>
          </p:cNvSpPr>
          <p:nvPr/>
        </p:nvSpPr>
        <p:spPr bwMode="auto">
          <a:xfrm>
            <a:off x="7699375" y="2355850"/>
            <a:ext cx="75247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/>
              <a:t>Taken</a:t>
            </a:r>
          </a:p>
        </p:txBody>
      </p:sp>
    </p:spTree>
    <p:extLst>
      <p:ext uri="{BB962C8B-B14F-4D97-AF65-F5344CB8AC3E}">
        <p14:creationId xmlns:p14="http://schemas.microsoft.com/office/powerpoint/2010/main" val="259285079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Stage Computation: Jumps</a:t>
            </a:r>
          </a:p>
        </p:txBody>
      </p:sp>
      <p:sp>
        <p:nvSpPr>
          <p:cNvPr id="342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257800"/>
            <a:ext cx="8294687" cy="1174750"/>
          </a:xfrm>
        </p:spPr>
        <p:txBody>
          <a:bodyPr/>
          <a:lstStyle/>
          <a:p>
            <a:pPr lvl="1"/>
            <a:r>
              <a:rPr lang="en-US"/>
              <a:t>Compute both addresses</a:t>
            </a:r>
          </a:p>
          <a:p>
            <a:pPr lvl="1"/>
            <a:r>
              <a:rPr lang="en-US"/>
              <a:t>Choose based on setting of condition codes and branch condition</a:t>
            </a:r>
          </a:p>
        </p:txBody>
      </p:sp>
      <p:sp>
        <p:nvSpPr>
          <p:cNvPr id="342020" name="Text Box 4"/>
          <p:cNvSpPr txBox="1">
            <a:spLocks noChangeArrowheads="1"/>
          </p:cNvSpPr>
          <p:nvPr/>
        </p:nvSpPr>
        <p:spPr bwMode="auto">
          <a:xfrm>
            <a:off x="2133600" y="990600"/>
            <a:ext cx="28194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jXX Dest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914400" y="1295400"/>
            <a:ext cx="7010400" cy="1219200"/>
            <a:chOff x="914400" y="1295400"/>
            <a:chExt cx="7010400" cy="1219200"/>
          </a:xfrm>
        </p:grpSpPr>
        <p:sp>
          <p:nvSpPr>
            <p:cNvPr id="342022" name="Text Box 6"/>
            <p:cNvSpPr txBox="1">
              <a:spLocks noChangeArrowheads="1"/>
            </p:cNvSpPr>
            <p:nvPr/>
          </p:nvSpPr>
          <p:spPr bwMode="auto">
            <a:xfrm>
              <a:off x="2133600" y="1295400"/>
              <a:ext cx="2819400" cy="304800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icode:ifun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1</a:t>
              </a:r>
              <a:r>
                <a:rPr lang="en-US" sz="1600"/>
                <a:t>[PC]</a:t>
              </a:r>
            </a:p>
          </p:txBody>
        </p:sp>
        <p:sp>
          <p:nvSpPr>
            <p:cNvPr id="342023" name="Text Box 7"/>
            <p:cNvSpPr txBox="1">
              <a:spLocks noChangeArrowheads="1"/>
            </p:cNvSpPr>
            <p:nvPr/>
          </p:nvSpPr>
          <p:spPr bwMode="auto">
            <a:xfrm>
              <a:off x="2133600" y="1600200"/>
              <a:ext cx="2819400" cy="304800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2024" name="Text Box 8"/>
            <p:cNvSpPr txBox="1">
              <a:spLocks noChangeArrowheads="1"/>
            </p:cNvSpPr>
            <p:nvPr/>
          </p:nvSpPr>
          <p:spPr bwMode="auto">
            <a:xfrm>
              <a:off x="2133600" y="1905000"/>
              <a:ext cx="2819400" cy="304800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/>
                <a:t>valC</a:t>
              </a:r>
              <a:r>
                <a:rPr lang="en-US" sz="1600" dirty="0"/>
                <a:t> </a:t>
              </a:r>
              <a:r>
                <a:rPr lang="en-US" sz="1600" dirty="0">
                  <a:sym typeface="Symbol" pitchFamily="18" charset="2"/>
                </a:rPr>
                <a:t></a:t>
              </a:r>
              <a:r>
                <a:rPr lang="en-US" sz="1600" dirty="0"/>
                <a:t> </a:t>
              </a:r>
              <a:r>
                <a:rPr lang="en-US" sz="1600" dirty="0" smtClean="0"/>
                <a:t>M</a:t>
              </a:r>
              <a:r>
                <a:rPr lang="en-US" sz="1600" baseline="-25000" dirty="0"/>
                <a:t>8</a:t>
              </a:r>
              <a:r>
                <a:rPr lang="en-US" sz="1600" dirty="0" smtClean="0"/>
                <a:t>[</a:t>
              </a:r>
              <a:r>
                <a:rPr lang="en-US" sz="1600" dirty="0"/>
                <a:t>PC+1]</a:t>
              </a:r>
            </a:p>
          </p:txBody>
        </p:sp>
        <p:sp>
          <p:nvSpPr>
            <p:cNvPr id="342025" name="Text Box 9"/>
            <p:cNvSpPr txBox="1">
              <a:spLocks noChangeArrowheads="1"/>
            </p:cNvSpPr>
            <p:nvPr/>
          </p:nvSpPr>
          <p:spPr bwMode="auto">
            <a:xfrm>
              <a:off x="2133600" y="2209800"/>
              <a:ext cx="2819400" cy="304800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/>
                <a:t>valP</a:t>
              </a:r>
              <a:r>
                <a:rPr lang="en-US" sz="1600" dirty="0"/>
                <a:t> </a:t>
              </a:r>
              <a:r>
                <a:rPr lang="en-US" sz="1600" dirty="0">
                  <a:sym typeface="Symbol" pitchFamily="18" charset="2"/>
                </a:rPr>
                <a:t> PC</a:t>
              </a:r>
              <a:r>
                <a:rPr lang="en-US" sz="1600" dirty="0" smtClean="0">
                  <a:sym typeface="Symbol" pitchFamily="18" charset="2"/>
                </a:rPr>
                <a:t>+9</a:t>
              </a:r>
              <a:endParaRPr lang="en-US" sz="1600" dirty="0">
                <a:sym typeface="Symbol" pitchFamily="18" charset="2"/>
              </a:endParaRPr>
            </a:p>
          </p:txBody>
        </p:sp>
        <p:sp>
          <p:nvSpPr>
            <p:cNvPr id="342026" name="Text Box 10"/>
            <p:cNvSpPr txBox="1">
              <a:spLocks noChangeArrowheads="1"/>
            </p:cNvSpPr>
            <p:nvPr/>
          </p:nvSpPr>
          <p:spPr bwMode="auto">
            <a:xfrm>
              <a:off x="2133600" y="1295400"/>
              <a:ext cx="2819400" cy="12192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2027" name="Text Box 11"/>
            <p:cNvSpPr txBox="1">
              <a:spLocks noChangeArrowheads="1"/>
            </p:cNvSpPr>
            <p:nvPr/>
          </p:nvSpPr>
          <p:spPr bwMode="auto">
            <a:xfrm>
              <a:off x="914400" y="1295400"/>
              <a:ext cx="1219200" cy="12192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Fetch</a:t>
              </a:r>
            </a:p>
          </p:txBody>
        </p:sp>
        <p:sp>
          <p:nvSpPr>
            <p:cNvPr id="342028" name="Text Box 12"/>
            <p:cNvSpPr txBox="1">
              <a:spLocks noChangeArrowheads="1"/>
            </p:cNvSpPr>
            <p:nvPr/>
          </p:nvSpPr>
          <p:spPr bwMode="auto">
            <a:xfrm>
              <a:off x="5105400" y="12954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instruction byte</a:t>
              </a:r>
            </a:p>
          </p:txBody>
        </p:sp>
        <p:sp>
          <p:nvSpPr>
            <p:cNvPr id="342029" name="Text Box 13"/>
            <p:cNvSpPr txBox="1">
              <a:spLocks noChangeArrowheads="1"/>
            </p:cNvSpPr>
            <p:nvPr/>
          </p:nvSpPr>
          <p:spPr bwMode="auto">
            <a:xfrm>
              <a:off x="5105400" y="1600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2030" name="Text Box 14"/>
            <p:cNvSpPr txBox="1">
              <a:spLocks noChangeArrowheads="1"/>
            </p:cNvSpPr>
            <p:nvPr/>
          </p:nvSpPr>
          <p:spPr bwMode="auto">
            <a:xfrm>
              <a:off x="5105400" y="19050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/>
                <a:t>Read destination address</a:t>
              </a:r>
            </a:p>
          </p:txBody>
        </p:sp>
        <p:sp>
          <p:nvSpPr>
            <p:cNvPr id="342031" name="Text Box 15"/>
            <p:cNvSpPr txBox="1">
              <a:spLocks noChangeArrowheads="1"/>
            </p:cNvSpPr>
            <p:nvPr/>
          </p:nvSpPr>
          <p:spPr bwMode="auto">
            <a:xfrm>
              <a:off x="5105400" y="22098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Fall through address</a:t>
              </a:r>
            </a:p>
          </p:txBody>
        </p:sp>
      </p:grpSp>
      <p:grpSp>
        <p:nvGrpSpPr>
          <p:cNvPr id="342032" name="Group 16"/>
          <p:cNvGrpSpPr>
            <a:grpSpLocks/>
          </p:cNvGrpSpPr>
          <p:nvPr/>
        </p:nvGrpSpPr>
        <p:grpSpPr bwMode="auto">
          <a:xfrm>
            <a:off x="914400" y="2514600"/>
            <a:ext cx="7010400" cy="609600"/>
            <a:chOff x="576" y="1584"/>
            <a:chExt cx="4416" cy="384"/>
          </a:xfrm>
        </p:grpSpPr>
        <p:sp>
          <p:nvSpPr>
            <p:cNvPr id="342033" name="Text Box 17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192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>
                <a:sym typeface="Symbol" pitchFamily="18" charset="2"/>
              </a:endParaRPr>
            </a:p>
          </p:txBody>
        </p:sp>
        <p:sp>
          <p:nvSpPr>
            <p:cNvPr id="342034" name="Text Box 18"/>
            <p:cNvSpPr txBox="1">
              <a:spLocks noChangeArrowheads="1"/>
            </p:cNvSpPr>
            <p:nvPr/>
          </p:nvSpPr>
          <p:spPr bwMode="auto">
            <a:xfrm>
              <a:off x="1344" y="1776"/>
              <a:ext cx="1776" cy="192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>
                <a:sym typeface="Symbol" pitchFamily="18" charset="2"/>
              </a:endParaRPr>
            </a:p>
          </p:txBody>
        </p:sp>
        <p:sp>
          <p:nvSpPr>
            <p:cNvPr id="342035" name="Text Box 19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2036" name="Text Box 20"/>
            <p:cNvSpPr txBox="1">
              <a:spLocks noChangeArrowheads="1"/>
            </p:cNvSpPr>
            <p:nvPr/>
          </p:nvSpPr>
          <p:spPr bwMode="auto">
            <a:xfrm>
              <a:off x="576" y="158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42037" name="Text Box 21"/>
            <p:cNvSpPr txBox="1">
              <a:spLocks noChangeArrowheads="1"/>
            </p:cNvSpPr>
            <p:nvPr/>
          </p:nvSpPr>
          <p:spPr bwMode="auto">
            <a:xfrm>
              <a:off x="3216" y="1584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2038" name="Text Box 22"/>
            <p:cNvSpPr txBox="1">
              <a:spLocks noChangeArrowheads="1"/>
            </p:cNvSpPr>
            <p:nvPr/>
          </p:nvSpPr>
          <p:spPr bwMode="auto">
            <a:xfrm>
              <a:off x="3216" y="177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914400" y="3117850"/>
            <a:ext cx="7010400" cy="615950"/>
            <a:chOff x="914400" y="3117850"/>
            <a:chExt cx="7010400" cy="615950"/>
          </a:xfrm>
        </p:grpSpPr>
        <p:sp>
          <p:nvSpPr>
            <p:cNvPr id="342040" name="Text Box 24"/>
            <p:cNvSpPr txBox="1">
              <a:spLocks noChangeArrowheads="1"/>
            </p:cNvSpPr>
            <p:nvPr/>
          </p:nvSpPr>
          <p:spPr bwMode="auto">
            <a:xfrm>
              <a:off x="2133600" y="3124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>
                <a:sym typeface="Symbol" pitchFamily="18" charset="2"/>
              </a:endParaRPr>
            </a:p>
          </p:txBody>
        </p:sp>
        <p:sp>
          <p:nvSpPr>
            <p:cNvPr id="342041" name="Text Box 25"/>
            <p:cNvSpPr txBox="1">
              <a:spLocks noChangeArrowheads="1"/>
            </p:cNvSpPr>
            <p:nvPr/>
          </p:nvSpPr>
          <p:spPr bwMode="auto">
            <a:xfrm>
              <a:off x="2133600" y="34290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 smtClean="0"/>
                <a:t>Cnd</a:t>
              </a:r>
              <a:r>
                <a:rPr lang="en-US" sz="1600" dirty="0" smtClean="0"/>
                <a:t> </a:t>
              </a:r>
              <a:r>
                <a:rPr lang="en-US" sz="1600" dirty="0">
                  <a:sym typeface="Symbol" pitchFamily="18" charset="2"/>
                </a:rPr>
                <a:t></a:t>
              </a:r>
              <a:r>
                <a:rPr lang="en-US" sz="1600" dirty="0"/>
                <a:t> </a:t>
              </a:r>
              <a:r>
                <a:rPr lang="en-US" sz="1600" dirty="0" err="1"/>
                <a:t>Cond</a:t>
              </a:r>
              <a:r>
                <a:rPr lang="en-US" sz="1600" dirty="0"/>
                <a:t>(</a:t>
              </a:r>
              <a:r>
                <a:rPr lang="en-US" sz="1600" dirty="0" err="1"/>
                <a:t>CC,ifun</a:t>
              </a:r>
              <a:r>
                <a:rPr lang="en-US" sz="1600" dirty="0"/>
                <a:t>)</a:t>
              </a:r>
            </a:p>
          </p:txBody>
        </p:sp>
        <p:sp>
          <p:nvSpPr>
            <p:cNvPr id="342042" name="Text Box 26"/>
            <p:cNvSpPr txBox="1">
              <a:spLocks noChangeArrowheads="1"/>
            </p:cNvSpPr>
            <p:nvPr/>
          </p:nvSpPr>
          <p:spPr bwMode="auto">
            <a:xfrm>
              <a:off x="2127250" y="3117850"/>
              <a:ext cx="2819400" cy="6096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2043" name="Text Box 27"/>
            <p:cNvSpPr txBox="1">
              <a:spLocks noChangeArrowheads="1"/>
            </p:cNvSpPr>
            <p:nvPr/>
          </p:nvSpPr>
          <p:spPr bwMode="auto">
            <a:xfrm>
              <a:off x="914400" y="3124200"/>
              <a:ext cx="1219200" cy="6096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42044" name="Text Box 28"/>
            <p:cNvSpPr txBox="1">
              <a:spLocks noChangeArrowheads="1"/>
            </p:cNvSpPr>
            <p:nvPr/>
          </p:nvSpPr>
          <p:spPr bwMode="auto">
            <a:xfrm>
              <a:off x="5105400" y="3124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2045" name="Text Box 29"/>
            <p:cNvSpPr txBox="1">
              <a:spLocks noChangeArrowheads="1"/>
            </p:cNvSpPr>
            <p:nvPr/>
          </p:nvSpPr>
          <p:spPr bwMode="auto">
            <a:xfrm>
              <a:off x="5105400" y="34290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Take branch?</a:t>
              </a:r>
            </a:p>
          </p:txBody>
        </p:sp>
      </p:grpSp>
      <p:grpSp>
        <p:nvGrpSpPr>
          <p:cNvPr id="342046" name="Group 30"/>
          <p:cNvGrpSpPr>
            <a:grpSpLocks/>
          </p:cNvGrpSpPr>
          <p:nvPr/>
        </p:nvGrpSpPr>
        <p:grpSpPr bwMode="auto">
          <a:xfrm>
            <a:off x="914400" y="3733800"/>
            <a:ext cx="7010400" cy="304800"/>
            <a:chOff x="576" y="2352"/>
            <a:chExt cx="4416" cy="192"/>
          </a:xfrm>
        </p:grpSpPr>
        <p:sp>
          <p:nvSpPr>
            <p:cNvPr id="342047" name="Text Box 31"/>
            <p:cNvSpPr txBox="1">
              <a:spLocks noChangeArrowheads="1"/>
            </p:cNvSpPr>
            <p:nvPr/>
          </p:nvSpPr>
          <p:spPr bwMode="auto">
            <a:xfrm>
              <a:off x="1344" y="2352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 </a:t>
              </a:r>
            </a:p>
          </p:txBody>
        </p:sp>
        <p:sp>
          <p:nvSpPr>
            <p:cNvPr id="342048" name="Text Box 32"/>
            <p:cNvSpPr txBox="1">
              <a:spLocks noChangeArrowheads="1"/>
            </p:cNvSpPr>
            <p:nvPr/>
          </p:nvSpPr>
          <p:spPr bwMode="auto">
            <a:xfrm>
              <a:off x="576" y="2352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342049" name="Text Box 33"/>
            <p:cNvSpPr txBox="1">
              <a:spLocks noChangeArrowheads="1"/>
            </p:cNvSpPr>
            <p:nvPr/>
          </p:nvSpPr>
          <p:spPr bwMode="auto">
            <a:xfrm>
              <a:off x="3216" y="2352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 </a:t>
              </a:r>
            </a:p>
          </p:txBody>
        </p:sp>
      </p:grpSp>
      <p:grpSp>
        <p:nvGrpSpPr>
          <p:cNvPr id="342050" name="Group 34"/>
          <p:cNvGrpSpPr>
            <a:grpSpLocks/>
          </p:cNvGrpSpPr>
          <p:nvPr/>
        </p:nvGrpSpPr>
        <p:grpSpPr bwMode="auto">
          <a:xfrm>
            <a:off x="914400" y="4038600"/>
            <a:ext cx="7010400" cy="609600"/>
            <a:chOff x="576" y="2544"/>
            <a:chExt cx="4416" cy="384"/>
          </a:xfrm>
        </p:grpSpPr>
        <p:sp>
          <p:nvSpPr>
            <p:cNvPr id="342051" name="Text Box 35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>
                <a:sym typeface="Symbol" pitchFamily="18" charset="2"/>
              </a:endParaRPr>
            </a:p>
          </p:txBody>
        </p:sp>
        <p:sp>
          <p:nvSpPr>
            <p:cNvPr id="342052" name="Text Box 36"/>
            <p:cNvSpPr txBox="1">
              <a:spLocks noChangeArrowheads="1"/>
            </p:cNvSpPr>
            <p:nvPr/>
          </p:nvSpPr>
          <p:spPr bwMode="auto">
            <a:xfrm>
              <a:off x="1344" y="2736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342053" name="Text Box 37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2054" name="Text Box 38"/>
            <p:cNvSpPr txBox="1">
              <a:spLocks noChangeArrowheads="1"/>
            </p:cNvSpPr>
            <p:nvPr/>
          </p:nvSpPr>
          <p:spPr bwMode="auto">
            <a:xfrm>
              <a:off x="576" y="254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</a:t>
              </a:r>
            </a:p>
            <a:p>
              <a:pPr algn="l">
                <a:spcBef>
                  <a:spcPct val="50000"/>
                </a:spcBef>
              </a:pPr>
              <a:r>
                <a:rPr lang="en-US" sz="1600"/>
                <a:t>back</a:t>
              </a:r>
            </a:p>
          </p:txBody>
        </p:sp>
        <p:sp>
          <p:nvSpPr>
            <p:cNvPr id="342055" name="Text Box 39"/>
            <p:cNvSpPr txBox="1">
              <a:spLocks noChangeArrowheads="1"/>
            </p:cNvSpPr>
            <p:nvPr/>
          </p:nvSpPr>
          <p:spPr bwMode="auto">
            <a:xfrm>
              <a:off x="3216" y="2544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2056" name="Text Box 40"/>
            <p:cNvSpPr txBox="1">
              <a:spLocks noChangeArrowheads="1"/>
            </p:cNvSpPr>
            <p:nvPr/>
          </p:nvSpPr>
          <p:spPr bwMode="auto">
            <a:xfrm>
              <a:off x="3216" y="273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</p:grpSp>
      <p:grpSp>
        <p:nvGrpSpPr>
          <p:cNvPr id="342057" name="Group 41"/>
          <p:cNvGrpSpPr>
            <a:grpSpLocks/>
          </p:cNvGrpSpPr>
          <p:nvPr/>
        </p:nvGrpSpPr>
        <p:grpSpPr bwMode="auto">
          <a:xfrm>
            <a:off x="914400" y="4648200"/>
            <a:ext cx="7010400" cy="304800"/>
            <a:chOff x="576" y="2928"/>
            <a:chExt cx="4416" cy="192"/>
          </a:xfrm>
        </p:grpSpPr>
        <p:sp>
          <p:nvSpPr>
            <p:cNvPr id="342058" name="Text Box 42"/>
            <p:cNvSpPr txBox="1">
              <a:spLocks noChangeArrowheads="1"/>
            </p:cNvSpPr>
            <p:nvPr/>
          </p:nvSpPr>
          <p:spPr bwMode="auto">
            <a:xfrm>
              <a:off x="1344" y="2928"/>
              <a:ext cx="1776" cy="192"/>
            </a:xfrm>
            <a:prstGeom prst="rect">
              <a:avLst/>
            </a:prstGeom>
            <a:solidFill>
              <a:srgbClr val="FFCCFF"/>
            </a:solidFill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/>
                <a:t>PC </a:t>
              </a:r>
              <a:r>
                <a:rPr lang="en-US" sz="1600" dirty="0">
                  <a:sym typeface="Symbol" pitchFamily="18" charset="2"/>
                </a:rPr>
                <a:t> </a:t>
              </a:r>
              <a:r>
                <a:rPr lang="en-US" sz="1600" dirty="0" err="1" smtClean="0">
                  <a:sym typeface="Symbol" pitchFamily="18" charset="2"/>
                </a:rPr>
                <a:t>Cnd</a:t>
              </a:r>
              <a:r>
                <a:rPr lang="en-US" sz="1600" dirty="0" smtClean="0">
                  <a:sym typeface="Symbol" pitchFamily="18" charset="2"/>
                </a:rPr>
                <a:t> </a:t>
              </a:r>
              <a:r>
                <a:rPr lang="en-US" sz="1600" dirty="0">
                  <a:sym typeface="Symbol" pitchFamily="18" charset="2"/>
                </a:rPr>
                <a:t>? </a:t>
              </a:r>
              <a:r>
                <a:rPr lang="en-US" sz="1600" dirty="0" err="1">
                  <a:sym typeface="Symbol" pitchFamily="18" charset="2"/>
                </a:rPr>
                <a:t>valC</a:t>
              </a:r>
              <a:r>
                <a:rPr lang="en-US" sz="1600" dirty="0">
                  <a:sym typeface="Symbol" pitchFamily="18" charset="2"/>
                </a:rPr>
                <a:t> : </a:t>
              </a:r>
              <a:r>
                <a:rPr lang="en-US" sz="1600" dirty="0" err="1">
                  <a:sym typeface="Symbol" pitchFamily="18" charset="2"/>
                </a:rPr>
                <a:t>valP</a:t>
              </a:r>
              <a:endParaRPr lang="en-US" sz="1600" dirty="0">
                <a:sym typeface="Symbol" pitchFamily="18" charset="2"/>
              </a:endParaRPr>
            </a:p>
          </p:txBody>
        </p:sp>
        <p:sp>
          <p:nvSpPr>
            <p:cNvPr id="342059" name="Text Box 43"/>
            <p:cNvSpPr txBox="1">
              <a:spLocks noChangeArrowheads="1"/>
            </p:cNvSpPr>
            <p:nvPr/>
          </p:nvSpPr>
          <p:spPr bwMode="auto">
            <a:xfrm>
              <a:off x="576" y="2928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PC update</a:t>
              </a:r>
            </a:p>
          </p:txBody>
        </p:sp>
        <p:sp>
          <p:nvSpPr>
            <p:cNvPr id="342060" name="Text Box 44"/>
            <p:cNvSpPr txBox="1">
              <a:spLocks noChangeArrowheads="1"/>
            </p:cNvSpPr>
            <p:nvPr/>
          </p:nvSpPr>
          <p:spPr bwMode="auto">
            <a:xfrm>
              <a:off x="3216" y="292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Update PC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2283641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2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2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Executing </a:t>
            </a:r>
            <a:r>
              <a:rPr lang="en-US">
                <a:latin typeface="Courier New" pitchFamily="49" charset="0"/>
              </a:rPr>
              <a:t>call</a:t>
            </a:r>
          </a:p>
        </p:txBody>
      </p:sp>
      <p:sp>
        <p:nvSpPr>
          <p:cNvPr id="3512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2" y="3429000"/>
            <a:ext cx="4198937" cy="3003550"/>
          </a:xfrm>
        </p:spPr>
        <p:txBody>
          <a:bodyPr/>
          <a:lstStyle/>
          <a:p>
            <a:pPr marL="0" indent="0"/>
            <a:r>
              <a:rPr lang="en-US" sz="2000" dirty="0"/>
              <a:t>Fetch</a:t>
            </a:r>
          </a:p>
          <a:p>
            <a:pPr lvl="1"/>
            <a:r>
              <a:rPr lang="en-US" sz="1800" dirty="0"/>
              <a:t>Read </a:t>
            </a:r>
            <a:r>
              <a:rPr lang="en-US" sz="1800" dirty="0" smtClean="0"/>
              <a:t>9 </a:t>
            </a:r>
            <a:r>
              <a:rPr lang="en-US" sz="1800" dirty="0"/>
              <a:t>bytes</a:t>
            </a:r>
          </a:p>
          <a:p>
            <a:pPr lvl="1"/>
            <a:r>
              <a:rPr lang="en-US" sz="1800" dirty="0"/>
              <a:t>Increment PC by </a:t>
            </a:r>
            <a:r>
              <a:rPr lang="en-US" sz="1800" dirty="0" smtClean="0"/>
              <a:t>9</a:t>
            </a:r>
            <a:endParaRPr lang="en-US" sz="1800" dirty="0"/>
          </a:p>
          <a:p>
            <a:pPr marL="0" indent="0"/>
            <a:r>
              <a:rPr lang="en-US" sz="2000" dirty="0"/>
              <a:t>Decode</a:t>
            </a:r>
          </a:p>
          <a:p>
            <a:pPr lvl="1"/>
            <a:r>
              <a:rPr lang="en-US" sz="1800" dirty="0"/>
              <a:t>Read stack pointer</a:t>
            </a:r>
          </a:p>
          <a:p>
            <a:pPr marL="0" indent="0"/>
            <a:r>
              <a:rPr lang="en-US" sz="2000" dirty="0"/>
              <a:t>Execute</a:t>
            </a:r>
          </a:p>
          <a:p>
            <a:pPr lvl="1"/>
            <a:r>
              <a:rPr lang="en-US" sz="1800" dirty="0"/>
              <a:t>Decrement stack pointer by </a:t>
            </a:r>
            <a:r>
              <a:rPr lang="en-US" sz="1800" dirty="0" smtClean="0"/>
              <a:t>8</a:t>
            </a:r>
            <a:endParaRPr lang="en-US" sz="1800" dirty="0"/>
          </a:p>
        </p:txBody>
      </p:sp>
      <p:sp>
        <p:nvSpPr>
          <p:cNvPr id="35123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13263" y="3429000"/>
            <a:ext cx="4071937" cy="3003550"/>
          </a:xfrm>
        </p:spPr>
        <p:txBody>
          <a:bodyPr/>
          <a:lstStyle/>
          <a:p>
            <a:pPr marL="0" indent="0"/>
            <a:r>
              <a:rPr lang="en-US" sz="2000"/>
              <a:t>Memory</a:t>
            </a:r>
          </a:p>
          <a:p>
            <a:pPr lvl="1"/>
            <a:r>
              <a:rPr lang="en-US" sz="1800"/>
              <a:t>Write incremented PC to new value of stack pointer</a:t>
            </a:r>
          </a:p>
          <a:p>
            <a:pPr marL="0" indent="0"/>
            <a:r>
              <a:rPr lang="en-US" sz="2000"/>
              <a:t>Write back</a:t>
            </a:r>
          </a:p>
          <a:p>
            <a:pPr lvl="1"/>
            <a:r>
              <a:rPr lang="en-US" sz="1800"/>
              <a:t>Update stack pointer</a:t>
            </a:r>
          </a:p>
          <a:p>
            <a:pPr marL="0" indent="0"/>
            <a:r>
              <a:rPr lang="en-US" sz="2000"/>
              <a:t>PC Update</a:t>
            </a:r>
          </a:p>
          <a:p>
            <a:pPr lvl="1"/>
            <a:r>
              <a:rPr lang="en-US" sz="1800"/>
              <a:t>Set PC to Dest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27050" y="1066800"/>
            <a:ext cx="7659687" cy="1676400"/>
            <a:chOff x="527050" y="1066800"/>
            <a:chExt cx="7659687" cy="1676400"/>
          </a:xfrm>
        </p:grpSpPr>
        <p:sp>
          <p:nvSpPr>
            <p:cNvPr id="351250" name="Rectangle 18"/>
            <p:cNvSpPr>
              <a:spLocks noChangeArrowheads="1"/>
            </p:cNvSpPr>
            <p:nvPr/>
          </p:nvSpPr>
          <p:spPr bwMode="auto">
            <a:xfrm>
              <a:off x="527050" y="1066800"/>
              <a:ext cx="7659687" cy="1676400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wrap="squar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51251" name="Rectangle 19"/>
            <p:cNvSpPr>
              <a:spLocks noChangeArrowheads="1"/>
            </p:cNvSpPr>
            <p:nvPr/>
          </p:nvSpPr>
          <p:spPr bwMode="auto">
            <a:xfrm>
              <a:off x="755650" y="1219200"/>
              <a:ext cx="19050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call</a:t>
              </a:r>
              <a:r>
                <a:rPr lang="en-US" sz="1600">
                  <a:solidFill>
                    <a:schemeClr val="folHlink"/>
                  </a:solidFill>
                </a:rPr>
                <a:t> Dest</a:t>
              </a:r>
            </a:p>
          </p:txBody>
        </p:sp>
        <p:grpSp>
          <p:nvGrpSpPr>
            <p:cNvPr id="351252" name="Group 20"/>
            <p:cNvGrpSpPr>
              <a:grpSpLocks/>
            </p:cNvGrpSpPr>
            <p:nvPr/>
          </p:nvGrpSpPr>
          <p:grpSpPr bwMode="auto">
            <a:xfrm>
              <a:off x="2660650" y="1219200"/>
              <a:ext cx="609600" cy="304800"/>
              <a:chOff x="1296" y="2544"/>
              <a:chExt cx="384" cy="192"/>
            </a:xfrm>
          </p:grpSpPr>
          <p:sp>
            <p:nvSpPr>
              <p:cNvPr id="351253" name="Rectangle 21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51254" name="Rectangle 22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51255" name="Rectangle 23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sp>
          <p:nvSpPr>
            <p:cNvPr id="351256" name="Rectangle 24"/>
            <p:cNvSpPr>
              <a:spLocks noChangeArrowheads="1"/>
            </p:cNvSpPr>
            <p:nvPr/>
          </p:nvSpPr>
          <p:spPr bwMode="auto">
            <a:xfrm>
              <a:off x="3240087" y="1219200"/>
              <a:ext cx="4870450" cy="30480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  <p:grpSp>
          <p:nvGrpSpPr>
            <p:cNvPr id="351257" name="Group 25"/>
            <p:cNvGrpSpPr>
              <a:grpSpLocks/>
            </p:cNvGrpSpPr>
            <p:nvPr/>
          </p:nvGrpSpPr>
          <p:grpSpPr bwMode="auto">
            <a:xfrm>
              <a:off x="2630487" y="1617663"/>
              <a:ext cx="609600" cy="304800"/>
              <a:chOff x="1296" y="2544"/>
              <a:chExt cx="384" cy="192"/>
            </a:xfrm>
          </p:grpSpPr>
          <p:sp>
            <p:nvSpPr>
              <p:cNvPr id="351258" name="Rectangle 26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XX</a:t>
                </a:r>
              </a:p>
            </p:txBody>
          </p:sp>
          <p:sp>
            <p:nvSpPr>
              <p:cNvPr id="351259" name="Rectangle 27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XX</a:t>
                </a:r>
              </a:p>
            </p:txBody>
          </p:sp>
          <p:sp>
            <p:nvSpPr>
              <p:cNvPr id="351260" name="Rectangle 28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sp>
          <p:nvSpPr>
            <p:cNvPr id="351261" name="Rectangle 29"/>
            <p:cNvSpPr>
              <a:spLocks noChangeArrowheads="1"/>
            </p:cNvSpPr>
            <p:nvPr/>
          </p:nvSpPr>
          <p:spPr bwMode="auto">
            <a:xfrm>
              <a:off x="1487487" y="1617663"/>
              <a:ext cx="1112837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return:</a:t>
              </a:r>
            </a:p>
          </p:txBody>
        </p:sp>
        <p:grpSp>
          <p:nvGrpSpPr>
            <p:cNvPr id="351262" name="Group 30"/>
            <p:cNvGrpSpPr>
              <a:grpSpLocks/>
            </p:cNvGrpSpPr>
            <p:nvPr/>
          </p:nvGrpSpPr>
          <p:grpSpPr bwMode="auto">
            <a:xfrm>
              <a:off x="2630487" y="2379663"/>
              <a:ext cx="609600" cy="304800"/>
              <a:chOff x="1296" y="2544"/>
              <a:chExt cx="384" cy="192"/>
            </a:xfrm>
          </p:grpSpPr>
          <p:sp>
            <p:nvSpPr>
              <p:cNvPr id="351263" name="Rectangle 31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XX</a:t>
                </a:r>
              </a:p>
            </p:txBody>
          </p:sp>
          <p:sp>
            <p:nvSpPr>
              <p:cNvPr id="351264" name="Rectangle 32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XX</a:t>
                </a:r>
              </a:p>
            </p:txBody>
          </p:sp>
          <p:sp>
            <p:nvSpPr>
              <p:cNvPr id="351265" name="Rectangle 33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sp>
          <p:nvSpPr>
            <p:cNvPr id="351266" name="Rectangle 34"/>
            <p:cNvSpPr>
              <a:spLocks noChangeArrowheads="1"/>
            </p:cNvSpPr>
            <p:nvPr/>
          </p:nvSpPr>
          <p:spPr bwMode="auto">
            <a:xfrm>
              <a:off x="1487487" y="2379663"/>
              <a:ext cx="1112837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target: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6624546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Stage Computation: </a:t>
            </a:r>
            <a:r>
              <a:rPr lang="en-US">
                <a:latin typeface="Courier New" pitchFamily="49" charset="0"/>
              </a:rPr>
              <a:t>call</a:t>
            </a:r>
          </a:p>
        </p:txBody>
      </p:sp>
      <p:sp>
        <p:nvSpPr>
          <p:cNvPr id="343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257800"/>
            <a:ext cx="8294687" cy="1174750"/>
          </a:xfrm>
        </p:spPr>
        <p:txBody>
          <a:bodyPr/>
          <a:lstStyle/>
          <a:p>
            <a:pPr lvl="1"/>
            <a:r>
              <a:rPr lang="en-US"/>
              <a:t>Use ALU to decrement stack pointer</a:t>
            </a:r>
          </a:p>
          <a:p>
            <a:pPr lvl="1"/>
            <a:r>
              <a:rPr lang="en-US"/>
              <a:t>Store incremented PC</a:t>
            </a:r>
          </a:p>
        </p:txBody>
      </p:sp>
      <p:sp>
        <p:nvSpPr>
          <p:cNvPr id="343044" name="Text Box 4"/>
          <p:cNvSpPr txBox="1">
            <a:spLocks noChangeArrowheads="1"/>
          </p:cNvSpPr>
          <p:nvPr/>
        </p:nvSpPr>
        <p:spPr bwMode="auto">
          <a:xfrm>
            <a:off x="2133600" y="990600"/>
            <a:ext cx="28194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>
                <a:latin typeface="Courier New" pitchFamily="49" charset="0"/>
              </a:rPr>
              <a:t>call</a:t>
            </a:r>
            <a:r>
              <a:rPr lang="en-US" sz="1600"/>
              <a:t> Dest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914400" y="1295400"/>
            <a:ext cx="7010400" cy="1219200"/>
            <a:chOff x="914400" y="1295400"/>
            <a:chExt cx="7010400" cy="1219200"/>
          </a:xfrm>
        </p:grpSpPr>
        <p:sp>
          <p:nvSpPr>
            <p:cNvPr id="343046" name="Text Box 6"/>
            <p:cNvSpPr txBox="1">
              <a:spLocks noChangeArrowheads="1"/>
            </p:cNvSpPr>
            <p:nvPr/>
          </p:nvSpPr>
          <p:spPr bwMode="auto">
            <a:xfrm>
              <a:off x="2133600" y="1295400"/>
              <a:ext cx="2819400" cy="304800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icode:ifun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1</a:t>
              </a:r>
              <a:r>
                <a:rPr lang="en-US" sz="1600"/>
                <a:t>[PC]</a:t>
              </a:r>
            </a:p>
          </p:txBody>
        </p:sp>
        <p:sp>
          <p:nvSpPr>
            <p:cNvPr id="343047" name="Text Box 7"/>
            <p:cNvSpPr txBox="1">
              <a:spLocks noChangeArrowheads="1"/>
            </p:cNvSpPr>
            <p:nvPr/>
          </p:nvSpPr>
          <p:spPr bwMode="auto">
            <a:xfrm>
              <a:off x="2133600" y="1600200"/>
              <a:ext cx="2819400" cy="304800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3048" name="Text Box 8"/>
            <p:cNvSpPr txBox="1">
              <a:spLocks noChangeArrowheads="1"/>
            </p:cNvSpPr>
            <p:nvPr/>
          </p:nvSpPr>
          <p:spPr bwMode="auto">
            <a:xfrm>
              <a:off x="2133600" y="1905000"/>
              <a:ext cx="2819400" cy="304800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/>
                <a:t> </a:t>
              </a:r>
              <a:r>
                <a:rPr lang="en-US" sz="1600" dirty="0" err="1"/>
                <a:t>valC</a:t>
              </a:r>
              <a:r>
                <a:rPr lang="en-US" sz="1600" dirty="0"/>
                <a:t> </a:t>
              </a:r>
              <a:r>
                <a:rPr lang="en-US" sz="1600" dirty="0">
                  <a:sym typeface="Symbol" pitchFamily="18" charset="2"/>
                </a:rPr>
                <a:t></a:t>
              </a:r>
              <a:r>
                <a:rPr lang="en-US" sz="1600" dirty="0"/>
                <a:t> </a:t>
              </a:r>
              <a:r>
                <a:rPr lang="en-US" sz="1600" dirty="0" smtClean="0"/>
                <a:t>M</a:t>
              </a:r>
              <a:r>
                <a:rPr lang="en-US" sz="1600" baseline="-25000" dirty="0"/>
                <a:t>8</a:t>
              </a:r>
              <a:r>
                <a:rPr lang="en-US" sz="1600" dirty="0" smtClean="0"/>
                <a:t>[</a:t>
              </a:r>
              <a:r>
                <a:rPr lang="en-US" sz="1600" dirty="0"/>
                <a:t>PC+1]</a:t>
              </a:r>
            </a:p>
          </p:txBody>
        </p:sp>
        <p:sp>
          <p:nvSpPr>
            <p:cNvPr id="343049" name="Text Box 9"/>
            <p:cNvSpPr txBox="1">
              <a:spLocks noChangeArrowheads="1"/>
            </p:cNvSpPr>
            <p:nvPr/>
          </p:nvSpPr>
          <p:spPr bwMode="auto">
            <a:xfrm>
              <a:off x="2133600" y="2209800"/>
              <a:ext cx="2819400" cy="304800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/>
                <a:t>valP</a:t>
              </a:r>
              <a:r>
                <a:rPr lang="en-US" sz="1600" dirty="0"/>
                <a:t> </a:t>
              </a:r>
              <a:r>
                <a:rPr lang="en-US" sz="1600" dirty="0">
                  <a:sym typeface="Symbol" pitchFamily="18" charset="2"/>
                </a:rPr>
                <a:t> PC</a:t>
              </a:r>
              <a:r>
                <a:rPr lang="en-US" sz="1600" dirty="0" smtClean="0">
                  <a:sym typeface="Symbol" pitchFamily="18" charset="2"/>
                </a:rPr>
                <a:t>+9</a:t>
              </a:r>
              <a:endParaRPr lang="en-US" sz="1600" dirty="0">
                <a:sym typeface="Symbol" pitchFamily="18" charset="2"/>
              </a:endParaRPr>
            </a:p>
          </p:txBody>
        </p:sp>
        <p:sp>
          <p:nvSpPr>
            <p:cNvPr id="343050" name="Text Box 10"/>
            <p:cNvSpPr txBox="1">
              <a:spLocks noChangeArrowheads="1"/>
            </p:cNvSpPr>
            <p:nvPr/>
          </p:nvSpPr>
          <p:spPr bwMode="auto">
            <a:xfrm>
              <a:off x="2133600" y="1295400"/>
              <a:ext cx="2819400" cy="12192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3051" name="Text Box 11"/>
            <p:cNvSpPr txBox="1">
              <a:spLocks noChangeArrowheads="1"/>
            </p:cNvSpPr>
            <p:nvPr/>
          </p:nvSpPr>
          <p:spPr bwMode="auto">
            <a:xfrm>
              <a:off x="914400" y="1295400"/>
              <a:ext cx="1219200" cy="12192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Fetch</a:t>
              </a:r>
            </a:p>
          </p:txBody>
        </p:sp>
        <p:sp>
          <p:nvSpPr>
            <p:cNvPr id="343052" name="Text Box 12"/>
            <p:cNvSpPr txBox="1">
              <a:spLocks noChangeArrowheads="1"/>
            </p:cNvSpPr>
            <p:nvPr/>
          </p:nvSpPr>
          <p:spPr bwMode="auto">
            <a:xfrm>
              <a:off x="5105400" y="12954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instruction byte</a:t>
              </a:r>
            </a:p>
          </p:txBody>
        </p:sp>
        <p:sp>
          <p:nvSpPr>
            <p:cNvPr id="343053" name="Text Box 13"/>
            <p:cNvSpPr txBox="1">
              <a:spLocks noChangeArrowheads="1"/>
            </p:cNvSpPr>
            <p:nvPr/>
          </p:nvSpPr>
          <p:spPr bwMode="auto">
            <a:xfrm>
              <a:off x="5105400" y="1600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3054" name="Text Box 14"/>
            <p:cNvSpPr txBox="1">
              <a:spLocks noChangeArrowheads="1"/>
            </p:cNvSpPr>
            <p:nvPr/>
          </p:nvSpPr>
          <p:spPr bwMode="auto">
            <a:xfrm>
              <a:off x="5105400" y="19050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destination address </a:t>
              </a:r>
            </a:p>
          </p:txBody>
        </p:sp>
        <p:sp>
          <p:nvSpPr>
            <p:cNvPr id="343055" name="Text Box 15"/>
            <p:cNvSpPr txBox="1">
              <a:spLocks noChangeArrowheads="1"/>
            </p:cNvSpPr>
            <p:nvPr/>
          </p:nvSpPr>
          <p:spPr bwMode="auto">
            <a:xfrm>
              <a:off x="5105400" y="22098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Compute return point</a:t>
              </a:r>
            </a:p>
          </p:txBody>
        </p:sp>
      </p:grpSp>
      <p:grpSp>
        <p:nvGrpSpPr>
          <p:cNvPr id="343056" name="Group 16"/>
          <p:cNvGrpSpPr>
            <a:grpSpLocks/>
          </p:cNvGrpSpPr>
          <p:nvPr/>
        </p:nvGrpSpPr>
        <p:grpSpPr bwMode="auto">
          <a:xfrm>
            <a:off x="914400" y="2514600"/>
            <a:ext cx="7010400" cy="609600"/>
            <a:chOff x="576" y="1584"/>
            <a:chExt cx="4416" cy="384"/>
          </a:xfrm>
        </p:grpSpPr>
        <p:sp>
          <p:nvSpPr>
            <p:cNvPr id="343057" name="Text Box 17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192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>
                <a:sym typeface="Symbol" pitchFamily="18" charset="2"/>
              </a:endParaRPr>
            </a:p>
          </p:txBody>
        </p:sp>
        <p:sp>
          <p:nvSpPr>
            <p:cNvPr id="343058" name="Text Box 18"/>
            <p:cNvSpPr txBox="1">
              <a:spLocks noChangeArrowheads="1"/>
            </p:cNvSpPr>
            <p:nvPr/>
          </p:nvSpPr>
          <p:spPr bwMode="auto">
            <a:xfrm>
              <a:off x="1344" y="1776"/>
              <a:ext cx="1776" cy="192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/>
                <a:t>valB</a:t>
              </a:r>
              <a:r>
                <a:rPr lang="en-US" sz="1600" dirty="0"/>
                <a:t> </a:t>
              </a:r>
              <a:r>
                <a:rPr lang="en-US" sz="1600" dirty="0">
                  <a:sym typeface="Symbol" pitchFamily="18" charset="2"/>
                </a:rPr>
                <a:t> R</a:t>
              </a:r>
              <a:r>
                <a:rPr lang="en-US" sz="1600" dirty="0" smtClean="0">
                  <a:sym typeface="Symbol" pitchFamily="18" charset="2"/>
                </a:rPr>
                <a:t>[</a:t>
              </a:r>
              <a:r>
                <a:rPr lang="en-US" sz="1600" dirty="0" smtClean="0">
                  <a:latin typeface="Courier New" pitchFamily="49" charset="0"/>
                  <a:sym typeface="Symbol" pitchFamily="18" charset="2"/>
                </a:rPr>
                <a:t>%</a:t>
              </a:r>
              <a:r>
                <a:rPr lang="en-US" sz="1600" dirty="0" err="1" smtClean="0">
                  <a:latin typeface="Courier New" pitchFamily="49" charset="0"/>
                  <a:sym typeface="Symbol" pitchFamily="18" charset="2"/>
                </a:rPr>
                <a:t>rsp</a:t>
              </a:r>
              <a:r>
                <a:rPr lang="en-US" sz="1600" dirty="0">
                  <a:sym typeface="Symbol" pitchFamily="18" charset="2"/>
                </a:rPr>
                <a:t>]</a:t>
              </a:r>
            </a:p>
          </p:txBody>
        </p:sp>
        <p:sp>
          <p:nvSpPr>
            <p:cNvPr id="343059" name="Text Box 19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3060" name="Text Box 20"/>
            <p:cNvSpPr txBox="1">
              <a:spLocks noChangeArrowheads="1"/>
            </p:cNvSpPr>
            <p:nvPr/>
          </p:nvSpPr>
          <p:spPr bwMode="auto">
            <a:xfrm>
              <a:off x="576" y="158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43061" name="Text Box 21"/>
            <p:cNvSpPr txBox="1">
              <a:spLocks noChangeArrowheads="1"/>
            </p:cNvSpPr>
            <p:nvPr/>
          </p:nvSpPr>
          <p:spPr bwMode="auto">
            <a:xfrm>
              <a:off x="3216" y="1584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3062" name="Text Box 22"/>
            <p:cNvSpPr txBox="1">
              <a:spLocks noChangeArrowheads="1"/>
            </p:cNvSpPr>
            <p:nvPr/>
          </p:nvSpPr>
          <p:spPr bwMode="auto">
            <a:xfrm>
              <a:off x="3216" y="177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stack pointer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914400" y="3124200"/>
            <a:ext cx="7010400" cy="609600"/>
            <a:chOff x="914400" y="3124200"/>
            <a:chExt cx="7010400" cy="609600"/>
          </a:xfrm>
        </p:grpSpPr>
        <p:sp>
          <p:nvSpPr>
            <p:cNvPr id="343064" name="Text Box 24"/>
            <p:cNvSpPr txBox="1">
              <a:spLocks noChangeArrowheads="1"/>
            </p:cNvSpPr>
            <p:nvPr/>
          </p:nvSpPr>
          <p:spPr bwMode="auto">
            <a:xfrm>
              <a:off x="2133600" y="3124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/>
                <a:t>valE</a:t>
              </a:r>
              <a:r>
                <a:rPr lang="en-US" sz="1600" dirty="0"/>
                <a:t> </a:t>
              </a:r>
              <a:r>
                <a:rPr lang="en-US" sz="1600" dirty="0">
                  <a:sym typeface="Symbol" pitchFamily="18" charset="2"/>
                </a:rPr>
                <a:t> </a:t>
              </a:r>
              <a:r>
                <a:rPr lang="en-US" sz="1600" dirty="0" err="1">
                  <a:sym typeface="Symbol" pitchFamily="18" charset="2"/>
                </a:rPr>
                <a:t>valB</a:t>
              </a:r>
              <a:r>
                <a:rPr lang="en-US" sz="1600" dirty="0">
                  <a:sym typeface="Symbol" pitchFamily="18" charset="2"/>
                </a:rPr>
                <a:t> + </a:t>
              </a:r>
              <a:r>
                <a:rPr lang="en-US" sz="1600" dirty="0" smtClean="0">
                  <a:sym typeface="Symbol" pitchFamily="18" charset="2"/>
                </a:rPr>
                <a:t>–8</a:t>
              </a:r>
              <a:endParaRPr lang="en-US" sz="1600" dirty="0">
                <a:sym typeface="Symbol" pitchFamily="18" charset="2"/>
              </a:endParaRPr>
            </a:p>
          </p:txBody>
        </p:sp>
        <p:sp>
          <p:nvSpPr>
            <p:cNvPr id="343065" name="Text Box 25"/>
            <p:cNvSpPr txBox="1">
              <a:spLocks noChangeArrowheads="1"/>
            </p:cNvSpPr>
            <p:nvPr/>
          </p:nvSpPr>
          <p:spPr bwMode="auto">
            <a:xfrm>
              <a:off x="2133600" y="34290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3066" name="Text Box 26"/>
            <p:cNvSpPr txBox="1">
              <a:spLocks noChangeArrowheads="1"/>
            </p:cNvSpPr>
            <p:nvPr/>
          </p:nvSpPr>
          <p:spPr bwMode="auto">
            <a:xfrm>
              <a:off x="2133600" y="3124200"/>
              <a:ext cx="2819400" cy="6096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3067" name="Text Box 27"/>
            <p:cNvSpPr txBox="1">
              <a:spLocks noChangeArrowheads="1"/>
            </p:cNvSpPr>
            <p:nvPr/>
          </p:nvSpPr>
          <p:spPr bwMode="auto">
            <a:xfrm>
              <a:off x="914400" y="3124200"/>
              <a:ext cx="1219200" cy="6096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43068" name="Text Box 28"/>
            <p:cNvSpPr txBox="1">
              <a:spLocks noChangeArrowheads="1"/>
            </p:cNvSpPr>
            <p:nvPr/>
          </p:nvSpPr>
          <p:spPr bwMode="auto">
            <a:xfrm>
              <a:off x="5105400" y="3124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Decrement stack pointer</a:t>
              </a:r>
            </a:p>
          </p:txBody>
        </p:sp>
        <p:sp>
          <p:nvSpPr>
            <p:cNvPr id="343069" name="Text Box 29"/>
            <p:cNvSpPr txBox="1">
              <a:spLocks noChangeArrowheads="1"/>
            </p:cNvSpPr>
            <p:nvPr/>
          </p:nvSpPr>
          <p:spPr bwMode="auto">
            <a:xfrm>
              <a:off x="5105400" y="34290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</p:grpSp>
      <p:grpSp>
        <p:nvGrpSpPr>
          <p:cNvPr id="343070" name="Group 30"/>
          <p:cNvGrpSpPr>
            <a:grpSpLocks/>
          </p:cNvGrpSpPr>
          <p:nvPr/>
        </p:nvGrpSpPr>
        <p:grpSpPr bwMode="auto">
          <a:xfrm>
            <a:off x="914400" y="3733800"/>
            <a:ext cx="7010400" cy="304800"/>
            <a:chOff x="576" y="2352"/>
            <a:chExt cx="4416" cy="192"/>
          </a:xfrm>
        </p:grpSpPr>
        <p:sp>
          <p:nvSpPr>
            <p:cNvPr id="343071" name="Text Box 31"/>
            <p:cNvSpPr txBox="1">
              <a:spLocks noChangeArrowheads="1"/>
            </p:cNvSpPr>
            <p:nvPr/>
          </p:nvSpPr>
          <p:spPr bwMode="auto">
            <a:xfrm>
              <a:off x="1344" y="2352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smtClean="0"/>
                <a:t>M</a:t>
              </a:r>
              <a:r>
                <a:rPr lang="en-US" sz="1600" baseline="-25000" dirty="0" smtClean="0"/>
                <a:t>8</a:t>
              </a:r>
              <a:r>
                <a:rPr lang="en-US" sz="1600" dirty="0" smtClean="0"/>
                <a:t>[</a:t>
              </a:r>
              <a:r>
                <a:rPr lang="en-US" sz="1600" dirty="0" err="1"/>
                <a:t>valE</a:t>
              </a:r>
              <a:r>
                <a:rPr lang="en-US" sz="1600" dirty="0"/>
                <a:t>] </a:t>
              </a:r>
              <a:r>
                <a:rPr lang="en-US" sz="1600" dirty="0">
                  <a:sym typeface="Symbol" pitchFamily="18" charset="2"/>
                </a:rPr>
                <a:t></a:t>
              </a:r>
              <a:r>
                <a:rPr lang="en-US" sz="1600" dirty="0"/>
                <a:t> </a:t>
              </a:r>
              <a:r>
                <a:rPr lang="en-US" sz="1600" dirty="0" err="1"/>
                <a:t>valP</a:t>
              </a:r>
              <a:r>
                <a:rPr lang="en-US" sz="1600" dirty="0"/>
                <a:t> </a:t>
              </a:r>
            </a:p>
          </p:txBody>
        </p:sp>
        <p:sp>
          <p:nvSpPr>
            <p:cNvPr id="343072" name="Text Box 32"/>
            <p:cNvSpPr txBox="1">
              <a:spLocks noChangeArrowheads="1"/>
            </p:cNvSpPr>
            <p:nvPr/>
          </p:nvSpPr>
          <p:spPr bwMode="auto">
            <a:xfrm>
              <a:off x="576" y="2352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343073" name="Text Box 33"/>
            <p:cNvSpPr txBox="1">
              <a:spLocks noChangeArrowheads="1"/>
            </p:cNvSpPr>
            <p:nvPr/>
          </p:nvSpPr>
          <p:spPr bwMode="auto">
            <a:xfrm>
              <a:off x="3216" y="2352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 return value on stack </a:t>
              </a:r>
            </a:p>
          </p:txBody>
        </p:sp>
      </p:grpSp>
      <p:grpSp>
        <p:nvGrpSpPr>
          <p:cNvPr id="343074" name="Group 34"/>
          <p:cNvGrpSpPr>
            <a:grpSpLocks/>
          </p:cNvGrpSpPr>
          <p:nvPr/>
        </p:nvGrpSpPr>
        <p:grpSpPr bwMode="auto">
          <a:xfrm>
            <a:off x="914400" y="4038600"/>
            <a:ext cx="7010400" cy="609600"/>
            <a:chOff x="576" y="2544"/>
            <a:chExt cx="4416" cy="384"/>
          </a:xfrm>
        </p:grpSpPr>
        <p:sp>
          <p:nvSpPr>
            <p:cNvPr id="343075" name="Text Box 35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/>
                <a:t>R</a:t>
              </a:r>
              <a:r>
                <a:rPr lang="en-US" sz="1600" dirty="0" smtClean="0"/>
                <a:t>[</a:t>
              </a:r>
              <a:r>
                <a:rPr lang="en-US" sz="1600" dirty="0" smtClean="0">
                  <a:latin typeface="Courier New" pitchFamily="49" charset="0"/>
                  <a:sym typeface="Symbol" pitchFamily="18" charset="2"/>
                </a:rPr>
                <a:t>%</a:t>
              </a:r>
              <a:r>
                <a:rPr lang="en-US" sz="1600" dirty="0" err="1" smtClean="0">
                  <a:latin typeface="Courier New" pitchFamily="49" charset="0"/>
                  <a:sym typeface="Symbol" pitchFamily="18" charset="2"/>
                </a:rPr>
                <a:t>rsp</a:t>
              </a:r>
              <a:r>
                <a:rPr lang="en-US" sz="1600" dirty="0"/>
                <a:t>] </a:t>
              </a:r>
              <a:r>
                <a:rPr lang="en-US" sz="1600" dirty="0">
                  <a:sym typeface="Symbol" pitchFamily="18" charset="2"/>
                </a:rPr>
                <a:t> </a:t>
              </a:r>
              <a:r>
                <a:rPr lang="en-US" sz="1600" dirty="0" err="1">
                  <a:sym typeface="Symbol" pitchFamily="18" charset="2"/>
                </a:rPr>
                <a:t>valE</a:t>
              </a:r>
              <a:endParaRPr lang="en-US" sz="1600" dirty="0">
                <a:sym typeface="Symbol" pitchFamily="18" charset="2"/>
              </a:endParaRPr>
            </a:p>
          </p:txBody>
        </p:sp>
        <p:sp>
          <p:nvSpPr>
            <p:cNvPr id="343076" name="Text Box 36"/>
            <p:cNvSpPr txBox="1">
              <a:spLocks noChangeArrowheads="1"/>
            </p:cNvSpPr>
            <p:nvPr/>
          </p:nvSpPr>
          <p:spPr bwMode="auto">
            <a:xfrm>
              <a:off x="1344" y="2736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343077" name="Text Box 37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3078" name="Text Box 38"/>
            <p:cNvSpPr txBox="1">
              <a:spLocks noChangeArrowheads="1"/>
            </p:cNvSpPr>
            <p:nvPr/>
          </p:nvSpPr>
          <p:spPr bwMode="auto">
            <a:xfrm>
              <a:off x="576" y="254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</a:t>
              </a:r>
            </a:p>
            <a:p>
              <a:pPr algn="l">
                <a:spcBef>
                  <a:spcPct val="50000"/>
                </a:spcBef>
              </a:pPr>
              <a:r>
                <a:rPr lang="en-US" sz="1600"/>
                <a:t>back</a:t>
              </a:r>
            </a:p>
          </p:txBody>
        </p:sp>
        <p:sp>
          <p:nvSpPr>
            <p:cNvPr id="343079" name="Text Box 39"/>
            <p:cNvSpPr txBox="1">
              <a:spLocks noChangeArrowheads="1"/>
            </p:cNvSpPr>
            <p:nvPr/>
          </p:nvSpPr>
          <p:spPr bwMode="auto">
            <a:xfrm>
              <a:off x="3216" y="2544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Update stack pointer</a:t>
              </a:r>
            </a:p>
          </p:txBody>
        </p:sp>
        <p:sp>
          <p:nvSpPr>
            <p:cNvPr id="343080" name="Text Box 40"/>
            <p:cNvSpPr txBox="1">
              <a:spLocks noChangeArrowheads="1"/>
            </p:cNvSpPr>
            <p:nvPr/>
          </p:nvSpPr>
          <p:spPr bwMode="auto">
            <a:xfrm>
              <a:off x="3216" y="273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</p:grpSp>
      <p:grpSp>
        <p:nvGrpSpPr>
          <p:cNvPr id="343081" name="Group 41"/>
          <p:cNvGrpSpPr>
            <a:grpSpLocks/>
          </p:cNvGrpSpPr>
          <p:nvPr/>
        </p:nvGrpSpPr>
        <p:grpSpPr bwMode="auto">
          <a:xfrm>
            <a:off x="914400" y="4648200"/>
            <a:ext cx="7010400" cy="304800"/>
            <a:chOff x="576" y="2928"/>
            <a:chExt cx="4416" cy="192"/>
          </a:xfrm>
        </p:grpSpPr>
        <p:sp>
          <p:nvSpPr>
            <p:cNvPr id="343082" name="Text Box 42"/>
            <p:cNvSpPr txBox="1">
              <a:spLocks noChangeArrowheads="1"/>
            </p:cNvSpPr>
            <p:nvPr/>
          </p:nvSpPr>
          <p:spPr bwMode="auto">
            <a:xfrm>
              <a:off x="1344" y="2928"/>
              <a:ext cx="1776" cy="192"/>
            </a:xfrm>
            <a:prstGeom prst="rect">
              <a:avLst/>
            </a:prstGeom>
            <a:solidFill>
              <a:srgbClr val="FFCCFF"/>
            </a:solidFill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PC </a:t>
              </a:r>
              <a:r>
                <a:rPr lang="en-US" sz="1600">
                  <a:sym typeface="Symbol" pitchFamily="18" charset="2"/>
                </a:rPr>
                <a:t> valC</a:t>
              </a:r>
            </a:p>
          </p:txBody>
        </p:sp>
        <p:sp>
          <p:nvSpPr>
            <p:cNvPr id="343083" name="Text Box 43"/>
            <p:cNvSpPr txBox="1">
              <a:spLocks noChangeArrowheads="1"/>
            </p:cNvSpPr>
            <p:nvPr/>
          </p:nvSpPr>
          <p:spPr bwMode="auto">
            <a:xfrm>
              <a:off x="576" y="2928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PC update</a:t>
              </a:r>
            </a:p>
          </p:txBody>
        </p:sp>
        <p:sp>
          <p:nvSpPr>
            <p:cNvPr id="343084" name="Text Box 44"/>
            <p:cNvSpPr txBox="1">
              <a:spLocks noChangeArrowheads="1"/>
            </p:cNvSpPr>
            <p:nvPr/>
          </p:nvSpPr>
          <p:spPr bwMode="auto">
            <a:xfrm>
              <a:off x="3216" y="292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Set PC to destination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1006960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3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3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Executing </a:t>
            </a:r>
            <a:r>
              <a:rPr lang="en-US">
                <a:latin typeface="Courier New" pitchFamily="49" charset="0"/>
              </a:rPr>
              <a:t>ret</a:t>
            </a:r>
          </a:p>
        </p:txBody>
      </p:sp>
      <p:sp>
        <p:nvSpPr>
          <p:cNvPr id="3522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2819400"/>
            <a:ext cx="4070350" cy="3613150"/>
          </a:xfrm>
        </p:spPr>
        <p:txBody>
          <a:bodyPr/>
          <a:lstStyle/>
          <a:p>
            <a:pPr marL="0" indent="0"/>
            <a:r>
              <a:rPr lang="en-US" sz="2000" dirty="0"/>
              <a:t>Fetch</a:t>
            </a:r>
          </a:p>
          <a:p>
            <a:pPr lvl="1"/>
            <a:r>
              <a:rPr lang="en-US" sz="1800" dirty="0"/>
              <a:t>Read 1 byte</a:t>
            </a:r>
          </a:p>
          <a:p>
            <a:pPr marL="0" indent="0"/>
            <a:r>
              <a:rPr lang="en-US" sz="2000" dirty="0"/>
              <a:t>Decode</a:t>
            </a:r>
          </a:p>
          <a:p>
            <a:pPr lvl="1"/>
            <a:r>
              <a:rPr lang="en-US" sz="1800" dirty="0"/>
              <a:t>Read stack pointer</a:t>
            </a:r>
          </a:p>
          <a:p>
            <a:pPr marL="0" indent="0"/>
            <a:r>
              <a:rPr lang="en-US" sz="2000" dirty="0"/>
              <a:t>Execute</a:t>
            </a:r>
          </a:p>
          <a:p>
            <a:pPr lvl="1"/>
            <a:r>
              <a:rPr lang="en-US" sz="1800" dirty="0"/>
              <a:t>Increment stack pointer by </a:t>
            </a:r>
            <a:r>
              <a:rPr lang="en-US" sz="1800" dirty="0" smtClean="0"/>
              <a:t>8</a:t>
            </a:r>
            <a:endParaRPr lang="en-US" sz="1800" dirty="0"/>
          </a:p>
        </p:txBody>
      </p:sp>
      <p:sp>
        <p:nvSpPr>
          <p:cNvPr id="35226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13263" y="2819400"/>
            <a:ext cx="4071937" cy="3613150"/>
          </a:xfrm>
        </p:spPr>
        <p:txBody>
          <a:bodyPr/>
          <a:lstStyle/>
          <a:p>
            <a:pPr marL="0" indent="0"/>
            <a:r>
              <a:rPr lang="en-US" sz="2000"/>
              <a:t>Memory</a:t>
            </a:r>
          </a:p>
          <a:p>
            <a:pPr lvl="1"/>
            <a:r>
              <a:rPr lang="en-US" sz="1800"/>
              <a:t>Read return address from old stack pointer</a:t>
            </a:r>
          </a:p>
          <a:p>
            <a:pPr marL="0" indent="0"/>
            <a:r>
              <a:rPr lang="en-US" sz="2000"/>
              <a:t>Write back</a:t>
            </a:r>
          </a:p>
          <a:p>
            <a:pPr lvl="1"/>
            <a:r>
              <a:rPr lang="en-US" sz="1800"/>
              <a:t>Update stack pointer</a:t>
            </a:r>
          </a:p>
          <a:p>
            <a:pPr marL="0" indent="0"/>
            <a:r>
              <a:rPr lang="en-US" sz="2000"/>
              <a:t>PC Update</a:t>
            </a:r>
          </a:p>
          <a:p>
            <a:pPr lvl="1"/>
            <a:r>
              <a:rPr lang="en-US" sz="1800"/>
              <a:t>Set PC to return address</a:t>
            </a:r>
          </a:p>
        </p:txBody>
      </p:sp>
      <p:sp>
        <p:nvSpPr>
          <p:cNvPr id="352274" name="Rectangle 18"/>
          <p:cNvSpPr>
            <a:spLocks noChangeArrowheads="1"/>
          </p:cNvSpPr>
          <p:nvPr/>
        </p:nvSpPr>
        <p:spPr bwMode="auto">
          <a:xfrm>
            <a:off x="1752600" y="1066800"/>
            <a:ext cx="5380038" cy="16002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352275" name="Rectangle 19"/>
          <p:cNvSpPr>
            <a:spLocks noChangeArrowheads="1"/>
          </p:cNvSpPr>
          <p:nvPr/>
        </p:nvSpPr>
        <p:spPr bwMode="auto">
          <a:xfrm>
            <a:off x="1981200" y="1219200"/>
            <a:ext cx="19050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ret</a:t>
            </a:r>
            <a:endParaRPr lang="en-US" sz="1600">
              <a:solidFill>
                <a:schemeClr val="folHlink"/>
              </a:solidFill>
            </a:endParaRPr>
          </a:p>
        </p:txBody>
      </p:sp>
      <p:grpSp>
        <p:nvGrpSpPr>
          <p:cNvPr id="352276" name="Group 20"/>
          <p:cNvGrpSpPr>
            <a:grpSpLocks/>
          </p:cNvGrpSpPr>
          <p:nvPr/>
        </p:nvGrpSpPr>
        <p:grpSpPr bwMode="auto">
          <a:xfrm>
            <a:off x="3886200" y="1219200"/>
            <a:ext cx="609600" cy="304800"/>
            <a:chOff x="1296" y="2544"/>
            <a:chExt cx="384" cy="192"/>
          </a:xfrm>
        </p:grpSpPr>
        <p:sp>
          <p:nvSpPr>
            <p:cNvPr id="352277" name="Rectangle 21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9</a:t>
              </a:r>
            </a:p>
          </p:txBody>
        </p:sp>
        <p:sp>
          <p:nvSpPr>
            <p:cNvPr id="352278" name="Rectangle 22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352279" name="Rectangle 23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352293" name="Group 37"/>
          <p:cNvGrpSpPr>
            <a:grpSpLocks/>
          </p:cNvGrpSpPr>
          <p:nvPr/>
        </p:nvGrpSpPr>
        <p:grpSpPr bwMode="auto">
          <a:xfrm>
            <a:off x="3886200" y="2286000"/>
            <a:ext cx="609600" cy="304800"/>
            <a:chOff x="1296" y="2544"/>
            <a:chExt cx="384" cy="192"/>
          </a:xfrm>
        </p:grpSpPr>
        <p:sp>
          <p:nvSpPr>
            <p:cNvPr id="352294" name="Rectangle 3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XX</a:t>
              </a:r>
            </a:p>
          </p:txBody>
        </p:sp>
        <p:sp>
          <p:nvSpPr>
            <p:cNvPr id="352295" name="Rectangle 3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XX</a:t>
              </a:r>
            </a:p>
          </p:txBody>
        </p:sp>
        <p:sp>
          <p:nvSpPr>
            <p:cNvPr id="352296" name="Rectangle 4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sp>
        <p:nvSpPr>
          <p:cNvPr id="352297" name="Rectangle 41"/>
          <p:cNvSpPr>
            <a:spLocks noChangeArrowheads="1"/>
          </p:cNvSpPr>
          <p:nvPr/>
        </p:nvSpPr>
        <p:spPr bwMode="auto">
          <a:xfrm>
            <a:off x="2743200" y="2286000"/>
            <a:ext cx="1112838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</a:rPr>
              <a:t>return:</a:t>
            </a:r>
          </a:p>
        </p:txBody>
      </p:sp>
    </p:spTree>
    <p:extLst>
      <p:ext uri="{BB962C8B-B14F-4D97-AF65-F5344CB8AC3E}">
        <p14:creationId xmlns:p14="http://schemas.microsoft.com/office/powerpoint/2010/main" val="379054313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Stage Computation: </a:t>
            </a:r>
            <a:r>
              <a:rPr lang="en-US">
                <a:latin typeface="Courier New" pitchFamily="49" charset="0"/>
              </a:rPr>
              <a:t>ret</a:t>
            </a:r>
          </a:p>
        </p:txBody>
      </p:sp>
      <p:sp>
        <p:nvSpPr>
          <p:cNvPr id="344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257800"/>
            <a:ext cx="8294687" cy="1174750"/>
          </a:xfrm>
        </p:spPr>
        <p:txBody>
          <a:bodyPr/>
          <a:lstStyle/>
          <a:p>
            <a:pPr lvl="1"/>
            <a:r>
              <a:rPr lang="en-US"/>
              <a:t>Use ALU to increment stack pointer</a:t>
            </a:r>
          </a:p>
          <a:p>
            <a:pPr lvl="1"/>
            <a:r>
              <a:rPr lang="en-US"/>
              <a:t>Read return address from memory</a:t>
            </a:r>
          </a:p>
        </p:txBody>
      </p:sp>
      <p:sp>
        <p:nvSpPr>
          <p:cNvPr id="344068" name="Text Box 4"/>
          <p:cNvSpPr txBox="1">
            <a:spLocks noChangeArrowheads="1"/>
          </p:cNvSpPr>
          <p:nvPr/>
        </p:nvSpPr>
        <p:spPr bwMode="auto">
          <a:xfrm>
            <a:off x="2133600" y="990600"/>
            <a:ext cx="28194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>
                <a:latin typeface="Courier New" pitchFamily="49" charset="0"/>
              </a:rPr>
              <a:t>ret</a:t>
            </a:r>
          </a:p>
        </p:txBody>
      </p:sp>
      <p:grpSp>
        <p:nvGrpSpPr>
          <p:cNvPr id="344069" name="Group 5"/>
          <p:cNvGrpSpPr>
            <a:grpSpLocks/>
          </p:cNvGrpSpPr>
          <p:nvPr/>
        </p:nvGrpSpPr>
        <p:grpSpPr bwMode="auto">
          <a:xfrm>
            <a:off x="914400" y="1295400"/>
            <a:ext cx="7010400" cy="1219200"/>
            <a:chOff x="576" y="816"/>
            <a:chExt cx="4416" cy="768"/>
          </a:xfrm>
        </p:grpSpPr>
        <p:sp>
          <p:nvSpPr>
            <p:cNvPr id="344070" name="Text Box 6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icode:ifun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1</a:t>
              </a:r>
              <a:r>
                <a:rPr lang="en-US" sz="1600"/>
                <a:t>[PC]</a:t>
              </a:r>
            </a:p>
          </p:txBody>
        </p:sp>
        <p:sp>
          <p:nvSpPr>
            <p:cNvPr id="344071" name="Text Box 7"/>
            <p:cNvSpPr txBox="1">
              <a:spLocks noChangeArrowheads="1"/>
            </p:cNvSpPr>
            <p:nvPr/>
          </p:nvSpPr>
          <p:spPr bwMode="auto">
            <a:xfrm>
              <a:off x="1344" y="1008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4072" name="Text Box 8"/>
            <p:cNvSpPr txBox="1">
              <a:spLocks noChangeArrowheads="1"/>
            </p:cNvSpPr>
            <p:nvPr/>
          </p:nvSpPr>
          <p:spPr bwMode="auto">
            <a:xfrm>
              <a:off x="1344" y="1200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344073" name="Text Box 9"/>
            <p:cNvSpPr txBox="1">
              <a:spLocks noChangeArrowheads="1"/>
            </p:cNvSpPr>
            <p:nvPr/>
          </p:nvSpPr>
          <p:spPr bwMode="auto">
            <a:xfrm>
              <a:off x="1344" y="1392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>
                <a:sym typeface="Symbol" pitchFamily="18" charset="2"/>
              </a:endParaRPr>
            </a:p>
          </p:txBody>
        </p:sp>
        <p:sp>
          <p:nvSpPr>
            <p:cNvPr id="344074" name="Text Box 10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4075" name="Text Box 11"/>
            <p:cNvSpPr txBox="1">
              <a:spLocks noChangeArrowheads="1"/>
            </p:cNvSpPr>
            <p:nvPr/>
          </p:nvSpPr>
          <p:spPr bwMode="auto">
            <a:xfrm>
              <a:off x="576" y="816"/>
              <a:ext cx="768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Fetch</a:t>
              </a:r>
            </a:p>
          </p:txBody>
        </p:sp>
        <p:sp>
          <p:nvSpPr>
            <p:cNvPr id="344076" name="Text Box 12"/>
            <p:cNvSpPr txBox="1">
              <a:spLocks noChangeArrowheads="1"/>
            </p:cNvSpPr>
            <p:nvPr/>
          </p:nvSpPr>
          <p:spPr bwMode="auto">
            <a:xfrm>
              <a:off x="3216" y="81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instruction byte</a:t>
              </a:r>
            </a:p>
          </p:txBody>
        </p:sp>
        <p:sp>
          <p:nvSpPr>
            <p:cNvPr id="344077" name="Text Box 13"/>
            <p:cNvSpPr txBox="1">
              <a:spLocks noChangeArrowheads="1"/>
            </p:cNvSpPr>
            <p:nvPr/>
          </p:nvSpPr>
          <p:spPr bwMode="auto">
            <a:xfrm>
              <a:off x="3216" y="100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4078" name="Text Box 14"/>
            <p:cNvSpPr txBox="1">
              <a:spLocks noChangeArrowheads="1"/>
            </p:cNvSpPr>
            <p:nvPr/>
          </p:nvSpPr>
          <p:spPr bwMode="auto">
            <a:xfrm>
              <a:off x="3216" y="1200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344079" name="Text Box 15"/>
            <p:cNvSpPr txBox="1">
              <a:spLocks noChangeArrowheads="1"/>
            </p:cNvSpPr>
            <p:nvPr/>
          </p:nvSpPr>
          <p:spPr bwMode="auto">
            <a:xfrm>
              <a:off x="3216" y="1392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</p:grpSp>
      <p:grpSp>
        <p:nvGrpSpPr>
          <p:cNvPr id="344080" name="Group 16"/>
          <p:cNvGrpSpPr>
            <a:grpSpLocks/>
          </p:cNvGrpSpPr>
          <p:nvPr/>
        </p:nvGrpSpPr>
        <p:grpSpPr bwMode="auto">
          <a:xfrm>
            <a:off x="914400" y="2514600"/>
            <a:ext cx="7010400" cy="609600"/>
            <a:chOff x="576" y="1584"/>
            <a:chExt cx="4416" cy="384"/>
          </a:xfrm>
        </p:grpSpPr>
        <p:sp>
          <p:nvSpPr>
            <p:cNvPr id="344081" name="Text Box 17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192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/>
                <a:t>valA</a:t>
              </a:r>
              <a:r>
                <a:rPr lang="en-US" sz="1600" dirty="0"/>
                <a:t> </a:t>
              </a:r>
              <a:r>
                <a:rPr lang="en-US" sz="1600" dirty="0">
                  <a:sym typeface="Symbol" pitchFamily="18" charset="2"/>
                </a:rPr>
                <a:t> R</a:t>
              </a:r>
              <a:r>
                <a:rPr lang="en-US" sz="1600" dirty="0" smtClean="0">
                  <a:sym typeface="Symbol" pitchFamily="18" charset="2"/>
                </a:rPr>
                <a:t>[</a:t>
              </a:r>
              <a:r>
                <a:rPr lang="en-US" sz="1600" dirty="0" smtClean="0">
                  <a:latin typeface="Courier New" pitchFamily="49" charset="0"/>
                  <a:sym typeface="Symbol" pitchFamily="18" charset="2"/>
                </a:rPr>
                <a:t>%</a:t>
              </a:r>
              <a:r>
                <a:rPr lang="en-US" sz="1600" dirty="0" err="1" smtClean="0">
                  <a:latin typeface="Courier New" pitchFamily="49" charset="0"/>
                  <a:sym typeface="Symbol" pitchFamily="18" charset="2"/>
                </a:rPr>
                <a:t>rsp</a:t>
              </a:r>
              <a:r>
                <a:rPr lang="en-US" sz="1600" dirty="0">
                  <a:sym typeface="Symbol" pitchFamily="18" charset="2"/>
                </a:rPr>
                <a:t>]</a:t>
              </a:r>
            </a:p>
          </p:txBody>
        </p:sp>
        <p:sp>
          <p:nvSpPr>
            <p:cNvPr id="344082" name="Text Box 18"/>
            <p:cNvSpPr txBox="1">
              <a:spLocks noChangeArrowheads="1"/>
            </p:cNvSpPr>
            <p:nvPr/>
          </p:nvSpPr>
          <p:spPr bwMode="auto">
            <a:xfrm>
              <a:off x="1344" y="1776"/>
              <a:ext cx="1776" cy="192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/>
                <a:t>valB</a:t>
              </a:r>
              <a:r>
                <a:rPr lang="en-US" sz="1600" dirty="0"/>
                <a:t> </a:t>
              </a:r>
              <a:r>
                <a:rPr lang="en-US" sz="1600" dirty="0">
                  <a:sym typeface="Symbol" pitchFamily="18" charset="2"/>
                </a:rPr>
                <a:t> R</a:t>
              </a:r>
              <a:r>
                <a:rPr lang="en-US" sz="1600" dirty="0" smtClean="0">
                  <a:sym typeface="Symbol" pitchFamily="18" charset="2"/>
                </a:rPr>
                <a:t>[</a:t>
              </a:r>
              <a:r>
                <a:rPr lang="en-US" sz="1600" dirty="0" smtClean="0">
                  <a:latin typeface="Courier New" pitchFamily="49" charset="0"/>
                  <a:sym typeface="Symbol" pitchFamily="18" charset="2"/>
                </a:rPr>
                <a:t>%</a:t>
              </a:r>
              <a:r>
                <a:rPr lang="en-US" sz="1600" dirty="0" err="1" smtClean="0">
                  <a:latin typeface="Courier New" pitchFamily="49" charset="0"/>
                  <a:sym typeface="Symbol" pitchFamily="18" charset="2"/>
                </a:rPr>
                <a:t>rsp</a:t>
              </a:r>
              <a:r>
                <a:rPr lang="en-US" sz="1600" dirty="0">
                  <a:sym typeface="Symbol" pitchFamily="18" charset="2"/>
                </a:rPr>
                <a:t>]</a:t>
              </a:r>
            </a:p>
          </p:txBody>
        </p:sp>
        <p:sp>
          <p:nvSpPr>
            <p:cNvPr id="344083" name="Text Box 19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4084" name="Text Box 20"/>
            <p:cNvSpPr txBox="1">
              <a:spLocks noChangeArrowheads="1"/>
            </p:cNvSpPr>
            <p:nvPr/>
          </p:nvSpPr>
          <p:spPr bwMode="auto">
            <a:xfrm>
              <a:off x="576" y="158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44085" name="Text Box 21"/>
            <p:cNvSpPr txBox="1">
              <a:spLocks noChangeArrowheads="1"/>
            </p:cNvSpPr>
            <p:nvPr/>
          </p:nvSpPr>
          <p:spPr bwMode="auto">
            <a:xfrm>
              <a:off x="3216" y="1584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operand stack pointer</a:t>
              </a:r>
            </a:p>
          </p:txBody>
        </p:sp>
        <p:sp>
          <p:nvSpPr>
            <p:cNvPr id="344086" name="Text Box 22"/>
            <p:cNvSpPr txBox="1">
              <a:spLocks noChangeArrowheads="1"/>
            </p:cNvSpPr>
            <p:nvPr/>
          </p:nvSpPr>
          <p:spPr bwMode="auto">
            <a:xfrm>
              <a:off x="3216" y="177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operand stack pointer</a:t>
              </a: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914400" y="3124200"/>
            <a:ext cx="7010400" cy="609600"/>
            <a:chOff x="914400" y="3124200"/>
            <a:chExt cx="7010400" cy="609600"/>
          </a:xfrm>
        </p:grpSpPr>
        <p:sp>
          <p:nvSpPr>
            <p:cNvPr id="344088" name="Text Box 24"/>
            <p:cNvSpPr txBox="1">
              <a:spLocks noChangeArrowheads="1"/>
            </p:cNvSpPr>
            <p:nvPr/>
          </p:nvSpPr>
          <p:spPr bwMode="auto">
            <a:xfrm>
              <a:off x="2133600" y="3124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/>
                <a:t>valE</a:t>
              </a:r>
              <a:r>
                <a:rPr lang="en-US" sz="1600" dirty="0"/>
                <a:t> </a:t>
              </a:r>
              <a:r>
                <a:rPr lang="en-US" sz="1600" dirty="0">
                  <a:sym typeface="Symbol" pitchFamily="18" charset="2"/>
                </a:rPr>
                <a:t> </a:t>
              </a:r>
              <a:r>
                <a:rPr lang="en-US" sz="1600" dirty="0" err="1">
                  <a:sym typeface="Symbol" pitchFamily="18" charset="2"/>
                </a:rPr>
                <a:t>valB</a:t>
              </a:r>
              <a:r>
                <a:rPr lang="en-US" sz="1600" dirty="0">
                  <a:sym typeface="Symbol" pitchFamily="18" charset="2"/>
                </a:rPr>
                <a:t> + </a:t>
              </a:r>
              <a:r>
                <a:rPr lang="en-US" sz="1600" dirty="0" smtClean="0">
                  <a:sym typeface="Symbol" pitchFamily="18" charset="2"/>
                </a:rPr>
                <a:t>8</a:t>
              </a:r>
              <a:endParaRPr lang="en-US" sz="1600" dirty="0">
                <a:sym typeface="Symbol" pitchFamily="18" charset="2"/>
              </a:endParaRPr>
            </a:p>
          </p:txBody>
        </p:sp>
        <p:sp>
          <p:nvSpPr>
            <p:cNvPr id="344089" name="Text Box 25"/>
            <p:cNvSpPr txBox="1">
              <a:spLocks noChangeArrowheads="1"/>
            </p:cNvSpPr>
            <p:nvPr/>
          </p:nvSpPr>
          <p:spPr bwMode="auto">
            <a:xfrm>
              <a:off x="2133600" y="34290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4090" name="Text Box 26"/>
            <p:cNvSpPr txBox="1">
              <a:spLocks noChangeArrowheads="1"/>
            </p:cNvSpPr>
            <p:nvPr/>
          </p:nvSpPr>
          <p:spPr bwMode="auto">
            <a:xfrm>
              <a:off x="2133600" y="3124200"/>
              <a:ext cx="2819400" cy="6096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4091" name="Text Box 27"/>
            <p:cNvSpPr txBox="1">
              <a:spLocks noChangeArrowheads="1"/>
            </p:cNvSpPr>
            <p:nvPr/>
          </p:nvSpPr>
          <p:spPr bwMode="auto">
            <a:xfrm>
              <a:off x="914400" y="3124200"/>
              <a:ext cx="1219200" cy="6096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44092" name="Text Box 28"/>
            <p:cNvSpPr txBox="1">
              <a:spLocks noChangeArrowheads="1"/>
            </p:cNvSpPr>
            <p:nvPr/>
          </p:nvSpPr>
          <p:spPr bwMode="auto">
            <a:xfrm>
              <a:off x="5105400" y="3124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Increment stack pointer</a:t>
              </a:r>
            </a:p>
          </p:txBody>
        </p:sp>
        <p:sp>
          <p:nvSpPr>
            <p:cNvPr id="344093" name="Text Box 29"/>
            <p:cNvSpPr txBox="1">
              <a:spLocks noChangeArrowheads="1"/>
            </p:cNvSpPr>
            <p:nvPr/>
          </p:nvSpPr>
          <p:spPr bwMode="auto">
            <a:xfrm>
              <a:off x="5105400" y="34290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</p:grpSp>
      <p:grpSp>
        <p:nvGrpSpPr>
          <p:cNvPr id="344094" name="Group 30"/>
          <p:cNvGrpSpPr>
            <a:grpSpLocks/>
          </p:cNvGrpSpPr>
          <p:nvPr/>
        </p:nvGrpSpPr>
        <p:grpSpPr bwMode="auto">
          <a:xfrm>
            <a:off x="914400" y="3733800"/>
            <a:ext cx="7010400" cy="304800"/>
            <a:chOff x="576" y="2352"/>
            <a:chExt cx="4416" cy="192"/>
          </a:xfrm>
        </p:grpSpPr>
        <p:sp>
          <p:nvSpPr>
            <p:cNvPr id="344095" name="Text Box 31"/>
            <p:cNvSpPr txBox="1">
              <a:spLocks noChangeArrowheads="1"/>
            </p:cNvSpPr>
            <p:nvPr/>
          </p:nvSpPr>
          <p:spPr bwMode="auto">
            <a:xfrm>
              <a:off x="1344" y="2352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/>
                <a:t>valM</a:t>
              </a:r>
              <a:r>
                <a:rPr lang="en-US" sz="1600" dirty="0"/>
                <a:t> </a:t>
              </a:r>
              <a:r>
                <a:rPr lang="en-US" sz="1600" dirty="0">
                  <a:sym typeface="Symbol" pitchFamily="18" charset="2"/>
                </a:rPr>
                <a:t></a:t>
              </a:r>
              <a:r>
                <a:rPr lang="en-US" sz="1600" dirty="0"/>
                <a:t> </a:t>
              </a:r>
              <a:r>
                <a:rPr lang="en-US" sz="1600" dirty="0" smtClean="0"/>
                <a:t>M</a:t>
              </a:r>
              <a:r>
                <a:rPr lang="en-US" sz="1600" baseline="-25000" dirty="0" smtClean="0"/>
                <a:t>8</a:t>
              </a:r>
              <a:r>
                <a:rPr lang="en-US" sz="1600" dirty="0" smtClean="0"/>
                <a:t>[</a:t>
              </a:r>
              <a:r>
                <a:rPr lang="en-US" sz="1600" dirty="0" err="1"/>
                <a:t>valA</a:t>
              </a:r>
              <a:r>
                <a:rPr lang="en-US" sz="1600" dirty="0"/>
                <a:t>]  </a:t>
              </a:r>
            </a:p>
          </p:txBody>
        </p:sp>
        <p:sp>
          <p:nvSpPr>
            <p:cNvPr id="344096" name="Text Box 32"/>
            <p:cNvSpPr txBox="1">
              <a:spLocks noChangeArrowheads="1"/>
            </p:cNvSpPr>
            <p:nvPr/>
          </p:nvSpPr>
          <p:spPr bwMode="auto">
            <a:xfrm>
              <a:off x="576" y="2352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344097" name="Text Box 33"/>
            <p:cNvSpPr txBox="1">
              <a:spLocks noChangeArrowheads="1"/>
            </p:cNvSpPr>
            <p:nvPr/>
          </p:nvSpPr>
          <p:spPr bwMode="auto">
            <a:xfrm>
              <a:off x="3216" y="2352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return address</a:t>
              </a:r>
            </a:p>
          </p:txBody>
        </p:sp>
      </p:grpSp>
      <p:grpSp>
        <p:nvGrpSpPr>
          <p:cNvPr id="344098" name="Group 34"/>
          <p:cNvGrpSpPr>
            <a:grpSpLocks/>
          </p:cNvGrpSpPr>
          <p:nvPr/>
        </p:nvGrpSpPr>
        <p:grpSpPr bwMode="auto">
          <a:xfrm>
            <a:off x="914400" y="4038600"/>
            <a:ext cx="7010400" cy="609600"/>
            <a:chOff x="576" y="2544"/>
            <a:chExt cx="4416" cy="384"/>
          </a:xfrm>
        </p:grpSpPr>
        <p:sp>
          <p:nvSpPr>
            <p:cNvPr id="344099" name="Text Box 35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/>
                <a:t>R</a:t>
              </a:r>
              <a:r>
                <a:rPr lang="en-US" sz="1600" dirty="0" smtClean="0">
                  <a:sym typeface="Symbol" pitchFamily="18" charset="2"/>
                </a:rPr>
                <a:t>[</a:t>
              </a:r>
              <a:r>
                <a:rPr lang="en-US" sz="1600" dirty="0" smtClean="0">
                  <a:latin typeface="Courier New" pitchFamily="49" charset="0"/>
                  <a:sym typeface="Symbol" pitchFamily="18" charset="2"/>
                </a:rPr>
                <a:t>%</a:t>
              </a:r>
              <a:r>
                <a:rPr lang="en-US" sz="1600" dirty="0" err="1" smtClean="0">
                  <a:latin typeface="Courier New" pitchFamily="49" charset="0"/>
                  <a:sym typeface="Symbol" pitchFamily="18" charset="2"/>
                </a:rPr>
                <a:t>rsp</a:t>
              </a:r>
              <a:r>
                <a:rPr lang="en-US" sz="1600" dirty="0"/>
                <a:t>] </a:t>
              </a:r>
              <a:r>
                <a:rPr lang="en-US" sz="1600" dirty="0">
                  <a:sym typeface="Symbol" pitchFamily="18" charset="2"/>
                </a:rPr>
                <a:t> </a:t>
              </a:r>
              <a:r>
                <a:rPr lang="en-US" sz="1600" dirty="0" err="1">
                  <a:sym typeface="Symbol" pitchFamily="18" charset="2"/>
                </a:rPr>
                <a:t>valE</a:t>
              </a:r>
              <a:endParaRPr lang="en-US" sz="1600" dirty="0">
                <a:sym typeface="Symbol" pitchFamily="18" charset="2"/>
              </a:endParaRPr>
            </a:p>
          </p:txBody>
        </p:sp>
        <p:sp>
          <p:nvSpPr>
            <p:cNvPr id="344100" name="Text Box 36"/>
            <p:cNvSpPr txBox="1">
              <a:spLocks noChangeArrowheads="1"/>
            </p:cNvSpPr>
            <p:nvPr/>
          </p:nvSpPr>
          <p:spPr bwMode="auto">
            <a:xfrm>
              <a:off x="1344" y="2736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344101" name="Text Box 37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4102" name="Text Box 38"/>
            <p:cNvSpPr txBox="1">
              <a:spLocks noChangeArrowheads="1"/>
            </p:cNvSpPr>
            <p:nvPr/>
          </p:nvSpPr>
          <p:spPr bwMode="auto">
            <a:xfrm>
              <a:off x="576" y="254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</a:t>
              </a:r>
            </a:p>
            <a:p>
              <a:pPr algn="l">
                <a:spcBef>
                  <a:spcPct val="50000"/>
                </a:spcBef>
              </a:pPr>
              <a:r>
                <a:rPr lang="en-US" sz="1600"/>
                <a:t>back</a:t>
              </a:r>
            </a:p>
          </p:txBody>
        </p:sp>
        <p:sp>
          <p:nvSpPr>
            <p:cNvPr id="344103" name="Text Box 39"/>
            <p:cNvSpPr txBox="1">
              <a:spLocks noChangeArrowheads="1"/>
            </p:cNvSpPr>
            <p:nvPr/>
          </p:nvSpPr>
          <p:spPr bwMode="auto">
            <a:xfrm>
              <a:off x="3216" y="2544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Update stack pointer</a:t>
              </a:r>
            </a:p>
          </p:txBody>
        </p:sp>
        <p:sp>
          <p:nvSpPr>
            <p:cNvPr id="344104" name="Text Box 40"/>
            <p:cNvSpPr txBox="1">
              <a:spLocks noChangeArrowheads="1"/>
            </p:cNvSpPr>
            <p:nvPr/>
          </p:nvSpPr>
          <p:spPr bwMode="auto">
            <a:xfrm>
              <a:off x="3216" y="273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</p:grpSp>
      <p:grpSp>
        <p:nvGrpSpPr>
          <p:cNvPr id="344105" name="Group 41"/>
          <p:cNvGrpSpPr>
            <a:grpSpLocks/>
          </p:cNvGrpSpPr>
          <p:nvPr/>
        </p:nvGrpSpPr>
        <p:grpSpPr bwMode="auto">
          <a:xfrm>
            <a:off x="914400" y="4648200"/>
            <a:ext cx="7010400" cy="304800"/>
            <a:chOff x="576" y="2928"/>
            <a:chExt cx="4416" cy="192"/>
          </a:xfrm>
        </p:grpSpPr>
        <p:sp>
          <p:nvSpPr>
            <p:cNvPr id="344106" name="Text Box 42"/>
            <p:cNvSpPr txBox="1">
              <a:spLocks noChangeArrowheads="1"/>
            </p:cNvSpPr>
            <p:nvPr/>
          </p:nvSpPr>
          <p:spPr bwMode="auto">
            <a:xfrm>
              <a:off x="1344" y="2928"/>
              <a:ext cx="1776" cy="192"/>
            </a:xfrm>
            <a:prstGeom prst="rect">
              <a:avLst/>
            </a:prstGeom>
            <a:solidFill>
              <a:srgbClr val="FFCCFF"/>
            </a:solidFill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PC </a:t>
              </a:r>
              <a:r>
                <a:rPr lang="en-US" sz="1600">
                  <a:sym typeface="Symbol" pitchFamily="18" charset="2"/>
                </a:rPr>
                <a:t> valM</a:t>
              </a:r>
            </a:p>
          </p:txBody>
        </p:sp>
        <p:sp>
          <p:nvSpPr>
            <p:cNvPr id="344107" name="Text Box 43"/>
            <p:cNvSpPr txBox="1">
              <a:spLocks noChangeArrowheads="1"/>
            </p:cNvSpPr>
            <p:nvPr/>
          </p:nvSpPr>
          <p:spPr bwMode="auto">
            <a:xfrm>
              <a:off x="576" y="2928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PC update</a:t>
              </a:r>
            </a:p>
          </p:txBody>
        </p:sp>
        <p:sp>
          <p:nvSpPr>
            <p:cNvPr id="344108" name="Text Box 44"/>
            <p:cNvSpPr txBox="1">
              <a:spLocks noChangeArrowheads="1"/>
            </p:cNvSpPr>
            <p:nvPr/>
          </p:nvSpPr>
          <p:spPr bwMode="auto">
            <a:xfrm>
              <a:off x="3216" y="292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Set PC to return address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4002449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4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4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4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Computation Steps</a:t>
            </a:r>
          </a:p>
        </p:txBody>
      </p:sp>
      <p:sp>
        <p:nvSpPr>
          <p:cNvPr id="354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257800"/>
            <a:ext cx="8294687" cy="1174750"/>
          </a:xfrm>
        </p:spPr>
        <p:txBody>
          <a:bodyPr/>
          <a:lstStyle/>
          <a:p>
            <a:pPr lvl="1"/>
            <a:r>
              <a:rPr lang="en-US"/>
              <a:t>All instructions follow same general pattern</a:t>
            </a:r>
          </a:p>
          <a:p>
            <a:pPr lvl="1"/>
            <a:r>
              <a:rPr lang="en-US"/>
              <a:t>Differ in what gets computed on each step</a:t>
            </a:r>
          </a:p>
        </p:txBody>
      </p:sp>
      <p:sp>
        <p:nvSpPr>
          <p:cNvPr id="354308" name="Text Box 4"/>
          <p:cNvSpPr txBox="1">
            <a:spLocks noChangeArrowheads="1"/>
          </p:cNvSpPr>
          <p:nvPr/>
        </p:nvSpPr>
        <p:spPr bwMode="auto">
          <a:xfrm>
            <a:off x="3352800" y="990600"/>
            <a:ext cx="28194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 dirty="0" err="1" smtClean="0"/>
              <a:t>OPq</a:t>
            </a:r>
            <a:r>
              <a:rPr lang="en-US" sz="1600" dirty="0" smtClean="0"/>
              <a:t> </a:t>
            </a:r>
            <a:r>
              <a:rPr lang="en-US" sz="1600" dirty="0" err="1"/>
              <a:t>rA</a:t>
            </a:r>
            <a:r>
              <a:rPr lang="en-US" sz="1600" dirty="0"/>
              <a:t>, </a:t>
            </a:r>
            <a:r>
              <a:rPr lang="en-US" sz="1600" dirty="0" err="1"/>
              <a:t>rB</a:t>
            </a:r>
            <a:endParaRPr lang="en-US" sz="1600" dirty="0"/>
          </a:p>
        </p:txBody>
      </p:sp>
      <p:sp>
        <p:nvSpPr>
          <p:cNvPr id="354310" name="Text Box 6"/>
          <p:cNvSpPr txBox="1">
            <a:spLocks noChangeArrowheads="1"/>
          </p:cNvSpPr>
          <p:nvPr/>
        </p:nvSpPr>
        <p:spPr bwMode="auto">
          <a:xfrm>
            <a:off x="3352800" y="1295400"/>
            <a:ext cx="2819400" cy="304800"/>
          </a:xfrm>
          <a:prstGeom prst="rect">
            <a:avLst/>
          </a:prstGeom>
          <a:solidFill>
            <a:srgbClr val="FFCC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icode:ifun </a:t>
            </a:r>
            <a:r>
              <a:rPr lang="en-US" sz="1600">
                <a:sym typeface="Symbol" pitchFamily="18" charset="2"/>
              </a:rPr>
              <a:t></a:t>
            </a:r>
            <a:r>
              <a:rPr lang="en-US" sz="1600"/>
              <a:t> M</a:t>
            </a:r>
            <a:r>
              <a:rPr lang="en-US" sz="1600" baseline="-25000"/>
              <a:t>1</a:t>
            </a:r>
            <a:r>
              <a:rPr lang="en-US" sz="1600"/>
              <a:t>[PC]</a:t>
            </a:r>
          </a:p>
        </p:txBody>
      </p:sp>
      <p:sp>
        <p:nvSpPr>
          <p:cNvPr id="354311" name="Text Box 7"/>
          <p:cNvSpPr txBox="1">
            <a:spLocks noChangeArrowheads="1"/>
          </p:cNvSpPr>
          <p:nvPr/>
        </p:nvSpPr>
        <p:spPr bwMode="auto">
          <a:xfrm>
            <a:off x="3352800" y="1600200"/>
            <a:ext cx="2819400" cy="304800"/>
          </a:xfrm>
          <a:prstGeom prst="rect">
            <a:avLst/>
          </a:prstGeom>
          <a:solidFill>
            <a:srgbClr val="FFCC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rA:rB </a:t>
            </a:r>
            <a:r>
              <a:rPr lang="en-US" sz="1600">
                <a:sym typeface="Symbol" pitchFamily="18" charset="2"/>
              </a:rPr>
              <a:t></a:t>
            </a:r>
            <a:r>
              <a:rPr lang="en-US" sz="1600"/>
              <a:t> M</a:t>
            </a:r>
            <a:r>
              <a:rPr lang="en-US" sz="1600" baseline="-25000"/>
              <a:t>1</a:t>
            </a:r>
            <a:r>
              <a:rPr lang="en-US" sz="1600"/>
              <a:t>[PC+1]</a:t>
            </a:r>
          </a:p>
        </p:txBody>
      </p:sp>
      <p:sp>
        <p:nvSpPr>
          <p:cNvPr id="354312" name="Text Box 8"/>
          <p:cNvSpPr txBox="1">
            <a:spLocks noChangeArrowheads="1"/>
          </p:cNvSpPr>
          <p:nvPr/>
        </p:nvSpPr>
        <p:spPr bwMode="auto">
          <a:xfrm>
            <a:off x="3352800" y="1905000"/>
            <a:ext cx="2819400" cy="304800"/>
          </a:xfrm>
          <a:prstGeom prst="rect">
            <a:avLst/>
          </a:prstGeom>
          <a:solidFill>
            <a:srgbClr val="FFCC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 </a:t>
            </a:r>
          </a:p>
        </p:txBody>
      </p:sp>
      <p:sp>
        <p:nvSpPr>
          <p:cNvPr id="354313" name="Text Box 9"/>
          <p:cNvSpPr txBox="1">
            <a:spLocks noChangeArrowheads="1"/>
          </p:cNvSpPr>
          <p:nvPr/>
        </p:nvSpPr>
        <p:spPr bwMode="auto">
          <a:xfrm>
            <a:off x="3352800" y="2209800"/>
            <a:ext cx="2819400" cy="304800"/>
          </a:xfrm>
          <a:prstGeom prst="rect">
            <a:avLst/>
          </a:prstGeom>
          <a:solidFill>
            <a:srgbClr val="FFCC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valP </a:t>
            </a:r>
            <a:r>
              <a:rPr lang="en-US" sz="1600">
                <a:sym typeface="Symbol" pitchFamily="18" charset="2"/>
              </a:rPr>
              <a:t> PC+2</a:t>
            </a:r>
          </a:p>
        </p:txBody>
      </p:sp>
      <p:sp>
        <p:nvSpPr>
          <p:cNvPr id="354314" name="Text Box 10"/>
          <p:cNvSpPr txBox="1">
            <a:spLocks noChangeArrowheads="1"/>
          </p:cNvSpPr>
          <p:nvPr/>
        </p:nvSpPr>
        <p:spPr bwMode="auto">
          <a:xfrm>
            <a:off x="3352800" y="1295400"/>
            <a:ext cx="2819400" cy="12192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354315" name="Text Box 11"/>
          <p:cNvSpPr txBox="1">
            <a:spLocks noChangeArrowheads="1"/>
          </p:cNvSpPr>
          <p:nvPr/>
        </p:nvSpPr>
        <p:spPr bwMode="auto">
          <a:xfrm>
            <a:off x="914400" y="1295400"/>
            <a:ext cx="1219200" cy="12192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 algn="l">
              <a:spcBef>
                <a:spcPct val="50000"/>
              </a:spcBef>
            </a:pPr>
            <a:r>
              <a:rPr lang="en-US" sz="1600"/>
              <a:t>Fetch</a:t>
            </a:r>
          </a:p>
        </p:txBody>
      </p:sp>
      <p:sp>
        <p:nvSpPr>
          <p:cNvPr id="354316" name="Text Box 12"/>
          <p:cNvSpPr txBox="1">
            <a:spLocks noChangeArrowheads="1"/>
          </p:cNvSpPr>
          <p:nvPr/>
        </p:nvSpPr>
        <p:spPr bwMode="auto">
          <a:xfrm>
            <a:off x="6324600" y="12954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Read instruction byte</a:t>
            </a:r>
          </a:p>
        </p:txBody>
      </p:sp>
      <p:sp>
        <p:nvSpPr>
          <p:cNvPr id="354317" name="Text Box 13"/>
          <p:cNvSpPr txBox="1">
            <a:spLocks noChangeArrowheads="1"/>
          </p:cNvSpPr>
          <p:nvPr/>
        </p:nvSpPr>
        <p:spPr bwMode="auto">
          <a:xfrm>
            <a:off x="6324600" y="16002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Read register byte</a:t>
            </a:r>
          </a:p>
        </p:txBody>
      </p:sp>
      <p:sp>
        <p:nvSpPr>
          <p:cNvPr id="354318" name="Text Box 14"/>
          <p:cNvSpPr txBox="1">
            <a:spLocks noChangeArrowheads="1"/>
          </p:cNvSpPr>
          <p:nvPr/>
        </p:nvSpPr>
        <p:spPr bwMode="auto">
          <a:xfrm>
            <a:off x="6324600" y="19050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[Read constant word]</a:t>
            </a:r>
          </a:p>
        </p:txBody>
      </p:sp>
      <p:sp>
        <p:nvSpPr>
          <p:cNvPr id="354319" name="Text Box 15"/>
          <p:cNvSpPr txBox="1">
            <a:spLocks noChangeArrowheads="1"/>
          </p:cNvSpPr>
          <p:nvPr/>
        </p:nvSpPr>
        <p:spPr bwMode="auto">
          <a:xfrm>
            <a:off x="6324600" y="22098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Compute next PC</a:t>
            </a:r>
          </a:p>
        </p:txBody>
      </p:sp>
      <p:sp>
        <p:nvSpPr>
          <p:cNvPr id="354321" name="Text Box 17"/>
          <p:cNvSpPr txBox="1">
            <a:spLocks noChangeArrowheads="1"/>
          </p:cNvSpPr>
          <p:nvPr/>
        </p:nvSpPr>
        <p:spPr bwMode="auto">
          <a:xfrm>
            <a:off x="3352800" y="2514600"/>
            <a:ext cx="2819400" cy="304800"/>
          </a:xfrm>
          <a:prstGeom prst="rect">
            <a:avLst/>
          </a:prstGeom>
          <a:solidFill>
            <a:srgbClr val="FFFF99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valA </a:t>
            </a:r>
            <a:r>
              <a:rPr lang="en-US" sz="1600">
                <a:sym typeface="Symbol" pitchFamily="18" charset="2"/>
              </a:rPr>
              <a:t> R[rA]</a:t>
            </a:r>
          </a:p>
        </p:txBody>
      </p:sp>
      <p:sp>
        <p:nvSpPr>
          <p:cNvPr id="354322" name="Text Box 18"/>
          <p:cNvSpPr txBox="1">
            <a:spLocks noChangeArrowheads="1"/>
          </p:cNvSpPr>
          <p:nvPr/>
        </p:nvSpPr>
        <p:spPr bwMode="auto">
          <a:xfrm>
            <a:off x="3352800" y="2819400"/>
            <a:ext cx="2819400" cy="304800"/>
          </a:xfrm>
          <a:prstGeom prst="rect">
            <a:avLst/>
          </a:prstGeom>
          <a:solidFill>
            <a:srgbClr val="FFFF99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valB </a:t>
            </a:r>
            <a:r>
              <a:rPr lang="en-US" sz="1600">
                <a:sym typeface="Symbol" pitchFamily="18" charset="2"/>
              </a:rPr>
              <a:t> R[rB]</a:t>
            </a:r>
          </a:p>
        </p:txBody>
      </p:sp>
      <p:sp>
        <p:nvSpPr>
          <p:cNvPr id="354323" name="Text Box 19"/>
          <p:cNvSpPr txBox="1">
            <a:spLocks noChangeArrowheads="1"/>
          </p:cNvSpPr>
          <p:nvPr/>
        </p:nvSpPr>
        <p:spPr bwMode="auto">
          <a:xfrm>
            <a:off x="3352800" y="2514600"/>
            <a:ext cx="28194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354324" name="Text Box 20"/>
          <p:cNvSpPr txBox="1">
            <a:spLocks noChangeArrowheads="1"/>
          </p:cNvSpPr>
          <p:nvPr/>
        </p:nvSpPr>
        <p:spPr bwMode="auto">
          <a:xfrm>
            <a:off x="914400" y="2514600"/>
            <a:ext cx="12192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 algn="l">
              <a:spcBef>
                <a:spcPct val="50000"/>
              </a:spcBef>
            </a:pPr>
            <a:r>
              <a:rPr lang="en-US" sz="1600"/>
              <a:t>Decode</a:t>
            </a:r>
          </a:p>
        </p:txBody>
      </p:sp>
      <p:sp>
        <p:nvSpPr>
          <p:cNvPr id="354325" name="Text Box 21"/>
          <p:cNvSpPr txBox="1">
            <a:spLocks noChangeArrowheads="1"/>
          </p:cNvSpPr>
          <p:nvPr/>
        </p:nvSpPr>
        <p:spPr bwMode="auto">
          <a:xfrm>
            <a:off x="6324600" y="25146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Read operand A</a:t>
            </a:r>
          </a:p>
        </p:txBody>
      </p:sp>
      <p:sp>
        <p:nvSpPr>
          <p:cNvPr id="354326" name="Text Box 22"/>
          <p:cNvSpPr txBox="1">
            <a:spLocks noChangeArrowheads="1"/>
          </p:cNvSpPr>
          <p:nvPr/>
        </p:nvSpPr>
        <p:spPr bwMode="auto">
          <a:xfrm>
            <a:off x="6324600" y="28194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Read operand B</a:t>
            </a:r>
          </a:p>
        </p:txBody>
      </p:sp>
      <p:sp>
        <p:nvSpPr>
          <p:cNvPr id="354328" name="Text Box 24"/>
          <p:cNvSpPr txBox="1">
            <a:spLocks noChangeArrowheads="1"/>
          </p:cNvSpPr>
          <p:nvPr/>
        </p:nvSpPr>
        <p:spPr bwMode="auto">
          <a:xfrm>
            <a:off x="3352800" y="3124200"/>
            <a:ext cx="2819400" cy="304800"/>
          </a:xfrm>
          <a:prstGeom prst="rect">
            <a:avLst/>
          </a:prstGeom>
          <a:solidFill>
            <a:srgbClr val="99FF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valE </a:t>
            </a:r>
            <a:r>
              <a:rPr lang="en-US" sz="1600">
                <a:sym typeface="Symbol" pitchFamily="18" charset="2"/>
              </a:rPr>
              <a:t> valB OP valA</a:t>
            </a:r>
          </a:p>
        </p:txBody>
      </p:sp>
      <p:sp>
        <p:nvSpPr>
          <p:cNvPr id="354329" name="Text Box 25"/>
          <p:cNvSpPr txBox="1">
            <a:spLocks noChangeArrowheads="1"/>
          </p:cNvSpPr>
          <p:nvPr/>
        </p:nvSpPr>
        <p:spPr bwMode="auto">
          <a:xfrm>
            <a:off x="3352800" y="3429000"/>
            <a:ext cx="2819400" cy="304800"/>
          </a:xfrm>
          <a:prstGeom prst="rect">
            <a:avLst/>
          </a:prstGeom>
          <a:solidFill>
            <a:srgbClr val="99FF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Set CC</a:t>
            </a:r>
          </a:p>
        </p:txBody>
      </p:sp>
      <p:sp>
        <p:nvSpPr>
          <p:cNvPr id="354330" name="Text Box 26"/>
          <p:cNvSpPr txBox="1">
            <a:spLocks noChangeArrowheads="1"/>
          </p:cNvSpPr>
          <p:nvPr/>
        </p:nvSpPr>
        <p:spPr bwMode="auto">
          <a:xfrm>
            <a:off x="3352800" y="3124200"/>
            <a:ext cx="28194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354331" name="Text Box 27"/>
          <p:cNvSpPr txBox="1">
            <a:spLocks noChangeArrowheads="1"/>
          </p:cNvSpPr>
          <p:nvPr/>
        </p:nvSpPr>
        <p:spPr bwMode="auto">
          <a:xfrm>
            <a:off x="914400" y="3124200"/>
            <a:ext cx="12192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 algn="l">
              <a:spcBef>
                <a:spcPct val="50000"/>
              </a:spcBef>
            </a:pPr>
            <a:r>
              <a:rPr lang="en-US" sz="1600"/>
              <a:t>Execute</a:t>
            </a:r>
          </a:p>
        </p:txBody>
      </p:sp>
      <p:sp>
        <p:nvSpPr>
          <p:cNvPr id="354332" name="Text Box 28"/>
          <p:cNvSpPr txBox="1">
            <a:spLocks noChangeArrowheads="1"/>
          </p:cNvSpPr>
          <p:nvPr/>
        </p:nvSpPr>
        <p:spPr bwMode="auto">
          <a:xfrm>
            <a:off x="6324600" y="31242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Perform ALU operation</a:t>
            </a:r>
          </a:p>
        </p:txBody>
      </p:sp>
      <p:sp>
        <p:nvSpPr>
          <p:cNvPr id="354333" name="Text Box 29"/>
          <p:cNvSpPr txBox="1">
            <a:spLocks noChangeArrowheads="1"/>
          </p:cNvSpPr>
          <p:nvPr/>
        </p:nvSpPr>
        <p:spPr bwMode="auto">
          <a:xfrm>
            <a:off x="6324600" y="34290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 dirty="0" smtClean="0"/>
              <a:t>Set/use cond. code </a:t>
            </a:r>
            <a:r>
              <a:rPr lang="en-US" sz="1600" dirty="0" err="1" smtClean="0"/>
              <a:t>reg</a:t>
            </a:r>
            <a:endParaRPr lang="en-US" sz="1600" dirty="0"/>
          </a:p>
        </p:txBody>
      </p:sp>
      <p:sp>
        <p:nvSpPr>
          <p:cNvPr id="354335" name="Text Box 31"/>
          <p:cNvSpPr txBox="1">
            <a:spLocks noChangeArrowheads="1"/>
          </p:cNvSpPr>
          <p:nvPr/>
        </p:nvSpPr>
        <p:spPr bwMode="auto">
          <a:xfrm>
            <a:off x="3352800" y="3733800"/>
            <a:ext cx="2819400" cy="304800"/>
          </a:xfrm>
          <a:prstGeom prst="rect">
            <a:avLst/>
          </a:prstGeom>
          <a:solidFill>
            <a:srgbClr val="CCFF99"/>
          </a:solidFill>
          <a:ln w="19050">
            <a:solidFill>
              <a:schemeClr val="tx1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  </a:t>
            </a:r>
          </a:p>
        </p:txBody>
      </p:sp>
      <p:sp>
        <p:nvSpPr>
          <p:cNvPr id="354336" name="Text Box 32"/>
          <p:cNvSpPr txBox="1">
            <a:spLocks noChangeArrowheads="1"/>
          </p:cNvSpPr>
          <p:nvPr/>
        </p:nvSpPr>
        <p:spPr bwMode="auto">
          <a:xfrm>
            <a:off x="914400" y="37338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 algn="l">
              <a:spcBef>
                <a:spcPct val="50000"/>
              </a:spcBef>
            </a:pPr>
            <a:r>
              <a:rPr lang="en-US" sz="1600"/>
              <a:t>Memory</a:t>
            </a:r>
          </a:p>
        </p:txBody>
      </p:sp>
      <p:sp>
        <p:nvSpPr>
          <p:cNvPr id="354337" name="Text Box 33"/>
          <p:cNvSpPr txBox="1">
            <a:spLocks noChangeArrowheads="1"/>
          </p:cNvSpPr>
          <p:nvPr/>
        </p:nvSpPr>
        <p:spPr bwMode="auto">
          <a:xfrm>
            <a:off x="6324600" y="37338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[Memory read/write]  </a:t>
            </a:r>
          </a:p>
        </p:txBody>
      </p:sp>
      <p:sp>
        <p:nvSpPr>
          <p:cNvPr id="354339" name="Text Box 35"/>
          <p:cNvSpPr txBox="1">
            <a:spLocks noChangeArrowheads="1"/>
          </p:cNvSpPr>
          <p:nvPr/>
        </p:nvSpPr>
        <p:spPr bwMode="auto">
          <a:xfrm>
            <a:off x="3352800" y="4038600"/>
            <a:ext cx="2819400" cy="304800"/>
          </a:xfrm>
          <a:prstGeom prst="rect">
            <a:avLst/>
          </a:prstGeom>
          <a:solidFill>
            <a:srgbClr val="CCFF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R[rB] </a:t>
            </a:r>
            <a:r>
              <a:rPr lang="en-US" sz="1600">
                <a:sym typeface="Symbol" pitchFamily="18" charset="2"/>
              </a:rPr>
              <a:t> valE</a:t>
            </a:r>
          </a:p>
        </p:txBody>
      </p:sp>
      <p:sp>
        <p:nvSpPr>
          <p:cNvPr id="354340" name="Text Box 36"/>
          <p:cNvSpPr txBox="1">
            <a:spLocks noChangeArrowheads="1"/>
          </p:cNvSpPr>
          <p:nvPr/>
        </p:nvSpPr>
        <p:spPr bwMode="auto">
          <a:xfrm>
            <a:off x="3352800" y="4343400"/>
            <a:ext cx="2819400" cy="304800"/>
          </a:xfrm>
          <a:prstGeom prst="rect">
            <a:avLst/>
          </a:prstGeom>
          <a:solidFill>
            <a:srgbClr val="CCFF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 </a:t>
            </a:r>
          </a:p>
        </p:txBody>
      </p:sp>
      <p:sp>
        <p:nvSpPr>
          <p:cNvPr id="354341" name="Text Box 37"/>
          <p:cNvSpPr txBox="1">
            <a:spLocks noChangeArrowheads="1"/>
          </p:cNvSpPr>
          <p:nvPr/>
        </p:nvSpPr>
        <p:spPr bwMode="auto">
          <a:xfrm>
            <a:off x="3352800" y="4038600"/>
            <a:ext cx="28194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354342" name="Text Box 38"/>
          <p:cNvSpPr txBox="1">
            <a:spLocks noChangeArrowheads="1"/>
          </p:cNvSpPr>
          <p:nvPr/>
        </p:nvSpPr>
        <p:spPr bwMode="auto">
          <a:xfrm>
            <a:off x="914400" y="4038600"/>
            <a:ext cx="12192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 algn="l">
              <a:spcBef>
                <a:spcPct val="50000"/>
              </a:spcBef>
            </a:pPr>
            <a:r>
              <a:rPr lang="en-US" sz="1600"/>
              <a:t>Write</a:t>
            </a:r>
          </a:p>
          <a:p>
            <a:pPr algn="l">
              <a:spcBef>
                <a:spcPct val="50000"/>
              </a:spcBef>
            </a:pPr>
            <a:r>
              <a:rPr lang="en-US" sz="1600"/>
              <a:t>back</a:t>
            </a:r>
          </a:p>
        </p:txBody>
      </p:sp>
      <p:sp>
        <p:nvSpPr>
          <p:cNvPr id="354343" name="Text Box 39"/>
          <p:cNvSpPr txBox="1">
            <a:spLocks noChangeArrowheads="1"/>
          </p:cNvSpPr>
          <p:nvPr/>
        </p:nvSpPr>
        <p:spPr bwMode="auto">
          <a:xfrm>
            <a:off x="6324600" y="40386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Write back ALU result</a:t>
            </a:r>
          </a:p>
        </p:txBody>
      </p:sp>
      <p:sp>
        <p:nvSpPr>
          <p:cNvPr id="354344" name="Text Box 40"/>
          <p:cNvSpPr txBox="1">
            <a:spLocks noChangeArrowheads="1"/>
          </p:cNvSpPr>
          <p:nvPr/>
        </p:nvSpPr>
        <p:spPr bwMode="auto">
          <a:xfrm>
            <a:off x="6324600" y="43434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[Write back memory result] </a:t>
            </a:r>
          </a:p>
        </p:txBody>
      </p:sp>
      <p:sp>
        <p:nvSpPr>
          <p:cNvPr id="354346" name="Text Box 42"/>
          <p:cNvSpPr txBox="1">
            <a:spLocks noChangeArrowheads="1"/>
          </p:cNvSpPr>
          <p:nvPr/>
        </p:nvSpPr>
        <p:spPr bwMode="auto">
          <a:xfrm>
            <a:off x="3352800" y="4648200"/>
            <a:ext cx="2819400" cy="3048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PC </a:t>
            </a:r>
            <a:r>
              <a:rPr lang="en-US" sz="1600">
                <a:sym typeface="Symbol" pitchFamily="18" charset="2"/>
              </a:rPr>
              <a:t> valP</a:t>
            </a:r>
          </a:p>
        </p:txBody>
      </p:sp>
      <p:sp>
        <p:nvSpPr>
          <p:cNvPr id="354347" name="Text Box 43"/>
          <p:cNvSpPr txBox="1">
            <a:spLocks noChangeArrowheads="1"/>
          </p:cNvSpPr>
          <p:nvPr/>
        </p:nvSpPr>
        <p:spPr bwMode="auto">
          <a:xfrm>
            <a:off x="914400" y="46482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 algn="l">
              <a:spcBef>
                <a:spcPct val="50000"/>
              </a:spcBef>
            </a:pPr>
            <a:r>
              <a:rPr lang="en-US" sz="1600"/>
              <a:t>PC update</a:t>
            </a:r>
          </a:p>
        </p:txBody>
      </p:sp>
      <p:sp>
        <p:nvSpPr>
          <p:cNvPr id="354348" name="Text Box 44"/>
          <p:cNvSpPr txBox="1">
            <a:spLocks noChangeArrowheads="1"/>
          </p:cNvSpPr>
          <p:nvPr/>
        </p:nvSpPr>
        <p:spPr bwMode="auto">
          <a:xfrm>
            <a:off x="6324600" y="46482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Update PC</a:t>
            </a:r>
          </a:p>
        </p:txBody>
      </p:sp>
      <p:sp>
        <p:nvSpPr>
          <p:cNvPr id="354349" name="Text Box 45"/>
          <p:cNvSpPr txBox="1">
            <a:spLocks noChangeArrowheads="1"/>
          </p:cNvSpPr>
          <p:nvPr/>
        </p:nvSpPr>
        <p:spPr bwMode="auto">
          <a:xfrm>
            <a:off x="2133600" y="12954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icode,ifun</a:t>
            </a:r>
          </a:p>
        </p:txBody>
      </p:sp>
      <p:sp>
        <p:nvSpPr>
          <p:cNvPr id="354350" name="Text Box 46"/>
          <p:cNvSpPr txBox="1">
            <a:spLocks noChangeArrowheads="1"/>
          </p:cNvSpPr>
          <p:nvPr/>
        </p:nvSpPr>
        <p:spPr bwMode="auto">
          <a:xfrm>
            <a:off x="2133600" y="16002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rA,rB</a:t>
            </a:r>
          </a:p>
        </p:txBody>
      </p:sp>
      <p:sp>
        <p:nvSpPr>
          <p:cNvPr id="354351" name="Text Box 47"/>
          <p:cNvSpPr txBox="1">
            <a:spLocks noChangeArrowheads="1"/>
          </p:cNvSpPr>
          <p:nvPr/>
        </p:nvSpPr>
        <p:spPr bwMode="auto">
          <a:xfrm>
            <a:off x="2133600" y="19050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valC</a:t>
            </a:r>
          </a:p>
        </p:txBody>
      </p:sp>
      <p:sp>
        <p:nvSpPr>
          <p:cNvPr id="354352" name="Text Box 48"/>
          <p:cNvSpPr txBox="1">
            <a:spLocks noChangeArrowheads="1"/>
          </p:cNvSpPr>
          <p:nvPr/>
        </p:nvSpPr>
        <p:spPr bwMode="auto">
          <a:xfrm>
            <a:off x="2133600" y="22098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valP</a:t>
            </a:r>
          </a:p>
        </p:txBody>
      </p:sp>
      <p:sp>
        <p:nvSpPr>
          <p:cNvPr id="354353" name="Text Box 49"/>
          <p:cNvSpPr txBox="1">
            <a:spLocks noChangeArrowheads="1"/>
          </p:cNvSpPr>
          <p:nvPr/>
        </p:nvSpPr>
        <p:spPr bwMode="auto">
          <a:xfrm>
            <a:off x="2133600" y="25146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valA, srcA</a:t>
            </a:r>
          </a:p>
        </p:txBody>
      </p:sp>
      <p:sp>
        <p:nvSpPr>
          <p:cNvPr id="354354" name="Text Box 50"/>
          <p:cNvSpPr txBox="1">
            <a:spLocks noChangeArrowheads="1"/>
          </p:cNvSpPr>
          <p:nvPr/>
        </p:nvSpPr>
        <p:spPr bwMode="auto">
          <a:xfrm>
            <a:off x="2133600" y="28194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valB, srcB</a:t>
            </a:r>
          </a:p>
        </p:txBody>
      </p:sp>
      <p:sp>
        <p:nvSpPr>
          <p:cNvPr id="354355" name="Text Box 51"/>
          <p:cNvSpPr txBox="1">
            <a:spLocks noChangeArrowheads="1"/>
          </p:cNvSpPr>
          <p:nvPr/>
        </p:nvSpPr>
        <p:spPr bwMode="auto">
          <a:xfrm>
            <a:off x="2133600" y="31242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valE</a:t>
            </a:r>
          </a:p>
        </p:txBody>
      </p:sp>
      <p:sp>
        <p:nvSpPr>
          <p:cNvPr id="354356" name="Text Box 52"/>
          <p:cNvSpPr txBox="1">
            <a:spLocks noChangeArrowheads="1"/>
          </p:cNvSpPr>
          <p:nvPr/>
        </p:nvSpPr>
        <p:spPr bwMode="auto">
          <a:xfrm>
            <a:off x="2133600" y="34290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Cond code</a:t>
            </a:r>
          </a:p>
        </p:txBody>
      </p:sp>
      <p:sp>
        <p:nvSpPr>
          <p:cNvPr id="354357" name="Text Box 53"/>
          <p:cNvSpPr txBox="1">
            <a:spLocks noChangeArrowheads="1"/>
          </p:cNvSpPr>
          <p:nvPr/>
        </p:nvSpPr>
        <p:spPr bwMode="auto">
          <a:xfrm>
            <a:off x="2133600" y="37338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valM</a:t>
            </a:r>
          </a:p>
        </p:txBody>
      </p:sp>
      <p:sp>
        <p:nvSpPr>
          <p:cNvPr id="354358" name="Text Box 54"/>
          <p:cNvSpPr txBox="1">
            <a:spLocks noChangeArrowheads="1"/>
          </p:cNvSpPr>
          <p:nvPr/>
        </p:nvSpPr>
        <p:spPr bwMode="auto">
          <a:xfrm>
            <a:off x="2133600" y="40386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dstE</a:t>
            </a:r>
          </a:p>
        </p:txBody>
      </p:sp>
      <p:sp>
        <p:nvSpPr>
          <p:cNvPr id="354359" name="Text Box 55"/>
          <p:cNvSpPr txBox="1">
            <a:spLocks noChangeArrowheads="1"/>
          </p:cNvSpPr>
          <p:nvPr/>
        </p:nvSpPr>
        <p:spPr bwMode="auto">
          <a:xfrm>
            <a:off x="2133600" y="43434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dstM</a:t>
            </a:r>
          </a:p>
        </p:txBody>
      </p:sp>
      <p:sp>
        <p:nvSpPr>
          <p:cNvPr id="354360" name="Text Box 56"/>
          <p:cNvSpPr txBox="1">
            <a:spLocks noChangeArrowheads="1"/>
          </p:cNvSpPr>
          <p:nvPr/>
        </p:nvSpPr>
        <p:spPr bwMode="auto">
          <a:xfrm>
            <a:off x="2133600" y="46482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PC</a:t>
            </a:r>
          </a:p>
        </p:txBody>
      </p:sp>
    </p:spTree>
    <p:extLst>
      <p:ext uri="{BB962C8B-B14F-4D97-AF65-F5344CB8AC3E}">
        <p14:creationId xmlns:p14="http://schemas.microsoft.com/office/powerpoint/2010/main" val="395674578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Computation Steps</a:t>
            </a:r>
          </a:p>
        </p:txBody>
      </p:sp>
      <p:sp>
        <p:nvSpPr>
          <p:cNvPr id="355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257800"/>
            <a:ext cx="8294687" cy="1174750"/>
          </a:xfrm>
        </p:spPr>
        <p:txBody>
          <a:bodyPr/>
          <a:lstStyle/>
          <a:p>
            <a:pPr lvl="1"/>
            <a:r>
              <a:rPr lang="en-US"/>
              <a:t>All instructions follow same general pattern</a:t>
            </a:r>
          </a:p>
          <a:p>
            <a:pPr lvl="1"/>
            <a:r>
              <a:rPr lang="en-US"/>
              <a:t>Differ in what gets computed on each step</a:t>
            </a:r>
          </a:p>
        </p:txBody>
      </p:sp>
      <p:sp>
        <p:nvSpPr>
          <p:cNvPr id="355332" name="Text Box 4"/>
          <p:cNvSpPr txBox="1">
            <a:spLocks noChangeArrowheads="1"/>
          </p:cNvSpPr>
          <p:nvPr/>
        </p:nvSpPr>
        <p:spPr bwMode="auto">
          <a:xfrm>
            <a:off x="3352800" y="990600"/>
            <a:ext cx="28194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>
                <a:latin typeface="Courier New" pitchFamily="49" charset="0"/>
              </a:rPr>
              <a:t>call</a:t>
            </a:r>
            <a:r>
              <a:rPr lang="en-US" sz="1600"/>
              <a:t> Dest</a:t>
            </a:r>
          </a:p>
        </p:txBody>
      </p:sp>
      <p:sp>
        <p:nvSpPr>
          <p:cNvPr id="355338" name="Text Box 10"/>
          <p:cNvSpPr txBox="1">
            <a:spLocks noChangeArrowheads="1"/>
          </p:cNvSpPr>
          <p:nvPr/>
        </p:nvSpPr>
        <p:spPr bwMode="auto">
          <a:xfrm>
            <a:off x="914400" y="1295400"/>
            <a:ext cx="1219200" cy="12192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 algn="l">
              <a:spcBef>
                <a:spcPct val="50000"/>
              </a:spcBef>
            </a:pPr>
            <a:r>
              <a:rPr lang="en-US" sz="1600"/>
              <a:t>Fetch</a:t>
            </a:r>
          </a:p>
        </p:txBody>
      </p:sp>
      <p:sp>
        <p:nvSpPr>
          <p:cNvPr id="355346" name="Text Box 18"/>
          <p:cNvSpPr txBox="1">
            <a:spLocks noChangeArrowheads="1"/>
          </p:cNvSpPr>
          <p:nvPr/>
        </p:nvSpPr>
        <p:spPr bwMode="auto">
          <a:xfrm>
            <a:off x="914400" y="2514600"/>
            <a:ext cx="12192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 algn="l">
              <a:spcBef>
                <a:spcPct val="50000"/>
              </a:spcBef>
            </a:pPr>
            <a:r>
              <a:rPr lang="en-US" sz="1600"/>
              <a:t>Decode</a:t>
            </a:r>
          </a:p>
        </p:txBody>
      </p:sp>
      <p:sp>
        <p:nvSpPr>
          <p:cNvPr id="355352" name="Text Box 24"/>
          <p:cNvSpPr txBox="1">
            <a:spLocks noChangeArrowheads="1"/>
          </p:cNvSpPr>
          <p:nvPr/>
        </p:nvSpPr>
        <p:spPr bwMode="auto">
          <a:xfrm>
            <a:off x="914400" y="3124200"/>
            <a:ext cx="12192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 algn="l">
              <a:spcBef>
                <a:spcPct val="50000"/>
              </a:spcBef>
            </a:pPr>
            <a:r>
              <a:rPr lang="en-US" sz="1600"/>
              <a:t>Execute</a:t>
            </a:r>
          </a:p>
        </p:txBody>
      </p:sp>
      <p:sp>
        <p:nvSpPr>
          <p:cNvPr id="355356" name="Text Box 28"/>
          <p:cNvSpPr txBox="1">
            <a:spLocks noChangeArrowheads="1"/>
          </p:cNvSpPr>
          <p:nvPr/>
        </p:nvSpPr>
        <p:spPr bwMode="auto">
          <a:xfrm>
            <a:off x="914400" y="37338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 algn="l">
              <a:spcBef>
                <a:spcPct val="50000"/>
              </a:spcBef>
            </a:pPr>
            <a:r>
              <a:rPr lang="en-US" sz="1600"/>
              <a:t>Memory</a:t>
            </a:r>
          </a:p>
        </p:txBody>
      </p:sp>
      <p:sp>
        <p:nvSpPr>
          <p:cNvPr id="355361" name="Text Box 33"/>
          <p:cNvSpPr txBox="1">
            <a:spLocks noChangeArrowheads="1"/>
          </p:cNvSpPr>
          <p:nvPr/>
        </p:nvSpPr>
        <p:spPr bwMode="auto">
          <a:xfrm>
            <a:off x="914400" y="4038600"/>
            <a:ext cx="12192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 algn="l">
              <a:spcBef>
                <a:spcPct val="50000"/>
              </a:spcBef>
            </a:pPr>
            <a:r>
              <a:rPr lang="en-US" sz="1600"/>
              <a:t>Write</a:t>
            </a:r>
          </a:p>
          <a:p>
            <a:pPr algn="l">
              <a:spcBef>
                <a:spcPct val="50000"/>
              </a:spcBef>
            </a:pPr>
            <a:r>
              <a:rPr lang="en-US" sz="1600"/>
              <a:t>back</a:t>
            </a:r>
          </a:p>
        </p:txBody>
      </p:sp>
      <p:sp>
        <p:nvSpPr>
          <p:cNvPr id="355365" name="Text Box 37"/>
          <p:cNvSpPr txBox="1">
            <a:spLocks noChangeArrowheads="1"/>
          </p:cNvSpPr>
          <p:nvPr/>
        </p:nvSpPr>
        <p:spPr bwMode="auto">
          <a:xfrm>
            <a:off x="914400" y="46482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 algn="l">
              <a:spcBef>
                <a:spcPct val="50000"/>
              </a:spcBef>
            </a:pPr>
            <a:r>
              <a:rPr lang="en-US" sz="1600"/>
              <a:t>PC update</a:t>
            </a:r>
          </a:p>
        </p:txBody>
      </p:sp>
      <p:sp>
        <p:nvSpPr>
          <p:cNvPr id="355367" name="Text Box 39"/>
          <p:cNvSpPr txBox="1">
            <a:spLocks noChangeArrowheads="1"/>
          </p:cNvSpPr>
          <p:nvPr/>
        </p:nvSpPr>
        <p:spPr bwMode="auto">
          <a:xfrm>
            <a:off x="2133600" y="12954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icode,ifun</a:t>
            </a:r>
          </a:p>
        </p:txBody>
      </p:sp>
      <p:sp>
        <p:nvSpPr>
          <p:cNvPr id="355368" name="Text Box 40"/>
          <p:cNvSpPr txBox="1">
            <a:spLocks noChangeArrowheads="1"/>
          </p:cNvSpPr>
          <p:nvPr/>
        </p:nvSpPr>
        <p:spPr bwMode="auto">
          <a:xfrm>
            <a:off x="2133600" y="16002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rA,rB</a:t>
            </a:r>
          </a:p>
        </p:txBody>
      </p:sp>
      <p:sp>
        <p:nvSpPr>
          <p:cNvPr id="355369" name="Text Box 41"/>
          <p:cNvSpPr txBox="1">
            <a:spLocks noChangeArrowheads="1"/>
          </p:cNvSpPr>
          <p:nvPr/>
        </p:nvSpPr>
        <p:spPr bwMode="auto">
          <a:xfrm>
            <a:off x="2133600" y="19050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valC</a:t>
            </a:r>
          </a:p>
        </p:txBody>
      </p:sp>
      <p:sp>
        <p:nvSpPr>
          <p:cNvPr id="355370" name="Text Box 42"/>
          <p:cNvSpPr txBox="1">
            <a:spLocks noChangeArrowheads="1"/>
          </p:cNvSpPr>
          <p:nvPr/>
        </p:nvSpPr>
        <p:spPr bwMode="auto">
          <a:xfrm>
            <a:off x="2133600" y="22098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valP</a:t>
            </a:r>
          </a:p>
        </p:txBody>
      </p:sp>
      <p:sp>
        <p:nvSpPr>
          <p:cNvPr id="355371" name="Text Box 43"/>
          <p:cNvSpPr txBox="1">
            <a:spLocks noChangeArrowheads="1"/>
          </p:cNvSpPr>
          <p:nvPr/>
        </p:nvSpPr>
        <p:spPr bwMode="auto">
          <a:xfrm>
            <a:off x="2133600" y="25146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valA, srcA</a:t>
            </a:r>
          </a:p>
        </p:txBody>
      </p:sp>
      <p:sp>
        <p:nvSpPr>
          <p:cNvPr id="355372" name="Text Box 44"/>
          <p:cNvSpPr txBox="1">
            <a:spLocks noChangeArrowheads="1"/>
          </p:cNvSpPr>
          <p:nvPr/>
        </p:nvSpPr>
        <p:spPr bwMode="auto">
          <a:xfrm>
            <a:off x="2133600" y="28194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valB, srcB</a:t>
            </a:r>
          </a:p>
        </p:txBody>
      </p:sp>
      <p:sp>
        <p:nvSpPr>
          <p:cNvPr id="355373" name="Text Box 45"/>
          <p:cNvSpPr txBox="1">
            <a:spLocks noChangeArrowheads="1"/>
          </p:cNvSpPr>
          <p:nvPr/>
        </p:nvSpPr>
        <p:spPr bwMode="auto">
          <a:xfrm>
            <a:off x="2133600" y="31242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valE</a:t>
            </a:r>
          </a:p>
        </p:txBody>
      </p:sp>
      <p:sp>
        <p:nvSpPr>
          <p:cNvPr id="355374" name="Text Box 46"/>
          <p:cNvSpPr txBox="1">
            <a:spLocks noChangeArrowheads="1"/>
          </p:cNvSpPr>
          <p:nvPr/>
        </p:nvSpPr>
        <p:spPr bwMode="auto">
          <a:xfrm>
            <a:off x="2133600" y="34290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Cond code</a:t>
            </a:r>
          </a:p>
        </p:txBody>
      </p:sp>
      <p:sp>
        <p:nvSpPr>
          <p:cNvPr id="355375" name="Text Box 47"/>
          <p:cNvSpPr txBox="1">
            <a:spLocks noChangeArrowheads="1"/>
          </p:cNvSpPr>
          <p:nvPr/>
        </p:nvSpPr>
        <p:spPr bwMode="auto">
          <a:xfrm>
            <a:off x="2133600" y="37338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valM</a:t>
            </a:r>
          </a:p>
        </p:txBody>
      </p:sp>
      <p:sp>
        <p:nvSpPr>
          <p:cNvPr id="355376" name="Text Box 48"/>
          <p:cNvSpPr txBox="1">
            <a:spLocks noChangeArrowheads="1"/>
          </p:cNvSpPr>
          <p:nvPr/>
        </p:nvSpPr>
        <p:spPr bwMode="auto">
          <a:xfrm>
            <a:off x="2133600" y="40386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dstE</a:t>
            </a:r>
          </a:p>
        </p:txBody>
      </p:sp>
      <p:sp>
        <p:nvSpPr>
          <p:cNvPr id="355377" name="Text Box 49"/>
          <p:cNvSpPr txBox="1">
            <a:spLocks noChangeArrowheads="1"/>
          </p:cNvSpPr>
          <p:nvPr/>
        </p:nvSpPr>
        <p:spPr bwMode="auto">
          <a:xfrm>
            <a:off x="2133600" y="43434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dstM</a:t>
            </a:r>
          </a:p>
        </p:txBody>
      </p:sp>
      <p:sp>
        <p:nvSpPr>
          <p:cNvPr id="355378" name="Text Box 50"/>
          <p:cNvSpPr txBox="1">
            <a:spLocks noChangeArrowheads="1"/>
          </p:cNvSpPr>
          <p:nvPr/>
        </p:nvSpPr>
        <p:spPr bwMode="auto">
          <a:xfrm>
            <a:off x="2133600" y="46482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PC</a:t>
            </a:r>
          </a:p>
        </p:txBody>
      </p:sp>
      <p:sp>
        <p:nvSpPr>
          <p:cNvPr id="355379" name="Text Box 51"/>
          <p:cNvSpPr txBox="1">
            <a:spLocks noChangeArrowheads="1"/>
          </p:cNvSpPr>
          <p:nvPr/>
        </p:nvSpPr>
        <p:spPr bwMode="auto">
          <a:xfrm>
            <a:off x="3352800" y="1295400"/>
            <a:ext cx="2819400" cy="304800"/>
          </a:xfrm>
          <a:prstGeom prst="rect">
            <a:avLst/>
          </a:prstGeom>
          <a:solidFill>
            <a:srgbClr val="FFCC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icode:ifun </a:t>
            </a:r>
            <a:r>
              <a:rPr lang="en-US" sz="1600">
                <a:sym typeface="Symbol" pitchFamily="18" charset="2"/>
              </a:rPr>
              <a:t></a:t>
            </a:r>
            <a:r>
              <a:rPr lang="en-US" sz="1600"/>
              <a:t> M</a:t>
            </a:r>
            <a:r>
              <a:rPr lang="en-US" sz="1600" baseline="-25000"/>
              <a:t>1</a:t>
            </a:r>
            <a:r>
              <a:rPr lang="en-US" sz="1600"/>
              <a:t>[PC]</a:t>
            </a:r>
          </a:p>
        </p:txBody>
      </p:sp>
      <p:sp>
        <p:nvSpPr>
          <p:cNvPr id="355380" name="Text Box 52"/>
          <p:cNvSpPr txBox="1">
            <a:spLocks noChangeArrowheads="1"/>
          </p:cNvSpPr>
          <p:nvPr/>
        </p:nvSpPr>
        <p:spPr bwMode="auto">
          <a:xfrm>
            <a:off x="3352800" y="1600200"/>
            <a:ext cx="2819400" cy="304800"/>
          </a:xfrm>
          <a:prstGeom prst="rect">
            <a:avLst/>
          </a:prstGeom>
          <a:solidFill>
            <a:srgbClr val="FFCC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355381" name="Text Box 53"/>
          <p:cNvSpPr txBox="1">
            <a:spLocks noChangeArrowheads="1"/>
          </p:cNvSpPr>
          <p:nvPr/>
        </p:nvSpPr>
        <p:spPr bwMode="auto">
          <a:xfrm>
            <a:off x="3352800" y="1905000"/>
            <a:ext cx="2819400" cy="304800"/>
          </a:xfrm>
          <a:prstGeom prst="rect">
            <a:avLst/>
          </a:prstGeom>
          <a:solidFill>
            <a:srgbClr val="FFCC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 dirty="0" err="1"/>
              <a:t>valC</a:t>
            </a:r>
            <a:r>
              <a:rPr lang="en-US" sz="1600" dirty="0"/>
              <a:t> </a:t>
            </a:r>
            <a:r>
              <a:rPr lang="en-US" sz="1600" dirty="0">
                <a:sym typeface="Symbol" pitchFamily="18" charset="2"/>
              </a:rPr>
              <a:t></a:t>
            </a:r>
            <a:r>
              <a:rPr lang="en-US" sz="1600" dirty="0"/>
              <a:t> </a:t>
            </a:r>
            <a:r>
              <a:rPr lang="en-US" sz="1600" dirty="0" smtClean="0"/>
              <a:t>M</a:t>
            </a:r>
            <a:r>
              <a:rPr lang="en-US" sz="1600" baseline="-25000" dirty="0" smtClean="0"/>
              <a:t>8</a:t>
            </a:r>
            <a:r>
              <a:rPr lang="en-US" sz="1600" dirty="0" smtClean="0"/>
              <a:t>[</a:t>
            </a:r>
            <a:r>
              <a:rPr lang="en-US" sz="1600" dirty="0"/>
              <a:t>PC+1]</a:t>
            </a:r>
          </a:p>
        </p:txBody>
      </p:sp>
      <p:sp>
        <p:nvSpPr>
          <p:cNvPr id="355382" name="Text Box 54"/>
          <p:cNvSpPr txBox="1">
            <a:spLocks noChangeArrowheads="1"/>
          </p:cNvSpPr>
          <p:nvPr/>
        </p:nvSpPr>
        <p:spPr bwMode="auto">
          <a:xfrm>
            <a:off x="3352800" y="2209800"/>
            <a:ext cx="2819400" cy="304800"/>
          </a:xfrm>
          <a:prstGeom prst="rect">
            <a:avLst/>
          </a:prstGeom>
          <a:solidFill>
            <a:srgbClr val="FFCC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 dirty="0" err="1"/>
              <a:t>valP</a:t>
            </a:r>
            <a:r>
              <a:rPr lang="en-US" sz="1600" dirty="0"/>
              <a:t> </a:t>
            </a:r>
            <a:r>
              <a:rPr lang="en-US" sz="1600" dirty="0">
                <a:sym typeface="Symbol" pitchFamily="18" charset="2"/>
              </a:rPr>
              <a:t> PC</a:t>
            </a:r>
            <a:r>
              <a:rPr lang="en-US" sz="1600" dirty="0" smtClean="0">
                <a:sym typeface="Symbol" pitchFamily="18" charset="2"/>
              </a:rPr>
              <a:t>+9</a:t>
            </a:r>
            <a:endParaRPr lang="en-US" sz="1600" dirty="0">
              <a:sym typeface="Symbol" pitchFamily="18" charset="2"/>
            </a:endParaRPr>
          </a:p>
        </p:txBody>
      </p:sp>
      <p:sp>
        <p:nvSpPr>
          <p:cNvPr id="355383" name="Text Box 55"/>
          <p:cNvSpPr txBox="1">
            <a:spLocks noChangeArrowheads="1"/>
          </p:cNvSpPr>
          <p:nvPr/>
        </p:nvSpPr>
        <p:spPr bwMode="auto">
          <a:xfrm>
            <a:off x="3352800" y="1295400"/>
            <a:ext cx="2819400" cy="12192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355384" name="Text Box 56"/>
          <p:cNvSpPr txBox="1">
            <a:spLocks noChangeArrowheads="1"/>
          </p:cNvSpPr>
          <p:nvPr/>
        </p:nvSpPr>
        <p:spPr bwMode="auto">
          <a:xfrm>
            <a:off x="3352800" y="2514600"/>
            <a:ext cx="2819400" cy="304800"/>
          </a:xfrm>
          <a:prstGeom prst="rect">
            <a:avLst/>
          </a:prstGeom>
          <a:solidFill>
            <a:srgbClr val="FFFF99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>
              <a:sym typeface="Symbol" pitchFamily="18" charset="2"/>
            </a:endParaRPr>
          </a:p>
        </p:txBody>
      </p:sp>
      <p:sp>
        <p:nvSpPr>
          <p:cNvPr id="355385" name="Text Box 57"/>
          <p:cNvSpPr txBox="1">
            <a:spLocks noChangeArrowheads="1"/>
          </p:cNvSpPr>
          <p:nvPr/>
        </p:nvSpPr>
        <p:spPr bwMode="auto">
          <a:xfrm>
            <a:off x="3352800" y="2819400"/>
            <a:ext cx="2819400" cy="304800"/>
          </a:xfrm>
          <a:prstGeom prst="rect">
            <a:avLst/>
          </a:prstGeom>
          <a:solidFill>
            <a:srgbClr val="FFFF99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 dirty="0" err="1"/>
              <a:t>valB</a:t>
            </a:r>
            <a:r>
              <a:rPr lang="en-US" sz="1600" dirty="0"/>
              <a:t> </a:t>
            </a:r>
            <a:r>
              <a:rPr lang="en-US" sz="1600" dirty="0">
                <a:sym typeface="Symbol" pitchFamily="18" charset="2"/>
              </a:rPr>
              <a:t> R</a:t>
            </a:r>
            <a:r>
              <a:rPr lang="en-US" sz="1600" dirty="0" smtClean="0">
                <a:sym typeface="Symbol" pitchFamily="18" charset="2"/>
              </a:rPr>
              <a:t>[</a:t>
            </a:r>
            <a:r>
              <a:rPr lang="en-US" sz="1600" dirty="0" smtClean="0">
                <a:latin typeface="Courier New" pitchFamily="49" charset="0"/>
                <a:sym typeface="Symbol" pitchFamily="18" charset="2"/>
              </a:rPr>
              <a:t>%</a:t>
            </a:r>
            <a:r>
              <a:rPr lang="en-US" sz="1600" dirty="0" err="1" smtClean="0">
                <a:latin typeface="Courier New" pitchFamily="49" charset="0"/>
                <a:sym typeface="Symbol" pitchFamily="18" charset="2"/>
              </a:rPr>
              <a:t>rsp</a:t>
            </a:r>
            <a:r>
              <a:rPr lang="en-US" sz="1600" dirty="0">
                <a:sym typeface="Symbol" pitchFamily="18" charset="2"/>
              </a:rPr>
              <a:t>]</a:t>
            </a:r>
          </a:p>
        </p:txBody>
      </p:sp>
      <p:sp>
        <p:nvSpPr>
          <p:cNvPr id="355386" name="Text Box 58"/>
          <p:cNvSpPr txBox="1">
            <a:spLocks noChangeArrowheads="1"/>
          </p:cNvSpPr>
          <p:nvPr/>
        </p:nvSpPr>
        <p:spPr bwMode="auto">
          <a:xfrm>
            <a:off x="3352800" y="2514600"/>
            <a:ext cx="28194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355387" name="Text Box 59"/>
          <p:cNvSpPr txBox="1">
            <a:spLocks noChangeArrowheads="1"/>
          </p:cNvSpPr>
          <p:nvPr/>
        </p:nvSpPr>
        <p:spPr bwMode="auto">
          <a:xfrm>
            <a:off x="3352800" y="3124200"/>
            <a:ext cx="2819400" cy="304800"/>
          </a:xfrm>
          <a:prstGeom prst="rect">
            <a:avLst/>
          </a:prstGeom>
          <a:solidFill>
            <a:srgbClr val="99FF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 dirty="0" err="1"/>
              <a:t>valE</a:t>
            </a:r>
            <a:r>
              <a:rPr lang="en-US" sz="1600" dirty="0"/>
              <a:t> </a:t>
            </a:r>
            <a:r>
              <a:rPr lang="en-US" sz="1600" dirty="0">
                <a:sym typeface="Symbol" pitchFamily="18" charset="2"/>
              </a:rPr>
              <a:t> </a:t>
            </a:r>
            <a:r>
              <a:rPr lang="en-US" sz="1600" dirty="0" err="1">
                <a:sym typeface="Symbol" pitchFamily="18" charset="2"/>
              </a:rPr>
              <a:t>valB</a:t>
            </a:r>
            <a:r>
              <a:rPr lang="en-US" sz="1600" dirty="0">
                <a:sym typeface="Symbol" pitchFamily="18" charset="2"/>
              </a:rPr>
              <a:t> + </a:t>
            </a:r>
            <a:r>
              <a:rPr lang="en-US" sz="1600" dirty="0" smtClean="0">
                <a:sym typeface="Symbol" pitchFamily="18" charset="2"/>
              </a:rPr>
              <a:t>–8</a:t>
            </a:r>
            <a:endParaRPr lang="en-US" sz="1600" dirty="0">
              <a:sym typeface="Symbol" pitchFamily="18" charset="2"/>
            </a:endParaRPr>
          </a:p>
        </p:txBody>
      </p:sp>
      <p:sp>
        <p:nvSpPr>
          <p:cNvPr id="355388" name="Text Box 60"/>
          <p:cNvSpPr txBox="1">
            <a:spLocks noChangeArrowheads="1"/>
          </p:cNvSpPr>
          <p:nvPr/>
        </p:nvSpPr>
        <p:spPr bwMode="auto">
          <a:xfrm>
            <a:off x="3352800" y="3429000"/>
            <a:ext cx="2819400" cy="304800"/>
          </a:xfrm>
          <a:prstGeom prst="rect">
            <a:avLst/>
          </a:prstGeom>
          <a:solidFill>
            <a:srgbClr val="99FF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355389" name="Text Box 61"/>
          <p:cNvSpPr txBox="1">
            <a:spLocks noChangeArrowheads="1"/>
          </p:cNvSpPr>
          <p:nvPr/>
        </p:nvSpPr>
        <p:spPr bwMode="auto">
          <a:xfrm>
            <a:off x="3352800" y="3124200"/>
            <a:ext cx="28194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355390" name="Text Box 62"/>
          <p:cNvSpPr txBox="1">
            <a:spLocks noChangeArrowheads="1"/>
          </p:cNvSpPr>
          <p:nvPr/>
        </p:nvSpPr>
        <p:spPr bwMode="auto">
          <a:xfrm>
            <a:off x="3352800" y="3733800"/>
            <a:ext cx="2819400" cy="304800"/>
          </a:xfrm>
          <a:prstGeom prst="rect">
            <a:avLst/>
          </a:prstGeom>
          <a:solidFill>
            <a:srgbClr val="CCFF99"/>
          </a:solidFill>
          <a:ln w="19050">
            <a:solidFill>
              <a:schemeClr val="tx1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 dirty="0" smtClean="0"/>
              <a:t>M</a:t>
            </a:r>
            <a:r>
              <a:rPr lang="en-US" sz="1600" baseline="-25000" dirty="0" smtClean="0"/>
              <a:t>8</a:t>
            </a:r>
            <a:r>
              <a:rPr lang="en-US" sz="1600" dirty="0" smtClean="0"/>
              <a:t>[</a:t>
            </a:r>
            <a:r>
              <a:rPr lang="en-US" sz="1600" dirty="0" err="1"/>
              <a:t>valE</a:t>
            </a:r>
            <a:r>
              <a:rPr lang="en-US" sz="1600" dirty="0"/>
              <a:t>] </a:t>
            </a:r>
            <a:r>
              <a:rPr lang="en-US" sz="1600" dirty="0">
                <a:sym typeface="Symbol" pitchFamily="18" charset="2"/>
              </a:rPr>
              <a:t></a:t>
            </a:r>
            <a:r>
              <a:rPr lang="en-US" sz="1600" dirty="0"/>
              <a:t> </a:t>
            </a:r>
            <a:r>
              <a:rPr lang="en-US" sz="1600" dirty="0" err="1"/>
              <a:t>valP</a:t>
            </a:r>
            <a:r>
              <a:rPr lang="en-US" sz="1600" dirty="0"/>
              <a:t> </a:t>
            </a:r>
          </a:p>
        </p:txBody>
      </p:sp>
      <p:sp>
        <p:nvSpPr>
          <p:cNvPr id="355391" name="Text Box 63"/>
          <p:cNvSpPr txBox="1">
            <a:spLocks noChangeArrowheads="1"/>
          </p:cNvSpPr>
          <p:nvPr/>
        </p:nvSpPr>
        <p:spPr bwMode="auto">
          <a:xfrm>
            <a:off x="3352800" y="4038600"/>
            <a:ext cx="2819400" cy="304800"/>
          </a:xfrm>
          <a:prstGeom prst="rect">
            <a:avLst/>
          </a:prstGeom>
          <a:solidFill>
            <a:srgbClr val="CCFF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 dirty="0"/>
              <a:t>R</a:t>
            </a:r>
            <a:r>
              <a:rPr lang="en-US" sz="1600" dirty="0" smtClean="0"/>
              <a:t>[</a:t>
            </a:r>
            <a:r>
              <a:rPr lang="en-US" sz="1600" dirty="0" smtClean="0">
                <a:latin typeface="Courier New" pitchFamily="49" charset="0"/>
                <a:sym typeface="Symbol" pitchFamily="18" charset="2"/>
              </a:rPr>
              <a:t>%</a:t>
            </a:r>
            <a:r>
              <a:rPr lang="en-US" sz="1600" dirty="0" err="1" smtClean="0">
                <a:latin typeface="Courier New" pitchFamily="49" charset="0"/>
                <a:sym typeface="Symbol" pitchFamily="18" charset="2"/>
              </a:rPr>
              <a:t>rsp</a:t>
            </a:r>
            <a:r>
              <a:rPr lang="en-US" sz="1600" dirty="0"/>
              <a:t>] </a:t>
            </a:r>
            <a:r>
              <a:rPr lang="en-US" sz="1600" dirty="0">
                <a:sym typeface="Symbol" pitchFamily="18" charset="2"/>
              </a:rPr>
              <a:t> </a:t>
            </a:r>
            <a:r>
              <a:rPr lang="en-US" sz="1600" dirty="0" err="1">
                <a:sym typeface="Symbol" pitchFamily="18" charset="2"/>
              </a:rPr>
              <a:t>valE</a:t>
            </a:r>
            <a:endParaRPr lang="en-US" sz="1600" dirty="0">
              <a:sym typeface="Symbol" pitchFamily="18" charset="2"/>
            </a:endParaRPr>
          </a:p>
        </p:txBody>
      </p:sp>
      <p:sp>
        <p:nvSpPr>
          <p:cNvPr id="355392" name="Text Box 64"/>
          <p:cNvSpPr txBox="1">
            <a:spLocks noChangeArrowheads="1"/>
          </p:cNvSpPr>
          <p:nvPr/>
        </p:nvSpPr>
        <p:spPr bwMode="auto">
          <a:xfrm>
            <a:off x="3352800" y="4343400"/>
            <a:ext cx="2819400" cy="304800"/>
          </a:xfrm>
          <a:prstGeom prst="rect">
            <a:avLst/>
          </a:prstGeom>
          <a:solidFill>
            <a:srgbClr val="CCFF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 </a:t>
            </a:r>
          </a:p>
        </p:txBody>
      </p:sp>
      <p:sp>
        <p:nvSpPr>
          <p:cNvPr id="355393" name="Text Box 65"/>
          <p:cNvSpPr txBox="1">
            <a:spLocks noChangeArrowheads="1"/>
          </p:cNvSpPr>
          <p:nvPr/>
        </p:nvSpPr>
        <p:spPr bwMode="auto">
          <a:xfrm>
            <a:off x="3352800" y="4038600"/>
            <a:ext cx="28194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355394" name="Text Box 66"/>
          <p:cNvSpPr txBox="1">
            <a:spLocks noChangeArrowheads="1"/>
          </p:cNvSpPr>
          <p:nvPr/>
        </p:nvSpPr>
        <p:spPr bwMode="auto">
          <a:xfrm>
            <a:off x="3352800" y="4648200"/>
            <a:ext cx="2819400" cy="3048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PC </a:t>
            </a:r>
            <a:r>
              <a:rPr lang="en-US" sz="1600">
                <a:sym typeface="Symbol" pitchFamily="18" charset="2"/>
              </a:rPr>
              <a:t> valC</a:t>
            </a:r>
          </a:p>
        </p:txBody>
      </p:sp>
      <p:sp>
        <p:nvSpPr>
          <p:cNvPr id="355407" name="Text Box 79"/>
          <p:cNvSpPr txBox="1">
            <a:spLocks noChangeArrowheads="1"/>
          </p:cNvSpPr>
          <p:nvPr/>
        </p:nvSpPr>
        <p:spPr bwMode="auto">
          <a:xfrm>
            <a:off x="6315075" y="12954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Read instruction byte</a:t>
            </a:r>
          </a:p>
        </p:txBody>
      </p:sp>
      <p:sp>
        <p:nvSpPr>
          <p:cNvPr id="355408" name="Text Box 80"/>
          <p:cNvSpPr txBox="1">
            <a:spLocks noChangeArrowheads="1"/>
          </p:cNvSpPr>
          <p:nvPr/>
        </p:nvSpPr>
        <p:spPr bwMode="auto">
          <a:xfrm>
            <a:off x="6315075" y="16002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[Read register byte]</a:t>
            </a:r>
          </a:p>
        </p:txBody>
      </p:sp>
      <p:sp>
        <p:nvSpPr>
          <p:cNvPr id="355409" name="Text Box 81"/>
          <p:cNvSpPr txBox="1">
            <a:spLocks noChangeArrowheads="1"/>
          </p:cNvSpPr>
          <p:nvPr/>
        </p:nvSpPr>
        <p:spPr bwMode="auto">
          <a:xfrm>
            <a:off x="6315075" y="19050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Read constant word</a:t>
            </a:r>
          </a:p>
        </p:txBody>
      </p:sp>
      <p:sp>
        <p:nvSpPr>
          <p:cNvPr id="355410" name="Text Box 82"/>
          <p:cNvSpPr txBox="1">
            <a:spLocks noChangeArrowheads="1"/>
          </p:cNvSpPr>
          <p:nvPr/>
        </p:nvSpPr>
        <p:spPr bwMode="auto">
          <a:xfrm>
            <a:off x="6315075" y="22098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Compute next PC</a:t>
            </a:r>
          </a:p>
        </p:txBody>
      </p:sp>
      <p:sp>
        <p:nvSpPr>
          <p:cNvPr id="355411" name="Text Box 83"/>
          <p:cNvSpPr txBox="1">
            <a:spLocks noChangeArrowheads="1"/>
          </p:cNvSpPr>
          <p:nvPr/>
        </p:nvSpPr>
        <p:spPr bwMode="auto">
          <a:xfrm>
            <a:off x="6315075" y="25146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[Read operand A]</a:t>
            </a:r>
          </a:p>
        </p:txBody>
      </p:sp>
      <p:sp>
        <p:nvSpPr>
          <p:cNvPr id="355412" name="Text Box 84"/>
          <p:cNvSpPr txBox="1">
            <a:spLocks noChangeArrowheads="1"/>
          </p:cNvSpPr>
          <p:nvPr/>
        </p:nvSpPr>
        <p:spPr bwMode="auto">
          <a:xfrm>
            <a:off x="6315075" y="28194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Read operand B</a:t>
            </a:r>
          </a:p>
        </p:txBody>
      </p:sp>
      <p:sp>
        <p:nvSpPr>
          <p:cNvPr id="355413" name="Text Box 85"/>
          <p:cNvSpPr txBox="1">
            <a:spLocks noChangeArrowheads="1"/>
          </p:cNvSpPr>
          <p:nvPr/>
        </p:nvSpPr>
        <p:spPr bwMode="auto">
          <a:xfrm>
            <a:off x="6315075" y="31242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Perform ALU operation</a:t>
            </a:r>
          </a:p>
        </p:txBody>
      </p:sp>
      <p:sp>
        <p:nvSpPr>
          <p:cNvPr id="355414" name="Text Box 86"/>
          <p:cNvSpPr txBox="1">
            <a:spLocks noChangeArrowheads="1"/>
          </p:cNvSpPr>
          <p:nvPr/>
        </p:nvSpPr>
        <p:spPr bwMode="auto">
          <a:xfrm>
            <a:off x="6315075" y="34290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 dirty="0"/>
              <a:t>[Set </a:t>
            </a:r>
            <a:r>
              <a:rPr lang="en-US" sz="1600" dirty="0" smtClean="0"/>
              <a:t>/use cond. code </a:t>
            </a:r>
            <a:r>
              <a:rPr lang="en-US" sz="1600" dirty="0" err="1" smtClean="0"/>
              <a:t>reg</a:t>
            </a:r>
            <a:r>
              <a:rPr lang="en-US" sz="1600" dirty="0" smtClean="0"/>
              <a:t>]</a:t>
            </a:r>
            <a:endParaRPr lang="en-US" sz="1600" dirty="0"/>
          </a:p>
        </p:txBody>
      </p:sp>
      <p:sp>
        <p:nvSpPr>
          <p:cNvPr id="355415" name="Text Box 87"/>
          <p:cNvSpPr txBox="1">
            <a:spLocks noChangeArrowheads="1"/>
          </p:cNvSpPr>
          <p:nvPr/>
        </p:nvSpPr>
        <p:spPr bwMode="auto">
          <a:xfrm>
            <a:off x="6315075" y="37338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 dirty="0" smtClean="0"/>
              <a:t>Memory </a:t>
            </a:r>
            <a:r>
              <a:rPr lang="en-US" sz="1600" dirty="0"/>
              <a:t>read/</a:t>
            </a:r>
            <a:r>
              <a:rPr lang="en-US" sz="1600" dirty="0" smtClean="0"/>
              <a:t>write  </a:t>
            </a:r>
            <a:endParaRPr lang="en-US" sz="1600" dirty="0"/>
          </a:p>
        </p:txBody>
      </p:sp>
      <p:sp>
        <p:nvSpPr>
          <p:cNvPr id="355416" name="Text Box 88"/>
          <p:cNvSpPr txBox="1">
            <a:spLocks noChangeArrowheads="1"/>
          </p:cNvSpPr>
          <p:nvPr/>
        </p:nvSpPr>
        <p:spPr bwMode="auto">
          <a:xfrm>
            <a:off x="6315075" y="40386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 dirty="0" smtClean="0"/>
              <a:t>Write </a:t>
            </a:r>
            <a:r>
              <a:rPr lang="en-US" sz="1600" dirty="0"/>
              <a:t>back ALU </a:t>
            </a:r>
            <a:r>
              <a:rPr lang="en-US" sz="1600" dirty="0" smtClean="0"/>
              <a:t>result</a:t>
            </a:r>
            <a:endParaRPr lang="en-US" sz="1600" dirty="0"/>
          </a:p>
        </p:txBody>
      </p:sp>
      <p:sp>
        <p:nvSpPr>
          <p:cNvPr id="355417" name="Text Box 89"/>
          <p:cNvSpPr txBox="1">
            <a:spLocks noChangeArrowheads="1"/>
          </p:cNvSpPr>
          <p:nvPr/>
        </p:nvSpPr>
        <p:spPr bwMode="auto">
          <a:xfrm>
            <a:off x="6315075" y="43434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 dirty="0" smtClean="0"/>
              <a:t>[Write </a:t>
            </a:r>
            <a:r>
              <a:rPr lang="en-US" sz="1600" dirty="0"/>
              <a:t>back memory </a:t>
            </a:r>
            <a:r>
              <a:rPr lang="en-US" sz="1600" dirty="0" smtClean="0"/>
              <a:t>result]</a:t>
            </a:r>
            <a:endParaRPr lang="en-US" sz="1600" dirty="0"/>
          </a:p>
        </p:txBody>
      </p:sp>
      <p:sp>
        <p:nvSpPr>
          <p:cNvPr id="355418" name="Text Box 90"/>
          <p:cNvSpPr txBox="1">
            <a:spLocks noChangeArrowheads="1"/>
          </p:cNvSpPr>
          <p:nvPr/>
        </p:nvSpPr>
        <p:spPr bwMode="auto">
          <a:xfrm>
            <a:off x="6315075" y="46482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Update PC</a:t>
            </a:r>
          </a:p>
        </p:txBody>
      </p:sp>
    </p:spTree>
    <p:extLst>
      <p:ext uri="{BB962C8B-B14F-4D97-AF65-F5344CB8AC3E}">
        <p14:creationId xmlns:p14="http://schemas.microsoft.com/office/powerpoint/2010/main" val="394608177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37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Computed Values</a:t>
            </a:r>
          </a:p>
        </p:txBody>
      </p:sp>
      <p:sp>
        <p:nvSpPr>
          <p:cNvPr id="357379" name="Rectangle 1027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1219200"/>
            <a:ext cx="4281487" cy="5213350"/>
          </a:xfrm>
        </p:spPr>
        <p:txBody>
          <a:bodyPr/>
          <a:lstStyle/>
          <a:p>
            <a:pPr marL="0" indent="0">
              <a:tabLst>
                <a:tab pos="1485900" algn="l"/>
              </a:tabLst>
            </a:pPr>
            <a:r>
              <a:rPr lang="en-US" sz="2000" dirty="0"/>
              <a:t>Fetch</a:t>
            </a:r>
          </a:p>
          <a:p>
            <a:pPr lvl="1">
              <a:buFont typeface="Wingdings" pitchFamily="2" charset="2"/>
              <a:buNone/>
              <a:tabLst>
                <a:tab pos="1485900" algn="l"/>
              </a:tabLst>
            </a:pPr>
            <a:r>
              <a:rPr lang="en-US" sz="1800" dirty="0" err="1"/>
              <a:t>icode</a:t>
            </a:r>
            <a:r>
              <a:rPr lang="en-US" sz="1800" dirty="0"/>
              <a:t>	Instruction code</a:t>
            </a:r>
          </a:p>
          <a:p>
            <a:pPr lvl="1">
              <a:buFont typeface="Wingdings" pitchFamily="2" charset="2"/>
              <a:buNone/>
              <a:tabLst>
                <a:tab pos="1485900" algn="l"/>
              </a:tabLst>
            </a:pPr>
            <a:r>
              <a:rPr lang="en-US" sz="1800" dirty="0" err="1"/>
              <a:t>ifun</a:t>
            </a:r>
            <a:r>
              <a:rPr lang="en-US" sz="1800" dirty="0"/>
              <a:t>	Instruction function</a:t>
            </a:r>
          </a:p>
          <a:p>
            <a:pPr lvl="1">
              <a:buFont typeface="Wingdings" pitchFamily="2" charset="2"/>
              <a:buNone/>
              <a:tabLst>
                <a:tab pos="1485900" algn="l"/>
              </a:tabLst>
            </a:pPr>
            <a:r>
              <a:rPr lang="en-US" sz="1800" dirty="0" err="1"/>
              <a:t>rA</a:t>
            </a:r>
            <a:r>
              <a:rPr lang="en-US" sz="1800" dirty="0"/>
              <a:t>	Instr. Register A</a:t>
            </a:r>
          </a:p>
          <a:p>
            <a:pPr lvl="1">
              <a:buFont typeface="Wingdings" pitchFamily="2" charset="2"/>
              <a:buNone/>
              <a:tabLst>
                <a:tab pos="1485900" algn="l"/>
              </a:tabLst>
            </a:pPr>
            <a:r>
              <a:rPr lang="en-US" sz="1800" dirty="0" err="1"/>
              <a:t>rB</a:t>
            </a:r>
            <a:r>
              <a:rPr lang="en-US" sz="1800" dirty="0"/>
              <a:t>	Instr. Register B</a:t>
            </a:r>
          </a:p>
          <a:p>
            <a:pPr lvl="1">
              <a:buFont typeface="Wingdings" pitchFamily="2" charset="2"/>
              <a:buNone/>
              <a:tabLst>
                <a:tab pos="1485900" algn="l"/>
              </a:tabLst>
            </a:pPr>
            <a:r>
              <a:rPr lang="en-US" sz="1800" dirty="0" err="1"/>
              <a:t>valC</a:t>
            </a:r>
            <a:r>
              <a:rPr lang="en-US" sz="1800" dirty="0"/>
              <a:t>	Instruction constant</a:t>
            </a:r>
          </a:p>
          <a:p>
            <a:pPr lvl="1">
              <a:buFont typeface="Wingdings" pitchFamily="2" charset="2"/>
              <a:buNone/>
              <a:tabLst>
                <a:tab pos="1485900" algn="l"/>
              </a:tabLst>
            </a:pPr>
            <a:r>
              <a:rPr lang="en-US" sz="1800" dirty="0" err="1"/>
              <a:t>valP</a:t>
            </a:r>
            <a:r>
              <a:rPr lang="en-US" sz="1800" dirty="0"/>
              <a:t>	Incremented PC</a:t>
            </a:r>
          </a:p>
          <a:p>
            <a:pPr marL="0" indent="0">
              <a:tabLst>
                <a:tab pos="1485900" algn="l"/>
              </a:tabLst>
            </a:pPr>
            <a:r>
              <a:rPr lang="en-US" sz="2000" dirty="0"/>
              <a:t>Decode</a:t>
            </a:r>
          </a:p>
          <a:p>
            <a:pPr lvl="1">
              <a:buFont typeface="Wingdings" pitchFamily="2" charset="2"/>
              <a:buNone/>
              <a:tabLst>
                <a:tab pos="1485900" algn="l"/>
              </a:tabLst>
            </a:pPr>
            <a:r>
              <a:rPr lang="en-US" sz="1800" dirty="0" err="1"/>
              <a:t>srcA</a:t>
            </a:r>
            <a:r>
              <a:rPr lang="en-US" sz="1800" dirty="0"/>
              <a:t>	Register ID A</a:t>
            </a:r>
          </a:p>
          <a:p>
            <a:pPr lvl="1">
              <a:buFont typeface="Wingdings" pitchFamily="2" charset="2"/>
              <a:buNone/>
              <a:tabLst>
                <a:tab pos="1485900" algn="l"/>
              </a:tabLst>
            </a:pPr>
            <a:r>
              <a:rPr lang="en-US" sz="1800" dirty="0" err="1"/>
              <a:t>srcB</a:t>
            </a:r>
            <a:r>
              <a:rPr lang="en-US" sz="1800" dirty="0"/>
              <a:t>	Register ID B</a:t>
            </a:r>
          </a:p>
          <a:p>
            <a:pPr lvl="1">
              <a:buFont typeface="Wingdings" pitchFamily="2" charset="2"/>
              <a:buNone/>
              <a:tabLst>
                <a:tab pos="1485900" algn="l"/>
              </a:tabLst>
            </a:pPr>
            <a:r>
              <a:rPr lang="en-US" sz="1800" dirty="0" err="1"/>
              <a:t>dstE</a:t>
            </a:r>
            <a:r>
              <a:rPr lang="en-US" sz="1800" dirty="0"/>
              <a:t>	Destination Register E</a:t>
            </a:r>
          </a:p>
          <a:p>
            <a:pPr lvl="1">
              <a:buFont typeface="Wingdings" pitchFamily="2" charset="2"/>
              <a:buNone/>
              <a:tabLst>
                <a:tab pos="1485900" algn="l"/>
              </a:tabLst>
            </a:pPr>
            <a:r>
              <a:rPr lang="en-US" sz="1800" dirty="0" err="1"/>
              <a:t>dstM</a:t>
            </a:r>
            <a:r>
              <a:rPr lang="en-US" sz="1800" dirty="0"/>
              <a:t>	Destination Register M</a:t>
            </a:r>
          </a:p>
          <a:p>
            <a:pPr lvl="1">
              <a:buFont typeface="Wingdings" pitchFamily="2" charset="2"/>
              <a:buNone/>
              <a:tabLst>
                <a:tab pos="1485900" algn="l"/>
              </a:tabLst>
            </a:pPr>
            <a:r>
              <a:rPr lang="en-US" sz="1800" dirty="0" err="1"/>
              <a:t>valA</a:t>
            </a:r>
            <a:r>
              <a:rPr lang="en-US" sz="1800" dirty="0"/>
              <a:t>	Register value A</a:t>
            </a:r>
          </a:p>
          <a:p>
            <a:pPr lvl="1">
              <a:buFont typeface="Wingdings" pitchFamily="2" charset="2"/>
              <a:buNone/>
              <a:tabLst>
                <a:tab pos="1485900" algn="l"/>
              </a:tabLst>
            </a:pPr>
            <a:r>
              <a:rPr lang="en-US" sz="1800" dirty="0" err="1"/>
              <a:t>valB</a:t>
            </a:r>
            <a:r>
              <a:rPr lang="en-US" sz="1800" dirty="0"/>
              <a:t>	Register value B</a:t>
            </a:r>
          </a:p>
          <a:p>
            <a:pPr lvl="1">
              <a:buFont typeface="Wingdings" pitchFamily="2" charset="2"/>
              <a:buNone/>
              <a:tabLst>
                <a:tab pos="1485900" algn="l"/>
              </a:tabLst>
            </a:pPr>
            <a:endParaRPr lang="en-US" sz="1800" dirty="0"/>
          </a:p>
        </p:txBody>
      </p:sp>
      <p:sp>
        <p:nvSpPr>
          <p:cNvPr id="357380" name="Rectangle 1028"/>
          <p:cNvSpPr>
            <a:spLocks noGrp="1" noChangeArrowheads="1"/>
          </p:cNvSpPr>
          <p:nvPr>
            <p:ph type="body" sz="half" idx="2"/>
          </p:nvPr>
        </p:nvSpPr>
        <p:spPr>
          <a:xfrm>
            <a:off x="4800600" y="1219200"/>
            <a:ext cx="3784600" cy="5213350"/>
          </a:xfrm>
        </p:spPr>
        <p:txBody>
          <a:bodyPr/>
          <a:lstStyle/>
          <a:p>
            <a:pPr marL="0" indent="0">
              <a:tabLst>
                <a:tab pos="1485900" algn="l"/>
              </a:tabLst>
            </a:pPr>
            <a:r>
              <a:rPr lang="en-US" sz="2000" dirty="0"/>
              <a:t>Execute</a:t>
            </a:r>
          </a:p>
          <a:p>
            <a:pPr lvl="1">
              <a:tabLst>
                <a:tab pos="1485900" algn="l"/>
              </a:tabLst>
            </a:pPr>
            <a:r>
              <a:rPr lang="en-US" sz="1800" dirty="0" err="1"/>
              <a:t>valE</a:t>
            </a:r>
            <a:r>
              <a:rPr lang="en-US" sz="1800" dirty="0"/>
              <a:t>	ALU result</a:t>
            </a:r>
          </a:p>
          <a:p>
            <a:pPr lvl="1">
              <a:tabLst>
                <a:tab pos="1485900" algn="l"/>
              </a:tabLst>
            </a:pPr>
            <a:r>
              <a:rPr lang="en-US" sz="1800" dirty="0" err="1" smtClean="0"/>
              <a:t>Cnd</a:t>
            </a:r>
            <a:r>
              <a:rPr lang="en-US" sz="1800" dirty="0"/>
              <a:t>	</a:t>
            </a:r>
            <a:r>
              <a:rPr lang="en-US" sz="1800" dirty="0" smtClean="0"/>
              <a:t>Branch/move flag</a:t>
            </a:r>
            <a:endParaRPr lang="en-US" sz="1800" dirty="0"/>
          </a:p>
          <a:p>
            <a:pPr marL="0" indent="0">
              <a:tabLst>
                <a:tab pos="1485900" algn="l"/>
              </a:tabLst>
            </a:pPr>
            <a:r>
              <a:rPr lang="en-US" sz="2000" dirty="0"/>
              <a:t>Memory	</a:t>
            </a:r>
          </a:p>
          <a:p>
            <a:pPr lvl="1">
              <a:tabLst>
                <a:tab pos="1485900" algn="l"/>
              </a:tabLst>
            </a:pPr>
            <a:r>
              <a:rPr lang="en-US" sz="1800" dirty="0" err="1"/>
              <a:t>valM</a:t>
            </a:r>
            <a:r>
              <a:rPr lang="en-US" sz="1800" dirty="0"/>
              <a:t>	Value from memory</a:t>
            </a:r>
          </a:p>
        </p:txBody>
      </p:sp>
    </p:spTree>
    <p:extLst>
      <p:ext uri="{BB962C8B-B14F-4D97-AF65-F5344CB8AC3E}">
        <p14:creationId xmlns:p14="http://schemas.microsoft.com/office/powerpoint/2010/main" val="14014747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SEQ Hardware</a:t>
            </a:r>
          </a:p>
        </p:txBody>
      </p:sp>
      <p:sp>
        <p:nvSpPr>
          <p:cNvPr id="35942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1219200"/>
            <a:ext cx="3824287" cy="5213350"/>
          </a:xfrm>
        </p:spPr>
        <p:txBody>
          <a:bodyPr/>
          <a:lstStyle/>
          <a:p>
            <a:r>
              <a:rPr lang="en-US" sz="2000" dirty="0"/>
              <a:t>Key</a:t>
            </a:r>
          </a:p>
          <a:p>
            <a:pPr lvl="1"/>
            <a:r>
              <a:rPr lang="en-US" sz="1800" dirty="0"/>
              <a:t>Blue boxes:     predesigned hardware blocks</a:t>
            </a:r>
          </a:p>
          <a:p>
            <a:pPr lvl="2"/>
            <a:r>
              <a:rPr lang="en-US" sz="1600" dirty="0"/>
              <a:t>E.g., memories, ALU</a:t>
            </a:r>
          </a:p>
          <a:p>
            <a:pPr lvl="1"/>
            <a:r>
              <a:rPr lang="en-US" sz="1800" dirty="0"/>
              <a:t>Gray boxes:             control logic</a:t>
            </a:r>
          </a:p>
          <a:p>
            <a:pPr lvl="2"/>
            <a:r>
              <a:rPr lang="en-US" sz="1600" dirty="0"/>
              <a:t>Describe in HCL</a:t>
            </a:r>
          </a:p>
          <a:p>
            <a:pPr lvl="1"/>
            <a:r>
              <a:rPr lang="en-US" sz="1800" dirty="0"/>
              <a:t>White ovals:                      labels for signals</a:t>
            </a:r>
          </a:p>
          <a:p>
            <a:pPr lvl="1"/>
            <a:r>
              <a:rPr lang="en-US" sz="1800" dirty="0"/>
              <a:t>Thick lines:                     </a:t>
            </a:r>
            <a:r>
              <a:rPr lang="en-US" sz="1800" dirty="0" smtClean="0"/>
              <a:t>64-</a:t>
            </a:r>
            <a:r>
              <a:rPr lang="en-US" sz="1800" dirty="0"/>
              <a:t>bit word values</a:t>
            </a:r>
          </a:p>
          <a:p>
            <a:pPr lvl="1"/>
            <a:r>
              <a:rPr lang="en-US" sz="1800" dirty="0"/>
              <a:t>Thin lines:                         4-8 bit values</a:t>
            </a:r>
          </a:p>
          <a:p>
            <a:pPr lvl="1"/>
            <a:r>
              <a:rPr lang="en-US" sz="1800" dirty="0"/>
              <a:t>Dotted lines:                     1-bit values</a:t>
            </a:r>
          </a:p>
          <a:p>
            <a:pPr lvl="1"/>
            <a:endParaRPr lang="en-US" sz="1800" dirty="0"/>
          </a:p>
        </p:txBody>
      </p:sp>
      <p:pic>
        <p:nvPicPr>
          <p:cNvPr id="359431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65650" y="98425"/>
            <a:ext cx="4226875" cy="6294368"/>
          </a:xfrm>
          <a:prstGeom prst="rect">
            <a:avLst/>
          </a:prstGeom>
          <a:noFill/>
          <a:ln w="19050" cap="flat" cmpd="sng">
            <a:noFill/>
            <a:prstDash val="solid"/>
            <a:miter lim="800000"/>
            <a:headEnd type="none" w="med" len="med"/>
            <a:tailEnd type="none" w="sm" len="sm"/>
          </a:ln>
        </p:spPr>
      </p:pic>
    </p:spTree>
    <p:extLst>
      <p:ext uri="{BB962C8B-B14F-4D97-AF65-F5344CB8AC3E}">
        <p14:creationId xmlns:p14="http://schemas.microsoft.com/office/powerpoint/2010/main" val="260540780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2564" name="Group 322563"/>
          <p:cNvGrpSpPr/>
          <p:nvPr/>
        </p:nvGrpSpPr>
        <p:grpSpPr>
          <a:xfrm>
            <a:off x="2051050" y="831850"/>
            <a:ext cx="6096000" cy="311150"/>
            <a:chOff x="2051050" y="831850"/>
            <a:chExt cx="6096000" cy="311150"/>
          </a:xfrm>
        </p:grpSpPr>
        <p:sp>
          <p:nvSpPr>
            <p:cNvPr id="322567" name="Rectangle 7"/>
            <p:cNvSpPr>
              <a:spLocks noChangeArrowheads="1"/>
            </p:cNvSpPr>
            <p:nvPr/>
          </p:nvSpPr>
          <p:spPr bwMode="auto">
            <a:xfrm>
              <a:off x="20510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568" name="Rectangle 8"/>
            <p:cNvSpPr>
              <a:spLocks noChangeArrowheads="1"/>
            </p:cNvSpPr>
            <p:nvPr/>
          </p:nvSpPr>
          <p:spPr bwMode="auto">
            <a:xfrm>
              <a:off x="26606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1</a:t>
              </a:r>
            </a:p>
          </p:txBody>
        </p:sp>
        <p:sp>
          <p:nvSpPr>
            <p:cNvPr id="322569" name="Rectangle 9"/>
            <p:cNvSpPr>
              <a:spLocks noChangeArrowheads="1"/>
            </p:cNvSpPr>
            <p:nvPr/>
          </p:nvSpPr>
          <p:spPr bwMode="auto">
            <a:xfrm>
              <a:off x="32702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2</a:t>
              </a:r>
            </a:p>
          </p:txBody>
        </p:sp>
        <p:sp>
          <p:nvSpPr>
            <p:cNvPr id="322570" name="Rectangle 10"/>
            <p:cNvSpPr>
              <a:spLocks noChangeArrowheads="1"/>
            </p:cNvSpPr>
            <p:nvPr/>
          </p:nvSpPr>
          <p:spPr bwMode="auto">
            <a:xfrm>
              <a:off x="38798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3</a:t>
              </a:r>
            </a:p>
          </p:txBody>
        </p:sp>
        <p:sp>
          <p:nvSpPr>
            <p:cNvPr id="322571" name="Rectangle 11"/>
            <p:cNvSpPr>
              <a:spLocks noChangeArrowheads="1"/>
            </p:cNvSpPr>
            <p:nvPr/>
          </p:nvSpPr>
          <p:spPr bwMode="auto">
            <a:xfrm>
              <a:off x="44894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4</a:t>
              </a:r>
            </a:p>
          </p:txBody>
        </p:sp>
        <p:sp>
          <p:nvSpPr>
            <p:cNvPr id="322572" name="Rectangle 12"/>
            <p:cNvSpPr>
              <a:spLocks noChangeArrowheads="1"/>
            </p:cNvSpPr>
            <p:nvPr/>
          </p:nvSpPr>
          <p:spPr bwMode="auto">
            <a:xfrm>
              <a:off x="50990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5</a:t>
              </a:r>
            </a:p>
          </p:txBody>
        </p:sp>
        <p:sp>
          <p:nvSpPr>
            <p:cNvPr id="119" name="Rectangle 8"/>
            <p:cNvSpPr>
              <a:spLocks noChangeArrowheads="1"/>
            </p:cNvSpPr>
            <p:nvPr/>
          </p:nvSpPr>
          <p:spPr bwMode="auto">
            <a:xfrm>
              <a:off x="57086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6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120" name="Rectangle 9"/>
            <p:cNvSpPr>
              <a:spLocks noChangeArrowheads="1"/>
            </p:cNvSpPr>
            <p:nvPr/>
          </p:nvSpPr>
          <p:spPr bwMode="auto">
            <a:xfrm>
              <a:off x="63182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7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121" name="Rectangle 10"/>
            <p:cNvSpPr>
              <a:spLocks noChangeArrowheads="1"/>
            </p:cNvSpPr>
            <p:nvPr/>
          </p:nvSpPr>
          <p:spPr bwMode="auto">
            <a:xfrm>
              <a:off x="69278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8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122" name="Rectangle 11"/>
            <p:cNvSpPr>
              <a:spLocks noChangeArrowheads="1"/>
            </p:cNvSpPr>
            <p:nvPr/>
          </p:nvSpPr>
          <p:spPr bwMode="auto">
            <a:xfrm>
              <a:off x="75374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9</a:t>
              </a:r>
              <a:endParaRPr lang="en-US" sz="1400" b="0" dirty="0">
                <a:latin typeface="Courier New" pitchFamily="49" charset="0"/>
              </a:endParaRPr>
            </a:p>
          </p:txBody>
        </p:sp>
      </p:grpSp>
      <p:sp>
        <p:nvSpPr>
          <p:cNvPr id="322627" name="Rectangle 67"/>
          <p:cNvSpPr>
            <a:spLocks noChangeArrowheads="1"/>
          </p:cNvSpPr>
          <p:nvPr/>
        </p:nvSpPr>
        <p:spPr bwMode="auto">
          <a:xfrm>
            <a:off x="3270250" y="259080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V</a:t>
            </a:r>
          </a:p>
        </p:txBody>
      </p:sp>
      <p:sp>
        <p:nvSpPr>
          <p:cNvPr id="322638" name="Rectangle 78"/>
          <p:cNvSpPr>
            <a:spLocks noChangeArrowheads="1"/>
          </p:cNvSpPr>
          <p:nvPr/>
        </p:nvSpPr>
        <p:spPr bwMode="auto">
          <a:xfrm>
            <a:off x="3270250" y="304800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D</a:t>
            </a:r>
          </a:p>
        </p:txBody>
      </p:sp>
      <p:sp>
        <p:nvSpPr>
          <p:cNvPr id="322649" name="Rectangle 89"/>
          <p:cNvSpPr>
            <a:spLocks noChangeArrowheads="1"/>
          </p:cNvSpPr>
          <p:nvPr/>
        </p:nvSpPr>
        <p:spPr bwMode="auto">
          <a:xfrm>
            <a:off x="3270250" y="350520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D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6318250" y="527050"/>
            <a:ext cx="2743200" cy="51054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  <a:round/>
            <a:headEnd type="none" w="med" len="med"/>
            <a:tailEnd type="triangle" w="sm" len="sm"/>
          </a:ln>
          <a:effectLst/>
        </p:spPr>
        <p:txBody>
          <a:bodyPr vert="horz" wrap="squar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Y86-64 </a:t>
            </a:r>
            <a:r>
              <a:rPr lang="en-US" dirty="0"/>
              <a:t>Instruction </a:t>
            </a:r>
            <a:r>
              <a:rPr lang="en-US" dirty="0" smtClean="0"/>
              <a:t>Set #2</a:t>
            </a:r>
            <a:endParaRPr lang="en-US" dirty="0"/>
          </a:p>
        </p:txBody>
      </p:sp>
      <p:sp>
        <p:nvSpPr>
          <p:cNvPr id="322565" name="Rectangle 5"/>
          <p:cNvSpPr>
            <a:spLocks noChangeArrowheads="1"/>
          </p:cNvSpPr>
          <p:nvPr/>
        </p:nvSpPr>
        <p:spPr bwMode="auto">
          <a:xfrm>
            <a:off x="146050" y="8382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/>
              <a:t>Byte</a:t>
            </a:r>
          </a:p>
        </p:txBody>
      </p:sp>
      <p:grpSp>
        <p:nvGrpSpPr>
          <p:cNvPr id="4" name="Group 214"/>
          <p:cNvGrpSpPr>
            <a:grpSpLocks/>
          </p:cNvGrpSpPr>
          <p:nvPr/>
        </p:nvGrpSpPr>
        <p:grpSpPr bwMode="auto">
          <a:xfrm>
            <a:off x="146050" y="5791200"/>
            <a:ext cx="3124200" cy="304800"/>
            <a:chOff x="336" y="3648"/>
            <a:chExt cx="1968" cy="192"/>
          </a:xfrm>
        </p:grpSpPr>
        <p:sp>
          <p:nvSpPr>
            <p:cNvPr id="322574" name="Rectangle 14"/>
            <p:cNvSpPr>
              <a:spLocks noChangeArrowheads="1"/>
            </p:cNvSpPr>
            <p:nvPr/>
          </p:nvSpPr>
          <p:spPr bwMode="auto">
            <a:xfrm>
              <a:off x="336" y="364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 smtClean="0">
                  <a:latin typeface="Courier New" pitchFamily="49" charset="0"/>
                </a:rPr>
                <a:t>pushq</a:t>
              </a:r>
              <a:r>
                <a:rPr lang="en-US" sz="1400" b="0" dirty="0" smtClean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endParaRPr lang="en-US" sz="1400" b="0" dirty="0"/>
            </a:p>
          </p:txBody>
        </p:sp>
        <p:grpSp>
          <p:nvGrpSpPr>
            <p:cNvPr id="5" name="Group 213"/>
            <p:cNvGrpSpPr>
              <a:grpSpLocks/>
            </p:cNvGrpSpPr>
            <p:nvPr/>
          </p:nvGrpSpPr>
          <p:grpSpPr bwMode="auto">
            <a:xfrm>
              <a:off x="1536" y="3648"/>
              <a:ext cx="384" cy="192"/>
              <a:chOff x="1536" y="3648"/>
              <a:chExt cx="384" cy="192"/>
            </a:xfrm>
          </p:grpSpPr>
          <p:sp>
            <p:nvSpPr>
              <p:cNvPr id="322576" name="Rectangle 16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A</a:t>
                </a:r>
              </a:p>
            </p:txBody>
          </p:sp>
          <p:sp>
            <p:nvSpPr>
              <p:cNvPr id="322577" name="Rectangle 17"/>
              <p:cNvSpPr>
                <a:spLocks noChangeArrowheads="1"/>
              </p:cNvSpPr>
              <p:nvPr/>
            </p:nvSpPr>
            <p:spPr bwMode="auto">
              <a:xfrm>
                <a:off x="1728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78" name="Rectangle 18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6" name="Group 212"/>
            <p:cNvGrpSpPr>
              <a:grpSpLocks/>
            </p:cNvGrpSpPr>
            <p:nvPr/>
          </p:nvGrpSpPr>
          <p:grpSpPr bwMode="auto">
            <a:xfrm>
              <a:off x="1920" y="3648"/>
              <a:ext cx="384" cy="192"/>
              <a:chOff x="1920" y="3648"/>
              <a:chExt cx="384" cy="192"/>
            </a:xfrm>
          </p:grpSpPr>
          <p:sp>
            <p:nvSpPr>
              <p:cNvPr id="322580" name="Rectangle 20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81" name="Rectangle 21"/>
              <p:cNvSpPr>
                <a:spLocks noChangeArrowheads="1"/>
              </p:cNvSpPr>
              <p:nvPr/>
            </p:nvSpPr>
            <p:spPr bwMode="auto">
              <a:xfrm>
                <a:off x="2112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F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582" name="Rectangle 22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sp>
        <p:nvSpPr>
          <p:cNvPr id="322584" name="Rectangle 24"/>
          <p:cNvSpPr>
            <a:spLocks noChangeArrowheads="1"/>
          </p:cNvSpPr>
          <p:nvPr/>
        </p:nvSpPr>
        <p:spPr bwMode="auto">
          <a:xfrm>
            <a:off x="146050" y="44196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>
                <a:latin typeface="Courier New" pitchFamily="49" charset="0"/>
              </a:rPr>
              <a:t>jXX </a:t>
            </a:r>
            <a:r>
              <a:rPr lang="en-US" sz="1400" b="0"/>
              <a:t>Dest</a:t>
            </a:r>
          </a:p>
        </p:txBody>
      </p:sp>
      <p:grpSp>
        <p:nvGrpSpPr>
          <p:cNvPr id="8" name="Group 210"/>
          <p:cNvGrpSpPr>
            <a:grpSpLocks/>
          </p:cNvGrpSpPr>
          <p:nvPr/>
        </p:nvGrpSpPr>
        <p:grpSpPr bwMode="auto">
          <a:xfrm>
            <a:off x="2051050" y="4419600"/>
            <a:ext cx="609600" cy="304800"/>
            <a:chOff x="1536" y="2784"/>
            <a:chExt cx="384" cy="192"/>
          </a:xfrm>
        </p:grpSpPr>
        <p:sp>
          <p:nvSpPr>
            <p:cNvPr id="322586" name="Rectangle 26"/>
            <p:cNvSpPr>
              <a:spLocks noChangeArrowheads="1"/>
            </p:cNvSpPr>
            <p:nvPr/>
          </p:nvSpPr>
          <p:spPr bwMode="auto">
            <a:xfrm>
              <a:off x="1536" y="2784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7</a:t>
              </a:r>
            </a:p>
          </p:txBody>
        </p:sp>
        <p:sp>
          <p:nvSpPr>
            <p:cNvPr id="322587" name="Rectangle 27"/>
            <p:cNvSpPr>
              <a:spLocks noChangeArrowheads="1"/>
            </p:cNvSpPr>
            <p:nvPr/>
          </p:nvSpPr>
          <p:spPr bwMode="auto">
            <a:xfrm>
              <a:off x="1728" y="2784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/>
                <a:t>fn</a:t>
              </a:r>
            </a:p>
          </p:txBody>
        </p:sp>
        <p:sp>
          <p:nvSpPr>
            <p:cNvPr id="322588" name="Rectangle 28"/>
            <p:cNvSpPr>
              <a:spLocks noChangeArrowheads="1"/>
            </p:cNvSpPr>
            <p:nvPr/>
          </p:nvSpPr>
          <p:spPr bwMode="auto">
            <a:xfrm>
              <a:off x="1536" y="278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589" name="Rectangle 29"/>
          <p:cNvSpPr>
            <a:spLocks noChangeArrowheads="1"/>
          </p:cNvSpPr>
          <p:nvPr/>
        </p:nvSpPr>
        <p:spPr bwMode="auto">
          <a:xfrm>
            <a:off x="2660650" y="441325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Dest</a:t>
            </a:r>
          </a:p>
        </p:txBody>
      </p:sp>
      <p:grpSp>
        <p:nvGrpSpPr>
          <p:cNvPr id="9" name="Group 209"/>
          <p:cNvGrpSpPr>
            <a:grpSpLocks/>
          </p:cNvGrpSpPr>
          <p:nvPr/>
        </p:nvGrpSpPr>
        <p:grpSpPr bwMode="auto">
          <a:xfrm>
            <a:off x="146050" y="6248400"/>
            <a:ext cx="3124200" cy="304800"/>
            <a:chOff x="336" y="3936"/>
            <a:chExt cx="1968" cy="192"/>
          </a:xfrm>
        </p:grpSpPr>
        <p:sp>
          <p:nvSpPr>
            <p:cNvPr id="322591" name="Rectangle 31"/>
            <p:cNvSpPr>
              <a:spLocks noChangeArrowheads="1"/>
            </p:cNvSpPr>
            <p:nvPr/>
          </p:nvSpPr>
          <p:spPr bwMode="auto">
            <a:xfrm>
              <a:off x="336" y="393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 smtClean="0">
                  <a:latin typeface="Courier New" pitchFamily="49" charset="0"/>
                </a:rPr>
                <a:t>popq</a:t>
              </a:r>
              <a:r>
                <a:rPr lang="en-US" sz="1400" b="0" dirty="0" smtClean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endParaRPr lang="en-US" sz="1400" b="0" dirty="0"/>
            </a:p>
          </p:txBody>
        </p:sp>
        <p:grpSp>
          <p:nvGrpSpPr>
            <p:cNvPr id="10" name="Group 208"/>
            <p:cNvGrpSpPr>
              <a:grpSpLocks/>
            </p:cNvGrpSpPr>
            <p:nvPr/>
          </p:nvGrpSpPr>
          <p:grpSpPr bwMode="auto">
            <a:xfrm>
              <a:off x="1536" y="3936"/>
              <a:ext cx="384" cy="192"/>
              <a:chOff x="1536" y="3936"/>
              <a:chExt cx="384" cy="192"/>
            </a:xfrm>
          </p:grpSpPr>
          <p:sp>
            <p:nvSpPr>
              <p:cNvPr id="322593" name="Rectangle 33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B</a:t>
                </a:r>
              </a:p>
            </p:txBody>
          </p:sp>
          <p:sp>
            <p:nvSpPr>
              <p:cNvPr id="322594" name="Rectangle 34"/>
              <p:cNvSpPr>
                <a:spLocks noChangeArrowheads="1"/>
              </p:cNvSpPr>
              <p:nvPr/>
            </p:nvSpPr>
            <p:spPr bwMode="auto">
              <a:xfrm>
                <a:off x="1728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95" name="Rectangle 35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207"/>
            <p:cNvGrpSpPr>
              <a:grpSpLocks/>
            </p:cNvGrpSpPr>
            <p:nvPr/>
          </p:nvGrpSpPr>
          <p:grpSpPr bwMode="auto">
            <a:xfrm>
              <a:off x="1920" y="3936"/>
              <a:ext cx="384" cy="192"/>
              <a:chOff x="1920" y="3936"/>
              <a:chExt cx="384" cy="192"/>
            </a:xfrm>
          </p:grpSpPr>
          <p:sp>
            <p:nvSpPr>
              <p:cNvPr id="322597" name="Rectangle 37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98" name="Rectangle 38"/>
              <p:cNvSpPr>
                <a:spLocks noChangeArrowheads="1"/>
              </p:cNvSpPr>
              <p:nvPr/>
            </p:nvSpPr>
            <p:spPr bwMode="auto">
              <a:xfrm>
                <a:off x="2112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F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599" name="Rectangle 39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sp>
        <p:nvSpPr>
          <p:cNvPr id="322601" name="Rectangle 41"/>
          <p:cNvSpPr>
            <a:spLocks noChangeArrowheads="1"/>
          </p:cNvSpPr>
          <p:nvPr/>
        </p:nvSpPr>
        <p:spPr bwMode="auto">
          <a:xfrm>
            <a:off x="146050" y="48768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>
                <a:latin typeface="Courier New" pitchFamily="49" charset="0"/>
              </a:rPr>
              <a:t>call </a:t>
            </a:r>
            <a:r>
              <a:rPr lang="en-US" sz="1400" b="0"/>
              <a:t>Dest</a:t>
            </a:r>
          </a:p>
        </p:txBody>
      </p:sp>
      <p:grpSp>
        <p:nvGrpSpPr>
          <p:cNvPr id="13" name="Group 205"/>
          <p:cNvGrpSpPr>
            <a:grpSpLocks/>
          </p:cNvGrpSpPr>
          <p:nvPr/>
        </p:nvGrpSpPr>
        <p:grpSpPr bwMode="auto">
          <a:xfrm>
            <a:off x="2051050" y="4876800"/>
            <a:ext cx="609600" cy="304800"/>
            <a:chOff x="1536" y="3072"/>
            <a:chExt cx="384" cy="192"/>
          </a:xfrm>
        </p:grpSpPr>
        <p:sp>
          <p:nvSpPr>
            <p:cNvPr id="322603" name="Rectangle 43"/>
            <p:cNvSpPr>
              <a:spLocks noChangeArrowheads="1"/>
            </p:cNvSpPr>
            <p:nvPr/>
          </p:nvSpPr>
          <p:spPr bwMode="auto">
            <a:xfrm>
              <a:off x="1536" y="307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8</a:t>
              </a:r>
            </a:p>
          </p:txBody>
        </p:sp>
        <p:sp>
          <p:nvSpPr>
            <p:cNvPr id="322604" name="Rectangle 44"/>
            <p:cNvSpPr>
              <a:spLocks noChangeArrowheads="1"/>
            </p:cNvSpPr>
            <p:nvPr/>
          </p:nvSpPr>
          <p:spPr bwMode="auto">
            <a:xfrm>
              <a:off x="1728" y="307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05" name="Rectangle 45"/>
            <p:cNvSpPr>
              <a:spLocks noChangeArrowheads="1"/>
            </p:cNvSpPr>
            <p:nvPr/>
          </p:nvSpPr>
          <p:spPr bwMode="auto">
            <a:xfrm>
              <a:off x="1536" y="307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606" name="Rectangle 46"/>
          <p:cNvSpPr>
            <a:spLocks noChangeArrowheads="1"/>
          </p:cNvSpPr>
          <p:nvPr/>
        </p:nvSpPr>
        <p:spPr bwMode="auto">
          <a:xfrm>
            <a:off x="2660650" y="487680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 dirty="0" err="1"/>
              <a:t>Dest</a:t>
            </a:r>
            <a:endParaRPr lang="en-US" sz="1400" b="0" dirty="0"/>
          </a:p>
        </p:txBody>
      </p:sp>
      <p:grpSp>
        <p:nvGrpSpPr>
          <p:cNvPr id="14" name="Group 204"/>
          <p:cNvGrpSpPr>
            <a:grpSpLocks/>
          </p:cNvGrpSpPr>
          <p:nvPr/>
        </p:nvGrpSpPr>
        <p:grpSpPr bwMode="auto">
          <a:xfrm>
            <a:off x="146050" y="2133600"/>
            <a:ext cx="3124200" cy="304800"/>
            <a:chOff x="336" y="1344"/>
            <a:chExt cx="1968" cy="192"/>
          </a:xfrm>
        </p:grpSpPr>
        <p:sp>
          <p:nvSpPr>
            <p:cNvPr id="322608" name="Rectangle 48"/>
            <p:cNvSpPr>
              <a:spLocks noChangeArrowheads="1"/>
            </p:cNvSpPr>
            <p:nvPr/>
          </p:nvSpPr>
          <p:spPr bwMode="auto">
            <a:xfrm>
              <a:off x="336" y="134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 smtClean="0">
                  <a:latin typeface="Courier New" pitchFamily="49" charset="0"/>
                </a:rPr>
                <a:t>cmovXX</a:t>
              </a:r>
              <a:r>
                <a:rPr lang="en-US" sz="1400" b="0" dirty="0" smtClean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r>
                <a:rPr lang="en-US" sz="1400" b="0" dirty="0">
                  <a:latin typeface="Courier New" pitchFamily="49" charset="0"/>
                </a:rPr>
                <a:t>, </a:t>
              </a:r>
              <a:r>
                <a:rPr lang="en-US" sz="1400" b="0" dirty="0" err="1"/>
                <a:t>rB</a:t>
              </a:r>
              <a:endParaRPr lang="en-US" sz="1400" b="0" dirty="0"/>
            </a:p>
          </p:txBody>
        </p:sp>
        <p:grpSp>
          <p:nvGrpSpPr>
            <p:cNvPr id="15" name="Group 203"/>
            <p:cNvGrpSpPr>
              <a:grpSpLocks/>
            </p:cNvGrpSpPr>
            <p:nvPr/>
          </p:nvGrpSpPr>
          <p:grpSpPr bwMode="auto">
            <a:xfrm>
              <a:off x="1536" y="1344"/>
              <a:ext cx="384" cy="192"/>
              <a:chOff x="1536" y="1344"/>
              <a:chExt cx="384" cy="192"/>
            </a:xfrm>
          </p:grpSpPr>
          <p:sp>
            <p:nvSpPr>
              <p:cNvPr id="322610" name="Rectangle 50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611" name="Rectangle 51"/>
              <p:cNvSpPr>
                <a:spLocks noChangeArrowheads="1"/>
              </p:cNvSpPr>
              <p:nvPr/>
            </p:nvSpPr>
            <p:spPr bwMode="auto">
              <a:xfrm>
                <a:off x="1728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/>
                  <a:t>fn</a:t>
                </a:r>
                <a:endParaRPr lang="en-US" sz="1400" b="0" dirty="0"/>
              </a:p>
            </p:txBody>
          </p:sp>
          <p:sp>
            <p:nvSpPr>
              <p:cNvPr id="322612" name="Rectangle 52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6" name="Group 202"/>
            <p:cNvGrpSpPr>
              <a:grpSpLocks/>
            </p:cNvGrpSpPr>
            <p:nvPr/>
          </p:nvGrpSpPr>
          <p:grpSpPr bwMode="auto">
            <a:xfrm>
              <a:off x="1920" y="1344"/>
              <a:ext cx="384" cy="192"/>
              <a:chOff x="1920" y="1344"/>
              <a:chExt cx="384" cy="192"/>
            </a:xfrm>
          </p:grpSpPr>
          <p:sp>
            <p:nvSpPr>
              <p:cNvPr id="322614" name="Rectangle 54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15" name="Rectangle 55"/>
              <p:cNvSpPr>
                <a:spLocks noChangeArrowheads="1"/>
              </p:cNvSpPr>
              <p:nvPr/>
            </p:nvSpPr>
            <p:spPr bwMode="auto">
              <a:xfrm>
                <a:off x="2112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16" name="Rectangle 56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sp>
        <p:nvSpPr>
          <p:cNvPr id="322618" name="Rectangle 58"/>
          <p:cNvSpPr>
            <a:spLocks noChangeArrowheads="1"/>
          </p:cNvSpPr>
          <p:nvPr/>
        </p:nvSpPr>
        <p:spPr bwMode="auto">
          <a:xfrm>
            <a:off x="146050" y="25908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irmovq</a:t>
            </a:r>
            <a:r>
              <a:rPr lang="en-US" sz="1400" b="0" dirty="0" smtClean="0">
                <a:latin typeface="Courier New" pitchFamily="49" charset="0"/>
              </a:rPr>
              <a:t> </a:t>
            </a:r>
            <a:r>
              <a:rPr lang="en-US" sz="1400" b="0" dirty="0"/>
              <a:t>V</a:t>
            </a:r>
            <a:r>
              <a:rPr lang="en-US" sz="1400" b="0" dirty="0">
                <a:latin typeface="Courier New" pitchFamily="49" charset="0"/>
              </a:rPr>
              <a:t>, </a:t>
            </a:r>
            <a:r>
              <a:rPr lang="en-US" sz="1400" b="0" dirty="0" err="1"/>
              <a:t>rB</a:t>
            </a:r>
            <a:endParaRPr lang="en-US" sz="1400" b="0" dirty="0"/>
          </a:p>
        </p:txBody>
      </p:sp>
      <p:grpSp>
        <p:nvGrpSpPr>
          <p:cNvPr id="18" name="Group 200"/>
          <p:cNvGrpSpPr>
            <a:grpSpLocks/>
          </p:cNvGrpSpPr>
          <p:nvPr/>
        </p:nvGrpSpPr>
        <p:grpSpPr bwMode="auto">
          <a:xfrm>
            <a:off x="2051050" y="2590800"/>
            <a:ext cx="609600" cy="304800"/>
            <a:chOff x="1536" y="1632"/>
            <a:chExt cx="384" cy="192"/>
          </a:xfrm>
        </p:grpSpPr>
        <p:sp>
          <p:nvSpPr>
            <p:cNvPr id="322620" name="Rectangle 60"/>
            <p:cNvSpPr>
              <a:spLocks noChangeArrowheads="1"/>
            </p:cNvSpPr>
            <p:nvPr/>
          </p:nvSpPr>
          <p:spPr bwMode="auto">
            <a:xfrm>
              <a:off x="1536" y="163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3</a:t>
              </a:r>
            </a:p>
          </p:txBody>
        </p:sp>
        <p:sp>
          <p:nvSpPr>
            <p:cNvPr id="322621" name="Rectangle 61"/>
            <p:cNvSpPr>
              <a:spLocks noChangeArrowheads="1"/>
            </p:cNvSpPr>
            <p:nvPr/>
          </p:nvSpPr>
          <p:spPr bwMode="auto">
            <a:xfrm>
              <a:off x="1728" y="163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22" name="Rectangle 62"/>
            <p:cNvSpPr>
              <a:spLocks noChangeArrowheads="1"/>
            </p:cNvSpPr>
            <p:nvPr/>
          </p:nvSpPr>
          <p:spPr bwMode="auto">
            <a:xfrm>
              <a:off x="1536" y="163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grpSp>
        <p:nvGrpSpPr>
          <p:cNvPr id="19" name="Group 199"/>
          <p:cNvGrpSpPr>
            <a:grpSpLocks/>
          </p:cNvGrpSpPr>
          <p:nvPr/>
        </p:nvGrpSpPr>
        <p:grpSpPr bwMode="auto">
          <a:xfrm>
            <a:off x="2660650" y="2590800"/>
            <a:ext cx="609600" cy="304800"/>
            <a:chOff x="1920" y="1632"/>
            <a:chExt cx="384" cy="192"/>
          </a:xfrm>
        </p:grpSpPr>
        <p:sp>
          <p:nvSpPr>
            <p:cNvPr id="322624" name="Rectangle 64"/>
            <p:cNvSpPr>
              <a:spLocks noChangeArrowheads="1"/>
            </p:cNvSpPr>
            <p:nvPr/>
          </p:nvSpPr>
          <p:spPr bwMode="auto">
            <a:xfrm>
              <a:off x="1920" y="1632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F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322625" name="Rectangle 65"/>
            <p:cNvSpPr>
              <a:spLocks noChangeArrowheads="1"/>
            </p:cNvSpPr>
            <p:nvPr/>
          </p:nvSpPr>
          <p:spPr bwMode="auto">
            <a:xfrm>
              <a:off x="2112" y="1632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rB</a:t>
              </a:r>
            </a:p>
          </p:txBody>
        </p:sp>
        <p:sp>
          <p:nvSpPr>
            <p:cNvPr id="322626" name="Rectangle 66"/>
            <p:cNvSpPr>
              <a:spLocks noChangeArrowheads="1"/>
            </p:cNvSpPr>
            <p:nvPr/>
          </p:nvSpPr>
          <p:spPr bwMode="auto">
            <a:xfrm>
              <a:off x="1920" y="163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629" name="Rectangle 69"/>
          <p:cNvSpPr>
            <a:spLocks noChangeArrowheads="1"/>
          </p:cNvSpPr>
          <p:nvPr/>
        </p:nvSpPr>
        <p:spPr bwMode="auto">
          <a:xfrm>
            <a:off x="146050" y="30480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rmmovq</a:t>
            </a:r>
            <a:r>
              <a:rPr lang="en-US" sz="1400" b="0" dirty="0" smtClean="0">
                <a:latin typeface="Courier New" pitchFamily="49" charset="0"/>
              </a:rPr>
              <a:t> </a:t>
            </a:r>
            <a:r>
              <a:rPr lang="en-US" sz="1400" b="0" dirty="0" err="1"/>
              <a:t>rA</a:t>
            </a:r>
            <a:r>
              <a:rPr lang="en-US" sz="1400" b="0" dirty="0">
                <a:latin typeface="Courier New" pitchFamily="49" charset="0"/>
              </a:rPr>
              <a:t>, </a:t>
            </a:r>
            <a:r>
              <a:rPr lang="en-US" sz="1400" b="0" dirty="0"/>
              <a:t>D</a:t>
            </a:r>
            <a:r>
              <a:rPr lang="en-US" sz="1400" b="0" dirty="0">
                <a:latin typeface="Courier New" pitchFamily="49" charset="0"/>
              </a:rPr>
              <a:t>(</a:t>
            </a:r>
            <a:r>
              <a:rPr lang="en-US" sz="1400" b="0" dirty="0" err="1"/>
              <a:t>rB</a:t>
            </a:r>
            <a:r>
              <a:rPr lang="en-US" sz="1400" b="0" dirty="0">
                <a:latin typeface="Courier New" pitchFamily="49" charset="0"/>
              </a:rPr>
              <a:t>)</a:t>
            </a:r>
          </a:p>
        </p:txBody>
      </p:sp>
      <p:grpSp>
        <p:nvGrpSpPr>
          <p:cNvPr id="21" name="Group 197"/>
          <p:cNvGrpSpPr>
            <a:grpSpLocks/>
          </p:cNvGrpSpPr>
          <p:nvPr/>
        </p:nvGrpSpPr>
        <p:grpSpPr bwMode="auto">
          <a:xfrm>
            <a:off x="2051050" y="3048000"/>
            <a:ext cx="609600" cy="304800"/>
            <a:chOff x="1536" y="1920"/>
            <a:chExt cx="384" cy="192"/>
          </a:xfrm>
        </p:grpSpPr>
        <p:sp>
          <p:nvSpPr>
            <p:cNvPr id="322631" name="Rectangle 71"/>
            <p:cNvSpPr>
              <a:spLocks noChangeArrowheads="1"/>
            </p:cNvSpPr>
            <p:nvPr/>
          </p:nvSpPr>
          <p:spPr bwMode="auto">
            <a:xfrm>
              <a:off x="1536" y="192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4</a:t>
              </a:r>
            </a:p>
          </p:txBody>
        </p:sp>
        <p:sp>
          <p:nvSpPr>
            <p:cNvPr id="322632" name="Rectangle 72"/>
            <p:cNvSpPr>
              <a:spLocks noChangeArrowheads="1"/>
            </p:cNvSpPr>
            <p:nvPr/>
          </p:nvSpPr>
          <p:spPr bwMode="auto">
            <a:xfrm>
              <a:off x="1728" y="192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33" name="Rectangle 73"/>
            <p:cNvSpPr>
              <a:spLocks noChangeArrowheads="1"/>
            </p:cNvSpPr>
            <p:nvPr/>
          </p:nvSpPr>
          <p:spPr bwMode="auto">
            <a:xfrm>
              <a:off x="1536" y="1920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grpSp>
        <p:nvGrpSpPr>
          <p:cNvPr id="22" name="Group 196"/>
          <p:cNvGrpSpPr>
            <a:grpSpLocks/>
          </p:cNvGrpSpPr>
          <p:nvPr/>
        </p:nvGrpSpPr>
        <p:grpSpPr bwMode="auto">
          <a:xfrm>
            <a:off x="2660650" y="3048000"/>
            <a:ext cx="609600" cy="304800"/>
            <a:chOff x="1920" y="1920"/>
            <a:chExt cx="384" cy="192"/>
          </a:xfrm>
        </p:grpSpPr>
        <p:sp>
          <p:nvSpPr>
            <p:cNvPr id="322635" name="Rectangle 75"/>
            <p:cNvSpPr>
              <a:spLocks noChangeArrowheads="1"/>
            </p:cNvSpPr>
            <p:nvPr/>
          </p:nvSpPr>
          <p:spPr bwMode="auto">
            <a:xfrm>
              <a:off x="1920" y="1920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rA</a:t>
              </a:r>
            </a:p>
          </p:txBody>
        </p:sp>
        <p:sp>
          <p:nvSpPr>
            <p:cNvPr id="322636" name="Rectangle 76"/>
            <p:cNvSpPr>
              <a:spLocks noChangeArrowheads="1"/>
            </p:cNvSpPr>
            <p:nvPr/>
          </p:nvSpPr>
          <p:spPr bwMode="auto">
            <a:xfrm>
              <a:off x="2112" y="1920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rB</a:t>
              </a:r>
            </a:p>
          </p:txBody>
        </p:sp>
        <p:sp>
          <p:nvSpPr>
            <p:cNvPr id="322637" name="Rectangle 77"/>
            <p:cNvSpPr>
              <a:spLocks noChangeArrowheads="1"/>
            </p:cNvSpPr>
            <p:nvPr/>
          </p:nvSpPr>
          <p:spPr bwMode="auto">
            <a:xfrm>
              <a:off x="1920" y="1920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640" name="Rectangle 80"/>
          <p:cNvSpPr>
            <a:spLocks noChangeArrowheads="1"/>
          </p:cNvSpPr>
          <p:nvPr/>
        </p:nvSpPr>
        <p:spPr bwMode="auto">
          <a:xfrm>
            <a:off x="146050" y="35052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mrmovq</a:t>
            </a:r>
            <a:r>
              <a:rPr lang="en-US" sz="1400" b="0" dirty="0" smtClean="0">
                <a:latin typeface="Courier New" pitchFamily="49" charset="0"/>
              </a:rPr>
              <a:t> </a:t>
            </a:r>
            <a:r>
              <a:rPr lang="en-US" sz="1400" b="0" dirty="0"/>
              <a:t>D</a:t>
            </a:r>
            <a:r>
              <a:rPr lang="en-US" sz="1400" b="0" dirty="0">
                <a:latin typeface="Courier New" pitchFamily="49" charset="0"/>
              </a:rPr>
              <a:t>(</a:t>
            </a:r>
            <a:r>
              <a:rPr lang="en-US" sz="1400" b="0" dirty="0" err="1"/>
              <a:t>rB</a:t>
            </a:r>
            <a:r>
              <a:rPr lang="en-US" sz="1400" b="0" dirty="0">
                <a:latin typeface="Courier New" pitchFamily="49" charset="0"/>
              </a:rPr>
              <a:t>), </a:t>
            </a:r>
            <a:r>
              <a:rPr lang="en-US" sz="1400" b="0" dirty="0" err="1"/>
              <a:t>rA</a:t>
            </a:r>
            <a:endParaRPr lang="en-US" sz="1400" b="0" dirty="0"/>
          </a:p>
        </p:txBody>
      </p:sp>
      <p:grpSp>
        <p:nvGrpSpPr>
          <p:cNvPr id="24" name="Group 194"/>
          <p:cNvGrpSpPr>
            <a:grpSpLocks/>
          </p:cNvGrpSpPr>
          <p:nvPr/>
        </p:nvGrpSpPr>
        <p:grpSpPr bwMode="auto">
          <a:xfrm>
            <a:off x="2051050" y="3505200"/>
            <a:ext cx="609600" cy="304800"/>
            <a:chOff x="1536" y="2208"/>
            <a:chExt cx="384" cy="192"/>
          </a:xfrm>
        </p:grpSpPr>
        <p:sp>
          <p:nvSpPr>
            <p:cNvPr id="322642" name="Rectangle 82"/>
            <p:cNvSpPr>
              <a:spLocks noChangeArrowheads="1"/>
            </p:cNvSpPr>
            <p:nvPr/>
          </p:nvSpPr>
          <p:spPr bwMode="auto">
            <a:xfrm>
              <a:off x="1536" y="220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5</a:t>
              </a:r>
            </a:p>
          </p:txBody>
        </p:sp>
        <p:sp>
          <p:nvSpPr>
            <p:cNvPr id="322643" name="Rectangle 83"/>
            <p:cNvSpPr>
              <a:spLocks noChangeArrowheads="1"/>
            </p:cNvSpPr>
            <p:nvPr/>
          </p:nvSpPr>
          <p:spPr bwMode="auto">
            <a:xfrm>
              <a:off x="1728" y="220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44" name="Rectangle 84"/>
            <p:cNvSpPr>
              <a:spLocks noChangeArrowheads="1"/>
            </p:cNvSpPr>
            <p:nvPr/>
          </p:nvSpPr>
          <p:spPr bwMode="auto">
            <a:xfrm>
              <a:off x="1536" y="220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grpSp>
        <p:nvGrpSpPr>
          <p:cNvPr id="25" name="Group 193"/>
          <p:cNvGrpSpPr>
            <a:grpSpLocks/>
          </p:cNvGrpSpPr>
          <p:nvPr/>
        </p:nvGrpSpPr>
        <p:grpSpPr bwMode="auto">
          <a:xfrm>
            <a:off x="2660650" y="3505200"/>
            <a:ext cx="609600" cy="304800"/>
            <a:chOff x="1920" y="2208"/>
            <a:chExt cx="384" cy="192"/>
          </a:xfrm>
        </p:grpSpPr>
        <p:sp>
          <p:nvSpPr>
            <p:cNvPr id="322646" name="Rectangle 86"/>
            <p:cNvSpPr>
              <a:spLocks noChangeArrowheads="1"/>
            </p:cNvSpPr>
            <p:nvPr/>
          </p:nvSpPr>
          <p:spPr bwMode="auto">
            <a:xfrm>
              <a:off x="1920" y="2208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rA</a:t>
              </a:r>
            </a:p>
          </p:txBody>
        </p:sp>
        <p:sp>
          <p:nvSpPr>
            <p:cNvPr id="322647" name="Rectangle 87"/>
            <p:cNvSpPr>
              <a:spLocks noChangeArrowheads="1"/>
            </p:cNvSpPr>
            <p:nvPr/>
          </p:nvSpPr>
          <p:spPr bwMode="auto">
            <a:xfrm>
              <a:off x="2112" y="2208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rB</a:t>
              </a:r>
            </a:p>
          </p:txBody>
        </p:sp>
        <p:sp>
          <p:nvSpPr>
            <p:cNvPr id="322648" name="Rectangle 88"/>
            <p:cNvSpPr>
              <a:spLocks noChangeArrowheads="1"/>
            </p:cNvSpPr>
            <p:nvPr/>
          </p:nvSpPr>
          <p:spPr bwMode="auto">
            <a:xfrm>
              <a:off x="1920" y="220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grpSp>
        <p:nvGrpSpPr>
          <p:cNvPr id="26" name="Group 192"/>
          <p:cNvGrpSpPr>
            <a:grpSpLocks/>
          </p:cNvGrpSpPr>
          <p:nvPr/>
        </p:nvGrpSpPr>
        <p:grpSpPr bwMode="auto">
          <a:xfrm>
            <a:off x="146050" y="3962400"/>
            <a:ext cx="3124200" cy="304800"/>
            <a:chOff x="336" y="2496"/>
            <a:chExt cx="1968" cy="192"/>
          </a:xfrm>
        </p:grpSpPr>
        <p:sp>
          <p:nvSpPr>
            <p:cNvPr id="322651" name="Rectangle 91"/>
            <p:cNvSpPr>
              <a:spLocks noChangeArrowheads="1"/>
            </p:cNvSpPr>
            <p:nvPr/>
          </p:nvSpPr>
          <p:spPr bwMode="auto">
            <a:xfrm>
              <a:off x="336" y="249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 smtClean="0">
                  <a:latin typeface="Courier New" pitchFamily="49" charset="0"/>
                </a:rPr>
                <a:t>OPq</a:t>
              </a:r>
              <a:r>
                <a:rPr lang="en-US" sz="1400" b="0" dirty="0" smtClean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r>
                <a:rPr lang="en-US" sz="1400" b="0" dirty="0">
                  <a:latin typeface="Courier New" pitchFamily="49" charset="0"/>
                </a:rPr>
                <a:t>, </a:t>
              </a:r>
              <a:r>
                <a:rPr lang="en-US" sz="1400" b="0" dirty="0" err="1"/>
                <a:t>rB</a:t>
              </a:r>
              <a:endParaRPr lang="en-US" sz="1400" b="0" dirty="0"/>
            </a:p>
          </p:txBody>
        </p:sp>
        <p:grpSp>
          <p:nvGrpSpPr>
            <p:cNvPr id="27" name="Group 191"/>
            <p:cNvGrpSpPr>
              <a:grpSpLocks/>
            </p:cNvGrpSpPr>
            <p:nvPr/>
          </p:nvGrpSpPr>
          <p:grpSpPr bwMode="auto">
            <a:xfrm>
              <a:off x="1536" y="2496"/>
              <a:ext cx="384" cy="192"/>
              <a:chOff x="1536" y="2496"/>
              <a:chExt cx="384" cy="192"/>
            </a:xfrm>
          </p:grpSpPr>
          <p:sp>
            <p:nvSpPr>
              <p:cNvPr id="322653" name="Rectangle 93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54" name="Rectangle 94"/>
              <p:cNvSpPr>
                <a:spLocks noChangeArrowheads="1"/>
              </p:cNvSpPr>
              <p:nvPr/>
            </p:nvSpPr>
            <p:spPr bwMode="auto">
              <a:xfrm>
                <a:off x="1728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fn</a:t>
                </a:r>
              </a:p>
            </p:txBody>
          </p:sp>
          <p:sp>
            <p:nvSpPr>
              <p:cNvPr id="322655" name="Rectangle 95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8" name="Group 190"/>
            <p:cNvGrpSpPr>
              <a:grpSpLocks/>
            </p:cNvGrpSpPr>
            <p:nvPr/>
          </p:nvGrpSpPr>
          <p:grpSpPr bwMode="auto">
            <a:xfrm>
              <a:off x="1920" y="2496"/>
              <a:ext cx="384" cy="192"/>
              <a:chOff x="1920" y="2496"/>
              <a:chExt cx="384" cy="192"/>
            </a:xfrm>
          </p:grpSpPr>
          <p:sp>
            <p:nvSpPr>
              <p:cNvPr id="322657" name="Rectangle 97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58" name="Rectangle 98"/>
              <p:cNvSpPr>
                <a:spLocks noChangeArrowheads="1"/>
              </p:cNvSpPr>
              <p:nvPr/>
            </p:nvSpPr>
            <p:spPr bwMode="auto">
              <a:xfrm>
                <a:off x="2112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59" name="Rectangle 99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29" name="Group 189"/>
          <p:cNvGrpSpPr>
            <a:grpSpLocks/>
          </p:cNvGrpSpPr>
          <p:nvPr/>
        </p:nvGrpSpPr>
        <p:grpSpPr bwMode="auto">
          <a:xfrm>
            <a:off x="146050" y="5334000"/>
            <a:ext cx="2514600" cy="304800"/>
            <a:chOff x="336" y="3360"/>
            <a:chExt cx="1584" cy="192"/>
          </a:xfrm>
        </p:grpSpPr>
        <p:sp>
          <p:nvSpPr>
            <p:cNvPr id="322661" name="Rectangle 101"/>
            <p:cNvSpPr>
              <a:spLocks noChangeArrowheads="1"/>
            </p:cNvSpPr>
            <p:nvPr/>
          </p:nvSpPr>
          <p:spPr bwMode="auto">
            <a:xfrm>
              <a:off x="336" y="336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ret</a:t>
              </a:r>
            </a:p>
          </p:txBody>
        </p:sp>
        <p:grpSp>
          <p:nvGrpSpPr>
            <p:cNvPr id="30" name="Group 188"/>
            <p:cNvGrpSpPr>
              <a:grpSpLocks/>
            </p:cNvGrpSpPr>
            <p:nvPr/>
          </p:nvGrpSpPr>
          <p:grpSpPr bwMode="auto">
            <a:xfrm>
              <a:off x="1536" y="3360"/>
              <a:ext cx="384" cy="192"/>
              <a:chOff x="1536" y="3360"/>
              <a:chExt cx="384" cy="192"/>
            </a:xfrm>
          </p:grpSpPr>
          <p:sp>
            <p:nvSpPr>
              <p:cNvPr id="322663" name="Rectangle 103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9</a:t>
                </a:r>
              </a:p>
            </p:txBody>
          </p:sp>
          <p:sp>
            <p:nvSpPr>
              <p:cNvPr id="322664" name="Rectangle 104"/>
              <p:cNvSpPr>
                <a:spLocks noChangeArrowheads="1"/>
              </p:cNvSpPr>
              <p:nvPr/>
            </p:nvSpPr>
            <p:spPr bwMode="auto">
              <a:xfrm>
                <a:off x="1728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65" name="Rectangle 105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1" name="Group 187"/>
          <p:cNvGrpSpPr>
            <a:grpSpLocks/>
          </p:cNvGrpSpPr>
          <p:nvPr/>
        </p:nvGrpSpPr>
        <p:grpSpPr bwMode="auto">
          <a:xfrm>
            <a:off x="146050" y="1670050"/>
            <a:ext cx="2514600" cy="304800"/>
            <a:chOff x="336" y="768"/>
            <a:chExt cx="1584" cy="192"/>
          </a:xfrm>
        </p:grpSpPr>
        <p:sp>
          <p:nvSpPr>
            <p:cNvPr id="322667" name="Rectangle 107"/>
            <p:cNvSpPr>
              <a:spLocks noChangeArrowheads="1"/>
            </p:cNvSpPr>
            <p:nvPr/>
          </p:nvSpPr>
          <p:spPr bwMode="auto">
            <a:xfrm>
              <a:off x="336" y="76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nop</a:t>
              </a:r>
            </a:p>
          </p:txBody>
        </p:sp>
        <p:grpSp>
          <p:nvGrpSpPr>
            <p:cNvPr id="322560" name="Group 186"/>
            <p:cNvGrpSpPr>
              <a:grpSpLocks/>
            </p:cNvGrpSpPr>
            <p:nvPr/>
          </p:nvGrpSpPr>
          <p:grpSpPr bwMode="auto">
            <a:xfrm>
              <a:off x="1536" y="768"/>
              <a:ext cx="384" cy="192"/>
              <a:chOff x="1536" y="768"/>
              <a:chExt cx="384" cy="192"/>
            </a:xfrm>
          </p:grpSpPr>
          <p:sp>
            <p:nvSpPr>
              <p:cNvPr id="322669" name="Rectangle 109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1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0" name="Rectangle 110"/>
              <p:cNvSpPr>
                <a:spLocks noChangeArrowheads="1"/>
              </p:cNvSpPr>
              <p:nvPr/>
            </p:nvSpPr>
            <p:spPr bwMode="auto">
              <a:xfrm>
                <a:off x="1728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1" name="Rectangle 111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22561" name="Group 185"/>
          <p:cNvGrpSpPr>
            <a:grpSpLocks/>
          </p:cNvGrpSpPr>
          <p:nvPr/>
        </p:nvGrpSpPr>
        <p:grpSpPr bwMode="auto">
          <a:xfrm>
            <a:off x="139700" y="1212850"/>
            <a:ext cx="2514600" cy="304800"/>
            <a:chOff x="336" y="1056"/>
            <a:chExt cx="1584" cy="192"/>
          </a:xfrm>
        </p:grpSpPr>
        <p:sp>
          <p:nvSpPr>
            <p:cNvPr id="322673" name="Rectangle 113"/>
            <p:cNvSpPr>
              <a:spLocks noChangeArrowheads="1"/>
            </p:cNvSpPr>
            <p:nvPr/>
          </p:nvSpPr>
          <p:spPr bwMode="auto">
            <a:xfrm>
              <a:off x="336" y="105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halt</a:t>
              </a:r>
            </a:p>
          </p:txBody>
        </p:sp>
        <p:grpSp>
          <p:nvGrpSpPr>
            <p:cNvPr id="322563" name="Group 184"/>
            <p:cNvGrpSpPr>
              <a:grpSpLocks/>
            </p:cNvGrpSpPr>
            <p:nvPr/>
          </p:nvGrpSpPr>
          <p:grpSpPr bwMode="auto">
            <a:xfrm>
              <a:off x="1536" y="1056"/>
              <a:ext cx="384" cy="192"/>
              <a:chOff x="1536" y="1056"/>
              <a:chExt cx="384" cy="192"/>
            </a:xfrm>
          </p:grpSpPr>
          <p:sp>
            <p:nvSpPr>
              <p:cNvPr id="322675" name="Rectangle 115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0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6" name="Rectangle 116"/>
              <p:cNvSpPr>
                <a:spLocks noChangeArrowheads="1"/>
              </p:cNvSpPr>
              <p:nvPr/>
            </p:nvSpPr>
            <p:spPr bwMode="auto">
              <a:xfrm>
                <a:off x="1728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7" name="Rectangle 117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sp>
        <p:nvSpPr>
          <p:cNvPr id="115" name="Line 223"/>
          <p:cNvSpPr>
            <a:spLocks noChangeShapeType="1"/>
          </p:cNvSpPr>
          <p:nvPr/>
        </p:nvSpPr>
        <p:spPr bwMode="auto">
          <a:xfrm flipV="1">
            <a:off x="3346450" y="2203450"/>
            <a:ext cx="3048000" cy="762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  <a:effectLst/>
        </p:spPr>
        <p:txBody>
          <a:bodyPr wrap="squar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16" name="Rectangle 138"/>
          <p:cNvSpPr>
            <a:spLocks noChangeArrowheads="1"/>
          </p:cNvSpPr>
          <p:nvPr/>
        </p:nvSpPr>
        <p:spPr bwMode="auto">
          <a:xfrm>
            <a:off x="6699250" y="6032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rrmovq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117" name="Group 179"/>
          <p:cNvGrpSpPr>
            <a:grpSpLocks/>
          </p:cNvGrpSpPr>
          <p:nvPr/>
        </p:nvGrpSpPr>
        <p:grpSpPr bwMode="auto">
          <a:xfrm>
            <a:off x="7613650" y="603250"/>
            <a:ext cx="609600" cy="304800"/>
            <a:chOff x="4560" y="2160"/>
            <a:chExt cx="384" cy="192"/>
          </a:xfrm>
        </p:grpSpPr>
        <p:sp>
          <p:nvSpPr>
            <p:cNvPr id="118" name="Rectangle 140"/>
            <p:cNvSpPr>
              <a:spLocks noChangeArrowheads="1"/>
            </p:cNvSpPr>
            <p:nvPr/>
          </p:nvSpPr>
          <p:spPr bwMode="auto">
            <a:xfrm>
              <a:off x="4560" y="216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7</a:t>
              </a:r>
            </a:p>
          </p:txBody>
        </p:sp>
        <p:sp>
          <p:nvSpPr>
            <p:cNvPr id="123" name="Rectangle 141"/>
            <p:cNvSpPr>
              <a:spLocks noChangeArrowheads="1"/>
            </p:cNvSpPr>
            <p:nvPr/>
          </p:nvSpPr>
          <p:spPr bwMode="auto">
            <a:xfrm>
              <a:off x="4752" y="216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124" name="Rectangle 142"/>
            <p:cNvSpPr>
              <a:spLocks noChangeArrowheads="1"/>
            </p:cNvSpPr>
            <p:nvPr/>
          </p:nvSpPr>
          <p:spPr bwMode="auto">
            <a:xfrm>
              <a:off x="4560" y="2160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25" name="Rectangle 143"/>
          <p:cNvSpPr>
            <a:spLocks noChangeArrowheads="1"/>
          </p:cNvSpPr>
          <p:nvPr/>
        </p:nvSpPr>
        <p:spPr bwMode="auto">
          <a:xfrm>
            <a:off x="6699250" y="10604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cmovle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126" name="Group 178"/>
          <p:cNvGrpSpPr>
            <a:grpSpLocks/>
          </p:cNvGrpSpPr>
          <p:nvPr/>
        </p:nvGrpSpPr>
        <p:grpSpPr bwMode="auto">
          <a:xfrm>
            <a:off x="7613650" y="1060450"/>
            <a:ext cx="609600" cy="304800"/>
            <a:chOff x="4560" y="2448"/>
            <a:chExt cx="384" cy="192"/>
          </a:xfrm>
        </p:grpSpPr>
        <p:sp>
          <p:nvSpPr>
            <p:cNvPr id="127" name="Rectangle 145"/>
            <p:cNvSpPr>
              <a:spLocks noChangeArrowheads="1"/>
            </p:cNvSpPr>
            <p:nvPr/>
          </p:nvSpPr>
          <p:spPr bwMode="auto">
            <a:xfrm>
              <a:off x="4560" y="244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7</a:t>
              </a:r>
            </a:p>
          </p:txBody>
        </p:sp>
        <p:sp>
          <p:nvSpPr>
            <p:cNvPr id="128" name="Rectangle 146"/>
            <p:cNvSpPr>
              <a:spLocks noChangeArrowheads="1"/>
            </p:cNvSpPr>
            <p:nvPr/>
          </p:nvSpPr>
          <p:spPr bwMode="auto">
            <a:xfrm>
              <a:off x="4752" y="244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1</a:t>
              </a:r>
            </a:p>
          </p:txBody>
        </p:sp>
        <p:sp>
          <p:nvSpPr>
            <p:cNvPr id="129" name="Rectangle 147"/>
            <p:cNvSpPr>
              <a:spLocks noChangeArrowheads="1"/>
            </p:cNvSpPr>
            <p:nvPr/>
          </p:nvSpPr>
          <p:spPr bwMode="auto">
            <a:xfrm>
              <a:off x="4560" y="244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30" name="Rectangle 148"/>
          <p:cNvSpPr>
            <a:spLocks noChangeArrowheads="1"/>
          </p:cNvSpPr>
          <p:nvPr/>
        </p:nvSpPr>
        <p:spPr bwMode="auto">
          <a:xfrm>
            <a:off x="6699250" y="15176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cmovl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131" name="Group 177"/>
          <p:cNvGrpSpPr>
            <a:grpSpLocks/>
          </p:cNvGrpSpPr>
          <p:nvPr/>
        </p:nvGrpSpPr>
        <p:grpSpPr bwMode="auto">
          <a:xfrm>
            <a:off x="7613650" y="1517650"/>
            <a:ext cx="609600" cy="304800"/>
            <a:chOff x="4560" y="2736"/>
            <a:chExt cx="384" cy="192"/>
          </a:xfrm>
        </p:grpSpPr>
        <p:sp>
          <p:nvSpPr>
            <p:cNvPr id="132" name="Rectangle 150"/>
            <p:cNvSpPr>
              <a:spLocks noChangeArrowheads="1"/>
            </p:cNvSpPr>
            <p:nvPr/>
          </p:nvSpPr>
          <p:spPr bwMode="auto">
            <a:xfrm>
              <a:off x="4560" y="2736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7</a:t>
              </a:r>
            </a:p>
          </p:txBody>
        </p:sp>
        <p:sp>
          <p:nvSpPr>
            <p:cNvPr id="133" name="Rectangle 151"/>
            <p:cNvSpPr>
              <a:spLocks noChangeArrowheads="1"/>
            </p:cNvSpPr>
            <p:nvPr/>
          </p:nvSpPr>
          <p:spPr bwMode="auto">
            <a:xfrm>
              <a:off x="4752" y="2736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2</a:t>
              </a:r>
            </a:p>
          </p:txBody>
        </p:sp>
        <p:sp>
          <p:nvSpPr>
            <p:cNvPr id="134" name="Rectangle 152"/>
            <p:cNvSpPr>
              <a:spLocks noChangeArrowheads="1"/>
            </p:cNvSpPr>
            <p:nvPr/>
          </p:nvSpPr>
          <p:spPr bwMode="auto">
            <a:xfrm>
              <a:off x="4560" y="2736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35" name="Rectangle 153"/>
          <p:cNvSpPr>
            <a:spLocks noChangeArrowheads="1"/>
          </p:cNvSpPr>
          <p:nvPr/>
        </p:nvSpPr>
        <p:spPr bwMode="auto">
          <a:xfrm>
            <a:off x="6699250" y="19748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cmove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136" name="Group 176"/>
          <p:cNvGrpSpPr>
            <a:grpSpLocks/>
          </p:cNvGrpSpPr>
          <p:nvPr/>
        </p:nvGrpSpPr>
        <p:grpSpPr bwMode="auto">
          <a:xfrm>
            <a:off x="7613650" y="1974850"/>
            <a:ext cx="609600" cy="304800"/>
            <a:chOff x="4560" y="3024"/>
            <a:chExt cx="384" cy="192"/>
          </a:xfrm>
        </p:grpSpPr>
        <p:sp>
          <p:nvSpPr>
            <p:cNvPr id="137" name="Rectangle 155"/>
            <p:cNvSpPr>
              <a:spLocks noChangeArrowheads="1"/>
            </p:cNvSpPr>
            <p:nvPr/>
          </p:nvSpPr>
          <p:spPr bwMode="auto">
            <a:xfrm>
              <a:off x="4560" y="3024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7</a:t>
              </a:r>
            </a:p>
          </p:txBody>
        </p:sp>
        <p:sp>
          <p:nvSpPr>
            <p:cNvPr id="138" name="Rectangle 156"/>
            <p:cNvSpPr>
              <a:spLocks noChangeArrowheads="1"/>
            </p:cNvSpPr>
            <p:nvPr/>
          </p:nvSpPr>
          <p:spPr bwMode="auto">
            <a:xfrm>
              <a:off x="4752" y="3024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3</a:t>
              </a:r>
            </a:p>
          </p:txBody>
        </p:sp>
        <p:sp>
          <p:nvSpPr>
            <p:cNvPr id="139" name="Rectangle 157"/>
            <p:cNvSpPr>
              <a:spLocks noChangeArrowheads="1"/>
            </p:cNvSpPr>
            <p:nvPr/>
          </p:nvSpPr>
          <p:spPr bwMode="auto">
            <a:xfrm>
              <a:off x="4560" y="302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40" name="Rectangle 158"/>
          <p:cNvSpPr>
            <a:spLocks noChangeArrowheads="1"/>
          </p:cNvSpPr>
          <p:nvPr/>
        </p:nvSpPr>
        <p:spPr bwMode="auto">
          <a:xfrm>
            <a:off x="6699250" y="24320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cmovne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141" name="Group 173"/>
          <p:cNvGrpSpPr>
            <a:grpSpLocks/>
          </p:cNvGrpSpPr>
          <p:nvPr/>
        </p:nvGrpSpPr>
        <p:grpSpPr bwMode="auto">
          <a:xfrm>
            <a:off x="7613650" y="2432050"/>
            <a:ext cx="609600" cy="304800"/>
            <a:chOff x="4560" y="3312"/>
            <a:chExt cx="384" cy="192"/>
          </a:xfrm>
        </p:grpSpPr>
        <p:sp>
          <p:nvSpPr>
            <p:cNvPr id="142" name="Rectangle 160"/>
            <p:cNvSpPr>
              <a:spLocks noChangeArrowheads="1"/>
            </p:cNvSpPr>
            <p:nvPr/>
          </p:nvSpPr>
          <p:spPr bwMode="auto">
            <a:xfrm>
              <a:off x="4560" y="331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7</a:t>
              </a:r>
            </a:p>
          </p:txBody>
        </p:sp>
        <p:sp>
          <p:nvSpPr>
            <p:cNvPr id="143" name="Rectangle 161"/>
            <p:cNvSpPr>
              <a:spLocks noChangeArrowheads="1"/>
            </p:cNvSpPr>
            <p:nvPr/>
          </p:nvSpPr>
          <p:spPr bwMode="auto">
            <a:xfrm>
              <a:off x="4752" y="331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4</a:t>
              </a:r>
            </a:p>
          </p:txBody>
        </p:sp>
        <p:sp>
          <p:nvSpPr>
            <p:cNvPr id="144" name="Rectangle 162"/>
            <p:cNvSpPr>
              <a:spLocks noChangeArrowheads="1"/>
            </p:cNvSpPr>
            <p:nvPr/>
          </p:nvSpPr>
          <p:spPr bwMode="auto">
            <a:xfrm>
              <a:off x="4560" y="331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45" name="Rectangle 163"/>
          <p:cNvSpPr>
            <a:spLocks noChangeArrowheads="1"/>
          </p:cNvSpPr>
          <p:nvPr/>
        </p:nvSpPr>
        <p:spPr bwMode="auto">
          <a:xfrm>
            <a:off x="6699250" y="28892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cmovge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146" name="Group 175"/>
          <p:cNvGrpSpPr>
            <a:grpSpLocks/>
          </p:cNvGrpSpPr>
          <p:nvPr/>
        </p:nvGrpSpPr>
        <p:grpSpPr bwMode="auto">
          <a:xfrm>
            <a:off x="7613650" y="2889250"/>
            <a:ext cx="609600" cy="304800"/>
            <a:chOff x="4560" y="3600"/>
            <a:chExt cx="384" cy="192"/>
          </a:xfrm>
        </p:grpSpPr>
        <p:sp>
          <p:nvSpPr>
            <p:cNvPr id="147" name="Rectangle 165"/>
            <p:cNvSpPr>
              <a:spLocks noChangeArrowheads="1"/>
            </p:cNvSpPr>
            <p:nvPr/>
          </p:nvSpPr>
          <p:spPr bwMode="auto">
            <a:xfrm>
              <a:off x="4560" y="360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7</a:t>
              </a:r>
            </a:p>
          </p:txBody>
        </p:sp>
        <p:sp>
          <p:nvSpPr>
            <p:cNvPr id="148" name="Rectangle 166"/>
            <p:cNvSpPr>
              <a:spLocks noChangeArrowheads="1"/>
            </p:cNvSpPr>
            <p:nvPr/>
          </p:nvSpPr>
          <p:spPr bwMode="auto">
            <a:xfrm>
              <a:off x="4752" y="360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5</a:t>
              </a:r>
            </a:p>
          </p:txBody>
        </p:sp>
        <p:sp>
          <p:nvSpPr>
            <p:cNvPr id="149" name="Rectangle 167"/>
            <p:cNvSpPr>
              <a:spLocks noChangeArrowheads="1"/>
            </p:cNvSpPr>
            <p:nvPr/>
          </p:nvSpPr>
          <p:spPr bwMode="auto">
            <a:xfrm>
              <a:off x="4560" y="3600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50" name="Rectangle 168"/>
          <p:cNvSpPr>
            <a:spLocks noChangeArrowheads="1"/>
          </p:cNvSpPr>
          <p:nvPr/>
        </p:nvSpPr>
        <p:spPr bwMode="auto">
          <a:xfrm>
            <a:off x="6699250" y="33464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cmovg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151" name="Group 174"/>
          <p:cNvGrpSpPr>
            <a:grpSpLocks/>
          </p:cNvGrpSpPr>
          <p:nvPr/>
        </p:nvGrpSpPr>
        <p:grpSpPr bwMode="auto">
          <a:xfrm>
            <a:off x="7613650" y="3346450"/>
            <a:ext cx="609600" cy="304800"/>
            <a:chOff x="4560" y="3888"/>
            <a:chExt cx="384" cy="192"/>
          </a:xfrm>
        </p:grpSpPr>
        <p:sp>
          <p:nvSpPr>
            <p:cNvPr id="152" name="Rectangle 170"/>
            <p:cNvSpPr>
              <a:spLocks noChangeArrowheads="1"/>
            </p:cNvSpPr>
            <p:nvPr/>
          </p:nvSpPr>
          <p:spPr bwMode="auto">
            <a:xfrm>
              <a:off x="4560" y="388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7</a:t>
              </a:r>
            </a:p>
          </p:txBody>
        </p:sp>
        <p:sp>
          <p:nvSpPr>
            <p:cNvPr id="153" name="Rectangle 171"/>
            <p:cNvSpPr>
              <a:spLocks noChangeArrowheads="1"/>
            </p:cNvSpPr>
            <p:nvPr/>
          </p:nvSpPr>
          <p:spPr bwMode="auto">
            <a:xfrm>
              <a:off x="4752" y="388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6</a:t>
              </a:r>
            </a:p>
          </p:txBody>
        </p:sp>
        <p:sp>
          <p:nvSpPr>
            <p:cNvPr id="154" name="Rectangle 172"/>
            <p:cNvSpPr>
              <a:spLocks noChangeArrowheads="1"/>
            </p:cNvSpPr>
            <p:nvPr/>
          </p:nvSpPr>
          <p:spPr bwMode="auto">
            <a:xfrm>
              <a:off x="4560" y="388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55" name="AutoShape 218"/>
          <p:cNvSpPr>
            <a:spLocks/>
          </p:cNvSpPr>
          <p:nvPr/>
        </p:nvSpPr>
        <p:spPr bwMode="auto">
          <a:xfrm>
            <a:off x="6470650" y="679450"/>
            <a:ext cx="228600" cy="2971800"/>
          </a:xfrm>
          <a:prstGeom prst="leftBrace">
            <a:avLst>
              <a:gd name="adj1" fmla="val 108333"/>
              <a:gd name="adj2" fmla="val 50000"/>
            </a:avLst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28986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Fetch Logic</a:t>
            </a:r>
          </a:p>
        </p:txBody>
      </p:sp>
      <p:sp>
        <p:nvSpPr>
          <p:cNvPr id="361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4191000"/>
            <a:ext cx="8294687" cy="2241550"/>
          </a:xfrm>
        </p:spPr>
        <p:txBody>
          <a:bodyPr/>
          <a:lstStyle/>
          <a:p>
            <a:r>
              <a:rPr lang="en-US" dirty="0"/>
              <a:t>Predefined Blocks</a:t>
            </a:r>
          </a:p>
          <a:p>
            <a:pPr lvl="1"/>
            <a:r>
              <a:rPr lang="en-US" dirty="0"/>
              <a:t>PC: Register containing PC</a:t>
            </a:r>
          </a:p>
          <a:p>
            <a:pPr lvl="1"/>
            <a:r>
              <a:rPr lang="en-US" dirty="0"/>
              <a:t>Instruction memory: Read </a:t>
            </a:r>
            <a:r>
              <a:rPr lang="en-US" dirty="0" smtClean="0"/>
              <a:t>10 </a:t>
            </a:r>
            <a:r>
              <a:rPr lang="en-US" dirty="0"/>
              <a:t>bytes (PC to </a:t>
            </a:r>
            <a:r>
              <a:rPr lang="en-US" dirty="0" smtClean="0"/>
              <a:t>PC+9)</a:t>
            </a:r>
          </a:p>
          <a:p>
            <a:pPr lvl="2"/>
            <a:r>
              <a:rPr lang="en-US" dirty="0" smtClean="0"/>
              <a:t>Signal invalid address</a:t>
            </a:r>
            <a:endParaRPr lang="en-US" dirty="0"/>
          </a:p>
          <a:p>
            <a:pPr lvl="1"/>
            <a:r>
              <a:rPr lang="en-US" dirty="0"/>
              <a:t>Split: Divide instruction byte into </a:t>
            </a:r>
            <a:r>
              <a:rPr lang="en-US" dirty="0" err="1"/>
              <a:t>icode</a:t>
            </a:r>
            <a:r>
              <a:rPr lang="en-US" dirty="0"/>
              <a:t> and </a:t>
            </a:r>
            <a:r>
              <a:rPr lang="en-US" dirty="0" err="1"/>
              <a:t>ifun</a:t>
            </a:r>
            <a:endParaRPr lang="en-US" dirty="0"/>
          </a:p>
          <a:p>
            <a:pPr lvl="1"/>
            <a:r>
              <a:rPr lang="en-US" dirty="0"/>
              <a:t>Align: Get fields for </a:t>
            </a:r>
            <a:r>
              <a:rPr lang="en-US" dirty="0" err="1"/>
              <a:t>rA</a:t>
            </a:r>
            <a:r>
              <a:rPr lang="en-US" dirty="0"/>
              <a:t>, </a:t>
            </a:r>
            <a:r>
              <a:rPr lang="en-US" dirty="0" err="1"/>
              <a:t>rB</a:t>
            </a:r>
            <a:r>
              <a:rPr lang="en-US" dirty="0"/>
              <a:t>, and </a:t>
            </a:r>
            <a:r>
              <a:rPr lang="en-US" dirty="0" err="1" smtClean="0"/>
              <a:t>valC</a:t>
            </a:r>
            <a:endParaRPr lang="en-US" dirty="0" smtClean="0"/>
          </a:p>
        </p:txBody>
      </p:sp>
      <p:grpSp>
        <p:nvGrpSpPr>
          <p:cNvPr id="63" name="Group 62"/>
          <p:cNvGrpSpPr/>
          <p:nvPr/>
        </p:nvGrpSpPr>
        <p:grpSpPr>
          <a:xfrm>
            <a:off x="2965450" y="222250"/>
            <a:ext cx="5334000" cy="4495800"/>
            <a:chOff x="457200" y="11658600"/>
            <a:chExt cx="5334000" cy="4495800"/>
          </a:xfrm>
        </p:grpSpPr>
        <p:sp>
          <p:nvSpPr>
            <p:cNvPr id="64" name="Rectangle 8"/>
            <p:cNvSpPr>
              <a:spLocks noChangeArrowheads="1"/>
            </p:cNvSpPr>
            <p:nvPr/>
          </p:nvSpPr>
          <p:spPr bwMode="auto">
            <a:xfrm>
              <a:off x="1676400" y="14554200"/>
              <a:ext cx="2057400" cy="6096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Instruction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memory</a:t>
              </a:r>
            </a:p>
          </p:txBody>
        </p:sp>
        <p:sp>
          <p:nvSpPr>
            <p:cNvPr id="65" name="Rectangle 17"/>
            <p:cNvSpPr>
              <a:spLocks noChangeArrowheads="1"/>
            </p:cNvSpPr>
            <p:nvPr/>
          </p:nvSpPr>
          <p:spPr bwMode="auto">
            <a:xfrm>
              <a:off x="4876800" y="12420600"/>
              <a:ext cx="914400" cy="9144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PC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increment</a:t>
              </a:r>
            </a:p>
          </p:txBody>
        </p:sp>
        <p:sp>
          <p:nvSpPr>
            <p:cNvPr id="66" name="Line 19"/>
            <p:cNvSpPr>
              <a:spLocks noChangeShapeType="1"/>
            </p:cNvSpPr>
            <p:nvPr/>
          </p:nvSpPr>
          <p:spPr bwMode="auto">
            <a:xfrm flipV="1">
              <a:off x="5410200" y="12039600"/>
              <a:ext cx="0" cy="3810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7" name="Oval 31"/>
            <p:cNvSpPr>
              <a:spLocks noChangeArrowheads="1"/>
            </p:cNvSpPr>
            <p:nvPr/>
          </p:nvSpPr>
          <p:spPr bwMode="auto">
            <a:xfrm>
              <a:off x="2971800" y="116586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rB</a:t>
              </a:r>
            </a:p>
          </p:txBody>
        </p:sp>
        <p:sp>
          <p:nvSpPr>
            <p:cNvPr id="68" name="Oval 6"/>
            <p:cNvSpPr>
              <a:spLocks noChangeArrowheads="1"/>
            </p:cNvSpPr>
            <p:nvPr/>
          </p:nvSpPr>
          <p:spPr bwMode="auto">
            <a:xfrm>
              <a:off x="1600200" y="116586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icode</a:t>
              </a:r>
            </a:p>
          </p:txBody>
        </p:sp>
        <p:sp>
          <p:nvSpPr>
            <p:cNvPr id="69" name="Oval 7"/>
            <p:cNvSpPr>
              <a:spLocks noChangeArrowheads="1"/>
            </p:cNvSpPr>
            <p:nvPr/>
          </p:nvSpPr>
          <p:spPr bwMode="auto">
            <a:xfrm>
              <a:off x="2057400" y="116586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ifun</a:t>
              </a:r>
            </a:p>
          </p:txBody>
        </p:sp>
        <p:sp>
          <p:nvSpPr>
            <p:cNvPr id="70" name="Oval 30"/>
            <p:cNvSpPr>
              <a:spLocks noChangeArrowheads="1"/>
            </p:cNvSpPr>
            <p:nvPr/>
          </p:nvSpPr>
          <p:spPr bwMode="auto">
            <a:xfrm>
              <a:off x="2514600" y="116586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rA</a:t>
              </a:r>
            </a:p>
          </p:txBody>
        </p:sp>
        <p:sp>
          <p:nvSpPr>
            <p:cNvPr id="71" name="Line 221"/>
            <p:cNvSpPr>
              <a:spLocks noChangeShapeType="1"/>
            </p:cNvSpPr>
            <p:nvPr/>
          </p:nvSpPr>
          <p:spPr bwMode="auto">
            <a:xfrm flipV="1">
              <a:off x="2743200" y="15163800"/>
              <a:ext cx="0" cy="6096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2" name="Freeform 222"/>
            <p:cNvSpPr>
              <a:spLocks/>
            </p:cNvSpPr>
            <p:nvPr/>
          </p:nvSpPr>
          <p:spPr bwMode="auto">
            <a:xfrm>
              <a:off x="2743200" y="13335000"/>
              <a:ext cx="2667000" cy="2133600"/>
            </a:xfrm>
            <a:custGeom>
              <a:avLst/>
              <a:gdLst>
                <a:gd name="T0" fmla="*/ 0 w 1200"/>
                <a:gd name="T1" fmla="*/ 2133600 h 96"/>
                <a:gd name="T2" fmla="*/ 2667000 w 1200"/>
                <a:gd name="T3" fmla="*/ 2133600 h 96"/>
                <a:gd name="T4" fmla="*/ 2667000 w 1200"/>
                <a:gd name="T5" fmla="*/ 0 h 96"/>
                <a:gd name="T6" fmla="*/ 0 60000 65536"/>
                <a:gd name="T7" fmla="*/ 0 60000 65536"/>
                <a:gd name="T8" fmla="*/ 0 60000 65536"/>
                <a:gd name="T9" fmla="*/ 0 w 1200"/>
                <a:gd name="T10" fmla="*/ 0 h 96"/>
                <a:gd name="T11" fmla="*/ 1200 w 1200"/>
                <a:gd name="T12" fmla="*/ 96 h 9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00" h="96">
                  <a:moveTo>
                    <a:pt x="0" y="96"/>
                  </a:moveTo>
                  <a:lnTo>
                    <a:pt x="1200" y="96"/>
                  </a:lnTo>
                  <a:lnTo>
                    <a:pt x="1200" y="0"/>
                  </a:ln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73" name="Group 223"/>
            <p:cNvGrpSpPr>
              <a:grpSpLocks/>
            </p:cNvGrpSpPr>
            <p:nvPr/>
          </p:nvGrpSpPr>
          <p:grpSpPr bwMode="auto">
            <a:xfrm>
              <a:off x="1752600" y="13106400"/>
              <a:ext cx="152400" cy="152400"/>
              <a:chOff x="240" y="4176"/>
              <a:chExt cx="192" cy="192"/>
            </a:xfrm>
          </p:grpSpPr>
          <p:sp>
            <p:nvSpPr>
              <p:cNvPr id="119" name="Oval 224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20" name="Rectangle 225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74" name="Rectangle 231"/>
            <p:cNvSpPr>
              <a:spLocks noChangeArrowheads="1"/>
            </p:cNvSpPr>
            <p:nvPr/>
          </p:nvSpPr>
          <p:spPr bwMode="auto">
            <a:xfrm>
              <a:off x="2362200" y="15773400"/>
              <a:ext cx="7620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PC</a:t>
              </a:r>
            </a:p>
          </p:txBody>
        </p:sp>
        <p:sp>
          <p:nvSpPr>
            <p:cNvPr id="75" name="Oval 232"/>
            <p:cNvSpPr>
              <a:spLocks noChangeArrowheads="1"/>
            </p:cNvSpPr>
            <p:nvPr/>
          </p:nvSpPr>
          <p:spPr bwMode="auto">
            <a:xfrm>
              <a:off x="3429000" y="116586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valC</a:t>
              </a:r>
            </a:p>
          </p:txBody>
        </p:sp>
        <p:sp>
          <p:nvSpPr>
            <p:cNvPr id="76" name="Oval 233"/>
            <p:cNvSpPr>
              <a:spLocks noChangeArrowheads="1"/>
            </p:cNvSpPr>
            <p:nvPr/>
          </p:nvSpPr>
          <p:spPr bwMode="auto">
            <a:xfrm>
              <a:off x="5181600" y="116586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valP</a:t>
              </a:r>
            </a:p>
          </p:txBody>
        </p:sp>
        <p:sp>
          <p:nvSpPr>
            <p:cNvPr id="77" name="Line 293"/>
            <p:cNvSpPr>
              <a:spLocks noChangeShapeType="1"/>
            </p:cNvSpPr>
            <p:nvPr/>
          </p:nvSpPr>
          <p:spPr bwMode="auto">
            <a:xfrm flipH="1" flipV="1">
              <a:off x="3657600" y="12039600"/>
              <a:ext cx="0" cy="1828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8" name="Line 298"/>
            <p:cNvSpPr>
              <a:spLocks noChangeShapeType="1"/>
            </p:cNvSpPr>
            <p:nvPr/>
          </p:nvSpPr>
          <p:spPr bwMode="auto">
            <a:xfrm flipH="1" flipV="1">
              <a:off x="1828800" y="12039600"/>
              <a:ext cx="0" cy="1828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9" name="AutoShape 300"/>
            <p:cNvSpPr>
              <a:spLocks noChangeArrowheads="1"/>
            </p:cNvSpPr>
            <p:nvPr/>
          </p:nvSpPr>
          <p:spPr bwMode="auto">
            <a:xfrm>
              <a:off x="3886200" y="12877800"/>
              <a:ext cx="685800" cy="5334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Need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regids</a:t>
              </a:r>
            </a:p>
          </p:txBody>
        </p:sp>
        <p:sp>
          <p:nvSpPr>
            <p:cNvPr id="80" name="AutoShape 301"/>
            <p:cNvSpPr>
              <a:spLocks noChangeArrowheads="1"/>
            </p:cNvSpPr>
            <p:nvPr/>
          </p:nvSpPr>
          <p:spPr bwMode="auto">
            <a:xfrm>
              <a:off x="3886200" y="12268200"/>
              <a:ext cx="685800" cy="5334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Need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valC</a:t>
              </a:r>
            </a:p>
          </p:txBody>
        </p:sp>
        <p:sp>
          <p:nvSpPr>
            <p:cNvPr id="81" name="Line 302"/>
            <p:cNvSpPr>
              <a:spLocks noChangeShapeType="1"/>
            </p:cNvSpPr>
            <p:nvPr/>
          </p:nvSpPr>
          <p:spPr bwMode="auto">
            <a:xfrm rot="5400000" flipV="1">
              <a:off x="2857500" y="12153900"/>
              <a:ext cx="0" cy="20574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82" name="Group 303"/>
            <p:cNvGrpSpPr>
              <a:grpSpLocks/>
            </p:cNvGrpSpPr>
            <p:nvPr/>
          </p:nvGrpSpPr>
          <p:grpSpPr bwMode="auto">
            <a:xfrm>
              <a:off x="1752600" y="12496800"/>
              <a:ext cx="152400" cy="152400"/>
              <a:chOff x="240" y="4176"/>
              <a:chExt cx="192" cy="192"/>
            </a:xfrm>
          </p:grpSpPr>
          <p:sp>
            <p:nvSpPr>
              <p:cNvPr id="117" name="Oval 304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8" name="Rectangle 305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83" name="Line 306"/>
            <p:cNvSpPr>
              <a:spLocks noChangeShapeType="1"/>
            </p:cNvSpPr>
            <p:nvPr/>
          </p:nvSpPr>
          <p:spPr bwMode="auto">
            <a:xfrm rot="5400000" flipV="1">
              <a:off x="2857500" y="11544300"/>
              <a:ext cx="0" cy="20574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4" name="Line 307"/>
            <p:cNvSpPr>
              <a:spLocks noChangeShapeType="1"/>
            </p:cNvSpPr>
            <p:nvPr/>
          </p:nvSpPr>
          <p:spPr bwMode="auto">
            <a:xfrm rot="5400000" flipV="1">
              <a:off x="4724400" y="12420600"/>
              <a:ext cx="0" cy="3048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5" name="Line 308"/>
            <p:cNvSpPr>
              <a:spLocks noChangeShapeType="1"/>
            </p:cNvSpPr>
            <p:nvPr/>
          </p:nvSpPr>
          <p:spPr bwMode="auto">
            <a:xfrm rot="5400000" flipV="1">
              <a:off x="4724400" y="13030200"/>
              <a:ext cx="0" cy="3048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86" name="Group 310"/>
            <p:cNvGrpSpPr>
              <a:grpSpLocks/>
            </p:cNvGrpSpPr>
            <p:nvPr/>
          </p:nvGrpSpPr>
          <p:grpSpPr bwMode="auto">
            <a:xfrm>
              <a:off x="2667000" y="15392400"/>
              <a:ext cx="152400" cy="152400"/>
              <a:chOff x="240" y="4176"/>
              <a:chExt cx="192" cy="192"/>
            </a:xfrm>
          </p:grpSpPr>
          <p:sp>
            <p:nvSpPr>
              <p:cNvPr id="115" name="Oval 311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6" name="Rectangle 312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87" name="AutoShape 313"/>
            <p:cNvSpPr>
              <a:spLocks noChangeArrowheads="1"/>
            </p:cNvSpPr>
            <p:nvPr/>
          </p:nvSpPr>
          <p:spPr bwMode="auto">
            <a:xfrm>
              <a:off x="762000" y="12573000"/>
              <a:ext cx="685800" cy="5334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Instr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valid</a:t>
              </a:r>
            </a:p>
          </p:txBody>
        </p:sp>
        <p:sp>
          <p:nvSpPr>
            <p:cNvPr id="88" name="Line 314"/>
            <p:cNvSpPr>
              <a:spLocks noChangeShapeType="1"/>
            </p:cNvSpPr>
            <p:nvPr/>
          </p:nvSpPr>
          <p:spPr bwMode="auto">
            <a:xfrm rot="16200000" flipH="1" flipV="1">
              <a:off x="1638300" y="12687300"/>
              <a:ext cx="0" cy="3810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89" name="Group 316"/>
            <p:cNvGrpSpPr>
              <a:grpSpLocks/>
            </p:cNvGrpSpPr>
            <p:nvPr/>
          </p:nvGrpSpPr>
          <p:grpSpPr bwMode="auto">
            <a:xfrm>
              <a:off x="1752600" y="12801600"/>
              <a:ext cx="152400" cy="152400"/>
              <a:chOff x="240" y="4176"/>
              <a:chExt cx="192" cy="192"/>
            </a:xfrm>
          </p:grpSpPr>
          <p:sp>
            <p:nvSpPr>
              <p:cNvPr id="113" name="Oval 317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4" name="Rectangle 318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90" name="Line 319"/>
            <p:cNvSpPr>
              <a:spLocks noChangeShapeType="1"/>
            </p:cNvSpPr>
            <p:nvPr/>
          </p:nvSpPr>
          <p:spPr bwMode="auto">
            <a:xfrm rot="16200000" flipH="1" flipV="1">
              <a:off x="609600" y="12725400"/>
              <a:ext cx="0" cy="3048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1" name="Rectangle 320"/>
            <p:cNvSpPr>
              <a:spLocks noChangeArrowheads="1"/>
            </p:cNvSpPr>
            <p:nvPr/>
          </p:nvSpPr>
          <p:spPr bwMode="auto">
            <a:xfrm>
              <a:off x="2667000" y="13868400"/>
              <a:ext cx="1066800" cy="3810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Align</a:t>
              </a:r>
            </a:p>
          </p:txBody>
        </p:sp>
        <p:sp>
          <p:nvSpPr>
            <p:cNvPr id="92" name="Freeform 321"/>
            <p:cNvSpPr>
              <a:spLocks/>
            </p:cNvSpPr>
            <p:nvPr/>
          </p:nvSpPr>
          <p:spPr bwMode="auto">
            <a:xfrm>
              <a:off x="3733800" y="13182600"/>
              <a:ext cx="990600" cy="914400"/>
            </a:xfrm>
            <a:custGeom>
              <a:avLst/>
              <a:gdLst>
                <a:gd name="T0" fmla="*/ 990600 w 720"/>
                <a:gd name="T1" fmla="*/ 0 h 240"/>
                <a:gd name="T2" fmla="*/ 990600 w 720"/>
                <a:gd name="T3" fmla="*/ 914400 h 240"/>
                <a:gd name="T4" fmla="*/ 0 w 720"/>
                <a:gd name="T5" fmla="*/ 914400 h 240"/>
                <a:gd name="T6" fmla="*/ 0 60000 65536"/>
                <a:gd name="T7" fmla="*/ 0 60000 65536"/>
                <a:gd name="T8" fmla="*/ 0 60000 65536"/>
                <a:gd name="T9" fmla="*/ 0 w 720"/>
                <a:gd name="T10" fmla="*/ 0 h 240"/>
                <a:gd name="T11" fmla="*/ 720 w 720"/>
                <a:gd name="T12" fmla="*/ 240 h 2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20" h="240">
                  <a:moveTo>
                    <a:pt x="720" y="0"/>
                  </a:moveTo>
                  <a:lnTo>
                    <a:pt x="720" y="240"/>
                  </a:lnTo>
                  <a:lnTo>
                    <a:pt x="0" y="24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93" name="Group 322"/>
            <p:cNvGrpSpPr>
              <a:grpSpLocks/>
            </p:cNvGrpSpPr>
            <p:nvPr/>
          </p:nvGrpSpPr>
          <p:grpSpPr bwMode="auto">
            <a:xfrm>
              <a:off x="4648200" y="13106400"/>
              <a:ext cx="152400" cy="152400"/>
              <a:chOff x="240" y="4176"/>
              <a:chExt cx="192" cy="192"/>
            </a:xfrm>
          </p:grpSpPr>
          <p:sp>
            <p:nvSpPr>
              <p:cNvPr id="111" name="Oval 323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2" name="Rectangle 324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94" name="Line 326"/>
            <p:cNvSpPr>
              <a:spLocks noChangeShapeType="1"/>
            </p:cNvSpPr>
            <p:nvPr/>
          </p:nvSpPr>
          <p:spPr bwMode="auto">
            <a:xfrm flipV="1">
              <a:off x="3200400" y="14249400"/>
              <a:ext cx="0" cy="304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5" name="Rectangle 327"/>
            <p:cNvSpPr>
              <a:spLocks noChangeArrowheads="1"/>
            </p:cNvSpPr>
            <p:nvPr/>
          </p:nvSpPr>
          <p:spPr bwMode="auto">
            <a:xfrm>
              <a:off x="1752600" y="13868400"/>
              <a:ext cx="609600" cy="3810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Split</a:t>
              </a:r>
            </a:p>
          </p:txBody>
        </p:sp>
        <p:sp>
          <p:nvSpPr>
            <p:cNvPr id="96" name="Line 328"/>
            <p:cNvSpPr>
              <a:spLocks noChangeShapeType="1"/>
            </p:cNvSpPr>
            <p:nvPr/>
          </p:nvSpPr>
          <p:spPr bwMode="auto">
            <a:xfrm flipV="1">
              <a:off x="2057400" y="14249400"/>
              <a:ext cx="0" cy="304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7" name="Rectangle 329"/>
            <p:cNvSpPr>
              <a:spLocks noChangeArrowheads="1"/>
            </p:cNvSpPr>
            <p:nvPr/>
          </p:nvSpPr>
          <p:spPr bwMode="auto">
            <a:xfrm>
              <a:off x="3200400" y="14279563"/>
              <a:ext cx="671979" cy="230832"/>
            </a:xfrm>
            <a:prstGeom prst="rect">
              <a:avLst/>
            </a:prstGeom>
            <a:noFill/>
            <a:ln w="28575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Bytes 1-9</a:t>
              </a:r>
            </a:p>
          </p:txBody>
        </p:sp>
        <p:sp>
          <p:nvSpPr>
            <p:cNvPr id="98" name="Rectangle 330"/>
            <p:cNvSpPr>
              <a:spLocks noChangeArrowheads="1"/>
            </p:cNvSpPr>
            <p:nvPr/>
          </p:nvSpPr>
          <p:spPr bwMode="auto">
            <a:xfrm>
              <a:off x="2070100" y="14279563"/>
              <a:ext cx="511679" cy="230832"/>
            </a:xfrm>
            <a:prstGeom prst="rect">
              <a:avLst/>
            </a:prstGeom>
            <a:noFill/>
            <a:ln w="28575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Byte 0</a:t>
              </a:r>
            </a:p>
          </p:txBody>
        </p:sp>
        <p:cxnSp>
          <p:nvCxnSpPr>
            <p:cNvPr id="99" name="Straight Arrow Connector 53"/>
            <p:cNvCxnSpPr>
              <a:cxnSpLocks noChangeShapeType="1"/>
              <a:stCxn id="64" idx="1"/>
            </p:cNvCxnSpPr>
            <p:nvPr/>
          </p:nvCxnSpPr>
          <p:spPr bwMode="auto">
            <a:xfrm rot="10800000">
              <a:off x="838200" y="14859000"/>
              <a:ext cx="838200" cy="1588"/>
            </a:xfrm>
            <a:prstGeom prst="straightConnector1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 type="triangle" w="med" len="med"/>
            </a:ln>
          </p:spPr>
        </p:cxnSp>
        <p:sp>
          <p:nvSpPr>
            <p:cNvPr id="100" name="Oval 6"/>
            <p:cNvSpPr>
              <a:spLocks noChangeArrowheads="1"/>
            </p:cNvSpPr>
            <p:nvPr/>
          </p:nvSpPr>
          <p:spPr bwMode="auto">
            <a:xfrm>
              <a:off x="685800" y="14859000"/>
              <a:ext cx="9144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imem_error</a:t>
              </a:r>
            </a:p>
          </p:txBody>
        </p:sp>
        <p:sp>
          <p:nvSpPr>
            <p:cNvPr id="101" name="AutoShape 301"/>
            <p:cNvSpPr>
              <a:spLocks noChangeArrowheads="1"/>
            </p:cNvSpPr>
            <p:nvPr/>
          </p:nvSpPr>
          <p:spPr bwMode="auto">
            <a:xfrm>
              <a:off x="1600200" y="13411200"/>
              <a:ext cx="457200" cy="3048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icode</a:t>
              </a:r>
            </a:p>
          </p:txBody>
        </p:sp>
        <p:cxnSp>
          <p:nvCxnSpPr>
            <p:cNvPr id="102" name="Straight Arrow Connector 53"/>
            <p:cNvCxnSpPr>
              <a:cxnSpLocks noChangeShapeType="1"/>
            </p:cNvCxnSpPr>
            <p:nvPr/>
          </p:nvCxnSpPr>
          <p:spPr bwMode="auto">
            <a:xfrm rot="5400000" flipH="1" flipV="1">
              <a:off x="723107" y="14212094"/>
              <a:ext cx="1296987" cy="3175"/>
            </a:xfrm>
            <a:prstGeom prst="straightConnector1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/>
            </a:ln>
          </p:spPr>
        </p:cxnSp>
        <p:cxnSp>
          <p:nvCxnSpPr>
            <p:cNvPr id="103" name="Straight Arrow Connector 56"/>
            <p:cNvCxnSpPr>
              <a:cxnSpLocks noChangeShapeType="1"/>
              <a:endCxn id="101" idx="1"/>
            </p:cNvCxnSpPr>
            <p:nvPr/>
          </p:nvCxnSpPr>
          <p:spPr bwMode="auto">
            <a:xfrm>
              <a:off x="1371600" y="13563600"/>
              <a:ext cx="228600" cy="1588"/>
            </a:xfrm>
            <a:prstGeom prst="straightConnector1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 type="triangle" w="med" len="med"/>
            </a:ln>
          </p:spPr>
        </p:cxnSp>
        <p:grpSp>
          <p:nvGrpSpPr>
            <p:cNvPr id="104" name="Group 316"/>
            <p:cNvGrpSpPr>
              <a:grpSpLocks/>
            </p:cNvGrpSpPr>
            <p:nvPr/>
          </p:nvGrpSpPr>
          <p:grpSpPr bwMode="auto">
            <a:xfrm>
              <a:off x="1295400" y="14782800"/>
              <a:ext cx="152400" cy="152400"/>
              <a:chOff x="240" y="4176"/>
              <a:chExt cx="192" cy="192"/>
            </a:xfrm>
          </p:grpSpPr>
          <p:sp>
            <p:nvSpPr>
              <p:cNvPr id="109" name="Oval 317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0" name="Rectangle 318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05" name="Line 298"/>
            <p:cNvSpPr>
              <a:spLocks noChangeShapeType="1"/>
            </p:cNvSpPr>
            <p:nvPr/>
          </p:nvSpPr>
          <p:spPr bwMode="auto">
            <a:xfrm flipH="1" flipV="1">
              <a:off x="2286000" y="12039600"/>
              <a:ext cx="0" cy="1828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6" name="Line 298"/>
            <p:cNvSpPr>
              <a:spLocks noChangeShapeType="1"/>
            </p:cNvSpPr>
            <p:nvPr/>
          </p:nvSpPr>
          <p:spPr bwMode="auto">
            <a:xfrm flipH="1" flipV="1">
              <a:off x="2743200" y="12039600"/>
              <a:ext cx="0" cy="1828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7" name="Line 298"/>
            <p:cNvSpPr>
              <a:spLocks noChangeShapeType="1"/>
            </p:cNvSpPr>
            <p:nvPr/>
          </p:nvSpPr>
          <p:spPr bwMode="auto">
            <a:xfrm flipH="1" flipV="1">
              <a:off x="3200400" y="12039600"/>
              <a:ext cx="0" cy="1828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8" name="AutoShape 301"/>
            <p:cNvSpPr>
              <a:spLocks noChangeArrowheads="1"/>
            </p:cNvSpPr>
            <p:nvPr/>
          </p:nvSpPr>
          <p:spPr bwMode="auto">
            <a:xfrm>
              <a:off x="2057400" y="13411200"/>
              <a:ext cx="457200" cy="3048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ifun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0334034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Fetch Logic</a:t>
            </a:r>
          </a:p>
        </p:txBody>
      </p:sp>
      <p:sp>
        <p:nvSpPr>
          <p:cNvPr id="362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4413250"/>
            <a:ext cx="7772400" cy="1682750"/>
          </a:xfrm>
        </p:spPr>
        <p:txBody>
          <a:bodyPr/>
          <a:lstStyle/>
          <a:p>
            <a:r>
              <a:rPr lang="en-US" dirty="0"/>
              <a:t>Control Logic</a:t>
            </a:r>
          </a:p>
          <a:p>
            <a:pPr lvl="1"/>
            <a:r>
              <a:rPr lang="en-US" dirty="0"/>
              <a:t>Instr. Valid: Is this instruction valid?</a:t>
            </a:r>
          </a:p>
          <a:p>
            <a:pPr lvl="1"/>
            <a:r>
              <a:rPr lang="en-US" dirty="0" err="1" smtClean="0"/>
              <a:t>icode</a:t>
            </a:r>
            <a:r>
              <a:rPr lang="en-US" dirty="0" smtClean="0"/>
              <a:t>, </a:t>
            </a:r>
            <a:r>
              <a:rPr lang="en-US" dirty="0" err="1" smtClean="0"/>
              <a:t>ifun</a:t>
            </a:r>
            <a:r>
              <a:rPr lang="en-US" dirty="0" smtClean="0"/>
              <a:t>: Generate no-op if invalid address</a:t>
            </a:r>
          </a:p>
          <a:p>
            <a:pPr lvl="1"/>
            <a:r>
              <a:rPr lang="en-US" dirty="0" smtClean="0"/>
              <a:t>Need </a:t>
            </a:r>
            <a:r>
              <a:rPr lang="en-US" dirty="0" err="1"/>
              <a:t>regids</a:t>
            </a:r>
            <a:r>
              <a:rPr lang="en-US" dirty="0"/>
              <a:t>: Does this instruction have a register </a:t>
            </a:r>
            <a:r>
              <a:rPr lang="en-US" dirty="0" smtClean="0"/>
              <a:t>byte?</a:t>
            </a:r>
            <a:endParaRPr lang="en-US" dirty="0"/>
          </a:p>
          <a:p>
            <a:pPr lvl="1"/>
            <a:r>
              <a:rPr lang="en-US" dirty="0"/>
              <a:t>Need </a:t>
            </a:r>
            <a:r>
              <a:rPr lang="en-US" dirty="0" err="1"/>
              <a:t>valC</a:t>
            </a:r>
            <a:r>
              <a:rPr lang="en-US" dirty="0"/>
              <a:t>: Does this instruction have a constant word?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2965450" y="222250"/>
            <a:ext cx="5334000" cy="4495800"/>
            <a:chOff x="457200" y="11658600"/>
            <a:chExt cx="5334000" cy="4495800"/>
          </a:xfrm>
        </p:grpSpPr>
        <p:sp>
          <p:nvSpPr>
            <p:cNvPr id="6" name="Rectangle 8"/>
            <p:cNvSpPr>
              <a:spLocks noChangeArrowheads="1"/>
            </p:cNvSpPr>
            <p:nvPr/>
          </p:nvSpPr>
          <p:spPr bwMode="auto">
            <a:xfrm>
              <a:off x="1676400" y="14554200"/>
              <a:ext cx="2057400" cy="6096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Instruction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memory</a:t>
              </a:r>
            </a:p>
          </p:txBody>
        </p:sp>
        <p:sp>
          <p:nvSpPr>
            <p:cNvPr id="7" name="Rectangle 17"/>
            <p:cNvSpPr>
              <a:spLocks noChangeArrowheads="1"/>
            </p:cNvSpPr>
            <p:nvPr/>
          </p:nvSpPr>
          <p:spPr bwMode="auto">
            <a:xfrm>
              <a:off x="4876800" y="12420600"/>
              <a:ext cx="914400" cy="9144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PC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increment</a:t>
              </a:r>
            </a:p>
          </p:txBody>
        </p:sp>
        <p:sp>
          <p:nvSpPr>
            <p:cNvPr id="8" name="Line 19"/>
            <p:cNvSpPr>
              <a:spLocks noChangeShapeType="1"/>
            </p:cNvSpPr>
            <p:nvPr/>
          </p:nvSpPr>
          <p:spPr bwMode="auto">
            <a:xfrm flipV="1">
              <a:off x="5410200" y="12039600"/>
              <a:ext cx="0" cy="3810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" name="Oval 31"/>
            <p:cNvSpPr>
              <a:spLocks noChangeArrowheads="1"/>
            </p:cNvSpPr>
            <p:nvPr/>
          </p:nvSpPr>
          <p:spPr bwMode="auto">
            <a:xfrm>
              <a:off x="2971800" y="116586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rB</a:t>
              </a:r>
            </a:p>
          </p:txBody>
        </p:sp>
        <p:sp>
          <p:nvSpPr>
            <p:cNvPr id="10" name="Oval 6"/>
            <p:cNvSpPr>
              <a:spLocks noChangeArrowheads="1"/>
            </p:cNvSpPr>
            <p:nvPr/>
          </p:nvSpPr>
          <p:spPr bwMode="auto">
            <a:xfrm>
              <a:off x="1600200" y="116586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icode</a:t>
              </a:r>
            </a:p>
          </p:txBody>
        </p:sp>
        <p:sp>
          <p:nvSpPr>
            <p:cNvPr id="11" name="Oval 7"/>
            <p:cNvSpPr>
              <a:spLocks noChangeArrowheads="1"/>
            </p:cNvSpPr>
            <p:nvPr/>
          </p:nvSpPr>
          <p:spPr bwMode="auto">
            <a:xfrm>
              <a:off x="2057400" y="116586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ifun</a:t>
              </a:r>
            </a:p>
          </p:txBody>
        </p:sp>
        <p:sp>
          <p:nvSpPr>
            <p:cNvPr id="12" name="Oval 30"/>
            <p:cNvSpPr>
              <a:spLocks noChangeArrowheads="1"/>
            </p:cNvSpPr>
            <p:nvPr/>
          </p:nvSpPr>
          <p:spPr bwMode="auto">
            <a:xfrm>
              <a:off x="2514600" y="116586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rA</a:t>
              </a:r>
            </a:p>
          </p:txBody>
        </p:sp>
        <p:sp>
          <p:nvSpPr>
            <p:cNvPr id="13" name="Line 221"/>
            <p:cNvSpPr>
              <a:spLocks noChangeShapeType="1"/>
            </p:cNvSpPr>
            <p:nvPr/>
          </p:nvSpPr>
          <p:spPr bwMode="auto">
            <a:xfrm flipV="1">
              <a:off x="2743200" y="15163800"/>
              <a:ext cx="0" cy="6096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4" name="Freeform 222"/>
            <p:cNvSpPr>
              <a:spLocks/>
            </p:cNvSpPr>
            <p:nvPr/>
          </p:nvSpPr>
          <p:spPr bwMode="auto">
            <a:xfrm>
              <a:off x="2743200" y="13335000"/>
              <a:ext cx="2667000" cy="2133600"/>
            </a:xfrm>
            <a:custGeom>
              <a:avLst/>
              <a:gdLst>
                <a:gd name="T0" fmla="*/ 0 w 1200"/>
                <a:gd name="T1" fmla="*/ 2133600 h 96"/>
                <a:gd name="T2" fmla="*/ 2667000 w 1200"/>
                <a:gd name="T3" fmla="*/ 2133600 h 96"/>
                <a:gd name="T4" fmla="*/ 2667000 w 1200"/>
                <a:gd name="T5" fmla="*/ 0 h 96"/>
                <a:gd name="T6" fmla="*/ 0 60000 65536"/>
                <a:gd name="T7" fmla="*/ 0 60000 65536"/>
                <a:gd name="T8" fmla="*/ 0 60000 65536"/>
                <a:gd name="T9" fmla="*/ 0 w 1200"/>
                <a:gd name="T10" fmla="*/ 0 h 96"/>
                <a:gd name="T11" fmla="*/ 1200 w 1200"/>
                <a:gd name="T12" fmla="*/ 96 h 9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00" h="96">
                  <a:moveTo>
                    <a:pt x="0" y="96"/>
                  </a:moveTo>
                  <a:lnTo>
                    <a:pt x="1200" y="96"/>
                  </a:lnTo>
                  <a:lnTo>
                    <a:pt x="1200" y="0"/>
                  </a:ln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15" name="Group 223"/>
            <p:cNvGrpSpPr>
              <a:grpSpLocks/>
            </p:cNvGrpSpPr>
            <p:nvPr/>
          </p:nvGrpSpPr>
          <p:grpSpPr bwMode="auto">
            <a:xfrm>
              <a:off x="1752600" y="13106400"/>
              <a:ext cx="152400" cy="152400"/>
              <a:chOff x="240" y="4176"/>
              <a:chExt cx="192" cy="192"/>
            </a:xfrm>
          </p:grpSpPr>
          <p:sp>
            <p:nvSpPr>
              <p:cNvPr id="61" name="Oval 224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62" name="Rectangle 225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6" name="Rectangle 231"/>
            <p:cNvSpPr>
              <a:spLocks noChangeArrowheads="1"/>
            </p:cNvSpPr>
            <p:nvPr/>
          </p:nvSpPr>
          <p:spPr bwMode="auto">
            <a:xfrm>
              <a:off x="2362200" y="15773400"/>
              <a:ext cx="7620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PC</a:t>
              </a:r>
            </a:p>
          </p:txBody>
        </p:sp>
        <p:sp>
          <p:nvSpPr>
            <p:cNvPr id="17" name="Oval 232"/>
            <p:cNvSpPr>
              <a:spLocks noChangeArrowheads="1"/>
            </p:cNvSpPr>
            <p:nvPr/>
          </p:nvSpPr>
          <p:spPr bwMode="auto">
            <a:xfrm>
              <a:off x="3429000" y="116586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valC</a:t>
              </a:r>
            </a:p>
          </p:txBody>
        </p:sp>
        <p:sp>
          <p:nvSpPr>
            <p:cNvPr id="18" name="Oval 233"/>
            <p:cNvSpPr>
              <a:spLocks noChangeArrowheads="1"/>
            </p:cNvSpPr>
            <p:nvPr/>
          </p:nvSpPr>
          <p:spPr bwMode="auto">
            <a:xfrm>
              <a:off x="5181600" y="116586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valP</a:t>
              </a:r>
            </a:p>
          </p:txBody>
        </p:sp>
        <p:sp>
          <p:nvSpPr>
            <p:cNvPr id="19" name="Line 293"/>
            <p:cNvSpPr>
              <a:spLocks noChangeShapeType="1"/>
            </p:cNvSpPr>
            <p:nvPr/>
          </p:nvSpPr>
          <p:spPr bwMode="auto">
            <a:xfrm flipH="1" flipV="1">
              <a:off x="3657600" y="12039600"/>
              <a:ext cx="0" cy="1828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" name="Line 298"/>
            <p:cNvSpPr>
              <a:spLocks noChangeShapeType="1"/>
            </p:cNvSpPr>
            <p:nvPr/>
          </p:nvSpPr>
          <p:spPr bwMode="auto">
            <a:xfrm flipH="1" flipV="1">
              <a:off x="1828800" y="12039600"/>
              <a:ext cx="0" cy="1828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1" name="AutoShape 300"/>
            <p:cNvSpPr>
              <a:spLocks noChangeArrowheads="1"/>
            </p:cNvSpPr>
            <p:nvPr/>
          </p:nvSpPr>
          <p:spPr bwMode="auto">
            <a:xfrm>
              <a:off x="3886200" y="12877800"/>
              <a:ext cx="685800" cy="5334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Need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regids</a:t>
              </a:r>
            </a:p>
          </p:txBody>
        </p:sp>
        <p:sp>
          <p:nvSpPr>
            <p:cNvPr id="22" name="AutoShape 301"/>
            <p:cNvSpPr>
              <a:spLocks noChangeArrowheads="1"/>
            </p:cNvSpPr>
            <p:nvPr/>
          </p:nvSpPr>
          <p:spPr bwMode="auto">
            <a:xfrm>
              <a:off x="3886200" y="12268200"/>
              <a:ext cx="685800" cy="5334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Need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valC</a:t>
              </a:r>
            </a:p>
          </p:txBody>
        </p:sp>
        <p:sp>
          <p:nvSpPr>
            <p:cNvPr id="23" name="Line 302"/>
            <p:cNvSpPr>
              <a:spLocks noChangeShapeType="1"/>
            </p:cNvSpPr>
            <p:nvPr/>
          </p:nvSpPr>
          <p:spPr bwMode="auto">
            <a:xfrm rot="5400000" flipV="1">
              <a:off x="2857500" y="12153900"/>
              <a:ext cx="0" cy="20574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24" name="Group 303"/>
            <p:cNvGrpSpPr>
              <a:grpSpLocks/>
            </p:cNvGrpSpPr>
            <p:nvPr/>
          </p:nvGrpSpPr>
          <p:grpSpPr bwMode="auto">
            <a:xfrm>
              <a:off x="1752600" y="12496800"/>
              <a:ext cx="152400" cy="152400"/>
              <a:chOff x="240" y="4176"/>
              <a:chExt cx="192" cy="192"/>
            </a:xfrm>
          </p:grpSpPr>
          <p:sp>
            <p:nvSpPr>
              <p:cNvPr id="59" name="Oval 304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60" name="Rectangle 305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25" name="Line 306"/>
            <p:cNvSpPr>
              <a:spLocks noChangeShapeType="1"/>
            </p:cNvSpPr>
            <p:nvPr/>
          </p:nvSpPr>
          <p:spPr bwMode="auto">
            <a:xfrm rot="5400000" flipV="1">
              <a:off x="2857500" y="11544300"/>
              <a:ext cx="0" cy="20574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6" name="Line 307"/>
            <p:cNvSpPr>
              <a:spLocks noChangeShapeType="1"/>
            </p:cNvSpPr>
            <p:nvPr/>
          </p:nvSpPr>
          <p:spPr bwMode="auto">
            <a:xfrm rot="5400000" flipV="1">
              <a:off x="4724400" y="12420600"/>
              <a:ext cx="0" cy="3048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7" name="Line 308"/>
            <p:cNvSpPr>
              <a:spLocks noChangeShapeType="1"/>
            </p:cNvSpPr>
            <p:nvPr/>
          </p:nvSpPr>
          <p:spPr bwMode="auto">
            <a:xfrm rot="5400000" flipV="1">
              <a:off x="4724400" y="13030200"/>
              <a:ext cx="0" cy="3048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28" name="Group 310"/>
            <p:cNvGrpSpPr>
              <a:grpSpLocks/>
            </p:cNvGrpSpPr>
            <p:nvPr/>
          </p:nvGrpSpPr>
          <p:grpSpPr bwMode="auto">
            <a:xfrm>
              <a:off x="2667000" y="15392400"/>
              <a:ext cx="152400" cy="152400"/>
              <a:chOff x="240" y="4176"/>
              <a:chExt cx="192" cy="192"/>
            </a:xfrm>
          </p:grpSpPr>
          <p:sp>
            <p:nvSpPr>
              <p:cNvPr id="57" name="Oval 311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58" name="Rectangle 312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29" name="AutoShape 313"/>
            <p:cNvSpPr>
              <a:spLocks noChangeArrowheads="1"/>
            </p:cNvSpPr>
            <p:nvPr/>
          </p:nvSpPr>
          <p:spPr bwMode="auto">
            <a:xfrm>
              <a:off x="762000" y="12573000"/>
              <a:ext cx="685800" cy="5334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Instr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valid</a:t>
              </a:r>
            </a:p>
          </p:txBody>
        </p:sp>
        <p:sp>
          <p:nvSpPr>
            <p:cNvPr id="30" name="Line 314"/>
            <p:cNvSpPr>
              <a:spLocks noChangeShapeType="1"/>
            </p:cNvSpPr>
            <p:nvPr/>
          </p:nvSpPr>
          <p:spPr bwMode="auto">
            <a:xfrm rot="16200000" flipH="1" flipV="1">
              <a:off x="1638300" y="12687300"/>
              <a:ext cx="0" cy="3810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31" name="Group 316"/>
            <p:cNvGrpSpPr>
              <a:grpSpLocks/>
            </p:cNvGrpSpPr>
            <p:nvPr/>
          </p:nvGrpSpPr>
          <p:grpSpPr bwMode="auto">
            <a:xfrm>
              <a:off x="1752600" y="12801600"/>
              <a:ext cx="152400" cy="152400"/>
              <a:chOff x="240" y="4176"/>
              <a:chExt cx="192" cy="192"/>
            </a:xfrm>
          </p:grpSpPr>
          <p:sp>
            <p:nvSpPr>
              <p:cNvPr id="55" name="Oval 317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56" name="Rectangle 318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32" name="Line 319"/>
            <p:cNvSpPr>
              <a:spLocks noChangeShapeType="1"/>
            </p:cNvSpPr>
            <p:nvPr/>
          </p:nvSpPr>
          <p:spPr bwMode="auto">
            <a:xfrm rot="16200000" flipH="1" flipV="1">
              <a:off x="609600" y="12725400"/>
              <a:ext cx="0" cy="3048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3" name="Rectangle 320"/>
            <p:cNvSpPr>
              <a:spLocks noChangeArrowheads="1"/>
            </p:cNvSpPr>
            <p:nvPr/>
          </p:nvSpPr>
          <p:spPr bwMode="auto">
            <a:xfrm>
              <a:off x="2667000" y="13868400"/>
              <a:ext cx="1066800" cy="3810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Align</a:t>
              </a:r>
            </a:p>
          </p:txBody>
        </p:sp>
        <p:sp>
          <p:nvSpPr>
            <p:cNvPr id="34" name="Freeform 321"/>
            <p:cNvSpPr>
              <a:spLocks/>
            </p:cNvSpPr>
            <p:nvPr/>
          </p:nvSpPr>
          <p:spPr bwMode="auto">
            <a:xfrm>
              <a:off x="3733800" y="13182600"/>
              <a:ext cx="990600" cy="914400"/>
            </a:xfrm>
            <a:custGeom>
              <a:avLst/>
              <a:gdLst>
                <a:gd name="T0" fmla="*/ 990600 w 720"/>
                <a:gd name="T1" fmla="*/ 0 h 240"/>
                <a:gd name="T2" fmla="*/ 990600 w 720"/>
                <a:gd name="T3" fmla="*/ 914400 h 240"/>
                <a:gd name="T4" fmla="*/ 0 w 720"/>
                <a:gd name="T5" fmla="*/ 914400 h 240"/>
                <a:gd name="T6" fmla="*/ 0 60000 65536"/>
                <a:gd name="T7" fmla="*/ 0 60000 65536"/>
                <a:gd name="T8" fmla="*/ 0 60000 65536"/>
                <a:gd name="T9" fmla="*/ 0 w 720"/>
                <a:gd name="T10" fmla="*/ 0 h 240"/>
                <a:gd name="T11" fmla="*/ 720 w 720"/>
                <a:gd name="T12" fmla="*/ 240 h 2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20" h="240">
                  <a:moveTo>
                    <a:pt x="720" y="0"/>
                  </a:moveTo>
                  <a:lnTo>
                    <a:pt x="720" y="240"/>
                  </a:lnTo>
                  <a:lnTo>
                    <a:pt x="0" y="24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35" name="Group 322"/>
            <p:cNvGrpSpPr>
              <a:grpSpLocks/>
            </p:cNvGrpSpPr>
            <p:nvPr/>
          </p:nvGrpSpPr>
          <p:grpSpPr bwMode="auto">
            <a:xfrm>
              <a:off x="4648200" y="13106400"/>
              <a:ext cx="152400" cy="152400"/>
              <a:chOff x="240" y="4176"/>
              <a:chExt cx="192" cy="192"/>
            </a:xfrm>
          </p:grpSpPr>
          <p:sp>
            <p:nvSpPr>
              <p:cNvPr id="53" name="Oval 323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54" name="Rectangle 324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36" name="Line 326"/>
            <p:cNvSpPr>
              <a:spLocks noChangeShapeType="1"/>
            </p:cNvSpPr>
            <p:nvPr/>
          </p:nvSpPr>
          <p:spPr bwMode="auto">
            <a:xfrm flipV="1">
              <a:off x="3200400" y="14249400"/>
              <a:ext cx="0" cy="304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7" name="Rectangle 327"/>
            <p:cNvSpPr>
              <a:spLocks noChangeArrowheads="1"/>
            </p:cNvSpPr>
            <p:nvPr/>
          </p:nvSpPr>
          <p:spPr bwMode="auto">
            <a:xfrm>
              <a:off x="1752600" y="13868400"/>
              <a:ext cx="609600" cy="3810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Split</a:t>
              </a:r>
            </a:p>
          </p:txBody>
        </p:sp>
        <p:sp>
          <p:nvSpPr>
            <p:cNvPr id="38" name="Line 328"/>
            <p:cNvSpPr>
              <a:spLocks noChangeShapeType="1"/>
            </p:cNvSpPr>
            <p:nvPr/>
          </p:nvSpPr>
          <p:spPr bwMode="auto">
            <a:xfrm flipV="1">
              <a:off x="2057400" y="14249400"/>
              <a:ext cx="0" cy="304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9" name="Rectangle 329"/>
            <p:cNvSpPr>
              <a:spLocks noChangeArrowheads="1"/>
            </p:cNvSpPr>
            <p:nvPr/>
          </p:nvSpPr>
          <p:spPr bwMode="auto">
            <a:xfrm>
              <a:off x="3200400" y="14279563"/>
              <a:ext cx="671979" cy="230832"/>
            </a:xfrm>
            <a:prstGeom prst="rect">
              <a:avLst/>
            </a:prstGeom>
            <a:noFill/>
            <a:ln w="28575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Bytes 1-9</a:t>
              </a:r>
            </a:p>
          </p:txBody>
        </p:sp>
        <p:sp>
          <p:nvSpPr>
            <p:cNvPr id="40" name="Rectangle 330"/>
            <p:cNvSpPr>
              <a:spLocks noChangeArrowheads="1"/>
            </p:cNvSpPr>
            <p:nvPr/>
          </p:nvSpPr>
          <p:spPr bwMode="auto">
            <a:xfrm>
              <a:off x="2070100" y="14279563"/>
              <a:ext cx="511679" cy="230832"/>
            </a:xfrm>
            <a:prstGeom prst="rect">
              <a:avLst/>
            </a:prstGeom>
            <a:noFill/>
            <a:ln w="28575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Byte 0</a:t>
              </a:r>
            </a:p>
          </p:txBody>
        </p:sp>
        <p:cxnSp>
          <p:nvCxnSpPr>
            <p:cNvPr id="41" name="Straight Arrow Connector 53"/>
            <p:cNvCxnSpPr>
              <a:cxnSpLocks noChangeShapeType="1"/>
              <a:stCxn id="6" idx="1"/>
            </p:cNvCxnSpPr>
            <p:nvPr/>
          </p:nvCxnSpPr>
          <p:spPr bwMode="auto">
            <a:xfrm rot="10800000">
              <a:off x="838200" y="14859000"/>
              <a:ext cx="838200" cy="1588"/>
            </a:xfrm>
            <a:prstGeom prst="straightConnector1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 type="triangle" w="med" len="med"/>
            </a:ln>
          </p:spPr>
        </p:cxnSp>
        <p:sp>
          <p:nvSpPr>
            <p:cNvPr id="42" name="Oval 6"/>
            <p:cNvSpPr>
              <a:spLocks noChangeArrowheads="1"/>
            </p:cNvSpPr>
            <p:nvPr/>
          </p:nvSpPr>
          <p:spPr bwMode="auto">
            <a:xfrm>
              <a:off x="685800" y="14859000"/>
              <a:ext cx="9144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imem_error</a:t>
              </a:r>
            </a:p>
          </p:txBody>
        </p:sp>
        <p:sp>
          <p:nvSpPr>
            <p:cNvPr id="43" name="AutoShape 301"/>
            <p:cNvSpPr>
              <a:spLocks noChangeArrowheads="1"/>
            </p:cNvSpPr>
            <p:nvPr/>
          </p:nvSpPr>
          <p:spPr bwMode="auto">
            <a:xfrm>
              <a:off x="1600200" y="13411200"/>
              <a:ext cx="457200" cy="3048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icode</a:t>
              </a:r>
            </a:p>
          </p:txBody>
        </p:sp>
        <p:cxnSp>
          <p:nvCxnSpPr>
            <p:cNvPr id="44" name="Straight Arrow Connector 53"/>
            <p:cNvCxnSpPr>
              <a:cxnSpLocks noChangeShapeType="1"/>
            </p:cNvCxnSpPr>
            <p:nvPr/>
          </p:nvCxnSpPr>
          <p:spPr bwMode="auto">
            <a:xfrm rot="5400000" flipH="1" flipV="1">
              <a:off x="723107" y="14212094"/>
              <a:ext cx="1296987" cy="3175"/>
            </a:xfrm>
            <a:prstGeom prst="straightConnector1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/>
            </a:ln>
          </p:spPr>
        </p:cxnSp>
        <p:cxnSp>
          <p:nvCxnSpPr>
            <p:cNvPr id="45" name="Straight Arrow Connector 56"/>
            <p:cNvCxnSpPr>
              <a:cxnSpLocks noChangeShapeType="1"/>
              <a:endCxn id="43" idx="1"/>
            </p:cNvCxnSpPr>
            <p:nvPr/>
          </p:nvCxnSpPr>
          <p:spPr bwMode="auto">
            <a:xfrm>
              <a:off x="1371600" y="13563600"/>
              <a:ext cx="228600" cy="1588"/>
            </a:xfrm>
            <a:prstGeom prst="straightConnector1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 type="triangle" w="med" len="med"/>
            </a:ln>
          </p:spPr>
        </p:cxnSp>
        <p:grpSp>
          <p:nvGrpSpPr>
            <p:cNvPr id="46" name="Group 316"/>
            <p:cNvGrpSpPr>
              <a:grpSpLocks/>
            </p:cNvGrpSpPr>
            <p:nvPr/>
          </p:nvGrpSpPr>
          <p:grpSpPr bwMode="auto">
            <a:xfrm>
              <a:off x="1295400" y="14782800"/>
              <a:ext cx="152400" cy="152400"/>
              <a:chOff x="240" y="4176"/>
              <a:chExt cx="192" cy="192"/>
            </a:xfrm>
          </p:grpSpPr>
          <p:sp>
            <p:nvSpPr>
              <p:cNvPr id="51" name="Oval 317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52" name="Rectangle 318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47" name="Line 298"/>
            <p:cNvSpPr>
              <a:spLocks noChangeShapeType="1"/>
            </p:cNvSpPr>
            <p:nvPr/>
          </p:nvSpPr>
          <p:spPr bwMode="auto">
            <a:xfrm flipH="1" flipV="1">
              <a:off x="2286000" y="12039600"/>
              <a:ext cx="0" cy="1828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8" name="Line 298"/>
            <p:cNvSpPr>
              <a:spLocks noChangeShapeType="1"/>
            </p:cNvSpPr>
            <p:nvPr/>
          </p:nvSpPr>
          <p:spPr bwMode="auto">
            <a:xfrm flipH="1" flipV="1">
              <a:off x="2743200" y="12039600"/>
              <a:ext cx="0" cy="1828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9" name="Line 298"/>
            <p:cNvSpPr>
              <a:spLocks noChangeShapeType="1"/>
            </p:cNvSpPr>
            <p:nvPr/>
          </p:nvSpPr>
          <p:spPr bwMode="auto">
            <a:xfrm flipH="1" flipV="1">
              <a:off x="3200400" y="12039600"/>
              <a:ext cx="0" cy="1828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0" name="AutoShape 301"/>
            <p:cNvSpPr>
              <a:spLocks noChangeArrowheads="1"/>
            </p:cNvSpPr>
            <p:nvPr/>
          </p:nvSpPr>
          <p:spPr bwMode="auto">
            <a:xfrm>
              <a:off x="2057400" y="13411200"/>
              <a:ext cx="457200" cy="3048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ifun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3482594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930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4167187" cy="1200150"/>
          </a:xfrm>
        </p:spPr>
        <p:txBody>
          <a:bodyPr/>
          <a:lstStyle/>
          <a:p>
            <a:r>
              <a:rPr lang="en-US" dirty="0"/>
              <a:t>Fetch Control </a:t>
            </a:r>
            <a:r>
              <a:rPr lang="en-US" dirty="0" smtClean="0"/>
              <a:t>Logic in HCL</a:t>
            </a:r>
            <a:endParaRPr lang="en-US" dirty="0"/>
          </a:p>
        </p:txBody>
      </p:sp>
      <p:sp>
        <p:nvSpPr>
          <p:cNvPr id="381110" name="Text Box 182"/>
          <p:cNvSpPr txBox="1">
            <a:spLocks noChangeArrowheads="1"/>
          </p:cNvSpPr>
          <p:nvPr/>
        </p:nvSpPr>
        <p:spPr bwMode="auto">
          <a:xfrm>
            <a:off x="908050" y="3346450"/>
            <a:ext cx="8001000" cy="2800767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# Determine instruction code</a:t>
            </a:r>
          </a:p>
          <a:p>
            <a:pPr algn="l">
              <a:lnSpc>
                <a:spcPct val="100000"/>
              </a:lnSpc>
            </a:pP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icode</a:t>
            </a:r>
            <a:r>
              <a:rPr lang="en-US" sz="1600" dirty="0" smtClean="0">
                <a:latin typeface="Courier New" pitchFamily="49" charset="0"/>
              </a:rPr>
              <a:t> = [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imem_error</a:t>
            </a:r>
            <a:r>
              <a:rPr lang="en-US" sz="1600" dirty="0" smtClean="0">
                <a:latin typeface="Courier New" pitchFamily="49" charset="0"/>
              </a:rPr>
              <a:t>: INOP;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1: </a:t>
            </a:r>
            <a:r>
              <a:rPr lang="en-US" sz="1600" dirty="0" err="1" smtClean="0">
                <a:latin typeface="Courier New" pitchFamily="49" charset="0"/>
              </a:rPr>
              <a:t>imem_icode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];</a:t>
            </a:r>
          </a:p>
          <a:p>
            <a:pPr algn="l">
              <a:lnSpc>
                <a:spcPct val="100000"/>
              </a:lnSpc>
            </a:pPr>
            <a:endParaRPr lang="en-US" sz="16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# Determine instruction function</a:t>
            </a:r>
          </a:p>
          <a:p>
            <a:pPr algn="l">
              <a:lnSpc>
                <a:spcPct val="100000"/>
              </a:lnSpc>
            </a:pP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ifun</a:t>
            </a:r>
            <a:r>
              <a:rPr lang="en-US" sz="1600" dirty="0" smtClean="0">
                <a:latin typeface="Courier New" pitchFamily="49" charset="0"/>
              </a:rPr>
              <a:t> = [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imem_error</a:t>
            </a:r>
            <a:r>
              <a:rPr lang="en-US" sz="1600" dirty="0" smtClean="0">
                <a:latin typeface="Courier New" pitchFamily="49" charset="0"/>
              </a:rPr>
              <a:t>: FNONE;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1: </a:t>
            </a:r>
            <a:r>
              <a:rPr lang="en-US" sz="1600" dirty="0" err="1" smtClean="0">
                <a:latin typeface="Courier New" pitchFamily="49" charset="0"/>
              </a:rPr>
              <a:t>imem_ifun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];</a:t>
            </a:r>
            <a:endParaRPr lang="en-US" sz="1600" dirty="0">
              <a:latin typeface="Courier New" pitchFamily="49" charset="0"/>
            </a:endParaRPr>
          </a:p>
        </p:txBody>
      </p:sp>
      <p:grpSp>
        <p:nvGrpSpPr>
          <p:cNvPr id="75" name="Group 74"/>
          <p:cNvGrpSpPr/>
          <p:nvPr/>
        </p:nvGrpSpPr>
        <p:grpSpPr>
          <a:xfrm>
            <a:off x="5099050" y="603250"/>
            <a:ext cx="3048000" cy="4114800"/>
            <a:chOff x="4337050" y="146050"/>
            <a:chExt cx="3048000" cy="4114800"/>
          </a:xfrm>
        </p:grpSpPr>
        <p:sp>
          <p:nvSpPr>
            <p:cNvPr id="18" name="Rectangle 8"/>
            <p:cNvSpPr>
              <a:spLocks noChangeArrowheads="1"/>
            </p:cNvSpPr>
            <p:nvPr/>
          </p:nvSpPr>
          <p:spPr bwMode="auto">
            <a:xfrm>
              <a:off x="5327650" y="2660650"/>
              <a:ext cx="2057400" cy="6096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Instruction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memory</a:t>
              </a:r>
            </a:p>
          </p:txBody>
        </p:sp>
        <p:sp>
          <p:nvSpPr>
            <p:cNvPr id="25" name="Line 221"/>
            <p:cNvSpPr>
              <a:spLocks noChangeShapeType="1"/>
            </p:cNvSpPr>
            <p:nvPr/>
          </p:nvSpPr>
          <p:spPr bwMode="auto">
            <a:xfrm flipV="1">
              <a:off x="6394450" y="3270250"/>
              <a:ext cx="0" cy="6096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8" name="Rectangle 231"/>
            <p:cNvSpPr>
              <a:spLocks noChangeArrowheads="1"/>
            </p:cNvSpPr>
            <p:nvPr/>
          </p:nvSpPr>
          <p:spPr bwMode="auto">
            <a:xfrm>
              <a:off x="6013450" y="3879850"/>
              <a:ext cx="7620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PC</a:t>
              </a:r>
            </a:p>
          </p:txBody>
        </p:sp>
        <p:sp>
          <p:nvSpPr>
            <p:cNvPr id="32" name="Line 298"/>
            <p:cNvSpPr>
              <a:spLocks noChangeShapeType="1"/>
            </p:cNvSpPr>
            <p:nvPr/>
          </p:nvSpPr>
          <p:spPr bwMode="auto">
            <a:xfrm flipH="1" flipV="1">
              <a:off x="5480050" y="146050"/>
              <a:ext cx="0" cy="1828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9" name="Rectangle 327"/>
            <p:cNvSpPr>
              <a:spLocks noChangeArrowheads="1"/>
            </p:cNvSpPr>
            <p:nvPr/>
          </p:nvSpPr>
          <p:spPr bwMode="auto">
            <a:xfrm>
              <a:off x="5403850" y="1974850"/>
              <a:ext cx="609600" cy="3810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Split</a:t>
              </a:r>
            </a:p>
          </p:txBody>
        </p:sp>
        <p:sp>
          <p:nvSpPr>
            <p:cNvPr id="50" name="Line 328"/>
            <p:cNvSpPr>
              <a:spLocks noChangeShapeType="1"/>
            </p:cNvSpPr>
            <p:nvPr/>
          </p:nvSpPr>
          <p:spPr bwMode="auto">
            <a:xfrm flipV="1">
              <a:off x="5708650" y="2355850"/>
              <a:ext cx="0" cy="304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2" name="Rectangle 330"/>
            <p:cNvSpPr>
              <a:spLocks noChangeArrowheads="1"/>
            </p:cNvSpPr>
            <p:nvPr/>
          </p:nvSpPr>
          <p:spPr bwMode="auto">
            <a:xfrm>
              <a:off x="5721350" y="2386013"/>
              <a:ext cx="511679" cy="230832"/>
            </a:xfrm>
            <a:prstGeom prst="rect">
              <a:avLst/>
            </a:prstGeom>
            <a:noFill/>
            <a:ln w="28575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Byte 0</a:t>
              </a:r>
            </a:p>
          </p:txBody>
        </p:sp>
        <p:cxnSp>
          <p:nvCxnSpPr>
            <p:cNvPr id="53" name="Straight Arrow Connector 53"/>
            <p:cNvCxnSpPr>
              <a:cxnSpLocks noChangeShapeType="1"/>
              <a:stCxn id="18" idx="1"/>
            </p:cNvCxnSpPr>
            <p:nvPr/>
          </p:nvCxnSpPr>
          <p:spPr bwMode="auto">
            <a:xfrm rot="10800000">
              <a:off x="4489450" y="2965450"/>
              <a:ext cx="838200" cy="1588"/>
            </a:xfrm>
            <a:prstGeom prst="straightConnector1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 type="triangle" w="med" len="med"/>
            </a:ln>
          </p:spPr>
        </p:cxnSp>
        <p:sp>
          <p:nvSpPr>
            <p:cNvPr id="54" name="Oval 6"/>
            <p:cNvSpPr>
              <a:spLocks noChangeArrowheads="1"/>
            </p:cNvSpPr>
            <p:nvPr/>
          </p:nvSpPr>
          <p:spPr bwMode="auto">
            <a:xfrm>
              <a:off x="4337050" y="2965450"/>
              <a:ext cx="9144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imem_error</a:t>
              </a:r>
            </a:p>
          </p:txBody>
        </p:sp>
        <p:sp>
          <p:nvSpPr>
            <p:cNvPr id="55" name="AutoShape 301"/>
            <p:cNvSpPr>
              <a:spLocks noChangeArrowheads="1"/>
            </p:cNvSpPr>
            <p:nvPr/>
          </p:nvSpPr>
          <p:spPr bwMode="auto">
            <a:xfrm>
              <a:off x="5251450" y="1517650"/>
              <a:ext cx="457200" cy="3048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icode</a:t>
              </a:r>
            </a:p>
          </p:txBody>
        </p:sp>
        <p:cxnSp>
          <p:nvCxnSpPr>
            <p:cNvPr id="56" name="Straight Arrow Connector 53"/>
            <p:cNvCxnSpPr>
              <a:cxnSpLocks noChangeShapeType="1"/>
            </p:cNvCxnSpPr>
            <p:nvPr/>
          </p:nvCxnSpPr>
          <p:spPr bwMode="auto">
            <a:xfrm rot="5400000" flipH="1" flipV="1">
              <a:off x="4374357" y="2318544"/>
              <a:ext cx="1296987" cy="3175"/>
            </a:xfrm>
            <a:prstGeom prst="straightConnector1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/>
            </a:ln>
          </p:spPr>
        </p:cxnSp>
        <p:cxnSp>
          <p:nvCxnSpPr>
            <p:cNvPr id="57" name="Straight Arrow Connector 56"/>
            <p:cNvCxnSpPr>
              <a:cxnSpLocks noChangeShapeType="1"/>
              <a:endCxn id="55" idx="1"/>
            </p:cNvCxnSpPr>
            <p:nvPr/>
          </p:nvCxnSpPr>
          <p:spPr bwMode="auto">
            <a:xfrm>
              <a:off x="5022850" y="1670050"/>
              <a:ext cx="228600" cy="1588"/>
            </a:xfrm>
            <a:prstGeom prst="straightConnector1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 type="triangle" w="med" len="med"/>
            </a:ln>
          </p:spPr>
        </p:cxnSp>
        <p:grpSp>
          <p:nvGrpSpPr>
            <p:cNvPr id="58" name="Group 316"/>
            <p:cNvGrpSpPr>
              <a:grpSpLocks/>
            </p:cNvGrpSpPr>
            <p:nvPr/>
          </p:nvGrpSpPr>
          <p:grpSpPr bwMode="auto">
            <a:xfrm>
              <a:off x="4946650" y="2889250"/>
              <a:ext cx="152400" cy="152400"/>
              <a:chOff x="240" y="4176"/>
              <a:chExt cx="192" cy="192"/>
            </a:xfrm>
          </p:grpSpPr>
          <p:sp>
            <p:nvSpPr>
              <p:cNvPr id="63" name="Oval 317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64" name="Rectangle 318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59" name="Line 298"/>
            <p:cNvSpPr>
              <a:spLocks noChangeShapeType="1"/>
            </p:cNvSpPr>
            <p:nvPr/>
          </p:nvSpPr>
          <p:spPr bwMode="auto">
            <a:xfrm flipH="1" flipV="1">
              <a:off x="5937250" y="146050"/>
              <a:ext cx="0" cy="1828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2" name="AutoShape 301"/>
            <p:cNvSpPr>
              <a:spLocks noChangeArrowheads="1"/>
            </p:cNvSpPr>
            <p:nvPr/>
          </p:nvSpPr>
          <p:spPr bwMode="auto">
            <a:xfrm>
              <a:off x="5708650" y="1517650"/>
              <a:ext cx="457200" cy="3048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ifun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7496695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9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4167187" cy="1200150"/>
          </a:xfrm>
        </p:spPr>
        <p:txBody>
          <a:bodyPr/>
          <a:lstStyle/>
          <a:p>
            <a:r>
              <a:rPr lang="en-US" dirty="0"/>
              <a:t>Fetch Control </a:t>
            </a:r>
            <a:r>
              <a:rPr lang="en-US" dirty="0" smtClean="0"/>
              <a:t>Logic in HCL</a:t>
            </a:r>
            <a:endParaRPr lang="en-US" dirty="0"/>
          </a:p>
        </p:txBody>
      </p:sp>
      <p:sp>
        <p:nvSpPr>
          <p:cNvPr id="381110" name="Text Box 182"/>
          <p:cNvSpPr txBox="1">
            <a:spLocks noChangeArrowheads="1"/>
          </p:cNvSpPr>
          <p:nvPr/>
        </p:nvSpPr>
        <p:spPr bwMode="auto">
          <a:xfrm>
            <a:off x="527050" y="4946650"/>
            <a:ext cx="8001000" cy="18034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bool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need_regids</a:t>
            </a:r>
            <a:r>
              <a:rPr lang="en-US" sz="1600" dirty="0">
                <a:latin typeface="Courier New" pitchFamily="49" charset="0"/>
              </a:rPr>
              <a:t> =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icode</a:t>
            </a:r>
            <a:r>
              <a:rPr lang="en-US" sz="1600" dirty="0">
                <a:latin typeface="Courier New" pitchFamily="49" charset="0"/>
              </a:rPr>
              <a:t> in { </a:t>
            </a:r>
            <a:r>
              <a:rPr lang="en-US" sz="1600" dirty="0" smtClean="0">
                <a:latin typeface="Courier New" pitchFamily="49" charset="0"/>
              </a:rPr>
              <a:t>IRRMOVQ, IOPQ, IPUSHQ, IPOPQ, 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	     </a:t>
            </a:r>
            <a:r>
              <a:rPr lang="en-US" sz="1600" dirty="0" smtClean="0">
                <a:latin typeface="Courier New" pitchFamily="49" charset="0"/>
              </a:rPr>
              <a:t>IIRMOVQ, IRMMOVQ, IMRMOVQ </a:t>
            </a:r>
            <a:r>
              <a:rPr lang="en-US" sz="1600" dirty="0">
                <a:latin typeface="Courier New" pitchFamily="49" charset="0"/>
              </a:rPr>
              <a:t>};</a:t>
            </a:r>
          </a:p>
          <a:p>
            <a:pPr algn="l">
              <a:lnSpc>
                <a:spcPct val="100000"/>
              </a:lnSpc>
            </a:pP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bool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instr_valid</a:t>
            </a:r>
            <a:r>
              <a:rPr lang="en-US" sz="1600" dirty="0">
                <a:latin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</a:rPr>
              <a:t>icode</a:t>
            </a:r>
            <a:r>
              <a:rPr lang="en-US" sz="1600" dirty="0">
                <a:latin typeface="Courier New" pitchFamily="49" charset="0"/>
              </a:rPr>
              <a:t> in 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{ INOP, IHALT, </a:t>
            </a:r>
            <a:r>
              <a:rPr lang="en-US" sz="1600" dirty="0" smtClean="0">
                <a:latin typeface="Courier New" pitchFamily="49" charset="0"/>
              </a:rPr>
              <a:t>IRRMOVQ, IIRMOVQ, IRMMOVQ, IMRMOVQ,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       </a:t>
            </a:r>
            <a:r>
              <a:rPr lang="en-US" sz="1600" dirty="0" smtClean="0">
                <a:latin typeface="Courier New" pitchFamily="49" charset="0"/>
              </a:rPr>
              <a:t>IOPQ, </a:t>
            </a:r>
            <a:r>
              <a:rPr lang="en-US" sz="1600" dirty="0">
                <a:latin typeface="Courier New" pitchFamily="49" charset="0"/>
              </a:rPr>
              <a:t>IJXX, ICALL, IRET, </a:t>
            </a:r>
            <a:r>
              <a:rPr lang="en-US" sz="1600" dirty="0" smtClean="0">
                <a:latin typeface="Courier New" pitchFamily="49" charset="0"/>
              </a:rPr>
              <a:t>IPUSHQ, IPOPQ </a:t>
            </a:r>
            <a:r>
              <a:rPr lang="en-US" sz="1600" dirty="0">
                <a:latin typeface="Courier New" pitchFamily="49" charset="0"/>
              </a:rPr>
              <a:t>};</a:t>
            </a:r>
          </a:p>
        </p:txBody>
      </p:sp>
      <p:sp>
        <p:nvSpPr>
          <p:cNvPr id="381111" name="Line 183"/>
          <p:cNvSpPr>
            <a:spLocks noChangeShapeType="1"/>
          </p:cNvSpPr>
          <p:nvPr/>
        </p:nvSpPr>
        <p:spPr bwMode="auto">
          <a:xfrm>
            <a:off x="1879600" y="1536700"/>
            <a:ext cx="838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81112" name="Line 184"/>
          <p:cNvSpPr>
            <a:spLocks noChangeShapeType="1"/>
          </p:cNvSpPr>
          <p:nvPr/>
        </p:nvSpPr>
        <p:spPr bwMode="auto">
          <a:xfrm>
            <a:off x="1879600" y="1841500"/>
            <a:ext cx="838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81113" name="Line 185"/>
          <p:cNvSpPr>
            <a:spLocks noChangeShapeType="1"/>
          </p:cNvSpPr>
          <p:nvPr/>
        </p:nvSpPr>
        <p:spPr bwMode="auto">
          <a:xfrm>
            <a:off x="1879600" y="2222500"/>
            <a:ext cx="838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81114" name="Line 186"/>
          <p:cNvSpPr>
            <a:spLocks noChangeShapeType="1"/>
          </p:cNvSpPr>
          <p:nvPr/>
        </p:nvSpPr>
        <p:spPr bwMode="auto">
          <a:xfrm>
            <a:off x="1879600" y="2527300"/>
            <a:ext cx="838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81115" name="Line 187"/>
          <p:cNvSpPr>
            <a:spLocks noChangeShapeType="1"/>
          </p:cNvSpPr>
          <p:nvPr/>
        </p:nvSpPr>
        <p:spPr bwMode="auto">
          <a:xfrm>
            <a:off x="1879600" y="2908300"/>
            <a:ext cx="838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81116" name="Line 188"/>
          <p:cNvSpPr>
            <a:spLocks noChangeShapeType="1"/>
          </p:cNvSpPr>
          <p:nvPr/>
        </p:nvSpPr>
        <p:spPr bwMode="auto">
          <a:xfrm>
            <a:off x="1879600" y="4279900"/>
            <a:ext cx="838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81117" name="Line 189"/>
          <p:cNvSpPr>
            <a:spLocks noChangeShapeType="1"/>
          </p:cNvSpPr>
          <p:nvPr/>
        </p:nvSpPr>
        <p:spPr bwMode="auto">
          <a:xfrm>
            <a:off x="1879600" y="4584700"/>
            <a:ext cx="838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81118" name="Freeform 190"/>
          <p:cNvSpPr>
            <a:spLocks/>
          </p:cNvSpPr>
          <p:nvPr/>
        </p:nvSpPr>
        <p:spPr bwMode="auto">
          <a:xfrm>
            <a:off x="1746250" y="1536700"/>
            <a:ext cx="133350" cy="3505200"/>
          </a:xfrm>
          <a:custGeom>
            <a:avLst/>
            <a:gdLst/>
            <a:ahLst/>
            <a:cxnLst>
              <a:cxn ang="0">
                <a:pos x="0" y="2208"/>
              </a:cxn>
              <a:cxn ang="0">
                <a:pos x="420" y="2112"/>
              </a:cxn>
              <a:cxn ang="0">
                <a:pos x="564" y="2016"/>
              </a:cxn>
              <a:cxn ang="0">
                <a:pos x="564" y="1920"/>
              </a:cxn>
              <a:cxn ang="0">
                <a:pos x="564" y="0"/>
              </a:cxn>
            </a:cxnLst>
            <a:rect l="0" t="0" r="r" b="b"/>
            <a:pathLst>
              <a:path w="564" h="2208">
                <a:moveTo>
                  <a:pt x="0" y="2208"/>
                </a:moveTo>
                <a:lnTo>
                  <a:pt x="420" y="2112"/>
                </a:lnTo>
                <a:lnTo>
                  <a:pt x="564" y="2016"/>
                </a:lnTo>
                <a:lnTo>
                  <a:pt x="564" y="1920"/>
                </a:lnTo>
                <a:lnTo>
                  <a:pt x="564" y="0"/>
                </a:lnTo>
              </a:path>
            </a:pathLst>
          </a:custGeom>
          <a:noFill/>
          <a:ln w="19050" cap="flat" cmpd="sng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wrap="square" lIns="45720" rIns="45720" anchor="ctr">
            <a:spAutoFit/>
          </a:bodyPr>
          <a:lstStyle/>
          <a:p>
            <a:endParaRPr lang="en-US"/>
          </a:p>
        </p:txBody>
      </p:sp>
      <p:grpSp>
        <p:nvGrpSpPr>
          <p:cNvPr id="31" name="Group 30"/>
          <p:cNvGrpSpPr/>
          <p:nvPr/>
        </p:nvGrpSpPr>
        <p:grpSpPr>
          <a:xfrm>
            <a:off x="2946400" y="698500"/>
            <a:ext cx="6038850" cy="4113765"/>
            <a:chOff x="3479800" y="222250"/>
            <a:chExt cx="6038850" cy="4113765"/>
          </a:xfrm>
        </p:grpSpPr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3484572" y="3749033"/>
              <a:ext cx="1431465" cy="234793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0" b="0" dirty="0" err="1" smtClean="0">
                  <a:latin typeface="Courier New" pitchFamily="49" charset="0"/>
                </a:rPr>
                <a:t>popq</a:t>
              </a:r>
              <a:r>
                <a:rPr lang="en-US" sz="1000" b="0" dirty="0" smtClean="0">
                  <a:latin typeface="Courier New" pitchFamily="49" charset="0"/>
                </a:rPr>
                <a:t> </a:t>
              </a:r>
              <a:r>
                <a:rPr lang="en-US" sz="1000" b="0" dirty="0" err="1"/>
                <a:t>rA</a:t>
              </a:r>
              <a:endParaRPr lang="en-US" sz="1000" b="0" dirty="0"/>
            </a:p>
          </p:txBody>
        </p:sp>
        <p:grpSp>
          <p:nvGrpSpPr>
            <p:cNvPr id="4" name="Group 213"/>
            <p:cNvGrpSpPr>
              <a:grpSpLocks/>
            </p:cNvGrpSpPr>
            <p:nvPr/>
          </p:nvGrpSpPr>
          <p:grpSpPr bwMode="auto">
            <a:xfrm>
              <a:off x="4916037" y="3749033"/>
              <a:ext cx="458069" cy="234793"/>
              <a:chOff x="1536" y="3648"/>
              <a:chExt cx="384" cy="192"/>
            </a:xfrm>
          </p:grpSpPr>
          <p:sp>
            <p:nvSpPr>
              <p:cNvPr id="105" name="Rectangle 16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A</a:t>
                </a:r>
              </a:p>
            </p:txBody>
          </p:sp>
          <p:sp>
            <p:nvSpPr>
              <p:cNvPr id="106" name="Rectangle 17"/>
              <p:cNvSpPr>
                <a:spLocks noChangeArrowheads="1"/>
              </p:cNvSpPr>
              <p:nvPr/>
            </p:nvSpPr>
            <p:spPr bwMode="auto">
              <a:xfrm>
                <a:off x="1728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107" name="Rectangle 18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grpSp>
          <p:nvGrpSpPr>
            <p:cNvPr id="5" name="Group 212"/>
            <p:cNvGrpSpPr>
              <a:grpSpLocks/>
            </p:cNvGrpSpPr>
            <p:nvPr/>
          </p:nvGrpSpPr>
          <p:grpSpPr bwMode="auto">
            <a:xfrm>
              <a:off x="5374106" y="3749033"/>
              <a:ext cx="458069" cy="234793"/>
              <a:chOff x="1920" y="3648"/>
              <a:chExt cx="384" cy="192"/>
            </a:xfrm>
          </p:grpSpPr>
          <p:sp>
            <p:nvSpPr>
              <p:cNvPr id="102" name="Rectangle 20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/>
                  <a:t>rA</a:t>
                </a:r>
              </a:p>
            </p:txBody>
          </p:sp>
          <p:sp>
            <p:nvSpPr>
              <p:cNvPr id="103" name="Rectangle 21"/>
              <p:cNvSpPr>
                <a:spLocks noChangeArrowheads="1"/>
              </p:cNvSpPr>
              <p:nvPr/>
            </p:nvSpPr>
            <p:spPr bwMode="auto">
              <a:xfrm>
                <a:off x="2112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 dirty="0" smtClean="0">
                    <a:latin typeface="Courier New" pitchFamily="49" charset="0"/>
                  </a:rPr>
                  <a:t>F</a:t>
                </a:r>
                <a:endParaRPr lang="en-US" sz="1000" b="0" dirty="0">
                  <a:latin typeface="Courier New" pitchFamily="49" charset="0"/>
                </a:endParaRPr>
              </a:p>
            </p:txBody>
          </p:sp>
          <p:sp>
            <p:nvSpPr>
              <p:cNvPr id="104" name="Rectangle 22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sp>
          <p:nvSpPr>
            <p:cNvPr id="18" name="Rectangle 24"/>
            <p:cNvSpPr>
              <a:spLocks noChangeArrowheads="1"/>
            </p:cNvSpPr>
            <p:nvPr/>
          </p:nvSpPr>
          <p:spPr bwMode="auto">
            <a:xfrm>
              <a:off x="3484572" y="2692466"/>
              <a:ext cx="1431465" cy="234793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0" b="0">
                  <a:latin typeface="Courier New" pitchFamily="49" charset="0"/>
                </a:rPr>
                <a:t>jXX </a:t>
              </a:r>
              <a:r>
                <a:rPr lang="en-US" sz="1000" b="0"/>
                <a:t>Dest</a:t>
              </a:r>
            </a:p>
          </p:txBody>
        </p:sp>
        <p:grpSp>
          <p:nvGrpSpPr>
            <p:cNvPr id="6" name="Group 210"/>
            <p:cNvGrpSpPr>
              <a:grpSpLocks/>
            </p:cNvGrpSpPr>
            <p:nvPr/>
          </p:nvGrpSpPr>
          <p:grpSpPr bwMode="auto">
            <a:xfrm>
              <a:off x="4916037" y="2692466"/>
              <a:ext cx="458069" cy="234793"/>
              <a:chOff x="1536" y="2784"/>
              <a:chExt cx="384" cy="192"/>
            </a:xfrm>
          </p:grpSpPr>
          <p:sp>
            <p:nvSpPr>
              <p:cNvPr id="99" name="Rectangle 26"/>
              <p:cNvSpPr>
                <a:spLocks noChangeArrowheads="1"/>
              </p:cNvSpPr>
              <p:nvPr/>
            </p:nvSpPr>
            <p:spPr bwMode="auto">
              <a:xfrm>
                <a:off x="1536" y="278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100" name="Rectangle 27"/>
              <p:cNvSpPr>
                <a:spLocks noChangeArrowheads="1"/>
              </p:cNvSpPr>
              <p:nvPr/>
            </p:nvSpPr>
            <p:spPr bwMode="auto">
              <a:xfrm>
                <a:off x="1728" y="278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 dirty="0"/>
                  <a:t>fn</a:t>
                </a:r>
              </a:p>
            </p:txBody>
          </p:sp>
          <p:sp>
            <p:nvSpPr>
              <p:cNvPr id="101" name="Rectangle 28"/>
              <p:cNvSpPr>
                <a:spLocks noChangeArrowheads="1"/>
              </p:cNvSpPr>
              <p:nvPr/>
            </p:nvSpPr>
            <p:spPr bwMode="auto">
              <a:xfrm>
                <a:off x="1536" y="278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sp>
          <p:nvSpPr>
            <p:cNvPr id="20" name="Rectangle 29"/>
            <p:cNvSpPr>
              <a:spLocks noChangeArrowheads="1"/>
            </p:cNvSpPr>
            <p:nvPr/>
          </p:nvSpPr>
          <p:spPr bwMode="auto">
            <a:xfrm>
              <a:off x="5374106" y="2692466"/>
              <a:ext cx="3687344" cy="234793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000" b="0"/>
                <a:t>Dest</a:t>
              </a:r>
            </a:p>
          </p:txBody>
        </p:sp>
        <p:sp>
          <p:nvSpPr>
            <p:cNvPr id="21" name="Rectangle 31"/>
            <p:cNvSpPr>
              <a:spLocks noChangeArrowheads="1"/>
            </p:cNvSpPr>
            <p:nvPr/>
          </p:nvSpPr>
          <p:spPr bwMode="auto">
            <a:xfrm>
              <a:off x="3484572" y="4101222"/>
              <a:ext cx="1431465" cy="234793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0" b="0" dirty="0" err="1" smtClean="0">
                  <a:latin typeface="Courier New" pitchFamily="49" charset="0"/>
                </a:rPr>
                <a:t>popq</a:t>
              </a:r>
              <a:r>
                <a:rPr lang="en-US" sz="1000" b="0" dirty="0" smtClean="0">
                  <a:latin typeface="Courier New" pitchFamily="49" charset="0"/>
                </a:rPr>
                <a:t> </a:t>
              </a:r>
              <a:r>
                <a:rPr lang="en-US" sz="1000" b="0" dirty="0" err="1"/>
                <a:t>rA</a:t>
              </a:r>
              <a:endParaRPr lang="en-US" sz="1000" b="0" dirty="0"/>
            </a:p>
          </p:txBody>
        </p:sp>
        <p:grpSp>
          <p:nvGrpSpPr>
            <p:cNvPr id="7" name="Group 208"/>
            <p:cNvGrpSpPr>
              <a:grpSpLocks/>
            </p:cNvGrpSpPr>
            <p:nvPr/>
          </p:nvGrpSpPr>
          <p:grpSpPr bwMode="auto">
            <a:xfrm>
              <a:off x="4916037" y="4101222"/>
              <a:ext cx="458069" cy="234793"/>
              <a:chOff x="1536" y="3936"/>
              <a:chExt cx="384" cy="192"/>
            </a:xfrm>
          </p:grpSpPr>
          <p:sp>
            <p:nvSpPr>
              <p:cNvPr id="96" name="Rectangle 33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B</a:t>
                </a:r>
              </a:p>
            </p:txBody>
          </p:sp>
          <p:sp>
            <p:nvSpPr>
              <p:cNvPr id="97" name="Rectangle 34"/>
              <p:cNvSpPr>
                <a:spLocks noChangeArrowheads="1"/>
              </p:cNvSpPr>
              <p:nvPr/>
            </p:nvSpPr>
            <p:spPr bwMode="auto">
              <a:xfrm>
                <a:off x="1728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98" name="Rectangle 35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grpSp>
          <p:nvGrpSpPr>
            <p:cNvPr id="8" name="Group 207"/>
            <p:cNvGrpSpPr>
              <a:grpSpLocks/>
            </p:cNvGrpSpPr>
            <p:nvPr/>
          </p:nvGrpSpPr>
          <p:grpSpPr bwMode="auto">
            <a:xfrm>
              <a:off x="5374106" y="4101222"/>
              <a:ext cx="458069" cy="234793"/>
              <a:chOff x="1920" y="3936"/>
              <a:chExt cx="384" cy="192"/>
            </a:xfrm>
          </p:grpSpPr>
          <p:sp>
            <p:nvSpPr>
              <p:cNvPr id="93" name="Rectangle 37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/>
                  <a:t>rA</a:t>
                </a:r>
              </a:p>
            </p:txBody>
          </p:sp>
          <p:sp>
            <p:nvSpPr>
              <p:cNvPr id="94" name="Rectangle 38"/>
              <p:cNvSpPr>
                <a:spLocks noChangeArrowheads="1"/>
              </p:cNvSpPr>
              <p:nvPr/>
            </p:nvSpPr>
            <p:spPr bwMode="auto">
              <a:xfrm>
                <a:off x="2112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 dirty="0" smtClean="0">
                    <a:latin typeface="Courier New" pitchFamily="49" charset="0"/>
                  </a:rPr>
                  <a:t>F</a:t>
                </a:r>
                <a:endParaRPr lang="en-US" sz="1000" b="0" dirty="0">
                  <a:latin typeface="Courier New" pitchFamily="49" charset="0"/>
                </a:endParaRPr>
              </a:p>
            </p:txBody>
          </p:sp>
          <p:sp>
            <p:nvSpPr>
              <p:cNvPr id="95" name="Rectangle 39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sp>
          <p:nvSpPr>
            <p:cNvPr id="24" name="Rectangle 41"/>
            <p:cNvSpPr>
              <a:spLocks noChangeArrowheads="1"/>
            </p:cNvSpPr>
            <p:nvPr/>
          </p:nvSpPr>
          <p:spPr bwMode="auto">
            <a:xfrm>
              <a:off x="3484572" y="3044655"/>
              <a:ext cx="1431465" cy="234793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0" b="0">
                  <a:latin typeface="Courier New" pitchFamily="49" charset="0"/>
                </a:rPr>
                <a:t>call </a:t>
              </a:r>
              <a:r>
                <a:rPr lang="en-US" sz="1000" b="0"/>
                <a:t>Dest</a:t>
              </a:r>
            </a:p>
          </p:txBody>
        </p:sp>
        <p:grpSp>
          <p:nvGrpSpPr>
            <p:cNvPr id="9" name="Group 205"/>
            <p:cNvGrpSpPr>
              <a:grpSpLocks/>
            </p:cNvGrpSpPr>
            <p:nvPr/>
          </p:nvGrpSpPr>
          <p:grpSpPr bwMode="auto">
            <a:xfrm>
              <a:off x="4916037" y="3044655"/>
              <a:ext cx="458069" cy="234793"/>
              <a:chOff x="1536" y="3072"/>
              <a:chExt cx="384" cy="192"/>
            </a:xfrm>
          </p:grpSpPr>
          <p:sp>
            <p:nvSpPr>
              <p:cNvPr id="90" name="Rectangle 43"/>
              <p:cNvSpPr>
                <a:spLocks noChangeArrowheads="1"/>
              </p:cNvSpPr>
              <p:nvPr/>
            </p:nvSpPr>
            <p:spPr bwMode="auto">
              <a:xfrm>
                <a:off x="1536" y="307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91" name="Rectangle 44"/>
              <p:cNvSpPr>
                <a:spLocks noChangeArrowheads="1"/>
              </p:cNvSpPr>
              <p:nvPr/>
            </p:nvSpPr>
            <p:spPr bwMode="auto">
              <a:xfrm>
                <a:off x="1728" y="307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92" name="Rectangle 45"/>
              <p:cNvSpPr>
                <a:spLocks noChangeArrowheads="1"/>
              </p:cNvSpPr>
              <p:nvPr/>
            </p:nvSpPr>
            <p:spPr bwMode="auto">
              <a:xfrm>
                <a:off x="1536" y="307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sp>
          <p:nvSpPr>
            <p:cNvPr id="26" name="Rectangle 46"/>
            <p:cNvSpPr>
              <a:spLocks noChangeArrowheads="1"/>
            </p:cNvSpPr>
            <p:nvPr/>
          </p:nvSpPr>
          <p:spPr bwMode="auto">
            <a:xfrm>
              <a:off x="5374106" y="3044655"/>
              <a:ext cx="3687344" cy="234793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000" b="0" dirty="0" err="1"/>
                <a:t>Dest</a:t>
              </a:r>
              <a:endParaRPr lang="en-US" sz="1000" b="0" dirty="0"/>
            </a:p>
          </p:txBody>
        </p:sp>
        <p:sp>
          <p:nvSpPr>
            <p:cNvPr id="27" name="Rectangle 48"/>
            <p:cNvSpPr>
              <a:spLocks noChangeArrowheads="1"/>
            </p:cNvSpPr>
            <p:nvPr/>
          </p:nvSpPr>
          <p:spPr bwMode="auto">
            <a:xfrm>
              <a:off x="3484572" y="931520"/>
              <a:ext cx="1431465" cy="234793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0" b="0" dirty="0" err="1" smtClean="0">
                  <a:latin typeface="Courier New" pitchFamily="49" charset="0"/>
                </a:rPr>
                <a:t>cmovXX</a:t>
              </a:r>
              <a:r>
                <a:rPr lang="en-US" sz="1000" b="0" dirty="0" smtClean="0">
                  <a:latin typeface="Courier New" pitchFamily="49" charset="0"/>
                </a:rPr>
                <a:t> </a:t>
              </a:r>
              <a:r>
                <a:rPr lang="en-US" sz="1000" b="0" dirty="0" err="1"/>
                <a:t>rA</a:t>
              </a:r>
              <a:r>
                <a:rPr lang="en-US" sz="1000" b="0" dirty="0">
                  <a:latin typeface="Courier New" pitchFamily="49" charset="0"/>
                </a:rPr>
                <a:t>, </a:t>
              </a:r>
              <a:r>
                <a:rPr lang="en-US" sz="1000" b="0" dirty="0" err="1"/>
                <a:t>rB</a:t>
              </a:r>
              <a:endParaRPr lang="en-US" sz="1000" b="0" dirty="0"/>
            </a:p>
          </p:txBody>
        </p:sp>
        <p:grpSp>
          <p:nvGrpSpPr>
            <p:cNvPr id="10" name="Group 203"/>
            <p:cNvGrpSpPr>
              <a:grpSpLocks/>
            </p:cNvGrpSpPr>
            <p:nvPr/>
          </p:nvGrpSpPr>
          <p:grpSpPr bwMode="auto">
            <a:xfrm>
              <a:off x="4916037" y="931520"/>
              <a:ext cx="458069" cy="234793"/>
              <a:chOff x="1536" y="1344"/>
              <a:chExt cx="384" cy="192"/>
            </a:xfrm>
          </p:grpSpPr>
          <p:sp>
            <p:nvSpPr>
              <p:cNvPr id="87" name="Rectangle 50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88" name="Rectangle 51"/>
              <p:cNvSpPr>
                <a:spLocks noChangeArrowheads="1"/>
              </p:cNvSpPr>
              <p:nvPr/>
            </p:nvSpPr>
            <p:spPr bwMode="auto">
              <a:xfrm>
                <a:off x="1728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 dirty="0" smtClean="0"/>
                  <a:t>fn</a:t>
                </a:r>
                <a:endParaRPr lang="en-US" sz="1000" b="0" dirty="0"/>
              </a:p>
            </p:txBody>
          </p:sp>
          <p:sp>
            <p:nvSpPr>
              <p:cNvPr id="89" name="Rectangle 52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202"/>
            <p:cNvGrpSpPr>
              <a:grpSpLocks/>
            </p:cNvGrpSpPr>
            <p:nvPr/>
          </p:nvGrpSpPr>
          <p:grpSpPr bwMode="auto">
            <a:xfrm>
              <a:off x="5374106" y="931520"/>
              <a:ext cx="458069" cy="234793"/>
              <a:chOff x="1920" y="1344"/>
              <a:chExt cx="384" cy="192"/>
            </a:xfrm>
          </p:grpSpPr>
          <p:sp>
            <p:nvSpPr>
              <p:cNvPr id="84" name="Rectangle 54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/>
                  <a:t>rA</a:t>
                </a:r>
              </a:p>
            </p:txBody>
          </p:sp>
          <p:sp>
            <p:nvSpPr>
              <p:cNvPr id="85" name="Rectangle 55"/>
              <p:cNvSpPr>
                <a:spLocks noChangeArrowheads="1"/>
              </p:cNvSpPr>
              <p:nvPr/>
            </p:nvSpPr>
            <p:spPr bwMode="auto">
              <a:xfrm>
                <a:off x="2112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/>
                  <a:t>rB</a:t>
                </a:r>
              </a:p>
            </p:txBody>
          </p:sp>
          <p:sp>
            <p:nvSpPr>
              <p:cNvPr id="86" name="Rectangle 56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sp>
          <p:nvSpPr>
            <p:cNvPr id="30" name="Rectangle 58"/>
            <p:cNvSpPr>
              <a:spLocks noChangeArrowheads="1"/>
            </p:cNvSpPr>
            <p:nvPr/>
          </p:nvSpPr>
          <p:spPr bwMode="auto">
            <a:xfrm>
              <a:off x="3484572" y="1283709"/>
              <a:ext cx="1431465" cy="234793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0" b="0" dirty="0" err="1" smtClean="0">
                  <a:latin typeface="Courier New" pitchFamily="49" charset="0"/>
                </a:rPr>
                <a:t>irmovq</a:t>
              </a:r>
              <a:r>
                <a:rPr lang="en-US" sz="1000" b="0" dirty="0" smtClean="0">
                  <a:latin typeface="Courier New" pitchFamily="49" charset="0"/>
                </a:rPr>
                <a:t> </a:t>
              </a:r>
              <a:r>
                <a:rPr lang="en-US" sz="1000" b="0" dirty="0"/>
                <a:t>V</a:t>
              </a:r>
              <a:r>
                <a:rPr lang="en-US" sz="1000" b="0" dirty="0">
                  <a:latin typeface="Courier New" pitchFamily="49" charset="0"/>
                </a:rPr>
                <a:t>, </a:t>
              </a:r>
              <a:r>
                <a:rPr lang="en-US" sz="1000" b="0" dirty="0" err="1"/>
                <a:t>rB</a:t>
              </a:r>
              <a:endParaRPr lang="en-US" sz="1000" b="0" dirty="0"/>
            </a:p>
          </p:txBody>
        </p:sp>
        <p:grpSp>
          <p:nvGrpSpPr>
            <p:cNvPr id="12" name="Group 200"/>
            <p:cNvGrpSpPr>
              <a:grpSpLocks/>
            </p:cNvGrpSpPr>
            <p:nvPr/>
          </p:nvGrpSpPr>
          <p:grpSpPr bwMode="auto">
            <a:xfrm>
              <a:off x="4916037" y="1283709"/>
              <a:ext cx="458069" cy="234793"/>
              <a:chOff x="1536" y="1632"/>
              <a:chExt cx="384" cy="192"/>
            </a:xfrm>
          </p:grpSpPr>
          <p:sp>
            <p:nvSpPr>
              <p:cNvPr id="81" name="Rectangle 60"/>
              <p:cNvSpPr>
                <a:spLocks noChangeArrowheads="1"/>
              </p:cNvSpPr>
              <p:nvPr/>
            </p:nvSpPr>
            <p:spPr bwMode="auto">
              <a:xfrm>
                <a:off x="1536" y="163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82" name="Rectangle 61"/>
              <p:cNvSpPr>
                <a:spLocks noChangeArrowheads="1"/>
              </p:cNvSpPr>
              <p:nvPr/>
            </p:nvSpPr>
            <p:spPr bwMode="auto">
              <a:xfrm>
                <a:off x="1728" y="163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83" name="Rectangle 62"/>
              <p:cNvSpPr>
                <a:spLocks noChangeArrowheads="1"/>
              </p:cNvSpPr>
              <p:nvPr/>
            </p:nvSpPr>
            <p:spPr bwMode="auto">
              <a:xfrm>
                <a:off x="1536" y="163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grpSp>
          <p:nvGrpSpPr>
            <p:cNvPr id="13" name="Group 199"/>
            <p:cNvGrpSpPr>
              <a:grpSpLocks/>
            </p:cNvGrpSpPr>
            <p:nvPr/>
          </p:nvGrpSpPr>
          <p:grpSpPr bwMode="auto">
            <a:xfrm>
              <a:off x="5374106" y="1283709"/>
              <a:ext cx="458069" cy="234793"/>
              <a:chOff x="1920" y="1632"/>
              <a:chExt cx="384" cy="192"/>
            </a:xfrm>
          </p:grpSpPr>
          <p:sp>
            <p:nvSpPr>
              <p:cNvPr id="78" name="Rectangle 64"/>
              <p:cNvSpPr>
                <a:spLocks noChangeArrowheads="1"/>
              </p:cNvSpPr>
              <p:nvPr/>
            </p:nvSpPr>
            <p:spPr bwMode="auto">
              <a:xfrm>
                <a:off x="1920" y="1632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79" name="Rectangle 65"/>
              <p:cNvSpPr>
                <a:spLocks noChangeArrowheads="1"/>
              </p:cNvSpPr>
              <p:nvPr/>
            </p:nvSpPr>
            <p:spPr bwMode="auto">
              <a:xfrm>
                <a:off x="2112" y="1632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/>
                  <a:t>rB</a:t>
                </a:r>
              </a:p>
            </p:txBody>
          </p:sp>
          <p:sp>
            <p:nvSpPr>
              <p:cNvPr id="80" name="Rectangle 66"/>
              <p:cNvSpPr>
                <a:spLocks noChangeArrowheads="1"/>
              </p:cNvSpPr>
              <p:nvPr/>
            </p:nvSpPr>
            <p:spPr bwMode="auto">
              <a:xfrm>
                <a:off x="1920" y="163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sp>
          <p:nvSpPr>
            <p:cNvPr id="33" name="Rectangle 67"/>
            <p:cNvSpPr>
              <a:spLocks noChangeArrowheads="1"/>
            </p:cNvSpPr>
            <p:nvPr/>
          </p:nvSpPr>
          <p:spPr bwMode="auto">
            <a:xfrm>
              <a:off x="5832175" y="1283709"/>
              <a:ext cx="3686475" cy="234793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000" b="0"/>
                <a:t>V</a:t>
              </a:r>
            </a:p>
          </p:txBody>
        </p:sp>
        <p:sp>
          <p:nvSpPr>
            <p:cNvPr id="34" name="Rectangle 69"/>
            <p:cNvSpPr>
              <a:spLocks noChangeArrowheads="1"/>
            </p:cNvSpPr>
            <p:nvPr/>
          </p:nvSpPr>
          <p:spPr bwMode="auto">
            <a:xfrm>
              <a:off x="3484572" y="1635898"/>
              <a:ext cx="1431465" cy="234793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0" b="0" dirty="0" err="1" smtClean="0">
                  <a:latin typeface="Courier New" pitchFamily="49" charset="0"/>
                </a:rPr>
                <a:t>rmmovq</a:t>
              </a:r>
              <a:r>
                <a:rPr lang="en-US" sz="1000" b="0" dirty="0" smtClean="0">
                  <a:latin typeface="Courier New" pitchFamily="49" charset="0"/>
                </a:rPr>
                <a:t> </a:t>
              </a:r>
              <a:r>
                <a:rPr lang="en-US" sz="1000" b="0" dirty="0" err="1"/>
                <a:t>rA</a:t>
              </a:r>
              <a:r>
                <a:rPr lang="en-US" sz="1000" b="0" dirty="0">
                  <a:latin typeface="Courier New" pitchFamily="49" charset="0"/>
                </a:rPr>
                <a:t>, </a:t>
              </a:r>
              <a:r>
                <a:rPr lang="en-US" sz="1000" b="0" dirty="0"/>
                <a:t>D</a:t>
              </a:r>
              <a:r>
                <a:rPr lang="en-US" sz="1000" b="0" dirty="0">
                  <a:latin typeface="Courier New" pitchFamily="49" charset="0"/>
                </a:rPr>
                <a:t>(</a:t>
              </a:r>
              <a:r>
                <a:rPr lang="en-US" sz="1000" b="0" dirty="0" err="1"/>
                <a:t>rB</a:t>
              </a:r>
              <a:r>
                <a:rPr lang="en-US" sz="1000" b="0" dirty="0">
                  <a:latin typeface="Courier New" pitchFamily="49" charset="0"/>
                </a:rPr>
                <a:t>)</a:t>
              </a:r>
            </a:p>
          </p:txBody>
        </p:sp>
        <p:grpSp>
          <p:nvGrpSpPr>
            <p:cNvPr id="14" name="Group 197"/>
            <p:cNvGrpSpPr>
              <a:grpSpLocks/>
            </p:cNvGrpSpPr>
            <p:nvPr/>
          </p:nvGrpSpPr>
          <p:grpSpPr bwMode="auto">
            <a:xfrm>
              <a:off x="4916037" y="1635898"/>
              <a:ext cx="458069" cy="234793"/>
              <a:chOff x="1536" y="1920"/>
              <a:chExt cx="384" cy="192"/>
            </a:xfrm>
          </p:grpSpPr>
          <p:sp>
            <p:nvSpPr>
              <p:cNvPr id="75" name="Rectangle 71"/>
              <p:cNvSpPr>
                <a:spLocks noChangeArrowheads="1"/>
              </p:cNvSpPr>
              <p:nvPr/>
            </p:nvSpPr>
            <p:spPr bwMode="auto">
              <a:xfrm>
                <a:off x="1536" y="192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 dirty="0"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76" name="Rectangle 72"/>
              <p:cNvSpPr>
                <a:spLocks noChangeArrowheads="1"/>
              </p:cNvSpPr>
              <p:nvPr/>
            </p:nvSpPr>
            <p:spPr bwMode="auto">
              <a:xfrm>
                <a:off x="1728" y="192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77" name="Rectangle 73"/>
              <p:cNvSpPr>
                <a:spLocks noChangeArrowheads="1"/>
              </p:cNvSpPr>
              <p:nvPr/>
            </p:nvSpPr>
            <p:spPr bwMode="auto">
              <a:xfrm>
                <a:off x="1536" y="192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grpSp>
          <p:nvGrpSpPr>
            <p:cNvPr id="16" name="Group 196"/>
            <p:cNvGrpSpPr>
              <a:grpSpLocks/>
            </p:cNvGrpSpPr>
            <p:nvPr/>
          </p:nvGrpSpPr>
          <p:grpSpPr bwMode="auto">
            <a:xfrm>
              <a:off x="5374106" y="1635898"/>
              <a:ext cx="458069" cy="234793"/>
              <a:chOff x="1920" y="1920"/>
              <a:chExt cx="384" cy="192"/>
            </a:xfrm>
          </p:grpSpPr>
          <p:sp>
            <p:nvSpPr>
              <p:cNvPr id="72" name="Rectangle 75"/>
              <p:cNvSpPr>
                <a:spLocks noChangeArrowheads="1"/>
              </p:cNvSpPr>
              <p:nvPr/>
            </p:nvSpPr>
            <p:spPr bwMode="auto">
              <a:xfrm>
                <a:off x="1920" y="1920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/>
                  <a:t>rA</a:t>
                </a:r>
              </a:p>
            </p:txBody>
          </p:sp>
          <p:sp>
            <p:nvSpPr>
              <p:cNvPr id="73" name="Rectangle 76"/>
              <p:cNvSpPr>
                <a:spLocks noChangeArrowheads="1"/>
              </p:cNvSpPr>
              <p:nvPr/>
            </p:nvSpPr>
            <p:spPr bwMode="auto">
              <a:xfrm>
                <a:off x="2112" y="1920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/>
                  <a:t>rB</a:t>
                </a:r>
              </a:p>
            </p:txBody>
          </p:sp>
          <p:sp>
            <p:nvSpPr>
              <p:cNvPr id="74" name="Rectangle 77"/>
              <p:cNvSpPr>
                <a:spLocks noChangeArrowheads="1"/>
              </p:cNvSpPr>
              <p:nvPr/>
            </p:nvSpPr>
            <p:spPr bwMode="auto">
              <a:xfrm>
                <a:off x="1920" y="192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sp>
          <p:nvSpPr>
            <p:cNvPr id="37" name="Rectangle 78"/>
            <p:cNvSpPr>
              <a:spLocks noChangeArrowheads="1"/>
            </p:cNvSpPr>
            <p:nvPr/>
          </p:nvSpPr>
          <p:spPr bwMode="auto">
            <a:xfrm>
              <a:off x="5832175" y="1635898"/>
              <a:ext cx="3686475" cy="234793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000" b="0"/>
                <a:t>D</a:t>
              </a:r>
            </a:p>
          </p:txBody>
        </p:sp>
        <p:sp>
          <p:nvSpPr>
            <p:cNvPr id="38" name="Rectangle 80"/>
            <p:cNvSpPr>
              <a:spLocks noChangeArrowheads="1"/>
            </p:cNvSpPr>
            <p:nvPr/>
          </p:nvSpPr>
          <p:spPr bwMode="auto">
            <a:xfrm>
              <a:off x="3484572" y="1988087"/>
              <a:ext cx="1431465" cy="234793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0" b="0" dirty="0" err="1" smtClean="0">
                  <a:latin typeface="Courier New" pitchFamily="49" charset="0"/>
                </a:rPr>
                <a:t>mrmovq</a:t>
              </a:r>
              <a:r>
                <a:rPr lang="en-US" sz="1000" b="0" dirty="0" smtClean="0">
                  <a:latin typeface="Courier New" pitchFamily="49" charset="0"/>
                </a:rPr>
                <a:t> </a:t>
              </a:r>
              <a:r>
                <a:rPr lang="en-US" sz="1000" b="0" dirty="0"/>
                <a:t>D</a:t>
              </a:r>
              <a:r>
                <a:rPr lang="en-US" sz="1000" b="0" dirty="0">
                  <a:latin typeface="Courier New" pitchFamily="49" charset="0"/>
                </a:rPr>
                <a:t>(</a:t>
              </a:r>
              <a:r>
                <a:rPr lang="en-US" sz="1000" b="0" dirty="0" err="1"/>
                <a:t>rB</a:t>
              </a:r>
              <a:r>
                <a:rPr lang="en-US" sz="1000" b="0" dirty="0">
                  <a:latin typeface="Courier New" pitchFamily="49" charset="0"/>
                </a:rPr>
                <a:t>), </a:t>
              </a:r>
              <a:r>
                <a:rPr lang="en-US" sz="1000" b="0" dirty="0" err="1"/>
                <a:t>rA</a:t>
              </a:r>
              <a:endParaRPr lang="en-US" sz="1000" b="0" dirty="0"/>
            </a:p>
          </p:txBody>
        </p:sp>
        <p:grpSp>
          <p:nvGrpSpPr>
            <p:cNvPr id="17" name="Group 194"/>
            <p:cNvGrpSpPr>
              <a:grpSpLocks/>
            </p:cNvGrpSpPr>
            <p:nvPr/>
          </p:nvGrpSpPr>
          <p:grpSpPr bwMode="auto">
            <a:xfrm>
              <a:off x="4916037" y="1988087"/>
              <a:ext cx="458069" cy="234793"/>
              <a:chOff x="1536" y="2208"/>
              <a:chExt cx="384" cy="192"/>
            </a:xfrm>
          </p:grpSpPr>
          <p:sp>
            <p:nvSpPr>
              <p:cNvPr id="69" name="Rectangle 82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 dirty="0">
                    <a:latin typeface="Courier New" pitchFamily="49" charset="0"/>
                  </a:rPr>
                  <a:t>5</a:t>
                </a:r>
              </a:p>
            </p:txBody>
          </p:sp>
          <p:sp>
            <p:nvSpPr>
              <p:cNvPr id="70" name="Rectangle 83"/>
              <p:cNvSpPr>
                <a:spLocks noChangeArrowheads="1"/>
              </p:cNvSpPr>
              <p:nvPr/>
            </p:nvSpPr>
            <p:spPr bwMode="auto">
              <a:xfrm>
                <a:off x="1728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71" name="Rectangle 84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grpSp>
          <p:nvGrpSpPr>
            <p:cNvPr id="19" name="Group 193"/>
            <p:cNvGrpSpPr>
              <a:grpSpLocks/>
            </p:cNvGrpSpPr>
            <p:nvPr/>
          </p:nvGrpSpPr>
          <p:grpSpPr bwMode="auto">
            <a:xfrm>
              <a:off x="5374106" y="1988087"/>
              <a:ext cx="458069" cy="234793"/>
              <a:chOff x="1920" y="2208"/>
              <a:chExt cx="384" cy="192"/>
            </a:xfrm>
          </p:grpSpPr>
          <p:sp>
            <p:nvSpPr>
              <p:cNvPr id="66" name="Rectangle 86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/>
                  <a:t>rA</a:t>
                </a:r>
              </a:p>
            </p:txBody>
          </p:sp>
          <p:sp>
            <p:nvSpPr>
              <p:cNvPr id="67" name="Rectangle 87"/>
              <p:cNvSpPr>
                <a:spLocks noChangeArrowheads="1"/>
              </p:cNvSpPr>
              <p:nvPr/>
            </p:nvSpPr>
            <p:spPr bwMode="auto">
              <a:xfrm>
                <a:off x="2112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/>
                  <a:t>rB</a:t>
                </a:r>
              </a:p>
            </p:txBody>
          </p:sp>
          <p:sp>
            <p:nvSpPr>
              <p:cNvPr id="68" name="Rectangle 88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sp>
          <p:nvSpPr>
            <p:cNvPr id="41" name="Rectangle 89"/>
            <p:cNvSpPr>
              <a:spLocks noChangeArrowheads="1"/>
            </p:cNvSpPr>
            <p:nvPr/>
          </p:nvSpPr>
          <p:spPr bwMode="auto">
            <a:xfrm>
              <a:off x="5832175" y="1988087"/>
              <a:ext cx="3686475" cy="234793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000" b="0"/>
                <a:t>D</a:t>
              </a:r>
            </a:p>
          </p:txBody>
        </p:sp>
        <p:sp>
          <p:nvSpPr>
            <p:cNvPr id="42" name="Rectangle 91"/>
            <p:cNvSpPr>
              <a:spLocks noChangeArrowheads="1"/>
            </p:cNvSpPr>
            <p:nvPr/>
          </p:nvSpPr>
          <p:spPr bwMode="auto">
            <a:xfrm>
              <a:off x="3484572" y="2340276"/>
              <a:ext cx="1431465" cy="234793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0" b="0" dirty="0" err="1" smtClean="0">
                  <a:latin typeface="Courier New" pitchFamily="49" charset="0"/>
                </a:rPr>
                <a:t>OPq</a:t>
              </a:r>
              <a:r>
                <a:rPr lang="en-US" sz="1000" b="0" dirty="0" smtClean="0">
                  <a:latin typeface="Courier New" pitchFamily="49" charset="0"/>
                </a:rPr>
                <a:t> </a:t>
              </a:r>
              <a:r>
                <a:rPr lang="en-US" sz="1000" b="0" dirty="0" err="1"/>
                <a:t>rA</a:t>
              </a:r>
              <a:r>
                <a:rPr lang="en-US" sz="1000" b="0" dirty="0">
                  <a:latin typeface="Courier New" pitchFamily="49" charset="0"/>
                </a:rPr>
                <a:t>, </a:t>
              </a:r>
              <a:r>
                <a:rPr lang="en-US" sz="1000" b="0" dirty="0" err="1"/>
                <a:t>rB</a:t>
              </a:r>
              <a:endParaRPr lang="en-US" sz="1000" b="0" dirty="0"/>
            </a:p>
          </p:txBody>
        </p:sp>
        <p:grpSp>
          <p:nvGrpSpPr>
            <p:cNvPr id="22" name="Group 191"/>
            <p:cNvGrpSpPr>
              <a:grpSpLocks/>
            </p:cNvGrpSpPr>
            <p:nvPr/>
          </p:nvGrpSpPr>
          <p:grpSpPr bwMode="auto">
            <a:xfrm>
              <a:off x="4916037" y="2340276"/>
              <a:ext cx="458069" cy="234793"/>
              <a:chOff x="1536" y="2496"/>
              <a:chExt cx="384" cy="192"/>
            </a:xfrm>
          </p:grpSpPr>
          <p:sp>
            <p:nvSpPr>
              <p:cNvPr id="63" name="Rectangle 93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64" name="Rectangle 94"/>
              <p:cNvSpPr>
                <a:spLocks noChangeArrowheads="1"/>
              </p:cNvSpPr>
              <p:nvPr/>
            </p:nvSpPr>
            <p:spPr bwMode="auto">
              <a:xfrm>
                <a:off x="1728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/>
                  <a:t>fn</a:t>
                </a:r>
              </a:p>
            </p:txBody>
          </p:sp>
          <p:sp>
            <p:nvSpPr>
              <p:cNvPr id="65" name="Rectangle 95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grpSp>
          <p:nvGrpSpPr>
            <p:cNvPr id="23" name="Group 190"/>
            <p:cNvGrpSpPr>
              <a:grpSpLocks/>
            </p:cNvGrpSpPr>
            <p:nvPr/>
          </p:nvGrpSpPr>
          <p:grpSpPr bwMode="auto">
            <a:xfrm>
              <a:off x="5374106" y="2340276"/>
              <a:ext cx="458069" cy="234793"/>
              <a:chOff x="1920" y="2496"/>
              <a:chExt cx="384" cy="192"/>
            </a:xfrm>
          </p:grpSpPr>
          <p:sp>
            <p:nvSpPr>
              <p:cNvPr id="60" name="Rectangle 97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/>
                  <a:t>rA</a:t>
                </a:r>
              </a:p>
            </p:txBody>
          </p:sp>
          <p:sp>
            <p:nvSpPr>
              <p:cNvPr id="61" name="Rectangle 98"/>
              <p:cNvSpPr>
                <a:spLocks noChangeArrowheads="1"/>
              </p:cNvSpPr>
              <p:nvPr/>
            </p:nvSpPr>
            <p:spPr bwMode="auto">
              <a:xfrm>
                <a:off x="2112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/>
                  <a:t>rB</a:t>
                </a:r>
              </a:p>
            </p:txBody>
          </p:sp>
          <p:sp>
            <p:nvSpPr>
              <p:cNvPr id="62" name="Rectangle 99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sp>
          <p:nvSpPr>
            <p:cNvPr id="45" name="Rectangle 101"/>
            <p:cNvSpPr>
              <a:spLocks noChangeArrowheads="1"/>
            </p:cNvSpPr>
            <p:nvPr/>
          </p:nvSpPr>
          <p:spPr bwMode="auto">
            <a:xfrm>
              <a:off x="3484572" y="3396844"/>
              <a:ext cx="1431465" cy="234793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0" b="0">
                  <a:latin typeface="Courier New" pitchFamily="49" charset="0"/>
                </a:rPr>
                <a:t>ret</a:t>
              </a:r>
            </a:p>
          </p:txBody>
        </p:sp>
        <p:grpSp>
          <p:nvGrpSpPr>
            <p:cNvPr id="25" name="Group 188"/>
            <p:cNvGrpSpPr>
              <a:grpSpLocks/>
            </p:cNvGrpSpPr>
            <p:nvPr/>
          </p:nvGrpSpPr>
          <p:grpSpPr bwMode="auto">
            <a:xfrm>
              <a:off x="4916037" y="3396844"/>
              <a:ext cx="458069" cy="234793"/>
              <a:chOff x="1536" y="3360"/>
              <a:chExt cx="384" cy="192"/>
            </a:xfrm>
          </p:grpSpPr>
          <p:sp>
            <p:nvSpPr>
              <p:cNvPr id="57" name="Rectangle 103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9</a:t>
                </a:r>
              </a:p>
            </p:txBody>
          </p:sp>
          <p:sp>
            <p:nvSpPr>
              <p:cNvPr id="58" name="Rectangle 104"/>
              <p:cNvSpPr>
                <a:spLocks noChangeArrowheads="1"/>
              </p:cNvSpPr>
              <p:nvPr/>
            </p:nvSpPr>
            <p:spPr bwMode="auto">
              <a:xfrm>
                <a:off x="1728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59" name="Rectangle 105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sp>
          <p:nvSpPr>
            <p:cNvPr id="47" name="Rectangle 107"/>
            <p:cNvSpPr>
              <a:spLocks noChangeArrowheads="1"/>
            </p:cNvSpPr>
            <p:nvPr/>
          </p:nvSpPr>
          <p:spPr bwMode="auto">
            <a:xfrm>
              <a:off x="3484572" y="574439"/>
              <a:ext cx="1431465" cy="234793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0" b="0">
                  <a:latin typeface="Courier New" pitchFamily="49" charset="0"/>
                </a:rPr>
                <a:t>nop</a:t>
              </a:r>
            </a:p>
          </p:txBody>
        </p:sp>
        <p:grpSp>
          <p:nvGrpSpPr>
            <p:cNvPr id="28" name="Group 186"/>
            <p:cNvGrpSpPr>
              <a:grpSpLocks/>
            </p:cNvGrpSpPr>
            <p:nvPr/>
          </p:nvGrpSpPr>
          <p:grpSpPr bwMode="auto">
            <a:xfrm>
              <a:off x="4916037" y="574439"/>
              <a:ext cx="458069" cy="234793"/>
              <a:chOff x="1536" y="768"/>
              <a:chExt cx="384" cy="192"/>
            </a:xfrm>
          </p:grpSpPr>
          <p:sp>
            <p:nvSpPr>
              <p:cNvPr id="54" name="Rectangle 109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 dirty="0" smtClean="0">
                    <a:latin typeface="Courier New" pitchFamily="49" charset="0"/>
                  </a:rPr>
                  <a:t>1</a:t>
                </a:r>
                <a:endParaRPr lang="en-US" sz="1000" b="0" dirty="0">
                  <a:latin typeface="Courier New" pitchFamily="49" charset="0"/>
                </a:endParaRPr>
              </a:p>
            </p:txBody>
          </p:sp>
          <p:sp>
            <p:nvSpPr>
              <p:cNvPr id="55" name="Rectangle 110"/>
              <p:cNvSpPr>
                <a:spLocks noChangeArrowheads="1"/>
              </p:cNvSpPr>
              <p:nvPr/>
            </p:nvSpPr>
            <p:spPr bwMode="auto">
              <a:xfrm>
                <a:off x="1728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56" name="Rectangle 111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  <p:sp>
          <p:nvSpPr>
            <p:cNvPr id="49" name="Rectangle 113"/>
            <p:cNvSpPr>
              <a:spLocks noChangeArrowheads="1"/>
            </p:cNvSpPr>
            <p:nvPr/>
          </p:nvSpPr>
          <p:spPr bwMode="auto">
            <a:xfrm>
              <a:off x="3479800" y="222250"/>
              <a:ext cx="1431465" cy="234793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000" b="0" dirty="0">
                  <a:latin typeface="Courier New" pitchFamily="49" charset="0"/>
                </a:rPr>
                <a:t>halt</a:t>
              </a:r>
            </a:p>
          </p:txBody>
        </p:sp>
        <p:grpSp>
          <p:nvGrpSpPr>
            <p:cNvPr id="29" name="Group 184"/>
            <p:cNvGrpSpPr>
              <a:grpSpLocks/>
            </p:cNvGrpSpPr>
            <p:nvPr/>
          </p:nvGrpSpPr>
          <p:grpSpPr bwMode="auto">
            <a:xfrm>
              <a:off x="4911265" y="222250"/>
              <a:ext cx="458069" cy="234793"/>
              <a:chOff x="1536" y="1056"/>
              <a:chExt cx="384" cy="192"/>
            </a:xfrm>
          </p:grpSpPr>
          <p:sp>
            <p:nvSpPr>
              <p:cNvPr id="51" name="Rectangle 115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 dirty="0" smtClean="0">
                    <a:latin typeface="Courier New" pitchFamily="49" charset="0"/>
                  </a:rPr>
                  <a:t>0</a:t>
                </a:r>
                <a:endParaRPr lang="en-US" sz="1000" b="0" dirty="0">
                  <a:latin typeface="Courier New" pitchFamily="49" charset="0"/>
                </a:endParaRPr>
              </a:p>
            </p:txBody>
          </p:sp>
          <p:sp>
            <p:nvSpPr>
              <p:cNvPr id="52" name="Rectangle 116"/>
              <p:cNvSpPr>
                <a:spLocks noChangeArrowheads="1"/>
              </p:cNvSpPr>
              <p:nvPr/>
            </p:nvSpPr>
            <p:spPr bwMode="auto">
              <a:xfrm>
                <a:off x="1728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0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53" name="Rectangle 117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000" b="0">
                  <a:latin typeface="Courier New" pitchFamily="49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5896220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Decode Logic</a:t>
            </a:r>
          </a:p>
        </p:txBody>
      </p:sp>
      <p:sp>
        <p:nvSpPr>
          <p:cNvPr id="363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19200"/>
            <a:ext cx="4662487" cy="2590800"/>
          </a:xfrm>
        </p:spPr>
        <p:txBody>
          <a:bodyPr/>
          <a:lstStyle/>
          <a:p>
            <a:r>
              <a:rPr lang="en-US" dirty="0"/>
              <a:t>Register File</a:t>
            </a:r>
          </a:p>
          <a:p>
            <a:pPr lvl="1"/>
            <a:r>
              <a:rPr lang="en-US" dirty="0"/>
              <a:t>Read ports A, B</a:t>
            </a:r>
          </a:p>
          <a:p>
            <a:pPr lvl="1"/>
            <a:r>
              <a:rPr lang="en-US" dirty="0"/>
              <a:t>Write ports E, M</a:t>
            </a:r>
          </a:p>
          <a:p>
            <a:pPr lvl="1"/>
            <a:r>
              <a:rPr lang="en-US" dirty="0"/>
              <a:t>Addresses are register IDs or </a:t>
            </a:r>
            <a:r>
              <a:rPr lang="en-US" dirty="0" smtClean="0"/>
              <a:t>15 (0xF) </a:t>
            </a:r>
            <a:r>
              <a:rPr lang="en-US" dirty="0"/>
              <a:t>(no access)</a:t>
            </a:r>
          </a:p>
        </p:txBody>
      </p:sp>
      <p:sp>
        <p:nvSpPr>
          <p:cNvPr id="363525" name="Rectangle 5"/>
          <p:cNvSpPr>
            <a:spLocks noChangeArrowheads="1"/>
          </p:cNvSpPr>
          <p:nvPr/>
        </p:nvSpPr>
        <p:spPr bwMode="auto">
          <a:xfrm>
            <a:off x="290513" y="3117850"/>
            <a:ext cx="4662487" cy="182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343" tIns="44379" rIns="90343" bIns="44379"/>
          <a:lstStyle/>
          <a:p>
            <a:pPr marL="385763" indent="-385763" algn="l" defTabSz="912813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Control Logic</a:t>
            </a:r>
          </a:p>
          <a:p>
            <a:pPr marL="742950" lvl="1" indent="-244475" algn="l" defTabSz="912813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r>
              <a:rPr lang="en-US" sz="2000" dirty="0" err="1"/>
              <a:t>srcA</a:t>
            </a:r>
            <a:r>
              <a:rPr lang="en-US" sz="2000" dirty="0"/>
              <a:t>, </a:t>
            </a:r>
            <a:r>
              <a:rPr lang="en-US" sz="2000" dirty="0" err="1"/>
              <a:t>srcB</a:t>
            </a:r>
            <a:r>
              <a:rPr lang="en-US" sz="2000" dirty="0"/>
              <a:t>: read port addresses</a:t>
            </a:r>
          </a:p>
          <a:p>
            <a:pPr marL="742950" lvl="1" indent="-244475" algn="l" defTabSz="912813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r>
              <a:rPr lang="en-US" sz="2000" dirty="0" err="1" smtClean="0"/>
              <a:t>dstE</a:t>
            </a:r>
            <a:r>
              <a:rPr lang="en-US" sz="2000" dirty="0" smtClean="0"/>
              <a:t>, </a:t>
            </a:r>
            <a:r>
              <a:rPr lang="en-US" sz="2000" dirty="0" err="1" smtClean="0"/>
              <a:t>dstM</a:t>
            </a:r>
            <a:r>
              <a:rPr lang="en-US" sz="2000" dirty="0" smtClean="0"/>
              <a:t>: </a:t>
            </a:r>
            <a:r>
              <a:rPr lang="en-US" sz="2000" dirty="0"/>
              <a:t>write port </a:t>
            </a:r>
            <a:r>
              <a:rPr lang="en-US" sz="2000" dirty="0" smtClean="0"/>
              <a:t>addresses</a:t>
            </a:r>
          </a:p>
        </p:txBody>
      </p:sp>
      <p:grpSp>
        <p:nvGrpSpPr>
          <p:cNvPr id="61" name="Group 60"/>
          <p:cNvGrpSpPr/>
          <p:nvPr/>
        </p:nvGrpSpPr>
        <p:grpSpPr>
          <a:xfrm>
            <a:off x="4794250" y="1517650"/>
            <a:ext cx="3962400" cy="3429000"/>
            <a:chOff x="4794250" y="1517650"/>
            <a:chExt cx="3962400" cy="3429000"/>
          </a:xfrm>
        </p:grpSpPr>
        <p:sp>
          <p:nvSpPr>
            <p:cNvPr id="6" name="Oval 31"/>
            <p:cNvSpPr>
              <a:spLocks noChangeArrowheads="1"/>
            </p:cNvSpPr>
            <p:nvPr/>
          </p:nvSpPr>
          <p:spPr bwMode="auto">
            <a:xfrm>
              <a:off x="6927850" y="4565650"/>
              <a:ext cx="457200" cy="381000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r>
                <a:rPr lang="en-US" sz="1200"/>
                <a:t>rB</a:t>
              </a:r>
            </a:p>
          </p:txBody>
        </p:sp>
        <p:sp>
          <p:nvSpPr>
            <p:cNvPr id="7" name="Line 39"/>
            <p:cNvSpPr>
              <a:spLocks noChangeShapeType="1"/>
            </p:cNvSpPr>
            <p:nvPr/>
          </p:nvSpPr>
          <p:spPr bwMode="auto">
            <a:xfrm flipV="1">
              <a:off x="5784850" y="3113088"/>
              <a:ext cx="0" cy="53022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AutoShape 44"/>
            <p:cNvSpPr>
              <a:spLocks noChangeArrowheads="1"/>
            </p:cNvSpPr>
            <p:nvPr/>
          </p:nvSpPr>
          <p:spPr bwMode="auto">
            <a:xfrm>
              <a:off x="5556250" y="3651250"/>
              <a:ext cx="457200" cy="304800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r>
                <a:rPr lang="en-US" sz="1200"/>
                <a:t>dstE</a:t>
              </a:r>
            </a:p>
          </p:txBody>
        </p:sp>
        <p:sp>
          <p:nvSpPr>
            <p:cNvPr id="9" name="AutoShape 45"/>
            <p:cNvSpPr>
              <a:spLocks noChangeArrowheads="1"/>
            </p:cNvSpPr>
            <p:nvPr/>
          </p:nvSpPr>
          <p:spPr bwMode="auto">
            <a:xfrm>
              <a:off x="6013450" y="3651250"/>
              <a:ext cx="457200" cy="304800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r>
                <a:rPr lang="en-US" sz="1200"/>
                <a:t>dstM</a:t>
              </a:r>
            </a:p>
          </p:txBody>
        </p:sp>
        <p:sp>
          <p:nvSpPr>
            <p:cNvPr id="10" name="Line 47"/>
            <p:cNvSpPr>
              <a:spLocks noChangeShapeType="1"/>
            </p:cNvSpPr>
            <p:nvPr/>
          </p:nvSpPr>
          <p:spPr bwMode="auto">
            <a:xfrm flipV="1">
              <a:off x="7080250" y="1898650"/>
              <a:ext cx="0" cy="3810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AutoShape 42"/>
            <p:cNvSpPr>
              <a:spLocks noChangeArrowheads="1"/>
            </p:cNvSpPr>
            <p:nvPr/>
          </p:nvSpPr>
          <p:spPr bwMode="auto">
            <a:xfrm>
              <a:off x="6470650" y="3651250"/>
              <a:ext cx="457200" cy="304800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r>
                <a:rPr lang="en-US" sz="1200"/>
                <a:t>srcA</a:t>
              </a:r>
            </a:p>
          </p:txBody>
        </p:sp>
        <p:sp>
          <p:nvSpPr>
            <p:cNvPr id="12" name="AutoShape 43"/>
            <p:cNvSpPr>
              <a:spLocks noChangeArrowheads="1"/>
            </p:cNvSpPr>
            <p:nvPr/>
          </p:nvSpPr>
          <p:spPr bwMode="auto">
            <a:xfrm>
              <a:off x="6927850" y="3651250"/>
              <a:ext cx="457200" cy="304800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r>
                <a:rPr lang="en-US" sz="1200"/>
                <a:t>srcB</a:t>
              </a:r>
            </a:p>
          </p:txBody>
        </p:sp>
        <p:sp>
          <p:nvSpPr>
            <p:cNvPr id="13" name="Rectangle 23"/>
            <p:cNvSpPr>
              <a:spLocks noChangeArrowheads="1"/>
            </p:cNvSpPr>
            <p:nvPr/>
          </p:nvSpPr>
          <p:spPr bwMode="auto">
            <a:xfrm>
              <a:off x="5556250" y="2279650"/>
              <a:ext cx="1828800" cy="8382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/>
                <a:t>Register</a:t>
              </a:r>
            </a:p>
            <a:p>
              <a:pPr>
                <a:defRPr/>
              </a:pPr>
              <a:r>
                <a:rPr lang="en-US"/>
                <a:t>file</a:t>
              </a:r>
            </a:p>
          </p:txBody>
        </p:sp>
        <p:sp>
          <p:nvSpPr>
            <p:cNvPr id="14" name="Text Box 181"/>
            <p:cNvSpPr txBox="1">
              <a:spLocks noChangeArrowheads="1"/>
            </p:cNvSpPr>
            <p:nvPr/>
          </p:nvSpPr>
          <p:spPr bwMode="auto">
            <a:xfrm>
              <a:off x="5708650" y="2263775"/>
              <a:ext cx="30480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000"/>
                <a:t>A</a:t>
              </a:r>
            </a:p>
          </p:txBody>
        </p:sp>
        <p:sp>
          <p:nvSpPr>
            <p:cNvPr id="15" name="Text Box 182"/>
            <p:cNvSpPr txBox="1">
              <a:spLocks noChangeArrowheads="1"/>
            </p:cNvSpPr>
            <p:nvPr/>
          </p:nvSpPr>
          <p:spPr bwMode="auto">
            <a:xfrm>
              <a:off x="6927850" y="2263775"/>
              <a:ext cx="30480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000"/>
                <a:t>B</a:t>
              </a:r>
            </a:p>
          </p:txBody>
        </p:sp>
        <p:sp>
          <p:nvSpPr>
            <p:cNvPr id="16" name="Text Box 183"/>
            <p:cNvSpPr txBox="1">
              <a:spLocks noChangeArrowheads="1"/>
            </p:cNvSpPr>
            <p:nvPr/>
          </p:nvSpPr>
          <p:spPr bwMode="auto">
            <a:xfrm>
              <a:off x="7156450" y="2355850"/>
              <a:ext cx="30480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000"/>
                <a:t>M</a:t>
              </a:r>
            </a:p>
          </p:txBody>
        </p:sp>
        <p:sp>
          <p:nvSpPr>
            <p:cNvPr id="17" name="Text Box 184"/>
            <p:cNvSpPr txBox="1">
              <a:spLocks noChangeArrowheads="1"/>
            </p:cNvSpPr>
            <p:nvPr/>
          </p:nvSpPr>
          <p:spPr bwMode="auto">
            <a:xfrm>
              <a:off x="7156450" y="2736850"/>
              <a:ext cx="30480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000"/>
                <a:t>E</a:t>
              </a:r>
            </a:p>
          </p:txBody>
        </p:sp>
        <p:sp>
          <p:nvSpPr>
            <p:cNvPr id="18" name="Oval 36"/>
            <p:cNvSpPr>
              <a:spLocks noChangeArrowheads="1"/>
            </p:cNvSpPr>
            <p:nvPr/>
          </p:nvSpPr>
          <p:spPr bwMode="auto">
            <a:xfrm>
              <a:off x="5556250" y="281305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algn="r"/>
              <a:r>
                <a:rPr lang="en-US" sz="900"/>
                <a:t>dstE</a:t>
              </a:r>
            </a:p>
          </p:txBody>
        </p:sp>
        <p:sp>
          <p:nvSpPr>
            <p:cNvPr id="19" name="Oval 37"/>
            <p:cNvSpPr>
              <a:spLocks noChangeArrowheads="1"/>
            </p:cNvSpPr>
            <p:nvPr/>
          </p:nvSpPr>
          <p:spPr bwMode="auto">
            <a:xfrm>
              <a:off x="6013450" y="281305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algn="r"/>
              <a:r>
                <a:rPr lang="en-US" sz="900"/>
                <a:t>dstM</a:t>
              </a:r>
            </a:p>
          </p:txBody>
        </p:sp>
        <p:sp>
          <p:nvSpPr>
            <p:cNvPr id="20" name="Oval 34"/>
            <p:cNvSpPr>
              <a:spLocks noChangeArrowheads="1"/>
            </p:cNvSpPr>
            <p:nvPr/>
          </p:nvSpPr>
          <p:spPr bwMode="auto">
            <a:xfrm>
              <a:off x="6470650" y="281305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algn="r"/>
              <a:r>
                <a:rPr lang="en-US" sz="900" dirty="0" err="1"/>
                <a:t>srcA</a:t>
              </a:r>
              <a:endParaRPr lang="en-US" sz="900" dirty="0"/>
            </a:p>
          </p:txBody>
        </p:sp>
        <p:sp>
          <p:nvSpPr>
            <p:cNvPr id="21" name="Oval 35"/>
            <p:cNvSpPr>
              <a:spLocks noChangeArrowheads="1"/>
            </p:cNvSpPr>
            <p:nvPr/>
          </p:nvSpPr>
          <p:spPr bwMode="auto">
            <a:xfrm>
              <a:off x="6927850" y="281305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algn="r"/>
              <a:r>
                <a:rPr lang="en-US" sz="900"/>
                <a:t>srcB</a:t>
              </a:r>
            </a:p>
          </p:txBody>
        </p:sp>
        <p:sp>
          <p:nvSpPr>
            <p:cNvPr id="22" name="Oval 6"/>
            <p:cNvSpPr>
              <a:spLocks noChangeArrowheads="1"/>
            </p:cNvSpPr>
            <p:nvPr/>
          </p:nvSpPr>
          <p:spPr bwMode="auto">
            <a:xfrm>
              <a:off x="4870450" y="4565650"/>
              <a:ext cx="457200" cy="381000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r>
                <a:rPr lang="en-US" sz="1200"/>
                <a:t>icode</a:t>
              </a:r>
            </a:p>
          </p:txBody>
        </p:sp>
        <p:sp>
          <p:nvSpPr>
            <p:cNvPr id="23" name="Oval 30"/>
            <p:cNvSpPr>
              <a:spLocks noChangeArrowheads="1"/>
            </p:cNvSpPr>
            <p:nvPr/>
          </p:nvSpPr>
          <p:spPr bwMode="auto">
            <a:xfrm>
              <a:off x="6470650" y="456565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r>
                <a:rPr lang="en-US" sz="1200"/>
                <a:t>rA</a:t>
              </a:r>
            </a:p>
          </p:txBody>
        </p:sp>
        <p:sp>
          <p:nvSpPr>
            <p:cNvPr id="24" name="Oval 235"/>
            <p:cNvSpPr>
              <a:spLocks noChangeArrowheads="1"/>
            </p:cNvSpPr>
            <p:nvPr/>
          </p:nvSpPr>
          <p:spPr bwMode="auto">
            <a:xfrm>
              <a:off x="6851650" y="151765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r>
                <a:rPr lang="en-US" sz="1200"/>
                <a:t>valB</a:t>
              </a:r>
            </a:p>
          </p:txBody>
        </p:sp>
        <p:sp>
          <p:nvSpPr>
            <p:cNvPr id="25" name="Line 236"/>
            <p:cNvSpPr>
              <a:spLocks noChangeShapeType="1"/>
            </p:cNvSpPr>
            <p:nvPr/>
          </p:nvSpPr>
          <p:spPr bwMode="auto">
            <a:xfrm flipV="1">
              <a:off x="5861050" y="1898650"/>
              <a:ext cx="0" cy="3810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Oval 238"/>
            <p:cNvSpPr>
              <a:spLocks noChangeArrowheads="1"/>
            </p:cNvSpPr>
            <p:nvPr/>
          </p:nvSpPr>
          <p:spPr bwMode="auto">
            <a:xfrm>
              <a:off x="5632450" y="151765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r>
                <a:rPr lang="en-US" sz="1200"/>
                <a:t>valA</a:t>
              </a:r>
            </a:p>
          </p:txBody>
        </p:sp>
        <p:sp>
          <p:nvSpPr>
            <p:cNvPr id="27" name="Freeform 247"/>
            <p:cNvSpPr>
              <a:spLocks/>
            </p:cNvSpPr>
            <p:nvPr/>
          </p:nvSpPr>
          <p:spPr bwMode="auto">
            <a:xfrm>
              <a:off x="7385050" y="1898650"/>
              <a:ext cx="1143000" cy="914400"/>
            </a:xfrm>
            <a:custGeom>
              <a:avLst/>
              <a:gdLst>
                <a:gd name="T0" fmla="*/ 1143000 w 1152"/>
                <a:gd name="T1" fmla="*/ 0 h 2736"/>
                <a:gd name="T2" fmla="*/ 1143000 w 1152"/>
                <a:gd name="T3" fmla="*/ 914400 h 2736"/>
                <a:gd name="T4" fmla="*/ 0 w 1152"/>
                <a:gd name="T5" fmla="*/ 914400 h 2736"/>
                <a:gd name="T6" fmla="*/ 0 60000 65536"/>
                <a:gd name="T7" fmla="*/ 0 60000 65536"/>
                <a:gd name="T8" fmla="*/ 0 60000 65536"/>
                <a:gd name="T9" fmla="*/ 0 w 1152"/>
                <a:gd name="T10" fmla="*/ 0 h 2736"/>
                <a:gd name="T11" fmla="*/ 1152 w 1152"/>
                <a:gd name="T12" fmla="*/ 2736 h 27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152" h="2736">
                  <a:moveTo>
                    <a:pt x="1152" y="0"/>
                  </a:moveTo>
                  <a:lnTo>
                    <a:pt x="1152" y="2736"/>
                  </a:lnTo>
                  <a:lnTo>
                    <a:pt x="0" y="2736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70"/>
            <p:cNvSpPr>
              <a:spLocks/>
            </p:cNvSpPr>
            <p:nvPr/>
          </p:nvSpPr>
          <p:spPr bwMode="auto">
            <a:xfrm>
              <a:off x="7385050" y="1898650"/>
              <a:ext cx="685800" cy="533400"/>
            </a:xfrm>
            <a:custGeom>
              <a:avLst/>
              <a:gdLst>
                <a:gd name="T0" fmla="*/ 685800 w 1248"/>
                <a:gd name="T1" fmla="*/ 0 h 3936"/>
                <a:gd name="T2" fmla="*/ 685800 w 1248"/>
                <a:gd name="T3" fmla="*/ 533400 h 3936"/>
                <a:gd name="T4" fmla="*/ 0 w 1248"/>
                <a:gd name="T5" fmla="*/ 533400 h 3936"/>
                <a:gd name="T6" fmla="*/ 0 60000 65536"/>
                <a:gd name="T7" fmla="*/ 0 60000 65536"/>
                <a:gd name="T8" fmla="*/ 0 60000 65536"/>
                <a:gd name="T9" fmla="*/ 0 w 1248"/>
                <a:gd name="T10" fmla="*/ 0 h 3936"/>
                <a:gd name="T11" fmla="*/ 1248 w 1248"/>
                <a:gd name="T12" fmla="*/ 3936 h 39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48" h="3936">
                  <a:moveTo>
                    <a:pt x="1248" y="0"/>
                  </a:moveTo>
                  <a:lnTo>
                    <a:pt x="1248" y="3936"/>
                  </a:lnTo>
                  <a:lnTo>
                    <a:pt x="0" y="3936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Line 293"/>
            <p:cNvSpPr>
              <a:spLocks noChangeShapeType="1"/>
            </p:cNvSpPr>
            <p:nvPr/>
          </p:nvSpPr>
          <p:spPr bwMode="auto">
            <a:xfrm flipV="1">
              <a:off x="6242050" y="3113088"/>
              <a:ext cx="0" cy="53022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Line 294"/>
            <p:cNvSpPr>
              <a:spLocks noChangeShapeType="1"/>
            </p:cNvSpPr>
            <p:nvPr/>
          </p:nvSpPr>
          <p:spPr bwMode="auto">
            <a:xfrm flipV="1">
              <a:off x="6699250" y="3113088"/>
              <a:ext cx="0" cy="53022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295"/>
            <p:cNvSpPr>
              <a:spLocks noChangeShapeType="1"/>
            </p:cNvSpPr>
            <p:nvPr/>
          </p:nvSpPr>
          <p:spPr bwMode="auto">
            <a:xfrm flipV="1">
              <a:off x="7156450" y="3113088"/>
              <a:ext cx="0" cy="53022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300"/>
            <p:cNvSpPr>
              <a:spLocks noChangeShapeType="1"/>
            </p:cNvSpPr>
            <p:nvPr/>
          </p:nvSpPr>
          <p:spPr bwMode="auto">
            <a:xfrm flipV="1">
              <a:off x="6699250" y="3956050"/>
              <a:ext cx="0" cy="685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Line 301"/>
            <p:cNvSpPr>
              <a:spLocks noChangeShapeType="1"/>
            </p:cNvSpPr>
            <p:nvPr/>
          </p:nvSpPr>
          <p:spPr bwMode="auto">
            <a:xfrm flipV="1">
              <a:off x="7156450" y="3956050"/>
              <a:ext cx="0" cy="685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303"/>
            <p:cNvSpPr>
              <a:spLocks/>
            </p:cNvSpPr>
            <p:nvPr/>
          </p:nvSpPr>
          <p:spPr bwMode="auto">
            <a:xfrm>
              <a:off x="6242050" y="3956050"/>
              <a:ext cx="457200" cy="381000"/>
            </a:xfrm>
            <a:custGeom>
              <a:avLst/>
              <a:gdLst>
                <a:gd name="T0" fmla="*/ 457200 w 288"/>
                <a:gd name="T1" fmla="*/ 381000 h 240"/>
                <a:gd name="T2" fmla="*/ 0 w 288"/>
                <a:gd name="T3" fmla="*/ 381000 h 240"/>
                <a:gd name="T4" fmla="*/ 0 w 288"/>
                <a:gd name="T5" fmla="*/ 0 h 240"/>
                <a:gd name="T6" fmla="*/ 0 60000 65536"/>
                <a:gd name="T7" fmla="*/ 0 60000 65536"/>
                <a:gd name="T8" fmla="*/ 0 60000 65536"/>
                <a:gd name="T9" fmla="*/ 0 w 288"/>
                <a:gd name="T10" fmla="*/ 0 h 240"/>
                <a:gd name="T11" fmla="*/ 288 w 288"/>
                <a:gd name="T12" fmla="*/ 240 h 2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8" h="240">
                  <a:moveTo>
                    <a:pt x="288" y="240"/>
                  </a:moveTo>
                  <a:lnTo>
                    <a:pt x="0" y="240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305"/>
            <p:cNvSpPr>
              <a:spLocks/>
            </p:cNvSpPr>
            <p:nvPr/>
          </p:nvSpPr>
          <p:spPr bwMode="auto">
            <a:xfrm>
              <a:off x="5784850" y="3956050"/>
              <a:ext cx="1371600" cy="533400"/>
            </a:xfrm>
            <a:custGeom>
              <a:avLst/>
              <a:gdLst>
                <a:gd name="T0" fmla="*/ 1371600 w 864"/>
                <a:gd name="T1" fmla="*/ 533400 h 192"/>
                <a:gd name="T2" fmla="*/ 0 w 864"/>
                <a:gd name="T3" fmla="*/ 533400 h 192"/>
                <a:gd name="T4" fmla="*/ 0 w 864"/>
                <a:gd name="T5" fmla="*/ 0 h 192"/>
                <a:gd name="T6" fmla="*/ 0 60000 65536"/>
                <a:gd name="T7" fmla="*/ 0 60000 65536"/>
                <a:gd name="T8" fmla="*/ 0 60000 65536"/>
                <a:gd name="T9" fmla="*/ 0 w 864"/>
                <a:gd name="T10" fmla="*/ 0 h 192"/>
                <a:gd name="T11" fmla="*/ 864 w 864"/>
                <a:gd name="T12" fmla="*/ 192 h 1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64" h="192">
                  <a:moveTo>
                    <a:pt x="864" y="192"/>
                  </a:moveTo>
                  <a:lnTo>
                    <a:pt x="0" y="192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6" name="Group 306"/>
            <p:cNvGrpSpPr>
              <a:grpSpLocks/>
            </p:cNvGrpSpPr>
            <p:nvPr/>
          </p:nvGrpSpPr>
          <p:grpSpPr bwMode="auto">
            <a:xfrm>
              <a:off x="6623050" y="4260850"/>
              <a:ext cx="152400" cy="152400"/>
              <a:chOff x="240" y="4176"/>
              <a:chExt cx="192" cy="192"/>
            </a:xfrm>
          </p:grpSpPr>
          <p:sp>
            <p:nvSpPr>
              <p:cNvPr id="37" name="Oval 307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" name="Rectangle 308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9" name="Group 309"/>
            <p:cNvGrpSpPr>
              <a:grpSpLocks/>
            </p:cNvGrpSpPr>
            <p:nvPr/>
          </p:nvGrpSpPr>
          <p:grpSpPr bwMode="auto">
            <a:xfrm>
              <a:off x="7080250" y="4413250"/>
              <a:ext cx="152400" cy="152400"/>
              <a:chOff x="240" y="4176"/>
              <a:chExt cx="192" cy="192"/>
            </a:xfrm>
          </p:grpSpPr>
          <p:sp>
            <p:nvSpPr>
              <p:cNvPr id="40" name="Oval 310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" name="Rectangle 311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2" name="Freeform 312"/>
            <p:cNvSpPr>
              <a:spLocks/>
            </p:cNvSpPr>
            <p:nvPr/>
          </p:nvSpPr>
          <p:spPr bwMode="auto">
            <a:xfrm>
              <a:off x="5099050" y="3956050"/>
              <a:ext cx="1905000" cy="685800"/>
            </a:xfrm>
            <a:custGeom>
              <a:avLst/>
              <a:gdLst>
                <a:gd name="T0" fmla="*/ 0 w 1200"/>
                <a:gd name="T1" fmla="*/ 685800 h 432"/>
                <a:gd name="T2" fmla="*/ 0 w 1200"/>
                <a:gd name="T3" fmla="*/ 228600 h 432"/>
                <a:gd name="T4" fmla="*/ 1905000 w 1200"/>
                <a:gd name="T5" fmla="*/ 228600 h 432"/>
                <a:gd name="T6" fmla="*/ 1905000 w 1200"/>
                <a:gd name="T7" fmla="*/ 0 h 43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00"/>
                <a:gd name="T13" fmla="*/ 0 h 432"/>
                <a:gd name="T14" fmla="*/ 1200 w 1200"/>
                <a:gd name="T15" fmla="*/ 432 h 43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00" h="432">
                  <a:moveTo>
                    <a:pt x="0" y="432"/>
                  </a:moveTo>
                  <a:lnTo>
                    <a:pt x="0" y="144"/>
                  </a:lnTo>
                  <a:lnTo>
                    <a:pt x="1200" y="144"/>
                  </a:lnTo>
                  <a:lnTo>
                    <a:pt x="120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Line 314"/>
            <p:cNvSpPr>
              <a:spLocks noChangeShapeType="1"/>
            </p:cNvSpPr>
            <p:nvPr/>
          </p:nvSpPr>
          <p:spPr bwMode="auto">
            <a:xfrm flipV="1">
              <a:off x="6546850" y="3956050"/>
              <a:ext cx="0" cy="228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4" name="Group 315"/>
            <p:cNvGrpSpPr>
              <a:grpSpLocks/>
            </p:cNvGrpSpPr>
            <p:nvPr/>
          </p:nvGrpSpPr>
          <p:grpSpPr bwMode="auto">
            <a:xfrm>
              <a:off x="6470650" y="4108450"/>
              <a:ext cx="152400" cy="152400"/>
              <a:chOff x="240" y="4176"/>
              <a:chExt cx="192" cy="192"/>
            </a:xfrm>
          </p:grpSpPr>
          <p:sp>
            <p:nvSpPr>
              <p:cNvPr id="45" name="Oval 316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" name="Rectangle 317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7" name="Line 318"/>
            <p:cNvSpPr>
              <a:spLocks noChangeShapeType="1"/>
            </p:cNvSpPr>
            <p:nvPr/>
          </p:nvSpPr>
          <p:spPr bwMode="auto">
            <a:xfrm flipV="1">
              <a:off x="6089650" y="3956050"/>
              <a:ext cx="0" cy="228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8" name="Group 319"/>
            <p:cNvGrpSpPr>
              <a:grpSpLocks/>
            </p:cNvGrpSpPr>
            <p:nvPr/>
          </p:nvGrpSpPr>
          <p:grpSpPr bwMode="auto">
            <a:xfrm>
              <a:off x="6013450" y="4108450"/>
              <a:ext cx="152400" cy="152400"/>
              <a:chOff x="240" y="4176"/>
              <a:chExt cx="192" cy="192"/>
            </a:xfrm>
          </p:grpSpPr>
          <p:sp>
            <p:nvSpPr>
              <p:cNvPr id="49" name="Oval 320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Rectangle 321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1" name="Line 322"/>
            <p:cNvSpPr>
              <a:spLocks noChangeShapeType="1"/>
            </p:cNvSpPr>
            <p:nvPr/>
          </p:nvSpPr>
          <p:spPr bwMode="auto">
            <a:xfrm flipV="1">
              <a:off x="5632450" y="3956050"/>
              <a:ext cx="0" cy="228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52" name="Group 323"/>
            <p:cNvGrpSpPr>
              <a:grpSpLocks/>
            </p:cNvGrpSpPr>
            <p:nvPr/>
          </p:nvGrpSpPr>
          <p:grpSpPr bwMode="auto">
            <a:xfrm>
              <a:off x="5556250" y="4108450"/>
              <a:ext cx="152400" cy="152400"/>
              <a:chOff x="240" y="4176"/>
              <a:chExt cx="192" cy="192"/>
            </a:xfrm>
          </p:grpSpPr>
          <p:sp>
            <p:nvSpPr>
              <p:cNvPr id="53" name="Oval 324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" name="Rectangle 325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5" name="Oval 326"/>
            <p:cNvSpPr>
              <a:spLocks noChangeArrowheads="1"/>
            </p:cNvSpPr>
            <p:nvPr/>
          </p:nvSpPr>
          <p:spPr bwMode="auto">
            <a:xfrm>
              <a:off x="8299450" y="151765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r>
                <a:rPr lang="en-US" sz="1200"/>
                <a:t>valE</a:t>
              </a:r>
            </a:p>
          </p:txBody>
        </p:sp>
        <p:sp>
          <p:nvSpPr>
            <p:cNvPr id="56" name="Oval 327"/>
            <p:cNvSpPr>
              <a:spLocks noChangeArrowheads="1"/>
            </p:cNvSpPr>
            <p:nvPr/>
          </p:nvSpPr>
          <p:spPr bwMode="auto">
            <a:xfrm>
              <a:off x="7842250" y="151765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r>
                <a:rPr lang="en-US" sz="1200"/>
                <a:t>valM</a:t>
              </a:r>
            </a:p>
          </p:txBody>
        </p:sp>
        <p:cxnSp>
          <p:nvCxnSpPr>
            <p:cNvPr id="57" name="Straight Arrow Connector 121"/>
            <p:cNvCxnSpPr>
              <a:cxnSpLocks noChangeShapeType="1"/>
            </p:cNvCxnSpPr>
            <p:nvPr/>
          </p:nvCxnSpPr>
          <p:spPr bwMode="auto">
            <a:xfrm>
              <a:off x="5022850" y="3803650"/>
              <a:ext cx="533400" cy="0"/>
            </a:xfrm>
            <a:prstGeom prst="straightConnector1">
              <a:avLst/>
            </a:prstGeom>
            <a:noFill/>
            <a:ln w="19050" algn="ctr">
              <a:solidFill>
                <a:schemeClr val="tx1"/>
              </a:solidFill>
              <a:prstDash val="sysDot"/>
              <a:round/>
              <a:headEnd type="none" w="sm" len="sm"/>
              <a:tailEnd type="triangle" w="med" len="sm"/>
            </a:ln>
          </p:spPr>
        </p:cxnSp>
        <p:cxnSp>
          <p:nvCxnSpPr>
            <p:cNvPr id="58" name="Straight Arrow Connector 121"/>
            <p:cNvCxnSpPr>
              <a:cxnSpLocks noChangeShapeType="1"/>
            </p:cNvCxnSpPr>
            <p:nvPr/>
          </p:nvCxnSpPr>
          <p:spPr bwMode="auto">
            <a:xfrm rot="5400000" flipH="1" flipV="1">
              <a:off x="4070351" y="2851150"/>
              <a:ext cx="1905000" cy="3175"/>
            </a:xfrm>
            <a:prstGeom prst="straightConnector1">
              <a:avLst/>
            </a:prstGeom>
            <a:noFill/>
            <a:ln w="19050" algn="ctr">
              <a:solidFill>
                <a:schemeClr val="tx1"/>
              </a:solidFill>
              <a:prstDash val="sysDot"/>
              <a:round/>
              <a:headEnd type="none" w="sm" len="sm"/>
              <a:tailEnd type="none" w="med" len="sm"/>
            </a:ln>
          </p:spPr>
        </p:cxnSp>
        <p:sp>
          <p:nvSpPr>
            <p:cNvPr id="59" name="Oval 238"/>
            <p:cNvSpPr>
              <a:spLocks noChangeArrowheads="1"/>
            </p:cNvSpPr>
            <p:nvPr/>
          </p:nvSpPr>
          <p:spPr bwMode="auto">
            <a:xfrm>
              <a:off x="4794250" y="151765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r>
                <a:rPr lang="en-US" sz="1200"/>
                <a:t>Cnd</a:t>
              </a:r>
            </a:p>
          </p:txBody>
        </p:sp>
      </p:grpSp>
      <p:sp>
        <p:nvSpPr>
          <p:cNvPr id="62" name="Rectangle 5"/>
          <p:cNvSpPr>
            <a:spLocks noChangeArrowheads="1"/>
          </p:cNvSpPr>
          <p:nvPr/>
        </p:nvSpPr>
        <p:spPr bwMode="auto">
          <a:xfrm>
            <a:off x="298450" y="4946650"/>
            <a:ext cx="4662487" cy="182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343" tIns="44379" rIns="90343" bIns="44379"/>
          <a:lstStyle/>
          <a:p>
            <a:pPr marL="385763" indent="-385763" algn="l" defTabSz="912813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Signals</a:t>
            </a:r>
            <a:endParaRPr lang="en-US" sz="2400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742950" lvl="1" indent="-244475" algn="l" defTabSz="912813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r>
              <a:rPr lang="en-US" sz="2000" dirty="0" err="1" smtClean="0"/>
              <a:t>Cnd</a:t>
            </a:r>
            <a:r>
              <a:rPr lang="en-US" sz="2000" dirty="0" smtClean="0"/>
              <a:t>: Indicate whether or not to perform conditional move</a:t>
            </a:r>
          </a:p>
          <a:p>
            <a:pPr marL="1200150" lvl="2" indent="-244475" algn="l" defTabSz="912813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r>
              <a:rPr lang="en-US" sz="2000" dirty="0" smtClean="0"/>
              <a:t>Computed in Execute stage</a:t>
            </a:r>
          </a:p>
        </p:txBody>
      </p:sp>
    </p:spTree>
    <p:extLst>
      <p:ext uri="{BB962C8B-B14F-4D97-AF65-F5344CB8AC3E}">
        <p14:creationId xmlns:p14="http://schemas.microsoft.com/office/powerpoint/2010/main" val="159666996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Source</a:t>
            </a:r>
          </a:p>
        </p:txBody>
      </p:sp>
      <p:sp>
        <p:nvSpPr>
          <p:cNvPr id="389200" name="Text Box 80"/>
          <p:cNvSpPr txBox="1">
            <a:spLocks noChangeArrowheads="1"/>
          </p:cNvSpPr>
          <p:nvPr/>
        </p:nvSpPr>
        <p:spPr bwMode="auto">
          <a:xfrm>
            <a:off x="609600" y="5232400"/>
            <a:ext cx="8001000" cy="131445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srcA</a:t>
            </a:r>
            <a:r>
              <a:rPr lang="en-US" sz="1600" dirty="0">
                <a:latin typeface="Courier New" pitchFamily="49" charset="0"/>
              </a:rPr>
              <a:t> = [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icode</a:t>
            </a:r>
            <a:r>
              <a:rPr lang="en-US" sz="1600" dirty="0">
                <a:latin typeface="Courier New" pitchFamily="49" charset="0"/>
              </a:rPr>
              <a:t> in { </a:t>
            </a:r>
            <a:r>
              <a:rPr lang="en-US" sz="1600" dirty="0" smtClean="0">
                <a:latin typeface="Courier New" pitchFamily="49" charset="0"/>
              </a:rPr>
              <a:t>IRRMOVQ, IRMMOVQ, IOPQ, IPUSHQ  </a:t>
            </a:r>
            <a:r>
              <a:rPr lang="en-US" sz="1600" dirty="0">
                <a:latin typeface="Courier New" pitchFamily="49" charset="0"/>
              </a:rPr>
              <a:t>} : </a:t>
            </a:r>
            <a:r>
              <a:rPr lang="en-US" sz="1600" dirty="0" err="1">
                <a:latin typeface="Courier New" pitchFamily="49" charset="0"/>
              </a:rPr>
              <a:t>rA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icode</a:t>
            </a:r>
            <a:r>
              <a:rPr lang="en-US" sz="1600" dirty="0">
                <a:latin typeface="Courier New" pitchFamily="49" charset="0"/>
              </a:rPr>
              <a:t> in { </a:t>
            </a:r>
            <a:r>
              <a:rPr lang="en-US" sz="1600" dirty="0" smtClean="0">
                <a:latin typeface="Courier New" pitchFamily="49" charset="0"/>
              </a:rPr>
              <a:t>IPOPQ, </a:t>
            </a:r>
            <a:r>
              <a:rPr lang="en-US" sz="1600" dirty="0">
                <a:latin typeface="Courier New" pitchFamily="49" charset="0"/>
              </a:rPr>
              <a:t>IRET } : </a:t>
            </a:r>
            <a:r>
              <a:rPr lang="en-US" sz="1600" dirty="0" smtClean="0">
                <a:latin typeface="Courier New" pitchFamily="49" charset="0"/>
              </a:rPr>
              <a:t>RRSP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1 : RNONE; # Don't need register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];</a:t>
            </a:r>
          </a:p>
        </p:txBody>
      </p:sp>
      <p:grpSp>
        <p:nvGrpSpPr>
          <p:cNvPr id="40" name="Group 39"/>
          <p:cNvGrpSpPr/>
          <p:nvPr/>
        </p:nvGrpSpPr>
        <p:grpSpPr>
          <a:xfrm>
            <a:off x="2654300" y="146050"/>
            <a:ext cx="7016750" cy="5187950"/>
            <a:chOff x="2279650" y="-82550"/>
            <a:chExt cx="7016750" cy="5187950"/>
          </a:xfrm>
        </p:grpSpPr>
        <p:sp>
          <p:nvSpPr>
            <p:cNvPr id="389124" name="Text Box 4"/>
            <p:cNvSpPr txBox="1">
              <a:spLocks noChangeArrowheads="1"/>
            </p:cNvSpPr>
            <p:nvPr/>
          </p:nvSpPr>
          <p:spPr bwMode="auto">
            <a:xfrm>
              <a:off x="3505200" y="6858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 smtClean="0"/>
                <a:t>cmovXX</a:t>
              </a:r>
              <a:r>
                <a:rPr lang="en-US" sz="1600" dirty="0" smtClean="0"/>
                <a:t> </a:t>
              </a:r>
              <a:r>
                <a:rPr lang="en-US" sz="1600" dirty="0" err="1"/>
                <a:t>rA</a:t>
              </a:r>
              <a:r>
                <a:rPr lang="en-US" sz="1600" dirty="0"/>
                <a:t>, </a:t>
              </a:r>
              <a:r>
                <a:rPr lang="en-US" sz="1600" dirty="0" err="1"/>
                <a:t>rB</a:t>
              </a:r>
              <a:endParaRPr lang="en-US" sz="1600" dirty="0"/>
            </a:p>
          </p:txBody>
        </p:sp>
        <p:sp>
          <p:nvSpPr>
            <p:cNvPr id="389137" name="Text Box 17"/>
            <p:cNvSpPr txBox="1">
              <a:spLocks noChangeArrowheads="1"/>
            </p:cNvSpPr>
            <p:nvPr/>
          </p:nvSpPr>
          <p:spPr bwMode="auto">
            <a:xfrm>
              <a:off x="3505200" y="990600"/>
              <a:ext cx="2819400" cy="304800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valA </a:t>
              </a:r>
              <a:r>
                <a:rPr lang="en-US" sz="1600">
                  <a:sym typeface="Symbol" pitchFamily="18" charset="2"/>
                </a:rPr>
                <a:t> R[rA]</a:t>
              </a:r>
            </a:p>
          </p:txBody>
        </p:sp>
        <p:sp>
          <p:nvSpPr>
            <p:cNvPr id="389139" name="Text Box 19"/>
            <p:cNvSpPr txBox="1">
              <a:spLocks noChangeArrowheads="1"/>
            </p:cNvSpPr>
            <p:nvPr/>
          </p:nvSpPr>
          <p:spPr bwMode="auto">
            <a:xfrm>
              <a:off x="3505200" y="9906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89140" name="Text Box 20"/>
            <p:cNvSpPr txBox="1">
              <a:spLocks noChangeArrowheads="1"/>
            </p:cNvSpPr>
            <p:nvPr/>
          </p:nvSpPr>
          <p:spPr bwMode="auto">
            <a:xfrm>
              <a:off x="2286000" y="9906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89141" name="Text Box 21"/>
            <p:cNvSpPr txBox="1">
              <a:spLocks noChangeArrowheads="1"/>
            </p:cNvSpPr>
            <p:nvPr/>
          </p:nvSpPr>
          <p:spPr bwMode="auto">
            <a:xfrm>
              <a:off x="6477000" y="9906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/>
                <a:t>Read operand A</a:t>
              </a:r>
            </a:p>
          </p:txBody>
        </p:sp>
        <p:sp>
          <p:nvSpPr>
            <p:cNvPr id="389165" name="Text Box 45"/>
            <p:cNvSpPr txBox="1">
              <a:spLocks noChangeArrowheads="1"/>
            </p:cNvSpPr>
            <p:nvPr/>
          </p:nvSpPr>
          <p:spPr bwMode="auto">
            <a:xfrm>
              <a:off x="3505200" y="14478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 smtClean="0">
                  <a:latin typeface="Courier New" pitchFamily="49" charset="0"/>
                </a:rPr>
                <a:t>rmmovq</a:t>
              </a:r>
              <a:r>
                <a:rPr lang="en-US" sz="1600" dirty="0" smtClean="0"/>
                <a:t> </a:t>
              </a:r>
              <a:r>
                <a:rPr lang="en-US" sz="1600" dirty="0" err="1"/>
                <a:t>rA</a:t>
              </a:r>
              <a:r>
                <a:rPr lang="en-US" sz="1600" dirty="0"/>
                <a:t>, D(</a:t>
              </a:r>
              <a:r>
                <a:rPr lang="en-US" sz="1600" dirty="0" err="1"/>
                <a:t>rB</a:t>
              </a:r>
              <a:r>
                <a:rPr lang="en-US" sz="1600" dirty="0"/>
                <a:t>)</a:t>
              </a:r>
            </a:p>
          </p:txBody>
        </p:sp>
        <p:sp>
          <p:nvSpPr>
            <p:cNvPr id="389167" name="Text Box 47"/>
            <p:cNvSpPr txBox="1">
              <a:spLocks noChangeArrowheads="1"/>
            </p:cNvSpPr>
            <p:nvPr/>
          </p:nvSpPr>
          <p:spPr bwMode="auto">
            <a:xfrm>
              <a:off x="3505200" y="1752600"/>
              <a:ext cx="2819400" cy="304800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valA </a:t>
              </a:r>
              <a:r>
                <a:rPr lang="en-US" sz="1600">
                  <a:sym typeface="Symbol" pitchFamily="18" charset="2"/>
                </a:rPr>
                <a:t> R[rA]</a:t>
              </a:r>
            </a:p>
          </p:txBody>
        </p:sp>
        <p:sp>
          <p:nvSpPr>
            <p:cNvPr id="389169" name="Text Box 49"/>
            <p:cNvSpPr txBox="1">
              <a:spLocks noChangeArrowheads="1"/>
            </p:cNvSpPr>
            <p:nvPr/>
          </p:nvSpPr>
          <p:spPr bwMode="auto">
            <a:xfrm>
              <a:off x="3505200" y="17526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89170" name="Text Box 50"/>
            <p:cNvSpPr txBox="1">
              <a:spLocks noChangeArrowheads="1"/>
            </p:cNvSpPr>
            <p:nvPr/>
          </p:nvSpPr>
          <p:spPr bwMode="auto">
            <a:xfrm>
              <a:off x="2286000" y="17526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89171" name="Text Box 51"/>
            <p:cNvSpPr txBox="1">
              <a:spLocks noChangeArrowheads="1"/>
            </p:cNvSpPr>
            <p:nvPr/>
          </p:nvSpPr>
          <p:spPr bwMode="auto">
            <a:xfrm>
              <a:off x="6477000" y="17526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operand A</a:t>
              </a:r>
            </a:p>
          </p:txBody>
        </p:sp>
        <p:sp>
          <p:nvSpPr>
            <p:cNvPr id="389173" name="Text Box 53"/>
            <p:cNvSpPr txBox="1">
              <a:spLocks noChangeArrowheads="1"/>
            </p:cNvSpPr>
            <p:nvPr/>
          </p:nvSpPr>
          <p:spPr bwMode="auto">
            <a:xfrm>
              <a:off x="3505200" y="22098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 smtClean="0">
                  <a:latin typeface="Courier New" pitchFamily="49" charset="0"/>
                </a:rPr>
                <a:t>popq</a:t>
              </a:r>
              <a:r>
                <a:rPr lang="en-US" sz="1600" dirty="0" smtClean="0"/>
                <a:t> </a:t>
              </a:r>
              <a:r>
                <a:rPr lang="en-US" sz="1600" dirty="0" err="1"/>
                <a:t>rA</a:t>
              </a:r>
              <a:endParaRPr lang="en-US" sz="1600" dirty="0"/>
            </a:p>
          </p:txBody>
        </p:sp>
        <p:sp>
          <p:nvSpPr>
            <p:cNvPr id="389175" name="Text Box 55"/>
            <p:cNvSpPr txBox="1">
              <a:spLocks noChangeArrowheads="1"/>
            </p:cNvSpPr>
            <p:nvPr/>
          </p:nvSpPr>
          <p:spPr bwMode="auto">
            <a:xfrm>
              <a:off x="3505200" y="2514600"/>
              <a:ext cx="2819400" cy="304800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/>
                <a:t>valA</a:t>
              </a:r>
              <a:r>
                <a:rPr lang="en-US" sz="1600" dirty="0"/>
                <a:t> </a:t>
              </a:r>
              <a:r>
                <a:rPr lang="en-US" sz="1600" dirty="0">
                  <a:sym typeface="Symbol" pitchFamily="18" charset="2"/>
                </a:rPr>
                <a:t> R</a:t>
              </a:r>
              <a:r>
                <a:rPr lang="en-US" sz="1600" dirty="0" smtClean="0">
                  <a:sym typeface="Symbol" pitchFamily="18" charset="2"/>
                </a:rPr>
                <a:t>[</a:t>
              </a:r>
              <a:r>
                <a:rPr lang="en-US" sz="1600" dirty="0" smtClean="0">
                  <a:latin typeface="Courier New" pitchFamily="49" charset="0"/>
                  <a:sym typeface="Symbol" pitchFamily="18" charset="2"/>
                </a:rPr>
                <a:t>%</a:t>
              </a:r>
              <a:r>
                <a:rPr lang="en-US" sz="1600" dirty="0" err="1" smtClean="0">
                  <a:latin typeface="Courier New" pitchFamily="49" charset="0"/>
                  <a:sym typeface="Symbol" pitchFamily="18" charset="2"/>
                </a:rPr>
                <a:t>rsp</a:t>
              </a:r>
              <a:r>
                <a:rPr lang="en-US" sz="1600" dirty="0">
                  <a:sym typeface="Symbol" pitchFamily="18" charset="2"/>
                </a:rPr>
                <a:t>]</a:t>
              </a:r>
            </a:p>
          </p:txBody>
        </p:sp>
        <p:sp>
          <p:nvSpPr>
            <p:cNvPr id="389177" name="Text Box 57"/>
            <p:cNvSpPr txBox="1">
              <a:spLocks noChangeArrowheads="1"/>
            </p:cNvSpPr>
            <p:nvPr/>
          </p:nvSpPr>
          <p:spPr bwMode="auto">
            <a:xfrm>
              <a:off x="3505200" y="25146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89178" name="Text Box 58"/>
            <p:cNvSpPr txBox="1">
              <a:spLocks noChangeArrowheads="1"/>
            </p:cNvSpPr>
            <p:nvPr/>
          </p:nvSpPr>
          <p:spPr bwMode="auto">
            <a:xfrm>
              <a:off x="2286000" y="25146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89179" name="Text Box 59"/>
            <p:cNvSpPr txBox="1">
              <a:spLocks noChangeArrowheads="1"/>
            </p:cNvSpPr>
            <p:nvPr/>
          </p:nvSpPr>
          <p:spPr bwMode="auto">
            <a:xfrm>
              <a:off x="6477000" y="25146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stack pointer</a:t>
              </a:r>
            </a:p>
          </p:txBody>
        </p:sp>
        <p:sp>
          <p:nvSpPr>
            <p:cNvPr id="389181" name="Text Box 61"/>
            <p:cNvSpPr txBox="1">
              <a:spLocks noChangeArrowheads="1"/>
            </p:cNvSpPr>
            <p:nvPr/>
          </p:nvSpPr>
          <p:spPr bwMode="auto">
            <a:xfrm>
              <a:off x="3505200" y="29718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jXX Dest</a:t>
              </a:r>
            </a:p>
          </p:txBody>
        </p:sp>
        <p:sp>
          <p:nvSpPr>
            <p:cNvPr id="389182" name="Text Box 62"/>
            <p:cNvSpPr txBox="1">
              <a:spLocks noChangeArrowheads="1"/>
            </p:cNvSpPr>
            <p:nvPr/>
          </p:nvSpPr>
          <p:spPr bwMode="auto">
            <a:xfrm>
              <a:off x="3505200" y="3276600"/>
              <a:ext cx="2819400" cy="304800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>
                <a:sym typeface="Symbol" pitchFamily="18" charset="2"/>
              </a:endParaRPr>
            </a:p>
          </p:txBody>
        </p:sp>
        <p:sp>
          <p:nvSpPr>
            <p:cNvPr id="389183" name="Text Box 63"/>
            <p:cNvSpPr txBox="1">
              <a:spLocks noChangeArrowheads="1"/>
            </p:cNvSpPr>
            <p:nvPr/>
          </p:nvSpPr>
          <p:spPr bwMode="auto">
            <a:xfrm>
              <a:off x="3505200" y="32766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89184" name="Text Box 64"/>
            <p:cNvSpPr txBox="1">
              <a:spLocks noChangeArrowheads="1"/>
            </p:cNvSpPr>
            <p:nvPr/>
          </p:nvSpPr>
          <p:spPr bwMode="auto">
            <a:xfrm>
              <a:off x="2286000" y="32766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89185" name="Text Box 65"/>
            <p:cNvSpPr txBox="1">
              <a:spLocks noChangeArrowheads="1"/>
            </p:cNvSpPr>
            <p:nvPr/>
          </p:nvSpPr>
          <p:spPr bwMode="auto">
            <a:xfrm>
              <a:off x="6477000" y="32766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No operand</a:t>
              </a:r>
            </a:p>
          </p:txBody>
        </p:sp>
        <p:sp>
          <p:nvSpPr>
            <p:cNvPr id="389186" name="Text Box 66"/>
            <p:cNvSpPr txBox="1">
              <a:spLocks noChangeArrowheads="1"/>
            </p:cNvSpPr>
            <p:nvPr/>
          </p:nvSpPr>
          <p:spPr bwMode="auto">
            <a:xfrm>
              <a:off x="3505200" y="37338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call</a:t>
              </a:r>
              <a:r>
                <a:rPr lang="en-US" sz="1600"/>
                <a:t> Dest</a:t>
              </a:r>
            </a:p>
          </p:txBody>
        </p:sp>
        <p:sp>
          <p:nvSpPr>
            <p:cNvPr id="389190" name="Text Box 70"/>
            <p:cNvSpPr txBox="1">
              <a:spLocks noChangeArrowheads="1"/>
            </p:cNvSpPr>
            <p:nvPr/>
          </p:nvSpPr>
          <p:spPr bwMode="auto">
            <a:xfrm>
              <a:off x="3505200" y="4800600"/>
              <a:ext cx="2819400" cy="304800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/>
                <a:t>valA</a:t>
              </a:r>
              <a:r>
                <a:rPr lang="en-US" sz="1600" dirty="0"/>
                <a:t> </a:t>
              </a:r>
              <a:r>
                <a:rPr lang="en-US" sz="1600" dirty="0">
                  <a:sym typeface="Symbol" pitchFamily="18" charset="2"/>
                </a:rPr>
                <a:t> R</a:t>
              </a:r>
              <a:r>
                <a:rPr lang="en-US" sz="1600" dirty="0" smtClean="0">
                  <a:sym typeface="Symbol" pitchFamily="18" charset="2"/>
                </a:rPr>
                <a:t>[</a:t>
              </a:r>
              <a:r>
                <a:rPr lang="en-US" sz="1600" dirty="0" smtClean="0">
                  <a:latin typeface="Courier New" pitchFamily="49" charset="0"/>
                  <a:sym typeface="Symbol" pitchFamily="18" charset="2"/>
                </a:rPr>
                <a:t>%</a:t>
              </a:r>
              <a:r>
                <a:rPr lang="en-US" sz="1600" dirty="0" err="1" smtClean="0">
                  <a:latin typeface="Courier New" pitchFamily="49" charset="0"/>
                  <a:sym typeface="Symbol" pitchFamily="18" charset="2"/>
                </a:rPr>
                <a:t>rsp</a:t>
              </a:r>
              <a:r>
                <a:rPr lang="en-US" sz="1600" dirty="0">
                  <a:sym typeface="Symbol" pitchFamily="18" charset="2"/>
                </a:rPr>
                <a:t>]</a:t>
              </a:r>
            </a:p>
          </p:txBody>
        </p:sp>
        <p:sp>
          <p:nvSpPr>
            <p:cNvPr id="389191" name="Text Box 71"/>
            <p:cNvSpPr txBox="1">
              <a:spLocks noChangeArrowheads="1"/>
            </p:cNvSpPr>
            <p:nvPr/>
          </p:nvSpPr>
          <p:spPr bwMode="auto">
            <a:xfrm>
              <a:off x="3505200" y="48006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89192" name="Text Box 72"/>
            <p:cNvSpPr txBox="1">
              <a:spLocks noChangeArrowheads="1"/>
            </p:cNvSpPr>
            <p:nvPr/>
          </p:nvSpPr>
          <p:spPr bwMode="auto">
            <a:xfrm>
              <a:off x="2286000" y="48006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89193" name="Text Box 73"/>
            <p:cNvSpPr txBox="1">
              <a:spLocks noChangeArrowheads="1"/>
            </p:cNvSpPr>
            <p:nvPr/>
          </p:nvSpPr>
          <p:spPr bwMode="auto">
            <a:xfrm>
              <a:off x="6477000" y="48006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stack pointer</a:t>
              </a:r>
            </a:p>
          </p:txBody>
        </p:sp>
        <p:sp>
          <p:nvSpPr>
            <p:cNvPr id="389194" name="Text Box 74"/>
            <p:cNvSpPr txBox="1">
              <a:spLocks noChangeArrowheads="1"/>
            </p:cNvSpPr>
            <p:nvPr/>
          </p:nvSpPr>
          <p:spPr bwMode="auto">
            <a:xfrm>
              <a:off x="3505200" y="44958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ret</a:t>
              </a:r>
            </a:p>
          </p:txBody>
        </p:sp>
        <p:sp>
          <p:nvSpPr>
            <p:cNvPr id="389195" name="Text Box 75"/>
            <p:cNvSpPr txBox="1">
              <a:spLocks noChangeArrowheads="1"/>
            </p:cNvSpPr>
            <p:nvPr/>
          </p:nvSpPr>
          <p:spPr bwMode="auto">
            <a:xfrm>
              <a:off x="3505200" y="4038600"/>
              <a:ext cx="2819400" cy="304800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>
                <a:sym typeface="Symbol" pitchFamily="18" charset="2"/>
              </a:endParaRPr>
            </a:p>
          </p:txBody>
        </p:sp>
        <p:sp>
          <p:nvSpPr>
            <p:cNvPr id="389196" name="Text Box 76"/>
            <p:cNvSpPr txBox="1">
              <a:spLocks noChangeArrowheads="1"/>
            </p:cNvSpPr>
            <p:nvPr/>
          </p:nvSpPr>
          <p:spPr bwMode="auto">
            <a:xfrm>
              <a:off x="3505200" y="40386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89197" name="Text Box 77"/>
            <p:cNvSpPr txBox="1">
              <a:spLocks noChangeArrowheads="1"/>
            </p:cNvSpPr>
            <p:nvPr/>
          </p:nvSpPr>
          <p:spPr bwMode="auto">
            <a:xfrm>
              <a:off x="2286000" y="40386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89198" name="Text Box 78"/>
            <p:cNvSpPr txBox="1">
              <a:spLocks noChangeArrowheads="1"/>
            </p:cNvSpPr>
            <p:nvPr/>
          </p:nvSpPr>
          <p:spPr bwMode="auto">
            <a:xfrm>
              <a:off x="6477000" y="40386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No operand</a:t>
              </a:r>
            </a:p>
          </p:txBody>
        </p:sp>
        <p:sp>
          <p:nvSpPr>
            <p:cNvPr id="35" name="Text Box 4"/>
            <p:cNvSpPr txBox="1">
              <a:spLocks noChangeArrowheads="1"/>
            </p:cNvSpPr>
            <p:nvPr/>
          </p:nvSpPr>
          <p:spPr bwMode="auto">
            <a:xfrm>
              <a:off x="3498850" y="-8255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 smtClean="0"/>
                <a:t>OPq</a:t>
              </a:r>
              <a:r>
                <a:rPr lang="en-US" sz="1600" dirty="0" smtClean="0"/>
                <a:t> </a:t>
              </a:r>
              <a:r>
                <a:rPr lang="en-US" sz="1600" dirty="0" err="1" smtClean="0"/>
                <a:t>rA</a:t>
              </a:r>
              <a:r>
                <a:rPr lang="en-US" sz="1600" dirty="0"/>
                <a:t>, </a:t>
              </a:r>
              <a:r>
                <a:rPr lang="en-US" sz="1600" dirty="0" err="1"/>
                <a:t>rB</a:t>
              </a:r>
              <a:endParaRPr lang="en-US" sz="1600" dirty="0"/>
            </a:p>
          </p:txBody>
        </p:sp>
        <p:sp>
          <p:nvSpPr>
            <p:cNvPr id="36" name="Text Box 17"/>
            <p:cNvSpPr txBox="1">
              <a:spLocks noChangeArrowheads="1"/>
            </p:cNvSpPr>
            <p:nvPr/>
          </p:nvSpPr>
          <p:spPr bwMode="auto">
            <a:xfrm>
              <a:off x="3498850" y="222250"/>
              <a:ext cx="2819400" cy="304800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valA </a:t>
              </a:r>
              <a:r>
                <a:rPr lang="en-US" sz="1600">
                  <a:sym typeface="Symbol" pitchFamily="18" charset="2"/>
                </a:rPr>
                <a:t> R[rA]</a:t>
              </a:r>
            </a:p>
          </p:txBody>
        </p:sp>
        <p:sp>
          <p:nvSpPr>
            <p:cNvPr id="37" name="Text Box 19"/>
            <p:cNvSpPr txBox="1">
              <a:spLocks noChangeArrowheads="1"/>
            </p:cNvSpPr>
            <p:nvPr/>
          </p:nvSpPr>
          <p:spPr bwMode="auto">
            <a:xfrm>
              <a:off x="3498850" y="22225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8" name="Text Box 20"/>
            <p:cNvSpPr txBox="1">
              <a:spLocks noChangeArrowheads="1"/>
            </p:cNvSpPr>
            <p:nvPr/>
          </p:nvSpPr>
          <p:spPr bwMode="auto">
            <a:xfrm>
              <a:off x="2279650" y="22225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9" name="Text Box 21"/>
            <p:cNvSpPr txBox="1">
              <a:spLocks noChangeArrowheads="1"/>
            </p:cNvSpPr>
            <p:nvPr/>
          </p:nvSpPr>
          <p:spPr bwMode="auto">
            <a:xfrm>
              <a:off x="6470650" y="22225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/>
                <a:t>Read operand 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0013128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 </a:t>
            </a:r>
            <a:r>
              <a:rPr lang="en-US" dirty="0" err="1" smtClean="0"/>
              <a:t>Desti</a:t>
            </a:r>
            <a:r>
              <a:rPr lang="en-US" dirty="0" smtClean="0"/>
              <a:t>-</a:t>
            </a:r>
            <a:br>
              <a:rPr lang="en-US" dirty="0" smtClean="0"/>
            </a:br>
            <a:r>
              <a:rPr lang="en-US" dirty="0" smtClean="0"/>
              <a:t>nation</a:t>
            </a:r>
            <a:endParaRPr lang="en-US" dirty="0"/>
          </a:p>
        </p:txBody>
      </p:sp>
      <p:sp>
        <p:nvSpPr>
          <p:cNvPr id="392269" name="Text Box 77"/>
          <p:cNvSpPr txBox="1">
            <a:spLocks noChangeArrowheads="1"/>
          </p:cNvSpPr>
          <p:nvPr/>
        </p:nvSpPr>
        <p:spPr bwMode="auto">
          <a:xfrm>
            <a:off x="533400" y="5205790"/>
            <a:ext cx="8001000" cy="156966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dstE</a:t>
            </a:r>
            <a:r>
              <a:rPr lang="en-US" sz="1600" dirty="0" smtClean="0">
                <a:latin typeface="Courier New" pitchFamily="49" charset="0"/>
              </a:rPr>
              <a:t> = [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icode</a:t>
            </a:r>
            <a:r>
              <a:rPr lang="en-US" sz="1600" dirty="0" smtClean="0">
                <a:latin typeface="Courier New" pitchFamily="49" charset="0"/>
              </a:rPr>
              <a:t> in { IRRMOVQ } &amp;&amp; </a:t>
            </a:r>
            <a:r>
              <a:rPr lang="en-US" sz="1600" dirty="0" err="1" smtClean="0">
                <a:latin typeface="Courier New" pitchFamily="49" charset="0"/>
              </a:rPr>
              <a:t>Cnd</a:t>
            </a:r>
            <a:r>
              <a:rPr lang="en-US" sz="1600" dirty="0" smtClean="0">
                <a:latin typeface="Courier New" pitchFamily="49" charset="0"/>
              </a:rPr>
              <a:t> : </a:t>
            </a:r>
            <a:r>
              <a:rPr lang="en-US" sz="1600" dirty="0" err="1" smtClean="0">
                <a:latin typeface="Courier New" pitchFamily="49" charset="0"/>
              </a:rPr>
              <a:t>rB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icode</a:t>
            </a:r>
            <a:r>
              <a:rPr lang="en-US" sz="1600" dirty="0" smtClean="0">
                <a:latin typeface="Courier New" pitchFamily="49" charset="0"/>
              </a:rPr>
              <a:t> in { IIRMOVQ, IOPQ} : </a:t>
            </a:r>
            <a:r>
              <a:rPr lang="en-US" sz="1600" dirty="0" err="1" smtClean="0">
                <a:latin typeface="Courier New" pitchFamily="49" charset="0"/>
              </a:rPr>
              <a:t>rB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icode</a:t>
            </a:r>
            <a:r>
              <a:rPr lang="en-US" sz="1600" dirty="0" smtClean="0">
                <a:latin typeface="Courier New" pitchFamily="49" charset="0"/>
              </a:rPr>
              <a:t> in { IPUSHQ, IPOPQ, ICALL, IRET } : RRSP;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1 : RNONE;  # Don't write any register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];</a:t>
            </a:r>
            <a:endParaRPr lang="en-US" sz="1600" dirty="0">
              <a:latin typeface="Courier New" pitchFamily="49" charset="0"/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2508250" y="63500"/>
            <a:ext cx="7016750" cy="5187950"/>
            <a:chOff x="2508250" y="-82550"/>
            <a:chExt cx="7016750" cy="5187950"/>
          </a:xfrm>
        </p:grpSpPr>
        <p:sp>
          <p:nvSpPr>
            <p:cNvPr id="392254" name="Text Box 62"/>
            <p:cNvSpPr txBox="1">
              <a:spLocks noChangeArrowheads="1"/>
            </p:cNvSpPr>
            <p:nvPr/>
          </p:nvSpPr>
          <p:spPr bwMode="auto">
            <a:xfrm>
              <a:off x="3733800" y="3276600"/>
              <a:ext cx="2819400" cy="304800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>
                <a:sym typeface="Symbol" pitchFamily="18" charset="2"/>
              </a:endParaRPr>
            </a:p>
          </p:txBody>
        </p:sp>
        <p:sp>
          <p:nvSpPr>
            <p:cNvPr id="392255" name="Text Box 63"/>
            <p:cNvSpPr txBox="1">
              <a:spLocks noChangeArrowheads="1"/>
            </p:cNvSpPr>
            <p:nvPr/>
          </p:nvSpPr>
          <p:spPr bwMode="auto">
            <a:xfrm>
              <a:off x="6705600" y="32766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None</a:t>
              </a:r>
            </a:p>
          </p:txBody>
        </p:sp>
        <p:sp>
          <p:nvSpPr>
            <p:cNvPr id="392248" name="Text Box 56"/>
            <p:cNvSpPr txBox="1">
              <a:spLocks noChangeArrowheads="1"/>
            </p:cNvSpPr>
            <p:nvPr/>
          </p:nvSpPr>
          <p:spPr bwMode="auto">
            <a:xfrm>
              <a:off x="3733800" y="2514600"/>
              <a:ext cx="2819400" cy="304800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/>
                <a:t>R</a:t>
              </a:r>
              <a:r>
                <a:rPr lang="en-US" sz="1600" dirty="0" smtClean="0">
                  <a:sym typeface="Symbol" pitchFamily="18" charset="2"/>
                </a:rPr>
                <a:t>[</a:t>
              </a:r>
              <a:r>
                <a:rPr lang="en-US" sz="1600" dirty="0" smtClean="0">
                  <a:latin typeface="Courier New" pitchFamily="49" charset="0"/>
                  <a:sym typeface="Symbol" pitchFamily="18" charset="2"/>
                </a:rPr>
                <a:t>%</a:t>
              </a:r>
              <a:r>
                <a:rPr lang="en-US" sz="1600" dirty="0" err="1" smtClean="0">
                  <a:latin typeface="Courier New" pitchFamily="49" charset="0"/>
                  <a:sym typeface="Symbol" pitchFamily="18" charset="2"/>
                </a:rPr>
                <a:t>rsp</a:t>
              </a:r>
              <a:r>
                <a:rPr lang="en-US" sz="1600" dirty="0"/>
                <a:t>] </a:t>
              </a:r>
              <a:r>
                <a:rPr lang="en-US" sz="1600" dirty="0">
                  <a:sym typeface="Symbol" pitchFamily="18" charset="2"/>
                </a:rPr>
                <a:t> </a:t>
              </a:r>
              <a:r>
                <a:rPr lang="en-US" sz="1600" dirty="0" err="1">
                  <a:sym typeface="Symbol" pitchFamily="18" charset="2"/>
                </a:rPr>
                <a:t>valE</a:t>
              </a:r>
              <a:endParaRPr lang="en-US" sz="1600" dirty="0">
                <a:sym typeface="Symbol" pitchFamily="18" charset="2"/>
              </a:endParaRPr>
            </a:p>
          </p:txBody>
        </p:sp>
        <p:sp>
          <p:nvSpPr>
            <p:cNvPr id="392252" name="Text Box 60"/>
            <p:cNvSpPr txBox="1">
              <a:spLocks noChangeArrowheads="1"/>
            </p:cNvSpPr>
            <p:nvPr/>
          </p:nvSpPr>
          <p:spPr bwMode="auto">
            <a:xfrm>
              <a:off x="6705600" y="25146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Update stack pointer</a:t>
              </a:r>
            </a:p>
          </p:txBody>
        </p:sp>
        <p:sp>
          <p:nvSpPr>
            <p:cNvPr id="392245" name="Text Box 53"/>
            <p:cNvSpPr txBox="1">
              <a:spLocks noChangeArrowheads="1"/>
            </p:cNvSpPr>
            <p:nvPr/>
          </p:nvSpPr>
          <p:spPr bwMode="auto">
            <a:xfrm>
              <a:off x="3733800" y="1752600"/>
              <a:ext cx="2819400" cy="304800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>
                <a:sym typeface="Symbol" pitchFamily="18" charset="2"/>
              </a:endParaRPr>
            </a:p>
          </p:txBody>
        </p:sp>
        <p:sp>
          <p:nvSpPr>
            <p:cNvPr id="392246" name="Text Box 54"/>
            <p:cNvSpPr txBox="1">
              <a:spLocks noChangeArrowheads="1"/>
            </p:cNvSpPr>
            <p:nvPr/>
          </p:nvSpPr>
          <p:spPr bwMode="auto">
            <a:xfrm>
              <a:off x="6705600" y="17526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None</a:t>
              </a:r>
            </a:p>
          </p:txBody>
        </p:sp>
        <p:sp>
          <p:nvSpPr>
            <p:cNvPr id="392238" name="Text Box 46"/>
            <p:cNvSpPr txBox="1">
              <a:spLocks noChangeArrowheads="1"/>
            </p:cNvSpPr>
            <p:nvPr/>
          </p:nvSpPr>
          <p:spPr bwMode="auto">
            <a:xfrm>
              <a:off x="3733800" y="990600"/>
              <a:ext cx="2819400" cy="304800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R[rB] </a:t>
              </a:r>
              <a:r>
                <a:rPr lang="en-US" sz="1600">
                  <a:sym typeface="Symbol" pitchFamily="18" charset="2"/>
                </a:rPr>
                <a:t> valE</a:t>
              </a:r>
            </a:p>
          </p:txBody>
        </p:sp>
        <p:sp>
          <p:nvSpPr>
            <p:cNvPr id="392196" name="Text Box 4"/>
            <p:cNvSpPr txBox="1">
              <a:spLocks noChangeArrowheads="1"/>
            </p:cNvSpPr>
            <p:nvPr/>
          </p:nvSpPr>
          <p:spPr bwMode="auto">
            <a:xfrm>
              <a:off x="3733800" y="6858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 smtClean="0"/>
                <a:t>cmovXX</a:t>
              </a:r>
              <a:r>
                <a:rPr lang="en-US" sz="1600" dirty="0" smtClean="0"/>
                <a:t> </a:t>
              </a:r>
              <a:r>
                <a:rPr lang="en-US" sz="1600" dirty="0" err="1"/>
                <a:t>rA</a:t>
              </a:r>
              <a:r>
                <a:rPr lang="en-US" sz="1600" dirty="0"/>
                <a:t>, </a:t>
              </a:r>
              <a:r>
                <a:rPr lang="en-US" sz="1600" dirty="0" err="1"/>
                <a:t>rB</a:t>
              </a:r>
              <a:endParaRPr lang="en-US" sz="1600" dirty="0"/>
            </a:p>
          </p:txBody>
        </p:sp>
        <p:sp>
          <p:nvSpPr>
            <p:cNvPr id="392199" name="Text Box 7"/>
            <p:cNvSpPr txBox="1">
              <a:spLocks noChangeArrowheads="1"/>
            </p:cNvSpPr>
            <p:nvPr/>
          </p:nvSpPr>
          <p:spPr bwMode="auto">
            <a:xfrm>
              <a:off x="2514600" y="9906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Write-back</a:t>
              </a:r>
            </a:p>
          </p:txBody>
        </p:sp>
        <p:sp>
          <p:nvSpPr>
            <p:cNvPr id="392201" name="Text Box 9"/>
            <p:cNvSpPr txBox="1">
              <a:spLocks noChangeArrowheads="1"/>
            </p:cNvSpPr>
            <p:nvPr/>
          </p:nvSpPr>
          <p:spPr bwMode="auto">
            <a:xfrm>
              <a:off x="3733800" y="14478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 smtClean="0">
                  <a:latin typeface="Courier New" pitchFamily="49" charset="0"/>
                </a:rPr>
                <a:t>rmmovq</a:t>
              </a:r>
              <a:r>
                <a:rPr lang="en-US" sz="1600" dirty="0" smtClean="0"/>
                <a:t> </a:t>
              </a:r>
              <a:r>
                <a:rPr lang="en-US" sz="1600" dirty="0" err="1"/>
                <a:t>rA</a:t>
              </a:r>
              <a:r>
                <a:rPr lang="en-US" sz="1600" dirty="0"/>
                <a:t>, D(</a:t>
              </a:r>
              <a:r>
                <a:rPr lang="en-US" sz="1600" dirty="0" err="1"/>
                <a:t>rB</a:t>
              </a:r>
              <a:r>
                <a:rPr lang="en-US" sz="1600" dirty="0"/>
                <a:t>)</a:t>
              </a:r>
            </a:p>
          </p:txBody>
        </p:sp>
        <p:sp>
          <p:nvSpPr>
            <p:cNvPr id="392203" name="Text Box 11"/>
            <p:cNvSpPr txBox="1">
              <a:spLocks noChangeArrowheads="1"/>
            </p:cNvSpPr>
            <p:nvPr/>
          </p:nvSpPr>
          <p:spPr bwMode="auto">
            <a:xfrm>
              <a:off x="3733800" y="17526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92206" name="Text Box 14"/>
            <p:cNvSpPr txBox="1">
              <a:spLocks noChangeArrowheads="1"/>
            </p:cNvSpPr>
            <p:nvPr/>
          </p:nvSpPr>
          <p:spPr bwMode="auto">
            <a:xfrm>
              <a:off x="3733800" y="22098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 smtClean="0">
                  <a:latin typeface="Courier New" pitchFamily="49" charset="0"/>
                </a:rPr>
                <a:t>popq</a:t>
              </a:r>
              <a:r>
                <a:rPr lang="en-US" sz="1600" dirty="0" smtClean="0"/>
                <a:t> </a:t>
              </a:r>
              <a:r>
                <a:rPr lang="en-US" sz="1600" dirty="0" err="1"/>
                <a:t>rA</a:t>
              </a:r>
              <a:endParaRPr lang="en-US" sz="1600" dirty="0"/>
            </a:p>
          </p:txBody>
        </p:sp>
        <p:sp>
          <p:nvSpPr>
            <p:cNvPr id="392208" name="Text Box 16"/>
            <p:cNvSpPr txBox="1">
              <a:spLocks noChangeArrowheads="1"/>
            </p:cNvSpPr>
            <p:nvPr/>
          </p:nvSpPr>
          <p:spPr bwMode="auto">
            <a:xfrm>
              <a:off x="3733800" y="25146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92211" name="Text Box 19"/>
            <p:cNvSpPr txBox="1">
              <a:spLocks noChangeArrowheads="1"/>
            </p:cNvSpPr>
            <p:nvPr/>
          </p:nvSpPr>
          <p:spPr bwMode="auto">
            <a:xfrm>
              <a:off x="3733800" y="29718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jXX Dest</a:t>
              </a:r>
            </a:p>
          </p:txBody>
        </p:sp>
        <p:sp>
          <p:nvSpPr>
            <p:cNvPr id="392213" name="Text Box 21"/>
            <p:cNvSpPr txBox="1">
              <a:spLocks noChangeArrowheads="1"/>
            </p:cNvSpPr>
            <p:nvPr/>
          </p:nvSpPr>
          <p:spPr bwMode="auto">
            <a:xfrm>
              <a:off x="3733800" y="32766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92216" name="Text Box 24"/>
            <p:cNvSpPr txBox="1">
              <a:spLocks noChangeArrowheads="1"/>
            </p:cNvSpPr>
            <p:nvPr/>
          </p:nvSpPr>
          <p:spPr bwMode="auto">
            <a:xfrm>
              <a:off x="3733800" y="37338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call</a:t>
              </a:r>
              <a:r>
                <a:rPr lang="en-US" sz="1600"/>
                <a:t> Dest</a:t>
              </a:r>
            </a:p>
          </p:txBody>
        </p:sp>
        <p:sp>
          <p:nvSpPr>
            <p:cNvPr id="392221" name="Text Box 29"/>
            <p:cNvSpPr txBox="1">
              <a:spLocks noChangeArrowheads="1"/>
            </p:cNvSpPr>
            <p:nvPr/>
          </p:nvSpPr>
          <p:spPr bwMode="auto">
            <a:xfrm>
              <a:off x="3733800" y="44958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ret</a:t>
              </a:r>
            </a:p>
          </p:txBody>
        </p:sp>
        <p:sp>
          <p:nvSpPr>
            <p:cNvPr id="392232" name="Text Box 40"/>
            <p:cNvSpPr txBox="1">
              <a:spLocks noChangeArrowheads="1"/>
            </p:cNvSpPr>
            <p:nvPr/>
          </p:nvSpPr>
          <p:spPr bwMode="auto">
            <a:xfrm>
              <a:off x="2514600" y="17526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Write-back</a:t>
              </a:r>
            </a:p>
          </p:txBody>
        </p:sp>
        <p:sp>
          <p:nvSpPr>
            <p:cNvPr id="392233" name="Text Box 41"/>
            <p:cNvSpPr txBox="1">
              <a:spLocks noChangeArrowheads="1"/>
            </p:cNvSpPr>
            <p:nvPr/>
          </p:nvSpPr>
          <p:spPr bwMode="auto">
            <a:xfrm>
              <a:off x="2514600" y="25146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Write-back</a:t>
              </a:r>
            </a:p>
          </p:txBody>
        </p:sp>
        <p:sp>
          <p:nvSpPr>
            <p:cNvPr id="392234" name="Text Box 42"/>
            <p:cNvSpPr txBox="1">
              <a:spLocks noChangeArrowheads="1"/>
            </p:cNvSpPr>
            <p:nvPr/>
          </p:nvSpPr>
          <p:spPr bwMode="auto">
            <a:xfrm>
              <a:off x="2514600" y="32766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Write-back</a:t>
              </a:r>
            </a:p>
          </p:txBody>
        </p:sp>
        <p:sp>
          <p:nvSpPr>
            <p:cNvPr id="392235" name="Text Box 43"/>
            <p:cNvSpPr txBox="1">
              <a:spLocks noChangeArrowheads="1"/>
            </p:cNvSpPr>
            <p:nvPr/>
          </p:nvSpPr>
          <p:spPr bwMode="auto">
            <a:xfrm>
              <a:off x="2514600" y="40386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Write-back</a:t>
              </a:r>
            </a:p>
          </p:txBody>
        </p:sp>
        <p:sp>
          <p:nvSpPr>
            <p:cNvPr id="392236" name="Text Box 44"/>
            <p:cNvSpPr txBox="1">
              <a:spLocks noChangeArrowheads="1"/>
            </p:cNvSpPr>
            <p:nvPr/>
          </p:nvSpPr>
          <p:spPr bwMode="auto">
            <a:xfrm>
              <a:off x="2514600" y="48006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Write-back</a:t>
              </a:r>
            </a:p>
          </p:txBody>
        </p:sp>
        <p:sp>
          <p:nvSpPr>
            <p:cNvPr id="392242" name="Text Box 50"/>
            <p:cNvSpPr txBox="1">
              <a:spLocks noChangeArrowheads="1"/>
            </p:cNvSpPr>
            <p:nvPr/>
          </p:nvSpPr>
          <p:spPr bwMode="auto">
            <a:xfrm>
              <a:off x="6705600" y="755650"/>
              <a:ext cx="2279650" cy="60325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smtClean="0"/>
                <a:t>Conditionally write </a:t>
              </a:r>
              <a:r>
                <a:rPr lang="en-US" sz="1600" dirty="0"/>
                <a:t>back result</a:t>
              </a:r>
            </a:p>
          </p:txBody>
        </p:sp>
        <p:sp>
          <p:nvSpPr>
            <p:cNvPr id="392244" name="Text Box 52"/>
            <p:cNvSpPr txBox="1">
              <a:spLocks noChangeArrowheads="1"/>
            </p:cNvSpPr>
            <p:nvPr/>
          </p:nvSpPr>
          <p:spPr bwMode="auto">
            <a:xfrm>
              <a:off x="3733800" y="9906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92262" name="Text Box 70"/>
            <p:cNvSpPr txBox="1">
              <a:spLocks noChangeArrowheads="1"/>
            </p:cNvSpPr>
            <p:nvPr/>
          </p:nvSpPr>
          <p:spPr bwMode="auto">
            <a:xfrm>
              <a:off x="3733800" y="4038600"/>
              <a:ext cx="2819400" cy="304800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/>
                <a:t>R</a:t>
              </a:r>
              <a:r>
                <a:rPr lang="en-US" sz="1600" dirty="0" smtClean="0">
                  <a:sym typeface="Symbol" pitchFamily="18" charset="2"/>
                </a:rPr>
                <a:t>[</a:t>
              </a:r>
              <a:r>
                <a:rPr lang="en-US" sz="1600" dirty="0" smtClean="0">
                  <a:latin typeface="Courier New" pitchFamily="49" charset="0"/>
                  <a:sym typeface="Symbol" pitchFamily="18" charset="2"/>
                </a:rPr>
                <a:t>%</a:t>
              </a:r>
              <a:r>
                <a:rPr lang="en-US" sz="1600" dirty="0" err="1" smtClean="0">
                  <a:latin typeface="Courier New" pitchFamily="49" charset="0"/>
                  <a:sym typeface="Symbol" pitchFamily="18" charset="2"/>
                </a:rPr>
                <a:t>rsp</a:t>
              </a:r>
              <a:r>
                <a:rPr lang="en-US" sz="1600" dirty="0"/>
                <a:t>] </a:t>
              </a:r>
              <a:r>
                <a:rPr lang="en-US" sz="1600" dirty="0">
                  <a:sym typeface="Symbol" pitchFamily="18" charset="2"/>
                </a:rPr>
                <a:t> </a:t>
              </a:r>
              <a:r>
                <a:rPr lang="en-US" sz="1600" dirty="0" err="1">
                  <a:sym typeface="Symbol" pitchFamily="18" charset="2"/>
                </a:rPr>
                <a:t>valE</a:t>
              </a:r>
              <a:endParaRPr lang="en-US" sz="1600" dirty="0">
                <a:sym typeface="Symbol" pitchFamily="18" charset="2"/>
              </a:endParaRPr>
            </a:p>
          </p:txBody>
        </p:sp>
        <p:sp>
          <p:nvSpPr>
            <p:cNvPr id="392263" name="Text Box 71"/>
            <p:cNvSpPr txBox="1">
              <a:spLocks noChangeArrowheads="1"/>
            </p:cNvSpPr>
            <p:nvPr/>
          </p:nvSpPr>
          <p:spPr bwMode="auto">
            <a:xfrm>
              <a:off x="3733800" y="40386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92264" name="Text Box 72"/>
            <p:cNvSpPr txBox="1">
              <a:spLocks noChangeArrowheads="1"/>
            </p:cNvSpPr>
            <p:nvPr/>
          </p:nvSpPr>
          <p:spPr bwMode="auto">
            <a:xfrm>
              <a:off x="6705600" y="40386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Update stack pointer</a:t>
              </a:r>
            </a:p>
          </p:txBody>
        </p:sp>
        <p:sp>
          <p:nvSpPr>
            <p:cNvPr id="392265" name="Text Box 73"/>
            <p:cNvSpPr txBox="1">
              <a:spLocks noChangeArrowheads="1"/>
            </p:cNvSpPr>
            <p:nvPr/>
          </p:nvSpPr>
          <p:spPr bwMode="auto">
            <a:xfrm>
              <a:off x="3733800" y="4800600"/>
              <a:ext cx="2819400" cy="304800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/>
                <a:t>R</a:t>
              </a:r>
              <a:r>
                <a:rPr lang="en-US" sz="1600" dirty="0" smtClean="0">
                  <a:sym typeface="Symbol" pitchFamily="18" charset="2"/>
                </a:rPr>
                <a:t>[</a:t>
              </a:r>
              <a:r>
                <a:rPr lang="en-US" sz="1600" dirty="0" smtClean="0">
                  <a:latin typeface="Courier New" pitchFamily="49" charset="0"/>
                  <a:sym typeface="Symbol" pitchFamily="18" charset="2"/>
                </a:rPr>
                <a:t>%</a:t>
              </a:r>
              <a:r>
                <a:rPr lang="en-US" sz="1600" dirty="0" err="1" smtClean="0">
                  <a:latin typeface="Courier New" pitchFamily="49" charset="0"/>
                  <a:sym typeface="Symbol" pitchFamily="18" charset="2"/>
                </a:rPr>
                <a:t>rsp</a:t>
              </a:r>
              <a:r>
                <a:rPr lang="en-US" sz="1600" dirty="0"/>
                <a:t>] </a:t>
              </a:r>
              <a:r>
                <a:rPr lang="en-US" sz="1600" dirty="0">
                  <a:sym typeface="Symbol" pitchFamily="18" charset="2"/>
                </a:rPr>
                <a:t> </a:t>
              </a:r>
              <a:r>
                <a:rPr lang="en-US" sz="1600" dirty="0" err="1">
                  <a:sym typeface="Symbol" pitchFamily="18" charset="2"/>
                </a:rPr>
                <a:t>valE</a:t>
              </a:r>
              <a:endParaRPr lang="en-US" sz="1600" dirty="0">
                <a:sym typeface="Symbol" pitchFamily="18" charset="2"/>
              </a:endParaRPr>
            </a:p>
          </p:txBody>
        </p:sp>
        <p:sp>
          <p:nvSpPr>
            <p:cNvPr id="392266" name="Text Box 74"/>
            <p:cNvSpPr txBox="1">
              <a:spLocks noChangeArrowheads="1"/>
            </p:cNvSpPr>
            <p:nvPr/>
          </p:nvSpPr>
          <p:spPr bwMode="auto">
            <a:xfrm>
              <a:off x="3733800" y="48006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92267" name="Text Box 75"/>
            <p:cNvSpPr txBox="1">
              <a:spLocks noChangeArrowheads="1"/>
            </p:cNvSpPr>
            <p:nvPr/>
          </p:nvSpPr>
          <p:spPr bwMode="auto">
            <a:xfrm>
              <a:off x="6705600" y="48006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Update stack pointer</a:t>
              </a:r>
            </a:p>
          </p:txBody>
        </p:sp>
        <p:sp>
          <p:nvSpPr>
            <p:cNvPr id="35" name="Text Box 46"/>
            <p:cNvSpPr txBox="1">
              <a:spLocks noChangeArrowheads="1"/>
            </p:cNvSpPr>
            <p:nvPr/>
          </p:nvSpPr>
          <p:spPr bwMode="auto">
            <a:xfrm>
              <a:off x="3727450" y="222250"/>
              <a:ext cx="2819400" cy="304800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R[rB] </a:t>
              </a:r>
              <a:r>
                <a:rPr lang="en-US" sz="1600">
                  <a:sym typeface="Symbol" pitchFamily="18" charset="2"/>
                </a:rPr>
                <a:t> valE</a:t>
              </a:r>
            </a:p>
          </p:txBody>
        </p:sp>
        <p:sp>
          <p:nvSpPr>
            <p:cNvPr id="36" name="Text Box 4"/>
            <p:cNvSpPr txBox="1">
              <a:spLocks noChangeArrowheads="1"/>
            </p:cNvSpPr>
            <p:nvPr/>
          </p:nvSpPr>
          <p:spPr bwMode="auto">
            <a:xfrm>
              <a:off x="3727450" y="-8255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 smtClean="0"/>
                <a:t>OPq</a:t>
              </a:r>
              <a:r>
                <a:rPr lang="en-US" sz="1600" dirty="0" smtClean="0"/>
                <a:t> </a:t>
              </a:r>
              <a:r>
                <a:rPr lang="en-US" sz="1600" dirty="0" err="1"/>
                <a:t>rA</a:t>
              </a:r>
              <a:r>
                <a:rPr lang="en-US" sz="1600" dirty="0"/>
                <a:t>, </a:t>
              </a:r>
              <a:r>
                <a:rPr lang="en-US" sz="1600" dirty="0" err="1"/>
                <a:t>rB</a:t>
              </a:r>
              <a:endParaRPr lang="en-US" sz="1600" dirty="0"/>
            </a:p>
          </p:txBody>
        </p:sp>
        <p:sp>
          <p:nvSpPr>
            <p:cNvPr id="37" name="Text Box 7"/>
            <p:cNvSpPr txBox="1">
              <a:spLocks noChangeArrowheads="1"/>
            </p:cNvSpPr>
            <p:nvPr/>
          </p:nvSpPr>
          <p:spPr bwMode="auto">
            <a:xfrm>
              <a:off x="2508250" y="22225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Write-back</a:t>
              </a:r>
            </a:p>
          </p:txBody>
        </p:sp>
        <p:sp>
          <p:nvSpPr>
            <p:cNvPr id="38" name="Text Box 50"/>
            <p:cNvSpPr txBox="1">
              <a:spLocks noChangeArrowheads="1"/>
            </p:cNvSpPr>
            <p:nvPr/>
          </p:nvSpPr>
          <p:spPr bwMode="auto">
            <a:xfrm>
              <a:off x="6699250" y="22225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 back result</a:t>
              </a:r>
            </a:p>
          </p:txBody>
        </p:sp>
        <p:sp>
          <p:nvSpPr>
            <p:cNvPr id="39" name="Text Box 52"/>
            <p:cNvSpPr txBox="1">
              <a:spLocks noChangeArrowheads="1"/>
            </p:cNvSpPr>
            <p:nvPr/>
          </p:nvSpPr>
          <p:spPr bwMode="auto">
            <a:xfrm>
              <a:off x="3727450" y="22225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</p:grpSp>
    </p:spTree>
    <p:extLst>
      <p:ext uri="{BB962C8B-B14F-4D97-AF65-F5344CB8AC3E}">
        <p14:creationId xmlns:p14="http://schemas.microsoft.com/office/powerpoint/2010/main" val="179302752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Execute Logic</a:t>
            </a:r>
          </a:p>
        </p:txBody>
      </p:sp>
      <p:sp>
        <p:nvSpPr>
          <p:cNvPr id="365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19200"/>
            <a:ext cx="4586287" cy="5213350"/>
          </a:xfrm>
        </p:spPr>
        <p:txBody>
          <a:bodyPr/>
          <a:lstStyle/>
          <a:p>
            <a:r>
              <a:rPr lang="en-US" sz="2000" dirty="0"/>
              <a:t>Units</a:t>
            </a:r>
          </a:p>
          <a:p>
            <a:pPr lvl="1"/>
            <a:r>
              <a:rPr lang="en-US" sz="1800" dirty="0"/>
              <a:t>ALU</a:t>
            </a:r>
          </a:p>
          <a:p>
            <a:pPr lvl="2"/>
            <a:r>
              <a:rPr lang="en-US" sz="1600" dirty="0"/>
              <a:t>Implements 4 required functions</a:t>
            </a:r>
          </a:p>
          <a:p>
            <a:pPr lvl="2"/>
            <a:r>
              <a:rPr lang="en-US" sz="1600" dirty="0"/>
              <a:t>Generates condition code values</a:t>
            </a:r>
          </a:p>
          <a:p>
            <a:pPr lvl="1"/>
            <a:r>
              <a:rPr lang="en-US" sz="1800" dirty="0"/>
              <a:t>CC</a:t>
            </a:r>
          </a:p>
          <a:p>
            <a:pPr lvl="2"/>
            <a:r>
              <a:rPr lang="en-US" sz="1600" dirty="0"/>
              <a:t>Register with 3 condition code bits</a:t>
            </a:r>
          </a:p>
          <a:p>
            <a:pPr lvl="1"/>
            <a:r>
              <a:rPr lang="en-US" sz="1800" dirty="0" err="1" smtClean="0"/>
              <a:t>cond</a:t>
            </a:r>
            <a:endParaRPr lang="en-US" sz="1800" dirty="0"/>
          </a:p>
          <a:p>
            <a:pPr lvl="2"/>
            <a:r>
              <a:rPr lang="en-US" sz="1600" dirty="0"/>
              <a:t>Computes </a:t>
            </a:r>
            <a:r>
              <a:rPr lang="en-US" sz="1600" dirty="0" smtClean="0"/>
              <a:t>conditional jump/move flag</a:t>
            </a:r>
            <a:endParaRPr lang="en-US" sz="1600" dirty="0"/>
          </a:p>
          <a:p>
            <a:r>
              <a:rPr lang="en-US" sz="2000" dirty="0"/>
              <a:t>Control Logic</a:t>
            </a:r>
          </a:p>
          <a:p>
            <a:pPr lvl="1"/>
            <a:r>
              <a:rPr lang="en-US" sz="1800" dirty="0"/>
              <a:t>Set CC: Should condition code register be loaded?</a:t>
            </a:r>
          </a:p>
          <a:p>
            <a:pPr lvl="1"/>
            <a:r>
              <a:rPr lang="en-US" sz="1800" dirty="0"/>
              <a:t>ALU A: Input A to ALU</a:t>
            </a:r>
          </a:p>
          <a:p>
            <a:pPr lvl="1"/>
            <a:r>
              <a:rPr lang="en-US" sz="1800" dirty="0"/>
              <a:t>ALU B: Input B to ALU</a:t>
            </a:r>
          </a:p>
          <a:p>
            <a:pPr lvl="1"/>
            <a:r>
              <a:rPr lang="en-US" sz="1800" dirty="0"/>
              <a:t>ALU fun: What function should ALU compute?</a:t>
            </a:r>
          </a:p>
        </p:txBody>
      </p:sp>
      <p:grpSp>
        <p:nvGrpSpPr>
          <p:cNvPr id="138" name="Group 137"/>
          <p:cNvGrpSpPr/>
          <p:nvPr/>
        </p:nvGrpSpPr>
        <p:grpSpPr>
          <a:xfrm>
            <a:off x="4718050" y="2051050"/>
            <a:ext cx="4038600" cy="3124200"/>
            <a:chOff x="1143000" y="7924800"/>
            <a:chExt cx="4038600" cy="3124200"/>
          </a:xfrm>
        </p:grpSpPr>
        <p:sp>
          <p:nvSpPr>
            <p:cNvPr id="139" name="Line 2"/>
            <p:cNvSpPr>
              <a:spLocks noChangeShapeType="1"/>
            </p:cNvSpPr>
            <p:nvPr/>
          </p:nvSpPr>
          <p:spPr bwMode="auto">
            <a:xfrm rot="16200000" flipV="1">
              <a:off x="2794000" y="8966200"/>
              <a:ext cx="0" cy="5080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40" name="Rectangle 67"/>
            <p:cNvSpPr>
              <a:spLocks noChangeArrowheads="1"/>
            </p:cNvSpPr>
            <p:nvPr/>
          </p:nvSpPr>
          <p:spPr bwMode="auto">
            <a:xfrm>
              <a:off x="2057400" y="9067800"/>
              <a:ext cx="482600" cy="3810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CC</a:t>
              </a:r>
            </a:p>
          </p:txBody>
        </p:sp>
        <p:sp>
          <p:nvSpPr>
            <p:cNvPr id="141" name="AutoShape 56"/>
            <p:cNvSpPr>
              <a:spLocks noChangeArrowheads="1"/>
            </p:cNvSpPr>
            <p:nvPr/>
          </p:nvSpPr>
          <p:spPr bwMode="auto">
            <a:xfrm flipV="1">
              <a:off x="2819400" y="8991600"/>
              <a:ext cx="1295400" cy="457200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rot="10800000"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ALU</a:t>
              </a:r>
            </a:p>
          </p:txBody>
        </p:sp>
        <p:sp>
          <p:nvSpPr>
            <p:cNvPr id="142" name="AutoShape 54"/>
            <p:cNvSpPr>
              <a:spLocks noChangeArrowheads="1"/>
            </p:cNvSpPr>
            <p:nvPr/>
          </p:nvSpPr>
          <p:spPr bwMode="auto">
            <a:xfrm>
              <a:off x="2667000" y="9753600"/>
              <a:ext cx="685800" cy="4572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ALU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</a:t>
              </a:r>
            </a:p>
          </p:txBody>
        </p:sp>
        <p:sp>
          <p:nvSpPr>
            <p:cNvPr id="143" name="AutoShape 55"/>
            <p:cNvSpPr>
              <a:spLocks noChangeArrowheads="1"/>
            </p:cNvSpPr>
            <p:nvPr/>
          </p:nvSpPr>
          <p:spPr bwMode="auto">
            <a:xfrm>
              <a:off x="3581400" y="9753600"/>
              <a:ext cx="685800" cy="4572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ALU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B</a:t>
              </a:r>
            </a:p>
          </p:txBody>
        </p:sp>
        <p:sp>
          <p:nvSpPr>
            <p:cNvPr id="144" name="Line 62"/>
            <p:cNvSpPr>
              <a:spLocks noChangeShapeType="1"/>
            </p:cNvSpPr>
            <p:nvPr/>
          </p:nvSpPr>
          <p:spPr bwMode="auto">
            <a:xfrm flipV="1">
              <a:off x="3429000" y="8305800"/>
              <a:ext cx="0" cy="685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45" name="Line 63"/>
            <p:cNvSpPr>
              <a:spLocks noChangeShapeType="1"/>
            </p:cNvSpPr>
            <p:nvPr/>
          </p:nvSpPr>
          <p:spPr bwMode="auto">
            <a:xfrm flipV="1">
              <a:off x="2971800" y="9448800"/>
              <a:ext cx="0" cy="304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46" name="Line 77"/>
            <p:cNvSpPr>
              <a:spLocks noChangeShapeType="1"/>
            </p:cNvSpPr>
            <p:nvPr/>
          </p:nvSpPr>
          <p:spPr bwMode="auto">
            <a:xfrm flipH="1" flipV="1">
              <a:off x="1600200" y="8305800"/>
              <a:ext cx="0" cy="304800"/>
            </a:xfrm>
            <a:prstGeom prst="line">
              <a:avLst/>
            </a:prstGeom>
            <a:noFill/>
            <a:ln w="19050" cap="rnd">
              <a:solidFill>
                <a:srgbClr val="000000"/>
              </a:solidFill>
              <a:prstDash val="sysDot"/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147" name="Group 123"/>
            <p:cNvGrpSpPr>
              <a:grpSpLocks/>
            </p:cNvGrpSpPr>
            <p:nvPr/>
          </p:nvGrpSpPr>
          <p:grpSpPr bwMode="auto">
            <a:xfrm>
              <a:off x="2743200" y="10363200"/>
              <a:ext cx="152400" cy="152400"/>
              <a:chOff x="240" y="4176"/>
              <a:chExt cx="192" cy="192"/>
            </a:xfrm>
          </p:grpSpPr>
          <p:sp>
            <p:nvSpPr>
              <p:cNvPr id="181" name="Oval 124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82" name="Rectangle 125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48" name="AutoShape 155"/>
            <p:cNvSpPr>
              <a:spLocks noChangeArrowheads="1"/>
            </p:cNvSpPr>
            <p:nvPr/>
          </p:nvSpPr>
          <p:spPr bwMode="auto">
            <a:xfrm>
              <a:off x="4419600" y="8915400"/>
              <a:ext cx="762000" cy="5334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ALU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fun.</a:t>
              </a:r>
            </a:p>
          </p:txBody>
        </p:sp>
        <p:sp>
          <p:nvSpPr>
            <p:cNvPr id="149" name="Line 156"/>
            <p:cNvSpPr>
              <a:spLocks noChangeShapeType="1"/>
            </p:cNvSpPr>
            <p:nvPr/>
          </p:nvSpPr>
          <p:spPr bwMode="auto">
            <a:xfrm rot="16200000" flipV="1">
              <a:off x="4152900" y="8877300"/>
              <a:ext cx="0" cy="5334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0" name="Oval 71"/>
            <p:cNvSpPr>
              <a:spLocks noChangeArrowheads="1"/>
            </p:cNvSpPr>
            <p:nvPr/>
          </p:nvSpPr>
          <p:spPr bwMode="auto">
            <a:xfrm>
              <a:off x="1371600" y="79248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Cnd</a:t>
              </a:r>
            </a:p>
          </p:txBody>
        </p:sp>
        <p:sp>
          <p:nvSpPr>
            <p:cNvPr id="151" name="Oval 6"/>
            <p:cNvSpPr>
              <a:spLocks noChangeArrowheads="1"/>
            </p:cNvSpPr>
            <p:nvPr/>
          </p:nvSpPr>
          <p:spPr bwMode="auto">
            <a:xfrm>
              <a:off x="1143000" y="106680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icode</a:t>
              </a:r>
            </a:p>
          </p:txBody>
        </p:sp>
        <p:sp>
          <p:nvSpPr>
            <p:cNvPr id="152" name="Oval 7"/>
            <p:cNvSpPr>
              <a:spLocks noChangeArrowheads="1"/>
            </p:cNvSpPr>
            <p:nvPr/>
          </p:nvSpPr>
          <p:spPr bwMode="auto">
            <a:xfrm>
              <a:off x="1524000" y="106680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ifun</a:t>
              </a:r>
            </a:p>
          </p:txBody>
        </p:sp>
        <p:sp>
          <p:nvSpPr>
            <p:cNvPr id="153" name="Oval 232"/>
            <p:cNvSpPr>
              <a:spLocks noChangeArrowheads="1"/>
            </p:cNvSpPr>
            <p:nvPr/>
          </p:nvSpPr>
          <p:spPr bwMode="auto">
            <a:xfrm>
              <a:off x="2667000" y="106680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valC</a:t>
              </a:r>
            </a:p>
          </p:txBody>
        </p:sp>
        <p:sp>
          <p:nvSpPr>
            <p:cNvPr id="154" name="Oval 235"/>
            <p:cNvSpPr>
              <a:spLocks noChangeArrowheads="1"/>
            </p:cNvSpPr>
            <p:nvPr/>
          </p:nvSpPr>
          <p:spPr bwMode="auto">
            <a:xfrm>
              <a:off x="3733800" y="106680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valB</a:t>
              </a:r>
            </a:p>
          </p:txBody>
        </p:sp>
        <p:sp>
          <p:nvSpPr>
            <p:cNvPr id="155" name="Oval 238"/>
            <p:cNvSpPr>
              <a:spLocks noChangeArrowheads="1"/>
            </p:cNvSpPr>
            <p:nvPr/>
          </p:nvSpPr>
          <p:spPr bwMode="auto">
            <a:xfrm>
              <a:off x="3124200" y="106680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valA</a:t>
              </a:r>
            </a:p>
          </p:txBody>
        </p:sp>
        <p:sp>
          <p:nvSpPr>
            <p:cNvPr id="156" name="Oval 246"/>
            <p:cNvSpPr>
              <a:spLocks noChangeArrowheads="1"/>
            </p:cNvSpPr>
            <p:nvPr/>
          </p:nvSpPr>
          <p:spPr bwMode="auto">
            <a:xfrm>
              <a:off x="3200400" y="79248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valE</a:t>
              </a:r>
            </a:p>
          </p:txBody>
        </p:sp>
        <p:grpSp>
          <p:nvGrpSpPr>
            <p:cNvPr id="157" name="Group 275"/>
            <p:cNvGrpSpPr>
              <a:grpSpLocks/>
            </p:cNvGrpSpPr>
            <p:nvPr/>
          </p:nvGrpSpPr>
          <p:grpSpPr bwMode="auto">
            <a:xfrm>
              <a:off x="3657600" y="10363200"/>
              <a:ext cx="152400" cy="152400"/>
              <a:chOff x="240" y="4176"/>
              <a:chExt cx="192" cy="192"/>
            </a:xfrm>
          </p:grpSpPr>
          <p:sp>
            <p:nvSpPr>
              <p:cNvPr id="179" name="Oval 276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80" name="Rectangle 277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58" name="Line 240"/>
            <p:cNvSpPr>
              <a:spLocks noChangeShapeType="1"/>
            </p:cNvSpPr>
            <p:nvPr/>
          </p:nvSpPr>
          <p:spPr bwMode="auto">
            <a:xfrm flipV="1">
              <a:off x="3276600" y="10210800"/>
              <a:ext cx="0" cy="5334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9" name="Line 278"/>
            <p:cNvSpPr>
              <a:spLocks noChangeShapeType="1"/>
            </p:cNvSpPr>
            <p:nvPr/>
          </p:nvSpPr>
          <p:spPr bwMode="auto">
            <a:xfrm flipV="1">
              <a:off x="2971800" y="10210800"/>
              <a:ext cx="0" cy="5334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0" name="Line 294"/>
            <p:cNvSpPr>
              <a:spLocks noChangeShapeType="1"/>
            </p:cNvSpPr>
            <p:nvPr/>
          </p:nvSpPr>
          <p:spPr bwMode="auto">
            <a:xfrm flipV="1">
              <a:off x="3962400" y="10210800"/>
              <a:ext cx="0" cy="5334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1" name="Line 295"/>
            <p:cNvSpPr>
              <a:spLocks noChangeShapeType="1"/>
            </p:cNvSpPr>
            <p:nvPr/>
          </p:nvSpPr>
          <p:spPr bwMode="auto">
            <a:xfrm flipV="1">
              <a:off x="3962400" y="9448800"/>
              <a:ext cx="0" cy="304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2" name="Line 296"/>
            <p:cNvSpPr>
              <a:spLocks noChangeShapeType="1"/>
            </p:cNvSpPr>
            <p:nvPr/>
          </p:nvSpPr>
          <p:spPr bwMode="auto">
            <a:xfrm flipV="1">
              <a:off x="1371600" y="10439400"/>
              <a:ext cx="0" cy="304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non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3" name="Line 297"/>
            <p:cNvSpPr>
              <a:spLocks noChangeShapeType="1"/>
            </p:cNvSpPr>
            <p:nvPr/>
          </p:nvSpPr>
          <p:spPr bwMode="auto">
            <a:xfrm flipV="1">
              <a:off x="1752600" y="8991600"/>
              <a:ext cx="0" cy="17526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4" name="Line 298"/>
            <p:cNvSpPr>
              <a:spLocks noChangeShapeType="1"/>
            </p:cNvSpPr>
            <p:nvPr/>
          </p:nvSpPr>
          <p:spPr bwMode="auto">
            <a:xfrm flipV="1">
              <a:off x="3733800" y="10210800"/>
              <a:ext cx="0" cy="2286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5" name="Freeform 303"/>
            <p:cNvSpPr>
              <a:spLocks/>
            </p:cNvSpPr>
            <p:nvPr/>
          </p:nvSpPr>
          <p:spPr bwMode="auto">
            <a:xfrm flipH="1">
              <a:off x="1371600" y="9448800"/>
              <a:ext cx="3276600" cy="990600"/>
            </a:xfrm>
            <a:custGeom>
              <a:avLst/>
              <a:gdLst>
                <a:gd name="T0" fmla="*/ 2147483647 w 1584"/>
                <a:gd name="T1" fmla="*/ 2147483647 h 144"/>
                <a:gd name="T2" fmla="*/ 0 w 1584"/>
                <a:gd name="T3" fmla="*/ 2147483647 h 144"/>
                <a:gd name="T4" fmla="*/ 0 w 1584"/>
                <a:gd name="T5" fmla="*/ 0 h 144"/>
                <a:gd name="T6" fmla="*/ 0 60000 65536"/>
                <a:gd name="T7" fmla="*/ 0 60000 65536"/>
                <a:gd name="T8" fmla="*/ 0 60000 65536"/>
                <a:gd name="T9" fmla="*/ 0 w 1584"/>
                <a:gd name="T10" fmla="*/ 0 h 144"/>
                <a:gd name="T11" fmla="*/ 1584 w 1584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84" h="144">
                  <a:moveTo>
                    <a:pt x="1584" y="144"/>
                  </a:moveTo>
                  <a:lnTo>
                    <a:pt x="0" y="144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166" name="Group 304"/>
            <p:cNvGrpSpPr>
              <a:grpSpLocks/>
            </p:cNvGrpSpPr>
            <p:nvPr/>
          </p:nvGrpSpPr>
          <p:grpSpPr bwMode="auto">
            <a:xfrm>
              <a:off x="2209800" y="10363200"/>
              <a:ext cx="152400" cy="152400"/>
              <a:chOff x="240" y="4176"/>
              <a:chExt cx="192" cy="192"/>
            </a:xfrm>
          </p:grpSpPr>
          <p:sp>
            <p:nvSpPr>
              <p:cNvPr id="177" name="Oval 305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78" name="Rectangle 306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67" name="AutoShape 307"/>
            <p:cNvSpPr>
              <a:spLocks noChangeArrowheads="1"/>
            </p:cNvSpPr>
            <p:nvPr/>
          </p:nvSpPr>
          <p:spPr bwMode="auto">
            <a:xfrm>
              <a:off x="2057400" y="9753600"/>
              <a:ext cx="457200" cy="4572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Set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CC</a:t>
              </a:r>
            </a:p>
          </p:txBody>
        </p:sp>
        <p:sp>
          <p:nvSpPr>
            <p:cNvPr id="168" name="Line 308"/>
            <p:cNvSpPr>
              <a:spLocks noChangeShapeType="1"/>
            </p:cNvSpPr>
            <p:nvPr/>
          </p:nvSpPr>
          <p:spPr bwMode="auto">
            <a:xfrm flipH="1" flipV="1">
              <a:off x="2286000" y="9448800"/>
              <a:ext cx="0" cy="304800"/>
            </a:xfrm>
            <a:prstGeom prst="line">
              <a:avLst/>
            </a:prstGeom>
            <a:noFill/>
            <a:ln w="19050" cap="rnd">
              <a:solidFill>
                <a:srgbClr val="000000"/>
              </a:solidFill>
              <a:prstDash val="sysDot"/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9" name="Rectangle 309"/>
            <p:cNvSpPr>
              <a:spLocks noChangeArrowheads="1"/>
            </p:cNvSpPr>
            <p:nvPr/>
          </p:nvSpPr>
          <p:spPr bwMode="auto">
            <a:xfrm>
              <a:off x="1219200" y="8610600"/>
              <a:ext cx="609600" cy="3810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cond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170" name="Group 311"/>
            <p:cNvGrpSpPr>
              <a:grpSpLocks/>
            </p:cNvGrpSpPr>
            <p:nvPr/>
          </p:nvGrpSpPr>
          <p:grpSpPr bwMode="auto">
            <a:xfrm>
              <a:off x="1676403" y="10526735"/>
              <a:ext cx="149226" cy="141288"/>
              <a:chOff x="240" y="4176"/>
              <a:chExt cx="192" cy="192"/>
            </a:xfrm>
          </p:grpSpPr>
          <p:sp>
            <p:nvSpPr>
              <p:cNvPr id="175" name="Oval 312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76" name="Rectangle 313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71" name="Freeform 314"/>
            <p:cNvSpPr>
              <a:spLocks/>
            </p:cNvSpPr>
            <p:nvPr/>
          </p:nvSpPr>
          <p:spPr bwMode="auto">
            <a:xfrm flipH="1">
              <a:off x="1752600" y="9448800"/>
              <a:ext cx="3200400" cy="1143000"/>
            </a:xfrm>
            <a:custGeom>
              <a:avLst/>
              <a:gdLst>
                <a:gd name="T0" fmla="*/ 2147483647 w 1584"/>
                <a:gd name="T1" fmla="*/ 2147483647 h 144"/>
                <a:gd name="T2" fmla="*/ 0 w 1584"/>
                <a:gd name="T3" fmla="*/ 2147483647 h 144"/>
                <a:gd name="T4" fmla="*/ 0 w 1584"/>
                <a:gd name="T5" fmla="*/ 0 h 144"/>
                <a:gd name="T6" fmla="*/ 0 60000 65536"/>
                <a:gd name="T7" fmla="*/ 0 60000 65536"/>
                <a:gd name="T8" fmla="*/ 0 60000 65536"/>
                <a:gd name="T9" fmla="*/ 0 w 1584"/>
                <a:gd name="T10" fmla="*/ 0 h 144"/>
                <a:gd name="T11" fmla="*/ 1584 w 1584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84" h="144">
                  <a:moveTo>
                    <a:pt x="1584" y="144"/>
                  </a:moveTo>
                  <a:lnTo>
                    <a:pt x="0" y="144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2" name="Line 317"/>
            <p:cNvSpPr>
              <a:spLocks noChangeShapeType="1"/>
            </p:cNvSpPr>
            <p:nvPr/>
          </p:nvSpPr>
          <p:spPr bwMode="auto">
            <a:xfrm flipV="1">
              <a:off x="2819400" y="10210800"/>
              <a:ext cx="0" cy="2286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3" name="Line 318"/>
            <p:cNvSpPr>
              <a:spLocks noChangeShapeType="1"/>
            </p:cNvSpPr>
            <p:nvPr/>
          </p:nvSpPr>
          <p:spPr bwMode="auto">
            <a:xfrm flipV="1">
              <a:off x="2286000" y="10210800"/>
              <a:ext cx="0" cy="2286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4" name="Freeform 321"/>
            <p:cNvSpPr>
              <a:spLocks/>
            </p:cNvSpPr>
            <p:nvPr/>
          </p:nvSpPr>
          <p:spPr bwMode="auto">
            <a:xfrm>
              <a:off x="1828800" y="8839200"/>
              <a:ext cx="457200" cy="228600"/>
            </a:xfrm>
            <a:custGeom>
              <a:avLst/>
              <a:gdLst>
                <a:gd name="T0" fmla="*/ 725804891 w 288"/>
                <a:gd name="T1" fmla="*/ 362902445 h 144"/>
                <a:gd name="T2" fmla="*/ 725804891 w 288"/>
                <a:gd name="T3" fmla="*/ 0 h 144"/>
                <a:gd name="T4" fmla="*/ 0 w 288"/>
                <a:gd name="T5" fmla="*/ 0 h 144"/>
                <a:gd name="T6" fmla="*/ 0 60000 65536"/>
                <a:gd name="T7" fmla="*/ 0 60000 65536"/>
                <a:gd name="T8" fmla="*/ 0 60000 65536"/>
                <a:gd name="T9" fmla="*/ 0 w 288"/>
                <a:gd name="T10" fmla="*/ 0 h 144"/>
                <a:gd name="T11" fmla="*/ 288 w 288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8" h="144">
                  <a:moveTo>
                    <a:pt x="288" y="144"/>
                  </a:moveTo>
                  <a:lnTo>
                    <a:pt x="288" y="0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1852592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280987"/>
            <a:ext cx="8704262" cy="779463"/>
          </a:xfrm>
        </p:spPr>
        <p:txBody>
          <a:bodyPr/>
          <a:lstStyle/>
          <a:p>
            <a:r>
              <a:rPr lang="en-US" dirty="0"/>
              <a:t>ALU A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Input</a:t>
            </a:r>
            <a:endParaRPr lang="en-US" dirty="0"/>
          </a:p>
        </p:txBody>
      </p:sp>
      <p:sp>
        <p:nvSpPr>
          <p:cNvPr id="393289" name="Text Box 73"/>
          <p:cNvSpPr txBox="1">
            <a:spLocks noChangeArrowheads="1"/>
          </p:cNvSpPr>
          <p:nvPr/>
        </p:nvSpPr>
        <p:spPr bwMode="auto">
          <a:xfrm>
            <a:off x="4876800" y="57150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393294" name="Text Box 78"/>
          <p:cNvSpPr txBox="1">
            <a:spLocks noChangeArrowheads="1"/>
          </p:cNvSpPr>
          <p:nvPr/>
        </p:nvSpPr>
        <p:spPr bwMode="auto">
          <a:xfrm>
            <a:off x="838200" y="5054600"/>
            <a:ext cx="8001000" cy="18034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aluA</a:t>
            </a:r>
            <a:r>
              <a:rPr lang="en-US" sz="1600" dirty="0">
                <a:latin typeface="Courier New" pitchFamily="49" charset="0"/>
              </a:rPr>
              <a:t> = [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icode</a:t>
            </a:r>
            <a:r>
              <a:rPr lang="en-US" sz="1600" dirty="0">
                <a:latin typeface="Courier New" pitchFamily="49" charset="0"/>
              </a:rPr>
              <a:t> in { </a:t>
            </a:r>
            <a:r>
              <a:rPr lang="en-US" sz="1600" dirty="0" smtClean="0">
                <a:latin typeface="Courier New" pitchFamily="49" charset="0"/>
              </a:rPr>
              <a:t>IRRMOVQ, IOPQ </a:t>
            </a:r>
            <a:r>
              <a:rPr lang="en-US" sz="1600" dirty="0">
                <a:latin typeface="Courier New" pitchFamily="49" charset="0"/>
              </a:rPr>
              <a:t>} : </a:t>
            </a:r>
            <a:r>
              <a:rPr lang="en-US" sz="1600" dirty="0" err="1">
                <a:latin typeface="Courier New" pitchFamily="49" charset="0"/>
              </a:rPr>
              <a:t>valA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icode</a:t>
            </a:r>
            <a:r>
              <a:rPr lang="en-US" sz="1600" dirty="0">
                <a:latin typeface="Courier New" pitchFamily="49" charset="0"/>
              </a:rPr>
              <a:t> in { </a:t>
            </a:r>
            <a:r>
              <a:rPr lang="en-US" sz="1600" dirty="0" smtClean="0">
                <a:latin typeface="Courier New" pitchFamily="49" charset="0"/>
              </a:rPr>
              <a:t>IIRMOVQ, IRMMOVQ, IMRMOVQ </a:t>
            </a:r>
            <a:r>
              <a:rPr lang="en-US" sz="1600" dirty="0">
                <a:latin typeface="Courier New" pitchFamily="49" charset="0"/>
              </a:rPr>
              <a:t>} : </a:t>
            </a:r>
            <a:r>
              <a:rPr lang="en-US" sz="1600" dirty="0" err="1">
                <a:latin typeface="Courier New" pitchFamily="49" charset="0"/>
              </a:rPr>
              <a:t>valC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icode</a:t>
            </a:r>
            <a:r>
              <a:rPr lang="en-US" sz="1600" dirty="0">
                <a:latin typeface="Courier New" pitchFamily="49" charset="0"/>
              </a:rPr>
              <a:t> in { ICALL, </a:t>
            </a:r>
            <a:r>
              <a:rPr lang="en-US" sz="1600" dirty="0" smtClean="0">
                <a:latin typeface="Courier New" pitchFamily="49" charset="0"/>
              </a:rPr>
              <a:t>IPUSHQ </a:t>
            </a:r>
            <a:r>
              <a:rPr lang="en-US" sz="1600" dirty="0">
                <a:latin typeface="Courier New" pitchFamily="49" charset="0"/>
              </a:rPr>
              <a:t>} : </a:t>
            </a:r>
            <a:r>
              <a:rPr lang="en-US" sz="1600" dirty="0" smtClean="0">
                <a:latin typeface="Courier New" pitchFamily="49" charset="0"/>
              </a:rPr>
              <a:t>-8;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icode</a:t>
            </a:r>
            <a:r>
              <a:rPr lang="en-US" sz="1600" dirty="0">
                <a:latin typeface="Courier New" pitchFamily="49" charset="0"/>
              </a:rPr>
              <a:t> in { IRET, </a:t>
            </a:r>
            <a:r>
              <a:rPr lang="en-US" sz="1600" dirty="0" smtClean="0">
                <a:latin typeface="Courier New" pitchFamily="49" charset="0"/>
              </a:rPr>
              <a:t>IPOPQ </a:t>
            </a:r>
            <a:r>
              <a:rPr lang="en-US" sz="1600" dirty="0">
                <a:latin typeface="Courier New" pitchFamily="49" charset="0"/>
              </a:rPr>
              <a:t>} : </a:t>
            </a:r>
            <a:r>
              <a:rPr lang="en-US" sz="1600" dirty="0" smtClean="0">
                <a:latin typeface="Courier New" pitchFamily="49" charset="0"/>
              </a:rPr>
              <a:t>8;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# Other instructions don't need ALU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];</a:t>
            </a:r>
          </a:p>
        </p:txBody>
      </p:sp>
      <p:grpSp>
        <p:nvGrpSpPr>
          <p:cNvPr id="41" name="Group 40"/>
          <p:cNvGrpSpPr/>
          <p:nvPr/>
        </p:nvGrpSpPr>
        <p:grpSpPr>
          <a:xfrm>
            <a:off x="2736850" y="413411"/>
            <a:ext cx="6096000" cy="4507178"/>
            <a:chOff x="2127250" y="-234950"/>
            <a:chExt cx="7016750" cy="5187950"/>
          </a:xfrm>
        </p:grpSpPr>
        <p:sp>
          <p:nvSpPr>
            <p:cNvPr id="393284" name="Text Box 68"/>
            <p:cNvSpPr txBox="1">
              <a:spLocks noChangeArrowheads="1"/>
            </p:cNvSpPr>
            <p:nvPr/>
          </p:nvSpPr>
          <p:spPr bwMode="auto">
            <a:xfrm>
              <a:off x="3352800" y="3886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 dirty="0" err="1"/>
                <a:t>valE</a:t>
              </a:r>
              <a:r>
                <a:rPr lang="en-US" sz="1400" dirty="0"/>
                <a:t> </a:t>
              </a:r>
              <a:r>
                <a:rPr lang="en-US" sz="1400" dirty="0">
                  <a:sym typeface="Symbol" pitchFamily="18" charset="2"/>
                </a:rPr>
                <a:t> </a:t>
              </a:r>
              <a:r>
                <a:rPr lang="en-US" sz="1400" dirty="0" err="1">
                  <a:sym typeface="Symbol" pitchFamily="18" charset="2"/>
                </a:rPr>
                <a:t>valB</a:t>
              </a:r>
              <a:r>
                <a:rPr lang="en-US" sz="1400" dirty="0">
                  <a:sym typeface="Symbol" pitchFamily="18" charset="2"/>
                </a:rPr>
                <a:t> + </a:t>
              </a:r>
              <a:r>
                <a:rPr lang="en-US" sz="1400" dirty="0" smtClean="0">
                  <a:solidFill>
                    <a:srgbClr val="FF3300"/>
                  </a:solidFill>
                  <a:sym typeface="Symbol" pitchFamily="18" charset="2"/>
                </a:rPr>
                <a:t>–8</a:t>
              </a:r>
              <a:endParaRPr lang="en-US" sz="1400" dirty="0">
                <a:solidFill>
                  <a:srgbClr val="FF3300"/>
                </a:solidFill>
                <a:sym typeface="Symbol" pitchFamily="18" charset="2"/>
              </a:endParaRPr>
            </a:p>
          </p:txBody>
        </p:sp>
        <p:sp>
          <p:nvSpPr>
            <p:cNvPr id="393288" name="Text Box 72"/>
            <p:cNvSpPr txBox="1">
              <a:spLocks noChangeArrowheads="1"/>
            </p:cNvSpPr>
            <p:nvPr/>
          </p:nvSpPr>
          <p:spPr bwMode="auto">
            <a:xfrm>
              <a:off x="6324600" y="3886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Decrement stack pointer</a:t>
              </a:r>
            </a:p>
          </p:txBody>
        </p:sp>
        <p:sp>
          <p:nvSpPr>
            <p:cNvPr id="393277" name="Text Box 61"/>
            <p:cNvSpPr txBox="1">
              <a:spLocks noChangeArrowheads="1"/>
            </p:cNvSpPr>
            <p:nvPr/>
          </p:nvSpPr>
          <p:spPr bwMode="auto">
            <a:xfrm>
              <a:off x="3352800" y="3124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400">
                <a:sym typeface="Symbol" pitchFamily="18" charset="2"/>
              </a:endParaRPr>
            </a:p>
          </p:txBody>
        </p:sp>
        <p:sp>
          <p:nvSpPr>
            <p:cNvPr id="393281" name="Text Box 65"/>
            <p:cNvSpPr txBox="1">
              <a:spLocks noChangeArrowheads="1"/>
            </p:cNvSpPr>
            <p:nvPr/>
          </p:nvSpPr>
          <p:spPr bwMode="auto">
            <a:xfrm>
              <a:off x="6324600" y="3124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No operation</a:t>
              </a:r>
            </a:p>
          </p:txBody>
        </p:sp>
        <p:sp>
          <p:nvSpPr>
            <p:cNvPr id="393270" name="Text Box 54"/>
            <p:cNvSpPr txBox="1">
              <a:spLocks noChangeArrowheads="1"/>
            </p:cNvSpPr>
            <p:nvPr/>
          </p:nvSpPr>
          <p:spPr bwMode="auto">
            <a:xfrm>
              <a:off x="3352800" y="2362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 dirty="0" err="1"/>
                <a:t>valE</a:t>
              </a:r>
              <a:r>
                <a:rPr lang="en-US" sz="1400" dirty="0"/>
                <a:t> </a:t>
              </a:r>
              <a:r>
                <a:rPr lang="en-US" sz="1400" dirty="0">
                  <a:sym typeface="Symbol" pitchFamily="18" charset="2"/>
                </a:rPr>
                <a:t> </a:t>
              </a:r>
              <a:r>
                <a:rPr lang="en-US" sz="1400" dirty="0" err="1">
                  <a:sym typeface="Symbol" pitchFamily="18" charset="2"/>
                </a:rPr>
                <a:t>valB</a:t>
              </a:r>
              <a:r>
                <a:rPr lang="en-US" sz="1400" dirty="0">
                  <a:sym typeface="Symbol" pitchFamily="18" charset="2"/>
                </a:rPr>
                <a:t> + </a:t>
              </a:r>
              <a:r>
                <a:rPr lang="en-US" sz="1400" dirty="0" smtClean="0">
                  <a:solidFill>
                    <a:srgbClr val="FF3300"/>
                  </a:solidFill>
                  <a:sym typeface="Symbol" pitchFamily="18" charset="2"/>
                </a:rPr>
                <a:t>8</a:t>
              </a:r>
              <a:endParaRPr lang="en-US" sz="1400" dirty="0">
                <a:solidFill>
                  <a:srgbClr val="FF3300"/>
                </a:solidFill>
                <a:sym typeface="Symbol" pitchFamily="18" charset="2"/>
              </a:endParaRPr>
            </a:p>
          </p:txBody>
        </p:sp>
        <p:sp>
          <p:nvSpPr>
            <p:cNvPr id="393274" name="Text Box 58"/>
            <p:cNvSpPr txBox="1">
              <a:spLocks noChangeArrowheads="1"/>
            </p:cNvSpPr>
            <p:nvPr/>
          </p:nvSpPr>
          <p:spPr bwMode="auto">
            <a:xfrm>
              <a:off x="6324600" y="2362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Increment stack pointer</a:t>
              </a:r>
            </a:p>
          </p:txBody>
        </p:sp>
        <p:sp>
          <p:nvSpPr>
            <p:cNvPr id="393263" name="Text Box 47"/>
            <p:cNvSpPr txBox="1">
              <a:spLocks noChangeArrowheads="1"/>
            </p:cNvSpPr>
            <p:nvPr/>
          </p:nvSpPr>
          <p:spPr bwMode="auto">
            <a:xfrm>
              <a:off x="3352800" y="1600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valE </a:t>
              </a:r>
              <a:r>
                <a:rPr lang="en-US" sz="1400">
                  <a:sym typeface="Symbol" pitchFamily="18" charset="2"/>
                </a:rPr>
                <a:t> valB + </a:t>
              </a:r>
              <a:r>
                <a:rPr lang="en-US" sz="1400">
                  <a:solidFill>
                    <a:srgbClr val="FF3300"/>
                  </a:solidFill>
                  <a:sym typeface="Symbol" pitchFamily="18" charset="2"/>
                </a:rPr>
                <a:t>valC</a:t>
              </a:r>
            </a:p>
          </p:txBody>
        </p:sp>
        <p:sp>
          <p:nvSpPr>
            <p:cNvPr id="393267" name="Text Box 51"/>
            <p:cNvSpPr txBox="1">
              <a:spLocks noChangeArrowheads="1"/>
            </p:cNvSpPr>
            <p:nvPr/>
          </p:nvSpPr>
          <p:spPr bwMode="auto">
            <a:xfrm>
              <a:off x="6324600" y="1600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Compute effective address</a:t>
              </a:r>
            </a:p>
          </p:txBody>
        </p:sp>
        <p:sp>
          <p:nvSpPr>
            <p:cNvPr id="393256" name="Text Box 40"/>
            <p:cNvSpPr txBox="1">
              <a:spLocks noChangeArrowheads="1"/>
            </p:cNvSpPr>
            <p:nvPr/>
          </p:nvSpPr>
          <p:spPr bwMode="auto">
            <a:xfrm>
              <a:off x="3352800" y="838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 dirty="0" err="1"/>
                <a:t>valE</a:t>
              </a:r>
              <a:r>
                <a:rPr lang="en-US" sz="1400" dirty="0"/>
                <a:t> </a:t>
              </a:r>
              <a:r>
                <a:rPr lang="en-US" sz="1400" dirty="0">
                  <a:sym typeface="Symbol" pitchFamily="18" charset="2"/>
                </a:rPr>
                <a:t> </a:t>
              </a:r>
              <a:r>
                <a:rPr lang="en-US" sz="1400" dirty="0" smtClean="0">
                  <a:sym typeface="Symbol" pitchFamily="18" charset="2"/>
                </a:rPr>
                <a:t>0 + </a:t>
              </a:r>
              <a:r>
                <a:rPr lang="en-US" sz="1400" dirty="0" err="1">
                  <a:solidFill>
                    <a:srgbClr val="FF3300"/>
                  </a:solidFill>
                  <a:sym typeface="Symbol" pitchFamily="18" charset="2"/>
                </a:rPr>
                <a:t>valA</a:t>
              </a:r>
              <a:endParaRPr lang="en-US" sz="1400" dirty="0">
                <a:solidFill>
                  <a:srgbClr val="FF3300"/>
                </a:solidFill>
                <a:sym typeface="Symbol" pitchFamily="18" charset="2"/>
              </a:endParaRPr>
            </a:p>
          </p:txBody>
        </p:sp>
        <p:sp>
          <p:nvSpPr>
            <p:cNvPr id="393260" name="Text Box 44"/>
            <p:cNvSpPr txBox="1">
              <a:spLocks noChangeArrowheads="1"/>
            </p:cNvSpPr>
            <p:nvPr/>
          </p:nvSpPr>
          <p:spPr bwMode="auto">
            <a:xfrm>
              <a:off x="6324600" y="838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 dirty="0" smtClean="0"/>
                <a:t>Pass </a:t>
              </a:r>
              <a:r>
                <a:rPr lang="en-US" sz="1400" dirty="0" err="1" smtClean="0"/>
                <a:t>valA</a:t>
              </a:r>
              <a:r>
                <a:rPr lang="en-US" sz="1400" dirty="0" smtClean="0"/>
                <a:t> through ALU</a:t>
              </a:r>
              <a:endParaRPr lang="en-US" sz="1400" dirty="0"/>
            </a:p>
          </p:txBody>
        </p:sp>
        <p:sp>
          <p:nvSpPr>
            <p:cNvPr id="393227" name="Text Box 11"/>
            <p:cNvSpPr txBox="1">
              <a:spLocks noChangeArrowheads="1"/>
            </p:cNvSpPr>
            <p:nvPr/>
          </p:nvSpPr>
          <p:spPr bwMode="auto">
            <a:xfrm>
              <a:off x="3352800" y="533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 dirty="0" err="1" smtClean="0"/>
                <a:t>cmovXX</a:t>
              </a:r>
              <a:r>
                <a:rPr lang="en-US" sz="1400" dirty="0" smtClean="0"/>
                <a:t> </a:t>
              </a:r>
              <a:r>
                <a:rPr lang="en-US" sz="1400" dirty="0" err="1"/>
                <a:t>rA</a:t>
              </a:r>
              <a:r>
                <a:rPr lang="en-US" sz="1400" dirty="0"/>
                <a:t>, </a:t>
              </a:r>
              <a:r>
                <a:rPr lang="en-US" sz="1400" dirty="0" err="1"/>
                <a:t>rB</a:t>
              </a:r>
              <a:endParaRPr lang="en-US" sz="1400" dirty="0"/>
            </a:p>
          </p:txBody>
        </p:sp>
        <p:sp>
          <p:nvSpPr>
            <p:cNvPr id="393228" name="Text Box 12"/>
            <p:cNvSpPr txBox="1">
              <a:spLocks noChangeArrowheads="1"/>
            </p:cNvSpPr>
            <p:nvPr/>
          </p:nvSpPr>
          <p:spPr bwMode="auto">
            <a:xfrm>
              <a:off x="2133600" y="838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Execute</a:t>
              </a:r>
            </a:p>
          </p:txBody>
        </p:sp>
        <p:sp>
          <p:nvSpPr>
            <p:cNvPr id="393229" name="Text Box 13"/>
            <p:cNvSpPr txBox="1">
              <a:spLocks noChangeArrowheads="1"/>
            </p:cNvSpPr>
            <p:nvPr/>
          </p:nvSpPr>
          <p:spPr bwMode="auto">
            <a:xfrm>
              <a:off x="3352800" y="1295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 dirty="0" err="1" smtClean="0">
                  <a:latin typeface="Courier New" pitchFamily="49" charset="0"/>
                </a:rPr>
                <a:t>rmmovq</a:t>
              </a:r>
              <a:r>
                <a:rPr lang="en-US" sz="1400" dirty="0" smtClean="0"/>
                <a:t> </a:t>
              </a:r>
              <a:r>
                <a:rPr lang="en-US" sz="1400" dirty="0" err="1"/>
                <a:t>rA</a:t>
              </a:r>
              <a:r>
                <a:rPr lang="en-US" sz="1400" dirty="0"/>
                <a:t>, D(</a:t>
              </a:r>
              <a:r>
                <a:rPr lang="en-US" sz="1400" dirty="0" err="1"/>
                <a:t>rB</a:t>
              </a:r>
              <a:r>
                <a:rPr lang="en-US" sz="1400" dirty="0"/>
                <a:t>)</a:t>
              </a:r>
            </a:p>
          </p:txBody>
        </p:sp>
        <p:sp>
          <p:nvSpPr>
            <p:cNvPr id="393230" name="Text Box 14"/>
            <p:cNvSpPr txBox="1">
              <a:spLocks noChangeArrowheads="1"/>
            </p:cNvSpPr>
            <p:nvPr/>
          </p:nvSpPr>
          <p:spPr bwMode="auto">
            <a:xfrm>
              <a:off x="3352800" y="1600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400"/>
            </a:p>
          </p:txBody>
        </p:sp>
        <p:sp>
          <p:nvSpPr>
            <p:cNvPr id="393231" name="Text Box 15"/>
            <p:cNvSpPr txBox="1">
              <a:spLocks noChangeArrowheads="1"/>
            </p:cNvSpPr>
            <p:nvPr/>
          </p:nvSpPr>
          <p:spPr bwMode="auto">
            <a:xfrm>
              <a:off x="3352800" y="2057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 dirty="0" err="1" smtClean="0">
                  <a:latin typeface="Courier New" pitchFamily="49" charset="0"/>
                </a:rPr>
                <a:t>popq</a:t>
              </a:r>
              <a:r>
                <a:rPr lang="en-US" sz="1400" dirty="0" smtClean="0"/>
                <a:t> </a:t>
              </a:r>
              <a:r>
                <a:rPr lang="en-US" sz="1400" dirty="0" err="1"/>
                <a:t>rA</a:t>
              </a:r>
              <a:endParaRPr lang="en-US" sz="1400" dirty="0"/>
            </a:p>
          </p:txBody>
        </p:sp>
        <p:sp>
          <p:nvSpPr>
            <p:cNvPr id="393232" name="Text Box 16"/>
            <p:cNvSpPr txBox="1">
              <a:spLocks noChangeArrowheads="1"/>
            </p:cNvSpPr>
            <p:nvPr/>
          </p:nvSpPr>
          <p:spPr bwMode="auto">
            <a:xfrm>
              <a:off x="3352800" y="2362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400"/>
            </a:p>
          </p:txBody>
        </p:sp>
        <p:sp>
          <p:nvSpPr>
            <p:cNvPr id="393233" name="Text Box 17"/>
            <p:cNvSpPr txBox="1">
              <a:spLocks noChangeArrowheads="1"/>
            </p:cNvSpPr>
            <p:nvPr/>
          </p:nvSpPr>
          <p:spPr bwMode="auto">
            <a:xfrm>
              <a:off x="3352800" y="2819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jXX Dest</a:t>
              </a:r>
            </a:p>
          </p:txBody>
        </p:sp>
        <p:sp>
          <p:nvSpPr>
            <p:cNvPr id="393234" name="Text Box 18"/>
            <p:cNvSpPr txBox="1">
              <a:spLocks noChangeArrowheads="1"/>
            </p:cNvSpPr>
            <p:nvPr/>
          </p:nvSpPr>
          <p:spPr bwMode="auto">
            <a:xfrm>
              <a:off x="3352800" y="3124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400"/>
            </a:p>
          </p:txBody>
        </p:sp>
        <p:sp>
          <p:nvSpPr>
            <p:cNvPr id="393235" name="Text Box 19"/>
            <p:cNvSpPr txBox="1">
              <a:spLocks noChangeArrowheads="1"/>
            </p:cNvSpPr>
            <p:nvPr/>
          </p:nvSpPr>
          <p:spPr bwMode="auto">
            <a:xfrm>
              <a:off x="3352800" y="3581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>
                  <a:latin typeface="Courier New" pitchFamily="49" charset="0"/>
                </a:rPr>
                <a:t>call</a:t>
              </a:r>
              <a:r>
                <a:rPr lang="en-US" sz="1400"/>
                <a:t> Dest</a:t>
              </a:r>
            </a:p>
          </p:txBody>
        </p:sp>
        <p:sp>
          <p:nvSpPr>
            <p:cNvPr id="393236" name="Text Box 20"/>
            <p:cNvSpPr txBox="1">
              <a:spLocks noChangeArrowheads="1"/>
            </p:cNvSpPr>
            <p:nvPr/>
          </p:nvSpPr>
          <p:spPr bwMode="auto">
            <a:xfrm>
              <a:off x="3352800" y="4343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>
                  <a:latin typeface="Courier New" pitchFamily="49" charset="0"/>
                </a:rPr>
                <a:t>ret</a:t>
              </a:r>
            </a:p>
          </p:txBody>
        </p:sp>
        <p:sp>
          <p:nvSpPr>
            <p:cNvPr id="393243" name="Text Box 27"/>
            <p:cNvSpPr txBox="1">
              <a:spLocks noChangeArrowheads="1"/>
            </p:cNvSpPr>
            <p:nvPr/>
          </p:nvSpPr>
          <p:spPr bwMode="auto">
            <a:xfrm>
              <a:off x="3352800" y="838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400"/>
            </a:p>
          </p:txBody>
        </p:sp>
        <p:sp>
          <p:nvSpPr>
            <p:cNvPr id="393245" name="Text Box 29"/>
            <p:cNvSpPr txBox="1">
              <a:spLocks noChangeArrowheads="1"/>
            </p:cNvSpPr>
            <p:nvPr/>
          </p:nvSpPr>
          <p:spPr bwMode="auto">
            <a:xfrm>
              <a:off x="3352800" y="3886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400"/>
            </a:p>
          </p:txBody>
        </p:sp>
        <p:sp>
          <p:nvSpPr>
            <p:cNvPr id="393250" name="Text Box 34"/>
            <p:cNvSpPr txBox="1">
              <a:spLocks noChangeArrowheads="1"/>
            </p:cNvSpPr>
            <p:nvPr/>
          </p:nvSpPr>
          <p:spPr bwMode="auto">
            <a:xfrm>
              <a:off x="2133600" y="1600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Execute</a:t>
              </a:r>
            </a:p>
          </p:txBody>
        </p:sp>
        <p:sp>
          <p:nvSpPr>
            <p:cNvPr id="393251" name="Text Box 35"/>
            <p:cNvSpPr txBox="1">
              <a:spLocks noChangeArrowheads="1"/>
            </p:cNvSpPr>
            <p:nvPr/>
          </p:nvSpPr>
          <p:spPr bwMode="auto">
            <a:xfrm>
              <a:off x="2133600" y="2362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Execute</a:t>
              </a:r>
            </a:p>
          </p:txBody>
        </p:sp>
        <p:sp>
          <p:nvSpPr>
            <p:cNvPr id="393252" name="Text Box 36"/>
            <p:cNvSpPr txBox="1">
              <a:spLocks noChangeArrowheads="1"/>
            </p:cNvSpPr>
            <p:nvPr/>
          </p:nvSpPr>
          <p:spPr bwMode="auto">
            <a:xfrm>
              <a:off x="2133600" y="3124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Execute</a:t>
              </a:r>
            </a:p>
          </p:txBody>
        </p:sp>
        <p:sp>
          <p:nvSpPr>
            <p:cNvPr id="393253" name="Text Box 37"/>
            <p:cNvSpPr txBox="1">
              <a:spLocks noChangeArrowheads="1"/>
            </p:cNvSpPr>
            <p:nvPr/>
          </p:nvSpPr>
          <p:spPr bwMode="auto">
            <a:xfrm>
              <a:off x="2133600" y="3886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Execute</a:t>
              </a:r>
            </a:p>
          </p:txBody>
        </p:sp>
        <p:sp>
          <p:nvSpPr>
            <p:cNvPr id="393254" name="Text Box 38"/>
            <p:cNvSpPr txBox="1">
              <a:spLocks noChangeArrowheads="1"/>
            </p:cNvSpPr>
            <p:nvPr/>
          </p:nvSpPr>
          <p:spPr bwMode="auto">
            <a:xfrm>
              <a:off x="2133600" y="4648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Execute</a:t>
              </a:r>
            </a:p>
          </p:txBody>
        </p:sp>
        <p:sp>
          <p:nvSpPr>
            <p:cNvPr id="393290" name="Text Box 74"/>
            <p:cNvSpPr txBox="1">
              <a:spLocks noChangeArrowheads="1"/>
            </p:cNvSpPr>
            <p:nvPr/>
          </p:nvSpPr>
          <p:spPr bwMode="auto">
            <a:xfrm>
              <a:off x="3352800" y="4648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 dirty="0" err="1"/>
                <a:t>valE</a:t>
              </a:r>
              <a:r>
                <a:rPr lang="en-US" sz="1400" dirty="0"/>
                <a:t> </a:t>
              </a:r>
              <a:r>
                <a:rPr lang="en-US" sz="1400" dirty="0">
                  <a:sym typeface="Symbol" pitchFamily="18" charset="2"/>
                </a:rPr>
                <a:t> </a:t>
              </a:r>
              <a:r>
                <a:rPr lang="en-US" sz="1400" dirty="0" err="1">
                  <a:sym typeface="Symbol" pitchFamily="18" charset="2"/>
                </a:rPr>
                <a:t>valB</a:t>
              </a:r>
              <a:r>
                <a:rPr lang="en-US" sz="1400" dirty="0">
                  <a:sym typeface="Symbol" pitchFamily="18" charset="2"/>
                </a:rPr>
                <a:t> + </a:t>
              </a:r>
              <a:r>
                <a:rPr lang="en-US" sz="1400" dirty="0" smtClean="0">
                  <a:solidFill>
                    <a:srgbClr val="FF3300"/>
                  </a:solidFill>
                  <a:sym typeface="Symbol" pitchFamily="18" charset="2"/>
                </a:rPr>
                <a:t>8</a:t>
              </a:r>
              <a:endParaRPr lang="en-US" sz="1400" dirty="0">
                <a:solidFill>
                  <a:srgbClr val="FF3300"/>
                </a:solidFill>
                <a:sym typeface="Symbol" pitchFamily="18" charset="2"/>
              </a:endParaRPr>
            </a:p>
          </p:txBody>
        </p:sp>
        <p:sp>
          <p:nvSpPr>
            <p:cNvPr id="393291" name="Text Box 75"/>
            <p:cNvSpPr txBox="1">
              <a:spLocks noChangeArrowheads="1"/>
            </p:cNvSpPr>
            <p:nvPr/>
          </p:nvSpPr>
          <p:spPr bwMode="auto">
            <a:xfrm>
              <a:off x="6324600" y="4648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Increment stack pointer</a:t>
              </a:r>
            </a:p>
          </p:txBody>
        </p:sp>
        <p:sp>
          <p:nvSpPr>
            <p:cNvPr id="393292" name="Text Box 76"/>
            <p:cNvSpPr txBox="1">
              <a:spLocks noChangeArrowheads="1"/>
            </p:cNvSpPr>
            <p:nvPr/>
          </p:nvSpPr>
          <p:spPr bwMode="auto">
            <a:xfrm>
              <a:off x="3352800" y="4648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400"/>
            </a:p>
          </p:txBody>
        </p:sp>
        <p:sp>
          <p:nvSpPr>
            <p:cNvPr id="36" name="Text Box 40"/>
            <p:cNvSpPr txBox="1">
              <a:spLocks noChangeArrowheads="1"/>
            </p:cNvSpPr>
            <p:nvPr/>
          </p:nvSpPr>
          <p:spPr bwMode="auto">
            <a:xfrm>
              <a:off x="3346450" y="6985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valE </a:t>
              </a:r>
              <a:r>
                <a:rPr lang="en-US" sz="1400">
                  <a:sym typeface="Symbol" pitchFamily="18" charset="2"/>
                </a:rPr>
                <a:t> valB OP </a:t>
              </a:r>
              <a:r>
                <a:rPr lang="en-US" sz="1400">
                  <a:solidFill>
                    <a:srgbClr val="FF3300"/>
                  </a:solidFill>
                  <a:sym typeface="Symbol" pitchFamily="18" charset="2"/>
                </a:rPr>
                <a:t>valA</a:t>
              </a:r>
            </a:p>
          </p:txBody>
        </p:sp>
        <p:sp>
          <p:nvSpPr>
            <p:cNvPr id="37" name="Text Box 44"/>
            <p:cNvSpPr txBox="1">
              <a:spLocks noChangeArrowheads="1"/>
            </p:cNvSpPr>
            <p:nvPr/>
          </p:nvSpPr>
          <p:spPr bwMode="auto">
            <a:xfrm>
              <a:off x="6318250" y="6985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 dirty="0"/>
                <a:t>Perform ALU operation</a:t>
              </a:r>
            </a:p>
          </p:txBody>
        </p:sp>
        <p:sp>
          <p:nvSpPr>
            <p:cNvPr id="38" name="Text Box 11"/>
            <p:cNvSpPr txBox="1">
              <a:spLocks noChangeArrowheads="1"/>
            </p:cNvSpPr>
            <p:nvPr/>
          </p:nvSpPr>
          <p:spPr bwMode="auto">
            <a:xfrm>
              <a:off x="3346450" y="-23495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 dirty="0" err="1" smtClean="0"/>
                <a:t>OPq</a:t>
              </a:r>
              <a:r>
                <a:rPr lang="en-US" sz="1400" dirty="0" smtClean="0"/>
                <a:t> </a:t>
              </a:r>
              <a:r>
                <a:rPr lang="en-US" sz="1400" dirty="0" err="1"/>
                <a:t>rA</a:t>
              </a:r>
              <a:r>
                <a:rPr lang="en-US" sz="1400" dirty="0"/>
                <a:t>, </a:t>
              </a:r>
              <a:r>
                <a:rPr lang="en-US" sz="1400" dirty="0" err="1"/>
                <a:t>rB</a:t>
              </a:r>
              <a:endParaRPr lang="en-US" sz="1400" dirty="0"/>
            </a:p>
          </p:txBody>
        </p:sp>
        <p:sp>
          <p:nvSpPr>
            <p:cNvPr id="39" name="Text Box 12"/>
            <p:cNvSpPr txBox="1">
              <a:spLocks noChangeArrowheads="1"/>
            </p:cNvSpPr>
            <p:nvPr/>
          </p:nvSpPr>
          <p:spPr bwMode="auto">
            <a:xfrm>
              <a:off x="2127250" y="6985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Execute</a:t>
              </a:r>
            </a:p>
          </p:txBody>
        </p:sp>
        <p:sp>
          <p:nvSpPr>
            <p:cNvPr id="40" name="Text Box 27"/>
            <p:cNvSpPr txBox="1">
              <a:spLocks noChangeArrowheads="1"/>
            </p:cNvSpPr>
            <p:nvPr/>
          </p:nvSpPr>
          <p:spPr bwMode="auto">
            <a:xfrm>
              <a:off x="3346450" y="6985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400"/>
            </a:p>
          </p:txBody>
        </p:sp>
      </p:grpSp>
    </p:spTree>
    <p:extLst>
      <p:ext uri="{BB962C8B-B14F-4D97-AF65-F5344CB8AC3E}">
        <p14:creationId xmlns:p14="http://schemas.microsoft.com/office/powerpoint/2010/main" val="112190340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22250" y="527050"/>
            <a:ext cx="8704262" cy="779463"/>
          </a:xfrm>
        </p:spPr>
        <p:txBody>
          <a:bodyPr/>
          <a:lstStyle/>
          <a:p>
            <a:r>
              <a:rPr lang="en-US" dirty="0" smtClean="0"/>
              <a:t>ALU</a:t>
            </a:r>
            <a:br>
              <a:rPr lang="en-US" dirty="0" smtClean="0"/>
            </a:br>
            <a:r>
              <a:rPr lang="en-US" dirty="0" err="1" smtClean="0"/>
              <a:t>Oper</a:t>
            </a:r>
            <a:r>
              <a:rPr lang="en-US" dirty="0" smtClean="0"/>
              <a:t>-</a:t>
            </a:r>
            <a:br>
              <a:rPr lang="en-US" dirty="0" smtClean="0"/>
            </a:br>
            <a:r>
              <a:rPr lang="en-US" dirty="0" err="1" smtClean="0"/>
              <a:t>ation</a:t>
            </a:r>
            <a:endParaRPr lang="en-US" dirty="0"/>
          </a:p>
        </p:txBody>
      </p:sp>
      <p:sp>
        <p:nvSpPr>
          <p:cNvPr id="395267" name="Text Box 3"/>
          <p:cNvSpPr txBox="1">
            <a:spLocks noChangeArrowheads="1"/>
          </p:cNvSpPr>
          <p:nvPr/>
        </p:nvSpPr>
        <p:spPr bwMode="auto">
          <a:xfrm>
            <a:off x="4876800" y="57150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395299" name="Text Box 35"/>
          <p:cNvSpPr txBox="1">
            <a:spLocks noChangeArrowheads="1"/>
          </p:cNvSpPr>
          <p:nvPr/>
        </p:nvSpPr>
        <p:spPr bwMode="auto">
          <a:xfrm>
            <a:off x="1752600" y="5486400"/>
            <a:ext cx="5715000" cy="106997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alufun</a:t>
            </a:r>
            <a:r>
              <a:rPr lang="en-US" sz="1600" dirty="0">
                <a:latin typeface="Courier New" pitchFamily="49" charset="0"/>
              </a:rPr>
              <a:t> = [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icode</a:t>
            </a:r>
            <a:r>
              <a:rPr lang="en-US" sz="1600" dirty="0">
                <a:latin typeface="Courier New" pitchFamily="49" charset="0"/>
              </a:rPr>
              <a:t> == </a:t>
            </a:r>
            <a:r>
              <a:rPr lang="en-US" sz="1600" dirty="0" smtClean="0">
                <a:latin typeface="Courier New" pitchFamily="49" charset="0"/>
              </a:rPr>
              <a:t>IOPQ </a:t>
            </a:r>
            <a:r>
              <a:rPr lang="en-US" sz="1600" dirty="0">
                <a:latin typeface="Courier New" pitchFamily="49" charset="0"/>
              </a:rPr>
              <a:t>: </a:t>
            </a:r>
            <a:r>
              <a:rPr lang="en-US" sz="1600" dirty="0" err="1">
                <a:latin typeface="Courier New" pitchFamily="49" charset="0"/>
              </a:rPr>
              <a:t>ifun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1 : ALUADD;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];</a:t>
            </a:r>
          </a:p>
        </p:txBody>
      </p:sp>
      <p:grpSp>
        <p:nvGrpSpPr>
          <p:cNvPr id="41" name="Group 40"/>
          <p:cNvGrpSpPr/>
          <p:nvPr/>
        </p:nvGrpSpPr>
        <p:grpSpPr>
          <a:xfrm>
            <a:off x="1892300" y="146050"/>
            <a:ext cx="7016750" cy="5187950"/>
            <a:chOff x="1517650" y="146050"/>
            <a:chExt cx="7016750" cy="5187950"/>
          </a:xfrm>
        </p:grpSpPr>
        <p:sp>
          <p:nvSpPr>
            <p:cNvPr id="395269" name="Text Box 5"/>
            <p:cNvSpPr txBox="1">
              <a:spLocks noChangeArrowheads="1"/>
            </p:cNvSpPr>
            <p:nvPr/>
          </p:nvSpPr>
          <p:spPr bwMode="auto">
            <a:xfrm>
              <a:off x="2743200" y="4267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/>
                <a:t>valE</a:t>
              </a:r>
              <a:r>
                <a:rPr lang="en-US" sz="1600" dirty="0"/>
                <a:t> </a:t>
              </a:r>
              <a:r>
                <a:rPr lang="en-US" sz="1600" dirty="0">
                  <a:sym typeface="Symbol" pitchFamily="18" charset="2"/>
                </a:rPr>
                <a:t> </a:t>
              </a:r>
              <a:r>
                <a:rPr lang="en-US" sz="1600" dirty="0" err="1">
                  <a:sym typeface="Symbol" pitchFamily="18" charset="2"/>
                </a:rPr>
                <a:t>valB</a:t>
              </a:r>
              <a:r>
                <a:rPr lang="en-US" sz="1600" dirty="0">
                  <a:sym typeface="Symbol" pitchFamily="18" charset="2"/>
                </a:rPr>
                <a:t> </a:t>
              </a:r>
              <a:r>
                <a:rPr lang="en-US" sz="1600" dirty="0">
                  <a:solidFill>
                    <a:srgbClr val="FF3300"/>
                  </a:solidFill>
                  <a:sym typeface="Symbol" pitchFamily="18" charset="2"/>
                </a:rPr>
                <a:t>+</a:t>
              </a:r>
              <a:r>
                <a:rPr lang="en-US" sz="1600" dirty="0">
                  <a:sym typeface="Symbol" pitchFamily="18" charset="2"/>
                </a:rPr>
                <a:t> </a:t>
              </a:r>
              <a:r>
                <a:rPr lang="en-US" sz="1600" dirty="0" smtClean="0">
                  <a:sym typeface="Symbol" pitchFamily="18" charset="2"/>
                </a:rPr>
                <a:t>–8</a:t>
              </a:r>
              <a:endParaRPr lang="en-US" sz="1600" dirty="0">
                <a:sym typeface="Symbol" pitchFamily="18" charset="2"/>
              </a:endParaRPr>
            </a:p>
          </p:txBody>
        </p:sp>
        <p:sp>
          <p:nvSpPr>
            <p:cNvPr id="395270" name="Text Box 6"/>
            <p:cNvSpPr txBox="1">
              <a:spLocks noChangeArrowheads="1"/>
            </p:cNvSpPr>
            <p:nvPr/>
          </p:nvSpPr>
          <p:spPr bwMode="auto">
            <a:xfrm>
              <a:off x="5715000" y="4267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Decrement stack pointer</a:t>
              </a:r>
            </a:p>
          </p:txBody>
        </p:sp>
        <p:sp>
          <p:nvSpPr>
            <p:cNvPr id="395271" name="Text Box 7"/>
            <p:cNvSpPr txBox="1">
              <a:spLocks noChangeArrowheads="1"/>
            </p:cNvSpPr>
            <p:nvPr/>
          </p:nvSpPr>
          <p:spPr bwMode="auto">
            <a:xfrm>
              <a:off x="2743200" y="3505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>
                <a:sym typeface="Symbol" pitchFamily="18" charset="2"/>
              </a:endParaRPr>
            </a:p>
          </p:txBody>
        </p:sp>
        <p:sp>
          <p:nvSpPr>
            <p:cNvPr id="395272" name="Text Box 8"/>
            <p:cNvSpPr txBox="1">
              <a:spLocks noChangeArrowheads="1"/>
            </p:cNvSpPr>
            <p:nvPr/>
          </p:nvSpPr>
          <p:spPr bwMode="auto">
            <a:xfrm>
              <a:off x="5715000" y="3505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No operation</a:t>
              </a:r>
            </a:p>
          </p:txBody>
        </p:sp>
        <p:sp>
          <p:nvSpPr>
            <p:cNvPr id="395273" name="Text Box 9"/>
            <p:cNvSpPr txBox="1">
              <a:spLocks noChangeArrowheads="1"/>
            </p:cNvSpPr>
            <p:nvPr/>
          </p:nvSpPr>
          <p:spPr bwMode="auto">
            <a:xfrm>
              <a:off x="2743200" y="2743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/>
                <a:t>valE</a:t>
              </a:r>
              <a:r>
                <a:rPr lang="en-US" sz="1600" dirty="0"/>
                <a:t> </a:t>
              </a:r>
              <a:r>
                <a:rPr lang="en-US" sz="1600" dirty="0">
                  <a:sym typeface="Symbol" pitchFamily="18" charset="2"/>
                </a:rPr>
                <a:t> </a:t>
              </a:r>
              <a:r>
                <a:rPr lang="en-US" sz="1600" dirty="0" err="1">
                  <a:sym typeface="Symbol" pitchFamily="18" charset="2"/>
                </a:rPr>
                <a:t>valB</a:t>
              </a:r>
              <a:r>
                <a:rPr lang="en-US" sz="1600" dirty="0">
                  <a:sym typeface="Symbol" pitchFamily="18" charset="2"/>
                </a:rPr>
                <a:t> </a:t>
              </a:r>
              <a:r>
                <a:rPr lang="en-US" sz="1600" dirty="0">
                  <a:solidFill>
                    <a:srgbClr val="FF3300"/>
                  </a:solidFill>
                  <a:sym typeface="Symbol" pitchFamily="18" charset="2"/>
                </a:rPr>
                <a:t>+</a:t>
              </a:r>
              <a:r>
                <a:rPr lang="en-US" sz="1600" dirty="0">
                  <a:sym typeface="Symbol" pitchFamily="18" charset="2"/>
                </a:rPr>
                <a:t> </a:t>
              </a:r>
              <a:r>
                <a:rPr lang="en-US" sz="1600" dirty="0" smtClean="0">
                  <a:sym typeface="Symbol" pitchFamily="18" charset="2"/>
                </a:rPr>
                <a:t>8</a:t>
              </a:r>
              <a:endParaRPr lang="en-US" sz="1600" dirty="0">
                <a:sym typeface="Symbol" pitchFamily="18" charset="2"/>
              </a:endParaRPr>
            </a:p>
          </p:txBody>
        </p:sp>
        <p:sp>
          <p:nvSpPr>
            <p:cNvPr id="395274" name="Text Box 10"/>
            <p:cNvSpPr txBox="1">
              <a:spLocks noChangeArrowheads="1"/>
            </p:cNvSpPr>
            <p:nvPr/>
          </p:nvSpPr>
          <p:spPr bwMode="auto">
            <a:xfrm>
              <a:off x="5715000" y="2743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Increment stack pointer</a:t>
              </a:r>
            </a:p>
          </p:txBody>
        </p:sp>
        <p:sp>
          <p:nvSpPr>
            <p:cNvPr id="395275" name="Text Box 11"/>
            <p:cNvSpPr txBox="1">
              <a:spLocks noChangeArrowheads="1"/>
            </p:cNvSpPr>
            <p:nvPr/>
          </p:nvSpPr>
          <p:spPr bwMode="auto">
            <a:xfrm>
              <a:off x="2743200" y="1981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8" charset="2"/>
                </a:rPr>
                <a:t> valB </a:t>
              </a:r>
              <a:r>
                <a:rPr lang="en-US" sz="1600">
                  <a:solidFill>
                    <a:srgbClr val="FF3300"/>
                  </a:solidFill>
                  <a:sym typeface="Symbol" pitchFamily="18" charset="2"/>
                </a:rPr>
                <a:t>+</a:t>
              </a:r>
              <a:r>
                <a:rPr lang="en-US" sz="1600">
                  <a:sym typeface="Symbol" pitchFamily="18" charset="2"/>
                </a:rPr>
                <a:t> valC</a:t>
              </a:r>
            </a:p>
          </p:txBody>
        </p:sp>
        <p:sp>
          <p:nvSpPr>
            <p:cNvPr id="395276" name="Text Box 12"/>
            <p:cNvSpPr txBox="1">
              <a:spLocks noChangeArrowheads="1"/>
            </p:cNvSpPr>
            <p:nvPr/>
          </p:nvSpPr>
          <p:spPr bwMode="auto">
            <a:xfrm>
              <a:off x="5715000" y="1981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Compute effective address</a:t>
              </a:r>
            </a:p>
          </p:txBody>
        </p:sp>
        <p:sp>
          <p:nvSpPr>
            <p:cNvPr id="395277" name="Text Box 13"/>
            <p:cNvSpPr txBox="1">
              <a:spLocks noChangeArrowheads="1"/>
            </p:cNvSpPr>
            <p:nvPr/>
          </p:nvSpPr>
          <p:spPr bwMode="auto">
            <a:xfrm>
              <a:off x="2743200" y="1219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/>
                <a:t>valE</a:t>
              </a:r>
              <a:r>
                <a:rPr lang="en-US" sz="1600" dirty="0"/>
                <a:t> </a:t>
              </a:r>
              <a:r>
                <a:rPr lang="en-US" sz="1600" dirty="0">
                  <a:sym typeface="Symbol" pitchFamily="18" charset="2"/>
                </a:rPr>
                <a:t> </a:t>
              </a:r>
              <a:r>
                <a:rPr lang="en-US" sz="1600" dirty="0" smtClean="0">
                  <a:sym typeface="Symbol" pitchFamily="18" charset="2"/>
                </a:rPr>
                <a:t>0 </a:t>
              </a:r>
              <a:r>
                <a:rPr lang="en-US" sz="1600" dirty="0" smtClean="0">
                  <a:solidFill>
                    <a:srgbClr val="FF3300"/>
                  </a:solidFill>
                  <a:sym typeface="Symbol" pitchFamily="18" charset="2"/>
                </a:rPr>
                <a:t>+</a:t>
              </a:r>
              <a:r>
                <a:rPr lang="en-US" sz="1600" dirty="0" smtClean="0">
                  <a:sym typeface="Symbol" pitchFamily="18" charset="2"/>
                </a:rPr>
                <a:t> </a:t>
              </a:r>
              <a:r>
                <a:rPr lang="en-US" sz="1600" dirty="0" err="1">
                  <a:sym typeface="Symbol" pitchFamily="18" charset="2"/>
                </a:rPr>
                <a:t>valA</a:t>
              </a:r>
              <a:endParaRPr lang="en-US" sz="1600" dirty="0">
                <a:sym typeface="Symbol" pitchFamily="18" charset="2"/>
              </a:endParaRPr>
            </a:p>
          </p:txBody>
        </p:sp>
        <p:sp>
          <p:nvSpPr>
            <p:cNvPr id="395278" name="Text Box 14"/>
            <p:cNvSpPr txBox="1">
              <a:spLocks noChangeArrowheads="1"/>
            </p:cNvSpPr>
            <p:nvPr/>
          </p:nvSpPr>
          <p:spPr bwMode="auto">
            <a:xfrm>
              <a:off x="5715000" y="1219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smtClean="0"/>
                <a:t>Pass </a:t>
              </a:r>
              <a:r>
                <a:rPr lang="en-US" sz="1600" dirty="0" err="1" smtClean="0"/>
                <a:t>valA</a:t>
              </a:r>
              <a:r>
                <a:rPr lang="en-US" sz="1600" dirty="0" smtClean="0"/>
                <a:t> through ALU</a:t>
              </a:r>
              <a:endParaRPr lang="en-US" sz="1600" dirty="0"/>
            </a:p>
          </p:txBody>
        </p:sp>
        <p:sp>
          <p:nvSpPr>
            <p:cNvPr id="395279" name="Text Box 15"/>
            <p:cNvSpPr txBox="1">
              <a:spLocks noChangeArrowheads="1"/>
            </p:cNvSpPr>
            <p:nvPr/>
          </p:nvSpPr>
          <p:spPr bwMode="auto">
            <a:xfrm>
              <a:off x="2743200" y="914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 smtClean="0"/>
                <a:t>cmovXX</a:t>
              </a:r>
              <a:r>
                <a:rPr lang="en-US" sz="1600" dirty="0" smtClean="0"/>
                <a:t> </a:t>
              </a:r>
              <a:r>
                <a:rPr lang="en-US" sz="1600" dirty="0" err="1"/>
                <a:t>rA</a:t>
              </a:r>
              <a:r>
                <a:rPr lang="en-US" sz="1600" dirty="0"/>
                <a:t>, </a:t>
              </a:r>
              <a:r>
                <a:rPr lang="en-US" sz="1600" dirty="0" err="1"/>
                <a:t>rB</a:t>
              </a:r>
              <a:endParaRPr lang="en-US" sz="1600" dirty="0"/>
            </a:p>
          </p:txBody>
        </p:sp>
        <p:sp>
          <p:nvSpPr>
            <p:cNvPr id="395280" name="Text Box 16"/>
            <p:cNvSpPr txBox="1">
              <a:spLocks noChangeArrowheads="1"/>
            </p:cNvSpPr>
            <p:nvPr/>
          </p:nvSpPr>
          <p:spPr bwMode="auto">
            <a:xfrm>
              <a:off x="1524000" y="1219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95281" name="Text Box 17"/>
            <p:cNvSpPr txBox="1">
              <a:spLocks noChangeArrowheads="1"/>
            </p:cNvSpPr>
            <p:nvPr/>
          </p:nvSpPr>
          <p:spPr bwMode="auto">
            <a:xfrm>
              <a:off x="2743200" y="1676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rmmovl</a:t>
              </a:r>
              <a:r>
                <a:rPr lang="en-US" sz="1600"/>
                <a:t> rA, D(rB)</a:t>
              </a:r>
            </a:p>
          </p:txBody>
        </p:sp>
        <p:sp>
          <p:nvSpPr>
            <p:cNvPr id="395282" name="Text Box 18"/>
            <p:cNvSpPr txBox="1">
              <a:spLocks noChangeArrowheads="1"/>
            </p:cNvSpPr>
            <p:nvPr/>
          </p:nvSpPr>
          <p:spPr bwMode="auto">
            <a:xfrm>
              <a:off x="2743200" y="1981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95283" name="Text Box 19"/>
            <p:cNvSpPr txBox="1">
              <a:spLocks noChangeArrowheads="1"/>
            </p:cNvSpPr>
            <p:nvPr/>
          </p:nvSpPr>
          <p:spPr bwMode="auto">
            <a:xfrm>
              <a:off x="2743200" y="2438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 smtClean="0">
                  <a:latin typeface="Courier New" pitchFamily="49" charset="0"/>
                </a:rPr>
                <a:t>popq</a:t>
              </a:r>
              <a:r>
                <a:rPr lang="en-US" sz="1600" dirty="0" smtClean="0"/>
                <a:t> </a:t>
              </a:r>
              <a:r>
                <a:rPr lang="en-US" sz="1600" dirty="0" err="1"/>
                <a:t>rA</a:t>
              </a:r>
              <a:endParaRPr lang="en-US" sz="1600" dirty="0"/>
            </a:p>
          </p:txBody>
        </p:sp>
        <p:sp>
          <p:nvSpPr>
            <p:cNvPr id="395284" name="Text Box 20"/>
            <p:cNvSpPr txBox="1">
              <a:spLocks noChangeArrowheads="1"/>
            </p:cNvSpPr>
            <p:nvPr/>
          </p:nvSpPr>
          <p:spPr bwMode="auto">
            <a:xfrm>
              <a:off x="2743200" y="2743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95285" name="Text Box 21"/>
            <p:cNvSpPr txBox="1">
              <a:spLocks noChangeArrowheads="1"/>
            </p:cNvSpPr>
            <p:nvPr/>
          </p:nvSpPr>
          <p:spPr bwMode="auto">
            <a:xfrm>
              <a:off x="2743200" y="3200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jXX Dest</a:t>
              </a:r>
            </a:p>
          </p:txBody>
        </p:sp>
        <p:sp>
          <p:nvSpPr>
            <p:cNvPr id="395286" name="Text Box 22"/>
            <p:cNvSpPr txBox="1">
              <a:spLocks noChangeArrowheads="1"/>
            </p:cNvSpPr>
            <p:nvPr/>
          </p:nvSpPr>
          <p:spPr bwMode="auto">
            <a:xfrm>
              <a:off x="2743200" y="3505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95287" name="Text Box 23"/>
            <p:cNvSpPr txBox="1">
              <a:spLocks noChangeArrowheads="1"/>
            </p:cNvSpPr>
            <p:nvPr/>
          </p:nvSpPr>
          <p:spPr bwMode="auto">
            <a:xfrm>
              <a:off x="2743200" y="3962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call</a:t>
              </a:r>
              <a:r>
                <a:rPr lang="en-US" sz="1600"/>
                <a:t> Dest</a:t>
              </a:r>
            </a:p>
          </p:txBody>
        </p:sp>
        <p:sp>
          <p:nvSpPr>
            <p:cNvPr id="395288" name="Text Box 24"/>
            <p:cNvSpPr txBox="1">
              <a:spLocks noChangeArrowheads="1"/>
            </p:cNvSpPr>
            <p:nvPr/>
          </p:nvSpPr>
          <p:spPr bwMode="auto">
            <a:xfrm>
              <a:off x="2743200" y="4724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ret</a:t>
              </a:r>
            </a:p>
          </p:txBody>
        </p:sp>
        <p:sp>
          <p:nvSpPr>
            <p:cNvPr id="395289" name="Text Box 25"/>
            <p:cNvSpPr txBox="1">
              <a:spLocks noChangeArrowheads="1"/>
            </p:cNvSpPr>
            <p:nvPr/>
          </p:nvSpPr>
          <p:spPr bwMode="auto">
            <a:xfrm>
              <a:off x="2743200" y="1219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95290" name="Text Box 26"/>
            <p:cNvSpPr txBox="1">
              <a:spLocks noChangeArrowheads="1"/>
            </p:cNvSpPr>
            <p:nvPr/>
          </p:nvSpPr>
          <p:spPr bwMode="auto">
            <a:xfrm>
              <a:off x="2743200" y="4267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95291" name="Text Box 27"/>
            <p:cNvSpPr txBox="1">
              <a:spLocks noChangeArrowheads="1"/>
            </p:cNvSpPr>
            <p:nvPr/>
          </p:nvSpPr>
          <p:spPr bwMode="auto">
            <a:xfrm>
              <a:off x="1524000" y="1981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95292" name="Text Box 28"/>
            <p:cNvSpPr txBox="1">
              <a:spLocks noChangeArrowheads="1"/>
            </p:cNvSpPr>
            <p:nvPr/>
          </p:nvSpPr>
          <p:spPr bwMode="auto">
            <a:xfrm>
              <a:off x="1524000" y="2743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95293" name="Text Box 29"/>
            <p:cNvSpPr txBox="1">
              <a:spLocks noChangeArrowheads="1"/>
            </p:cNvSpPr>
            <p:nvPr/>
          </p:nvSpPr>
          <p:spPr bwMode="auto">
            <a:xfrm>
              <a:off x="1524000" y="3505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95294" name="Text Box 30"/>
            <p:cNvSpPr txBox="1">
              <a:spLocks noChangeArrowheads="1"/>
            </p:cNvSpPr>
            <p:nvPr/>
          </p:nvSpPr>
          <p:spPr bwMode="auto">
            <a:xfrm>
              <a:off x="1524000" y="4267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95295" name="Text Box 31"/>
            <p:cNvSpPr txBox="1">
              <a:spLocks noChangeArrowheads="1"/>
            </p:cNvSpPr>
            <p:nvPr/>
          </p:nvSpPr>
          <p:spPr bwMode="auto">
            <a:xfrm>
              <a:off x="1524000" y="5029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95296" name="Text Box 32"/>
            <p:cNvSpPr txBox="1">
              <a:spLocks noChangeArrowheads="1"/>
            </p:cNvSpPr>
            <p:nvPr/>
          </p:nvSpPr>
          <p:spPr bwMode="auto">
            <a:xfrm>
              <a:off x="2743200" y="5029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/>
                <a:t>valE</a:t>
              </a:r>
              <a:r>
                <a:rPr lang="en-US" sz="1600" dirty="0"/>
                <a:t> </a:t>
              </a:r>
              <a:r>
                <a:rPr lang="en-US" sz="1600" dirty="0">
                  <a:sym typeface="Symbol" pitchFamily="18" charset="2"/>
                </a:rPr>
                <a:t> </a:t>
              </a:r>
              <a:r>
                <a:rPr lang="en-US" sz="1600" dirty="0" err="1">
                  <a:sym typeface="Symbol" pitchFamily="18" charset="2"/>
                </a:rPr>
                <a:t>valB</a:t>
              </a:r>
              <a:r>
                <a:rPr lang="en-US" sz="1600" dirty="0">
                  <a:sym typeface="Symbol" pitchFamily="18" charset="2"/>
                </a:rPr>
                <a:t> </a:t>
              </a:r>
              <a:r>
                <a:rPr lang="en-US" sz="1600" dirty="0">
                  <a:solidFill>
                    <a:srgbClr val="FF3300"/>
                  </a:solidFill>
                  <a:sym typeface="Symbol" pitchFamily="18" charset="2"/>
                </a:rPr>
                <a:t>+</a:t>
              </a:r>
              <a:r>
                <a:rPr lang="en-US" sz="1600" dirty="0">
                  <a:sym typeface="Symbol" pitchFamily="18" charset="2"/>
                </a:rPr>
                <a:t> </a:t>
              </a:r>
              <a:r>
                <a:rPr lang="en-US" sz="1600" dirty="0" smtClean="0">
                  <a:sym typeface="Symbol" pitchFamily="18" charset="2"/>
                </a:rPr>
                <a:t>8</a:t>
              </a:r>
              <a:endParaRPr lang="en-US" sz="1600" dirty="0">
                <a:sym typeface="Symbol" pitchFamily="18" charset="2"/>
              </a:endParaRPr>
            </a:p>
          </p:txBody>
        </p:sp>
        <p:sp>
          <p:nvSpPr>
            <p:cNvPr id="395297" name="Text Box 33"/>
            <p:cNvSpPr txBox="1">
              <a:spLocks noChangeArrowheads="1"/>
            </p:cNvSpPr>
            <p:nvPr/>
          </p:nvSpPr>
          <p:spPr bwMode="auto">
            <a:xfrm>
              <a:off x="5715000" y="5029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Increment stack pointer</a:t>
              </a:r>
            </a:p>
          </p:txBody>
        </p:sp>
        <p:sp>
          <p:nvSpPr>
            <p:cNvPr id="395298" name="Text Box 34"/>
            <p:cNvSpPr txBox="1">
              <a:spLocks noChangeArrowheads="1"/>
            </p:cNvSpPr>
            <p:nvPr/>
          </p:nvSpPr>
          <p:spPr bwMode="auto">
            <a:xfrm>
              <a:off x="2743200" y="5029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6" name="Text Box 13"/>
            <p:cNvSpPr txBox="1">
              <a:spLocks noChangeArrowheads="1"/>
            </p:cNvSpPr>
            <p:nvPr/>
          </p:nvSpPr>
          <p:spPr bwMode="auto">
            <a:xfrm>
              <a:off x="2736850" y="45085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8" charset="2"/>
                </a:rPr>
                <a:t> valB </a:t>
              </a:r>
              <a:r>
                <a:rPr lang="en-US" sz="1600">
                  <a:solidFill>
                    <a:srgbClr val="FF3300"/>
                  </a:solidFill>
                  <a:sym typeface="Symbol" pitchFamily="18" charset="2"/>
                </a:rPr>
                <a:t>OP</a:t>
              </a:r>
              <a:r>
                <a:rPr lang="en-US" sz="1600">
                  <a:sym typeface="Symbol" pitchFamily="18" charset="2"/>
                </a:rPr>
                <a:t> valA</a:t>
              </a:r>
            </a:p>
          </p:txBody>
        </p:sp>
        <p:sp>
          <p:nvSpPr>
            <p:cNvPr id="37" name="Text Box 14"/>
            <p:cNvSpPr txBox="1">
              <a:spLocks noChangeArrowheads="1"/>
            </p:cNvSpPr>
            <p:nvPr/>
          </p:nvSpPr>
          <p:spPr bwMode="auto">
            <a:xfrm>
              <a:off x="5708650" y="45085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/>
                <a:t>Perform ALU operation</a:t>
              </a:r>
            </a:p>
          </p:txBody>
        </p:sp>
        <p:sp>
          <p:nvSpPr>
            <p:cNvPr id="38" name="Text Box 15"/>
            <p:cNvSpPr txBox="1">
              <a:spLocks noChangeArrowheads="1"/>
            </p:cNvSpPr>
            <p:nvPr/>
          </p:nvSpPr>
          <p:spPr bwMode="auto">
            <a:xfrm>
              <a:off x="2736850" y="14605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OPl rA, rB</a:t>
              </a:r>
            </a:p>
          </p:txBody>
        </p:sp>
        <p:sp>
          <p:nvSpPr>
            <p:cNvPr id="39" name="Text Box 16"/>
            <p:cNvSpPr txBox="1">
              <a:spLocks noChangeArrowheads="1"/>
            </p:cNvSpPr>
            <p:nvPr/>
          </p:nvSpPr>
          <p:spPr bwMode="auto">
            <a:xfrm>
              <a:off x="1517650" y="45085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40" name="Text Box 25"/>
            <p:cNvSpPr txBox="1">
              <a:spLocks noChangeArrowheads="1"/>
            </p:cNvSpPr>
            <p:nvPr/>
          </p:nvSpPr>
          <p:spPr bwMode="auto">
            <a:xfrm>
              <a:off x="2736850" y="45085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</p:grpSp>
    </p:spTree>
    <p:extLst>
      <p:ext uri="{BB962C8B-B14F-4D97-AF65-F5344CB8AC3E}">
        <p14:creationId xmlns:p14="http://schemas.microsoft.com/office/powerpoint/2010/main" val="247613567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Y86-64 </a:t>
            </a:r>
            <a:r>
              <a:rPr lang="en-US" dirty="0"/>
              <a:t>Instruction </a:t>
            </a:r>
            <a:r>
              <a:rPr lang="en-US" dirty="0" smtClean="0"/>
              <a:t>Set #3</a:t>
            </a:r>
            <a:endParaRPr lang="en-US" dirty="0"/>
          </a:p>
        </p:txBody>
      </p:sp>
      <p:sp>
        <p:nvSpPr>
          <p:cNvPr id="322565" name="Rectangle 5"/>
          <p:cNvSpPr>
            <a:spLocks noChangeArrowheads="1"/>
          </p:cNvSpPr>
          <p:nvPr/>
        </p:nvSpPr>
        <p:spPr bwMode="auto">
          <a:xfrm>
            <a:off x="146050" y="8382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/>
              <a:t>Byte</a:t>
            </a:r>
          </a:p>
        </p:txBody>
      </p:sp>
      <p:grpSp>
        <p:nvGrpSpPr>
          <p:cNvPr id="4" name="Group 214"/>
          <p:cNvGrpSpPr>
            <a:grpSpLocks/>
          </p:cNvGrpSpPr>
          <p:nvPr/>
        </p:nvGrpSpPr>
        <p:grpSpPr bwMode="auto">
          <a:xfrm>
            <a:off x="146050" y="5791200"/>
            <a:ext cx="3124200" cy="304800"/>
            <a:chOff x="336" y="3648"/>
            <a:chExt cx="1968" cy="192"/>
          </a:xfrm>
        </p:grpSpPr>
        <p:sp>
          <p:nvSpPr>
            <p:cNvPr id="322574" name="Rectangle 14"/>
            <p:cNvSpPr>
              <a:spLocks noChangeArrowheads="1"/>
            </p:cNvSpPr>
            <p:nvPr/>
          </p:nvSpPr>
          <p:spPr bwMode="auto">
            <a:xfrm>
              <a:off x="336" y="364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 smtClean="0">
                  <a:latin typeface="Courier New" pitchFamily="49" charset="0"/>
                </a:rPr>
                <a:t>pushq</a:t>
              </a:r>
              <a:r>
                <a:rPr lang="en-US" sz="1400" b="0" dirty="0" smtClean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endParaRPr lang="en-US" sz="1400" b="0" dirty="0"/>
            </a:p>
          </p:txBody>
        </p:sp>
        <p:grpSp>
          <p:nvGrpSpPr>
            <p:cNvPr id="5" name="Group 213"/>
            <p:cNvGrpSpPr>
              <a:grpSpLocks/>
            </p:cNvGrpSpPr>
            <p:nvPr/>
          </p:nvGrpSpPr>
          <p:grpSpPr bwMode="auto">
            <a:xfrm>
              <a:off x="1536" y="3648"/>
              <a:ext cx="384" cy="192"/>
              <a:chOff x="1536" y="3648"/>
              <a:chExt cx="384" cy="192"/>
            </a:xfrm>
          </p:grpSpPr>
          <p:sp>
            <p:nvSpPr>
              <p:cNvPr id="322576" name="Rectangle 16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A</a:t>
                </a:r>
              </a:p>
            </p:txBody>
          </p:sp>
          <p:sp>
            <p:nvSpPr>
              <p:cNvPr id="322577" name="Rectangle 17"/>
              <p:cNvSpPr>
                <a:spLocks noChangeArrowheads="1"/>
              </p:cNvSpPr>
              <p:nvPr/>
            </p:nvSpPr>
            <p:spPr bwMode="auto">
              <a:xfrm>
                <a:off x="1728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78" name="Rectangle 18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6" name="Group 212"/>
            <p:cNvGrpSpPr>
              <a:grpSpLocks/>
            </p:cNvGrpSpPr>
            <p:nvPr/>
          </p:nvGrpSpPr>
          <p:grpSpPr bwMode="auto">
            <a:xfrm>
              <a:off x="1920" y="3648"/>
              <a:ext cx="384" cy="192"/>
              <a:chOff x="1920" y="3648"/>
              <a:chExt cx="384" cy="192"/>
            </a:xfrm>
          </p:grpSpPr>
          <p:sp>
            <p:nvSpPr>
              <p:cNvPr id="322580" name="Rectangle 20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81" name="Rectangle 21"/>
              <p:cNvSpPr>
                <a:spLocks noChangeArrowheads="1"/>
              </p:cNvSpPr>
              <p:nvPr/>
            </p:nvSpPr>
            <p:spPr bwMode="auto">
              <a:xfrm>
                <a:off x="2112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F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582" name="Rectangle 22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sp>
        <p:nvSpPr>
          <p:cNvPr id="322584" name="Rectangle 24"/>
          <p:cNvSpPr>
            <a:spLocks noChangeArrowheads="1"/>
          </p:cNvSpPr>
          <p:nvPr/>
        </p:nvSpPr>
        <p:spPr bwMode="auto">
          <a:xfrm>
            <a:off x="146050" y="44196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>
                <a:latin typeface="Courier New" pitchFamily="49" charset="0"/>
              </a:rPr>
              <a:t>jXX </a:t>
            </a:r>
            <a:r>
              <a:rPr lang="en-US" sz="1400" b="0"/>
              <a:t>Dest</a:t>
            </a:r>
          </a:p>
        </p:txBody>
      </p:sp>
      <p:grpSp>
        <p:nvGrpSpPr>
          <p:cNvPr id="8" name="Group 210"/>
          <p:cNvGrpSpPr>
            <a:grpSpLocks/>
          </p:cNvGrpSpPr>
          <p:nvPr/>
        </p:nvGrpSpPr>
        <p:grpSpPr bwMode="auto">
          <a:xfrm>
            <a:off x="2051050" y="4419600"/>
            <a:ext cx="609600" cy="304800"/>
            <a:chOff x="1536" y="2784"/>
            <a:chExt cx="384" cy="192"/>
          </a:xfrm>
        </p:grpSpPr>
        <p:sp>
          <p:nvSpPr>
            <p:cNvPr id="322586" name="Rectangle 26"/>
            <p:cNvSpPr>
              <a:spLocks noChangeArrowheads="1"/>
            </p:cNvSpPr>
            <p:nvPr/>
          </p:nvSpPr>
          <p:spPr bwMode="auto">
            <a:xfrm>
              <a:off x="1536" y="2784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7</a:t>
              </a:r>
            </a:p>
          </p:txBody>
        </p:sp>
        <p:sp>
          <p:nvSpPr>
            <p:cNvPr id="322587" name="Rectangle 27"/>
            <p:cNvSpPr>
              <a:spLocks noChangeArrowheads="1"/>
            </p:cNvSpPr>
            <p:nvPr/>
          </p:nvSpPr>
          <p:spPr bwMode="auto">
            <a:xfrm>
              <a:off x="1728" y="2784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/>
                <a:t>fn</a:t>
              </a:r>
            </a:p>
          </p:txBody>
        </p:sp>
        <p:sp>
          <p:nvSpPr>
            <p:cNvPr id="322588" name="Rectangle 28"/>
            <p:cNvSpPr>
              <a:spLocks noChangeArrowheads="1"/>
            </p:cNvSpPr>
            <p:nvPr/>
          </p:nvSpPr>
          <p:spPr bwMode="auto">
            <a:xfrm>
              <a:off x="1536" y="278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589" name="Rectangle 29"/>
          <p:cNvSpPr>
            <a:spLocks noChangeArrowheads="1"/>
          </p:cNvSpPr>
          <p:nvPr/>
        </p:nvSpPr>
        <p:spPr bwMode="auto">
          <a:xfrm>
            <a:off x="2660650" y="441325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Dest</a:t>
            </a:r>
          </a:p>
        </p:txBody>
      </p:sp>
      <p:grpSp>
        <p:nvGrpSpPr>
          <p:cNvPr id="9" name="Group 209"/>
          <p:cNvGrpSpPr>
            <a:grpSpLocks/>
          </p:cNvGrpSpPr>
          <p:nvPr/>
        </p:nvGrpSpPr>
        <p:grpSpPr bwMode="auto">
          <a:xfrm>
            <a:off x="146050" y="6248400"/>
            <a:ext cx="3124200" cy="304800"/>
            <a:chOff x="336" y="3936"/>
            <a:chExt cx="1968" cy="192"/>
          </a:xfrm>
        </p:grpSpPr>
        <p:sp>
          <p:nvSpPr>
            <p:cNvPr id="322591" name="Rectangle 31"/>
            <p:cNvSpPr>
              <a:spLocks noChangeArrowheads="1"/>
            </p:cNvSpPr>
            <p:nvPr/>
          </p:nvSpPr>
          <p:spPr bwMode="auto">
            <a:xfrm>
              <a:off x="336" y="393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 smtClean="0">
                  <a:latin typeface="Courier New" pitchFamily="49" charset="0"/>
                </a:rPr>
                <a:t>popq</a:t>
              </a:r>
              <a:r>
                <a:rPr lang="en-US" sz="1400" b="0" dirty="0" smtClean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endParaRPr lang="en-US" sz="1400" b="0" dirty="0"/>
            </a:p>
          </p:txBody>
        </p:sp>
        <p:grpSp>
          <p:nvGrpSpPr>
            <p:cNvPr id="10" name="Group 208"/>
            <p:cNvGrpSpPr>
              <a:grpSpLocks/>
            </p:cNvGrpSpPr>
            <p:nvPr/>
          </p:nvGrpSpPr>
          <p:grpSpPr bwMode="auto">
            <a:xfrm>
              <a:off x="1536" y="3936"/>
              <a:ext cx="384" cy="192"/>
              <a:chOff x="1536" y="3936"/>
              <a:chExt cx="384" cy="192"/>
            </a:xfrm>
          </p:grpSpPr>
          <p:sp>
            <p:nvSpPr>
              <p:cNvPr id="322593" name="Rectangle 33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B</a:t>
                </a:r>
              </a:p>
            </p:txBody>
          </p:sp>
          <p:sp>
            <p:nvSpPr>
              <p:cNvPr id="322594" name="Rectangle 34"/>
              <p:cNvSpPr>
                <a:spLocks noChangeArrowheads="1"/>
              </p:cNvSpPr>
              <p:nvPr/>
            </p:nvSpPr>
            <p:spPr bwMode="auto">
              <a:xfrm>
                <a:off x="1728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95" name="Rectangle 35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207"/>
            <p:cNvGrpSpPr>
              <a:grpSpLocks/>
            </p:cNvGrpSpPr>
            <p:nvPr/>
          </p:nvGrpSpPr>
          <p:grpSpPr bwMode="auto">
            <a:xfrm>
              <a:off x="1920" y="3936"/>
              <a:ext cx="384" cy="192"/>
              <a:chOff x="1920" y="3936"/>
              <a:chExt cx="384" cy="192"/>
            </a:xfrm>
          </p:grpSpPr>
          <p:sp>
            <p:nvSpPr>
              <p:cNvPr id="322597" name="Rectangle 37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98" name="Rectangle 38"/>
              <p:cNvSpPr>
                <a:spLocks noChangeArrowheads="1"/>
              </p:cNvSpPr>
              <p:nvPr/>
            </p:nvSpPr>
            <p:spPr bwMode="auto">
              <a:xfrm>
                <a:off x="2112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F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599" name="Rectangle 39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sp>
        <p:nvSpPr>
          <p:cNvPr id="322601" name="Rectangle 41"/>
          <p:cNvSpPr>
            <a:spLocks noChangeArrowheads="1"/>
          </p:cNvSpPr>
          <p:nvPr/>
        </p:nvSpPr>
        <p:spPr bwMode="auto">
          <a:xfrm>
            <a:off x="146050" y="48768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>
                <a:latin typeface="Courier New" pitchFamily="49" charset="0"/>
              </a:rPr>
              <a:t>call </a:t>
            </a:r>
            <a:r>
              <a:rPr lang="en-US" sz="1400" b="0"/>
              <a:t>Dest</a:t>
            </a:r>
          </a:p>
        </p:txBody>
      </p:sp>
      <p:grpSp>
        <p:nvGrpSpPr>
          <p:cNvPr id="13" name="Group 205"/>
          <p:cNvGrpSpPr>
            <a:grpSpLocks/>
          </p:cNvGrpSpPr>
          <p:nvPr/>
        </p:nvGrpSpPr>
        <p:grpSpPr bwMode="auto">
          <a:xfrm>
            <a:off x="2051050" y="4876800"/>
            <a:ext cx="609600" cy="304800"/>
            <a:chOff x="1536" y="3072"/>
            <a:chExt cx="384" cy="192"/>
          </a:xfrm>
        </p:grpSpPr>
        <p:sp>
          <p:nvSpPr>
            <p:cNvPr id="322603" name="Rectangle 43"/>
            <p:cNvSpPr>
              <a:spLocks noChangeArrowheads="1"/>
            </p:cNvSpPr>
            <p:nvPr/>
          </p:nvSpPr>
          <p:spPr bwMode="auto">
            <a:xfrm>
              <a:off x="1536" y="307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8</a:t>
              </a:r>
            </a:p>
          </p:txBody>
        </p:sp>
        <p:sp>
          <p:nvSpPr>
            <p:cNvPr id="322604" name="Rectangle 44"/>
            <p:cNvSpPr>
              <a:spLocks noChangeArrowheads="1"/>
            </p:cNvSpPr>
            <p:nvPr/>
          </p:nvSpPr>
          <p:spPr bwMode="auto">
            <a:xfrm>
              <a:off x="1728" y="307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05" name="Rectangle 45"/>
            <p:cNvSpPr>
              <a:spLocks noChangeArrowheads="1"/>
            </p:cNvSpPr>
            <p:nvPr/>
          </p:nvSpPr>
          <p:spPr bwMode="auto">
            <a:xfrm>
              <a:off x="1536" y="307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606" name="Rectangle 46"/>
          <p:cNvSpPr>
            <a:spLocks noChangeArrowheads="1"/>
          </p:cNvSpPr>
          <p:nvPr/>
        </p:nvSpPr>
        <p:spPr bwMode="auto">
          <a:xfrm>
            <a:off x="2660650" y="487680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 dirty="0" err="1"/>
              <a:t>Dest</a:t>
            </a:r>
            <a:endParaRPr lang="en-US" sz="1400" b="0" dirty="0"/>
          </a:p>
        </p:txBody>
      </p:sp>
      <p:grpSp>
        <p:nvGrpSpPr>
          <p:cNvPr id="14" name="Group 204"/>
          <p:cNvGrpSpPr>
            <a:grpSpLocks/>
          </p:cNvGrpSpPr>
          <p:nvPr/>
        </p:nvGrpSpPr>
        <p:grpSpPr bwMode="auto">
          <a:xfrm>
            <a:off x="146050" y="2133600"/>
            <a:ext cx="3124200" cy="304800"/>
            <a:chOff x="336" y="1344"/>
            <a:chExt cx="1968" cy="192"/>
          </a:xfrm>
        </p:grpSpPr>
        <p:sp>
          <p:nvSpPr>
            <p:cNvPr id="322608" name="Rectangle 48"/>
            <p:cNvSpPr>
              <a:spLocks noChangeArrowheads="1"/>
            </p:cNvSpPr>
            <p:nvPr/>
          </p:nvSpPr>
          <p:spPr bwMode="auto">
            <a:xfrm>
              <a:off x="336" y="134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 smtClean="0">
                  <a:latin typeface="Courier New" pitchFamily="49" charset="0"/>
                </a:rPr>
                <a:t>cmovXX</a:t>
              </a:r>
              <a:r>
                <a:rPr lang="en-US" sz="1400" b="0" dirty="0" smtClean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r>
                <a:rPr lang="en-US" sz="1400" b="0" dirty="0">
                  <a:latin typeface="Courier New" pitchFamily="49" charset="0"/>
                </a:rPr>
                <a:t>, </a:t>
              </a:r>
              <a:r>
                <a:rPr lang="en-US" sz="1400" b="0" dirty="0" err="1"/>
                <a:t>rB</a:t>
              </a:r>
              <a:endParaRPr lang="en-US" sz="1400" b="0" dirty="0"/>
            </a:p>
          </p:txBody>
        </p:sp>
        <p:grpSp>
          <p:nvGrpSpPr>
            <p:cNvPr id="15" name="Group 203"/>
            <p:cNvGrpSpPr>
              <a:grpSpLocks/>
            </p:cNvGrpSpPr>
            <p:nvPr/>
          </p:nvGrpSpPr>
          <p:grpSpPr bwMode="auto">
            <a:xfrm>
              <a:off x="1536" y="1344"/>
              <a:ext cx="384" cy="192"/>
              <a:chOff x="1536" y="1344"/>
              <a:chExt cx="384" cy="192"/>
            </a:xfrm>
          </p:grpSpPr>
          <p:sp>
            <p:nvSpPr>
              <p:cNvPr id="322610" name="Rectangle 50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611" name="Rectangle 51"/>
              <p:cNvSpPr>
                <a:spLocks noChangeArrowheads="1"/>
              </p:cNvSpPr>
              <p:nvPr/>
            </p:nvSpPr>
            <p:spPr bwMode="auto">
              <a:xfrm>
                <a:off x="1728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/>
                  <a:t>fn</a:t>
                </a:r>
                <a:endParaRPr lang="en-US" sz="1400" b="0" dirty="0"/>
              </a:p>
            </p:txBody>
          </p:sp>
          <p:sp>
            <p:nvSpPr>
              <p:cNvPr id="322612" name="Rectangle 52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6" name="Group 202"/>
            <p:cNvGrpSpPr>
              <a:grpSpLocks/>
            </p:cNvGrpSpPr>
            <p:nvPr/>
          </p:nvGrpSpPr>
          <p:grpSpPr bwMode="auto">
            <a:xfrm>
              <a:off x="1920" y="1344"/>
              <a:ext cx="384" cy="192"/>
              <a:chOff x="1920" y="1344"/>
              <a:chExt cx="384" cy="192"/>
            </a:xfrm>
          </p:grpSpPr>
          <p:sp>
            <p:nvSpPr>
              <p:cNvPr id="322614" name="Rectangle 54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15" name="Rectangle 55"/>
              <p:cNvSpPr>
                <a:spLocks noChangeArrowheads="1"/>
              </p:cNvSpPr>
              <p:nvPr/>
            </p:nvSpPr>
            <p:spPr bwMode="auto">
              <a:xfrm>
                <a:off x="2112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16" name="Rectangle 56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sp>
        <p:nvSpPr>
          <p:cNvPr id="322618" name="Rectangle 58"/>
          <p:cNvSpPr>
            <a:spLocks noChangeArrowheads="1"/>
          </p:cNvSpPr>
          <p:nvPr/>
        </p:nvSpPr>
        <p:spPr bwMode="auto">
          <a:xfrm>
            <a:off x="146050" y="25908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irmovq</a:t>
            </a:r>
            <a:r>
              <a:rPr lang="en-US" sz="1400" b="0" dirty="0" smtClean="0">
                <a:latin typeface="Courier New" pitchFamily="49" charset="0"/>
              </a:rPr>
              <a:t> </a:t>
            </a:r>
            <a:r>
              <a:rPr lang="en-US" sz="1400" b="0" dirty="0"/>
              <a:t>V</a:t>
            </a:r>
            <a:r>
              <a:rPr lang="en-US" sz="1400" b="0" dirty="0">
                <a:latin typeface="Courier New" pitchFamily="49" charset="0"/>
              </a:rPr>
              <a:t>, </a:t>
            </a:r>
            <a:r>
              <a:rPr lang="en-US" sz="1400" b="0" dirty="0" err="1"/>
              <a:t>rB</a:t>
            </a:r>
            <a:endParaRPr lang="en-US" sz="1400" b="0" dirty="0"/>
          </a:p>
        </p:txBody>
      </p:sp>
      <p:grpSp>
        <p:nvGrpSpPr>
          <p:cNvPr id="18" name="Group 200"/>
          <p:cNvGrpSpPr>
            <a:grpSpLocks/>
          </p:cNvGrpSpPr>
          <p:nvPr/>
        </p:nvGrpSpPr>
        <p:grpSpPr bwMode="auto">
          <a:xfrm>
            <a:off x="2051050" y="2590800"/>
            <a:ext cx="609600" cy="304800"/>
            <a:chOff x="1536" y="1632"/>
            <a:chExt cx="384" cy="192"/>
          </a:xfrm>
        </p:grpSpPr>
        <p:sp>
          <p:nvSpPr>
            <p:cNvPr id="322620" name="Rectangle 60"/>
            <p:cNvSpPr>
              <a:spLocks noChangeArrowheads="1"/>
            </p:cNvSpPr>
            <p:nvPr/>
          </p:nvSpPr>
          <p:spPr bwMode="auto">
            <a:xfrm>
              <a:off x="1536" y="163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3</a:t>
              </a:r>
            </a:p>
          </p:txBody>
        </p:sp>
        <p:sp>
          <p:nvSpPr>
            <p:cNvPr id="322621" name="Rectangle 61"/>
            <p:cNvSpPr>
              <a:spLocks noChangeArrowheads="1"/>
            </p:cNvSpPr>
            <p:nvPr/>
          </p:nvSpPr>
          <p:spPr bwMode="auto">
            <a:xfrm>
              <a:off x="1728" y="163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22" name="Rectangle 62"/>
            <p:cNvSpPr>
              <a:spLocks noChangeArrowheads="1"/>
            </p:cNvSpPr>
            <p:nvPr/>
          </p:nvSpPr>
          <p:spPr bwMode="auto">
            <a:xfrm>
              <a:off x="1536" y="163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grpSp>
        <p:nvGrpSpPr>
          <p:cNvPr id="19" name="Group 199"/>
          <p:cNvGrpSpPr>
            <a:grpSpLocks/>
          </p:cNvGrpSpPr>
          <p:nvPr/>
        </p:nvGrpSpPr>
        <p:grpSpPr bwMode="auto">
          <a:xfrm>
            <a:off x="2660650" y="2590800"/>
            <a:ext cx="609600" cy="304800"/>
            <a:chOff x="1920" y="1632"/>
            <a:chExt cx="384" cy="192"/>
          </a:xfrm>
        </p:grpSpPr>
        <p:sp>
          <p:nvSpPr>
            <p:cNvPr id="322624" name="Rectangle 64"/>
            <p:cNvSpPr>
              <a:spLocks noChangeArrowheads="1"/>
            </p:cNvSpPr>
            <p:nvPr/>
          </p:nvSpPr>
          <p:spPr bwMode="auto">
            <a:xfrm>
              <a:off x="1920" y="1632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F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322625" name="Rectangle 65"/>
            <p:cNvSpPr>
              <a:spLocks noChangeArrowheads="1"/>
            </p:cNvSpPr>
            <p:nvPr/>
          </p:nvSpPr>
          <p:spPr bwMode="auto">
            <a:xfrm>
              <a:off x="2112" y="1632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rB</a:t>
              </a:r>
            </a:p>
          </p:txBody>
        </p:sp>
        <p:sp>
          <p:nvSpPr>
            <p:cNvPr id="322626" name="Rectangle 66"/>
            <p:cNvSpPr>
              <a:spLocks noChangeArrowheads="1"/>
            </p:cNvSpPr>
            <p:nvPr/>
          </p:nvSpPr>
          <p:spPr bwMode="auto">
            <a:xfrm>
              <a:off x="1920" y="163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627" name="Rectangle 67"/>
          <p:cNvSpPr>
            <a:spLocks noChangeArrowheads="1"/>
          </p:cNvSpPr>
          <p:nvPr/>
        </p:nvSpPr>
        <p:spPr bwMode="auto">
          <a:xfrm>
            <a:off x="3270250" y="259080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V</a:t>
            </a:r>
          </a:p>
        </p:txBody>
      </p:sp>
      <p:sp>
        <p:nvSpPr>
          <p:cNvPr id="322629" name="Rectangle 69"/>
          <p:cNvSpPr>
            <a:spLocks noChangeArrowheads="1"/>
          </p:cNvSpPr>
          <p:nvPr/>
        </p:nvSpPr>
        <p:spPr bwMode="auto">
          <a:xfrm>
            <a:off x="146050" y="30480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rmmovq</a:t>
            </a:r>
            <a:r>
              <a:rPr lang="en-US" sz="1400" b="0" dirty="0" smtClean="0">
                <a:latin typeface="Courier New" pitchFamily="49" charset="0"/>
              </a:rPr>
              <a:t> </a:t>
            </a:r>
            <a:r>
              <a:rPr lang="en-US" sz="1400" b="0" dirty="0" err="1"/>
              <a:t>rA</a:t>
            </a:r>
            <a:r>
              <a:rPr lang="en-US" sz="1400" b="0" dirty="0">
                <a:latin typeface="Courier New" pitchFamily="49" charset="0"/>
              </a:rPr>
              <a:t>, </a:t>
            </a:r>
            <a:r>
              <a:rPr lang="en-US" sz="1400" b="0" dirty="0"/>
              <a:t>D</a:t>
            </a:r>
            <a:r>
              <a:rPr lang="en-US" sz="1400" b="0" dirty="0">
                <a:latin typeface="Courier New" pitchFamily="49" charset="0"/>
              </a:rPr>
              <a:t>(</a:t>
            </a:r>
            <a:r>
              <a:rPr lang="en-US" sz="1400" b="0" dirty="0" err="1"/>
              <a:t>rB</a:t>
            </a:r>
            <a:r>
              <a:rPr lang="en-US" sz="1400" b="0" dirty="0">
                <a:latin typeface="Courier New" pitchFamily="49" charset="0"/>
              </a:rPr>
              <a:t>)</a:t>
            </a:r>
          </a:p>
        </p:txBody>
      </p:sp>
      <p:grpSp>
        <p:nvGrpSpPr>
          <p:cNvPr id="21" name="Group 197"/>
          <p:cNvGrpSpPr>
            <a:grpSpLocks/>
          </p:cNvGrpSpPr>
          <p:nvPr/>
        </p:nvGrpSpPr>
        <p:grpSpPr bwMode="auto">
          <a:xfrm>
            <a:off x="2051050" y="3048000"/>
            <a:ext cx="609600" cy="304800"/>
            <a:chOff x="1536" y="1920"/>
            <a:chExt cx="384" cy="192"/>
          </a:xfrm>
        </p:grpSpPr>
        <p:sp>
          <p:nvSpPr>
            <p:cNvPr id="322631" name="Rectangle 71"/>
            <p:cNvSpPr>
              <a:spLocks noChangeArrowheads="1"/>
            </p:cNvSpPr>
            <p:nvPr/>
          </p:nvSpPr>
          <p:spPr bwMode="auto">
            <a:xfrm>
              <a:off x="1536" y="192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4</a:t>
              </a:r>
            </a:p>
          </p:txBody>
        </p:sp>
        <p:sp>
          <p:nvSpPr>
            <p:cNvPr id="322632" name="Rectangle 72"/>
            <p:cNvSpPr>
              <a:spLocks noChangeArrowheads="1"/>
            </p:cNvSpPr>
            <p:nvPr/>
          </p:nvSpPr>
          <p:spPr bwMode="auto">
            <a:xfrm>
              <a:off x="1728" y="192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33" name="Rectangle 73"/>
            <p:cNvSpPr>
              <a:spLocks noChangeArrowheads="1"/>
            </p:cNvSpPr>
            <p:nvPr/>
          </p:nvSpPr>
          <p:spPr bwMode="auto">
            <a:xfrm>
              <a:off x="1536" y="1920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grpSp>
        <p:nvGrpSpPr>
          <p:cNvPr id="22" name="Group 196"/>
          <p:cNvGrpSpPr>
            <a:grpSpLocks/>
          </p:cNvGrpSpPr>
          <p:nvPr/>
        </p:nvGrpSpPr>
        <p:grpSpPr bwMode="auto">
          <a:xfrm>
            <a:off x="2660650" y="3048000"/>
            <a:ext cx="609600" cy="304800"/>
            <a:chOff x="1920" y="1920"/>
            <a:chExt cx="384" cy="192"/>
          </a:xfrm>
        </p:grpSpPr>
        <p:sp>
          <p:nvSpPr>
            <p:cNvPr id="322635" name="Rectangle 75"/>
            <p:cNvSpPr>
              <a:spLocks noChangeArrowheads="1"/>
            </p:cNvSpPr>
            <p:nvPr/>
          </p:nvSpPr>
          <p:spPr bwMode="auto">
            <a:xfrm>
              <a:off x="1920" y="1920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rA</a:t>
              </a:r>
            </a:p>
          </p:txBody>
        </p:sp>
        <p:sp>
          <p:nvSpPr>
            <p:cNvPr id="322636" name="Rectangle 76"/>
            <p:cNvSpPr>
              <a:spLocks noChangeArrowheads="1"/>
            </p:cNvSpPr>
            <p:nvPr/>
          </p:nvSpPr>
          <p:spPr bwMode="auto">
            <a:xfrm>
              <a:off x="2112" y="1920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rB</a:t>
              </a:r>
            </a:p>
          </p:txBody>
        </p:sp>
        <p:sp>
          <p:nvSpPr>
            <p:cNvPr id="322637" name="Rectangle 77"/>
            <p:cNvSpPr>
              <a:spLocks noChangeArrowheads="1"/>
            </p:cNvSpPr>
            <p:nvPr/>
          </p:nvSpPr>
          <p:spPr bwMode="auto">
            <a:xfrm>
              <a:off x="1920" y="1920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638" name="Rectangle 78"/>
          <p:cNvSpPr>
            <a:spLocks noChangeArrowheads="1"/>
          </p:cNvSpPr>
          <p:nvPr/>
        </p:nvSpPr>
        <p:spPr bwMode="auto">
          <a:xfrm>
            <a:off x="3270250" y="304800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D</a:t>
            </a:r>
          </a:p>
        </p:txBody>
      </p:sp>
      <p:sp>
        <p:nvSpPr>
          <p:cNvPr id="322640" name="Rectangle 80"/>
          <p:cNvSpPr>
            <a:spLocks noChangeArrowheads="1"/>
          </p:cNvSpPr>
          <p:nvPr/>
        </p:nvSpPr>
        <p:spPr bwMode="auto">
          <a:xfrm>
            <a:off x="146050" y="35052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mrmovq</a:t>
            </a:r>
            <a:r>
              <a:rPr lang="en-US" sz="1400" b="0" dirty="0" smtClean="0">
                <a:latin typeface="Courier New" pitchFamily="49" charset="0"/>
              </a:rPr>
              <a:t> </a:t>
            </a:r>
            <a:r>
              <a:rPr lang="en-US" sz="1400" b="0" dirty="0"/>
              <a:t>D</a:t>
            </a:r>
            <a:r>
              <a:rPr lang="en-US" sz="1400" b="0" dirty="0">
                <a:latin typeface="Courier New" pitchFamily="49" charset="0"/>
              </a:rPr>
              <a:t>(</a:t>
            </a:r>
            <a:r>
              <a:rPr lang="en-US" sz="1400" b="0" dirty="0" err="1"/>
              <a:t>rB</a:t>
            </a:r>
            <a:r>
              <a:rPr lang="en-US" sz="1400" b="0" dirty="0">
                <a:latin typeface="Courier New" pitchFamily="49" charset="0"/>
              </a:rPr>
              <a:t>), </a:t>
            </a:r>
            <a:r>
              <a:rPr lang="en-US" sz="1400" b="0" dirty="0" err="1"/>
              <a:t>rA</a:t>
            </a:r>
            <a:endParaRPr lang="en-US" sz="1400" b="0" dirty="0"/>
          </a:p>
        </p:txBody>
      </p:sp>
      <p:grpSp>
        <p:nvGrpSpPr>
          <p:cNvPr id="24" name="Group 194"/>
          <p:cNvGrpSpPr>
            <a:grpSpLocks/>
          </p:cNvGrpSpPr>
          <p:nvPr/>
        </p:nvGrpSpPr>
        <p:grpSpPr bwMode="auto">
          <a:xfrm>
            <a:off x="2051050" y="3505200"/>
            <a:ext cx="609600" cy="304800"/>
            <a:chOff x="1536" y="2208"/>
            <a:chExt cx="384" cy="192"/>
          </a:xfrm>
        </p:grpSpPr>
        <p:sp>
          <p:nvSpPr>
            <p:cNvPr id="322642" name="Rectangle 82"/>
            <p:cNvSpPr>
              <a:spLocks noChangeArrowheads="1"/>
            </p:cNvSpPr>
            <p:nvPr/>
          </p:nvSpPr>
          <p:spPr bwMode="auto">
            <a:xfrm>
              <a:off x="1536" y="220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5</a:t>
              </a:r>
            </a:p>
          </p:txBody>
        </p:sp>
        <p:sp>
          <p:nvSpPr>
            <p:cNvPr id="322643" name="Rectangle 83"/>
            <p:cNvSpPr>
              <a:spLocks noChangeArrowheads="1"/>
            </p:cNvSpPr>
            <p:nvPr/>
          </p:nvSpPr>
          <p:spPr bwMode="auto">
            <a:xfrm>
              <a:off x="1728" y="220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44" name="Rectangle 84"/>
            <p:cNvSpPr>
              <a:spLocks noChangeArrowheads="1"/>
            </p:cNvSpPr>
            <p:nvPr/>
          </p:nvSpPr>
          <p:spPr bwMode="auto">
            <a:xfrm>
              <a:off x="1536" y="220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grpSp>
        <p:nvGrpSpPr>
          <p:cNvPr id="25" name="Group 193"/>
          <p:cNvGrpSpPr>
            <a:grpSpLocks/>
          </p:cNvGrpSpPr>
          <p:nvPr/>
        </p:nvGrpSpPr>
        <p:grpSpPr bwMode="auto">
          <a:xfrm>
            <a:off x="2660650" y="3505200"/>
            <a:ext cx="609600" cy="304800"/>
            <a:chOff x="1920" y="2208"/>
            <a:chExt cx="384" cy="192"/>
          </a:xfrm>
        </p:grpSpPr>
        <p:sp>
          <p:nvSpPr>
            <p:cNvPr id="322646" name="Rectangle 86"/>
            <p:cNvSpPr>
              <a:spLocks noChangeArrowheads="1"/>
            </p:cNvSpPr>
            <p:nvPr/>
          </p:nvSpPr>
          <p:spPr bwMode="auto">
            <a:xfrm>
              <a:off x="1920" y="2208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rA</a:t>
              </a:r>
            </a:p>
          </p:txBody>
        </p:sp>
        <p:sp>
          <p:nvSpPr>
            <p:cNvPr id="322647" name="Rectangle 87"/>
            <p:cNvSpPr>
              <a:spLocks noChangeArrowheads="1"/>
            </p:cNvSpPr>
            <p:nvPr/>
          </p:nvSpPr>
          <p:spPr bwMode="auto">
            <a:xfrm>
              <a:off x="2112" y="2208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rB</a:t>
              </a:r>
            </a:p>
          </p:txBody>
        </p:sp>
        <p:sp>
          <p:nvSpPr>
            <p:cNvPr id="322648" name="Rectangle 88"/>
            <p:cNvSpPr>
              <a:spLocks noChangeArrowheads="1"/>
            </p:cNvSpPr>
            <p:nvPr/>
          </p:nvSpPr>
          <p:spPr bwMode="auto">
            <a:xfrm>
              <a:off x="1920" y="220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649" name="Rectangle 89"/>
          <p:cNvSpPr>
            <a:spLocks noChangeArrowheads="1"/>
          </p:cNvSpPr>
          <p:nvPr/>
        </p:nvSpPr>
        <p:spPr bwMode="auto">
          <a:xfrm>
            <a:off x="3270250" y="350520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D</a:t>
            </a:r>
          </a:p>
        </p:txBody>
      </p:sp>
      <p:grpSp>
        <p:nvGrpSpPr>
          <p:cNvPr id="26" name="Group 192"/>
          <p:cNvGrpSpPr>
            <a:grpSpLocks/>
          </p:cNvGrpSpPr>
          <p:nvPr/>
        </p:nvGrpSpPr>
        <p:grpSpPr bwMode="auto">
          <a:xfrm>
            <a:off x="146050" y="3962400"/>
            <a:ext cx="3124200" cy="304800"/>
            <a:chOff x="336" y="2496"/>
            <a:chExt cx="1968" cy="192"/>
          </a:xfrm>
        </p:grpSpPr>
        <p:sp>
          <p:nvSpPr>
            <p:cNvPr id="322651" name="Rectangle 91"/>
            <p:cNvSpPr>
              <a:spLocks noChangeArrowheads="1"/>
            </p:cNvSpPr>
            <p:nvPr/>
          </p:nvSpPr>
          <p:spPr bwMode="auto">
            <a:xfrm>
              <a:off x="336" y="249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 smtClean="0">
                  <a:latin typeface="Courier New" pitchFamily="49" charset="0"/>
                </a:rPr>
                <a:t>OPq</a:t>
              </a:r>
              <a:r>
                <a:rPr lang="en-US" sz="1400" b="0" dirty="0" smtClean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r>
                <a:rPr lang="en-US" sz="1400" b="0" dirty="0">
                  <a:latin typeface="Courier New" pitchFamily="49" charset="0"/>
                </a:rPr>
                <a:t>, </a:t>
              </a:r>
              <a:r>
                <a:rPr lang="en-US" sz="1400" b="0" dirty="0" err="1"/>
                <a:t>rB</a:t>
              </a:r>
              <a:endParaRPr lang="en-US" sz="1400" b="0" dirty="0"/>
            </a:p>
          </p:txBody>
        </p:sp>
        <p:grpSp>
          <p:nvGrpSpPr>
            <p:cNvPr id="27" name="Group 191"/>
            <p:cNvGrpSpPr>
              <a:grpSpLocks/>
            </p:cNvGrpSpPr>
            <p:nvPr/>
          </p:nvGrpSpPr>
          <p:grpSpPr bwMode="auto">
            <a:xfrm>
              <a:off x="1536" y="2496"/>
              <a:ext cx="384" cy="192"/>
              <a:chOff x="1536" y="2496"/>
              <a:chExt cx="384" cy="192"/>
            </a:xfrm>
          </p:grpSpPr>
          <p:sp>
            <p:nvSpPr>
              <p:cNvPr id="322653" name="Rectangle 93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54" name="Rectangle 94"/>
              <p:cNvSpPr>
                <a:spLocks noChangeArrowheads="1"/>
              </p:cNvSpPr>
              <p:nvPr/>
            </p:nvSpPr>
            <p:spPr bwMode="auto">
              <a:xfrm>
                <a:off x="1728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fn</a:t>
                </a:r>
              </a:p>
            </p:txBody>
          </p:sp>
          <p:sp>
            <p:nvSpPr>
              <p:cNvPr id="322655" name="Rectangle 95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8" name="Group 190"/>
            <p:cNvGrpSpPr>
              <a:grpSpLocks/>
            </p:cNvGrpSpPr>
            <p:nvPr/>
          </p:nvGrpSpPr>
          <p:grpSpPr bwMode="auto">
            <a:xfrm>
              <a:off x="1920" y="2496"/>
              <a:ext cx="384" cy="192"/>
              <a:chOff x="1920" y="2496"/>
              <a:chExt cx="384" cy="192"/>
            </a:xfrm>
          </p:grpSpPr>
          <p:sp>
            <p:nvSpPr>
              <p:cNvPr id="322657" name="Rectangle 97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58" name="Rectangle 98"/>
              <p:cNvSpPr>
                <a:spLocks noChangeArrowheads="1"/>
              </p:cNvSpPr>
              <p:nvPr/>
            </p:nvSpPr>
            <p:spPr bwMode="auto">
              <a:xfrm>
                <a:off x="2112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59" name="Rectangle 99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29" name="Group 189"/>
          <p:cNvGrpSpPr>
            <a:grpSpLocks/>
          </p:cNvGrpSpPr>
          <p:nvPr/>
        </p:nvGrpSpPr>
        <p:grpSpPr bwMode="auto">
          <a:xfrm>
            <a:off x="146050" y="5334000"/>
            <a:ext cx="2514600" cy="304800"/>
            <a:chOff x="336" y="3360"/>
            <a:chExt cx="1584" cy="192"/>
          </a:xfrm>
        </p:grpSpPr>
        <p:sp>
          <p:nvSpPr>
            <p:cNvPr id="322661" name="Rectangle 101"/>
            <p:cNvSpPr>
              <a:spLocks noChangeArrowheads="1"/>
            </p:cNvSpPr>
            <p:nvPr/>
          </p:nvSpPr>
          <p:spPr bwMode="auto">
            <a:xfrm>
              <a:off x="336" y="336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ret</a:t>
              </a:r>
            </a:p>
          </p:txBody>
        </p:sp>
        <p:grpSp>
          <p:nvGrpSpPr>
            <p:cNvPr id="30" name="Group 188"/>
            <p:cNvGrpSpPr>
              <a:grpSpLocks/>
            </p:cNvGrpSpPr>
            <p:nvPr/>
          </p:nvGrpSpPr>
          <p:grpSpPr bwMode="auto">
            <a:xfrm>
              <a:off x="1536" y="3360"/>
              <a:ext cx="384" cy="192"/>
              <a:chOff x="1536" y="3360"/>
              <a:chExt cx="384" cy="192"/>
            </a:xfrm>
          </p:grpSpPr>
          <p:sp>
            <p:nvSpPr>
              <p:cNvPr id="322663" name="Rectangle 103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9</a:t>
                </a:r>
              </a:p>
            </p:txBody>
          </p:sp>
          <p:sp>
            <p:nvSpPr>
              <p:cNvPr id="322664" name="Rectangle 104"/>
              <p:cNvSpPr>
                <a:spLocks noChangeArrowheads="1"/>
              </p:cNvSpPr>
              <p:nvPr/>
            </p:nvSpPr>
            <p:spPr bwMode="auto">
              <a:xfrm>
                <a:off x="1728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65" name="Rectangle 105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1" name="Group 187"/>
          <p:cNvGrpSpPr>
            <a:grpSpLocks/>
          </p:cNvGrpSpPr>
          <p:nvPr/>
        </p:nvGrpSpPr>
        <p:grpSpPr bwMode="auto">
          <a:xfrm>
            <a:off x="146050" y="1670050"/>
            <a:ext cx="2514600" cy="304800"/>
            <a:chOff x="336" y="768"/>
            <a:chExt cx="1584" cy="192"/>
          </a:xfrm>
        </p:grpSpPr>
        <p:sp>
          <p:nvSpPr>
            <p:cNvPr id="322667" name="Rectangle 107"/>
            <p:cNvSpPr>
              <a:spLocks noChangeArrowheads="1"/>
            </p:cNvSpPr>
            <p:nvPr/>
          </p:nvSpPr>
          <p:spPr bwMode="auto">
            <a:xfrm>
              <a:off x="336" y="76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nop</a:t>
              </a:r>
            </a:p>
          </p:txBody>
        </p:sp>
        <p:grpSp>
          <p:nvGrpSpPr>
            <p:cNvPr id="322560" name="Group 186"/>
            <p:cNvGrpSpPr>
              <a:grpSpLocks/>
            </p:cNvGrpSpPr>
            <p:nvPr/>
          </p:nvGrpSpPr>
          <p:grpSpPr bwMode="auto">
            <a:xfrm>
              <a:off x="1536" y="768"/>
              <a:ext cx="384" cy="192"/>
              <a:chOff x="1536" y="768"/>
              <a:chExt cx="384" cy="192"/>
            </a:xfrm>
          </p:grpSpPr>
          <p:sp>
            <p:nvSpPr>
              <p:cNvPr id="322669" name="Rectangle 109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1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0" name="Rectangle 110"/>
              <p:cNvSpPr>
                <a:spLocks noChangeArrowheads="1"/>
              </p:cNvSpPr>
              <p:nvPr/>
            </p:nvSpPr>
            <p:spPr bwMode="auto">
              <a:xfrm>
                <a:off x="1728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1" name="Rectangle 111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22561" name="Group 185"/>
          <p:cNvGrpSpPr>
            <a:grpSpLocks/>
          </p:cNvGrpSpPr>
          <p:nvPr/>
        </p:nvGrpSpPr>
        <p:grpSpPr bwMode="auto">
          <a:xfrm>
            <a:off x="139700" y="1212850"/>
            <a:ext cx="2514600" cy="304800"/>
            <a:chOff x="336" y="1056"/>
            <a:chExt cx="1584" cy="192"/>
          </a:xfrm>
        </p:grpSpPr>
        <p:sp>
          <p:nvSpPr>
            <p:cNvPr id="322673" name="Rectangle 113"/>
            <p:cNvSpPr>
              <a:spLocks noChangeArrowheads="1"/>
            </p:cNvSpPr>
            <p:nvPr/>
          </p:nvSpPr>
          <p:spPr bwMode="auto">
            <a:xfrm>
              <a:off x="336" y="105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halt</a:t>
              </a:r>
            </a:p>
          </p:txBody>
        </p:sp>
        <p:grpSp>
          <p:nvGrpSpPr>
            <p:cNvPr id="322563" name="Group 184"/>
            <p:cNvGrpSpPr>
              <a:grpSpLocks/>
            </p:cNvGrpSpPr>
            <p:nvPr/>
          </p:nvGrpSpPr>
          <p:grpSpPr bwMode="auto">
            <a:xfrm>
              <a:off x="1536" y="1056"/>
              <a:ext cx="384" cy="192"/>
              <a:chOff x="1536" y="1056"/>
              <a:chExt cx="384" cy="192"/>
            </a:xfrm>
          </p:grpSpPr>
          <p:sp>
            <p:nvSpPr>
              <p:cNvPr id="322675" name="Rectangle 115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0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6" name="Rectangle 116"/>
              <p:cNvSpPr>
                <a:spLocks noChangeArrowheads="1"/>
              </p:cNvSpPr>
              <p:nvPr/>
            </p:nvSpPr>
            <p:spPr bwMode="auto">
              <a:xfrm>
                <a:off x="1728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7" name="Rectangle 117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22564" name="Group 322563"/>
          <p:cNvGrpSpPr/>
          <p:nvPr/>
        </p:nvGrpSpPr>
        <p:grpSpPr>
          <a:xfrm>
            <a:off x="2051050" y="831850"/>
            <a:ext cx="6096000" cy="311150"/>
            <a:chOff x="2051050" y="831850"/>
            <a:chExt cx="6096000" cy="311150"/>
          </a:xfrm>
        </p:grpSpPr>
        <p:sp>
          <p:nvSpPr>
            <p:cNvPr id="322567" name="Rectangle 7"/>
            <p:cNvSpPr>
              <a:spLocks noChangeArrowheads="1"/>
            </p:cNvSpPr>
            <p:nvPr/>
          </p:nvSpPr>
          <p:spPr bwMode="auto">
            <a:xfrm>
              <a:off x="20510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568" name="Rectangle 8"/>
            <p:cNvSpPr>
              <a:spLocks noChangeArrowheads="1"/>
            </p:cNvSpPr>
            <p:nvPr/>
          </p:nvSpPr>
          <p:spPr bwMode="auto">
            <a:xfrm>
              <a:off x="26606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1</a:t>
              </a:r>
            </a:p>
          </p:txBody>
        </p:sp>
        <p:sp>
          <p:nvSpPr>
            <p:cNvPr id="322569" name="Rectangle 9"/>
            <p:cNvSpPr>
              <a:spLocks noChangeArrowheads="1"/>
            </p:cNvSpPr>
            <p:nvPr/>
          </p:nvSpPr>
          <p:spPr bwMode="auto">
            <a:xfrm>
              <a:off x="32702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2</a:t>
              </a:r>
            </a:p>
          </p:txBody>
        </p:sp>
        <p:sp>
          <p:nvSpPr>
            <p:cNvPr id="322570" name="Rectangle 10"/>
            <p:cNvSpPr>
              <a:spLocks noChangeArrowheads="1"/>
            </p:cNvSpPr>
            <p:nvPr/>
          </p:nvSpPr>
          <p:spPr bwMode="auto">
            <a:xfrm>
              <a:off x="38798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3</a:t>
              </a:r>
            </a:p>
          </p:txBody>
        </p:sp>
        <p:sp>
          <p:nvSpPr>
            <p:cNvPr id="322571" name="Rectangle 11"/>
            <p:cNvSpPr>
              <a:spLocks noChangeArrowheads="1"/>
            </p:cNvSpPr>
            <p:nvPr/>
          </p:nvSpPr>
          <p:spPr bwMode="auto">
            <a:xfrm>
              <a:off x="44894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4</a:t>
              </a:r>
            </a:p>
          </p:txBody>
        </p:sp>
        <p:sp>
          <p:nvSpPr>
            <p:cNvPr id="322572" name="Rectangle 12"/>
            <p:cNvSpPr>
              <a:spLocks noChangeArrowheads="1"/>
            </p:cNvSpPr>
            <p:nvPr/>
          </p:nvSpPr>
          <p:spPr bwMode="auto">
            <a:xfrm>
              <a:off x="50990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5</a:t>
              </a:r>
            </a:p>
          </p:txBody>
        </p:sp>
        <p:sp>
          <p:nvSpPr>
            <p:cNvPr id="119" name="Rectangle 8"/>
            <p:cNvSpPr>
              <a:spLocks noChangeArrowheads="1"/>
            </p:cNvSpPr>
            <p:nvPr/>
          </p:nvSpPr>
          <p:spPr bwMode="auto">
            <a:xfrm>
              <a:off x="57086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6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120" name="Rectangle 9"/>
            <p:cNvSpPr>
              <a:spLocks noChangeArrowheads="1"/>
            </p:cNvSpPr>
            <p:nvPr/>
          </p:nvSpPr>
          <p:spPr bwMode="auto">
            <a:xfrm>
              <a:off x="63182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7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121" name="Rectangle 10"/>
            <p:cNvSpPr>
              <a:spLocks noChangeArrowheads="1"/>
            </p:cNvSpPr>
            <p:nvPr/>
          </p:nvSpPr>
          <p:spPr bwMode="auto">
            <a:xfrm>
              <a:off x="69278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8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122" name="Rectangle 11"/>
            <p:cNvSpPr>
              <a:spLocks noChangeArrowheads="1"/>
            </p:cNvSpPr>
            <p:nvPr/>
          </p:nvSpPr>
          <p:spPr bwMode="auto">
            <a:xfrm>
              <a:off x="75374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9</a:t>
              </a:r>
              <a:endParaRPr lang="en-US" sz="1400" b="0" dirty="0">
                <a:latin typeface="Courier New" pitchFamily="49" charset="0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6318250" y="3041650"/>
            <a:ext cx="2362200" cy="2057400"/>
            <a:chOff x="8680450" y="3727450"/>
            <a:chExt cx="2362200" cy="2057400"/>
          </a:xfrm>
        </p:grpSpPr>
        <p:sp>
          <p:nvSpPr>
            <p:cNvPr id="2" name="Rectangle 1"/>
            <p:cNvSpPr/>
            <p:nvPr/>
          </p:nvSpPr>
          <p:spPr bwMode="auto">
            <a:xfrm>
              <a:off x="8680450" y="3727450"/>
              <a:ext cx="2362200" cy="2057400"/>
            </a:xfrm>
            <a:prstGeom prst="rect">
              <a:avLst/>
            </a:prstGeom>
            <a:solidFill>
              <a:srgbClr val="FFFFFF"/>
            </a:solidFill>
            <a:ln w="19050" cap="flat" cmpd="sng" algn="ctr">
              <a:noFill/>
              <a:prstDash val="solid"/>
              <a:round/>
              <a:headEnd type="none" w="med" len="med"/>
              <a:tailEnd type="triangle" w="sm" len="sm"/>
            </a:ln>
            <a:effectLst/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grpSp>
          <p:nvGrpSpPr>
            <p:cNvPr id="115" name="Group 220"/>
            <p:cNvGrpSpPr>
              <a:grpSpLocks/>
            </p:cNvGrpSpPr>
            <p:nvPr/>
          </p:nvGrpSpPr>
          <p:grpSpPr bwMode="auto">
            <a:xfrm>
              <a:off x="8756650" y="3879850"/>
              <a:ext cx="2133600" cy="1752600"/>
              <a:chOff x="4368" y="816"/>
              <a:chExt cx="1344" cy="1104"/>
            </a:xfrm>
          </p:grpSpPr>
          <p:sp>
            <p:nvSpPr>
              <p:cNvPr id="116" name="Rectangle 118"/>
              <p:cNvSpPr>
                <a:spLocks noChangeArrowheads="1"/>
              </p:cNvSpPr>
              <p:nvPr/>
            </p:nvSpPr>
            <p:spPr bwMode="auto">
              <a:xfrm>
                <a:off x="4512" y="864"/>
                <a:ext cx="120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 dirty="0" err="1" smtClean="0">
                    <a:latin typeface="Courier New" pitchFamily="49" charset="0"/>
                  </a:rPr>
                  <a:t>addq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grpSp>
            <p:nvGrpSpPr>
              <p:cNvPr id="117" name="Group 183"/>
              <p:cNvGrpSpPr>
                <a:grpSpLocks/>
              </p:cNvGrpSpPr>
              <p:nvPr/>
            </p:nvGrpSpPr>
            <p:grpSpPr bwMode="auto">
              <a:xfrm>
                <a:off x="4944" y="864"/>
                <a:ext cx="384" cy="192"/>
                <a:chOff x="4560" y="864"/>
                <a:chExt cx="384" cy="192"/>
              </a:xfrm>
            </p:grpSpPr>
            <p:sp>
              <p:nvSpPr>
                <p:cNvPr id="138" name="Rectangle 120"/>
                <p:cNvSpPr>
                  <a:spLocks noChangeArrowheads="1"/>
                </p:cNvSpPr>
                <p:nvPr/>
              </p:nvSpPr>
              <p:spPr bwMode="auto">
                <a:xfrm>
                  <a:off x="4560" y="864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 dirty="0">
                      <a:latin typeface="Courier New" pitchFamily="49" charset="0"/>
                    </a:rPr>
                    <a:t>6</a:t>
                  </a:r>
                </a:p>
              </p:txBody>
            </p:sp>
            <p:sp>
              <p:nvSpPr>
                <p:cNvPr id="139" name="Rectangle 121"/>
                <p:cNvSpPr>
                  <a:spLocks noChangeArrowheads="1"/>
                </p:cNvSpPr>
                <p:nvPr/>
              </p:nvSpPr>
              <p:spPr bwMode="auto">
                <a:xfrm>
                  <a:off x="4752" y="864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 dirty="0">
                      <a:latin typeface="Courier New" pitchFamily="49" charset="0"/>
                    </a:rPr>
                    <a:t>0</a:t>
                  </a:r>
                </a:p>
              </p:txBody>
            </p:sp>
            <p:sp>
              <p:nvSpPr>
                <p:cNvPr id="140" name="Rectangle 122"/>
                <p:cNvSpPr>
                  <a:spLocks noChangeArrowheads="1"/>
                </p:cNvSpPr>
                <p:nvPr/>
              </p:nvSpPr>
              <p:spPr bwMode="auto">
                <a:xfrm>
                  <a:off x="4560" y="864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1400" b="0">
                    <a:latin typeface="Courier New" pitchFamily="49" charset="0"/>
                  </a:endParaRPr>
                </a:p>
              </p:txBody>
            </p:sp>
          </p:grpSp>
          <p:sp>
            <p:nvSpPr>
              <p:cNvPr id="118" name="Rectangle 123"/>
              <p:cNvSpPr>
                <a:spLocks noChangeArrowheads="1"/>
              </p:cNvSpPr>
              <p:nvPr/>
            </p:nvSpPr>
            <p:spPr bwMode="auto">
              <a:xfrm>
                <a:off x="4512" y="1152"/>
                <a:ext cx="120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 dirty="0" err="1" smtClean="0">
                    <a:latin typeface="Courier New" pitchFamily="49" charset="0"/>
                  </a:rPr>
                  <a:t>subq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grpSp>
            <p:nvGrpSpPr>
              <p:cNvPr id="123" name="Group 182"/>
              <p:cNvGrpSpPr>
                <a:grpSpLocks/>
              </p:cNvGrpSpPr>
              <p:nvPr/>
            </p:nvGrpSpPr>
            <p:grpSpPr bwMode="auto">
              <a:xfrm>
                <a:off x="4944" y="1152"/>
                <a:ext cx="384" cy="192"/>
                <a:chOff x="4560" y="1152"/>
                <a:chExt cx="384" cy="192"/>
              </a:xfrm>
            </p:grpSpPr>
            <p:sp>
              <p:nvSpPr>
                <p:cNvPr id="135" name="Rectangle 125"/>
                <p:cNvSpPr>
                  <a:spLocks noChangeArrowheads="1"/>
                </p:cNvSpPr>
                <p:nvPr/>
              </p:nvSpPr>
              <p:spPr bwMode="auto">
                <a:xfrm>
                  <a:off x="4560" y="1152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6</a:t>
                  </a:r>
                </a:p>
              </p:txBody>
            </p:sp>
            <p:sp>
              <p:nvSpPr>
                <p:cNvPr id="136" name="Rectangle 126"/>
                <p:cNvSpPr>
                  <a:spLocks noChangeArrowheads="1"/>
                </p:cNvSpPr>
                <p:nvPr/>
              </p:nvSpPr>
              <p:spPr bwMode="auto">
                <a:xfrm>
                  <a:off x="4752" y="1152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1</a:t>
                  </a:r>
                </a:p>
              </p:txBody>
            </p:sp>
            <p:sp>
              <p:nvSpPr>
                <p:cNvPr id="137" name="Rectangle 127"/>
                <p:cNvSpPr>
                  <a:spLocks noChangeArrowheads="1"/>
                </p:cNvSpPr>
                <p:nvPr/>
              </p:nvSpPr>
              <p:spPr bwMode="auto">
                <a:xfrm>
                  <a:off x="4560" y="1152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1400" b="0">
                    <a:latin typeface="Courier New" pitchFamily="49" charset="0"/>
                  </a:endParaRPr>
                </a:p>
              </p:txBody>
            </p:sp>
          </p:grpSp>
          <p:sp>
            <p:nvSpPr>
              <p:cNvPr id="124" name="Rectangle 128"/>
              <p:cNvSpPr>
                <a:spLocks noChangeArrowheads="1"/>
              </p:cNvSpPr>
              <p:nvPr/>
            </p:nvSpPr>
            <p:spPr bwMode="auto">
              <a:xfrm>
                <a:off x="4512" y="1440"/>
                <a:ext cx="120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 dirty="0" err="1" smtClean="0">
                    <a:latin typeface="Courier New" pitchFamily="49" charset="0"/>
                  </a:rPr>
                  <a:t>andq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grpSp>
            <p:nvGrpSpPr>
              <p:cNvPr id="125" name="Group 181"/>
              <p:cNvGrpSpPr>
                <a:grpSpLocks/>
              </p:cNvGrpSpPr>
              <p:nvPr/>
            </p:nvGrpSpPr>
            <p:grpSpPr bwMode="auto">
              <a:xfrm>
                <a:off x="4944" y="1440"/>
                <a:ext cx="384" cy="192"/>
                <a:chOff x="4560" y="1440"/>
                <a:chExt cx="384" cy="192"/>
              </a:xfrm>
            </p:grpSpPr>
            <p:sp>
              <p:nvSpPr>
                <p:cNvPr id="132" name="Rectangle 130"/>
                <p:cNvSpPr>
                  <a:spLocks noChangeArrowheads="1"/>
                </p:cNvSpPr>
                <p:nvPr/>
              </p:nvSpPr>
              <p:spPr bwMode="auto">
                <a:xfrm>
                  <a:off x="4560" y="1440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6</a:t>
                  </a:r>
                </a:p>
              </p:txBody>
            </p:sp>
            <p:sp>
              <p:nvSpPr>
                <p:cNvPr id="133" name="Rectangle 131"/>
                <p:cNvSpPr>
                  <a:spLocks noChangeArrowheads="1"/>
                </p:cNvSpPr>
                <p:nvPr/>
              </p:nvSpPr>
              <p:spPr bwMode="auto">
                <a:xfrm>
                  <a:off x="4752" y="1440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2</a:t>
                  </a:r>
                </a:p>
              </p:txBody>
            </p:sp>
            <p:sp>
              <p:nvSpPr>
                <p:cNvPr id="134" name="Rectangle 132"/>
                <p:cNvSpPr>
                  <a:spLocks noChangeArrowheads="1"/>
                </p:cNvSpPr>
                <p:nvPr/>
              </p:nvSpPr>
              <p:spPr bwMode="auto">
                <a:xfrm>
                  <a:off x="4560" y="1440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1400" b="0">
                    <a:latin typeface="Courier New" pitchFamily="49" charset="0"/>
                  </a:endParaRPr>
                </a:p>
              </p:txBody>
            </p:sp>
          </p:grpSp>
          <p:sp>
            <p:nvSpPr>
              <p:cNvPr id="126" name="Rectangle 133"/>
              <p:cNvSpPr>
                <a:spLocks noChangeArrowheads="1"/>
              </p:cNvSpPr>
              <p:nvPr/>
            </p:nvSpPr>
            <p:spPr bwMode="auto">
              <a:xfrm>
                <a:off x="4512" y="1728"/>
                <a:ext cx="120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 dirty="0" err="1" smtClean="0">
                    <a:latin typeface="Courier New" pitchFamily="49" charset="0"/>
                  </a:rPr>
                  <a:t>xorq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grpSp>
            <p:nvGrpSpPr>
              <p:cNvPr id="127" name="Group 180"/>
              <p:cNvGrpSpPr>
                <a:grpSpLocks/>
              </p:cNvGrpSpPr>
              <p:nvPr/>
            </p:nvGrpSpPr>
            <p:grpSpPr bwMode="auto">
              <a:xfrm>
                <a:off x="4944" y="1728"/>
                <a:ext cx="384" cy="192"/>
                <a:chOff x="4560" y="1728"/>
                <a:chExt cx="384" cy="192"/>
              </a:xfrm>
            </p:grpSpPr>
            <p:sp>
              <p:nvSpPr>
                <p:cNvPr id="129" name="Rectangle 135"/>
                <p:cNvSpPr>
                  <a:spLocks noChangeArrowheads="1"/>
                </p:cNvSpPr>
                <p:nvPr/>
              </p:nvSpPr>
              <p:spPr bwMode="auto">
                <a:xfrm>
                  <a:off x="4560" y="1728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6</a:t>
                  </a:r>
                </a:p>
              </p:txBody>
            </p:sp>
            <p:sp>
              <p:nvSpPr>
                <p:cNvPr id="130" name="Rectangle 136"/>
                <p:cNvSpPr>
                  <a:spLocks noChangeArrowheads="1"/>
                </p:cNvSpPr>
                <p:nvPr/>
              </p:nvSpPr>
              <p:spPr bwMode="auto">
                <a:xfrm>
                  <a:off x="4752" y="1728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3</a:t>
                  </a:r>
                </a:p>
              </p:txBody>
            </p:sp>
            <p:sp>
              <p:nvSpPr>
                <p:cNvPr id="131" name="Rectangle 137"/>
                <p:cNvSpPr>
                  <a:spLocks noChangeArrowheads="1"/>
                </p:cNvSpPr>
                <p:nvPr/>
              </p:nvSpPr>
              <p:spPr bwMode="auto">
                <a:xfrm>
                  <a:off x="4560" y="1728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1400" b="0">
                    <a:latin typeface="Courier New" pitchFamily="49" charset="0"/>
                  </a:endParaRPr>
                </a:p>
              </p:txBody>
            </p:sp>
          </p:grpSp>
          <p:sp>
            <p:nvSpPr>
              <p:cNvPr id="128" name="AutoShape 217"/>
              <p:cNvSpPr>
                <a:spLocks/>
              </p:cNvSpPr>
              <p:nvPr/>
            </p:nvSpPr>
            <p:spPr bwMode="auto">
              <a:xfrm>
                <a:off x="4368" y="816"/>
                <a:ext cx="144" cy="1104"/>
              </a:xfrm>
              <a:prstGeom prst="leftBrace">
                <a:avLst>
                  <a:gd name="adj1" fmla="val 63889"/>
                  <a:gd name="adj2" fmla="val 50000"/>
                </a:avLst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</p:grpSp>
      <p:cxnSp>
        <p:nvCxnSpPr>
          <p:cNvPr id="12" name="Straight Connector 11"/>
          <p:cNvCxnSpPr>
            <a:stCxn id="2" idx="1"/>
            <a:endCxn id="322659" idx="3"/>
          </p:cNvCxnSpPr>
          <p:nvPr/>
        </p:nvCxnSpPr>
        <p:spPr bwMode="auto">
          <a:xfrm flipH="1">
            <a:off x="3270250" y="4070350"/>
            <a:ext cx="3048000" cy="44450"/>
          </a:xfrm>
          <a:prstGeom prst="line">
            <a:avLst/>
          </a:prstGeom>
          <a:noFill/>
          <a:ln w="19050" cap="flat" cmpd="sng" algn="ctr">
            <a:solidFill>
              <a:schemeClr val="tx2"/>
            </a:solidFill>
            <a:prstDash val="solid"/>
            <a:round/>
            <a:headEnd type="triangle" w="med" len="med"/>
            <a:tailEnd type="none" w="sm" len="sm"/>
          </a:ln>
          <a:effectLst/>
        </p:spPr>
      </p:cxnSp>
    </p:spTree>
    <p:extLst>
      <p:ext uri="{BB962C8B-B14F-4D97-AF65-F5344CB8AC3E}">
        <p14:creationId xmlns:p14="http://schemas.microsoft.com/office/powerpoint/2010/main" val="323961922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Logic</a:t>
            </a:r>
          </a:p>
        </p:txBody>
      </p:sp>
      <p:sp>
        <p:nvSpPr>
          <p:cNvPr id="367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4281488" cy="2514600"/>
          </a:xfrm>
        </p:spPr>
        <p:txBody>
          <a:bodyPr/>
          <a:lstStyle/>
          <a:p>
            <a:r>
              <a:rPr lang="en-US" dirty="0"/>
              <a:t>Memory</a:t>
            </a:r>
          </a:p>
          <a:p>
            <a:pPr lvl="1"/>
            <a:r>
              <a:rPr lang="en-US" dirty="0"/>
              <a:t>Reads or writes memory word</a:t>
            </a:r>
          </a:p>
          <a:p>
            <a:r>
              <a:rPr lang="en-US" dirty="0"/>
              <a:t>Control </a:t>
            </a:r>
            <a:r>
              <a:rPr lang="en-US" dirty="0" smtClean="0"/>
              <a:t>Logic</a:t>
            </a:r>
          </a:p>
          <a:p>
            <a:pPr lvl="1"/>
            <a:r>
              <a:rPr lang="en-US" dirty="0" smtClean="0"/>
              <a:t>stat: What is instruction status?</a:t>
            </a:r>
            <a:endParaRPr lang="en-US" dirty="0"/>
          </a:p>
          <a:p>
            <a:pPr lvl="1"/>
            <a:r>
              <a:rPr lang="en-US" dirty="0" err="1"/>
              <a:t>Mem</a:t>
            </a:r>
            <a:r>
              <a:rPr lang="en-US" dirty="0"/>
              <a:t>. read: should word be read?</a:t>
            </a:r>
          </a:p>
          <a:p>
            <a:pPr lvl="1"/>
            <a:r>
              <a:rPr lang="en-US" dirty="0" err="1"/>
              <a:t>Mem</a:t>
            </a:r>
            <a:r>
              <a:rPr lang="en-US" dirty="0"/>
              <a:t>. write: should word be written?</a:t>
            </a:r>
          </a:p>
          <a:p>
            <a:pPr lvl="1"/>
            <a:r>
              <a:rPr lang="en-US" dirty="0" err="1"/>
              <a:t>Mem</a:t>
            </a:r>
            <a:r>
              <a:rPr lang="en-US" dirty="0"/>
              <a:t>. </a:t>
            </a:r>
            <a:r>
              <a:rPr lang="en-US" dirty="0" err="1"/>
              <a:t>addr</a:t>
            </a:r>
            <a:r>
              <a:rPr lang="en-US" dirty="0"/>
              <a:t>.: Select address</a:t>
            </a:r>
          </a:p>
          <a:p>
            <a:pPr lvl="1"/>
            <a:r>
              <a:rPr lang="en-US" dirty="0" err="1"/>
              <a:t>Mem</a:t>
            </a:r>
            <a:r>
              <a:rPr lang="en-US" dirty="0"/>
              <a:t>. data.: Select data</a:t>
            </a:r>
          </a:p>
        </p:txBody>
      </p:sp>
      <p:grpSp>
        <p:nvGrpSpPr>
          <p:cNvPr id="60" name="Group 59"/>
          <p:cNvGrpSpPr/>
          <p:nvPr/>
        </p:nvGrpSpPr>
        <p:grpSpPr>
          <a:xfrm>
            <a:off x="4641850" y="876300"/>
            <a:ext cx="4038600" cy="3581400"/>
            <a:chOff x="1295400" y="5486400"/>
            <a:chExt cx="4038600" cy="3581400"/>
          </a:xfrm>
        </p:grpSpPr>
        <p:sp>
          <p:nvSpPr>
            <p:cNvPr id="61" name="Line 80"/>
            <p:cNvSpPr>
              <a:spLocks noChangeShapeType="1"/>
            </p:cNvSpPr>
            <p:nvPr/>
          </p:nvSpPr>
          <p:spPr bwMode="auto">
            <a:xfrm flipH="1" flipV="1">
              <a:off x="4495800" y="8229600"/>
              <a:ext cx="0" cy="5334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2" name="Rectangle 78"/>
            <p:cNvSpPr>
              <a:spLocks noChangeArrowheads="1"/>
            </p:cNvSpPr>
            <p:nvPr/>
          </p:nvSpPr>
          <p:spPr bwMode="auto">
            <a:xfrm>
              <a:off x="3657600" y="6629400"/>
              <a:ext cx="1066800" cy="8382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Data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memory</a:t>
              </a:r>
            </a:p>
          </p:txBody>
        </p:sp>
        <p:sp>
          <p:nvSpPr>
            <p:cNvPr id="63" name="Line 62"/>
            <p:cNvSpPr>
              <a:spLocks noChangeShapeType="1"/>
            </p:cNvSpPr>
            <p:nvPr/>
          </p:nvSpPr>
          <p:spPr bwMode="auto">
            <a:xfrm flipV="1">
              <a:off x="3810000" y="8229600"/>
              <a:ext cx="0" cy="5334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4" name="Line 82"/>
            <p:cNvSpPr>
              <a:spLocks noChangeShapeType="1"/>
            </p:cNvSpPr>
            <p:nvPr/>
          </p:nvSpPr>
          <p:spPr bwMode="auto">
            <a:xfrm flipH="1" flipV="1">
              <a:off x="3886200" y="7467600"/>
              <a:ext cx="0" cy="304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5" name="Freeform 83"/>
            <p:cNvSpPr>
              <a:spLocks/>
            </p:cNvSpPr>
            <p:nvPr/>
          </p:nvSpPr>
          <p:spPr bwMode="auto">
            <a:xfrm>
              <a:off x="4038600" y="8229600"/>
              <a:ext cx="457200" cy="381000"/>
            </a:xfrm>
            <a:custGeom>
              <a:avLst/>
              <a:gdLst>
                <a:gd name="T0" fmla="*/ 2147483647 w 384"/>
                <a:gd name="T1" fmla="*/ 2147483647 h 48"/>
                <a:gd name="T2" fmla="*/ 0 w 384"/>
                <a:gd name="T3" fmla="*/ 2147483647 h 48"/>
                <a:gd name="T4" fmla="*/ 0 w 384"/>
                <a:gd name="T5" fmla="*/ 0 h 48"/>
                <a:gd name="T6" fmla="*/ 0 60000 65536"/>
                <a:gd name="T7" fmla="*/ 0 60000 65536"/>
                <a:gd name="T8" fmla="*/ 0 60000 65536"/>
                <a:gd name="T9" fmla="*/ 0 w 384"/>
                <a:gd name="T10" fmla="*/ 0 h 48"/>
                <a:gd name="T11" fmla="*/ 384 w 384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4" h="48">
                  <a:moveTo>
                    <a:pt x="384" y="48"/>
                  </a:moveTo>
                  <a:lnTo>
                    <a:pt x="0" y="48"/>
                  </a:lnTo>
                  <a:lnTo>
                    <a:pt x="0" y="0"/>
                  </a:ln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6" name="AutoShape 84"/>
            <p:cNvSpPr>
              <a:spLocks noChangeArrowheads="1"/>
            </p:cNvSpPr>
            <p:nvPr/>
          </p:nvSpPr>
          <p:spPr bwMode="auto">
            <a:xfrm>
              <a:off x="2514600" y="6553200"/>
              <a:ext cx="685800" cy="4572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Mem.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read</a:t>
              </a:r>
            </a:p>
          </p:txBody>
        </p:sp>
        <p:sp>
          <p:nvSpPr>
            <p:cNvPr id="67" name="Line 86"/>
            <p:cNvSpPr>
              <a:spLocks noChangeShapeType="1"/>
            </p:cNvSpPr>
            <p:nvPr/>
          </p:nvSpPr>
          <p:spPr bwMode="auto">
            <a:xfrm flipV="1">
              <a:off x="4191000" y="6248400"/>
              <a:ext cx="0" cy="3810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8" name="Freeform 89"/>
            <p:cNvSpPr>
              <a:spLocks/>
            </p:cNvSpPr>
            <p:nvPr/>
          </p:nvSpPr>
          <p:spPr bwMode="auto">
            <a:xfrm flipH="1">
              <a:off x="2209800" y="8229600"/>
              <a:ext cx="2133600" cy="228600"/>
            </a:xfrm>
            <a:custGeom>
              <a:avLst/>
              <a:gdLst>
                <a:gd name="T0" fmla="*/ 2147483647 w 384"/>
                <a:gd name="T1" fmla="*/ 2147483647 h 48"/>
                <a:gd name="T2" fmla="*/ 0 w 384"/>
                <a:gd name="T3" fmla="*/ 2147483647 h 48"/>
                <a:gd name="T4" fmla="*/ 0 w 384"/>
                <a:gd name="T5" fmla="*/ 0 h 48"/>
                <a:gd name="T6" fmla="*/ 0 60000 65536"/>
                <a:gd name="T7" fmla="*/ 0 60000 65536"/>
                <a:gd name="T8" fmla="*/ 0 60000 65536"/>
                <a:gd name="T9" fmla="*/ 0 w 384"/>
                <a:gd name="T10" fmla="*/ 0 h 48"/>
                <a:gd name="T11" fmla="*/ 384 w 384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4" h="48">
                  <a:moveTo>
                    <a:pt x="384" y="48"/>
                  </a:moveTo>
                  <a:lnTo>
                    <a:pt x="0" y="48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9" name="Line 94"/>
            <p:cNvSpPr>
              <a:spLocks noChangeShapeType="1"/>
            </p:cNvSpPr>
            <p:nvPr/>
          </p:nvSpPr>
          <p:spPr bwMode="auto">
            <a:xfrm rot="16200000" flipH="1" flipV="1">
              <a:off x="3429000" y="6553200"/>
              <a:ext cx="0" cy="4572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 type="triangle" w="sm" len="sm"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0" name="Line 95"/>
            <p:cNvSpPr>
              <a:spLocks noChangeShapeType="1"/>
            </p:cNvSpPr>
            <p:nvPr/>
          </p:nvSpPr>
          <p:spPr bwMode="auto">
            <a:xfrm rot="16200000" flipH="1" flipV="1">
              <a:off x="3429000" y="7086600"/>
              <a:ext cx="0" cy="4572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 type="triangle" w="sm" len="sm"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1" name="AutoShape 79"/>
            <p:cNvSpPr>
              <a:spLocks noChangeArrowheads="1"/>
            </p:cNvSpPr>
            <p:nvPr/>
          </p:nvSpPr>
          <p:spPr bwMode="auto">
            <a:xfrm>
              <a:off x="3581400" y="7772400"/>
              <a:ext cx="609600" cy="4572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Mem.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addr</a:t>
              </a:r>
            </a:p>
          </p:txBody>
        </p:sp>
        <p:sp>
          <p:nvSpPr>
            <p:cNvPr id="72" name="Text Box 153"/>
            <p:cNvSpPr txBox="1">
              <a:spLocks noChangeArrowheads="1"/>
            </p:cNvSpPr>
            <p:nvPr/>
          </p:nvSpPr>
          <p:spPr bwMode="auto">
            <a:xfrm>
              <a:off x="3200400" y="6553200"/>
              <a:ext cx="60960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read</a:t>
              </a:r>
            </a:p>
          </p:txBody>
        </p:sp>
        <p:sp>
          <p:nvSpPr>
            <p:cNvPr id="73" name="Text Box 154"/>
            <p:cNvSpPr txBox="1">
              <a:spLocks noChangeArrowheads="1"/>
            </p:cNvSpPr>
            <p:nvPr/>
          </p:nvSpPr>
          <p:spPr bwMode="auto">
            <a:xfrm>
              <a:off x="3200400" y="7299325"/>
              <a:ext cx="53340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write</a:t>
              </a:r>
            </a:p>
          </p:txBody>
        </p:sp>
        <p:sp>
          <p:nvSpPr>
            <p:cNvPr id="74" name="Text Box 179"/>
            <p:cNvSpPr txBox="1">
              <a:spLocks noChangeArrowheads="1"/>
            </p:cNvSpPr>
            <p:nvPr/>
          </p:nvSpPr>
          <p:spPr bwMode="auto">
            <a:xfrm>
              <a:off x="4191000" y="6384925"/>
              <a:ext cx="76200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data out</a:t>
              </a:r>
            </a:p>
          </p:txBody>
        </p:sp>
        <p:grpSp>
          <p:nvGrpSpPr>
            <p:cNvPr id="75" name="Group 210"/>
            <p:cNvGrpSpPr>
              <a:grpSpLocks/>
            </p:cNvGrpSpPr>
            <p:nvPr/>
          </p:nvGrpSpPr>
          <p:grpSpPr bwMode="auto">
            <a:xfrm>
              <a:off x="4419600" y="8534400"/>
              <a:ext cx="152400" cy="152400"/>
              <a:chOff x="240" y="4176"/>
              <a:chExt cx="192" cy="192"/>
            </a:xfrm>
          </p:grpSpPr>
          <p:sp>
            <p:nvSpPr>
              <p:cNvPr id="113" name="Oval 211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4" name="Rectangle 212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76" name="AutoShape 239"/>
            <p:cNvSpPr>
              <a:spLocks noChangeArrowheads="1"/>
            </p:cNvSpPr>
            <p:nvPr/>
          </p:nvSpPr>
          <p:spPr bwMode="auto">
            <a:xfrm>
              <a:off x="4267200" y="7772400"/>
              <a:ext cx="609600" cy="4572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Mem.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data</a:t>
              </a:r>
            </a:p>
          </p:txBody>
        </p:sp>
        <p:sp>
          <p:nvSpPr>
            <p:cNvPr id="77" name="Oval 246"/>
            <p:cNvSpPr>
              <a:spLocks noChangeArrowheads="1"/>
            </p:cNvSpPr>
            <p:nvPr/>
          </p:nvSpPr>
          <p:spPr bwMode="auto">
            <a:xfrm>
              <a:off x="3581400" y="86868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valE</a:t>
              </a:r>
            </a:p>
          </p:txBody>
        </p:sp>
        <p:sp>
          <p:nvSpPr>
            <p:cNvPr id="78" name="Oval 250"/>
            <p:cNvSpPr>
              <a:spLocks noChangeArrowheads="1"/>
            </p:cNvSpPr>
            <p:nvPr/>
          </p:nvSpPr>
          <p:spPr bwMode="auto">
            <a:xfrm>
              <a:off x="3962400" y="59436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valM</a:t>
              </a:r>
            </a:p>
          </p:txBody>
        </p:sp>
        <p:sp>
          <p:nvSpPr>
            <p:cNvPr id="79" name="Oval 294"/>
            <p:cNvSpPr>
              <a:spLocks noChangeArrowheads="1"/>
            </p:cNvSpPr>
            <p:nvPr/>
          </p:nvSpPr>
          <p:spPr bwMode="auto">
            <a:xfrm>
              <a:off x="4191000" y="86868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valA</a:t>
              </a:r>
            </a:p>
          </p:txBody>
        </p:sp>
        <p:sp>
          <p:nvSpPr>
            <p:cNvPr id="80" name="Oval 295"/>
            <p:cNvSpPr>
              <a:spLocks noChangeArrowheads="1"/>
            </p:cNvSpPr>
            <p:nvPr/>
          </p:nvSpPr>
          <p:spPr bwMode="auto">
            <a:xfrm>
              <a:off x="4572000" y="86868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valP</a:t>
              </a:r>
            </a:p>
          </p:txBody>
        </p:sp>
        <p:sp>
          <p:nvSpPr>
            <p:cNvPr id="81" name="Line 296"/>
            <p:cNvSpPr>
              <a:spLocks noChangeShapeType="1"/>
            </p:cNvSpPr>
            <p:nvPr/>
          </p:nvSpPr>
          <p:spPr bwMode="auto">
            <a:xfrm flipH="1" flipV="1">
              <a:off x="4572000" y="7467600"/>
              <a:ext cx="0" cy="304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2" name="AutoShape 297"/>
            <p:cNvSpPr>
              <a:spLocks noChangeArrowheads="1"/>
            </p:cNvSpPr>
            <p:nvPr/>
          </p:nvSpPr>
          <p:spPr bwMode="auto">
            <a:xfrm>
              <a:off x="2514600" y="7086600"/>
              <a:ext cx="685800" cy="4572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Mem.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write</a:t>
              </a:r>
            </a:p>
          </p:txBody>
        </p:sp>
        <p:sp>
          <p:nvSpPr>
            <p:cNvPr id="83" name="Text Box 298"/>
            <p:cNvSpPr txBox="1">
              <a:spLocks noChangeArrowheads="1"/>
            </p:cNvSpPr>
            <p:nvPr/>
          </p:nvSpPr>
          <p:spPr bwMode="auto">
            <a:xfrm>
              <a:off x="4572000" y="7467600"/>
              <a:ext cx="76200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data in</a:t>
              </a:r>
            </a:p>
          </p:txBody>
        </p:sp>
        <p:sp>
          <p:nvSpPr>
            <p:cNvPr id="84" name="Oval 299"/>
            <p:cNvSpPr>
              <a:spLocks noChangeArrowheads="1"/>
            </p:cNvSpPr>
            <p:nvPr/>
          </p:nvSpPr>
          <p:spPr bwMode="auto">
            <a:xfrm>
              <a:off x="1981200" y="86868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icode</a:t>
              </a:r>
            </a:p>
          </p:txBody>
        </p:sp>
        <p:sp>
          <p:nvSpPr>
            <p:cNvPr id="85" name="Freeform 301"/>
            <p:cNvSpPr>
              <a:spLocks/>
            </p:cNvSpPr>
            <p:nvPr/>
          </p:nvSpPr>
          <p:spPr bwMode="auto">
            <a:xfrm>
              <a:off x="2209800" y="6781800"/>
              <a:ext cx="304800" cy="1981200"/>
            </a:xfrm>
            <a:custGeom>
              <a:avLst/>
              <a:gdLst>
                <a:gd name="T0" fmla="*/ 0 w 192"/>
                <a:gd name="T1" fmla="*/ 2147483647 h 1248"/>
                <a:gd name="T2" fmla="*/ 0 w 192"/>
                <a:gd name="T3" fmla="*/ 0 h 1248"/>
                <a:gd name="T4" fmla="*/ 2147483647 w 192"/>
                <a:gd name="T5" fmla="*/ 0 h 1248"/>
                <a:gd name="T6" fmla="*/ 0 60000 65536"/>
                <a:gd name="T7" fmla="*/ 0 60000 65536"/>
                <a:gd name="T8" fmla="*/ 0 60000 65536"/>
                <a:gd name="T9" fmla="*/ 0 w 192"/>
                <a:gd name="T10" fmla="*/ 0 h 1248"/>
                <a:gd name="T11" fmla="*/ 192 w 192"/>
                <a:gd name="T12" fmla="*/ 1248 h 12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1248">
                  <a:moveTo>
                    <a:pt x="0" y="1248"/>
                  </a:moveTo>
                  <a:lnTo>
                    <a:pt x="0" y="0"/>
                  </a:lnTo>
                  <a:lnTo>
                    <a:pt x="192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6" name="Line 302"/>
            <p:cNvSpPr>
              <a:spLocks noChangeShapeType="1"/>
            </p:cNvSpPr>
            <p:nvPr/>
          </p:nvSpPr>
          <p:spPr bwMode="auto">
            <a:xfrm>
              <a:off x="2209800" y="7315200"/>
              <a:ext cx="3048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7" name="Line 303"/>
            <p:cNvSpPr>
              <a:spLocks noChangeShapeType="1"/>
            </p:cNvSpPr>
            <p:nvPr/>
          </p:nvSpPr>
          <p:spPr bwMode="auto">
            <a:xfrm rot="16200000">
              <a:off x="3543300" y="8343900"/>
              <a:ext cx="2286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8" name="Line 304"/>
            <p:cNvSpPr>
              <a:spLocks noChangeShapeType="1"/>
            </p:cNvSpPr>
            <p:nvPr/>
          </p:nvSpPr>
          <p:spPr bwMode="auto">
            <a:xfrm flipV="1">
              <a:off x="4724400" y="8229600"/>
              <a:ext cx="0" cy="5334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89" name="Group 305"/>
            <p:cNvGrpSpPr>
              <a:grpSpLocks/>
            </p:cNvGrpSpPr>
            <p:nvPr/>
          </p:nvGrpSpPr>
          <p:grpSpPr bwMode="auto">
            <a:xfrm>
              <a:off x="3581400" y="8382000"/>
              <a:ext cx="152400" cy="152400"/>
              <a:chOff x="240" y="4176"/>
              <a:chExt cx="192" cy="192"/>
            </a:xfrm>
          </p:grpSpPr>
          <p:sp>
            <p:nvSpPr>
              <p:cNvPr id="111" name="Oval 306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2" name="Rectangle 307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90" name="Group 308"/>
            <p:cNvGrpSpPr>
              <a:grpSpLocks/>
            </p:cNvGrpSpPr>
            <p:nvPr/>
          </p:nvGrpSpPr>
          <p:grpSpPr bwMode="auto">
            <a:xfrm>
              <a:off x="2133600" y="7239000"/>
              <a:ext cx="152400" cy="152400"/>
              <a:chOff x="240" y="4176"/>
              <a:chExt cx="192" cy="192"/>
            </a:xfrm>
          </p:grpSpPr>
          <p:sp>
            <p:nvSpPr>
              <p:cNvPr id="109" name="Oval 309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0" name="Rectangle 310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91" name="Group 311"/>
            <p:cNvGrpSpPr>
              <a:grpSpLocks/>
            </p:cNvGrpSpPr>
            <p:nvPr/>
          </p:nvGrpSpPr>
          <p:grpSpPr bwMode="auto">
            <a:xfrm>
              <a:off x="2133600" y="8382000"/>
              <a:ext cx="152400" cy="152400"/>
              <a:chOff x="240" y="4176"/>
              <a:chExt cx="192" cy="192"/>
            </a:xfrm>
          </p:grpSpPr>
          <p:sp>
            <p:nvSpPr>
              <p:cNvPr id="107" name="Oval 312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08" name="Rectangle 313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92" name="Oval 71"/>
            <p:cNvSpPr>
              <a:spLocks noChangeArrowheads="1"/>
            </p:cNvSpPr>
            <p:nvPr/>
          </p:nvSpPr>
          <p:spPr bwMode="auto">
            <a:xfrm>
              <a:off x="1905000" y="54864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Stat</a:t>
              </a:r>
            </a:p>
          </p:txBody>
        </p:sp>
        <p:cxnSp>
          <p:nvCxnSpPr>
            <p:cNvPr id="93" name="Straight Connector 119"/>
            <p:cNvCxnSpPr>
              <a:cxnSpLocks noChangeShapeType="1"/>
            </p:cNvCxnSpPr>
            <p:nvPr/>
          </p:nvCxnSpPr>
          <p:spPr bwMode="auto">
            <a:xfrm>
              <a:off x="2362200" y="6477000"/>
              <a:ext cx="1447800" cy="1588"/>
            </a:xfrm>
            <a:prstGeom prst="line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 type="none" w="sm" len="sm"/>
            </a:ln>
          </p:spPr>
        </p:cxnSp>
        <p:cxnSp>
          <p:nvCxnSpPr>
            <p:cNvPr id="94" name="Straight Connector 125"/>
            <p:cNvCxnSpPr>
              <a:cxnSpLocks noChangeShapeType="1"/>
            </p:cNvCxnSpPr>
            <p:nvPr/>
          </p:nvCxnSpPr>
          <p:spPr bwMode="auto">
            <a:xfrm rot="5400000">
              <a:off x="3732213" y="6553200"/>
              <a:ext cx="153988" cy="1587"/>
            </a:xfrm>
            <a:prstGeom prst="line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 type="none" w="sm" len="sm"/>
            </a:ln>
          </p:spPr>
        </p:cxnSp>
        <p:sp>
          <p:nvSpPr>
            <p:cNvPr id="95" name="Text Box 153"/>
            <p:cNvSpPr txBox="1">
              <a:spLocks noChangeArrowheads="1"/>
            </p:cNvSpPr>
            <p:nvPr/>
          </p:nvSpPr>
          <p:spPr bwMode="auto">
            <a:xfrm>
              <a:off x="2438400" y="6248400"/>
              <a:ext cx="1219200" cy="246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dmem_error</a:t>
              </a:r>
            </a:p>
          </p:txBody>
        </p:sp>
        <p:cxnSp>
          <p:nvCxnSpPr>
            <p:cNvPr id="96" name="Straight Connector 120"/>
            <p:cNvCxnSpPr>
              <a:cxnSpLocks noChangeShapeType="1"/>
            </p:cNvCxnSpPr>
            <p:nvPr/>
          </p:nvCxnSpPr>
          <p:spPr bwMode="auto">
            <a:xfrm rot="5400000">
              <a:off x="1754188" y="6627812"/>
              <a:ext cx="609600" cy="3175"/>
            </a:xfrm>
            <a:prstGeom prst="line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triangle" w="sm" len="sm"/>
              <a:tailEnd type="none" w="sm" len="sm"/>
            </a:ln>
          </p:spPr>
        </p:cxnSp>
        <p:cxnSp>
          <p:nvCxnSpPr>
            <p:cNvPr id="97" name="Straight Connector 120"/>
            <p:cNvCxnSpPr>
              <a:cxnSpLocks noChangeShapeType="1"/>
            </p:cNvCxnSpPr>
            <p:nvPr/>
          </p:nvCxnSpPr>
          <p:spPr bwMode="auto">
            <a:xfrm rot="5400000">
              <a:off x="2297906" y="6390482"/>
              <a:ext cx="130175" cy="1588"/>
            </a:xfrm>
            <a:prstGeom prst="line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triangle" w="sm" len="sm"/>
              <a:tailEnd type="none" w="sm" len="sm"/>
            </a:ln>
          </p:spPr>
        </p:cxnSp>
        <p:cxnSp>
          <p:nvCxnSpPr>
            <p:cNvPr id="98" name="Straight Connector 119"/>
            <p:cNvCxnSpPr>
              <a:cxnSpLocks noChangeShapeType="1"/>
            </p:cNvCxnSpPr>
            <p:nvPr/>
          </p:nvCxnSpPr>
          <p:spPr bwMode="auto">
            <a:xfrm rot="5400000">
              <a:off x="1754188" y="6475412"/>
              <a:ext cx="304800" cy="3175"/>
            </a:xfrm>
            <a:prstGeom prst="line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triangle" w="sm" len="sm"/>
              <a:tailEnd type="none" w="sm" len="sm"/>
            </a:ln>
          </p:spPr>
        </p:cxnSp>
        <p:sp>
          <p:nvSpPr>
            <p:cNvPr id="99" name="Text Box 153"/>
            <p:cNvSpPr txBox="1">
              <a:spLocks noChangeArrowheads="1"/>
            </p:cNvSpPr>
            <p:nvPr/>
          </p:nvSpPr>
          <p:spPr bwMode="auto">
            <a:xfrm>
              <a:off x="1295400" y="6629400"/>
              <a:ext cx="762000" cy="246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instr_valid</a:t>
              </a:r>
            </a:p>
          </p:txBody>
        </p:sp>
        <p:sp>
          <p:nvSpPr>
            <p:cNvPr id="100" name="Text Box 153"/>
            <p:cNvSpPr txBox="1">
              <a:spLocks noChangeArrowheads="1"/>
            </p:cNvSpPr>
            <p:nvPr/>
          </p:nvSpPr>
          <p:spPr bwMode="auto">
            <a:xfrm>
              <a:off x="1371600" y="6934200"/>
              <a:ext cx="838200" cy="246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imem_error</a:t>
              </a:r>
            </a:p>
          </p:txBody>
        </p:sp>
        <p:sp>
          <p:nvSpPr>
            <p:cNvPr id="101" name="Line 302"/>
            <p:cNvSpPr>
              <a:spLocks noChangeShapeType="1"/>
            </p:cNvSpPr>
            <p:nvPr/>
          </p:nvSpPr>
          <p:spPr bwMode="auto">
            <a:xfrm flipV="1">
              <a:off x="2209800" y="6324600"/>
              <a:ext cx="0" cy="4572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102" name="Group 308"/>
            <p:cNvGrpSpPr>
              <a:grpSpLocks/>
            </p:cNvGrpSpPr>
            <p:nvPr/>
          </p:nvGrpSpPr>
          <p:grpSpPr bwMode="auto">
            <a:xfrm>
              <a:off x="2133600" y="6705600"/>
              <a:ext cx="152400" cy="152400"/>
              <a:chOff x="240" y="4176"/>
              <a:chExt cx="192" cy="192"/>
            </a:xfrm>
          </p:grpSpPr>
          <p:sp>
            <p:nvSpPr>
              <p:cNvPr id="105" name="Oval 309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06" name="Rectangle 310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03" name="AutoShape 44"/>
            <p:cNvSpPr>
              <a:spLocks noChangeArrowheads="1"/>
            </p:cNvSpPr>
            <p:nvPr/>
          </p:nvSpPr>
          <p:spPr bwMode="auto">
            <a:xfrm>
              <a:off x="1828800" y="6019800"/>
              <a:ext cx="609600" cy="3048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stat</a:t>
              </a:r>
            </a:p>
          </p:txBody>
        </p:sp>
        <p:sp>
          <p:nvSpPr>
            <p:cNvPr id="104" name="Line 303"/>
            <p:cNvSpPr>
              <a:spLocks noChangeShapeType="1"/>
            </p:cNvSpPr>
            <p:nvPr/>
          </p:nvSpPr>
          <p:spPr bwMode="auto">
            <a:xfrm rot="16200000">
              <a:off x="2057400" y="5943600"/>
              <a:ext cx="1524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8151399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 Status</a:t>
            </a:r>
            <a:endParaRPr lang="en-US" dirty="0"/>
          </a:p>
        </p:txBody>
      </p:sp>
      <p:sp>
        <p:nvSpPr>
          <p:cNvPr id="367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4281488" cy="2514600"/>
          </a:xfrm>
        </p:spPr>
        <p:txBody>
          <a:bodyPr/>
          <a:lstStyle/>
          <a:p>
            <a:r>
              <a:rPr lang="en-US" dirty="0" smtClean="0"/>
              <a:t>Control Logic</a:t>
            </a:r>
          </a:p>
          <a:p>
            <a:pPr lvl="1"/>
            <a:r>
              <a:rPr lang="en-US" dirty="0" smtClean="0"/>
              <a:t>stat: What is instruction status?</a:t>
            </a:r>
            <a:endParaRPr lang="en-US" dirty="0"/>
          </a:p>
        </p:txBody>
      </p:sp>
      <p:grpSp>
        <p:nvGrpSpPr>
          <p:cNvPr id="2" name="Group 59"/>
          <p:cNvGrpSpPr/>
          <p:nvPr/>
        </p:nvGrpSpPr>
        <p:grpSpPr>
          <a:xfrm>
            <a:off x="4641850" y="876300"/>
            <a:ext cx="4038600" cy="3581400"/>
            <a:chOff x="1295400" y="5486400"/>
            <a:chExt cx="4038600" cy="3581400"/>
          </a:xfrm>
        </p:grpSpPr>
        <p:sp>
          <p:nvSpPr>
            <p:cNvPr id="61" name="Line 80"/>
            <p:cNvSpPr>
              <a:spLocks noChangeShapeType="1"/>
            </p:cNvSpPr>
            <p:nvPr/>
          </p:nvSpPr>
          <p:spPr bwMode="auto">
            <a:xfrm flipH="1" flipV="1">
              <a:off x="4495800" y="8229600"/>
              <a:ext cx="0" cy="5334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2" name="Rectangle 78"/>
            <p:cNvSpPr>
              <a:spLocks noChangeArrowheads="1"/>
            </p:cNvSpPr>
            <p:nvPr/>
          </p:nvSpPr>
          <p:spPr bwMode="auto">
            <a:xfrm>
              <a:off x="3657600" y="6629400"/>
              <a:ext cx="1066800" cy="8382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Data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memory</a:t>
              </a:r>
            </a:p>
          </p:txBody>
        </p:sp>
        <p:sp>
          <p:nvSpPr>
            <p:cNvPr id="63" name="Line 62"/>
            <p:cNvSpPr>
              <a:spLocks noChangeShapeType="1"/>
            </p:cNvSpPr>
            <p:nvPr/>
          </p:nvSpPr>
          <p:spPr bwMode="auto">
            <a:xfrm flipV="1">
              <a:off x="3810000" y="8229600"/>
              <a:ext cx="0" cy="5334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4" name="Line 82"/>
            <p:cNvSpPr>
              <a:spLocks noChangeShapeType="1"/>
            </p:cNvSpPr>
            <p:nvPr/>
          </p:nvSpPr>
          <p:spPr bwMode="auto">
            <a:xfrm flipH="1" flipV="1">
              <a:off x="3886200" y="7467600"/>
              <a:ext cx="0" cy="304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5" name="Freeform 83"/>
            <p:cNvSpPr>
              <a:spLocks/>
            </p:cNvSpPr>
            <p:nvPr/>
          </p:nvSpPr>
          <p:spPr bwMode="auto">
            <a:xfrm>
              <a:off x="4038600" y="8229600"/>
              <a:ext cx="457200" cy="381000"/>
            </a:xfrm>
            <a:custGeom>
              <a:avLst/>
              <a:gdLst>
                <a:gd name="T0" fmla="*/ 2147483647 w 384"/>
                <a:gd name="T1" fmla="*/ 2147483647 h 48"/>
                <a:gd name="T2" fmla="*/ 0 w 384"/>
                <a:gd name="T3" fmla="*/ 2147483647 h 48"/>
                <a:gd name="T4" fmla="*/ 0 w 384"/>
                <a:gd name="T5" fmla="*/ 0 h 48"/>
                <a:gd name="T6" fmla="*/ 0 60000 65536"/>
                <a:gd name="T7" fmla="*/ 0 60000 65536"/>
                <a:gd name="T8" fmla="*/ 0 60000 65536"/>
                <a:gd name="T9" fmla="*/ 0 w 384"/>
                <a:gd name="T10" fmla="*/ 0 h 48"/>
                <a:gd name="T11" fmla="*/ 384 w 384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4" h="48">
                  <a:moveTo>
                    <a:pt x="384" y="48"/>
                  </a:moveTo>
                  <a:lnTo>
                    <a:pt x="0" y="48"/>
                  </a:lnTo>
                  <a:lnTo>
                    <a:pt x="0" y="0"/>
                  </a:ln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6" name="AutoShape 84"/>
            <p:cNvSpPr>
              <a:spLocks noChangeArrowheads="1"/>
            </p:cNvSpPr>
            <p:nvPr/>
          </p:nvSpPr>
          <p:spPr bwMode="auto">
            <a:xfrm>
              <a:off x="2514600" y="6553200"/>
              <a:ext cx="685800" cy="4572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Mem.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read</a:t>
              </a:r>
            </a:p>
          </p:txBody>
        </p:sp>
        <p:sp>
          <p:nvSpPr>
            <p:cNvPr id="67" name="Line 86"/>
            <p:cNvSpPr>
              <a:spLocks noChangeShapeType="1"/>
            </p:cNvSpPr>
            <p:nvPr/>
          </p:nvSpPr>
          <p:spPr bwMode="auto">
            <a:xfrm flipV="1">
              <a:off x="4191000" y="6248400"/>
              <a:ext cx="0" cy="3810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8" name="Freeform 89"/>
            <p:cNvSpPr>
              <a:spLocks/>
            </p:cNvSpPr>
            <p:nvPr/>
          </p:nvSpPr>
          <p:spPr bwMode="auto">
            <a:xfrm flipH="1">
              <a:off x="2209800" y="8229600"/>
              <a:ext cx="2133600" cy="228600"/>
            </a:xfrm>
            <a:custGeom>
              <a:avLst/>
              <a:gdLst>
                <a:gd name="T0" fmla="*/ 2147483647 w 384"/>
                <a:gd name="T1" fmla="*/ 2147483647 h 48"/>
                <a:gd name="T2" fmla="*/ 0 w 384"/>
                <a:gd name="T3" fmla="*/ 2147483647 h 48"/>
                <a:gd name="T4" fmla="*/ 0 w 384"/>
                <a:gd name="T5" fmla="*/ 0 h 48"/>
                <a:gd name="T6" fmla="*/ 0 60000 65536"/>
                <a:gd name="T7" fmla="*/ 0 60000 65536"/>
                <a:gd name="T8" fmla="*/ 0 60000 65536"/>
                <a:gd name="T9" fmla="*/ 0 w 384"/>
                <a:gd name="T10" fmla="*/ 0 h 48"/>
                <a:gd name="T11" fmla="*/ 384 w 384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4" h="48">
                  <a:moveTo>
                    <a:pt x="384" y="48"/>
                  </a:moveTo>
                  <a:lnTo>
                    <a:pt x="0" y="48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9" name="Line 94"/>
            <p:cNvSpPr>
              <a:spLocks noChangeShapeType="1"/>
            </p:cNvSpPr>
            <p:nvPr/>
          </p:nvSpPr>
          <p:spPr bwMode="auto">
            <a:xfrm rot="16200000" flipH="1" flipV="1">
              <a:off x="3429000" y="6553200"/>
              <a:ext cx="0" cy="4572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 type="triangle" w="sm" len="sm"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0" name="Line 95"/>
            <p:cNvSpPr>
              <a:spLocks noChangeShapeType="1"/>
            </p:cNvSpPr>
            <p:nvPr/>
          </p:nvSpPr>
          <p:spPr bwMode="auto">
            <a:xfrm rot="16200000" flipH="1" flipV="1">
              <a:off x="3429000" y="7086600"/>
              <a:ext cx="0" cy="4572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 type="triangle" w="sm" len="sm"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1" name="AutoShape 79"/>
            <p:cNvSpPr>
              <a:spLocks noChangeArrowheads="1"/>
            </p:cNvSpPr>
            <p:nvPr/>
          </p:nvSpPr>
          <p:spPr bwMode="auto">
            <a:xfrm>
              <a:off x="3581400" y="7772400"/>
              <a:ext cx="609600" cy="4572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Mem.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addr</a:t>
              </a:r>
            </a:p>
          </p:txBody>
        </p:sp>
        <p:sp>
          <p:nvSpPr>
            <p:cNvPr id="72" name="Text Box 153"/>
            <p:cNvSpPr txBox="1">
              <a:spLocks noChangeArrowheads="1"/>
            </p:cNvSpPr>
            <p:nvPr/>
          </p:nvSpPr>
          <p:spPr bwMode="auto">
            <a:xfrm>
              <a:off x="3200400" y="6553200"/>
              <a:ext cx="60960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read</a:t>
              </a:r>
            </a:p>
          </p:txBody>
        </p:sp>
        <p:sp>
          <p:nvSpPr>
            <p:cNvPr id="73" name="Text Box 154"/>
            <p:cNvSpPr txBox="1">
              <a:spLocks noChangeArrowheads="1"/>
            </p:cNvSpPr>
            <p:nvPr/>
          </p:nvSpPr>
          <p:spPr bwMode="auto">
            <a:xfrm>
              <a:off x="3200400" y="7299325"/>
              <a:ext cx="53340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write</a:t>
              </a:r>
            </a:p>
          </p:txBody>
        </p:sp>
        <p:sp>
          <p:nvSpPr>
            <p:cNvPr id="74" name="Text Box 179"/>
            <p:cNvSpPr txBox="1">
              <a:spLocks noChangeArrowheads="1"/>
            </p:cNvSpPr>
            <p:nvPr/>
          </p:nvSpPr>
          <p:spPr bwMode="auto">
            <a:xfrm>
              <a:off x="4191000" y="6384925"/>
              <a:ext cx="76200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data out</a:t>
              </a:r>
            </a:p>
          </p:txBody>
        </p:sp>
        <p:grpSp>
          <p:nvGrpSpPr>
            <p:cNvPr id="3" name="Group 210"/>
            <p:cNvGrpSpPr>
              <a:grpSpLocks/>
            </p:cNvGrpSpPr>
            <p:nvPr/>
          </p:nvGrpSpPr>
          <p:grpSpPr bwMode="auto">
            <a:xfrm>
              <a:off x="4419600" y="8534400"/>
              <a:ext cx="152400" cy="152400"/>
              <a:chOff x="240" y="4176"/>
              <a:chExt cx="192" cy="192"/>
            </a:xfrm>
          </p:grpSpPr>
          <p:sp>
            <p:nvSpPr>
              <p:cNvPr id="113" name="Oval 211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4" name="Rectangle 212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76" name="AutoShape 239"/>
            <p:cNvSpPr>
              <a:spLocks noChangeArrowheads="1"/>
            </p:cNvSpPr>
            <p:nvPr/>
          </p:nvSpPr>
          <p:spPr bwMode="auto">
            <a:xfrm>
              <a:off x="4267200" y="7772400"/>
              <a:ext cx="609600" cy="4572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Mem.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data</a:t>
              </a:r>
            </a:p>
          </p:txBody>
        </p:sp>
        <p:sp>
          <p:nvSpPr>
            <p:cNvPr id="77" name="Oval 246"/>
            <p:cNvSpPr>
              <a:spLocks noChangeArrowheads="1"/>
            </p:cNvSpPr>
            <p:nvPr/>
          </p:nvSpPr>
          <p:spPr bwMode="auto">
            <a:xfrm>
              <a:off x="3581400" y="86868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valE</a:t>
              </a:r>
            </a:p>
          </p:txBody>
        </p:sp>
        <p:sp>
          <p:nvSpPr>
            <p:cNvPr id="78" name="Oval 250"/>
            <p:cNvSpPr>
              <a:spLocks noChangeArrowheads="1"/>
            </p:cNvSpPr>
            <p:nvPr/>
          </p:nvSpPr>
          <p:spPr bwMode="auto">
            <a:xfrm>
              <a:off x="3962400" y="59436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valM</a:t>
              </a:r>
            </a:p>
          </p:txBody>
        </p:sp>
        <p:sp>
          <p:nvSpPr>
            <p:cNvPr id="79" name="Oval 294"/>
            <p:cNvSpPr>
              <a:spLocks noChangeArrowheads="1"/>
            </p:cNvSpPr>
            <p:nvPr/>
          </p:nvSpPr>
          <p:spPr bwMode="auto">
            <a:xfrm>
              <a:off x="4191000" y="86868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valA</a:t>
              </a:r>
            </a:p>
          </p:txBody>
        </p:sp>
        <p:sp>
          <p:nvSpPr>
            <p:cNvPr id="80" name="Oval 295"/>
            <p:cNvSpPr>
              <a:spLocks noChangeArrowheads="1"/>
            </p:cNvSpPr>
            <p:nvPr/>
          </p:nvSpPr>
          <p:spPr bwMode="auto">
            <a:xfrm>
              <a:off x="4572000" y="86868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valP</a:t>
              </a:r>
            </a:p>
          </p:txBody>
        </p:sp>
        <p:sp>
          <p:nvSpPr>
            <p:cNvPr id="81" name="Line 296"/>
            <p:cNvSpPr>
              <a:spLocks noChangeShapeType="1"/>
            </p:cNvSpPr>
            <p:nvPr/>
          </p:nvSpPr>
          <p:spPr bwMode="auto">
            <a:xfrm flipH="1" flipV="1">
              <a:off x="4572000" y="7467600"/>
              <a:ext cx="0" cy="304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2" name="AutoShape 297"/>
            <p:cNvSpPr>
              <a:spLocks noChangeArrowheads="1"/>
            </p:cNvSpPr>
            <p:nvPr/>
          </p:nvSpPr>
          <p:spPr bwMode="auto">
            <a:xfrm>
              <a:off x="2514600" y="7086600"/>
              <a:ext cx="685800" cy="4572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Mem.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write</a:t>
              </a:r>
            </a:p>
          </p:txBody>
        </p:sp>
        <p:sp>
          <p:nvSpPr>
            <p:cNvPr id="83" name="Text Box 298"/>
            <p:cNvSpPr txBox="1">
              <a:spLocks noChangeArrowheads="1"/>
            </p:cNvSpPr>
            <p:nvPr/>
          </p:nvSpPr>
          <p:spPr bwMode="auto">
            <a:xfrm>
              <a:off x="4572000" y="7467600"/>
              <a:ext cx="76200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data in</a:t>
              </a:r>
            </a:p>
          </p:txBody>
        </p:sp>
        <p:sp>
          <p:nvSpPr>
            <p:cNvPr id="84" name="Oval 299"/>
            <p:cNvSpPr>
              <a:spLocks noChangeArrowheads="1"/>
            </p:cNvSpPr>
            <p:nvPr/>
          </p:nvSpPr>
          <p:spPr bwMode="auto">
            <a:xfrm>
              <a:off x="1981200" y="86868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icode</a:t>
              </a:r>
            </a:p>
          </p:txBody>
        </p:sp>
        <p:sp>
          <p:nvSpPr>
            <p:cNvPr id="85" name="Freeform 301"/>
            <p:cNvSpPr>
              <a:spLocks/>
            </p:cNvSpPr>
            <p:nvPr/>
          </p:nvSpPr>
          <p:spPr bwMode="auto">
            <a:xfrm>
              <a:off x="2209800" y="6781800"/>
              <a:ext cx="304800" cy="1981200"/>
            </a:xfrm>
            <a:custGeom>
              <a:avLst/>
              <a:gdLst>
                <a:gd name="T0" fmla="*/ 0 w 192"/>
                <a:gd name="T1" fmla="*/ 2147483647 h 1248"/>
                <a:gd name="T2" fmla="*/ 0 w 192"/>
                <a:gd name="T3" fmla="*/ 0 h 1248"/>
                <a:gd name="T4" fmla="*/ 2147483647 w 192"/>
                <a:gd name="T5" fmla="*/ 0 h 1248"/>
                <a:gd name="T6" fmla="*/ 0 60000 65536"/>
                <a:gd name="T7" fmla="*/ 0 60000 65536"/>
                <a:gd name="T8" fmla="*/ 0 60000 65536"/>
                <a:gd name="T9" fmla="*/ 0 w 192"/>
                <a:gd name="T10" fmla="*/ 0 h 1248"/>
                <a:gd name="T11" fmla="*/ 192 w 192"/>
                <a:gd name="T12" fmla="*/ 1248 h 12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1248">
                  <a:moveTo>
                    <a:pt x="0" y="1248"/>
                  </a:moveTo>
                  <a:lnTo>
                    <a:pt x="0" y="0"/>
                  </a:lnTo>
                  <a:lnTo>
                    <a:pt x="192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6" name="Line 302"/>
            <p:cNvSpPr>
              <a:spLocks noChangeShapeType="1"/>
            </p:cNvSpPr>
            <p:nvPr/>
          </p:nvSpPr>
          <p:spPr bwMode="auto">
            <a:xfrm>
              <a:off x="2209800" y="7315200"/>
              <a:ext cx="3048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7" name="Line 303"/>
            <p:cNvSpPr>
              <a:spLocks noChangeShapeType="1"/>
            </p:cNvSpPr>
            <p:nvPr/>
          </p:nvSpPr>
          <p:spPr bwMode="auto">
            <a:xfrm rot="16200000">
              <a:off x="3543300" y="8343900"/>
              <a:ext cx="2286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8" name="Line 304"/>
            <p:cNvSpPr>
              <a:spLocks noChangeShapeType="1"/>
            </p:cNvSpPr>
            <p:nvPr/>
          </p:nvSpPr>
          <p:spPr bwMode="auto">
            <a:xfrm flipV="1">
              <a:off x="4724400" y="8229600"/>
              <a:ext cx="0" cy="5334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4" name="Group 305"/>
            <p:cNvGrpSpPr>
              <a:grpSpLocks/>
            </p:cNvGrpSpPr>
            <p:nvPr/>
          </p:nvGrpSpPr>
          <p:grpSpPr bwMode="auto">
            <a:xfrm>
              <a:off x="3581400" y="8382000"/>
              <a:ext cx="152400" cy="152400"/>
              <a:chOff x="240" y="4176"/>
              <a:chExt cx="192" cy="192"/>
            </a:xfrm>
          </p:grpSpPr>
          <p:sp>
            <p:nvSpPr>
              <p:cNvPr id="111" name="Oval 306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2" name="Rectangle 307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5" name="Group 308"/>
            <p:cNvGrpSpPr>
              <a:grpSpLocks/>
            </p:cNvGrpSpPr>
            <p:nvPr/>
          </p:nvGrpSpPr>
          <p:grpSpPr bwMode="auto">
            <a:xfrm>
              <a:off x="2133600" y="7239000"/>
              <a:ext cx="152400" cy="152400"/>
              <a:chOff x="240" y="4176"/>
              <a:chExt cx="192" cy="192"/>
            </a:xfrm>
          </p:grpSpPr>
          <p:sp>
            <p:nvSpPr>
              <p:cNvPr id="109" name="Oval 309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0" name="Rectangle 310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6" name="Group 311"/>
            <p:cNvGrpSpPr>
              <a:grpSpLocks/>
            </p:cNvGrpSpPr>
            <p:nvPr/>
          </p:nvGrpSpPr>
          <p:grpSpPr bwMode="auto">
            <a:xfrm>
              <a:off x="2133600" y="8382000"/>
              <a:ext cx="152400" cy="152400"/>
              <a:chOff x="240" y="4176"/>
              <a:chExt cx="192" cy="192"/>
            </a:xfrm>
          </p:grpSpPr>
          <p:sp>
            <p:nvSpPr>
              <p:cNvPr id="107" name="Oval 312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08" name="Rectangle 313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92" name="Oval 71"/>
            <p:cNvSpPr>
              <a:spLocks noChangeArrowheads="1"/>
            </p:cNvSpPr>
            <p:nvPr/>
          </p:nvSpPr>
          <p:spPr bwMode="auto">
            <a:xfrm>
              <a:off x="1905000" y="54864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Stat</a:t>
              </a:r>
            </a:p>
          </p:txBody>
        </p:sp>
        <p:cxnSp>
          <p:nvCxnSpPr>
            <p:cNvPr id="93" name="Straight Connector 119"/>
            <p:cNvCxnSpPr>
              <a:cxnSpLocks noChangeShapeType="1"/>
            </p:cNvCxnSpPr>
            <p:nvPr/>
          </p:nvCxnSpPr>
          <p:spPr bwMode="auto">
            <a:xfrm>
              <a:off x="2362200" y="6477000"/>
              <a:ext cx="1447800" cy="1588"/>
            </a:xfrm>
            <a:prstGeom prst="line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 type="none" w="sm" len="sm"/>
            </a:ln>
          </p:spPr>
        </p:cxnSp>
        <p:cxnSp>
          <p:nvCxnSpPr>
            <p:cNvPr id="94" name="Straight Connector 125"/>
            <p:cNvCxnSpPr>
              <a:cxnSpLocks noChangeShapeType="1"/>
            </p:cNvCxnSpPr>
            <p:nvPr/>
          </p:nvCxnSpPr>
          <p:spPr bwMode="auto">
            <a:xfrm rot="5400000">
              <a:off x="3732213" y="6553200"/>
              <a:ext cx="153988" cy="1587"/>
            </a:xfrm>
            <a:prstGeom prst="line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 type="none" w="sm" len="sm"/>
            </a:ln>
          </p:spPr>
        </p:cxnSp>
        <p:sp>
          <p:nvSpPr>
            <p:cNvPr id="95" name="Text Box 153"/>
            <p:cNvSpPr txBox="1">
              <a:spLocks noChangeArrowheads="1"/>
            </p:cNvSpPr>
            <p:nvPr/>
          </p:nvSpPr>
          <p:spPr bwMode="auto">
            <a:xfrm>
              <a:off x="2438400" y="6248400"/>
              <a:ext cx="1219200" cy="246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dmem_error</a:t>
              </a:r>
            </a:p>
          </p:txBody>
        </p:sp>
        <p:cxnSp>
          <p:nvCxnSpPr>
            <p:cNvPr id="96" name="Straight Connector 120"/>
            <p:cNvCxnSpPr>
              <a:cxnSpLocks noChangeShapeType="1"/>
            </p:cNvCxnSpPr>
            <p:nvPr/>
          </p:nvCxnSpPr>
          <p:spPr bwMode="auto">
            <a:xfrm rot="5400000">
              <a:off x="1754188" y="6627812"/>
              <a:ext cx="609600" cy="3175"/>
            </a:xfrm>
            <a:prstGeom prst="line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triangle" w="sm" len="sm"/>
              <a:tailEnd type="none" w="sm" len="sm"/>
            </a:ln>
          </p:spPr>
        </p:cxnSp>
        <p:cxnSp>
          <p:nvCxnSpPr>
            <p:cNvPr id="97" name="Straight Connector 120"/>
            <p:cNvCxnSpPr>
              <a:cxnSpLocks noChangeShapeType="1"/>
            </p:cNvCxnSpPr>
            <p:nvPr/>
          </p:nvCxnSpPr>
          <p:spPr bwMode="auto">
            <a:xfrm rot="5400000">
              <a:off x="2297906" y="6390482"/>
              <a:ext cx="130175" cy="1588"/>
            </a:xfrm>
            <a:prstGeom prst="line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triangle" w="sm" len="sm"/>
              <a:tailEnd type="none" w="sm" len="sm"/>
            </a:ln>
          </p:spPr>
        </p:cxnSp>
        <p:cxnSp>
          <p:nvCxnSpPr>
            <p:cNvPr id="98" name="Straight Connector 119"/>
            <p:cNvCxnSpPr>
              <a:cxnSpLocks noChangeShapeType="1"/>
            </p:cNvCxnSpPr>
            <p:nvPr/>
          </p:nvCxnSpPr>
          <p:spPr bwMode="auto">
            <a:xfrm rot="5400000">
              <a:off x="1754188" y="6475412"/>
              <a:ext cx="304800" cy="3175"/>
            </a:xfrm>
            <a:prstGeom prst="line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triangle" w="sm" len="sm"/>
              <a:tailEnd type="none" w="sm" len="sm"/>
            </a:ln>
          </p:spPr>
        </p:cxnSp>
        <p:sp>
          <p:nvSpPr>
            <p:cNvPr id="99" name="Text Box 153"/>
            <p:cNvSpPr txBox="1">
              <a:spLocks noChangeArrowheads="1"/>
            </p:cNvSpPr>
            <p:nvPr/>
          </p:nvSpPr>
          <p:spPr bwMode="auto">
            <a:xfrm>
              <a:off x="1295400" y="6629400"/>
              <a:ext cx="762000" cy="246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instr_valid</a:t>
              </a:r>
            </a:p>
          </p:txBody>
        </p:sp>
        <p:sp>
          <p:nvSpPr>
            <p:cNvPr id="100" name="Text Box 153"/>
            <p:cNvSpPr txBox="1">
              <a:spLocks noChangeArrowheads="1"/>
            </p:cNvSpPr>
            <p:nvPr/>
          </p:nvSpPr>
          <p:spPr bwMode="auto">
            <a:xfrm>
              <a:off x="1371600" y="6934200"/>
              <a:ext cx="838200" cy="246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imem_error</a:t>
              </a:r>
            </a:p>
          </p:txBody>
        </p:sp>
        <p:sp>
          <p:nvSpPr>
            <p:cNvPr id="101" name="Line 302"/>
            <p:cNvSpPr>
              <a:spLocks noChangeShapeType="1"/>
            </p:cNvSpPr>
            <p:nvPr/>
          </p:nvSpPr>
          <p:spPr bwMode="auto">
            <a:xfrm flipV="1">
              <a:off x="2209800" y="6324600"/>
              <a:ext cx="0" cy="4572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7" name="Group 308"/>
            <p:cNvGrpSpPr>
              <a:grpSpLocks/>
            </p:cNvGrpSpPr>
            <p:nvPr/>
          </p:nvGrpSpPr>
          <p:grpSpPr bwMode="auto">
            <a:xfrm>
              <a:off x="2133600" y="6705600"/>
              <a:ext cx="152400" cy="152400"/>
              <a:chOff x="240" y="4176"/>
              <a:chExt cx="192" cy="192"/>
            </a:xfrm>
          </p:grpSpPr>
          <p:sp>
            <p:nvSpPr>
              <p:cNvPr id="105" name="Oval 309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06" name="Rectangle 310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03" name="AutoShape 44"/>
            <p:cNvSpPr>
              <a:spLocks noChangeArrowheads="1"/>
            </p:cNvSpPr>
            <p:nvPr/>
          </p:nvSpPr>
          <p:spPr bwMode="auto">
            <a:xfrm>
              <a:off x="1828800" y="6019800"/>
              <a:ext cx="609600" cy="3048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stat</a:t>
              </a:r>
            </a:p>
          </p:txBody>
        </p:sp>
        <p:sp>
          <p:nvSpPr>
            <p:cNvPr id="104" name="Line 303"/>
            <p:cNvSpPr>
              <a:spLocks noChangeShapeType="1"/>
            </p:cNvSpPr>
            <p:nvPr/>
          </p:nvSpPr>
          <p:spPr bwMode="auto">
            <a:xfrm rot="16200000">
              <a:off x="2057400" y="5943600"/>
              <a:ext cx="1524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59" name="Text Box 32"/>
          <p:cNvSpPr txBox="1">
            <a:spLocks noChangeArrowheads="1"/>
          </p:cNvSpPr>
          <p:nvPr/>
        </p:nvSpPr>
        <p:spPr bwMode="auto">
          <a:xfrm>
            <a:off x="755650" y="4489450"/>
            <a:ext cx="8001000" cy="181588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## Determine instruction status</a:t>
            </a:r>
          </a:p>
          <a:p>
            <a:pPr algn="l">
              <a:lnSpc>
                <a:spcPct val="100000"/>
              </a:lnSpc>
            </a:pP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Stat = [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imem_error</a:t>
            </a:r>
            <a:r>
              <a:rPr lang="en-US" sz="1600" dirty="0" smtClean="0">
                <a:latin typeface="Courier New" pitchFamily="49" charset="0"/>
              </a:rPr>
              <a:t> || </a:t>
            </a:r>
            <a:r>
              <a:rPr lang="en-US" sz="1600" dirty="0" err="1" smtClean="0">
                <a:latin typeface="Courier New" pitchFamily="49" charset="0"/>
              </a:rPr>
              <a:t>dmem_error</a:t>
            </a:r>
            <a:r>
              <a:rPr lang="en-US" sz="1600" dirty="0" smtClean="0">
                <a:latin typeface="Courier New" pitchFamily="49" charset="0"/>
              </a:rPr>
              <a:t> : SADR;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!</a:t>
            </a:r>
            <a:r>
              <a:rPr lang="en-US" sz="1600" dirty="0" err="1" smtClean="0">
                <a:latin typeface="Courier New" pitchFamily="49" charset="0"/>
              </a:rPr>
              <a:t>instr_valid</a:t>
            </a:r>
            <a:r>
              <a:rPr lang="en-US" sz="1600" dirty="0" smtClean="0">
                <a:latin typeface="Courier New" pitchFamily="49" charset="0"/>
              </a:rPr>
              <a:t>: SINS;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</a:t>
            </a:r>
            <a:r>
              <a:rPr lang="en-US" sz="1600" dirty="0" err="1" smtClean="0">
                <a:latin typeface="Courier New" pitchFamily="49" charset="0"/>
              </a:rPr>
              <a:t>icode</a:t>
            </a:r>
            <a:r>
              <a:rPr lang="en-US" sz="1600" dirty="0" smtClean="0">
                <a:latin typeface="Courier New" pitchFamily="49" charset="0"/>
              </a:rPr>
              <a:t> == IHALT : SHLT;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	1 : SAOK;</a:t>
            </a:r>
          </a:p>
          <a:p>
            <a:pPr algn="l">
              <a:lnSpc>
                <a:spcPct val="100000"/>
              </a:lnSpc>
            </a:pPr>
            <a:r>
              <a:rPr lang="en-US" sz="1600" dirty="0" smtClean="0">
                <a:latin typeface="Courier New" pitchFamily="49" charset="0"/>
              </a:rPr>
              <a:t>];</a:t>
            </a:r>
            <a:endParaRPr lang="en-US" sz="16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854787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Memory Address</a:t>
            </a:r>
          </a:p>
        </p:txBody>
      </p:sp>
      <p:grpSp>
        <p:nvGrpSpPr>
          <p:cNvPr id="396291" name="Group 3"/>
          <p:cNvGrpSpPr>
            <a:grpSpLocks/>
          </p:cNvGrpSpPr>
          <p:nvPr/>
        </p:nvGrpSpPr>
        <p:grpSpPr bwMode="auto">
          <a:xfrm>
            <a:off x="1905000" y="914400"/>
            <a:ext cx="7010400" cy="4419600"/>
            <a:chOff x="1008" y="864"/>
            <a:chExt cx="4416" cy="2784"/>
          </a:xfrm>
        </p:grpSpPr>
        <p:sp>
          <p:nvSpPr>
            <p:cNvPr id="396292" name="Text Box 4"/>
            <p:cNvSpPr txBox="1">
              <a:spLocks noChangeArrowheads="1"/>
            </p:cNvSpPr>
            <p:nvPr/>
          </p:nvSpPr>
          <p:spPr bwMode="auto">
            <a:xfrm>
              <a:off x="1776" y="86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 smtClean="0"/>
                <a:t>OPq</a:t>
              </a:r>
              <a:r>
                <a:rPr lang="en-US" sz="1600" dirty="0" smtClean="0"/>
                <a:t> </a:t>
              </a:r>
              <a:r>
                <a:rPr lang="en-US" sz="1600" dirty="0" err="1"/>
                <a:t>rA</a:t>
              </a:r>
              <a:r>
                <a:rPr lang="en-US" sz="1600" dirty="0"/>
                <a:t>, </a:t>
              </a:r>
              <a:r>
                <a:rPr lang="en-US" sz="1600" dirty="0" err="1"/>
                <a:t>rB</a:t>
              </a:r>
              <a:endParaRPr lang="en-US" sz="1600" dirty="0"/>
            </a:p>
          </p:txBody>
        </p:sp>
        <p:sp>
          <p:nvSpPr>
            <p:cNvPr id="396293" name="Text Box 5"/>
            <p:cNvSpPr txBox="1">
              <a:spLocks noChangeArrowheads="1"/>
            </p:cNvSpPr>
            <p:nvPr/>
          </p:nvSpPr>
          <p:spPr bwMode="auto">
            <a:xfrm>
              <a:off x="1008" y="1056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396294" name="Text Box 6"/>
            <p:cNvSpPr txBox="1">
              <a:spLocks noChangeArrowheads="1"/>
            </p:cNvSpPr>
            <p:nvPr/>
          </p:nvSpPr>
          <p:spPr bwMode="auto">
            <a:xfrm>
              <a:off x="1776" y="134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 smtClean="0">
                  <a:latin typeface="Courier New" pitchFamily="49" charset="0"/>
                </a:rPr>
                <a:t>rmmovq</a:t>
              </a:r>
              <a:r>
                <a:rPr lang="en-US" sz="1600" dirty="0" smtClean="0"/>
                <a:t> </a:t>
              </a:r>
              <a:r>
                <a:rPr lang="en-US" sz="1600" dirty="0" err="1"/>
                <a:t>rA</a:t>
              </a:r>
              <a:r>
                <a:rPr lang="en-US" sz="1600" dirty="0"/>
                <a:t>, D(</a:t>
              </a:r>
              <a:r>
                <a:rPr lang="en-US" sz="1600" dirty="0" err="1"/>
                <a:t>rB</a:t>
              </a:r>
              <a:r>
                <a:rPr lang="en-US" sz="1600" dirty="0"/>
                <a:t>)</a:t>
              </a:r>
            </a:p>
          </p:txBody>
        </p:sp>
        <p:sp>
          <p:nvSpPr>
            <p:cNvPr id="396295" name="Text Box 7"/>
            <p:cNvSpPr txBox="1">
              <a:spLocks noChangeArrowheads="1"/>
            </p:cNvSpPr>
            <p:nvPr/>
          </p:nvSpPr>
          <p:spPr bwMode="auto">
            <a:xfrm>
              <a:off x="1776" y="182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 smtClean="0">
                  <a:latin typeface="Courier New" pitchFamily="49" charset="0"/>
                </a:rPr>
                <a:t>popq</a:t>
              </a:r>
              <a:r>
                <a:rPr lang="en-US" sz="1600" dirty="0" smtClean="0"/>
                <a:t> </a:t>
              </a:r>
              <a:r>
                <a:rPr lang="en-US" sz="1600" dirty="0" err="1"/>
                <a:t>rA</a:t>
              </a:r>
              <a:endParaRPr lang="en-US" sz="1600" dirty="0"/>
            </a:p>
          </p:txBody>
        </p:sp>
        <p:sp>
          <p:nvSpPr>
            <p:cNvPr id="396296" name="Text Box 8"/>
            <p:cNvSpPr txBox="1">
              <a:spLocks noChangeArrowheads="1"/>
            </p:cNvSpPr>
            <p:nvPr/>
          </p:nvSpPr>
          <p:spPr bwMode="auto">
            <a:xfrm>
              <a:off x="1776" y="230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jXX Dest</a:t>
              </a:r>
            </a:p>
          </p:txBody>
        </p:sp>
        <p:sp>
          <p:nvSpPr>
            <p:cNvPr id="396297" name="Text Box 9"/>
            <p:cNvSpPr txBox="1">
              <a:spLocks noChangeArrowheads="1"/>
            </p:cNvSpPr>
            <p:nvPr/>
          </p:nvSpPr>
          <p:spPr bwMode="auto">
            <a:xfrm>
              <a:off x="1776" y="278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call</a:t>
              </a:r>
              <a:r>
                <a:rPr lang="en-US" sz="1600"/>
                <a:t> Dest</a:t>
              </a:r>
            </a:p>
          </p:txBody>
        </p:sp>
        <p:sp>
          <p:nvSpPr>
            <p:cNvPr id="396298" name="Text Box 10"/>
            <p:cNvSpPr txBox="1">
              <a:spLocks noChangeArrowheads="1"/>
            </p:cNvSpPr>
            <p:nvPr/>
          </p:nvSpPr>
          <p:spPr bwMode="auto">
            <a:xfrm>
              <a:off x="1776" y="326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ret</a:t>
              </a:r>
            </a:p>
          </p:txBody>
        </p:sp>
        <p:sp>
          <p:nvSpPr>
            <p:cNvPr id="396299" name="Text Box 11"/>
            <p:cNvSpPr txBox="1">
              <a:spLocks noChangeArrowheads="1"/>
            </p:cNvSpPr>
            <p:nvPr/>
          </p:nvSpPr>
          <p:spPr bwMode="auto">
            <a:xfrm>
              <a:off x="1776" y="1056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 </a:t>
              </a:r>
            </a:p>
          </p:txBody>
        </p:sp>
        <p:sp>
          <p:nvSpPr>
            <p:cNvPr id="396300" name="Text Box 12"/>
            <p:cNvSpPr txBox="1">
              <a:spLocks noChangeArrowheads="1"/>
            </p:cNvSpPr>
            <p:nvPr/>
          </p:nvSpPr>
          <p:spPr bwMode="auto">
            <a:xfrm>
              <a:off x="3648" y="105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No operation </a:t>
              </a:r>
            </a:p>
          </p:txBody>
        </p:sp>
        <p:grpSp>
          <p:nvGrpSpPr>
            <p:cNvPr id="396301" name="Group 13"/>
            <p:cNvGrpSpPr>
              <a:grpSpLocks/>
            </p:cNvGrpSpPr>
            <p:nvPr/>
          </p:nvGrpSpPr>
          <p:grpSpPr bwMode="auto">
            <a:xfrm>
              <a:off x="1008" y="1536"/>
              <a:ext cx="4416" cy="192"/>
              <a:chOff x="576" y="2352"/>
              <a:chExt cx="4416" cy="192"/>
            </a:xfrm>
          </p:grpSpPr>
          <p:sp>
            <p:nvSpPr>
              <p:cNvPr id="396302" name="Text Box 14"/>
              <p:cNvSpPr txBox="1">
                <a:spLocks noChangeArrowheads="1"/>
              </p:cNvSpPr>
              <p:nvPr/>
            </p:nvSpPr>
            <p:spPr bwMode="auto">
              <a:xfrm>
                <a:off x="1344" y="2352"/>
                <a:ext cx="1776" cy="192"/>
              </a:xfrm>
              <a:prstGeom prst="rect">
                <a:avLst/>
              </a:prstGeom>
              <a:solidFill>
                <a:srgbClr val="CCFF99"/>
              </a:solidFill>
              <a:ln w="190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 dirty="0"/>
                  <a:t> </a:t>
                </a:r>
                <a:r>
                  <a:rPr lang="en-US" sz="1600" dirty="0" smtClean="0"/>
                  <a:t>M</a:t>
                </a:r>
                <a:r>
                  <a:rPr lang="en-US" sz="1600" baseline="-25000" dirty="0" smtClean="0"/>
                  <a:t>8</a:t>
                </a:r>
                <a:r>
                  <a:rPr lang="en-US" sz="1600" dirty="0" smtClean="0"/>
                  <a:t>[</a:t>
                </a:r>
                <a:r>
                  <a:rPr lang="en-US" sz="1600" dirty="0" err="1">
                    <a:solidFill>
                      <a:srgbClr val="FF3300"/>
                    </a:solidFill>
                  </a:rPr>
                  <a:t>valE</a:t>
                </a:r>
                <a:r>
                  <a:rPr lang="en-US" sz="1600" dirty="0"/>
                  <a:t>] </a:t>
                </a:r>
                <a:r>
                  <a:rPr lang="en-US" sz="1600" dirty="0">
                    <a:sym typeface="Symbol" pitchFamily="18" charset="2"/>
                  </a:rPr>
                  <a:t></a:t>
                </a:r>
                <a:r>
                  <a:rPr lang="en-US" sz="1600" dirty="0"/>
                  <a:t> </a:t>
                </a:r>
                <a:r>
                  <a:rPr lang="en-US" sz="1600" dirty="0" err="1"/>
                  <a:t>valA</a:t>
                </a:r>
                <a:endParaRPr lang="en-US" sz="1600" dirty="0"/>
              </a:p>
            </p:txBody>
          </p:sp>
          <p:sp>
            <p:nvSpPr>
              <p:cNvPr id="396303" name="Text Box 15"/>
              <p:cNvSpPr txBox="1">
                <a:spLocks noChangeArrowheads="1"/>
              </p:cNvSpPr>
              <p:nvPr/>
            </p:nvSpPr>
            <p:spPr bwMode="auto">
              <a:xfrm>
                <a:off x="576" y="2352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Memory</a:t>
                </a:r>
              </a:p>
            </p:txBody>
          </p:sp>
          <p:sp>
            <p:nvSpPr>
              <p:cNvPr id="396304" name="Text Box 16"/>
              <p:cNvSpPr txBox="1">
                <a:spLocks noChangeArrowheads="1"/>
              </p:cNvSpPr>
              <p:nvPr/>
            </p:nvSpPr>
            <p:spPr bwMode="auto">
              <a:xfrm>
                <a:off x="3216" y="2352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Write value to memory  </a:t>
                </a:r>
              </a:p>
            </p:txBody>
          </p:sp>
        </p:grpSp>
        <p:grpSp>
          <p:nvGrpSpPr>
            <p:cNvPr id="396305" name="Group 17"/>
            <p:cNvGrpSpPr>
              <a:grpSpLocks/>
            </p:cNvGrpSpPr>
            <p:nvPr/>
          </p:nvGrpSpPr>
          <p:grpSpPr bwMode="auto">
            <a:xfrm>
              <a:off x="1008" y="2016"/>
              <a:ext cx="4416" cy="192"/>
              <a:chOff x="576" y="2352"/>
              <a:chExt cx="4416" cy="192"/>
            </a:xfrm>
          </p:grpSpPr>
          <p:sp>
            <p:nvSpPr>
              <p:cNvPr id="396306" name="Text Box 18"/>
              <p:cNvSpPr txBox="1">
                <a:spLocks noChangeArrowheads="1"/>
              </p:cNvSpPr>
              <p:nvPr/>
            </p:nvSpPr>
            <p:spPr bwMode="auto">
              <a:xfrm>
                <a:off x="1344" y="2352"/>
                <a:ext cx="1776" cy="192"/>
              </a:xfrm>
              <a:prstGeom prst="rect">
                <a:avLst/>
              </a:prstGeom>
              <a:solidFill>
                <a:srgbClr val="CCFF99"/>
              </a:solidFill>
              <a:ln w="190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 dirty="0" err="1"/>
                  <a:t>valM</a:t>
                </a:r>
                <a:r>
                  <a:rPr lang="en-US" sz="1600" dirty="0"/>
                  <a:t> </a:t>
                </a:r>
                <a:r>
                  <a:rPr lang="en-US" sz="1600" dirty="0">
                    <a:sym typeface="Symbol" pitchFamily="18" charset="2"/>
                  </a:rPr>
                  <a:t></a:t>
                </a:r>
                <a:r>
                  <a:rPr lang="en-US" sz="1600" dirty="0"/>
                  <a:t> </a:t>
                </a:r>
                <a:r>
                  <a:rPr lang="en-US" sz="1600" dirty="0" smtClean="0"/>
                  <a:t>M</a:t>
                </a:r>
                <a:r>
                  <a:rPr lang="en-US" sz="1600" baseline="-25000" dirty="0" smtClean="0"/>
                  <a:t>8</a:t>
                </a:r>
                <a:r>
                  <a:rPr lang="en-US" sz="1600" dirty="0" smtClean="0"/>
                  <a:t>[</a:t>
                </a:r>
                <a:r>
                  <a:rPr lang="en-US" sz="1600" dirty="0" err="1">
                    <a:solidFill>
                      <a:srgbClr val="FF3300"/>
                    </a:solidFill>
                  </a:rPr>
                  <a:t>valA</a:t>
                </a:r>
                <a:r>
                  <a:rPr lang="en-US" sz="1600" dirty="0"/>
                  <a:t>]</a:t>
                </a:r>
              </a:p>
            </p:txBody>
          </p:sp>
          <p:sp>
            <p:nvSpPr>
              <p:cNvPr id="396307" name="Text Box 19"/>
              <p:cNvSpPr txBox="1">
                <a:spLocks noChangeArrowheads="1"/>
              </p:cNvSpPr>
              <p:nvPr/>
            </p:nvSpPr>
            <p:spPr bwMode="auto">
              <a:xfrm>
                <a:off x="576" y="2352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Memory</a:t>
                </a:r>
              </a:p>
            </p:txBody>
          </p:sp>
          <p:sp>
            <p:nvSpPr>
              <p:cNvPr id="396308" name="Text Box 20"/>
              <p:cNvSpPr txBox="1">
                <a:spLocks noChangeArrowheads="1"/>
              </p:cNvSpPr>
              <p:nvPr/>
            </p:nvSpPr>
            <p:spPr bwMode="auto">
              <a:xfrm>
                <a:off x="3216" y="2352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Read from stack </a:t>
                </a:r>
              </a:p>
            </p:txBody>
          </p:sp>
        </p:grpSp>
        <p:grpSp>
          <p:nvGrpSpPr>
            <p:cNvPr id="396309" name="Group 21"/>
            <p:cNvGrpSpPr>
              <a:grpSpLocks/>
            </p:cNvGrpSpPr>
            <p:nvPr/>
          </p:nvGrpSpPr>
          <p:grpSpPr bwMode="auto">
            <a:xfrm>
              <a:off x="1008" y="2976"/>
              <a:ext cx="4416" cy="192"/>
              <a:chOff x="576" y="2352"/>
              <a:chExt cx="4416" cy="192"/>
            </a:xfrm>
          </p:grpSpPr>
          <p:sp>
            <p:nvSpPr>
              <p:cNvPr id="396310" name="Text Box 22"/>
              <p:cNvSpPr txBox="1">
                <a:spLocks noChangeArrowheads="1"/>
              </p:cNvSpPr>
              <p:nvPr/>
            </p:nvSpPr>
            <p:spPr bwMode="auto">
              <a:xfrm>
                <a:off x="1344" y="2352"/>
                <a:ext cx="1776" cy="192"/>
              </a:xfrm>
              <a:prstGeom prst="rect">
                <a:avLst/>
              </a:prstGeom>
              <a:solidFill>
                <a:srgbClr val="CCFF99"/>
              </a:solidFill>
              <a:ln w="190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 dirty="0" smtClean="0"/>
                  <a:t>M</a:t>
                </a:r>
                <a:r>
                  <a:rPr lang="en-US" sz="1600" baseline="-25000" dirty="0" smtClean="0"/>
                  <a:t>8</a:t>
                </a:r>
                <a:r>
                  <a:rPr lang="en-US" sz="1600" dirty="0" smtClean="0"/>
                  <a:t>[</a:t>
                </a:r>
                <a:r>
                  <a:rPr lang="en-US" sz="1600" dirty="0" err="1">
                    <a:solidFill>
                      <a:srgbClr val="FF3300"/>
                    </a:solidFill>
                  </a:rPr>
                  <a:t>valE</a:t>
                </a:r>
                <a:r>
                  <a:rPr lang="en-US" sz="1600" dirty="0"/>
                  <a:t>] </a:t>
                </a:r>
                <a:r>
                  <a:rPr lang="en-US" sz="1600" dirty="0">
                    <a:sym typeface="Symbol" pitchFamily="18" charset="2"/>
                  </a:rPr>
                  <a:t></a:t>
                </a:r>
                <a:r>
                  <a:rPr lang="en-US" sz="1600" dirty="0"/>
                  <a:t> </a:t>
                </a:r>
                <a:r>
                  <a:rPr lang="en-US" sz="1600" dirty="0" err="1"/>
                  <a:t>valP</a:t>
                </a:r>
                <a:r>
                  <a:rPr lang="en-US" sz="1600" dirty="0"/>
                  <a:t> </a:t>
                </a:r>
              </a:p>
            </p:txBody>
          </p:sp>
          <p:sp>
            <p:nvSpPr>
              <p:cNvPr id="396311" name="Text Box 23"/>
              <p:cNvSpPr txBox="1">
                <a:spLocks noChangeArrowheads="1"/>
              </p:cNvSpPr>
              <p:nvPr/>
            </p:nvSpPr>
            <p:spPr bwMode="auto">
              <a:xfrm>
                <a:off x="576" y="2352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Memory</a:t>
                </a:r>
              </a:p>
            </p:txBody>
          </p:sp>
          <p:sp>
            <p:nvSpPr>
              <p:cNvPr id="396312" name="Text Box 24"/>
              <p:cNvSpPr txBox="1">
                <a:spLocks noChangeArrowheads="1"/>
              </p:cNvSpPr>
              <p:nvPr/>
            </p:nvSpPr>
            <p:spPr bwMode="auto">
              <a:xfrm>
                <a:off x="3216" y="2352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Write return value on stack </a:t>
                </a:r>
              </a:p>
            </p:txBody>
          </p:sp>
        </p:grpSp>
        <p:grpSp>
          <p:nvGrpSpPr>
            <p:cNvPr id="396313" name="Group 25"/>
            <p:cNvGrpSpPr>
              <a:grpSpLocks/>
            </p:cNvGrpSpPr>
            <p:nvPr/>
          </p:nvGrpSpPr>
          <p:grpSpPr bwMode="auto">
            <a:xfrm>
              <a:off x="1008" y="3456"/>
              <a:ext cx="4416" cy="192"/>
              <a:chOff x="576" y="2352"/>
              <a:chExt cx="4416" cy="192"/>
            </a:xfrm>
          </p:grpSpPr>
          <p:sp>
            <p:nvSpPr>
              <p:cNvPr id="396314" name="Text Box 26"/>
              <p:cNvSpPr txBox="1">
                <a:spLocks noChangeArrowheads="1"/>
              </p:cNvSpPr>
              <p:nvPr/>
            </p:nvSpPr>
            <p:spPr bwMode="auto">
              <a:xfrm>
                <a:off x="1344" y="2352"/>
                <a:ext cx="1776" cy="192"/>
              </a:xfrm>
              <a:prstGeom prst="rect">
                <a:avLst/>
              </a:prstGeom>
              <a:solidFill>
                <a:srgbClr val="CCFF99"/>
              </a:solidFill>
              <a:ln w="190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 dirty="0" err="1"/>
                  <a:t>valM</a:t>
                </a:r>
                <a:r>
                  <a:rPr lang="en-US" sz="1600" dirty="0"/>
                  <a:t> </a:t>
                </a:r>
                <a:r>
                  <a:rPr lang="en-US" sz="1600" dirty="0">
                    <a:sym typeface="Symbol" pitchFamily="18" charset="2"/>
                  </a:rPr>
                  <a:t></a:t>
                </a:r>
                <a:r>
                  <a:rPr lang="en-US" sz="1600" dirty="0"/>
                  <a:t> </a:t>
                </a:r>
                <a:r>
                  <a:rPr lang="en-US" sz="1600" dirty="0" smtClean="0"/>
                  <a:t>M</a:t>
                </a:r>
                <a:r>
                  <a:rPr lang="en-US" sz="1600" baseline="-25000" dirty="0" smtClean="0"/>
                  <a:t>8</a:t>
                </a:r>
                <a:r>
                  <a:rPr lang="en-US" sz="1600" dirty="0" smtClean="0"/>
                  <a:t>[</a:t>
                </a:r>
                <a:r>
                  <a:rPr lang="en-US" sz="1600" dirty="0" err="1">
                    <a:solidFill>
                      <a:srgbClr val="FF3300"/>
                    </a:solidFill>
                  </a:rPr>
                  <a:t>valA</a:t>
                </a:r>
                <a:r>
                  <a:rPr lang="en-US" sz="1600" dirty="0"/>
                  <a:t>]  </a:t>
                </a:r>
              </a:p>
            </p:txBody>
          </p:sp>
          <p:sp>
            <p:nvSpPr>
              <p:cNvPr id="396315" name="Text Box 27"/>
              <p:cNvSpPr txBox="1">
                <a:spLocks noChangeArrowheads="1"/>
              </p:cNvSpPr>
              <p:nvPr/>
            </p:nvSpPr>
            <p:spPr bwMode="auto">
              <a:xfrm>
                <a:off x="576" y="2352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Memory</a:t>
                </a:r>
              </a:p>
            </p:txBody>
          </p:sp>
          <p:sp>
            <p:nvSpPr>
              <p:cNvPr id="396316" name="Text Box 28"/>
              <p:cNvSpPr txBox="1">
                <a:spLocks noChangeArrowheads="1"/>
              </p:cNvSpPr>
              <p:nvPr/>
            </p:nvSpPr>
            <p:spPr bwMode="auto">
              <a:xfrm>
                <a:off x="3216" y="2352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Read return address</a:t>
                </a:r>
              </a:p>
            </p:txBody>
          </p:sp>
        </p:grpSp>
        <p:sp>
          <p:nvSpPr>
            <p:cNvPr id="396317" name="Text Box 29"/>
            <p:cNvSpPr txBox="1">
              <a:spLocks noChangeArrowheads="1"/>
            </p:cNvSpPr>
            <p:nvPr/>
          </p:nvSpPr>
          <p:spPr bwMode="auto">
            <a:xfrm>
              <a:off x="1008" y="2496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396318" name="Text Box 30"/>
            <p:cNvSpPr txBox="1">
              <a:spLocks noChangeArrowheads="1"/>
            </p:cNvSpPr>
            <p:nvPr/>
          </p:nvSpPr>
          <p:spPr bwMode="auto">
            <a:xfrm>
              <a:off x="1776" y="2496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 </a:t>
              </a:r>
            </a:p>
          </p:txBody>
        </p:sp>
        <p:sp>
          <p:nvSpPr>
            <p:cNvPr id="396319" name="Text Box 31"/>
            <p:cNvSpPr txBox="1">
              <a:spLocks noChangeArrowheads="1"/>
            </p:cNvSpPr>
            <p:nvPr/>
          </p:nvSpPr>
          <p:spPr bwMode="auto">
            <a:xfrm>
              <a:off x="3648" y="249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No operation </a:t>
              </a:r>
            </a:p>
          </p:txBody>
        </p:sp>
      </p:grpSp>
      <p:sp>
        <p:nvSpPr>
          <p:cNvPr id="396320" name="Text Box 32"/>
          <p:cNvSpPr txBox="1">
            <a:spLocks noChangeArrowheads="1"/>
          </p:cNvSpPr>
          <p:nvPr/>
        </p:nvSpPr>
        <p:spPr bwMode="auto">
          <a:xfrm>
            <a:off x="914400" y="5467350"/>
            <a:ext cx="8001000" cy="131445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mem_addr</a:t>
            </a:r>
            <a:r>
              <a:rPr lang="en-US" sz="1600" dirty="0">
                <a:latin typeface="Courier New" pitchFamily="49" charset="0"/>
              </a:rPr>
              <a:t> = [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icode</a:t>
            </a:r>
            <a:r>
              <a:rPr lang="en-US" sz="1600" dirty="0">
                <a:latin typeface="Courier New" pitchFamily="49" charset="0"/>
              </a:rPr>
              <a:t> in { </a:t>
            </a:r>
            <a:r>
              <a:rPr lang="en-US" sz="1600" dirty="0" smtClean="0">
                <a:latin typeface="Courier New" pitchFamily="49" charset="0"/>
              </a:rPr>
              <a:t>IRMMOVQ, IPUSHQ, </a:t>
            </a:r>
            <a:r>
              <a:rPr lang="en-US" sz="1600" dirty="0">
                <a:latin typeface="Courier New" pitchFamily="49" charset="0"/>
              </a:rPr>
              <a:t>ICALL, </a:t>
            </a:r>
            <a:r>
              <a:rPr lang="en-US" sz="1600" dirty="0" smtClean="0">
                <a:latin typeface="Courier New" pitchFamily="49" charset="0"/>
              </a:rPr>
              <a:t>IMRMOVQ </a:t>
            </a:r>
            <a:r>
              <a:rPr lang="en-US" sz="1600" dirty="0">
                <a:latin typeface="Courier New" pitchFamily="49" charset="0"/>
              </a:rPr>
              <a:t>} : </a:t>
            </a:r>
            <a:r>
              <a:rPr lang="en-US" sz="1600" dirty="0" err="1">
                <a:latin typeface="Courier New" pitchFamily="49" charset="0"/>
              </a:rPr>
              <a:t>valE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icode</a:t>
            </a:r>
            <a:r>
              <a:rPr lang="en-US" sz="1600" dirty="0">
                <a:latin typeface="Courier New" pitchFamily="49" charset="0"/>
              </a:rPr>
              <a:t> in { </a:t>
            </a:r>
            <a:r>
              <a:rPr lang="en-US" sz="1600" dirty="0" smtClean="0">
                <a:latin typeface="Courier New" pitchFamily="49" charset="0"/>
              </a:rPr>
              <a:t>IPOPQ, </a:t>
            </a:r>
            <a:r>
              <a:rPr lang="en-US" sz="1600" dirty="0">
                <a:latin typeface="Courier New" pitchFamily="49" charset="0"/>
              </a:rPr>
              <a:t>IRET } : </a:t>
            </a:r>
            <a:r>
              <a:rPr lang="en-US" sz="1600" dirty="0" err="1">
                <a:latin typeface="Courier New" pitchFamily="49" charset="0"/>
              </a:rPr>
              <a:t>valA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# Other instructions don't need address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];</a:t>
            </a:r>
          </a:p>
        </p:txBody>
      </p:sp>
    </p:spTree>
    <p:extLst>
      <p:ext uri="{BB962C8B-B14F-4D97-AF65-F5344CB8AC3E}">
        <p14:creationId xmlns:p14="http://schemas.microsoft.com/office/powerpoint/2010/main" val="196351996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Memory Read</a:t>
            </a:r>
          </a:p>
        </p:txBody>
      </p:sp>
      <p:grpSp>
        <p:nvGrpSpPr>
          <p:cNvPr id="397315" name="Group 3"/>
          <p:cNvGrpSpPr>
            <a:grpSpLocks/>
          </p:cNvGrpSpPr>
          <p:nvPr/>
        </p:nvGrpSpPr>
        <p:grpSpPr bwMode="auto">
          <a:xfrm>
            <a:off x="1371600" y="1295400"/>
            <a:ext cx="7010400" cy="4419600"/>
            <a:chOff x="1008" y="864"/>
            <a:chExt cx="4416" cy="2784"/>
          </a:xfrm>
        </p:grpSpPr>
        <p:sp>
          <p:nvSpPr>
            <p:cNvPr id="397316" name="Text Box 4"/>
            <p:cNvSpPr txBox="1">
              <a:spLocks noChangeArrowheads="1"/>
            </p:cNvSpPr>
            <p:nvPr/>
          </p:nvSpPr>
          <p:spPr bwMode="auto">
            <a:xfrm>
              <a:off x="1776" y="86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 smtClean="0"/>
                <a:t>OPq</a:t>
              </a:r>
              <a:r>
                <a:rPr lang="en-US" sz="1600" dirty="0" smtClean="0"/>
                <a:t> </a:t>
              </a:r>
              <a:r>
                <a:rPr lang="en-US" sz="1600" dirty="0" err="1"/>
                <a:t>rA</a:t>
              </a:r>
              <a:r>
                <a:rPr lang="en-US" sz="1600" dirty="0"/>
                <a:t>, </a:t>
              </a:r>
              <a:r>
                <a:rPr lang="en-US" sz="1600" dirty="0" err="1"/>
                <a:t>rB</a:t>
              </a:r>
              <a:endParaRPr lang="en-US" sz="1600" dirty="0"/>
            </a:p>
          </p:txBody>
        </p:sp>
        <p:sp>
          <p:nvSpPr>
            <p:cNvPr id="397317" name="Text Box 5"/>
            <p:cNvSpPr txBox="1">
              <a:spLocks noChangeArrowheads="1"/>
            </p:cNvSpPr>
            <p:nvPr/>
          </p:nvSpPr>
          <p:spPr bwMode="auto">
            <a:xfrm>
              <a:off x="1008" y="1056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397318" name="Text Box 6"/>
            <p:cNvSpPr txBox="1">
              <a:spLocks noChangeArrowheads="1"/>
            </p:cNvSpPr>
            <p:nvPr/>
          </p:nvSpPr>
          <p:spPr bwMode="auto">
            <a:xfrm>
              <a:off x="1776" y="134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 smtClean="0">
                  <a:latin typeface="Courier New" pitchFamily="49" charset="0"/>
                </a:rPr>
                <a:t>rmmovq</a:t>
              </a:r>
              <a:r>
                <a:rPr lang="en-US" sz="1600" dirty="0" smtClean="0"/>
                <a:t> </a:t>
              </a:r>
              <a:r>
                <a:rPr lang="en-US" sz="1600" dirty="0" err="1"/>
                <a:t>rA</a:t>
              </a:r>
              <a:r>
                <a:rPr lang="en-US" sz="1600" dirty="0"/>
                <a:t>, D(</a:t>
              </a:r>
              <a:r>
                <a:rPr lang="en-US" sz="1600" dirty="0" err="1"/>
                <a:t>rB</a:t>
              </a:r>
              <a:r>
                <a:rPr lang="en-US" sz="1600" dirty="0"/>
                <a:t>)</a:t>
              </a:r>
            </a:p>
          </p:txBody>
        </p:sp>
        <p:sp>
          <p:nvSpPr>
            <p:cNvPr id="397319" name="Text Box 7"/>
            <p:cNvSpPr txBox="1">
              <a:spLocks noChangeArrowheads="1"/>
            </p:cNvSpPr>
            <p:nvPr/>
          </p:nvSpPr>
          <p:spPr bwMode="auto">
            <a:xfrm>
              <a:off x="1776" y="182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 smtClean="0">
                  <a:latin typeface="Courier New" pitchFamily="49" charset="0"/>
                </a:rPr>
                <a:t>popq</a:t>
              </a:r>
              <a:r>
                <a:rPr lang="en-US" sz="1600" dirty="0" smtClean="0"/>
                <a:t> </a:t>
              </a:r>
              <a:r>
                <a:rPr lang="en-US" sz="1600" dirty="0" err="1"/>
                <a:t>rA</a:t>
              </a:r>
              <a:endParaRPr lang="en-US" sz="1600" dirty="0"/>
            </a:p>
          </p:txBody>
        </p:sp>
        <p:sp>
          <p:nvSpPr>
            <p:cNvPr id="397320" name="Text Box 8"/>
            <p:cNvSpPr txBox="1">
              <a:spLocks noChangeArrowheads="1"/>
            </p:cNvSpPr>
            <p:nvPr/>
          </p:nvSpPr>
          <p:spPr bwMode="auto">
            <a:xfrm>
              <a:off x="1776" y="230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jXX Dest</a:t>
              </a:r>
            </a:p>
          </p:txBody>
        </p:sp>
        <p:sp>
          <p:nvSpPr>
            <p:cNvPr id="397321" name="Text Box 9"/>
            <p:cNvSpPr txBox="1">
              <a:spLocks noChangeArrowheads="1"/>
            </p:cNvSpPr>
            <p:nvPr/>
          </p:nvSpPr>
          <p:spPr bwMode="auto">
            <a:xfrm>
              <a:off x="1776" y="278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call</a:t>
              </a:r>
              <a:r>
                <a:rPr lang="en-US" sz="1600"/>
                <a:t> Dest</a:t>
              </a:r>
            </a:p>
          </p:txBody>
        </p:sp>
        <p:sp>
          <p:nvSpPr>
            <p:cNvPr id="397322" name="Text Box 10"/>
            <p:cNvSpPr txBox="1">
              <a:spLocks noChangeArrowheads="1"/>
            </p:cNvSpPr>
            <p:nvPr/>
          </p:nvSpPr>
          <p:spPr bwMode="auto">
            <a:xfrm>
              <a:off x="1776" y="326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ret</a:t>
              </a:r>
            </a:p>
          </p:txBody>
        </p:sp>
        <p:sp>
          <p:nvSpPr>
            <p:cNvPr id="397323" name="Text Box 11"/>
            <p:cNvSpPr txBox="1">
              <a:spLocks noChangeArrowheads="1"/>
            </p:cNvSpPr>
            <p:nvPr/>
          </p:nvSpPr>
          <p:spPr bwMode="auto">
            <a:xfrm>
              <a:off x="1776" y="1056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 </a:t>
              </a:r>
            </a:p>
          </p:txBody>
        </p:sp>
        <p:sp>
          <p:nvSpPr>
            <p:cNvPr id="397324" name="Text Box 12"/>
            <p:cNvSpPr txBox="1">
              <a:spLocks noChangeArrowheads="1"/>
            </p:cNvSpPr>
            <p:nvPr/>
          </p:nvSpPr>
          <p:spPr bwMode="auto">
            <a:xfrm>
              <a:off x="3648" y="105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No operation </a:t>
              </a:r>
            </a:p>
          </p:txBody>
        </p:sp>
        <p:grpSp>
          <p:nvGrpSpPr>
            <p:cNvPr id="397325" name="Group 13"/>
            <p:cNvGrpSpPr>
              <a:grpSpLocks/>
            </p:cNvGrpSpPr>
            <p:nvPr/>
          </p:nvGrpSpPr>
          <p:grpSpPr bwMode="auto">
            <a:xfrm>
              <a:off x="1008" y="1536"/>
              <a:ext cx="4416" cy="192"/>
              <a:chOff x="576" y="2352"/>
              <a:chExt cx="4416" cy="192"/>
            </a:xfrm>
          </p:grpSpPr>
          <p:sp>
            <p:nvSpPr>
              <p:cNvPr id="397326" name="Text Box 14"/>
              <p:cNvSpPr txBox="1">
                <a:spLocks noChangeArrowheads="1"/>
              </p:cNvSpPr>
              <p:nvPr/>
            </p:nvSpPr>
            <p:spPr bwMode="auto">
              <a:xfrm>
                <a:off x="1344" y="2352"/>
                <a:ext cx="1776" cy="192"/>
              </a:xfrm>
              <a:prstGeom prst="rect">
                <a:avLst/>
              </a:prstGeom>
              <a:solidFill>
                <a:srgbClr val="CCFF99"/>
              </a:solidFill>
              <a:ln w="190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 dirty="0"/>
                  <a:t> </a:t>
                </a:r>
                <a:r>
                  <a:rPr lang="en-US" sz="1600" dirty="0" smtClean="0"/>
                  <a:t>M</a:t>
                </a:r>
                <a:r>
                  <a:rPr lang="en-US" sz="1600" baseline="-25000" dirty="0" smtClean="0"/>
                  <a:t>8</a:t>
                </a:r>
                <a:r>
                  <a:rPr lang="en-US" sz="1600" dirty="0" smtClean="0"/>
                  <a:t>[</a:t>
                </a:r>
                <a:r>
                  <a:rPr lang="en-US" sz="1600" dirty="0" err="1"/>
                  <a:t>valE</a:t>
                </a:r>
                <a:r>
                  <a:rPr lang="en-US" sz="1600" dirty="0"/>
                  <a:t>] </a:t>
                </a:r>
                <a:r>
                  <a:rPr lang="en-US" sz="1600" dirty="0">
                    <a:sym typeface="Symbol" pitchFamily="18" charset="2"/>
                  </a:rPr>
                  <a:t></a:t>
                </a:r>
                <a:r>
                  <a:rPr lang="en-US" sz="1600" dirty="0"/>
                  <a:t> </a:t>
                </a:r>
                <a:r>
                  <a:rPr lang="en-US" sz="1600" dirty="0" err="1"/>
                  <a:t>valA</a:t>
                </a:r>
                <a:endParaRPr lang="en-US" sz="1600" dirty="0"/>
              </a:p>
            </p:txBody>
          </p:sp>
          <p:sp>
            <p:nvSpPr>
              <p:cNvPr id="397327" name="Text Box 15"/>
              <p:cNvSpPr txBox="1">
                <a:spLocks noChangeArrowheads="1"/>
              </p:cNvSpPr>
              <p:nvPr/>
            </p:nvSpPr>
            <p:spPr bwMode="auto">
              <a:xfrm>
                <a:off x="576" y="2352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Memory</a:t>
                </a:r>
              </a:p>
            </p:txBody>
          </p:sp>
          <p:sp>
            <p:nvSpPr>
              <p:cNvPr id="397328" name="Text Box 16"/>
              <p:cNvSpPr txBox="1">
                <a:spLocks noChangeArrowheads="1"/>
              </p:cNvSpPr>
              <p:nvPr/>
            </p:nvSpPr>
            <p:spPr bwMode="auto">
              <a:xfrm>
                <a:off x="3216" y="2352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Write value to memory  </a:t>
                </a:r>
              </a:p>
            </p:txBody>
          </p:sp>
        </p:grpSp>
        <p:grpSp>
          <p:nvGrpSpPr>
            <p:cNvPr id="397329" name="Group 17"/>
            <p:cNvGrpSpPr>
              <a:grpSpLocks/>
            </p:cNvGrpSpPr>
            <p:nvPr/>
          </p:nvGrpSpPr>
          <p:grpSpPr bwMode="auto">
            <a:xfrm>
              <a:off x="1008" y="2016"/>
              <a:ext cx="4416" cy="192"/>
              <a:chOff x="576" y="2352"/>
              <a:chExt cx="4416" cy="192"/>
            </a:xfrm>
          </p:grpSpPr>
          <p:sp>
            <p:nvSpPr>
              <p:cNvPr id="397330" name="Text Box 18"/>
              <p:cNvSpPr txBox="1">
                <a:spLocks noChangeArrowheads="1"/>
              </p:cNvSpPr>
              <p:nvPr/>
            </p:nvSpPr>
            <p:spPr bwMode="auto">
              <a:xfrm>
                <a:off x="1344" y="2352"/>
                <a:ext cx="1776" cy="192"/>
              </a:xfrm>
              <a:prstGeom prst="rect">
                <a:avLst/>
              </a:prstGeom>
              <a:solidFill>
                <a:srgbClr val="CCFF99"/>
              </a:solidFill>
              <a:ln w="190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 dirty="0" err="1"/>
                  <a:t>valM</a:t>
                </a:r>
                <a:r>
                  <a:rPr lang="en-US" sz="1600" dirty="0"/>
                  <a:t> </a:t>
                </a:r>
                <a:r>
                  <a:rPr lang="en-US" sz="1600" dirty="0">
                    <a:solidFill>
                      <a:srgbClr val="FF3300"/>
                    </a:solidFill>
                    <a:sym typeface="Symbol" pitchFamily="18" charset="2"/>
                  </a:rPr>
                  <a:t></a:t>
                </a:r>
                <a:r>
                  <a:rPr lang="en-US" sz="1600" dirty="0">
                    <a:solidFill>
                      <a:srgbClr val="FF3300"/>
                    </a:solidFill>
                  </a:rPr>
                  <a:t> </a:t>
                </a:r>
                <a:r>
                  <a:rPr lang="en-US" sz="1600" dirty="0" smtClean="0">
                    <a:solidFill>
                      <a:srgbClr val="FF3300"/>
                    </a:solidFill>
                  </a:rPr>
                  <a:t>M</a:t>
                </a:r>
                <a:r>
                  <a:rPr lang="en-US" sz="1600" baseline="-25000" dirty="0" smtClean="0">
                    <a:solidFill>
                      <a:srgbClr val="FF3300"/>
                    </a:solidFill>
                  </a:rPr>
                  <a:t>8</a:t>
                </a:r>
                <a:r>
                  <a:rPr lang="en-US" sz="1600" dirty="0" smtClean="0"/>
                  <a:t>[</a:t>
                </a:r>
                <a:r>
                  <a:rPr lang="en-US" sz="1600" dirty="0" err="1"/>
                  <a:t>valA</a:t>
                </a:r>
                <a:r>
                  <a:rPr lang="en-US" sz="1600" dirty="0"/>
                  <a:t>]</a:t>
                </a:r>
              </a:p>
            </p:txBody>
          </p:sp>
          <p:sp>
            <p:nvSpPr>
              <p:cNvPr id="397331" name="Text Box 19"/>
              <p:cNvSpPr txBox="1">
                <a:spLocks noChangeArrowheads="1"/>
              </p:cNvSpPr>
              <p:nvPr/>
            </p:nvSpPr>
            <p:spPr bwMode="auto">
              <a:xfrm>
                <a:off x="576" y="2352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Memory</a:t>
                </a:r>
              </a:p>
            </p:txBody>
          </p:sp>
          <p:sp>
            <p:nvSpPr>
              <p:cNvPr id="397332" name="Text Box 20"/>
              <p:cNvSpPr txBox="1">
                <a:spLocks noChangeArrowheads="1"/>
              </p:cNvSpPr>
              <p:nvPr/>
            </p:nvSpPr>
            <p:spPr bwMode="auto">
              <a:xfrm>
                <a:off x="3216" y="2352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Read from stack </a:t>
                </a:r>
              </a:p>
            </p:txBody>
          </p:sp>
        </p:grpSp>
        <p:grpSp>
          <p:nvGrpSpPr>
            <p:cNvPr id="397333" name="Group 21"/>
            <p:cNvGrpSpPr>
              <a:grpSpLocks/>
            </p:cNvGrpSpPr>
            <p:nvPr/>
          </p:nvGrpSpPr>
          <p:grpSpPr bwMode="auto">
            <a:xfrm>
              <a:off x="1008" y="2976"/>
              <a:ext cx="4416" cy="192"/>
              <a:chOff x="576" y="2352"/>
              <a:chExt cx="4416" cy="192"/>
            </a:xfrm>
          </p:grpSpPr>
          <p:sp>
            <p:nvSpPr>
              <p:cNvPr id="397334" name="Text Box 22"/>
              <p:cNvSpPr txBox="1">
                <a:spLocks noChangeArrowheads="1"/>
              </p:cNvSpPr>
              <p:nvPr/>
            </p:nvSpPr>
            <p:spPr bwMode="auto">
              <a:xfrm>
                <a:off x="1344" y="2352"/>
                <a:ext cx="1776" cy="192"/>
              </a:xfrm>
              <a:prstGeom prst="rect">
                <a:avLst/>
              </a:prstGeom>
              <a:solidFill>
                <a:srgbClr val="CCFF99"/>
              </a:solidFill>
              <a:ln w="190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 dirty="0" smtClean="0"/>
                  <a:t>M</a:t>
                </a:r>
                <a:r>
                  <a:rPr lang="en-US" sz="1600" baseline="-25000" dirty="0" smtClean="0"/>
                  <a:t>8</a:t>
                </a:r>
                <a:r>
                  <a:rPr lang="en-US" sz="1600" dirty="0" smtClean="0"/>
                  <a:t>[</a:t>
                </a:r>
                <a:r>
                  <a:rPr lang="en-US" sz="1600" dirty="0" err="1"/>
                  <a:t>valE</a:t>
                </a:r>
                <a:r>
                  <a:rPr lang="en-US" sz="1600" dirty="0"/>
                  <a:t>] </a:t>
                </a:r>
                <a:r>
                  <a:rPr lang="en-US" sz="1600" dirty="0">
                    <a:sym typeface="Symbol" pitchFamily="18" charset="2"/>
                  </a:rPr>
                  <a:t></a:t>
                </a:r>
                <a:r>
                  <a:rPr lang="en-US" sz="1600" dirty="0"/>
                  <a:t> </a:t>
                </a:r>
                <a:r>
                  <a:rPr lang="en-US" sz="1600" dirty="0" err="1"/>
                  <a:t>valP</a:t>
                </a:r>
                <a:r>
                  <a:rPr lang="en-US" sz="1600" dirty="0"/>
                  <a:t> </a:t>
                </a:r>
              </a:p>
            </p:txBody>
          </p:sp>
          <p:sp>
            <p:nvSpPr>
              <p:cNvPr id="397335" name="Text Box 23"/>
              <p:cNvSpPr txBox="1">
                <a:spLocks noChangeArrowheads="1"/>
              </p:cNvSpPr>
              <p:nvPr/>
            </p:nvSpPr>
            <p:spPr bwMode="auto">
              <a:xfrm>
                <a:off x="576" y="2352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Memory</a:t>
                </a:r>
              </a:p>
            </p:txBody>
          </p:sp>
          <p:sp>
            <p:nvSpPr>
              <p:cNvPr id="397336" name="Text Box 24"/>
              <p:cNvSpPr txBox="1">
                <a:spLocks noChangeArrowheads="1"/>
              </p:cNvSpPr>
              <p:nvPr/>
            </p:nvSpPr>
            <p:spPr bwMode="auto">
              <a:xfrm>
                <a:off x="3216" y="2352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Write return value on stack </a:t>
                </a:r>
              </a:p>
            </p:txBody>
          </p:sp>
        </p:grpSp>
        <p:grpSp>
          <p:nvGrpSpPr>
            <p:cNvPr id="397337" name="Group 25"/>
            <p:cNvGrpSpPr>
              <a:grpSpLocks/>
            </p:cNvGrpSpPr>
            <p:nvPr/>
          </p:nvGrpSpPr>
          <p:grpSpPr bwMode="auto">
            <a:xfrm>
              <a:off x="1008" y="3456"/>
              <a:ext cx="4416" cy="192"/>
              <a:chOff x="576" y="2352"/>
              <a:chExt cx="4416" cy="192"/>
            </a:xfrm>
          </p:grpSpPr>
          <p:sp>
            <p:nvSpPr>
              <p:cNvPr id="397338" name="Text Box 26"/>
              <p:cNvSpPr txBox="1">
                <a:spLocks noChangeArrowheads="1"/>
              </p:cNvSpPr>
              <p:nvPr/>
            </p:nvSpPr>
            <p:spPr bwMode="auto">
              <a:xfrm>
                <a:off x="1344" y="2352"/>
                <a:ext cx="1776" cy="192"/>
              </a:xfrm>
              <a:prstGeom prst="rect">
                <a:avLst/>
              </a:prstGeom>
              <a:solidFill>
                <a:srgbClr val="CCFF99"/>
              </a:solidFill>
              <a:ln w="190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 dirty="0" err="1"/>
                  <a:t>valM</a:t>
                </a:r>
                <a:r>
                  <a:rPr lang="en-US" sz="1600" dirty="0"/>
                  <a:t> </a:t>
                </a:r>
                <a:r>
                  <a:rPr lang="en-US" sz="1600" dirty="0">
                    <a:solidFill>
                      <a:srgbClr val="FF3300"/>
                    </a:solidFill>
                    <a:sym typeface="Symbol" pitchFamily="18" charset="2"/>
                  </a:rPr>
                  <a:t></a:t>
                </a:r>
                <a:r>
                  <a:rPr lang="en-US" sz="1600" dirty="0">
                    <a:solidFill>
                      <a:srgbClr val="FF3300"/>
                    </a:solidFill>
                  </a:rPr>
                  <a:t> </a:t>
                </a:r>
                <a:r>
                  <a:rPr lang="en-US" sz="1600" dirty="0" smtClean="0">
                    <a:solidFill>
                      <a:srgbClr val="FF3300"/>
                    </a:solidFill>
                  </a:rPr>
                  <a:t>M</a:t>
                </a:r>
                <a:r>
                  <a:rPr lang="en-US" sz="1600" baseline="-25000" dirty="0" smtClean="0">
                    <a:solidFill>
                      <a:srgbClr val="FF3300"/>
                    </a:solidFill>
                  </a:rPr>
                  <a:t>8</a:t>
                </a:r>
                <a:r>
                  <a:rPr lang="en-US" sz="1600" dirty="0" smtClean="0"/>
                  <a:t>[</a:t>
                </a:r>
                <a:r>
                  <a:rPr lang="en-US" sz="1600" dirty="0" err="1"/>
                  <a:t>valA</a:t>
                </a:r>
                <a:r>
                  <a:rPr lang="en-US" sz="1600" dirty="0"/>
                  <a:t>]  </a:t>
                </a:r>
              </a:p>
            </p:txBody>
          </p:sp>
          <p:sp>
            <p:nvSpPr>
              <p:cNvPr id="397339" name="Text Box 27"/>
              <p:cNvSpPr txBox="1">
                <a:spLocks noChangeArrowheads="1"/>
              </p:cNvSpPr>
              <p:nvPr/>
            </p:nvSpPr>
            <p:spPr bwMode="auto">
              <a:xfrm>
                <a:off x="576" y="2352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Memory</a:t>
                </a:r>
              </a:p>
            </p:txBody>
          </p:sp>
          <p:sp>
            <p:nvSpPr>
              <p:cNvPr id="397340" name="Text Box 28"/>
              <p:cNvSpPr txBox="1">
                <a:spLocks noChangeArrowheads="1"/>
              </p:cNvSpPr>
              <p:nvPr/>
            </p:nvSpPr>
            <p:spPr bwMode="auto">
              <a:xfrm>
                <a:off x="3216" y="2352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Read return address</a:t>
                </a:r>
              </a:p>
            </p:txBody>
          </p:sp>
        </p:grpSp>
        <p:sp>
          <p:nvSpPr>
            <p:cNvPr id="397341" name="Text Box 29"/>
            <p:cNvSpPr txBox="1">
              <a:spLocks noChangeArrowheads="1"/>
            </p:cNvSpPr>
            <p:nvPr/>
          </p:nvSpPr>
          <p:spPr bwMode="auto">
            <a:xfrm>
              <a:off x="1008" y="2496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397342" name="Text Box 30"/>
            <p:cNvSpPr txBox="1">
              <a:spLocks noChangeArrowheads="1"/>
            </p:cNvSpPr>
            <p:nvPr/>
          </p:nvSpPr>
          <p:spPr bwMode="auto">
            <a:xfrm>
              <a:off x="1776" y="2496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 </a:t>
              </a:r>
            </a:p>
          </p:txBody>
        </p:sp>
        <p:sp>
          <p:nvSpPr>
            <p:cNvPr id="397343" name="Text Box 31"/>
            <p:cNvSpPr txBox="1">
              <a:spLocks noChangeArrowheads="1"/>
            </p:cNvSpPr>
            <p:nvPr/>
          </p:nvSpPr>
          <p:spPr bwMode="auto">
            <a:xfrm>
              <a:off x="3648" y="249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No operation </a:t>
              </a:r>
            </a:p>
          </p:txBody>
        </p:sp>
      </p:grpSp>
      <p:sp>
        <p:nvSpPr>
          <p:cNvPr id="397344" name="Text Box 32"/>
          <p:cNvSpPr txBox="1">
            <a:spLocks noChangeArrowheads="1"/>
          </p:cNvSpPr>
          <p:nvPr/>
        </p:nvSpPr>
        <p:spPr bwMode="auto">
          <a:xfrm>
            <a:off x="685800" y="5867400"/>
            <a:ext cx="8001000" cy="33655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bool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mem_read</a:t>
            </a:r>
            <a:r>
              <a:rPr lang="en-US" sz="1600" dirty="0">
                <a:latin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</a:rPr>
              <a:t>icode</a:t>
            </a:r>
            <a:r>
              <a:rPr lang="en-US" sz="1600" dirty="0">
                <a:latin typeface="Courier New" pitchFamily="49" charset="0"/>
              </a:rPr>
              <a:t> in { </a:t>
            </a:r>
            <a:r>
              <a:rPr lang="en-US" sz="1600" dirty="0" smtClean="0">
                <a:latin typeface="Courier New" pitchFamily="49" charset="0"/>
              </a:rPr>
              <a:t>IMRMOVQ, IPOPQ, </a:t>
            </a:r>
            <a:r>
              <a:rPr lang="en-US" sz="1600" dirty="0">
                <a:latin typeface="Courier New" pitchFamily="49" charset="0"/>
              </a:rPr>
              <a:t>IRET };</a:t>
            </a:r>
          </a:p>
        </p:txBody>
      </p:sp>
    </p:spTree>
    <p:extLst>
      <p:ext uri="{BB962C8B-B14F-4D97-AF65-F5344CB8AC3E}">
        <p14:creationId xmlns:p14="http://schemas.microsoft.com/office/powerpoint/2010/main" val="393295950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PC Update Logic</a:t>
            </a:r>
          </a:p>
        </p:txBody>
      </p:sp>
      <p:sp>
        <p:nvSpPr>
          <p:cNvPr id="369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514600"/>
            <a:ext cx="5334000" cy="2514600"/>
          </a:xfrm>
        </p:spPr>
        <p:txBody>
          <a:bodyPr/>
          <a:lstStyle/>
          <a:p>
            <a:r>
              <a:rPr lang="en-US"/>
              <a:t>New PC</a:t>
            </a:r>
          </a:p>
          <a:p>
            <a:pPr lvl="1"/>
            <a:r>
              <a:rPr lang="en-US"/>
              <a:t>Select next value of PC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5327650" y="1714500"/>
            <a:ext cx="2895600" cy="1905000"/>
            <a:chOff x="1600200" y="4267200"/>
            <a:chExt cx="2895600" cy="1905000"/>
          </a:xfrm>
        </p:grpSpPr>
        <p:sp>
          <p:nvSpPr>
            <p:cNvPr id="20" name="AutoShape 9"/>
            <p:cNvSpPr>
              <a:spLocks noChangeArrowheads="1"/>
            </p:cNvSpPr>
            <p:nvPr/>
          </p:nvSpPr>
          <p:spPr bwMode="auto">
            <a:xfrm>
              <a:off x="1600200" y="4953000"/>
              <a:ext cx="2819400" cy="5334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New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PC</a:t>
              </a:r>
            </a:p>
          </p:txBody>
        </p:sp>
        <p:sp>
          <p:nvSpPr>
            <p:cNvPr id="21" name="Oval 71"/>
            <p:cNvSpPr>
              <a:spLocks noChangeArrowheads="1"/>
            </p:cNvSpPr>
            <p:nvPr/>
          </p:nvSpPr>
          <p:spPr bwMode="auto">
            <a:xfrm>
              <a:off x="2209800" y="57912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Cnd</a:t>
              </a:r>
            </a:p>
          </p:txBody>
        </p:sp>
        <p:sp>
          <p:nvSpPr>
            <p:cNvPr id="22" name="Oval 6"/>
            <p:cNvSpPr>
              <a:spLocks noChangeArrowheads="1"/>
            </p:cNvSpPr>
            <p:nvPr/>
          </p:nvSpPr>
          <p:spPr bwMode="auto">
            <a:xfrm>
              <a:off x="1600200" y="57912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icode</a:t>
              </a:r>
            </a:p>
          </p:txBody>
        </p:sp>
        <p:sp>
          <p:nvSpPr>
            <p:cNvPr id="23" name="Line 226"/>
            <p:cNvSpPr>
              <a:spLocks noChangeShapeType="1"/>
            </p:cNvSpPr>
            <p:nvPr/>
          </p:nvSpPr>
          <p:spPr bwMode="auto">
            <a:xfrm flipV="1">
              <a:off x="4267200" y="5486400"/>
              <a:ext cx="0" cy="304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4" name="Oval 232"/>
            <p:cNvSpPr>
              <a:spLocks noChangeArrowheads="1"/>
            </p:cNvSpPr>
            <p:nvPr/>
          </p:nvSpPr>
          <p:spPr bwMode="auto">
            <a:xfrm>
              <a:off x="2819400" y="57912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valC</a:t>
              </a:r>
            </a:p>
          </p:txBody>
        </p:sp>
        <p:sp>
          <p:nvSpPr>
            <p:cNvPr id="25" name="Oval 233"/>
            <p:cNvSpPr>
              <a:spLocks noChangeArrowheads="1"/>
            </p:cNvSpPr>
            <p:nvPr/>
          </p:nvSpPr>
          <p:spPr bwMode="auto">
            <a:xfrm>
              <a:off x="4038600" y="57912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valP</a:t>
              </a:r>
            </a:p>
          </p:txBody>
        </p:sp>
        <p:sp>
          <p:nvSpPr>
            <p:cNvPr id="26" name="Oval 250"/>
            <p:cNvSpPr>
              <a:spLocks noChangeArrowheads="1"/>
            </p:cNvSpPr>
            <p:nvPr/>
          </p:nvSpPr>
          <p:spPr bwMode="auto">
            <a:xfrm>
              <a:off x="3429000" y="57912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valM</a:t>
              </a:r>
            </a:p>
          </p:txBody>
        </p:sp>
        <p:sp>
          <p:nvSpPr>
            <p:cNvPr id="27" name="Line 271"/>
            <p:cNvSpPr>
              <a:spLocks noChangeShapeType="1"/>
            </p:cNvSpPr>
            <p:nvPr/>
          </p:nvSpPr>
          <p:spPr bwMode="auto">
            <a:xfrm flipH="1" flipV="1">
              <a:off x="2438400" y="5486400"/>
              <a:ext cx="0" cy="304800"/>
            </a:xfrm>
            <a:prstGeom prst="line">
              <a:avLst/>
            </a:prstGeom>
            <a:noFill/>
            <a:ln w="19050" cap="rnd">
              <a:solidFill>
                <a:srgbClr val="000000"/>
              </a:solidFill>
              <a:prstDash val="sysDot"/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8" name="Line 292"/>
            <p:cNvSpPr>
              <a:spLocks noChangeShapeType="1"/>
            </p:cNvSpPr>
            <p:nvPr/>
          </p:nvSpPr>
          <p:spPr bwMode="auto">
            <a:xfrm flipV="1">
              <a:off x="3124200" y="4648200"/>
              <a:ext cx="0" cy="304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9" name="Line 294"/>
            <p:cNvSpPr>
              <a:spLocks noChangeShapeType="1"/>
            </p:cNvSpPr>
            <p:nvPr/>
          </p:nvSpPr>
          <p:spPr bwMode="auto">
            <a:xfrm flipV="1">
              <a:off x="3657600" y="5486400"/>
              <a:ext cx="0" cy="304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0" name="Line 295"/>
            <p:cNvSpPr>
              <a:spLocks noChangeShapeType="1"/>
            </p:cNvSpPr>
            <p:nvPr/>
          </p:nvSpPr>
          <p:spPr bwMode="auto">
            <a:xfrm flipV="1">
              <a:off x="3048000" y="5486400"/>
              <a:ext cx="0" cy="304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1" name="Line 297"/>
            <p:cNvSpPr>
              <a:spLocks noChangeShapeType="1"/>
            </p:cNvSpPr>
            <p:nvPr/>
          </p:nvSpPr>
          <p:spPr bwMode="auto">
            <a:xfrm flipV="1">
              <a:off x="1828800" y="5486400"/>
              <a:ext cx="0" cy="304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2" name="Rectangle 300"/>
            <p:cNvSpPr>
              <a:spLocks noChangeArrowheads="1"/>
            </p:cNvSpPr>
            <p:nvPr/>
          </p:nvSpPr>
          <p:spPr bwMode="auto">
            <a:xfrm>
              <a:off x="2895600" y="4267200"/>
              <a:ext cx="4572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PC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4555007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PC</a:t>
            </a:r>
            <a:br>
              <a:rPr lang="en-US"/>
            </a:br>
            <a:r>
              <a:rPr lang="en-US"/>
              <a:t>Update</a:t>
            </a:r>
          </a:p>
        </p:txBody>
      </p:sp>
      <p:grpSp>
        <p:nvGrpSpPr>
          <p:cNvPr id="394328" name="Group 88"/>
          <p:cNvGrpSpPr>
            <a:grpSpLocks/>
          </p:cNvGrpSpPr>
          <p:nvPr/>
        </p:nvGrpSpPr>
        <p:grpSpPr bwMode="auto">
          <a:xfrm>
            <a:off x="2209800" y="381000"/>
            <a:ext cx="7010400" cy="4419600"/>
            <a:chOff x="912" y="576"/>
            <a:chExt cx="4416" cy="2784"/>
          </a:xfrm>
        </p:grpSpPr>
        <p:sp>
          <p:nvSpPr>
            <p:cNvPr id="394255" name="Text Box 15"/>
            <p:cNvSpPr txBox="1">
              <a:spLocks noChangeArrowheads="1"/>
            </p:cNvSpPr>
            <p:nvPr/>
          </p:nvSpPr>
          <p:spPr bwMode="auto">
            <a:xfrm>
              <a:off x="1680" y="576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 smtClean="0"/>
                <a:t>OPq</a:t>
              </a:r>
              <a:r>
                <a:rPr lang="en-US" sz="1600" dirty="0" smtClean="0"/>
                <a:t> </a:t>
              </a:r>
              <a:r>
                <a:rPr lang="en-US" sz="1600" dirty="0" err="1"/>
                <a:t>rA</a:t>
              </a:r>
              <a:r>
                <a:rPr lang="en-US" sz="1600" dirty="0"/>
                <a:t>, </a:t>
              </a:r>
              <a:r>
                <a:rPr lang="en-US" sz="1600" dirty="0" err="1"/>
                <a:t>rB</a:t>
              </a:r>
              <a:endParaRPr lang="en-US" sz="1600" dirty="0"/>
            </a:p>
          </p:txBody>
        </p:sp>
        <p:sp>
          <p:nvSpPr>
            <p:cNvPr id="394257" name="Text Box 17"/>
            <p:cNvSpPr txBox="1">
              <a:spLocks noChangeArrowheads="1"/>
            </p:cNvSpPr>
            <p:nvPr/>
          </p:nvSpPr>
          <p:spPr bwMode="auto">
            <a:xfrm>
              <a:off x="1680" y="1056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 smtClean="0">
                  <a:latin typeface="Courier New" pitchFamily="49" charset="0"/>
                </a:rPr>
                <a:t>rmmovq</a:t>
              </a:r>
              <a:r>
                <a:rPr lang="en-US" sz="1600" dirty="0" smtClean="0"/>
                <a:t> </a:t>
              </a:r>
              <a:r>
                <a:rPr lang="en-US" sz="1600" dirty="0" err="1"/>
                <a:t>rA</a:t>
              </a:r>
              <a:r>
                <a:rPr lang="en-US" sz="1600" dirty="0"/>
                <a:t>, D(</a:t>
              </a:r>
              <a:r>
                <a:rPr lang="en-US" sz="1600" dirty="0" err="1"/>
                <a:t>rB</a:t>
              </a:r>
              <a:r>
                <a:rPr lang="en-US" sz="1600" dirty="0"/>
                <a:t>)</a:t>
              </a:r>
            </a:p>
          </p:txBody>
        </p:sp>
        <p:sp>
          <p:nvSpPr>
            <p:cNvPr id="394259" name="Text Box 19"/>
            <p:cNvSpPr txBox="1">
              <a:spLocks noChangeArrowheads="1"/>
            </p:cNvSpPr>
            <p:nvPr/>
          </p:nvSpPr>
          <p:spPr bwMode="auto">
            <a:xfrm>
              <a:off x="1680" y="1536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 smtClean="0">
                  <a:latin typeface="Courier New" pitchFamily="49" charset="0"/>
                </a:rPr>
                <a:t>popq</a:t>
              </a:r>
              <a:r>
                <a:rPr lang="en-US" sz="1600" dirty="0" smtClean="0"/>
                <a:t> </a:t>
              </a:r>
              <a:r>
                <a:rPr lang="en-US" sz="1600" dirty="0" err="1"/>
                <a:t>rA</a:t>
              </a:r>
              <a:endParaRPr lang="en-US" sz="1600" dirty="0"/>
            </a:p>
          </p:txBody>
        </p:sp>
        <p:sp>
          <p:nvSpPr>
            <p:cNvPr id="394261" name="Text Box 21"/>
            <p:cNvSpPr txBox="1">
              <a:spLocks noChangeArrowheads="1"/>
            </p:cNvSpPr>
            <p:nvPr/>
          </p:nvSpPr>
          <p:spPr bwMode="auto">
            <a:xfrm>
              <a:off x="1680" y="2016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jXX Dest</a:t>
              </a:r>
            </a:p>
          </p:txBody>
        </p:sp>
        <p:sp>
          <p:nvSpPr>
            <p:cNvPr id="394263" name="Text Box 23"/>
            <p:cNvSpPr txBox="1">
              <a:spLocks noChangeArrowheads="1"/>
            </p:cNvSpPr>
            <p:nvPr/>
          </p:nvSpPr>
          <p:spPr bwMode="auto">
            <a:xfrm>
              <a:off x="1680" y="2496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call</a:t>
              </a:r>
              <a:r>
                <a:rPr lang="en-US" sz="1600"/>
                <a:t> Dest</a:t>
              </a:r>
            </a:p>
          </p:txBody>
        </p:sp>
        <p:sp>
          <p:nvSpPr>
            <p:cNvPr id="394264" name="Text Box 24"/>
            <p:cNvSpPr txBox="1">
              <a:spLocks noChangeArrowheads="1"/>
            </p:cNvSpPr>
            <p:nvPr/>
          </p:nvSpPr>
          <p:spPr bwMode="auto">
            <a:xfrm>
              <a:off x="1680" y="2976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ret</a:t>
              </a:r>
            </a:p>
          </p:txBody>
        </p:sp>
        <p:grpSp>
          <p:nvGrpSpPr>
            <p:cNvPr id="394304" name="Group 64"/>
            <p:cNvGrpSpPr>
              <a:grpSpLocks/>
            </p:cNvGrpSpPr>
            <p:nvPr/>
          </p:nvGrpSpPr>
          <p:grpSpPr bwMode="auto">
            <a:xfrm>
              <a:off x="912" y="768"/>
              <a:ext cx="4416" cy="192"/>
              <a:chOff x="576" y="2928"/>
              <a:chExt cx="4416" cy="192"/>
            </a:xfrm>
          </p:grpSpPr>
          <p:sp>
            <p:nvSpPr>
              <p:cNvPr id="394305" name="Text Box 65"/>
              <p:cNvSpPr txBox="1">
                <a:spLocks noChangeArrowheads="1"/>
              </p:cNvSpPr>
              <p:nvPr/>
            </p:nvSpPr>
            <p:spPr bwMode="auto">
              <a:xfrm>
                <a:off x="1344" y="2928"/>
                <a:ext cx="1776" cy="192"/>
              </a:xfrm>
              <a:prstGeom prst="rect">
                <a:avLst/>
              </a:prstGeom>
              <a:solidFill>
                <a:srgbClr val="FFCCFF"/>
              </a:solidFill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</a:t>
                </a:r>
                <a:r>
                  <a:rPr lang="en-US" sz="1600">
                    <a:sym typeface="Symbol" pitchFamily="18" charset="2"/>
                  </a:rPr>
                  <a:t> valP</a:t>
                </a:r>
              </a:p>
            </p:txBody>
          </p:sp>
          <p:sp>
            <p:nvSpPr>
              <p:cNvPr id="394306" name="Text Box 66"/>
              <p:cNvSpPr txBox="1">
                <a:spLocks noChangeArrowheads="1"/>
              </p:cNvSpPr>
              <p:nvPr/>
            </p:nvSpPr>
            <p:spPr bwMode="auto">
              <a:xfrm>
                <a:off x="576" y="2928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update</a:t>
                </a:r>
              </a:p>
            </p:txBody>
          </p:sp>
          <p:sp>
            <p:nvSpPr>
              <p:cNvPr id="394307" name="Text Box 67"/>
              <p:cNvSpPr txBox="1">
                <a:spLocks noChangeArrowheads="1"/>
              </p:cNvSpPr>
              <p:nvPr/>
            </p:nvSpPr>
            <p:spPr bwMode="auto">
              <a:xfrm>
                <a:off x="3216" y="2928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Update PC</a:t>
                </a:r>
              </a:p>
            </p:txBody>
          </p:sp>
        </p:grpSp>
        <p:grpSp>
          <p:nvGrpSpPr>
            <p:cNvPr id="394308" name="Group 68"/>
            <p:cNvGrpSpPr>
              <a:grpSpLocks/>
            </p:cNvGrpSpPr>
            <p:nvPr/>
          </p:nvGrpSpPr>
          <p:grpSpPr bwMode="auto">
            <a:xfrm>
              <a:off x="912" y="1248"/>
              <a:ext cx="4416" cy="192"/>
              <a:chOff x="576" y="2928"/>
              <a:chExt cx="4416" cy="192"/>
            </a:xfrm>
          </p:grpSpPr>
          <p:sp>
            <p:nvSpPr>
              <p:cNvPr id="394309" name="Text Box 69"/>
              <p:cNvSpPr txBox="1">
                <a:spLocks noChangeArrowheads="1"/>
              </p:cNvSpPr>
              <p:nvPr/>
            </p:nvSpPr>
            <p:spPr bwMode="auto">
              <a:xfrm>
                <a:off x="1344" y="2928"/>
                <a:ext cx="1776" cy="192"/>
              </a:xfrm>
              <a:prstGeom prst="rect">
                <a:avLst/>
              </a:prstGeom>
              <a:solidFill>
                <a:srgbClr val="FFCCFF"/>
              </a:solidFill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</a:t>
                </a:r>
                <a:r>
                  <a:rPr lang="en-US" sz="1600">
                    <a:sym typeface="Symbol" pitchFamily="18" charset="2"/>
                  </a:rPr>
                  <a:t> valP</a:t>
                </a:r>
              </a:p>
            </p:txBody>
          </p:sp>
          <p:sp>
            <p:nvSpPr>
              <p:cNvPr id="394310" name="Text Box 70"/>
              <p:cNvSpPr txBox="1">
                <a:spLocks noChangeArrowheads="1"/>
              </p:cNvSpPr>
              <p:nvPr/>
            </p:nvSpPr>
            <p:spPr bwMode="auto">
              <a:xfrm>
                <a:off x="576" y="2928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update</a:t>
                </a:r>
              </a:p>
            </p:txBody>
          </p:sp>
          <p:sp>
            <p:nvSpPr>
              <p:cNvPr id="394311" name="Text Box 71"/>
              <p:cNvSpPr txBox="1">
                <a:spLocks noChangeArrowheads="1"/>
              </p:cNvSpPr>
              <p:nvPr/>
            </p:nvSpPr>
            <p:spPr bwMode="auto">
              <a:xfrm>
                <a:off x="3216" y="2928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Update PC</a:t>
                </a:r>
              </a:p>
            </p:txBody>
          </p:sp>
        </p:grpSp>
        <p:grpSp>
          <p:nvGrpSpPr>
            <p:cNvPr id="394312" name="Group 72"/>
            <p:cNvGrpSpPr>
              <a:grpSpLocks/>
            </p:cNvGrpSpPr>
            <p:nvPr/>
          </p:nvGrpSpPr>
          <p:grpSpPr bwMode="auto">
            <a:xfrm>
              <a:off x="912" y="1728"/>
              <a:ext cx="4416" cy="192"/>
              <a:chOff x="576" y="2928"/>
              <a:chExt cx="4416" cy="192"/>
            </a:xfrm>
          </p:grpSpPr>
          <p:sp>
            <p:nvSpPr>
              <p:cNvPr id="394313" name="Text Box 73"/>
              <p:cNvSpPr txBox="1">
                <a:spLocks noChangeArrowheads="1"/>
              </p:cNvSpPr>
              <p:nvPr/>
            </p:nvSpPr>
            <p:spPr bwMode="auto">
              <a:xfrm>
                <a:off x="1344" y="2928"/>
                <a:ext cx="1776" cy="192"/>
              </a:xfrm>
              <a:prstGeom prst="rect">
                <a:avLst/>
              </a:prstGeom>
              <a:solidFill>
                <a:srgbClr val="FFCCFF"/>
              </a:solidFill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</a:t>
                </a:r>
                <a:r>
                  <a:rPr lang="en-US" sz="1600">
                    <a:sym typeface="Symbol" pitchFamily="18" charset="2"/>
                  </a:rPr>
                  <a:t> valP</a:t>
                </a:r>
              </a:p>
            </p:txBody>
          </p:sp>
          <p:sp>
            <p:nvSpPr>
              <p:cNvPr id="394314" name="Text Box 74"/>
              <p:cNvSpPr txBox="1">
                <a:spLocks noChangeArrowheads="1"/>
              </p:cNvSpPr>
              <p:nvPr/>
            </p:nvSpPr>
            <p:spPr bwMode="auto">
              <a:xfrm>
                <a:off x="576" y="2928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update</a:t>
                </a:r>
              </a:p>
            </p:txBody>
          </p:sp>
          <p:sp>
            <p:nvSpPr>
              <p:cNvPr id="394315" name="Text Box 75"/>
              <p:cNvSpPr txBox="1">
                <a:spLocks noChangeArrowheads="1"/>
              </p:cNvSpPr>
              <p:nvPr/>
            </p:nvSpPr>
            <p:spPr bwMode="auto">
              <a:xfrm>
                <a:off x="3216" y="2928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Update PC</a:t>
                </a:r>
              </a:p>
            </p:txBody>
          </p:sp>
        </p:grpSp>
        <p:grpSp>
          <p:nvGrpSpPr>
            <p:cNvPr id="394316" name="Group 76"/>
            <p:cNvGrpSpPr>
              <a:grpSpLocks/>
            </p:cNvGrpSpPr>
            <p:nvPr/>
          </p:nvGrpSpPr>
          <p:grpSpPr bwMode="auto">
            <a:xfrm>
              <a:off x="912" y="2208"/>
              <a:ext cx="4416" cy="192"/>
              <a:chOff x="576" y="2928"/>
              <a:chExt cx="4416" cy="192"/>
            </a:xfrm>
          </p:grpSpPr>
          <p:sp>
            <p:nvSpPr>
              <p:cNvPr id="394317" name="Text Box 77"/>
              <p:cNvSpPr txBox="1">
                <a:spLocks noChangeArrowheads="1"/>
              </p:cNvSpPr>
              <p:nvPr/>
            </p:nvSpPr>
            <p:spPr bwMode="auto">
              <a:xfrm>
                <a:off x="1344" y="2928"/>
                <a:ext cx="1776" cy="192"/>
              </a:xfrm>
              <a:prstGeom prst="rect">
                <a:avLst/>
              </a:prstGeom>
              <a:solidFill>
                <a:srgbClr val="FFCCFF"/>
              </a:solidFill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 dirty="0"/>
                  <a:t>PC </a:t>
                </a:r>
                <a:r>
                  <a:rPr lang="en-US" sz="1600" dirty="0">
                    <a:sym typeface="Symbol" pitchFamily="18" charset="2"/>
                  </a:rPr>
                  <a:t> </a:t>
                </a:r>
                <a:r>
                  <a:rPr lang="en-US" sz="1600" dirty="0" err="1" smtClean="0">
                    <a:sym typeface="Symbol" pitchFamily="18" charset="2"/>
                  </a:rPr>
                  <a:t>Cnd</a:t>
                </a:r>
                <a:r>
                  <a:rPr lang="en-US" sz="1600" dirty="0" smtClean="0">
                    <a:sym typeface="Symbol" pitchFamily="18" charset="2"/>
                  </a:rPr>
                  <a:t> </a:t>
                </a:r>
                <a:r>
                  <a:rPr lang="en-US" sz="1600" dirty="0">
                    <a:sym typeface="Symbol" pitchFamily="18" charset="2"/>
                  </a:rPr>
                  <a:t>? </a:t>
                </a:r>
                <a:r>
                  <a:rPr lang="en-US" sz="1600" dirty="0" err="1">
                    <a:sym typeface="Symbol" pitchFamily="18" charset="2"/>
                  </a:rPr>
                  <a:t>valC</a:t>
                </a:r>
                <a:r>
                  <a:rPr lang="en-US" sz="1600" dirty="0">
                    <a:sym typeface="Symbol" pitchFamily="18" charset="2"/>
                  </a:rPr>
                  <a:t> : </a:t>
                </a:r>
                <a:r>
                  <a:rPr lang="en-US" sz="1600" dirty="0" err="1">
                    <a:sym typeface="Symbol" pitchFamily="18" charset="2"/>
                  </a:rPr>
                  <a:t>valP</a:t>
                </a:r>
                <a:endParaRPr lang="en-US" sz="1600" dirty="0">
                  <a:sym typeface="Symbol" pitchFamily="18" charset="2"/>
                </a:endParaRPr>
              </a:p>
            </p:txBody>
          </p:sp>
          <p:sp>
            <p:nvSpPr>
              <p:cNvPr id="394318" name="Text Box 78"/>
              <p:cNvSpPr txBox="1">
                <a:spLocks noChangeArrowheads="1"/>
              </p:cNvSpPr>
              <p:nvPr/>
            </p:nvSpPr>
            <p:spPr bwMode="auto">
              <a:xfrm>
                <a:off x="576" y="2928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update</a:t>
                </a:r>
              </a:p>
            </p:txBody>
          </p:sp>
          <p:sp>
            <p:nvSpPr>
              <p:cNvPr id="394319" name="Text Box 79"/>
              <p:cNvSpPr txBox="1">
                <a:spLocks noChangeArrowheads="1"/>
              </p:cNvSpPr>
              <p:nvPr/>
            </p:nvSpPr>
            <p:spPr bwMode="auto">
              <a:xfrm>
                <a:off x="3216" y="2928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Update PC</a:t>
                </a:r>
              </a:p>
            </p:txBody>
          </p:sp>
        </p:grpSp>
        <p:grpSp>
          <p:nvGrpSpPr>
            <p:cNvPr id="394320" name="Group 80"/>
            <p:cNvGrpSpPr>
              <a:grpSpLocks/>
            </p:cNvGrpSpPr>
            <p:nvPr/>
          </p:nvGrpSpPr>
          <p:grpSpPr bwMode="auto">
            <a:xfrm>
              <a:off x="912" y="2688"/>
              <a:ext cx="4416" cy="192"/>
              <a:chOff x="576" y="2928"/>
              <a:chExt cx="4416" cy="192"/>
            </a:xfrm>
          </p:grpSpPr>
          <p:sp>
            <p:nvSpPr>
              <p:cNvPr id="394321" name="Text Box 81"/>
              <p:cNvSpPr txBox="1">
                <a:spLocks noChangeArrowheads="1"/>
              </p:cNvSpPr>
              <p:nvPr/>
            </p:nvSpPr>
            <p:spPr bwMode="auto">
              <a:xfrm>
                <a:off x="1344" y="2928"/>
                <a:ext cx="1776" cy="192"/>
              </a:xfrm>
              <a:prstGeom prst="rect">
                <a:avLst/>
              </a:prstGeom>
              <a:solidFill>
                <a:srgbClr val="FFCCFF"/>
              </a:solidFill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</a:t>
                </a:r>
                <a:r>
                  <a:rPr lang="en-US" sz="1600">
                    <a:sym typeface="Symbol" pitchFamily="18" charset="2"/>
                  </a:rPr>
                  <a:t> valC</a:t>
                </a:r>
              </a:p>
            </p:txBody>
          </p:sp>
          <p:sp>
            <p:nvSpPr>
              <p:cNvPr id="394322" name="Text Box 82"/>
              <p:cNvSpPr txBox="1">
                <a:spLocks noChangeArrowheads="1"/>
              </p:cNvSpPr>
              <p:nvPr/>
            </p:nvSpPr>
            <p:spPr bwMode="auto">
              <a:xfrm>
                <a:off x="576" y="2928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update</a:t>
                </a:r>
              </a:p>
            </p:txBody>
          </p:sp>
          <p:sp>
            <p:nvSpPr>
              <p:cNvPr id="394323" name="Text Box 83"/>
              <p:cNvSpPr txBox="1">
                <a:spLocks noChangeArrowheads="1"/>
              </p:cNvSpPr>
              <p:nvPr/>
            </p:nvSpPr>
            <p:spPr bwMode="auto">
              <a:xfrm>
                <a:off x="3216" y="2928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Set PC to destination</a:t>
                </a:r>
              </a:p>
            </p:txBody>
          </p:sp>
        </p:grpSp>
        <p:grpSp>
          <p:nvGrpSpPr>
            <p:cNvPr id="394324" name="Group 84"/>
            <p:cNvGrpSpPr>
              <a:grpSpLocks/>
            </p:cNvGrpSpPr>
            <p:nvPr/>
          </p:nvGrpSpPr>
          <p:grpSpPr bwMode="auto">
            <a:xfrm>
              <a:off x="912" y="3168"/>
              <a:ext cx="4416" cy="192"/>
              <a:chOff x="576" y="2928"/>
              <a:chExt cx="4416" cy="192"/>
            </a:xfrm>
          </p:grpSpPr>
          <p:sp>
            <p:nvSpPr>
              <p:cNvPr id="394325" name="Text Box 85"/>
              <p:cNvSpPr txBox="1">
                <a:spLocks noChangeArrowheads="1"/>
              </p:cNvSpPr>
              <p:nvPr/>
            </p:nvSpPr>
            <p:spPr bwMode="auto">
              <a:xfrm>
                <a:off x="1344" y="2928"/>
                <a:ext cx="1776" cy="192"/>
              </a:xfrm>
              <a:prstGeom prst="rect">
                <a:avLst/>
              </a:prstGeom>
              <a:solidFill>
                <a:srgbClr val="FFCCFF"/>
              </a:solidFill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</a:t>
                </a:r>
                <a:r>
                  <a:rPr lang="en-US" sz="1600">
                    <a:sym typeface="Symbol" pitchFamily="18" charset="2"/>
                  </a:rPr>
                  <a:t> valM</a:t>
                </a:r>
              </a:p>
            </p:txBody>
          </p:sp>
          <p:sp>
            <p:nvSpPr>
              <p:cNvPr id="394326" name="Text Box 86"/>
              <p:cNvSpPr txBox="1">
                <a:spLocks noChangeArrowheads="1"/>
              </p:cNvSpPr>
              <p:nvPr/>
            </p:nvSpPr>
            <p:spPr bwMode="auto">
              <a:xfrm>
                <a:off x="576" y="2928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update</a:t>
                </a:r>
              </a:p>
            </p:txBody>
          </p:sp>
          <p:sp>
            <p:nvSpPr>
              <p:cNvPr id="394327" name="Text Box 87"/>
              <p:cNvSpPr txBox="1">
                <a:spLocks noChangeArrowheads="1"/>
              </p:cNvSpPr>
              <p:nvPr/>
            </p:nvSpPr>
            <p:spPr bwMode="auto">
              <a:xfrm>
                <a:off x="3216" y="2928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Set PC to return address</a:t>
                </a:r>
              </a:p>
            </p:txBody>
          </p:sp>
        </p:grpSp>
      </p:grpSp>
      <p:sp>
        <p:nvSpPr>
          <p:cNvPr id="394329" name="Text Box 89"/>
          <p:cNvSpPr txBox="1">
            <a:spLocks noChangeArrowheads="1"/>
          </p:cNvSpPr>
          <p:nvPr/>
        </p:nvSpPr>
        <p:spPr bwMode="auto">
          <a:xfrm>
            <a:off x="2209800" y="4953000"/>
            <a:ext cx="5334000" cy="15589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new_pc</a:t>
            </a:r>
            <a:r>
              <a:rPr lang="en-US" sz="1600" dirty="0">
                <a:latin typeface="Courier New" pitchFamily="49" charset="0"/>
              </a:rPr>
              <a:t> = [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icode</a:t>
            </a:r>
            <a:r>
              <a:rPr lang="en-US" sz="1600" dirty="0">
                <a:latin typeface="Courier New" pitchFamily="49" charset="0"/>
              </a:rPr>
              <a:t> == ICALL : </a:t>
            </a:r>
            <a:r>
              <a:rPr lang="en-US" sz="1600" dirty="0" err="1">
                <a:latin typeface="Courier New" pitchFamily="49" charset="0"/>
              </a:rPr>
              <a:t>valC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icode</a:t>
            </a:r>
            <a:r>
              <a:rPr lang="en-US" sz="1600" dirty="0">
                <a:latin typeface="Courier New" pitchFamily="49" charset="0"/>
              </a:rPr>
              <a:t> == IJXX &amp;&amp; </a:t>
            </a:r>
            <a:r>
              <a:rPr lang="en-US" sz="1600" dirty="0" err="1" smtClean="0">
                <a:latin typeface="Courier New" pitchFamily="49" charset="0"/>
              </a:rPr>
              <a:t>Cnd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: </a:t>
            </a:r>
            <a:r>
              <a:rPr lang="en-US" sz="1600" dirty="0" err="1">
                <a:latin typeface="Courier New" pitchFamily="49" charset="0"/>
              </a:rPr>
              <a:t>valC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icode</a:t>
            </a:r>
            <a:r>
              <a:rPr lang="en-US" sz="1600" dirty="0">
                <a:latin typeface="Courier New" pitchFamily="49" charset="0"/>
              </a:rPr>
              <a:t> == IRET : </a:t>
            </a:r>
            <a:r>
              <a:rPr lang="en-US" sz="1600" dirty="0" err="1">
                <a:latin typeface="Courier New" pitchFamily="49" charset="0"/>
              </a:rPr>
              <a:t>valM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1 : </a:t>
            </a:r>
            <a:r>
              <a:rPr lang="en-US" sz="1600" dirty="0" err="1">
                <a:latin typeface="Courier New" pitchFamily="49" charset="0"/>
              </a:rPr>
              <a:t>valP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];</a:t>
            </a:r>
          </a:p>
        </p:txBody>
      </p:sp>
    </p:spTree>
    <p:extLst>
      <p:ext uri="{BB962C8B-B14F-4D97-AF65-F5344CB8AC3E}">
        <p14:creationId xmlns:p14="http://schemas.microsoft.com/office/powerpoint/2010/main" val="379799923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SEQ Operation</a:t>
            </a:r>
          </a:p>
        </p:txBody>
      </p:sp>
      <p:sp>
        <p:nvSpPr>
          <p:cNvPr id="370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24400" y="1219200"/>
            <a:ext cx="3860800" cy="5213350"/>
          </a:xfrm>
        </p:spPr>
        <p:txBody>
          <a:bodyPr/>
          <a:lstStyle/>
          <a:p>
            <a:r>
              <a:rPr lang="en-US" dirty="0"/>
              <a:t>State</a:t>
            </a:r>
          </a:p>
          <a:p>
            <a:pPr lvl="1"/>
            <a:r>
              <a:rPr lang="en-US" dirty="0"/>
              <a:t>PC register</a:t>
            </a:r>
          </a:p>
          <a:p>
            <a:pPr lvl="1"/>
            <a:r>
              <a:rPr lang="en-US" dirty="0"/>
              <a:t>Cond. Code register</a:t>
            </a:r>
          </a:p>
          <a:p>
            <a:pPr lvl="1"/>
            <a:r>
              <a:rPr lang="en-US" dirty="0"/>
              <a:t>Data memory</a:t>
            </a:r>
          </a:p>
          <a:p>
            <a:pPr lvl="1"/>
            <a:r>
              <a:rPr lang="en-US" dirty="0"/>
              <a:t>Register file</a:t>
            </a:r>
          </a:p>
          <a:p>
            <a:pPr lvl="1">
              <a:buFont typeface="Wingdings" pitchFamily="2" charset="2"/>
              <a:buNone/>
            </a:pPr>
            <a:r>
              <a:rPr lang="en-US" i="1" dirty="0"/>
              <a:t>All updated as clock rises</a:t>
            </a:r>
          </a:p>
          <a:p>
            <a:r>
              <a:rPr lang="en-US" dirty="0"/>
              <a:t>Combinational Logic</a:t>
            </a:r>
          </a:p>
          <a:p>
            <a:pPr lvl="1"/>
            <a:r>
              <a:rPr lang="en-US" dirty="0"/>
              <a:t>ALU</a:t>
            </a:r>
          </a:p>
          <a:p>
            <a:pPr lvl="1"/>
            <a:r>
              <a:rPr lang="en-US" dirty="0"/>
              <a:t>Control logic</a:t>
            </a:r>
          </a:p>
          <a:p>
            <a:pPr lvl="1"/>
            <a:r>
              <a:rPr lang="en-US" dirty="0"/>
              <a:t>Memory reads</a:t>
            </a:r>
          </a:p>
          <a:p>
            <a:pPr lvl="2"/>
            <a:r>
              <a:rPr lang="en-US" dirty="0"/>
              <a:t>Instruction memory</a:t>
            </a:r>
          </a:p>
          <a:p>
            <a:pPr lvl="2"/>
            <a:r>
              <a:rPr lang="en-US" dirty="0"/>
              <a:t>Register file</a:t>
            </a:r>
          </a:p>
          <a:p>
            <a:pPr lvl="2"/>
            <a:r>
              <a:rPr lang="en-US" dirty="0"/>
              <a:t>Data memory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831850" y="1746250"/>
            <a:ext cx="3429000" cy="3733800"/>
            <a:chOff x="609600" y="4343400"/>
            <a:chExt cx="3429000" cy="3733800"/>
          </a:xfrm>
        </p:grpSpPr>
        <p:sp>
          <p:nvSpPr>
            <p:cNvPr id="27" name="AutoShape 296"/>
            <p:cNvSpPr>
              <a:spLocks noChangeArrowheads="1"/>
            </p:cNvSpPr>
            <p:nvPr/>
          </p:nvSpPr>
          <p:spPr bwMode="auto">
            <a:xfrm>
              <a:off x="609600" y="4343400"/>
              <a:ext cx="1600200" cy="30480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>
              <a:outerShdw dist="50800" dir="2700000" algn="tl" rotWithShape="0">
                <a:srgbClr val="000000">
                  <a:alpha val="40000"/>
                </a:srgbClr>
              </a:outerShdw>
            </a:effectLst>
          </p:spPr>
          <p:txBody>
            <a:bodyPr wrap="none" tIns="457200" anchorCtr="1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Combinational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l</a:t>
              </a: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ogic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Helvetica" pitchFamily="34" charset="0"/>
                <a:ea typeface="+mn-ea"/>
              </a:endParaRPr>
            </a:p>
          </p:txBody>
        </p:sp>
        <p:sp>
          <p:nvSpPr>
            <p:cNvPr id="28" name="AutoShape 297"/>
            <p:cNvSpPr>
              <a:spLocks noChangeArrowheads="1"/>
            </p:cNvSpPr>
            <p:nvPr/>
          </p:nvSpPr>
          <p:spPr bwMode="auto">
            <a:xfrm>
              <a:off x="914400" y="5410200"/>
              <a:ext cx="990600" cy="9906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>
              <a:innerShdw dist="63500" dir="13500000">
                <a:prstClr val="black">
                  <a:alpha val="50000"/>
                </a:prstClr>
              </a:innerShdw>
            </a:effec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Helvetica" pitchFamily="34" charset="0"/>
                <a:ea typeface="+mn-ea"/>
              </a:endParaRPr>
            </a:p>
          </p:txBody>
        </p:sp>
        <p:sp>
          <p:nvSpPr>
            <p:cNvPr id="29" name="Rectangle 334"/>
            <p:cNvSpPr>
              <a:spLocks noChangeArrowheads="1"/>
            </p:cNvSpPr>
            <p:nvPr/>
          </p:nvSpPr>
          <p:spPr bwMode="auto">
            <a:xfrm rot="5400000" flipV="1">
              <a:off x="3656013" y="6323013"/>
              <a:ext cx="609600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0" name="AutoShape 360"/>
            <p:cNvSpPr>
              <a:spLocks noChangeArrowheads="1"/>
            </p:cNvSpPr>
            <p:nvPr/>
          </p:nvSpPr>
          <p:spPr bwMode="auto">
            <a:xfrm>
              <a:off x="2209800" y="67818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1" name="AutoShape 361"/>
            <p:cNvSpPr>
              <a:spLocks noChangeArrowheads="1"/>
            </p:cNvSpPr>
            <p:nvPr/>
          </p:nvSpPr>
          <p:spPr bwMode="auto">
            <a:xfrm flipH="1">
              <a:off x="2209800" y="64008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2" name="AutoShape 362"/>
            <p:cNvSpPr>
              <a:spLocks noChangeArrowheads="1"/>
            </p:cNvSpPr>
            <p:nvPr/>
          </p:nvSpPr>
          <p:spPr bwMode="auto">
            <a:xfrm>
              <a:off x="2209800" y="53340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3" name="AutoShape 363"/>
            <p:cNvSpPr>
              <a:spLocks noChangeArrowheads="1"/>
            </p:cNvSpPr>
            <p:nvPr/>
          </p:nvSpPr>
          <p:spPr bwMode="auto">
            <a:xfrm flipH="1">
              <a:off x="2209800" y="49530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4" name="AutoShape 364"/>
            <p:cNvSpPr>
              <a:spLocks noChangeArrowheads="1"/>
            </p:cNvSpPr>
            <p:nvPr/>
          </p:nvSpPr>
          <p:spPr bwMode="auto">
            <a:xfrm rot="5400000" flipH="1">
              <a:off x="1219200" y="60960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5" name="AutoShape 365"/>
            <p:cNvSpPr>
              <a:spLocks noChangeArrowheads="1"/>
            </p:cNvSpPr>
            <p:nvPr/>
          </p:nvSpPr>
          <p:spPr bwMode="auto">
            <a:xfrm rot="5400000" flipH="1">
              <a:off x="1219200" y="54102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6" name="AutoShape 366"/>
            <p:cNvSpPr>
              <a:spLocks noChangeArrowheads="1"/>
            </p:cNvSpPr>
            <p:nvPr/>
          </p:nvSpPr>
          <p:spPr bwMode="auto">
            <a:xfrm rot="5400000" flipH="1">
              <a:off x="1295400" y="7391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7" name="Freeform 367"/>
            <p:cNvSpPr>
              <a:spLocks/>
            </p:cNvSpPr>
            <p:nvPr/>
          </p:nvSpPr>
          <p:spPr bwMode="auto">
            <a:xfrm>
              <a:off x="1828800" y="4572000"/>
              <a:ext cx="2209800" cy="3505200"/>
            </a:xfrm>
            <a:custGeom>
              <a:avLst/>
              <a:gdLst>
                <a:gd name="T0" fmla="*/ 240 w 1392"/>
                <a:gd name="T1" fmla="*/ 0 h 2208"/>
                <a:gd name="T2" fmla="*/ 1392 w 1392"/>
                <a:gd name="T3" fmla="*/ 0 h 2208"/>
                <a:gd name="T4" fmla="*/ 1392 w 1392"/>
                <a:gd name="T5" fmla="*/ 2160 h 2208"/>
                <a:gd name="T6" fmla="*/ 144 w 1392"/>
                <a:gd name="T7" fmla="*/ 2160 h 2208"/>
                <a:gd name="T8" fmla="*/ 144 w 1392"/>
                <a:gd name="T9" fmla="*/ 2208 h 2208"/>
                <a:gd name="T10" fmla="*/ 0 w 1392"/>
                <a:gd name="T11" fmla="*/ 2112 h 2208"/>
                <a:gd name="T12" fmla="*/ 144 w 1392"/>
                <a:gd name="T13" fmla="*/ 2016 h 2208"/>
                <a:gd name="T14" fmla="*/ 144 w 1392"/>
                <a:gd name="T15" fmla="*/ 2064 h 2208"/>
                <a:gd name="T16" fmla="*/ 1296 w 1392"/>
                <a:gd name="T17" fmla="*/ 2064 h 2208"/>
                <a:gd name="T18" fmla="*/ 1296 w 1392"/>
                <a:gd name="T19" fmla="*/ 1440 h 2208"/>
                <a:gd name="T20" fmla="*/ 1200 w 1392"/>
                <a:gd name="T21" fmla="*/ 1440 h 2208"/>
                <a:gd name="T22" fmla="*/ 1200 w 1392"/>
                <a:gd name="T23" fmla="*/ 1488 h 2208"/>
                <a:gd name="T24" fmla="*/ 1056 w 1392"/>
                <a:gd name="T25" fmla="*/ 1392 h 2208"/>
                <a:gd name="T26" fmla="*/ 1200 w 1392"/>
                <a:gd name="T27" fmla="*/ 1296 h 2208"/>
                <a:gd name="T28" fmla="*/ 1200 w 1392"/>
                <a:gd name="T29" fmla="*/ 1344 h 2208"/>
                <a:gd name="T30" fmla="*/ 1296 w 1392"/>
                <a:gd name="T31" fmla="*/ 1344 h 2208"/>
                <a:gd name="T32" fmla="*/ 1296 w 1392"/>
                <a:gd name="T33" fmla="*/ 480 h 2208"/>
                <a:gd name="T34" fmla="*/ 1248 w 1392"/>
                <a:gd name="T35" fmla="*/ 480 h 2208"/>
                <a:gd name="T36" fmla="*/ 1248 w 1392"/>
                <a:gd name="T37" fmla="*/ 528 h 2208"/>
                <a:gd name="T38" fmla="*/ 1104 w 1392"/>
                <a:gd name="T39" fmla="*/ 432 h 2208"/>
                <a:gd name="T40" fmla="*/ 1248 w 1392"/>
                <a:gd name="T41" fmla="*/ 336 h 2208"/>
                <a:gd name="T42" fmla="*/ 1248 w 1392"/>
                <a:gd name="T43" fmla="*/ 384 h 2208"/>
                <a:gd name="T44" fmla="*/ 1296 w 1392"/>
                <a:gd name="T45" fmla="*/ 384 h 2208"/>
                <a:gd name="T46" fmla="*/ 1296 w 1392"/>
                <a:gd name="T47" fmla="*/ 96 h 2208"/>
                <a:gd name="T48" fmla="*/ 240 w 1392"/>
                <a:gd name="T49" fmla="*/ 96 h 2208"/>
                <a:gd name="T50" fmla="*/ 240 w 1392"/>
                <a:gd name="T51" fmla="*/ 0 h 2208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392"/>
                <a:gd name="T79" fmla="*/ 0 h 2208"/>
                <a:gd name="T80" fmla="*/ 1392 w 1392"/>
                <a:gd name="T81" fmla="*/ 2208 h 2208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392" h="2208">
                  <a:moveTo>
                    <a:pt x="240" y="0"/>
                  </a:moveTo>
                  <a:lnTo>
                    <a:pt x="1392" y="0"/>
                  </a:lnTo>
                  <a:lnTo>
                    <a:pt x="1392" y="2160"/>
                  </a:lnTo>
                  <a:lnTo>
                    <a:pt x="144" y="2160"/>
                  </a:lnTo>
                  <a:lnTo>
                    <a:pt x="144" y="2208"/>
                  </a:lnTo>
                  <a:lnTo>
                    <a:pt x="0" y="2112"/>
                  </a:lnTo>
                  <a:lnTo>
                    <a:pt x="144" y="2016"/>
                  </a:lnTo>
                  <a:lnTo>
                    <a:pt x="144" y="2064"/>
                  </a:lnTo>
                  <a:lnTo>
                    <a:pt x="1296" y="2064"/>
                  </a:lnTo>
                  <a:lnTo>
                    <a:pt x="1296" y="1440"/>
                  </a:lnTo>
                  <a:lnTo>
                    <a:pt x="1200" y="1440"/>
                  </a:lnTo>
                  <a:lnTo>
                    <a:pt x="1200" y="1488"/>
                  </a:lnTo>
                  <a:lnTo>
                    <a:pt x="1056" y="1392"/>
                  </a:lnTo>
                  <a:lnTo>
                    <a:pt x="1200" y="1296"/>
                  </a:lnTo>
                  <a:lnTo>
                    <a:pt x="1200" y="1344"/>
                  </a:lnTo>
                  <a:lnTo>
                    <a:pt x="1296" y="1344"/>
                  </a:lnTo>
                  <a:lnTo>
                    <a:pt x="1296" y="480"/>
                  </a:lnTo>
                  <a:lnTo>
                    <a:pt x="1248" y="480"/>
                  </a:lnTo>
                  <a:lnTo>
                    <a:pt x="1248" y="528"/>
                  </a:lnTo>
                  <a:lnTo>
                    <a:pt x="1104" y="432"/>
                  </a:lnTo>
                  <a:lnTo>
                    <a:pt x="1248" y="336"/>
                  </a:lnTo>
                  <a:lnTo>
                    <a:pt x="1248" y="384"/>
                  </a:lnTo>
                  <a:lnTo>
                    <a:pt x="1296" y="384"/>
                  </a:lnTo>
                  <a:lnTo>
                    <a:pt x="1296" y="96"/>
                  </a:lnTo>
                  <a:lnTo>
                    <a:pt x="240" y="96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8" name="Rectangle 78"/>
            <p:cNvSpPr>
              <a:spLocks noChangeArrowheads="1"/>
            </p:cNvSpPr>
            <p:nvPr/>
          </p:nvSpPr>
          <p:spPr bwMode="auto">
            <a:xfrm>
              <a:off x="2514600" y="4953000"/>
              <a:ext cx="1066800" cy="685800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Data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memory</a:t>
              </a:r>
            </a:p>
          </p:txBody>
        </p:sp>
        <p:sp>
          <p:nvSpPr>
            <p:cNvPr id="39" name="Rectangle 23"/>
            <p:cNvSpPr>
              <a:spLocks noChangeArrowheads="1"/>
            </p:cNvSpPr>
            <p:nvPr/>
          </p:nvSpPr>
          <p:spPr bwMode="auto">
            <a:xfrm>
              <a:off x="2514600" y="6416675"/>
              <a:ext cx="990600" cy="685800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Register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file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+mn-ea"/>
                </a:rPr>
                <a:t>%</a:t>
              </a:r>
              <a:r>
                <a:rPr kumimoji="0" lang="en-US" sz="8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+mn-ea"/>
                </a:rPr>
                <a:t>rbx</a:t>
              </a:r>
              <a:r>
                <a:rPr kumimoji="0" lang="en-US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+mn-ea"/>
                </a:rPr>
                <a:t> </a:t>
              </a: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+mn-ea"/>
                </a:rPr>
                <a:t>= 0x100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Helvetica" pitchFamily="34" charset="0"/>
                <a:ea typeface="+mn-ea"/>
              </a:endParaRPr>
            </a:p>
          </p:txBody>
        </p:sp>
        <p:sp>
          <p:nvSpPr>
            <p:cNvPr id="40" name="Rectangle 231"/>
            <p:cNvSpPr>
              <a:spLocks noChangeArrowheads="1"/>
            </p:cNvSpPr>
            <p:nvPr/>
          </p:nvSpPr>
          <p:spPr bwMode="auto">
            <a:xfrm>
              <a:off x="1066800" y="7696200"/>
              <a:ext cx="762000" cy="381000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25401" dir="2700000" algn="tl" rotWithShape="0">
                <a:srgbClr val="000000">
                  <a:alpha val="39999"/>
                </a:srgbClr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</a:rPr>
                <a:t>PC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+mn-ea"/>
                </a:rPr>
                <a:t>0x014</a:t>
              </a:r>
              <a:endParaRPr kumimoji="0" lang="en-US" sz="10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ea typeface="+mn-ea"/>
              </a:endParaRPr>
            </a:p>
          </p:txBody>
        </p:sp>
        <p:sp>
          <p:nvSpPr>
            <p:cNvPr id="41" name="Rectangle 294"/>
            <p:cNvSpPr>
              <a:spLocks noChangeArrowheads="1"/>
            </p:cNvSpPr>
            <p:nvPr/>
          </p:nvSpPr>
          <p:spPr bwMode="auto">
            <a:xfrm>
              <a:off x="1066800" y="5715000"/>
              <a:ext cx="609600" cy="381000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</a:rPr>
                <a:t>CC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+mn-ea"/>
                </a:rPr>
                <a:t>100</a:t>
              </a:r>
            </a:p>
          </p:txBody>
        </p:sp>
        <p:sp>
          <p:nvSpPr>
            <p:cNvPr id="42" name="Text Box 368"/>
            <p:cNvSpPr txBox="1">
              <a:spLocks noChangeArrowheads="1"/>
            </p:cNvSpPr>
            <p:nvPr/>
          </p:nvSpPr>
          <p:spPr bwMode="auto">
            <a:xfrm>
              <a:off x="2237725" y="6019800"/>
              <a:ext cx="42992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Read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p</a:t>
              </a:r>
              <a:r>
                <a:rPr kumimoji="0" lang="en-US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orts</a:t>
              </a:r>
              <a:endPara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charset="0"/>
                <a:ea typeface="ＭＳ Ｐゴシック" charset="0"/>
              </a:endParaRPr>
            </a:p>
          </p:txBody>
        </p:sp>
        <p:sp>
          <p:nvSpPr>
            <p:cNvPr id="43" name="Text Box 369"/>
            <p:cNvSpPr txBox="1">
              <a:spLocks noChangeArrowheads="1"/>
            </p:cNvSpPr>
            <p:nvPr/>
          </p:nvSpPr>
          <p:spPr bwMode="auto">
            <a:xfrm>
              <a:off x="3457726" y="6019800"/>
              <a:ext cx="428322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Write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p</a:t>
              </a:r>
              <a:r>
                <a:rPr kumimoji="0" lang="en-US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orts</a:t>
              </a:r>
              <a:endPara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charset="0"/>
                <a:ea typeface="ＭＳ Ｐゴシック" charset="0"/>
              </a:endParaRPr>
            </a:p>
          </p:txBody>
        </p:sp>
        <p:grpSp>
          <p:nvGrpSpPr>
            <p:cNvPr id="44" name="Group 453"/>
            <p:cNvGrpSpPr>
              <a:grpSpLocks/>
            </p:cNvGrpSpPr>
            <p:nvPr/>
          </p:nvGrpSpPr>
          <p:grpSpPr bwMode="auto">
            <a:xfrm>
              <a:off x="2238375" y="4724400"/>
              <a:ext cx="1644650" cy="215900"/>
              <a:chOff x="4050" y="2976"/>
              <a:chExt cx="1036" cy="136"/>
            </a:xfrm>
          </p:grpSpPr>
          <p:sp>
            <p:nvSpPr>
              <p:cNvPr id="45" name="Text Box 454"/>
              <p:cNvSpPr txBox="1">
                <a:spLocks noChangeArrowheads="1"/>
              </p:cNvSpPr>
              <p:nvPr/>
            </p:nvSpPr>
            <p:spPr bwMode="auto">
              <a:xfrm>
                <a:off x="4050" y="2976"/>
                <a:ext cx="271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Helvetica" charset="0"/>
                    <a:ea typeface="ＭＳ Ｐゴシック" charset="0"/>
                  </a:rPr>
                  <a:t>Read</a:t>
                </a:r>
              </a:p>
            </p:txBody>
          </p:sp>
          <p:sp>
            <p:nvSpPr>
              <p:cNvPr id="46" name="Text Box 455"/>
              <p:cNvSpPr txBox="1">
                <a:spLocks noChangeArrowheads="1"/>
              </p:cNvSpPr>
              <p:nvPr/>
            </p:nvSpPr>
            <p:spPr bwMode="auto">
              <a:xfrm>
                <a:off x="4819" y="2976"/>
                <a:ext cx="267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Helvetica" charset="0"/>
                    <a:ea typeface="ＭＳ Ｐゴシック" charset="0"/>
                  </a:rPr>
                  <a:t>Write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4014385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745" name="Rectangle 33"/>
          <p:cNvSpPr>
            <a:spLocks noGrp="1" noChangeArrowheads="1"/>
          </p:cNvSpPr>
          <p:nvPr>
            <p:ph type="title"/>
          </p:nvPr>
        </p:nvSpPr>
        <p:spPr>
          <a:xfrm>
            <a:off x="609600" y="533400"/>
            <a:ext cx="2643188" cy="1770063"/>
          </a:xfrm>
        </p:spPr>
        <p:txBody>
          <a:bodyPr/>
          <a:lstStyle/>
          <a:p>
            <a:r>
              <a:rPr lang="en-US"/>
              <a:t>SEQ Operation #2</a:t>
            </a:r>
          </a:p>
        </p:txBody>
      </p:sp>
      <p:sp>
        <p:nvSpPr>
          <p:cNvPr id="371746" name="Rectangle 34"/>
          <p:cNvSpPr>
            <a:spLocks noGrp="1" noChangeArrowheads="1"/>
          </p:cNvSpPr>
          <p:nvPr>
            <p:ph type="body" idx="1"/>
          </p:nvPr>
        </p:nvSpPr>
        <p:spPr>
          <a:xfrm>
            <a:off x="4953000" y="3124200"/>
            <a:ext cx="3632200" cy="3308350"/>
          </a:xfrm>
        </p:spPr>
        <p:txBody>
          <a:bodyPr/>
          <a:lstStyle/>
          <a:p>
            <a:pPr lvl="1"/>
            <a:r>
              <a:rPr lang="en-US" dirty="0"/>
              <a:t>state set according to second </a:t>
            </a:r>
            <a:r>
              <a:rPr lang="en-US" dirty="0" err="1" smtClean="0">
                <a:latin typeface="Courier New" pitchFamily="49" charset="0"/>
              </a:rPr>
              <a:t>irmovq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/>
              <a:t>instruction</a:t>
            </a:r>
          </a:p>
          <a:p>
            <a:pPr lvl="1"/>
            <a:r>
              <a:rPr lang="en-US" dirty="0"/>
              <a:t>combinational logic starting to react to state changes</a:t>
            </a:r>
          </a:p>
        </p:txBody>
      </p:sp>
      <p:grpSp>
        <p:nvGrpSpPr>
          <p:cNvPr id="45" name="Group 44"/>
          <p:cNvGrpSpPr/>
          <p:nvPr/>
        </p:nvGrpSpPr>
        <p:grpSpPr>
          <a:xfrm>
            <a:off x="2813050" y="222250"/>
            <a:ext cx="5943600" cy="2133600"/>
            <a:chOff x="762000" y="928688"/>
            <a:chExt cx="7162800" cy="2881312"/>
          </a:xfrm>
        </p:grpSpPr>
        <p:sp>
          <p:nvSpPr>
            <p:cNvPr id="46" name="Rectangle 429"/>
            <p:cNvSpPr>
              <a:spLocks noChangeArrowheads="1"/>
            </p:cNvSpPr>
            <p:nvPr/>
          </p:nvSpPr>
          <p:spPr bwMode="auto">
            <a:xfrm>
              <a:off x="1676400" y="2667000"/>
              <a:ext cx="6248400" cy="381000"/>
            </a:xfrm>
            <a:prstGeom prst="rect">
              <a:avLst/>
            </a:prstGeom>
            <a:solidFill>
              <a:srgbClr val="99FFCC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0x014:   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addq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%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rdx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,%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rbx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    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# 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%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rbx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&lt;-- 0x300 CC &lt;-- 000</a:t>
              </a:r>
            </a:p>
          </p:txBody>
        </p:sp>
        <p:sp>
          <p:nvSpPr>
            <p:cNvPr id="47" name="Rectangle 430"/>
            <p:cNvSpPr>
              <a:spLocks noChangeArrowheads="1"/>
            </p:cNvSpPr>
            <p:nvPr/>
          </p:nvSpPr>
          <p:spPr bwMode="auto">
            <a:xfrm>
              <a:off x="1676400" y="3048000"/>
              <a:ext cx="6248400" cy="381000"/>
            </a:xfrm>
            <a:prstGeom prst="rect">
              <a:avLst/>
            </a:prstGeom>
            <a:solidFill>
              <a:srgbClr val="808080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0x016:  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je </a:t>
              </a:r>
              <a:r>
                <a:rPr kumimoji="0" lang="en-US" sz="1100" b="0" i="0" u="none" strike="noStrike" kern="0" cap="none" spc="0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dest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            # Not taken</a:t>
              </a:r>
            </a:p>
          </p:txBody>
        </p:sp>
        <p:sp>
          <p:nvSpPr>
            <p:cNvPr id="48" name="Rectangle 431"/>
            <p:cNvSpPr>
              <a:spLocks noChangeArrowheads="1"/>
            </p:cNvSpPr>
            <p:nvPr/>
          </p:nvSpPr>
          <p:spPr bwMode="auto">
            <a:xfrm>
              <a:off x="1676400" y="3429000"/>
              <a:ext cx="62484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0x01f:   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rmmovq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%rbx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,0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(%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rdx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) # M[0x200] &lt;-- 0x300</a:t>
              </a:r>
            </a:p>
          </p:txBody>
        </p:sp>
        <p:sp>
          <p:nvSpPr>
            <p:cNvPr id="49" name="Text Box 432"/>
            <p:cNvSpPr txBox="1">
              <a:spLocks noChangeArrowheads="1"/>
            </p:cNvSpPr>
            <p:nvPr/>
          </p:nvSpPr>
          <p:spPr bwMode="auto">
            <a:xfrm>
              <a:off x="878124" y="2666999"/>
              <a:ext cx="780813" cy="3325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3:</a:t>
              </a:r>
            </a:p>
          </p:txBody>
        </p:sp>
        <p:sp>
          <p:nvSpPr>
            <p:cNvPr id="50" name="Text Box 433"/>
            <p:cNvSpPr txBox="1">
              <a:spLocks noChangeArrowheads="1"/>
            </p:cNvSpPr>
            <p:nvPr/>
          </p:nvSpPr>
          <p:spPr bwMode="auto">
            <a:xfrm>
              <a:off x="878124" y="3047999"/>
              <a:ext cx="780813" cy="3325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4:</a:t>
              </a:r>
            </a:p>
          </p:txBody>
        </p:sp>
        <p:sp>
          <p:nvSpPr>
            <p:cNvPr id="51" name="Text Box 434"/>
            <p:cNvSpPr txBox="1">
              <a:spLocks noChangeArrowheads="1"/>
            </p:cNvSpPr>
            <p:nvPr/>
          </p:nvSpPr>
          <p:spPr bwMode="auto">
            <a:xfrm>
              <a:off x="878124" y="3429000"/>
              <a:ext cx="780813" cy="3325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5:</a:t>
              </a:r>
            </a:p>
          </p:txBody>
        </p:sp>
        <p:sp>
          <p:nvSpPr>
            <p:cNvPr id="52" name="Rectangle 440"/>
            <p:cNvSpPr>
              <a:spLocks noChangeArrowheads="1"/>
            </p:cNvSpPr>
            <p:nvPr/>
          </p:nvSpPr>
          <p:spPr bwMode="auto">
            <a:xfrm>
              <a:off x="1676400" y="2286000"/>
              <a:ext cx="6248400" cy="381000"/>
            </a:xfrm>
            <a:prstGeom prst="rect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0x00a:   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irmovq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$0x200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,%rdx 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# 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%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rdx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&lt;-- 0x200</a:t>
              </a:r>
            </a:p>
          </p:txBody>
        </p:sp>
        <p:sp>
          <p:nvSpPr>
            <p:cNvPr id="53" name="Text Box 441"/>
            <p:cNvSpPr txBox="1">
              <a:spLocks noChangeArrowheads="1"/>
            </p:cNvSpPr>
            <p:nvPr/>
          </p:nvSpPr>
          <p:spPr bwMode="auto">
            <a:xfrm>
              <a:off x="878124" y="2286000"/>
              <a:ext cx="780813" cy="3325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2:</a:t>
              </a:r>
            </a:p>
          </p:txBody>
        </p:sp>
        <p:sp>
          <p:nvSpPr>
            <p:cNvPr id="54" name="Rectangle 443"/>
            <p:cNvSpPr>
              <a:spLocks noChangeArrowheads="1"/>
            </p:cNvSpPr>
            <p:nvPr/>
          </p:nvSpPr>
          <p:spPr bwMode="auto">
            <a:xfrm>
              <a:off x="1676400" y="1905000"/>
              <a:ext cx="62484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0x000:   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irmovq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$0x100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,%rbx 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# 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%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rbx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&lt;-- 0x100</a:t>
              </a:r>
            </a:p>
          </p:txBody>
        </p:sp>
        <p:sp>
          <p:nvSpPr>
            <p:cNvPr id="55" name="Text Box 444"/>
            <p:cNvSpPr txBox="1">
              <a:spLocks noChangeArrowheads="1"/>
            </p:cNvSpPr>
            <p:nvPr/>
          </p:nvSpPr>
          <p:spPr bwMode="auto">
            <a:xfrm>
              <a:off x="878124" y="1905000"/>
              <a:ext cx="780813" cy="3325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1:</a:t>
              </a:r>
            </a:p>
          </p:txBody>
        </p:sp>
        <p:sp>
          <p:nvSpPr>
            <p:cNvPr id="56" name="Rectangle 464"/>
            <p:cNvSpPr>
              <a:spLocks noChangeArrowheads="1"/>
            </p:cNvSpPr>
            <p:nvPr/>
          </p:nvSpPr>
          <p:spPr bwMode="auto">
            <a:xfrm>
              <a:off x="762000" y="1157288"/>
              <a:ext cx="838200" cy="3048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Clock</a:t>
              </a:r>
            </a:p>
          </p:txBody>
        </p:sp>
        <p:sp>
          <p:nvSpPr>
            <p:cNvPr id="57" name="Line 473"/>
            <p:cNvSpPr>
              <a:spLocks noChangeShapeType="1"/>
            </p:cNvSpPr>
            <p:nvPr/>
          </p:nvSpPr>
          <p:spPr bwMode="auto">
            <a:xfrm>
              <a:off x="1981200" y="1081088"/>
              <a:ext cx="12192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sm"/>
              <a:tailEnd type="triangle" w="med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8" name="Text Box 474"/>
            <p:cNvSpPr txBox="1">
              <a:spLocks noChangeArrowheads="1"/>
            </p:cNvSpPr>
            <p:nvPr/>
          </p:nvSpPr>
          <p:spPr bwMode="auto">
            <a:xfrm>
              <a:off x="2209801" y="928688"/>
              <a:ext cx="761999" cy="31172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1</a:t>
              </a:r>
            </a:p>
          </p:txBody>
        </p:sp>
        <p:sp>
          <p:nvSpPr>
            <p:cNvPr id="59" name="Line 477"/>
            <p:cNvSpPr>
              <a:spLocks noChangeShapeType="1"/>
            </p:cNvSpPr>
            <p:nvPr/>
          </p:nvSpPr>
          <p:spPr bwMode="auto">
            <a:xfrm>
              <a:off x="3200400" y="1081088"/>
              <a:ext cx="12192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sm"/>
              <a:tailEnd type="triangle" w="med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0" name="Line 480"/>
            <p:cNvSpPr>
              <a:spLocks noChangeShapeType="1"/>
            </p:cNvSpPr>
            <p:nvPr/>
          </p:nvSpPr>
          <p:spPr bwMode="auto">
            <a:xfrm>
              <a:off x="4419600" y="1081088"/>
              <a:ext cx="12192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sm"/>
              <a:tailEnd type="triangle" w="med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1" name="Line 483"/>
            <p:cNvSpPr>
              <a:spLocks noChangeShapeType="1"/>
            </p:cNvSpPr>
            <p:nvPr/>
          </p:nvSpPr>
          <p:spPr bwMode="auto">
            <a:xfrm>
              <a:off x="5638800" y="1081088"/>
              <a:ext cx="12192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sm"/>
              <a:tailEnd type="triangle" w="med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2" name="Line 487"/>
            <p:cNvSpPr>
              <a:spLocks noChangeShapeType="1"/>
            </p:cNvSpPr>
            <p:nvPr/>
          </p:nvSpPr>
          <p:spPr bwMode="auto">
            <a:xfrm flipH="1" flipV="1">
              <a:off x="4489450" y="1462088"/>
              <a:ext cx="82550" cy="1524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3" name="Text Box 488"/>
            <p:cNvSpPr txBox="1">
              <a:spLocks noChangeArrowheads="1"/>
            </p:cNvSpPr>
            <p:nvPr/>
          </p:nvSpPr>
          <p:spPr bwMode="auto">
            <a:xfrm>
              <a:off x="4426218" y="1538288"/>
              <a:ext cx="374119" cy="353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Wingdings 2" charset="0"/>
                  <a:ea typeface="ＭＳ Ｐゴシック" charset="0"/>
                </a:rPr>
                <a:t>j</a:t>
              </a:r>
            </a:p>
          </p:txBody>
        </p:sp>
        <p:sp>
          <p:nvSpPr>
            <p:cNvPr id="64" name="Line 489"/>
            <p:cNvSpPr>
              <a:spLocks noChangeShapeType="1"/>
            </p:cNvSpPr>
            <p:nvPr/>
          </p:nvSpPr>
          <p:spPr bwMode="auto">
            <a:xfrm flipH="1" flipV="1">
              <a:off x="5702300" y="1462088"/>
              <a:ext cx="82550" cy="1524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5" name="Text Box 490"/>
            <p:cNvSpPr txBox="1">
              <a:spLocks noChangeArrowheads="1"/>
            </p:cNvSpPr>
            <p:nvPr/>
          </p:nvSpPr>
          <p:spPr bwMode="auto">
            <a:xfrm>
              <a:off x="5639067" y="1538288"/>
              <a:ext cx="374119" cy="353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Wingdings 2" charset="0"/>
                  <a:ea typeface="ＭＳ Ｐゴシック" charset="0"/>
                </a:rPr>
                <a:t>l</a:t>
              </a:r>
            </a:p>
          </p:txBody>
        </p:sp>
        <p:sp>
          <p:nvSpPr>
            <p:cNvPr id="66" name="Line 491"/>
            <p:cNvSpPr>
              <a:spLocks noChangeShapeType="1"/>
            </p:cNvSpPr>
            <p:nvPr/>
          </p:nvSpPr>
          <p:spPr bwMode="auto">
            <a:xfrm flipV="1">
              <a:off x="6705600" y="1462088"/>
              <a:ext cx="82550" cy="1524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7" name="Text Box 492"/>
            <p:cNvSpPr txBox="1">
              <a:spLocks noChangeArrowheads="1"/>
            </p:cNvSpPr>
            <p:nvPr/>
          </p:nvSpPr>
          <p:spPr bwMode="auto">
            <a:xfrm>
              <a:off x="6483616" y="1538288"/>
              <a:ext cx="374119" cy="353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Wingdings 2" charset="0"/>
                  <a:ea typeface="ＭＳ Ｐゴシック" charset="0"/>
                </a:rPr>
                <a:t>m</a:t>
              </a:r>
            </a:p>
          </p:txBody>
        </p:sp>
        <p:sp>
          <p:nvSpPr>
            <p:cNvPr id="68" name="Line 493"/>
            <p:cNvSpPr>
              <a:spLocks noChangeShapeType="1"/>
            </p:cNvSpPr>
            <p:nvPr/>
          </p:nvSpPr>
          <p:spPr bwMode="auto">
            <a:xfrm flipV="1">
              <a:off x="5486400" y="1462088"/>
              <a:ext cx="82550" cy="1524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9" name="Text Box 494"/>
            <p:cNvSpPr txBox="1">
              <a:spLocks noChangeArrowheads="1"/>
            </p:cNvSpPr>
            <p:nvPr/>
          </p:nvSpPr>
          <p:spPr bwMode="auto">
            <a:xfrm>
              <a:off x="5264417" y="1538288"/>
              <a:ext cx="374119" cy="353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Wingdings 2" charset="0"/>
                  <a:ea typeface="ＭＳ Ｐゴシック" charset="0"/>
                </a:rPr>
                <a:t>k</a:t>
              </a:r>
            </a:p>
          </p:txBody>
        </p:sp>
        <p:sp>
          <p:nvSpPr>
            <p:cNvPr id="70" name="Text Box 496"/>
            <p:cNvSpPr txBox="1">
              <a:spLocks noChangeArrowheads="1"/>
            </p:cNvSpPr>
            <p:nvPr/>
          </p:nvSpPr>
          <p:spPr bwMode="auto">
            <a:xfrm>
              <a:off x="3429001" y="928688"/>
              <a:ext cx="761999" cy="31172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2</a:t>
              </a:r>
            </a:p>
          </p:txBody>
        </p:sp>
        <p:sp>
          <p:nvSpPr>
            <p:cNvPr id="71" name="Text Box 497"/>
            <p:cNvSpPr txBox="1">
              <a:spLocks noChangeArrowheads="1"/>
            </p:cNvSpPr>
            <p:nvPr/>
          </p:nvSpPr>
          <p:spPr bwMode="auto">
            <a:xfrm>
              <a:off x="4648200" y="928688"/>
              <a:ext cx="761999" cy="31172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3</a:t>
              </a:r>
            </a:p>
          </p:txBody>
        </p:sp>
        <p:sp>
          <p:nvSpPr>
            <p:cNvPr id="72" name="Text Box 498"/>
            <p:cNvSpPr txBox="1">
              <a:spLocks noChangeArrowheads="1"/>
            </p:cNvSpPr>
            <p:nvPr/>
          </p:nvSpPr>
          <p:spPr bwMode="auto">
            <a:xfrm>
              <a:off x="5867402" y="928688"/>
              <a:ext cx="761999" cy="31172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4</a:t>
              </a:r>
            </a:p>
          </p:txBody>
        </p:sp>
        <p:grpSp>
          <p:nvGrpSpPr>
            <p:cNvPr id="73" name="Group 503"/>
            <p:cNvGrpSpPr>
              <a:grpSpLocks/>
            </p:cNvGrpSpPr>
            <p:nvPr/>
          </p:nvGrpSpPr>
          <p:grpSpPr bwMode="auto">
            <a:xfrm>
              <a:off x="1981200" y="1004888"/>
              <a:ext cx="4876800" cy="595312"/>
              <a:chOff x="1248" y="633"/>
              <a:chExt cx="3072" cy="375"/>
            </a:xfrm>
          </p:grpSpPr>
          <p:sp>
            <p:nvSpPr>
              <p:cNvPr id="78" name="Line 468"/>
              <p:cNvSpPr>
                <a:spLocks noChangeShapeType="1"/>
              </p:cNvSpPr>
              <p:nvPr/>
            </p:nvSpPr>
            <p:spPr bwMode="auto">
              <a:xfrm flipV="1">
                <a:off x="1248" y="633"/>
                <a:ext cx="0" cy="375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79" name="Line 499"/>
              <p:cNvSpPr>
                <a:spLocks noChangeShapeType="1"/>
              </p:cNvSpPr>
              <p:nvPr/>
            </p:nvSpPr>
            <p:spPr bwMode="auto">
              <a:xfrm flipV="1">
                <a:off x="2016" y="633"/>
                <a:ext cx="0" cy="375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80" name="Line 500"/>
              <p:cNvSpPr>
                <a:spLocks noChangeShapeType="1"/>
              </p:cNvSpPr>
              <p:nvPr/>
            </p:nvSpPr>
            <p:spPr bwMode="auto">
              <a:xfrm flipV="1">
                <a:off x="2784" y="633"/>
                <a:ext cx="0" cy="375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81" name="Line 501"/>
              <p:cNvSpPr>
                <a:spLocks noChangeShapeType="1"/>
              </p:cNvSpPr>
              <p:nvPr/>
            </p:nvSpPr>
            <p:spPr bwMode="auto">
              <a:xfrm flipV="1">
                <a:off x="3552" y="633"/>
                <a:ext cx="0" cy="375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82" name="Line 502"/>
              <p:cNvSpPr>
                <a:spLocks noChangeShapeType="1"/>
              </p:cNvSpPr>
              <p:nvPr/>
            </p:nvSpPr>
            <p:spPr bwMode="auto">
              <a:xfrm flipV="1">
                <a:off x="4320" y="633"/>
                <a:ext cx="0" cy="375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74" name="Freeform 463"/>
            <p:cNvSpPr>
              <a:spLocks/>
            </p:cNvSpPr>
            <p:nvPr/>
          </p:nvSpPr>
          <p:spPr bwMode="auto">
            <a:xfrm>
              <a:off x="1676400" y="1233488"/>
              <a:ext cx="1828800" cy="228600"/>
            </a:xfrm>
            <a:custGeom>
              <a:avLst/>
              <a:gdLst>
                <a:gd name="T0" fmla="*/ 0 w 576"/>
                <a:gd name="T1" fmla="*/ 144 h 144"/>
                <a:gd name="T2" fmla="*/ 96 w 576"/>
                <a:gd name="T3" fmla="*/ 144 h 144"/>
                <a:gd name="T4" fmla="*/ 96 w 576"/>
                <a:gd name="T5" fmla="*/ 0 h 144"/>
                <a:gd name="T6" fmla="*/ 288 w 576"/>
                <a:gd name="T7" fmla="*/ 0 h 144"/>
                <a:gd name="T8" fmla="*/ 288 w 576"/>
                <a:gd name="T9" fmla="*/ 144 h 144"/>
                <a:gd name="T10" fmla="*/ 480 w 576"/>
                <a:gd name="T11" fmla="*/ 144 h 144"/>
                <a:gd name="T12" fmla="*/ 480 w 576"/>
                <a:gd name="T13" fmla="*/ 0 h 144"/>
                <a:gd name="T14" fmla="*/ 576 w 576"/>
                <a:gd name="T15" fmla="*/ 0 h 14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76"/>
                <a:gd name="T25" fmla="*/ 0 h 144"/>
                <a:gd name="T26" fmla="*/ 576 w 576"/>
                <a:gd name="T27" fmla="*/ 144 h 14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76" h="144">
                  <a:moveTo>
                    <a:pt x="0" y="144"/>
                  </a:moveTo>
                  <a:lnTo>
                    <a:pt x="96" y="144"/>
                  </a:lnTo>
                  <a:lnTo>
                    <a:pt x="96" y="0"/>
                  </a:lnTo>
                  <a:lnTo>
                    <a:pt x="288" y="0"/>
                  </a:lnTo>
                  <a:lnTo>
                    <a:pt x="288" y="144"/>
                  </a:lnTo>
                  <a:lnTo>
                    <a:pt x="480" y="144"/>
                  </a:lnTo>
                  <a:lnTo>
                    <a:pt x="480" y="0"/>
                  </a:lnTo>
                  <a:lnTo>
                    <a:pt x="576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5" name="Freeform 465"/>
            <p:cNvSpPr>
              <a:spLocks/>
            </p:cNvSpPr>
            <p:nvPr/>
          </p:nvSpPr>
          <p:spPr bwMode="auto">
            <a:xfrm>
              <a:off x="2895600" y="1233488"/>
              <a:ext cx="1828800" cy="228600"/>
            </a:xfrm>
            <a:custGeom>
              <a:avLst/>
              <a:gdLst>
                <a:gd name="T0" fmla="*/ 0 w 576"/>
                <a:gd name="T1" fmla="*/ 144 h 144"/>
                <a:gd name="T2" fmla="*/ 96 w 576"/>
                <a:gd name="T3" fmla="*/ 144 h 144"/>
                <a:gd name="T4" fmla="*/ 96 w 576"/>
                <a:gd name="T5" fmla="*/ 0 h 144"/>
                <a:gd name="T6" fmla="*/ 288 w 576"/>
                <a:gd name="T7" fmla="*/ 0 h 144"/>
                <a:gd name="T8" fmla="*/ 288 w 576"/>
                <a:gd name="T9" fmla="*/ 144 h 144"/>
                <a:gd name="T10" fmla="*/ 480 w 576"/>
                <a:gd name="T11" fmla="*/ 144 h 144"/>
                <a:gd name="T12" fmla="*/ 480 w 576"/>
                <a:gd name="T13" fmla="*/ 0 h 144"/>
                <a:gd name="T14" fmla="*/ 576 w 576"/>
                <a:gd name="T15" fmla="*/ 0 h 14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76"/>
                <a:gd name="T25" fmla="*/ 0 h 144"/>
                <a:gd name="T26" fmla="*/ 576 w 576"/>
                <a:gd name="T27" fmla="*/ 144 h 14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76" h="144">
                  <a:moveTo>
                    <a:pt x="0" y="144"/>
                  </a:moveTo>
                  <a:lnTo>
                    <a:pt x="96" y="144"/>
                  </a:lnTo>
                  <a:lnTo>
                    <a:pt x="96" y="0"/>
                  </a:lnTo>
                  <a:lnTo>
                    <a:pt x="288" y="0"/>
                  </a:lnTo>
                  <a:lnTo>
                    <a:pt x="288" y="144"/>
                  </a:lnTo>
                  <a:lnTo>
                    <a:pt x="480" y="144"/>
                  </a:lnTo>
                  <a:lnTo>
                    <a:pt x="480" y="0"/>
                  </a:lnTo>
                  <a:lnTo>
                    <a:pt x="576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6" name="Freeform 466"/>
            <p:cNvSpPr>
              <a:spLocks/>
            </p:cNvSpPr>
            <p:nvPr/>
          </p:nvSpPr>
          <p:spPr bwMode="auto">
            <a:xfrm>
              <a:off x="4114800" y="1233488"/>
              <a:ext cx="1828800" cy="228600"/>
            </a:xfrm>
            <a:custGeom>
              <a:avLst/>
              <a:gdLst>
                <a:gd name="T0" fmla="*/ 0 w 576"/>
                <a:gd name="T1" fmla="*/ 144 h 144"/>
                <a:gd name="T2" fmla="*/ 96 w 576"/>
                <a:gd name="T3" fmla="*/ 144 h 144"/>
                <a:gd name="T4" fmla="*/ 96 w 576"/>
                <a:gd name="T5" fmla="*/ 0 h 144"/>
                <a:gd name="T6" fmla="*/ 288 w 576"/>
                <a:gd name="T7" fmla="*/ 0 h 144"/>
                <a:gd name="T8" fmla="*/ 288 w 576"/>
                <a:gd name="T9" fmla="*/ 144 h 144"/>
                <a:gd name="T10" fmla="*/ 480 w 576"/>
                <a:gd name="T11" fmla="*/ 144 h 144"/>
                <a:gd name="T12" fmla="*/ 480 w 576"/>
                <a:gd name="T13" fmla="*/ 0 h 144"/>
                <a:gd name="T14" fmla="*/ 576 w 576"/>
                <a:gd name="T15" fmla="*/ 0 h 14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76"/>
                <a:gd name="T25" fmla="*/ 0 h 144"/>
                <a:gd name="T26" fmla="*/ 576 w 576"/>
                <a:gd name="T27" fmla="*/ 144 h 14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76" h="144">
                  <a:moveTo>
                    <a:pt x="0" y="144"/>
                  </a:moveTo>
                  <a:lnTo>
                    <a:pt x="96" y="144"/>
                  </a:lnTo>
                  <a:lnTo>
                    <a:pt x="96" y="0"/>
                  </a:lnTo>
                  <a:lnTo>
                    <a:pt x="288" y="0"/>
                  </a:lnTo>
                  <a:lnTo>
                    <a:pt x="288" y="144"/>
                  </a:lnTo>
                  <a:lnTo>
                    <a:pt x="480" y="144"/>
                  </a:lnTo>
                  <a:lnTo>
                    <a:pt x="480" y="0"/>
                  </a:lnTo>
                  <a:lnTo>
                    <a:pt x="576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7" name="Freeform 467"/>
            <p:cNvSpPr>
              <a:spLocks/>
            </p:cNvSpPr>
            <p:nvPr/>
          </p:nvSpPr>
          <p:spPr bwMode="auto">
            <a:xfrm>
              <a:off x="5334000" y="1233488"/>
              <a:ext cx="1828800" cy="228600"/>
            </a:xfrm>
            <a:custGeom>
              <a:avLst/>
              <a:gdLst>
                <a:gd name="T0" fmla="*/ 0 w 576"/>
                <a:gd name="T1" fmla="*/ 144 h 144"/>
                <a:gd name="T2" fmla="*/ 96 w 576"/>
                <a:gd name="T3" fmla="*/ 144 h 144"/>
                <a:gd name="T4" fmla="*/ 96 w 576"/>
                <a:gd name="T5" fmla="*/ 0 h 144"/>
                <a:gd name="T6" fmla="*/ 288 w 576"/>
                <a:gd name="T7" fmla="*/ 0 h 144"/>
                <a:gd name="T8" fmla="*/ 288 w 576"/>
                <a:gd name="T9" fmla="*/ 144 h 144"/>
                <a:gd name="T10" fmla="*/ 480 w 576"/>
                <a:gd name="T11" fmla="*/ 144 h 144"/>
                <a:gd name="T12" fmla="*/ 480 w 576"/>
                <a:gd name="T13" fmla="*/ 0 h 144"/>
                <a:gd name="T14" fmla="*/ 576 w 576"/>
                <a:gd name="T15" fmla="*/ 0 h 14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76"/>
                <a:gd name="T25" fmla="*/ 0 h 144"/>
                <a:gd name="T26" fmla="*/ 576 w 576"/>
                <a:gd name="T27" fmla="*/ 144 h 14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76" h="144">
                  <a:moveTo>
                    <a:pt x="0" y="144"/>
                  </a:moveTo>
                  <a:lnTo>
                    <a:pt x="96" y="144"/>
                  </a:lnTo>
                  <a:lnTo>
                    <a:pt x="96" y="0"/>
                  </a:lnTo>
                  <a:lnTo>
                    <a:pt x="288" y="0"/>
                  </a:lnTo>
                  <a:lnTo>
                    <a:pt x="288" y="144"/>
                  </a:lnTo>
                  <a:lnTo>
                    <a:pt x="480" y="144"/>
                  </a:lnTo>
                  <a:lnTo>
                    <a:pt x="480" y="0"/>
                  </a:lnTo>
                  <a:lnTo>
                    <a:pt x="576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371743" name="Line 31"/>
          <p:cNvSpPr>
            <a:spLocks noChangeShapeType="1"/>
          </p:cNvSpPr>
          <p:nvPr/>
        </p:nvSpPr>
        <p:spPr bwMode="auto">
          <a:xfrm>
            <a:off x="5937250" y="146050"/>
            <a:ext cx="0" cy="8382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grpSp>
        <p:nvGrpSpPr>
          <p:cNvPr id="84" name="Group 83"/>
          <p:cNvGrpSpPr/>
          <p:nvPr/>
        </p:nvGrpSpPr>
        <p:grpSpPr>
          <a:xfrm>
            <a:off x="1060450" y="2508250"/>
            <a:ext cx="3429000" cy="3733800"/>
            <a:chOff x="609600" y="4343400"/>
            <a:chExt cx="3429000" cy="3733800"/>
          </a:xfrm>
        </p:grpSpPr>
        <p:sp>
          <p:nvSpPr>
            <p:cNvPr id="85" name="AutoShape 296"/>
            <p:cNvSpPr>
              <a:spLocks noChangeArrowheads="1"/>
            </p:cNvSpPr>
            <p:nvPr/>
          </p:nvSpPr>
          <p:spPr bwMode="auto">
            <a:xfrm>
              <a:off x="609600" y="4343400"/>
              <a:ext cx="1600200" cy="30480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>
              <a:outerShdw dist="50800" dir="2700000" algn="tl" rotWithShape="0">
                <a:srgbClr val="000000">
                  <a:alpha val="40000"/>
                </a:srgbClr>
              </a:outerShdw>
            </a:effectLst>
          </p:spPr>
          <p:txBody>
            <a:bodyPr wrap="none" tIns="457200" anchorCtr="1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Combinational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l</a:t>
              </a: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ogic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Helvetica" pitchFamily="34" charset="0"/>
                <a:ea typeface="+mn-ea"/>
              </a:endParaRPr>
            </a:p>
          </p:txBody>
        </p:sp>
        <p:sp>
          <p:nvSpPr>
            <p:cNvPr id="86" name="AutoShape 297"/>
            <p:cNvSpPr>
              <a:spLocks noChangeArrowheads="1"/>
            </p:cNvSpPr>
            <p:nvPr/>
          </p:nvSpPr>
          <p:spPr bwMode="auto">
            <a:xfrm>
              <a:off x="914400" y="5410200"/>
              <a:ext cx="990600" cy="9906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>
              <a:innerShdw dist="63500" dir="13500000">
                <a:prstClr val="black">
                  <a:alpha val="50000"/>
                </a:prstClr>
              </a:innerShdw>
            </a:effec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Helvetica" pitchFamily="34" charset="0"/>
                <a:ea typeface="+mn-ea"/>
              </a:endParaRPr>
            </a:p>
          </p:txBody>
        </p:sp>
        <p:sp>
          <p:nvSpPr>
            <p:cNvPr id="87" name="Rectangle 334"/>
            <p:cNvSpPr>
              <a:spLocks noChangeArrowheads="1"/>
            </p:cNvSpPr>
            <p:nvPr/>
          </p:nvSpPr>
          <p:spPr bwMode="auto">
            <a:xfrm rot="5400000" flipV="1">
              <a:off x="3656013" y="6323013"/>
              <a:ext cx="609600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8" name="AutoShape 360"/>
            <p:cNvSpPr>
              <a:spLocks noChangeArrowheads="1"/>
            </p:cNvSpPr>
            <p:nvPr/>
          </p:nvSpPr>
          <p:spPr bwMode="auto">
            <a:xfrm>
              <a:off x="2209800" y="67818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9" name="AutoShape 361"/>
            <p:cNvSpPr>
              <a:spLocks noChangeArrowheads="1"/>
            </p:cNvSpPr>
            <p:nvPr/>
          </p:nvSpPr>
          <p:spPr bwMode="auto">
            <a:xfrm flipH="1">
              <a:off x="2209800" y="64008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0" name="AutoShape 362"/>
            <p:cNvSpPr>
              <a:spLocks noChangeArrowheads="1"/>
            </p:cNvSpPr>
            <p:nvPr/>
          </p:nvSpPr>
          <p:spPr bwMode="auto">
            <a:xfrm>
              <a:off x="2209800" y="53340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1" name="AutoShape 363"/>
            <p:cNvSpPr>
              <a:spLocks noChangeArrowheads="1"/>
            </p:cNvSpPr>
            <p:nvPr/>
          </p:nvSpPr>
          <p:spPr bwMode="auto">
            <a:xfrm flipH="1">
              <a:off x="2209800" y="49530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2" name="AutoShape 364"/>
            <p:cNvSpPr>
              <a:spLocks noChangeArrowheads="1"/>
            </p:cNvSpPr>
            <p:nvPr/>
          </p:nvSpPr>
          <p:spPr bwMode="auto">
            <a:xfrm rot="5400000" flipH="1">
              <a:off x="1219200" y="60960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3" name="AutoShape 365"/>
            <p:cNvSpPr>
              <a:spLocks noChangeArrowheads="1"/>
            </p:cNvSpPr>
            <p:nvPr/>
          </p:nvSpPr>
          <p:spPr bwMode="auto">
            <a:xfrm rot="5400000" flipH="1">
              <a:off x="1219200" y="54102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4" name="AutoShape 366"/>
            <p:cNvSpPr>
              <a:spLocks noChangeArrowheads="1"/>
            </p:cNvSpPr>
            <p:nvPr/>
          </p:nvSpPr>
          <p:spPr bwMode="auto">
            <a:xfrm rot="5400000" flipH="1">
              <a:off x="1295400" y="7391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5" name="Freeform 367"/>
            <p:cNvSpPr>
              <a:spLocks/>
            </p:cNvSpPr>
            <p:nvPr/>
          </p:nvSpPr>
          <p:spPr bwMode="auto">
            <a:xfrm>
              <a:off x="1828800" y="4572000"/>
              <a:ext cx="2209800" cy="3505200"/>
            </a:xfrm>
            <a:custGeom>
              <a:avLst/>
              <a:gdLst>
                <a:gd name="T0" fmla="*/ 240 w 1392"/>
                <a:gd name="T1" fmla="*/ 0 h 2208"/>
                <a:gd name="T2" fmla="*/ 1392 w 1392"/>
                <a:gd name="T3" fmla="*/ 0 h 2208"/>
                <a:gd name="T4" fmla="*/ 1392 w 1392"/>
                <a:gd name="T5" fmla="*/ 2160 h 2208"/>
                <a:gd name="T6" fmla="*/ 144 w 1392"/>
                <a:gd name="T7" fmla="*/ 2160 h 2208"/>
                <a:gd name="T8" fmla="*/ 144 w 1392"/>
                <a:gd name="T9" fmla="*/ 2208 h 2208"/>
                <a:gd name="T10" fmla="*/ 0 w 1392"/>
                <a:gd name="T11" fmla="*/ 2112 h 2208"/>
                <a:gd name="T12" fmla="*/ 144 w 1392"/>
                <a:gd name="T13" fmla="*/ 2016 h 2208"/>
                <a:gd name="T14" fmla="*/ 144 w 1392"/>
                <a:gd name="T15" fmla="*/ 2064 h 2208"/>
                <a:gd name="T16" fmla="*/ 1296 w 1392"/>
                <a:gd name="T17" fmla="*/ 2064 h 2208"/>
                <a:gd name="T18" fmla="*/ 1296 w 1392"/>
                <a:gd name="T19" fmla="*/ 1440 h 2208"/>
                <a:gd name="T20" fmla="*/ 1200 w 1392"/>
                <a:gd name="T21" fmla="*/ 1440 h 2208"/>
                <a:gd name="T22" fmla="*/ 1200 w 1392"/>
                <a:gd name="T23" fmla="*/ 1488 h 2208"/>
                <a:gd name="T24" fmla="*/ 1056 w 1392"/>
                <a:gd name="T25" fmla="*/ 1392 h 2208"/>
                <a:gd name="T26" fmla="*/ 1200 w 1392"/>
                <a:gd name="T27" fmla="*/ 1296 h 2208"/>
                <a:gd name="T28" fmla="*/ 1200 w 1392"/>
                <a:gd name="T29" fmla="*/ 1344 h 2208"/>
                <a:gd name="T30" fmla="*/ 1296 w 1392"/>
                <a:gd name="T31" fmla="*/ 1344 h 2208"/>
                <a:gd name="T32" fmla="*/ 1296 w 1392"/>
                <a:gd name="T33" fmla="*/ 480 h 2208"/>
                <a:gd name="T34" fmla="*/ 1248 w 1392"/>
                <a:gd name="T35" fmla="*/ 480 h 2208"/>
                <a:gd name="T36" fmla="*/ 1248 w 1392"/>
                <a:gd name="T37" fmla="*/ 528 h 2208"/>
                <a:gd name="T38" fmla="*/ 1104 w 1392"/>
                <a:gd name="T39" fmla="*/ 432 h 2208"/>
                <a:gd name="T40" fmla="*/ 1248 w 1392"/>
                <a:gd name="T41" fmla="*/ 336 h 2208"/>
                <a:gd name="T42" fmla="*/ 1248 w 1392"/>
                <a:gd name="T43" fmla="*/ 384 h 2208"/>
                <a:gd name="T44" fmla="*/ 1296 w 1392"/>
                <a:gd name="T45" fmla="*/ 384 h 2208"/>
                <a:gd name="T46" fmla="*/ 1296 w 1392"/>
                <a:gd name="T47" fmla="*/ 96 h 2208"/>
                <a:gd name="T48" fmla="*/ 240 w 1392"/>
                <a:gd name="T49" fmla="*/ 96 h 2208"/>
                <a:gd name="T50" fmla="*/ 240 w 1392"/>
                <a:gd name="T51" fmla="*/ 0 h 2208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392"/>
                <a:gd name="T79" fmla="*/ 0 h 2208"/>
                <a:gd name="T80" fmla="*/ 1392 w 1392"/>
                <a:gd name="T81" fmla="*/ 2208 h 2208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392" h="2208">
                  <a:moveTo>
                    <a:pt x="240" y="0"/>
                  </a:moveTo>
                  <a:lnTo>
                    <a:pt x="1392" y="0"/>
                  </a:lnTo>
                  <a:lnTo>
                    <a:pt x="1392" y="2160"/>
                  </a:lnTo>
                  <a:lnTo>
                    <a:pt x="144" y="2160"/>
                  </a:lnTo>
                  <a:lnTo>
                    <a:pt x="144" y="2208"/>
                  </a:lnTo>
                  <a:lnTo>
                    <a:pt x="0" y="2112"/>
                  </a:lnTo>
                  <a:lnTo>
                    <a:pt x="144" y="2016"/>
                  </a:lnTo>
                  <a:lnTo>
                    <a:pt x="144" y="2064"/>
                  </a:lnTo>
                  <a:lnTo>
                    <a:pt x="1296" y="2064"/>
                  </a:lnTo>
                  <a:lnTo>
                    <a:pt x="1296" y="1440"/>
                  </a:lnTo>
                  <a:lnTo>
                    <a:pt x="1200" y="1440"/>
                  </a:lnTo>
                  <a:lnTo>
                    <a:pt x="1200" y="1488"/>
                  </a:lnTo>
                  <a:lnTo>
                    <a:pt x="1056" y="1392"/>
                  </a:lnTo>
                  <a:lnTo>
                    <a:pt x="1200" y="1296"/>
                  </a:lnTo>
                  <a:lnTo>
                    <a:pt x="1200" y="1344"/>
                  </a:lnTo>
                  <a:lnTo>
                    <a:pt x="1296" y="1344"/>
                  </a:lnTo>
                  <a:lnTo>
                    <a:pt x="1296" y="480"/>
                  </a:lnTo>
                  <a:lnTo>
                    <a:pt x="1248" y="480"/>
                  </a:lnTo>
                  <a:lnTo>
                    <a:pt x="1248" y="528"/>
                  </a:lnTo>
                  <a:lnTo>
                    <a:pt x="1104" y="432"/>
                  </a:lnTo>
                  <a:lnTo>
                    <a:pt x="1248" y="336"/>
                  </a:lnTo>
                  <a:lnTo>
                    <a:pt x="1248" y="384"/>
                  </a:lnTo>
                  <a:lnTo>
                    <a:pt x="1296" y="384"/>
                  </a:lnTo>
                  <a:lnTo>
                    <a:pt x="1296" y="96"/>
                  </a:lnTo>
                  <a:lnTo>
                    <a:pt x="240" y="96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6" name="Rectangle 78"/>
            <p:cNvSpPr>
              <a:spLocks noChangeArrowheads="1"/>
            </p:cNvSpPr>
            <p:nvPr/>
          </p:nvSpPr>
          <p:spPr bwMode="auto">
            <a:xfrm>
              <a:off x="2514600" y="4953000"/>
              <a:ext cx="1066800" cy="685800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Data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memory</a:t>
              </a:r>
            </a:p>
          </p:txBody>
        </p:sp>
        <p:sp>
          <p:nvSpPr>
            <p:cNvPr id="97" name="Rectangle 23"/>
            <p:cNvSpPr>
              <a:spLocks noChangeArrowheads="1"/>
            </p:cNvSpPr>
            <p:nvPr/>
          </p:nvSpPr>
          <p:spPr bwMode="auto">
            <a:xfrm>
              <a:off x="2514600" y="6416675"/>
              <a:ext cx="990600" cy="685800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Register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file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+mn-ea"/>
                </a:rPr>
                <a:t>%</a:t>
              </a:r>
              <a:r>
                <a:rPr kumimoji="0" lang="en-US" sz="8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+mn-ea"/>
                </a:rPr>
                <a:t>rbx</a:t>
              </a:r>
              <a:r>
                <a:rPr kumimoji="0" lang="en-US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+mn-ea"/>
                </a:rPr>
                <a:t> </a:t>
              </a: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+mn-ea"/>
                </a:rPr>
                <a:t>= 0x100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Helvetica" pitchFamily="34" charset="0"/>
                <a:ea typeface="+mn-ea"/>
              </a:endParaRPr>
            </a:p>
          </p:txBody>
        </p:sp>
        <p:sp>
          <p:nvSpPr>
            <p:cNvPr id="98" name="Rectangle 231"/>
            <p:cNvSpPr>
              <a:spLocks noChangeArrowheads="1"/>
            </p:cNvSpPr>
            <p:nvPr/>
          </p:nvSpPr>
          <p:spPr bwMode="auto">
            <a:xfrm>
              <a:off x="1066800" y="7696200"/>
              <a:ext cx="762000" cy="381000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25401" dir="2700000" algn="tl" rotWithShape="0">
                <a:srgbClr val="000000">
                  <a:alpha val="39999"/>
                </a:srgbClr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</a:rPr>
                <a:t>PC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+mn-ea"/>
                </a:rPr>
                <a:t>0x014</a:t>
              </a:r>
              <a:endParaRPr kumimoji="0" lang="en-US" sz="10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  <a:ea typeface="+mn-ea"/>
              </a:endParaRPr>
            </a:p>
          </p:txBody>
        </p:sp>
        <p:sp>
          <p:nvSpPr>
            <p:cNvPr id="99" name="Rectangle 294"/>
            <p:cNvSpPr>
              <a:spLocks noChangeArrowheads="1"/>
            </p:cNvSpPr>
            <p:nvPr/>
          </p:nvSpPr>
          <p:spPr bwMode="auto">
            <a:xfrm>
              <a:off x="1066800" y="5715000"/>
              <a:ext cx="609600" cy="381000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</a:rPr>
                <a:t>CC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+mn-ea"/>
                </a:rPr>
                <a:t>100</a:t>
              </a:r>
            </a:p>
          </p:txBody>
        </p:sp>
        <p:sp>
          <p:nvSpPr>
            <p:cNvPr id="100" name="Text Box 368"/>
            <p:cNvSpPr txBox="1">
              <a:spLocks noChangeArrowheads="1"/>
            </p:cNvSpPr>
            <p:nvPr/>
          </p:nvSpPr>
          <p:spPr bwMode="auto">
            <a:xfrm>
              <a:off x="2237725" y="6019800"/>
              <a:ext cx="42992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Read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p</a:t>
              </a:r>
              <a:r>
                <a:rPr kumimoji="0" lang="en-US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orts</a:t>
              </a:r>
              <a:endPara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charset="0"/>
                <a:ea typeface="ＭＳ Ｐゴシック" charset="0"/>
              </a:endParaRPr>
            </a:p>
          </p:txBody>
        </p:sp>
        <p:sp>
          <p:nvSpPr>
            <p:cNvPr id="101" name="Text Box 369"/>
            <p:cNvSpPr txBox="1">
              <a:spLocks noChangeArrowheads="1"/>
            </p:cNvSpPr>
            <p:nvPr/>
          </p:nvSpPr>
          <p:spPr bwMode="auto">
            <a:xfrm>
              <a:off x="3457726" y="6019800"/>
              <a:ext cx="428322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Write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p</a:t>
              </a:r>
              <a:r>
                <a:rPr kumimoji="0" lang="en-US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orts</a:t>
              </a:r>
              <a:endPara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charset="0"/>
                <a:ea typeface="ＭＳ Ｐゴシック" charset="0"/>
              </a:endParaRPr>
            </a:p>
          </p:txBody>
        </p:sp>
        <p:grpSp>
          <p:nvGrpSpPr>
            <p:cNvPr id="102" name="Group 453"/>
            <p:cNvGrpSpPr>
              <a:grpSpLocks/>
            </p:cNvGrpSpPr>
            <p:nvPr/>
          </p:nvGrpSpPr>
          <p:grpSpPr bwMode="auto">
            <a:xfrm>
              <a:off x="2238375" y="4724400"/>
              <a:ext cx="1644650" cy="215900"/>
              <a:chOff x="4050" y="2976"/>
              <a:chExt cx="1036" cy="136"/>
            </a:xfrm>
          </p:grpSpPr>
          <p:sp>
            <p:nvSpPr>
              <p:cNvPr id="103" name="Text Box 454"/>
              <p:cNvSpPr txBox="1">
                <a:spLocks noChangeArrowheads="1"/>
              </p:cNvSpPr>
              <p:nvPr/>
            </p:nvSpPr>
            <p:spPr bwMode="auto">
              <a:xfrm>
                <a:off x="4050" y="2976"/>
                <a:ext cx="271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Helvetica" charset="0"/>
                    <a:ea typeface="ＭＳ Ｐゴシック" charset="0"/>
                  </a:rPr>
                  <a:t>Read</a:t>
                </a:r>
              </a:p>
            </p:txBody>
          </p:sp>
          <p:sp>
            <p:nvSpPr>
              <p:cNvPr id="104" name="Text Box 455"/>
              <p:cNvSpPr txBox="1">
                <a:spLocks noChangeArrowheads="1"/>
              </p:cNvSpPr>
              <p:nvPr/>
            </p:nvSpPr>
            <p:spPr bwMode="auto">
              <a:xfrm>
                <a:off x="4819" y="2976"/>
                <a:ext cx="267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Helvetica" charset="0"/>
                    <a:ea typeface="ＭＳ Ｐゴシック" charset="0"/>
                  </a:rPr>
                  <a:t>Write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6647128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836" name="Line 4"/>
          <p:cNvSpPr>
            <a:spLocks noChangeShapeType="1"/>
          </p:cNvSpPr>
          <p:nvPr/>
        </p:nvSpPr>
        <p:spPr bwMode="auto">
          <a:xfrm>
            <a:off x="6775450" y="69850"/>
            <a:ext cx="0" cy="8382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376837" name="Rectangle 5"/>
          <p:cNvSpPr>
            <a:spLocks noGrp="1" noChangeArrowheads="1"/>
          </p:cNvSpPr>
          <p:nvPr>
            <p:ph type="title"/>
          </p:nvPr>
        </p:nvSpPr>
        <p:spPr>
          <a:xfrm>
            <a:off x="609600" y="533400"/>
            <a:ext cx="2643188" cy="1770063"/>
          </a:xfrm>
        </p:spPr>
        <p:txBody>
          <a:bodyPr/>
          <a:lstStyle/>
          <a:p>
            <a:r>
              <a:rPr lang="en-US"/>
              <a:t>SEQ Operation #3</a:t>
            </a:r>
          </a:p>
        </p:txBody>
      </p:sp>
      <p:sp>
        <p:nvSpPr>
          <p:cNvPr id="37683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648200" y="3124200"/>
            <a:ext cx="3937000" cy="3308350"/>
          </a:xfrm>
        </p:spPr>
        <p:txBody>
          <a:bodyPr/>
          <a:lstStyle/>
          <a:p>
            <a:pPr lvl="1"/>
            <a:r>
              <a:rPr lang="en-US" dirty="0"/>
              <a:t>state set according to second </a:t>
            </a:r>
            <a:r>
              <a:rPr lang="en-US" dirty="0" err="1" smtClean="0">
                <a:latin typeface="Courier New" pitchFamily="49" charset="0"/>
              </a:rPr>
              <a:t>irmovq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/>
              <a:t>instruction</a:t>
            </a:r>
          </a:p>
          <a:p>
            <a:pPr lvl="1"/>
            <a:r>
              <a:rPr lang="en-US" dirty="0"/>
              <a:t>combinational logic generates results for </a:t>
            </a:r>
            <a:r>
              <a:rPr lang="en-US" dirty="0" err="1" smtClean="0">
                <a:latin typeface="Courier New" pitchFamily="49" charset="0"/>
              </a:rPr>
              <a:t>addq</a:t>
            </a:r>
            <a:r>
              <a:rPr lang="en-US" dirty="0" smtClean="0"/>
              <a:t> </a:t>
            </a:r>
            <a:r>
              <a:rPr lang="en-US" dirty="0"/>
              <a:t>instruction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1060450" y="2508250"/>
            <a:ext cx="4007507" cy="3733800"/>
            <a:chOff x="4800600" y="4343400"/>
            <a:chExt cx="4007507" cy="3733800"/>
          </a:xfrm>
        </p:grpSpPr>
        <p:sp>
          <p:nvSpPr>
            <p:cNvPr id="8" name="AutoShape 372"/>
            <p:cNvSpPr>
              <a:spLocks noChangeArrowheads="1"/>
            </p:cNvSpPr>
            <p:nvPr/>
          </p:nvSpPr>
          <p:spPr bwMode="auto">
            <a:xfrm>
              <a:off x="4800600" y="4343400"/>
              <a:ext cx="1600200" cy="3048000"/>
            </a:xfrm>
            <a:prstGeom prst="roundRect">
              <a:avLst>
                <a:gd name="adj" fmla="val 16667"/>
              </a:avLst>
            </a:prstGeom>
            <a:solidFill>
              <a:srgbClr val="99FFCC"/>
            </a:solidFill>
            <a:ln w="1905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>
              <a:outerShdw dist="50800" dir="2700000" algn="tl" rotWithShape="0">
                <a:srgbClr val="000000">
                  <a:alpha val="40000"/>
                </a:srgbClr>
              </a:outerShdw>
            </a:effectLst>
          </p:spPr>
          <p:txBody>
            <a:bodyPr wrap="none" tIns="457200" anchorCtr="1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Combinational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l</a:t>
              </a: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ogic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Helvetica" pitchFamily="34" charset="0"/>
                <a:ea typeface="+mn-ea"/>
              </a:endParaRPr>
            </a:p>
          </p:txBody>
        </p:sp>
        <p:sp>
          <p:nvSpPr>
            <p:cNvPr id="9" name="AutoShape 373"/>
            <p:cNvSpPr>
              <a:spLocks noChangeArrowheads="1"/>
            </p:cNvSpPr>
            <p:nvPr/>
          </p:nvSpPr>
          <p:spPr bwMode="auto">
            <a:xfrm>
              <a:off x="5105400" y="5410200"/>
              <a:ext cx="990600" cy="9906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>
              <a:innerShdw dist="63500" dir="13500000">
                <a:prstClr val="black">
                  <a:alpha val="50000"/>
                </a:prstClr>
              </a:innerShdw>
            </a:effec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Helvetica" pitchFamily="34" charset="0"/>
                <a:ea typeface="+mn-ea"/>
              </a:endParaRPr>
            </a:p>
          </p:txBody>
        </p:sp>
        <p:sp>
          <p:nvSpPr>
            <p:cNvPr id="10" name="Rectangle 374"/>
            <p:cNvSpPr>
              <a:spLocks noChangeArrowheads="1"/>
            </p:cNvSpPr>
            <p:nvPr/>
          </p:nvSpPr>
          <p:spPr bwMode="auto">
            <a:xfrm rot="5400000" flipV="1">
              <a:off x="7847013" y="6323013"/>
              <a:ext cx="609600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" name="AutoShape 375"/>
            <p:cNvSpPr>
              <a:spLocks noChangeArrowheads="1"/>
            </p:cNvSpPr>
            <p:nvPr/>
          </p:nvSpPr>
          <p:spPr bwMode="auto">
            <a:xfrm>
              <a:off x="6400800" y="67818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99FFCC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2" name="AutoShape 376"/>
            <p:cNvSpPr>
              <a:spLocks noChangeArrowheads="1"/>
            </p:cNvSpPr>
            <p:nvPr/>
          </p:nvSpPr>
          <p:spPr bwMode="auto">
            <a:xfrm flipH="1">
              <a:off x="6400800" y="64008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99FFCC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3" name="AutoShape 377"/>
            <p:cNvSpPr>
              <a:spLocks noChangeArrowheads="1"/>
            </p:cNvSpPr>
            <p:nvPr/>
          </p:nvSpPr>
          <p:spPr bwMode="auto">
            <a:xfrm>
              <a:off x="6400800" y="53340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99FFCC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4" name="AutoShape 378"/>
            <p:cNvSpPr>
              <a:spLocks noChangeArrowheads="1"/>
            </p:cNvSpPr>
            <p:nvPr/>
          </p:nvSpPr>
          <p:spPr bwMode="auto">
            <a:xfrm flipH="1">
              <a:off x="6400800" y="49530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99FFCC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" name="AutoShape 379"/>
            <p:cNvSpPr>
              <a:spLocks noChangeArrowheads="1"/>
            </p:cNvSpPr>
            <p:nvPr/>
          </p:nvSpPr>
          <p:spPr bwMode="auto">
            <a:xfrm rot="5400000" flipH="1">
              <a:off x="5410200" y="60960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99FFCC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" name="AutoShape 380"/>
            <p:cNvSpPr>
              <a:spLocks noChangeArrowheads="1"/>
            </p:cNvSpPr>
            <p:nvPr/>
          </p:nvSpPr>
          <p:spPr bwMode="auto">
            <a:xfrm rot="5400000" flipH="1">
              <a:off x="5410200" y="54102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99FFCC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" name="AutoShape 381"/>
            <p:cNvSpPr>
              <a:spLocks noChangeArrowheads="1"/>
            </p:cNvSpPr>
            <p:nvPr/>
          </p:nvSpPr>
          <p:spPr bwMode="auto">
            <a:xfrm rot="5400000" flipH="1">
              <a:off x="5486400" y="7391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99FFCC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8" name="Freeform 382"/>
            <p:cNvSpPr>
              <a:spLocks/>
            </p:cNvSpPr>
            <p:nvPr/>
          </p:nvSpPr>
          <p:spPr bwMode="auto">
            <a:xfrm>
              <a:off x="6019800" y="4572000"/>
              <a:ext cx="2209800" cy="3505200"/>
            </a:xfrm>
            <a:custGeom>
              <a:avLst/>
              <a:gdLst>
                <a:gd name="T0" fmla="*/ 240 w 1392"/>
                <a:gd name="T1" fmla="*/ 0 h 2208"/>
                <a:gd name="T2" fmla="*/ 1392 w 1392"/>
                <a:gd name="T3" fmla="*/ 0 h 2208"/>
                <a:gd name="T4" fmla="*/ 1392 w 1392"/>
                <a:gd name="T5" fmla="*/ 2160 h 2208"/>
                <a:gd name="T6" fmla="*/ 144 w 1392"/>
                <a:gd name="T7" fmla="*/ 2160 h 2208"/>
                <a:gd name="T8" fmla="*/ 144 w 1392"/>
                <a:gd name="T9" fmla="*/ 2208 h 2208"/>
                <a:gd name="T10" fmla="*/ 0 w 1392"/>
                <a:gd name="T11" fmla="*/ 2112 h 2208"/>
                <a:gd name="T12" fmla="*/ 144 w 1392"/>
                <a:gd name="T13" fmla="*/ 2016 h 2208"/>
                <a:gd name="T14" fmla="*/ 144 w 1392"/>
                <a:gd name="T15" fmla="*/ 2064 h 2208"/>
                <a:gd name="T16" fmla="*/ 1296 w 1392"/>
                <a:gd name="T17" fmla="*/ 2064 h 2208"/>
                <a:gd name="T18" fmla="*/ 1296 w 1392"/>
                <a:gd name="T19" fmla="*/ 1440 h 2208"/>
                <a:gd name="T20" fmla="*/ 1200 w 1392"/>
                <a:gd name="T21" fmla="*/ 1440 h 2208"/>
                <a:gd name="T22" fmla="*/ 1200 w 1392"/>
                <a:gd name="T23" fmla="*/ 1488 h 2208"/>
                <a:gd name="T24" fmla="*/ 1056 w 1392"/>
                <a:gd name="T25" fmla="*/ 1392 h 2208"/>
                <a:gd name="T26" fmla="*/ 1200 w 1392"/>
                <a:gd name="T27" fmla="*/ 1296 h 2208"/>
                <a:gd name="T28" fmla="*/ 1200 w 1392"/>
                <a:gd name="T29" fmla="*/ 1344 h 2208"/>
                <a:gd name="T30" fmla="*/ 1296 w 1392"/>
                <a:gd name="T31" fmla="*/ 1344 h 2208"/>
                <a:gd name="T32" fmla="*/ 1296 w 1392"/>
                <a:gd name="T33" fmla="*/ 480 h 2208"/>
                <a:gd name="T34" fmla="*/ 1248 w 1392"/>
                <a:gd name="T35" fmla="*/ 480 h 2208"/>
                <a:gd name="T36" fmla="*/ 1248 w 1392"/>
                <a:gd name="T37" fmla="*/ 528 h 2208"/>
                <a:gd name="T38" fmla="*/ 1104 w 1392"/>
                <a:gd name="T39" fmla="*/ 432 h 2208"/>
                <a:gd name="T40" fmla="*/ 1248 w 1392"/>
                <a:gd name="T41" fmla="*/ 336 h 2208"/>
                <a:gd name="T42" fmla="*/ 1248 w 1392"/>
                <a:gd name="T43" fmla="*/ 384 h 2208"/>
                <a:gd name="T44" fmla="*/ 1296 w 1392"/>
                <a:gd name="T45" fmla="*/ 384 h 2208"/>
                <a:gd name="T46" fmla="*/ 1296 w 1392"/>
                <a:gd name="T47" fmla="*/ 96 h 2208"/>
                <a:gd name="T48" fmla="*/ 240 w 1392"/>
                <a:gd name="T49" fmla="*/ 96 h 2208"/>
                <a:gd name="T50" fmla="*/ 240 w 1392"/>
                <a:gd name="T51" fmla="*/ 0 h 2208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392"/>
                <a:gd name="T79" fmla="*/ 0 h 2208"/>
                <a:gd name="T80" fmla="*/ 1392 w 1392"/>
                <a:gd name="T81" fmla="*/ 2208 h 2208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392" h="2208">
                  <a:moveTo>
                    <a:pt x="240" y="0"/>
                  </a:moveTo>
                  <a:lnTo>
                    <a:pt x="1392" y="0"/>
                  </a:lnTo>
                  <a:lnTo>
                    <a:pt x="1392" y="2160"/>
                  </a:lnTo>
                  <a:lnTo>
                    <a:pt x="144" y="2160"/>
                  </a:lnTo>
                  <a:lnTo>
                    <a:pt x="144" y="2208"/>
                  </a:lnTo>
                  <a:lnTo>
                    <a:pt x="0" y="2112"/>
                  </a:lnTo>
                  <a:lnTo>
                    <a:pt x="144" y="2016"/>
                  </a:lnTo>
                  <a:lnTo>
                    <a:pt x="144" y="2064"/>
                  </a:lnTo>
                  <a:lnTo>
                    <a:pt x="1296" y="2064"/>
                  </a:lnTo>
                  <a:lnTo>
                    <a:pt x="1296" y="1440"/>
                  </a:lnTo>
                  <a:lnTo>
                    <a:pt x="1200" y="1440"/>
                  </a:lnTo>
                  <a:lnTo>
                    <a:pt x="1200" y="1488"/>
                  </a:lnTo>
                  <a:lnTo>
                    <a:pt x="1056" y="1392"/>
                  </a:lnTo>
                  <a:lnTo>
                    <a:pt x="1200" y="1296"/>
                  </a:lnTo>
                  <a:lnTo>
                    <a:pt x="1200" y="1344"/>
                  </a:lnTo>
                  <a:lnTo>
                    <a:pt x="1296" y="1344"/>
                  </a:lnTo>
                  <a:lnTo>
                    <a:pt x="1296" y="480"/>
                  </a:lnTo>
                  <a:lnTo>
                    <a:pt x="1248" y="480"/>
                  </a:lnTo>
                  <a:lnTo>
                    <a:pt x="1248" y="528"/>
                  </a:lnTo>
                  <a:lnTo>
                    <a:pt x="1104" y="432"/>
                  </a:lnTo>
                  <a:lnTo>
                    <a:pt x="1248" y="336"/>
                  </a:lnTo>
                  <a:lnTo>
                    <a:pt x="1248" y="384"/>
                  </a:lnTo>
                  <a:lnTo>
                    <a:pt x="1296" y="384"/>
                  </a:lnTo>
                  <a:lnTo>
                    <a:pt x="1296" y="96"/>
                  </a:lnTo>
                  <a:lnTo>
                    <a:pt x="240" y="96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rgbClr val="99FFCC"/>
            </a:solidFill>
            <a:ln w="1905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9" name="Rectangle 383"/>
            <p:cNvSpPr>
              <a:spLocks noChangeArrowheads="1"/>
            </p:cNvSpPr>
            <p:nvPr/>
          </p:nvSpPr>
          <p:spPr bwMode="auto">
            <a:xfrm>
              <a:off x="6705600" y="4953000"/>
              <a:ext cx="1066800" cy="685800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Data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memory</a:t>
              </a:r>
            </a:p>
          </p:txBody>
        </p:sp>
        <p:sp>
          <p:nvSpPr>
            <p:cNvPr id="20" name="Rectangle 384"/>
            <p:cNvSpPr>
              <a:spLocks noChangeArrowheads="1"/>
            </p:cNvSpPr>
            <p:nvPr/>
          </p:nvSpPr>
          <p:spPr bwMode="auto">
            <a:xfrm>
              <a:off x="6705600" y="6416675"/>
              <a:ext cx="990600" cy="685800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Register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file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+mn-ea"/>
                </a:rPr>
                <a:t>%</a:t>
              </a:r>
              <a:r>
                <a:rPr kumimoji="0" lang="en-US" sz="8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+mn-ea"/>
                </a:rPr>
                <a:t>rbx</a:t>
              </a:r>
              <a:r>
                <a:rPr kumimoji="0" lang="en-US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+mn-ea"/>
                </a:rPr>
                <a:t> </a:t>
              </a: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+mn-ea"/>
                </a:rPr>
                <a:t>= 0x100</a:t>
              </a:r>
            </a:p>
          </p:txBody>
        </p:sp>
        <p:sp>
          <p:nvSpPr>
            <p:cNvPr id="21" name="Rectangle 385"/>
            <p:cNvSpPr>
              <a:spLocks noChangeArrowheads="1"/>
            </p:cNvSpPr>
            <p:nvPr/>
          </p:nvSpPr>
          <p:spPr bwMode="auto">
            <a:xfrm>
              <a:off x="5257800" y="7696200"/>
              <a:ext cx="762000" cy="381000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25401" dir="2700000" algn="tl" rotWithShape="0">
                <a:srgbClr val="000000">
                  <a:alpha val="39999"/>
                </a:srgbClr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</a:rPr>
                <a:t>PC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+mn-ea"/>
                </a:rPr>
                <a:t>0x014</a:t>
              </a:r>
              <a:endParaRPr kumimoji="0" lang="en-US" sz="10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n-ea"/>
              </a:endParaRPr>
            </a:p>
          </p:txBody>
        </p:sp>
        <p:sp>
          <p:nvSpPr>
            <p:cNvPr id="22" name="Rectangle 386"/>
            <p:cNvSpPr>
              <a:spLocks noChangeArrowheads="1"/>
            </p:cNvSpPr>
            <p:nvPr/>
          </p:nvSpPr>
          <p:spPr bwMode="auto">
            <a:xfrm>
              <a:off x="5257800" y="5715000"/>
              <a:ext cx="609600" cy="381000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</a:rPr>
                <a:t>CC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+mn-ea"/>
                </a:rPr>
                <a:t>100</a:t>
              </a: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n-ea"/>
              </a:endParaRPr>
            </a:p>
          </p:txBody>
        </p:sp>
        <p:sp>
          <p:nvSpPr>
            <p:cNvPr id="23" name="Text Box 387"/>
            <p:cNvSpPr txBox="1">
              <a:spLocks noChangeArrowheads="1"/>
            </p:cNvSpPr>
            <p:nvPr/>
          </p:nvSpPr>
          <p:spPr bwMode="auto">
            <a:xfrm>
              <a:off x="6428725" y="6019800"/>
              <a:ext cx="42992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Read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p</a:t>
              </a:r>
              <a:r>
                <a:rPr kumimoji="0" lang="en-US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orts</a:t>
              </a:r>
              <a:endPara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charset="0"/>
                <a:ea typeface="ＭＳ Ｐゴシック" charset="0"/>
              </a:endParaRPr>
            </a:p>
          </p:txBody>
        </p:sp>
        <p:sp>
          <p:nvSpPr>
            <p:cNvPr id="24" name="Text Box 388"/>
            <p:cNvSpPr txBox="1">
              <a:spLocks noChangeArrowheads="1"/>
            </p:cNvSpPr>
            <p:nvPr/>
          </p:nvSpPr>
          <p:spPr bwMode="auto">
            <a:xfrm>
              <a:off x="7648726" y="6019800"/>
              <a:ext cx="428322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Write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p</a:t>
              </a:r>
              <a:r>
                <a:rPr kumimoji="0" lang="en-US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orts</a:t>
              </a:r>
              <a:endPara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charset="0"/>
                <a:ea typeface="ＭＳ Ｐゴシック" charset="0"/>
              </a:endParaRPr>
            </a:p>
          </p:txBody>
        </p:sp>
        <p:sp>
          <p:nvSpPr>
            <p:cNvPr id="25" name="Rectangle 437"/>
            <p:cNvSpPr>
              <a:spLocks noChangeArrowheads="1"/>
            </p:cNvSpPr>
            <p:nvPr/>
          </p:nvSpPr>
          <p:spPr bwMode="auto">
            <a:xfrm>
              <a:off x="6038098" y="7497763"/>
              <a:ext cx="607928" cy="261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0x016</a:t>
              </a:r>
              <a:endParaRPr kumimoji="0" lang="en-US" sz="10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</a:endParaRPr>
            </a:p>
          </p:txBody>
        </p:sp>
        <p:sp>
          <p:nvSpPr>
            <p:cNvPr id="26" name="Rectangle 439"/>
            <p:cNvSpPr>
              <a:spLocks noChangeArrowheads="1"/>
            </p:cNvSpPr>
            <p:nvPr/>
          </p:nvSpPr>
          <p:spPr bwMode="auto">
            <a:xfrm>
              <a:off x="5666640" y="6096000"/>
              <a:ext cx="507884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000</a:t>
              </a:r>
            </a:p>
          </p:txBody>
        </p:sp>
        <p:sp>
          <p:nvSpPr>
            <p:cNvPr id="27" name="Rectangle 442"/>
            <p:cNvSpPr>
              <a:spLocks noChangeArrowheads="1"/>
            </p:cNvSpPr>
            <p:nvPr/>
          </p:nvSpPr>
          <p:spPr bwMode="auto">
            <a:xfrm>
              <a:off x="8219419" y="6446838"/>
              <a:ext cx="588688" cy="5770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%</a:t>
              </a:r>
              <a:r>
                <a:rPr kumimoji="0" lang="en-US" sz="105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rbx</a:t>
              </a:r>
              <a:endParaRPr kumimoji="0" lang="en-US" sz="10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</a:endParaRP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&lt;--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0x300</a:t>
              </a:r>
            </a:p>
          </p:txBody>
        </p:sp>
        <p:grpSp>
          <p:nvGrpSpPr>
            <p:cNvPr id="28" name="Group 452"/>
            <p:cNvGrpSpPr>
              <a:grpSpLocks/>
            </p:cNvGrpSpPr>
            <p:nvPr/>
          </p:nvGrpSpPr>
          <p:grpSpPr bwMode="auto">
            <a:xfrm>
              <a:off x="6429375" y="4724400"/>
              <a:ext cx="1644650" cy="215900"/>
              <a:chOff x="4050" y="2976"/>
              <a:chExt cx="1036" cy="136"/>
            </a:xfrm>
          </p:grpSpPr>
          <p:sp>
            <p:nvSpPr>
              <p:cNvPr id="29" name="Text Box 450"/>
              <p:cNvSpPr txBox="1">
                <a:spLocks noChangeArrowheads="1"/>
              </p:cNvSpPr>
              <p:nvPr/>
            </p:nvSpPr>
            <p:spPr bwMode="auto">
              <a:xfrm>
                <a:off x="4050" y="2976"/>
                <a:ext cx="271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Helvetica" charset="0"/>
                    <a:ea typeface="ＭＳ Ｐゴシック" charset="0"/>
                  </a:rPr>
                  <a:t>Read</a:t>
                </a:r>
              </a:p>
            </p:txBody>
          </p:sp>
          <p:sp>
            <p:nvSpPr>
              <p:cNvPr id="30" name="Text Box 451"/>
              <p:cNvSpPr txBox="1">
                <a:spLocks noChangeArrowheads="1"/>
              </p:cNvSpPr>
              <p:nvPr/>
            </p:nvSpPr>
            <p:spPr bwMode="auto">
              <a:xfrm>
                <a:off x="4819" y="2976"/>
                <a:ext cx="267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Helvetica" charset="0"/>
                    <a:ea typeface="ＭＳ Ｐゴシック" charset="0"/>
                  </a:rPr>
                  <a:t>Write</a:t>
                </a:r>
              </a:p>
            </p:txBody>
          </p:sp>
        </p:grpSp>
      </p:grpSp>
      <p:grpSp>
        <p:nvGrpSpPr>
          <p:cNvPr id="55" name="Group 54"/>
          <p:cNvGrpSpPr/>
          <p:nvPr/>
        </p:nvGrpSpPr>
        <p:grpSpPr>
          <a:xfrm>
            <a:off x="2813050" y="222250"/>
            <a:ext cx="5943600" cy="2133600"/>
            <a:chOff x="762000" y="928688"/>
            <a:chExt cx="7162800" cy="2881312"/>
          </a:xfrm>
        </p:grpSpPr>
        <p:sp>
          <p:nvSpPr>
            <p:cNvPr id="56" name="Rectangle 429"/>
            <p:cNvSpPr>
              <a:spLocks noChangeArrowheads="1"/>
            </p:cNvSpPr>
            <p:nvPr/>
          </p:nvSpPr>
          <p:spPr bwMode="auto">
            <a:xfrm>
              <a:off x="1676400" y="2667000"/>
              <a:ext cx="6248400" cy="381000"/>
            </a:xfrm>
            <a:prstGeom prst="rect">
              <a:avLst/>
            </a:prstGeom>
            <a:solidFill>
              <a:srgbClr val="99FFCC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0x014:   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addq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%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rdx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,%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rbx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    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# 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%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rbx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&lt;-- 0x300 CC &lt;-- 000</a:t>
              </a:r>
            </a:p>
          </p:txBody>
        </p:sp>
        <p:sp>
          <p:nvSpPr>
            <p:cNvPr id="57" name="Rectangle 430"/>
            <p:cNvSpPr>
              <a:spLocks noChangeArrowheads="1"/>
            </p:cNvSpPr>
            <p:nvPr/>
          </p:nvSpPr>
          <p:spPr bwMode="auto">
            <a:xfrm>
              <a:off x="1676400" y="3048000"/>
              <a:ext cx="6248400" cy="381000"/>
            </a:xfrm>
            <a:prstGeom prst="rect">
              <a:avLst/>
            </a:prstGeom>
            <a:solidFill>
              <a:srgbClr val="808080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0x016:  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je </a:t>
              </a:r>
              <a:r>
                <a:rPr kumimoji="0" lang="en-US" sz="1100" b="0" i="0" u="none" strike="noStrike" kern="0" cap="none" spc="0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dest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            # Not taken</a:t>
              </a:r>
            </a:p>
          </p:txBody>
        </p:sp>
        <p:sp>
          <p:nvSpPr>
            <p:cNvPr id="58" name="Rectangle 431"/>
            <p:cNvSpPr>
              <a:spLocks noChangeArrowheads="1"/>
            </p:cNvSpPr>
            <p:nvPr/>
          </p:nvSpPr>
          <p:spPr bwMode="auto">
            <a:xfrm>
              <a:off x="1676400" y="3429000"/>
              <a:ext cx="62484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0x01f:   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rmmovq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%rbx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,0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(%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rdx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) # M[0x200] &lt;-- 0x300</a:t>
              </a:r>
            </a:p>
          </p:txBody>
        </p:sp>
        <p:sp>
          <p:nvSpPr>
            <p:cNvPr id="59" name="Text Box 432"/>
            <p:cNvSpPr txBox="1">
              <a:spLocks noChangeArrowheads="1"/>
            </p:cNvSpPr>
            <p:nvPr/>
          </p:nvSpPr>
          <p:spPr bwMode="auto">
            <a:xfrm>
              <a:off x="878124" y="2666999"/>
              <a:ext cx="780813" cy="3325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3:</a:t>
              </a:r>
            </a:p>
          </p:txBody>
        </p:sp>
        <p:sp>
          <p:nvSpPr>
            <p:cNvPr id="60" name="Text Box 433"/>
            <p:cNvSpPr txBox="1">
              <a:spLocks noChangeArrowheads="1"/>
            </p:cNvSpPr>
            <p:nvPr/>
          </p:nvSpPr>
          <p:spPr bwMode="auto">
            <a:xfrm>
              <a:off x="878124" y="3047999"/>
              <a:ext cx="780813" cy="3325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4:</a:t>
              </a:r>
            </a:p>
          </p:txBody>
        </p:sp>
        <p:sp>
          <p:nvSpPr>
            <p:cNvPr id="61" name="Text Box 434"/>
            <p:cNvSpPr txBox="1">
              <a:spLocks noChangeArrowheads="1"/>
            </p:cNvSpPr>
            <p:nvPr/>
          </p:nvSpPr>
          <p:spPr bwMode="auto">
            <a:xfrm>
              <a:off x="878124" y="3429000"/>
              <a:ext cx="780813" cy="3325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5:</a:t>
              </a:r>
            </a:p>
          </p:txBody>
        </p:sp>
        <p:sp>
          <p:nvSpPr>
            <p:cNvPr id="62" name="Rectangle 440"/>
            <p:cNvSpPr>
              <a:spLocks noChangeArrowheads="1"/>
            </p:cNvSpPr>
            <p:nvPr/>
          </p:nvSpPr>
          <p:spPr bwMode="auto">
            <a:xfrm>
              <a:off x="1676400" y="2286000"/>
              <a:ext cx="6248400" cy="381000"/>
            </a:xfrm>
            <a:prstGeom prst="rect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0x00a:   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irmovq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$0x200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,%rdx 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# 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%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rdx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&lt;-- 0x200</a:t>
              </a:r>
            </a:p>
          </p:txBody>
        </p:sp>
        <p:sp>
          <p:nvSpPr>
            <p:cNvPr id="63" name="Text Box 441"/>
            <p:cNvSpPr txBox="1">
              <a:spLocks noChangeArrowheads="1"/>
            </p:cNvSpPr>
            <p:nvPr/>
          </p:nvSpPr>
          <p:spPr bwMode="auto">
            <a:xfrm>
              <a:off x="878124" y="2286000"/>
              <a:ext cx="780813" cy="3325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2:</a:t>
              </a:r>
            </a:p>
          </p:txBody>
        </p:sp>
        <p:sp>
          <p:nvSpPr>
            <p:cNvPr id="64" name="Rectangle 443"/>
            <p:cNvSpPr>
              <a:spLocks noChangeArrowheads="1"/>
            </p:cNvSpPr>
            <p:nvPr/>
          </p:nvSpPr>
          <p:spPr bwMode="auto">
            <a:xfrm>
              <a:off x="1676400" y="1905000"/>
              <a:ext cx="62484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0x000:   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irmovq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$0x100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,%rbx 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# 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%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rbx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&lt;-- 0x100</a:t>
              </a:r>
            </a:p>
          </p:txBody>
        </p:sp>
        <p:sp>
          <p:nvSpPr>
            <p:cNvPr id="65" name="Text Box 444"/>
            <p:cNvSpPr txBox="1">
              <a:spLocks noChangeArrowheads="1"/>
            </p:cNvSpPr>
            <p:nvPr/>
          </p:nvSpPr>
          <p:spPr bwMode="auto">
            <a:xfrm>
              <a:off x="878124" y="1905000"/>
              <a:ext cx="780813" cy="3325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1:</a:t>
              </a:r>
            </a:p>
          </p:txBody>
        </p:sp>
        <p:sp>
          <p:nvSpPr>
            <p:cNvPr id="66" name="Rectangle 464"/>
            <p:cNvSpPr>
              <a:spLocks noChangeArrowheads="1"/>
            </p:cNvSpPr>
            <p:nvPr/>
          </p:nvSpPr>
          <p:spPr bwMode="auto">
            <a:xfrm>
              <a:off x="762000" y="1157288"/>
              <a:ext cx="838200" cy="3048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Clock</a:t>
              </a:r>
            </a:p>
          </p:txBody>
        </p:sp>
        <p:sp>
          <p:nvSpPr>
            <p:cNvPr id="67" name="Line 473"/>
            <p:cNvSpPr>
              <a:spLocks noChangeShapeType="1"/>
            </p:cNvSpPr>
            <p:nvPr/>
          </p:nvSpPr>
          <p:spPr bwMode="auto">
            <a:xfrm>
              <a:off x="1981200" y="1081088"/>
              <a:ext cx="12192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sm"/>
              <a:tailEnd type="triangle" w="med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8" name="Text Box 474"/>
            <p:cNvSpPr txBox="1">
              <a:spLocks noChangeArrowheads="1"/>
            </p:cNvSpPr>
            <p:nvPr/>
          </p:nvSpPr>
          <p:spPr bwMode="auto">
            <a:xfrm>
              <a:off x="2209801" y="928688"/>
              <a:ext cx="761999" cy="31172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1</a:t>
              </a:r>
            </a:p>
          </p:txBody>
        </p:sp>
        <p:sp>
          <p:nvSpPr>
            <p:cNvPr id="69" name="Line 477"/>
            <p:cNvSpPr>
              <a:spLocks noChangeShapeType="1"/>
            </p:cNvSpPr>
            <p:nvPr/>
          </p:nvSpPr>
          <p:spPr bwMode="auto">
            <a:xfrm>
              <a:off x="3200400" y="1081088"/>
              <a:ext cx="12192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sm"/>
              <a:tailEnd type="triangle" w="med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0" name="Line 480"/>
            <p:cNvSpPr>
              <a:spLocks noChangeShapeType="1"/>
            </p:cNvSpPr>
            <p:nvPr/>
          </p:nvSpPr>
          <p:spPr bwMode="auto">
            <a:xfrm>
              <a:off x="4419600" y="1081088"/>
              <a:ext cx="12192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sm"/>
              <a:tailEnd type="triangle" w="med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1" name="Line 483"/>
            <p:cNvSpPr>
              <a:spLocks noChangeShapeType="1"/>
            </p:cNvSpPr>
            <p:nvPr/>
          </p:nvSpPr>
          <p:spPr bwMode="auto">
            <a:xfrm>
              <a:off x="5638800" y="1081088"/>
              <a:ext cx="12192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sm"/>
              <a:tailEnd type="triangle" w="med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2" name="Line 487"/>
            <p:cNvSpPr>
              <a:spLocks noChangeShapeType="1"/>
            </p:cNvSpPr>
            <p:nvPr/>
          </p:nvSpPr>
          <p:spPr bwMode="auto">
            <a:xfrm flipH="1" flipV="1">
              <a:off x="4489450" y="1462088"/>
              <a:ext cx="82550" cy="1524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3" name="Text Box 488"/>
            <p:cNvSpPr txBox="1">
              <a:spLocks noChangeArrowheads="1"/>
            </p:cNvSpPr>
            <p:nvPr/>
          </p:nvSpPr>
          <p:spPr bwMode="auto">
            <a:xfrm>
              <a:off x="4426218" y="1538288"/>
              <a:ext cx="374119" cy="353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Wingdings 2" charset="0"/>
                  <a:ea typeface="ＭＳ Ｐゴシック" charset="0"/>
                </a:rPr>
                <a:t>j</a:t>
              </a:r>
            </a:p>
          </p:txBody>
        </p:sp>
        <p:sp>
          <p:nvSpPr>
            <p:cNvPr id="74" name="Line 489"/>
            <p:cNvSpPr>
              <a:spLocks noChangeShapeType="1"/>
            </p:cNvSpPr>
            <p:nvPr/>
          </p:nvSpPr>
          <p:spPr bwMode="auto">
            <a:xfrm flipH="1" flipV="1">
              <a:off x="5702300" y="1462088"/>
              <a:ext cx="82550" cy="1524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5" name="Text Box 490"/>
            <p:cNvSpPr txBox="1">
              <a:spLocks noChangeArrowheads="1"/>
            </p:cNvSpPr>
            <p:nvPr/>
          </p:nvSpPr>
          <p:spPr bwMode="auto">
            <a:xfrm>
              <a:off x="5639067" y="1538288"/>
              <a:ext cx="374119" cy="353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Wingdings 2" charset="0"/>
                  <a:ea typeface="ＭＳ Ｐゴシック" charset="0"/>
                </a:rPr>
                <a:t>l</a:t>
              </a:r>
            </a:p>
          </p:txBody>
        </p:sp>
        <p:sp>
          <p:nvSpPr>
            <p:cNvPr id="76" name="Line 491"/>
            <p:cNvSpPr>
              <a:spLocks noChangeShapeType="1"/>
            </p:cNvSpPr>
            <p:nvPr/>
          </p:nvSpPr>
          <p:spPr bwMode="auto">
            <a:xfrm flipV="1">
              <a:off x="6705600" y="1462088"/>
              <a:ext cx="82550" cy="1524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7" name="Text Box 492"/>
            <p:cNvSpPr txBox="1">
              <a:spLocks noChangeArrowheads="1"/>
            </p:cNvSpPr>
            <p:nvPr/>
          </p:nvSpPr>
          <p:spPr bwMode="auto">
            <a:xfrm>
              <a:off x="6483616" y="1538288"/>
              <a:ext cx="374119" cy="353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Wingdings 2" charset="0"/>
                  <a:ea typeface="ＭＳ Ｐゴシック" charset="0"/>
                </a:rPr>
                <a:t>m</a:t>
              </a:r>
            </a:p>
          </p:txBody>
        </p:sp>
        <p:sp>
          <p:nvSpPr>
            <p:cNvPr id="78" name="Line 493"/>
            <p:cNvSpPr>
              <a:spLocks noChangeShapeType="1"/>
            </p:cNvSpPr>
            <p:nvPr/>
          </p:nvSpPr>
          <p:spPr bwMode="auto">
            <a:xfrm flipV="1">
              <a:off x="5486400" y="1462088"/>
              <a:ext cx="82550" cy="1524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9" name="Text Box 494"/>
            <p:cNvSpPr txBox="1">
              <a:spLocks noChangeArrowheads="1"/>
            </p:cNvSpPr>
            <p:nvPr/>
          </p:nvSpPr>
          <p:spPr bwMode="auto">
            <a:xfrm>
              <a:off x="5264417" y="1538288"/>
              <a:ext cx="374119" cy="353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Wingdings 2" charset="0"/>
                  <a:ea typeface="ＭＳ Ｐゴシック" charset="0"/>
                </a:rPr>
                <a:t>k</a:t>
              </a:r>
            </a:p>
          </p:txBody>
        </p:sp>
        <p:sp>
          <p:nvSpPr>
            <p:cNvPr id="80" name="Text Box 496"/>
            <p:cNvSpPr txBox="1">
              <a:spLocks noChangeArrowheads="1"/>
            </p:cNvSpPr>
            <p:nvPr/>
          </p:nvSpPr>
          <p:spPr bwMode="auto">
            <a:xfrm>
              <a:off x="3429001" y="928688"/>
              <a:ext cx="761999" cy="31172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2</a:t>
              </a:r>
            </a:p>
          </p:txBody>
        </p:sp>
        <p:sp>
          <p:nvSpPr>
            <p:cNvPr id="81" name="Text Box 497"/>
            <p:cNvSpPr txBox="1">
              <a:spLocks noChangeArrowheads="1"/>
            </p:cNvSpPr>
            <p:nvPr/>
          </p:nvSpPr>
          <p:spPr bwMode="auto">
            <a:xfrm>
              <a:off x="4648200" y="928688"/>
              <a:ext cx="761999" cy="31172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3</a:t>
              </a:r>
            </a:p>
          </p:txBody>
        </p:sp>
        <p:sp>
          <p:nvSpPr>
            <p:cNvPr id="82" name="Text Box 498"/>
            <p:cNvSpPr txBox="1">
              <a:spLocks noChangeArrowheads="1"/>
            </p:cNvSpPr>
            <p:nvPr/>
          </p:nvSpPr>
          <p:spPr bwMode="auto">
            <a:xfrm>
              <a:off x="5867402" y="928688"/>
              <a:ext cx="761999" cy="31172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4</a:t>
              </a:r>
            </a:p>
          </p:txBody>
        </p:sp>
        <p:grpSp>
          <p:nvGrpSpPr>
            <p:cNvPr id="83" name="Group 503"/>
            <p:cNvGrpSpPr>
              <a:grpSpLocks/>
            </p:cNvGrpSpPr>
            <p:nvPr/>
          </p:nvGrpSpPr>
          <p:grpSpPr bwMode="auto">
            <a:xfrm>
              <a:off x="1981200" y="1004888"/>
              <a:ext cx="4876800" cy="595312"/>
              <a:chOff x="1248" y="633"/>
              <a:chExt cx="3072" cy="375"/>
            </a:xfrm>
          </p:grpSpPr>
          <p:sp>
            <p:nvSpPr>
              <p:cNvPr id="88" name="Line 468"/>
              <p:cNvSpPr>
                <a:spLocks noChangeShapeType="1"/>
              </p:cNvSpPr>
              <p:nvPr/>
            </p:nvSpPr>
            <p:spPr bwMode="auto">
              <a:xfrm flipV="1">
                <a:off x="1248" y="633"/>
                <a:ext cx="0" cy="375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89" name="Line 499"/>
              <p:cNvSpPr>
                <a:spLocks noChangeShapeType="1"/>
              </p:cNvSpPr>
              <p:nvPr/>
            </p:nvSpPr>
            <p:spPr bwMode="auto">
              <a:xfrm flipV="1">
                <a:off x="2016" y="633"/>
                <a:ext cx="0" cy="375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90" name="Line 500"/>
              <p:cNvSpPr>
                <a:spLocks noChangeShapeType="1"/>
              </p:cNvSpPr>
              <p:nvPr/>
            </p:nvSpPr>
            <p:spPr bwMode="auto">
              <a:xfrm flipV="1">
                <a:off x="2784" y="633"/>
                <a:ext cx="0" cy="375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91" name="Line 501"/>
              <p:cNvSpPr>
                <a:spLocks noChangeShapeType="1"/>
              </p:cNvSpPr>
              <p:nvPr/>
            </p:nvSpPr>
            <p:spPr bwMode="auto">
              <a:xfrm flipV="1">
                <a:off x="3552" y="633"/>
                <a:ext cx="0" cy="375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92" name="Line 502"/>
              <p:cNvSpPr>
                <a:spLocks noChangeShapeType="1"/>
              </p:cNvSpPr>
              <p:nvPr/>
            </p:nvSpPr>
            <p:spPr bwMode="auto">
              <a:xfrm flipV="1">
                <a:off x="4320" y="633"/>
                <a:ext cx="0" cy="375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84" name="Freeform 463"/>
            <p:cNvSpPr>
              <a:spLocks/>
            </p:cNvSpPr>
            <p:nvPr/>
          </p:nvSpPr>
          <p:spPr bwMode="auto">
            <a:xfrm>
              <a:off x="1676400" y="1233488"/>
              <a:ext cx="1828800" cy="228600"/>
            </a:xfrm>
            <a:custGeom>
              <a:avLst/>
              <a:gdLst>
                <a:gd name="T0" fmla="*/ 0 w 576"/>
                <a:gd name="T1" fmla="*/ 144 h 144"/>
                <a:gd name="T2" fmla="*/ 96 w 576"/>
                <a:gd name="T3" fmla="*/ 144 h 144"/>
                <a:gd name="T4" fmla="*/ 96 w 576"/>
                <a:gd name="T5" fmla="*/ 0 h 144"/>
                <a:gd name="T6" fmla="*/ 288 w 576"/>
                <a:gd name="T7" fmla="*/ 0 h 144"/>
                <a:gd name="T8" fmla="*/ 288 w 576"/>
                <a:gd name="T9" fmla="*/ 144 h 144"/>
                <a:gd name="T10" fmla="*/ 480 w 576"/>
                <a:gd name="T11" fmla="*/ 144 h 144"/>
                <a:gd name="T12" fmla="*/ 480 w 576"/>
                <a:gd name="T13" fmla="*/ 0 h 144"/>
                <a:gd name="T14" fmla="*/ 576 w 576"/>
                <a:gd name="T15" fmla="*/ 0 h 14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76"/>
                <a:gd name="T25" fmla="*/ 0 h 144"/>
                <a:gd name="T26" fmla="*/ 576 w 576"/>
                <a:gd name="T27" fmla="*/ 144 h 14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76" h="144">
                  <a:moveTo>
                    <a:pt x="0" y="144"/>
                  </a:moveTo>
                  <a:lnTo>
                    <a:pt x="96" y="144"/>
                  </a:lnTo>
                  <a:lnTo>
                    <a:pt x="96" y="0"/>
                  </a:lnTo>
                  <a:lnTo>
                    <a:pt x="288" y="0"/>
                  </a:lnTo>
                  <a:lnTo>
                    <a:pt x="288" y="144"/>
                  </a:lnTo>
                  <a:lnTo>
                    <a:pt x="480" y="144"/>
                  </a:lnTo>
                  <a:lnTo>
                    <a:pt x="480" y="0"/>
                  </a:lnTo>
                  <a:lnTo>
                    <a:pt x="576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5" name="Freeform 465"/>
            <p:cNvSpPr>
              <a:spLocks/>
            </p:cNvSpPr>
            <p:nvPr/>
          </p:nvSpPr>
          <p:spPr bwMode="auto">
            <a:xfrm>
              <a:off x="2895600" y="1233488"/>
              <a:ext cx="1828800" cy="228600"/>
            </a:xfrm>
            <a:custGeom>
              <a:avLst/>
              <a:gdLst>
                <a:gd name="T0" fmla="*/ 0 w 576"/>
                <a:gd name="T1" fmla="*/ 144 h 144"/>
                <a:gd name="T2" fmla="*/ 96 w 576"/>
                <a:gd name="T3" fmla="*/ 144 h 144"/>
                <a:gd name="T4" fmla="*/ 96 w 576"/>
                <a:gd name="T5" fmla="*/ 0 h 144"/>
                <a:gd name="T6" fmla="*/ 288 w 576"/>
                <a:gd name="T7" fmla="*/ 0 h 144"/>
                <a:gd name="T8" fmla="*/ 288 w 576"/>
                <a:gd name="T9" fmla="*/ 144 h 144"/>
                <a:gd name="T10" fmla="*/ 480 w 576"/>
                <a:gd name="T11" fmla="*/ 144 h 144"/>
                <a:gd name="T12" fmla="*/ 480 w 576"/>
                <a:gd name="T13" fmla="*/ 0 h 144"/>
                <a:gd name="T14" fmla="*/ 576 w 576"/>
                <a:gd name="T15" fmla="*/ 0 h 14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76"/>
                <a:gd name="T25" fmla="*/ 0 h 144"/>
                <a:gd name="T26" fmla="*/ 576 w 576"/>
                <a:gd name="T27" fmla="*/ 144 h 14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76" h="144">
                  <a:moveTo>
                    <a:pt x="0" y="144"/>
                  </a:moveTo>
                  <a:lnTo>
                    <a:pt x="96" y="144"/>
                  </a:lnTo>
                  <a:lnTo>
                    <a:pt x="96" y="0"/>
                  </a:lnTo>
                  <a:lnTo>
                    <a:pt x="288" y="0"/>
                  </a:lnTo>
                  <a:lnTo>
                    <a:pt x="288" y="144"/>
                  </a:lnTo>
                  <a:lnTo>
                    <a:pt x="480" y="144"/>
                  </a:lnTo>
                  <a:lnTo>
                    <a:pt x="480" y="0"/>
                  </a:lnTo>
                  <a:lnTo>
                    <a:pt x="576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6" name="Freeform 466"/>
            <p:cNvSpPr>
              <a:spLocks/>
            </p:cNvSpPr>
            <p:nvPr/>
          </p:nvSpPr>
          <p:spPr bwMode="auto">
            <a:xfrm>
              <a:off x="4114800" y="1233488"/>
              <a:ext cx="1828800" cy="228600"/>
            </a:xfrm>
            <a:custGeom>
              <a:avLst/>
              <a:gdLst>
                <a:gd name="T0" fmla="*/ 0 w 576"/>
                <a:gd name="T1" fmla="*/ 144 h 144"/>
                <a:gd name="T2" fmla="*/ 96 w 576"/>
                <a:gd name="T3" fmla="*/ 144 h 144"/>
                <a:gd name="T4" fmla="*/ 96 w 576"/>
                <a:gd name="T5" fmla="*/ 0 h 144"/>
                <a:gd name="T6" fmla="*/ 288 w 576"/>
                <a:gd name="T7" fmla="*/ 0 h 144"/>
                <a:gd name="T8" fmla="*/ 288 w 576"/>
                <a:gd name="T9" fmla="*/ 144 h 144"/>
                <a:gd name="T10" fmla="*/ 480 w 576"/>
                <a:gd name="T11" fmla="*/ 144 h 144"/>
                <a:gd name="T12" fmla="*/ 480 w 576"/>
                <a:gd name="T13" fmla="*/ 0 h 144"/>
                <a:gd name="T14" fmla="*/ 576 w 576"/>
                <a:gd name="T15" fmla="*/ 0 h 14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76"/>
                <a:gd name="T25" fmla="*/ 0 h 144"/>
                <a:gd name="T26" fmla="*/ 576 w 576"/>
                <a:gd name="T27" fmla="*/ 144 h 14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76" h="144">
                  <a:moveTo>
                    <a:pt x="0" y="144"/>
                  </a:moveTo>
                  <a:lnTo>
                    <a:pt x="96" y="144"/>
                  </a:lnTo>
                  <a:lnTo>
                    <a:pt x="96" y="0"/>
                  </a:lnTo>
                  <a:lnTo>
                    <a:pt x="288" y="0"/>
                  </a:lnTo>
                  <a:lnTo>
                    <a:pt x="288" y="144"/>
                  </a:lnTo>
                  <a:lnTo>
                    <a:pt x="480" y="144"/>
                  </a:lnTo>
                  <a:lnTo>
                    <a:pt x="480" y="0"/>
                  </a:lnTo>
                  <a:lnTo>
                    <a:pt x="576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7" name="Freeform 467"/>
            <p:cNvSpPr>
              <a:spLocks/>
            </p:cNvSpPr>
            <p:nvPr/>
          </p:nvSpPr>
          <p:spPr bwMode="auto">
            <a:xfrm>
              <a:off x="5334000" y="1233488"/>
              <a:ext cx="1828800" cy="228600"/>
            </a:xfrm>
            <a:custGeom>
              <a:avLst/>
              <a:gdLst>
                <a:gd name="T0" fmla="*/ 0 w 576"/>
                <a:gd name="T1" fmla="*/ 144 h 144"/>
                <a:gd name="T2" fmla="*/ 96 w 576"/>
                <a:gd name="T3" fmla="*/ 144 h 144"/>
                <a:gd name="T4" fmla="*/ 96 w 576"/>
                <a:gd name="T5" fmla="*/ 0 h 144"/>
                <a:gd name="T6" fmla="*/ 288 w 576"/>
                <a:gd name="T7" fmla="*/ 0 h 144"/>
                <a:gd name="T8" fmla="*/ 288 w 576"/>
                <a:gd name="T9" fmla="*/ 144 h 144"/>
                <a:gd name="T10" fmla="*/ 480 w 576"/>
                <a:gd name="T11" fmla="*/ 144 h 144"/>
                <a:gd name="T12" fmla="*/ 480 w 576"/>
                <a:gd name="T13" fmla="*/ 0 h 144"/>
                <a:gd name="T14" fmla="*/ 576 w 576"/>
                <a:gd name="T15" fmla="*/ 0 h 14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76"/>
                <a:gd name="T25" fmla="*/ 0 h 144"/>
                <a:gd name="T26" fmla="*/ 576 w 576"/>
                <a:gd name="T27" fmla="*/ 144 h 14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76" h="144">
                  <a:moveTo>
                    <a:pt x="0" y="144"/>
                  </a:moveTo>
                  <a:lnTo>
                    <a:pt x="96" y="144"/>
                  </a:lnTo>
                  <a:lnTo>
                    <a:pt x="96" y="0"/>
                  </a:lnTo>
                  <a:lnTo>
                    <a:pt x="288" y="0"/>
                  </a:lnTo>
                  <a:lnTo>
                    <a:pt x="288" y="144"/>
                  </a:lnTo>
                  <a:lnTo>
                    <a:pt x="480" y="144"/>
                  </a:lnTo>
                  <a:lnTo>
                    <a:pt x="480" y="0"/>
                  </a:lnTo>
                  <a:lnTo>
                    <a:pt x="576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609600" y="8763000"/>
            <a:ext cx="3429000" cy="3733800"/>
            <a:chOff x="609600" y="8763000"/>
            <a:chExt cx="3429000" cy="3733800"/>
          </a:xfrm>
        </p:grpSpPr>
        <p:sp>
          <p:nvSpPr>
            <p:cNvPr id="94" name="AutoShape 390"/>
            <p:cNvSpPr>
              <a:spLocks noChangeArrowheads="1"/>
            </p:cNvSpPr>
            <p:nvPr/>
          </p:nvSpPr>
          <p:spPr bwMode="auto">
            <a:xfrm>
              <a:off x="609600" y="8763000"/>
              <a:ext cx="1600200" cy="30480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50800" dir="2700000" algn="tl" rotWithShape="0">
                <a:schemeClr val="tx1">
                  <a:alpha val="40000"/>
                </a:schemeClr>
              </a:outerShdw>
            </a:effectLst>
          </p:spPr>
          <p:txBody>
            <a:bodyPr wrap="none" tIns="457200" anchorCtr="1"/>
            <a:lstStyle/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Combinational</a:t>
              </a:r>
            </a:p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l</a:t>
              </a:r>
              <a:r>
                <a:rPr lang="en-US" dirty="0" smtClean="0">
                  <a:latin typeface="Helvetica" pitchFamily="34" charset="0"/>
                  <a:ea typeface="+mn-ea"/>
                </a:rPr>
                <a:t>ogic</a:t>
              </a:r>
              <a:endParaRPr lang="en-US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95" name="AutoShape 391"/>
            <p:cNvSpPr>
              <a:spLocks noChangeArrowheads="1"/>
            </p:cNvSpPr>
            <p:nvPr/>
          </p:nvSpPr>
          <p:spPr bwMode="auto">
            <a:xfrm>
              <a:off x="914400" y="9829800"/>
              <a:ext cx="990600" cy="9906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innerShdw dist="63500" dir="13500000">
                <a:prstClr val="black">
                  <a:alpha val="50000"/>
                </a:prstClr>
              </a:inn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34" charset="0"/>
                <a:ea typeface="+mn-ea"/>
              </a:endParaRPr>
            </a:p>
          </p:txBody>
        </p:sp>
        <p:sp>
          <p:nvSpPr>
            <p:cNvPr id="96" name="Rectangle 392"/>
            <p:cNvSpPr>
              <a:spLocks noChangeArrowheads="1"/>
            </p:cNvSpPr>
            <p:nvPr/>
          </p:nvSpPr>
          <p:spPr bwMode="auto">
            <a:xfrm rot="5400000" flipV="1">
              <a:off x="3656013" y="10742613"/>
              <a:ext cx="609600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7" name="AutoShape 393"/>
            <p:cNvSpPr>
              <a:spLocks noChangeArrowheads="1"/>
            </p:cNvSpPr>
            <p:nvPr/>
          </p:nvSpPr>
          <p:spPr bwMode="auto">
            <a:xfrm>
              <a:off x="2209800" y="11201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" name="AutoShape 394"/>
            <p:cNvSpPr>
              <a:spLocks noChangeArrowheads="1"/>
            </p:cNvSpPr>
            <p:nvPr/>
          </p:nvSpPr>
          <p:spPr bwMode="auto">
            <a:xfrm flipH="1">
              <a:off x="2209800" y="10820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" name="AutoShape 395"/>
            <p:cNvSpPr>
              <a:spLocks noChangeArrowheads="1"/>
            </p:cNvSpPr>
            <p:nvPr/>
          </p:nvSpPr>
          <p:spPr bwMode="auto">
            <a:xfrm>
              <a:off x="2209800" y="9753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" name="AutoShape 396"/>
            <p:cNvSpPr>
              <a:spLocks noChangeArrowheads="1"/>
            </p:cNvSpPr>
            <p:nvPr/>
          </p:nvSpPr>
          <p:spPr bwMode="auto">
            <a:xfrm flipH="1">
              <a:off x="2209800" y="9372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" name="AutoShape 397"/>
            <p:cNvSpPr>
              <a:spLocks noChangeArrowheads="1"/>
            </p:cNvSpPr>
            <p:nvPr/>
          </p:nvSpPr>
          <p:spPr bwMode="auto">
            <a:xfrm rot="5400000" flipH="1">
              <a:off x="1219200" y="10515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" name="AutoShape 398"/>
            <p:cNvSpPr>
              <a:spLocks noChangeArrowheads="1"/>
            </p:cNvSpPr>
            <p:nvPr/>
          </p:nvSpPr>
          <p:spPr bwMode="auto">
            <a:xfrm rot="5400000" flipH="1">
              <a:off x="1219200" y="98298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" name="AutoShape 399"/>
            <p:cNvSpPr>
              <a:spLocks noChangeArrowheads="1"/>
            </p:cNvSpPr>
            <p:nvPr/>
          </p:nvSpPr>
          <p:spPr bwMode="auto">
            <a:xfrm rot="5400000" flipH="1">
              <a:off x="1295400" y="118110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" name="Freeform 400"/>
            <p:cNvSpPr>
              <a:spLocks/>
            </p:cNvSpPr>
            <p:nvPr/>
          </p:nvSpPr>
          <p:spPr bwMode="auto">
            <a:xfrm>
              <a:off x="1828800" y="8991600"/>
              <a:ext cx="2209800" cy="3505200"/>
            </a:xfrm>
            <a:custGeom>
              <a:avLst/>
              <a:gdLst>
                <a:gd name="T0" fmla="*/ 240 w 1392"/>
                <a:gd name="T1" fmla="*/ 0 h 2208"/>
                <a:gd name="T2" fmla="*/ 1392 w 1392"/>
                <a:gd name="T3" fmla="*/ 0 h 2208"/>
                <a:gd name="T4" fmla="*/ 1392 w 1392"/>
                <a:gd name="T5" fmla="*/ 2160 h 2208"/>
                <a:gd name="T6" fmla="*/ 144 w 1392"/>
                <a:gd name="T7" fmla="*/ 2160 h 2208"/>
                <a:gd name="T8" fmla="*/ 144 w 1392"/>
                <a:gd name="T9" fmla="*/ 2208 h 2208"/>
                <a:gd name="T10" fmla="*/ 0 w 1392"/>
                <a:gd name="T11" fmla="*/ 2112 h 2208"/>
                <a:gd name="T12" fmla="*/ 144 w 1392"/>
                <a:gd name="T13" fmla="*/ 2016 h 2208"/>
                <a:gd name="T14" fmla="*/ 144 w 1392"/>
                <a:gd name="T15" fmla="*/ 2064 h 2208"/>
                <a:gd name="T16" fmla="*/ 1296 w 1392"/>
                <a:gd name="T17" fmla="*/ 2064 h 2208"/>
                <a:gd name="T18" fmla="*/ 1296 w 1392"/>
                <a:gd name="T19" fmla="*/ 1440 h 2208"/>
                <a:gd name="T20" fmla="*/ 1200 w 1392"/>
                <a:gd name="T21" fmla="*/ 1440 h 2208"/>
                <a:gd name="T22" fmla="*/ 1200 w 1392"/>
                <a:gd name="T23" fmla="*/ 1488 h 2208"/>
                <a:gd name="T24" fmla="*/ 1056 w 1392"/>
                <a:gd name="T25" fmla="*/ 1392 h 2208"/>
                <a:gd name="T26" fmla="*/ 1200 w 1392"/>
                <a:gd name="T27" fmla="*/ 1296 h 2208"/>
                <a:gd name="T28" fmla="*/ 1200 w 1392"/>
                <a:gd name="T29" fmla="*/ 1344 h 2208"/>
                <a:gd name="T30" fmla="*/ 1296 w 1392"/>
                <a:gd name="T31" fmla="*/ 1344 h 2208"/>
                <a:gd name="T32" fmla="*/ 1296 w 1392"/>
                <a:gd name="T33" fmla="*/ 480 h 2208"/>
                <a:gd name="T34" fmla="*/ 1248 w 1392"/>
                <a:gd name="T35" fmla="*/ 480 h 2208"/>
                <a:gd name="T36" fmla="*/ 1248 w 1392"/>
                <a:gd name="T37" fmla="*/ 528 h 2208"/>
                <a:gd name="T38" fmla="*/ 1104 w 1392"/>
                <a:gd name="T39" fmla="*/ 432 h 2208"/>
                <a:gd name="T40" fmla="*/ 1248 w 1392"/>
                <a:gd name="T41" fmla="*/ 336 h 2208"/>
                <a:gd name="T42" fmla="*/ 1248 w 1392"/>
                <a:gd name="T43" fmla="*/ 384 h 2208"/>
                <a:gd name="T44" fmla="*/ 1296 w 1392"/>
                <a:gd name="T45" fmla="*/ 384 h 2208"/>
                <a:gd name="T46" fmla="*/ 1296 w 1392"/>
                <a:gd name="T47" fmla="*/ 96 h 2208"/>
                <a:gd name="T48" fmla="*/ 240 w 1392"/>
                <a:gd name="T49" fmla="*/ 96 h 2208"/>
                <a:gd name="T50" fmla="*/ 240 w 1392"/>
                <a:gd name="T51" fmla="*/ 0 h 2208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392"/>
                <a:gd name="T79" fmla="*/ 0 h 2208"/>
                <a:gd name="T80" fmla="*/ 1392 w 1392"/>
                <a:gd name="T81" fmla="*/ 2208 h 2208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392" h="2208">
                  <a:moveTo>
                    <a:pt x="240" y="0"/>
                  </a:moveTo>
                  <a:lnTo>
                    <a:pt x="1392" y="0"/>
                  </a:lnTo>
                  <a:lnTo>
                    <a:pt x="1392" y="2160"/>
                  </a:lnTo>
                  <a:lnTo>
                    <a:pt x="144" y="2160"/>
                  </a:lnTo>
                  <a:lnTo>
                    <a:pt x="144" y="2208"/>
                  </a:lnTo>
                  <a:lnTo>
                    <a:pt x="0" y="2112"/>
                  </a:lnTo>
                  <a:lnTo>
                    <a:pt x="144" y="2016"/>
                  </a:lnTo>
                  <a:lnTo>
                    <a:pt x="144" y="2064"/>
                  </a:lnTo>
                  <a:lnTo>
                    <a:pt x="1296" y="2064"/>
                  </a:lnTo>
                  <a:lnTo>
                    <a:pt x="1296" y="1440"/>
                  </a:lnTo>
                  <a:lnTo>
                    <a:pt x="1200" y="1440"/>
                  </a:lnTo>
                  <a:lnTo>
                    <a:pt x="1200" y="1488"/>
                  </a:lnTo>
                  <a:lnTo>
                    <a:pt x="1056" y="1392"/>
                  </a:lnTo>
                  <a:lnTo>
                    <a:pt x="1200" y="1296"/>
                  </a:lnTo>
                  <a:lnTo>
                    <a:pt x="1200" y="1344"/>
                  </a:lnTo>
                  <a:lnTo>
                    <a:pt x="1296" y="1344"/>
                  </a:lnTo>
                  <a:lnTo>
                    <a:pt x="1296" y="480"/>
                  </a:lnTo>
                  <a:lnTo>
                    <a:pt x="1248" y="480"/>
                  </a:lnTo>
                  <a:lnTo>
                    <a:pt x="1248" y="528"/>
                  </a:lnTo>
                  <a:lnTo>
                    <a:pt x="1104" y="432"/>
                  </a:lnTo>
                  <a:lnTo>
                    <a:pt x="1248" y="336"/>
                  </a:lnTo>
                  <a:lnTo>
                    <a:pt x="1248" y="384"/>
                  </a:lnTo>
                  <a:lnTo>
                    <a:pt x="1296" y="384"/>
                  </a:lnTo>
                  <a:lnTo>
                    <a:pt x="1296" y="96"/>
                  </a:lnTo>
                  <a:lnTo>
                    <a:pt x="240" y="96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" name="Rectangle 401"/>
            <p:cNvSpPr>
              <a:spLocks noChangeArrowheads="1"/>
            </p:cNvSpPr>
            <p:nvPr/>
          </p:nvSpPr>
          <p:spPr bwMode="auto">
            <a:xfrm>
              <a:off x="2514600" y="9372600"/>
              <a:ext cx="10668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Data</a:t>
              </a:r>
            </a:p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memory</a:t>
              </a:r>
            </a:p>
          </p:txBody>
        </p:sp>
        <p:sp>
          <p:nvSpPr>
            <p:cNvPr id="106" name="Rectangle 402"/>
            <p:cNvSpPr>
              <a:spLocks noChangeArrowheads="1"/>
            </p:cNvSpPr>
            <p:nvPr/>
          </p:nvSpPr>
          <p:spPr bwMode="auto">
            <a:xfrm>
              <a:off x="2514600" y="10836275"/>
              <a:ext cx="9906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Register</a:t>
              </a:r>
            </a:p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file</a:t>
              </a:r>
            </a:p>
            <a:p>
              <a:pPr>
                <a:defRPr/>
              </a:pPr>
              <a:r>
                <a:rPr lang="en-US" sz="1000" dirty="0" smtClean="0">
                  <a:latin typeface="Courier New" pitchFamily="49" charset="0"/>
                  <a:ea typeface="+mn-ea"/>
                </a:rPr>
                <a:t>%</a:t>
              </a:r>
              <a:r>
                <a:rPr lang="en-US" sz="1000" dirty="0" err="1" smtClean="0">
                  <a:latin typeface="Courier New" pitchFamily="49" charset="0"/>
                  <a:ea typeface="+mn-ea"/>
                </a:rPr>
                <a:t>rbx</a:t>
              </a:r>
              <a:r>
                <a:rPr lang="en-US" sz="1000" dirty="0" smtClean="0">
                  <a:latin typeface="Courier New" pitchFamily="49" charset="0"/>
                  <a:ea typeface="+mn-ea"/>
                </a:rPr>
                <a:t> </a:t>
              </a:r>
              <a:r>
                <a:rPr lang="en-US" sz="1000" dirty="0">
                  <a:latin typeface="Courier New" pitchFamily="49" charset="0"/>
                  <a:ea typeface="+mn-ea"/>
                </a:rPr>
                <a:t>= 0x300</a:t>
              </a:r>
            </a:p>
          </p:txBody>
        </p:sp>
        <p:sp>
          <p:nvSpPr>
            <p:cNvPr id="107" name="Rectangle 403"/>
            <p:cNvSpPr>
              <a:spLocks noChangeArrowheads="1"/>
            </p:cNvSpPr>
            <p:nvPr/>
          </p:nvSpPr>
          <p:spPr bwMode="auto">
            <a:xfrm>
              <a:off x="1066800" y="12115800"/>
              <a:ext cx="7620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63500" dist="25401" dir="2700000" algn="tl" rotWithShape="0">
                <a:srgbClr val="000000">
                  <a:alpha val="39999"/>
                </a:srgbClr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 sz="1200" dirty="0">
                  <a:latin typeface="Helvetica" pitchFamily="34" charset="0"/>
                  <a:ea typeface="+mn-ea"/>
                </a:rPr>
                <a:t>PC</a:t>
              </a:r>
            </a:p>
            <a:p>
              <a:pPr>
                <a:defRPr/>
              </a:pPr>
              <a:r>
                <a:rPr lang="en-US" sz="1200" dirty="0" smtClean="0">
                  <a:latin typeface="Courier New" pitchFamily="49" charset="0"/>
                  <a:ea typeface="+mn-ea"/>
                </a:rPr>
                <a:t>0x016</a:t>
              </a:r>
              <a:endParaRPr lang="en-US" sz="1200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108" name="Rectangle 404"/>
            <p:cNvSpPr>
              <a:spLocks noChangeArrowheads="1"/>
            </p:cNvSpPr>
            <p:nvPr/>
          </p:nvSpPr>
          <p:spPr bwMode="auto">
            <a:xfrm>
              <a:off x="1066800" y="10134600"/>
              <a:ext cx="6096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CC</a:t>
              </a:r>
            </a:p>
            <a:p>
              <a:pPr>
                <a:defRPr/>
              </a:pPr>
              <a:r>
                <a:rPr lang="en-US">
                  <a:latin typeface="Courier New" pitchFamily="49" charset="0"/>
                  <a:ea typeface="+mn-ea"/>
                </a:rPr>
                <a:t>000</a:t>
              </a:r>
            </a:p>
          </p:txBody>
        </p:sp>
        <p:sp>
          <p:nvSpPr>
            <p:cNvPr id="109" name="Text Box 405"/>
            <p:cNvSpPr txBox="1">
              <a:spLocks noChangeArrowheads="1"/>
            </p:cNvSpPr>
            <p:nvPr/>
          </p:nvSpPr>
          <p:spPr bwMode="auto">
            <a:xfrm>
              <a:off x="2207068" y="10439400"/>
              <a:ext cx="49124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/>
                <a:t>Read</a:t>
              </a:r>
            </a:p>
            <a:p>
              <a:pPr eaLnBrk="1" hangingPunct="1"/>
              <a:r>
                <a:rPr lang="en-US" sz="1000" dirty="0"/>
                <a:t>p</a:t>
              </a:r>
              <a:r>
                <a:rPr lang="en-US" sz="1000" dirty="0" smtClean="0"/>
                <a:t>orts</a:t>
              </a:r>
              <a:endParaRPr lang="en-US" sz="1000" dirty="0"/>
            </a:p>
          </p:txBody>
        </p:sp>
        <p:sp>
          <p:nvSpPr>
            <p:cNvPr id="110" name="Text Box 406"/>
            <p:cNvSpPr txBox="1">
              <a:spLocks noChangeArrowheads="1"/>
            </p:cNvSpPr>
            <p:nvPr/>
          </p:nvSpPr>
          <p:spPr bwMode="auto">
            <a:xfrm>
              <a:off x="3429000" y="10439400"/>
              <a:ext cx="48577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/>
                <a:t>Write</a:t>
              </a:r>
            </a:p>
            <a:p>
              <a:pPr eaLnBrk="1" hangingPunct="1"/>
              <a:r>
                <a:rPr lang="en-US" sz="1000" dirty="0"/>
                <a:t>p</a:t>
              </a:r>
              <a:r>
                <a:rPr lang="en-US" sz="1000" dirty="0" smtClean="0"/>
                <a:t>orts</a:t>
              </a:r>
              <a:endParaRPr lang="en-US" sz="1000" dirty="0"/>
            </a:p>
          </p:txBody>
        </p:sp>
        <p:grpSp>
          <p:nvGrpSpPr>
            <p:cNvPr id="111" name="Group 459"/>
            <p:cNvGrpSpPr>
              <a:grpSpLocks/>
            </p:cNvGrpSpPr>
            <p:nvPr/>
          </p:nvGrpSpPr>
          <p:grpSpPr bwMode="auto">
            <a:xfrm>
              <a:off x="2209800" y="9128125"/>
              <a:ext cx="1704975" cy="244475"/>
              <a:chOff x="4032" y="2976"/>
              <a:chExt cx="1074" cy="154"/>
            </a:xfrm>
          </p:grpSpPr>
          <p:sp>
            <p:nvSpPr>
              <p:cNvPr id="112" name="Text Box 460"/>
              <p:cNvSpPr txBox="1">
                <a:spLocks noChangeArrowheads="1"/>
              </p:cNvSpPr>
              <p:nvPr/>
            </p:nvSpPr>
            <p:spPr bwMode="auto">
              <a:xfrm>
                <a:off x="4032" y="2976"/>
                <a:ext cx="30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000"/>
                  <a:t>Read</a:t>
                </a:r>
              </a:p>
            </p:txBody>
          </p:sp>
          <p:sp>
            <p:nvSpPr>
              <p:cNvPr id="113" name="Text Box 461"/>
              <p:cNvSpPr txBox="1">
                <a:spLocks noChangeArrowheads="1"/>
              </p:cNvSpPr>
              <p:nvPr/>
            </p:nvSpPr>
            <p:spPr bwMode="auto">
              <a:xfrm>
                <a:off x="4800" y="2976"/>
                <a:ext cx="30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000"/>
                  <a:t>Write</a:t>
                </a:r>
              </a:p>
            </p:txBody>
          </p:sp>
        </p:grpSp>
      </p:grpSp>
      <p:grpSp>
        <p:nvGrpSpPr>
          <p:cNvPr id="114" name="Group 113"/>
          <p:cNvGrpSpPr/>
          <p:nvPr/>
        </p:nvGrpSpPr>
        <p:grpSpPr>
          <a:xfrm>
            <a:off x="762000" y="8915400"/>
            <a:ext cx="3429000" cy="3733800"/>
            <a:chOff x="609600" y="8763000"/>
            <a:chExt cx="3429000" cy="3733800"/>
          </a:xfrm>
        </p:grpSpPr>
        <p:sp>
          <p:nvSpPr>
            <p:cNvPr id="115" name="AutoShape 390"/>
            <p:cNvSpPr>
              <a:spLocks noChangeArrowheads="1"/>
            </p:cNvSpPr>
            <p:nvPr/>
          </p:nvSpPr>
          <p:spPr bwMode="auto">
            <a:xfrm>
              <a:off x="609600" y="8763000"/>
              <a:ext cx="1600200" cy="30480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50800" dir="2700000" algn="tl" rotWithShape="0">
                <a:schemeClr val="tx1">
                  <a:alpha val="40000"/>
                </a:schemeClr>
              </a:outerShdw>
            </a:effectLst>
          </p:spPr>
          <p:txBody>
            <a:bodyPr wrap="none" tIns="457200" anchorCtr="1"/>
            <a:lstStyle/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Combinational</a:t>
              </a:r>
            </a:p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l</a:t>
              </a:r>
              <a:r>
                <a:rPr lang="en-US" dirty="0" smtClean="0">
                  <a:latin typeface="Helvetica" pitchFamily="34" charset="0"/>
                  <a:ea typeface="+mn-ea"/>
                </a:rPr>
                <a:t>ogic</a:t>
              </a:r>
              <a:endParaRPr lang="en-US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116" name="AutoShape 391"/>
            <p:cNvSpPr>
              <a:spLocks noChangeArrowheads="1"/>
            </p:cNvSpPr>
            <p:nvPr/>
          </p:nvSpPr>
          <p:spPr bwMode="auto">
            <a:xfrm>
              <a:off x="914400" y="9829800"/>
              <a:ext cx="990600" cy="9906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innerShdw dist="63500" dir="13500000">
                <a:prstClr val="black">
                  <a:alpha val="50000"/>
                </a:prstClr>
              </a:inn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34" charset="0"/>
                <a:ea typeface="+mn-ea"/>
              </a:endParaRPr>
            </a:p>
          </p:txBody>
        </p:sp>
        <p:sp>
          <p:nvSpPr>
            <p:cNvPr id="117" name="Rectangle 392"/>
            <p:cNvSpPr>
              <a:spLocks noChangeArrowheads="1"/>
            </p:cNvSpPr>
            <p:nvPr/>
          </p:nvSpPr>
          <p:spPr bwMode="auto">
            <a:xfrm rot="5400000" flipV="1">
              <a:off x="3656013" y="10742613"/>
              <a:ext cx="609600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" name="AutoShape 393"/>
            <p:cNvSpPr>
              <a:spLocks noChangeArrowheads="1"/>
            </p:cNvSpPr>
            <p:nvPr/>
          </p:nvSpPr>
          <p:spPr bwMode="auto">
            <a:xfrm>
              <a:off x="2209800" y="11201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" name="AutoShape 394"/>
            <p:cNvSpPr>
              <a:spLocks noChangeArrowheads="1"/>
            </p:cNvSpPr>
            <p:nvPr/>
          </p:nvSpPr>
          <p:spPr bwMode="auto">
            <a:xfrm flipH="1">
              <a:off x="2209800" y="10820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" name="AutoShape 395"/>
            <p:cNvSpPr>
              <a:spLocks noChangeArrowheads="1"/>
            </p:cNvSpPr>
            <p:nvPr/>
          </p:nvSpPr>
          <p:spPr bwMode="auto">
            <a:xfrm>
              <a:off x="2209800" y="9753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" name="AutoShape 396"/>
            <p:cNvSpPr>
              <a:spLocks noChangeArrowheads="1"/>
            </p:cNvSpPr>
            <p:nvPr/>
          </p:nvSpPr>
          <p:spPr bwMode="auto">
            <a:xfrm flipH="1">
              <a:off x="2209800" y="9372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" name="AutoShape 397"/>
            <p:cNvSpPr>
              <a:spLocks noChangeArrowheads="1"/>
            </p:cNvSpPr>
            <p:nvPr/>
          </p:nvSpPr>
          <p:spPr bwMode="auto">
            <a:xfrm rot="5400000" flipH="1">
              <a:off x="1219200" y="10515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" name="AutoShape 398"/>
            <p:cNvSpPr>
              <a:spLocks noChangeArrowheads="1"/>
            </p:cNvSpPr>
            <p:nvPr/>
          </p:nvSpPr>
          <p:spPr bwMode="auto">
            <a:xfrm rot="5400000" flipH="1">
              <a:off x="1219200" y="98298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" name="AutoShape 399"/>
            <p:cNvSpPr>
              <a:spLocks noChangeArrowheads="1"/>
            </p:cNvSpPr>
            <p:nvPr/>
          </p:nvSpPr>
          <p:spPr bwMode="auto">
            <a:xfrm rot="5400000" flipH="1">
              <a:off x="1295400" y="118110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5" name="Freeform 400"/>
            <p:cNvSpPr>
              <a:spLocks/>
            </p:cNvSpPr>
            <p:nvPr/>
          </p:nvSpPr>
          <p:spPr bwMode="auto">
            <a:xfrm>
              <a:off x="1828800" y="8991600"/>
              <a:ext cx="2209800" cy="3505200"/>
            </a:xfrm>
            <a:custGeom>
              <a:avLst/>
              <a:gdLst>
                <a:gd name="T0" fmla="*/ 240 w 1392"/>
                <a:gd name="T1" fmla="*/ 0 h 2208"/>
                <a:gd name="T2" fmla="*/ 1392 w 1392"/>
                <a:gd name="T3" fmla="*/ 0 h 2208"/>
                <a:gd name="T4" fmla="*/ 1392 w 1392"/>
                <a:gd name="T5" fmla="*/ 2160 h 2208"/>
                <a:gd name="T6" fmla="*/ 144 w 1392"/>
                <a:gd name="T7" fmla="*/ 2160 h 2208"/>
                <a:gd name="T8" fmla="*/ 144 w 1392"/>
                <a:gd name="T9" fmla="*/ 2208 h 2208"/>
                <a:gd name="T10" fmla="*/ 0 w 1392"/>
                <a:gd name="T11" fmla="*/ 2112 h 2208"/>
                <a:gd name="T12" fmla="*/ 144 w 1392"/>
                <a:gd name="T13" fmla="*/ 2016 h 2208"/>
                <a:gd name="T14" fmla="*/ 144 w 1392"/>
                <a:gd name="T15" fmla="*/ 2064 h 2208"/>
                <a:gd name="T16" fmla="*/ 1296 w 1392"/>
                <a:gd name="T17" fmla="*/ 2064 h 2208"/>
                <a:gd name="T18" fmla="*/ 1296 w 1392"/>
                <a:gd name="T19" fmla="*/ 1440 h 2208"/>
                <a:gd name="T20" fmla="*/ 1200 w 1392"/>
                <a:gd name="T21" fmla="*/ 1440 h 2208"/>
                <a:gd name="T22" fmla="*/ 1200 w 1392"/>
                <a:gd name="T23" fmla="*/ 1488 h 2208"/>
                <a:gd name="T24" fmla="*/ 1056 w 1392"/>
                <a:gd name="T25" fmla="*/ 1392 h 2208"/>
                <a:gd name="T26" fmla="*/ 1200 w 1392"/>
                <a:gd name="T27" fmla="*/ 1296 h 2208"/>
                <a:gd name="T28" fmla="*/ 1200 w 1392"/>
                <a:gd name="T29" fmla="*/ 1344 h 2208"/>
                <a:gd name="T30" fmla="*/ 1296 w 1392"/>
                <a:gd name="T31" fmla="*/ 1344 h 2208"/>
                <a:gd name="T32" fmla="*/ 1296 w 1392"/>
                <a:gd name="T33" fmla="*/ 480 h 2208"/>
                <a:gd name="T34" fmla="*/ 1248 w 1392"/>
                <a:gd name="T35" fmla="*/ 480 h 2208"/>
                <a:gd name="T36" fmla="*/ 1248 w 1392"/>
                <a:gd name="T37" fmla="*/ 528 h 2208"/>
                <a:gd name="T38" fmla="*/ 1104 w 1392"/>
                <a:gd name="T39" fmla="*/ 432 h 2208"/>
                <a:gd name="T40" fmla="*/ 1248 w 1392"/>
                <a:gd name="T41" fmla="*/ 336 h 2208"/>
                <a:gd name="T42" fmla="*/ 1248 w 1392"/>
                <a:gd name="T43" fmla="*/ 384 h 2208"/>
                <a:gd name="T44" fmla="*/ 1296 w 1392"/>
                <a:gd name="T45" fmla="*/ 384 h 2208"/>
                <a:gd name="T46" fmla="*/ 1296 w 1392"/>
                <a:gd name="T47" fmla="*/ 96 h 2208"/>
                <a:gd name="T48" fmla="*/ 240 w 1392"/>
                <a:gd name="T49" fmla="*/ 96 h 2208"/>
                <a:gd name="T50" fmla="*/ 240 w 1392"/>
                <a:gd name="T51" fmla="*/ 0 h 2208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392"/>
                <a:gd name="T79" fmla="*/ 0 h 2208"/>
                <a:gd name="T80" fmla="*/ 1392 w 1392"/>
                <a:gd name="T81" fmla="*/ 2208 h 2208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392" h="2208">
                  <a:moveTo>
                    <a:pt x="240" y="0"/>
                  </a:moveTo>
                  <a:lnTo>
                    <a:pt x="1392" y="0"/>
                  </a:lnTo>
                  <a:lnTo>
                    <a:pt x="1392" y="2160"/>
                  </a:lnTo>
                  <a:lnTo>
                    <a:pt x="144" y="2160"/>
                  </a:lnTo>
                  <a:lnTo>
                    <a:pt x="144" y="2208"/>
                  </a:lnTo>
                  <a:lnTo>
                    <a:pt x="0" y="2112"/>
                  </a:lnTo>
                  <a:lnTo>
                    <a:pt x="144" y="2016"/>
                  </a:lnTo>
                  <a:lnTo>
                    <a:pt x="144" y="2064"/>
                  </a:lnTo>
                  <a:lnTo>
                    <a:pt x="1296" y="2064"/>
                  </a:lnTo>
                  <a:lnTo>
                    <a:pt x="1296" y="1440"/>
                  </a:lnTo>
                  <a:lnTo>
                    <a:pt x="1200" y="1440"/>
                  </a:lnTo>
                  <a:lnTo>
                    <a:pt x="1200" y="1488"/>
                  </a:lnTo>
                  <a:lnTo>
                    <a:pt x="1056" y="1392"/>
                  </a:lnTo>
                  <a:lnTo>
                    <a:pt x="1200" y="1296"/>
                  </a:lnTo>
                  <a:lnTo>
                    <a:pt x="1200" y="1344"/>
                  </a:lnTo>
                  <a:lnTo>
                    <a:pt x="1296" y="1344"/>
                  </a:lnTo>
                  <a:lnTo>
                    <a:pt x="1296" y="480"/>
                  </a:lnTo>
                  <a:lnTo>
                    <a:pt x="1248" y="480"/>
                  </a:lnTo>
                  <a:lnTo>
                    <a:pt x="1248" y="528"/>
                  </a:lnTo>
                  <a:lnTo>
                    <a:pt x="1104" y="432"/>
                  </a:lnTo>
                  <a:lnTo>
                    <a:pt x="1248" y="336"/>
                  </a:lnTo>
                  <a:lnTo>
                    <a:pt x="1248" y="384"/>
                  </a:lnTo>
                  <a:lnTo>
                    <a:pt x="1296" y="384"/>
                  </a:lnTo>
                  <a:lnTo>
                    <a:pt x="1296" y="96"/>
                  </a:lnTo>
                  <a:lnTo>
                    <a:pt x="240" y="96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6" name="Rectangle 401"/>
            <p:cNvSpPr>
              <a:spLocks noChangeArrowheads="1"/>
            </p:cNvSpPr>
            <p:nvPr/>
          </p:nvSpPr>
          <p:spPr bwMode="auto">
            <a:xfrm>
              <a:off x="2514600" y="9372600"/>
              <a:ext cx="10668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Data</a:t>
              </a:r>
            </a:p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memory</a:t>
              </a:r>
            </a:p>
          </p:txBody>
        </p:sp>
        <p:sp>
          <p:nvSpPr>
            <p:cNvPr id="127" name="Rectangle 402"/>
            <p:cNvSpPr>
              <a:spLocks noChangeArrowheads="1"/>
            </p:cNvSpPr>
            <p:nvPr/>
          </p:nvSpPr>
          <p:spPr bwMode="auto">
            <a:xfrm>
              <a:off x="2514600" y="10836275"/>
              <a:ext cx="9906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Register</a:t>
              </a:r>
            </a:p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file</a:t>
              </a:r>
            </a:p>
            <a:p>
              <a:pPr>
                <a:defRPr/>
              </a:pPr>
              <a:r>
                <a:rPr lang="en-US" sz="1000" dirty="0" smtClean="0">
                  <a:latin typeface="Courier New" pitchFamily="49" charset="0"/>
                  <a:ea typeface="+mn-ea"/>
                </a:rPr>
                <a:t>%</a:t>
              </a:r>
              <a:r>
                <a:rPr lang="en-US" sz="1000" dirty="0" err="1" smtClean="0">
                  <a:latin typeface="Courier New" pitchFamily="49" charset="0"/>
                  <a:ea typeface="+mn-ea"/>
                </a:rPr>
                <a:t>rbx</a:t>
              </a:r>
              <a:r>
                <a:rPr lang="en-US" sz="1000" dirty="0" smtClean="0">
                  <a:latin typeface="Courier New" pitchFamily="49" charset="0"/>
                  <a:ea typeface="+mn-ea"/>
                </a:rPr>
                <a:t> </a:t>
              </a:r>
              <a:r>
                <a:rPr lang="en-US" sz="1000" dirty="0">
                  <a:latin typeface="Courier New" pitchFamily="49" charset="0"/>
                  <a:ea typeface="+mn-ea"/>
                </a:rPr>
                <a:t>= 0x300</a:t>
              </a:r>
            </a:p>
          </p:txBody>
        </p:sp>
        <p:sp>
          <p:nvSpPr>
            <p:cNvPr id="128" name="Rectangle 403"/>
            <p:cNvSpPr>
              <a:spLocks noChangeArrowheads="1"/>
            </p:cNvSpPr>
            <p:nvPr/>
          </p:nvSpPr>
          <p:spPr bwMode="auto">
            <a:xfrm>
              <a:off x="1066800" y="12115800"/>
              <a:ext cx="7620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63500" dist="25401" dir="2700000" algn="tl" rotWithShape="0">
                <a:srgbClr val="000000">
                  <a:alpha val="39999"/>
                </a:srgbClr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 sz="1200" dirty="0">
                  <a:latin typeface="Helvetica" pitchFamily="34" charset="0"/>
                  <a:ea typeface="+mn-ea"/>
                </a:rPr>
                <a:t>PC</a:t>
              </a:r>
            </a:p>
            <a:p>
              <a:pPr>
                <a:defRPr/>
              </a:pPr>
              <a:r>
                <a:rPr lang="en-US" sz="1200" dirty="0" smtClean="0">
                  <a:latin typeface="Courier New" pitchFamily="49" charset="0"/>
                  <a:ea typeface="+mn-ea"/>
                </a:rPr>
                <a:t>0x016</a:t>
              </a:r>
              <a:endParaRPr lang="en-US" sz="1200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129" name="Rectangle 404"/>
            <p:cNvSpPr>
              <a:spLocks noChangeArrowheads="1"/>
            </p:cNvSpPr>
            <p:nvPr/>
          </p:nvSpPr>
          <p:spPr bwMode="auto">
            <a:xfrm>
              <a:off x="1066800" y="10134600"/>
              <a:ext cx="6096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CC</a:t>
              </a:r>
            </a:p>
            <a:p>
              <a:pPr>
                <a:defRPr/>
              </a:pPr>
              <a:r>
                <a:rPr lang="en-US">
                  <a:latin typeface="Courier New" pitchFamily="49" charset="0"/>
                  <a:ea typeface="+mn-ea"/>
                </a:rPr>
                <a:t>000</a:t>
              </a:r>
            </a:p>
          </p:txBody>
        </p:sp>
        <p:sp>
          <p:nvSpPr>
            <p:cNvPr id="130" name="Text Box 405"/>
            <p:cNvSpPr txBox="1">
              <a:spLocks noChangeArrowheads="1"/>
            </p:cNvSpPr>
            <p:nvPr/>
          </p:nvSpPr>
          <p:spPr bwMode="auto">
            <a:xfrm>
              <a:off x="2207068" y="10439400"/>
              <a:ext cx="49124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/>
                <a:t>Read</a:t>
              </a:r>
            </a:p>
            <a:p>
              <a:pPr eaLnBrk="1" hangingPunct="1"/>
              <a:r>
                <a:rPr lang="en-US" sz="1000" dirty="0"/>
                <a:t>p</a:t>
              </a:r>
              <a:r>
                <a:rPr lang="en-US" sz="1000" dirty="0" smtClean="0"/>
                <a:t>orts</a:t>
              </a:r>
              <a:endParaRPr lang="en-US" sz="1000" dirty="0"/>
            </a:p>
          </p:txBody>
        </p:sp>
        <p:sp>
          <p:nvSpPr>
            <p:cNvPr id="131" name="Text Box 406"/>
            <p:cNvSpPr txBox="1">
              <a:spLocks noChangeArrowheads="1"/>
            </p:cNvSpPr>
            <p:nvPr/>
          </p:nvSpPr>
          <p:spPr bwMode="auto">
            <a:xfrm>
              <a:off x="3429000" y="10439400"/>
              <a:ext cx="48577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/>
                <a:t>Write</a:t>
              </a:r>
            </a:p>
            <a:p>
              <a:pPr eaLnBrk="1" hangingPunct="1"/>
              <a:r>
                <a:rPr lang="en-US" sz="1000" dirty="0"/>
                <a:t>p</a:t>
              </a:r>
              <a:r>
                <a:rPr lang="en-US" sz="1000" dirty="0" smtClean="0"/>
                <a:t>orts</a:t>
              </a:r>
              <a:endParaRPr lang="en-US" sz="1000" dirty="0"/>
            </a:p>
          </p:txBody>
        </p:sp>
        <p:grpSp>
          <p:nvGrpSpPr>
            <p:cNvPr id="132" name="Group 459"/>
            <p:cNvGrpSpPr>
              <a:grpSpLocks/>
            </p:cNvGrpSpPr>
            <p:nvPr/>
          </p:nvGrpSpPr>
          <p:grpSpPr bwMode="auto">
            <a:xfrm>
              <a:off x="2209800" y="9128125"/>
              <a:ext cx="1704975" cy="244475"/>
              <a:chOff x="4032" y="2976"/>
              <a:chExt cx="1074" cy="154"/>
            </a:xfrm>
          </p:grpSpPr>
          <p:sp>
            <p:nvSpPr>
              <p:cNvPr id="133" name="Text Box 460"/>
              <p:cNvSpPr txBox="1">
                <a:spLocks noChangeArrowheads="1"/>
              </p:cNvSpPr>
              <p:nvPr/>
            </p:nvSpPr>
            <p:spPr bwMode="auto">
              <a:xfrm>
                <a:off x="4032" y="2976"/>
                <a:ext cx="30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000"/>
                  <a:t>Read</a:t>
                </a:r>
              </a:p>
            </p:txBody>
          </p:sp>
          <p:sp>
            <p:nvSpPr>
              <p:cNvPr id="134" name="Text Box 461"/>
              <p:cNvSpPr txBox="1">
                <a:spLocks noChangeArrowheads="1"/>
              </p:cNvSpPr>
              <p:nvPr/>
            </p:nvSpPr>
            <p:spPr bwMode="auto">
              <a:xfrm>
                <a:off x="4800" y="2976"/>
                <a:ext cx="30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000"/>
                  <a:t>Write</a:t>
                </a:r>
              </a:p>
            </p:txBody>
          </p:sp>
        </p:grpSp>
      </p:grpSp>
      <p:grpSp>
        <p:nvGrpSpPr>
          <p:cNvPr id="135" name="Group 134"/>
          <p:cNvGrpSpPr/>
          <p:nvPr/>
        </p:nvGrpSpPr>
        <p:grpSpPr>
          <a:xfrm>
            <a:off x="914400" y="9067800"/>
            <a:ext cx="3429000" cy="3733800"/>
            <a:chOff x="609600" y="8763000"/>
            <a:chExt cx="3429000" cy="3733800"/>
          </a:xfrm>
        </p:grpSpPr>
        <p:sp>
          <p:nvSpPr>
            <p:cNvPr id="136" name="AutoShape 390"/>
            <p:cNvSpPr>
              <a:spLocks noChangeArrowheads="1"/>
            </p:cNvSpPr>
            <p:nvPr/>
          </p:nvSpPr>
          <p:spPr bwMode="auto">
            <a:xfrm>
              <a:off x="609600" y="8763000"/>
              <a:ext cx="1600200" cy="30480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50800" dir="2700000" algn="tl" rotWithShape="0">
                <a:schemeClr val="tx1">
                  <a:alpha val="40000"/>
                </a:schemeClr>
              </a:outerShdw>
            </a:effectLst>
          </p:spPr>
          <p:txBody>
            <a:bodyPr wrap="none" tIns="457200" anchorCtr="1"/>
            <a:lstStyle/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Combinational</a:t>
              </a:r>
            </a:p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l</a:t>
              </a:r>
              <a:r>
                <a:rPr lang="en-US" dirty="0" smtClean="0">
                  <a:latin typeface="Helvetica" pitchFamily="34" charset="0"/>
                  <a:ea typeface="+mn-ea"/>
                </a:rPr>
                <a:t>ogic</a:t>
              </a:r>
              <a:endParaRPr lang="en-US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137" name="AutoShape 391"/>
            <p:cNvSpPr>
              <a:spLocks noChangeArrowheads="1"/>
            </p:cNvSpPr>
            <p:nvPr/>
          </p:nvSpPr>
          <p:spPr bwMode="auto">
            <a:xfrm>
              <a:off x="914400" y="9829800"/>
              <a:ext cx="990600" cy="9906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innerShdw dist="63500" dir="13500000">
                <a:prstClr val="black">
                  <a:alpha val="50000"/>
                </a:prstClr>
              </a:inn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34" charset="0"/>
                <a:ea typeface="+mn-ea"/>
              </a:endParaRPr>
            </a:p>
          </p:txBody>
        </p:sp>
        <p:sp>
          <p:nvSpPr>
            <p:cNvPr id="138" name="Rectangle 392"/>
            <p:cNvSpPr>
              <a:spLocks noChangeArrowheads="1"/>
            </p:cNvSpPr>
            <p:nvPr/>
          </p:nvSpPr>
          <p:spPr bwMode="auto">
            <a:xfrm rot="5400000" flipV="1">
              <a:off x="3656013" y="10742613"/>
              <a:ext cx="609600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9" name="AutoShape 393"/>
            <p:cNvSpPr>
              <a:spLocks noChangeArrowheads="1"/>
            </p:cNvSpPr>
            <p:nvPr/>
          </p:nvSpPr>
          <p:spPr bwMode="auto">
            <a:xfrm>
              <a:off x="2209800" y="11201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0" name="AutoShape 394"/>
            <p:cNvSpPr>
              <a:spLocks noChangeArrowheads="1"/>
            </p:cNvSpPr>
            <p:nvPr/>
          </p:nvSpPr>
          <p:spPr bwMode="auto">
            <a:xfrm flipH="1">
              <a:off x="2209800" y="10820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" name="AutoShape 395"/>
            <p:cNvSpPr>
              <a:spLocks noChangeArrowheads="1"/>
            </p:cNvSpPr>
            <p:nvPr/>
          </p:nvSpPr>
          <p:spPr bwMode="auto">
            <a:xfrm>
              <a:off x="2209800" y="9753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2" name="AutoShape 396"/>
            <p:cNvSpPr>
              <a:spLocks noChangeArrowheads="1"/>
            </p:cNvSpPr>
            <p:nvPr/>
          </p:nvSpPr>
          <p:spPr bwMode="auto">
            <a:xfrm flipH="1">
              <a:off x="2209800" y="9372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" name="AutoShape 397"/>
            <p:cNvSpPr>
              <a:spLocks noChangeArrowheads="1"/>
            </p:cNvSpPr>
            <p:nvPr/>
          </p:nvSpPr>
          <p:spPr bwMode="auto">
            <a:xfrm rot="5400000" flipH="1">
              <a:off x="1219200" y="10515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" name="AutoShape 398"/>
            <p:cNvSpPr>
              <a:spLocks noChangeArrowheads="1"/>
            </p:cNvSpPr>
            <p:nvPr/>
          </p:nvSpPr>
          <p:spPr bwMode="auto">
            <a:xfrm rot="5400000" flipH="1">
              <a:off x="1219200" y="98298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" name="AutoShape 399"/>
            <p:cNvSpPr>
              <a:spLocks noChangeArrowheads="1"/>
            </p:cNvSpPr>
            <p:nvPr/>
          </p:nvSpPr>
          <p:spPr bwMode="auto">
            <a:xfrm rot="5400000" flipH="1">
              <a:off x="1295400" y="118110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6" name="Freeform 400"/>
            <p:cNvSpPr>
              <a:spLocks/>
            </p:cNvSpPr>
            <p:nvPr/>
          </p:nvSpPr>
          <p:spPr bwMode="auto">
            <a:xfrm>
              <a:off x="1828800" y="8991600"/>
              <a:ext cx="2209800" cy="3505200"/>
            </a:xfrm>
            <a:custGeom>
              <a:avLst/>
              <a:gdLst>
                <a:gd name="T0" fmla="*/ 240 w 1392"/>
                <a:gd name="T1" fmla="*/ 0 h 2208"/>
                <a:gd name="T2" fmla="*/ 1392 w 1392"/>
                <a:gd name="T3" fmla="*/ 0 h 2208"/>
                <a:gd name="T4" fmla="*/ 1392 w 1392"/>
                <a:gd name="T5" fmla="*/ 2160 h 2208"/>
                <a:gd name="T6" fmla="*/ 144 w 1392"/>
                <a:gd name="T7" fmla="*/ 2160 h 2208"/>
                <a:gd name="T8" fmla="*/ 144 w 1392"/>
                <a:gd name="T9" fmla="*/ 2208 h 2208"/>
                <a:gd name="T10" fmla="*/ 0 w 1392"/>
                <a:gd name="T11" fmla="*/ 2112 h 2208"/>
                <a:gd name="T12" fmla="*/ 144 w 1392"/>
                <a:gd name="T13" fmla="*/ 2016 h 2208"/>
                <a:gd name="T14" fmla="*/ 144 w 1392"/>
                <a:gd name="T15" fmla="*/ 2064 h 2208"/>
                <a:gd name="T16" fmla="*/ 1296 w 1392"/>
                <a:gd name="T17" fmla="*/ 2064 h 2208"/>
                <a:gd name="T18" fmla="*/ 1296 w 1392"/>
                <a:gd name="T19" fmla="*/ 1440 h 2208"/>
                <a:gd name="T20" fmla="*/ 1200 w 1392"/>
                <a:gd name="T21" fmla="*/ 1440 h 2208"/>
                <a:gd name="T22" fmla="*/ 1200 w 1392"/>
                <a:gd name="T23" fmla="*/ 1488 h 2208"/>
                <a:gd name="T24" fmla="*/ 1056 w 1392"/>
                <a:gd name="T25" fmla="*/ 1392 h 2208"/>
                <a:gd name="T26" fmla="*/ 1200 w 1392"/>
                <a:gd name="T27" fmla="*/ 1296 h 2208"/>
                <a:gd name="T28" fmla="*/ 1200 w 1392"/>
                <a:gd name="T29" fmla="*/ 1344 h 2208"/>
                <a:gd name="T30" fmla="*/ 1296 w 1392"/>
                <a:gd name="T31" fmla="*/ 1344 h 2208"/>
                <a:gd name="T32" fmla="*/ 1296 w 1392"/>
                <a:gd name="T33" fmla="*/ 480 h 2208"/>
                <a:gd name="T34" fmla="*/ 1248 w 1392"/>
                <a:gd name="T35" fmla="*/ 480 h 2208"/>
                <a:gd name="T36" fmla="*/ 1248 w 1392"/>
                <a:gd name="T37" fmla="*/ 528 h 2208"/>
                <a:gd name="T38" fmla="*/ 1104 w 1392"/>
                <a:gd name="T39" fmla="*/ 432 h 2208"/>
                <a:gd name="T40" fmla="*/ 1248 w 1392"/>
                <a:gd name="T41" fmla="*/ 336 h 2208"/>
                <a:gd name="T42" fmla="*/ 1248 w 1392"/>
                <a:gd name="T43" fmla="*/ 384 h 2208"/>
                <a:gd name="T44" fmla="*/ 1296 w 1392"/>
                <a:gd name="T45" fmla="*/ 384 h 2208"/>
                <a:gd name="T46" fmla="*/ 1296 w 1392"/>
                <a:gd name="T47" fmla="*/ 96 h 2208"/>
                <a:gd name="T48" fmla="*/ 240 w 1392"/>
                <a:gd name="T49" fmla="*/ 96 h 2208"/>
                <a:gd name="T50" fmla="*/ 240 w 1392"/>
                <a:gd name="T51" fmla="*/ 0 h 2208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392"/>
                <a:gd name="T79" fmla="*/ 0 h 2208"/>
                <a:gd name="T80" fmla="*/ 1392 w 1392"/>
                <a:gd name="T81" fmla="*/ 2208 h 2208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392" h="2208">
                  <a:moveTo>
                    <a:pt x="240" y="0"/>
                  </a:moveTo>
                  <a:lnTo>
                    <a:pt x="1392" y="0"/>
                  </a:lnTo>
                  <a:lnTo>
                    <a:pt x="1392" y="2160"/>
                  </a:lnTo>
                  <a:lnTo>
                    <a:pt x="144" y="2160"/>
                  </a:lnTo>
                  <a:lnTo>
                    <a:pt x="144" y="2208"/>
                  </a:lnTo>
                  <a:lnTo>
                    <a:pt x="0" y="2112"/>
                  </a:lnTo>
                  <a:lnTo>
                    <a:pt x="144" y="2016"/>
                  </a:lnTo>
                  <a:lnTo>
                    <a:pt x="144" y="2064"/>
                  </a:lnTo>
                  <a:lnTo>
                    <a:pt x="1296" y="2064"/>
                  </a:lnTo>
                  <a:lnTo>
                    <a:pt x="1296" y="1440"/>
                  </a:lnTo>
                  <a:lnTo>
                    <a:pt x="1200" y="1440"/>
                  </a:lnTo>
                  <a:lnTo>
                    <a:pt x="1200" y="1488"/>
                  </a:lnTo>
                  <a:lnTo>
                    <a:pt x="1056" y="1392"/>
                  </a:lnTo>
                  <a:lnTo>
                    <a:pt x="1200" y="1296"/>
                  </a:lnTo>
                  <a:lnTo>
                    <a:pt x="1200" y="1344"/>
                  </a:lnTo>
                  <a:lnTo>
                    <a:pt x="1296" y="1344"/>
                  </a:lnTo>
                  <a:lnTo>
                    <a:pt x="1296" y="480"/>
                  </a:lnTo>
                  <a:lnTo>
                    <a:pt x="1248" y="480"/>
                  </a:lnTo>
                  <a:lnTo>
                    <a:pt x="1248" y="528"/>
                  </a:lnTo>
                  <a:lnTo>
                    <a:pt x="1104" y="432"/>
                  </a:lnTo>
                  <a:lnTo>
                    <a:pt x="1248" y="336"/>
                  </a:lnTo>
                  <a:lnTo>
                    <a:pt x="1248" y="384"/>
                  </a:lnTo>
                  <a:lnTo>
                    <a:pt x="1296" y="384"/>
                  </a:lnTo>
                  <a:lnTo>
                    <a:pt x="1296" y="96"/>
                  </a:lnTo>
                  <a:lnTo>
                    <a:pt x="240" y="96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7" name="Rectangle 401"/>
            <p:cNvSpPr>
              <a:spLocks noChangeArrowheads="1"/>
            </p:cNvSpPr>
            <p:nvPr/>
          </p:nvSpPr>
          <p:spPr bwMode="auto">
            <a:xfrm>
              <a:off x="2514600" y="9372600"/>
              <a:ext cx="10668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Data</a:t>
              </a:r>
            </a:p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memory</a:t>
              </a:r>
            </a:p>
          </p:txBody>
        </p:sp>
        <p:sp>
          <p:nvSpPr>
            <p:cNvPr id="148" name="Rectangle 402"/>
            <p:cNvSpPr>
              <a:spLocks noChangeArrowheads="1"/>
            </p:cNvSpPr>
            <p:nvPr/>
          </p:nvSpPr>
          <p:spPr bwMode="auto">
            <a:xfrm>
              <a:off x="2514600" y="10836275"/>
              <a:ext cx="9906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Register</a:t>
              </a:r>
            </a:p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file</a:t>
              </a:r>
            </a:p>
            <a:p>
              <a:pPr>
                <a:defRPr/>
              </a:pPr>
              <a:r>
                <a:rPr lang="en-US" sz="1000" dirty="0" smtClean="0">
                  <a:latin typeface="Courier New" pitchFamily="49" charset="0"/>
                  <a:ea typeface="+mn-ea"/>
                </a:rPr>
                <a:t>%</a:t>
              </a:r>
              <a:r>
                <a:rPr lang="en-US" sz="1000" dirty="0" err="1" smtClean="0">
                  <a:latin typeface="Courier New" pitchFamily="49" charset="0"/>
                  <a:ea typeface="+mn-ea"/>
                </a:rPr>
                <a:t>rbx</a:t>
              </a:r>
              <a:r>
                <a:rPr lang="en-US" sz="1000" dirty="0" smtClean="0">
                  <a:latin typeface="Courier New" pitchFamily="49" charset="0"/>
                  <a:ea typeface="+mn-ea"/>
                </a:rPr>
                <a:t> </a:t>
              </a:r>
              <a:r>
                <a:rPr lang="en-US" sz="1000" dirty="0">
                  <a:latin typeface="Courier New" pitchFamily="49" charset="0"/>
                  <a:ea typeface="+mn-ea"/>
                </a:rPr>
                <a:t>= 0x300</a:t>
              </a:r>
            </a:p>
          </p:txBody>
        </p:sp>
        <p:sp>
          <p:nvSpPr>
            <p:cNvPr id="149" name="Rectangle 403"/>
            <p:cNvSpPr>
              <a:spLocks noChangeArrowheads="1"/>
            </p:cNvSpPr>
            <p:nvPr/>
          </p:nvSpPr>
          <p:spPr bwMode="auto">
            <a:xfrm>
              <a:off x="1066800" y="12115800"/>
              <a:ext cx="7620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63500" dist="25401" dir="2700000" algn="tl" rotWithShape="0">
                <a:srgbClr val="000000">
                  <a:alpha val="39999"/>
                </a:srgbClr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 sz="1200" dirty="0">
                  <a:latin typeface="Helvetica" pitchFamily="34" charset="0"/>
                  <a:ea typeface="+mn-ea"/>
                </a:rPr>
                <a:t>PC</a:t>
              </a:r>
            </a:p>
            <a:p>
              <a:pPr>
                <a:defRPr/>
              </a:pPr>
              <a:r>
                <a:rPr lang="en-US" sz="1200" dirty="0" smtClean="0">
                  <a:latin typeface="Courier New" pitchFamily="49" charset="0"/>
                  <a:ea typeface="+mn-ea"/>
                </a:rPr>
                <a:t>0x016</a:t>
              </a:r>
              <a:endParaRPr lang="en-US" sz="1200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150" name="Rectangle 404"/>
            <p:cNvSpPr>
              <a:spLocks noChangeArrowheads="1"/>
            </p:cNvSpPr>
            <p:nvPr/>
          </p:nvSpPr>
          <p:spPr bwMode="auto">
            <a:xfrm>
              <a:off x="1066800" y="10134600"/>
              <a:ext cx="6096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CC</a:t>
              </a:r>
            </a:p>
            <a:p>
              <a:pPr>
                <a:defRPr/>
              </a:pPr>
              <a:r>
                <a:rPr lang="en-US">
                  <a:latin typeface="Courier New" pitchFamily="49" charset="0"/>
                  <a:ea typeface="+mn-ea"/>
                </a:rPr>
                <a:t>000</a:t>
              </a:r>
            </a:p>
          </p:txBody>
        </p:sp>
        <p:sp>
          <p:nvSpPr>
            <p:cNvPr id="151" name="Text Box 405"/>
            <p:cNvSpPr txBox="1">
              <a:spLocks noChangeArrowheads="1"/>
            </p:cNvSpPr>
            <p:nvPr/>
          </p:nvSpPr>
          <p:spPr bwMode="auto">
            <a:xfrm>
              <a:off x="2207068" y="10439400"/>
              <a:ext cx="49124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/>
                <a:t>Read</a:t>
              </a:r>
            </a:p>
            <a:p>
              <a:pPr eaLnBrk="1" hangingPunct="1"/>
              <a:r>
                <a:rPr lang="en-US" sz="1000" dirty="0"/>
                <a:t>p</a:t>
              </a:r>
              <a:r>
                <a:rPr lang="en-US" sz="1000" dirty="0" smtClean="0"/>
                <a:t>orts</a:t>
              </a:r>
              <a:endParaRPr lang="en-US" sz="1000" dirty="0"/>
            </a:p>
          </p:txBody>
        </p:sp>
        <p:sp>
          <p:nvSpPr>
            <p:cNvPr id="152" name="Text Box 406"/>
            <p:cNvSpPr txBox="1">
              <a:spLocks noChangeArrowheads="1"/>
            </p:cNvSpPr>
            <p:nvPr/>
          </p:nvSpPr>
          <p:spPr bwMode="auto">
            <a:xfrm>
              <a:off x="3429000" y="10439400"/>
              <a:ext cx="48577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/>
                <a:t>Write</a:t>
              </a:r>
            </a:p>
            <a:p>
              <a:pPr eaLnBrk="1" hangingPunct="1"/>
              <a:r>
                <a:rPr lang="en-US" sz="1000" dirty="0"/>
                <a:t>p</a:t>
              </a:r>
              <a:r>
                <a:rPr lang="en-US" sz="1000" dirty="0" smtClean="0"/>
                <a:t>orts</a:t>
              </a:r>
              <a:endParaRPr lang="en-US" sz="1000" dirty="0"/>
            </a:p>
          </p:txBody>
        </p:sp>
        <p:grpSp>
          <p:nvGrpSpPr>
            <p:cNvPr id="153" name="Group 459"/>
            <p:cNvGrpSpPr>
              <a:grpSpLocks/>
            </p:cNvGrpSpPr>
            <p:nvPr/>
          </p:nvGrpSpPr>
          <p:grpSpPr bwMode="auto">
            <a:xfrm>
              <a:off x="2209800" y="9128125"/>
              <a:ext cx="1704975" cy="244475"/>
              <a:chOff x="4032" y="2976"/>
              <a:chExt cx="1074" cy="154"/>
            </a:xfrm>
          </p:grpSpPr>
          <p:sp>
            <p:nvSpPr>
              <p:cNvPr id="154" name="Text Box 460"/>
              <p:cNvSpPr txBox="1">
                <a:spLocks noChangeArrowheads="1"/>
              </p:cNvSpPr>
              <p:nvPr/>
            </p:nvSpPr>
            <p:spPr bwMode="auto">
              <a:xfrm>
                <a:off x="4032" y="2976"/>
                <a:ext cx="30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000"/>
                  <a:t>Read</a:t>
                </a:r>
              </a:p>
            </p:txBody>
          </p:sp>
          <p:sp>
            <p:nvSpPr>
              <p:cNvPr id="155" name="Text Box 461"/>
              <p:cNvSpPr txBox="1">
                <a:spLocks noChangeArrowheads="1"/>
              </p:cNvSpPr>
              <p:nvPr/>
            </p:nvSpPr>
            <p:spPr bwMode="auto">
              <a:xfrm>
                <a:off x="4800" y="2976"/>
                <a:ext cx="30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000"/>
                  <a:t>Write</a:t>
                </a:r>
              </a:p>
            </p:txBody>
          </p:sp>
        </p:grpSp>
      </p:grpSp>
      <p:grpSp>
        <p:nvGrpSpPr>
          <p:cNvPr id="156" name="Group 155"/>
          <p:cNvGrpSpPr/>
          <p:nvPr/>
        </p:nvGrpSpPr>
        <p:grpSpPr>
          <a:xfrm>
            <a:off x="1066800" y="9220200"/>
            <a:ext cx="3429000" cy="3733800"/>
            <a:chOff x="609600" y="8763000"/>
            <a:chExt cx="3429000" cy="3733800"/>
          </a:xfrm>
        </p:grpSpPr>
        <p:sp>
          <p:nvSpPr>
            <p:cNvPr id="157" name="AutoShape 390"/>
            <p:cNvSpPr>
              <a:spLocks noChangeArrowheads="1"/>
            </p:cNvSpPr>
            <p:nvPr/>
          </p:nvSpPr>
          <p:spPr bwMode="auto">
            <a:xfrm>
              <a:off x="609600" y="8763000"/>
              <a:ext cx="1600200" cy="30480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50800" dir="2700000" algn="tl" rotWithShape="0">
                <a:schemeClr val="tx1">
                  <a:alpha val="40000"/>
                </a:schemeClr>
              </a:outerShdw>
            </a:effectLst>
          </p:spPr>
          <p:txBody>
            <a:bodyPr wrap="none" tIns="457200" anchorCtr="1"/>
            <a:lstStyle/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Combinational</a:t>
              </a:r>
            </a:p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l</a:t>
              </a:r>
              <a:r>
                <a:rPr lang="en-US" dirty="0" smtClean="0">
                  <a:latin typeface="Helvetica" pitchFamily="34" charset="0"/>
                  <a:ea typeface="+mn-ea"/>
                </a:rPr>
                <a:t>ogic</a:t>
              </a:r>
              <a:endParaRPr lang="en-US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158" name="AutoShape 391"/>
            <p:cNvSpPr>
              <a:spLocks noChangeArrowheads="1"/>
            </p:cNvSpPr>
            <p:nvPr/>
          </p:nvSpPr>
          <p:spPr bwMode="auto">
            <a:xfrm>
              <a:off x="914400" y="9829800"/>
              <a:ext cx="990600" cy="9906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innerShdw dist="63500" dir="13500000">
                <a:prstClr val="black">
                  <a:alpha val="50000"/>
                </a:prstClr>
              </a:inn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34" charset="0"/>
                <a:ea typeface="+mn-ea"/>
              </a:endParaRPr>
            </a:p>
          </p:txBody>
        </p:sp>
        <p:sp>
          <p:nvSpPr>
            <p:cNvPr id="159" name="Rectangle 392"/>
            <p:cNvSpPr>
              <a:spLocks noChangeArrowheads="1"/>
            </p:cNvSpPr>
            <p:nvPr/>
          </p:nvSpPr>
          <p:spPr bwMode="auto">
            <a:xfrm rot="5400000" flipV="1">
              <a:off x="3656013" y="10742613"/>
              <a:ext cx="609600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0" name="AutoShape 393"/>
            <p:cNvSpPr>
              <a:spLocks noChangeArrowheads="1"/>
            </p:cNvSpPr>
            <p:nvPr/>
          </p:nvSpPr>
          <p:spPr bwMode="auto">
            <a:xfrm>
              <a:off x="2209800" y="11201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1" name="AutoShape 394"/>
            <p:cNvSpPr>
              <a:spLocks noChangeArrowheads="1"/>
            </p:cNvSpPr>
            <p:nvPr/>
          </p:nvSpPr>
          <p:spPr bwMode="auto">
            <a:xfrm flipH="1">
              <a:off x="2209800" y="10820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2" name="AutoShape 395"/>
            <p:cNvSpPr>
              <a:spLocks noChangeArrowheads="1"/>
            </p:cNvSpPr>
            <p:nvPr/>
          </p:nvSpPr>
          <p:spPr bwMode="auto">
            <a:xfrm>
              <a:off x="2209800" y="9753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" name="AutoShape 396"/>
            <p:cNvSpPr>
              <a:spLocks noChangeArrowheads="1"/>
            </p:cNvSpPr>
            <p:nvPr/>
          </p:nvSpPr>
          <p:spPr bwMode="auto">
            <a:xfrm flipH="1">
              <a:off x="2209800" y="9372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" name="AutoShape 397"/>
            <p:cNvSpPr>
              <a:spLocks noChangeArrowheads="1"/>
            </p:cNvSpPr>
            <p:nvPr/>
          </p:nvSpPr>
          <p:spPr bwMode="auto">
            <a:xfrm rot="5400000" flipH="1">
              <a:off x="1219200" y="10515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5" name="AutoShape 398"/>
            <p:cNvSpPr>
              <a:spLocks noChangeArrowheads="1"/>
            </p:cNvSpPr>
            <p:nvPr/>
          </p:nvSpPr>
          <p:spPr bwMode="auto">
            <a:xfrm rot="5400000" flipH="1">
              <a:off x="1219200" y="98298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6" name="AutoShape 399"/>
            <p:cNvSpPr>
              <a:spLocks noChangeArrowheads="1"/>
            </p:cNvSpPr>
            <p:nvPr/>
          </p:nvSpPr>
          <p:spPr bwMode="auto">
            <a:xfrm rot="5400000" flipH="1">
              <a:off x="1295400" y="118110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7" name="Freeform 400"/>
            <p:cNvSpPr>
              <a:spLocks/>
            </p:cNvSpPr>
            <p:nvPr/>
          </p:nvSpPr>
          <p:spPr bwMode="auto">
            <a:xfrm>
              <a:off x="1828800" y="8991600"/>
              <a:ext cx="2209800" cy="3505200"/>
            </a:xfrm>
            <a:custGeom>
              <a:avLst/>
              <a:gdLst>
                <a:gd name="T0" fmla="*/ 240 w 1392"/>
                <a:gd name="T1" fmla="*/ 0 h 2208"/>
                <a:gd name="T2" fmla="*/ 1392 w 1392"/>
                <a:gd name="T3" fmla="*/ 0 h 2208"/>
                <a:gd name="T4" fmla="*/ 1392 w 1392"/>
                <a:gd name="T5" fmla="*/ 2160 h 2208"/>
                <a:gd name="T6" fmla="*/ 144 w 1392"/>
                <a:gd name="T7" fmla="*/ 2160 h 2208"/>
                <a:gd name="T8" fmla="*/ 144 w 1392"/>
                <a:gd name="T9" fmla="*/ 2208 h 2208"/>
                <a:gd name="T10" fmla="*/ 0 w 1392"/>
                <a:gd name="T11" fmla="*/ 2112 h 2208"/>
                <a:gd name="T12" fmla="*/ 144 w 1392"/>
                <a:gd name="T13" fmla="*/ 2016 h 2208"/>
                <a:gd name="T14" fmla="*/ 144 w 1392"/>
                <a:gd name="T15" fmla="*/ 2064 h 2208"/>
                <a:gd name="T16" fmla="*/ 1296 w 1392"/>
                <a:gd name="T17" fmla="*/ 2064 h 2208"/>
                <a:gd name="T18" fmla="*/ 1296 w 1392"/>
                <a:gd name="T19" fmla="*/ 1440 h 2208"/>
                <a:gd name="T20" fmla="*/ 1200 w 1392"/>
                <a:gd name="T21" fmla="*/ 1440 h 2208"/>
                <a:gd name="T22" fmla="*/ 1200 w 1392"/>
                <a:gd name="T23" fmla="*/ 1488 h 2208"/>
                <a:gd name="T24" fmla="*/ 1056 w 1392"/>
                <a:gd name="T25" fmla="*/ 1392 h 2208"/>
                <a:gd name="T26" fmla="*/ 1200 w 1392"/>
                <a:gd name="T27" fmla="*/ 1296 h 2208"/>
                <a:gd name="T28" fmla="*/ 1200 w 1392"/>
                <a:gd name="T29" fmla="*/ 1344 h 2208"/>
                <a:gd name="T30" fmla="*/ 1296 w 1392"/>
                <a:gd name="T31" fmla="*/ 1344 h 2208"/>
                <a:gd name="T32" fmla="*/ 1296 w 1392"/>
                <a:gd name="T33" fmla="*/ 480 h 2208"/>
                <a:gd name="T34" fmla="*/ 1248 w 1392"/>
                <a:gd name="T35" fmla="*/ 480 h 2208"/>
                <a:gd name="T36" fmla="*/ 1248 w 1392"/>
                <a:gd name="T37" fmla="*/ 528 h 2208"/>
                <a:gd name="T38" fmla="*/ 1104 w 1392"/>
                <a:gd name="T39" fmla="*/ 432 h 2208"/>
                <a:gd name="T40" fmla="*/ 1248 w 1392"/>
                <a:gd name="T41" fmla="*/ 336 h 2208"/>
                <a:gd name="T42" fmla="*/ 1248 w 1392"/>
                <a:gd name="T43" fmla="*/ 384 h 2208"/>
                <a:gd name="T44" fmla="*/ 1296 w 1392"/>
                <a:gd name="T45" fmla="*/ 384 h 2208"/>
                <a:gd name="T46" fmla="*/ 1296 w 1392"/>
                <a:gd name="T47" fmla="*/ 96 h 2208"/>
                <a:gd name="T48" fmla="*/ 240 w 1392"/>
                <a:gd name="T49" fmla="*/ 96 h 2208"/>
                <a:gd name="T50" fmla="*/ 240 w 1392"/>
                <a:gd name="T51" fmla="*/ 0 h 2208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392"/>
                <a:gd name="T79" fmla="*/ 0 h 2208"/>
                <a:gd name="T80" fmla="*/ 1392 w 1392"/>
                <a:gd name="T81" fmla="*/ 2208 h 2208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392" h="2208">
                  <a:moveTo>
                    <a:pt x="240" y="0"/>
                  </a:moveTo>
                  <a:lnTo>
                    <a:pt x="1392" y="0"/>
                  </a:lnTo>
                  <a:lnTo>
                    <a:pt x="1392" y="2160"/>
                  </a:lnTo>
                  <a:lnTo>
                    <a:pt x="144" y="2160"/>
                  </a:lnTo>
                  <a:lnTo>
                    <a:pt x="144" y="2208"/>
                  </a:lnTo>
                  <a:lnTo>
                    <a:pt x="0" y="2112"/>
                  </a:lnTo>
                  <a:lnTo>
                    <a:pt x="144" y="2016"/>
                  </a:lnTo>
                  <a:lnTo>
                    <a:pt x="144" y="2064"/>
                  </a:lnTo>
                  <a:lnTo>
                    <a:pt x="1296" y="2064"/>
                  </a:lnTo>
                  <a:lnTo>
                    <a:pt x="1296" y="1440"/>
                  </a:lnTo>
                  <a:lnTo>
                    <a:pt x="1200" y="1440"/>
                  </a:lnTo>
                  <a:lnTo>
                    <a:pt x="1200" y="1488"/>
                  </a:lnTo>
                  <a:lnTo>
                    <a:pt x="1056" y="1392"/>
                  </a:lnTo>
                  <a:lnTo>
                    <a:pt x="1200" y="1296"/>
                  </a:lnTo>
                  <a:lnTo>
                    <a:pt x="1200" y="1344"/>
                  </a:lnTo>
                  <a:lnTo>
                    <a:pt x="1296" y="1344"/>
                  </a:lnTo>
                  <a:lnTo>
                    <a:pt x="1296" y="480"/>
                  </a:lnTo>
                  <a:lnTo>
                    <a:pt x="1248" y="480"/>
                  </a:lnTo>
                  <a:lnTo>
                    <a:pt x="1248" y="528"/>
                  </a:lnTo>
                  <a:lnTo>
                    <a:pt x="1104" y="432"/>
                  </a:lnTo>
                  <a:lnTo>
                    <a:pt x="1248" y="336"/>
                  </a:lnTo>
                  <a:lnTo>
                    <a:pt x="1248" y="384"/>
                  </a:lnTo>
                  <a:lnTo>
                    <a:pt x="1296" y="384"/>
                  </a:lnTo>
                  <a:lnTo>
                    <a:pt x="1296" y="96"/>
                  </a:lnTo>
                  <a:lnTo>
                    <a:pt x="240" y="96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8" name="Rectangle 401"/>
            <p:cNvSpPr>
              <a:spLocks noChangeArrowheads="1"/>
            </p:cNvSpPr>
            <p:nvPr/>
          </p:nvSpPr>
          <p:spPr bwMode="auto">
            <a:xfrm>
              <a:off x="2514600" y="9372600"/>
              <a:ext cx="10668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Data</a:t>
              </a:r>
            </a:p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memory</a:t>
              </a:r>
            </a:p>
          </p:txBody>
        </p:sp>
        <p:sp>
          <p:nvSpPr>
            <p:cNvPr id="169" name="Rectangle 402"/>
            <p:cNvSpPr>
              <a:spLocks noChangeArrowheads="1"/>
            </p:cNvSpPr>
            <p:nvPr/>
          </p:nvSpPr>
          <p:spPr bwMode="auto">
            <a:xfrm>
              <a:off x="2514600" y="10836275"/>
              <a:ext cx="9906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Register</a:t>
              </a:r>
            </a:p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file</a:t>
              </a:r>
            </a:p>
            <a:p>
              <a:pPr>
                <a:defRPr/>
              </a:pPr>
              <a:r>
                <a:rPr lang="en-US" sz="1000" dirty="0" smtClean="0">
                  <a:latin typeface="Courier New" pitchFamily="49" charset="0"/>
                  <a:ea typeface="+mn-ea"/>
                </a:rPr>
                <a:t>%</a:t>
              </a:r>
              <a:r>
                <a:rPr lang="en-US" sz="1000" dirty="0" err="1" smtClean="0">
                  <a:latin typeface="Courier New" pitchFamily="49" charset="0"/>
                  <a:ea typeface="+mn-ea"/>
                </a:rPr>
                <a:t>rbx</a:t>
              </a:r>
              <a:r>
                <a:rPr lang="en-US" sz="1000" dirty="0" smtClean="0">
                  <a:latin typeface="Courier New" pitchFamily="49" charset="0"/>
                  <a:ea typeface="+mn-ea"/>
                </a:rPr>
                <a:t> </a:t>
              </a:r>
              <a:r>
                <a:rPr lang="en-US" sz="1000" dirty="0">
                  <a:latin typeface="Courier New" pitchFamily="49" charset="0"/>
                  <a:ea typeface="+mn-ea"/>
                </a:rPr>
                <a:t>= 0x300</a:t>
              </a:r>
            </a:p>
          </p:txBody>
        </p:sp>
        <p:sp>
          <p:nvSpPr>
            <p:cNvPr id="170" name="Rectangle 403"/>
            <p:cNvSpPr>
              <a:spLocks noChangeArrowheads="1"/>
            </p:cNvSpPr>
            <p:nvPr/>
          </p:nvSpPr>
          <p:spPr bwMode="auto">
            <a:xfrm>
              <a:off x="1066800" y="12115800"/>
              <a:ext cx="7620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63500" dist="25401" dir="2700000" algn="tl" rotWithShape="0">
                <a:srgbClr val="000000">
                  <a:alpha val="39999"/>
                </a:srgbClr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 sz="1200" dirty="0">
                  <a:latin typeface="Helvetica" pitchFamily="34" charset="0"/>
                  <a:ea typeface="+mn-ea"/>
                </a:rPr>
                <a:t>PC</a:t>
              </a:r>
            </a:p>
            <a:p>
              <a:pPr>
                <a:defRPr/>
              </a:pPr>
              <a:r>
                <a:rPr lang="en-US" sz="1200" dirty="0" smtClean="0">
                  <a:latin typeface="Courier New" pitchFamily="49" charset="0"/>
                  <a:ea typeface="+mn-ea"/>
                </a:rPr>
                <a:t>0x016</a:t>
              </a:r>
              <a:endParaRPr lang="en-US" sz="1200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171" name="Rectangle 404"/>
            <p:cNvSpPr>
              <a:spLocks noChangeArrowheads="1"/>
            </p:cNvSpPr>
            <p:nvPr/>
          </p:nvSpPr>
          <p:spPr bwMode="auto">
            <a:xfrm>
              <a:off x="1066800" y="10134600"/>
              <a:ext cx="6096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CC</a:t>
              </a:r>
            </a:p>
            <a:p>
              <a:pPr>
                <a:defRPr/>
              </a:pPr>
              <a:r>
                <a:rPr lang="en-US">
                  <a:latin typeface="Courier New" pitchFamily="49" charset="0"/>
                  <a:ea typeface="+mn-ea"/>
                </a:rPr>
                <a:t>000</a:t>
              </a:r>
            </a:p>
          </p:txBody>
        </p:sp>
        <p:sp>
          <p:nvSpPr>
            <p:cNvPr id="172" name="Text Box 405"/>
            <p:cNvSpPr txBox="1">
              <a:spLocks noChangeArrowheads="1"/>
            </p:cNvSpPr>
            <p:nvPr/>
          </p:nvSpPr>
          <p:spPr bwMode="auto">
            <a:xfrm>
              <a:off x="2207068" y="10439400"/>
              <a:ext cx="49124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/>
                <a:t>Read</a:t>
              </a:r>
            </a:p>
            <a:p>
              <a:pPr eaLnBrk="1" hangingPunct="1"/>
              <a:r>
                <a:rPr lang="en-US" sz="1000" dirty="0"/>
                <a:t>p</a:t>
              </a:r>
              <a:r>
                <a:rPr lang="en-US" sz="1000" dirty="0" smtClean="0"/>
                <a:t>orts</a:t>
              </a:r>
              <a:endParaRPr lang="en-US" sz="1000" dirty="0"/>
            </a:p>
          </p:txBody>
        </p:sp>
        <p:sp>
          <p:nvSpPr>
            <p:cNvPr id="173" name="Text Box 406"/>
            <p:cNvSpPr txBox="1">
              <a:spLocks noChangeArrowheads="1"/>
            </p:cNvSpPr>
            <p:nvPr/>
          </p:nvSpPr>
          <p:spPr bwMode="auto">
            <a:xfrm>
              <a:off x="3429000" y="10439400"/>
              <a:ext cx="48577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/>
                <a:t>Write</a:t>
              </a:r>
            </a:p>
            <a:p>
              <a:pPr eaLnBrk="1" hangingPunct="1"/>
              <a:r>
                <a:rPr lang="en-US" sz="1000" dirty="0"/>
                <a:t>p</a:t>
              </a:r>
              <a:r>
                <a:rPr lang="en-US" sz="1000" dirty="0" smtClean="0"/>
                <a:t>orts</a:t>
              </a:r>
              <a:endParaRPr lang="en-US" sz="1000" dirty="0"/>
            </a:p>
          </p:txBody>
        </p:sp>
        <p:grpSp>
          <p:nvGrpSpPr>
            <p:cNvPr id="174" name="Group 459"/>
            <p:cNvGrpSpPr>
              <a:grpSpLocks/>
            </p:cNvGrpSpPr>
            <p:nvPr/>
          </p:nvGrpSpPr>
          <p:grpSpPr bwMode="auto">
            <a:xfrm>
              <a:off x="2209800" y="9128125"/>
              <a:ext cx="1704975" cy="244475"/>
              <a:chOff x="4032" y="2976"/>
              <a:chExt cx="1074" cy="154"/>
            </a:xfrm>
          </p:grpSpPr>
          <p:sp>
            <p:nvSpPr>
              <p:cNvPr id="175" name="Text Box 460"/>
              <p:cNvSpPr txBox="1">
                <a:spLocks noChangeArrowheads="1"/>
              </p:cNvSpPr>
              <p:nvPr/>
            </p:nvSpPr>
            <p:spPr bwMode="auto">
              <a:xfrm>
                <a:off x="4032" y="2976"/>
                <a:ext cx="30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000"/>
                  <a:t>Read</a:t>
                </a:r>
              </a:p>
            </p:txBody>
          </p:sp>
          <p:sp>
            <p:nvSpPr>
              <p:cNvPr id="176" name="Text Box 461"/>
              <p:cNvSpPr txBox="1">
                <a:spLocks noChangeArrowheads="1"/>
              </p:cNvSpPr>
              <p:nvPr/>
            </p:nvSpPr>
            <p:spPr bwMode="auto">
              <a:xfrm>
                <a:off x="4800" y="2976"/>
                <a:ext cx="30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000"/>
                  <a:t>Write</a:t>
                </a:r>
              </a:p>
            </p:txBody>
          </p:sp>
        </p:grpSp>
      </p:grpSp>
      <p:grpSp>
        <p:nvGrpSpPr>
          <p:cNvPr id="177" name="Group 176"/>
          <p:cNvGrpSpPr/>
          <p:nvPr/>
        </p:nvGrpSpPr>
        <p:grpSpPr>
          <a:xfrm>
            <a:off x="1219200" y="9372600"/>
            <a:ext cx="3429000" cy="3733800"/>
            <a:chOff x="609600" y="8763000"/>
            <a:chExt cx="3429000" cy="3733800"/>
          </a:xfrm>
        </p:grpSpPr>
        <p:sp>
          <p:nvSpPr>
            <p:cNvPr id="178" name="AutoShape 390"/>
            <p:cNvSpPr>
              <a:spLocks noChangeArrowheads="1"/>
            </p:cNvSpPr>
            <p:nvPr/>
          </p:nvSpPr>
          <p:spPr bwMode="auto">
            <a:xfrm>
              <a:off x="609600" y="8763000"/>
              <a:ext cx="1600200" cy="30480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50800" dir="2700000" algn="tl" rotWithShape="0">
                <a:schemeClr val="tx1">
                  <a:alpha val="40000"/>
                </a:schemeClr>
              </a:outerShdw>
            </a:effectLst>
          </p:spPr>
          <p:txBody>
            <a:bodyPr wrap="none" tIns="457200" anchorCtr="1"/>
            <a:lstStyle/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Combinational</a:t>
              </a:r>
            </a:p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l</a:t>
              </a:r>
              <a:r>
                <a:rPr lang="en-US" dirty="0" smtClean="0">
                  <a:latin typeface="Helvetica" pitchFamily="34" charset="0"/>
                  <a:ea typeface="+mn-ea"/>
                </a:rPr>
                <a:t>ogic</a:t>
              </a:r>
              <a:endParaRPr lang="en-US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179" name="AutoShape 391"/>
            <p:cNvSpPr>
              <a:spLocks noChangeArrowheads="1"/>
            </p:cNvSpPr>
            <p:nvPr/>
          </p:nvSpPr>
          <p:spPr bwMode="auto">
            <a:xfrm>
              <a:off x="914400" y="9829800"/>
              <a:ext cx="990600" cy="9906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innerShdw dist="63500" dir="13500000">
                <a:prstClr val="black">
                  <a:alpha val="50000"/>
                </a:prstClr>
              </a:inn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34" charset="0"/>
                <a:ea typeface="+mn-ea"/>
              </a:endParaRPr>
            </a:p>
          </p:txBody>
        </p:sp>
        <p:sp>
          <p:nvSpPr>
            <p:cNvPr id="180" name="Rectangle 392"/>
            <p:cNvSpPr>
              <a:spLocks noChangeArrowheads="1"/>
            </p:cNvSpPr>
            <p:nvPr/>
          </p:nvSpPr>
          <p:spPr bwMode="auto">
            <a:xfrm rot="5400000" flipV="1">
              <a:off x="3656013" y="10742613"/>
              <a:ext cx="609600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" name="AutoShape 393"/>
            <p:cNvSpPr>
              <a:spLocks noChangeArrowheads="1"/>
            </p:cNvSpPr>
            <p:nvPr/>
          </p:nvSpPr>
          <p:spPr bwMode="auto">
            <a:xfrm>
              <a:off x="2209800" y="11201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" name="AutoShape 394"/>
            <p:cNvSpPr>
              <a:spLocks noChangeArrowheads="1"/>
            </p:cNvSpPr>
            <p:nvPr/>
          </p:nvSpPr>
          <p:spPr bwMode="auto">
            <a:xfrm flipH="1">
              <a:off x="2209800" y="10820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3" name="AutoShape 395"/>
            <p:cNvSpPr>
              <a:spLocks noChangeArrowheads="1"/>
            </p:cNvSpPr>
            <p:nvPr/>
          </p:nvSpPr>
          <p:spPr bwMode="auto">
            <a:xfrm>
              <a:off x="2209800" y="9753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" name="AutoShape 396"/>
            <p:cNvSpPr>
              <a:spLocks noChangeArrowheads="1"/>
            </p:cNvSpPr>
            <p:nvPr/>
          </p:nvSpPr>
          <p:spPr bwMode="auto">
            <a:xfrm flipH="1">
              <a:off x="2209800" y="9372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5" name="AutoShape 397"/>
            <p:cNvSpPr>
              <a:spLocks noChangeArrowheads="1"/>
            </p:cNvSpPr>
            <p:nvPr/>
          </p:nvSpPr>
          <p:spPr bwMode="auto">
            <a:xfrm rot="5400000" flipH="1">
              <a:off x="1219200" y="10515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6" name="AutoShape 398"/>
            <p:cNvSpPr>
              <a:spLocks noChangeArrowheads="1"/>
            </p:cNvSpPr>
            <p:nvPr/>
          </p:nvSpPr>
          <p:spPr bwMode="auto">
            <a:xfrm rot="5400000" flipH="1">
              <a:off x="1219200" y="98298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7" name="AutoShape 399"/>
            <p:cNvSpPr>
              <a:spLocks noChangeArrowheads="1"/>
            </p:cNvSpPr>
            <p:nvPr/>
          </p:nvSpPr>
          <p:spPr bwMode="auto">
            <a:xfrm rot="5400000" flipH="1">
              <a:off x="1295400" y="118110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8" name="Freeform 400"/>
            <p:cNvSpPr>
              <a:spLocks/>
            </p:cNvSpPr>
            <p:nvPr/>
          </p:nvSpPr>
          <p:spPr bwMode="auto">
            <a:xfrm>
              <a:off x="1828800" y="8991600"/>
              <a:ext cx="2209800" cy="3505200"/>
            </a:xfrm>
            <a:custGeom>
              <a:avLst/>
              <a:gdLst>
                <a:gd name="T0" fmla="*/ 240 w 1392"/>
                <a:gd name="T1" fmla="*/ 0 h 2208"/>
                <a:gd name="T2" fmla="*/ 1392 w 1392"/>
                <a:gd name="T3" fmla="*/ 0 h 2208"/>
                <a:gd name="T4" fmla="*/ 1392 w 1392"/>
                <a:gd name="T5" fmla="*/ 2160 h 2208"/>
                <a:gd name="T6" fmla="*/ 144 w 1392"/>
                <a:gd name="T7" fmla="*/ 2160 h 2208"/>
                <a:gd name="T8" fmla="*/ 144 w 1392"/>
                <a:gd name="T9" fmla="*/ 2208 h 2208"/>
                <a:gd name="T10" fmla="*/ 0 w 1392"/>
                <a:gd name="T11" fmla="*/ 2112 h 2208"/>
                <a:gd name="T12" fmla="*/ 144 w 1392"/>
                <a:gd name="T13" fmla="*/ 2016 h 2208"/>
                <a:gd name="T14" fmla="*/ 144 w 1392"/>
                <a:gd name="T15" fmla="*/ 2064 h 2208"/>
                <a:gd name="T16" fmla="*/ 1296 w 1392"/>
                <a:gd name="T17" fmla="*/ 2064 h 2208"/>
                <a:gd name="T18" fmla="*/ 1296 w 1392"/>
                <a:gd name="T19" fmla="*/ 1440 h 2208"/>
                <a:gd name="T20" fmla="*/ 1200 w 1392"/>
                <a:gd name="T21" fmla="*/ 1440 h 2208"/>
                <a:gd name="T22" fmla="*/ 1200 w 1392"/>
                <a:gd name="T23" fmla="*/ 1488 h 2208"/>
                <a:gd name="T24" fmla="*/ 1056 w 1392"/>
                <a:gd name="T25" fmla="*/ 1392 h 2208"/>
                <a:gd name="T26" fmla="*/ 1200 w 1392"/>
                <a:gd name="T27" fmla="*/ 1296 h 2208"/>
                <a:gd name="T28" fmla="*/ 1200 w 1392"/>
                <a:gd name="T29" fmla="*/ 1344 h 2208"/>
                <a:gd name="T30" fmla="*/ 1296 w 1392"/>
                <a:gd name="T31" fmla="*/ 1344 h 2208"/>
                <a:gd name="T32" fmla="*/ 1296 w 1392"/>
                <a:gd name="T33" fmla="*/ 480 h 2208"/>
                <a:gd name="T34" fmla="*/ 1248 w 1392"/>
                <a:gd name="T35" fmla="*/ 480 h 2208"/>
                <a:gd name="T36" fmla="*/ 1248 w 1392"/>
                <a:gd name="T37" fmla="*/ 528 h 2208"/>
                <a:gd name="T38" fmla="*/ 1104 w 1392"/>
                <a:gd name="T39" fmla="*/ 432 h 2208"/>
                <a:gd name="T40" fmla="*/ 1248 w 1392"/>
                <a:gd name="T41" fmla="*/ 336 h 2208"/>
                <a:gd name="T42" fmla="*/ 1248 w 1392"/>
                <a:gd name="T43" fmla="*/ 384 h 2208"/>
                <a:gd name="T44" fmla="*/ 1296 w 1392"/>
                <a:gd name="T45" fmla="*/ 384 h 2208"/>
                <a:gd name="T46" fmla="*/ 1296 w 1392"/>
                <a:gd name="T47" fmla="*/ 96 h 2208"/>
                <a:gd name="T48" fmla="*/ 240 w 1392"/>
                <a:gd name="T49" fmla="*/ 96 h 2208"/>
                <a:gd name="T50" fmla="*/ 240 w 1392"/>
                <a:gd name="T51" fmla="*/ 0 h 2208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392"/>
                <a:gd name="T79" fmla="*/ 0 h 2208"/>
                <a:gd name="T80" fmla="*/ 1392 w 1392"/>
                <a:gd name="T81" fmla="*/ 2208 h 2208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392" h="2208">
                  <a:moveTo>
                    <a:pt x="240" y="0"/>
                  </a:moveTo>
                  <a:lnTo>
                    <a:pt x="1392" y="0"/>
                  </a:lnTo>
                  <a:lnTo>
                    <a:pt x="1392" y="2160"/>
                  </a:lnTo>
                  <a:lnTo>
                    <a:pt x="144" y="2160"/>
                  </a:lnTo>
                  <a:lnTo>
                    <a:pt x="144" y="2208"/>
                  </a:lnTo>
                  <a:lnTo>
                    <a:pt x="0" y="2112"/>
                  </a:lnTo>
                  <a:lnTo>
                    <a:pt x="144" y="2016"/>
                  </a:lnTo>
                  <a:lnTo>
                    <a:pt x="144" y="2064"/>
                  </a:lnTo>
                  <a:lnTo>
                    <a:pt x="1296" y="2064"/>
                  </a:lnTo>
                  <a:lnTo>
                    <a:pt x="1296" y="1440"/>
                  </a:lnTo>
                  <a:lnTo>
                    <a:pt x="1200" y="1440"/>
                  </a:lnTo>
                  <a:lnTo>
                    <a:pt x="1200" y="1488"/>
                  </a:lnTo>
                  <a:lnTo>
                    <a:pt x="1056" y="1392"/>
                  </a:lnTo>
                  <a:lnTo>
                    <a:pt x="1200" y="1296"/>
                  </a:lnTo>
                  <a:lnTo>
                    <a:pt x="1200" y="1344"/>
                  </a:lnTo>
                  <a:lnTo>
                    <a:pt x="1296" y="1344"/>
                  </a:lnTo>
                  <a:lnTo>
                    <a:pt x="1296" y="480"/>
                  </a:lnTo>
                  <a:lnTo>
                    <a:pt x="1248" y="480"/>
                  </a:lnTo>
                  <a:lnTo>
                    <a:pt x="1248" y="528"/>
                  </a:lnTo>
                  <a:lnTo>
                    <a:pt x="1104" y="432"/>
                  </a:lnTo>
                  <a:lnTo>
                    <a:pt x="1248" y="336"/>
                  </a:lnTo>
                  <a:lnTo>
                    <a:pt x="1248" y="384"/>
                  </a:lnTo>
                  <a:lnTo>
                    <a:pt x="1296" y="384"/>
                  </a:lnTo>
                  <a:lnTo>
                    <a:pt x="1296" y="96"/>
                  </a:lnTo>
                  <a:lnTo>
                    <a:pt x="240" y="96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9" name="Rectangle 401"/>
            <p:cNvSpPr>
              <a:spLocks noChangeArrowheads="1"/>
            </p:cNvSpPr>
            <p:nvPr/>
          </p:nvSpPr>
          <p:spPr bwMode="auto">
            <a:xfrm>
              <a:off x="2514600" y="9372600"/>
              <a:ext cx="10668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Data</a:t>
              </a:r>
            </a:p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memory</a:t>
              </a:r>
            </a:p>
          </p:txBody>
        </p:sp>
        <p:sp>
          <p:nvSpPr>
            <p:cNvPr id="190" name="Rectangle 402"/>
            <p:cNvSpPr>
              <a:spLocks noChangeArrowheads="1"/>
            </p:cNvSpPr>
            <p:nvPr/>
          </p:nvSpPr>
          <p:spPr bwMode="auto">
            <a:xfrm>
              <a:off x="2514600" y="10836275"/>
              <a:ext cx="9906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Register</a:t>
              </a:r>
            </a:p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file</a:t>
              </a:r>
            </a:p>
            <a:p>
              <a:pPr>
                <a:defRPr/>
              </a:pPr>
              <a:r>
                <a:rPr lang="en-US" sz="1000" dirty="0" smtClean="0">
                  <a:latin typeface="Courier New" pitchFamily="49" charset="0"/>
                  <a:ea typeface="+mn-ea"/>
                </a:rPr>
                <a:t>%</a:t>
              </a:r>
              <a:r>
                <a:rPr lang="en-US" sz="1000" dirty="0" err="1" smtClean="0">
                  <a:latin typeface="Courier New" pitchFamily="49" charset="0"/>
                  <a:ea typeface="+mn-ea"/>
                </a:rPr>
                <a:t>rbx</a:t>
              </a:r>
              <a:r>
                <a:rPr lang="en-US" sz="1000" dirty="0" smtClean="0">
                  <a:latin typeface="Courier New" pitchFamily="49" charset="0"/>
                  <a:ea typeface="+mn-ea"/>
                </a:rPr>
                <a:t> </a:t>
              </a:r>
              <a:r>
                <a:rPr lang="en-US" sz="1000" dirty="0">
                  <a:latin typeface="Courier New" pitchFamily="49" charset="0"/>
                  <a:ea typeface="+mn-ea"/>
                </a:rPr>
                <a:t>= 0x300</a:t>
              </a:r>
            </a:p>
          </p:txBody>
        </p:sp>
        <p:sp>
          <p:nvSpPr>
            <p:cNvPr id="191" name="Rectangle 403"/>
            <p:cNvSpPr>
              <a:spLocks noChangeArrowheads="1"/>
            </p:cNvSpPr>
            <p:nvPr/>
          </p:nvSpPr>
          <p:spPr bwMode="auto">
            <a:xfrm>
              <a:off x="1066800" y="12115800"/>
              <a:ext cx="7620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63500" dist="25401" dir="2700000" algn="tl" rotWithShape="0">
                <a:srgbClr val="000000">
                  <a:alpha val="39999"/>
                </a:srgbClr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 sz="1200" dirty="0">
                  <a:latin typeface="Helvetica" pitchFamily="34" charset="0"/>
                  <a:ea typeface="+mn-ea"/>
                </a:rPr>
                <a:t>PC</a:t>
              </a:r>
            </a:p>
            <a:p>
              <a:pPr>
                <a:defRPr/>
              </a:pPr>
              <a:r>
                <a:rPr lang="en-US" sz="1200" dirty="0" smtClean="0">
                  <a:latin typeface="Courier New" pitchFamily="49" charset="0"/>
                  <a:ea typeface="+mn-ea"/>
                </a:rPr>
                <a:t>0x016</a:t>
              </a:r>
              <a:endParaRPr lang="en-US" sz="1200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192" name="Rectangle 404"/>
            <p:cNvSpPr>
              <a:spLocks noChangeArrowheads="1"/>
            </p:cNvSpPr>
            <p:nvPr/>
          </p:nvSpPr>
          <p:spPr bwMode="auto">
            <a:xfrm>
              <a:off x="1066800" y="10134600"/>
              <a:ext cx="6096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CC</a:t>
              </a:r>
            </a:p>
            <a:p>
              <a:pPr>
                <a:defRPr/>
              </a:pPr>
              <a:r>
                <a:rPr lang="en-US">
                  <a:latin typeface="Courier New" pitchFamily="49" charset="0"/>
                  <a:ea typeface="+mn-ea"/>
                </a:rPr>
                <a:t>000</a:t>
              </a:r>
            </a:p>
          </p:txBody>
        </p:sp>
        <p:sp>
          <p:nvSpPr>
            <p:cNvPr id="193" name="Text Box 405"/>
            <p:cNvSpPr txBox="1">
              <a:spLocks noChangeArrowheads="1"/>
            </p:cNvSpPr>
            <p:nvPr/>
          </p:nvSpPr>
          <p:spPr bwMode="auto">
            <a:xfrm>
              <a:off x="2207068" y="10439400"/>
              <a:ext cx="49124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/>
                <a:t>Read</a:t>
              </a:r>
            </a:p>
            <a:p>
              <a:pPr eaLnBrk="1" hangingPunct="1"/>
              <a:r>
                <a:rPr lang="en-US" sz="1000" dirty="0"/>
                <a:t>p</a:t>
              </a:r>
              <a:r>
                <a:rPr lang="en-US" sz="1000" dirty="0" smtClean="0"/>
                <a:t>orts</a:t>
              </a:r>
              <a:endParaRPr lang="en-US" sz="1000" dirty="0"/>
            </a:p>
          </p:txBody>
        </p:sp>
        <p:sp>
          <p:nvSpPr>
            <p:cNvPr id="194" name="Text Box 406"/>
            <p:cNvSpPr txBox="1">
              <a:spLocks noChangeArrowheads="1"/>
            </p:cNvSpPr>
            <p:nvPr/>
          </p:nvSpPr>
          <p:spPr bwMode="auto">
            <a:xfrm>
              <a:off x="3429000" y="10439400"/>
              <a:ext cx="48577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/>
                <a:t>Write</a:t>
              </a:r>
            </a:p>
            <a:p>
              <a:pPr eaLnBrk="1" hangingPunct="1"/>
              <a:r>
                <a:rPr lang="en-US" sz="1000" dirty="0"/>
                <a:t>p</a:t>
              </a:r>
              <a:r>
                <a:rPr lang="en-US" sz="1000" dirty="0" smtClean="0"/>
                <a:t>orts</a:t>
              </a:r>
              <a:endParaRPr lang="en-US" sz="1000" dirty="0"/>
            </a:p>
          </p:txBody>
        </p:sp>
        <p:grpSp>
          <p:nvGrpSpPr>
            <p:cNvPr id="195" name="Group 459"/>
            <p:cNvGrpSpPr>
              <a:grpSpLocks/>
            </p:cNvGrpSpPr>
            <p:nvPr/>
          </p:nvGrpSpPr>
          <p:grpSpPr bwMode="auto">
            <a:xfrm>
              <a:off x="2209800" y="9128125"/>
              <a:ext cx="1704975" cy="244475"/>
              <a:chOff x="4032" y="2976"/>
              <a:chExt cx="1074" cy="154"/>
            </a:xfrm>
          </p:grpSpPr>
          <p:sp>
            <p:nvSpPr>
              <p:cNvPr id="196" name="Text Box 460"/>
              <p:cNvSpPr txBox="1">
                <a:spLocks noChangeArrowheads="1"/>
              </p:cNvSpPr>
              <p:nvPr/>
            </p:nvSpPr>
            <p:spPr bwMode="auto">
              <a:xfrm>
                <a:off x="4032" y="2976"/>
                <a:ext cx="30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000"/>
                  <a:t>Read</a:t>
                </a:r>
              </a:p>
            </p:txBody>
          </p:sp>
          <p:sp>
            <p:nvSpPr>
              <p:cNvPr id="197" name="Text Box 461"/>
              <p:cNvSpPr txBox="1">
                <a:spLocks noChangeArrowheads="1"/>
              </p:cNvSpPr>
              <p:nvPr/>
            </p:nvSpPr>
            <p:spPr bwMode="auto">
              <a:xfrm>
                <a:off x="4800" y="2976"/>
                <a:ext cx="30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000"/>
                  <a:t>Write</a:t>
                </a:r>
              </a:p>
            </p:txBody>
          </p:sp>
        </p:grpSp>
      </p:grpSp>
      <p:grpSp>
        <p:nvGrpSpPr>
          <p:cNvPr id="198" name="Group 197"/>
          <p:cNvGrpSpPr/>
          <p:nvPr/>
        </p:nvGrpSpPr>
        <p:grpSpPr>
          <a:xfrm>
            <a:off x="1371600" y="9525000"/>
            <a:ext cx="3429000" cy="3733800"/>
            <a:chOff x="609600" y="8763000"/>
            <a:chExt cx="3429000" cy="3733800"/>
          </a:xfrm>
        </p:grpSpPr>
        <p:sp>
          <p:nvSpPr>
            <p:cNvPr id="199" name="AutoShape 390"/>
            <p:cNvSpPr>
              <a:spLocks noChangeArrowheads="1"/>
            </p:cNvSpPr>
            <p:nvPr/>
          </p:nvSpPr>
          <p:spPr bwMode="auto">
            <a:xfrm>
              <a:off x="609600" y="8763000"/>
              <a:ext cx="1600200" cy="30480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50800" dir="2700000" algn="tl" rotWithShape="0">
                <a:schemeClr val="tx1">
                  <a:alpha val="40000"/>
                </a:schemeClr>
              </a:outerShdw>
            </a:effectLst>
          </p:spPr>
          <p:txBody>
            <a:bodyPr wrap="none" tIns="457200" anchorCtr="1"/>
            <a:lstStyle/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Combinational</a:t>
              </a:r>
            </a:p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l</a:t>
              </a:r>
              <a:r>
                <a:rPr lang="en-US" dirty="0" smtClean="0">
                  <a:latin typeface="Helvetica" pitchFamily="34" charset="0"/>
                  <a:ea typeface="+mn-ea"/>
                </a:rPr>
                <a:t>ogic</a:t>
              </a:r>
              <a:endParaRPr lang="en-US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200" name="AutoShape 391"/>
            <p:cNvSpPr>
              <a:spLocks noChangeArrowheads="1"/>
            </p:cNvSpPr>
            <p:nvPr/>
          </p:nvSpPr>
          <p:spPr bwMode="auto">
            <a:xfrm>
              <a:off x="914400" y="9829800"/>
              <a:ext cx="990600" cy="9906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innerShdw dist="63500" dir="13500000">
                <a:prstClr val="black">
                  <a:alpha val="50000"/>
                </a:prstClr>
              </a:inn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34" charset="0"/>
                <a:ea typeface="+mn-ea"/>
              </a:endParaRPr>
            </a:p>
          </p:txBody>
        </p:sp>
        <p:sp>
          <p:nvSpPr>
            <p:cNvPr id="201" name="Rectangle 392"/>
            <p:cNvSpPr>
              <a:spLocks noChangeArrowheads="1"/>
            </p:cNvSpPr>
            <p:nvPr/>
          </p:nvSpPr>
          <p:spPr bwMode="auto">
            <a:xfrm rot="5400000" flipV="1">
              <a:off x="3656013" y="10742613"/>
              <a:ext cx="609600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" name="AutoShape 393"/>
            <p:cNvSpPr>
              <a:spLocks noChangeArrowheads="1"/>
            </p:cNvSpPr>
            <p:nvPr/>
          </p:nvSpPr>
          <p:spPr bwMode="auto">
            <a:xfrm>
              <a:off x="2209800" y="11201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" name="AutoShape 394"/>
            <p:cNvSpPr>
              <a:spLocks noChangeArrowheads="1"/>
            </p:cNvSpPr>
            <p:nvPr/>
          </p:nvSpPr>
          <p:spPr bwMode="auto">
            <a:xfrm flipH="1">
              <a:off x="2209800" y="10820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" name="AutoShape 395"/>
            <p:cNvSpPr>
              <a:spLocks noChangeArrowheads="1"/>
            </p:cNvSpPr>
            <p:nvPr/>
          </p:nvSpPr>
          <p:spPr bwMode="auto">
            <a:xfrm>
              <a:off x="2209800" y="9753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" name="AutoShape 396"/>
            <p:cNvSpPr>
              <a:spLocks noChangeArrowheads="1"/>
            </p:cNvSpPr>
            <p:nvPr/>
          </p:nvSpPr>
          <p:spPr bwMode="auto">
            <a:xfrm flipH="1">
              <a:off x="2209800" y="9372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" name="AutoShape 397"/>
            <p:cNvSpPr>
              <a:spLocks noChangeArrowheads="1"/>
            </p:cNvSpPr>
            <p:nvPr/>
          </p:nvSpPr>
          <p:spPr bwMode="auto">
            <a:xfrm rot="5400000" flipH="1">
              <a:off x="1219200" y="10515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" name="AutoShape 398"/>
            <p:cNvSpPr>
              <a:spLocks noChangeArrowheads="1"/>
            </p:cNvSpPr>
            <p:nvPr/>
          </p:nvSpPr>
          <p:spPr bwMode="auto">
            <a:xfrm rot="5400000" flipH="1">
              <a:off x="1219200" y="98298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" name="AutoShape 399"/>
            <p:cNvSpPr>
              <a:spLocks noChangeArrowheads="1"/>
            </p:cNvSpPr>
            <p:nvPr/>
          </p:nvSpPr>
          <p:spPr bwMode="auto">
            <a:xfrm rot="5400000" flipH="1">
              <a:off x="1295400" y="118110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" name="Freeform 400"/>
            <p:cNvSpPr>
              <a:spLocks/>
            </p:cNvSpPr>
            <p:nvPr/>
          </p:nvSpPr>
          <p:spPr bwMode="auto">
            <a:xfrm>
              <a:off x="1828800" y="8991600"/>
              <a:ext cx="2209800" cy="3505200"/>
            </a:xfrm>
            <a:custGeom>
              <a:avLst/>
              <a:gdLst>
                <a:gd name="T0" fmla="*/ 240 w 1392"/>
                <a:gd name="T1" fmla="*/ 0 h 2208"/>
                <a:gd name="T2" fmla="*/ 1392 w 1392"/>
                <a:gd name="T3" fmla="*/ 0 h 2208"/>
                <a:gd name="T4" fmla="*/ 1392 w 1392"/>
                <a:gd name="T5" fmla="*/ 2160 h 2208"/>
                <a:gd name="T6" fmla="*/ 144 w 1392"/>
                <a:gd name="T7" fmla="*/ 2160 h 2208"/>
                <a:gd name="T8" fmla="*/ 144 w 1392"/>
                <a:gd name="T9" fmla="*/ 2208 h 2208"/>
                <a:gd name="T10" fmla="*/ 0 w 1392"/>
                <a:gd name="T11" fmla="*/ 2112 h 2208"/>
                <a:gd name="T12" fmla="*/ 144 w 1392"/>
                <a:gd name="T13" fmla="*/ 2016 h 2208"/>
                <a:gd name="T14" fmla="*/ 144 w 1392"/>
                <a:gd name="T15" fmla="*/ 2064 h 2208"/>
                <a:gd name="T16" fmla="*/ 1296 w 1392"/>
                <a:gd name="T17" fmla="*/ 2064 h 2208"/>
                <a:gd name="T18" fmla="*/ 1296 w 1392"/>
                <a:gd name="T19" fmla="*/ 1440 h 2208"/>
                <a:gd name="T20" fmla="*/ 1200 w 1392"/>
                <a:gd name="T21" fmla="*/ 1440 h 2208"/>
                <a:gd name="T22" fmla="*/ 1200 w 1392"/>
                <a:gd name="T23" fmla="*/ 1488 h 2208"/>
                <a:gd name="T24" fmla="*/ 1056 w 1392"/>
                <a:gd name="T25" fmla="*/ 1392 h 2208"/>
                <a:gd name="T26" fmla="*/ 1200 w 1392"/>
                <a:gd name="T27" fmla="*/ 1296 h 2208"/>
                <a:gd name="T28" fmla="*/ 1200 w 1392"/>
                <a:gd name="T29" fmla="*/ 1344 h 2208"/>
                <a:gd name="T30" fmla="*/ 1296 w 1392"/>
                <a:gd name="T31" fmla="*/ 1344 h 2208"/>
                <a:gd name="T32" fmla="*/ 1296 w 1392"/>
                <a:gd name="T33" fmla="*/ 480 h 2208"/>
                <a:gd name="T34" fmla="*/ 1248 w 1392"/>
                <a:gd name="T35" fmla="*/ 480 h 2208"/>
                <a:gd name="T36" fmla="*/ 1248 w 1392"/>
                <a:gd name="T37" fmla="*/ 528 h 2208"/>
                <a:gd name="T38" fmla="*/ 1104 w 1392"/>
                <a:gd name="T39" fmla="*/ 432 h 2208"/>
                <a:gd name="T40" fmla="*/ 1248 w 1392"/>
                <a:gd name="T41" fmla="*/ 336 h 2208"/>
                <a:gd name="T42" fmla="*/ 1248 w 1392"/>
                <a:gd name="T43" fmla="*/ 384 h 2208"/>
                <a:gd name="T44" fmla="*/ 1296 w 1392"/>
                <a:gd name="T45" fmla="*/ 384 h 2208"/>
                <a:gd name="T46" fmla="*/ 1296 w 1392"/>
                <a:gd name="T47" fmla="*/ 96 h 2208"/>
                <a:gd name="T48" fmla="*/ 240 w 1392"/>
                <a:gd name="T49" fmla="*/ 96 h 2208"/>
                <a:gd name="T50" fmla="*/ 240 w 1392"/>
                <a:gd name="T51" fmla="*/ 0 h 2208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392"/>
                <a:gd name="T79" fmla="*/ 0 h 2208"/>
                <a:gd name="T80" fmla="*/ 1392 w 1392"/>
                <a:gd name="T81" fmla="*/ 2208 h 2208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392" h="2208">
                  <a:moveTo>
                    <a:pt x="240" y="0"/>
                  </a:moveTo>
                  <a:lnTo>
                    <a:pt x="1392" y="0"/>
                  </a:lnTo>
                  <a:lnTo>
                    <a:pt x="1392" y="2160"/>
                  </a:lnTo>
                  <a:lnTo>
                    <a:pt x="144" y="2160"/>
                  </a:lnTo>
                  <a:lnTo>
                    <a:pt x="144" y="2208"/>
                  </a:lnTo>
                  <a:lnTo>
                    <a:pt x="0" y="2112"/>
                  </a:lnTo>
                  <a:lnTo>
                    <a:pt x="144" y="2016"/>
                  </a:lnTo>
                  <a:lnTo>
                    <a:pt x="144" y="2064"/>
                  </a:lnTo>
                  <a:lnTo>
                    <a:pt x="1296" y="2064"/>
                  </a:lnTo>
                  <a:lnTo>
                    <a:pt x="1296" y="1440"/>
                  </a:lnTo>
                  <a:lnTo>
                    <a:pt x="1200" y="1440"/>
                  </a:lnTo>
                  <a:lnTo>
                    <a:pt x="1200" y="1488"/>
                  </a:lnTo>
                  <a:lnTo>
                    <a:pt x="1056" y="1392"/>
                  </a:lnTo>
                  <a:lnTo>
                    <a:pt x="1200" y="1296"/>
                  </a:lnTo>
                  <a:lnTo>
                    <a:pt x="1200" y="1344"/>
                  </a:lnTo>
                  <a:lnTo>
                    <a:pt x="1296" y="1344"/>
                  </a:lnTo>
                  <a:lnTo>
                    <a:pt x="1296" y="480"/>
                  </a:lnTo>
                  <a:lnTo>
                    <a:pt x="1248" y="480"/>
                  </a:lnTo>
                  <a:lnTo>
                    <a:pt x="1248" y="528"/>
                  </a:lnTo>
                  <a:lnTo>
                    <a:pt x="1104" y="432"/>
                  </a:lnTo>
                  <a:lnTo>
                    <a:pt x="1248" y="336"/>
                  </a:lnTo>
                  <a:lnTo>
                    <a:pt x="1248" y="384"/>
                  </a:lnTo>
                  <a:lnTo>
                    <a:pt x="1296" y="384"/>
                  </a:lnTo>
                  <a:lnTo>
                    <a:pt x="1296" y="96"/>
                  </a:lnTo>
                  <a:lnTo>
                    <a:pt x="240" y="96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" name="Rectangle 401"/>
            <p:cNvSpPr>
              <a:spLocks noChangeArrowheads="1"/>
            </p:cNvSpPr>
            <p:nvPr/>
          </p:nvSpPr>
          <p:spPr bwMode="auto">
            <a:xfrm>
              <a:off x="2514600" y="9372600"/>
              <a:ext cx="10668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Data</a:t>
              </a:r>
            </a:p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memory</a:t>
              </a:r>
            </a:p>
          </p:txBody>
        </p:sp>
        <p:sp>
          <p:nvSpPr>
            <p:cNvPr id="211" name="Rectangle 402"/>
            <p:cNvSpPr>
              <a:spLocks noChangeArrowheads="1"/>
            </p:cNvSpPr>
            <p:nvPr/>
          </p:nvSpPr>
          <p:spPr bwMode="auto">
            <a:xfrm>
              <a:off x="2514600" y="10836275"/>
              <a:ext cx="9906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Register</a:t>
              </a:r>
            </a:p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file</a:t>
              </a:r>
            </a:p>
            <a:p>
              <a:pPr>
                <a:defRPr/>
              </a:pPr>
              <a:r>
                <a:rPr lang="en-US" sz="1000" dirty="0" smtClean="0">
                  <a:latin typeface="Courier New" pitchFamily="49" charset="0"/>
                  <a:ea typeface="+mn-ea"/>
                </a:rPr>
                <a:t>%</a:t>
              </a:r>
              <a:r>
                <a:rPr lang="en-US" sz="1000" dirty="0" err="1" smtClean="0">
                  <a:latin typeface="Courier New" pitchFamily="49" charset="0"/>
                  <a:ea typeface="+mn-ea"/>
                </a:rPr>
                <a:t>rbx</a:t>
              </a:r>
              <a:r>
                <a:rPr lang="en-US" sz="1000" dirty="0" smtClean="0">
                  <a:latin typeface="Courier New" pitchFamily="49" charset="0"/>
                  <a:ea typeface="+mn-ea"/>
                </a:rPr>
                <a:t> </a:t>
              </a:r>
              <a:r>
                <a:rPr lang="en-US" sz="1000" dirty="0">
                  <a:latin typeface="Courier New" pitchFamily="49" charset="0"/>
                  <a:ea typeface="+mn-ea"/>
                </a:rPr>
                <a:t>= 0x300</a:t>
              </a:r>
            </a:p>
          </p:txBody>
        </p:sp>
        <p:sp>
          <p:nvSpPr>
            <p:cNvPr id="212" name="Rectangle 403"/>
            <p:cNvSpPr>
              <a:spLocks noChangeArrowheads="1"/>
            </p:cNvSpPr>
            <p:nvPr/>
          </p:nvSpPr>
          <p:spPr bwMode="auto">
            <a:xfrm>
              <a:off x="1066800" y="12115800"/>
              <a:ext cx="7620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63500" dist="25401" dir="2700000" algn="tl" rotWithShape="0">
                <a:srgbClr val="000000">
                  <a:alpha val="39999"/>
                </a:srgbClr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 sz="1200" dirty="0">
                  <a:latin typeface="Helvetica" pitchFamily="34" charset="0"/>
                  <a:ea typeface="+mn-ea"/>
                </a:rPr>
                <a:t>PC</a:t>
              </a:r>
            </a:p>
            <a:p>
              <a:pPr>
                <a:defRPr/>
              </a:pPr>
              <a:r>
                <a:rPr lang="en-US" sz="1200" dirty="0" smtClean="0">
                  <a:latin typeface="Courier New" pitchFamily="49" charset="0"/>
                  <a:ea typeface="+mn-ea"/>
                </a:rPr>
                <a:t>0x016</a:t>
              </a:r>
              <a:endParaRPr lang="en-US" sz="1200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213" name="Rectangle 404"/>
            <p:cNvSpPr>
              <a:spLocks noChangeArrowheads="1"/>
            </p:cNvSpPr>
            <p:nvPr/>
          </p:nvSpPr>
          <p:spPr bwMode="auto">
            <a:xfrm>
              <a:off x="1066800" y="10134600"/>
              <a:ext cx="6096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CC</a:t>
              </a:r>
            </a:p>
            <a:p>
              <a:pPr>
                <a:defRPr/>
              </a:pPr>
              <a:r>
                <a:rPr lang="en-US">
                  <a:latin typeface="Courier New" pitchFamily="49" charset="0"/>
                  <a:ea typeface="+mn-ea"/>
                </a:rPr>
                <a:t>000</a:t>
              </a:r>
            </a:p>
          </p:txBody>
        </p:sp>
        <p:sp>
          <p:nvSpPr>
            <p:cNvPr id="214" name="Text Box 405"/>
            <p:cNvSpPr txBox="1">
              <a:spLocks noChangeArrowheads="1"/>
            </p:cNvSpPr>
            <p:nvPr/>
          </p:nvSpPr>
          <p:spPr bwMode="auto">
            <a:xfrm>
              <a:off x="2207068" y="10439400"/>
              <a:ext cx="49124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/>
                <a:t>Read</a:t>
              </a:r>
            </a:p>
            <a:p>
              <a:pPr eaLnBrk="1" hangingPunct="1"/>
              <a:r>
                <a:rPr lang="en-US" sz="1000" dirty="0"/>
                <a:t>p</a:t>
              </a:r>
              <a:r>
                <a:rPr lang="en-US" sz="1000" dirty="0" smtClean="0"/>
                <a:t>orts</a:t>
              </a:r>
              <a:endParaRPr lang="en-US" sz="1000" dirty="0"/>
            </a:p>
          </p:txBody>
        </p:sp>
        <p:sp>
          <p:nvSpPr>
            <p:cNvPr id="215" name="Text Box 406"/>
            <p:cNvSpPr txBox="1">
              <a:spLocks noChangeArrowheads="1"/>
            </p:cNvSpPr>
            <p:nvPr/>
          </p:nvSpPr>
          <p:spPr bwMode="auto">
            <a:xfrm>
              <a:off x="3429000" y="10439400"/>
              <a:ext cx="48577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/>
                <a:t>Write</a:t>
              </a:r>
            </a:p>
            <a:p>
              <a:pPr eaLnBrk="1" hangingPunct="1"/>
              <a:r>
                <a:rPr lang="en-US" sz="1000" dirty="0"/>
                <a:t>p</a:t>
              </a:r>
              <a:r>
                <a:rPr lang="en-US" sz="1000" dirty="0" smtClean="0"/>
                <a:t>orts</a:t>
              </a:r>
              <a:endParaRPr lang="en-US" sz="1000" dirty="0"/>
            </a:p>
          </p:txBody>
        </p:sp>
        <p:grpSp>
          <p:nvGrpSpPr>
            <p:cNvPr id="216" name="Group 459"/>
            <p:cNvGrpSpPr>
              <a:grpSpLocks/>
            </p:cNvGrpSpPr>
            <p:nvPr/>
          </p:nvGrpSpPr>
          <p:grpSpPr bwMode="auto">
            <a:xfrm>
              <a:off x="2209800" y="9128125"/>
              <a:ext cx="1704975" cy="244475"/>
              <a:chOff x="4032" y="2976"/>
              <a:chExt cx="1074" cy="154"/>
            </a:xfrm>
          </p:grpSpPr>
          <p:sp>
            <p:nvSpPr>
              <p:cNvPr id="217" name="Text Box 460"/>
              <p:cNvSpPr txBox="1">
                <a:spLocks noChangeArrowheads="1"/>
              </p:cNvSpPr>
              <p:nvPr/>
            </p:nvSpPr>
            <p:spPr bwMode="auto">
              <a:xfrm>
                <a:off x="4032" y="2976"/>
                <a:ext cx="30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000"/>
                  <a:t>Read</a:t>
                </a:r>
              </a:p>
            </p:txBody>
          </p:sp>
          <p:sp>
            <p:nvSpPr>
              <p:cNvPr id="218" name="Text Box 461"/>
              <p:cNvSpPr txBox="1">
                <a:spLocks noChangeArrowheads="1"/>
              </p:cNvSpPr>
              <p:nvPr/>
            </p:nvSpPr>
            <p:spPr bwMode="auto">
              <a:xfrm>
                <a:off x="4800" y="2976"/>
                <a:ext cx="30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000"/>
                  <a:t>Write</a:t>
                </a:r>
              </a:p>
            </p:txBody>
          </p:sp>
        </p:grpSp>
      </p:grpSp>
      <p:grpSp>
        <p:nvGrpSpPr>
          <p:cNvPr id="240" name="Group 239"/>
          <p:cNvGrpSpPr/>
          <p:nvPr/>
        </p:nvGrpSpPr>
        <p:grpSpPr>
          <a:xfrm>
            <a:off x="1524000" y="9677400"/>
            <a:ext cx="3429000" cy="3733800"/>
            <a:chOff x="609600" y="8763000"/>
            <a:chExt cx="3429000" cy="3733800"/>
          </a:xfrm>
        </p:grpSpPr>
        <p:sp>
          <p:nvSpPr>
            <p:cNvPr id="241" name="AutoShape 390"/>
            <p:cNvSpPr>
              <a:spLocks noChangeArrowheads="1"/>
            </p:cNvSpPr>
            <p:nvPr/>
          </p:nvSpPr>
          <p:spPr bwMode="auto">
            <a:xfrm>
              <a:off x="609600" y="8763000"/>
              <a:ext cx="1600200" cy="30480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50800" dir="2700000" algn="tl" rotWithShape="0">
                <a:schemeClr val="tx1">
                  <a:alpha val="40000"/>
                </a:schemeClr>
              </a:outerShdw>
            </a:effectLst>
          </p:spPr>
          <p:txBody>
            <a:bodyPr wrap="none" tIns="457200" anchorCtr="1"/>
            <a:lstStyle/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Combinational</a:t>
              </a:r>
            </a:p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l</a:t>
              </a:r>
              <a:r>
                <a:rPr lang="en-US" dirty="0" smtClean="0">
                  <a:latin typeface="Helvetica" pitchFamily="34" charset="0"/>
                  <a:ea typeface="+mn-ea"/>
                </a:rPr>
                <a:t>ogic</a:t>
              </a:r>
              <a:endParaRPr lang="en-US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242" name="AutoShape 391"/>
            <p:cNvSpPr>
              <a:spLocks noChangeArrowheads="1"/>
            </p:cNvSpPr>
            <p:nvPr/>
          </p:nvSpPr>
          <p:spPr bwMode="auto">
            <a:xfrm>
              <a:off x="914400" y="9829800"/>
              <a:ext cx="990600" cy="9906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innerShdw dist="63500" dir="13500000">
                <a:prstClr val="black">
                  <a:alpha val="50000"/>
                </a:prstClr>
              </a:inn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34" charset="0"/>
                <a:ea typeface="+mn-ea"/>
              </a:endParaRPr>
            </a:p>
          </p:txBody>
        </p:sp>
        <p:sp>
          <p:nvSpPr>
            <p:cNvPr id="243" name="Rectangle 392"/>
            <p:cNvSpPr>
              <a:spLocks noChangeArrowheads="1"/>
            </p:cNvSpPr>
            <p:nvPr/>
          </p:nvSpPr>
          <p:spPr bwMode="auto">
            <a:xfrm rot="5400000" flipV="1">
              <a:off x="3656013" y="10742613"/>
              <a:ext cx="609600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4" name="AutoShape 393"/>
            <p:cNvSpPr>
              <a:spLocks noChangeArrowheads="1"/>
            </p:cNvSpPr>
            <p:nvPr/>
          </p:nvSpPr>
          <p:spPr bwMode="auto">
            <a:xfrm>
              <a:off x="2209800" y="11201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" name="AutoShape 394"/>
            <p:cNvSpPr>
              <a:spLocks noChangeArrowheads="1"/>
            </p:cNvSpPr>
            <p:nvPr/>
          </p:nvSpPr>
          <p:spPr bwMode="auto">
            <a:xfrm flipH="1">
              <a:off x="2209800" y="10820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" name="AutoShape 395"/>
            <p:cNvSpPr>
              <a:spLocks noChangeArrowheads="1"/>
            </p:cNvSpPr>
            <p:nvPr/>
          </p:nvSpPr>
          <p:spPr bwMode="auto">
            <a:xfrm>
              <a:off x="2209800" y="9753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7" name="AutoShape 396"/>
            <p:cNvSpPr>
              <a:spLocks noChangeArrowheads="1"/>
            </p:cNvSpPr>
            <p:nvPr/>
          </p:nvSpPr>
          <p:spPr bwMode="auto">
            <a:xfrm flipH="1">
              <a:off x="2209800" y="9372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8" name="AutoShape 397"/>
            <p:cNvSpPr>
              <a:spLocks noChangeArrowheads="1"/>
            </p:cNvSpPr>
            <p:nvPr/>
          </p:nvSpPr>
          <p:spPr bwMode="auto">
            <a:xfrm rot="5400000" flipH="1">
              <a:off x="1219200" y="10515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" name="AutoShape 398"/>
            <p:cNvSpPr>
              <a:spLocks noChangeArrowheads="1"/>
            </p:cNvSpPr>
            <p:nvPr/>
          </p:nvSpPr>
          <p:spPr bwMode="auto">
            <a:xfrm rot="5400000" flipH="1">
              <a:off x="1219200" y="98298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" name="AutoShape 399"/>
            <p:cNvSpPr>
              <a:spLocks noChangeArrowheads="1"/>
            </p:cNvSpPr>
            <p:nvPr/>
          </p:nvSpPr>
          <p:spPr bwMode="auto">
            <a:xfrm rot="5400000" flipH="1">
              <a:off x="1295400" y="118110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" name="Freeform 400"/>
            <p:cNvSpPr>
              <a:spLocks/>
            </p:cNvSpPr>
            <p:nvPr/>
          </p:nvSpPr>
          <p:spPr bwMode="auto">
            <a:xfrm>
              <a:off x="1828800" y="8991600"/>
              <a:ext cx="2209800" cy="3505200"/>
            </a:xfrm>
            <a:custGeom>
              <a:avLst/>
              <a:gdLst>
                <a:gd name="T0" fmla="*/ 240 w 1392"/>
                <a:gd name="T1" fmla="*/ 0 h 2208"/>
                <a:gd name="T2" fmla="*/ 1392 w 1392"/>
                <a:gd name="T3" fmla="*/ 0 h 2208"/>
                <a:gd name="T4" fmla="*/ 1392 w 1392"/>
                <a:gd name="T5" fmla="*/ 2160 h 2208"/>
                <a:gd name="T6" fmla="*/ 144 w 1392"/>
                <a:gd name="T7" fmla="*/ 2160 h 2208"/>
                <a:gd name="T8" fmla="*/ 144 w 1392"/>
                <a:gd name="T9" fmla="*/ 2208 h 2208"/>
                <a:gd name="T10" fmla="*/ 0 w 1392"/>
                <a:gd name="T11" fmla="*/ 2112 h 2208"/>
                <a:gd name="T12" fmla="*/ 144 w 1392"/>
                <a:gd name="T13" fmla="*/ 2016 h 2208"/>
                <a:gd name="T14" fmla="*/ 144 w 1392"/>
                <a:gd name="T15" fmla="*/ 2064 h 2208"/>
                <a:gd name="T16" fmla="*/ 1296 w 1392"/>
                <a:gd name="T17" fmla="*/ 2064 h 2208"/>
                <a:gd name="T18" fmla="*/ 1296 w 1392"/>
                <a:gd name="T19" fmla="*/ 1440 h 2208"/>
                <a:gd name="T20" fmla="*/ 1200 w 1392"/>
                <a:gd name="T21" fmla="*/ 1440 h 2208"/>
                <a:gd name="T22" fmla="*/ 1200 w 1392"/>
                <a:gd name="T23" fmla="*/ 1488 h 2208"/>
                <a:gd name="T24" fmla="*/ 1056 w 1392"/>
                <a:gd name="T25" fmla="*/ 1392 h 2208"/>
                <a:gd name="T26" fmla="*/ 1200 w 1392"/>
                <a:gd name="T27" fmla="*/ 1296 h 2208"/>
                <a:gd name="T28" fmla="*/ 1200 w 1392"/>
                <a:gd name="T29" fmla="*/ 1344 h 2208"/>
                <a:gd name="T30" fmla="*/ 1296 w 1392"/>
                <a:gd name="T31" fmla="*/ 1344 h 2208"/>
                <a:gd name="T32" fmla="*/ 1296 w 1392"/>
                <a:gd name="T33" fmla="*/ 480 h 2208"/>
                <a:gd name="T34" fmla="*/ 1248 w 1392"/>
                <a:gd name="T35" fmla="*/ 480 h 2208"/>
                <a:gd name="T36" fmla="*/ 1248 w 1392"/>
                <a:gd name="T37" fmla="*/ 528 h 2208"/>
                <a:gd name="T38" fmla="*/ 1104 w 1392"/>
                <a:gd name="T39" fmla="*/ 432 h 2208"/>
                <a:gd name="T40" fmla="*/ 1248 w 1392"/>
                <a:gd name="T41" fmla="*/ 336 h 2208"/>
                <a:gd name="T42" fmla="*/ 1248 w 1392"/>
                <a:gd name="T43" fmla="*/ 384 h 2208"/>
                <a:gd name="T44" fmla="*/ 1296 w 1392"/>
                <a:gd name="T45" fmla="*/ 384 h 2208"/>
                <a:gd name="T46" fmla="*/ 1296 w 1392"/>
                <a:gd name="T47" fmla="*/ 96 h 2208"/>
                <a:gd name="T48" fmla="*/ 240 w 1392"/>
                <a:gd name="T49" fmla="*/ 96 h 2208"/>
                <a:gd name="T50" fmla="*/ 240 w 1392"/>
                <a:gd name="T51" fmla="*/ 0 h 2208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392"/>
                <a:gd name="T79" fmla="*/ 0 h 2208"/>
                <a:gd name="T80" fmla="*/ 1392 w 1392"/>
                <a:gd name="T81" fmla="*/ 2208 h 2208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392" h="2208">
                  <a:moveTo>
                    <a:pt x="240" y="0"/>
                  </a:moveTo>
                  <a:lnTo>
                    <a:pt x="1392" y="0"/>
                  </a:lnTo>
                  <a:lnTo>
                    <a:pt x="1392" y="2160"/>
                  </a:lnTo>
                  <a:lnTo>
                    <a:pt x="144" y="2160"/>
                  </a:lnTo>
                  <a:lnTo>
                    <a:pt x="144" y="2208"/>
                  </a:lnTo>
                  <a:lnTo>
                    <a:pt x="0" y="2112"/>
                  </a:lnTo>
                  <a:lnTo>
                    <a:pt x="144" y="2016"/>
                  </a:lnTo>
                  <a:lnTo>
                    <a:pt x="144" y="2064"/>
                  </a:lnTo>
                  <a:lnTo>
                    <a:pt x="1296" y="2064"/>
                  </a:lnTo>
                  <a:lnTo>
                    <a:pt x="1296" y="1440"/>
                  </a:lnTo>
                  <a:lnTo>
                    <a:pt x="1200" y="1440"/>
                  </a:lnTo>
                  <a:lnTo>
                    <a:pt x="1200" y="1488"/>
                  </a:lnTo>
                  <a:lnTo>
                    <a:pt x="1056" y="1392"/>
                  </a:lnTo>
                  <a:lnTo>
                    <a:pt x="1200" y="1296"/>
                  </a:lnTo>
                  <a:lnTo>
                    <a:pt x="1200" y="1344"/>
                  </a:lnTo>
                  <a:lnTo>
                    <a:pt x="1296" y="1344"/>
                  </a:lnTo>
                  <a:lnTo>
                    <a:pt x="1296" y="480"/>
                  </a:lnTo>
                  <a:lnTo>
                    <a:pt x="1248" y="480"/>
                  </a:lnTo>
                  <a:lnTo>
                    <a:pt x="1248" y="528"/>
                  </a:lnTo>
                  <a:lnTo>
                    <a:pt x="1104" y="432"/>
                  </a:lnTo>
                  <a:lnTo>
                    <a:pt x="1248" y="336"/>
                  </a:lnTo>
                  <a:lnTo>
                    <a:pt x="1248" y="384"/>
                  </a:lnTo>
                  <a:lnTo>
                    <a:pt x="1296" y="384"/>
                  </a:lnTo>
                  <a:lnTo>
                    <a:pt x="1296" y="96"/>
                  </a:lnTo>
                  <a:lnTo>
                    <a:pt x="240" y="96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2" name="Rectangle 401"/>
            <p:cNvSpPr>
              <a:spLocks noChangeArrowheads="1"/>
            </p:cNvSpPr>
            <p:nvPr/>
          </p:nvSpPr>
          <p:spPr bwMode="auto">
            <a:xfrm>
              <a:off x="2514600" y="9372600"/>
              <a:ext cx="10668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Data</a:t>
              </a:r>
            </a:p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memory</a:t>
              </a:r>
            </a:p>
          </p:txBody>
        </p:sp>
        <p:sp>
          <p:nvSpPr>
            <p:cNvPr id="253" name="Rectangle 402"/>
            <p:cNvSpPr>
              <a:spLocks noChangeArrowheads="1"/>
            </p:cNvSpPr>
            <p:nvPr/>
          </p:nvSpPr>
          <p:spPr bwMode="auto">
            <a:xfrm>
              <a:off x="2514600" y="10836275"/>
              <a:ext cx="9906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Register</a:t>
              </a:r>
            </a:p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file</a:t>
              </a:r>
            </a:p>
            <a:p>
              <a:pPr>
                <a:defRPr/>
              </a:pPr>
              <a:r>
                <a:rPr lang="en-US" sz="1000" dirty="0" smtClean="0">
                  <a:latin typeface="Courier New" pitchFamily="49" charset="0"/>
                  <a:ea typeface="+mn-ea"/>
                </a:rPr>
                <a:t>%</a:t>
              </a:r>
              <a:r>
                <a:rPr lang="en-US" sz="1000" dirty="0" err="1" smtClean="0">
                  <a:latin typeface="Courier New" pitchFamily="49" charset="0"/>
                  <a:ea typeface="+mn-ea"/>
                </a:rPr>
                <a:t>rbx</a:t>
              </a:r>
              <a:r>
                <a:rPr lang="en-US" sz="1000" dirty="0" smtClean="0">
                  <a:latin typeface="Courier New" pitchFamily="49" charset="0"/>
                  <a:ea typeface="+mn-ea"/>
                </a:rPr>
                <a:t> </a:t>
              </a:r>
              <a:r>
                <a:rPr lang="en-US" sz="1000" dirty="0">
                  <a:latin typeface="Courier New" pitchFamily="49" charset="0"/>
                  <a:ea typeface="+mn-ea"/>
                </a:rPr>
                <a:t>= 0x300</a:t>
              </a:r>
            </a:p>
          </p:txBody>
        </p:sp>
        <p:sp>
          <p:nvSpPr>
            <p:cNvPr id="254" name="Rectangle 403"/>
            <p:cNvSpPr>
              <a:spLocks noChangeArrowheads="1"/>
            </p:cNvSpPr>
            <p:nvPr/>
          </p:nvSpPr>
          <p:spPr bwMode="auto">
            <a:xfrm>
              <a:off x="1066800" y="12115800"/>
              <a:ext cx="7620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63500" dist="25401" dir="2700000" algn="tl" rotWithShape="0">
                <a:srgbClr val="000000">
                  <a:alpha val="39999"/>
                </a:srgbClr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 sz="1200" dirty="0">
                  <a:latin typeface="Helvetica" pitchFamily="34" charset="0"/>
                  <a:ea typeface="+mn-ea"/>
                </a:rPr>
                <a:t>PC</a:t>
              </a:r>
            </a:p>
            <a:p>
              <a:pPr>
                <a:defRPr/>
              </a:pPr>
              <a:r>
                <a:rPr lang="en-US" sz="1200" dirty="0" smtClean="0">
                  <a:latin typeface="Courier New" pitchFamily="49" charset="0"/>
                  <a:ea typeface="+mn-ea"/>
                </a:rPr>
                <a:t>0x016</a:t>
              </a:r>
              <a:endParaRPr lang="en-US" sz="1200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255" name="Rectangle 404"/>
            <p:cNvSpPr>
              <a:spLocks noChangeArrowheads="1"/>
            </p:cNvSpPr>
            <p:nvPr/>
          </p:nvSpPr>
          <p:spPr bwMode="auto">
            <a:xfrm>
              <a:off x="1066800" y="10134600"/>
              <a:ext cx="6096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CC</a:t>
              </a:r>
            </a:p>
            <a:p>
              <a:pPr>
                <a:defRPr/>
              </a:pPr>
              <a:r>
                <a:rPr lang="en-US">
                  <a:latin typeface="Courier New" pitchFamily="49" charset="0"/>
                  <a:ea typeface="+mn-ea"/>
                </a:rPr>
                <a:t>000</a:t>
              </a:r>
            </a:p>
          </p:txBody>
        </p:sp>
        <p:sp>
          <p:nvSpPr>
            <p:cNvPr id="256" name="Text Box 405"/>
            <p:cNvSpPr txBox="1">
              <a:spLocks noChangeArrowheads="1"/>
            </p:cNvSpPr>
            <p:nvPr/>
          </p:nvSpPr>
          <p:spPr bwMode="auto">
            <a:xfrm>
              <a:off x="2207068" y="10439400"/>
              <a:ext cx="49124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/>
                <a:t>Read</a:t>
              </a:r>
            </a:p>
            <a:p>
              <a:pPr eaLnBrk="1" hangingPunct="1"/>
              <a:r>
                <a:rPr lang="en-US" sz="1000" dirty="0"/>
                <a:t>p</a:t>
              </a:r>
              <a:r>
                <a:rPr lang="en-US" sz="1000" dirty="0" smtClean="0"/>
                <a:t>orts</a:t>
              </a:r>
              <a:endParaRPr lang="en-US" sz="1000" dirty="0"/>
            </a:p>
          </p:txBody>
        </p:sp>
        <p:sp>
          <p:nvSpPr>
            <p:cNvPr id="257" name="Text Box 406"/>
            <p:cNvSpPr txBox="1">
              <a:spLocks noChangeArrowheads="1"/>
            </p:cNvSpPr>
            <p:nvPr/>
          </p:nvSpPr>
          <p:spPr bwMode="auto">
            <a:xfrm>
              <a:off x="3429000" y="10439400"/>
              <a:ext cx="48577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/>
                <a:t>Write</a:t>
              </a:r>
            </a:p>
            <a:p>
              <a:pPr eaLnBrk="1" hangingPunct="1"/>
              <a:r>
                <a:rPr lang="en-US" sz="1000" dirty="0"/>
                <a:t>p</a:t>
              </a:r>
              <a:r>
                <a:rPr lang="en-US" sz="1000" dirty="0" smtClean="0"/>
                <a:t>orts</a:t>
              </a:r>
              <a:endParaRPr lang="en-US" sz="1000" dirty="0"/>
            </a:p>
          </p:txBody>
        </p:sp>
        <p:grpSp>
          <p:nvGrpSpPr>
            <p:cNvPr id="258" name="Group 459"/>
            <p:cNvGrpSpPr>
              <a:grpSpLocks/>
            </p:cNvGrpSpPr>
            <p:nvPr/>
          </p:nvGrpSpPr>
          <p:grpSpPr bwMode="auto">
            <a:xfrm>
              <a:off x="2209800" y="9128125"/>
              <a:ext cx="1704975" cy="244475"/>
              <a:chOff x="4032" y="2976"/>
              <a:chExt cx="1074" cy="154"/>
            </a:xfrm>
          </p:grpSpPr>
          <p:sp>
            <p:nvSpPr>
              <p:cNvPr id="259" name="Text Box 460"/>
              <p:cNvSpPr txBox="1">
                <a:spLocks noChangeArrowheads="1"/>
              </p:cNvSpPr>
              <p:nvPr/>
            </p:nvSpPr>
            <p:spPr bwMode="auto">
              <a:xfrm>
                <a:off x="4032" y="2976"/>
                <a:ext cx="30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000"/>
                  <a:t>Read</a:t>
                </a:r>
              </a:p>
            </p:txBody>
          </p:sp>
          <p:sp>
            <p:nvSpPr>
              <p:cNvPr id="260" name="Text Box 461"/>
              <p:cNvSpPr txBox="1">
                <a:spLocks noChangeArrowheads="1"/>
              </p:cNvSpPr>
              <p:nvPr/>
            </p:nvSpPr>
            <p:spPr bwMode="auto">
              <a:xfrm>
                <a:off x="4800" y="2976"/>
                <a:ext cx="30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000"/>
                  <a:t>Write</a:t>
                </a:r>
              </a:p>
            </p:txBody>
          </p:sp>
        </p:grpSp>
      </p:grpSp>
      <p:grpSp>
        <p:nvGrpSpPr>
          <p:cNvPr id="261" name="Group 260"/>
          <p:cNvGrpSpPr/>
          <p:nvPr/>
        </p:nvGrpSpPr>
        <p:grpSpPr>
          <a:xfrm>
            <a:off x="1676400" y="9829800"/>
            <a:ext cx="3429000" cy="3733800"/>
            <a:chOff x="609600" y="8763000"/>
            <a:chExt cx="3429000" cy="3733800"/>
          </a:xfrm>
        </p:grpSpPr>
        <p:sp>
          <p:nvSpPr>
            <p:cNvPr id="262" name="AutoShape 390"/>
            <p:cNvSpPr>
              <a:spLocks noChangeArrowheads="1"/>
            </p:cNvSpPr>
            <p:nvPr/>
          </p:nvSpPr>
          <p:spPr bwMode="auto">
            <a:xfrm>
              <a:off x="609600" y="8763000"/>
              <a:ext cx="1600200" cy="30480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50800" dir="2700000" algn="tl" rotWithShape="0">
                <a:schemeClr val="tx1">
                  <a:alpha val="40000"/>
                </a:schemeClr>
              </a:outerShdw>
            </a:effectLst>
          </p:spPr>
          <p:txBody>
            <a:bodyPr wrap="none" tIns="457200" anchorCtr="1"/>
            <a:lstStyle/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Combinational</a:t>
              </a:r>
            </a:p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l</a:t>
              </a:r>
              <a:r>
                <a:rPr lang="en-US" dirty="0" smtClean="0">
                  <a:latin typeface="Helvetica" pitchFamily="34" charset="0"/>
                  <a:ea typeface="+mn-ea"/>
                </a:rPr>
                <a:t>ogic</a:t>
              </a:r>
              <a:endParaRPr lang="en-US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263" name="AutoShape 391"/>
            <p:cNvSpPr>
              <a:spLocks noChangeArrowheads="1"/>
            </p:cNvSpPr>
            <p:nvPr/>
          </p:nvSpPr>
          <p:spPr bwMode="auto">
            <a:xfrm>
              <a:off x="914400" y="9829800"/>
              <a:ext cx="990600" cy="9906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innerShdw dist="63500" dir="13500000">
                <a:prstClr val="black">
                  <a:alpha val="50000"/>
                </a:prstClr>
              </a:inn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34" charset="0"/>
                <a:ea typeface="+mn-ea"/>
              </a:endParaRPr>
            </a:p>
          </p:txBody>
        </p:sp>
        <p:sp>
          <p:nvSpPr>
            <p:cNvPr id="264" name="Rectangle 392"/>
            <p:cNvSpPr>
              <a:spLocks noChangeArrowheads="1"/>
            </p:cNvSpPr>
            <p:nvPr/>
          </p:nvSpPr>
          <p:spPr bwMode="auto">
            <a:xfrm rot="5400000" flipV="1">
              <a:off x="3656013" y="10742613"/>
              <a:ext cx="609600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" name="AutoShape 393"/>
            <p:cNvSpPr>
              <a:spLocks noChangeArrowheads="1"/>
            </p:cNvSpPr>
            <p:nvPr/>
          </p:nvSpPr>
          <p:spPr bwMode="auto">
            <a:xfrm>
              <a:off x="2209800" y="11201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" name="AutoShape 394"/>
            <p:cNvSpPr>
              <a:spLocks noChangeArrowheads="1"/>
            </p:cNvSpPr>
            <p:nvPr/>
          </p:nvSpPr>
          <p:spPr bwMode="auto">
            <a:xfrm flipH="1">
              <a:off x="2209800" y="10820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" name="AutoShape 395"/>
            <p:cNvSpPr>
              <a:spLocks noChangeArrowheads="1"/>
            </p:cNvSpPr>
            <p:nvPr/>
          </p:nvSpPr>
          <p:spPr bwMode="auto">
            <a:xfrm>
              <a:off x="2209800" y="9753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" name="AutoShape 396"/>
            <p:cNvSpPr>
              <a:spLocks noChangeArrowheads="1"/>
            </p:cNvSpPr>
            <p:nvPr/>
          </p:nvSpPr>
          <p:spPr bwMode="auto">
            <a:xfrm flipH="1">
              <a:off x="2209800" y="9372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" name="AutoShape 397"/>
            <p:cNvSpPr>
              <a:spLocks noChangeArrowheads="1"/>
            </p:cNvSpPr>
            <p:nvPr/>
          </p:nvSpPr>
          <p:spPr bwMode="auto">
            <a:xfrm rot="5400000" flipH="1">
              <a:off x="1219200" y="10515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" name="AutoShape 398"/>
            <p:cNvSpPr>
              <a:spLocks noChangeArrowheads="1"/>
            </p:cNvSpPr>
            <p:nvPr/>
          </p:nvSpPr>
          <p:spPr bwMode="auto">
            <a:xfrm rot="5400000" flipH="1">
              <a:off x="1219200" y="98298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1" name="AutoShape 399"/>
            <p:cNvSpPr>
              <a:spLocks noChangeArrowheads="1"/>
            </p:cNvSpPr>
            <p:nvPr/>
          </p:nvSpPr>
          <p:spPr bwMode="auto">
            <a:xfrm rot="5400000" flipH="1">
              <a:off x="1295400" y="118110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2" name="Freeform 400"/>
            <p:cNvSpPr>
              <a:spLocks/>
            </p:cNvSpPr>
            <p:nvPr/>
          </p:nvSpPr>
          <p:spPr bwMode="auto">
            <a:xfrm>
              <a:off x="1828800" y="8991600"/>
              <a:ext cx="2209800" cy="3505200"/>
            </a:xfrm>
            <a:custGeom>
              <a:avLst/>
              <a:gdLst>
                <a:gd name="T0" fmla="*/ 240 w 1392"/>
                <a:gd name="T1" fmla="*/ 0 h 2208"/>
                <a:gd name="T2" fmla="*/ 1392 w 1392"/>
                <a:gd name="T3" fmla="*/ 0 h 2208"/>
                <a:gd name="T4" fmla="*/ 1392 w 1392"/>
                <a:gd name="T5" fmla="*/ 2160 h 2208"/>
                <a:gd name="T6" fmla="*/ 144 w 1392"/>
                <a:gd name="T7" fmla="*/ 2160 h 2208"/>
                <a:gd name="T8" fmla="*/ 144 w 1392"/>
                <a:gd name="T9" fmla="*/ 2208 h 2208"/>
                <a:gd name="T10" fmla="*/ 0 w 1392"/>
                <a:gd name="T11" fmla="*/ 2112 h 2208"/>
                <a:gd name="T12" fmla="*/ 144 w 1392"/>
                <a:gd name="T13" fmla="*/ 2016 h 2208"/>
                <a:gd name="T14" fmla="*/ 144 w 1392"/>
                <a:gd name="T15" fmla="*/ 2064 h 2208"/>
                <a:gd name="T16" fmla="*/ 1296 w 1392"/>
                <a:gd name="T17" fmla="*/ 2064 h 2208"/>
                <a:gd name="T18" fmla="*/ 1296 w 1392"/>
                <a:gd name="T19" fmla="*/ 1440 h 2208"/>
                <a:gd name="T20" fmla="*/ 1200 w 1392"/>
                <a:gd name="T21" fmla="*/ 1440 h 2208"/>
                <a:gd name="T22" fmla="*/ 1200 w 1392"/>
                <a:gd name="T23" fmla="*/ 1488 h 2208"/>
                <a:gd name="T24" fmla="*/ 1056 w 1392"/>
                <a:gd name="T25" fmla="*/ 1392 h 2208"/>
                <a:gd name="T26" fmla="*/ 1200 w 1392"/>
                <a:gd name="T27" fmla="*/ 1296 h 2208"/>
                <a:gd name="T28" fmla="*/ 1200 w 1392"/>
                <a:gd name="T29" fmla="*/ 1344 h 2208"/>
                <a:gd name="T30" fmla="*/ 1296 w 1392"/>
                <a:gd name="T31" fmla="*/ 1344 h 2208"/>
                <a:gd name="T32" fmla="*/ 1296 w 1392"/>
                <a:gd name="T33" fmla="*/ 480 h 2208"/>
                <a:gd name="T34" fmla="*/ 1248 w 1392"/>
                <a:gd name="T35" fmla="*/ 480 h 2208"/>
                <a:gd name="T36" fmla="*/ 1248 w 1392"/>
                <a:gd name="T37" fmla="*/ 528 h 2208"/>
                <a:gd name="T38" fmla="*/ 1104 w 1392"/>
                <a:gd name="T39" fmla="*/ 432 h 2208"/>
                <a:gd name="T40" fmla="*/ 1248 w 1392"/>
                <a:gd name="T41" fmla="*/ 336 h 2208"/>
                <a:gd name="T42" fmla="*/ 1248 w 1392"/>
                <a:gd name="T43" fmla="*/ 384 h 2208"/>
                <a:gd name="T44" fmla="*/ 1296 w 1392"/>
                <a:gd name="T45" fmla="*/ 384 h 2208"/>
                <a:gd name="T46" fmla="*/ 1296 w 1392"/>
                <a:gd name="T47" fmla="*/ 96 h 2208"/>
                <a:gd name="T48" fmla="*/ 240 w 1392"/>
                <a:gd name="T49" fmla="*/ 96 h 2208"/>
                <a:gd name="T50" fmla="*/ 240 w 1392"/>
                <a:gd name="T51" fmla="*/ 0 h 2208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392"/>
                <a:gd name="T79" fmla="*/ 0 h 2208"/>
                <a:gd name="T80" fmla="*/ 1392 w 1392"/>
                <a:gd name="T81" fmla="*/ 2208 h 2208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392" h="2208">
                  <a:moveTo>
                    <a:pt x="240" y="0"/>
                  </a:moveTo>
                  <a:lnTo>
                    <a:pt x="1392" y="0"/>
                  </a:lnTo>
                  <a:lnTo>
                    <a:pt x="1392" y="2160"/>
                  </a:lnTo>
                  <a:lnTo>
                    <a:pt x="144" y="2160"/>
                  </a:lnTo>
                  <a:lnTo>
                    <a:pt x="144" y="2208"/>
                  </a:lnTo>
                  <a:lnTo>
                    <a:pt x="0" y="2112"/>
                  </a:lnTo>
                  <a:lnTo>
                    <a:pt x="144" y="2016"/>
                  </a:lnTo>
                  <a:lnTo>
                    <a:pt x="144" y="2064"/>
                  </a:lnTo>
                  <a:lnTo>
                    <a:pt x="1296" y="2064"/>
                  </a:lnTo>
                  <a:lnTo>
                    <a:pt x="1296" y="1440"/>
                  </a:lnTo>
                  <a:lnTo>
                    <a:pt x="1200" y="1440"/>
                  </a:lnTo>
                  <a:lnTo>
                    <a:pt x="1200" y="1488"/>
                  </a:lnTo>
                  <a:lnTo>
                    <a:pt x="1056" y="1392"/>
                  </a:lnTo>
                  <a:lnTo>
                    <a:pt x="1200" y="1296"/>
                  </a:lnTo>
                  <a:lnTo>
                    <a:pt x="1200" y="1344"/>
                  </a:lnTo>
                  <a:lnTo>
                    <a:pt x="1296" y="1344"/>
                  </a:lnTo>
                  <a:lnTo>
                    <a:pt x="1296" y="480"/>
                  </a:lnTo>
                  <a:lnTo>
                    <a:pt x="1248" y="480"/>
                  </a:lnTo>
                  <a:lnTo>
                    <a:pt x="1248" y="528"/>
                  </a:lnTo>
                  <a:lnTo>
                    <a:pt x="1104" y="432"/>
                  </a:lnTo>
                  <a:lnTo>
                    <a:pt x="1248" y="336"/>
                  </a:lnTo>
                  <a:lnTo>
                    <a:pt x="1248" y="384"/>
                  </a:lnTo>
                  <a:lnTo>
                    <a:pt x="1296" y="384"/>
                  </a:lnTo>
                  <a:lnTo>
                    <a:pt x="1296" y="96"/>
                  </a:lnTo>
                  <a:lnTo>
                    <a:pt x="240" y="96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3" name="Rectangle 401"/>
            <p:cNvSpPr>
              <a:spLocks noChangeArrowheads="1"/>
            </p:cNvSpPr>
            <p:nvPr/>
          </p:nvSpPr>
          <p:spPr bwMode="auto">
            <a:xfrm>
              <a:off x="2514600" y="9372600"/>
              <a:ext cx="10668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Data</a:t>
              </a:r>
            </a:p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memory</a:t>
              </a:r>
            </a:p>
          </p:txBody>
        </p:sp>
        <p:sp>
          <p:nvSpPr>
            <p:cNvPr id="274" name="Rectangle 402"/>
            <p:cNvSpPr>
              <a:spLocks noChangeArrowheads="1"/>
            </p:cNvSpPr>
            <p:nvPr/>
          </p:nvSpPr>
          <p:spPr bwMode="auto">
            <a:xfrm>
              <a:off x="2514600" y="10836275"/>
              <a:ext cx="9906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Register</a:t>
              </a:r>
            </a:p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file</a:t>
              </a:r>
            </a:p>
            <a:p>
              <a:pPr>
                <a:defRPr/>
              </a:pPr>
              <a:r>
                <a:rPr lang="en-US" sz="1000" dirty="0" smtClean="0">
                  <a:latin typeface="Courier New" pitchFamily="49" charset="0"/>
                  <a:ea typeface="+mn-ea"/>
                </a:rPr>
                <a:t>%</a:t>
              </a:r>
              <a:r>
                <a:rPr lang="en-US" sz="1000" dirty="0" err="1" smtClean="0">
                  <a:latin typeface="Courier New" pitchFamily="49" charset="0"/>
                  <a:ea typeface="+mn-ea"/>
                </a:rPr>
                <a:t>rbx</a:t>
              </a:r>
              <a:r>
                <a:rPr lang="en-US" sz="1000" dirty="0" smtClean="0">
                  <a:latin typeface="Courier New" pitchFamily="49" charset="0"/>
                  <a:ea typeface="+mn-ea"/>
                </a:rPr>
                <a:t> </a:t>
              </a:r>
              <a:r>
                <a:rPr lang="en-US" sz="1000" dirty="0">
                  <a:latin typeface="Courier New" pitchFamily="49" charset="0"/>
                  <a:ea typeface="+mn-ea"/>
                </a:rPr>
                <a:t>= 0x300</a:t>
              </a:r>
            </a:p>
          </p:txBody>
        </p:sp>
        <p:sp>
          <p:nvSpPr>
            <p:cNvPr id="275" name="Rectangle 403"/>
            <p:cNvSpPr>
              <a:spLocks noChangeArrowheads="1"/>
            </p:cNvSpPr>
            <p:nvPr/>
          </p:nvSpPr>
          <p:spPr bwMode="auto">
            <a:xfrm>
              <a:off x="1066800" y="12115800"/>
              <a:ext cx="7620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63500" dist="25401" dir="2700000" algn="tl" rotWithShape="0">
                <a:srgbClr val="000000">
                  <a:alpha val="39999"/>
                </a:srgbClr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 sz="1200" dirty="0">
                  <a:latin typeface="Helvetica" pitchFamily="34" charset="0"/>
                  <a:ea typeface="+mn-ea"/>
                </a:rPr>
                <a:t>PC</a:t>
              </a:r>
            </a:p>
            <a:p>
              <a:pPr>
                <a:defRPr/>
              </a:pPr>
              <a:r>
                <a:rPr lang="en-US" sz="1200" dirty="0" smtClean="0">
                  <a:latin typeface="Courier New" pitchFamily="49" charset="0"/>
                  <a:ea typeface="+mn-ea"/>
                </a:rPr>
                <a:t>0x016</a:t>
              </a:r>
              <a:endParaRPr lang="en-US" sz="1200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276" name="Rectangle 404"/>
            <p:cNvSpPr>
              <a:spLocks noChangeArrowheads="1"/>
            </p:cNvSpPr>
            <p:nvPr/>
          </p:nvSpPr>
          <p:spPr bwMode="auto">
            <a:xfrm>
              <a:off x="1066800" y="10134600"/>
              <a:ext cx="6096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CC</a:t>
              </a:r>
            </a:p>
            <a:p>
              <a:pPr>
                <a:defRPr/>
              </a:pPr>
              <a:r>
                <a:rPr lang="en-US">
                  <a:latin typeface="Courier New" pitchFamily="49" charset="0"/>
                  <a:ea typeface="+mn-ea"/>
                </a:rPr>
                <a:t>000</a:t>
              </a:r>
            </a:p>
          </p:txBody>
        </p:sp>
        <p:sp>
          <p:nvSpPr>
            <p:cNvPr id="277" name="Text Box 405"/>
            <p:cNvSpPr txBox="1">
              <a:spLocks noChangeArrowheads="1"/>
            </p:cNvSpPr>
            <p:nvPr/>
          </p:nvSpPr>
          <p:spPr bwMode="auto">
            <a:xfrm>
              <a:off x="2207068" y="10439400"/>
              <a:ext cx="49124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/>
                <a:t>Read</a:t>
              </a:r>
            </a:p>
            <a:p>
              <a:pPr eaLnBrk="1" hangingPunct="1"/>
              <a:r>
                <a:rPr lang="en-US" sz="1000" dirty="0"/>
                <a:t>p</a:t>
              </a:r>
              <a:r>
                <a:rPr lang="en-US" sz="1000" dirty="0" smtClean="0"/>
                <a:t>orts</a:t>
              </a:r>
              <a:endParaRPr lang="en-US" sz="1000" dirty="0"/>
            </a:p>
          </p:txBody>
        </p:sp>
        <p:sp>
          <p:nvSpPr>
            <p:cNvPr id="278" name="Text Box 406"/>
            <p:cNvSpPr txBox="1">
              <a:spLocks noChangeArrowheads="1"/>
            </p:cNvSpPr>
            <p:nvPr/>
          </p:nvSpPr>
          <p:spPr bwMode="auto">
            <a:xfrm>
              <a:off x="3429000" y="10439400"/>
              <a:ext cx="48577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/>
                <a:t>Write</a:t>
              </a:r>
            </a:p>
            <a:p>
              <a:pPr eaLnBrk="1" hangingPunct="1"/>
              <a:r>
                <a:rPr lang="en-US" sz="1000" dirty="0"/>
                <a:t>p</a:t>
              </a:r>
              <a:r>
                <a:rPr lang="en-US" sz="1000" dirty="0" smtClean="0"/>
                <a:t>orts</a:t>
              </a:r>
              <a:endParaRPr lang="en-US" sz="1000" dirty="0"/>
            </a:p>
          </p:txBody>
        </p:sp>
        <p:grpSp>
          <p:nvGrpSpPr>
            <p:cNvPr id="279" name="Group 459"/>
            <p:cNvGrpSpPr>
              <a:grpSpLocks/>
            </p:cNvGrpSpPr>
            <p:nvPr/>
          </p:nvGrpSpPr>
          <p:grpSpPr bwMode="auto">
            <a:xfrm>
              <a:off x="2209800" y="9128125"/>
              <a:ext cx="1704975" cy="244475"/>
              <a:chOff x="4032" y="2976"/>
              <a:chExt cx="1074" cy="154"/>
            </a:xfrm>
          </p:grpSpPr>
          <p:sp>
            <p:nvSpPr>
              <p:cNvPr id="280" name="Text Box 460"/>
              <p:cNvSpPr txBox="1">
                <a:spLocks noChangeArrowheads="1"/>
              </p:cNvSpPr>
              <p:nvPr/>
            </p:nvSpPr>
            <p:spPr bwMode="auto">
              <a:xfrm>
                <a:off x="4032" y="2976"/>
                <a:ext cx="30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000"/>
                  <a:t>Read</a:t>
                </a:r>
              </a:p>
            </p:txBody>
          </p:sp>
          <p:sp>
            <p:nvSpPr>
              <p:cNvPr id="281" name="Text Box 461"/>
              <p:cNvSpPr txBox="1">
                <a:spLocks noChangeArrowheads="1"/>
              </p:cNvSpPr>
              <p:nvPr/>
            </p:nvSpPr>
            <p:spPr bwMode="auto">
              <a:xfrm>
                <a:off x="4800" y="2976"/>
                <a:ext cx="30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000"/>
                  <a:t>Write</a:t>
                </a:r>
              </a:p>
            </p:txBody>
          </p:sp>
        </p:grpSp>
      </p:grpSp>
      <p:grpSp>
        <p:nvGrpSpPr>
          <p:cNvPr id="282" name="Group 281"/>
          <p:cNvGrpSpPr/>
          <p:nvPr/>
        </p:nvGrpSpPr>
        <p:grpSpPr>
          <a:xfrm>
            <a:off x="1828800" y="9982200"/>
            <a:ext cx="3429000" cy="3733800"/>
            <a:chOff x="609600" y="8763000"/>
            <a:chExt cx="3429000" cy="3733800"/>
          </a:xfrm>
        </p:grpSpPr>
        <p:sp>
          <p:nvSpPr>
            <p:cNvPr id="283" name="AutoShape 390"/>
            <p:cNvSpPr>
              <a:spLocks noChangeArrowheads="1"/>
            </p:cNvSpPr>
            <p:nvPr/>
          </p:nvSpPr>
          <p:spPr bwMode="auto">
            <a:xfrm>
              <a:off x="609600" y="8763000"/>
              <a:ext cx="1600200" cy="30480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50800" dir="2700000" algn="tl" rotWithShape="0">
                <a:schemeClr val="tx1">
                  <a:alpha val="40000"/>
                </a:schemeClr>
              </a:outerShdw>
            </a:effectLst>
          </p:spPr>
          <p:txBody>
            <a:bodyPr wrap="none" tIns="457200" anchorCtr="1"/>
            <a:lstStyle/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Combinational</a:t>
              </a:r>
            </a:p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l</a:t>
              </a:r>
              <a:r>
                <a:rPr lang="en-US" dirty="0" smtClean="0">
                  <a:latin typeface="Helvetica" pitchFamily="34" charset="0"/>
                  <a:ea typeface="+mn-ea"/>
                </a:rPr>
                <a:t>ogic</a:t>
              </a:r>
              <a:endParaRPr lang="en-US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284" name="AutoShape 391"/>
            <p:cNvSpPr>
              <a:spLocks noChangeArrowheads="1"/>
            </p:cNvSpPr>
            <p:nvPr/>
          </p:nvSpPr>
          <p:spPr bwMode="auto">
            <a:xfrm>
              <a:off x="914400" y="9829800"/>
              <a:ext cx="990600" cy="9906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innerShdw dist="63500" dir="13500000">
                <a:prstClr val="black">
                  <a:alpha val="50000"/>
                </a:prstClr>
              </a:inn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34" charset="0"/>
                <a:ea typeface="+mn-ea"/>
              </a:endParaRPr>
            </a:p>
          </p:txBody>
        </p:sp>
        <p:sp>
          <p:nvSpPr>
            <p:cNvPr id="285" name="Rectangle 392"/>
            <p:cNvSpPr>
              <a:spLocks noChangeArrowheads="1"/>
            </p:cNvSpPr>
            <p:nvPr/>
          </p:nvSpPr>
          <p:spPr bwMode="auto">
            <a:xfrm rot="5400000" flipV="1">
              <a:off x="3656013" y="10742613"/>
              <a:ext cx="609600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" name="AutoShape 393"/>
            <p:cNvSpPr>
              <a:spLocks noChangeArrowheads="1"/>
            </p:cNvSpPr>
            <p:nvPr/>
          </p:nvSpPr>
          <p:spPr bwMode="auto">
            <a:xfrm>
              <a:off x="2209800" y="11201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" name="AutoShape 394"/>
            <p:cNvSpPr>
              <a:spLocks noChangeArrowheads="1"/>
            </p:cNvSpPr>
            <p:nvPr/>
          </p:nvSpPr>
          <p:spPr bwMode="auto">
            <a:xfrm flipH="1">
              <a:off x="2209800" y="10820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" name="AutoShape 395"/>
            <p:cNvSpPr>
              <a:spLocks noChangeArrowheads="1"/>
            </p:cNvSpPr>
            <p:nvPr/>
          </p:nvSpPr>
          <p:spPr bwMode="auto">
            <a:xfrm>
              <a:off x="2209800" y="9753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" name="AutoShape 396"/>
            <p:cNvSpPr>
              <a:spLocks noChangeArrowheads="1"/>
            </p:cNvSpPr>
            <p:nvPr/>
          </p:nvSpPr>
          <p:spPr bwMode="auto">
            <a:xfrm flipH="1">
              <a:off x="2209800" y="9372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" name="AutoShape 397"/>
            <p:cNvSpPr>
              <a:spLocks noChangeArrowheads="1"/>
            </p:cNvSpPr>
            <p:nvPr/>
          </p:nvSpPr>
          <p:spPr bwMode="auto">
            <a:xfrm rot="5400000" flipH="1">
              <a:off x="1219200" y="10515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" name="AutoShape 398"/>
            <p:cNvSpPr>
              <a:spLocks noChangeArrowheads="1"/>
            </p:cNvSpPr>
            <p:nvPr/>
          </p:nvSpPr>
          <p:spPr bwMode="auto">
            <a:xfrm rot="5400000" flipH="1">
              <a:off x="1219200" y="98298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" name="AutoShape 399"/>
            <p:cNvSpPr>
              <a:spLocks noChangeArrowheads="1"/>
            </p:cNvSpPr>
            <p:nvPr/>
          </p:nvSpPr>
          <p:spPr bwMode="auto">
            <a:xfrm rot="5400000" flipH="1">
              <a:off x="1295400" y="118110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3" name="Freeform 400"/>
            <p:cNvSpPr>
              <a:spLocks/>
            </p:cNvSpPr>
            <p:nvPr/>
          </p:nvSpPr>
          <p:spPr bwMode="auto">
            <a:xfrm>
              <a:off x="1828800" y="8991600"/>
              <a:ext cx="2209800" cy="3505200"/>
            </a:xfrm>
            <a:custGeom>
              <a:avLst/>
              <a:gdLst>
                <a:gd name="T0" fmla="*/ 240 w 1392"/>
                <a:gd name="T1" fmla="*/ 0 h 2208"/>
                <a:gd name="T2" fmla="*/ 1392 w 1392"/>
                <a:gd name="T3" fmla="*/ 0 h 2208"/>
                <a:gd name="T4" fmla="*/ 1392 w 1392"/>
                <a:gd name="T5" fmla="*/ 2160 h 2208"/>
                <a:gd name="T6" fmla="*/ 144 w 1392"/>
                <a:gd name="T7" fmla="*/ 2160 h 2208"/>
                <a:gd name="T8" fmla="*/ 144 w 1392"/>
                <a:gd name="T9" fmla="*/ 2208 h 2208"/>
                <a:gd name="T10" fmla="*/ 0 w 1392"/>
                <a:gd name="T11" fmla="*/ 2112 h 2208"/>
                <a:gd name="T12" fmla="*/ 144 w 1392"/>
                <a:gd name="T13" fmla="*/ 2016 h 2208"/>
                <a:gd name="T14" fmla="*/ 144 w 1392"/>
                <a:gd name="T15" fmla="*/ 2064 h 2208"/>
                <a:gd name="T16" fmla="*/ 1296 w 1392"/>
                <a:gd name="T17" fmla="*/ 2064 h 2208"/>
                <a:gd name="T18" fmla="*/ 1296 w 1392"/>
                <a:gd name="T19" fmla="*/ 1440 h 2208"/>
                <a:gd name="T20" fmla="*/ 1200 w 1392"/>
                <a:gd name="T21" fmla="*/ 1440 h 2208"/>
                <a:gd name="T22" fmla="*/ 1200 w 1392"/>
                <a:gd name="T23" fmla="*/ 1488 h 2208"/>
                <a:gd name="T24" fmla="*/ 1056 w 1392"/>
                <a:gd name="T25" fmla="*/ 1392 h 2208"/>
                <a:gd name="T26" fmla="*/ 1200 w 1392"/>
                <a:gd name="T27" fmla="*/ 1296 h 2208"/>
                <a:gd name="T28" fmla="*/ 1200 w 1392"/>
                <a:gd name="T29" fmla="*/ 1344 h 2208"/>
                <a:gd name="T30" fmla="*/ 1296 w 1392"/>
                <a:gd name="T31" fmla="*/ 1344 h 2208"/>
                <a:gd name="T32" fmla="*/ 1296 w 1392"/>
                <a:gd name="T33" fmla="*/ 480 h 2208"/>
                <a:gd name="T34" fmla="*/ 1248 w 1392"/>
                <a:gd name="T35" fmla="*/ 480 h 2208"/>
                <a:gd name="T36" fmla="*/ 1248 w 1392"/>
                <a:gd name="T37" fmla="*/ 528 h 2208"/>
                <a:gd name="T38" fmla="*/ 1104 w 1392"/>
                <a:gd name="T39" fmla="*/ 432 h 2208"/>
                <a:gd name="T40" fmla="*/ 1248 w 1392"/>
                <a:gd name="T41" fmla="*/ 336 h 2208"/>
                <a:gd name="T42" fmla="*/ 1248 w 1392"/>
                <a:gd name="T43" fmla="*/ 384 h 2208"/>
                <a:gd name="T44" fmla="*/ 1296 w 1392"/>
                <a:gd name="T45" fmla="*/ 384 h 2208"/>
                <a:gd name="T46" fmla="*/ 1296 w 1392"/>
                <a:gd name="T47" fmla="*/ 96 h 2208"/>
                <a:gd name="T48" fmla="*/ 240 w 1392"/>
                <a:gd name="T49" fmla="*/ 96 h 2208"/>
                <a:gd name="T50" fmla="*/ 240 w 1392"/>
                <a:gd name="T51" fmla="*/ 0 h 2208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392"/>
                <a:gd name="T79" fmla="*/ 0 h 2208"/>
                <a:gd name="T80" fmla="*/ 1392 w 1392"/>
                <a:gd name="T81" fmla="*/ 2208 h 2208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392" h="2208">
                  <a:moveTo>
                    <a:pt x="240" y="0"/>
                  </a:moveTo>
                  <a:lnTo>
                    <a:pt x="1392" y="0"/>
                  </a:lnTo>
                  <a:lnTo>
                    <a:pt x="1392" y="2160"/>
                  </a:lnTo>
                  <a:lnTo>
                    <a:pt x="144" y="2160"/>
                  </a:lnTo>
                  <a:lnTo>
                    <a:pt x="144" y="2208"/>
                  </a:lnTo>
                  <a:lnTo>
                    <a:pt x="0" y="2112"/>
                  </a:lnTo>
                  <a:lnTo>
                    <a:pt x="144" y="2016"/>
                  </a:lnTo>
                  <a:lnTo>
                    <a:pt x="144" y="2064"/>
                  </a:lnTo>
                  <a:lnTo>
                    <a:pt x="1296" y="2064"/>
                  </a:lnTo>
                  <a:lnTo>
                    <a:pt x="1296" y="1440"/>
                  </a:lnTo>
                  <a:lnTo>
                    <a:pt x="1200" y="1440"/>
                  </a:lnTo>
                  <a:lnTo>
                    <a:pt x="1200" y="1488"/>
                  </a:lnTo>
                  <a:lnTo>
                    <a:pt x="1056" y="1392"/>
                  </a:lnTo>
                  <a:lnTo>
                    <a:pt x="1200" y="1296"/>
                  </a:lnTo>
                  <a:lnTo>
                    <a:pt x="1200" y="1344"/>
                  </a:lnTo>
                  <a:lnTo>
                    <a:pt x="1296" y="1344"/>
                  </a:lnTo>
                  <a:lnTo>
                    <a:pt x="1296" y="480"/>
                  </a:lnTo>
                  <a:lnTo>
                    <a:pt x="1248" y="480"/>
                  </a:lnTo>
                  <a:lnTo>
                    <a:pt x="1248" y="528"/>
                  </a:lnTo>
                  <a:lnTo>
                    <a:pt x="1104" y="432"/>
                  </a:lnTo>
                  <a:lnTo>
                    <a:pt x="1248" y="336"/>
                  </a:lnTo>
                  <a:lnTo>
                    <a:pt x="1248" y="384"/>
                  </a:lnTo>
                  <a:lnTo>
                    <a:pt x="1296" y="384"/>
                  </a:lnTo>
                  <a:lnTo>
                    <a:pt x="1296" y="96"/>
                  </a:lnTo>
                  <a:lnTo>
                    <a:pt x="240" y="96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4" name="Rectangle 401"/>
            <p:cNvSpPr>
              <a:spLocks noChangeArrowheads="1"/>
            </p:cNvSpPr>
            <p:nvPr/>
          </p:nvSpPr>
          <p:spPr bwMode="auto">
            <a:xfrm>
              <a:off x="2514600" y="9372600"/>
              <a:ext cx="10668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Data</a:t>
              </a:r>
            </a:p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memory</a:t>
              </a:r>
            </a:p>
          </p:txBody>
        </p:sp>
        <p:sp>
          <p:nvSpPr>
            <p:cNvPr id="295" name="Rectangle 402"/>
            <p:cNvSpPr>
              <a:spLocks noChangeArrowheads="1"/>
            </p:cNvSpPr>
            <p:nvPr/>
          </p:nvSpPr>
          <p:spPr bwMode="auto">
            <a:xfrm>
              <a:off x="2514600" y="10836275"/>
              <a:ext cx="9906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Register</a:t>
              </a:r>
            </a:p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file</a:t>
              </a:r>
            </a:p>
            <a:p>
              <a:pPr>
                <a:defRPr/>
              </a:pPr>
              <a:r>
                <a:rPr lang="en-US" sz="1000" dirty="0" smtClean="0">
                  <a:latin typeface="Courier New" pitchFamily="49" charset="0"/>
                  <a:ea typeface="+mn-ea"/>
                </a:rPr>
                <a:t>%</a:t>
              </a:r>
              <a:r>
                <a:rPr lang="en-US" sz="1000" dirty="0" err="1" smtClean="0">
                  <a:latin typeface="Courier New" pitchFamily="49" charset="0"/>
                  <a:ea typeface="+mn-ea"/>
                </a:rPr>
                <a:t>rbx</a:t>
              </a:r>
              <a:r>
                <a:rPr lang="en-US" sz="1000" dirty="0" smtClean="0">
                  <a:latin typeface="Courier New" pitchFamily="49" charset="0"/>
                  <a:ea typeface="+mn-ea"/>
                </a:rPr>
                <a:t> </a:t>
              </a:r>
              <a:r>
                <a:rPr lang="en-US" sz="1000" dirty="0">
                  <a:latin typeface="Courier New" pitchFamily="49" charset="0"/>
                  <a:ea typeface="+mn-ea"/>
                </a:rPr>
                <a:t>= 0x300</a:t>
              </a:r>
            </a:p>
          </p:txBody>
        </p:sp>
        <p:sp>
          <p:nvSpPr>
            <p:cNvPr id="296" name="Rectangle 403"/>
            <p:cNvSpPr>
              <a:spLocks noChangeArrowheads="1"/>
            </p:cNvSpPr>
            <p:nvPr/>
          </p:nvSpPr>
          <p:spPr bwMode="auto">
            <a:xfrm>
              <a:off x="1066800" y="12115800"/>
              <a:ext cx="7620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63500" dist="25401" dir="2700000" algn="tl" rotWithShape="0">
                <a:srgbClr val="000000">
                  <a:alpha val="39999"/>
                </a:srgbClr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 sz="1200" dirty="0">
                  <a:latin typeface="Helvetica" pitchFamily="34" charset="0"/>
                  <a:ea typeface="+mn-ea"/>
                </a:rPr>
                <a:t>PC</a:t>
              </a:r>
            </a:p>
            <a:p>
              <a:pPr>
                <a:defRPr/>
              </a:pPr>
              <a:r>
                <a:rPr lang="en-US" sz="1200" dirty="0" smtClean="0">
                  <a:latin typeface="Courier New" pitchFamily="49" charset="0"/>
                  <a:ea typeface="+mn-ea"/>
                </a:rPr>
                <a:t>0x016</a:t>
              </a:r>
              <a:endParaRPr lang="en-US" sz="1200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297" name="Rectangle 404"/>
            <p:cNvSpPr>
              <a:spLocks noChangeArrowheads="1"/>
            </p:cNvSpPr>
            <p:nvPr/>
          </p:nvSpPr>
          <p:spPr bwMode="auto">
            <a:xfrm>
              <a:off x="1066800" y="10134600"/>
              <a:ext cx="6096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CC</a:t>
              </a:r>
            </a:p>
            <a:p>
              <a:pPr>
                <a:defRPr/>
              </a:pPr>
              <a:r>
                <a:rPr lang="en-US">
                  <a:latin typeface="Courier New" pitchFamily="49" charset="0"/>
                  <a:ea typeface="+mn-ea"/>
                </a:rPr>
                <a:t>000</a:t>
              </a:r>
            </a:p>
          </p:txBody>
        </p:sp>
        <p:sp>
          <p:nvSpPr>
            <p:cNvPr id="298" name="Text Box 405"/>
            <p:cNvSpPr txBox="1">
              <a:spLocks noChangeArrowheads="1"/>
            </p:cNvSpPr>
            <p:nvPr/>
          </p:nvSpPr>
          <p:spPr bwMode="auto">
            <a:xfrm>
              <a:off x="2207068" y="10439400"/>
              <a:ext cx="49124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/>
                <a:t>Read</a:t>
              </a:r>
            </a:p>
            <a:p>
              <a:pPr eaLnBrk="1" hangingPunct="1"/>
              <a:r>
                <a:rPr lang="en-US" sz="1000" dirty="0"/>
                <a:t>p</a:t>
              </a:r>
              <a:r>
                <a:rPr lang="en-US" sz="1000" dirty="0" smtClean="0"/>
                <a:t>orts</a:t>
              </a:r>
              <a:endParaRPr lang="en-US" sz="1000" dirty="0"/>
            </a:p>
          </p:txBody>
        </p:sp>
        <p:sp>
          <p:nvSpPr>
            <p:cNvPr id="299" name="Text Box 406"/>
            <p:cNvSpPr txBox="1">
              <a:spLocks noChangeArrowheads="1"/>
            </p:cNvSpPr>
            <p:nvPr/>
          </p:nvSpPr>
          <p:spPr bwMode="auto">
            <a:xfrm>
              <a:off x="3429000" y="10439400"/>
              <a:ext cx="48577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/>
                <a:t>Write</a:t>
              </a:r>
            </a:p>
            <a:p>
              <a:pPr eaLnBrk="1" hangingPunct="1"/>
              <a:r>
                <a:rPr lang="en-US" sz="1000" dirty="0"/>
                <a:t>p</a:t>
              </a:r>
              <a:r>
                <a:rPr lang="en-US" sz="1000" dirty="0" smtClean="0"/>
                <a:t>orts</a:t>
              </a:r>
              <a:endParaRPr lang="en-US" sz="1000" dirty="0"/>
            </a:p>
          </p:txBody>
        </p:sp>
        <p:grpSp>
          <p:nvGrpSpPr>
            <p:cNvPr id="300" name="Group 459"/>
            <p:cNvGrpSpPr>
              <a:grpSpLocks/>
            </p:cNvGrpSpPr>
            <p:nvPr/>
          </p:nvGrpSpPr>
          <p:grpSpPr bwMode="auto">
            <a:xfrm>
              <a:off x="2209800" y="9128125"/>
              <a:ext cx="1704975" cy="244475"/>
              <a:chOff x="4032" y="2976"/>
              <a:chExt cx="1074" cy="154"/>
            </a:xfrm>
          </p:grpSpPr>
          <p:sp>
            <p:nvSpPr>
              <p:cNvPr id="301" name="Text Box 460"/>
              <p:cNvSpPr txBox="1">
                <a:spLocks noChangeArrowheads="1"/>
              </p:cNvSpPr>
              <p:nvPr/>
            </p:nvSpPr>
            <p:spPr bwMode="auto">
              <a:xfrm>
                <a:off x="4032" y="2976"/>
                <a:ext cx="30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000"/>
                  <a:t>Read</a:t>
                </a:r>
              </a:p>
            </p:txBody>
          </p:sp>
          <p:sp>
            <p:nvSpPr>
              <p:cNvPr id="302" name="Text Box 461"/>
              <p:cNvSpPr txBox="1">
                <a:spLocks noChangeArrowheads="1"/>
              </p:cNvSpPr>
              <p:nvPr/>
            </p:nvSpPr>
            <p:spPr bwMode="auto">
              <a:xfrm>
                <a:off x="4800" y="2976"/>
                <a:ext cx="30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000"/>
                  <a:t>Write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6869139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860" name="Line 4"/>
          <p:cNvSpPr>
            <a:spLocks noChangeShapeType="1"/>
          </p:cNvSpPr>
          <p:nvPr/>
        </p:nvSpPr>
        <p:spPr bwMode="auto">
          <a:xfrm>
            <a:off x="6927850" y="69850"/>
            <a:ext cx="0" cy="8382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377861" name="Rectangle 5"/>
          <p:cNvSpPr>
            <a:spLocks noGrp="1" noChangeArrowheads="1"/>
          </p:cNvSpPr>
          <p:nvPr>
            <p:ph type="title"/>
          </p:nvPr>
        </p:nvSpPr>
        <p:spPr>
          <a:xfrm>
            <a:off x="609600" y="533400"/>
            <a:ext cx="2643188" cy="1770063"/>
          </a:xfrm>
        </p:spPr>
        <p:txBody>
          <a:bodyPr/>
          <a:lstStyle/>
          <a:p>
            <a:r>
              <a:rPr lang="en-US" dirty="0"/>
              <a:t>SEQ Operation #4</a:t>
            </a:r>
          </a:p>
        </p:txBody>
      </p:sp>
      <p:sp>
        <p:nvSpPr>
          <p:cNvPr id="37786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5410200" y="3124200"/>
            <a:ext cx="3175000" cy="3308350"/>
          </a:xfrm>
        </p:spPr>
        <p:txBody>
          <a:bodyPr/>
          <a:lstStyle/>
          <a:p>
            <a:pPr lvl="1"/>
            <a:r>
              <a:rPr lang="en-US" dirty="0"/>
              <a:t>state set according to </a:t>
            </a:r>
            <a:r>
              <a:rPr lang="en-US" dirty="0" err="1" smtClean="0">
                <a:latin typeface="Courier New" pitchFamily="49" charset="0"/>
              </a:rPr>
              <a:t>addq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/>
              <a:t>instruction</a:t>
            </a:r>
          </a:p>
          <a:p>
            <a:pPr lvl="1"/>
            <a:r>
              <a:rPr lang="en-US" dirty="0"/>
              <a:t>combinational logic starting to react to state changes</a:t>
            </a:r>
          </a:p>
        </p:txBody>
      </p:sp>
      <p:grpSp>
        <p:nvGrpSpPr>
          <p:cNvPr id="45" name="Group 44"/>
          <p:cNvGrpSpPr/>
          <p:nvPr/>
        </p:nvGrpSpPr>
        <p:grpSpPr>
          <a:xfrm>
            <a:off x="2813050" y="222250"/>
            <a:ext cx="5943600" cy="2133600"/>
            <a:chOff x="762000" y="928688"/>
            <a:chExt cx="7162800" cy="2881312"/>
          </a:xfrm>
        </p:grpSpPr>
        <p:sp>
          <p:nvSpPr>
            <p:cNvPr id="46" name="Rectangle 429"/>
            <p:cNvSpPr>
              <a:spLocks noChangeArrowheads="1"/>
            </p:cNvSpPr>
            <p:nvPr/>
          </p:nvSpPr>
          <p:spPr bwMode="auto">
            <a:xfrm>
              <a:off x="1676400" y="2667000"/>
              <a:ext cx="6248400" cy="381000"/>
            </a:xfrm>
            <a:prstGeom prst="rect">
              <a:avLst/>
            </a:prstGeom>
            <a:solidFill>
              <a:srgbClr val="99FFCC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0x014:   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addq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%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rdx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,%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rbx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    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# 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%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rbx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&lt;-- 0x300 CC &lt;-- 000</a:t>
              </a:r>
            </a:p>
          </p:txBody>
        </p:sp>
        <p:sp>
          <p:nvSpPr>
            <p:cNvPr id="47" name="Rectangle 430"/>
            <p:cNvSpPr>
              <a:spLocks noChangeArrowheads="1"/>
            </p:cNvSpPr>
            <p:nvPr/>
          </p:nvSpPr>
          <p:spPr bwMode="auto">
            <a:xfrm>
              <a:off x="1676400" y="3048000"/>
              <a:ext cx="6248400" cy="381000"/>
            </a:xfrm>
            <a:prstGeom prst="rect">
              <a:avLst/>
            </a:prstGeom>
            <a:solidFill>
              <a:srgbClr val="808080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0x016:  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je </a:t>
              </a:r>
              <a:r>
                <a:rPr kumimoji="0" lang="en-US" sz="1100" b="0" i="0" u="none" strike="noStrike" kern="0" cap="none" spc="0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dest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            # Not taken</a:t>
              </a:r>
            </a:p>
          </p:txBody>
        </p:sp>
        <p:sp>
          <p:nvSpPr>
            <p:cNvPr id="48" name="Rectangle 431"/>
            <p:cNvSpPr>
              <a:spLocks noChangeArrowheads="1"/>
            </p:cNvSpPr>
            <p:nvPr/>
          </p:nvSpPr>
          <p:spPr bwMode="auto">
            <a:xfrm>
              <a:off x="1676400" y="3429000"/>
              <a:ext cx="62484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0x01f:   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rmmovq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%rbx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,0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(%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rdx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) # M[0x200] &lt;-- 0x300</a:t>
              </a:r>
            </a:p>
          </p:txBody>
        </p:sp>
        <p:sp>
          <p:nvSpPr>
            <p:cNvPr id="49" name="Text Box 432"/>
            <p:cNvSpPr txBox="1">
              <a:spLocks noChangeArrowheads="1"/>
            </p:cNvSpPr>
            <p:nvPr/>
          </p:nvSpPr>
          <p:spPr bwMode="auto">
            <a:xfrm>
              <a:off x="878124" y="2666999"/>
              <a:ext cx="780813" cy="3325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3:</a:t>
              </a:r>
            </a:p>
          </p:txBody>
        </p:sp>
        <p:sp>
          <p:nvSpPr>
            <p:cNvPr id="50" name="Text Box 433"/>
            <p:cNvSpPr txBox="1">
              <a:spLocks noChangeArrowheads="1"/>
            </p:cNvSpPr>
            <p:nvPr/>
          </p:nvSpPr>
          <p:spPr bwMode="auto">
            <a:xfrm>
              <a:off x="878124" y="3047999"/>
              <a:ext cx="780813" cy="3325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4:</a:t>
              </a:r>
            </a:p>
          </p:txBody>
        </p:sp>
        <p:sp>
          <p:nvSpPr>
            <p:cNvPr id="51" name="Text Box 434"/>
            <p:cNvSpPr txBox="1">
              <a:spLocks noChangeArrowheads="1"/>
            </p:cNvSpPr>
            <p:nvPr/>
          </p:nvSpPr>
          <p:spPr bwMode="auto">
            <a:xfrm>
              <a:off x="878124" y="3429000"/>
              <a:ext cx="780813" cy="3325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5:</a:t>
              </a:r>
            </a:p>
          </p:txBody>
        </p:sp>
        <p:sp>
          <p:nvSpPr>
            <p:cNvPr id="52" name="Rectangle 440"/>
            <p:cNvSpPr>
              <a:spLocks noChangeArrowheads="1"/>
            </p:cNvSpPr>
            <p:nvPr/>
          </p:nvSpPr>
          <p:spPr bwMode="auto">
            <a:xfrm>
              <a:off x="1676400" y="2286000"/>
              <a:ext cx="6248400" cy="381000"/>
            </a:xfrm>
            <a:prstGeom prst="rect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0x00a:   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irmovq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$0x200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,%rdx 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# 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%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rdx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&lt;-- 0x200</a:t>
              </a:r>
            </a:p>
          </p:txBody>
        </p:sp>
        <p:sp>
          <p:nvSpPr>
            <p:cNvPr id="53" name="Text Box 441"/>
            <p:cNvSpPr txBox="1">
              <a:spLocks noChangeArrowheads="1"/>
            </p:cNvSpPr>
            <p:nvPr/>
          </p:nvSpPr>
          <p:spPr bwMode="auto">
            <a:xfrm>
              <a:off x="878124" y="2286000"/>
              <a:ext cx="780813" cy="3325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2:</a:t>
              </a:r>
            </a:p>
          </p:txBody>
        </p:sp>
        <p:sp>
          <p:nvSpPr>
            <p:cNvPr id="54" name="Rectangle 443"/>
            <p:cNvSpPr>
              <a:spLocks noChangeArrowheads="1"/>
            </p:cNvSpPr>
            <p:nvPr/>
          </p:nvSpPr>
          <p:spPr bwMode="auto">
            <a:xfrm>
              <a:off x="1676400" y="1905000"/>
              <a:ext cx="62484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0x000:   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irmovq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$0x100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,%rbx 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# 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%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rbx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&lt;-- 0x100</a:t>
              </a:r>
            </a:p>
          </p:txBody>
        </p:sp>
        <p:sp>
          <p:nvSpPr>
            <p:cNvPr id="55" name="Text Box 444"/>
            <p:cNvSpPr txBox="1">
              <a:spLocks noChangeArrowheads="1"/>
            </p:cNvSpPr>
            <p:nvPr/>
          </p:nvSpPr>
          <p:spPr bwMode="auto">
            <a:xfrm>
              <a:off x="878124" y="1905000"/>
              <a:ext cx="780813" cy="3325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1:</a:t>
              </a:r>
            </a:p>
          </p:txBody>
        </p:sp>
        <p:sp>
          <p:nvSpPr>
            <p:cNvPr id="56" name="Rectangle 464"/>
            <p:cNvSpPr>
              <a:spLocks noChangeArrowheads="1"/>
            </p:cNvSpPr>
            <p:nvPr/>
          </p:nvSpPr>
          <p:spPr bwMode="auto">
            <a:xfrm>
              <a:off x="762000" y="1157288"/>
              <a:ext cx="838200" cy="3048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Clock</a:t>
              </a:r>
            </a:p>
          </p:txBody>
        </p:sp>
        <p:sp>
          <p:nvSpPr>
            <p:cNvPr id="57" name="Line 473"/>
            <p:cNvSpPr>
              <a:spLocks noChangeShapeType="1"/>
            </p:cNvSpPr>
            <p:nvPr/>
          </p:nvSpPr>
          <p:spPr bwMode="auto">
            <a:xfrm>
              <a:off x="1981200" y="1081088"/>
              <a:ext cx="12192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sm"/>
              <a:tailEnd type="triangle" w="med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8" name="Text Box 474"/>
            <p:cNvSpPr txBox="1">
              <a:spLocks noChangeArrowheads="1"/>
            </p:cNvSpPr>
            <p:nvPr/>
          </p:nvSpPr>
          <p:spPr bwMode="auto">
            <a:xfrm>
              <a:off x="2209801" y="928688"/>
              <a:ext cx="761999" cy="31172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1</a:t>
              </a:r>
            </a:p>
          </p:txBody>
        </p:sp>
        <p:sp>
          <p:nvSpPr>
            <p:cNvPr id="59" name="Line 477"/>
            <p:cNvSpPr>
              <a:spLocks noChangeShapeType="1"/>
            </p:cNvSpPr>
            <p:nvPr/>
          </p:nvSpPr>
          <p:spPr bwMode="auto">
            <a:xfrm>
              <a:off x="3200400" y="1081088"/>
              <a:ext cx="12192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sm"/>
              <a:tailEnd type="triangle" w="med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0" name="Line 480"/>
            <p:cNvSpPr>
              <a:spLocks noChangeShapeType="1"/>
            </p:cNvSpPr>
            <p:nvPr/>
          </p:nvSpPr>
          <p:spPr bwMode="auto">
            <a:xfrm>
              <a:off x="4419600" y="1081088"/>
              <a:ext cx="12192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sm"/>
              <a:tailEnd type="triangle" w="med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1" name="Line 483"/>
            <p:cNvSpPr>
              <a:spLocks noChangeShapeType="1"/>
            </p:cNvSpPr>
            <p:nvPr/>
          </p:nvSpPr>
          <p:spPr bwMode="auto">
            <a:xfrm>
              <a:off x="5638800" y="1081088"/>
              <a:ext cx="12192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sm"/>
              <a:tailEnd type="triangle" w="med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2" name="Line 487"/>
            <p:cNvSpPr>
              <a:spLocks noChangeShapeType="1"/>
            </p:cNvSpPr>
            <p:nvPr/>
          </p:nvSpPr>
          <p:spPr bwMode="auto">
            <a:xfrm flipH="1" flipV="1">
              <a:off x="4489450" y="1462088"/>
              <a:ext cx="82550" cy="1524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3" name="Text Box 488"/>
            <p:cNvSpPr txBox="1">
              <a:spLocks noChangeArrowheads="1"/>
            </p:cNvSpPr>
            <p:nvPr/>
          </p:nvSpPr>
          <p:spPr bwMode="auto">
            <a:xfrm>
              <a:off x="4426218" y="1538288"/>
              <a:ext cx="374119" cy="353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Wingdings 2" charset="0"/>
                  <a:ea typeface="ＭＳ Ｐゴシック" charset="0"/>
                </a:rPr>
                <a:t>j</a:t>
              </a:r>
            </a:p>
          </p:txBody>
        </p:sp>
        <p:sp>
          <p:nvSpPr>
            <p:cNvPr id="64" name="Line 489"/>
            <p:cNvSpPr>
              <a:spLocks noChangeShapeType="1"/>
            </p:cNvSpPr>
            <p:nvPr/>
          </p:nvSpPr>
          <p:spPr bwMode="auto">
            <a:xfrm flipH="1" flipV="1">
              <a:off x="5702300" y="1462088"/>
              <a:ext cx="82550" cy="1524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5" name="Text Box 490"/>
            <p:cNvSpPr txBox="1">
              <a:spLocks noChangeArrowheads="1"/>
            </p:cNvSpPr>
            <p:nvPr/>
          </p:nvSpPr>
          <p:spPr bwMode="auto">
            <a:xfrm>
              <a:off x="5639067" y="1538288"/>
              <a:ext cx="374119" cy="353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Wingdings 2" charset="0"/>
                  <a:ea typeface="ＭＳ Ｐゴシック" charset="0"/>
                </a:rPr>
                <a:t>l</a:t>
              </a:r>
            </a:p>
          </p:txBody>
        </p:sp>
        <p:sp>
          <p:nvSpPr>
            <p:cNvPr id="66" name="Line 491"/>
            <p:cNvSpPr>
              <a:spLocks noChangeShapeType="1"/>
            </p:cNvSpPr>
            <p:nvPr/>
          </p:nvSpPr>
          <p:spPr bwMode="auto">
            <a:xfrm flipV="1">
              <a:off x="6705600" y="1462088"/>
              <a:ext cx="82550" cy="1524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7" name="Text Box 492"/>
            <p:cNvSpPr txBox="1">
              <a:spLocks noChangeArrowheads="1"/>
            </p:cNvSpPr>
            <p:nvPr/>
          </p:nvSpPr>
          <p:spPr bwMode="auto">
            <a:xfrm>
              <a:off x="6483616" y="1538288"/>
              <a:ext cx="374119" cy="353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Wingdings 2" charset="0"/>
                  <a:ea typeface="ＭＳ Ｐゴシック" charset="0"/>
                </a:rPr>
                <a:t>m</a:t>
              </a:r>
            </a:p>
          </p:txBody>
        </p:sp>
        <p:sp>
          <p:nvSpPr>
            <p:cNvPr id="68" name="Line 493"/>
            <p:cNvSpPr>
              <a:spLocks noChangeShapeType="1"/>
            </p:cNvSpPr>
            <p:nvPr/>
          </p:nvSpPr>
          <p:spPr bwMode="auto">
            <a:xfrm flipV="1">
              <a:off x="5486400" y="1462088"/>
              <a:ext cx="82550" cy="1524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9" name="Text Box 494"/>
            <p:cNvSpPr txBox="1">
              <a:spLocks noChangeArrowheads="1"/>
            </p:cNvSpPr>
            <p:nvPr/>
          </p:nvSpPr>
          <p:spPr bwMode="auto">
            <a:xfrm>
              <a:off x="5264417" y="1538288"/>
              <a:ext cx="374119" cy="353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Wingdings 2" charset="0"/>
                  <a:ea typeface="ＭＳ Ｐゴシック" charset="0"/>
                </a:rPr>
                <a:t>k</a:t>
              </a:r>
            </a:p>
          </p:txBody>
        </p:sp>
        <p:sp>
          <p:nvSpPr>
            <p:cNvPr id="70" name="Text Box 496"/>
            <p:cNvSpPr txBox="1">
              <a:spLocks noChangeArrowheads="1"/>
            </p:cNvSpPr>
            <p:nvPr/>
          </p:nvSpPr>
          <p:spPr bwMode="auto">
            <a:xfrm>
              <a:off x="3429001" y="928688"/>
              <a:ext cx="761999" cy="31172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2</a:t>
              </a:r>
            </a:p>
          </p:txBody>
        </p:sp>
        <p:sp>
          <p:nvSpPr>
            <p:cNvPr id="71" name="Text Box 497"/>
            <p:cNvSpPr txBox="1">
              <a:spLocks noChangeArrowheads="1"/>
            </p:cNvSpPr>
            <p:nvPr/>
          </p:nvSpPr>
          <p:spPr bwMode="auto">
            <a:xfrm>
              <a:off x="4648200" y="928688"/>
              <a:ext cx="761999" cy="31172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3</a:t>
              </a:r>
            </a:p>
          </p:txBody>
        </p:sp>
        <p:sp>
          <p:nvSpPr>
            <p:cNvPr id="72" name="Text Box 498"/>
            <p:cNvSpPr txBox="1">
              <a:spLocks noChangeArrowheads="1"/>
            </p:cNvSpPr>
            <p:nvPr/>
          </p:nvSpPr>
          <p:spPr bwMode="auto">
            <a:xfrm>
              <a:off x="5867402" y="928688"/>
              <a:ext cx="761999" cy="31172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4</a:t>
              </a:r>
            </a:p>
          </p:txBody>
        </p:sp>
        <p:grpSp>
          <p:nvGrpSpPr>
            <p:cNvPr id="73" name="Group 503"/>
            <p:cNvGrpSpPr>
              <a:grpSpLocks/>
            </p:cNvGrpSpPr>
            <p:nvPr/>
          </p:nvGrpSpPr>
          <p:grpSpPr bwMode="auto">
            <a:xfrm>
              <a:off x="1981200" y="1004888"/>
              <a:ext cx="4876800" cy="595312"/>
              <a:chOff x="1248" y="633"/>
              <a:chExt cx="3072" cy="375"/>
            </a:xfrm>
          </p:grpSpPr>
          <p:sp>
            <p:nvSpPr>
              <p:cNvPr id="78" name="Line 468"/>
              <p:cNvSpPr>
                <a:spLocks noChangeShapeType="1"/>
              </p:cNvSpPr>
              <p:nvPr/>
            </p:nvSpPr>
            <p:spPr bwMode="auto">
              <a:xfrm flipV="1">
                <a:off x="1248" y="633"/>
                <a:ext cx="0" cy="375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79" name="Line 499"/>
              <p:cNvSpPr>
                <a:spLocks noChangeShapeType="1"/>
              </p:cNvSpPr>
              <p:nvPr/>
            </p:nvSpPr>
            <p:spPr bwMode="auto">
              <a:xfrm flipV="1">
                <a:off x="2016" y="633"/>
                <a:ext cx="0" cy="375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80" name="Line 500"/>
              <p:cNvSpPr>
                <a:spLocks noChangeShapeType="1"/>
              </p:cNvSpPr>
              <p:nvPr/>
            </p:nvSpPr>
            <p:spPr bwMode="auto">
              <a:xfrm flipV="1">
                <a:off x="2784" y="633"/>
                <a:ext cx="0" cy="375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81" name="Line 501"/>
              <p:cNvSpPr>
                <a:spLocks noChangeShapeType="1"/>
              </p:cNvSpPr>
              <p:nvPr/>
            </p:nvSpPr>
            <p:spPr bwMode="auto">
              <a:xfrm flipV="1">
                <a:off x="3552" y="633"/>
                <a:ext cx="0" cy="375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82" name="Line 502"/>
              <p:cNvSpPr>
                <a:spLocks noChangeShapeType="1"/>
              </p:cNvSpPr>
              <p:nvPr/>
            </p:nvSpPr>
            <p:spPr bwMode="auto">
              <a:xfrm flipV="1">
                <a:off x="4320" y="633"/>
                <a:ext cx="0" cy="375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74" name="Freeform 463"/>
            <p:cNvSpPr>
              <a:spLocks/>
            </p:cNvSpPr>
            <p:nvPr/>
          </p:nvSpPr>
          <p:spPr bwMode="auto">
            <a:xfrm>
              <a:off x="1676400" y="1233488"/>
              <a:ext cx="1828800" cy="228600"/>
            </a:xfrm>
            <a:custGeom>
              <a:avLst/>
              <a:gdLst>
                <a:gd name="T0" fmla="*/ 0 w 576"/>
                <a:gd name="T1" fmla="*/ 144 h 144"/>
                <a:gd name="T2" fmla="*/ 96 w 576"/>
                <a:gd name="T3" fmla="*/ 144 h 144"/>
                <a:gd name="T4" fmla="*/ 96 w 576"/>
                <a:gd name="T5" fmla="*/ 0 h 144"/>
                <a:gd name="T6" fmla="*/ 288 w 576"/>
                <a:gd name="T7" fmla="*/ 0 h 144"/>
                <a:gd name="T8" fmla="*/ 288 w 576"/>
                <a:gd name="T9" fmla="*/ 144 h 144"/>
                <a:gd name="T10" fmla="*/ 480 w 576"/>
                <a:gd name="T11" fmla="*/ 144 h 144"/>
                <a:gd name="T12" fmla="*/ 480 w 576"/>
                <a:gd name="T13" fmla="*/ 0 h 144"/>
                <a:gd name="T14" fmla="*/ 576 w 576"/>
                <a:gd name="T15" fmla="*/ 0 h 14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76"/>
                <a:gd name="T25" fmla="*/ 0 h 144"/>
                <a:gd name="T26" fmla="*/ 576 w 576"/>
                <a:gd name="T27" fmla="*/ 144 h 14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76" h="144">
                  <a:moveTo>
                    <a:pt x="0" y="144"/>
                  </a:moveTo>
                  <a:lnTo>
                    <a:pt x="96" y="144"/>
                  </a:lnTo>
                  <a:lnTo>
                    <a:pt x="96" y="0"/>
                  </a:lnTo>
                  <a:lnTo>
                    <a:pt x="288" y="0"/>
                  </a:lnTo>
                  <a:lnTo>
                    <a:pt x="288" y="144"/>
                  </a:lnTo>
                  <a:lnTo>
                    <a:pt x="480" y="144"/>
                  </a:lnTo>
                  <a:lnTo>
                    <a:pt x="480" y="0"/>
                  </a:lnTo>
                  <a:lnTo>
                    <a:pt x="576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5" name="Freeform 465"/>
            <p:cNvSpPr>
              <a:spLocks/>
            </p:cNvSpPr>
            <p:nvPr/>
          </p:nvSpPr>
          <p:spPr bwMode="auto">
            <a:xfrm>
              <a:off x="2895600" y="1233488"/>
              <a:ext cx="1828800" cy="228600"/>
            </a:xfrm>
            <a:custGeom>
              <a:avLst/>
              <a:gdLst>
                <a:gd name="T0" fmla="*/ 0 w 576"/>
                <a:gd name="T1" fmla="*/ 144 h 144"/>
                <a:gd name="T2" fmla="*/ 96 w 576"/>
                <a:gd name="T3" fmla="*/ 144 h 144"/>
                <a:gd name="T4" fmla="*/ 96 w 576"/>
                <a:gd name="T5" fmla="*/ 0 h 144"/>
                <a:gd name="T6" fmla="*/ 288 w 576"/>
                <a:gd name="T7" fmla="*/ 0 h 144"/>
                <a:gd name="T8" fmla="*/ 288 w 576"/>
                <a:gd name="T9" fmla="*/ 144 h 144"/>
                <a:gd name="T10" fmla="*/ 480 w 576"/>
                <a:gd name="T11" fmla="*/ 144 h 144"/>
                <a:gd name="T12" fmla="*/ 480 w 576"/>
                <a:gd name="T13" fmla="*/ 0 h 144"/>
                <a:gd name="T14" fmla="*/ 576 w 576"/>
                <a:gd name="T15" fmla="*/ 0 h 14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76"/>
                <a:gd name="T25" fmla="*/ 0 h 144"/>
                <a:gd name="T26" fmla="*/ 576 w 576"/>
                <a:gd name="T27" fmla="*/ 144 h 14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76" h="144">
                  <a:moveTo>
                    <a:pt x="0" y="144"/>
                  </a:moveTo>
                  <a:lnTo>
                    <a:pt x="96" y="144"/>
                  </a:lnTo>
                  <a:lnTo>
                    <a:pt x="96" y="0"/>
                  </a:lnTo>
                  <a:lnTo>
                    <a:pt x="288" y="0"/>
                  </a:lnTo>
                  <a:lnTo>
                    <a:pt x="288" y="144"/>
                  </a:lnTo>
                  <a:lnTo>
                    <a:pt x="480" y="144"/>
                  </a:lnTo>
                  <a:lnTo>
                    <a:pt x="480" y="0"/>
                  </a:lnTo>
                  <a:lnTo>
                    <a:pt x="576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6" name="Freeform 466"/>
            <p:cNvSpPr>
              <a:spLocks/>
            </p:cNvSpPr>
            <p:nvPr/>
          </p:nvSpPr>
          <p:spPr bwMode="auto">
            <a:xfrm>
              <a:off x="4114800" y="1233488"/>
              <a:ext cx="1828800" cy="228600"/>
            </a:xfrm>
            <a:custGeom>
              <a:avLst/>
              <a:gdLst>
                <a:gd name="T0" fmla="*/ 0 w 576"/>
                <a:gd name="T1" fmla="*/ 144 h 144"/>
                <a:gd name="T2" fmla="*/ 96 w 576"/>
                <a:gd name="T3" fmla="*/ 144 h 144"/>
                <a:gd name="T4" fmla="*/ 96 w 576"/>
                <a:gd name="T5" fmla="*/ 0 h 144"/>
                <a:gd name="T6" fmla="*/ 288 w 576"/>
                <a:gd name="T7" fmla="*/ 0 h 144"/>
                <a:gd name="T8" fmla="*/ 288 w 576"/>
                <a:gd name="T9" fmla="*/ 144 h 144"/>
                <a:gd name="T10" fmla="*/ 480 w 576"/>
                <a:gd name="T11" fmla="*/ 144 h 144"/>
                <a:gd name="T12" fmla="*/ 480 w 576"/>
                <a:gd name="T13" fmla="*/ 0 h 144"/>
                <a:gd name="T14" fmla="*/ 576 w 576"/>
                <a:gd name="T15" fmla="*/ 0 h 14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76"/>
                <a:gd name="T25" fmla="*/ 0 h 144"/>
                <a:gd name="T26" fmla="*/ 576 w 576"/>
                <a:gd name="T27" fmla="*/ 144 h 14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76" h="144">
                  <a:moveTo>
                    <a:pt x="0" y="144"/>
                  </a:moveTo>
                  <a:lnTo>
                    <a:pt x="96" y="144"/>
                  </a:lnTo>
                  <a:lnTo>
                    <a:pt x="96" y="0"/>
                  </a:lnTo>
                  <a:lnTo>
                    <a:pt x="288" y="0"/>
                  </a:lnTo>
                  <a:lnTo>
                    <a:pt x="288" y="144"/>
                  </a:lnTo>
                  <a:lnTo>
                    <a:pt x="480" y="144"/>
                  </a:lnTo>
                  <a:lnTo>
                    <a:pt x="480" y="0"/>
                  </a:lnTo>
                  <a:lnTo>
                    <a:pt x="576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7" name="Freeform 467"/>
            <p:cNvSpPr>
              <a:spLocks/>
            </p:cNvSpPr>
            <p:nvPr/>
          </p:nvSpPr>
          <p:spPr bwMode="auto">
            <a:xfrm>
              <a:off x="5334000" y="1233488"/>
              <a:ext cx="1828800" cy="228600"/>
            </a:xfrm>
            <a:custGeom>
              <a:avLst/>
              <a:gdLst>
                <a:gd name="T0" fmla="*/ 0 w 576"/>
                <a:gd name="T1" fmla="*/ 144 h 144"/>
                <a:gd name="T2" fmla="*/ 96 w 576"/>
                <a:gd name="T3" fmla="*/ 144 h 144"/>
                <a:gd name="T4" fmla="*/ 96 w 576"/>
                <a:gd name="T5" fmla="*/ 0 h 144"/>
                <a:gd name="T6" fmla="*/ 288 w 576"/>
                <a:gd name="T7" fmla="*/ 0 h 144"/>
                <a:gd name="T8" fmla="*/ 288 w 576"/>
                <a:gd name="T9" fmla="*/ 144 h 144"/>
                <a:gd name="T10" fmla="*/ 480 w 576"/>
                <a:gd name="T11" fmla="*/ 144 h 144"/>
                <a:gd name="T12" fmla="*/ 480 w 576"/>
                <a:gd name="T13" fmla="*/ 0 h 144"/>
                <a:gd name="T14" fmla="*/ 576 w 576"/>
                <a:gd name="T15" fmla="*/ 0 h 14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76"/>
                <a:gd name="T25" fmla="*/ 0 h 144"/>
                <a:gd name="T26" fmla="*/ 576 w 576"/>
                <a:gd name="T27" fmla="*/ 144 h 14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76" h="144">
                  <a:moveTo>
                    <a:pt x="0" y="144"/>
                  </a:moveTo>
                  <a:lnTo>
                    <a:pt x="96" y="144"/>
                  </a:lnTo>
                  <a:lnTo>
                    <a:pt x="96" y="0"/>
                  </a:lnTo>
                  <a:lnTo>
                    <a:pt x="288" y="0"/>
                  </a:lnTo>
                  <a:lnTo>
                    <a:pt x="288" y="144"/>
                  </a:lnTo>
                  <a:lnTo>
                    <a:pt x="480" y="144"/>
                  </a:lnTo>
                  <a:lnTo>
                    <a:pt x="480" y="0"/>
                  </a:lnTo>
                  <a:lnTo>
                    <a:pt x="576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609600" y="8763000"/>
            <a:ext cx="3429000" cy="3733800"/>
            <a:chOff x="609600" y="8763000"/>
            <a:chExt cx="3429000" cy="3733800"/>
          </a:xfrm>
        </p:grpSpPr>
        <p:sp>
          <p:nvSpPr>
            <p:cNvPr id="44" name="AutoShape 390"/>
            <p:cNvSpPr>
              <a:spLocks noChangeArrowheads="1"/>
            </p:cNvSpPr>
            <p:nvPr/>
          </p:nvSpPr>
          <p:spPr bwMode="auto">
            <a:xfrm>
              <a:off x="609600" y="8763000"/>
              <a:ext cx="1600200" cy="30480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50800" dir="2700000" algn="tl" rotWithShape="0">
                <a:schemeClr val="tx1">
                  <a:alpha val="40000"/>
                </a:schemeClr>
              </a:outerShdw>
            </a:effectLst>
          </p:spPr>
          <p:txBody>
            <a:bodyPr wrap="none" tIns="457200" anchorCtr="1"/>
            <a:lstStyle/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Combinational</a:t>
              </a:r>
            </a:p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l</a:t>
              </a:r>
              <a:r>
                <a:rPr lang="en-US" dirty="0" smtClean="0">
                  <a:latin typeface="Helvetica" pitchFamily="34" charset="0"/>
                  <a:ea typeface="+mn-ea"/>
                </a:rPr>
                <a:t>ogic</a:t>
              </a:r>
              <a:endParaRPr lang="en-US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83" name="AutoShape 391"/>
            <p:cNvSpPr>
              <a:spLocks noChangeArrowheads="1"/>
            </p:cNvSpPr>
            <p:nvPr/>
          </p:nvSpPr>
          <p:spPr bwMode="auto">
            <a:xfrm>
              <a:off x="914400" y="9829800"/>
              <a:ext cx="990600" cy="9906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innerShdw dist="63500" dir="13500000">
                <a:prstClr val="black">
                  <a:alpha val="50000"/>
                </a:prstClr>
              </a:inn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34" charset="0"/>
                <a:ea typeface="+mn-ea"/>
              </a:endParaRPr>
            </a:p>
          </p:txBody>
        </p:sp>
        <p:sp>
          <p:nvSpPr>
            <p:cNvPr id="84" name="Rectangle 392"/>
            <p:cNvSpPr>
              <a:spLocks noChangeArrowheads="1"/>
            </p:cNvSpPr>
            <p:nvPr/>
          </p:nvSpPr>
          <p:spPr bwMode="auto">
            <a:xfrm rot="5400000" flipV="1">
              <a:off x="3656013" y="10742613"/>
              <a:ext cx="609600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" name="AutoShape 393"/>
            <p:cNvSpPr>
              <a:spLocks noChangeArrowheads="1"/>
            </p:cNvSpPr>
            <p:nvPr/>
          </p:nvSpPr>
          <p:spPr bwMode="auto">
            <a:xfrm>
              <a:off x="2209800" y="11201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" name="AutoShape 394"/>
            <p:cNvSpPr>
              <a:spLocks noChangeArrowheads="1"/>
            </p:cNvSpPr>
            <p:nvPr/>
          </p:nvSpPr>
          <p:spPr bwMode="auto">
            <a:xfrm flipH="1">
              <a:off x="2209800" y="10820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" name="AutoShape 395"/>
            <p:cNvSpPr>
              <a:spLocks noChangeArrowheads="1"/>
            </p:cNvSpPr>
            <p:nvPr/>
          </p:nvSpPr>
          <p:spPr bwMode="auto">
            <a:xfrm>
              <a:off x="2209800" y="9753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" name="AutoShape 396"/>
            <p:cNvSpPr>
              <a:spLocks noChangeArrowheads="1"/>
            </p:cNvSpPr>
            <p:nvPr/>
          </p:nvSpPr>
          <p:spPr bwMode="auto">
            <a:xfrm flipH="1">
              <a:off x="2209800" y="9372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" name="AutoShape 397"/>
            <p:cNvSpPr>
              <a:spLocks noChangeArrowheads="1"/>
            </p:cNvSpPr>
            <p:nvPr/>
          </p:nvSpPr>
          <p:spPr bwMode="auto">
            <a:xfrm rot="5400000" flipH="1">
              <a:off x="1219200" y="10515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" name="AutoShape 398"/>
            <p:cNvSpPr>
              <a:spLocks noChangeArrowheads="1"/>
            </p:cNvSpPr>
            <p:nvPr/>
          </p:nvSpPr>
          <p:spPr bwMode="auto">
            <a:xfrm rot="5400000" flipH="1">
              <a:off x="1219200" y="98298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" name="AutoShape 399"/>
            <p:cNvSpPr>
              <a:spLocks noChangeArrowheads="1"/>
            </p:cNvSpPr>
            <p:nvPr/>
          </p:nvSpPr>
          <p:spPr bwMode="auto">
            <a:xfrm rot="5400000" flipH="1">
              <a:off x="1295400" y="118110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" name="Freeform 400"/>
            <p:cNvSpPr>
              <a:spLocks/>
            </p:cNvSpPr>
            <p:nvPr/>
          </p:nvSpPr>
          <p:spPr bwMode="auto">
            <a:xfrm>
              <a:off x="1828800" y="8991600"/>
              <a:ext cx="2209800" cy="3505200"/>
            </a:xfrm>
            <a:custGeom>
              <a:avLst/>
              <a:gdLst>
                <a:gd name="T0" fmla="*/ 240 w 1392"/>
                <a:gd name="T1" fmla="*/ 0 h 2208"/>
                <a:gd name="T2" fmla="*/ 1392 w 1392"/>
                <a:gd name="T3" fmla="*/ 0 h 2208"/>
                <a:gd name="T4" fmla="*/ 1392 w 1392"/>
                <a:gd name="T5" fmla="*/ 2160 h 2208"/>
                <a:gd name="T6" fmla="*/ 144 w 1392"/>
                <a:gd name="T7" fmla="*/ 2160 h 2208"/>
                <a:gd name="T8" fmla="*/ 144 w 1392"/>
                <a:gd name="T9" fmla="*/ 2208 h 2208"/>
                <a:gd name="T10" fmla="*/ 0 w 1392"/>
                <a:gd name="T11" fmla="*/ 2112 h 2208"/>
                <a:gd name="T12" fmla="*/ 144 w 1392"/>
                <a:gd name="T13" fmla="*/ 2016 h 2208"/>
                <a:gd name="T14" fmla="*/ 144 w 1392"/>
                <a:gd name="T15" fmla="*/ 2064 h 2208"/>
                <a:gd name="T16" fmla="*/ 1296 w 1392"/>
                <a:gd name="T17" fmla="*/ 2064 h 2208"/>
                <a:gd name="T18" fmla="*/ 1296 w 1392"/>
                <a:gd name="T19" fmla="*/ 1440 h 2208"/>
                <a:gd name="T20" fmla="*/ 1200 w 1392"/>
                <a:gd name="T21" fmla="*/ 1440 h 2208"/>
                <a:gd name="T22" fmla="*/ 1200 w 1392"/>
                <a:gd name="T23" fmla="*/ 1488 h 2208"/>
                <a:gd name="T24" fmla="*/ 1056 w 1392"/>
                <a:gd name="T25" fmla="*/ 1392 h 2208"/>
                <a:gd name="T26" fmla="*/ 1200 w 1392"/>
                <a:gd name="T27" fmla="*/ 1296 h 2208"/>
                <a:gd name="T28" fmla="*/ 1200 w 1392"/>
                <a:gd name="T29" fmla="*/ 1344 h 2208"/>
                <a:gd name="T30" fmla="*/ 1296 w 1392"/>
                <a:gd name="T31" fmla="*/ 1344 h 2208"/>
                <a:gd name="T32" fmla="*/ 1296 w 1392"/>
                <a:gd name="T33" fmla="*/ 480 h 2208"/>
                <a:gd name="T34" fmla="*/ 1248 w 1392"/>
                <a:gd name="T35" fmla="*/ 480 h 2208"/>
                <a:gd name="T36" fmla="*/ 1248 w 1392"/>
                <a:gd name="T37" fmla="*/ 528 h 2208"/>
                <a:gd name="T38" fmla="*/ 1104 w 1392"/>
                <a:gd name="T39" fmla="*/ 432 h 2208"/>
                <a:gd name="T40" fmla="*/ 1248 w 1392"/>
                <a:gd name="T41" fmla="*/ 336 h 2208"/>
                <a:gd name="T42" fmla="*/ 1248 w 1392"/>
                <a:gd name="T43" fmla="*/ 384 h 2208"/>
                <a:gd name="T44" fmla="*/ 1296 w 1392"/>
                <a:gd name="T45" fmla="*/ 384 h 2208"/>
                <a:gd name="T46" fmla="*/ 1296 w 1392"/>
                <a:gd name="T47" fmla="*/ 96 h 2208"/>
                <a:gd name="T48" fmla="*/ 240 w 1392"/>
                <a:gd name="T49" fmla="*/ 96 h 2208"/>
                <a:gd name="T50" fmla="*/ 240 w 1392"/>
                <a:gd name="T51" fmla="*/ 0 h 2208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392"/>
                <a:gd name="T79" fmla="*/ 0 h 2208"/>
                <a:gd name="T80" fmla="*/ 1392 w 1392"/>
                <a:gd name="T81" fmla="*/ 2208 h 2208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392" h="2208">
                  <a:moveTo>
                    <a:pt x="240" y="0"/>
                  </a:moveTo>
                  <a:lnTo>
                    <a:pt x="1392" y="0"/>
                  </a:lnTo>
                  <a:lnTo>
                    <a:pt x="1392" y="2160"/>
                  </a:lnTo>
                  <a:lnTo>
                    <a:pt x="144" y="2160"/>
                  </a:lnTo>
                  <a:lnTo>
                    <a:pt x="144" y="2208"/>
                  </a:lnTo>
                  <a:lnTo>
                    <a:pt x="0" y="2112"/>
                  </a:lnTo>
                  <a:lnTo>
                    <a:pt x="144" y="2016"/>
                  </a:lnTo>
                  <a:lnTo>
                    <a:pt x="144" y="2064"/>
                  </a:lnTo>
                  <a:lnTo>
                    <a:pt x="1296" y="2064"/>
                  </a:lnTo>
                  <a:lnTo>
                    <a:pt x="1296" y="1440"/>
                  </a:lnTo>
                  <a:lnTo>
                    <a:pt x="1200" y="1440"/>
                  </a:lnTo>
                  <a:lnTo>
                    <a:pt x="1200" y="1488"/>
                  </a:lnTo>
                  <a:lnTo>
                    <a:pt x="1056" y="1392"/>
                  </a:lnTo>
                  <a:lnTo>
                    <a:pt x="1200" y="1296"/>
                  </a:lnTo>
                  <a:lnTo>
                    <a:pt x="1200" y="1344"/>
                  </a:lnTo>
                  <a:lnTo>
                    <a:pt x="1296" y="1344"/>
                  </a:lnTo>
                  <a:lnTo>
                    <a:pt x="1296" y="480"/>
                  </a:lnTo>
                  <a:lnTo>
                    <a:pt x="1248" y="480"/>
                  </a:lnTo>
                  <a:lnTo>
                    <a:pt x="1248" y="528"/>
                  </a:lnTo>
                  <a:lnTo>
                    <a:pt x="1104" y="432"/>
                  </a:lnTo>
                  <a:lnTo>
                    <a:pt x="1248" y="336"/>
                  </a:lnTo>
                  <a:lnTo>
                    <a:pt x="1248" y="384"/>
                  </a:lnTo>
                  <a:lnTo>
                    <a:pt x="1296" y="384"/>
                  </a:lnTo>
                  <a:lnTo>
                    <a:pt x="1296" y="96"/>
                  </a:lnTo>
                  <a:lnTo>
                    <a:pt x="240" y="96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" name="Rectangle 401"/>
            <p:cNvSpPr>
              <a:spLocks noChangeArrowheads="1"/>
            </p:cNvSpPr>
            <p:nvPr/>
          </p:nvSpPr>
          <p:spPr bwMode="auto">
            <a:xfrm>
              <a:off x="2514600" y="9372600"/>
              <a:ext cx="10668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Data</a:t>
              </a:r>
            </a:p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memory</a:t>
              </a:r>
            </a:p>
          </p:txBody>
        </p:sp>
        <p:sp>
          <p:nvSpPr>
            <p:cNvPr id="94" name="Rectangle 402"/>
            <p:cNvSpPr>
              <a:spLocks noChangeArrowheads="1"/>
            </p:cNvSpPr>
            <p:nvPr/>
          </p:nvSpPr>
          <p:spPr bwMode="auto">
            <a:xfrm>
              <a:off x="2514600" y="10836275"/>
              <a:ext cx="9906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Register</a:t>
              </a:r>
            </a:p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file</a:t>
              </a:r>
            </a:p>
            <a:p>
              <a:pPr>
                <a:defRPr/>
              </a:pPr>
              <a:r>
                <a:rPr lang="en-US" sz="1000" dirty="0" smtClean="0">
                  <a:latin typeface="Courier New" pitchFamily="49" charset="0"/>
                  <a:ea typeface="+mn-ea"/>
                </a:rPr>
                <a:t>%</a:t>
              </a:r>
              <a:r>
                <a:rPr lang="en-US" sz="1000" dirty="0" err="1" smtClean="0">
                  <a:latin typeface="Courier New" pitchFamily="49" charset="0"/>
                  <a:ea typeface="+mn-ea"/>
                </a:rPr>
                <a:t>rbx</a:t>
              </a:r>
              <a:r>
                <a:rPr lang="en-US" sz="1000" dirty="0" smtClean="0">
                  <a:latin typeface="Courier New" pitchFamily="49" charset="0"/>
                  <a:ea typeface="+mn-ea"/>
                </a:rPr>
                <a:t> </a:t>
              </a:r>
              <a:r>
                <a:rPr lang="en-US" sz="1000" dirty="0">
                  <a:latin typeface="Courier New" pitchFamily="49" charset="0"/>
                  <a:ea typeface="+mn-ea"/>
                </a:rPr>
                <a:t>= 0x300</a:t>
              </a:r>
            </a:p>
          </p:txBody>
        </p:sp>
        <p:sp>
          <p:nvSpPr>
            <p:cNvPr id="95" name="Rectangle 403"/>
            <p:cNvSpPr>
              <a:spLocks noChangeArrowheads="1"/>
            </p:cNvSpPr>
            <p:nvPr/>
          </p:nvSpPr>
          <p:spPr bwMode="auto">
            <a:xfrm>
              <a:off x="1066800" y="12115800"/>
              <a:ext cx="7620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63500" dist="25401" dir="2700000" algn="tl" rotWithShape="0">
                <a:srgbClr val="000000">
                  <a:alpha val="39999"/>
                </a:srgbClr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 sz="1200" dirty="0">
                  <a:latin typeface="Helvetica" pitchFamily="34" charset="0"/>
                  <a:ea typeface="+mn-ea"/>
                </a:rPr>
                <a:t>PC</a:t>
              </a:r>
            </a:p>
            <a:p>
              <a:pPr>
                <a:defRPr/>
              </a:pPr>
              <a:r>
                <a:rPr lang="en-US" sz="1200" dirty="0" smtClean="0">
                  <a:latin typeface="Courier New" pitchFamily="49" charset="0"/>
                  <a:ea typeface="+mn-ea"/>
                </a:rPr>
                <a:t>0x016</a:t>
              </a:r>
              <a:endParaRPr lang="en-US" sz="1200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96" name="Rectangle 404"/>
            <p:cNvSpPr>
              <a:spLocks noChangeArrowheads="1"/>
            </p:cNvSpPr>
            <p:nvPr/>
          </p:nvSpPr>
          <p:spPr bwMode="auto">
            <a:xfrm>
              <a:off x="1066800" y="10134600"/>
              <a:ext cx="6096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CC</a:t>
              </a:r>
            </a:p>
            <a:p>
              <a:pPr>
                <a:defRPr/>
              </a:pPr>
              <a:r>
                <a:rPr lang="en-US">
                  <a:latin typeface="Courier New" pitchFamily="49" charset="0"/>
                  <a:ea typeface="+mn-ea"/>
                </a:rPr>
                <a:t>000</a:t>
              </a:r>
            </a:p>
          </p:txBody>
        </p:sp>
        <p:sp>
          <p:nvSpPr>
            <p:cNvPr id="97" name="Text Box 405"/>
            <p:cNvSpPr txBox="1">
              <a:spLocks noChangeArrowheads="1"/>
            </p:cNvSpPr>
            <p:nvPr/>
          </p:nvSpPr>
          <p:spPr bwMode="auto">
            <a:xfrm>
              <a:off x="2207068" y="10439400"/>
              <a:ext cx="49124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/>
                <a:t>Read</a:t>
              </a:r>
            </a:p>
            <a:p>
              <a:pPr eaLnBrk="1" hangingPunct="1"/>
              <a:r>
                <a:rPr lang="en-US" sz="1000" dirty="0"/>
                <a:t>p</a:t>
              </a:r>
              <a:r>
                <a:rPr lang="en-US" sz="1000" dirty="0" smtClean="0"/>
                <a:t>orts</a:t>
              </a:r>
              <a:endParaRPr lang="en-US" sz="1000" dirty="0"/>
            </a:p>
          </p:txBody>
        </p:sp>
        <p:sp>
          <p:nvSpPr>
            <p:cNvPr id="98" name="Text Box 406"/>
            <p:cNvSpPr txBox="1">
              <a:spLocks noChangeArrowheads="1"/>
            </p:cNvSpPr>
            <p:nvPr/>
          </p:nvSpPr>
          <p:spPr bwMode="auto">
            <a:xfrm>
              <a:off x="3429000" y="10439400"/>
              <a:ext cx="48577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/>
                <a:t>Write</a:t>
              </a:r>
            </a:p>
            <a:p>
              <a:pPr eaLnBrk="1" hangingPunct="1"/>
              <a:r>
                <a:rPr lang="en-US" sz="1000" dirty="0"/>
                <a:t>p</a:t>
              </a:r>
              <a:r>
                <a:rPr lang="en-US" sz="1000" dirty="0" smtClean="0"/>
                <a:t>orts</a:t>
              </a:r>
              <a:endParaRPr lang="en-US" sz="1000" dirty="0"/>
            </a:p>
          </p:txBody>
        </p:sp>
        <p:grpSp>
          <p:nvGrpSpPr>
            <p:cNvPr id="99" name="Group 459"/>
            <p:cNvGrpSpPr>
              <a:grpSpLocks/>
            </p:cNvGrpSpPr>
            <p:nvPr/>
          </p:nvGrpSpPr>
          <p:grpSpPr bwMode="auto">
            <a:xfrm>
              <a:off x="2209800" y="9128125"/>
              <a:ext cx="1704975" cy="244475"/>
              <a:chOff x="4032" y="2976"/>
              <a:chExt cx="1074" cy="154"/>
            </a:xfrm>
          </p:grpSpPr>
          <p:sp>
            <p:nvSpPr>
              <p:cNvPr id="100" name="Text Box 460"/>
              <p:cNvSpPr txBox="1">
                <a:spLocks noChangeArrowheads="1"/>
              </p:cNvSpPr>
              <p:nvPr/>
            </p:nvSpPr>
            <p:spPr bwMode="auto">
              <a:xfrm>
                <a:off x="4032" y="2976"/>
                <a:ext cx="30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000"/>
                  <a:t>Read</a:t>
                </a:r>
              </a:p>
            </p:txBody>
          </p:sp>
          <p:sp>
            <p:nvSpPr>
              <p:cNvPr id="101" name="Text Box 461"/>
              <p:cNvSpPr txBox="1">
                <a:spLocks noChangeArrowheads="1"/>
              </p:cNvSpPr>
              <p:nvPr/>
            </p:nvSpPr>
            <p:spPr bwMode="auto">
              <a:xfrm>
                <a:off x="4800" y="2976"/>
                <a:ext cx="30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000"/>
                  <a:t>Write</a:t>
                </a:r>
              </a:p>
            </p:txBody>
          </p:sp>
        </p:grpSp>
      </p:grpSp>
      <p:grpSp>
        <p:nvGrpSpPr>
          <p:cNvPr id="102" name="Group 101"/>
          <p:cNvGrpSpPr/>
          <p:nvPr/>
        </p:nvGrpSpPr>
        <p:grpSpPr>
          <a:xfrm>
            <a:off x="762000" y="8915400"/>
            <a:ext cx="3429000" cy="3733800"/>
            <a:chOff x="609600" y="8763000"/>
            <a:chExt cx="3429000" cy="3733800"/>
          </a:xfrm>
        </p:grpSpPr>
        <p:sp>
          <p:nvSpPr>
            <p:cNvPr id="103" name="AutoShape 390"/>
            <p:cNvSpPr>
              <a:spLocks noChangeArrowheads="1"/>
            </p:cNvSpPr>
            <p:nvPr/>
          </p:nvSpPr>
          <p:spPr bwMode="auto">
            <a:xfrm>
              <a:off x="609600" y="8763000"/>
              <a:ext cx="1600200" cy="30480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50800" dir="2700000" algn="tl" rotWithShape="0">
                <a:schemeClr val="tx1">
                  <a:alpha val="40000"/>
                </a:schemeClr>
              </a:outerShdw>
            </a:effectLst>
          </p:spPr>
          <p:txBody>
            <a:bodyPr wrap="none" tIns="457200" anchorCtr="1"/>
            <a:lstStyle/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Combinational</a:t>
              </a:r>
            </a:p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l</a:t>
              </a:r>
              <a:r>
                <a:rPr lang="en-US" dirty="0" smtClean="0">
                  <a:latin typeface="Helvetica" pitchFamily="34" charset="0"/>
                  <a:ea typeface="+mn-ea"/>
                </a:rPr>
                <a:t>ogic</a:t>
              </a:r>
              <a:endParaRPr lang="en-US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104" name="AutoShape 391"/>
            <p:cNvSpPr>
              <a:spLocks noChangeArrowheads="1"/>
            </p:cNvSpPr>
            <p:nvPr/>
          </p:nvSpPr>
          <p:spPr bwMode="auto">
            <a:xfrm>
              <a:off x="914400" y="9829800"/>
              <a:ext cx="990600" cy="9906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innerShdw dist="63500" dir="13500000">
                <a:prstClr val="black">
                  <a:alpha val="50000"/>
                </a:prstClr>
              </a:inn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34" charset="0"/>
                <a:ea typeface="+mn-ea"/>
              </a:endParaRPr>
            </a:p>
          </p:txBody>
        </p:sp>
        <p:sp>
          <p:nvSpPr>
            <p:cNvPr id="105" name="Rectangle 392"/>
            <p:cNvSpPr>
              <a:spLocks noChangeArrowheads="1"/>
            </p:cNvSpPr>
            <p:nvPr/>
          </p:nvSpPr>
          <p:spPr bwMode="auto">
            <a:xfrm rot="5400000" flipV="1">
              <a:off x="3656013" y="10742613"/>
              <a:ext cx="609600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" name="AutoShape 393"/>
            <p:cNvSpPr>
              <a:spLocks noChangeArrowheads="1"/>
            </p:cNvSpPr>
            <p:nvPr/>
          </p:nvSpPr>
          <p:spPr bwMode="auto">
            <a:xfrm>
              <a:off x="2209800" y="11201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" name="AutoShape 394"/>
            <p:cNvSpPr>
              <a:spLocks noChangeArrowheads="1"/>
            </p:cNvSpPr>
            <p:nvPr/>
          </p:nvSpPr>
          <p:spPr bwMode="auto">
            <a:xfrm flipH="1">
              <a:off x="2209800" y="10820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" name="AutoShape 395"/>
            <p:cNvSpPr>
              <a:spLocks noChangeArrowheads="1"/>
            </p:cNvSpPr>
            <p:nvPr/>
          </p:nvSpPr>
          <p:spPr bwMode="auto">
            <a:xfrm>
              <a:off x="2209800" y="9753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" name="AutoShape 396"/>
            <p:cNvSpPr>
              <a:spLocks noChangeArrowheads="1"/>
            </p:cNvSpPr>
            <p:nvPr/>
          </p:nvSpPr>
          <p:spPr bwMode="auto">
            <a:xfrm flipH="1">
              <a:off x="2209800" y="9372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" name="AutoShape 397"/>
            <p:cNvSpPr>
              <a:spLocks noChangeArrowheads="1"/>
            </p:cNvSpPr>
            <p:nvPr/>
          </p:nvSpPr>
          <p:spPr bwMode="auto">
            <a:xfrm rot="5400000" flipH="1">
              <a:off x="1219200" y="10515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" name="AutoShape 398"/>
            <p:cNvSpPr>
              <a:spLocks noChangeArrowheads="1"/>
            </p:cNvSpPr>
            <p:nvPr/>
          </p:nvSpPr>
          <p:spPr bwMode="auto">
            <a:xfrm rot="5400000" flipH="1">
              <a:off x="1219200" y="98298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" name="AutoShape 399"/>
            <p:cNvSpPr>
              <a:spLocks noChangeArrowheads="1"/>
            </p:cNvSpPr>
            <p:nvPr/>
          </p:nvSpPr>
          <p:spPr bwMode="auto">
            <a:xfrm rot="5400000" flipH="1">
              <a:off x="1295400" y="118110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" name="Freeform 400"/>
            <p:cNvSpPr>
              <a:spLocks/>
            </p:cNvSpPr>
            <p:nvPr/>
          </p:nvSpPr>
          <p:spPr bwMode="auto">
            <a:xfrm>
              <a:off x="1828800" y="8991600"/>
              <a:ext cx="2209800" cy="3505200"/>
            </a:xfrm>
            <a:custGeom>
              <a:avLst/>
              <a:gdLst>
                <a:gd name="T0" fmla="*/ 240 w 1392"/>
                <a:gd name="T1" fmla="*/ 0 h 2208"/>
                <a:gd name="T2" fmla="*/ 1392 w 1392"/>
                <a:gd name="T3" fmla="*/ 0 h 2208"/>
                <a:gd name="T4" fmla="*/ 1392 w 1392"/>
                <a:gd name="T5" fmla="*/ 2160 h 2208"/>
                <a:gd name="T6" fmla="*/ 144 w 1392"/>
                <a:gd name="T7" fmla="*/ 2160 h 2208"/>
                <a:gd name="T8" fmla="*/ 144 w 1392"/>
                <a:gd name="T9" fmla="*/ 2208 h 2208"/>
                <a:gd name="T10" fmla="*/ 0 w 1392"/>
                <a:gd name="T11" fmla="*/ 2112 h 2208"/>
                <a:gd name="T12" fmla="*/ 144 w 1392"/>
                <a:gd name="T13" fmla="*/ 2016 h 2208"/>
                <a:gd name="T14" fmla="*/ 144 w 1392"/>
                <a:gd name="T15" fmla="*/ 2064 h 2208"/>
                <a:gd name="T16" fmla="*/ 1296 w 1392"/>
                <a:gd name="T17" fmla="*/ 2064 h 2208"/>
                <a:gd name="T18" fmla="*/ 1296 w 1392"/>
                <a:gd name="T19" fmla="*/ 1440 h 2208"/>
                <a:gd name="T20" fmla="*/ 1200 w 1392"/>
                <a:gd name="T21" fmla="*/ 1440 h 2208"/>
                <a:gd name="T22" fmla="*/ 1200 w 1392"/>
                <a:gd name="T23" fmla="*/ 1488 h 2208"/>
                <a:gd name="T24" fmla="*/ 1056 w 1392"/>
                <a:gd name="T25" fmla="*/ 1392 h 2208"/>
                <a:gd name="T26" fmla="*/ 1200 w 1392"/>
                <a:gd name="T27" fmla="*/ 1296 h 2208"/>
                <a:gd name="T28" fmla="*/ 1200 w 1392"/>
                <a:gd name="T29" fmla="*/ 1344 h 2208"/>
                <a:gd name="T30" fmla="*/ 1296 w 1392"/>
                <a:gd name="T31" fmla="*/ 1344 h 2208"/>
                <a:gd name="T32" fmla="*/ 1296 w 1392"/>
                <a:gd name="T33" fmla="*/ 480 h 2208"/>
                <a:gd name="T34" fmla="*/ 1248 w 1392"/>
                <a:gd name="T35" fmla="*/ 480 h 2208"/>
                <a:gd name="T36" fmla="*/ 1248 w 1392"/>
                <a:gd name="T37" fmla="*/ 528 h 2208"/>
                <a:gd name="T38" fmla="*/ 1104 w 1392"/>
                <a:gd name="T39" fmla="*/ 432 h 2208"/>
                <a:gd name="T40" fmla="*/ 1248 w 1392"/>
                <a:gd name="T41" fmla="*/ 336 h 2208"/>
                <a:gd name="T42" fmla="*/ 1248 w 1392"/>
                <a:gd name="T43" fmla="*/ 384 h 2208"/>
                <a:gd name="T44" fmla="*/ 1296 w 1392"/>
                <a:gd name="T45" fmla="*/ 384 h 2208"/>
                <a:gd name="T46" fmla="*/ 1296 w 1392"/>
                <a:gd name="T47" fmla="*/ 96 h 2208"/>
                <a:gd name="T48" fmla="*/ 240 w 1392"/>
                <a:gd name="T49" fmla="*/ 96 h 2208"/>
                <a:gd name="T50" fmla="*/ 240 w 1392"/>
                <a:gd name="T51" fmla="*/ 0 h 2208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392"/>
                <a:gd name="T79" fmla="*/ 0 h 2208"/>
                <a:gd name="T80" fmla="*/ 1392 w 1392"/>
                <a:gd name="T81" fmla="*/ 2208 h 2208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392" h="2208">
                  <a:moveTo>
                    <a:pt x="240" y="0"/>
                  </a:moveTo>
                  <a:lnTo>
                    <a:pt x="1392" y="0"/>
                  </a:lnTo>
                  <a:lnTo>
                    <a:pt x="1392" y="2160"/>
                  </a:lnTo>
                  <a:lnTo>
                    <a:pt x="144" y="2160"/>
                  </a:lnTo>
                  <a:lnTo>
                    <a:pt x="144" y="2208"/>
                  </a:lnTo>
                  <a:lnTo>
                    <a:pt x="0" y="2112"/>
                  </a:lnTo>
                  <a:lnTo>
                    <a:pt x="144" y="2016"/>
                  </a:lnTo>
                  <a:lnTo>
                    <a:pt x="144" y="2064"/>
                  </a:lnTo>
                  <a:lnTo>
                    <a:pt x="1296" y="2064"/>
                  </a:lnTo>
                  <a:lnTo>
                    <a:pt x="1296" y="1440"/>
                  </a:lnTo>
                  <a:lnTo>
                    <a:pt x="1200" y="1440"/>
                  </a:lnTo>
                  <a:lnTo>
                    <a:pt x="1200" y="1488"/>
                  </a:lnTo>
                  <a:lnTo>
                    <a:pt x="1056" y="1392"/>
                  </a:lnTo>
                  <a:lnTo>
                    <a:pt x="1200" y="1296"/>
                  </a:lnTo>
                  <a:lnTo>
                    <a:pt x="1200" y="1344"/>
                  </a:lnTo>
                  <a:lnTo>
                    <a:pt x="1296" y="1344"/>
                  </a:lnTo>
                  <a:lnTo>
                    <a:pt x="1296" y="480"/>
                  </a:lnTo>
                  <a:lnTo>
                    <a:pt x="1248" y="480"/>
                  </a:lnTo>
                  <a:lnTo>
                    <a:pt x="1248" y="528"/>
                  </a:lnTo>
                  <a:lnTo>
                    <a:pt x="1104" y="432"/>
                  </a:lnTo>
                  <a:lnTo>
                    <a:pt x="1248" y="336"/>
                  </a:lnTo>
                  <a:lnTo>
                    <a:pt x="1248" y="384"/>
                  </a:lnTo>
                  <a:lnTo>
                    <a:pt x="1296" y="384"/>
                  </a:lnTo>
                  <a:lnTo>
                    <a:pt x="1296" y="96"/>
                  </a:lnTo>
                  <a:lnTo>
                    <a:pt x="240" y="96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" name="Rectangle 401"/>
            <p:cNvSpPr>
              <a:spLocks noChangeArrowheads="1"/>
            </p:cNvSpPr>
            <p:nvPr/>
          </p:nvSpPr>
          <p:spPr bwMode="auto">
            <a:xfrm>
              <a:off x="2514600" y="9372600"/>
              <a:ext cx="10668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Data</a:t>
              </a:r>
            </a:p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memory</a:t>
              </a:r>
            </a:p>
          </p:txBody>
        </p:sp>
        <p:sp>
          <p:nvSpPr>
            <p:cNvPr id="115" name="Rectangle 402"/>
            <p:cNvSpPr>
              <a:spLocks noChangeArrowheads="1"/>
            </p:cNvSpPr>
            <p:nvPr/>
          </p:nvSpPr>
          <p:spPr bwMode="auto">
            <a:xfrm>
              <a:off x="2514600" y="10836275"/>
              <a:ext cx="9906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Register</a:t>
              </a:r>
            </a:p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file</a:t>
              </a:r>
            </a:p>
            <a:p>
              <a:pPr>
                <a:defRPr/>
              </a:pPr>
              <a:r>
                <a:rPr lang="en-US" sz="1000" dirty="0" smtClean="0">
                  <a:latin typeface="Courier New" pitchFamily="49" charset="0"/>
                  <a:ea typeface="+mn-ea"/>
                </a:rPr>
                <a:t>%</a:t>
              </a:r>
              <a:r>
                <a:rPr lang="en-US" sz="1000" dirty="0" err="1" smtClean="0">
                  <a:latin typeface="Courier New" pitchFamily="49" charset="0"/>
                  <a:ea typeface="+mn-ea"/>
                </a:rPr>
                <a:t>rbx</a:t>
              </a:r>
              <a:r>
                <a:rPr lang="en-US" sz="1000" dirty="0" smtClean="0">
                  <a:latin typeface="Courier New" pitchFamily="49" charset="0"/>
                  <a:ea typeface="+mn-ea"/>
                </a:rPr>
                <a:t> </a:t>
              </a:r>
              <a:r>
                <a:rPr lang="en-US" sz="1000" dirty="0">
                  <a:latin typeface="Courier New" pitchFamily="49" charset="0"/>
                  <a:ea typeface="+mn-ea"/>
                </a:rPr>
                <a:t>= 0x300</a:t>
              </a:r>
            </a:p>
          </p:txBody>
        </p:sp>
        <p:sp>
          <p:nvSpPr>
            <p:cNvPr id="116" name="Rectangle 403"/>
            <p:cNvSpPr>
              <a:spLocks noChangeArrowheads="1"/>
            </p:cNvSpPr>
            <p:nvPr/>
          </p:nvSpPr>
          <p:spPr bwMode="auto">
            <a:xfrm>
              <a:off x="1066800" y="12115800"/>
              <a:ext cx="7620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63500" dist="25401" dir="2700000" algn="tl" rotWithShape="0">
                <a:srgbClr val="000000">
                  <a:alpha val="39999"/>
                </a:srgbClr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 sz="1200" dirty="0">
                  <a:latin typeface="Helvetica" pitchFamily="34" charset="0"/>
                  <a:ea typeface="+mn-ea"/>
                </a:rPr>
                <a:t>PC</a:t>
              </a:r>
            </a:p>
            <a:p>
              <a:pPr>
                <a:defRPr/>
              </a:pPr>
              <a:r>
                <a:rPr lang="en-US" sz="1200" dirty="0" smtClean="0">
                  <a:latin typeface="Courier New" pitchFamily="49" charset="0"/>
                  <a:ea typeface="+mn-ea"/>
                </a:rPr>
                <a:t>0x016</a:t>
              </a:r>
              <a:endParaRPr lang="en-US" sz="1200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117" name="Rectangle 404"/>
            <p:cNvSpPr>
              <a:spLocks noChangeArrowheads="1"/>
            </p:cNvSpPr>
            <p:nvPr/>
          </p:nvSpPr>
          <p:spPr bwMode="auto">
            <a:xfrm>
              <a:off x="1066800" y="10134600"/>
              <a:ext cx="6096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CC</a:t>
              </a:r>
            </a:p>
            <a:p>
              <a:pPr>
                <a:defRPr/>
              </a:pPr>
              <a:r>
                <a:rPr lang="en-US">
                  <a:latin typeface="Courier New" pitchFamily="49" charset="0"/>
                  <a:ea typeface="+mn-ea"/>
                </a:rPr>
                <a:t>000</a:t>
              </a:r>
            </a:p>
          </p:txBody>
        </p:sp>
        <p:sp>
          <p:nvSpPr>
            <p:cNvPr id="118" name="Text Box 405"/>
            <p:cNvSpPr txBox="1">
              <a:spLocks noChangeArrowheads="1"/>
            </p:cNvSpPr>
            <p:nvPr/>
          </p:nvSpPr>
          <p:spPr bwMode="auto">
            <a:xfrm>
              <a:off x="2207068" y="10439400"/>
              <a:ext cx="49124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/>
                <a:t>Read</a:t>
              </a:r>
            </a:p>
            <a:p>
              <a:pPr eaLnBrk="1" hangingPunct="1"/>
              <a:r>
                <a:rPr lang="en-US" sz="1000" dirty="0"/>
                <a:t>p</a:t>
              </a:r>
              <a:r>
                <a:rPr lang="en-US" sz="1000" dirty="0" smtClean="0"/>
                <a:t>orts</a:t>
              </a:r>
              <a:endParaRPr lang="en-US" sz="1000" dirty="0"/>
            </a:p>
          </p:txBody>
        </p:sp>
        <p:sp>
          <p:nvSpPr>
            <p:cNvPr id="119" name="Text Box 406"/>
            <p:cNvSpPr txBox="1">
              <a:spLocks noChangeArrowheads="1"/>
            </p:cNvSpPr>
            <p:nvPr/>
          </p:nvSpPr>
          <p:spPr bwMode="auto">
            <a:xfrm>
              <a:off x="3429000" y="10439400"/>
              <a:ext cx="48577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/>
                <a:t>Write</a:t>
              </a:r>
            </a:p>
            <a:p>
              <a:pPr eaLnBrk="1" hangingPunct="1"/>
              <a:r>
                <a:rPr lang="en-US" sz="1000" dirty="0"/>
                <a:t>p</a:t>
              </a:r>
              <a:r>
                <a:rPr lang="en-US" sz="1000" dirty="0" smtClean="0"/>
                <a:t>orts</a:t>
              </a:r>
              <a:endParaRPr lang="en-US" sz="1000" dirty="0"/>
            </a:p>
          </p:txBody>
        </p:sp>
        <p:grpSp>
          <p:nvGrpSpPr>
            <p:cNvPr id="120" name="Group 459"/>
            <p:cNvGrpSpPr>
              <a:grpSpLocks/>
            </p:cNvGrpSpPr>
            <p:nvPr/>
          </p:nvGrpSpPr>
          <p:grpSpPr bwMode="auto">
            <a:xfrm>
              <a:off x="2209800" y="9128125"/>
              <a:ext cx="1704975" cy="244475"/>
              <a:chOff x="4032" y="2976"/>
              <a:chExt cx="1074" cy="154"/>
            </a:xfrm>
          </p:grpSpPr>
          <p:sp>
            <p:nvSpPr>
              <p:cNvPr id="121" name="Text Box 460"/>
              <p:cNvSpPr txBox="1">
                <a:spLocks noChangeArrowheads="1"/>
              </p:cNvSpPr>
              <p:nvPr/>
            </p:nvSpPr>
            <p:spPr bwMode="auto">
              <a:xfrm>
                <a:off x="4032" y="2976"/>
                <a:ext cx="30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000"/>
                  <a:t>Read</a:t>
                </a:r>
              </a:p>
            </p:txBody>
          </p:sp>
          <p:sp>
            <p:nvSpPr>
              <p:cNvPr id="122" name="Text Box 461"/>
              <p:cNvSpPr txBox="1">
                <a:spLocks noChangeArrowheads="1"/>
              </p:cNvSpPr>
              <p:nvPr/>
            </p:nvSpPr>
            <p:spPr bwMode="auto">
              <a:xfrm>
                <a:off x="4800" y="2976"/>
                <a:ext cx="30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000"/>
                  <a:t>Write</a:t>
                </a:r>
              </a:p>
            </p:txBody>
          </p:sp>
        </p:grpSp>
      </p:grpSp>
      <p:grpSp>
        <p:nvGrpSpPr>
          <p:cNvPr id="123" name="Group 122"/>
          <p:cNvGrpSpPr/>
          <p:nvPr/>
        </p:nvGrpSpPr>
        <p:grpSpPr>
          <a:xfrm>
            <a:off x="914400" y="9067800"/>
            <a:ext cx="3429000" cy="3733800"/>
            <a:chOff x="609600" y="8763000"/>
            <a:chExt cx="3429000" cy="3733800"/>
          </a:xfrm>
        </p:grpSpPr>
        <p:sp>
          <p:nvSpPr>
            <p:cNvPr id="124" name="AutoShape 390"/>
            <p:cNvSpPr>
              <a:spLocks noChangeArrowheads="1"/>
            </p:cNvSpPr>
            <p:nvPr/>
          </p:nvSpPr>
          <p:spPr bwMode="auto">
            <a:xfrm>
              <a:off x="609600" y="8763000"/>
              <a:ext cx="1600200" cy="30480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50800" dir="2700000" algn="tl" rotWithShape="0">
                <a:schemeClr val="tx1">
                  <a:alpha val="40000"/>
                </a:schemeClr>
              </a:outerShdw>
            </a:effectLst>
          </p:spPr>
          <p:txBody>
            <a:bodyPr wrap="none" tIns="457200" anchorCtr="1"/>
            <a:lstStyle/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Combinational</a:t>
              </a:r>
            </a:p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l</a:t>
              </a:r>
              <a:r>
                <a:rPr lang="en-US" dirty="0" smtClean="0">
                  <a:latin typeface="Helvetica" pitchFamily="34" charset="0"/>
                  <a:ea typeface="+mn-ea"/>
                </a:rPr>
                <a:t>ogic</a:t>
              </a:r>
              <a:endParaRPr lang="en-US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125" name="AutoShape 391"/>
            <p:cNvSpPr>
              <a:spLocks noChangeArrowheads="1"/>
            </p:cNvSpPr>
            <p:nvPr/>
          </p:nvSpPr>
          <p:spPr bwMode="auto">
            <a:xfrm>
              <a:off x="914400" y="9829800"/>
              <a:ext cx="990600" cy="9906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innerShdw dist="63500" dir="13500000">
                <a:prstClr val="black">
                  <a:alpha val="50000"/>
                </a:prstClr>
              </a:inn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34" charset="0"/>
                <a:ea typeface="+mn-ea"/>
              </a:endParaRPr>
            </a:p>
          </p:txBody>
        </p:sp>
        <p:sp>
          <p:nvSpPr>
            <p:cNvPr id="126" name="Rectangle 392"/>
            <p:cNvSpPr>
              <a:spLocks noChangeArrowheads="1"/>
            </p:cNvSpPr>
            <p:nvPr/>
          </p:nvSpPr>
          <p:spPr bwMode="auto">
            <a:xfrm rot="5400000" flipV="1">
              <a:off x="3656013" y="10742613"/>
              <a:ext cx="609600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" name="AutoShape 393"/>
            <p:cNvSpPr>
              <a:spLocks noChangeArrowheads="1"/>
            </p:cNvSpPr>
            <p:nvPr/>
          </p:nvSpPr>
          <p:spPr bwMode="auto">
            <a:xfrm>
              <a:off x="2209800" y="11201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" name="AutoShape 394"/>
            <p:cNvSpPr>
              <a:spLocks noChangeArrowheads="1"/>
            </p:cNvSpPr>
            <p:nvPr/>
          </p:nvSpPr>
          <p:spPr bwMode="auto">
            <a:xfrm flipH="1">
              <a:off x="2209800" y="10820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" name="AutoShape 395"/>
            <p:cNvSpPr>
              <a:spLocks noChangeArrowheads="1"/>
            </p:cNvSpPr>
            <p:nvPr/>
          </p:nvSpPr>
          <p:spPr bwMode="auto">
            <a:xfrm>
              <a:off x="2209800" y="9753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" name="AutoShape 396"/>
            <p:cNvSpPr>
              <a:spLocks noChangeArrowheads="1"/>
            </p:cNvSpPr>
            <p:nvPr/>
          </p:nvSpPr>
          <p:spPr bwMode="auto">
            <a:xfrm flipH="1">
              <a:off x="2209800" y="9372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1" name="AutoShape 397"/>
            <p:cNvSpPr>
              <a:spLocks noChangeArrowheads="1"/>
            </p:cNvSpPr>
            <p:nvPr/>
          </p:nvSpPr>
          <p:spPr bwMode="auto">
            <a:xfrm rot="5400000" flipH="1">
              <a:off x="1219200" y="10515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2" name="AutoShape 398"/>
            <p:cNvSpPr>
              <a:spLocks noChangeArrowheads="1"/>
            </p:cNvSpPr>
            <p:nvPr/>
          </p:nvSpPr>
          <p:spPr bwMode="auto">
            <a:xfrm rot="5400000" flipH="1">
              <a:off x="1219200" y="98298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" name="AutoShape 399"/>
            <p:cNvSpPr>
              <a:spLocks noChangeArrowheads="1"/>
            </p:cNvSpPr>
            <p:nvPr/>
          </p:nvSpPr>
          <p:spPr bwMode="auto">
            <a:xfrm rot="5400000" flipH="1">
              <a:off x="1295400" y="118110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" name="Freeform 400"/>
            <p:cNvSpPr>
              <a:spLocks/>
            </p:cNvSpPr>
            <p:nvPr/>
          </p:nvSpPr>
          <p:spPr bwMode="auto">
            <a:xfrm>
              <a:off x="1828800" y="8991600"/>
              <a:ext cx="2209800" cy="3505200"/>
            </a:xfrm>
            <a:custGeom>
              <a:avLst/>
              <a:gdLst>
                <a:gd name="T0" fmla="*/ 240 w 1392"/>
                <a:gd name="T1" fmla="*/ 0 h 2208"/>
                <a:gd name="T2" fmla="*/ 1392 w 1392"/>
                <a:gd name="T3" fmla="*/ 0 h 2208"/>
                <a:gd name="T4" fmla="*/ 1392 w 1392"/>
                <a:gd name="T5" fmla="*/ 2160 h 2208"/>
                <a:gd name="T6" fmla="*/ 144 w 1392"/>
                <a:gd name="T7" fmla="*/ 2160 h 2208"/>
                <a:gd name="T8" fmla="*/ 144 w 1392"/>
                <a:gd name="T9" fmla="*/ 2208 h 2208"/>
                <a:gd name="T10" fmla="*/ 0 w 1392"/>
                <a:gd name="T11" fmla="*/ 2112 h 2208"/>
                <a:gd name="T12" fmla="*/ 144 w 1392"/>
                <a:gd name="T13" fmla="*/ 2016 h 2208"/>
                <a:gd name="T14" fmla="*/ 144 w 1392"/>
                <a:gd name="T15" fmla="*/ 2064 h 2208"/>
                <a:gd name="T16" fmla="*/ 1296 w 1392"/>
                <a:gd name="T17" fmla="*/ 2064 h 2208"/>
                <a:gd name="T18" fmla="*/ 1296 w 1392"/>
                <a:gd name="T19" fmla="*/ 1440 h 2208"/>
                <a:gd name="T20" fmla="*/ 1200 w 1392"/>
                <a:gd name="T21" fmla="*/ 1440 h 2208"/>
                <a:gd name="T22" fmla="*/ 1200 w 1392"/>
                <a:gd name="T23" fmla="*/ 1488 h 2208"/>
                <a:gd name="T24" fmla="*/ 1056 w 1392"/>
                <a:gd name="T25" fmla="*/ 1392 h 2208"/>
                <a:gd name="T26" fmla="*/ 1200 w 1392"/>
                <a:gd name="T27" fmla="*/ 1296 h 2208"/>
                <a:gd name="T28" fmla="*/ 1200 w 1392"/>
                <a:gd name="T29" fmla="*/ 1344 h 2208"/>
                <a:gd name="T30" fmla="*/ 1296 w 1392"/>
                <a:gd name="T31" fmla="*/ 1344 h 2208"/>
                <a:gd name="T32" fmla="*/ 1296 w 1392"/>
                <a:gd name="T33" fmla="*/ 480 h 2208"/>
                <a:gd name="T34" fmla="*/ 1248 w 1392"/>
                <a:gd name="T35" fmla="*/ 480 h 2208"/>
                <a:gd name="T36" fmla="*/ 1248 w 1392"/>
                <a:gd name="T37" fmla="*/ 528 h 2208"/>
                <a:gd name="T38" fmla="*/ 1104 w 1392"/>
                <a:gd name="T39" fmla="*/ 432 h 2208"/>
                <a:gd name="T40" fmla="*/ 1248 w 1392"/>
                <a:gd name="T41" fmla="*/ 336 h 2208"/>
                <a:gd name="T42" fmla="*/ 1248 w 1392"/>
                <a:gd name="T43" fmla="*/ 384 h 2208"/>
                <a:gd name="T44" fmla="*/ 1296 w 1392"/>
                <a:gd name="T45" fmla="*/ 384 h 2208"/>
                <a:gd name="T46" fmla="*/ 1296 w 1392"/>
                <a:gd name="T47" fmla="*/ 96 h 2208"/>
                <a:gd name="T48" fmla="*/ 240 w 1392"/>
                <a:gd name="T49" fmla="*/ 96 h 2208"/>
                <a:gd name="T50" fmla="*/ 240 w 1392"/>
                <a:gd name="T51" fmla="*/ 0 h 2208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392"/>
                <a:gd name="T79" fmla="*/ 0 h 2208"/>
                <a:gd name="T80" fmla="*/ 1392 w 1392"/>
                <a:gd name="T81" fmla="*/ 2208 h 2208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392" h="2208">
                  <a:moveTo>
                    <a:pt x="240" y="0"/>
                  </a:moveTo>
                  <a:lnTo>
                    <a:pt x="1392" y="0"/>
                  </a:lnTo>
                  <a:lnTo>
                    <a:pt x="1392" y="2160"/>
                  </a:lnTo>
                  <a:lnTo>
                    <a:pt x="144" y="2160"/>
                  </a:lnTo>
                  <a:lnTo>
                    <a:pt x="144" y="2208"/>
                  </a:lnTo>
                  <a:lnTo>
                    <a:pt x="0" y="2112"/>
                  </a:lnTo>
                  <a:lnTo>
                    <a:pt x="144" y="2016"/>
                  </a:lnTo>
                  <a:lnTo>
                    <a:pt x="144" y="2064"/>
                  </a:lnTo>
                  <a:lnTo>
                    <a:pt x="1296" y="2064"/>
                  </a:lnTo>
                  <a:lnTo>
                    <a:pt x="1296" y="1440"/>
                  </a:lnTo>
                  <a:lnTo>
                    <a:pt x="1200" y="1440"/>
                  </a:lnTo>
                  <a:lnTo>
                    <a:pt x="1200" y="1488"/>
                  </a:lnTo>
                  <a:lnTo>
                    <a:pt x="1056" y="1392"/>
                  </a:lnTo>
                  <a:lnTo>
                    <a:pt x="1200" y="1296"/>
                  </a:lnTo>
                  <a:lnTo>
                    <a:pt x="1200" y="1344"/>
                  </a:lnTo>
                  <a:lnTo>
                    <a:pt x="1296" y="1344"/>
                  </a:lnTo>
                  <a:lnTo>
                    <a:pt x="1296" y="480"/>
                  </a:lnTo>
                  <a:lnTo>
                    <a:pt x="1248" y="480"/>
                  </a:lnTo>
                  <a:lnTo>
                    <a:pt x="1248" y="528"/>
                  </a:lnTo>
                  <a:lnTo>
                    <a:pt x="1104" y="432"/>
                  </a:lnTo>
                  <a:lnTo>
                    <a:pt x="1248" y="336"/>
                  </a:lnTo>
                  <a:lnTo>
                    <a:pt x="1248" y="384"/>
                  </a:lnTo>
                  <a:lnTo>
                    <a:pt x="1296" y="384"/>
                  </a:lnTo>
                  <a:lnTo>
                    <a:pt x="1296" y="96"/>
                  </a:lnTo>
                  <a:lnTo>
                    <a:pt x="240" y="96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5" name="Rectangle 401"/>
            <p:cNvSpPr>
              <a:spLocks noChangeArrowheads="1"/>
            </p:cNvSpPr>
            <p:nvPr/>
          </p:nvSpPr>
          <p:spPr bwMode="auto">
            <a:xfrm>
              <a:off x="2514600" y="9372600"/>
              <a:ext cx="10668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Data</a:t>
              </a:r>
            </a:p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memory</a:t>
              </a:r>
            </a:p>
          </p:txBody>
        </p:sp>
        <p:sp>
          <p:nvSpPr>
            <p:cNvPr id="136" name="Rectangle 402"/>
            <p:cNvSpPr>
              <a:spLocks noChangeArrowheads="1"/>
            </p:cNvSpPr>
            <p:nvPr/>
          </p:nvSpPr>
          <p:spPr bwMode="auto">
            <a:xfrm>
              <a:off x="2514600" y="10836275"/>
              <a:ext cx="9906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Register</a:t>
              </a:r>
            </a:p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file</a:t>
              </a:r>
            </a:p>
            <a:p>
              <a:pPr>
                <a:defRPr/>
              </a:pPr>
              <a:r>
                <a:rPr lang="en-US" sz="1000" dirty="0" smtClean="0">
                  <a:latin typeface="Courier New" pitchFamily="49" charset="0"/>
                  <a:ea typeface="+mn-ea"/>
                </a:rPr>
                <a:t>%</a:t>
              </a:r>
              <a:r>
                <a:rPr lang="en-US" sz="1000" dirty="0" err="1" smtClean="0">
                  <a:latin typeface="Courier New" pitchFamily="49" charset="0"/>
                  <a:ea typeface="+mn-ea"/>
                </a:rPr>
                <a:t>rbx</a:t>
              </a:r>
              <a:r>
                <a:rPr lang="en-US" sz="1000" dirty="0" smtClean="0">
                  <a:latin typeface="Courier New" pitchFamily="49" charset="0"/>
                  <a:ea typeface="+mn-ea"/>
                </a:rPr>
                <a:t> </a:t>
              </a:r>
              <a:r>
                <a:rPr lang="en-US" sz="1000" dirty="0">
                  <a:latin typeface="Courier New" pitchFamily="49" charset="0"/>
                  <a:ea typeface="+mn-ea"/>
                </a:rPr>
                <a:t>= 0x300</a:t>
              </a:r>
            </a:p>
          </p:txBody>
        </p:sp>
        <p:sp>
          <p:nvSpPr>
            <p:cNvPr id="137" name="Rectangle 403"/>
            <p:cNvSpPr>
              <a:spLocks noChangeArrowheads="1"/>
            </p:cNvSpPr>
            <p:nvPr/>
          </p:nvSpPr>
          <p:spPr bwMode="auto">
            <a:xfrm>
              <a:off x="1066800" y="12115800"/>
              <a:ext cx="7620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63500" dist="25401" dir="2700000" algn="tl" rotWithShape="0">
                <a:srgbClr val="000000">
                  <a:alpha val="39999"/>
                </a:srgbClr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 sz="1200" dirty="0">
                  <a:latin typeface="Helvetica" pitchFamily="34" charset="0"/>
                  <a:ea typeface="+mn-ea"/>
                </a:rPr>
                <a:t>PC</a:t>
              </a:r>
            </a:p>
            <a:p>
              <a:pPr>
                <a:defRPr/>
              </a:pPr>
              <a:r>
                <a:rPr lang="en-US" sz="1200" dirty="0" smtClean="0">
                  <a:latin typeface="Courier New" pitchFamily="49" charset="0"/>
                  <a:ea typeface="+mn-ea"/>
                </a:rPr>
                <a:t>0x016</a:t>
              </a:r>
              <a:endParaRPr lang="en-US" sz="1200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138" name="Rectangle 404"/>
            <p:cNvSpPr>
              <a:spLocks noChangeArrowheads="1"/>
            </p:cNvSpPr>
            <p:nvPr/>
          </p:nvSpPr>
          <p:spPr bwMode="auto">
            <a:xfrm>
              <a:off x="1066800" y="10134600"/>
              <a:ext cx="6096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CC</a:t>
              </a:r>
            </a:p>
            <a:p>
              <a:pPr>
                <a:defRPr/>
              </a:pPr>
              <a:r>
                <a:rPr lang="en-US">
                  <a:latin typeface="Courier New" pitchFamily="49" charset="0"/>
                  <a:ea typeface="+mn-ea"/>
                </a:rPr>
                <a:t>000</a:t>
              </a:r>
            </a:p>
          </p:txBody>
        </p:sp>
        <p:sp>
          <p:nvSpPr>
            <p:cNvPr id="139" name="Text Box 405"/>
            <p:cNvSpPr txBox="1">
              <a:spLocks noChangeArrowheads="1"/>
            </p:cNvSpPr>
            <p:nvPr/>
          </p:nvSpPr>
          <p:spPr bwMode="auto">
            <a:xfrm>
              <a:off x="2207068" y="10439400"/>
              <a:ext cx="49124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/>
                <a:t>Read</a:t>
              </a:r>
            </a:p>
            <a:p>
              <a:pPr eaLnBrk="1" hangingPunct="1"/>
              <a:r>
                <a:rPr lang="en-US" sz="1000" dirty="0"/>
                <a:t>p</a:t>
              </a:r>
              <a:r>
                <a:rPr lang="en-US" sz="1000" dirty="0" smtClean="0"/>
                <a:t>orts</a:t>
              </a:r>
              <a:endParaRPr lang="en-US" sz="1000" dirty="0"/>
            </a:p>
          </p:txBody>
        </p:sp>
        <p:sp>
          <p:nvSpPr>
            <p:cNvPr id="140" name="Text Box 406"/>
            <p:cNvSpPr txBox="1">
              <a:spLocks noChangeArrowheads="1"/>
            </p:cNvSpPr>
            <p:nvPr/>
          </p:nvSpPr>
          <p:spPr bwMode="auto">
            <a:xfrm>
              <a:off x="3429000" y="10439400"/>
              <a:ext cx="48577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/>
                <a:t>Write</a:t>
              </a:r>
            </a:p>
            <a:p>
              <a:pPr eaLnBrk="1" hangingPunct="1"/>
              <a:r>
                <a:rPr lang="en-US" sz="1000" dirty="0"/>
                <a:t>p</a:t>
              </a:r>
              <a:r>
                <a:rPr lang="en-US" sz="1000" dirty="0" smtClean="0"/>
                <a:t>orts</a:t>
              </a:r>
              <a:endParaRPr lang="en-US" sz="1000" dirty="0"/>
            </a:p>
          </p:txBody>
        </p:sp>
        <p:grpSp>
          <p:nvGrpSpPr>
            <p:cNvPr id="141" name="Group 459"/>
            <p:cNvGrpSpPr>
              <a:grpSpLocks/>
            </p:cNvGrpSpPr>
            <p:nvPr/>
          </p:nvGrpSpPr>
          <p:grpSpPr bwMode="auto">
            <a:xfrm>
              <a:off x="2209800" y="9128125"/>
              <a:ext cx="1704975" cy="244475"/>
              <a:chOff x="4032" y="2976"/>
              <a:chExt cx="1074" cy="154"/>
            </a:xfrm>
          </p:grpSpPr>
          <p:sp>
            <p:nvSpPr>
              <p:cNvPr id="142" name="Text Box 460"/>
              <p:cNvSpPr txBox="1">
                <a:spLocks noChangeArrowheads="1"/>
              </p:cNvSpPr>
              <p:nvPr/>
            </p:nvSpPr>
            <p:spPr bwMode="auto">
              <a:xfrm>
                <a:off x="4032" y="2976"/>
                <a:ext cx="30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000"/>
                  <a:t>Read</a:t>
                </a:r>
              </a:p>
            </p:txBody>
          </p:sp>
          <p:sp>
            <p:nvSpPr>
              <p:cNvPr id="143" name="Text Box 461"/>
              <p:cNvSpPr txBox="1">
                <a:spLocks noChangeArrowheads="1"/>
              </p:cNvSpPr>
              <p:nvPr/>
            </p:nvSpPr>
            <p:spPr bwMode="auto">
              <a:xfrm>
                <a:off x="4800" y="2976"/>
                <a:ext cx="30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000"/>
                  <a:t>Write</a:t>
                </a:r>
              </a:p>
            </p:txBody>
          </p:sp>
        </p:grpSp>
      </p:grpSp>
      <p:grpSp>
        <p:nvGrpSpPr>
          <p:cNvPr id="144" name="Group 143"/>
          <p:cNvGrpSpPr/>
          <p:nvPr/>
        </p:nvGrpSpPr>
        <p:grpSpPr>
          <a:xfrm>
            <a:off x="1066800" y="9220200"/>
            <a:ext cx="3429000" cy="3733800"/>
            <a:chOff x="609600" y="8763000"/>
            <a:chExt cx="3429000" cy="3733800"/>
          </a:xfrm>
        </p:grpSpPr>
        <p:sp>
          <p:nvSpPr>
            <p:cNvPr id="145" name="AutoShape 390"/>
            <p:cNvSpPr>
              <a:spLocks noChangeArrowheads="1"/>
            </p:cNvSpPr>
            <p:nvPr/>
          </p:nvSpPr>
          <p:spPr bwMode="auto">
            <a:xfrm>
              <a:off x="609600" y="8763000"/>
              <a:ext cx="1600200" cy="30480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50800" dir="2700000" algn="tl" rotWithShape="0">
                <a:schemeClr val="tx1">
                  <a:alpha val="40000"/>
                </a:schemeClr>
              </a:outerShdw>
            </a:effectLst>
          </p:spPr>
          <p:txBody>
            <a:bodyPr wrap="none" tIns="457200" anchorCtr="1"/>
            <a:lstStyle/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Combinational</a:t>
              </a:r>
            </a:p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l</a:t>
              </a:r>
              <a:r>
                <a:rPr lang="en-US" dirty="0" smtClean="0">
                  <a:latin typeface="Helvetica" pitchFamily="34" charset="0"/>
                  <a:ea typeface="+mn-ea"/>
                </a:rPr>
                <a:t>ogic</a:t>
              </a:r>
              <a:endParaRPr lang="en-US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146" name="AutoShape 391"/>
            <p:cNvSpPr>
              <a:spLocks noChangeArrowheads="1"/>
            </p:cNvSpPr>
            <p:nvPr/>
          </p:nvSpPr>
          <p:spPr bwMode="auto">
            <a:xfrm>
              <a:off x="914400" y="9829800"/>
              <a:ext cx="990600" cy="9906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innerShdw dist="63500" dir="13500000">
                <a:prstClr val="black">
                  <a:alpha val="50000"/>
                </a:prstClr>
              </a:inn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34" charset="0"/>
                <a:ea typeface="+mn-ea"/>
              </a:endParaRPr>
            </a:p>
          </p:txBody>
        </p:sp>
        <p:sp>
          <p:nvSpPr>
            <p:cNvPr id="147" name="Rectangle 392"/>
            <p:cNvSpPr>
              <a:spLocks noChangeArrowheads="1"/>
            </p:cNvSpPr>
            <p:nvPr/>
          </p:nvSpPr>
          <p:spPr bwMode="auto">
            <a:xfrm rot="5400000" flipV="1">
              <a:off x="3656013" y="10742613"/>
              <a:ext cx="609600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8" name="AutoShape 393"/>
            <p:cNvSpPr>
              <a:spLocks noChangeArrowheads="1"/>
            </p:cNvSpPr>
            <p:nvPr/>
          </p:nvSpPr>
          <p:spPr bwMode="auto">
            <a:xfrm>
              <a:off x="2209800" y="11201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9" name="AutoShape 394"/>
            <p:cNvSpPr>
              <a:spLocks noChangeArrowheads="1"/>
            </p:cNvSpPr>
            <p:nvPr/>
          </p:nvSpPr>
          <p:spPr bwMode="auto">
            <a:xfrm flipH="1">
              <a:off x="2209800" y="10820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0" name="AutoShape 395"/>
            <p:cNvSpPr>
              <a:spLocks noChangeArrowheads="1"/>
            </p:cNvSpPr>
            <p:nvPr/>
          </p:nvSpPr>
          <p:spPr bwMode="auto">
            <a:xfrm>
              <a:off x="2209800" y="9753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1" name="AutoShape 396"/>
            <p:cNvSpPr>
              <a:spLocks noChangeArrowheads="1"/>
            </p:cNvSpPr>
            <p:nvPr/>
          </p:nvSpPr>
          <p:spPr bwMode="auto">
            <a:xfrm flipH="1">
              <a:off x="2209800" y="9372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" name="AutoShape 397"/>
            <p:cNvSpPr>
              <a:spLocks noChangeArrowheads="1"/>
            </p:cNvSpPr>
            <p:nvPr/>
          </p:nvSpPr>
          <p:spPr bwMode="auto">
            <a:xfrm rot="5400000" flipH="1">
              <a:off x="1219200" y="10515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" name="AutoShape 398"/>
            <p:cNvSpPr>
              <a:spLocks noChangeArrowheads="1"/>
            </p:cNvSpPr>
            <p:nvPr/>
          </p:nvSpPr>
          <p:spPr bwMode="auto">
            <a:xfrm rot="5400000" flipH="1">
              <a:off x="1219200" y="98298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" name="AutoShape 399"/>
            <p:cNvSpPr>
              <a:spLocks noChangeArrowheads="1"/>
            </p:cNvSpPr>
            <p:nvPr/>
          </p:nvSpPr>
          <p:spPr bwMode="auto">
            <a:xfrm rot="5400000" flipH="1">
              <a:off x="1295400" y="118110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" name="Freeform 400"/>
            <p:cNvSpPr>
              <a:spLocks/>
            </p:cNvSpPr>
            <p:nvPr/>
          </p:nvSpPr>
          <p:spPr bwMode="auto">
            <a:xfrm>
              <a:off x="1828800" y="8991600"/>
              <a:ext cx="2209800" cy="3505200"/>
            </a:xfrm>
            <a:custGeom>
              <a:avLst/>
              <a:gdLst>
                <a:gd name="T0" fmla="*/ 240 w 1392"/>
                <a:gd name="T1" fmla="*/ 0 h 2208"/>
                <a:gd name="T2" fmla="*/ 1392 w 1392"/>
                <a:gd name="T3" fmla="*/ 0 h 2208"/>
                <a:gd name="T4" fmla="*/ 1392 w 1392"/>
                <a:gd name="T5" fmla="*/ 2160 h 2208"/>
                <a:gd name="T6" fmla="*/ 144 w 1392"/>
                <a:gd name="T7" fmla="*/ 2160 h 2208"/>
                <a:gd name="T8" fmla="*/ 144 w 1392"/>
                <a:gd name="T9" fmla="*/ 2208 h 2208"/>
                <a:gd name="T10" fmla="*/ 0 w 1392"/>
                <a:gd name="T11" fmla="*/ 2112 h 2208"/>
                <a:gd name="T12" fmla="*/ 144 w 1392"/>
                <a:gd name="T13" fmla="*/ 2016 h 2208"/>
                <a:gd name="T14" fmla="*/ 144 w 1392"/>
                <a:gd name="T15" fmla="*/ 2064 h 2208"/>
                <a:gd name="T16" fmla="*/ 1296 w 1392"/>
                <a:gd name="T17" fmla="*/ 2064 h 2208"/>
                <a:gd name="T18" fmla="*/ 1296 w 1392"/>
                <a:gd name="T19" fmla="*/ 1440 h 2208"/>
                <a:gd name="T20" fmla="*/ 1200 w 1392"/>
                <a:gd name="T21" fmla="*/ 1440 h 2208"/>
                <a:gd name="T22" fmla="*/ 1200 w 1392"/>
                <a:gd name="T23" fmla="*/ 1488 h 2208"/>
                <a:gd name="T24" fmla="*/ 1056 w 1392"/>
                <a:gd name="T25" fmla="*/ 1392 h 2208"/>
                <a:gd name="T26" fmla="*/ 1200 w 1392"/>
                <a:gd name="T27" fmla="*/ 1296 h 2208"/>
                <a:gd name="T28" fmla="*/ 1200 w 1392"/>
                <a:gd name="T29" fmla="*/ 1344 h 2208"/>
                <a:gd name="T30" fmla="*/ 1296 w 1392"/>
                <a:gd name="T31" fmla="*/ 1344 h 2208"/>
                <a:gd name="T32" fmla="*/ 1296 w 1392"/>
                <a:gd name="T33" fmla="*/ 480 h 2208"/>
                <a:gd name="T34" fmla="*/ 1248 w 1392"/>
                <a:gd name="T35" fmla="*/ 480 h 2208"/>
                <a:gd name="T36" fmla="*/ 1248 w 1392"/>
                <a:gd name="T37" fmla="*/ 528 h 2208"/>
                <a:gd name="T38" fmla="*/ 1104 w 1392"/>
                <a:gd name="T39" fmla="*/ 432 h 2208"/>
                <a:gd name="T40" fmla="*/ 1248 w 1392"/>
                <a:gd name="T41" fmla="*/ 336 h 2208"/>
                <a:gd name="T42" fmla="*/ 1248 w 1392"/>
                <a:gd name="T43" fmla="*/ 384 h 2208"/>
                <a:gd name="T44" fmla="*/ 1296 w 1392"/>
                <a:gd name="T45" fmla="*/ 384 h 2208"/>
                <a:gd name="T46" fmla="*/ 1296 w 1392"/>
                <a:gd name="T47" fmla="*/ 96 h 2208"/>
                <a:gd name="T48" fmla="*/ 240 w 1392"/>
                <a:gd name="T49" fmla="*/ 96 h 2208"/>
                <a:gd name="T50" fmla="*/ 240 w 1392"/>
                <a:gd name="T51" fmla="*/ 0 h 2208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392"/>
                <a:gd name="T79" fmla="*/ 0 h 2208"/>
                <a:gd name="T80" fmla="*/ 1392 w 1392"/>
                <a:gd name="T81" fmla="*/ 2208 h 2208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392" h="2208">
                  <a:moveTo>
                    <a:pt x="240" y="0"/>
                  </a:moveTo>
                  <a:lnTo>
                    <a:pt x="1392" y="0"/>
                  </a:lnTo>
                  <a:lnTo>
                    <a:pt x="1392" y="2160"/>
                  </a:lnTo>
                  <a:lnTo>
                    <a:pt x="144" y="2160"/>
                  </a:lnTo>
                  <a:lnTo>
                    <a:pt x="144" y="2208"/>
                  </a:lnTo>
                  <a:lnTo>
                    <a:pt x="0" y="2112"/>
                  </a:lnTo>
                  <a:lnTo>
                    <a:pt x="144" y="2016"/>
                  </a:lnTo>
                  <a:lnTo>
                    <a:pt x="144" y="2064"/>
                  </a:lnTo>
                  <a:lnTo>
                    <a:pt x="1296" y="2064"/>
                  </a:lnTo>
                  <a:lnTo>
                    <a:pt x="1296" y="1440"/>
                  </a:lnTo>
                  <a:lnTo>
                    <a:pt x="1200" y="1440"/>
                  </a:lnTo>
                  <a:lnTo>
                    <a:pt x="1200" y="1488"/>
                  </a:lnTo>
                  <a:lnTo>
                    <a:pt x="1056" y="1392"/>
                  </a:lnTo>
                  <a:lnTo>
                    <a:pt x="1200" y="1296"/>
                  </a:lnTo>
                  <a:lnTo>
                    <a:pt x="1200" y="1344"/>
                  </a:lnTo>
                  <a:lnTo>
                    <a:pt x="1296" y="1344"/>
                  </a:lnTo>
                  <a:lnTo>
                    <a:pt x="1296" y="480"/>
                  </a:lnTo>
                  <a:lnTo>
                    <a:pt x="1248" y="480"/>
                  </a:lnTo>
                  <a:lnTo>
                    <a:pt x="1248" y="528"/>
                  </a:lnTo>
                  <a:lnTo>
                    <a:pt x="1104" y="432"/>
                  </a:lnTo>
                  <a:lnTo>
                    <a:pt x="1248" y="336"/>
                  </a:lnTo>
                  <a:lnTo>
                    <a:pt x="1248" y="384"/>
                  </a:lnTo>
                  <a:lnTo>
                    <a:pt x="1296" y="384"/>
                  </a:lnTo>
                  <a:lnTo>
                    <a:pt x="1296" y="96"/>
                  </a:lnTo>
                  <a:lnTo>
                    <a:pt x="240" y="96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6" name="Rectangle 401"/>
            <p:cNvSpPr>
              <a:spLocks noChangeArrowheads="1"/>
            </p:cNvSpPr>
            <p:nvPr/>
          </p:nvSpPr>
          <p:spPr bwMode="auto">
            <a:xfrm>
              <a:off x="2514600" y="9372600"/>
              <a:ext cx="10668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Data</a:t>
              </a:r>
            </a:p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memory</a:t>
              </a:r>
            </a:p>
          </p:txBody>
        </p:sp>
        <p:sp>
          <p:nvSpPr>
            <p:cNvPr id="157" name="Rectangle 402"/>
            <p:cNvSpPr>
              <a:spLocks noChangeArrowheads="1"/>
            </p:cNvSpPr>
            <p:nvPr/>
          </p:nvSpPr>
          <p:spPr bwMode="auto">
            <a:xfrm>
              <a:off x="2514600" y="10836275"/>
              <a:ext cx="9906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Register</a:t>
              </a:r>
            </a:p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file</a:t>
              </a:r>
            </a:p>
            <a:p>
              <a:pPr>
                <a:defRPr/>
              </a:pPr>
              <a:r>
                <a:rPr lang="en-US" sz="1000" dirty="0" smtClean="0">
                  <a:latin typeface="Courier New" pitchFamily="49" charset="0"/>
                  <a:ea typeface="+mn-ea"/>
                </a:rPr>
                <a:t>%</a:t>
              </a:r>
              <a:r>
                <a:rPr lang="en-US" sz="1000" dirty="0" err="1" smtClean="0">
                  <a:latin typeface="Courier New" pitchFamily="49" charset="0"/>
                  <a:ea typeface="+mn-ea"/>
                </a:rPr>
                <a:t>rbx</a:t>
              </a:r>
              <a:r>
                <a:rPr lang="en-US" sz="1000" dirty="0" smtClean="0">
                  <a:latin typeface="Courier New" pitchFamily="49" charset="0"/>
                  <a:ea typeface="+mn-ea"/>
                </a:rPr>
                <a:t> </a:t>
              </a:r>
              <a:r>
                <a:rPr lang="en-US" sz="1000" dirty="0">
                  <a:latin typeface="Courier New" pitchFamily="49" charset="0"/>
                  <a:ea typeface="+mn-ea"/>
                </a:rPr>
                <a:t>= 0x300</a:t>
              </a:r>
            </a:p>
          </p:txBody>
        </p:sp>
        <p:sp>
          <p:nvSpPr>
            <p:cNvPr id="158" name="Rectangle 403"/>
            <p:cNvSpPr>
              <a:spLocks noChangeArrowheads="1"/>
            </p:cNvSpPr>
            <p:nvPr/>
          </p:nvSpPr>
          <p:spPr bwMode="auto">
            <a:xfrm>
              <a:off x="1066800" y="12115800"/>
              <a:ext cx="7620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63500" dist="25401" dir="2700000" algn="tl" rotWithShape="0">
                <a:srgbClr val="000000">
                  <a:alpha val="39999"/>
                </a:srgbClr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 sz="1200" dirty="0">
                  <a:latin typeface="Helvetica" pitchFamily="34" charset="0"/>
                  <a:ea typeface="+mn-ea"/>
                </a:rPr>
                <a:t>PC</a:t>
              </a:r>
            </a:p>
            <a:p>
              <a:pPr>
                <a:defRPr/>
              </a:pPr>
              <a:r>
                <a:rPr lang="en-US" sz="1200" dirty="0" smtClean="0">
                  <a:latin typeface="Courier New" pitchFamily="49" charset="0"/>
                  <a:ea typeface="+mn-ea"/>
                </a:rPr>
                <a:t>0x016</a:t>
              </a:r>
              <a:endParaRPr lang="en-US" sz="1200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159" name="Rectangle 404"/>
            <p:cNvSpPr>
              <a:spLocks noChangeArrowheads="1"/>
            </p:cNvSpPr>
            <p:nvPr/>
          </p:nvSpPr>
          <p:spPr bwMode="auto">
            <a:xfrm>
              <a:off x="1066800" y="10134600"/>
              <a:ext cx="6096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CC</a:t>
              </a:r>
            </a:p>
            <a:p>
              <a:pPr>
                <a:defRPr/>
              </a:pPr>
              <a:r>
                <a:rPr lang="en-US">
                  <a:latin typeface="Courier New" pitchFamily="49" charset="0"/>
                  <a:ea typeface="+mn-ea"/>
                </a:rPr>
                <a:t>000</a:t>
              </a:r>
            </a:p>
          </p:txBody>
        </p:sp>
        <p:sp>
          <p:nvSpPr>
            <p:cNvPr id="160" name="Text Box 405"/>
            <p:cNvSpPr txBox="1">
              <a:spLocks noChangeArrowheads="1"/>
            </p:cNvSpPr>
            <p:nvPr/>
          </p:nvSpPr>
          <p:spPr bwMode="auto">
            <a:xfrm>
              <a:off x="2207068" y="10439400"/>
              <a:ext cx="49124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/>
                <a:t>Read</a:t>
              </a:r>
            </a:p>
            <a:p>
              <a:pPr eaLnBrk="1" hangingPunct="1"/>
              <a:r>
                <a:rPr lang="en-US" sz="1000" dirty="0"/>
                <a:t>p</a:t>
              </a:r>
              <a:r>
                <a:rPr lang="en-US" sz="1000" dirty="0" smtClean="0"/>
                <a:t>orts</a:t>
              </a:r>
              <a:endParaRPr lang="en-US" sz="1000" dirty="0"/>
            </a:p>
          </p:txBody>
        </p:sp>
        <p:sp>
          <p:nvSpPr>
            <p:cNvPr id="161" name="Text Box 406"/>
            <p:cNvSpPr txBox="1">
              <a:spLocks noChangeArrowheads="1"/>
            </p:cNvSpPr>
            <p:nvPr/>
          </p:nvSpPr>
          <p:spPr bwMode="auto">
            <a:xfrm>
              <a:off x="3429000" y="10439400"/>
              <a:ext cx="48577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/>
                <a:t>Write</a:t>
              </a:r>
            </a:p>
            <a:p>
              <a:pPr eaLnBrk="1" hangingPunct="1"/>
              <a:r>
                <a:rPr lang="en-US" sz="1000" dirty="0"/>
                <a:t>p</a:t>
              </a:r>
              <a:r>
                <a:rPr lang="en-US" sz="1000" dirty="0" smtClean="0"/>
                <a:t>orts</a:t>
              </a:r>
              <a:endParaRPr lang="en-US" sz="1000" dirty="0"/>
            </a:p>
          </p:txBody>
        </p:sp>
        <p:grpSp>
          <p:nvGrpSpPr>
            <p:cNvPr id="162" name="Group 459"/>
            <p:cNvGrpSpPr>
              <a:grpSpLocks/>
            </p:cNvGrpSpPr>
            <p:nvPr/>
          </p:nvGrpSpPr>
          <p:grpSpPr bwMode="auto">
            <a:xfrm>
              <a:off x="2209800" y="9128125"/>
              <a:ext cx="1704975" cy="244475"/>
              <a:chOff x="4032" y="2976"/>
              <a:chExt cx="1074" cy="154"/>
            </a:xfrm>
          </p:grpSpPr>
          <p:sp>
            <p:nvSpPr>
              <p:cNvPr id="163" name="Text Box 460"/>
              <p:cNvSpPr txBox="1">
                <a:spLocks noChangeArrowheads="1"/>
              </p:cNvSpPr>
              <p:nvPr/>
            </p:nvSpPr>
            <p:spPr bwMode="auto">
              <a:xfrm>
                <a:off x="4032" y="2976"/>
                <a:ext cx="30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000"/>
                  <a:t>Read</a:t>
                </a:r>
              </a:p>
            </p:txBody>
          </p:sp>
          <p:sp>
            <p:nvSpPr>
              <p:cNvPr id="164" name="Text Box 461"/>
              <p:cNvSpPr txBox="1">
                <a:spLocks noChangeArrowheads="1"/>
              </p:cNvSpPr>
              <p:nvPr/>
            </p:nvSpPr>
            <p:spPr bwMode="auto">
              <a:xfrm>
                <a:off x="4800" y="2976"/>
                <a:ext cx="30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000"/>
                  <a:t>Write</a:t>
                </a:r>
              </a:p>
            </p:txBody>
          </p:sp>
        </p:grpSp>
      </p:grpSp>
      <p:grpSp>
        <p:nvGrpSpPr>
          <p:cNvPr id="228" name="Group 227"/>
          <p:cNvGrpSpPr/>
          <p:nvPr/>
        </p:nvGrpSpPr>
        <p:grpSpPr>
          <a:xfrm>
            <a:off x="1060450" y="2508250"/>
            <a:ext cx="3429000" cy="3733800"/>
            <a:chOff x="609600" y="8763000"/>
            <a:chExt cx="3429000" cy="3733800"/>
          </a:xfrm>
        </p:grpSpPr>
        <p:sp>
          <p:nvSpPr>
            <p:cNvPr id="229" name="AutoShape 390"/>
            <p:cNvSpPr>
              <a:spLocks noChangeArrowheads="1"/>
            </p:cNvSpPr>
            <p:nvPr/>
          </p:nvSpPr>
          <p:spPr bwMode="auto">
            <a:xfrm>
              <a:off x="609600" y="8763000"/>
              <a:ext cx="1600200" cy="30480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>
              <a:outerShdw dist="50800" dir="2700000" algn="tl" rotWithShape="0">
                <a:srgbClr val="000000">
                  <a:alpha val="40000"/>
                </a:srgbClr>
              </a:outerShdw>
            </a:effectLst>
          </p:spPr>
          <p:txBody>
            <a:bodyPr wrap="none" tIns="457200" anchorCtr="1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Combinational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l</a:t>
              </a: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ogic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Helvetica" pitchFamily="34" charset="0"/>
                <a:ea typeface="+mn-ea"/>
              </a:endParaRPr>
            </a:p>
          </p:txBody>
        </p:sp>
        <p:sp>
          <p:nvSpPr>
            <p:cNvPr id="230" name="AutoShape 391"/>
            <p:cNvSpPr>
              <a:spLocks noChangeArrowheads="1"/>
            </p:cNvSpPr>
            <p:nvPr/>
          </p:nvSpPr>
          <p:spPr bwMode="auto">
            <a:xfrm>
              <a:off x="914400" y="9829800"/>
              <a:ext cx="990600" cy="9906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>
              <a:innerShdw dist="63500" dir="13500000">
                <a:prstClr val="black">
                  <a:alpha val="50000"/>
                </a:prstClr>
              </a:innerShdw>
            </a:effec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Helvetica" pitchFamily="34" charset="0"/>
                <a:ea typeface="+mn-ea"/>
              </a:endParaRPr>
            </a:p>
          </p:txBody>
        </p:sp>
        <p:sp>
          <p:nvSpPr>
            <p:cNvPr id="231" name="Rectangle 392"/>
            <p:cNvSpPr>
              <a:spLocks noChangeArrowheads="1"/>
            </p:cNvSpPr>
            <p:nvPr/>
          </p:nvSpPr>
          <p:spPr bwMode="auto">
            <a:xfrm rot="5400000" flipV="1">
              <a:off x="3656013" y="10742613"/>
              <a:ext cx="609600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32" name="AutoShape 393"/>
            <p:cNvSpPr>
              <a:spLocks noChangeArrowheads="1"/>
            </p:cNvSpPr>
            <p:nvPr/>
          </p:nvSpPr>
          <p:spPr bwMode="auto">
            <a:xfrm>
              <a:off x="2209800" y="11201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33" name="AutoShape 394"/>
            <p:cNvSpPr>
              <a:spLocks noChangeArrowheads="1"/>
            </p:cNvSpPr>
            <p:nvPr/>
          </p:nvSpPr>
          <p:spPr bwMode="auto">
            <a:xfrm flipH="1">
              <a:off x="2209800" y="10820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34" name="AutoShape 395"/>
            <p:cNvSpPr>
              <a:spLocks noChangeArrowheads="1"/>
            </p:cNvSpPr>
            <p:nvPr/>
          </p:nvSpPr>
          <p:spPr bwMode="auto">
            <a:xfrm>
              <a:off x="2209800" y="9753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35" name="AutoShape 396"/>
            <p:cNvSpPr>
              <a:spLocks noChangeArrowheads="1"/>
            </p:cNvSpPr>
            <p:nvPr/>
          </p:nvSpPr>
          <p:spPr bwMode="auto">
            <a:xfrm flipH="1">
              <a:off x="2209800" y="9372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36" name="AutoShape 397"/>
            <p:cNvSpPr>
              <a:spLocks noChangeArrowheads="1"/>
            </p:cNvSpPr>
            <p:nvPr/>
          </p:nvSpPr>
          <p:spPr bwMode="auto">
            <a:xfrm rot="5400000" flipH="1">
              <a:off x="1219200" y="10515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37" name="AutoShape 398"/>
            <p:cNvSpPr>
              <a:spLocks noChangeArrowheads="1"/>
            </p:cNvSpPr>
            <p:nvPr/>
          </p:nvSpPr>
          <p:spPr bwMode="auto">
            <a:xfrm rot="5400000" flipH="1">
              <a:off x="1219200" y="98298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38" name="AutoShape 399"/>
            <p:cNvSpPr>
              <a:spLocks noChangeArrowheads="1"/>
            </p:cNvSpPr>
            <p:nvPr/>
          </p:nvSpPr>
          <p:spPr bwMode="auto">
            <a:xfrm rot="5400000" flipH="1">
              <a:off x="1295400" y="118110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39" name="Freeform 400"/>
            <p:cNvSpPr>
              <a:spLocks/>
            </p:cNvSpPr>
            <p:nvPr/>
          </p:nvSpPr>
          <p:spPr bwMode="auto">
            <a:xfrm>
              <a:off x="1828800" y="8991600"/>
              <a:ext cx="2209800" cy="3505200"/>
            </a:xfrm>
            <a:custGeom>
              <a:avLst/>
              <a:gdLst>
                <a:gd name="T0" fmla="*/ 240 w 1392"/>
                <a:gd name="T1" fmla="*/ 0 h 2208"/>
                <a:gd name="T2" fmla="*/ 1392 w 1392"/>
                <a:gd name="T3" fmla="*/ 0 h 2208"/>
                <a:gd name="T4" fmla="*/ 1392 w 1392"/>
                <a:gd name="T5" fmla="*/ 2160 h 2208"/>
                <a:gd name="T6" fmla="*/ 144 w 1392"/>
                <a:gd name="T7" fmla="*/ 2160 h 2208"/>
                <a:gd name="T8" fmla="*/ 144 w 1392"/>
                <a:gd name="T9" fmla="*/ 2208 h 2208"/>
                <a:gd name="T10" fmla="*/ 0 w 1392"/>
                <a:gd name="T11" fmla="*/ 2112 h 2208"/>
                <a:gd name="T12" fmla="*/ 144 w 1392"/>
                <a:gd name="T13" fmla="*/ 2016 h 2208"/>
                <a:gd name="T14" fmla="*/ 144 w 1392"/>
                <a:gd name="T15" fmla="*/ 2064 h 2208"/>
                <a:gd name="T16" fmla="*/ 1296 w 1392"/>
                <a:gd name="T17" fmla="*/ 2064 h 2208"/>
                <a:gd name="T18" fmla="*/ 1296 w 1392"/>
                <a:gd name="T19" fmla="*/ 1440 h 2208"/>
                <a:gd name="T20" fmla="*/ 1200 w 1392"/>
                <a:gd name="T21" fmla="*/ 1440 h 2208"/>
                <a:gd name="T22" fmla="*/ 1200 w 1392"/>
                <a:gd name="T23" fmla="*/ 1488 h 2208"/>
                <a:gd name="T24" fmla="*/ 1056 w 1392"/>
                <a:gd name="T25" fmla="*/ 1392 h 2208"/>
                <a:gd name="T26" fmla="*/ 1200 w 1392"/>
                <a:gd name="T27" fmla="*/ 1296 h 2208"/>
                <a:gd name="T28" fmla="*/ 1200 w 1392"/>
                <a:gd name="T29" fmla="*/ 1344 h 2208"/>
                <a:gd name="T30" fmla="*/ 1296 w 1392"/>
                <a:gd name="T31" fmla="*/ 1344 h 2208"/>
                <a:gd name="T32" fmla="*/ 1296 w 1392"/>
                <a:gd name="T33" fmla="*/ 480 h 2208"/>
                <a:gd name="T34" fmla="*/ 1248 w 1392"/>
                <a:gd name="T35" fmla="*/ 480 h 2208"/>
                <a:gd name="T36" fmla="*/ 1248 w 1392"/>
                <a:gd name="T37" fmla="*/ 528 h 2208"/>
                <a:gd name="T38" fmla="*/ 1104 w 1392"/>
                <a:gd name="T39" fmla="*/ 432 h 2208"/>
                <a:gd name="T40" fmla="*/ 1248 w 1392"/>
                <a:gd name="T41" fmla="*/ 336 h 2208"/>
                <a:gd name="T42" fmla="*/ 1248 w 1392"/>
                <a:gd name="T43" fmla="*/ 384 h 2208"/>
                <a:gd name="T44" fmla="*/ 1296 w 1392"/>
                <a:gd name="T45" fmla="*/ 384 h 2208"/>
                <a:gd name="T46" fmla="*/ 1296 w 1392"/>
                <a:gd name="T47" fmla="*/ 96 h 2208"/>
                <a:gd name="T48" fmla="*/ 240 w 1392"/>
                <a:gd name="T49" fmla="*/ 96 h 2208"/>
                <a:gd name="T50" fmla="*/ 240 w 1392"/>
                <a:gd name="T51" fmla="*/ 0 h 2208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392"/>
                <a:gd name="T79" fmla="*/ 0 h 2208"/>
                <a:gd name="T80" fmla="*/ 1392 w 1392"/>
                <a:gd name="T81" fmla="*/ 2208 h 2208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392" h="2208">
                  <a:moveTo>
                    <a:pt x="240" y="0"/>
                  </a:moveTo>
                  <a:lnTo>
                    <a:pt x="1392" y="0"/>
                  </a:lnTo>
                  <a:lnTo>
                    <a:pt x="1392" y="2160"/>
                  </a:lnTo>
                  <a:lnTo>
                    <a:pt x="144" y="2160"/>
                  </a:lnTo>
                  <a:lnTo>
                    <a:pt x="144" y="2208"/>
                  </a:lnTo>
                  <a:lnTo>
                    <a:pt x="0" y="2112"/>
                  </a:lnTo>
                  <a:lnTo>
                    <a:pt x="144" y="2016"/>
                  </a:lnTo>
                  <a:lnTo>
                    <a:pt x="144" y="2064"/>
                  </a:lnTo>
                  <a:lnTo>
                    <a:pt x="1296" y="2064"/>
                  </a:lnTo>
                  <a:lnTo>
                    <a:pt x="1296" y="1440"/>
                  </a:lnTo>
                  <a:lnTo>
                    <a:pt x="1200" y="1440"/>
                  </a:lnTo>
                  <a:lnTo>
                    <a:pt x="1200" y="1488"/>
                  </a:lnTo>
                  <a:lnTo>
                    <a:pt x="1056" y="1392"/>
                  </a:lnTo>
                  <a:lnTo>
                    <a:pt x="1200" y="1296"/>
                  </a:lnTo>
                  <a:lnTo>
                    <a:pt x="1200" y="1344"/>
                  </a:lnTo>
                  <a:lnTo>
                    <a:pt x="1296" y="1344"/>
                  </a:lnTo>
                  <a:lnTo>
                    <a:pt x="1296" y="480"/>
                  </a:lnTo>
                  <a:lnTo>
                    <a:pt x="1248" y="480"/>
                  </a:lnTo>
                  <a:lnTo>
                    <a:pt x="1248" y="528"/>
                  </a:lnTo>
                  <a:lnTo>
                    <a:pt x="1104" y="432"/>
                  </a:lnTo>
                  <a:lnTo>
                    <a:pt x="1248" y="336"/>
                  </a:lnTo>
                  <a:lnTo>
                    <a:pt x="1248" y="384"/>
                  </a:lnTo>
                  <a:lnTo>
                    <a:pt x="1296" y="384"/>
                  </a:lnTo>
                  <a:lnTo>
                    <a:pt x="1296" y="96"/>
                  </a:lnTo>
                  <a:lnTo>
                    <a:pt x="240" y="96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40" name="Rectangle 401"/>
            <p:cNvSpPr>
              <a:spLocks noChangeArrowheads="1"/>
            </p:cNvSpPr>
            <p:nvPr/>
          </p:nvSpPr>
          <p:spPr bwMode="auto">
            <a:xfrm>
              <a:off x="2514600" y="9372600"/>
              <a:ext cx="10668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Data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memory</a:t>
              </a:r>
            </a:p>
          </p:txBody>
        </p:sp>
        <p:sp>
          <p:nvSpPr>
            <p:cNvPr id="241" name="Rectangle 402"/>
            <p:cNvSpPr>
              <a:spLocks noChangeArrowheads="1"/>
            </p:cNvSpPr>
            <p:nvPr/>
          </p:nvSpPr>
          <p:spPr bwMode="auto">
            <a:xfrm>
              <a:off x="2514600" y="10836275"/>
              <a:ext cx="9906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Register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file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+mn-ea"/>
                </a:rPr>
                <a:t>%</a:t>
              </a:r>
              <a:r>
                <a:rPr kumimoji="0" lang="en-US" sz="8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+mn-ea"/>
                </a:rPr>
                <a:t>rbx</a:t>
              </a:r>
              <a:r>
                <a:rPr kumimoji="0" lang="en-US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+mn-ea"/>
                </a:rPr>
                <a:t> </a:t>
              </a: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+mn-ea"/>
                </a:rPr>
                <a:t>= 0x300</a:t>
              </a:r>
            </a:p>
          </p:txBody>
        </p:sp>
        <p:sp>
          <p:nvSpPr>
            <p:cNvPr id="242" name="Rectangle 403"/>
            <p:cNvSpPr>
              <a:spLocks noChangeArrowheads="1"/>
            </p:cNvSpPr>
            <p:nvPr/>
          </p:nvSpPr>
          <p:spPr bwMode="auto">
            <a:xfrm>
              <a:off x="1066800" y="12115800"/>
              <a:ext cx="7620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25401" dir="2700000" algn="tl" rotWithShape="0">
                <a:srgbClr val="000000">
                  <a:alpha val="39999"/>
                </a:srgbClr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</a:rPr>
                <a:t>PC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+mn-ea"/>
                </a:rPr>
                <a:t>0x016</a:t>
              </a:r>
              <a:endParaRPr kumimoji="0" lang="en-US" sz="10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n-ea"/>
              </a:endParaRPr>
            </a:p>
          </p:txBody>
        </p:sp>
        <p:sp>
          <p:nvSpPr>
            <p:cNvPr id="243" name="Rectangle 404"/>
            <p:cNvSpPr>
              <a:spLocks noChangeArrowheads="1"/>
            </p:cNvSpPr>
            <p:nvPr/>
          </p:nvSpPr>
          <p:spPr bwMode="auto">
            <a:xfrm>
              <a:off x="1066800" y="10134600"/>
              <a:ext cx="6096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</a:rPr>
                <a:t>CC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+mn-ea"/>
                </a:rPr>
                <a:t>000</a:t>
              </a:r>
            </a:p>
          </p:txBody>
        </p:sp>
        <p:sp>
          <p:nvSpPr>
            <p:cNvPr id="244" name="Text Box 405"/>
            <p:cNvSpPr txBox="1">
              <a:spLocks noChangeArrowheads="1"/>
            </p:cNvSpPr>
            <p:nvPr/>
          </p:nvSpPr>
          <p:spPr bwMode="auto">
            <a:xfrm>
              <a:off x="2237725" y="10439400"/>
              <a:ext cx="42992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Read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p</a:t>
              </a:r>
              <a:r>
                <a:rPr kumimoji="0" lang="en-US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orts</a:t>
              </a:r>
              <a:endPara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charset="0"/>
                <a:ea typeface="ＭＳ Ｐゴシック" charset="0"/>
              </a:endParaRPr>
            </a:p>
          </p:txBody>
        </p:sp>
        <p:sp>
          <p:nvSpPr>
            <p:cNvPr id="245" name="Text Box 406"/>
            <p:cNvSpPr txBox="1">
              <a:spLocks noChangeArrowheads="1"/>
            </p:cNvSpPr>
            <p:nvPr/>
          </p:nvSpPr>
          <p:spPr bwMode="auto">
            <a:xfrm>
              <a:off x="3457726" y="10439400"/>
              <a:ext cx="428322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Write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p</a:t>
              </a:r>
              <a:r>
                <a:rPr kumimoji="0" lang="en-US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orts</a:t>
              </a:r>
              <a:endPara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charset="0"/>
                <a:ea typeface="ＭＳ Ｐゴシック" charset="0"/>
              </a:endParaRPr>
            </a:p>
          </p:txBody>
        </p:sp>
        <p:grpSp>
          <p:nvGrpSpPr>
            <p:cNvPr id="246" name="Group 459"/>
            <p:cNvGrpSpPr>
              <a:grpSpLocks/>
            </p:cNvGrpSpPr>
            <p:nvPr/>
          </p:nvGrpSpPr>
          <p:grpSpPr bwMode="auto">
            <a:xfrm>
              <a:off x="2238375" y="9128125"/>
              <a:ext cx="1644650" cy="215900"/>
              <a:chOff x="4050" y="2976"/>
              <a:chExt cx="1036" cy="136"/>
            </a:xfrm>
          </p:grpSpPr>
          <p:sp>
            <p:nvSpPr>
              <p:cNvPr id="247" name="Text Box 460"/>
              <p:cNvSpPr txBox="1">
                <a:spLocks noChangeArrowheads="1"/>
              </p:cNvSpPr>
              <p:nvPr/>
            </p:nvSpPr>
            <p:spPr bwMode="auto">
              <a:xfrm>
                <a:off x="4050" y="2976"/>
                <a:ext cx="271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Helvetica" charset="0"/>
                    <a:ea typeface="ＭＳ Ｐゴシック" charset="0"/>
                  </a:rPr>
                  <a:t>Read</a:t>
                </a:r>
              </a:p>
            </p:txBody>
          </p:sp>
          <p:sp>
            <p:nvSpPr>
              <p:cNvPr id="248" name="Text Box 461"/>
              <p:cNvSpPr txBox="1">
                <a:spLocks noChangeArrowheads="1"/>
              </p:cNvSpPr>
              <p:nvPr/>
            </p:nvSpPr>
            <p:spPr bwMode="auto">
              <a:xfrm>
                <a:off x="4819" y="2976"/>
                <a:ext cx="267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Helvetica" charset="0"/>
                    <a:ea typeface="ＭＳ Ｐゴシック" charset="0"/>
                  </a:rPr>
                  <a:t>Write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5626388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Y86-64 </a:t>
            </a:r>
            <a:r>
              <a:rPr lang="en-US" dirty="0"/>
              <a:t>Instruction </a:t>
            </a:r>
            <a:r>
              <a:rPr lang="en-US" dirty="0" smtClean="0"/>
              <a:t>Set #4</a:t>
            </a:r>
            <a:endParaRPr lang="en-US" dirty="0"/>
          </a:p>
        </p:txBody>
      </p:sp>
      <p:sp>
        <p:nvSpPr>
          <p:cNvPr id="322565" name="Rectangle 5"/>
          <p:cNvSpPr>
            <a:spLocks noChangeArrowheads="1"/>
          </p:cNvSpPr>
          <p:nvPr/>
        </p:nvSpPr>
        <p:spPr bwMode="auto">
          <a:xfrm>
            <a:off x="146050" y="8382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/>
              <a:t>Byte</a:t>
            </a:r>
          </a:p>
        </p:txBody>
      </p:sp>
      <p:grpSp>
        <p:nvGrpSpPr>
          <p:cNvPr id="4" name="Group 214"/>
          <p:cNvGrpSpPr>
            <a:grpSpLocks/>
          </p:cNvGrpSpPr>
          <p:nvPr/>
        </p:nvGrpSpPr>
        <p:grpSpPr bwMode="auto">
          <a:xfrm>
            <a:off x="146050" y="5791200"/>
            <a:ext cx="3124200" cy="304800"/>
            <a:chOff x="336" y="3648"/>
            <a:chExt cx="1968" cy="192"/>
          </a:xfrm>
        </p:grpSpPr>
        <p:sp>
          <p:nvSpPr>
            <p:cNvPr id="322574" name="Rectangle 14"/>
            <p:cNvSpPr>
              <a:spLocks noChangeArrowheads="1"/>
            </p:cNvSpPr>
            <p:nvPr/>
          </p:nvSpPr>
          <p:spPr bwMode="auto">
            <a:xfrm>
              <a:off x="336" y="364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 smtClean="0">
                  <a:latin typeface="Courier New" pitchFamily="49" charset="0"/>
                </a:rPr>
                <a:t>pushq</a:t>
              </a:r>
              <a:r>
                <a:rPr lang="en-US" sz="1400" b="0" dirty="0" smtClean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endParaRPr lang="en-US" sz="1400" b="0" dirty="0"/>
            </a:p>
          </p:txBody>
        </p:sp>
        <p:grpSp>
          <p:nvGrpSpPr>
            <p:cNvPr id="5" name="Group 213"/>
            <p:cNvGrpSpPr>
              <a:grpSpLocks/>
            </p:cNvGrpSpPr>
            <p:nvPr/>
          </p:nvGrpSpPr>
          <p:grpSpPr bwMode="auto">
            <a:xfrm>
              <a:off x="1536" y="3648"/>
              <a:ext cx="384" cy="192"/>
              <a:chOff x="1536" y="3648"/>
              <a:chExt cx="384" cy="192"/>
            </a:xfrm>
          </p:grpSpPr>
          <p:sp>
            <p:nvSpPr>
              <p:cNvPr id="322576" name="Rectangle 16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A</a:t>
                </a:r>
              </a:p>
            </p:txBody>
          </p:sp>
          <p:sp>
            <p:nvSpPr>
              <p:cNvPr id="322577" name="Rectangle 17"/>
              <p:cNvSpPr>
                <a:spLocks noChangeArrowheads="1"/>
              </p:cNvSpPr>
              <p:nvPr/>
            </p:nvSpPr>
            <p:spPr bwMode="auto">
              <a:xfrm>
                <a:off x="1728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78" name="Rectangle 18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6" name="Group 212"/>
            <p:cNvGrpSpPr>
              <a:grpSpLocks/>
            </p:cNvGrpSpPr>
            <p:nvPr/>
          </p:nvGrpSpPr>
          <p:grpSpPr bwMode="auto">
            <a:xfrm>
              <a:off x="1920" y="3648"/>
              <a:ext cx="384" cy="192"/>
              <a:chOff x="1920" y="3648"/>
              <a:chExt cx="384" cy="192"/>
            </a:xfrm>
          </p:grpSpPr>
          <p:sp>
            <p:nvSpPr>
              <p:cNvPr id="322580" name="Rectangle 20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81" name="Rectangle 21"/>
              <p:cNvSpPr>
                <a:spLocks noChangeArrowheads="1"/>
              </p:cNvSpPr>
              <p:nvPr/>
            </p:nvSpPr>
            <p:spPr bwMode="auto">
              <a:xfrm>
                <a:off x="2112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F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582" name="Rectangle 22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sp>
        <p:nvSpPr>
          <p:cNvPr id="322584" name="Rectangle 24"/>
          <p:cNvSpPr>
            <a:spLocks noChangeArrowheads="1"/>
          </p:cNvSpPr>
          <p:nvPr/>
        </p:nvSpPr>
        <p:spPr bwMode="auto">
          <a:xfrm>
            <a:off x="146050" y="44196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>
                <a:latin typeface="Courier New" pitchFamily="49" charset="0"/>
              </a:rPr>
              <a:t>jXX </a:t>
            </a:r>
            <a:r>
              <a:rPr lang="en-US" sz="1400" b="0"/>
              <a:t>Dest</a:t>
            </a:r>
          </a:p>
        </p:txBody>
      </p:sp>
      <p:grpSp>
        <p:nvGrpSpPr>
          <p:cNvPr id="8" name="Group 210"/>
          <p:cNvGrpSpPr>
            <a:grpSpLocks/>
          </p:cNvGrpSpPr>
          <p:nvPr/>
        </p:nvGrpSpPr>
        <p:grpSpPr bwMode="auto">
          <a:xfrm>
            <a:off x="2051050" y="4419600"/>
            <a:ext cx="609600" cy="304800"/>
            <a:chOff x="1536" y="2784"/>
            <a:chExt cx="384" cy="192"/>
          </a:xfrm>
        </p:grpSpPr>
        <p:sp>
          <p:nvSpPr>
            <p:cNvPr id="322586" name="Rectangle 26"/>
            <p:cNvSpPr>
              <a:spLocks noChangeArrowheads="1"/>
            </p:cNvSpPr>
            <p:nvPr/>
          </p:nvSpPr>
          <p:spPr bwMode="auto">
            <a:xfrm>
              <a:off x="1536" y="2784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7</a:t>
              </a:r>
            </a:p>
          </p:txBody>
        </p:sp>
        <p:sp>
          <p:nvSpPr>
            <p:cNvPr id="322587" name="Rectangle 27"/>
            <p:cNvSpPr>
              <a:spLocks noChangeArrowheads="1"/>
            </p:cNvSpPr>
            <p:nvPr/>
          </p:nvSpPr>
          <p:spPr bwMode="auto">
            <a:xfrm>
              <a:off x="1728" y="2784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/>
                <a:t>fn</a:t>
              </a:r>
            </a:p>
          </p:txBody>
        </p:sp>
        <p:sp>
          <p:nvSpPr>
            <p:cNvPr id="322588" name="Rectangle 28"/>
            <p:cNvSpPr>
              <a:spLocks noChangeArrowheads="1"/>
            </p:cNvSpPr>
            <p:nvPr/>
          </p:nvSpPr>
          <p:spPr bwMode="auto">
            <a:xfrm>
              <a:off x="1536" y="278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589" name="Rectangle 29"/>
          <p:cNvSpPr>
            <a:spLocks noChangeArrowheads="1"/>
          </p:cNvSpPr>
          <p:nvPr/>
        </p:nvSpPr>
        <p:spPr bwMode="auto">
          <a:xfrm>
            <a:off x="2660650" y="441325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Dest</a:t>
            </a:r>
          </a:p>
        </p:txBody>
      </p:sp>
      <p:grpSp>
        <p:nvGrpSpPr>
          <p:cNvPr id="9" name="Group 209"/>
          <p:cNvGrpSpPr>
            <a:grpSpLocks/>
          </p:cNvGrpSpPr>
          <p:nvPr/>
        </p:nvGrpSpPr>
        <p:grpSpPr bwMode="auto">
          <a:xfrm>
            <a:off x="146050" y="6248400"/>
            <a:ext cx="3124200" cy="304800"/>
            <a:chOff x="336" y="3936"/>
            <a:chExt cx="1968" cy="192"/>
          </a:xfrm>
        </p:grpSpPr>
        <p:sp>
          <p:nvSpPr>
            <p:cNvPr id="322591" name="Rectangle 31"/>
            <p:cNvSpPr>
              <a:spLocks noChangeArrowheads="1"/>
            </p:cNvSpPr>
            <p:nvPr/>
          </p:nvSpPr>
          <p:spPr bwMode="auto">
            <a:xfrm>
              <a:off x="336" y="393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 smtClean="0">
                  <a:latin typeface="Courier New" pitchFamily="49" charset="0"/>
                </a:rPr>
                <a:t>popq</a:t>
              </a:r>
              <a:r>
                <a:rPr lang="en-US" sz="1400" b="0" dirty="0" smtClean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endParaRPr lang="en-US" sz="1400" b="0" dirty="0"/>
            </a:p>
          </p:txBody>
        </p:sp>
        <p:grpSp>
          <p:nvGrpSpPr>
            <p:cNvPr id="10" name="Group 208"/>
            <p:cNvGrpSpPr>
              <a:grpSpLocks/>
            </p:cNvGrpSpPr>
            <p:nvPr/>
          </p:nvGrpSpPr>
          <p:grpSpPr bwMode="auto">
            <a:xfrm>
              <a:off x="1536" y="3936"/>
              <a:ext cx="384" cy="192"/>
              <a:chOff x="1536" y="3936"/>
              <a:chExt cx="384" cy="192"/>
            </a:xfrm>
          </p:grpSpPr>
          <p:sp>
            <p:nvSpPr>
              <p:cNvPr id="322593" name="Rectangle 33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B</a:t>
                </a:r>
              </a:p>
            </p:txBody>
          </p:sp>
          <p:sp>
            <p:nvSpPr>
              <p:cNvPr id="322594" name="Rectangle 34"/>
              <p:cNvSpPr>
                <a:spLocks noChangeArrowheads="1"/>
              </p:cNvSpPr>
              <p:nvPr/>
            </p:nvSpPr>
            <p:spPr bwMode="auto">
              <a:xfrm>
                <a:off x="1728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95" name="Rectangle 35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207"/>
            <p:cNvGrpSpPr>
              <a:grpSpLocks/>
            </p:cNvGrpSpPr>
            <p:nvPr/>
          </p:nvGrpSpPr>
          <p:grpSpPr bwMode="auto">
            <a:xfrm>
              <a:off x="1920" y="3936"/>
              <a:ext cx="384" cy="192"/>
              <a:chOff x="1920" y="3936"/>
              <a:chExt cx="384" cy="192"/>
            </a:xfrm>
          </p:grpSpPr>
          <p:sp>
            <p:nvSpPr>
              <p:cNvPr id="322597" name="Rectangle 37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98" name="Rectangle 38"/>
              <p:cNvSpPr>
                <a:spLocks noChangeArrowheads="1"/>
              </p:cNvSpPr>
              <p:nvPr/>
            </p:nvSpPr>
            <p:spPr bwMode="auto">
              <a:xfrm>
                <a:off x="2112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F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599" name="Rectangle 39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sp>
        <p:nvSpPr>
          <p:cNvPr id="322601" name="Rectangle 41"/>
          <p:cNvSpPr>
            <a:spLocks noChangeArrowheads="1"/>
          </p:cNvSpPr>
          <p:nvPr/>
        </p:nvSpPr>
        <p:spPr bwMode="auto">
          <a:xfrm>
            <a:off x="146050" y="48768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>
                <a:latin typeface="Courier New" pitchFamily="49" charset="0"/>
              </a:rPr>
              <a:t>call </a:t>
            </a:r>
            <a:r>
              <a:rPr lang="en-US" sz="1400" b="0"/>
              <a:t>Dest</a:t>
            </a:r>
          </a:p>
        </p:txBody>
      </p:sp>
      <p:grpSp>
        <p:nvGrpSpPr>
          <p:cNvPr id="13" name="Group 205"/>
          <p:cNvGrpSpPr>
            <a:grpSpLocks/>
          </p:cNvGrpSpPr>
          <p:nvPr/>
        </p:nvGrpSpPr>
        <p:grpSpPr bwMode="auto">
          <a:xfrm>
            <a:off x="2051050" y="4876800"/>
            <a:ext cx="609600" cy="304800"/>
            <a:chOff x="1536" y="3072"/>
            <a:chExt cx="384" cy="192"/>
          </a:xfrm>
        </p:grpSpPr>
        <p:sp>
          <p:nvSpPr>
            <p:cNvPr id="322603" name="Rectangle 43"/>
            <p:cNvSpPr>
              <a:spLocks noChangeArrowheads="1"/>
            </p:cNvSpPr>
            <p:nvPr/>
          </p:nvSpPr>
          <p:spPr bwMode="auto">
            <a:xfrm>
              <a:off x="1536" y="307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8</a:t>
              </a:r>
            </a:p>
          </p:txBody>
        </p:sp>
        <p:sp>
          <p:nvSpPr>
            <p:cNvPr id="322604" name="Rectangle 44"/>
            <p:cNvSpPr>
              <a:spLocks noChangeArrowheads="1"/>
            </p:cNvSpPr>
            <p:nvPr/>
          </p:nvSpPr>
          <p:spPr bwMode="auto">
            <a:xfrm>
              <a:off x="1728" y="307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05" name="Rectangle 45"/>
            <p:cNvSpPr>
              <a:spLocks noChangeArrowheads="1"/>
            </p:cNvSpPr>
            <p:nvPr/>
          </p:nvSpPr>
          <p:spPr bwMode="auto">
            <a:xfrm>
              <a:off x="1536" y="307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606" name="Rectangle 46"/>
          <p:cNvSpPr>
            <a:spLocks noChangeArrowheads="1"/>
          </p:cNvSpPr>
          <p:nvPr/>
        </p:nvSpPr>
        <p:spPr bwMode="auto">
          <a:xfrm>
            <a:off x="2660650" y="487680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 dirty="0" err="1"/>
              <a:t>Dest</a:t>
            </a:r>
            <a:endParaRPr lang="en-US" sz="1400" b="0" dirty="0"/>
          </a:p>
        </p:txBody>
      </p:sp>
      <p:grpSp>
        <p:nvGrpSpPr>
          <p:cNvPr id="14" name="Group 204"/>
          <p:cNvGrpSpPr>
            <a:grpSpLocks/>
          </p:cNvGrpSpPr>
          <p:nvPr/>
        </p:nvGrpSpPr>
        <p:grpSpPr bwMode="auto">
          <a:xfrm>
            <a:off x="146050" y="2133600"/>
            <a:ext cx="3124200" cy="304800"/>
            <a:chOff x="336" y="1344"/>
            <a:chExt cx="1968" cy="192"/>
          </a:xfrm>
        </p:grpSpPr>
        <p:sp>
          <p:nvSpPr>
            <p:cNvPr id="322608" name="Rectangle 48"/>
            <p:cNvSpPr>
              <a:spLocks noChangeArrowheads="1"/>
            </p:cNvSpPr>
            <p:nvPr/>
          </p:nvSpPr>
          <p:spPr bwMode="auto">
            <a:xfrm>
              <a:off x="336" y="134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 smtClean="0">
                  <a:latin typeface="Courier New" pitchFamily="49" charset="0"/>
                </a:rPr>
                <a:t>cmovXX</a:t>
              </a:r>
              <a:r>
                <a:rPr lang="en-US" sz="1400" b="0" dirty="0" smtClean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r>
                <a:rPr lang="en-US" sz="1400" b="0" dirty="0">
                  <a:latin typeface="Courier New" pitchFamily="49" charset="0"/>
                </a:rPr>
                <a:t>, </a:t>
              </a:r>
              <a:r>
                <a:rPr lang="en-US" sz="1400" b="0" dirty="0" err="1"/>
                <a:t>rB</a:t>
              </a:r>
              <a:endParaRPr lang="en-US" sz="1400" b="0" dirty="0"/>
            </a:p>
          </p:txBody>
        </p:sp>
        <p:grpSp>
          <p:nvGrpSpPr>
            <p:cNvPr id="15" name="Group 203"/>
            <p:cNvGrpSpPr>
              <a:grpSpLocks/>
            </p:cNvGrpSpPr>
            <p:nvPr/>
          </p:nvGrpSpPr>
          <p:grpSpPr bwMode="auto">
            <a:xfrm>
              <a:off x="1536" y="1344"/>
              <a:ext cx="384" cy="192"/>
              <a:chOff x="1536" y="1344"/>
              <a:chExt cx="384" cy="192"/>
            </a:xfrm>
          </p:grpSpPr>
          <p:sp>
            <p:nvSpPr>
              <p:cNvPr id="322610" name="Rectangle 50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611" name="Rectangle 51"/>
              <p:cNvSpPr>
                <a:spLocks noChangeArrowheads="1"/>
              </p:cNvSpPr>
              <p:nvPr/>
            </p:nvSpPr>
            <p:spPr bwMode="auto">
              <a:xfrm>
                <a:off x="1728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/>
                  <a:t>fn</a:t>
                </a:r>
                <a:endParaRPr lang="en-US" sz="1400" b="0" dirty="0"/>
              </a:p>
            </p:txBody>
          </p:sp>
          <p:sp>
            <p:nvSpPr>
              <p:cNvPr id="322612" name="Rectangle 52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6" name="Group 202"/>
            <p:cNvGrpSpPr>
              <a:grpSpLocks/>
            </p:cNvGrpSpPr>
            <p:nvPr/>
          </p:nvGrpSpPr>
          <p:grpSpPr bwMode="auto">
            <a:xfrm>
              <a:off x="1920" y="1344"/>
              <a:ext cx="384" cy="192"/>
              <a:chOff x="1920" y="1344"/>
              <a:chExt cx="384" cy="192"/>
            </a:xfrm>
          </p:grpSpPr>
          <p:sp>
            <p:nvSpPr>
              <p:cNvPr id="322614" name="Rectangle 54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15" name="Rectangle 55"/>
              <p:cNvSpPr>
                <a:spLocks noChangeArrowheads="1"/>
              </p:cNvSpPr>
              <p:nvPr/>
            </p:nvSpPr>
            <p:spPr bwMode="auto">
              <a:xfrm>
                <a:off x="2112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16" name="Rectangle 56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sp>
        <p:nvSpPr>
          <p:cNvPr id="322618" name="Rectangle 58"/>
          <p:cNvSpPr>
            <a:spLocks noChangeArrowheads="1"/>
          </p:cNvSpPr>
          <p:nvPr/>
        </p:nvSpPr>
        <p:spPr bwMode="auto">
          <a:xfrm>
            <a:off x="146050" y="25908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irmovq</a:t>
            </a:r>
            <a:r>
              <a:rPr lang="en-US" sz="1400" b="0" dirty="0" smtClean="0">
                <a:latin typeface="Courier New" pitchFamily="49" charset="0"/>
              </a:rPr>
              <a:t> </a:t>
            </a:r>
            <a:r>
              <a:rPr lang="en-US" sz="1400" b="0" dirty="0"/>
              <a:t>V</a:t>
            </a:r>
            <a:r>
              <a:rPr lang="en-US" sz="1400" b="0" dirty="0">
                <a:latin typeface="Courier New" pitchFamily="49" charset="0"/>
              </a:rPr>
              <a:t>, </a:t>
            </a:r>
            <a:r>
              <a:rPr lang="en-US" sz="1400" b="0" dirty="0" err="1"/>
              <a:t>rB</a:t>
            </a:r>
            <a:endParaRPr lang="en-US" sz="1400" b="0" dirty="0"/>
          </a:p>
        </p:txBody>
      </p:sp>
      <p:grpSp>
        <p:nvGrpSpPr>
          <p:cNvPr id="18" name="Group 200"/>
          <p:cNvGrpSpPr>
            <a:grpSpLocks/>
          </p:cNvGrpSpPr>
          <p:nvPr/>
        </p:nvGrpSpPr>
        <p:grpSpPr bwMode="auto">
          <a:xfrm>
            <a:off x="2051050" y="2590800"/>
            <a:ext cx="609600" cy="304800"/>
            <a:chOff x="1536" y="1632"/>
            <a:chExt cx="384" cy="192"/>
          </a:xfrm>
        </p:grpSpPr>
        <p:sp>
          <p:nvSpPr>
            <p:cNvPr id="322620" name="Rectangle 60"/>
            <p:cNvSpPr>
              <a:spLocks noChangeArrowheads="1"/>
            </p:cNvSpPr>
            <p:nvPr/>
          </p:nvSpPr>
          <p:spPr bwMode="auto">
            <a:xfrm>
              <a:off x="1536" y="163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3</a:t>
              </a:r>
            </a:p>
          </p:txBody>
        </p:sp>
        <p:sp>
          <p:nvSpPr>
            <p:cNvPr id="322621" name="Rectangle 61"/>
            <p:cNvSpPr>
              <a:spLocks noChangeArrowheads="1"/>
            </p:cNvSpPr>
            <p:nvPr/>
          </p:nvSpPr>
          <p:spPr bwMode="auto">
            <a:xfrm>
              <a:off x="1728" y="163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22" name="Rectangle 62"/>
            <p:cNvSpPr>
              <a:spLocks noChangeArrowheads="1"/>
            </p:cNvSpPr>
            <p:nvPr/>
          </p:nvSpPr>
          <p:spPr bwMode="auto">
            <a:xfrm>
              <a:off x="1536" y="163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grpSp>
        <p:nvGrpSpPr>
          <p:cNvPr id="19" name="Group 199"/>
          <p:cNvGrpSpPr>
            <a:grpSpLocks/>
          </p:cNvGrpSpPr>
          <p:nvPr/>
        </p:nvGrpSpPr>
        <p:grpSpPr bwMode="auto">
          <a:xfrm>
            <a:off x="2660650" y="2590800"/>
            <a:ext cx="609600" cy="304800"/>
            <a:chOff x="1920" y="1632"/>
            <a:chExt cx="384" cy="192"/>
          </a:xfrm>
        </p:grpSpPr>
        <p:sp>
          <p:nvSpPr>
            <p:cNvPr id="322624" name="Rectangle 64"/>
            <p:cNvSpPr>
              <a:spLocks noChangeArrowheads="1"/>
            </p:cNvSpPr>
            <p:nvPr/>
          </p:nvSpPr>
          <p:spPr bwMode="auto">
            <a:xfrm>
              <a:off x="1920" y="1632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F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322625" name="Rectangle 65"/>
            <p:cNvSpPr>
              <a:spLocks noChangeArrowheads="1"/>
            </p:cNvSpPr>
            <p:nvPr/>
          </p:nvSpPr>
          <p:spPr bwMode="auto">
            <a:xfrm>
              <a:off x="2112" y="1632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rB</a:t>
              </a:r>
            </a:p>
          </p:txBody>
        </p:sp>
        <p:sp>
          <p:nvSpPr>
            <p:cNvPr id="322626" name="Rectangle 66"/>
            <p:cNvSpPr>
              <a:spLocks noChangeArrowheads="1"/>
            </p:cNvSpPr>
            <p:nvPr/>
          </p:nvSpPr>
          <p:spPr bwMode="auto">
            <a:xfrm>
              <a:off x="1920" y="163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627" name="Rectangle 67"/>
          <p:cNvSpPr>
            <a:spLocks noChangeArrowheads="1"/>
          </p:cNvSpPr>
          <p:nvPr/>
        </p:nvSpPr>
        <p:spPr bwMode="auto">
          <a:xfrm>
            <a:off x="3270250" y="259080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V</a:t>
            </a:r>
          </a:p>
        </p:txBody>
      </p:sp>
      <p:sp>
        <p:nvSpPr>
          <p:cNvPr id="322629" name="Rectangle 69"/>
          <p:cNvSpPr>
            <a:spLocks noChangeArrowheads="1"/>
          </p:cNvSpPr>
          <p:nvPr/>
        </p:nvSpPr>
        <p:spPr bwMode="auto">
          <a:xfrm>
            <a:off x="146050" y="30480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rmmovq</a:t>
            </a:r>
            <a:r>
              <a:rPr lang="en-US" sz="1400" b="0" dirty="0" smtClean="0">
                <a:latin typeface="Courier New" pitchFamily="49" charset="0"/>
              </a:rPr>
              <a:t> </a:t>
            </a:r>
            <a:r>
              <a:rPr lang="en-US" sz="1400" b="0" dirty="0" err="1"/>
              <a:t>rA</a:t>
            </a:r>
            <a:r>
              <a:rPr lang="en-US" sz="1400" b="0" dirty="0">
                <a:latin typeface="Courier New" pitchFamily="49" charset="0"/>
              </a:rPr>
              <a:t>, </a:t>
            </a:r>
            <a:r>
              <a:rPr lang="en-US" sz="1400" b="0" dirty="0"/>
              <a:t>D</a:t>
            </a:r>
            <a:r>
              <a:rPr lang="en-US" sz="1400" b="0" dirty="0">
                <a:latin typeface="Courier New" pitchFamily="49" charset="0"/>
              </a:rPr>
              <a:t>(</a:t>
            </a:r>
            <a:r>
              <a:rPr lang="en-US" sz="1400" b="0" dirty="0" err="1"/>
              <a:t>rB</a:t>
            </a:r>
            <a:r>
              <a:rPr lang="en-US" sz="1400" b="0" dirty="0">
                <a:latin typeface="Courier New" pitchFamily="49" charset="0"/>
              </a:rPr>
              <a:t>)</a:t>
            </a:r>
          </a:p>
        </p:txBody>
      </p:sp>
      <p:grpSp>
        <p:nvGrpSpPr>
          <p:cNvPr id="21" name="Group 197"/>
          <p:cNvGrpSpPr>
            <a:grpSpLocks/>
          </p:cNvGrpSpPr>
          <p:nvPr/>
        </p:nvGrpSpPr>
        <p:grpSpPr bwMode="auto">
          <a:xfrm>
            <a:off x="2051050" y="3048000"/>
            <a:ext cx="609600" cy="304800"/>
            <a:chOff x="1536" y="1920"/>
            <a:chExt cx="384" cy="192"/>
          </a:xfrm>
        </p:grpSpPr>
        <p:sp>
          <p:nvSpPr>
            <p:cNvPr id="322631" name="Rectangle 71"/>
            <p:cNvSpPr>
              <a:spLocks noChangeArrowheads="1"/>
            </p:cNvSpPr>
            <p:nvPr/>
          </p:nvSpPr>
          <p:spPr bwMode="auto">
            <a:xfrm>
              <a:off x="1536" y="192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4</a:t>
              </a:r>
            </a:p>
          </p:txBody>
        </p:sp>
        <p:sp>
          <p:nvSpPr>
            <p:cNvPr id="322632" name="Rectangle 72"/>
            <p:cNvSpPr>
              <a:spLocks noChangeArrowheads="1"/>
            </p:cNvSpPr>
            <p:nvPr/>
          </p:nvSpPr>
          <p:spPr bwMode="auto">
            <a:xfrm>
              <a:off x="1728" y="192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33" name="Rectangle 73"/>
            <p:cNvSpPr>
              <a:spLocks noChangeArrowheads="1"/>
            </p:cNvSpPr>
            <p:nvPr/>
          </p:nvSpPr>
          <p:spPr bwMode="auto">
            <a:xfrm>
              <a:off x="1536" y="1920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grpSp>
        <p:nvGrpSpPr>
          <p:cNvPr id="22" name="Group 196"/>
          <p:cNvGrpSpPr>
            <a:grpSpLocks/>
          </p:cNvGrpSpPr>
          <p:nvPr/>
        </p:nvGrpSpPr>
        <p:grpSpPr bwMode="auto">
          <a:xfrm>
            <a:off x="2660650" y="3048000"/>
            <a:ext cx="609600" cy="304800"/>
            <a:chOff x="1920" y="1920"/>
            <a:chExt cx="384" cy="192"/>
          </a:xfrm>
        </p:grpSpPr>
        <p:sp>
          <p:nvSpPr>
            <p:cNvPr id="322635" name="Rectangle 75"/>
            <p:cNvSpPr>
              <a:spLocks noChangeArrowheads="1"/>
            </p:cNvSpPr>
            <p:nvPr/>
          </p:nvSpPr>
          <p:spPr bwMode="auto">
            <a:xfrm>
              <a:off x="1920" y="1920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rA</a:t>
              </a:r>
            </a:p>
          </p:txBody>
        </p:sp>
        <p:sp>
          <p:nvSpPr>
            <p:cNvPr id="322636" name="Rectangle 76"/>
            <p:cNvSpPr>
              <a:spLocks noChangeArrowheads="1"/>
            </p:cNvSpPr>
            <p:nvPr/>
          </p:nvSpPr>
          <p:spPr bwMode="auto">
            <a:xfrm>
              <a:off x="2112" y="1920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rB</a:t>
              </a:r>
            </a:p>
          </p:txBody>
        </p:sp>
        <p:sp>
          <p:nvSpPr>
            <p:cNvPr id="322637" name="Rectangle 77"/>
            <p:cNvSpPr>
              <a:spLocks noChangeArrowheads="1"/>
            </p:cNvSpPr>
            <p:nvPr/>
          </p:nvSpPr>
          <p:spPr bwMode="auto">
            <a:xfrm>
              <a:off x="1920" y="1920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638" name="Rectangle 78"/>
          <p:cNvSpPr>
            <a:spLocks noChangeArrowheads="1"/>
          </p:cNvSpPr>
          <p:nvPr/>
        </p:nvSpPr>
        <p:spPr bwMode="auto">
          <a:xfrm>
            <a:off x="3270250" y="304800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D</a:t>
            </a:r>
          </a:p>
        </p:txBody>
      </p:sp>
      <p:sp>
        <p:nvSpPr>
          <p:cNvPr id="322640" name="Rectangle 80"/>
          <p:cNvSpPr>
            <a:spLocks noChangeArrowheads="1"/>
          </p:cNvSpPr>
          <p:nvPr/>
        </p:nvSpPr>
        <p:spPr bwMode="auto">
          <a:xfrm>
            <a:off x="146050" y="35052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mrmovq</a:t>
            </a:r>
            <a:r>
              <a:rPr lang="en-US" sz="1400" b="0" dirty="0" smtClean="0">
                <a:latin typeface="Courier New" pitchFamily="49" charset="0"/>
              </a:rPr>
              <a:t> </a:t>
            </a:r>
            <a:r>
              <a:rPr lang="en-US" sz="1400" b="0" dirty="0"/>
              <a:t>D</a:t>
            </a:r>
            <a:r>
              <a:rPr lang="en-US" sz="1400" b="0" dirty="0">
                <a:latin typeface="Courier New" pitchFamily="49" charset="0"/>
              </a:rPr>
              <a:t>(</a:t>
            </a:r>
            <a:r>
              <a:rPr lang="en-US" sz="1400" b="0" dirty="0" err="1"/>
              <a:t>rB</a:t>
            </a:r>
            <a:r>
              <a:rPr lang="en-US" sz="1400" b="0" dirty="0">
                <a:latin typeface="Courier New" pitchFamily="49" charset="0"/>
              </a:rPr>
              <a:t>), </a:t>
            </a:r>
            <a:r>
              <a:rPr lang="en-US" sz="1400" b="0" dirty="0" err="1"/>
              <a:t>rA</a:t>
            </a:r>
            <a:endParaRPr lang="en-US" sz="1400" b="0" dirty="0"/>
          </a:p>
        </p:txBody>
      </p:sp>
      <p:grpSp>
        <p:nvGrpSpPr>
          <p:cNvPr id="24" name="Group 194"/>
          <p:cNvGrpSpPr>
            <a:grpSpLocks/>
          </p:cNvGrpSpPr>
          <p:nvPr/>
        </p:nvGrpSpPr>
        <p:grpSpPr bwMode="auto">
          <a:xfrm>
            <a:off x="2051050" y="3505200"/>
            <a:ext cx="609600" cy="304800"/>
            <a:chOff x="1536" y="2208"/>
            <a:chExt cx="384" cy="192"/>
          </a:xfrm>
        </p:grpSpPr>
        <p:sp>
          <p:nvSpPr>
            <p:cNvPr id="322642" name="Rectangle 82"/>
            <p:cNvSpPr>
              <a:spLocks noChangeArrowheads="1"/>
            </p:cNvSpPr>
            <p:nvPr/>
          </p:nvSpPr>
          <p:spPr bwMode="auto">
            <a:xfrm>
              <a:off x="1536" y="220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5</a:t>
              </a:r>
            </a:p>
          </p:txBody>
        </p:sp>
        <p:sp>
          <p:nvSpPr>
            <p:cNvPr id="322643" name="Rectangle 83"/>
            <p:cNvSpPr>
              <a:spLocks noChangeArrowheads="1"/>
            </p:cNvSpPr>
            <p:nvPr/>
          </p:nvSpPr>
          <p:spPr bwMode="auto">
            <a:xfrm>
              <a:off x="1728" y="220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44" name="Rectangle 84"/>
            <p:cNvSpPr>
              <a:spLocks noChangeArrowheads="1"/>
            </p:cNvSpPr>
            <p:nvPr/>
          </p:nvSpPr>
          <p:spPr bwMode="auto">
            <a:xfrm>
              <a:off x="1536" y="220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grpSp>
        <p:nvGrpSpPr>
          <p:cNvPr id="25" name="Group 193"/>
          <p:cNvGrpSpPr>
            <a:grpSpLocks/>
          </p:cNvGrpSpPr>
          <p:nvPr/>
        </p:nvGrpSpPr>
        <p:grpSpPr bwMode="auto">
          <a:xfrm>
            <a:off x="2660650" y="3505200"/>
            <a:ext cx="609600" cy="304800"/>
            <a:chOff x="1920" y="2208"/>
            <a:chExt cx="384" cy="192"/>
          </a:xfrm>
        </p:grpSpPr>
        <p:sp>
          <p:nvSpPr>
            <p:cNvPr id="322646" name="Rectangle 86"/>
            <p:cNvSpPr>
              <a:spLocks noChangeArrowheads="1"/>
            </p:cNvSpPr>
            <p:nvPr/>
          </p:nvSpPr>
          <p:spPr bwMode="auto">
            <a:xfrm>
              <a:off x="1920" y="2208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rA</a:t>
              </a:r>
            </a:p>
          </p:txBody>
        </p:sp>
        <p:sp>
          <p:nvSpPr>
            <p:cNvPr id="322647" name="Rectangle 87"/>
            <p:cNvSpPr>
              <a:spLocks noChangeArrowheads="1"/>
            </p:cNvSpPr>
            <p:nvPr/>
          </p:nvSpPr>
          <p:spPr bwMode="auto">
            <a:xfrm>
              <a:off x="2112" y="2208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rB</a:t>
              </a:r>
            </a:p>
          </p:txBody>
        </p:sp>
        <p:sp>
          <p:nvSpPr>
            <p:cNvPr id="322648" name="Rectangle 88"/>
            <p:cNvSpPr>
              <a:spLocks noChangeArrowheads="1"/>
            </p:cNvSpPr>
            <p:nvPr/>
          </p:nvSpPr>
          <p:spPr bwMode="auto">
            <a:xfrm>
              <a:off x="1920" y="220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649" name="Rectangle 89"/>
          <p:cNvSpPr>
            <a:spLocks noChangeArrowheads="1"/>
          </p:cNvSpPr>
          <p:nvPr/>
        </p:nvSpPr>
        <p:spPr bwMode="auto">
          <a:xfrm>
            <a:off x="3270250" y="350520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D</a:t>
            </a:r>
          </a:p>
        </p:txBody>
      </p:sp>
      <p:grpSp>
        <p:nvGrpSpPr>
          <p:cNvPr id="26" name="Group 192"/>
          <p:cNvGrpSpPr>
            <a:grpSpLocks/>
          </p:cNvGrpSpPr>
          <p:nvPr/>
        </p:nvGrpSpPr>
        <p:grpSpPr bwMode="auto">
          <a:xfrm>
            <a:off x="146050" y="3962400"/>
            <a:ext cx="3124200" cy="304800"/>
            <a:chOff x="336" y="2496"/>
            <a:chExt cx="1968" cy="192"/>
          </a:xfrm>
        </p:grpSpPr>
        <p:sp>
          <p:nvSpPr>
            <p:cNvPr id="322651" name="Rectangle 91"/>
            <p:cNvSpPr>
              <a:spLocks noChangeArrowheads="1"/>
            </p:cNvSpPr>
            <p:nvPr/>
          </p:nvSpPr>
          <p:spPr bwMode="auto">
            <a:xfrm>
              <a:off x="336" y="249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 smtClean="0">
                  <a:latin typeface="Courier New" pitchFamily="49" charset="0"/>
                </a:rPr>
                <a:t>OPq</a:t>
              </a:r>
              <a:r>
                <a:rPr lang="en-US" sz="1400" b="0" dirty="0" smtClean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r>
                <a:rPr lang="en-US" sz="1400" b="0" dirty="0">
                  <a:latin typeface="Courier New" pitchFamily="49" charset="0"/>
                </a:rPr>
                <a:t>, </a:t>
              </a:r>
              <a:r>
                <a:rPr lang="en-US" sz="1400" b="0" dirty="0" err="1"/>
                <a:t>rB</a:t>
              </a:r>
              <a:endParaRPr lang="en-US" sz="1400" b="0" dirty="0"/>
            </a:p>
          </p:txBody>
        </p:sp>
        <p:grpSp>
          <p:nvGrpSpPr>
            <p:cNvPr id="27" name="Group 191"/>
            <p:cNvGrpSpPr>
              <a:grpSpLocks/>
            </p:cNvGrpSpPr>
            <p:nvPr/>
          </p:nvGrpSpPr>
          <p:grpSpPr bwMode="auto">
            <a:xfrm>
              <a:off x="1536" y="2496"/>
              <a:ext cx="384" cy="192"/>
              <a:chOff x="1536" y="2496"/>
              <a:chExt cx="384" cy="192"/>
            </a:xfrm>
          </p:grpSpPr>
          <p:sp>
            <p:nvSpPr>
              <p:cNvPr id="322653" name="Rectangle 93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54" name="Rectangle 94"/>
              <p:cNvSpPr>
                <a:spLocks noChangeArrowheads="1"/>
              </p:cNvSpPr>
              <p:nvPr/>
            </p:nvSpPr>
            <p:spPr bwMode="auto">
              <a:xfrm>
                <a:off x="1728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fn</a:t>
                </a:r>
              </a:p>
            </p:txBody>
          </p:sp>
          <p:sp>
            <p:nvSpPr>
              <p:cNvPr id="322655" name="Rectangle 95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8" name="Group 190"/>
            <p:cNvGrpSpPr>
              <a:grpSpLocks/>
            </p:cNvGrpSpPr>
            <p:nvPr/>
          </p:nvGrpSpPr>
          <p:grpSpPr bwMode="auto">
            <a:xfrm>
              <a:off x="1920" y="2496"/>
              <a:ext cx="384" cy="192"/>
              <a:chOff x="1920" y="2496"/>
              <a:chExt cx="384" cy="192"/>
            </a:xfrm>
          </p:grpSpPr>
          <p:sp>
            <p:nvSpPr>
              <p:cNvPr id="322657" name="Rectangle 97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58" name="Rectangle 98"/>
              <p:cNvSpPr>
                <a:spLocks noChangeArrowheads="1"/>
              </p:cNvSpPr>
              <p:nvPr/>
            </p:nvSpPr>
            <p:spPr bwMode="auto">
              <a:xfrm>
                <a:off x="2112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59" name="Rectangle 99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29" name="Group 189"/>
          <p:cNvGrpSpPr>
            <a:grpSpLocks/>
          </p:cNvGrpSpPr>
          <p:nvPr/>
        </p:nvGrpSpPr>
        <p:grpSpPr bwMode="auto">
          <a:xfrm>
            <a:off x="146050" y="5334000"/>
            <a:ext cx="2514600" cy="304800"/>
            <a:chOff x="336" y="3360"/>
            <a:chExt cx="1584" cy="192"/>
          </a:xfrm>
        </p:grpSpPr>
        <p:sp>
          <p:nvSpPr>
            <p:cNvPr id="322661" name="Rectangle 101"/>
            <p:cNvSpPr>
              <a:spLocks noChangeArrowheads="1"/>
            </p:cNvSpPr>
            <p:nvPr/>
          </p:nvSpPr>
          <p:spPr bwMode="auto">
            <a:xfrm>
              <a:off x="336" y="336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ret</a:t>
              </a:r>
            </a:p>
          </p:txBody>
        </p:sp>
        <p:grpSp>
          <p:nvGrpSpPr>
            <p:cNvPr id="30" name="Group 188"/>
            <p:cNvGrpSpPr>
              <a:grpSpLocks/>
            </p:cNvGrpSpPr>
            <p:nvPr/>
          </p:nvGrpSpPr>
          <p:grpSpPr bwMode="auto">
            <a:xfrm>
              <a:off x="1536" y="3360"/>
              <a:ext cx="384" cy="192"/>
              <a:chOff x="1536" y="3360"/>
              <a:chExt cx="384" cy="192"/>
            </a:xfrm>
          </p:grpSpPr>
          <p:sp>
            <p:nvSpPr>
              <p:cNvPr id="322663" name="Rectangle 103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9</a:t>
                </a:r>
              </a:p>
            </p:txBody>
          </p:sp>
          <p:sp>
            <p:nvSpPr>
              <p:cNvPr id="322664" name="Rectangle 104"/>
              <p:cNvSpPr>
                <a:spLocks noChangeArrowheads="1"/>
              </p:cNvSpPr>
              <p:nvPr/>
            </p:nvSpPr>
            <p:spPr bwMode="auto">
              <a:xfrm>
                <a:off x="1728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65" name="Rectangle 105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1" name="Group 187"/>
          <p:cNvGrpSpPr>
            <a:grpSpLocks/>
          </p:cNvGrpSpPr>
          <p:nvPr/>
        </p:nvGrpSpPr>
        <p:grpSpPr bwMode="auto">
          <a:xfrm>
            <a:off x="146050" y="1670050"/>
            <a:ext cx="2514600" cy="304800"/>
            <a:chOff x="336" y="768"/>
            <a:chExt cx="1584" cy="192"/>
          </a:xfrm>
        </p:grpSpPr>
        <p:sp>
          <p:nvSpPr>
            <p:cNvPr id="322667" name="Rectangle 107"/>
            <p:cNvSpPr>
              <a:spLocks noChangeArrowheads="1"/>
            </p:cNvSpPr>
            <p:nvPr/>
          </p:nvSpPr>
          <p:spPr bwMode="auto">
            <a:xfrm>
              <a:off x="336" y="76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nop</a:t>
              </a:r>
            </a:p>
          </p:txBody>
        </p:sp>
        <p:grpSp>
          <p:nvGrpSpPr>
            <p:cNvPr id="322560" name="Group 186"/>
            <p:cNvGrpSpPr>
              <a:grpSpLocks/>
            </p:cNvGrpSpPr>
            <p:nvPr/>
          </p:nvGrpSpPr>
          <p:grpSpPr bwMode="auto">
            <a:xfrm>
              <a:off x="1536" y="768"/>
              <a:ext cx="384" cy="192"/>
              <a:chOff x="1536" y="768"/>
              <a:chExt cx="384" cy="192"/>
            </a:xfrm>
          </p:grpSpPr>
          <p:sp>
            <p:nvSpPr>
              <p:cNvPr id="322669" name="Rectangle 109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1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0" name="Rectangle 110"/>
              <p:cNvSpPr>
                <a:spLocks noChangeArrowheads="1"/>
              </p:cNvSpPr>
              <p:nvPr/>
            </p:nvSpPr>
            <p:spPr bwMode="auto">
              <a:xfrm>
                <a:off x="1728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1" name="Rectangle 111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22561" name="Group 185"/>
          <p:cNvGrpSpPr>
            <a:grpSpLocks/>
          </p:cNvGrpSpPr>
          <p:nvPr/>
        </p:nvGrpSpPr>
        <p:grpSpPr bwMode="auto">
          <a:xfrm>
            <a:off x="139700" y="1212850"/>
            <a:ext cx="2514600" cy="304800"/>
            <a:chOff x="336" y="1056"/>
            <a:chExt cx="1584" cy="192"/>
          </a:xfrm>
        </p:grpSpPr>
        <p:sp>
          <p:nvSpPr>
            <p:cNvPr id="322673" name="Rectangle 113"/>
            <p:cNvSpPr>
              <a:spLocks noChangeArrowheads="1"/>
            </p:cNvSpPr>
            <p:nvPr/>
          </p:nvSpPr>
          <p:spPr bwMode="auto">
            <a:xfrm>
              <a:off x="336" y="105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halt</a:t>
              </a:r>
            </a:p>
          </p:txBody>
        </p:sp>
        <p:grpSp>
          <p:nvGrpSpPr>
            <p:cNvPr id="322563" name="Group 184"/>
            <p:cNvGrpSpPr>
              <a:grpSpLocks/>
            </p:cNvGrpSpPr>
            <p:nvPr/>
          </p:nvGrpSpPr>
          <p:grpSpPr bwMode="auto">
            <a:xfrm>
              <a:off x="1536" y="1056"/>
              <a:ext cx="384" cy="192"/>
              <a:chOff x="1536" y="1056"/>
              <a:chExt cx="384" cy="192"/>
            </a:xfrm>
          </p:grpSpPr>
          <p:sp>
            <p:nvSpPr>
              <p:cNvPr id="322675" name="Rectangle 115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0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6" name="Rectangle 116"/>
              <p:cNvSpPr>
                <a:spLocks noChangeArrowheads="1"/>
              </p:cNvSpPr>
              <p:nvPr/>
            </p:nvSpPr>
            <p:spPr bwMode="auto">
              <a:xfrm>
                <a:off x="1728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7" name="Rectangle 117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22564" name="Group 322563"/>
          <p:cNvGrpSpPr/>
          <p:nvPr/>
        </p:nvGrpSpPr>
        <p:grpSpPr>
          <a:xfrm>
            <a:off x="2051050" y="831850"/>
            <a:ext cx="6096000" cy="311150"/>
            <a:chOff x="2051050" y="831850"/>
            <a:chExt cx="6096000" cy="311150"/>
          </a:xfrm>
        </p:grpSpPr>
        <p:sp>
          <p:nvSpPr>
            <p:cNvPr id="322567" name="Rectangle 7"/>
            <p:cNvSpPr>
              <a:spLocks noChangeArrowheads="1"/>
            </p:cNvSpPr>
            <p:nvPr/>
          </p:nvSpPr>
          <p:spPr bwMode="auto">
            <a:xfrm>
              <a:off x="20510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568" name="Rectangle 8"/>
            <p:cNvSpPr>
              <a:spLocks noChangeArrowheads="1"/>
            </p:cNvSpPr>
            <p:nvPr/>
          </p:nvSpPr>
          <p:spPr bwMode="auto">
            <a:xfrm>
              <a:off x="26606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1</a:t>
              </a:r>
            </a:p>
          </p:txBody>
        </p:sp>
        <p:sp>
          <p:nvSpPr>
            <p:cNvPr id="322569" name="Rectangle 9"/>
            <p:cNvSpPr>
              <a:spLocks noChangeArrowheads="1"/>
            </p:cNvSpPr>
            <p:nvPr/>
          </p:nvSpPr>
          <p:spPr bwMode="auto">
            <a:xfrm>
              <a:off x="32702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2</a:t>
              </a:r>
            </a:p>
          </p:txBody>
        </p:sp>
        <p:sp>
          <p:nvSpPr>
            <p:cNvPr id="322570" name="Rectangle 10"/>
            <p:cNvSpPr>
              <a:spLocks noChangeArrowheads="1"/>
            </p:cNvSpPr>
            <p:nvPr/>
          </p:nvSpPr>
          <p:spPr bwMode="auto">
            <a:xfrm>
              <a:off x="38798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3</a:t>
              </a:r>
            </a:p>
          </p:txBody>
        </p:sp>
        <p:sp>
          <p:nvSpPr>
            <p:cNvPr id="322571" name="Rectangle 11"/>
            <p:cNvSpPr>
              <a:spLocks noChangeArrowheads="1"/>
            </p:cNvSpPr>
            <p:nvPr/>
          </p:nvSpPr>
          <p:spPr bwMode="auto">
            <a:xfrm>
              <a:off x="44894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4</a:t>
              </a:r>
            </a:p>
          </p:txBody>
        </p:sp>
        <p:sp>
          <p:nvSpPr>
            <p:cNvPr id="322572" name="Rectangle 12"/>
            <p:cNvSpPr>
              <a:spLocks noChangeArrowheads="1"/>
            </p:cNvSpPr>
            <p:nvPr/>
          </p:nvSpPr>
          <p:spPr bwMode="auto">
            <a:xfrm>
              <a:off x="50990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5</a:t>
              </a:r>
            </a:p>
          </p:txBody>
        </p:sp>
        <p:sp>
          <p:nvSpPr>
            <p:cNvPr id="119" name="Rectangle 8"/>
            <p:cNvSpPr>
              <a:spLocks noChangeArrowheads="1"/>
            </p:cNvSpPr>
            <p:nvPr/>
          </p:nvSpPr>
          <p:spPr bwMode="auto">
            <a:xfrm>
              <a:off x="57086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6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120" name="Rectangle 9"/>
            <p:cNvSpPr>
              <a:spLocks noChangeArrowheads="1"/>
            </p:cNvSpPr>
            <p:nvPr/>
          </p:nvSpPr>
          <p:spPr bwMode="auto">
            <a:xfrm>
              <a:off x="63182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7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121" name="Rectangle 10"/>
            <p:cNvSpPr>
              <a:spLocks noChangeArrowheads="1"/>
            </p:cNvSpPr>
            <p:nvPr/>
          </p:nvSpPr>
          <p:spPr bwMode="auto">
            <a:xfrm>
              <a:off x="69278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8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122" name="Rectangle 11"/>
            <p:cNvSpPr>
              <a:spLocks noChangeArrowheads="1"/>
            </p:cNvSpPr>
            <p:nvPr/>
          </p:nvSpPr>
          <p:spPr bwMode="auto">
            <a:xfrm>
              <a:off x="75374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9</a:t>
              </a:r>
              <a:endParaRPr lang="en-US" sz="1400" b="0" dirty="0">
                <a:latin typeface="Courier New" pitchFamily="49" charset="0"/>
              </a:endParaRPr>
            </a:p>
          </p:txBody>
        </p:sp>
      </p:grpSp>
      <p:grpSp>
        <p:nvGrpSpPr>
          <p:cNvPr id="115" name="Group 114"/>
          <p:cNvGrpSpPr/>
          <p:nvPr/>
        </p:nvGrpSpPr>
        <p:grpSpPr>
          <a:xfrm>
            <a:off x="6623050" y="755650"/>
            <a:ext cx="2209800" cy="3200400"/>
            <a:chOff x="6546850" y="3194050"/>
            <a:chExt cx="2209800" cy="3200400"/>
          </a:xfrm>
        </p:grpSpPr>
        <p:sp>
          <p:nvSpPr>
            <p:cNvPr id="116" name="Rectangle 115"/>
            <p:cNvSpPr/>
            <p:nvPr/>
          </p:nvSpPr>
          <p:spPr bwMode="auto">
            <a:xfrm>
              <a:off x="6546850" y="3194050"/>
              <a:ext cx="1676400" cy="3200400"/>
            </a:xfrm>
            <a:prstGeom prst="rect">
              <a:avLst/>
            </a:prstGeom>
            <a:solidFill>
              <a:srgbClr val="FFFFFF"/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triangle" w="sm" len="sm"/>
            </a:ln>
            <a:effectLst/>
          </p:spPr>
          <p:txBody>
            <a:bodyPr vert="horz" wrap="non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grpSp>
          <p:nvGrpSpPr>
            <p:cNvPr id="117" name="Group 219"/>
            <p:cNvGrpSpPr>
              <a:grpSpLocks/>
            </p:cNvGrpSpPr>
            <p:nvPr/>
          </p:nvGrpSpPr>
          <p:grpSpPr bwMode="auto">
            <a:xfrm>
              <a:off x="6623050" y="3270250"/>
              <a:ext cx="2133600" cy="3048000"/>
              <a:chOff x="3984" y="2160"/>
              <a:chExt cx="1344" cy="1920"/>
            </a:xfrm>
          </p:grpSpPr>
          <p:sp>
            <p:nvSpPr>
              <p:cNvPr id="118" name="Rectangle 138"/>
              <p:cNvSpPr>
                <a:spLocks noChangeArrowheads="1"/>
              </p:cNvSpPr>
              <p:nvPr/>
            </p:nvSpPr>
            <p:spPr bwMode="auto">
              <a:xfrm>
                <a:off x="4128" y="2160"/>
                <a:ext cx="120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jmp</a:t>
                </a:r>
              </a:p>
            </p:txBody>
          </p:sp>
          <p:grpSp>
            <p:nvGrpSpPr>
              <p:cNvPr id="123" name="Group 179"/>
              <p:cNvGrpSpPr>
                <a:grpSpLocks/>
              </p:cNvGrpSpPr>
              <p:nvPr/>
            </p:nvGrpSpPr>
            <p:grpSpPr bwMode="auto">
              <a:xfrm>
                <a:off x="4560" y="2160"/>
                <a:ext cx="384" cy="192"/>
                <a:chOff x="4560" y="2160"/>
                <a:chExt cx="384" cy="192"/>
              </a:xfrm>
            </p:grpSpPr>
            <p:sp>
              <p:nvSpPr>
                <p:cNvPr id="155" name="Rectangle 140"/>
                <p:cNvSpPr>
                  <a:spLocks noChangeArrowheads="1"/>
                </p:cNvSpPr>
                <p:nvPr/>
              </p:nvSpPr>
              <p:spPr bwMode="auto">
                <a:xfrm>
                  <a:off x="4560" y="2160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7</a:t>
                  </a:r>
                </a:p>
              </p:txBody>
            </p:sp>
            <p:sp>
              <p:nvSpPr>
                <p:cNvPr id="156" name="Rectangle 141"/>
                <p:cNvSpPr>
                  <a:spLocks noChangeArrowheads="1"/>
                </p:cNvSpPr>
                <p:nvPr/>
              </p:nvSpPr>
              <p:spPr bwMode="auto">
                <a:xfrm>
                  <a:off x="4752" y="2160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0</a:t>
                  </a:r>
                </a:p>
              </p:txBody>
            </p:sp>
            <p:sp>
              <p:nvSpPr>
                <p:cNvPr id="157" name="Rectangle 142"/>
                <p:cNvSpPr>
                  <a:spLocks noChangeArrowheads="1"/>
                </p:cNvSpPr>
                <p:nvPr/>
              </p:nvSpPr>
              <p:spPr bwMode="auto">
                <a:xfrm>
                  <a:off x="4560" y="2160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1400" b="0">
                    <a:latin typeface="Courier New" pitchFamily="49" charset="0"/>
                  </a:endParaRPr>
                </a:p>
              </p:txBody>
            </p:sp>
          </p:grpSp>
          <p:sp>
            <p:nvSpPr>
              <p:cNvPr id="124" name="Rectangle 143"/>
              <p:cNvSpPr>
                <a:spLocks noChangeArrowheads="1"/>
              </p:cNvSpPr>
              <p:nvPr/>
            </p:nvSpPr>
            <p:spPr bwMode="auto">
              <a:xfrm>
                <a:off x="4128" y="2448"/>
                <a:ext cx="120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jle</a:t>
                </a:r>
              </a:p>
            </p:txBody>
          </p:sp>
          <p:grpSp>
            <p:nvGrpSpPr>
              <p:cNvPr id="125" name="Group 178"/>
              <p:cNvGrpSpPr>
                <a:grpSpLocks/>
              </p:cNvGrpSpPr>
              <p:nvPr/>
            </p:nvGrpSpPr>
            <p:grpSpPr bwMode="auto">
              <a:xfrm>
                <a:off x="4560" y="2448"/>
                <a:ext cx="384" cy="192"/>
                <a:chOff x="4560" y="2448"/>
                <a:chExt cx="384" cy="192"/>
              </a:xfrm>
            </p:grpSpPr>
            <p:sp>
              <p:nvSpPr>
                <p:cNvPr id="152" name="Rectangle 145"/>
                <p:cNvSpPr>
                  <a:spLocks noChangeArrowheads="1"/>
                </p:cNvSpPr>
                <p:nvPr/>
              </p:nvSpPr>
              <p:spPr bwMode="auto">
                <a:xfrm>
                  <a:off x="4560" y="2448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7</a:t>
                  </a:r>
                </a:p>
              </p:txBody>
            </p:sp>
            <p:sp>
              <p:nvSpPr>
                <p:cNvPr id="153" name="Rectangle 146"/>
                <p:cNvSpPr>
                  <a:spLocks noChangeArrowheads="1"/>
                </p:cNvSpPr>
                <p:nvPr/>
              </p:nvSpPr>
              <p:spPr bwMode="auto">
                <a:xfrm>
                  <a:off x="4752" y="2448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1</a:t>
                  </a:r>
                </a:p>
              </p:txBody>
            </p:sp>
            <p:sp>
              <p:nvSpPr>
                <p:cNvPr id="154" name="Rectangle 147"/>
                <p:cNvSpPr>
                  <a:spLocks noChangeArrowheads="1"/>
                </p:cNvSpPr>
                <p:nvPr/>
              </p:nvSpPr>
              <p:spPr bwMode="auto">
                <a:xfrm>
                  <a:off x="4560" y="2448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1400" b="0">
                    <a:latin typeface="Courier New" pitchFamily="49" charset="0"/>
                  </a:endParaRPr>
                </a:p>
              </p:txBody>
            </p:sp>
          </p:grpSp>
          <p:sp>
            <p:nvSpPr>
              <p:cNvPr id="126" name="Rectangle 148"/>
              <p:cNvSpPr>
                <a:spLocks noChangeArrowheads="1"/>
              </p:cNvSpPr>
              <p:nvPr/>
            </p:nvSpPr>
            <p:spPr bwMode="auto">
              <a:xfrm>
                <a:off x="4128" y="2736"/>
                <a:ext cx="120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jl</a:t>
                </a:r>
              </a:p>
            </p:txBody>
          </p:sp>
          <p:grpSp>
            <p:nvGrpSpPr>
              <p:cNvPr id="127" name="Group 177"/>
              <p:cNvGrpSpPr>
                <a:grpSpLocks/>
              </p:cNvGrpSpPr>
              <p:nvPr/>
            </p:nvGrpSpPr>
            <p:grpSpPr bwMode="auto">
              <a:xfrm>
                <a:off x="4560" y="2736"/>
                <a:ext cx="384" cy="192"/>
                <a:chOff x="4560" y="2736"/>
                <a:chExt cx="384" cy="192"/>
              </a:xfrm>
            </p:grpSpPr>
            <p:sp>
              <p:nvSpPr>
                <p:cNvPr id="149" name="Rectangle 150"/>
                <p:cNvSpPr>
                  <a:spLocks noChangeArrowheads="1"/>
                </p:cNvSpPr>
                <p:nvPr/>
              </p:nvSpPr>
              <p:spPr bwMode="auto">
                <a:xfrm>
                  <a:off x="4560" y="2736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7</a:t>
                  </a:r>
                </a:p>
              </p:txBody>
            </p:sp>
            <p:sp>
              <p:nvSpPr>
                <p:cNvPr id="150" name="Rectangle 151"/>
                <p:cNvSpPr>
                  <a:spLocks noChangeArrowheads="1"/>
                </p:cNvSpPr>
                <p:nvPr/>
              </p:nvSpPr>
              <p:spPr bwMode="auto">
                <a:xfrm>
                  <a:off x="4752" y="2736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2</a:t>
                  </a:r>
                </a:p>
              </p:txBody>
            </p:sp>
            <p:sp>
              <p:nvSpPr>
                <p:cNvPr id="151" name="Rectangle 152"/>
                <p:cNvSpPr>
                  <a:spLocks noChangeArrowheads="1"/>
                </p:cNvSpPr>
                <p:nvPr/>
              </p:nvSpPr>
              <p:spPr bwMode="auto">
                <a:xfrm>
                  <a:off x="4560" y="2736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1400" b="0">
                    <a:latin typeface="Courier New" pitchFamily="49" charset="0"/>
                  </a:endParaRPr>
                </a:p>
              </p:txBody>
            </p:sp>
          </p:grpSp>
          <p:sp>
            <p:nvSpPr>
              <p:cNvPr id="128" name="Rectangle 153"/>
              <p:cNvSpPr>
                <a:spLocks noChangeArrowheads="1"/>
              </p:cNvSpPr>
              <p:nvPr/>
            </p:nvSpPr>
            <p:spPr bwMode="auto">
              <a:xfrm>
                <a:off x="4128" y="3024"/>
                <a:ext cx="120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je</a:t>
                </a:r>
              </a:p>
            </p:txBody>
          </p:sp>
          <p:grpSp>
            <p:nvGrpSpPr>
              <p:cNvPr id="129" name="Group 176"/>
              <p:cNvGrpSpPr>
                <a:grpSpLocks/>
              </p:cNvGrpSpPr>
              <p:nvPr/>
            </p:nvGrpSpPr>
            <p:grpSpPr bwMode="auto">
              <a:xfrm>
                <a:off x="4560" y="3024"/>
                <a:ext cx="384" cy="192"/>
                <a:chOff x="4560" y="3024"/>
                <a:chExt cx="384" cy="192"/>
              </a:xfrm>
            </p:grpSpPr>
            <p:sp>
              <p:nvSpPr>
                <p:cNvPr id="146" name="Rectangle 155"/>
                <p:cNvSpPr>
                  <a:spLocks noChangeArrowheads="1"/>
                </p:cNvSpPr>
                <p:nvPr/>
              </p:nvSpPr>
              <p:spPr bwMode="auto">
                <a:xfrm>
                  <a:off x="4560" y="3024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7</a:t>
                  </a:r>
                </a:p>
              </p:txBody>
            </p:sp>
            <p:sp>
              <p:nvSpPr>
                <p:cNvPr id="147" name="Rectangle 156"/>
                <p:cNvSpPr>
                  <a:spLocks noChangeArrowheads="1"/>
                </p:cNvSpPr>
                <p:nvPr/>
              </p:nvSpPr>
              <p:spPr bwMode="auto">
                <a:xfrm>
                  <a:off x="4752" y="3024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3</a:t>
                  </a:r>
                </a:p>
              </p:txBody>
            </p:sp>
            <p:sp>
              <p:nvSpPr>
                <p:cNvPr id="148" name="Rectangle 157"/>
                <p:cNvSpPr>
                  <a:spLocks noChangeArrowheads="1"/>
                </p:cNvSpPr>
                <p:nvPr/>
              </p:nvSpPr>
              <p:spPr bwMode="auto">
                <a:xfrm>
                  <a:off x="4560" y="3024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1400" b="0">
                    <a:latin typeface="Courier New" pitchFamily="49" charset="0"/>
                  </a:endParaRPr>
                </a:p>
              </p:txBody>
            </p:sp>
          </p:grpSp>
          <p:sp>
            <p:nvSpPr>
              <p:cNvPr id="130" name="Rectangle 158"/>
              <p:cNvSpPr>
                <a:spLocks noChangeArrowheads="1"/>
              </p:cNvSpPr>
              <p:nvPr/>
            </p:nvSpPr>
            <p:spPr bwMode="auto">
              <a:xfrm>
                <a:off x="4128" y="3312"/>
                <a:ext cx="120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jne</a:t>
                </a:r>
              </a:p>
            </p:txBody>
          </p:sp>
          <p:grpSp>
            <p:nvGrpSpPr>
              <p:cNvPr id="131" name="Group 173"/>
              <p:cNvGrpSpPr>
                <a:grpSpLocks/>
              </p:cNvGrpSpPr>
              <p:nvPr/>
            </p:nvGrpSpPr>
            <p:grpSpPr bwMode="auto">
              <a:xfrm>
                <a:off x="4560" y="3312"/>
                <a:ext cx="384" cy="192"/>
                <a:chOff x="4560" y="3312"/>
                <a:chExt cx="384" cy="192"/>
              </a:xfrm>
            </p:grpSpPr>
            <p:sp>
              <p:nvSpPr>
                <p:cNvPr id="143" name="Rectangle 160"/>
                <p:cNvSpPr>
                  <a:spLocks noChangeArrowheads="1"/>
                </p:cNvSpPr>
                <p:nvPr/>
              </p:nvSpPr>
              <p:spPr bwMode="auto">
                <a:xfrm>
                  <a:off x="4560" y="3312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7</a:t>
                  </a:r>
                </a:p>
              </p:txBody>
            </p:sp>
            <p:sp>
              <p:nvSpPr>
                <p:cNvPr id="144" name="Rectangle 161"/>
                <p:cNvSpPr>
                  <a:spLocks noChangeArrowheads="1"/>
                </p:cNvSpPr>
                <p:nvPr/>
              </p:nvSpPr>
              <p:spPr bwMode="auto">
                <a:xfrm>
                  <a:off x="4752" y="3312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4</a:t>
                  </a:r>
                </a:p>
              </p:txBody>
            </p:sp>
            <p:sp>
              <p:nvSpPr>
                <p:cNvPr id="145" name="Rectangle 162"/>
                <p:cNvSpPr>
                  <a:spLocks noChangeArrowheads="1"/>
                </p:cNvSpPr>
                <p:nvPr/>
              </p:nvSpPr>
              <p:spPr bwMode="auto">
                <a:xfrm>
                  <a:off x="4560" y="3312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1400" b="0">
                    <a:latin typeface="Courier New" pitchFamily="49" charset="0"/>
                  </a:endParaRPr>
                </a:p>
              </p:txBody>
            </p:sp>
          </p:grpSp>
          <p:sp>
            <p:nvSpPr>
              <p:cNvPr id="132" name="Rectangle 163"/>
              <p:cNvSpPr>
                <a:spLocks noChangeArrowheads="1"/>
              </p:cNvSpPr>
              <p:nvPr/>
            </p:nvSpPr>
            <p:spPr bwMode="auto">
              <a:xfrm>
                <a:off x="4128" y="3600"/>
                <a:ext cx="120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jge</a:t>
                </a:r>
              </a:p>
            </p:txBody>
          </p:sp>
          <p:grpSp>
            <p:nvGrpSpPr>
              <p:cNvPr id="133" name="Group 175"/>
              <p:cNvGrpSpPr>
                <a:grpSpLocks/>
              </p:cNvGrpSpPr>
              <p:nvPr/>
            </p:nvGrpSpPr>
            <p:grpSpPr bwMode="auto">
              <a:xfrm>
                <a:off x="4560" y="3600"/>
                <a:ext cx="384" cy="192"/>
                <a:chOff x="4560" y="3600"/>
                <a:chExt cx="384" cy="192"/>
              </a:xfrm>
            </p:grpSpPr>
            <p:sp>
              <p:nvSpPr>
                <p:cNvPr id="140" name="Rectangle 165"/>
                <p:cNvSpPr>
                  <a:spLocks noChangeArrowheads="1"/>
                </p:cNvSpPr>
                <p:nvPr/>
              </p:nvSpPr>
              <p:spPr bwMode="auto">
                <a:xfrm>
                  <a:off x="4560" y="3600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7</a:t>
                  </a:r>
                </a:p>
              </p:txBody>
            </p:sp>
            <p:sp>
              <p:nvSpPr>
                <p:cNvPr id="141" name="Rectangle 166"/>
                <p:cNvSpPr>
                  <a:spLocks noChangeArrowheads="1"/>
                </p:cNvSpPr>
                <p:nvPr/>
              </p:nvSpPr>
              <p:spPr bwMode="auto">
                <a:xfrm>
                  <a:off x="4752" y="3600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5</a:t>
                  </a:r>
                </a:p>
              </p:txBody>
            </p:sp>
            <p:sp>
              <p:nvSpPr>
                <p:cNvPr id="142" name="Rectangle 167"/>
                <p:cNvSpPr>
                  <a:spLocks noChangeArrowheads="1"/>
                </p:cNvSpPr>
                <p:nvPr/>
              </p:nvSpPr>
              <p:spPr bwMode="auto">
                <a:xfrm>
                  <a:off x="4560" y="3600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1400" b="0">
                    <a:latin typeface="Courier New" pitchFamily="49" charset="0"/>
                  </a:endParaRPr>
                </a:p>
              </p:txBody>
            </p:sp>
          </p:grpSp>
          <p:sp>
            <p:nvSpPr>
              <p:cNvPr id="134" name="Rectangle 168"/>
              <p:cNvSpPr>
                <a:spLocks noChangeArrowheads="1"/>
              </p:cNvSpPr>
              <p:nvPr/>
            </p:nvSpPr>
            <p:spPr bwMode="auto">
              <a:xfrm>
                <a:off x="4128" y="3888"/>
                <a:ext cx="1200" cy="192"/>
              </a:xfrm>
              <a:prstGeom prst="rect">
                <a:avLst/>
              </a:prstGeom>
              <a:solidFill>
                <a:schemeClr val="bg1"/>
              </a:solidFill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jg</a:t>
                </a:r>
              </a:p>
            </p:txBody>
          </p:sp>
          <p:grpSp>
            <p:nvGrpSpPr>
              <p:cNvPr id="135" name="Group 174"/>
              <p:cNvGrpSpPr>
                <a:grpSpLocks/>
              </p:cNvGrpSpPr>
              <p:nvPr/>
            </p:nvGrpSpPr>
            <p:grpSpPr bwMode="auto">
              <a:xfrm>
                <a:off x="4560" y="3888"/>
                <a:ext cx="384" cy="192"/>
                <a:chOff x="4560" y="3888"/>
                <a:chExt cx="384" cy="192"/>
              </a:xfrm>
            </p:grpSpPr>
            <p:sp>
              <p:nvSpPr>
                <p:cNvPr id="137" name="Rectangle 170"/>
                <p:cNvSpPr>
                  <a:spLocks noChangeArrowheads="1"/>
                </p:cNvSpPr>
                <p:nvPr/>
              </p:nvSpPr>
              <p:spPr bwMode="auto">
                <a:xfrm>
                  <a:off x="4560" y="3888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7</a:t>
                  </a:r>
                </a:p>
              </p:txBody>
            </p:sp>
            <p:sp>
              <p:nvSpPr>
                <p:cNvPr id="138" name="Rectangle 171"/>
                <p:cNvSpPr>
                  <a:spLocks noChangeArrowheads="1"/>
                </p:cNvSpPr>
                <p:nvPr/>
              </p:nvSpPr>
              <p:spPr bwMode="auto">
                <a:xfrm>
                  <a:off x="4752" y="3888"/>
                  <a:ext cx="192" cy="192"/>
                </a:xfrm>
                <a:prstGeom prst="rect">
                  <a:avLst/>
                </a:prstGeom>
                <a:solidFill>
                  <a:srgbClr val="FFFF99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>
                      <a:latin typeface="Courier New" pitchFamily="49" charset="0"/>
                    </a:rPr>
                    <a:t>6</a:t>
                  </a:r>
                </a:p>
              </p:txBody>
            </p:sp>
            <p:sp>
              <p:nvSpPr>
                <p:cNvPr id="139" name="Rectangle 172"/>
                <p:cNvSpPr>
                  <a:spLocks noChangeArrowheads="1"/>
                </p:cNvSpPr>
                <p:nvPr/>
              </p:nvSpPr>
              <p:spPr bwMode="auto">
                <a:xfrm>
                  <a:off x="4560" y="3888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1400" b="0">
                    <a:latin typeface="Courier New" pitchFamily="49" charset="0"/>
                  </a:endParaRPr>
                </a:p>
              </p:txBody>
            </p:sp>
          </p:grpSp>
          <p:sp>
            <p:nvSpPr>
              <p:cNvPr id="136" name="AutoShape 218"/>
              <p:cNvSpPr>
                <a:spLocks/>
              </p:cNvSpPr>
              <p:nvPr/>
            </p:nvSpPr>
            <p:spPr bwMode="auto">
              <a:xfrm>
                <a:off x="3984" y="2208"/>
                <a:ext cx="144" cy="1872"/>
              </a:xfrm>
              <a:prstGeom prst="leftBrace">
                <a:avLst>
                  <a:gd name="adj1" fmla="val 108333"/>
                  <a:gd name="adj2" fmla="val 50000"/>
                </a:avLst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none" w="sm" len="sm"/>
              </a:ln>
              <a:effectLst/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</p:grpSp>
      </p:grpSp>
      <p:sp>
        <p:nvSpPr>
          <p:cNvPr id="158" name="Line 223"/>
          <p:cNvSpPr>
            <a:spLocks noChangeShapeType="1"/>
          </p:cNvSpPr>
          <p:nvPr/>
        </p:nvSpPr>
        <p:spPr bwMode="auto">
          <a:xfrm flipV="1">
            <a:off x="5861050" y="2432050"/>
            <a:ext cx="762000" cy="19050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  <a:effectLst/>
        </p:spPr>
        <p:txBody>
          <a:bodyPr wrap="square" lIns="45720" rIns="45720"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54199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85" name="Rectangle 5"/>
          <p:cNvSpPr>
            <a:spLocks noGrp="1" noChangeArrowheads="1"/>
          </p:cNvSpPr>
          <p:nvPr>
            <p:ph type="title"/>
          </p:nvPr>
        </p:nvSpPr>
        <p:spPr>
          <a:xfrm>
            <a:off x="609600" y="533400"/>
            <a:ext cx="2643188" cy="1770063"/>
          </a:xfrm>
        </p:spPr>
        <p:txBody>
          <a:bodyPr/>
          <a:lstStyle/>
          <a:p>
            <a:r>
              <a:rPr lang="en-US" dirty="0"/>
              <a:t>SEQ Operation #5</a:t>
            </a:r>
          </a:p>
        </p:txBody>
      </p:sp>
      <p:sp>
        <p:nvSpPr>
          <p:cNvPr id="37888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5410200" y="3124200"/>
            <a:ext cx="3175000" cy="3308350"/>
          </a:xfrm>
        </p:spPr>
        <p:txBody>
          <a:bodyPr/>
          <a:lstStyle/>
          <a:p>
            <a:pPr lvl="1"/>
            <a:r>
              <a:rPr lang="en-US" dirty="0"/>
              <a:t>state set according to </a:t>
            </a:r>
            <a:r>
              <a:rPr lang="en-US" dirty="0" err="1" smtClean="0">
                <a:latin typeface="Courier New" pitchFamily="49" charset="0"/>
              </a:rPr>
              <a:t>addq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/>
              <a:t>instruction</a:t>
            </a:r>
          </a:p>
          <a:p>
            <a:pPr lvl="1"/>
            <a:r>
              <a:rPr lang="en-US" dirty="0"/>
              <a:t>combinational logic generates results for </a:t>
            </a:r>
            <a:r>
              <a:rPr lang="en-US" dirty="0">
                <a:latin typeface="Courier New" pitchFamily="49" charset="0"/>
              </a:rPr>
              <a:t>je</a:t>
            </a:r>
            <a:r>
              <a:rPr lang="en-US" dirty="0"/>
              <a:t> instruction</a:t>
            </a:r>
          </a:p>
        </p:txBody>
      </p:sp>
      <p:grpSp>
        <p:nvGrpSpPr>
          <p:cNvPr id="45" name="Group 44"/>
          <p:cNvGrpSpPr/>
          <p:nvPr/>
        </p:nvGrpSpPr>
        <p:grpSpPr>
          <a:xfrm>
            <a:off x="2813050" y="222250"/>
            <a:ext cx="5943600" cy="2133600"/>
            <a:chOff x="762000" y="928688"/>
            <a:chExt cx="7162800" cy="2881312"/>
          </a:xfrm>
        </p:grpSpPr>
        <p:sp>
          <p:nvSpPr>
            <p:cNvPr id="46" name="Rectangle 429"/>
            <p:cNvSpPr>
              <a:spLocks noChangeArrowheads="1"/>
            </p:cNvSpPr>
            <p:nvPr/>
          </p:nvSpPr>
          <p:spPr bwMode="auto">
            <a:xfrm>
              <a:off x="1676400" y="2667000"/>
              <a:ext cx="6248400" cy="381000"/>
            </a:xfrm>
            <a:prstGeom prst="rect">
              <a:avLst/>
            </a:prstGeom>
            <a:solidFill>
              <a:srgbClr val="99FFCC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0x014:   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addq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%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rdx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,%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rbx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    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# 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%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rbx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&lt;-- 0x300 CC &lt;-- 000</a:t>
              </a:r>
            </a:p>
          </p:txBody>
        </p:sp>
        <p:sp>
          <p:nvSpPr>
            <p:cNvPr id="47" name="Rectangle 430"/>
            <p:cNvSpPr>
              <a:spLocks noChangeArrowheads="1"/>
            </p:cNvSpPr>
            <p:nvPr/>
          </p:nvSpPr>
          <p:spPr bwMode="auto">
            <a:xfrm>
              <a:off x="1676400" y="3048000"/>
              <a:ext cx="6248400" cy="381000"/>
            </a:xfrm>
            <a:prstGeom prst="rect">
              <a:avLst/>
            </a:prstGeom>
            <a:solidFill>
              <a:srgbClr val="808080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0x016:  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je </a:t>
              </a:r>
              <a:r>
                <a:rPr kumimoji="0" lang="en-US" sz="1100" b="0" i="0" u="none" strike="noStrike" kern="0" cap="none" spc="0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dest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            # Not taken</a:t>
              </a:r>
            </a:p>
          </p:txBody>
        </p:sp>
        <p:sp>
          <p:nvSpPr>
            <p:cNvPr id="48" name="Rectangle 431"/>
            <p:cNvSpPr>
              <a:spLocks noChangeArrowheads="1"/>
            </p:cNvSpPr>
            <p:nvPr/>
          </p:nvSpPr>
          <p:spPr bwMode="auto">
            <a:xfrm>
              <a:off x="1676400" y="3429000"/>
              <a:ext cx="62484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0x01f:   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rmmovq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%rbx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,0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(%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rdx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) # M[0x200] &lt;-- 0x300</a:t>
              </a:r>
            </a:p>
          </p:txBody>
        </p:sp>
        <p:sp>
          <p:nvSpPr>
            <p:cNvPr id="49" name="Text Box 432"/>
            <p:cNvSpPr txBox="1">
              <a:spLocks noChangeArrowheads="1"/>
            </p:cNvSpPr>
            <p:nvPr/>
          </p:nvSpPr>
          <p:spPr bwMode="auto">
            <a:xfrm>
              <a:off x="878124" y="2666999"/>
              <a:ext cx="780813" cy="3325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3:</a:t>
              </a:r>
            </a:p>
          </p:txBody>
        </p:sp>
        <p:sp>
          <p:nvSpPr>
            <p:cNvPr id="50" name="Text Box 433"/>
            <p:cNvSpPr txBox="1">
              <a:spLocks noChangeArrowheads="1"/>
            </p:cNvSpPr>
            <p:nvPr/>
          </p:nvSpPr>
          <p:spPr bwMode="auto">
            <a:xfrm>
              <a:off x="878124" y="3047999"/>
              <a:ext cx="780813" cy="3325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4:</a:t>
              </a:r>
            </a:p>
          </p:txBody>
        </p:sp>
        <p:sp>
          <p:nvSpPr>
            <p:cNvPr id="51" name="Text Box 434"/>
            <p:cNvSpPr txBox="1">
              <a:spLocks noChangeArrowheads="1"/>
            </p:cNvSpPr>
            <p:nvPr/>
          </p:nvSpPr>
          <p:spPr bwMode="auto">
            <a:xfrm>
              <a:off x="878124" y="3429000"/>
              <a:ext cx="780813" cy="3325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5:</a:t>
              </a:r>
            </a:p>
          </p:txBody>
        </p:sp>
        <p:sp>
          <p:nvSpPr>
            <p:cNvPr id="52" name="Rectangle 440"/>
            <p:cNvSpPr>
              <a:spLocks noChangeArrowheads="1"/>
            </p:cNvSpPr>
            <p:nvPr/>
          </p:nvSpPr>
          <p:spPr bwMode="auto">
            <a:xfrm>
              <a:off x="1676400" y="2286000"/>
              <a:ext cx="6248400" cy="381000"/>
            </a:xfrm>
            <a:prstGeom prst="rect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0x00a:   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irmovq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$0x200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,%rdx 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# 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%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rdx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&lt;-- 0x200</a:t>
              </a:r>
            </a:p>
          </p:txBody>
        </p:sp>
        <p:sp>
          <p:nvSpPr>
            <p:cNvPr id="53" name="Text Box 441"/>
            <p:cNvSpPr txBox="1">
              <a:spLocks noChangeArrowheads="1"/>
            </p:cNvSpPr>
            <p:nvPr/>
          </p:nvSpPr>
          <p:spPr bwMode="auto">
            <a:xfrm>
              <a:off x="878124" y="2286000"/>
              <a:ext cx="780813" cy="3325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2:</a:t>
              </a:r>
            </a:p>
          </p:txBody>
        </p:sp>
        <p:sp>
          <p:nvSpPr>
            <p:cNvPr id="54" name="Rectangle 443"/>
            <p:cNvSpPr>
              <a:spLocks noChangeArrowheads="1"/>
            </p:cNvSpPr>
            <p:nvPr/>
          </p:nvSpPr>
          <p:spPr bwMode="auto">
            <a:xfrm>
              <a:off x="1676400" y="1905000"/>
              <a:ext cx="62484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0x000:   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irmovq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$0x100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,%rbx 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# 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%</a:t>
              </a:r>
              <a:r>
                <a:rPr kumimoji="0" lang="en-US" sz="11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rbx</a:t>
              </a: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 </a:t>
              </a: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&lt;-- 0x100</a:t>
              </a:r>
            </a:p>
          </p:txBody>
        </p:sp>
        <p:sp>
          <p:nvSpPr>
            <p:cNvPr id="55" name="Text Box 444"/>
            <p:cNvSpPr txBox="1">
              <a:spLocks noChangeArrowheads="1"/>
            </p:cNvSpPr>
            <p:nvPr/>
          </p:nvSpPr>
          <p:spPr bwMode="auto">
            <a:xfrm>
              <a:off x="878124" y="1905000"/>
              <a:ext cx="780813" cy="3325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1:</a:t>
              </a:r>
            </a:p>
          </p:txBody>
        </p:sp>
        <p:sp>
          <p:nvSpPr>
            <p:cNvPr id="56" name="Rectangle 464"/>
            <p:cNvSpPr>
              <a:spLocks noChangeArrowheads="1"/>
            </p:cNvSpPr>
            <p:nvPr/>
          </p:nvSpPr>
          <p:spPr bwMode="auto">
            <a:xfrm>
              <a:off x="762000" y="1157288"/>
              <a:ext cx="838200" cy="3048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Clock</a:t>
              </a:r>
            </a:p>
          </p:txBody>
        </p:sp>
        <p:sp>
          <p:nvSpPr>
            <p:cNvPr id="57" name="Line 473"/>
            <p:cNvSpPr>
              <a:spLocks noChangeShapeType="1"/>
            </p:cNvSpPr>
            <p:nvPr/>
          </p:nvSpPr>
          <p:spPr bwMode="auto">
            <a:xfrm>
              <a:off x="1981200" y="1081088"/>
              <a:ext cx="12192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sm"/>
              <a:tailEnd type="triangle" w="med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8" name="Text Box 474"/>
            <p:cNvSpPr txBox="1">
              <a:spLocks noChangeArrowheads="1"/>
            </p:cNvSpPr>
            <p:nvPr/>
          </p:nvSpPr>
          <p:spPr bwMode="auto">
            <a:xfrm>
              <a:off x="2209801" y="928688"/>
              <a:ext cx="761999" cy="31172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1</a:t>
              </a:r>
            </a:p>
          </p:txBody>
        </p:sp>
        <p:sp>
          <p:nvSpPr>
            <p:cNvPr id="59" name="Line 477"/>
            <p:cNvSpPr>
              <a:spLocks noChangeShapeType="1"/>
            </p:cNvSpPr>
            <p:nvPr/>
          </p:nvSpPr>
          <p:spPr bwMode="auto">
            <a:xfrm>
              <a:off x="3200400" y="1081088"/>
              <a:ext cx="12192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sm"/>
              <a:tailEnd type="triangle" w="med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0" name="Line 480"/>
            <p:cNvSpPr>
              <a:spLocks noChangeShapeType="1"/>
            </p:cNvSpPr>
            <p:nvPr/>
          </p:nvSpPr>
          <p:spPr bwMode="auto">
            <a:xfrm>
              <a:off x="4419600" y="1081088"/>
              <a:ext cx="12192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sm"/>
              <a:tailEnd type="triangle" w="med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1" name="Line 483"/>
            <p:cNvSpPr>
              <a:spLocks noChangeShapeType="1"/>
            </p:cNvSpPr>
            <p:nvPr/>
          </p:nvSpPr>
          <p:spPr bwMode="auto">
            <a:xfrm>
              <a:off x="5638800" y="1081088"/>
              <a:ext cx="12192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sm"/>
              <a:tailEnd type="triangle" w="med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2" name="Line 487"/>
            <p:cNvSpPr>
              <a:spLocks noChangeShapeType="1"/>
            </p:cNvSpPr>
            <p:nvPr/>
          </p:nvSpPr>
          <p:spPr bwMode="auto">
            <a:xfrm flipH="1" flipV="1">
              <a:off x="4489450" y="1462088"/>
              <a:ext cx="82550" cy="1524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3" name="Text Box 488"/>
            <p:cNvSpPr txBox="1">
              <a:spLocks noChangeArrowheads="1"/>
            </p:cNvSpPr>
            <p:nvPr/>
          </p:nvSpPr>
          <p:spPr bwMode="auto">
            <a:xfrm>
              <a:off x="4426218" y="1538288"/>
              <a:ext cx="374119" cy="353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Wingdings 2" charset="0"/>
                  <a:ea typeface="ＭＳ Ｐゴシック" charset="0"/>
                </a:rPr>
                <a:t>j</a:t>
              </a:r>
            </a:p>
          </p:txBody>
        </p:sp>
        <p:sp>
          <p:nvSpPr>
            <p:cNvPr id="64" name="Line 489"/>
            <p:cNvSpPr>
              <a:spLocks noChangeShapeType="1"/>
            </p:cNvSpPr>
            <p:nvPr/>
          </p:nvSpPr>
          <p:spPr bwMode="auto">
            <a:xfrm flipH="1" flipV="1">
              <a:off x="5702300" y="1462088"/>
              <a:ext cx="82550" cy="1524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5" name="Text Box 490"/>
            <p:cNvSpPr txBox="1">
              <a:spLocks noChangeArrowheads="1"/>
            </p:cNvSpPr>
            <p:nvPr/>
          </p:nvSpPr>
          <p:spPr bwMode="auto">
            <a:xfrm>
              <a:off x="5639067" y="1538288"/>
              <a:ext cx="374119" cy="353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Wingdings 2" charset="0"/>
                  <a:ea typeface="ＭＳ Ｐゴシック" charset="0"/>
                </a:rPr>
                <a:t>l</a:t>
              </a:r>
            </a:p>
          </p:txBody>
        </p:sp>
        <p:sp>
          <p:nvSpPr>
            <p:cNvPr id="66" name="Line 491"/>
            <p:cNvSpPr>
              <a:spLocks noChangeShapeType="1"/>
            </p:cNvSpPr>
            <p:nvPr/>
          </p:nvSpPr>
          <p:spPr bwMode="auto">
            <a:xfrm flipV="1">
              <a:off x="6705600" y="1462088"/>
              <a:ext cx="82550" cy="1524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7" name="Text Box 492"/>
            <p:cNvSpPr txBox="1">
              <a:spLocks noChangeArrowheads="1"/>
            </p:cNvSpPr>
            <p:nvPr/>
          </p:nvSpPr>
          <p:spPr bwMode="auto">
            <a:xfrm>
              <a:off x="6483616" y="1538288"/>
              <a:ext cx="374119" cy="353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Wingdings 2" charset="0"/>
                  <a:ea typeface="ＭＳ Ｐゴシック" charset="0"/>
                </a:rPr>
                <a:t>m</a:t>
              </a:r>
            </a:p>
          </p:txBody>
        </p:sp>
        <p:sp>
          <p:nvSpPr>
            <p:cNvPr id="68" name="Line 493"/>
            <p:cNvSpPr>
              <a:spLocks noChangeShapeType="1"/>
            </p:cNvSpPr>
            <p:nvPr/>
          </p:nvSpPr>
          <p:spPr bwMode="auto">
            <a:xfrm flipV="1">
              <a:off x="5486400" y="1462088"/>
              <a:ext cx="82550" cy="1524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9" name="Text Box 494"/>
            <p:cNvSpPr txBox="1">
              <a:spLocks noChangeArrowheads="1"/>
            </p:cNvSpPr>
            <p:nvPr/>
          </p:nvSpPr>
          <p:spPr bwMode="auto">
            <a:xfrm>
              <a:off x="5264417" y="1538288"/>
              <a:ext cx="374119" cy="3532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Wingdings 2" charset="0"/>
                  <a:ea typeface="ＭＳ Ｐゴシック" charset="0"/>
                </a:rPr>
                <a:t>k</a:t>
              </a:r>
            </a:p>
          </p:txBody>
        </p:sp>
        <p:sp>
          <p:nvSpPr>
            <p:cNvPr id="70" name="Text Box 496"/>
            <p:cNvSpPr txBox="1">
              <a:spLocks noChangeArrowheads="1"/>
            </p:cNvSpPr>
            <p:nvPr/>
          </p:nvSpPr>
          <p:spPr bwMode="auto">
            <a:xfrm>
              <a:off x="3429001" y="928688"/>
              <a:ext cx="761999" cy="31172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2</a:t>
              </a:r>
            </a:p>
          </p:txBody>
        </p:sp>
        <p:sp>
          <p:nvSpPr>
            <p:cNvPr id="71" name="Text Box 497"/>
            <p:cNvSpPr txBox="1">
              <a:spLocks noChangeArrowheads="1"/>
            </p:cNvSpPr>
            <p:nvPr/>
          </p:nvSpPr>
          <p:spPr bwMode="auto">
            <a:xfrm>
              <a:off x="4648200" y="928688"/>
              <a:ext cx="761999" cy="31172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3</a:t>
              </a:r>
            </a:p>
          </p:txBody>
        </p:sp>
        <p:sp>
          <p:nvSpPr>
            <p:cNvPr id="72" name="Text Box 498"/>
            <p:cNvSpPr txBox="1">
              <a:spLocks noChangeArrowheads="1"/>
            </p:cNvSpPr>
            <p:nvPr/>
          </p:nvSpPr>
          <p:spPr bwMode="auto">
            <a:xfrm>
              <a:off x="5867402" y="928688"/>
              <a:ext cx="761999" cy="31172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Cycle 4</a:t>
              </a:r>
            </a:p>
          </p:txBody>
        </p:sp>
        <p:grpSp>
          <p:nvGrpSpPr>
            <p:cNvPr id="73" name="Group 503"/>
            <p:cNvGrpSpPr>
              <a:grpSpLocks/>
            </p:cNvGrpSpPr>
            <p:nvPr/>
          </p:nvGrpSpPr>
          <p:grpSpPr bwMode="auto">
            <a:xfrm>
              <a:off x="1981200" y="1004888"/>
              <a:ext cx="4876800" cy="595312"/>
              <a:chOff x="1248" y="633"/>
              <a:chExt cx="3072" cy="375"/>
            </a:xfrm>
          </p:grpSpPr>
          <p:sp>
            <p:nvSpPr>
              <p:cNvPr id="78" name="Line 468"/>
              <p:cNvSpPr>
                <a:spLocks noChangeShapeType="1"/>
              </p:cNvSpPr>
              <p:nvPr/>
            </p:nvSpPr>
            <p:spPr bwMode="auto">
              <a:xfrm flipV="1">
                <a:off x="1248" y="633"/>
                <a:ext cx="0" cy="375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79" name="Line 499"/>
              <p:cNvSpPr>
                <a:spLocks noChangeShapeType="1"/>
              </p:cNvSpPr>
              <p:nvPr/>
            </p:nvSpPr>
            <p:spPr bwMode="auto">
              <a:xfrm flipV="1">
                <a:off x="2016" y="633"/>
                <a:ext cx="0" cy="375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80" name="Line 500"/>
              <p:cNvSpPr>
                <a:spLocks noChangeShapeType="1"/>
              </p:cNvSpPr>
              <p:nvPr/>
            </p:nvSpPr>
            <p:spPr bwMode="auto">
              <a:xfrm flipV="1">
                <a:off x="2784" y="633"/>
                <a:ext cx="0" cy="375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81" name="Line 501"/>
              <p:cNvSpPr>
                <a:spLocks noChangeShapeType="1"/>
              </p:cNvSpPr>
              <p:nvPr/>
            </p:nvSpPr>
            <p:spPr bwMode="auto">
              <a:xfrm flipV="1">
                <a:off x="3552" y="633"/>
                <a:ext cx="0" cy="375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82" name="Line 502"/>
              <p:cNvSpPr>
                <a:spLocks noChangeShapeType="1"/>
              </p:cNvSpPr>
              <p:nvPr/>
            </p:nvSpPr>
            <p:spPr bwMode="auto">
              <a:xfrm flipV="1">
                <a:off x="4320" y="633"/>
                <a:ext cx="0" cy="375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74" name="Freeform 463"/>
            <p:cNvSpPr>
              <a:spLocks/>
            </p:cNvSpPr>
            <p:nvPr/>
          </p:nvSpPr>
          <p:spPr bwMode="auto">
            <a:xfrm>
              <a:off x="1676400" y="1233488"/>
              <a:ext cx="1828800" cy="228600"/>
            </a:xfrm>
            <a:custGeom>
              <a:avLst/>
              <a:gdLst>
                <a:gd name="T0" fmla="*/ 0 w 576"/>
                <a:gd name="T1" fmla="*/ 144 h 144"/>
                <a:gd name="T2" fmla="*/ 96 w 576"/>
                <a:gd name="T3" fmla="*/ 144 h 144"/>
                <a:gd name="T4" fmla="*/ 96 w 576"/>
                <a:gd name="T5" fmla="*/ 0 h 144"/>
                <a:gd name="T6" fmla="*/ 288 w 576"/>
                <a:gd name="T7" fmla="*/ 0 h 144"/>
                <a:gd name="T8" fmla="*/ 288 w 576"/>
                <a:gd name="T9" fmla="*/ 144 h 144"/>
                <a:gd name="T10" fmla="*/ 480 w 576"/>
                <a:gd name="T11" fmla="*/ 144 h 144"/>
                <a:gd name="T12" fmla="*/ 480 w 576"/>
                <a:gd name="T13" fmla="*/ 0 h 144"/>
                <a:gd name="T14" fmla="*/ 576 w 576"/>
                <a:gd name="T15" fmla="*/ 0 h 14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76"/>
                <a:gd name="T25" fmla="*/ 0 h 144"/>
                <a:gd name="T26" fmla="*/ 576 w 576"/>
                <a:gd name="T27" fmla="*/ 144 h 14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76" h="144">
                  <a:moveTo>
                    <a:pt x="0" y="144"/>
                  </a:moveTo>
                  <a:lnTo>
                    <a:pt x="96" y="144"/>
                  </a:lnTo>
                  <a:lnTo>
                    <a:pt x="96" y="0"/>
                  </a:lnTo>
                  <a:lnTo>
                    <a:pt x="288" y="0"/>
                  </a:lnTo>
                  <a:lnTo>
                    <a:pt x="288" y="144"/>
                  </a:lnTo>
                  <a:lnTo>
                    <a:pt x="480" y="144"/>
                  </a:lnTo>
                  <a:lnTo>
                    <a:pt x="480" y="0"/>
                  </a:lnTo>
                  <a:lnTo>
                    <a:pt x="576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5" name="Freeform 465"/>
            <p:cNvSpPr>
              <a:spLocks/>
            </p:cNvSpPr>
            <p:nvPr/>
          </p:nvSpPr>
          <p:spPr bwMode="auto">
            <a:xfrm>
              <a:off x="2895600" y="1233488"/>
              <a:ext cx="1828800" cy="228600"/>
            </a:xfrm>
            <a:custGeom>
              <a:avLst/>
              <a:gdLst>
                <a:gd name="T0" fmla="*/ 0 w 576"/>
                <a:gd name="T1" fmla="*/ 144 h 144"/>
                <a:gd name="T2" fmla="*/ 96 w 576"/>
                <a:gd name="T3" fmla="*/ 144 h 144"/>
                <a:gd name="T4" fmla="*/ 96 w 576"/>
                <a:gd name="T5" fmla="*/ 0 h 144"/>
                <a:gd name="T6" fmla="*/ 288 w 576"/>
                <a:gd name="T7" fmla="*/ 0 h 144"/>
                <a:gd name="T8" fmla="*/ 288 w 576"/>
                <a:gd name="T9" fmla="*/ 144 h 144"/>
                <a:gd name="T10" fmla="*/ 480 w 576"/>
                <a:gd name="T11" fmla="*/ 144 h 144"/>
                <a:gd name="T12" fmla="*/ 480 w 576"/>
                <a:gd name="T13" fmla="*/ 0 h 144"/>
                <a:gd name="T14" fmla="*/ 576 w 576"/>
                <a:gd name="T15" fmla="*/ 0 h 14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76"/>
                <a:gd name="T25" fmla="*/ 0 h 144"/>
                <a:gd name="T26" fmla="*/ 576 w 576"/>
                <a:gd name="T27" fmla="*/ 144 h 14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76" h="144">
                  <a:moveTo>
                    <a:pt x="0" y="144"/>
                  </a:moveTo>
                  <a:lnTo>
                    <a:pt x="96" y="144"/>
                  </a:lnTo>
                  <a:lnTo>
                    <a:pt x="96" y="0"/>
                  </a:lnTo>
                  <a:lnTo>
                    <a:pt x="288" y="0"/>
                  </a:lnTo>
                  <a:lnTo>
                    <a:pt x="288" y="144"/>
                  </a:lnTo>
                  <a:lnTo>
                    <a:pt x="480" y="144"/>
                  </a:lnTo>
                  <a:lnTo>
                    <a:pt x="480" y="0"/>
                  </a:lnTo>
                  <a:lnTo>
                    <a:pt x="576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6" name="Freeform 466"/>
            <p:cNvSpPr>
              <a:spLocks/>
            </p:cNvSpPr>
            <p:nvPr/>
          </p:nvSpPr>
          <p:spPr bwMode="auto">
            <a:xfrm>
              <a:off x="4114800" y="1233488"/>
              <a:ext cx="1828800" cy="228600"/>
            </a:xfrm>
            <a:custGeom>
              <a:avLst/>
              <a:gdLst>
                <a:gd name="T0" fmla="*/ 0 w 576"/>
                <a:gd name="T1" fmla="*/ 144 h 144"/>
                <a:gd name="T2" fmla="*/ 96 w 576"/>
                <a:gd name="T3" fmla="*/ 144 h 144"/>
                <a:gd name="T4" fmla="*/ 96 w 576"/>
                <a:gd name="T5" fmla="*/ 0 h 144"/>
                <a:gd name="T6" fmla="*/ 288 w 576"/>
                <a:gd name="T7" fmla="*/ 0 h 144"/>
                <a:gd name="T8" fmla="*/ 288 w 576"/>
                <a:gd name="T9" fmla="*/ 144 h 144"/>
                <a:gd name="T10" fmla="*/ 480 w 576"/>
                <a:gd name="T11" fmla="*/ 144 h 144"/>
                <a:gd name="T12" fmla="*/ 480 w 576"/>
                <a:gd name="T13" fmla="*/ 0 h 144"/>
                <a:gd name="T14" fmla="*/ 576 w 576"/>
                <a:gd name="T15" fmla="*/ 0 h 14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76"/>
                <a:gd name="T25" fmla="*/ 0 h 144"/>
                <a:gd name="T26" fmla="*/ 576 w 576"/>
                <a:gd name="T27" fmla="*/ 144 h 14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76" h="144">
                  <a:moveTo>
                    <a:pt x="0" y="144"/>
                  </a:moveTo>
                  <a:lnTo>
                    <a:pt x="96" y="144"/>
                  </a:lnTo>
                  <a:lnTo>
                    <a:pt x="96" y="0"/>
                  </a:lnTo>
                  <a:lnTo>
                    <a:pt x="288" y="0"/>
                  </a:lnTo>
                  <a:lnTo>
                    <a:pt x="288" y="144"/>
                  </a:lnTo>
                  <a:lnTo>
                    <a:pt x="480" y="144"/>
                  </a:lnTo>
                  <a:lnTo>
                    <a:pt x="480" y="0"/>
                  </a:lnTo>
                  <a:lnTo>
                    <a:pt x="576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7" name="Freeform 467"/>
            <p:cNvSpPr>
              <a:spLocks/>
            </p:cNvSpPr>
            <p:nvPr/>
          </p:nvSpPr>
          <p:spPr bwMode="auto">
            <a:xfrm>
              <a:off x="5334000" y="1233488"/>
              <a:ext cx="1828800" cy="228600"/>
            </a:xfrm>
            <a:custGeom>
              <a:avLst/>
              <a:gdLst>
                <a:gd name="T0" fmla="*/ 0 w 576"/>
                <a:gd name="T1" fmla="*/ 144 h 144"/>
                <a:gd name="T2" fmla="*/ 96 w 576"/>
                <a:gd name="T3" fmla="*/ 144 h 144"/>
                <a:gd name="T4" fmla="*/ 96 w 576"/>
                <a:gd name="T5" fmla="*/ 0 h 144"/>
                <a:gd name="T6" fmla="*/ 288 w 576"/>
                <a:gd name="T7" fmla="*/ 0 h 144"/>
                <a:gd name="T8" fmla="*/ 288 w 576"/>
                <a:gd name="T9" fmla="*/ 144 h 144"/>
                <a:gd name="T10" fmla="*/ 480 w 576"/>
                <a:gd name="T11" fmla="*/ 144 h 144"/>
                <a:gd name="T12" fmla="*/ 480 w 576"/>
                <a:gd name="T13" fmla="*/ 0 h 144"/>
                <a:gd name="T14" fmla="*/ 576 w 576"/>
                <a:gd name="T15" fmla="*/ 0 h 14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76"/>
                <a:gd name="T25" fmla="*/ 0 h 144"/>
                <a:gd name="T26" fmla="*/ 576 w 576"/>
                <a:gd name="T27" fmla="*/ 144 h 14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76" h="144">
                  <a:moveTo>
                    <a:pt x="0" y="144"/>
                  </a:moveTo>
                  <a:lnTo>
                    <a:pt x="96" y="144"/>
                  </a:lnTo>
                  <a:lnTo>
                    <a:pt x="96" y="0"/>
                  </a:lnTo>
                  <a:lnTo>
                    <a:pt x="288" y="0"/>
                  </a:lnTo>
                  <a:lnTo>
                    <a:pt x="288" y="144"/>
                  </a:lnTo>
                  <a:lnTo>
                    <a:pt x="480" y="144"/>
                  </a:lnTo>
                  <a:lnTo>
                    <a:pt x="480" y="0"/>
                  </a:lnTo>
                  <a:lnTo>
                    <a:pt x="576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378884" name="Line 4"/>
          <p:cNvSpPr>
            <a:spLocks noChangeShapeType="1"/>
          </p:cNvSpPr>
          <p:nvPr/>
        </p:nvSpPr>
        <p:spPr bwMode="auto">
          <a:xfrm>
            <a:off x="7766050" y="0"/>
            <a:ext cx="0" cy="8382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grpSp>
        <p:nvGrpSpPr>
          <p:cNvPr id="83" name="Group 82"/>
          <p:cNvGrpSpPr/>
          <p:nvPr/>
        </p:nvGrpSpPr>
        <p:grpSpPr>
          <a:xfrm>
            <a:off x="4800600" y="8763000"/>
            <a:ext cx="3429000" cy="3733800"/>
            <a:chOff x="4800600" y="8763000"/>
            <a:chExt cx="3429000" cy="3733800"/>
          </a:xfrm>
        </p:grpSpPr>
        <p:sp>
          <p:nvSpPr>
            <p:cNvPr id="84" name="AutoShape 408"/>
            <p:cNvSpPr>
              <a:spLocks noChangeArrowheads="1"/>
            </p:cNvSpPr>
            <p:nvPr/>
          </p:nvSpPr>
          <p:spPr bwMode="auto">
            <a:xfrm>
              <a:off x="4800600" y="8763000"/>
              <a:ext cx="1600200" cy="3048000"/>
            </a:xfrm>
            <a:prstGeom prst="roundRect">
              <a:avLst>
                <a:gd name="adj" fmla="val 16667"/>
              </a:avLst>
            </a:prstGeom>
            <a:solidFill>
              <a:schemeClr val="bg2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blurRad="63500" dist="50800" dir="2700000" algn="tl" rotWithShape="0">
                <a:srgbClr val="000000">
                  <a:alpha val="39999"/>
                </a:srgbClr>
              </a:outerShdw>
            </a:effectLst>
          </p:spPr>
          <p:txBody>
            <a:bodyPr wrap="none" tIns="457200" anchorCtr="1"/>
            <a:lstStyle/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Combinational</a:t>
              </a:r>
            </a:p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l</a:t>
              </a:r>
              <a:r>
                <a:rPr lang="en-US" dirty="0" smtClean="0">
                  <a:latin typeface="Helvetica" pitchFamily="34" charset="0"/>
                  <a:ea typeface="+mn-ea"/>
                </a:rPr>
                <a:t>ogic</a:t>
              </a:r>
              <a:endParaRPr lang="en-US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85" name="AutoShape 409"/>
            <p:cNvSpPr>
              <a:spLocks noChangeArrowheads="1"/>
            </p:cNvSpPr>
            <p:nvPr/>
          </p:nvSpPr>
          <p:spPr bwMode="auto">
            <a:xfrm>
              <a:off x="5105400" y="9829800"/>
              <a:ext cx="990600" cy="9906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innerShdw dist="50800" dir="13500000">
                <a:prstClr val="black">
                  <a:alpha val="50000"/>
                </a:prstClr>
              </a:inn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34" charset="0"/>
                <a:ea typeface="+mn-ea"/>
              </a:endParaRPr>
            </a:p>
          </p:txBody>
        </p:sp>
        <p:sp>
          <p:nvSpPr>
            <p:cNvPr id="86" name="Rectangle 410"/>
            <p:cNvSpPr>
              <a:spLocks noChangeArrowheads="1"/>
            </p:cNvSpPr>
            <p:nvPr/>
          </p:nvSpPr>
          <p:spPr bwMode="auto">
            <a:xfrm rot="5400000" flipV="1">
              <a:off x="7847013" y="10742613"/>
              <a:ext cx="609600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" name="AutoShape 411"/>
            <p:cNvSpPr>
              <a:spLocks noChangeArrowheads="1"/>
            </p:cNvSpPr>
            <p:nvPr/>
          </p:nvSpPr>
          <p:spPr bwMode="auto">
            <a:xfrm>
              <a:off x="6400800" y="11201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777777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" name="AutoShape 412"/>
            <p:cNvSpPr>
              <a:spLocks noChangeArrowheads="1"/>
            </p:cNvSpPr>
            <p:nvPr/>
          </p:nvSpPr>
          <p:spPr bwMode="auto">
            <a:xfrm flipH="1">
              <a:off x="6400800" y="10820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777777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" name="AutoShape 413"/>
            <p:cNvSpPr>
              <a:spLocks noChangeArrowheads="1"/>
            </p:cNvSpPr>
            <p:nvPr/>
          </p:nvSpPr>
          <p:spPr bwMode="auto">
            <a:xfrm>
              <a:off x="6400800" y="9753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777777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" name="AutoShape 414"/>
            <p:cNvSpPr>
              <a:spLocks noChangeArrowheads="1"/>
            </p:cNvSpPr>
            <p:nvPr/>
          </p:nvSpPr>
          <p:spPr bwMode="auto">
            <a:xfrm flipH="1">
              <a:off x="6400800" y="9372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777777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" name="AutoShape 415"/>
            <p:cNvSpPr>
              <a:spLocks noChangeArrowheads="1"/>
            </p:cNvSpPr>
            <p:nvPr/>
          </p:nvSpPr>
          <p:spPr bwMode="auto">
            <a:xfrm rot="5400000" flipH="1">
              <a:off x="5410200" y="10515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777777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" name="AutoShape 416"/>
            <p:cNvSpPr>
              <a:spLocks noChangeArrowheads="1"/>
            </p:cNvSpPr>
            <p:nvPr/>
          </p:nvSpPr>
          <p:spPr bwMode="auto">
            <a:xfrm rot="5400000" flipH="1">
              <a:off x="5410200" y="98298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777777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" name="AutoShape 417"/>
            <p:cNvSpPr>
              <a:spLocks noChangeArrowheads="1"/>
            </p:cNvSpPr>
            <p:nvPr/>
          </p:nvSpPr>
          <p:spPr bwMode="auto">
            <a:xfrm rot="5400000" flipH="1">
              <a:off x="5486400" y="118110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777777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" name="Freeform 418"/>
            <p:cNvSpPr>
              <a:spLocks/>
            </p:cNvSpPr>
            <p:nvPr/>
          </p:nvSpPr>
          <p:spPr bwMode="auto">
            <a:xfrm>
              <a:off x="6019800" y="8991600"/>
              <a:ext cx="2209800" cy="3505200"/>
            </a:xfrm>
            <a:custGeom>
              <a:avLst/>
              <a:gdLst>
                <a:gd name="T0" fmla="*/ 240 w 1392"/>
                <a:gd name="T1" fmla="*/ 0 h 2208"/>
                <a:gd name="T2" fmla="*/ 1392 w 1392"/>
                <a:gd name="T3" fmla="*/ 0 h 2208"/>
                <a:gd name="T4" fmla="*/ 1392 w 1392"/>
                <a:gd name="T5" fmla="*/ 2160 h 2208"/>
                <a:gd name="T6" fmla="*/ 144 w 1392"/>
                <a:gd name="T7" fmla="*/ 2160 h 2208"/>
                <a:gd name="T8" fmla="*/ 144 w 1392"/>
                <a:gd name="T9" fmla="*/ 2208 h 2208"/>
                <a:gd name="T10" fmla="*/ 0 w 1392"/>
                <a:gd name="T11" fmla="*/ 2112 h 2208"/>
                <a:gd name="T12" fmla="*/ 144 w 1392"/>
                <a:gd name="T13" fmla="*/ 2016 h 2208"/>
                <a:gd name="T14" fmla="*/ 144 w 1392"/>
                <a:gd name="T15" fmla="*/ 2064 h 2208"/>
                <a:gd name="T16" fmla="*/ 1296 w 1392"/>
                <a:gd name="T17" fmla="*/ 2064 h 2208"/>
                <a:gd name="T18" fmla="*/ 1296 w 1392"/>
                <a:gd name="T19" fmla="*/ 1440 h 2208"/>
                <a:gd name="T20" fmla="*/ 1200 w 1392"/>
                <a:gd name="T21" fmla="*/ 1440 h 2208"/>
                <a:gd name="T22" fmla="*/ 1200 w 1392"/>
                <a:gd name="T23" fmla="*/ 1488 h 2208"/>
                <a:gd name="T24" fmla="*/ 1056 w 1392"/>
                <a:gd name="T25" fmla="*/ 1392 h 2208"/>
                <a:gd name="T26" fmla="*/ 1200 w 1392"/>
                <a:gd name="T27" fmla="*/ 1296 h 2208"/>
                <a:gd name="T28" fmla="*/ 1200 w 1392"/>
                <a:gd name="T29" fmla="*/ 1344 h 2208"/>
                <a:gd name="T30" fmla="*/ 1296 w 1392"/>
                <a:gd name="T31" fmla="*/ 1344 h 2208"/>
                <a:gd name="T32" fmla="*/ 1296 w 1392"/>
                <a:gd name="T33" fmla="*/ 480 h 2208"/>
                <a:gd name="T34" fmla="*/ 1248 w 1392"/>
                <a:gd name="T35" fmla="*/ 480 h 2208"/>
                <a:gd name="T36" fmla="*/ 1248 w 1392"/>
                <a:gd name="T37" fmla="*/ 528 h 2208"/>
                <a:gd name="T38" fmla="*/ 1104 w 1392"/>
                <a:gd name="T39" fmla="*/ 432 h 2208"/>
                <a:gd name="T40" fmla="*/ 1248 w 1392"/>
                <a:gd name="T41" fmla="*/ 336 h 2208"/>
                <a:gd name="T42" fmla="*/ 1248 w 1392"/>
                <a:gd name="T43" fmla="*/ 384 h 2208"/>
                <a:gd name="T44" fmla="*/ 1296 w 1392"/>
                <a:gd name="T45" fmla="*/ 384 h 2208"/>
                <a:gd name="T46" fmla="*/ 1296 w 1392"/>
                <a:gd name="T47" fmla="*/ 96 h 2208"/>
                <a:gd name="T48" fmla="*/ 240 w 1392"/>
                <a:gd name="T49" fmla="*/ 96 h 2208"/>
                <a:gd name="T50" fmla="*/ 240 w 1392"/>
                <a:gd name="T51" fmla="*/ 0 h 2208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392"/>
                <a:gd name="T79" fmla="*/ 0 h 2208"/>
                <a:gd name="T80" fmla="*/ 1392 w 1392"/>
                <a:gd name="T81" fmla="*/ 2208 h 2208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392" h="2208">
                  <a:moveTo>
                    <a:pt x="240" y="0"/>
                  </a:moveTo>
                  <a:lnTo>
                    <a:pt x="1392" y="0"/>
                  </a:lnTo>
                  <a:lnTo>
                    <a:pt x="1392" y="2160"/>
                  </a:lnTo>
                  <a:lnTo>
                    <a:pt x="144" y="2160"/>
                  </a:lnTo>
                  <a:lnTo>
                    <a:pt x="144" y="2208"/>
                  </a:lnTo>
                  <a:lnTo>
                    <a:pt x="0" y="2112"/>
                  </a:lnTo>
                  <a:lnTo>
                    <a:pt x="144" y="2016"/>
                  </a:lnTo>
                  <a:lnTo>
                    <a:pt x="144" y="2064"/>
                  </a:lnTo>
                  <a:lnTo>
                    <a:pt x="1296" y="2064"/>
                  </a:lnTo>
                  <a:lnTo>
                    <a:pt x="1296" y="1440"/>
                  </a:lnTo>
                  <a:lnTo>
                    <a:pt x="1200" y="1440"/>
                  </a:lnTo>
                  <a:lnTo>
                    <a:pt x="1200" y="1488"/>
                  </a:lnTo>
                  <a:lnTo>
                    <a:pt x="1056" y="1392"/>
                  </a:lnTo>
                  <a:lnTo>
                    <a:pt x="1200" y="1296"/>
                  </a:lnTo>
                  <a:lnTo>
                    <a:pt x="1200" y="1344"/>
                  </a:lnTo>
                  <a:lnTo>
                    <a:pt x="1296" y="1344"/>
                  </a:lnTo>
                  <a:lnTo>
                    <a:pt x="1296" y="480"/>
                  </a:lnTo>
                  <a:lnTo>
                    <a:pt x="1248" y="480"/>
                  </a:lnTo>
                  <a:lnTo>
                    <a:pt x="1248" y="528"/>
                  </a:lnTo>
                  <a:lnTo>
                    <a:pt x="1104" y="432"/>
                  </a:lnTo>
                  <a:lnTo>
                    <a:pt x="1248" y="336"/>
                  </a:lnTo>
                  <a:lnTo>
                    <a:pt x="1248" y="384"/>
                  </a:lnTo>
                  <a:lnTo>
                    <a:pt x="1296" y="384"/>
                  </a:lnTo>
                  <a:lnTo>
                    <a:pt x="1296" y="96"/>
                  </a:lnTo>
                  <a:lnTo>
                    <a:pt x="240" y="96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rgbClr val="777777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" name="Rectangle 419"/>
            <p:cNvSpPr>
              <a:spLocks noChangeArrowheads="1"/>
            </p:cNvSpPr>
            <p:nvPr/>
          </p:nvSpPr>
          <p:spPr bwMode="auto">
            <a:xfrm>
              <a:off x="6705600" y="9372600"/>
              <a:ext cx="10668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Data</a:t>
              </a:r>
            </a:p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memory</a:t>
              </a:r>
            </a:p>
          </p:txBody>
        </p:sp>
        <p:sp>
          <p:nvSpPr>
            <p:cNvPr id="96" name="Rectangle 420"/>
            <p:cNvSpPr>
              <a:spLocks noChangeArrowheads="1"/>
            </p:cNvSpPr>
            <p:nvPr/>
          </p:nvSpPr>
          <p:spPr bwMode="auto">
            <a:xfrm>
              <a:off x="6705600" y="10836275"/>
              <a:ext cx="9906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Register</a:t>
              </a:r>
            </a:p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file</a:t>
              </a:r>
            </a:p>
            <a:p>
              <a:pPr>
                <a:defRPr/>
              </a:pPr>
              <a:r>
                <a:rPr lang="en-US" sz="1000" dirty="0" smtClean="0">
                  <a:latin typeface="Courier New" pitchFamily="49" charset="0"/>
                  <a:ea typeface="+mn-ea"/>
                </a:rPr>
                <a:t>%</a:t>
              </a:r>
              <a:r>
                <a:rPr lang="en-US" sz="1000" dirty="0" err="1" smtClean="0">
                  <a:latin typeface="Courier New" pitchFamily="49" charset="0"/>
                  <a:ea typeface="+mn-ea"/>
                </a:rPr>
                <a:t>rbx</a:t>
              </a:r>
              <a:r>
                <a:rPr lang="en-US" sz="1000" dirty="0" smtClean="0">
                  <a:latin typeface="Courier New" pitchFamily="49" charset="0"/>
                  <a:ea typeface="+mn-ea"/>
                </a:rPr>
                <a:t> </a:t>
              </a:r>
              <a:r>
                <a:rPr lang="en-US" sz="1000" dirty="0">
                  <a:latin typeface="Courier New" pitchFamily="49" charset="0"/>
                  <a:ea typeface="+mn-ea"/>
                </a:rPr>
                <a:t>= 0x300</a:t>
              </a:r>
              <a:endParaRPr lang="en-US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97" name="Rectangle 421"/>
            <p:cNvSpPr>
              <a:spLocks noChangeArrowheads="1"/>
            </p:cNvSpPr>
            <p:nvPr/>
          </p:nvSpPr>
          <p:spPr bwMode="auto">
            <a:xfrm>
              <a:off x="5257800" y="12115800"/>
              <a:ext cx="7620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63500" dist="25401" dir="2700000" algn="tl" rotWithShape="0">
                <a:srgbClr val="000000">
                  <a:alpha val="39999"/>
                </a:srgbClr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 sz="1200" dirty="0">
                  <a:latin typeface="Helvetica" pitchFamily="34" charset="0"/>
                  <a:ea typeface="+mn-ea"/>
                </a:rPr>
                <a:t>PC</a:t>
              </a:r>
            </a:p>
            <a:p>
              <a:pPr>
                <a:defRPr/>
              </a:pPr>
              <a:r>
                <a:rPr lang="en-US" sz="1200" dirty="0" smtClean="0">
                  <a:latin typeface="Courier New" pitchFamily="49" charset="0"/>
                  <a:ea typeface="+mn-ea"/>
                </a:rPr>
                <a:t>0x016</a:t>
              </a:r>
              <a:endParaRPr lang="en-US" sz="1200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98" name="Rectangle 422"/>
            <p:cNvSpPr>
              <a:spLocks noChangeArrowheads="1"/>
            </p:cNvSpPr>
            <p:nvPr/>
          </p:nvSpPr>
          <p:spPr bwMode="auto">
            <a:xfrm>
              <a:off x="5257800" y="10134600"/>
              <a:ext cx="6096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CC</a:t>
              </a:r>
            </a:p>
            <a:p>
              <a:pPr>
                <a:defRPr/>
              </a:pPr>
              <a:r>
                <a:rPr lang="en-US">
                  <a:latin typeface="Courier New" pitchFamily="49" charset="0"/>
                  <a:ea typeface="+mn-ea"/>
                </a:rPr>
                <a:t>000</a:t>
              </a:r>
              <a:endParaRPr lang="en-US">
                <a:latin typeface="Helvetica" pitchFamily="34" charset="0"/>
                <a:ea typeface="+mn-ea"/>
              </a:endParaRPr>
            </a:p>
          </p:txBody>
        </p:sp>
        <p:sp>
          <p:nvSpPr>
            <p:cNvPr id="99" name="Text Box 423"/>
            <p:cNvSpPr txBox="1">
              <a:spLocks noChangeArrowheads="1"/>
            </p:cNvSpPr>
            <p:nvPr/>
          </p:nvSpPr>
          <p:spPr bwMode="auto">
            <a:xfrm>
              <a:off x="6398068" y="10439400"/>
              <a:ext cx="49124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/>
                <a:t>Read</a:t>
              </a:r>
            </a:p>
            <a:p>
              <a:pPr eaLnBrk="1" hangingPunct="1"/>
              <a:r>
                <a:rPr lang="en-US" sz="1000" dirty="0"/>
                <a:t>p</a:t>
              </a:r>
              <a:r>
                <a:rPr lang="en-US" sz="1000" dirty="0" smtClean="0"/>
                <a:t>orts</a:t>
              </a:r>
              <a:endParaRPr lang="en-US" sz="1000" dirty="0"/>
            </a:p>
          </p:txBody>
        </p:sp>
        <p:sp>
          <p:nvSpPr>
            <p:cNvPr id="100" name="Text Box 424"/>
            <p:cNvSpPr txBox="1">
              <a:spLocks noChangeArrowheads="1"/>
            </p:cNvSpPr>
            <p:nvPr/>
          </p:nvSpPr>
          <p:spPr bwMode="auto">
            <a:xfrm>
              <a:off x="7620000" y="10439400"/>
              <a:ext cx="48577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/>
                <a:t>Write</a:t>
              </a:r>
            </a:p>
            <a:p>
              <a:pPr eaLnBrk="1" hangingPunct="1"/>
              <a:r>
                <a:rPr lang="en-US" sz="1000"/>
                <a:t>p</a:t>
              </a:r>
              <a:r>
                <a:rPr lang="en-US" sz="1000" smtClean="0"/>
                <a:t>orts</a:t>
              </a:r>
              <a:endParaRPr lang="en-US" sz="1000"/>
            </a:p>
          </p:txBody>
        </p:sp>
        <p:sp>
          <p:nvSpPr>
            <p:cNvPr id="101" name="Rectangle 438"/>
            <p:cNvSpPr>
              <a:spLocks noChangeArrowheads="1"/>
            </p:cNvSpPr>
            <p:nvPr/>
          </p:nvSpPr>
          <p:spPr bwMode="auto">
            <a:xfrm>
              <a:off x="6018859" y="11917363"/>
              <a:ext cx="646406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 dirty="0" smtClean="0">
                  <a:latin typeface="Courier New" charset="0"/>
                </a:rPr>
                <a:t>0x01f</a:t>
              </a:r>
              <a:endParaRPr lang="en-US" sz="1200" dirty="0">
                <a:latin typeface="Courier New" charset="0"/>
              </a:endParaRPr>
            </a:p>
          </p:txBody>
        </p:sp>
        <p:grpSp>
          <p:nvGrpSpPr>
            <p:cNvPr id="102" name="Group 456"/>
            <p:cNvGrpSpPr>
              <a:grpSpLocks/>
            </p:cNvGrpSpPr>
            <p:nvPr/>
          </p:nvGrpSpPr>
          <p:grpSpPr bwMode="auto">
            <a:xfrm>
              <a:off x="6400800" y="9128125"/>
              <a:ext cx="1704975" cy="244475"/>
              <a:chOff x="4032" y="2976"/>
              <a:chExt cx="1074" cy="154"/>
            </a:xfrm>
          </p:grpSpPr>
          <p:sp>
            <p:nvSpPr>
              <p:cNvPr id="103" name="Text Box 457"/>
              <p:cNvSpPr txBox="1">
                <a:spLocks noChangeArrowheads="1"/>
              </p:cNvSpPr>
              <p:nvPr/>
            </p:nvSpPr>
            <p:spPr bwMode="auto">
              <a:xfrm>
                <a:off x="4032" y="2976"/>
                <a:ext cx="30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000"/>
                  <a:t>Read</a:t>
                </a:r>
              </a:p>
            </p:txBody>
          </p:sp>
          <p:sp>
            <p:nvSpPr>
              <p:cNvPr id="104" name="Text Box 458"/>
              <p:cNvSpPr txBox="1">
                <a:spLocks noChangeArrowheads="1"/>
              </p:cNvSpPr>
              <p:nvPr/>
            </p:nvSpPr>
            <p:spPr bwMode="auto">
              <a:xfrm>
                <a:off x="4800" y="2976"/>
                <a:ext cx="30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000"/>
                  <a:t>Write</a:t>
                </a:r>
              </a:p>
            </p:txBody>
          </p:sp>
        </p:grpSp>
      </p:grpSp>
      <p:grpSp>
        <p:nvGrpSpPr>
          <p:cNvPr id="105" name="Group 104"/>
          <p:cNvGrpSpPr/>
          <p:nvPr/>
        </p:nvGrpSpPr>
        <p:grpSpPr>
          <a:xfrm>
            <a:off x="4953000" y="8915400"/>
            <a:ext cx="3429000" cy="3733800"/>
            <a:chOff x="4800600" y="8763000"/>
            <a:chExt cx="3429000" cy="3733800"/>
          </a:xfrm>
        </p:grpSpPr>
        <p:sp>
          <p:nvSpPr>
            <p:cNvPr id="106" name="AutoShape 408"/>
            <p:cNvSpPr>
              <a:spLocks noChangeArrowheads="1"/>
            </p:cNvSpPr>
            <p:nvPr/>
          </p:nvSpPr>
          <p:spPr bwMode="auto">
            <a:xfrm>
              <a:off x="4800600" y="8763000"/>
              <a:ext cx="1600200" cy="3048000"/>
            </a:xfrm>
            <a:prstGeom prst="roundRect">
              <a:avLst>
                <a:gd name="adj" fmla="val 16667"/>
              </a:avLst>
            </a:prstGeom>
            <a:solidFill>
              <a:schemeClr val="bg2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blurRad="63500" dist="50800" dir="2700000" algn="tl" rotWithShape="0">
                <a:srgbClr val="000000">
                  <a:alpha val="39999"/>
                </a:srgbClr>
              </a:outerShdw>
            </a:effectLst>
          </p:spPr>
          <p:txBody>
            <a:bodyPr wrap="none" tIns="457200" anchorCtr="1"/>
            <a:lstStyle/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Combinational</a:t>
              </a:r>
            </a:p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l</a:t>
              </a:r>
              <a:r>
                <a:rPr lang="en-US" dirty="0" smtClean="0">
                  <a:latin typeface="Helvetica" pitchFamily="34" charset="0"/>
                  <a:ea typeface="+mn-ea"/>
                </a:rPr>
                <a:t>ogic</a:t>
              </a:r>
              <a:endParaRPr lang="en-US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107" name="AutoShape 409"/>
            <p:cNvSpPr>
              <a:spLocks noChangeArrowheads="1"/>
            </p:cNvSpPr>
            <p:nvPr/>
          </p:nvSpPr>
          <p:spPr bwMode="auto">
            <a:xfrm>
              <a:off x="5105400" y="9829800"/>
              <a:ext cx="990600" cy="9906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innerShdw dist="50800" dir="13500000">
                <a:prstClr val="black">
                  <a:alpha val="50000"/>
                </a:prstClr>
              </a:inn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34" charset="0"/>
                <a:ea typeface="+mn-ea"/>
              </a:endParaRPr>
            </a:p>
          </p:txBody>
        </p:sp>
        <p:sp>
          <p:nvSpPr>
            <p:cNvPr id="108" name="Rectangle 410"/>
            <p:cNvSpPr>
              <a:spLocks noChangeArrowheads="1"/>
            </p:cNvSpPr>
            <p:nvPr/>
          </p:nvSpPr>
          <p:spPr bwMode="auto">
            <a:xfrm rot="5400000" flipV="1">
              <a:off x="7847013" y="10742613"/>
              <a:ext cx="609600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" name="AutoShape 411"/>
            <p:cNvSpPr>
              <a:spLocks noChangeArrowheads="1"/>
            </p:cNvSpPr>
            <p:nvPr/>
          </p:nvSpPr>
          <p:spPr bwMode="auto">
            <a:xfrm>
              <a:off x="6400800" y="11201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777777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" name="AutoShape 412"/>
            <p:cNvSpPr>
              <a:spLocks noChangeArrowheads="1"/>
            </p:cNvSpPr>
            <p:nvPr/>
          </p:nvSpPr>
          <p:spPr bwMode="auto">
            <a:xfrm flipH="1">
              <a:off x="6400800" y="10820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777777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" name="AutoShape 413"/>
            <p:cNvSpPr>
              <a:spLocks noChangeArrowheads="1"/>
            </p:cNvSpPr>
            <p:nvPr/>
          </p:nvSpPr>
          <p:spPr bwMode="auto">
            <a:xfrm>
              <a:off x="6400800" y="9753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777777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" name="AutoShape 414"/>
            <p:cNvSpPr>
              <a:spLocks noChangeArrowheads="1"/>
            </p:cNvSpPr>
            <p:nvPr/>
          </p:nvSpPr>
          <p:spPr bwMode="auto">
            <a:xfrm flipH="1">
              <a:off x="6400800" y="9372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777777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" name="AutoShape 415"/>
            <p:cNvSpPr>
              <a:spLocks noChangeArrowheads="1"/>
            </p:cNvSpPr>
            <p:nvPr/>
          </p:nvSpPr>
          <p:spPr bwMode="auto">
            <a:xfrm rot="5400000" flipH="1">
              <a:off x="5410200" y="10515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777777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" name="AutoShape 416"/>
            <p:cNvSpPr>
              <a:spLocks noChangeArrowheads="1"/>
            </p:cNvSpPr>
            <p:nvPr/>
          </p:nvSpPr>
          <p:spPr bwMode="auto">
            <a:xfrm rot="5400000" flipH="1">
              <a:off x="5410200" y="98298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777777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" name="AutoShape 417"/>
            <p:cNvSpPr>
              <a:spLocks noChangeArrowheads="1"/>
            </p:cNvSpPr>
            <p:nvPr/>
          </p:nvSpPr>
          <p:spPr bwMode="auto">
            <a:xfrm rot="5400000" flipH="1">
              <a:off x="5486400" y="118110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777777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" name="Freeform 418"/>
            <p:cNvSpPr>
              <a:spLocks/>
            </p:cNvSpPr>
            <p:nvPr/>
          </p:nvSpPr>
          <p:spPr bwMode="auto">
            <a:xfrm>
              <a:off x="6019800" y="8991600"/>
              <a:ext cx="2209800" cy="3505200"/>
            </a:xfrm>
            <a:custGeom>
              <a:avLst/>
              <a:gdLst>
                <a:gd name="T0" fmla="*/ 240 w 1392"/>
                <a:gd name="T1" fmla="*/ 0 h 2208"/>
                <a:gd name="T2" fmla="*/ 1392 w 1392"/>
                <a:gd name="T3" fmla="*/ 0 h 2208"/>
                <a:gd name="T4" fmla="*/ 1392 w 1392"/>
                <a:gd name="T5" fmla="*/ 2160 h 2208"/>
                <a:gd name="T6" fmla="*/ 144 w 1392"/>
                <a:gd name="T7" fmla="*/ 2160 h 2208"/>
                <a:gd name="T8" fmla="*/ 144 w 1392"/>
                <a:gd name="T9" fmla="*/ 2208 h 2208"/>
                <a:gd name="T10" fmla="*/ 0 w 1392"/>
                <a:gd name="T11" fmla="*/ 2112 h 2208"/>
                <a:gd name="T12" fmla="*/ 144 w 1392"/>
                <a:gd name="T13" fmla="*/ 2016 h 2208"/>
                <a:gd name="T14" fmla="*/ 144 w 1392"/>
                <a:gd name="T15" fmla="*/ 2064 h 2208"/>
                <a:gd name="T16" fmla="*/ 1296 w 1392"/>
                <a:gd name="T17" fmla="*/ 2064 h 2208"/>
                <a:gd name="T18" fmla="*/ 1296 w 1392"/>
                <a:gd name="T19" fmla="*/ 1440 h 2208"/>
                <a:gd name="T20" fmla="*/ 1200 w 1392"/>
                <a:gd name="T21" fmla="*/ 1440 h 2208"/>
                <a:gd name="T22" fmla="*/ 1200 w 1392"/>
                <a:gd name="T23" fmla="*/ 1488 h 2208"/>
                <a:gd name="T24" fmla="*/ 1056 w 1392"/>
                <a:gd name="T25" fmla="*/ 1392 h 2208"/>
                <a:gd name="T26" fmla="*/ 1200 w 1392"/>
                <a:gd name="T27" fmla="*/ 1296 h 2208"/>
                <a:gd name="T28" fmla="*/ 1200 w 1392"/>
                <a:gd name="T29" fmla="*/ 1344 h 2208"/>
                <a:gd name="T30" fmla="*/ 1296 w 1392"/>
                <a:gd name="T31" fmla="*/ 1344 h 2208"/>
                <a:gd name="T32" fmla="*/ 1296 w 1392"/>
                <a:gd name="T33" fmla="*/ 480 h 2208"/>
                <a:gd name="T34" fmla="*/ 1248 w 1392"/>
                <a:gd name="T35" fmla="*/ 480 h 2208"/>
                <a:gd name="T36" fmla="*/ 1248 w 1392"/>
                <a:gd name="T37" fmla="*/ 528 h 2208"/>
                <a:gd name="T38" fmla="*/ 1104 w 1392"/>
                <a:gd name="T39" fmla="*/ 432 h 2208"/>
                <a:gd name="T40" fmla="*/ 1248 w 1392"/>
                <a:gd name="T41" fmla="*/ 336 h 2208"/>
                <a:gd name="T42" fmla="*/ 1248 w 1392"/>
                <a:gd name="T43" fmla="*/ 384 h 2208"/>
                <a:gd name="T44" fmla="*/ 1296 w 1392"/>
                <a:gd name="T45" fmla="*/ 384 h 2208"/>
                <a:gd name="T46" fmla="*/ 1296 w 1392"/>
                <a:gd name="T47" fmla="*/ 96 h 2208"/>
                <a:gd name="T48" fmla="*/ 240 w 1392"/>
                <a:gd name="T49" fmla="*/ 96 h 2208"/>
                <a:gd name="T50" fmla="*/ 240 w 1392"/>
                <a:gd name="T51" fmla="*/ 0 h 2208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392"/>
                <a:gd name="T79" fmla="*/ 0 h 2208"/>
                <a:gd name="T80" fmla="*/ 1392 w 1392"/>
                <a:gd name="T81" fmla="*/ 2208 h 2208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392" h="2208">
                  <a:moveTo>
                    <a:pt x="240" y="0"/>
                  </a:moveTo>
                  <a:lnTo>
                    <a:pt x="1392" y="0"/>
                  </a:lnTo>
                  <a:lnTo>
                    <a:pt x="1392" y="2160"/>
                  </a:lnTo>
                  <a:lnTo>
                    <a:pt x="144" y="2160"/>
                  </a:lnTo>
                  <a:lnTo>
                    <a:pt x="144" y="2208"/>
                  </a:lnTo>
                  <a:lnTo>
                    <a:pt x="0" y="2112"/>
                  </a:lnTo>
                  <a:lnTo>
                    <a:pt x="144" y="2016"/>
                  </a:lnTo>
                  <a:lnTo>
                    <a:pt x="144" y="2064"/>
                  </a:lnTo>
                  <a:lnTo>
                    <a:pt x="1296" y="2064"/>
                  </a:lnTo>
                  <a:lnTo>
                    <a:pt x="1296" y="1440"/>
                  </a:lnTo>
                  <a:lnTo>
                    <a:pt x="1200" y="1440"/>
                  </a:lnTo>
                  <a:lnTo>
                    <a:pt x="1200" y="1488"/>
                  </a:lnTo>
                  <a:lnTo>
                    <a:pt x="1056" y="1392"/>
                  </a:lnTo>
                  <a:lnTo>
                    <a:pt x="1200" y="1296"/>
                  </a:lnTo>
                  <a:lnTo>
                    <a:pt x="1200" y="1344"/>
                  </a:lnTo>
                  <a:lnTo>
                    <a:pt x="1296" y="1344"/>
                  </a:lnTo>
                  <a:lnTo>
                    <a:pt x="1296" y="480"/>
                  </a:lnTo>
                  <a:lnTo>
                    <a:pt x="1248" y="480"/>
                  </a:lnTo>
                  <a:lnTo>
                    <a:pt x="1248" y="528"/>
                  </a:lnTo>
                  <a:lnTo>
                    <a:pt x="1104" y="432"/>
                  </a:lnTo>
                  <a:lnTo>
                    <a:pt x="1248" y="336"/>
                  </a:lnTo>
                  <a:lnTo>
                    <a:pt x="1248" y="384"/>
                  </a:lnTo>
                  <a:lnTo>
                    <a:pt x="1296" y="384"/>
                  </a:lnTo>
                  <a:lnTo>
                    <a:pt x="1296" y="96"/>
                  </a:lnTo>
                  <a:lnTo>
                    <a:pt x="240" y="96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rgbClr val="777777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7" name="Rectangle 419"/>
            <p:cNvSpPr>
              <a:spLocks noChangeArrowheads="1"/>
            </p:cNvSpPr>
            <p:nvPr/>
          </p:nvSpPr>
          <p:spPr bwMode="auto">
            <a:xfrm>
              <a:off x="6705600" y="9372600"/>
              <a:ext cx="10668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Data</a:t>
              </a:r>
            </a:p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memory</a:t>
              </a:r>
            </a:p>
          </p:txBody>
        </p:sp>
        <p:sp>
          <p:nvSpPr>
            <p:cNvPr id="118" name="Rectangle 420"/>
            <p:cNvSpPr>
              <a:spLocks noChangeArrowheads="1"/>
            </p:cNvSpPr>
            <p:nvPr/>
          </p:nvSpPr>
          <p:spPr bwMode="auto">
            <a:xfrm>
              <a:off x="6705600" y="10836275"/>
              <a:ext cx="9906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Register</a:t>
              </a:r>
            </a:p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file</a:t>
              </a:r>
            </a:p>
            <a:p>
              <a:pPr>
                <a:defRPr/>
              </a:pPr>
              <a:r>
                <a:rPr lang="en-US" sz="1000" dirty="0" smtClean="0">
                  <a:latin typeface="Courier New" pitchFamily="49" charset="0"/>
                  <a:ea typeface="+mn-ea"/>
                </a:rPr>
                <a:t>%</a:t>
              </a:r>
              <a:r>
                <a:rPr lang="en-US" sz="1000" dirty="0" err="1" smtClean="0">
                  <a:latin typeface="Courier New" pitchFamily="49" charset="0"/>
                  <a:ea typeface="+mn-ea"/>
                </a:rPr>
                <a:t>rbx</a:t>
              </a:r>
              <a:r>
                <a:rPr lang="en-US" sz="1000" dirty="0" smtClean="0">
                  <a:latin typeface="Courier New" pitchFamily="49" charset="0"/>
                  <a:ea typeface="+mn-ea"/>
                </a:rPr>
                <a:t> </a:t>
              </a:r>
              <a:r>
                <a:rPr lang="en-US" sz="1000" dirty="0">
                  <a:latin typeface="Courier New" pitchFamily="49" charset="0"/>
                  <a:ea typeface="+mn-ea"/>
                </a:rPr>
                <a:t>= 0x300</a:t>
              </a:r>
              <a:endParaRPr lang="en-US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119" name="Rectangle 421"/>
            <p:cNvSpPr>
              <a:spLocks noChangeArrowheads="1"/>
            </p:cNvSpPr>
            <p:nvPr/>
          </p:nvSpPr>
          <p:spPr bwMode="auto">
            <a:xfrm>
              <a:off x="5257800" y="12115800"/>
              <a:ext cx="7620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63500" dist="25401" dir="2700000" algn="tl" rotWithShape="0">
                <a:srgbClr val="000000">
                  <a:alpha val="39999"/>
                </a:srgbClr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 sz="1200" dirty="0">
                  <a:latin typeface="Helvetica" pitchFamily="34" charset="0"/>
                  <a:ea typeface="+mn-ea"/>
                </a:rPr>
                <a:t>PC</a:t>
              </a:r>
            </a:p>
            <a:p>
              <a:pPr>
                <a:defRPr/>
              </a:pPr>
              <a:r>
                <a:rPr lang="en-US" sz="1200" dirty="0" smtClean="0">
                  <a:latin typeface="Courier New" pitchFamily="49" charset="0"/>
                  <a:ea typeface="+mn-ea"/>
                </a:rPr>
                <a:t>0x016</a:t>
              </a:r>
              <a:endParaRPr lang="en-US" sz="1200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120" name="Rectangle 422"/>
            <p:cNvSpPr>
              <a:spLocks noChangeArrowheads="1"/>
            </p:cNvSpPr>
            <p:nvPr/>
          </p:nvSpPr>
          <p:spPr bwMode="auto">
            <a:xfrm>
              <a:off x="5257800" y="10134600"/>
              <a:ext cx="6096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CC</a:t>
              </a:r>
            </a:p>
            <a:p>
              <a:pPr>
                <a:defRPr/>
              </a:pPr>
              <a:r>
                <a:rPr lang="en-US">
                  <a:latin typeface="Courier New" pitchFamily="49" charset="0"/>
                  <a:ea typeface="+mn-ea"/>
                </a:rPr>
                <a:t>000</a:t>
              </a:r>
              <a:endParaRPr lang="en-US">
                <a:latin typeface="Helvetica" pitchFamily="34" charset="0"/>
                <a:ea typeface="+mn-ea"/>
              </a:endParaRPr>
            </a:p>
          </p:txBody>
        </p:sp>
        <p:sp>
          <p:nvSpPr>
            <p:cNvPr id="121" name="Text Box 423"/>
            <p:cNvSpPr txBox="1">
              <a:spLocks noChangeArrowheads="1"/>
            </p:cNvSpPr>
            <p:nvPr/>
          </p:nvSpPr>
          <p:spPr bwMode="auto">
            <a:xfrm>
              <a:off x="6398068" y="10439400"/>
              <a:ext cx="49124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/>
                <a:t>Read</a:t>
              </a:r>
            </a:p>
            <a:p>
              <a:pPr eaLnBrk="1" hangingPunct="1"/>
              <a:r>
                <a:rPr lang="en-US" sz="1000" dirty="0"/>
                <a:t>p</a:t>
              </a:r>
              <a:r>
                <a:rPr lang="en-US" sz="1000" dirty="0" smtClean="0"/>
                <a:t>orts</a:t>
              </a:r>
              <a:endParaRPr lang="en-US" sz="1000" dirty="0"/>
            </a:p>
          </p:txBody>
        </p:sp>
        <p:sp>
          <p:nvSpPr>
            <p:cNvPr id="122" name="Text Box 424"/>
            <p:cNvSpPr txBox="1">
              <a:spLocks noChangeArrowheads="1"/>
            </p:cNvSpPr>
            <p:nvPr/>
          </p:nvSpPr>
          <p:spPr bwMode="auto">
            <a:xfrm>
              <a:off x="7620000" y="10439400"/>
              <a:ext cx="48577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/>
                <a:t>Write</a:t>
              </a:r>
            </a:p>
            <a:p>
              <a:pPr eaLnBrk="1" hangingPunct="1"/>
              <a:r>
                <a:rPr lang="en-US" sz="1000"/>
                <a:t>p</a:t>
              </a:r>
              <a:r>
                <a:rPr lang="en-US" sz="1000" smtClean="0"/>
                <a:t>orts</a:t>
              </a:r>
              <a:endParaRPr lang="en-US" sz="1000"/>
            </a:p>
          </p:txBody>
        </p:sp>
        <p:sp>
          <p:nvSpPr>
            <p:cNvPr id="123" name="Rectangle 438"/>
            <p:cNvSpPr>
              <a:spLocks noChangeArrowheads="1"/>
            </p:cNvSpPr>
            <p:nvPr/>
          </p:nvSpPr>
          <p:spPr bwMode="auto">
            <a:xfrm>
              <a:off x="6018859" y="11917363"/>
              <a:ext cx="646406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 dirty="0" smtClean="0">
                  <a:latin typeface="Courier New" charset="0"/>
                </a:rPr>
                <a:t>0x01f</a:t>
              </a:r>
              <a:endParaRPr lang="en-US" sz="1200" dirty="0">
                <a:latin typeface="Courier New" charset="0"/>
              </a:endParaRPr>
            </a:p>
          </p:txBody>
        </p:sp>
        <p:grpSp>
          <p:nvGrpSpPr>
            <p:cNvPr id="124" name="Group 456"/>
            <p:cNvGrpSpPr>
              <a:grpSpLocks/>
            </p:cNvGrpSpPr>
            <p:nvPr/>
          </p:nvGrpSpPr>
          <p:grpSpPr bwMode="auto">
            <a:xfrm>
              <a:off x="6400800" y="9128125"/>
              <a:ext cx="1704975" cy="244475"/>
              <a:chOff x="4032" y="2976"/>
              <a:chExt cx="1074" cy="154"/>
            </a:xfrm>
          </p:grpSpPr>
          <p:sp>
            <p:nvSpPr>
              <p:cNvPr id="125" name="Text Box 457"/>
              <p:cNvSpPr txBox="1">
                <a:spLocks noChangeArrowheads="1"/>
              </p:cNvSpPr>
              <p:nvPr/>
            </p:nvSpPr>
            <p:spPr bwMode="auto">
              <a:xfrm>
                <a:off x="4032" y="2976"/>
                <a:ext cx="30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000"/>
                  <a:t>Read</a:t>
                </a:r>
              </a:p>
            </p:txBody>
          </p:sp>
          <p:sp>
            <p:nvSpPr>
              <p:cNvPr id="126" name="Text Box 458"/>
              <p:cNvSpPr txBox="1">
                <a:spLocks noChangeArrowheads="1"/>
              </p:cNvSpPr>
              <p:nvPr/>
            </p:nvSpPr>
            <p:spPr bwMode="auto">
              <a:xfrm>
                <a:off x="4800" y="2976"/>
                <a:ext cx="30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000"/>
                  <a:t>Write</a:t>
                </a:r>
              </a:p>
            </p:txBody>
          </p:sp>
        </p:grpSp>
      </p:grpSp>
      <p:grpSp>
        <p:nvGrpSpPr>
          <p:cNvPr id="127" name="Group 126"/>
          <p:cNvGrpSpPr/>
          <p:nvPr/>
        </p:nvGrpSpPr>
        <p:grpSpPr>
          <a:xfrm>
            <a:off x="5105400" y="9067800"/>
            <a:ext cx="3429000" cy="3733800"/>
            <a:chOff x="4800600" y="8763000"/>
            <a:chExt cx="3429000" cy="3733800"/>
          </a:xfrm>
        </p:grpSpPr>
        <p:sp>
          <p:nvSpPr>
            <p:cNvPr id="128" name="AutoShape 408"/>
            <p:cNvSpPr>
              <a:spLocks noChangeArrowheads="1"/>
            </p:cNvSpPr>
            <p:nvPr/>
          </p:nvSpPr>
          <p:spPr bwMode="auto">
            <a:xfrm>
              <a:off x="4800600" y="8763000"/>
              <a:ext cx="1600200" cy="3048000"/>
            </a:xfrm>
            <a:prstGeom prst="roundRect">
              <a:avLst>
                <a:gd name="adj" fmla="val 16667"/>
              </a:avLst>
            </a:prstGeom>
            <a:solidFill>
              <a:schemeClr val="bg2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blurRad="63500" dist="50800" dir="2700000" algn="tl" rotWithShape="0">
                <a:srgbClr val="000000">
                  <a:alpha val="39999"/>
                </a:srgbClr>
              </a:outerShdw>
            </a:effectLst>
          </p:spPr>
          <p:txBody>
            <a:bodyPr wrap="none" tIns="457200" anchorCtr="1"/>
            <a:lstStyle/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Combinational</a:t>
              </a:r>
            </a:p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l</a:t>
              </a:r>
              <a:r>
                <a:rPr lang="en-US" dirty="0" smtClean="0">
                  <a:latin typeface="Helvetica" pitchFamily="34" charset="0"/>
                  <a:ea typeface="+mn-ea"/>
                </a:rPr>
                <a:t>ogic</a:t>
              </a:r>
              <a:endParaRPr lang="en-US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129" name="AutoShape 409"/>
            <p:cNvSpPr>
              <a:spLocks noChangeArrowheads="1"/>
            </p:cNvSpPr>
            <p:nvPr/>
          </p:nvSpPr>
          <p:spPr bwMode="auto">
            <a:xfrm>
              <a:off x="5105400" y="9829800"/>
              <a:ext cx="990600" cy="9906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innerShdw dist="50800" dir="13500000">
                <a:prstClr val="black">
                  <a:alpha val="50000"/>
                </a:prstClr>
              </a:inn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34" charset="0"/>
                <a:ea typeface="+mn-ea"/>
              </a:endParaRPr>
            </a:p>
          </p:txBody>
        </p:sp>
        <p:sp>
          <p:nvSpPr>
            <p:cNvPr id="130" name="Rectangle 410"/>
            <p:cNvSpPr>
              <a:spLocks noChangeArrowheads="1"/>
            </p:cNvSpPr>
            <p:nvPr/>
          </p:nvSpPr>
          <p:spPr bwMode="auto">
            <a:xfrm rot="5400000" flipV="1">
              <a:off x="7847013" y="10742613"/>
              <a:ext cx="609600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1" name="AutoShape 411"/>
            <p:cNvSpPr>
              <a:spLocks noChangeArrowheads="1"/>
            </p:cNvSpPr>
            <p:nvPr/>
          </p:nvSpPr>
          <p:spPr bwMode="auto">
            <a:xfrm>
              <a:off x="6400800" y="11201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777777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2" name="AutoShape 412"/>
            <p:cNvSpPr>
              <a:spLocks noChangeArrowheads="1"/>
            </p:cNvSpPr>
            <p:nvPr/>
          </p:nvSpPr>
          <p:spPr bwMode="auto">
            <a:xfrm flipH="1">
              <a:off x="6400800" y="10820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777777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" name="AutoShape 413"/>
            <p:cNvSpPr>
              <a:spLocks noChangeArrowheads="1"/>
            </p:cNvSpPr>
            <p:nvPr/>
          </p:nvSpPr>
          <p:spPr bwMode="auto">
            <a:xfrm>
              <a:off x="6400800" y="9753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777777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" name="AutoShape 414"/>
            <p:cNvSpPr>
              <a:spLocks noChangeArrowheads="1"/>
            </p:cNvSpPr>
            <p:nvPr/>
          </p:nvSpPr>
          <p:spPr bwMode="auto">
            <a:xfrm flipH="1">
              <a:off x="6400800" y="9372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777777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5" name="AutoShape 415"/>
            <p:cNvSpPr>
              <a:spLocks noChangeArrowheads="1"/>
            </p:cNvSpPr>
            <p:nvPr/>
          </p:nvSpPr>
          <p:spPr bwMode="auto">
            <a:xfrm rot="5400000" flipH="1">
              <a:off x="5410200" y="10515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777777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" name="AutoShape 416"/>
            <p:cNvSpPr>
              <a:spLocks noChangeArrowheads="1"/>
            </p:cNvSpPr>
            <p:nvPr/>
          </p:nvSpPr>
          <p:spPr bwMode="auto">
            <a:xfrm rot="5400000" flipH="1">
              <a:off x="5410200" y="98298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777777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" name="AutoShape 417"/>
            <p:cNvSpPr>
              <a:spLocks noChangeArrowheads="1"/>
            </p:cNvSpPr>
            <p:nvPr/>
          </p:nvSpPr>
          <p:spPr bwMode="auto">
            <a:xfrm rot="5400000" flipH="1">
              <a:off x="5486400" y="118110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777777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8" name="Freeform 418"/>
            <p:cNvSpPr>
              <a:spLocks/>
            </p:cNvSpPr>
            <p:nvPr/>
          </p:nvSpPr>
          <p:spPr bwMode="auto">
            <a:xfrm>
              <a:off x="6019800" y="8991600"/>
              <a:ext cx="2209800" cy="3505200"/>
            </a:xfrm>
            <a:custGeom>
              <a:avLst/>
              <a:gdLst>
                <a:gd name="T0" fmla="*/ 240 w 1392"/>
                <a:gd name="T1" fmla="*/ 0 h 2208"/>
                <a:gd name="T2" fmla="*/ 1392 w 1392"/>
                <a:gd name="T3" fmla="*/ 0 h 2208"/>
                <a:gd name="T4" fmla="*/ 1392 w 1392"/>
                <a:gd name="T5" fmla="*/ 2160 h 2208"/>
                <a:gd name="T6" fmla="*/ 144 w 1392"/>
                <a:gd name="T7" fmla="*/ 2160 h 2208"/>
                <a:gd name="T8" fmla="*/ 144 w 1392"/>
                <a:gd name="T9" fmla="*/ 2208 h 2208"/>
                <a:gd name="T10" fmla="*/ 0 w 1392"/>
                <a:gd name="T11" fmla="*/ 2112 h 2208"/>
                <a:gd name="T12" fmla="*/ 144 w 1392"/>
                <a:gd name="T13" fmla="*/ 2016 h 2208"/>
                <a:gd name="T14" fmla="*/ 144 w 1392"/>
                <a:gd name="T15" fmla="*/ 2064 h 2208"/>
                <a:gd name="T16" fmla="*/ 1296 w 1392"/>
                <a:gd name="T17" fmla="*/ 2064 h 2208"/>
                <a:gd name="T18" fmla="*/ 1296 w 1392"/>
                <a:gd name="T19" fmla="*/ 1440 h 2208"/>
                <a:gd name="T20" fmla="*/ 1200 w 1392"/>
                <a:gd name="T21" fmla="*/ 1440 h 2208"/>
                <a:gd name="T22" fmla="*/ 1200 w 1392"/>
                <a:gd name="T23" fmla="*/ 1488 h 2208"/>
                <a:gd name="T24" fmla="*/ 1056 w 1392"/>
                <a:gd name="T25" fmla="*/ 1392 h 2208"/>
                <a:gd name="T26" fmla="*/ 1200 w 1392"/>
                <a:gd name="T27" fmla="*/ 1296 h 2208"/>
                <a:gd name="T28" fmla="*/ 1200 w 1392"/>
                <a:gd name="T29" fmla="*/ 1344 h 2208"/>
                <a:gd name="T30" fmla="*/ 1296 w 1392"/>
                <a:gd name="T31" fmla="*/ 1344 h 2208"/>
                <a:gd name="T32" fmla="*/ 1296 w 1392"/>
                <a:gd name="T33" fmla="*/ 480 h 2208"/>
                <a:gd name="T34" fmla="*/ 1248 w 1392"/>
                <a:gd name="T35" fmla="*/ 480 h 2208"/>
                <a:gd name="T36" fmla="*/ 1248 w 1392"/>
                <a:gd name="T37" fmla="*/ 528 h 2208"/>
                <a:gd name="T38" fmla="*/ 1104 w 1392"/>
                <a:gd name="T39" fmla="*/ 432 h 2208"/>
                <a:gd name="T40" fmla="*/ 1248 w 1392"/>
                <a:gd name="T41" fmla="*/ 336 h 2208"/>
                <a:gd name="T42" fmla="*/ 1248 w 1392"/>
                <a:gd name="T43" fmla="*/ 384 h 2208"/>
                <a:gd name="T44" fmla="*/ 1296 w 1392"/>
                <a:gd name="T45" fmla="*/ 384 h 2208"/>
                <a:gd name="T46" fmla="*/ 1296 w 1392"/>
                <a:gd name="T47" fmla="*/ 96 h 2208"/>
                <a:gd name="T48" fmla="*/ 240 w 1392"/>
                <a:gd name="T49" fmla="*/ 96 h 2208"/>
                <a:gd name="T50" fmla="*/ 240 w 1392"/>
                <a:gd name="T51" fmla="*/ 0 h 2208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392"/>
                <a:gd name="T79" fmla="*/ 0 h 2208"/>
                <a:gd name="T80" fmla="*/ 1392 w 1392"/>
                <a:gd name="T81" fmla="*/ 2208 h 2208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392" h="2208">
                  <a:moveTo>
                    <a:pt x="240" y="0"/>
                  </a:moveTo>
                  <a:lnTo>
                    <a:pt x="1392" y="0"/>
                  </a:lnTo>
                  <a:lnTo>
                    <a:pt x="1392" y="2160"/>
                  </a:lnTo>
                  <a:lnTo>
                    <a:pt x="144" y="2160"/>
                  </a:lnTo>
                  <a:lnTo>
                    <a:pt x="144" y="2208"/>
                  </a:lnTo>
                  <a:lnTo>
                    <a:pt x="0" y="2112"/>
                  </a:lnTo>
                  <a:lnTo>
                    <a:pt x="144" y="2016"/>
                  </a:lnTo>
                  <a:lnTo>
                    <a:pt x="144" y="2064"/>
                  </a:lnTo>
                  <a:lnTo>
                    <a:pt x="1296" y="2064"/>
                  </a:lnTo>
                  <a:lnTo>
                    <a:pt x="1296" y="1440"/>
                  </a:lnTo>
                  <a:lnTo>
                    <a:pt x="1200" y="1440"/>
                  </a:lnTo>
                  <a:lnTo>
                    <a:pt x="1200" y="1488"/>
                  </a:lnTo>
                  <a:lnTo>
                    <a:pt x="1056" y="1392"/>
                  </a:lnTo>
                  <a:lnTo>
                    <a:pt x="1200" y="1296"/>
                  </a:lnTo>
                  <a:lnTo>
                    <a:pt x="1200" y="1344"/>
                  </a:lnTo>
                  <a:lnTo>
                    <a:pt x="1296" y="1344"/>
                  </a:lnTo>
                  <a:lnTo>
                    <a:pt x="1296" y="480"/>
                  </a:lnTo>
                  <a:lnTo>
                    <a:pt x="1248" y="480"/>
                  </a:lnTo>
                  <a:lnTo>
                    <a:pt x="1248" y="528"/>
                  </a:lnTo>
                  <a:lnTo>
                    <a:pt x="1104" y="432"/>
                  </a:lnTo>
                  <a:lnTo>
                    <a:pt x="1248" y="336"/>
                  </a:lnTo>
                  <a:lnTo>
                    <a:pt x="1248" y="384"/>
                  </a:lnTo>
                  <a:lnTo>
                    <a:pt x="1296" y="384"/>
                  </a:lnTo>
                  <a:lnTo>
                    <a:pt x="1296" y="96"/>
                  </a:lnTo>
                  <a:lnTo>
                    <a:pt x="240" y="96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rgbClr val="777777"/>
            </a:solidFill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9" name="Rectangle 419"/>
            <p:cNvSpPr>
              <a:spLocks noChangeArrowheads="1"/>
            </p:cNvSpPr>
            <p:nvPr/>
          </p:nvSpPr>
          <p:spPr bwMode="auto">
            <a:xfrm>
              <a:off x="6705600" y="9372600"/>
              <a:ext cx="10668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Data</a:t>
              </a:r>
            </a:p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memory</a:t>
              </a:r>
            </a:p>
          </p:txBody>
        </p:sp>
        <p:sp>
          <p:nvSpPr>
            <p:cNvPr id="140" name="Rectangle 420"/>
            <p:cNvSpPr>
              <a:spLocks noChangeArrowheads="1"/>
            </p:cNvSpPr>
            <p:nvPr/>
          </p:nvSpPr>
          <p:spPr bwMode="auto">
            <a:xfrm>
              <a:off x="6705600" y="10836275"/>
              <a:ext cx="9906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Register</a:t>
              </a:r>
            </a:p>
            <a:p>
              <a:pPr>
                <a:defRPr/>
              </a:pPr>
              <a:r>
                <a:rPr lang="en-US" dirty="0">
                  <a:latin typeface="Helvetica" pitchFamily="34" charset="0"/>
                  <a:ea typeface="+mn-ea"/>
                </a:rPr>
                <a:t>file</a:t>
              </a:r>
            </a:p>
            <a:p>
              <a:pPr>
                <a:defRPr/>
              </a:pPr>
              <a:r>
                <a:rPr lang="en-US" sz="1000" dirty="0" smtClean="0">
                  <a:latin typeface="Courier New" pitchFamily="49" charset="0"/>
                  <a:ea typeface="+mn-ea"/>
                </a:rPr>
                <a:t>%</a:t>
              </a:r>
              <a:r>
                <a:rPr lang="en-US" sz="1000" dirty="0" err="1" smtClean="0">
                  <a:latin typeface="Courier New" pitchFamily="49" charset="0"/>
                  <a:ea typeface="+mn-ea"/>
                </a:rPr>
                <a:t>rbx</a:t>
              </a:r>
              <a:r>
                <a:rPr lang="en-US" sz="1000" dirty="0" smtClean="0">
                  <a:latin typeface="Courier New" pitchFamily="49" charset="0"/>
                  <a:ea typeface="+mn-ea"/>
                </a:rPr>
                <a:t> </a:t>
              </a:r>
              <a:r>
                <a:rPr lang="en-US" sz="1000" dirty="0">
                  <a:latin typeface="Courier New" pitchFamily="49" charset="0"/>
                  <a:ea typeface="+mn-ea"/>
                </a:rPr>
                <a:t>= 0x300</a:t>
              </a:r>
              <a:endParaRPr lang="en-US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141" name="Rectangle 421"/>
            <p:cNvSpPr>
              <a:spLocks noChangeArrowheads="1"/>
            </p:cNvSpPr>
            <p:nvPr/>
          </p:nvSpPr>
          <p:spPr bwMode="auto">
            <a:xfrm>
              <a:off x="5257800" y="12115800"/>
              <a:ext cx="7620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63500" dist="25401" dir="2700000" algn="tl" rotWithShape="0">
                <a:srgbClr val="000000">
                  <a:alpha val="39999"/>
                </a:srgbClr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 sz="1200" dirty="0">
                  <a:latin typeface="Helvetica" pitchFamily="34" charset="0"/>
                  <a:ea typeface="+mn-ea"/>
                </a:rPr>
                <a:t>PC</a:t>
              </a:r>
            </a:p>
            <a:p>
              <a:pPr>
                <a:defRPr/>
              </a:pPr>
              <a:r>
                <a:rPr lang="en-US" sz="1200" dirty="0" smtClean="0">
                  <a:latin typeface="Courier New" pitchFamily="49" charset="0"/>
                  <a:ea typeface="+mn-ea"/>
                </a:rPr>
                <a:t>0x016</a:t>
              </a:r>
              <a:endParaRPr lang="en-US" sz="1200" dirty="0">
                <a:latin typeface="Helvetica" pitchFamily="34" charset="0"/>
                <a:ea typeface="+mn-ea"/>
              </a:endParaRPr>
            </a:p>
          </p:txBody>
        </p:sp>
        <p:sp>
          <p:nvSpPr>
            <p:cNvPr id="142" name="Rectangle 422"/>
            <p:cNvSpPr>
              <a:spLocks noChangeArrowheads="1"/>
            </p:cNvSpPr>
            <p:nvPr/>
          </p:nvSpPr>
          <p:spPr bwMode="auto">
            <a:xfrm>
              <a:off x="5257800" y="10134600"/>
              <a:ext cx="6096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>
                  <a:latin typeface="Helvetica" pitchFamily="34" charset="0"/>
                  <a:ea typeface="+mn-ea"/>
                </a:rPr>
                <a:t>CC</a:t>
              </a:r>
            </a:p>
            <a:p>
              <a:pPr>
                <a:defRPr/>
              </a:pPr>
              <a:r>
                <a:rPr lang="en-US">
                  <a:latin typeface="Courier New" pitchFamily="49" charset="0"/>
                  <a:ea typeface="+mn-ea"/>
                </a:rPr>
                <a:t>000</a:t>
              </a:r>
              <a:endParaRPr lang="en-US">
                <a:latin typeface="Helvetica" pitchFamily="34" charset="0"/>
                <a:ea typeface="+mn-ea"/>
              </a:endParaRPr>
            </a:p>
          </p:txBody>
        </p:sp>
        <p:sp>
          <p:nvSpPr>
            <p:cNvPr id="143" name="Text Box 423"/>
            <p:cNvSpPr txBox="1">
              <a:spLocks noChangeArrowheads="1"/>
            </p:cNvSpPr>
            <p:nvPr/>
          </p:nvSpPr>
          <p:spPr bwMode="auto">
            <a:xfrm>
              <a:off x="6398068" y="10439400"/>
              <a:ext cx="49124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/>
                <a:t>Read</a:t>
              </a:r>
            </a:p>
            <a:p>
              <a:pPr eaLnBrk="1" hangingPunct="1"/>
              <a:r>
                <a:rPr lang="en-US" sz="1000" dirty="0"/>
                <a:t>p</a:t>
              </a:r>
              <a:r>
                <a:rPr lang="en-US" sz="1000" dirty="0" smtClean="0"/>
                <a:t>orts</a:t>
              </a:r>
              <a:endParaRPr lang="en-US" sz="1000" dirty="0"/>
            </a:p>
          </p:txBody>
        </p:sp>
        <p:sp>
          <p:nvSpPr>
            <p:cNvPr id="144" name="Text Box 424"/>
            <p:cNvSpPr txBox="1">
              <a:spLocks noChangeArrowheads="1"/>
            </p:cNvSpPr>
            <p:nvPr/>
          </p:nvSpPr>
          <p:spPr bwMode="auto">
            <a:xfrm>
              <a:off x="7620000" y="10439400"/>
              <a:ext cx="48577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/>
                <a:t>Write</a:t>
              </a:r>
            </a:p>
            <a:p>
              <a:pPr eaLnBrk="1" hangingPunct="1"/>
              <a:r>
                <a:rPr lang="en-US" sz="1000"/>
                <a:t>p</a:t>
              </a:r>
              <a:r>
                <a:rPr lang="en-US" sz="1000" smtClean="0"/>
                <a:t>orts</a:t>
              </a:r>
              <a:endParaRPr lang="en-US" sz="1000"/>
            </a:p>
          </p:txBody>
        </p:sp>
        <p:sp>
          <p:nvSpPr>
            <p:cNvPr id="145" name="Rectangle 438"/>
            <p:cNvSpPr>
              <a:spLocks noChangeArrowheads="1"/>
            </p:cNvSpPr>
            <p:nvPr/>
          </p:nvSpPr>
          <p:spPr bwMode="auto">
            <a:xfrm>
              <a:off x="6018859" y="11917363"/>
              <a:ext cx="646406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200" dirty="0" smtClean="0">
                  <a:latin typeface="Courier New" charset="0"/>
                </a:rPr>
                <a:t>0x01f</a:t>
              </a:r>
              <a:endParaRPr lang="en-US" sz="1200" dirty="0">
                <a:latin typeface="Courier New" charset="0"/>
              </a:endParaRPr>
            </a:p>
          </p:txBody>
        </p:sp>
        <p:grpSp>
          <p:nvGrpSpPr>
            <p:cNvPr id="146" name="Group 456"/>
            <p:cNvGrpSpPr>
              <a:grpSpLocks/>
            </p:cNvGrpSpPr>
            <p:nvPr/>
          </p:nvGrpSpPr>
          <p:grpSpPr bwMode="auto">
            <a:xfrm>
              <a:off x="6400800" y="9128125"/>
              <a:ext cx="1704975" cy="244475"/>
              <a:chOff x="4032" y="2976"/>
              <a:chExt cx="1074" cy="154"/>
            </a:xfrm>
          </p:grpSpPr>
          <p:sp>
            <p:nvSpPr>
              <p:cNvPr id="147" name="Text Box 457"/>
              <p:cNvSpPr txBox="1">
                <a:spLocks noChangeArrowheads="1"/>
              </p:cNvSpPr>
              <p:nvPr/>
            </p:nvSpPr>
            <p:spPr bwMode="auto">
              <a:xfrm>
                <a:off x="4032" y="2976"/>
                <a:ext cx="30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000"/>
                  <a:t>Read</a:t>
                </a:r>
              </a:p>
            </p:txBody>
          </p:sp>
          <p:sp>
            <p:nvSpPr>
              <p:cNvPr id="148" name="Text Box 458"/>
              <p:cNvSpPr txBox="1">
                <a:spLocks noChangeArrowheads="1"/>
              </p:cNvSpPr>
              <p:nvPr/>
            </p:nvSpPr>
            <p:spPr bwMode="auto">
              <a:xfrm>
                <a:off x="4800" y="2976"/>
                <a:ext cx="30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000"/>
                  <a:t>Write</a:t>
                </a:r>
              </a:p>
            </p:txBody>
          </p:sp>
        </p:grpSp>
      </p:grpSp>
      <p:grpSp>
        <p:nvGrpSpPr>
          <p:cNvPr id="149" name="Group 148"/>
          <p:cNvGrpSpPr/>
          <p:nvPr/>
        </p:nvGrpSpPr>
        <p:grpSpPr>
          <a:xfrm>
            <a:off x="1060450" y="2508250"/>
            <a:ext cx="3429000" cy="3733800"/>
            <a:chOff x="4800600" y="8763000"/>
            <a:chExt cx="3429000" cy="3733800"/>
          </a:xfrm>
        </p:grpSpPr>
        <p:sp>
          <p:nvSpPr>
            <p:cNvPr id="150" name="AutoShape 408"/>
            <p:cNvSpPr>
              <a:spLocks noChangeArrowheads="1"/>
            </p:cNvSpPr>
            <p:nvPr/>
          </p:nvSpPr>
          <p:spPr bwMode="auto">
            <a:xfrm>
              <a:off x="4800600" y="8763000"/>
              <a:ext cx="1600200" cy="30480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1905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>
              <a:outerShdw blurRad="63500" dist="50800" dir="2700000" algn="tl" rotWithShape="0">
                <a:srgbClr val="000000">
                  <a:alpha val="39999"/>
                </a:srgbClr>
              </a:outerShdw>
            </a:effectLst>
          </p:spPr>
          <p:txBody>
            <a:bodyPr wrap="none" tIns="457200" anchorCtr="1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Combinational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l</a:t>
              </a: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ogic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Helvetica" pitchFamily="34" charset="0"/>
                <a:ea typeface="+mn-ea"/>
              </a:endParaRPr>
            </a:p>
          </p:txBody>
        </p:sp>
        <p:sp>
          <p:nvSpPr>
            <p:cNvPr id="151" name="AutoShape 409"/>
            <p:cNvSpPr>
              <a:spLocks noChangeArrowheads="1"/>
            </p:cNvSpPr>
            <p:nvPr/>
          </p:nvSpPr>
          <p:spPr bwMode="auto">
            <a:xfrm>
              <a:off x="5105400" y="9829800"/>
              <a:ext cx="990600" cy="9906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>
              <a:innerShdw dist="50800" dir="13500000">
                <a:prstClr val="black">
                  <a:alpha val="50000"/>
                </a:prstClr>
              </a:innerShdw>
            </a:effec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Helvetica" pitchFamily="34" charset="0"/>
                <a:ea typeface="+mn-ea"/>
              </a:endParaRPr>
            </a:p>
          </p:txBody>
        </p:sp>
        <p:sp>
          <p:nvSpPr>
            <p:cNvPr id="152" name="Rectangle 410"/>
            <p:cNvSpPr>
              <a:spLocks noChangeArrowheads="1"/>
            </p:cNvSpPr>
            <p:nvPr/>
          </p:nvSpPr>
          <p:spPr bwMode="auto">
            <a:xfrm rot="5400000" flipV="1">
              <a:off x="7847013" y="10742613"/>
              <a:ext cx="609600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3" name="AutoShape 411"/>
            <p:cNvSpPr>
              <a:spLocks noChangeArrowheads="1"/>
            </p:cNvSpPr>
            <p:nvPr/>
          </p:nvSpPr>
          <p:spPr bwMode="auto">
            <a:xfrm>
              <a:off x="6400800" y="11201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777777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4" name="AutoShape 412"/>
            <p:cNvSpPr>
              <a:spLocks noChangeArrowheads="1"/>
            </p:cNvSpPr>
            <p:nvPr/>
          </p:nvSpPr>
          <p:spPr bwMode="auto">
            <a:xfrm flipH="1">
              <a:off x="6400800" y="108204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777777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5" name="AutoShape 413"/>
            <p:cNvSpPr>
              <a:spLocks noChangeArrowheads="1"/>
            </p:cNvSpPr>
            <p:nvPr/>
          </p:nvSpPr>
          <p:spPr bwMode="auto">
            <a:xfrm>
              <a:off x="6400800" y="9753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777777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6" name="AutoShape 414"/>
            <p:cNvSpPr>
              <a:spLocks noChangeArrowheads="1"/>
            </p:cNvSpPr>
            <p:nvPr/>
          </p:nvSpPr>
          <p:spPr bwMode="auto">
            <a:xfrm flipH="1">
              <a:off x="6400800" y="9372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777777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7" name="AutoShape 415"/>
            <p:cNvSpPr>
              <a:spLocks noChangeArrowheads="1"/>
            </p:cNvSpPr>
            <p:nvPr/>
          </p:nvSpPr>
          <p:spPr bwMode="auto">
            <a:xfrm rot="5400000" flipH="1">
              <a:off x="5410200" y="105156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777777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8" name="AutoShape 416"/>
            <p:cNvSpPr>
              <a:spLocks noChangeArrowheads="1"/>
            </p:cNvSpPr>
            <p:nvPr/>
          </p:nvSpPr>
          <p:spPr bwMode="auto">
            <a:xfrm rot="5400000" flipH="1">
              <a:off x="5410200" y="98298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777777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9" name="AutoShape 417"/>
            <p:cNvSpPr>
              <a:spLocks noChangeArrowheads="1"/>
            </p:cNvSpPr>
            <p:nvPr/>
          </p:nvSpPr>
          <p:spPr bwMode="auto">
            <a:xfrm rot="5400000" flipH="1">
              <a:off x="5486400" y="11811000"/>
              <a:ext cx="304800" cy="304800"/>
            </a:xfrm>
            <a:prstGeom prst="rightArrow">
              <a:avLst>
                <a:gd name="adj1" fmla="val 37500"/>
                <a:gd name="adj2" fmla="val 58333"/>
              </a:avLst>
            </a:prstGeom>
            <a:solidFill>
              <a:srgbClr val="777777"/>
            </a:solidFill>
            <a:ln w="1905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0" name="Freeform 418"/>
            <p:cNvSpPr>
              <a:spLocks/>
            </p:cNvSpPr>
            <p:nvPr/>
          </p:nvSpPr>
          <p:spPr bwMode="auto">
            <a:xfrm>
              <a:off x="6019800" y="8991600"/>
              <a:ext cx="2209800" cy="3505200"/>
            </a:xfrm>
            <a:custGeom>
              <a:avLst/>
              <a:gdLst>
                <a:gd name="T0" fmla="*/ 240 w 1392"/>
                <a:gd name="T1" fmla="*/ 0 h 2208"/>
                <a:gd name="T2" fmla="*/ 1392 w 1392"/>
                <a:gd name="T3" fmla="*/ 0 h 2208"/>
                <a:gd name="T4" fmla="*/ 1392 w 1392"/>
                <a:gd name="T5" fmla="*/ 2160 h 2208"/>
                <a:gd name="T6" fmla="*/ 144 w 1392"/>
                <a:gd name="T7" fmla="*/ 2160 h 2208"/>
                <a:gd name="T8" fmla="*/ 144 w 1392"/>
                <a:gd name="T9" fmla="*/ 2208 h 2208"/>
                <a:gd name="T10" fmla="*/ 0 w 1392"/>
                <a:gd name="T11" fmla="*/ 2112 h 2208"/>
                <a:gd name="T12" fmla="*/ 144 w 1392"/>
                <a:gd name="T13" fmla="*/ 2016 h 2208"/>
                <a:gd name="T14" fmla="*/ 144 w 1392"/>
                <a:gd name="T15" fmla="*/ 2064 h 2208"/>
                <a:gd name="T16" fmla="*/ 1296 w 1392"/>
                <a:gd name="T17" fmla="*/ 2064 h 2208"/>
                <a:gd name="T18" fmla="*/ 1296 w 1392"/>
                <a:gd name="T19" fmla="*/ 1440 h 2208"/>
                <a:gd name="T20" fmla="*/ 1200 w 1392"/>
                <a:gd name="T21" fmla="*/ 1440 h 2208"/>
                <a:gd name="T22" fmla="*/ 1200 w 1392"/>
                <a:gd name="T23" fmla="*/ 1488 h 2208"/>
                <a:gd name="T24" fmla="*/ 1056 w 1392"/>
                <a:gd name="T25" fmla="*/ 1392 h 2208"/>
                <a:gd name="T26" fmla="*/ 1200 w 1392"/>
                <a:gd name="T27" fmla="*/ 1296 h 2208"/>
                <a:gd name="T28" fmla="*/ 1200 w 1392"/>
                <a:gd name="T29" fmla="*/ 1344 h 2208"/>
                <a:gd name="T30" fmla="*/ 1296 w 1392"/>
                <a:gd name="T31" fmla="*/ 1344 h 2208"/>
                <a:gd name="T32" fmla="*/ 1296 w 1392"/>
                <a:gd name="T33" fmla="*/ 480 h 2208"/>
                <a:gd name="T34" fmla="*/ 1248 w 1392"/>
                <a:gd name="T35" fmla="*/ 480 h 2208"/>
                <a:gd name="T36" fmla="*/ 1248 w 1392"/>
                <a:gd name="T37" fmla="*/ 528 h 2208"/>
                <a:gd name="T38" fmla="*/ 1104 w 1392"/>
                <a:gd name="T39" fmla="*/ 432 h 2208"/>
                <a:gd name="T40" fmla="*/ 1248 w 1392"/>
                <a:gd name="T41" fmla="*/ 336 h 2208"/>
                <a:gd name="T42" fmla="*/ 1248 w 1392"/>
                <a:gd name="T43" fmla="*/ 384 h 2208"/>
                <a:gd name="T44" fmla="*/ 1296 w 1392"/>
                <a:gd name="T45" fmla="*/ 384 h 2208"/>
                <a:gd name="T46" fmla="*/ 1296 w 1392"/>
                <a:gd name="T47" fmla="*/ 96 h 2208"/>
                <a:gd name="T48" fmla="*/ 240 w 1392"/>
                <a:gd name="T49" fmla="*/ 96 h 2208"/>
                <a:gd name="T50" fmla="*/ 240 w 1392"/>
                <a:gd name="T51" fmla="*/ 0 h 2208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392"/>
                <a:gd name="T79" fmla="*/ 0 h 2208"/>
                <a:gd name="T80" fmla="*/ 1392 w 1392"/>
                <a:gd name="T81" fmla="*/ 2208 h 2208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392" h="2208">
                  <a:moveTo>
                    <a:pt x="240" y="0"/>
                  </a:moveTo>
                  <a:lnTo>
                    <a:pt x="1392" y="0"/>
                  </a:lnTo>
                  <a:lnTo>
                    <a:pt x="1392" y="2160"/>
                  </a:lnTo>
                  <a:lnTo>
                    <a:pt x="144" y="2160"/>
                  </a:lnTo>
                  <a:lnTo>
                    <a:pt x="144" y="2208"/>
                  </a:lnTo>
                  <a:lnTo>
                    <a:pt x="0" y="2112"/>
                  </a:lnTo>
                  <a:lnTo>
                    <a:pt x="144" y="2016"/>
                  </a:lnTo>
                  <a:lnTo>
                    <a:pt x="144" y="2064"/>
                  </a:lnTo>
                  <a:lnTo>
                    <a:pt x="1296" y="2064"/>
                  </a:lnTo>
                  <a:lnTo>
                    <a:pt x="1296" y="1440"/>
                  </a:lnTo>
                  <a:lnTo>
                    <a:pt x="1200" y="1440"/>
                  </a:lnTo>
                  <a:lnTo>
                    <a:pt x="1200" y="1488"/>
                  </a:lnTo>
                  <a:lnTo>
                    <a:pt x="1056" y="1392"/>
                  </a:lnTo>
                  <a:lnTo>
                    <a:pt x="1200" y="1296"/>
                  </a:lnTo>
                  <a:lnTo>
                    <a:pt x="1200" y="1344"/>
                  </a:lnTo>
                  <a:lnTo>
                    <a:pt x="1296" y="1344"/>
                  </a:lnTo>
                  <a:lnTo>
                    <a:pt x="1296" y="480"/>
                  </a:lnTo>
                  <a:lnTo>
                    <a:pt x="1248" y="480"/>
                  </a:lnTo>
                  <a:lnTo>
                    <a:pt x="1248" y="528"/>
                  </a:lnTo>
                  <a:lnTo>
                    <a:pt x="1104" y="432"/>
                  </a:lnTo>
                  <a:lnTo>
                    <a:pt x="1248" y="336"/>
                  </a:lnTo>
                  <a:lnTo>
                    <a:pt x="1248" y="384"/>
                  </a:lnTo>
                  <a:lnTo>
                    <a:pt x="1296" y="384"/>
                  </a:lnTo>
                  <a:lnTo>
                    <a:pt x="1296" y="96"/>
                  </a:lnTo>
                  <a:lnTo>
                    <a:pt x="240" y="96"/>
                  </a:lnTo>
                  <a:lnTo>
                    <a:pt x="240" y="0"/>
                  </a:lnTo>
                  <a:close/>
                </a:path>
              </a:pathLst>
            </a:custGeom>
            <a:solidFill>
              <a:srgbClr val="777777"/>
            </a:solidFill>
            <a:ln w="1905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1" name="Rectangle 419"/>
            <p:cNvSpPr>
              <a:spLocks noChangeArrowheads="1"/>
            </p:cNvSpPr>
            <p:nvPr/>
          </p:nvSpPr>
          <p:spPr bwMode="auto">
            <a:xfrm>
              <a:off x="6705600" y="9372600"/>
              <a:ext cx="10668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Data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memory</a:t>
              </a:r>
            </a:p>
          </p:txBody>
        </p:sp>
        <p:sp>
          <p:nvSpPr>
            <p:cNvPr id="162" name="Rectangle 420"/>
            <p:cNvSpPr>
              <a:spLocks noChangeArrowheads="1"/>
            </p:cNvSpPr>
            <p:nvPr/>
          </p:nvSpPr>
          <p:spPr bwMode="auto">
            <a:xfrm>
              <a:off x="6705600" y="10836275"/>
              <a:ext cx="990600" cy="6858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Register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" pitchFamily="34" charset="0"/>
                  <a:ea typeface="+mn-ea"/>
                </a:rPr>
                <a:t>file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+mn-ea"/>
                </a:rPr>
                <a:t>%</a:t>
              </a:r>
              <a:r>
                <a:rPr kumimoji="0" lang="en-US" sz="8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+mn-ea"/>
                </a:rPr>
                <a:t>rbx</a:t>
              </a:r>
              <a:r>
                <a:rPr kumimoji="0" lang="en-US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+mn-ea"/>
                </a:rPr>
                <a:t> </a:t>
              </a: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+mn-ea"/>
                </a:rPr>
                <a:t>= 0x300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Helvetica" pitchFamily="34" charset="0"/>
                <a:ea typeface="+mn-ea"/>
              </a:endParaRPr>
            </a:p>
          </p:txBody>
        </p:sp>
        <p:sp>
          <p:nvSpPr>
            <p:cNvPr id="163" name="Rectangle 421"/>
            <p:cNvSpPr>
              <a:spLocks noChangeArrowheads="1"/>
            </p:cNvSpPr>
            <p:nvPr/>
          </p:nvSpPr>
          <p:spPr bwMode="auto">
            <a:xfrm>
              <a:off x="5257800" y="12115800"/>
              <a:ext cx="7620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25401" dir="2700000" algn="tl" rotWithShape="0">
                <a:srgbClr val="000000">
                  <a:alpha val="39999"/>
                </a:srgbClr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</a:rPr>
                <a:t>PC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+mn-ea"/>
                </a:rPr>
                <a:t>0x016</a:t>
              </a:r>
              <a:endParaRPr kumimoji="0" lang="en-US" sz="10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n-ea"/>
              </a:endParaRPr>
            </a:p>
          </p:txBody>
        </p:sp>
        <p:sp>
          <p:nvSpPr>
            <p:cNvPr id="164" name="Rectangle 422"/>
            <p:cNvSpPr>
              <a:spLocks noChangeArrowheads="1"/>
            </p:cNvSpPr>
            <p:nvPr/>
          </p:nvSpPr>
          <p:spPr bwMode="auto">
            <a:xfrm>
              <a:off x="5257800" y="10134600"/>
              <a:ext cx="609600" cy="381000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</a:rPr>
                <a:t>CC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  <a:ea typeface="+mn-ea"/>
                </a:rPr>
                <a:t>000</a:t>
              </a: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n-ea"/>
              </a:endParaRPr>
            </a:p>
          </p:txBody>
        </p:sp>
        <p:sp>
          <p:nvSpPr>
            <p:cNvPr id="165" name="Text Box 423"/>
            <p:cNvSpPr txBox="1">
              <a:spLocks noChangeArrowheads="1"/>
            </p:cNvSpPr>
            <p:nvPr/>
          </p:nvSpPr>
          <p:spPr bwMode="auto">
            <a:xfrm>
              <a:off x="6428725" y="10439400"/>
              <a:ext cx="42992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Read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p</a:t>
              </a:r>
              <a:r>
                <a:rPr kumimoji="0" lang="en-US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orts</a:t>
              </a:r>
              <a:endPara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charset="0"/>
                <a:ea typeface="ＭＳ Ｐゴシック" charset="0"/>
              </a:endParaRPr>
            </a:p>
          </p:txBody>
        </p:sp>
        <p:sp>
          <p:nvSpPr>
            <p:cNvPr id="166" name="Text Box 424"/>
            <p:cNvSpPr txBox="1">
              <a:spLocks noChangeArrowheads="1"/>
            </p:cNvSpPr>
            <p:nvPr/>
          </p:nvSpPr>
          <p:spPr bwMode="auto">
            <a:xfrm>
              <a:off x="7648726" y="10439400"/>
              <a:ext cx="428322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 eaLnBrk="0" hangingPunct="0"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Write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p</a:t>
              </a:r>
              <a:r>
                <a:rPr kumimoji="0" lang="en-US" sz="8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Helvetica" charset="0"/>
                  <a:ea typeface="ＭＳ Ｐゴシック" charset="0"/>
                </a:rPr>
                <a:t>orts</a:t>
              </a:r>
              <a:endParaRPr kumimoji="0" lang="en-US" sz="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charset="0"/>
                <a:ea typeface="ＭＳ Ｐゴシック" charset="0"/>
              </a:endParaRPr>
            </a:p>
          </p:txBody>
        </p:sp>
        <p:sp>
          <p:nvSpPr>
            <p:cNvPr id="167" name="Rectangle 438"/>
            <p:cNvSpPr>
              <a:spLocks noChangeArrowheads="1"/>
            </p:cNvSpPr>
            <p:nvPr/>
          </p:nvSpPr>
          <p:spPr bwMode="auto">
            <a:xfrm>
              <a:off x="6038098" y="11917363"/>
              <a:ext cx="607928" cy="261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charset="0"/>
                </a:rPr>
                <a:t>0x01f</a:t>
              </a:r>
              <a:endParaRPr kumimoji="0" lang="en-US" sz="10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charset="0"/>
              </a:endParaRPr>
            </a:p>
          </p:txBody>
        </p:sp>
        <p:grpSp>
          <p:nvGrpSpPr>
            <p:cNvPr id="168" name="Group 456"/>
            <p:cNvGrpSpPr>
              <a:grpSpLocks/>
            </p:cNvGrpSpPr>
            <p:nvPr/>
          </p:nvGrpSpPr>
          <p:grpSpPr bwMode="auto">
            <a:xfrm>
              <a:off x="6429375" y="9128125"/>
              <a:ext cx="1644650" cy="215900"/>
              <a:chOff x="4050" y="2976"/>
              <a:chExt cx="1036" cy="136"/>
            </a:xfrm>
          </p:grpSpPr>
          <p:sp>
            <p:nvSpPr>
              <p:cNvPr id="169" name="Text Box 457"/>
              <p:cNvSpPr txBox="1">
                <a:spLocks noChangeArrowheads="1"/>
              </p:cNvSpPr>
              <p:nvPr/>
            </p:nvSpPr>
            <p:spPr bwMode="auto">
              <a:xfrm>
                <a:off x="4050" y="2976"/>
                <a:ext cx="271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Helvetica" charset="0"/>
                    <a:ea typeface="ＭＳ Ｐゴシック" charset="0"/>
                  </a:rPr>
                  <a:t>Read</a:t>
                </a:r>
              </a:p>
            </p:txBody>
          </p:sp>
          <p:sp>
            <p:nvSpPr>
              <p:cNvPr id="170" name="Text Box 458"/>
              <p:cNvSpPr txBox="1">
                <a:spLocks noChangeArrowheads="1"/>
              </p:cNvSpPr>
              <p:nvPr/>
            </p:nvSpPr>
            <p:spPr bwMode="auto">
              <a:xfrm>
                <a:off x="4819" y="2976"/>
                <a:ext cx="267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28575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 eaLnBrk="0" hangingPunct="0"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Helvetica" charset="0"/>
                    <a:ea typeface="ＭＳ Ｐゴシック" charset="0"/>
                  </a:rPr>
                  <a:t>Write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38961669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SEQ Summary</a:t>
            </a:r>
          </a:p>
        </p:txBody>
      </p:sp>
      <p:sp>
        <p:nvSpPr>
          <p:cNvPr id="379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Implementation</a:t>
            </a:r>
          </a:p>
          <a:p>
            <a:pPr lvl="1"/>
            <a:r>
              <a:rPr lang="en-US" dirty="0"/>
              <a:t>Express every instruction as series of simple steps</a:t>
            </a:r>
          </a:p>
          <a:p>
            <a:pPr lvl="1"/>
            <a:r>
              <a:rPr lang="en-US" dirty="0"/>
              <a:t>Follow same general flow for each instruction type</a:t>
            </a:r>
          </a:p>
          <a:p>
            <a:pPr lvl="1"/>
            <a:r>
              <a:rPr lang="en-US" dirty="0"/>
              <a:t>Assemble registers, memories, predesigned combinational blocks</a:t>
            </a:r>
          </a:p>
          <a:p>
            <a:pPr lvl="1"/>
            <a:r>
              <a:rPr lang="en-US" dirty="0"/>
              <a:t>Connect with control logic</a:t>
            </a:r>
          </a:p>
          <a:p>
            <a:r>
              <a:rPr lang="en-US" dirty="0"/>
              <a:t>Limitations</a:t>
            </a:r>
          </a:p>
          <a:p>
            <a:pPr lvl="1"/>
            <a:r>
              <a:rPr lang="en-US" dirty="0"/>
              <a:t>Too slow to be practical</a:t>
            </a:r>
          </a:p>
          <a:p>
            <a:pPr lvl="1"/>
            <a:r>
              <a:rPr lang="en-US" dirty="0"/>
              <a:t>In one cycle, must propagate through instruction memory, register file, ALU, and data memory</a:t>
            </a:r>
          </a:p>
          <a:p>
            <a:pPr lvl="1"/>
            <a:r>
              <a:rPr lang="en-US" dirty="0"/>
              <a:t>Would need to run clock very slowly</a:t>
            </a:r>
          </a:p>
          <a:p>
            <a:pPr lvl="1"/>
            <a:r>
              <a:rPr lang="en-US" dirty="0"/>
              <a:t>Hardware units only active for fraction of clock cycle</a:t>
            </a:r>
          </a:p>
        </p:txBody>
      </p:sp>
    </p:spTree>
    <p:extLst>
      <p:ext uri="{BB962C8B-B14F-4D97-AF65-F5344CB8AC3E}">
        <p14:creationId xmlns:p14="http://schemas.microsoft.com/office/powerpoint/2010/main" val="82803099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Building Blocks</a:t>
            </a:r>
          </a:p>
        </p:txBody>
      </p:sp>
      <p:sp>
        <p:nvSpPr>
          <p:cNvPr id="324677" name="Rectangle 69"/>
          <p:cNvSpPr>
            <a:spLocks noGrp="1" noChangeArrowheads="1"/>
          </p:cNvSpPr>
          <p:nvPr>
            <p:ph type="body" idx="1"/>
          </p:nvPr>
        </p:nvSpPr>
        <p:spPr>
          <a:xfrm>
            <a:off x="290513" y="1219200"/>
            <a:ext cx="4967287" cy="5213350"/>
          </a:xfrm>
        </p:spPr>
        <p:txBody>
          <a:bodyPr/>
          <a:lstStyle/>
          <a:p>
            <a:r>
              <a:rPr lang="en-US"/>
              <a:t>Combinational Logic</a:t>
            </a:r>
          </a:p>
          <a:p>
            <a:pPr lvl="1"/>
            <a:r>
              <a:rPr lang="en-US"/>
              <a:t>Compute Boolean functions of inputs</a:t>
            </a:r>
          </a:p>
          <a:p>
            <a:pPr lvl="1"/>
            <a:r>
              <a:rPr lang="en-US"/>
              <a:t>Continuously respond to input changes</a:t>
            </a:r>
          </a:p>
          <a:p>
            <a:pPr lvl="1"/>
            <a:r>
              <a:rPr lang="en-US"/>
              <a:t>Operate on data and implement control</a:t>
            </a:r>
          </a:p>
          <a:p>
            <a:endParaRPr lang="en-US"/>
          </a:p>
          <a:p>
            <a:r>
              <a:rPr lang="en-US"/>
              <a:t>Storage Elements</a:t>
            </a:r>
          </a:p>
          <a:p>
            <a:pPr lvl="1"/>
            <a:r>
              <a:rPr lang="en-US"/>
              <a:t>Store bits</a:t>
            </a:r>
          </a:p>
          <a:p>
            <a:pPr lvl="1"/>
            <a:r>
              <a:rPr lang="en-US"/>
              <a:t>Addressable memories</a:t>
            </a:r>
          </a:p>
          <a:p>
            <a:pPr lvl="1"/>
            <a:r>
              <a:rPr lang="en-US"/>
              <a:t>Non-addressable registers</a:t>
            </a:r>
          </a:p>
          <a:p>
            <a:pPr lvl="1"/>
            <a:r>
              <a:rPr lang="en-US"/>
              <a:t>Loaded only as clock rises</a:t>
            </a:r>
          </a:p>
        </p:txBody>
      </p:sp>
      <p:grpSp>
        <p:nvGrpSpPr>
          <p:cNvPr id="324633" name="Group 25"/>
          <p:cNvGrpSpPr>
            <a:grpSpLocks/>
          </p:cNvGrpSpPr>
          <p:nvPr/>
        </p:nvGrpSpPr>
        <p:grpSpPr bwMode="auto">
          <a:xfrm>
            <a:off x="4648200" y="4343400"/>
            <a:ext cx="2817813" cy="1600200"/>
            <a:chOff x="2163" y="624"/>
            <a:chExt cx="1775" cy="1008"/>
          </a:xfrm>
        </p:grpSpPr>
        <p:sp>
          <p:nvSpPr>
            <p:cNvPr id="324613" name="Rectangle 5"/>
            <p:cNvSpPr>
              <a:spLocks noChangeArrowheads="1"/>
            </p:cNvSpPr>
            <p:nvPr/>
          </p:nvSpPr>
          <p:spPr bwMode="auto">
            <a:xfrm>
              <a:off x="2451" y="672"/>
              <a:ext cx="960" cy="96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Register</a:t>
              </a:r>
            </a:p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file</a:t>
              </a:r>
            </a:p>
          </p:txBody>
        </p:sp>
        <p:sp>
          <p:nvSpPr>
            <p:cNvPr id="324614" name="Text Box 6"/>
            <p:cNvSpPr txBox="1">
              <a:spLocks noChangeArrowheads="1"/>
            </p:cNvSpPr>
            <p:nvPr/>
          </p:nvSpPr>
          <p:spPr bwMode="auto">
            <a:xfrm>
              <a:off x="2451" y="816"/>
              <a:ext cx="19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sz="1000" b="0"/>
                <a:t>A</a:t>
              </a:r>
            </a:p>
          </p:txBody>
        </p:sp>
        <p:sp>
          <p:nvSpPr>
            <p:cNvPr id="324615" name="Text Box 7"/>
            <p:cNvSpPr txBox="1">
              <a:spLocks noChangeArrowheads="1"/>
            </p:cNvSpPr>
            <p:nvPr/>
          </p:nvSpPr>
          <p:spPr bwMode="auto">
            <a:xfrm>
              <a:off x="2451" y="1344"/>
              <a:ext cx="19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sz="1000" b="0"/>
                <a:t>B</a:t>
              </a:r>
            </a:p>
          </p:txBody>
        </p:sp>
        <p:sp>
          <p:nvSpPr>
            <p:cNvPr id="324616" name="Text Box 8"/>
            <p:cNvSpPr txBox="1">
              <a:spLocks noChangeArrowheads="1"/>
            </p:cNvSpPr>
            <p:nvPr/>
          </p:nvSpPr>
          <p:spPr bwMode="auto">
            <a:xfrm>
              <a:off x="3219" y="1056"/>
              <a:ext cx="19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sz="1000" b="0"/>
                <a:t>W</a:t>
              </a:r>
            </a:p>
          </p:txBody>
        </p:sp>
        <p:sp>
          <p:nvSpPr>
            <p:cNvPr id="324617" name="Oval 9"/>
            <p:cNvSpPr>
              <a:spLocks noChangeArrowheads="1"/>
            </p:cNvSpPr>
            <p:nvPr/>
          </p:nvSpPr>
          <p:spPr bwMode="auto">
            <a:xfrm>
              <a:off x="3411" y="1056"/>
              <a:ext cx="288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900" b="0"/>
                <a:t>dstW</a:t>
              </a:r>
            </a:p>
          </p:txBody>
        </p:sp>
        <p:sp>
          <p:nvSpPr>
            <p:cNvPr id="324618" name="Oval 10"/>
            <p:cNvSpPr>
              <a:spLocks noChangeArrowheads="1"/>
            </p:cNvSpPr>
            <p:nvPr/>
          </p:nvSpPr>
          <p:spPr bwMode="auto">
            <a:xfrm>
              <a:off x="2163" y="816"/>
              <a:ext cx="288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900" b="0"/>
                <a:t>srcA</a:t>
              </a:r>
            </a:p>
          </p:txBody>
        </p:sp>
        <p:sp>
          <p:nvSpPr>
            <p:cNvPr id="324619" name="Line 11"/>
            <p:cNvSpPr>
              <a:spLocks noChangeShapeType="1"/>
            </p:cNvSpPr>
            <p:nvPr/>
          </p:nvSpPr>
          <p:spPr bwMode="auto">
            <a:xfrm rot="16200000" flipV="1">
              <a:off x="2307" y="672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4620" name="Line 12"/>
            <p:cNvSpPr>
              <a:spLocks noChangeShapeType="1"/>
            </p:cNvSpPr>
            <p:nvPr/>
          </p:nvSpPr>
          <p:spPr bwMode="auto">
            <a:xfrm rot="5400000" flipH="1" flipV="1">
              <a:off x="2306" y="865"/>
              <a:ext cx="0" cy="28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4621" name="Line 13"/>
            <p:cNvSpPr>
              <a:spLocks noChangeShapeType="1"/>
            </p:cNvSpPr>
            <p:nvPr/>
          </p:nvSpPr>
          <p:spPr bwMode="auto">
            <a:xfrm rot="16200000" flipV="1">
              <a:off x="2307" y="1200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4622" name="Line 14"/>
            <p:cNvSpPr>
              <a:spLocks noChangeShapeType="1"/>
            </p:cNvSpPr>
            <p:nvPr/>
          </p:nvSpPr>
          <p:spPr bwMode="auto">
            <a:xfrm rot="5400000" flipH="1" flipV="1">
              <a:off x="2306" y="1393"/>
              <a:ext cx="0" cy="28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4623" name="Line 15"/>
            <p:cNvSpPr>
              <a:spLocks noChangeShapeType="1"/>
            </p:cNvSpPr>
            <p:nvPr/>
          </p:nvSpPr>
          <p:spPr bwMode="auto">
            <a:xfrm rot="16200000" flipV="1">
              <a:off x="3555" y="912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4624" name="Line 16"/>
            <p:cNvSpPr>
              <a:spLocks noChangeShapeType="1"/>
            </p:cNvSpPr>
            <p:nvPr/>
          </p:nvSpPr>
          <p:spPr bwMode="auto">
            <a:xfrm rot="16200000" flipV="1">
              <a:off x="3554" y="1105"/>
              <a:ext cx="0" cy="28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4625" name="Oval 17"/>
            <p:cNvSpPr>
              <a:spLocks noChangeArrowheads="1"/>
            </p:cNvSpPr>
            <p:nvPr/>
          </p:nvSpPr>
          <p:spPr bwMode="auto">
            <a:xfrm>
              <a:off x="2163" y="624"/>
              <a:ext cx="288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900" b="0"/>
                <a:t>valA</a:t>
              </a:r>
            </a:p>
          </p:txBody>
        </p:sp>
        <p:sp>
          <p:nvSpPr>
            <p:cNvPr id="324626" name="Oval 18"/>
            <p:cNvSpPr>
              <a:spLocks noChangeArrowheads="1"/>
            </p:cNvSpPr>
            <p:nvPr/>
          </p:nvSpPr>
          <p:spPr bwMode="auto">
            <a:xfrm>
              <a:off x="2163" y="1344"/>
              <a:ext cx="288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900" b="0"/>
                <a:t>srcB</a:t>
              </a:r>
            </a:p>
          </p:txBody>
        </p:sp>
        <p:sp>
          <p:nvSpPr>
            <p:cNvPr id="324627" name="Oval 19"/>
            <p:cNvSpPr>
              <a:spLocks noChangeArrowheads="1"/>
            </p:cNvSpPr>
            <p:nvPr/>
          </p:nvSpPr>
          <p:spPr bwMode="auto">
            <a:xfrm>
              <a:off x="2163" y="1152"/>
              <a:ext cx="288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900" b="0"/>
                <a:t>valB</a:t>
              </a:r>
            </a:p>
          </p:txBody>
        </p:sp>
        <p:sp>
          <p:nvSpPr>
            <p:cNvPr id="324628" name="Oval 20"/>
            <p:cNvSpPr>
              <a:spLocks noChangeArrowheads="1"/>
            </p:cNvSpPr>
            <p:nvPr/>
          </p:nvSpPr>
          <p:spPr bwMode="auto">
            <a:xfrm>
              <a:off x="3411" y="864"/>
              <a:ext cx="288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900" b="0"/>
                <a:t>valW</a:t>
              </a:r>
            </a:p>
          </p:txBody>
        </p:sp>
        <p:sp>
          <p:nvSpPr>
            <p:cNvPr id="324631" name="Line 23"/>
            <p:cNvSpPr>
              <a:spLocks noChangeShapeType="1"/>
            </p:cNvSpPr>
            <p:nvPr/>
          </p:nvSpPr>
          <p:spPr bwMode="auto">
            <a:xfrm rot="-5400000" flipH="1" flipV="1">
              <a:off x="3504" y="139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4632" name="Rectangle 24"/>
            <p:cNvSpPr>
              <a:spLocks noChangeArrowheads="1"/>
            </p:cNvSpPr>
            <p:nvPr/>
          </p:nvSpPr>
          <p:spPr bwMode="auto">
            <a:xfrm>
              <a:off x="3600" y="1392"/>
              <a:ext cx="338" cy="179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 sz="1400" b="0"/>
                <a:t>Clock</a:t>
              </a:r>
            </a:p>
          </p:txBody>
        </p:sp>
      </p:grpSp>
      <p:grpSp>
        <p:nvGrpSpPr>
          <p:cNvPr id="324663" name="Group 55"/>
          <p:cNvGrpSpPr>
            <a:grpSpLocks/>
          </p:cNvGrpSpPr>
          <p:nvPr/>
        </p:nvGrpSpPr>
        <p:grpSpPr bwMode="auto">
          <a:xfrm>
            <a:off x="4572000" y="762000"/>
            <a:ext cx="1685925" cy="1752600"/>
            <a:chOff x="1434" y="2352"/>
            <a:chExt cx="1062" cy="1104"/>
          </a:xfrm>
        </p:grpSpPr>
        <p:sp>
          <p:nvSpPr>
            <p:cNvPr id="324637" name="Line 29"/>
            <p:cNvSpPr>
              <a:spLocks noChangeShapeType="1"/>
            </p:cNvSpPr>
            <p:nvPr/>
          </p:nvSpPr>
          <p:spPr bwMode="auto">
            <a:xfrm rot="5400000">
              <a:off x="2064" y="2640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324638" name="Group 30"/>
            <p:cNvGrpSpPr>
              <a:grpSpLocks/>
            </p:cNvGrpSpPr>
            <p:nvPr/>
          </p:nvGrpSpPr>
          <p:grpSpPr bwMode="auto">
            <a:xfrm>
              <a:off x="2016" y="2640"/>
              <a:ext cx="288" cy="816"/>
              <a:chOff x="3984" y="2832"/>
              <a:chExt cx="288" cy="816"/>
            </a:xfrm>
          </p:grpSpPr>
          <p:sp>
            <p:nvSpPr>
              <p:cNvPr id="324639" name="Freeform 31"/>
              <p:cNvSpPr>
                <a:spLocks/>
              </p:cNvSpPr>
              <p:nvPr/>
            </p:nvSpPr>
            <p:spPr bwMode="auto">
              <a:xfrm>
                <a:off x="3984" y="2832"/>
                <a:ext cx="288" cy="8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8" y="192"/>
                  </a:cxn>
                  <a:cxn ang="0">
                    <a:pos x="288" y="624"/>
                  </a:cxn>
                  <a:cxn ang="0">
                    <a:pos x="0" y="816"/>
                  </a:cxn>
                  <a:cxn ang="0">
                    <a:pos x="0" y="0"/>
                  </a:cxn>
                </a:cxnLst>
                <a:rect l="0" t="0" r="r" b="b"/>
                <a:pathLst>
                  <a:path w="288" h="816">
                    <a:moveTo>
                      <a:pt x="0" y="0"/>
                    </a:moveTo>
                    <a:lnTo>
                      <a:pt x="288" y="192"/>
                    </a:lnTo>
                    <a:lnTo>
                      <a:pt x="288" y="624"/>
                    </a:lnTo>
                    <a:lnTo>
                      <a:pt x="0" y="81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9FF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4640" name="Text Box 32"/>
              <p:cNvSpPr txBox="1">
                <a:spLocks noChangeArrowheads="1"/>
              </p:cNvSpPr>
              <p:nvPr/>
            </p:nvSpPr>
            <p:spPr bwMode="auto">
              <a:xfrm>
                <a:off x="4032" y="2976"/>
                <a:ext cx="240" cy="5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600" b="0"/>
                  <a:t>A</a:t>
                </a:r>
              </a:p>
              <a:p>
                <a:pPr algn="l" eaLnBrk="1" hangingPunct="1">
                  <a:lnSpc>
                    <a:spcPct val="100000"/>
                  </a:lnSpc>
                </a:pPr>
                <a:r>
                  <a:rPr lang="en-US" sz="1600" b="0"/>
                  <a:t>L</a:t>
                </a:r>
              </a:p>
              <a:p>
                <a:pPr algn="l" eaLnBrk="1" hangingPunct="1">
                  <a:lnSpc>
                    <a:spcPct val="100000"/>
                  </a:lnSpc>
                </a:pPr>
                <a:r>
                  <a:rPr lang="en-US" sz="1600" b="0"/>
                  <a:t>U</a:t>
                </a:r>
              </a:p>
            </p:txBody>
          </p:sp>
        </p:grpSp>
        <p:sp>
          <p:nvSpPr>
            <p:cNvPr id="324642" name="Line 34"/>
            <p:cNvSpPr>
              <a:spLocks noChangeShapeType="1"/>
            </p:cNvSpPr>
            <p:nvPr/>
          </p:nvSpPr>
          <p:spPr bwMode="auto">
            <a:xfrm rot="5400000" flipV="1">
              <a:off x="2400" y="2928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4643" name="Rectangle 35"/>
            <p:cNvSpPr>
              <a:spLocks noChangeArrowheads="1"/>
            </p:cNvSpPr>
            <p:nvPr/>
          </p:nvSpPr>
          <p:spPr bwMode="auto">
            <a:xfrm>
              <a:off x="1968" y="2352"/>
              <a:ext cx="39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fun</a:t>
              </a:r>
            </a:p>
          </p:txBody>
        </p:sp>
        <p:sp>
          <p:nvSpPr>
            <p:cNvPr id="324657" name="Line 49"/>
            <p:cNvSpPr>
              <a:spLocks noChangeShapeType="1"/>
            </p:cNvSpPr>
            <p:nvPr/>
          </p:nvSpPr>
          <p:spPr bwMode="auto">
            <a:xfrm>
              <a:off x="1824" y="2784"/>
              <a:ext cx="192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24658" name="Line 50"/>
            <p:cNvSpPr>
              <a:spLocks noChangeShapeType="1"/>
            </p:cNvSpPr>
            <p:nvPr/>
          </p:nvSpPr>
          <p:spPr bwMode="auto">
            <a:xfrm>
              <a:off x="1824" y="3312"/>
              <a:ext cx="192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24659" name="Rectangle 51"/>
            <p:cNvSpPr>
              <a:spLocks noChangeArrowheads="1"/>
            </p:cNvSpPr>
            <p:nvPr/>
          </p:nvSpPr>
          <p:spPr bwMode="auto">
            <a:xfrm>
              <a:off x="1440" y="2688"/>
              <a:ext cx="39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A</a:t>
              </a:r>
            </a:p>
          </p:txBody>
        </p:sp>
        <p:sp>
          <p:nvSpPr>
            <p:cNvPr id="324660" name="Rectangle 52"/>
            <p:cNvSpPr>
              <a:spLocks noChangeArrowheads="1"/>
            </p:cNvSpPr>
            <p:nvPr/>
          </p:nvSpPr>
          <p:spPr bwMode="auto">
            <a:xfrm>
              <a:off x="1434" y="3196"/>
              <a:ext cx="39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B</a:t>
              </a:r>
            </a:p>
          </p:txBody>
        </p:sp>
      </p:grpSp>
      <p:grpSp>
        <p:nvGrpSpPr>
          <p:cNvPr id="324665" name="Group 57"/>
          <p:cNvGrpSpPr>
            <a:grpSpLocks/>
          </p:cNvGrpSpPr>
          <p:nvPr/>
        </p:nvGrpSpPr>
        <p:grpSpPr bwMode="auto">
          <a:xfrm>
            <a:off x="6096000" y="2209800"/>
            <a:ext cx="1371600" cy="1128713"/>
            <a:chOff x="2304" y="2928"/>
            <a:chExt cx="864" cy="711"/>
          </a:xfrm>
        </p:grpSpPr>
        <p:sp>
          <p:nvSpPr>
            <p:cNvPr id="324644" name="Line 36"/>
            <p:cNvSpPr>
              <a:spLocks noChangeShapeType="1"/>
            </p:cNvSpPr>
            <p:nvPr/>
          </p:nvSpPr>
          <p:spPr bwMode="auto">
            <a:xfrm>
              <a:off x="2880" y="3216"/>
              <a:ext cx="288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4647" name="AutoShape 39"/>
            <p:cNvSpPr>
              <a:spLocks noChangeArrowheads="1"/>
            </p:cNvSpPr>
            <p:nvPr/>
          </p:nvSpPr>
          <p:spPr bwMode="auto">
            <a:xfrm>
              <a:off x="2496" y="2928"/>
              <a:ext cx="423" cy="672"/>
            </a:xfrm>
            <a:prstGeom prst="roundRect">
              <a:avLst>
                <a:gd name="adj" fmla="val 16667"/>
              </a:avLst>
            </a:prstGeom>
            <a:solidFill>
              <a:srgbClr val="CCE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b="0"/>
                <a:t>MUX</a:t>
              </a:r>
            </a:p>
          </p:txBody>
        </p:sp>
        <p:sp>
          <p:nvSpPr>
            <p:cNvPr id="324649" name="Rectangle 41"/>
            <p:cNvSpPr>
              <a:spLocks noChangeArrowheads="1"/>
            </p:cNvSpPr>
            <p:nvPr/>
          </p:nvSpPr>
          <p:spPr bwMode="auto">
            <a:xfrm>
              <a:off x="2496" y="2928"/>
              <a:ext cx="2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b="0"/>
                <a:t>0</a:t>
              </a:r>
            </a:p>
          </p:txBody>
        </p:sp>
        <p:sp>
          <p:nvSpPr>
            <p:cNvPr id="324650" name="Rectangle 42"/>
            <p:cNvSpPr>
              <a:spLocks noChangeArrowheads="1"/>
            </p:cNvSpPr>
            <p:nvPr/>
          </p:nvSpPr>
          <p:spPr bwMode="auto">
            <a:xfrm>
              <a:off x="2496" y="3408"/>
              <a:ext cx="2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b="0"/>
                <a:t>1</a:t>
              </a:r>
            </a:p>
          </p:txBody>
        </p:sp>
        <p:sp>
          <p:nvSpPr>
            <p:cNvPr id="324661" name="Line 53"/>
            <p:cNvSpPr>
              <a:spLocks noChangeShapeType="1"/>
            </p:cNvSpPr>
            <p:nvPr/>
          </p:nvSpPr>
          <p:spPr bwMode="auto">
            <a:xfrm>
              <a:off x="2304" y="3072"/>
              <a:ext cx="192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24664" name="Line 56"/>
            <p:cNvSpPr>
              <a:spLocks noChangeShapeType="1"/>
            </p:cNvSpPr>
            <p:nvPr/>
          </p:nvSpPr>
          <p:spPr bwMode="auto">
            <a:xfrm>
              <a:off x="2304" y="3504"/>
              <a:ext cx="192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324674" name="Group 66"/>
          <p:cNvGrpSpPr>
            <a:grpSpLocks/>
          </p:cNvGrpSpPr>
          <p:nvPr/>
        </p:nvGrpSpPr>
        <p:grpSpPr bwMode="auto">
          <a:xfrm>
            <a:off x="7162800" y="990600"/>
            <a:ext cx="1371600" cy="1066800"/>
            <a:chOff x="1920" y="3168"/>
            <a:chExt cx="864" cy="672"/>
          </a:xfrm>
        </p:grpSpPr>
        <p:sp>
          <p:nvSpPr>
            <p:cNvPr id="324667" name="Line 59"/>
            <p:cNvSpPr>
              <a:spLocks noChangeShapeType="1"/>
            </p:cNvSpPr>
            <p:nvPr/>
          </p:nvSpPr>
          <p:spPr bwMode="auto">
            <a:xfrm>
              <a:off x="2496" y="3456"/>
              <a:ext cx="288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4668" name="AutoShape 60"/>
            <p:cNvSpPr>
              <a:spLocks noChangeArrowheads="1"/>
            </p:cNvSpPr>
            <p:nvPr/>
          </p:nvSpPr>
          <p:spPr bwMode="auto">
            <a:xfrm>
              <a:off x="2112" y="3168"/>
              <a:ext cx="423" cy="672"/>
            </a:xfrm>
            <a:prstGeom prst="roundRect">
              <a:avLst>
                <a:gd name="adj" fmla="val 16667"/>
              </a:avLst>
            </a:prstGeom>
            <a:solidFill>
              <a:srgbClr val="CCE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2000" b="0"/>
                <a:t>=</a:t>
              </a:r>
            </a:p>
          </p:txBody>
        </p:sp>
        <p:sp>
          <p:nvSpPr>
            <p:cNvPr id="324671" name="Line 63"/>
            <p:cNvSpPr>
              <a:spLocks noChangeShapeType="1"/>
            </p:cNvSpPr>
            <p:nvPr/>
          </p:nvSpPr>
          <p:spPr bwMode="auto">
            <a:xfrm>
              <a:off x="1920" y="3312"/>
              <a:ext cx="192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24672" name="Line 64"/>
            <p:cNvSpPr>
              <a:spLocks noChangeShapeType="1"/>
            </p:cNvSpPr>
            <p:nvPr/>
          </p:nvSpPr>
          <p:spPr bwMode="auto">
            <a:xfrm>
              <a:off x="1920" y="3744"/>
              <a:ext cx="192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324676" name="Group 68"/>
          <p:cNvGrpSpPr>
            <a:grpSpLocks/>
          </p:cNvGrpSpPr>
          <p:nvPr/>
        </p:nvGrpSpPr>
        <p:grpSpPr bwMode="auto">
          <a:xfrm>
            <a:off x="7620000" y="4419600"/>
            <a:ext cx="990600" cy="1846263"/>
            <a:chOff x="2928" y="2784"/>
            <a:chExt cx="624" cy="1163"/>
          </a:xfrm>
        </p:grpSpPr>
        <p:sp>
          <p:nvSpPr>
            <p:cNvPr id="324636" name="Line 28"/>
            <p:cNvSpPr>
              <a:spLocks noChangeShapeType="1"/>
            </p:cNvSpPr>
            <p:nvPr/>
          </p:nvSpPr>
          <p:spPr bwMode="auto">
            <a:xfrm rot="5400000" flipV="1">
              <a:off x="3432" y="3096"/>
              <a:ext cx="0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4651" name="Rectangle 43"/>
            <p:cNvSpPr>
              <a:spLocks noChangeArrowheads="1"/>
            </p:cNvSpPr>
            <p:nvPr/>
          </p:nvSpPr>
          <p:spPr bwMode="auto">
            <a:xfrm>
              <a:off x="3168" y="2784"/>
              <a:ext cx="144" cy="816"/>
            </a:xfrm>
            <a:prstGeom prst="rect">
              <a:avLst/>
            </a:prstGeom>
            <a:solidFill>
              <a:srgbClr val="FF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2000" b="0"/>
            </a:p>
          </p:txBody>
        </p:sp>
        <p:sp>
          <p:nvSpPr>
            <p:cNvPr id="324652" name="Line 44"/>
            <p:cNvSpPr>
              <a:spLocks noChangeShapeType="1"/>
            </p:cNvSpPr>
            <p:nvPr/>
          </p:nvSpPr>
          <p:spPr bwMode="auto">
            <a:xfrm>
              <a:off x="3216" y="3600"/>
              <a:ext cx="0" cy="144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24653" name="Text Box 45"/>
            <p:cNvSpPr txBox="1">
              <a:spLocks noChangeArrowheads="1"/>
            </p:cNvSpPr>
            <p:nvPr/>
          </p:nvSpPr>
          <p:spPr bwMode="auto">
            <a:xfrm>
              <a:off x="2976" y="3733"/>
              <a:ext cx="450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r>
                <a:rPr lang="en-US"/>
                <a:t>Clock</a:t>
              </a:r>
            </a:p>
          </p:txBody>
        </p:sp>
        <p:sp>
          <p:nvSpPr>
            <p:cNvPr id="324675" name="Line 67"/>
            <p:cNvSpPr>
              <a:spLocks noChangeShapeType="1"/>
            </p:cNvSpPr>
            <p:nvPr/>
          </p:nvSpPr>
          <p:spPr bwMode="auto">
            <a:xfrm rot="5400000" flipV="1">
              <a:off x="3048" y="3096"/>
              <a:ext cx="0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5839580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Hardware Control Language</a:t>
            </a:r>
          </a:p>
        </p:txBody>
      </p:sp>
      <p:sp>
        <p:nvSpPr>
          <p:cNvPr id="327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/>
              <a:t>Very simple hardware description language</a:t>
            </a:r>
          </a:p>
          <a:p>
            <a:pPr lvl="1"/>
            <a:r>
              <a:rPr lang="en-US"/>
              <a:t>Can only express limited aspects of hardware operation</a:t>
            </a:r>
          </a:p>
          <a:p>
            <a:pPr lvl="2"/>
            <a:r>
              <a:rPr lang="en-US"/>
              <a:t>Parts we want to explore and modify</a:t>
            </a:r>
          </a:p>
          <a:p>
            <a:r>
              <a:rPr lang="en-US"/>
              <a:t>Data Types</a:t>
            </a:r>
          </a:p>
          <a:p>
            <a:pPr lvl="1"/>
            <a:r>
              <a:rPr lang="en-US"/>
              <a:t> </a:t>
            </a:r>
            <a:r>
              <a:rPr lang="en-US">
                <a:latin typeface="Courier New" pitchFamily="49" charset="0"/>
              </a:rPr>
              <a:t>bool</a:t>
            </a:r>
            <a:r>
              <a:rPr lang="en-US"/>
              <a:t>: Boolean</a:t>
            </a:r>
          </a:p>
          <a:p>
            <a:pPr lvl="2"/>
            <a:r>
              <a:rPr lang="en-US">
                <a:latin typeface="Courier New" pitchFamily="49" charset="0"/>
              </a:rPr>
              <a:t>a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c</a:t>
            </a:r>
            <a:r>
              <a:rPr lang="en-US"/>
              <a:t>, …</a:t>
            </a:r>
          </a:p>
          <a:p>
            <a:pPr lvl="1"/>
            <a:r>
              <a:rPr lang="en-US"/>
              <a:t> </a:t>
            </a:r>
            <a:r>
              <a:rPr lang="en-US">
                <a:latin typeface="Courier New" pitchFamily="49" charset="0"/>
              </a:rPr>
              <a:t>int</a:t>
            </a:r>
            <a:r>
              <a:rPr lang="en-US"/>
              <a:t>: words</a:t>
            </a:r>
          </a:p>
          <a:p>
            <a:pPr lvl="2"/>
            <a:r>
              <a:rPr lang="en-US">
                <a:latin typeface="Courier New" pitchFamily="49" charset="0"/>
              </a:rPr>
              <a:t>A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C</a:t>
            </a:r>
            <a:r>
              <a:rPr lang="en-US"/>
              <a:t>, …</a:t>
            </a:r>
          </a:p>
          <a:p>
            <a:pPr lvl="2"/>
            <a:r>
              <a:rPr lang="en-US"/>
              <a:t>Does not specify word size---bytes, 32-bit words, …</a:t>
            </a:r>
          </a:p>
          <a:p>
            <a:r>
              <a:rPr lang="en-US"/>
              <a:t>Statements</a:t>
            </a:r>
          </a:p>
          <a:p>
            <a:pPr lvl="1"/>
            <a:r>
              <a:rPr lang="en-US"/>
              <a:t> </a:t>
            </a:r>
            <a:r>
              <a:rPr lang="en-US" sz="1800">
                <a:solidFill>
                  <a:schemeClr val="folHlink"/>
                </a:solidFill>
                <a:latin typeface="Courier New" pitchFamily="49" charset="0"/>
              </a:rPr>
              <a:t>bool a = </a:t>
            </a:r>
            <a:r>
              <a:rPr lang="en-US" sz="1800" i="1">
                <a:solidFill>
                  <a:schemeClr val="folHlink"/>
                </a:solidFill>
                <a:latin typeface="Courier New" pitchFamily="49" charset="0"/>
              </a:rPr>
              <a:t>bool-expr </a:t>
            </a:r>
            <a:r>
              <a:rPr lang="en-US" sz="1800">
                <a:solidFill>
                  <a:schemeClr val="folHlink"/>
                </a:solidFill>
                <a:latin typeface="Courier New" pitchFamily="49" charset="0"/>
              </a:rPr>
              <a:t>;</a:t>
            </a:r>
          </a:p>
          <a:p>
            <a:pPr lvl="1"/>
            <a:r>
              <a:rPr lang="en-US"/>
              <a:t> </a:t>
            </a:r>
            <a:r>
              <a:rPr lang="en-US" sz="1800">
                <a:solidFill>
                  <a:schemeClr val="folHlink"/>
                </a:solidFill>
                <a:latin typeface="Courier New" pitchFamily="49" charset="0"/>
              </a:rPr>
              <a:t>int A = </a:t>
            </a:r>
            <a:r>
              <a:rPr lang="en-US" sz="1800" i="1">
                <a:solidFill>
                  <a:schemeClr val="folHlink"/>
                </a:solidFill>
                <a:latin typeface="Courier New" pitchFamily="49" charset="0"/>
              </a:rPr>
              <a:t>int-expr </a:t>
            </a:r>
            <a:r>
              <a:rPr lang="en-US" sz="1800">
                <a:solidFill>
                  <a:schemeClr val="folHlink"/>
                </a:solidFill>
                <a:latin typeface="Courier New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72658114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HCL Operations</a:t>
            </a:r>
          </a:p>
        </p:txBody>
      </p:sp>
      <p:sp>
        <p:nvSpPr>
          <p:cNvPr id="328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/>
              <a:t>Classify by type of value returned</a:t>
            </a:r>
          </a:p>
          <a:p>
            <a:r>
              <a:rPr lang="en-US"/>
              <a:t>Boolean Expressions</a:t>
            </a:r>
          </a:p>
          <a:p>
            <a:pPr lvl="1"/>
            <a:r>
              <a:rPr lang="en-US"/>
              <a:t>Logic Operations</a:t>
            </a:r>
          </a:p>
          <a:p>
            <a:pPr lvl="2"/>
            <a:r>
              <a:rPr lang="en-US"/>
              <a:t> </a:t>
            </a:r>
            <a:r>
              <a:rPr lang="en-US">
                <a:latin typeface="Courier New" pitchFamily="49" charset="0"/>
              </a:rPr>
              <a:t>a &amp;&amp; 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a || 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!a</a:t>
            </a:r>
          </a:p>
          <a:p>
            <a:pPr lvl="1"/>
            <a:r>
              <a:rPr lang="en-US"/>
              <a:t>Word Comparisons</a:t>
            </a:r>
          </a:p>
          <a:p>
            <a:pPr lvl="2"/>
            <a:r>
              <a:rPr lang="en-US">
                <a:latin typeface="Courier New" pitchFamily="49" charset="0"/>
              </a:rPr>
              <a:t>A == 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A != 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A &lt; 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A &lt;= 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A &gt;= 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A &gt; B</a:t>
            </a:r>
          </a:p>
          <a:p>
            <a:pPr lvl="1"/>
            <a:r>
              <a:rPr lang="en-US"/>
              <a:t>Set Membership</a:t>
            </a:r>
          </a:p>
          <a:p>
            <a:pPr lvl="2"/>
            <a:r>
              <a:rPr lang="en-US"/>
              <a:t> </a:t>
            </a:r>
            <a:r>
              <a:rPr lang="en-US">
                <a:latin typeface="Courier New" pitchFamily="49" charset="0"/>
              </a:rPr>
              <a:t>A in { B, C, D }</a:t>
            </a:r>
          </a:p>
          <a:p>
            <a:pPr lvl="3"/>
            <a:r>
              <a:rPr lang="en-US"/>
              <a:t>Same as </a:t>
            </a:r>
            <a:r>
              <a:rPr lang="en-US">
                <a:latin typeface="Courier New" pitchFamily="49" charset="0"/>
              </a:rPr>
              <a:t>A == B || A == C || A == D</a:t>
            </a:r>
          </a:p>
          <a:p>
            <a:r>
              <a:rPr lang="en-US"/>
              <a:t>Word Expressions</a:t>
            </a:r>
          </a:p>
          <a:p>
            <a:pPr lvl="1"/>
            <a:r>
              <a:rPr lang="en-US"/>
              <a:t>Case expressions</a:t>
            </a:r>
          </a:p>
          <a:p>
            <a:pPr lvl="2"/>
            <a:r>
              <a:rPr lang="en-US"/>
              <a:t> </a:t>
            </a:r>
            <a:r>
              <a:rPr lang="en-US">
                <a:latin typeface="Courier New" pitchFamily="49" charset="0"/>
              </a:rPr>
              <a:t>[ a : A; b : B; c : C ]</a:t>
            </a:r>
          </a:p>
          <a:p>
            <a:pPr lvl="2"/>
            <a:r>
              <a:rPr lang="en-US"/>
              <a:t>Evaluate test expressions </a:t>
            </a:r>
            <a:r>
              <a:rPr lang="en-US">
                <a:latin typeface="Courier New" pitchFamily="49" charset="0"/>
              </a:rPr>
              <a:t>a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c</a:t>
            </a:r>
            <a:r>
              <a:rPr lang="en-US"/>
              <a:t>, … in sequence</a:t>
            </a:r>
          </a:p>
          <a:p>
            <a:pPr lvl="2"/>
            <a:r>
              <a:rPr lang="en-US"/>
              <a:t>Return word expression </a:t>
            </a:r>
            <a:r>
              <a:rPr lang="en-US">
                <a:latin typeface="Courier New" pitchFamily="49" charset="0"/>
              </a:rPr>
              <a:t>A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C</a:t>
            </a:r>
            <a:r>
              <a:rPr lang="en-US"/>
              <a:t>, … for first successful test</a:t>
            </a:r>
          </a:p>
        </p:txBody>
      </p:sp>
    </p:spTree>
    <p:extLst>
      <p:ext uri="{BB962C8B-B14F-4D97-AF65-F5344CB8AC3E}">
        <p14:creationId xmlns:p14="http://schemas.microsoft.com/office/powerpoint/2010/main" val="420425884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807" name="Rectangle 79"/>
          <p:cNvSpPr>
            <a:spLocks noChangeArrowheads="1"/>
          </p:cNvSpPr>
          <p:nvPr/>
        </p:nvSpPr>
        <p:spPr bwMode="auto">
          <a:xfrm>
            <a:off x="7239000" y="6172200"/>
            <a:ext cx="1676400" cy="673100"/>
          </a:xfrm>
          <a:prstGeom prst="rect">
            <a:avLst/>
          </a:prstGeom>
          <a:solidFill>
            <a:schemeClr val="bg1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29808" name="Rectangle 80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5614987" cy="779463"/>
          </a:xfrm>
        </p:spPr>
        <p:txBody>
          <a:bodyPr/>
          <a:lstStyle/>
          <a:p>
            <a:r>
              <a:rPr lang="en-US"/>
              <a:t>SEQ Hardware Structure</a:t>
            </a:r>
          </a:p>
        </p:txBody>
      </p:sp>
      <p:sp>
        <p:nvSpPr>
          <p:cNvPr id="329809" name="Rectangle 81"/>
          <p:cNvSpPr>
            <a:spLocks noGrp="1" noChangeArrowheads="1"/>
          </p:cNvSpPr>
          <p:nvPr>
            <p:ph type="body" idx="1"/>
          </p:nvPr>
        </p:nvSpPr>
        <p:spPr>
          <a:xfrm>
            <a:off x="290513" y="1219200"/>
            <a:ext cx="4662487" cy="5213350"/>
          </a:xfrm>
        </p:spPr>
        <p:txBody>
          <a:bodyPr/>
          <a:lstStyle/>
          <a:p>
            <a:r>
              <a:rPr lang="en-US" sz="2000" dirty="0"/>
              <a:t>State</a:t>
            </a:r>
          </a:p>
          <a:p>
            <a:pPr lvl="1"/>
            <a:r>
              <a:rPr lang="en-US" sz="1800" dirty="0"/>
              <a:t>Program counter register (PC)</a:t>
            </a:r>
          </a:p>
          <a:p>
            <a:pPr lvl="1"/>
            <a:r>
              <a:rPr lang="en-US" sz="1800" dirty="0"/>
              <a:t>Condition code register (CC)</a:t>
            </a:r>
          </a:p>
          <a:p>
            <a:pPr lvl="1"/>
            <a:r>
              <a:rPr lang="en-US" sz="1800" dirty="0"/>
              <a:t>Register File</a:t>
            </a:r>
          </a:p>
          <a:p>
            <a:pPr lvl="1"/>
            <a:r>
              <a:rPr lang="en-US" sz="1800" dirty="0"/>
              <a:t>Memories</a:t>
            </a:r>
          </a:p>
          <a:p>
            <a:pPr lvl="2"/>
            <a:r>
              <a:rPr lang="en-US" sz="1600" dirty="0"/>
              <a:t>Access same memory space</a:t>
            </a:r>
          </a:p>
          <a:p>
            <a:pPr lvl="2"/>
            <a:r>
              <a:rPr lang="en-US" sz="1600" dirty="0"/>
              <a:t>Data: for reading/writing program data</a:t>
            </a:r>
          </a:p>
          <a:p>
            <a:pPr lvl="2"/>
            <a:r>
              <a:rPr lang="en-US" sz="1600" dirty="0"/>
              <a:t>Instruction: for reading instructions</a:t>
            </a:r>
          </a:p>
          <a:p>
            <a:r>
              <a:rPr lang="en-US" sz="2000" dirty="0"/>
              <a:t>Instruction Flow</a:t>
            </a:r>
          </a:p>
          <a:p>
            <a:pPr lvl="1"/>
            <a:r>
              <a:rPr lang="en-US" sz="1800" dirty="0"/>
              <a:t>Read instruction at address specified by PC</a:t>
            </a:r>
          </a:p>
          <a:p>
            <a:pPr lvl="1"/>
            <a:r>
              <a:rPr lang="en-US" sz="1800" dirty="0"/>
              <a:t>Process through stages</a:t>
            </a:r>
          </a:p>
          <a:p>
            <a:pPr lvl="1"/>
            <a:r>
              <a:rPr lang="en-US" sz="1800" dirty="0"/>
              <a:t>Update program counter</a:t>
            </a:r>
          </a:p>
        </p:txBody>
      </p:sp>
      <p:sp>
        <p:nvSpPr>
          <p:cNvPr id="329810" name="Freeform 82"/>
          <p:cNvSpPr>
            <a:spLocks/>
          </p:cNvSpPr>
          <p:nvPr/>
        </p:nvSpPr>
        <p:spPr bwMode="auto">
          <a:xfrm>
            <a:off x="6091238" y="5713413"/>
            <a:ext cx="254000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161" y="0"/>
              </a:cxn>
              <a:cxn ang="0">
                <a:pos x="321" y="214"/>
              </a:cxn>
              <a:cxn ang="0">
                <a:pos x="0" y="214"/>
              </a:cxn>
            </a:cxnLst>
            <a:rect l="0" t="0" r="r" b="b"/>
            <a:pathLst>
              <a:path w="321" h="214">
                <a:moveTo>
                  <a:pt x="0" y="214"/>
                </a:moveTo>
                <a:lnTo>
                  <a:pt x="161" y="0"/>
                </a:lnTo>
                <a:lnTo>
                  <a:pt x="321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11" name="Freeform 83"/>
          <p:cNvSpPr>
            <a:spLocks/>
          </p:cNvSpPr>
          <p:nvPr/>
        </p:nvSpPr>
        <p:spPr bwMode="auto">
          <a:xfrm>
            <a:off x="6981825" y="5713413"/>
            <a:ext cx="255588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160" y="0"/>
              </a:cxn>
              <a:cxn ang="0">
                <a:pos x="321" y="214"/>
              </a:cxn>
              <a:cxn ang="0">
                <a:pos x="0" y="214"/>
              </a:cxn>
            </a:cxnLst>
            <a:rect l="0" t="0" r="r" b="b"/>
            <a:pathLst>
              <a:path w="321" h="214">
                <a:moveTo>
                  <a:pt x="0" y="214"/>
                </a:moveTo>
                <a:lnTo>
                  <a:pt x="160" y="0"/>
                </a:lnTo>
                <a:lnTo>
                  <a:pt x="321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12" name="Rectangle 84"/>
          <p:cNvSpPr>
            <a:spLocks noChangeArrowheads="1"/>
          </p:cNvSpPr>
          <p:nvPr/>
        </p:nvSpPr>
        <p:spPr bwMode="auto">
          <a:xfrm>
            <a:off x="6132513" y="322263"/>
            <a:ext cx="171450" cy="5053012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13" name="Rectangle 85"/>
          <p:cNvSpPr>
            <a:spLocks noChangeArrowheads="1"/>
          </p:cNvSpPr>
          <p:nvPr/>
        </p:nvSpPr>
        <p:spPr bwMode="auto">
          <a:xfrm>
            <a:off x="5983288" y="5445125"/>
            <a:ext cx="515937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Instruction</a:t>
            </a:r>
            <a:endParaRPr lang="en-US"/>
          </a:p>
        </p:txBody>
      </p:sp>
      <p:sp>
        <p:nvSpPr>
          <p:cNvPr id="329814" name="Rectangle 86"/>
          <p:cNvSpPr>
            <a:spLocks noChangeArrowheads="1"/>
          </p:cNvSpPr>
          <p:nvPr/>
        </p:nvSpPr>
        <p:spPr bwMode="auto">
          <a:xfrm>
            <a:off x="6032500" y="5564188"/>
            <a:ext cx="411163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memory</a:t>
            </a:r>
            <a:endParaRPr lang="en-US"/>
          </a:p>
        </p:txBody>
      </p:sp>
      <p:sp>
        <p:nvSpPr>
          <p:cNvPr id="329815" name="Rectangle 87"/>
          <p:cNvSpPr>
            <a:spLocks noChangeArrowheads="1"/>
          </p:cNvSpPr>
          <p:nvPr/>
        </p:nvSpPr>
        <p:spPr bwMode="auto">
          <a:xfrm>
            <a:off x="5635625" y="5386388"/>
            <a:ext cx="1150938" cy="3444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16" name="Rectangle 88"/>
          <p:cNvSpPr>
            <a:spLocks noChangeArrowheads="1"/>
          </p:cNvSpPr>
          <p:nvPr/>
        </p:nvSpPr>
        <p:spPr bwMode="auto">
          <a:xfrm>
            <a:off x="5622925" y="5373688"/>
            <a:ext cx="1147763" cy="341312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17" name="Rectangle 89"/>
          <p:cNvSpPr>
            <a:spLocks noChangeArrowheads="1"/>
          </p:cNvSpPr>
          <p:nvPr/>
        </p:nvSpPr>
        <p:spPr bwMode="auto">
          <a:xfrm>
            <a:off x="5969000" y="5430838"/>
            <a:ext cx="515938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Instruction</a:t>
            </a:r>
            <a:endParaRPr lang="en-US"/>
          </a:p>
        </p:txBody>
      </p:sp>
      <p:sp>
        <p:nvSpPr>
          <p:cNvPr id="329818" name="Rectangle 90"/>
          <p:cNvSpPr>
            <a:spLocks noChangeArrowheads="1"/>
          </p:cNvSpPr>
          <p:nvPr/>
        </p:nvSpPr>
        <p:spPr bwMode="auto">
          <a:xfrm>
            <a:off x="6018213" y="5549900"/>
            <a:ext cx="411162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memory</a:t>
            </a:r>
            <a:endParaRPr lang="en-US"/>
          </a:p>
        </p:txBody>
      </p:sp>
      <p:sp>
        <p:nvSpPr>
          <p:cNvPr id="329819" name="Rectangle 91"/>
          <p:cNvSpPr>
            <a:spLocks noChangeArrowheads="1"/>
          </p:cNvSpPr>
          <p:nvPr/>
        </p:nvSpPr>
        <p:spPr bwMode="auto">
          <a:xfrm>
            <a:off x="7054850" y="5445125"/>
            <a:ext cx="187325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PC</a:t>
            </a:r>
            <a:endParaRPr lang="en-US"/>
          </a:p>
        </p:txBody>
      </p:sp>
      <p:sp>
        <p:nvSpPr>
          <p:cNvPr id="329820" name="Rectangle 92"/>
          <p:cNvSpPr>
            <a:spLocks noChangeArrowheads="1"/>
          </p:cNvSpPr>
          <p:nvPr/>
        </p:nvSpPr>
        <p:spPr bwMode="auto">
          <a:xfrm>
            <a:off x="6905625" y="5564188"/>
            <a:ext cx="492125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increment</a:t>
            </a:r>
            <a:endParaRPr lang="en-US"/>
          </a:p>
        </p:txBody>
      </p:sp>
      <p:sp>
        <p:nvSpPr>
          <p:cNvPr id="329821" name="Rectangle 93"/>
          <p:cNvSpPr>
            <a:spLocks noChangeArrowheads="1"/>
          </p:cNvSpPr>
          <p:nvPr/>
        </p:nvSpPr>
        <p:spPr bwMode="auto">
          <a:xfrm>
            <a:off x="6865938" y="5386388"/>
            <a:ext cx="515937" cy="3444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22" name="Rectangle 94"/>
          <p:cNvSpPr>
            <a:spLocks noChangeArrowheads="1"/>
          </p:cNvSpPr>
          <p:nvPr/>
        </p:nvSpPr>
        <p:spPr bwMode="auto">
          <a:xfrm>
            <a:off x="6854825" y="5373688"/>
            <a:ext cx="511175" cy="341312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23" name="Rectangle 95"/>
          <p:cNvSpPr>
            <a:spLocks noChangeArrowheads="1"/>
          </p:cNvSpPr>
          <p:nvPr/>
        </p:nvSpPr>
        <p:spPr bwMode="auto">
          <a:xfrm>
            <a:off x="7040563" y="5430838"/>
            <a:ext cx="187325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PC</a:t>
            </a:r>
            <a:endParaRPr lang="en-US"/>
          </a:p>
        </p:txBody>
      </p:sp>
      <p:sp>
        <p:nvSpPr>
          <p:cNvPr id="329824" name="Rectangle 96"/>
          <p:cNvSpPr>
            <a:spLocks noChangeArrowheads="1"/>
          </p:cNvSpPr>
          <p:nvPr/>
        </p:nvSpPr>
        <p:spPr bwMode="auto">
          <a:xfrm>
            <a:off x="6891338" y="5549900"/>
            <a:ext cx="492125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increment</a:t>
            </a:r>
            <a:endParaRPr lang="en-US"/>
          </a:p>
        </p:txBody>
      </p:sp>
      <p:sp>
        <p:nvSpPr>
          <p:cNvPr id="329825" name="Rectangle 97"/>
          <p:cNvSpPr>
            <a:spLocks noChangeArrowheads="1"/>
          </p:cNvSpPr>
          <p:nvPr/>
        </p:nvSpPr>
        <p:spPr bwMode="auto">
          <a:xfrm>
            <a:off x="6734175" y="2894013"/>
            <a:ext cx="192088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CC</a:t>
            </a:r>
            <a:endParaRPr lang="en-US"/>
          </a:p>
        </p:txBody>
      </p:sp>
      <p:sp>
        <p:nvSpPr>
          <p:cNvPr id="329826" name="Rectangle 98"/>
          <p:cNvSpPr>
            <a:spLocks noChangeArrowheads="1"/>
          </p:cNvSpPr>
          <p:nvPr/>
        </p:nvSpPr>
        <p:spPr bwMode="auto">
          <a:xfrm>
            <a:off x="6654800" y="2838450"/>
            <a:ext cx="301625" cy="2174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27" name="Rectangle 99"/>
          <p:cNvSpPr>
            <a:spLocks noChangeArrowheads="1"/>
          </p:cNvSpPr>
          <p:nvPr/>
        </p:nvSpPr>
        <p:spPr bwMode="auto">
          <a:xfrm>
            <a:off x="6642100" y="2827338"/>
            <a:ext cx="298450" cy="212725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28" name="Rectangle 100"/>
          <p:cNvSpPr>
            <a:spLocks noChangeArrowheads="1"/>
          </p:cNvSpPr>
          <p:nvPr/>
        </p:nvSpPr>
        <p:spPr bwMode="auto">
          <a:xfrm>
            <a:off x="6719888" y="2879725"/>
            <a:ext cx="192087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CC</a:t>
            </a:r>
            <a:endParaRPr lang="en-US"/>
          </a:p>
        </p:txBody>
      </p:sp>
      <p:sp>
        <p:nvSpPr>
          <p:cNvPr id="329829" name="Rectangle 101"/>
          <p:cNvSpPr>
            <a:spLocks noChangeArrowheads="1"/>
          </p:cNvSpPr>
          <p:nvPr/>
        </p:nvSpPr>
        <p:spPr bwMode="auto">
          <a:xfrm>
            <a:off x="7261225" y="2957513"/>
            <a:ext cx="242888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ALU</a:t>
            </a:r>
            <a:endParaRPr lang="en-US"/>
          </a:p>
        </p:txBody>
      </p:sp>
      <p:grpSp>
        <p:nvGrpSpPr>
          <p:cNvPr id="329832" name="Group 104"/>
          <p:cNvGrpSpPr>
            <a:grpSpLocks/>
          </p:cNvGrpSpPr>
          <p:nvPr/>
        </p:nvGrpSpPr>
        <p:grpSpPr bwMode="auto">
          <a:xfrm>
            <a:off x="6981825" y="2870200"/>
            <a:ext cx="736600" cy="268288"/>
            <a:chOff x="4398" y="1808"/>
            <a:chExt cx="464" cy="169"/>
          </a:xfrm>
        </p:grpSpPr>
        <p:sp>
          <p:nvSpPr>
            <p:cNvPr id="329830" name="Freeform 102"/>
            <p:cNvSpPr>
              <a:spLocks/>
            </p:cNvSpPr>
            <p:nvPr/>
          </p:nvSpPr>
          <p:spPr bwMode="auto">
            <a:xfrm>
              <a:off x="4407" y="1817"/>
              <a:ext cx="455" cy="160"/>
            </a:xfrm>
            <a:custGeom>
              <a:avLst/>
              <a:gdLst/>
              <a:ahLst/>
              <a:cxnLst>
                <a:cxn ang="0">
                  <a:pos x="0" y="321"/>
                </a:cxn>
                <a:cxn ang="0">
                  <a:pos x="228" y="0"/>
                </a:cxn>
                <a:cxn ang="0">
                  <a:pos x="683" y="0"/>
                </a:cxn>
                <a:cxn ang="0">
                  <a:pos x="910" y="321"/>
                </a:cxn>
                <a:cxn ang="0">
                  <a:pos x="0" y="321"/>
                </a:cxn>
              </a:cxnLst>
              <a:rect l="0" t="0" r="r" b="b"/>
              <a:pathLst>
                <a:path w="910" h="321">
                  <a:moveTo>
                    <a:pt x="0" y="321"/>
                  </a:moveTo>
                  <a:lnTo>
                    <a:pt x="228" y="0"/>
                  </a:lnTo>
                  <a:lnTo>
                    <a:pt x="683" y="0"/>
                  </a:lnTo>
                  <a:lnTo>
                    <a:pt x="910" y="321"/>
                  </a:lnTo>
                  <a:lnTo>
                    <a:pt x="0" y="3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831" name="Freeform 103"/>
            <p:cNvSpPr>
              <a:spLocks/>
            </p:cNvSpPr>
            <p:nvPr/>
          </p:nvSpPr>
          <p:spPr bwMode="auto">
            <a:xfrm>
              <a:off x="4398" y="1808"/>
              <a:ext cx="455" cy="160"/>
            </a:xfrm>
            <a:custGeom>
              <a:avLst/>
              <a:gdLst/>
              <a:ahLst/>
              <a:cxnLst>
                <a:cxn ang="0">
                  <a:pos x="0" y="321"/>
                </a:cxn>
                <a:cxn ang="0">
                  <a:pos x="227" y="0"/>
                </a:cxn>
                <a:cxn ang="0">
                  <a:pos x="682" y="0"/>
                </a:cxn>
                <a:cxn ang="0">
                  <a:pos x="909" y="321"/>
                </a:cxn>
                <a:cxn ang="0">
                  <a:pos x="0" y="321"/>
                </a:cxn>
              </a:cxnLst>
              <a:rect l="0" t="0" r="r" b="b"/>
              <a:pathLst>
                <a:path w="909" h="321">
                  <a:moveTo>
                    <a:pt x="0" y="321"/>
                  </a:moveTo>
                  <a:lnTo>
                    <a:pt x="227" y="0"/>
                  </a:lnTo>
                  <a:lnTo>
                    <a:pt x="682" y="0"/>
                  </a:lnTo>
                  <a:lnTo>
                    <a:pt x="909" y="321"/>
                  </a:lnTo>
                  <a:lnTo>
                    <a:pt x="0" y="321"/>
                  </a:lnTo>
                  <a:close/>
                </a:path>
              </a:pathLst>
            </a:custGeom>
            <a:solidFill>
              <a:srgbClr val="CC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29833" name="Rectangle 105"/>
          <p:cNvSpPr>
            <a:spLocks noChangeArrowheads="1"/>
          </p:cNvSpPr>
          <p:nvPr/>
        </p:nvSpPr>
        <p:spPr bwMode="auto">
          <a:xfrm>
            <a:off x="7246938" y="2943225"/>
            <a:ext cx="242887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ALU</a:t>
            </a:r>
            <a:endParaRPr lang="en-US"/>
          </a:p>
        </p:txBody>
      </p:sp>
      <p:sp>
        <p:nvSpPr>
          <p:cNvPr id="329834" name="Rectangle 106"/>
          <p:cNvSpPr>
            <a:spLocks noChangeArrowheads="1"/>
          </p:cNvSpPr>
          <p:nvPr/>
        </p:nvSpPr>
        <p:spPr bwMode="auto">
          <a:xfrm>
            <a:off x="6934200" y="1519238"/>
            <a:ext cx="260350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Data</a:t>
            </a:r>
            <a:endParaRPr lang="en-US"/>
          </a:p>
        </p:txBody>
      </p:sp>
      <p:sp>
        <p:nvSpPr>
          <p:cNvPr id="329835" name="Rectangle 107"/>
          <p:cNvSpPr>
            <a:spLocks noChangeArrowheads="1"/>
          </p:cNvSpPr>
          <p:nvPr/>
        </p:nvSpPr>
        <p:spPr bwMode="auto">
          <a:xfrm>
            <a:off x="6859588" y="1636713"/>
            <a:ext cx="411162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memory</a:t>
            </a:r>
            <a:endParaRPr lang="en-US"/>
          </a:p>
        </p:txBody>
      </p:sp>
      <p:sp>
        <p:nvSpPr>
          <p:cNvPr id="329836" name="Rectangle 108"/>
          <p:cNvSpPr>
            <a:spLocks noChangeArrowheads="1"/>
          </p:cNvSpPr>
          <p:nvPr/>
        </p:nvSpPr>
        <p:spPr bwMode="auto">
          <a:xfrm>
            <a:off x="6738938" y="1438275"/>
            <a:ext cx="600075" cy="3873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37" name="Rectangle 109"/>
          <p:cNvSpPr>
            <a:spLocks noChangeArrowheads="1"/>
          </p:cNvSpPr>
          <p:nvPr/>
        </p:nvSpPr>
        <p:spPr bwMode="auto">
          <a:xfrm>
            <a:off x="6727825" y="1425575"/>
            <a:ext cx="595313" cy="384175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38" name="Rectangle 110"/>
          <p:cNvSpPr>
            <a:spLocks noChangeArrowheads="1"/>
          </p:cNvSpPr>
          <p:nvPr/>
        </p:nvSpPr>
        <p:spPr bwMode="auto">
          <a:xfrm>
            <a:off x="6919913" y="1504950"/>
            <a:ext cx="260350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Data</a:t>
            </a:r>
            <a:endParaRPr lang="en-US"/>
          </a:p>
        </p:txBody>
      </p:sp>
      <p:sp>
        <p:nvSpPr>
          <p:cNvPr id="329839" name="Rectangle 111"/>
          <p:cNvSpPr>
            <a:spLocks noChangeArrowheads="1"/>
          </p:cNvSpPr>
          <p:nvPr/>
        </p:nvSpPr>
        <p:spPr bwMode="auto">
          <a:xfrm>
            <a:off x="6846888" y="1622425"/>
            <a:ext cx="411162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memory</a:t>
            </a:r>
            <a:endParaRPr lang="en-US"/>
          </a:p>
        </p:txBody>
      </p:sp>
      <p:grpSp>
        <p:nvGrpSpPr>
          <p:cNvPr id="329842" name="Group 114"/>
          <p:cNvGrpSpPr>
            <a:grpSpLocks/>
          </p:cNvGrpSpPr>
          <p:nvPr/>
        </p:nvGrpSpPr>
        <p:grpSpPr bwMode="auto">
          <a:xfrm>
            <a:off x="6940550" y="2884488"/>
            <a:ext cx="196850" cy="55562"/>
            <a:chOff x="4372" y="1817"/>
            <a:chExt cx="124" cy="35"/>
          </a:xfrm>
        </p:grpSpPr>
        <p:sp>
          <p:nvSpPr>
            <p:cNvPr id="329840" name="Line 112"/>
            <p:cNvSpPr>
              <a:spLocks noChangeShapeType="1"/>
            </p:cNvSpPr>
            <p:nvPr/>
          </p:nvSpPr>
          <p:spPr bwMode="auto">
            <a:xfrm flipH="1">
              <a:off x="4405" y="1834"/>
              <a:ext cx="91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841" name="Freeform 113"/>
            <p:cNvSpPr>
              <a:spLocks/>
            </p:cNvSpPr>
            <p:nvPr/>
          </p:nvSpPr>
          <p:spPr bwMode="auto">
            <a:xfrm>
              <a:off x="4372" y="1817"/>
              <a:ext cx="35" cy="35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0" y="35"/>
                </a:cxn>
                <a:cxn ang="0">
                  <a:pos x="70" y="70"/>
                </a:cxn>
                <a:cxn ang="0">
                  <a:pos x="70" y="0"/>
                </a:cxn>
              </a:cxnLst>
              <a:rect l="0" t="0" r="r" b="b"/>
              <a:pathLst>
                <a:path w="70" h="70">
                  <a:moveTo>
                    <a:pt x="70" y="0"/>
                  </a:moveTo>
                  <a:lnTo>
                    <a:pt x="0" y="35"/>
                  </a:lnTo>
                  <a:lnTo>
                    <a:pt x="70" y="70"/>
                  </a:lnTo>
                  <a:lnTo>
                    <a:pt x="7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29843" name="Rectangle 115"/>
          <p:cNvSpPr>
            <a:spLocks noChangeArrowheads="1"/>
          </p:cNvSpPr>
          <p:nvPr/>
        </p:nvSpPr>
        <p:spPr bwMode="auto">
          <a:xfrm>
            <a:off x="5029200" y="5502275"/>
            <a:ext cx="404813" cy="18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44" name="Rectangle 116"/>
          <p:cNvSpPr>
            <a:spLocks noChangeArrowheads="1"/>
          </p:cNvSpPr>
          <p:nvPr/>
        </p:nvSpPr>
        <p:spPr bwMode="auto">
          <a:xfrm>
            <a:off x="4953000" y="5562600"/>
            <a:ext cx="541338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Fetch</a:t>
            </a:r>
            <a:endParaRPr lang="en-US" sz="1600"/>
          </a:p>
        </p:txBody>
      </p:sp>
      <p:sp>
        <p:nvSpPr>
          <p:cNvPr id="329845" name="Rectangle 117"/>
          <p:cNvSpPr>
            <a:spLocks noChangeArrowheads="1"/>
          </p:cNvSpPr>
          <p:nvPr/>
        </p:nvSpPr>
        <p:spPr bwMode="auto">
          <a:xfrm>
            <a:off x="5029200" y="4356100"/>
            <a:ext cx="511175" cy="18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46" name="Rectangle 118"/>
          <p:cNvSpPr>
            <a:spLocks noChangeArrowheads="1"/>
          </p:cNvSpPr>
          <p:nvPr/>
        </p:nvSpPr>
        <p:spPr bwMode="auto">
          <a:xfrm>
            <a:off x="4953000" y="4343400"/>
            <a:ext cx="731838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Decode</a:t>
            </a:r>
            <a:endParaRPr lang="en-US" sz="1600"/>
          </a:p>
        </p:txBody>
      </p:sp>
      <p:sp>
        <p:nvSpPr>
          <p:cNvPr id="329847" name="Rectangle 119"/>
          <p:cNvSpPr>
            <a:spLocks noChangeArrowheads="1"/>
          </p:cNvSpPr>
          <p:nvPr/>
        </p:nvSpPr>
        <p:spPr bwMode="auto">
          <a:xfrm>
            <a:off x="5029200" y="2911475"/>
            <a:ext cx="536575" cy="188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48" name="Rectangle 120"/>
          <p:cNvSpPr>
            <a:spLocks noChangeArrowheads="1"/>
          </p:cNvSpPr>
          <p:nvPr/>
        </p:nvSpPr>
        <p:spPr bwMode="auto">
          <a:xfrm>
            <a:off x="4953000" y="2971800"/>
            <a:ext cx="777875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Execute</a:t>
            </a:r>
            <a:endParaRPr lang="en-US" sz="1600"/>
          </a:p>
        </p:txBody>
      </p:sp>
      <p:sp>
        <p:nvSpPr>
          <p:cNvPr id="329849" name="Rectangle 121"/>
          <p:cNvSpPr>
            <a:spLocks noChangeArrowheads="1"/>
          </p:cNvSpPr>
          <p:nvPr/>
        </p:nvSpPr>
        <p:spPr bwMode="auto">
          <a:xfrm>
            <a:off x="5029200" y="1554163"/>
            <a:ext cx="536575" cy="18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50" name="Rectangle 122"/>
          <p:cNvSpPr>
            <a:spLocks noChangeArrowheads="1"/>
          </p:cNvSpPr>
          <p:nvPr/>
        </p:nvSpPr>
        <p:spPr bwMode="auto">
          <a:xfrm>
            <a:off x="4953000" y="1600200"/>
            <a:ext cx="776288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Memory</a:t>
            </a:r>
            <a:endParaRPr lang="en-US" sz="1600"/>
          </a:p>
        </p:txBody>
      </p:sp>
      <p:sp>
        <p:nvSpPr>
          <p:cNvPr id="329851" name="Rectangle 123"/>
          <p:cNvSpPr>
            <a:spLocks noChangeArrowheads="1"/>
          </p:cNvSpPr>
          <p:nvPr/>
        </p:nvSpPr>
        <p:spPr bwMode="auto">
          <a:xfrm>
            <a:off x="5029200" y="746125"/>
            <a:ext cx="676275" cy="188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52" name="Rectangle 124"/>
          <p:cNvSpPr>
            <a:spLocks noChangeArrowheads="1"/>
          </p:cNvSpPr>
          <p:nvPr/>
        </p:nvSpPr>
        <p:spPr bwMode="auto">
          <a:xfrm>
            <a:off x="4953000" y="762000"/>
            <a:ext cx="1028700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Write back</a:t>
            </a:r>
            <a:endParaRPr lang="en-US" sz="1600"/>
          </a:p>
        </p:txBody>
      </p:sp>
      <p:sp>
        <p:nvSpPr>
          <p:cNvPr id="329853" name="Rectangle 125"/>
          <p:cNvSpPr>
            <a:spLocks noChangeArrowheads="1"/>
          </p:cNvSpPr>
          <p:nvPr/>
        </p:nvSpPr>
        <p:spPr bwMode="auto">
          <a:xfrm>
            <a:off x="5495925" y="4906963"/>
            <a:ext cx="595313" cy="40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54" name="Rectangle 126"/>
          <p:cNvSpPr>
            <a:spLocks noChangeArrowheads="1"/>
          </p:cNvSpPr>
          <p:nvPr/>
        </p:nvSpPr>
        <p:spPr bwMode="auto">
          <a:xfrm>
            <a:off x="5622925" y="4938713"/>
            <a:ext cx="244475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800" b="0">
                <a:solidFill>
                  <a:srgbClr val="000000"/>
                </a:solidFill>
              </a:rPr>
              <a:t>icode</a:t>
            </a:r>
            <a:endParaRPr lang="en-US" sz="800"/>
          </a:p>
        </p:txBody>
      </p:sp>
      <p:sp>
        <p:nvSpPr>
          <p:cNvPr id="329855" name="Rectangle 127"/>
          <p:cNvSpPr>
            <a:spLocks noChangeArrowheads="1"/>
          </p:cNvSpPr>
          <p:nvPr/>
        </p:nvSpPr>
        <p:spPr bwMode="auto">
          <a:xfrm>
            <a:off x="5818188" y="4938713"/>
            <a:ext cx="114300" cy="22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 b="0">
                <a:solidFill>
                  <a:srgbClr val="000000"/>
                </a:solidFill>
              </a:rPr>
              <a:t>, </a:t>
            </a:r>
            <a:endParaRPr lang="en-US" sz="1600"/>
          </a:p>
        </p:txBody>
      </p:sp>
      <p:sp>
        <p:nvSpPr>
          <p:cNvPr id="329856" name="Rectangle 128"/>
          <p:cNvSpPr>
            <a:spLocks noChangeArrowheads="1"/>
          </p:cNvSpPr>
          <p:nvPr/>
        </p:nvSpPr>
        <p:spPr bwMode="auto">
          <a:xfrm>
            <a:off x="5902325" y="4938713"/>
            <a:ext cx="165100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ifun</a:t>
            </a:r>
            <a:endParaRPr lang="en-US"/>
          </a:p>
        </p:txBody>
      </p:sp>
      <p:sp>
        <p:nvSpPr>
          <p:cNvPr id="329857" name="Rectangle 129"/>
          <p:cNvSpPr>
            <a:spLocks noChangeArrowheads="1"/>
          </p:cNvSpPr>
          <p:nvPr/>
        </p:nvSpPr>
        <p:spPr bwMode="auto">
          <a:xfrm>
            <a:off x="5757863" y="5057775"/>
            <a:ext cx="1016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800" b="0">
                <a:solidFill>
                  <a:srgbClr val="000000"/>
                </a:solidFill>
              </a:rPr>
              <a:t>rA</a:t>
            </a:r>
            <a:endParaRPr lang="en-US" sz="800"/>
          </a:p>
        </p:txBody>
      </p:sp>
      <p:sp>
        <p:nvSpPr>
          <p:cNvPr id="329858" name="Rectangle 130"/>
          <p:cNvSpPr>
            <a:spLocks noChangeArrowheads="1"/>
          </p:cNvSpPr>
          <p:nvPr/>
        </p:nvSpPr>
        <p:spPr bwMode="auto">
          <a:xfrm>
            <a:off x="5884863" y="5057775"/>
            <a:ext cx="101600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29859" name="Rectangle 131"/>
          <p:cNvSpPr>
            <a:spLocks noChangeArrowheads="1"/>
          </p:cNvSpPr>
          <p:nvPr/>
        </p:nvSpPr>
        <p:spPr bwMode="auto">
          <a:xfrm>
            <a:off x="5962650" y="5057775"/>
            <a:ext cx="1016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rB</a:t>
            </a:r>
            <a:endParaRPr lang="en-US"/>
          </a:p>
        </p:txBody>
      </p:sp>
      <p:sp>
        <p:nvSpPr>
          <p:cNvPr id="329860" name="Rectangle 132"/>
          <p:cNvSpPr>
            <a:spLocks noChangeArrowheads="1"/>
          </p:cNvSpPr>
          <p:nvPr/>
        </p:nvSpPr>
        <p:spPr bwMode="auto">
          <a:xfrm>
            <a:off x="5864225" y="5175250"/>
            <a:ext cx="204788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valC</a:t>
            </a:r>
            <a:endParaRPr lang="en-US"/>
          </a:p>
        </p:txBody>
      </p:sp>
      <p:sp>
        <p:nvSpPr>
          <p:cNvPr id="329861" name="Rectangle 133"/>
          <p:cNvSpPr>
            <a:spLocks noChangeArrowheads="1"/>
          </p:cNvSpPr>
          <p:nvPr/>
        </p:nvSpPr>
        <p:spPr bwMode="auto">
          <a:xfrm>
            <a:off x="7300913" y="4491038"/>
            <a:ext cx="423862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Register</a:t>
            </a:r>
            <a:endParaRPr lang="en-US"/>
          </a:p>
        </p:txBody>
      </p:sp>
      <p:sp>
        <p:nvSpPr>
          <p:cNvPr id="329862" name="Rectangle 134"/>
          <p:cNvSpPr>
            <a:spLocks noChangeArrowheads="1"/>
          </p:cNvSpPr>
          <p:nvPr/>
        </p:nvSpPr>
        <p:spPr bwMode="auto">
          <a:xfrm>
            <a:off x="7421563" y="4608513"/>
            <a:ext cx="176212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file</a:t>
            </a:r>
            <a:endParaRPr lang="en-US"/>
          </a:p>
        </p:txBody>
      </p:sp>
      <p:sp>
        <p:nvSpPr>
          <p:cNvPr id="329863" name="Rectangle 135"/>
          <p:cNvSpPr>
            <a:spLocks noChangeArrowheads="1"/>
          </p:cNvSpPr>
          <p:nvPr/>
        </p:nvSpPr>
        <p:spPr bwMode="auto">
          <a:xfrm>
            <a:off x="7205663" y="4410075"/>
            <a:ext cx="557212" cy="3873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64" name="Rectangle 136"/>
          <p:cNvSpPr>
            <a:spLocks noChangeArrowheads="1"/>
          </p:cNvSpPr>
          <p:nvPr/>
        </p:nvSpPr>
        <p:spPr bwMode="auto">
          <a:xfrm>
            <a:off x="7194550" y="4397375"/>
            <a:ext cx="552450" cy="384175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65" name="Rectangle 137"/>
          <p:cNvSpPr>
            <a:spLocks noChangeArrowheads="1"/>
          </p:cNvSpPr>
          <p:nvPr/>
        </p:nvSpPr>
        <p:spPr bwMode="auto">
          <a:xfrm>
            <a:off x="7286625" y="4476750"/>
            <a:ext cx="423863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Register</a:t>
            </a:r>
            <a:endParaRPr lang="en-US"/>
          </a:p>
        </p:txBody>
      </p:sp>
      <p:sp>
        <p:nvSpPr>
          <p:cNvPr id="329866" name="Rectangle 138"/>
          <p:cNvSpPr>
            <a:spLocks noChangeArrowheads="1"/>
          </p:cNvSpPr>
          <p:nvPr/>
        </p:nvSpPr>
        <p:spPr bwMode="auto">
          <a:xfrm>
            <a:off x="7407275" y="4594225"/>
            <a:ext cx="176213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file</a:t>
            </a:r>
            <a:endParaRPr lang="en-US"/>
          </a:p>
        </p:txBody>
      </p:sp>
      <p:sp>
        <p:nvSpPr>
          <p:cNvPr id="329867" name="Rectangle 139"/>
          <p:cNvSpPr>
            <a:spLocks noChangeArrowheads="1"/>
          </p:cNvSpPr>
          <p:nvPr/>
        </p:nvSpPr>
        <p:spPr bwMode="auto">
          <a:xfrm>
            <a:off x="7280275" y="4389438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68" name="Rectangle 140"/>
          <p:cNvSpPr>
            <a:spLocks noChangeArrowheads="1"/>
          </p:cNvSpPr>
          <p:nvPr/>
        </p:nvSpPr>
        <p:spPr bwMode="auto">
          <a:xfrm>
            <a:off x="7340600" y="4419600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A</a:t>
            </a:r>
            <a:endParaRPr lang="en-US"/>
          </a:p>
        </p:txBody>
      </p:sp>
      <p:sp>
        <p:nvSpPr>
          <p:cNvPr id="329869" name="Rectangle 141"/>
          <p:cNvSpPr>
            <a:spLocks noChangeArrowheads="1"/>
          </p:cNvSpPr>
          <p:nvPr/>
        </p:nvSpPr>
        <p:spPr bwMode="auto">
          <a:xfrm>
            <a:off x="7491413" y="4389438"/>
            <a:ext cx="17145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70" name="Rectangle 142"/>
          <p:cNvSpPr>
            <a:spLocks noChangeArrowheads="1"/>
          </p:cNvSpPr>
          <p:nvPr/>
        </p:nvSpPr>
        <p:spPr bwMode="auto">
          <a:xfrm>
            <a:off x="7553325" y="4419600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B</a:t>
            </a:r>
            <a:endParaRPr lang="en-US"/>
          </a:p>
        </p:txBody>
      </p:sp>
      <p:sp>
        <p:nvSpPr>
          <p:cNvPr id="329871" name="Rectangle 143"/>
          <p:cNvSpPr>
            <a:spLocks noChangeArrowheads="1"/>
          </p:cNvSpPr>
          <p:nvPr/>
        </p:nvSpPr>
        <p:spPr bwMode="auto">
          <a:xfrm>
            <a:off x="7620000" y="4440238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72" name="Rectangle 144"/>
          <p:cNvSpPr>
            <a:spLocks noChangeArrowheads="1"/>
          </p:cNvSpPr>
          <p:nvPr/>
        </p:nvSpPr>
        <p:spPr bwMode="auto">
          <a:xfrm>
            <a:off x="7673975" y="4471988"/>
            <a:ext cx="968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329873" name="Rectangle 145"/>
          <p:cNvSpPr>
            <a:spLocks noChangeArrowheads="1"/>
          </p:cNvSpPr>
          <p:nvPr/>
        </p:nvSpPr>
        <p:spPr bwMode="auto">
          <a:xfrm>
            <a:off x="7620000" y="4652963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74" name="Rectangle 146"/>
          <p:cNvSpPr>
            <a:spLocks noChangeArrowheads="1"/>
          </p:cNvSpPr>
          <p:nvPr/>
        </p:nvSpPr>
        <p:spPr bwMode="auto">
          <a:xfrm>
            <a:off x="7680325" y="4683125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329875" name="Rectangle 147"/>
          <p:cNvSpPr>
            <a:spLocks noChangeArrowheads="1"/>
          </p:cNvSpPr>
          <p:nvPr/>
        </p:nvSpPr>
        <p:spPr bwMode="auto">
          <a:xfrm>
            <a:off x="7300913" y="4491038"/>
            <a:ext cx="423862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Register</a:t>
            </a:r>
            <a:endParaRPr lang="en-US"/>
          </a:p>
        </p:txBody>
      </p:sp>
      <p:sp>
        <p:nvSpPr>
          <p:cNvPr id="329876" name="Rectangle 148"/>
          <p:cNvSpPr>
            <a:spLocks noChangeArrowheads="1"/>
          </p:cNvSpPr>
          <p:nvPr/>
        </p:nvSpPr>
        <p:spPr bwMode="auto">
          <a:xfrm>
            <a:off x="7421563" y="4608513"/>
            <a:ext cx="176212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file</a:t>
            </a:r>
            <a:endParaRPr lang="en-US"/>
          </a:p>
        </p:txBody>
      </p:sp>
      <p:sp>
        <p:nvSpPr>
          <p:cNvPr id="329877" name="Rectangle 149"/>
          <p:cNvSpPr>
            <a:spLocks noChangeArrowheads="1"/>
          </p:cNvSpPr>
          <p:nvPr/>
        </p:nvSpPr>
        <p:spPr bwMode="auto">
          <a:xfrm>
            <a:off x="7205663" y="4410075"/>
            <a:ext cx="557212" cy="3873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78" name="Rectangle 150"/>
          <p:cNvSpPr>
            <a:spLocks noChangeArrowheads="1"/>
          </p:cNvSpPr>
          <p:nvPr/>
        </p:nvSpPr>
        <p:spPr bwMode="auto">
          <a:xfrm>
            <a:off x="7194550" y="4397375"/>
            <a:ext cx="552450" cy="384175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79" name="Rectangle 151"/>
          <p:cNvSpPr>
            <a:spLocks noChangeArrowheads="1"/>
          </p:cNvSpPr>
          <p:nvPr/>
        </p:nvSpPr>
        <p:spPr bwMode="auto">
          <a:xfrm>
            <a:off x="7286625" y="4476750"/>
            <a:ext cx="423863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Register</a:t>
            </a:r>
            <a:endParaRPr lang="en-US"/>
          </a:p>
        </p:txBody>
      </p:sp>
      <p:sp>
        <p:nvSpPr>
          <p:cNvPr id="329880" name="Rectangle 152"/>
          <p:cNvSpPr>
            <a:spLocks noChangeArrowheads="1"/>
          </p:cNvSpPr>
          <p:nvPr/>
        </p:nvSpPr>
        <p:spPr bwMode="auto">
          <a:xfrm>
            <a:off x="7407275" y="4594225"/>
            <a:ext cx="176213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file</a:t>
            </a:r>
            <a:endParaRPr lang="en-US"/>
          </a:p>
        </p:txBody>
      </p:sp>
      <p:sp>
        <p:nvSpPr>
          <p:cNvPr id="329881" name="Rectangle 153"/>
          <p:cNvSpPr>
            <a:spLocks noChangeArrowheads="1"/>
          </p:cNvSpPr>
          <p:nvPr/>
        </p:nvSpPr>
        <p:spPr bwMode="auto">
          <a:xfrm>
            <a:off x="7280275" y="4389438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82" name="Rectangle 154"/>
          <p:cNvSpPr>
            <a:spLocks noChangeArrowheads="1"/>
          </p:cNvSpPr>
          <p:nvPr/>
        </p:nvSpPr>
        <p:spPr bwMode="auto">
          <a:xfrm>
            <a:off x="7340600" y="4419600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A</a:t>
            </a:r>
            <a:endParaRPr lang="en-US"/>
          </a:p>
        </p:txBody>
      </p:sp>
      <p:sp>
        <p:nvSpPr>
          <p:cNvPr id="329883" name="Rectangle 155"/>
          <p:cNvSpPr>
            <a:spLocks noChangeArrowheads="1"/>
          </p:cNvSpPr>
          <p:nvPr/>
        </p:nvSpPr>
        <p:spPr bwMode="auto">
          <a:xfrm>
            <a:off x="7491413" y="4389438"/>
            <a:ext cx="17145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84" name="Rectangle 156"/>
          <p:cNvSpPr>
            <a:spLocks noChangeArrowheads="1"/>
          </p:cNvSpPr>
          <p:nvPr/>
        </p:nvSpPr>
        <p:spPr bwMode="auto">
          <a:xfrm>
            <a:off x="7553325" y="4419600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B</a:t>
            </a:r>
            <a:endParaRPr lang="en-US"/>
          </a:p>
        </p:txBody>
      </p:sp>
      <p:sp>
        <p:nvSpPr>
          <p:cNvPr id="329885" name="Rectangle 157"/>
          <p:cNvSpPr>
            <a:spLocks noChangeArrowheads="1"/>
          </p:cNvSpPr>
          <p:nvPr/>
        </p:nvSpPr>
        <p:spPr bwMode="auto">
          <a:xfrm>
            <a:off x="7620000" y="4440238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86" name="Rectangle 158"/>
          <p:cNvSpPr>
            <a:spLocks noChangeArrowheads="1"/>
          </p:cNvSpPr>
          <p:nvPr/>
        </p:nvSpPr>
        <p:spPr bwMode="auto">
          <a:xfrm>
            <a:off x="7673975" y="4471988"/>
            <a:ext cx="968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329887" name="Rectangle 159"/>
          <p:cNvSpPr>
            <a:spLocks noChangeArrowheads="1"/>
          </p:cNvSpPr>
          <p:nvPr/>
        </p:nvSpPr>
        <p:spPr bwMode="auto">
          <a:xfrm>
            <a:off x="7620000" y="4652963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88" name="Rectangle 160"/>
          <p:cNvSpPr>
            <a:spLocks noChangeArrowheads="1"/>
          </p:cNvSpPr>
          <p:nvPr/>
        </p:nvSpPr>
        <p:spPr bwMode="auto">
          <a:xfrm>
            <a:off x="7680325" y="4683125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329889" name="Rectangle 161"/>
          <p:cNvSpPr>
            <a:spLocks noChangeArrowheads="1"/>
          </p:cNvSpPr>
          <p:nvPr/>
        </p:nvSpPr>
        <p:spPr bwMode="auto">
          <a:xfrm>
            <a:off x="6005513" y="6138863"/>
            <a:ext cx="425450" cy="212725"/>
          </a:xfrm>
          <a:prstGeom prst="rect">
            <a:avLst/>
          </a:prstGeom>
          <a:solidFill>
            <a:srgbClr val="FF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90" name="Rectangle 162"/>
          <p:cNvSpPr>
            <a:spLocks noChangeArrowheads="1"/>
          </p:cNvSpPr>
          <p:nvPr/>
        </p:nvSpPr>
        <p:spPr bwMode="auto">
          <a:xfrm>
            <a:off x="6159500" y="6199188"/>
            <a:ext cx="163513" cy="11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700" b="0">
                <a:solidFill>
                  <a:srgbClr val="000000"/>
                </a:solidFill>
              </a:rPr>
              <a:t>PC</a:t>
            </a:r>
            <a:endParaRPr lang="en-US"/>
          </a:p>
        </p:txBody>
      </p:sp>
      <p:grpSp>
        <p:nvGrpSpPr>
          <p:cNvPr id="329907" name="Group 179"/>
          <p:cNvGrpSpPr>
            <a:grpSpLocks/>
          </p:cNvGrpSpPr>
          <p:nvPr/>
        </p:nvGrpSpPr>
        <p:grpSpPr bwMode="auto">
          <a:xfrm>
            <a:off x="6302375" y="2890838"/>
            <a:ext cx="346075" cy="42862"/>
            <a:chOff x="3970" y="1821"/>
            <a:chExt cx="218" cy="27"/>
          </a:xfrm>
        </p:grpSpPr>
        <p:sp>
          <p:nvSpPr>
            <p:cNvPr id="329891" name="Freeform 163"/>
            <p:cNvSpPr>
              <a:spLocks/>
            </p:cNvSpPr>
            <p:nvPr/>
          </p:nvSpPr>
          <p:spPr bwMode="auto">
            <a:xfrm>
              <a:off x="4181" y="1831"/>
              <a:ext cx="7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7" y="13"/>
                </a:cxn>
              </a:cxnLst>
              <a:rect l="0" t="0" r="r" b="b"/>
              <a:pathLst>
                <a:path w="13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892" name="Freeform 164"/>
            <p:cNvSpPr>
              <a:spLocks/>
            </p:cNvSpPr>
            <p:nvPr/>
          </p:nvSpPr>
          <p:spPr bwMode="auto">
            <a:xfrm>
              <a:off x="4168" y="1831"/>
              <a:ext cx="6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4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3" y="2"/>
                </a:cxn>
                <a:cxn ang="0">
                  <a:pos x="0" y="7"/>
                </a:cxn>
                <a:cxn ang="0">
                  <a:pos x="3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4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4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3" y="2"/>
                  </a:lnTo>
                  <a:lnTo>
                    <a:pt x="0" y="7"/>
                  </a:lnTo>
                  <a:lnTo>
                    <a:pt x="3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893" name="Freeform 165"/>
            <p:cNvSpPr>
              <a:spLocks/>
            </p:cNvSpPr>
            <p:nvPr/>
          </p:nvSpPr>
          <p:spPr bwMode="auto">
            <a:xfrm>
              <a:off x="4154" y="1831"/>
              <a:ext cx="7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8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8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8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8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894" name="Freeform 166"/>
            <p:cNvSpPr>
              <a:spLocks/>
            </p:cNvSpPr>
            <p:nvPr/>
          </p:nvSpPr>
          <p:spPr bwMode="auto">
            <a:xfrm>
              <a:off x="4141" y="1831"/>
              <a:ext cx="7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895" name="Freeform 167"/>
            <p:cNvSpPr>
              <a:spLocks/>
            </p:cNvSpPr>
            <p:nvPr/>
          </p:nvSpPr>
          <p:spPr bwMode="auto">
            <a:xfrm>
              <a:off x="4128" y="1831"/>
              <a:ext cx="6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7" y="13"/>
                </a:cxn>
              </a:cxnLst>
              <a:rect l="0" t="0" r="r" b="b"/>
              <a:pathLst>
                <a:path w="13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896" name="Freeform 168"/>
            <p:cNvSpPr>
              <a:spLocks/>
            </p:cNvSpPr>
            <p:nvPr/>
          </p:nvSpPr>
          <p:spPr bwMode="auto">
            <a:xfrm>
              <a:off x="4114" y="1831"/>
              <a:ext cx="7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4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3" y="2"/>
                </a:cxn>
                <a:cxn ang="0">
                  <a:pos x="0" y="7"/>
                </a:cxn>
                <a:cxn ang="0">
                  <a:pos x="3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4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4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3" y="2"/>
                  </a:lnTo>
                  <a:lnTo>
                    <a:pt x="0" y="7"/>
                  </a:lnTo>
                  <a:lnTo>
                    <a:pt x="3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897" name="Freeform 169"/>
            <p:cNvSpPr>
              <a:spLocks/>
            </p:cNvSpPr>
            <p:nvPr/>
          </p:nvSpPr>
          <p:spPr bwMode="auto">
            <a:xfrm>
              <a:off x="4101" y="1831"/>
              <a:ext cx="6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8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8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8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8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898" name="Freeform 170"/>
            <p:cNvSpPr>
              <a:spLocks/>
            </p:cNvSpPr>
            <p:nvPr/>
          </p:nvSpPr>
          <p:spPr bwMode="auto">
            <a:xfrm>
              <a:off x="4087" y="1831"/>
              <a:ext cx="7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899" name="Freeform 171"/>
            <p:cNvSpPr>
              <a:spLocks/>
            </p:cNvSpPr>
            <p:nvPr/>
          </p:nvSpPr>
          <p:spPr bwMode="auto">
            <a:xfrm>
              <a:off x="4074" y="1831"/>
              <a:ext cx="7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3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900" name="Freeform 172"/>
            <p:cNvSpPr>
              <a:spLocks/>
            </p:cNvSpPr>
            <p:nvPr/>
          </p:nvSpPr>
          <p:spPr bwMode="auto">
            <a:xfrm>
              <a:off x="4061" y="1831"/>
              <a:ext cx="6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4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3" y="2"/>
                </a:cxn>
                <a:cxn ang="0">
                  <a:pos x="0" y="7"/>
                </a:cxn>
                <a:cxn ang="0">
                  <a:pos x="3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4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4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3" y="2"/>
                  </a:lnTo>
                  <a:lnTo>
                    <a:pt x="0" y="7"/>
                  </a:lnTo>
                  <a:lnTo>
                    <a:pt x="3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901" name="Freeform 173"/>
            <p:cNvSpPr>
              <a:spLocks/>
            </p:cNvSpPr>
            <p:nvPr/>
          </p:nvSpPr>
          <p:spPr bwMode="auto">
            <a:xfrm>
              <a:off x="4047" y="1831"/>
              <a:ext cx="7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8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8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8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8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902" name="Freeform 174"/>
            <p:cNvSpPr>
              <a:spLocks/>
            </p:cNvSpPr>
            <p:nvPr/>
          </p:nvSpPr>
          <p:spPr bwMode="auto">
            <a:xfrm>
              <a:off x="4034" y="1831"/>
              <a:ext cx="7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7" y="13"/>
                </a:cxn>
              </a:cxnLst>
              <a:rect l="0" t="0" r="r" b="b"/>
              <a:pathLst>
                <a:path w="13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903" name="Freeform 175"/>
            <p:cNvSpPr>
              <a:spLocks/>
            </p:cNvSpPr>
            <p:nvPr/>
          </p:nvSpPr>
          <p:spPr bwMode="auto">
            <a:xfrm>
              <a:off x="4021" y="1831"/>
              <a:ext cx="6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3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904" name="Freeform 176"/>
            <p:cNvSpPr>
              <a:spLocks/>
            </p:cNvSpPr>
            <p:nvPr/>
          </p:nvSpPr>
          <p:spPr bwMode="auto">
            <a:xfrm>
              <a:off x="4007" y="1831"/>
              <a:ext cx="7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4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3" y="2"/>
                </a:cxn>
                <a:cxn ang="0">
                  <a:pos x="0" y="7"/>
                </a:cxn>
                <a:cxn ang="0">
                  <a:pos x="3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4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4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3" y="2"/>
                  </a:lnTo>
                  <a:lnTo>
                    <a:pt x="0" y="7"/>
                  </a:lnTo>
                  <a:lnTo>
                    <a:pt x="3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905" name="Freeform 177"/>
            <p:cNvSpPr>
              <a:spLocks/>
            </p:cNvSpPr>
            <p:nvPr/>
          </p:nvSpPr>
          <p:spPr bwMode="auto">
            <a:xfrm>
              <a:off x="3994" y="1831"/>
              <a:ext cx="6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8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8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8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8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906" name="Freeform 178"/>
            <p:cNvSpPr>
              <a:spLocks/>
            </p:cNvSpPr>
            <p:nvPr/>
          </p:nvSpPr>
          <p:spPr bwMode="auto">
            <a:xfrm>
              <a:off x="3970" y="1821"/>
              <a:ext cx="28" cy="27"/>
            </a:xfrm>
            <a:custGeom>
              <a:avLst/>
              <a:gdLst/>
              <a:ahLst/>
              <a:cxnLst>
                <a:cxn ang="0">
                  <a:pos x="55" y="0"/>
                </a:cxn>
                <a:cxn ang="0">
                  <a:pos x="0" y="27"/>
                </a:cxn>
                <a:cxn ang="0">
                  <a:pos x="55" y="55"/>
                </a:cxn>
                <a:cxn ang="0">
                  <a:pos x="55" y="0"/>
                </a:cxn>
              </a:cxnLst>
              <a:rect l="0" t="0" r="r" b="b"/>
              <a:pathLst>
                <a:path w="55" h="55">
                  <a:moveTo>
                    <a:pt x="55" y="0"/>
                  </a:moveTo>
                  <a:lnTo>
                    <a:pt x="0" y="27"/>
                  </a:lnTo>
                  <a:lnTo>
                    <a:pt x="55" y="55"/>
                  </a:lnTo>
                  <a:lnTo>
                    <a:pt x="5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29908" name="Rectangle 180"/>
          <p:cNvSpPr>
            <a:spLocks noChangeArrowheads="1"/>
          </p:cNvSpPr>
          <p:nvPr/>
        </p:nvSpPr>
        <p:spPr bwMode="auto">
          <a:xfrm>
            <a:off x="7067550" y="5076825"/>
            <a:ext cx="85725" cy="298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09" name="Rectangle 181"/>
          <p:cNvSpPr>
            <a:spLocks noChangeArrowheads="1"/>
          </p:cNvSpPr>
          <p:nvPr/>
        </p:nvSpPr>
        <p:spPr bwMode="auto">
          <a:xfrm>
            <a:off x="6388100" y="5076825"/>
            <a:ext cx="76517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10" name="Freeform 182"/>
          <p:cNvSpPr>
            <a:spLocks/>
          </p:cNvSpPr>
          <p:nvPr/>
        </p:nvSpPr>
        <p:spPr bwMode="auto">
          <a:xfrm>
            <a:off x="6302375" y="4992688"/>
            <a:ext cx="169863" cy="254000"/>
          </a:xfrm>
          <a:custGeom>
            <a:avLst/>
            <a:gdLst/>
            <a:ahLst/>
            <a:cxnLst>
              <a:cxn ang="0">
                <a:pos x="214" y="320"/>
              </a:cxn>
              <a:cxn ang="0">
                <a:pos x="0" y="160"/>
              </a:cxn>
              <a:cxn ang="0">
                <a:pos x="214" y="0"/>
              </a:cxn>
              <a:cxn ang="0">
                <a:pos x="214" y="320"/>
              </a:cxn>
            </a:cxnLst>
            <a:rect l="0" t="0" r="r" b="b"/>
            <a:pathLst>
              <a:path w="214" h="320">
                <a:moveTo>
                  <a:pt x="214" y="320"/>
                </a:moveTo>
                <a:lnTo>
                  <a:pt x="0" y="160"/>
                </a:lnTo>
                <a:lnTo>
                  <a:pt x="214" y="0"/>
                </a:lnTo>
                <a:lnTo>
                  <a:pt x="214" y="32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11" name="Rectangle 183"/>
          <p:cNvSpPr>
            <a:spLocks noChangeArrowheads="1"/>
          </p:cNvSpPr>
          <p:nvPr/>
        </p:nvSpPr>
        <p:spPr bwMode="auto">
          <a:xfrm>
            <a:off x="6472238" y="4906963"/>
            <a:ext cx="63817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12" name="Rectangle 184"/>
          <p:cNvSpPr>
            <a:spLocks noChangeArrowheads="1"/>
          </p:cNvSpPr>
          <p:nvPr/>
        </p:nvSpPr>
        <p:spPr bwMode="auto">
          <a:xfrm>
            <a:off x="6886575" y="4938713"/>
            <a:ext cx="200025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valP</a:t>
            </a:r>
            <a:endParaRPr lang="en-US"/>
          </a:p>
        </p:txBody>
      </p:sp>
      <p:sp>
        <p:nvSpPr>
          <p:cNvPr id="329913" name="Rectangle 185"/>
          <p:cNvSpPr>
            <a:spLocks noChangeArrowheads="1"/>
          </p:cNvSpPr>
          <p:nvPr/>
        </p:nvSpPr>
        <p:spPr bwMode="auto">
          <a:xfrm>
            <a:off x="6302375" y="4567238"/>
            <a:ext cx="76517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14" name="Freeform 186"/>
          <p:cNvSpPr>
            <a:spLocks/>
          </p:cNvSpPr>
          <p:nvPr/>
        </p:nvSpPr>
        <p:spPr bwMode="auto">
          <a:xfrm>
            <a:off x="7024688" y="4483100"/>
            <a:ext cx="169862" cy="254000"/>
          </a:xfrm>
          <a:custGeom>
            <a:avLst/>
            <a:gdLst/>
            <a:ahLst/>
            <a:cxnLst>
              <a:cxn ang="0">
                <a:pos x="0" y="321"/>
              </a:cxn>
              <a:cxn ang="0">
                <a:pos x="214" y="160"/>
              </a:cxn>
              <a:cxn ang="0">
                <a:pos x="0" y="0"/>
              </a:cxn>
              <a:cxn ang="0">
                <a:pos x="0" y="321"/>
              </a:cxn>
            </a:cxnLst>
            <a:rect l="0" t="0" r="r" b="b"/>
            <a:pathLst>
              <a:path w="214" h="321">
                <a:moveTo>
                  <a:pt x="0" y="321"/>
                </a:moveTo>
                <a:lnTo>
                  <a:pt x="214" y="160"/>
                </a:lnTo>
                <a:lnTo>
                  <a:pt x="0" y="0"/>
                </a:lnTo>
                <a:lnTo>
                  <a:pt x="0" y="321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15" name="Rectangle 187"/>
          <p:cNvSpPr>
            <a:spLocks noChangeArrowheads="1"/>
          </p:cNvSpPr>
          <p:nvPr/>
        </p:nvSpPr>
        <p:spPr bwMode="auto">
          <a:xfrm>
            <a:off x="6345238" y="4270375"/>
            <a:ext cx="595312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16" name="Rectangle 188"/>
          <p:cNvSpPr>
            <a:spLocks noChangeArrowheads="1"/>
          </p:cNvSpPr>
          <p:nvPr/>
        </p:nvSpPr>
        <p:spPr bwMode="auto">
          <a:xfrm>
            <a:off x="6418263" y="4302125"/>
            <a:ext cx="2032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srcA</a:t>
            </a:r>
            <a:endParaRPr lang="en-US"/>
          </a:p>
        </p:txBody>
      </p:sp>
      <p:sp>
        <p:nvSpPr>
          <p:cNvPr id="329917" name="Rectangle 189"/>
          <p:cNvSpPr>
            <a:spLocks noChangeArrowheads="1"/>
          </p:cNvSpPr>
          <p:nvPr/>
        </p:nvSpPr>
        <p:spPr bwMode="auto">
          <a:xfrm>
            <a:off x="6594475" y="4302125"/>
            <a:ext cx="101600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29918" name="Rectangle 190"/>
          <p:cNvSpPr>
            <a:spLocks noChangeArrowheads="1"/>
          </p:cNvSpPr>
          <p:nvPr/>
        </p:nvSpPr>
        <p:spPr bwMode="auto">
          <a:xfrm>
            <a:off x="6672263" y="4302125"/>
            <a:ext cx="2032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srcB</a:t>
            </a:r>
            <a:endParaRPr lang="en-US"/>
          </a:p>
        </p:txBody>
      </p:sp>
      <p:sp>
        <p:nvSpPr>
          <p:cNvPr id="329919" name="Rectangle 191"/>
          <p:cNvSpPr>
            <a:spLocks noChangeArrowheads="1"/>
          </p:cNvSpPr>
          <p:nvPr/>
        </p:nvSpPr>
        <p:spPr bwMode="auto">
          <a:xfrm>
            <a:off x="6418263" y="4421188"/>
            <a:ext cx="204787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dstA</a:t>
            </a:r>
            <a:endParaRPr lang="en-US"/>
          </a:p>
        </p:txBody>
      </p:sp>
      <p:sp>
        <p:nvSpPr>
          <p:cNvPr id="329920" name="Rectangle 192"/>
          <p:cNvSpPr>
            <a:spLocks noChangeArrowheads="1"/>
          </p:cNvSpPr>
          <p:nvPr/>
        </p:nvSpPr>
        <p:spPr bwMode="auto">
          <a:xfrm>
            <a:off x="6594475" y="4421188"/>
            <a:ext cx="101600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29921" name="Rectangle 193"/>
          <p:cNvSpPr>
            <a:spLocks noChangeArrowheads="1"/>
          </p:cNvSpPr>
          <p:nvPr/>
        </p:nvSpPr>
        <p:spPr bwMode="auto">
          <a:xfrm>
            <a:off x="6672263" y="4421188"/>
            <a:ext cx="204787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dstB</a:t>
            </a:r>
            <a:endParaRPr lang="en-US"/>
          </a:p>
        </p:txBody>
      </p:sp>
      <p:sp>
        <p:nvSpPr>
          <p:cNvPr id="329922" name="Rectangle 194"/>
          <p:cNvSpPr>
            <a:spLocks noChangeArrowheads="1"/>
          </p:cNvSpPr>
          <p:nvPr/>
        </p:nvSpPr>
        <p:spPr bwMode="auto">
          <a:xfrm>
            <a:off x="7407275" y="4057650"/>
            <a:ext cx="85725" cy="341313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23" name="Rectangle 195"/>
          <p:cNvSpPr>
            <a:spLocks noChangeArrowheads="1"/>
          </p:cNvSpPr>
          <p:nvPr/>
        </p:nvSpPr>
        <p:spPr bwMode="auto">
          <a:xfrm>
            <a:off x="6472238" y="4057650"/>
            <a:ext cx="1020762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24" name="Freeform 196"/>
          <p:cNvSpPr>
            <a:spLocks/>
          </p:cNvSpPr>
          <p:nvPr/>
        </p:nvSpPr>
        <p:spPr bwMode="auto">
          <a:xfrm>
            <a:off x="6302375" y="3973513"/>
            <a:ext cx="169863" cy="254000"/>
          </a:xfrm>
          <a:custGeom>
            <a:avLst/>
            <a:gdLst/>
            <a:ahLst/>
            <a:cxnLst>
              <a:cxn ang="0">
                <a:pos x="214" y="321"/>
              </a:cxn>
              <a:cxn ang="0">
                <a:pos x="0" y="160"/>
              </a:cxn>
              <a:cxn ang="0">
                <a:pos x="214" y="0"/>
              </a:cxn>
              <a:cxn ang="0">
                <a:pos x="214" y="321"/>
              </a:cxn>
            </a:cxnLst>
            <a:rect l="0" t="0" r="r" b="b"/>
            <a:pathLst>
              <a:path w="214" h="321">
                <a:moveTo>
                  <a:pt x="214" y="321"/>
                </a:moveTo>
                <a:lnTo>
                  <a:pt x="0" y="160"/>
                </a:lnTo>
                <a:lnTo>
                  <a:pt x="214" y="0"/>
                </a:lnTo>
                <a:lnTo>
                  <a:pt x="214" y="321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25" name="Rectangle 197"/>
          <p:cNvSpPr>
            <a:spLocks noChangeArrowheads="1"/>
          </p:cNvSpPr>
          <p:nvPr/>
        </p:nvSpPr>
        <p:spPr bwMode="auto">
          <a:xfrm>
            <a:off x="6811963" y="3846513"/>
            <a:ext cx="63817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26" name="Rectangle 198"/>
          <p:cNvSpPr>
            <a:spLocks noChangeArrowheads="1"/>
          </p:cNvSpPr>
          <p:nvPr/>
        </p:nvSpPr>
        <p:spPr bwMode="auto">
          <a:xfrm>
            <a:off x="6980238" y="3876675"/>
            <a:ext cx="200025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valA</a:t>
            </a:r>
            <a:endParaRPr lang="en-US"/>
          </a:p>
        </p:txBody>
      </p:sp>
      <p:sp>
        <p:nvSpPr>
          <p:cNvPr id="329927" name="Rectangle 199"/>
          <p:cNvSpPr>
            <a:spLocks noChangeArrowheads="1"/>
          </p:cNvSpPr>
          <p:nvPr/>
        </p:nvSpPr>
        <p:spPr bwMode="auto">
          <a:xfrm>
            <a:off x="7151688" y="3876675"/>
            <a:ext cx="101600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29928" name="Rectangle 200"/>
          <p:cNvSpPr>
            <a:spLocks noChangeArrowheads="1"/>
          </p:cNvSpPr>
          <p:nvPr/>
        </p:nvSpPr>
        <p:spPr bwMode="auto">
          <a:xfrm>
            <a:off x="7226300" y="3876675"/>
            <a:ext cx="200025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valB</a:t>
            </a:r>
            <a:endParaRPr lang="en-US"/>
          </a:p>
        </p:txBody>
      </p:sp>
      <p:sp>
        <p:nvSpPr>
          <p:cNvPr id="329929" name="Rectangle 201"/>
          <p:cNvSpPr>
            <a:spLocks noChangeArrowheads="1"/>
          </p:cNvSpPr>
          <p:nvPr/>
        </p:nvSpPr>
        <p:spPr bwMode="auto">
          <a:xfrm>
            <a:off x="6302375" y="3379788"/>
            <a:ext cx="106362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30" name="Rectangle 202"/>
          <p:cNvSpPr>
            <a:spLocks noChangeArrowheads="1"/>
          </p:cNvSpPr>
          <p:nvPr/>
        </p:nvSpPr>
        <p:spPr bwMode="auto">
          <a:xfrm>
            <a:off x="7280275" y="3294063"/>
            <a:ext cx="85725" cy="171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31" name="Freeform 203"/>
          <p:cNvSpPr>
            <a:spLocks/>
          </p:cNvSpPr>
          <p:nvPr/>
        </p:nvSpPr>
        <p:spPr bwMode="auto">
          <a:xfrm>
            <a:off x="7194550" y="3124200"/>
            <a:ext cx="255588" cy="169863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161" y="0"/>
              </a:cxn>
              <a:cxn ang="0">
                <a:pos x="321" y="214"/>
              </a:cxn>
              <a:cxn ang="0">
                <a:pos x="0" y="214"/>
              </a:cxn>
            </a:cxnLst>
            <a:rect l="0" t="0" r="r" b="b"/>
            <a:pathLst>
              <a:path w="321" h="214">
                <a:moveTo>
                  <a:pt x="0" y="214"/>
                </a:moveTo>
                <a:lnTo>
                  <a:pt x="161" y="0"/>
                </a:lnTo>
                <a:lnTo>
                  <a:pt x="321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32" name="Rectangle 204"/>
          <p:cNvSpPr>
            <a:spLocks noChangeArrowheads="1"/>
          </p:cNvSpPr>
          <p:nvPr/>
        </p:nvSpPr>
        <p:spPr bwMode="auto">
          <a:xfrm>
            <a:off x="6345238" y="3167063"/>
            <a:ext cx="63817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33" name="Rectangle 205"/>
          <p:cNvSpPr>
            <a:spLocks noChangeArrowheads="1"/>
          </p:cNvSpPr>
          <p:nvPr/>
        </p:nvSpPr>
        <p:spPr bwMode="auto">
          <a:xfrm>
            <a:off x="6418263" y="3198813"/>
            <a:ext cx="204787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aluA</a:t>
            </a:r>
            <a:endParaRPr lang="en-US"/>
          </a:p>
        </p:txBody>
      </p:sp>
      <p:sp>
        <p:nvSpPr>
          <p:cNvPr id="329934" name="Rectangle 206"/>
          <p:cNvSpPr>
            <a:spLocks noChangeArrowheads="1"/>
          </p:cNvSpPr>
          <p:nvPr/>
        </p:nvSpPr>
        <p:spPr bwMode="auto">
          <a:xfrm>
            <a:off x="6594475" y="3198813"/>
            <a:ext cx="101600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29935" name="Rectangle 207"/>
          <p:cNvSpPr>
            <a:spLocks noChangeArrowheads="1"/>
          </p:cNvSpPr>
          <p:nvPr/>
        </p:nvSpPr>
        <p:spPr bwMode="auto">
          <a:xfrm>
            <a:off x="6672263" y="3198813"/>
            <a:ext cx="204787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aluB</a:t>
            </a:r>
            <a:endParaRPr lang="en-US"/>
          </a:p>
        </p:txBody>
      </p:sp>
      <p:sp>
        <p:nvSpPr>
          <p:cNvPr id="329936" name="Rectangle 208"/>
          <p:cNvSpPr>
            <a:spLocks noChangeArrowheads="1"/>
          </p:cNvSpPr>
          <p:nvPr/>
        </p:nvSpPr>
        <p:spPr bwMode="auto">
          <a:xfrm>
            <a:off x="6345238" y="2954338"/>
            <a:ext cx="63817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37" name="Rectangle 209"/>
          <p:cNvSpPr>
            <a:spLocks noChangeArrowheads="1"/>
          </p:cNvSpPr>
          <p:nvPr/>
        </p:nvSpPr>
        <p:spPr bwMode="auto">
          <a:xfrm>
            <a:off x="6396038" y="2986088"/>
            <a:ext cx="189154" cy="11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 dirty="0" err="1" smtClean="0">
                <a:solidFill>
                  <a:srgbClr val="000000"/>
                </a:solidFill>
              </a:rPr>
              <a:t>Cnd</a:t>
            </a:r>
            <a:endParaRPr lang="en-US" dirty="0"/>
          </a:p>
        </p:txBody>
      </p:sp>
      <p:sp>
        <p:nvSpPr>
          <p:cNvPr id="329938" name="Rectangle 210"/>
          <p:cNvSpPr>
            <a:spLocks noChangeArrowheads="1"/>
          </p:cNvSpPr>
          <p:nvPr/>
        </p:nvSpPr>
        <p:spPr bwMode="auto">
          <a:xfrm>
            <a:off x="7280275" y="2571750"/>
            <a:ext cx="85725" cy="298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39" name="Rectangle 211"/>
          <p:cNvSpPr>
            <a:spLocks noChangeArrowheads="1"/>
          </p:cNvSpPr>
          <p:nvPr/>
        </p:nvSpPr>
        <p:spPr bwMode="auto">
          <a:xfrm>
            <a:off x="6430963" y="2571750"/>
            <a:ext cx="935037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40" name="Freeform 212"/>
          <p:cNvSpPr>
            <a:spLocks/>
          </p:cNvSpPr>
          <p:nvPr/>
        </p:nvSpPr>
        <p:spPr bwMode="auto">
          <a:xfrm>
            <a:off x="6302375" y="2487613"/>
            <a:ext cx="169863" cy="254000"/>
          </a:xfrm>
          <a:custGeom>
            <a:avLst/>
            <a:gdLst/>
            <a:ahLst/>
            <a:cxnLst>
              <a:cxn ang="0">
                <a:pos x="214" y="321"/>
              </a:cxn>
              <a:cxn ang="0">
                <a:pos x="0" y="160"/>
              </a:cxn>
              <a:cxn ang="0">
                <a:pos x="214" y="0"/>
              </a:cxn>
              <a:cxn ang="0">
                <a:pos x="214" y="321"/>
              </a:cxn>
            </a:cxnLst>
            <a:rect l="0" t="0" r="r" b="b"/>
            <a:pathLst>
              <a:path w="214" h="321">
                <a:moveTo>
                  <a:pt x="214" y="321"/>
                </a:moveTo>
                <a:lnTo>
                  <a:pt x="0" y="160"/>
                </a:lnTo>
                <a:lnTo>
                  <a:pt x="214" y="0"/>
                </a:lnTo>
                <a:lnTo>
                  <a:pt x="214" y="321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41" name="Rectangle 213"/>
          <p:cNvSpPr>
            <a:spLocks noChangeArrowheads="1"/>
          </p:cNvSpPr>
          <p:nvPr/>
        </p:nvSpPr>
        <p:spPr bwMode="auto">
          <a:xfrm>
            <a:off x="6684963" y="2360613"/>
            <a:ext cx="63817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42" name="Rectangle 214"/>
          <p:cNvSpPr>
            <a:spLocks noChangeArrowheads="1"/>
          </p:cNvSpPr>
          <p:nvPr/>
        </p:nvSpPr>
        <p:spPr bwMode="auto">
          <a:xfrm>
            <a:off x="7099300" y="2390775"/>
            <a:ext cx="200025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valE</a:t>
            </a:r>
            <a:endParaRPr lang="en-US"/>
          </a:p>
        </p:txBody>
      </p:sp>
      <p:sp>
        <p:nvSpPr>
          <p:cNvPr id="329943" name="Rectangle 215"/>
          <p:cNvSpPr>
            <a:spLocks noChangeArrowheads="1"/>
          </p:cNvSpPr>
          <p:nvPr/>
        </p:nvSpPr>
        <p:spPr bwMode="auto">
          <a:xfrm>
            <a:off x="7916863" y="4567238"/>
            <a:ext cx="468312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44" name="Freeform 216"/>
          <p:cNvSpPr>
            <a:spLocks/>
          </p:cNvSpPr>
          <p:nvPr/>
        </p:nvSpPr>
        <p:spPr bwMode="auto">
          <a:xfrm>
            <a:off x="7747000" y="4483100"/>
            <a:ext cx="169863" cy="254000"/>
          </a:xfrm>
          <a:custGeom>
            <a:avLst/>
            <a:gdLst/>
            <a:ahLst/>
            <a:cxnLst>
              <a:cxn ang="0">
                <a:pos x="213" y="321"/>
              </a:cxn>
              <a:cxn ang="0">
                <a:pos x="0" y="160"/>
              </a:cxn>
              <a:cxn ang="0">
                <a:pos x="213" y="0"/>
              </a:cxn>
              <a:cxn ang="0">
                <a:pos x="213" y="321"/>
              </a:cxn>
            </a:cxnLst>
            <a:rect l="0" t="0" r="r" b="b"/>
            <a:pathLst>
              <a:path w="213" h="321">
                <a:moveTo>
                  <a:pt x="213" y="321"/>
                </a:moveTo>
                <a:lnTo>
                  <a:pt x="0" y="160"/>
                </a:lnTo>
                <a:lnTo>
                  <a:pt x="213" y="0"/>
                </a:lnTo>
                <a:lnTo>
                  <a:pt x="213" y="321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45" name="Rectangle 217"/>
          <p:cNvSpPr>
            <a:spLocks noChangeArrowheads="1"/>
          </p:cNvSpPr>
          <p:nvPr/>
        </p:nvSpPr>
        <p:spPr bwMode="auto">
          <a:xfrm>
            <a:off x="8213725" y="874713"/>
            <a:ext cx="171450" cy="37782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46" name="Rectangle 218"/>
          <p:cNvSpPr>
            <a:spLocks noChangeArrowheads="1"/>
          </p:cNvSpPr>
          <p:nvPr/>
        </p:nvSpPr>
        <p:spPr bwMode="auto">
          <a:xfrm>
            <a:off x="6132513" y="746125"/>
            <a:ext cx="2252662" cy="171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47" name="Rectangle 219"/>
          <p:cNvSpPr>
            <a:spLocks noChangeArrowheads="1"/>
          </p:cNvSpPr>
          <p:nvPr/>
        </p:nvSpPr>
        <p:spPr bwMode="auto">
          <a:xfrm>
            <a:off x="6218238" y="6605588"/>
            <a:ext cx="2463800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48" name="Rectangle 220"/>
          <p:cNvSpPr>
            <a:spLocks noChangeArrowheads="1"/>
          </p:cNvSpPr>
          <p:nvPr/>
        </p:nvSpPr>
        <p:spPr bwMode="auto">
          <a:xfrm>
            <a:off x="6175375" y="6521450"/>
            <a:ext cx="85725" cy="169863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49" name="Freeform 221"/>
          <p:cNvSpPr>
            <a:spLocks/>
          </p:cNvSpPr>
          <p:nvPr/>
        </p:nvSpPr>
        <p:spPr bwMode="auto">
          <a:xfrm>
            <a:off x="6091238" y="6351588"/>
            <a:ext cx="254000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161" y="0"/>
              </a:cxn>
              <a:cxn ang="0">
                <a:pos x="321" y="214"/>
              </a:cxn>
              <a:cxn ang="0">
                <a:pos x="0" y="214"/>
              </a:cxn>
            </a:cxnLst>
            <a:rect l="0" t="0" r="r" b="b"/>
            <a:pathLst>
              <a:path w="321" h="214">
                <a:moveTo>
                  <a:pt x="0" y="214"/>
                </a:moveTo>
                <a:lnTo>
                  <a:pt x="161" y="0"/>
                </a:lnTo>
                <a:lnTo>
                  <a:pt x="321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50" name="Rectangle 222"/>
          <p:cNvSpPr>
            <a:spLocks noChangeArrowheads="1"/>
          </p:cNvSpPr>
          <p:nvPr/>
        </p:nvSpPr>
        <p:spPr bwMode="auto">
          <a:xfrm>
            <a:off x="6302375" y="2105025"/>
            <a:ext cx="808038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51" name="Rectangle 223"/>
          <p:cNvSpPr>
            <a:spLocks noChangeArrowheads="1"/>
          </p:cNvSpPr>
          <p:nvPr/>
        </p:nvSpPr>
        <p:spPr bwMode="auto">
          <a:xfrm>
            <a:off x="7024688" y="1978025"/>
            <a:ext cx="85725" cy="171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52" name="Freeform 224"/>
          <p:cNvSpPr>
            <a:spLocks/>
          </p:cNvSpPr>
          <p:nvPr/>
        </p:nvSpPr>
        <p:spPr bwMode="auto">
          <a:xfrm>
            <a:off x="6940550" y="1808163"/>
            <a:ext cx="254000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161" y="0"/>
              </a:cxn>
              <a:cxn ang="0">
                <a:pos x="321" y="214"/>
              </a:cxn>
              <a:cxn ang="0">
                <a:pos x="0" y="214"/>
              </a:cxn>
            </a:cxnLst>
            <a:rect l="0" t="0" r="r" b="b"/>
            <a:pathLst>
              <a:path w="321" h="214">
                <a:moveTo>
                  <a:pt x="0" y="214"/>
                </a:moveTo>
                <a:lnTo>
                  <a:pt x="161" y="0"/>
                </a:lnTo>
                <a:lnTo>
                  <a:pt x="321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53" name="Rectangle 225"/>
          <p:cNvSpPr>
            <a:spLocks noChangeArrowheads="1"/>
          </p:cNvSpPr>
          <p:nvPr/>
        </p:nvSpPr>
        <p:spPr bwMode="auto">
          <a:xfrm>
            <a:off x="6302375" y="1892300"/>
            <a:ext cx="63817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54" name="Rectangle 226"/>
          <p:cNvSpPr>
            <a:spLocks noChangeArrowheads="1"/>
          </p:cNvSpPr>
          <p:nvPr/>
        </p:nvSpPr>
        <p:spPr bwMode="auto">
          <a:xfrm>
            <a:off x="6376988" y="1924050"/>
            <a:ext cx="2159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Addr</a:t>
            </a:r>
            <a:endParaRPr lang="en-US"/>
          </a:p>
        </p:txBody>
      </p:sp>
      <p:sp>
        <p:nvSpPr>
          <p:cNvPr id="329955" name="Rectangle 227"/>
          <p:cNvSpPr>
            <a:spLocks noChangeArrowheads="1"/>
          </p:cNvSpPr>
          <p:nvPr/>
        </p:nvSpPr>
        <p:spPr bwMode="auto">
          <a:xfrm>
            <a:off x="6562725" y="1924050"/>
            <a:ext cx="315913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Data</a:t>
            </a:r>
            <a:endParaRPr lang="en-US"/>
          </a:p>
        </p:txBody>
      </p:sp>
      <p:sp>
        <p:nvSpPr>
          <p:cNvPr id="329956" name="Rectangle 228"/>
          <p:cNvSpPr>
            <a:spLocks noChangeArrowheads="1"/>
          </p:cNvSpPr>
          <p:nvPr/>
        </p:nvSpPr>
        <p:spPr bwMode="auto">
          <a:xfrm>
            <a:off x="7024688" y="1128713"/>
            <a:ext cx="85725" cy="298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57" name="Rectangle 229"/>
          <p:cNvSpPr>
            <a:spLocks noChangeArrowheads="1"/>
          </p:cNvSpPr>
          <p:nvPr/>
        </p:nvSpPr>
        <p:spPr bwMode="auto">
          <a:xfrm>
            <a:off x="6472238" y="1128713"/>
            <a:ext cx="63817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58" name="Freeform 230"/>
          <p:cNvSpPr>
            <a:spLocks/>
          </p:cNvSpPr>
          <p:nvPr/>
        </p:nvSpPr>
        <p:spPr bwMode="auto">
          <a:xfrm>
            <a:off x="6302375" y="1044575"/>
            <a:ext cx="169863" cy="254000"/>
          </a:xfrm>
          <a:custGeom>
            <a:avLst/>
            <a:gdLst/>
            <a:ahLst/>
            <a:cxnLst>
              <a:cxn ang="0">
                <a:pos x="214" y="321"/>
              </a:cxn>
              <a:cxn ang="0">
                <a:pos x="0" y="161"/>
              </a:cxn>
              <a:cxn ang="0">
                <a:pos x="214" y="0"/>
              </a:cxn>
              <a:cxn ang="0">
                <a:pos x="214" y="321"/>
              </a:cxn>
            </a:cxnLst>
            <a:rect l="0" t="0" r="r" b="b"/>
            <a:pathLst>
              <a:path w="214" h="321">
                <a:moveTo>
                  <a:pt x="214" y="321"/>
                </a:moveTo>
                <a:lnTo>
                  <a:pt x="0" y="161"/>
                </a:lnTo>
                <a:lnTo>
                  <a:pt x="214" y="0"/>
                </a:lnTo>
                <a:lnTo>
                  <a:pt x="214" y="321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59" name="Rectangle 231"/>
          <p:cNvSpPr>
            <a:spLocks noChangeArrowheads="1"/>
          </p:cNvSpPr>
          <p:nvPr/>
        </p:nvSpPr>
        <p:spPr bwMode="auto">
          <a:xfrm>
            <a:off x="6430963" y="915988"/>
            <a:ext cx="636587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60" name="Rectangle 232"/>
          <p:cNvSpPr>
            <a:spLocks noChangeArrowheads="1"/>
          </p:cNvSpPr>
          <p:nvPr/>
        </p:nvSpPr>
        <p:spPr bwMode="auto">
          <a:xfrm>
            <a:off x="6829425" y="947738"/>
            <a:ext cx="215900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valM</a:t>
            </a:r>
            <a:endParaRPr lang="en-US"/>
          </a:p>
        </p:txBody>
      </p:sp>
      <p:sp>
        <p:nvSpPr>
          <p:cNvPr id="329961" name="Rectangle 233"/>
          <p:cNvSpPr>
            <a:spLocks noChangeArrowheads="1"/>
          </p:cNvSpPr>
          <p:nvPr/>
        </p:nvSpPr>
        <p:spPr bwMode="auto">
          <a:xfrm>
            <a:off x="8596313" y="322263"/>
            <a:ext cx="85725" cy="63690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62" name="Freeform 234"/>
          <p:cNvSpPr>
            <a:spLocks/>
          </p:cNvSpPr>
          <p:nvPr/>
        </p:nvSpPr>
        <p:spPr bwMode="auto">
          <a:xfrm>
            <a:off x="5962650" y="1595438"/>
            <a:ext cx="339725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214" y="0"/>
              </a:cxn>
              <a:cxn ang="0">
                <a:pos x="428" y="214"/>
              </a:cxn>
              <a:cxn ang="0">
                <a:pos x="0" y="214"/>
              </a:cxn>
            </a:cxnLst>
            <a:rect l="0" t="0" r="r" b="b"/>
            <a:pathLst>
              <a:path w="428" h="214">
                <a:moveTo>
                  <a:pt x="0" y="214"/>
                </a:moveTo>
                <a:lnTo>
                  <a:pt x="214" y="0"/>
                </a:lnTo>
                <a:lnTo>
                  <a:pt x="428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63" name="Freeform 235"/>
          <p:cNvSpPr>
            <a:spLocks/>
          </p:cNvSpPr>
          <p:nvPr/>
        </p:nvSpPr>
        <p:spPr bwMode="auto">
          <a:xfrm>
            <a:off x="6132513" y="1595438"/>
            <a:ext cx="339725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214" y="0"/>
              </a:cxn>
              <a:cxn ang="0">
                <a:pos x="428" y="214"/>
              </a:cxn>
              <a:cxn ang="0">
                <a:pos x="0" y="214"/>
              </a:cxn>
            </a:cxnLst>
            <a:rect l="0" t="0" r="r" b="b"/>
            <a:pathLst>
              <a:path w="428" h="214">
                <a:moveTo>
                  <a:pt x="0" y="214"/>
                </a:moveTo>
                <a:lnTo>
                  <a:pt x="214" y="0"/>
                </a:lnTo>
                <a:lnTo>
                  <a:pt x="428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64" name="Freeform 236"/>
          <p:cNvSpPr>
            <a:spLocks/>
          </p:cNvSpPr>
          <p:nvPr/>
        </p:nvSpPr>
        <p:spPr bwMode="auto">
          <a:xfrm>
            <a:off x="5962650" y="1595438"/>
            <a:ext cx="339725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214" y="0"/>
              </a:cxn>
              <a:cxn ang="0">
                <a:pos x="428" y="214"/>
              </a:cxn>
              <a:cxn ang="0">
                <a:pos x="0" y="214"/>
              </a:cxn>
            </a:cxnLst>
            <a:rect l="0" t="0" r="r" b="b"/>
            <a:pathLst>
              <a:path w="428" h="214">
                <a:moveTo>
                  <a:pt x="0" y="214"/>
                </a:moveTo>
                <a:lnTo>
                  <a:pt x="214" y="0"/>
                </a:lnTo>
                <a:lnTo>
                  <a:pt x="428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65" name="Freeform 237"/>
          <p:cNvSpPr>
            <a:spLocks/>
          </p:cNvSpPr>
          <p:nvPr/>
        </p:nvSpPr>
        <p:spPr bwMode="auto">
          <a:xfrm>
            <a:off x="6132513" y="1595438"/>
            <a:ext cx="339725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214" y="0"/>
              </a:cxn>
              <a:cxn ang="0">
                <a:pos x="428" y="214"/>
              </a:cxn>
              <a:cxn ang="0">
                <a:pos x="0" y="214"/>
              </a:cxn>
            </a:cxnLst>
            <a:rect l="0" t="0" r="r" b="b"/>
            <a:pathLst>
              <a:path w="428" h="214">
                <a:moveTo>
                  <a:pt x="0" y="214"/>
                </a:moveTo>
                <a:lnTo>
                  <a:pt x="214" y="0"/>
                </a:lnTo>
                <a:lnTo>
                  <a:pt x="428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66" name="Freeform 238"/>
          <p:cNvSpPr>
            <a:spLocks/>
          </p:cNvSpPr>
          <p:nvPr/>
        </p:nvSpPr>
        <p:spPr bwMode="auto">
          <a:xfrm>
            <a:off x="8043863" y="2401888"/>
            <a:ext cx="339725" cy="1698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4" y="214"/>
              </a:cxn>
              <a:cxn ang="0">
                <a:pos x="428" y="0"/>
              </a:cxn>
              <a:cxn ang="0">
                <a:pos x="0" y="0"/>
              </a:cxn>
            </a:cxnLst>
            <a:rect l="0" t="0" r="r" b="b"/>
            <a:pathLst>
              <a:path w="428" h="214">
                <a:moveTo>
                  <a:pt x="0" y="0"/>
                </a:moveTo>
                <a:lnTo>
                  <a:pt x="214" y="214"/>
                </a:lnTo>
                <a:lnTo>
                  <a:pt x="428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67" name="Freeform 239"/>
          <p:cNvSpPr>
            <a:spLocks/>
          </p:cNvSpPr>
          <p:nvPr/>
        </p:nvSpPr>
        <p:spPr bwMode="auto">
          <a:xfrm>
            <a:off x="8213725" y="2401888"/>
            <a:ext cx="339725" cy="1698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4" y="214"/>
              </a:cxn>
              <a:cxn ang="0">
                <a:pos x="428" y="0"/>
              </a:cxn>
              <a:cxn ang="0">
                <a:pos x="0" y="0"/>
              </a:cxn>
            </a:cxnLst>
            <a:rect l="0" t="0" r="r" b="b"/>
            <a:pathLst>
              <a:path w="428" h="214">
                <a:moveTo>
                  <a:pt x="0" y="0"/>
                </a:moveTo>
                <a:lnTo>
                  <a:pt x="214" y="214"/>
                </a:lnTo>
                <a:lnTo>
                  <a:pt x="428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68" name="Freeform 240"/>
          <p:cNvSpPr>
            <a:spLocks/>
          </p:cNvSpPr>
          <p:nvPr/>
        </p:nvSpPr>
        <p:spPr bwMode="auto">
          <a:xfrm>
            <a:off x="8043863" y="2401888"/>
            <a:ext cx="339725" cy="1698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4" y="214"/>
              </a:cxn>
              <a:cxn ang="0">
                <a:pos x="428" y="0"/>
              </a:cxn>
              <a:cxn ang="0">
                <a:pos x="0" y="0"/>
              </a:cxn>
            </a:cxnLst>
            <a:rect l="0" t="0" r="r" b="b"/>
            <a:pathLst>
              <a:path w="428" h="214">
                <a:moveTo>
                  <a:pt x="0" y="0"/>
                </a:moveTo>
                <a:lnTo>
                  <a:pt x="214" y="214"/>
                </a:lnTo>
                <a:lnTo>
                  <a:pt x="428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69" name="Freeform 241"/>
          <p:cNvSpPr>
            <a:spLocks/>
          </p:cNvSpPr>
          <p:nvPr/>
        </p:nvSpPr>
        <p:spPr bwMode="auto">
          <a:xfrm>
            <a:off x="8213725" y="2401888"/>
            <a:ext cx="339725" cy="1698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4" y="214"/>
              </a:cxn>
              <a:cxn ang="0">
                <a:pos x="428" y="0"/>
              </a:cxn>
              <a:cxn ang="0">
                <a:pos x="0" y="0"/>
              </a:cxn>
            </a:cxnLst>
            <a:rect l="0" t="0" r="r" b="b"/>
            <a:pathLst>
              <a:path w="428" h="214">
                <a:moveTo>
                  <a:pt x="0" y="0"/>
                </a:moveTo>
                <a:lnTo>
                  <a:pt x="214" y="214"/>
                </a:lnTo>
                <a:lnTo>
                  <a:pt x="428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70" name="Rectangle 242"/>
          <p:cNvSpPr>
            <a:spLocks noChangeArrowheads="1"/>
          </p:cNvSpPr>
          <p:nvPr/>
        </p:nvSpPr>
        <p:spPr bwMode="auto">
          <a:xfrm>
            <a:off x="6175375" y="5883275"/>
            <a:ext cx="85725" cy="255588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71" name="Rectangle 243"/>
          <p:cNvSpPr>
            <a:spLocks noChangeArrowheads="1"/>
          </p:cNvSpPr>
          <p:nvPr/>
        </p:nvSpPr>
        <p:spPr bwMode="auto">
          <a:xfrm>
            <a:off x="6261100" y="6011863"/>
            <a:ext cx="89217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72" name="Rectangle 244"/>
          <p:cNvSpPr>
            <a:spLocks noChangeArrowheads="1"/>
          </p:cNvSpPr>
          <p:nvPr/>
        </p:nvSpPr>
        <p:spPr bwMode="auto">
          <a:xfrm>
            <a:off x="7067550" y="5883275"/>
            <a:ext cx="85725" cy="214313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73" name="Rectangle 245"/>
          <p:cNvSpPr>
            <a:spLocks noChangeArrowheads="1"/>
          </p:cNvSpPr>
          <p:nvPr/>
        </p:nvSpPr>
        <p:spPr bwMode="auto">
          <a:xfrm>
            <a:off x="5029200" y="236538"/>
            <a:ext cx="260350" cy="188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74" name="Rectangle 246"/>
          <p:cNvSpPr>
            <a:spLocks noChangeArrowheads="1"/>
          </p:cNvSpPr>
          <p:nvPr/>
        </p:nvSpPr>
        <p:spPr bwMode="auto">
          <a:xfrm>
            <a:off x="4953000" y="312738"/>
            <a:ext cx="280988" cy="22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PC</a:t>
            </a:r>
            <a:endParaRPr lang="en-US" sz="1600"/>
          </a:p>
        </p:txBody>
      </p:sp>
      <p:sp>
        <p:nvSpPr>
          <p:cNvPr id="329975" name="Rectangle 247"/>
          <p:cNvSpPr>
            <a:spLocks noChangeArrowheads="1"/>
          </p:cNvSpPr>
          <p:nvPr/>
        </p:nvSpPr>
        <p:spPr bwMode="auto">
          <a:xfrm>
            <a:off x="6302375" y="576263"/>
            <a:ext cx="1487488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76" name="Rectangle 248"/>
          <p:cNvSpPr>
            <a:spLocks noChangeArrowheads="1"/>
          </p:cNvSpPr>
          <p:nvPr/>
        </p:nvSpPr>
        <p:spPr bwMode="auto">
          <a:xfrm>
            <a:off x="6375400" y="608013"/>
            <a:ext cx="200025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valE</a:t>
            </a:r>
            <a:endParaRPr lang="en-US"/>
          </a:p>
        </p:txBody>
      </p:sp>
      <p:sp>
        <p:nvSpPr>
          <p:cNvPr id="329977" name="Rectangle 249"/>
          <p:cNvSpPr>
            <a:spLocks noChangeArrowheads="1"/>
          </p:cNvSpPr>
          <p:nvPr/>
        </p:nvSpPr>
        <p:spPr bwMode="auto">
          <a:xfrm>
            <a:off x="6569075" y="608013"/>
            <a:ext cx="57150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29978" name="Rectangle 250"/>
          <p:cNvSpPr>
            <a:spLocks noChangeArrowheads="1"/>
          </p:cNvSpPr>
          <p:nvPr/>
        </p:nvSpPr>
        <p:spPr bwMode="auto">
          <a:xfrm>
            <a:off x="6621463" y="608013"/>
            <a:ext cx="215900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valM</a:t>
            </a:r>
            <a:endParaRPr lang="en-US"/>
          </a:p>
        </p:txBody>
      </p:sp>
      <p:sp>
        <p:nvSpPr>
          <p:cNvPr id="329979" name="Rectangle 251"/>
          <p:cNvSpPr>
            <a:spLocks noChangeArrowheads="1"/>
          </p:cNvSpPr>
          <p:nvPr/>
        </p:nvSpPr>
        <p:spPr bwMode="auto">
          <a:xfrm>
            <a:off x="6132513" y="322263"/>
            <a:ext cx="254952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80" name="Freeform 252"/>
          <p:cNvSpPr>
            <a:spLocks/>
          </p:cNvSpPr>
          <p:nvPr/>
        </p:nvSpPr>
        <p:spPr bwMode="auto">
          <a:xfrm>
            <a:off x="8467725" y="3590925"/>
            <a:ext cx="255588" cy="169863"/>
          </a:xfrm>
          <a:custGeom>
            <a:avLst/>
            <a:gdLst/>
            <a:ahLst/>
            <a:cxnLst>
              <a:cxn ang="0">
                <a:pos x="321" y="0"/>
              </a:cxn>
              <a:cxn ang="0">
                <a:pos x="160" y="214"/>
              </a:cxn>
              <a:cxn ang="0">
                <a:pos x="0" y="0"/>
              </a:cxn>
              <a:cxn ang="0">
                <a:pos x="321" y="0"/>
              </a:cxn>
            </a:cxnLst>
            <a:rect l="0" t="0" r="r" b="b"/>
            <a:pathLst>
              <a:path w="321" h="214">
                <a:moveTo>
                  <a:pt x="321" y="0"/>
                </a:moveTo>
                <a:lnTo>
                  <a:pt x="160" y="214"/>
                </a:lnTo>
                <a:lnTo>
                  <a:pt x="0" y="0"/>
                </a:lnTo>
                <a:lnTo>
                  <a:pt x="321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81" name="Freeform 253"/>
          <p:cNvSpPr>
            <a:spLocks/>
          </p:cNvSpPr>
          <p:nvPr/>
        </p:nvSpPr>
        <p:spPr bwMode="auto">
          <a:xfrm>
            <a:off x="8553450" y="3590925"/>
            <a:ext cx="254000" cy="169863"/>
          </a:xfrm>
          <a:custGeom>
            <a:avLst/>
            <a:gdLst/>
            <a:ahLst/>
            <a:cxnLst>
              <a:cxn ang="0">
                <a:pos x="321" y="0"/>
              </a:cxn>
              <a:cxn ang="0">
                <a:pos x="160" y="214"/>
              </a:cxn>
              <a:cxn ang="0">
                <a:pos x="0" y="0"/>
              </a:cxn>
              <a:cxn ang="0">
                <a:pos x="321" y="0"/>
              </a:cxn>
            </a:cxnLst>
            <a:rect l="0" t="0" r="r" b="b"/>
            <a:pathLst>
              <a:path w="321" h="214">
                <a:moveTo>
                  <a:pt x="321" y="0"/>
                </a:moveTo>
                <a:lnTo>
                  <a:pt x="160" y="214"/>
                </a:lnTo>
                <a:lnTo>
                  <a:pt x="0" y="0"/>
                </a:lnTo>
                <a:lnTo>
                  <a:pt x="321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82" name="Rectangle 254"/>
          <p:cNvSpPr>
            <a:spLocks noChangeArrowheads="1"/>
          </p:cNvSpPr>
          <p:nvPr/>
        </p:nvSpPr>
        <p:spPr bwMode="auto">
          <a:xfrm>
            <a:off x="6302375" y="152400"/>
            <a:ext cx="1487488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83" name="Rectangle 255"/>
          <p:cNvSpPr>
            <a:spLocks noChangeArrowheads="1"/>
          </p:cNvSpPr>
          <p:nvPr/>
        </p:nvSpPr>
        <p:spPr bwMode="auto">
          <a:xfrm>
            <a:off x="6375400" y="184150"/>
            <a:ext cx="3302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newPC</a:t>
            </a:r>
            <a:endParaRPr lang="en-US"/>
          </a:p>
        </p:txBody>
      </p:sp>
      <p:sp>
        <p:nvSpPr>
          <p:cNvPr id="329986" name="Freeform 258"/>
          <p:cNvSpPr>
            <a:spLocks/>
          </p:cNvSpPr>
          <p:nvPr/>
        </p:nvSpPr>
        <p:spPr bwMode="auto">
          <a:xfrm>
            <a:off x="6130925" y="533400"/>
            <a:ext cx="2403475" cy="5902325"/>
          </a:xfrm>
          <a:custGeom>
            <a:avLst/>
            <a:gdLst/>
            <a:ahLst/>
            <a:cxnLst>
              <a:cxn ang="0">
                <a:pos x="26" y="3342"/>
              </a:cxn>
              <a:cxn ang="0">
                <a:pos x="62" y="306"/>
              </a:cxn>
              <a:cxn ang="0">
                <a:pos x="398" y="0"/>
              </a:cxn>
              <a:cxn ang="0">
                <a:pos x="1250" y="0"/>
              </a:cxn>
              <a:cxn ang="0">
                <a:pos x="1514" y="318"/>
              </a:cxn>
              <a:cxn ang="0">
                <a:pos x="1514" y="3102"/>
              </a:cxn>
              <a:cxn ang="0">
                <a:pos x="1226" y="3630"/>
              </a:cxn>
              <a:cxn ang="0">
                <a:pos x="410" y="3630"/>
              </a:cxn>
              <a:cxn ang="0">
                <a:pos x="266" y="3582"/>
              </a:cxn>
            </a:cxnLst>
            <a:rect l="0" t="0" r="r" b="b"/>
            <a:pathLst>
              <a:path w="1514" h="3718">
                <a:moveTo>
                  <a:pt x="26" y="3342"/>
                </a:moveTo>
                <a:cubicBezTo>
                  <a:pt x="32" y="2836"/>
                  <a:pt x="0" y="863"/>
                  <a:pt x="62" y="306"/>
                </a:cubicBezTo>
                <a:cubicBezTo>
                  <a:pt x="62" y="306"/>
                  <a:pt x="398" y="0"/>
                  <a:pt x="398" y="0"/>
                </a:cubicBezTo>
                <a:cubicBezTo>
                  <a:pt x="398" y="0"/>
                  <a:pt x="1250" y="0"/>
                  <a:pt x="1250" y="0"/>
                </a:cubicBezTo>
                <a:cubicBezTo>
                  <a:pt x="1250" y="0"/>
                  <a:pt x="1514" y="318"/>
                  <a:pt x="1514" y="318"/>
                </a:cubicBezTo>
                <a:cubicBezTo>
                  <a:pt x="1514" y="318"/>
                  <a:pt x="1514" y="3102"/>
                  <a:pt x="1514" y="3102"/>
                </a:cubicBezTo>
                <a:cubicBezTo>
                  <a:pt x="1514" y="3102"/>
                  <a:pt x="1410" y="3542"/>
                  <a:pt x="1226" y="3630"/>
                </a:cubicBezTo>
                <a:cubicBezTo>
                  <a:pt x="1042" y="3718"/>
                  <a:pt x="570" y="3638"/>
                  <a:pt x="410" y="3630"/>
                </a:cubicBezTo>
                <a:cubicBezTo>
                  <a:pt x="250" y="3622"/>
                  <a:pt x="296" y="3592"/>
                  <a:pt x="266" y="3582"/>
                </a:cubicBezTo>
              </a:path>
            </a:pathLst>
          </a:custGeom>
          <a:noFill/>
          <a:ln w="38100" cap="flat" cmpd="sng">
            <a:solidFill>
              <a:srgbClr val="FF3300"/>
            </a:solidFill>
            <a:prstDash val="solid"/>
            <a:round/>
            <a:headEnd type="none" w="med" len="med"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29987" name="Freeform 259"/>
          <p:cNvSpPr>
            <a:spLocks/>
          </p:cNvSpPr>
          <p:nvPr/>
        </p:nvSpPr>
        <p:spPr bwMode="auto">
          <a:xfrm>
            <a:off x="6130925" y="533400"/>
            <a:ext cx="2403475" cy="5305425"/>
          </a:xfrm>
          <a:custGeom>
            <a:avLst/>
            <a:gdLst/>
            <a:ahLst/>
            <a:cxnLst>
              <a:cxn ang="0">
                <a:pos x="26" y="3342"/>
              </a:cxn>
              <a:cxn ang="0">
                <a:pos x="62" y="306"/>
              </a:cxn>
              <a:cxn ang="0">
                <a:pos x="398" y="0"/>
              </a:cxn>
              <a:cxn ang="0">
                <a:pos x="1250" y="0"/>
              </a:cxn>
              <a:cxn ang="0">
                <a:pos x="1514" y="318"/>
              </a:cxn>
              <a:cxn ang="0">
                <a:pos x="1514" y="3102"/>
              </a:cxn>
            </a:cxnLst>
            <a:rect l="0" t="0" r="r" b="b"/>
            <a:pathLst>
              <a:path w="1514" h="3342">
                <a:moveTo>
                  <a:pt x="26" y="3342"/>
                </a:moveTo>
                <a:cubicBezTo>
                  <a:pt x="32" y="2836"/>
                  <a:pt x="0" y="863"/>
                  <a:pt x="62" y="306"/>
                </a:cubicBezTo>
                <a:cubicBezTo>
                  <a:pt x="62" y="306"/>
                  <a:pt x="398" y="0"/>
                  <a:pt x="398" y="0"/>
                </a:cubicBezTo>
                <a:cubicBezTo>
                  <a:pt x="398" y="0"/>
                  <a:pt x="1250" y="0"/>
                  <a:pt x="1250" y="0"/>
                </a:cubicBezTo>
                <a:cubicBezTo>
                  <a:pt x="1250" y="0"/>
                  <a:pt x="1514" y="318"/>
                  <a:pt x="1514" y="318"/>
                </a:cubicBezTo>
                <a:cubicBezTo>
                  <a:pt x="1514" y="318"/>
                  <a:pt x="1514" y="2638"/>
                  <a:pt x="1514" y="3102"/>
                </a:cubicBezTo>
              </a:path>
            </a:pathLst>
          </a:custGeom>
          <a:noFill/>
          <a:ln w="38100" cap="flat" cmpd="sng">
            <a:solidFill>
              <a:srgbClr val="FF3300"/>
            </a:solidFill>
            <a:prstDash val="solid"/>
            <a:round/>
            <a:headEnd type="none" w="med" len="med"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29988" name="Freeform 260"/>
          <p:cNvSpPr>
            <a:spLocks/>
          </p:cNvSpPr>
          <p:nvPr/>
        </p:nvSpPr>
        <p:spPr bwMode="auto">
          <a:xfrm>
            <a:off x="6172200" y="990600"/>
            <a:ext cx="57150" cy="4819650"/>
          </a:xfrm>
          <a:custGeom>
            <a:avLst/>
            <a:gdLst/>
            <a:ahLst/>
            <a:cxnLst>
              <a:cxn ang="0">
                <a:pos x="0" y="3036"/>
              </a:cxn>
              <a:cxn ang="0">
                <a:pos x="36" y="0"/>
              </a:cxn>
            </a:cxnLst>
            <a:rect l="0" t="0" r="r" b="b"/>
            <a:pathLst>
              <a:path w="36" h="3036">
                <a:moveTo>
                  <a:pt x="0" y="3036"/>
                </a:moveTo>
                <a:cubicBezTo>
                  <a:pt x="6" y="2530"/>
                  <a:pt x="30" y="506"/>
                  <a:pt x="36" y="0"/>
                </a:cubicBezTo>
              </a:path>
            </a:pathLst>
          </a:custGeom>
          <a:noFill/>
          <a:ln w="38100" cap="flat" cmpd="sng">
            <a:solidFill>
              <a:srgbClr val="FF3300"/>
            </a:solidFill>
            <a:prstDash val="solid"/>
            <a:round/>
            <a:headEnd type="none" w="med" len="med"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29989" name="Freeform 261"/>
          <p:cNvSpPr>
            <a:spLocks/>
          </p:cNvSpPr>
          <p:nvPr/>
        </p:nvSpPr>
        <p:spPr bwMode="auto">
          <a:xfrm>
            <a:off x="6172200" y="4495800"/>
            <a:ext cx="19050" cy="1295400"/>
          </a:xfrm>
          <a:custGeom>
            <a:avLst/>
            <a:gdLst/>
            <a:ahLst/>
            <a:cxnLst>
              <a:cxn ang="0">
                <a:pos x="0" y="816"/>
              </a:cxn>
              <a:cxn ang="0">
                <a:pos x="12" y="0"/>
              </a:cxn>
            </a:cxnLst>
            <a:rect l="0" t="0" r="r" b="b"/>
            <a:pathLst>
              <a:path w="12" h="816">
                <a:moveTo>
                  <a:pt x="0" y="816"/>
                </a:moveTo>
                <a:cubicBezTo>
                  <a:pt x="2" y="680"/>
                  <a:pt x="10" y="136"/>
                  <a:pt x="12" y="0"/>
                </a:cubicBezTo>
              </a:path>
            </a:pathLst>
          </a:custGeom>
          <a:noFill/>
          <a:ln w="38100" cap="flat" cmpd="sng">
            <a:solidFill>
              <a:srgbClr val="FF3300"/>
            </a:solidFill>
            <a:prstDash val="solid"/>
            <a:round/>
            <a:headEnd type="none" w="med" len="med"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39523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9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9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9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9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9986" grpId="0" animBg="1"/>
      <p:bldP spid="329987" grpId="0" animBg="1"/>
      <p:bldP spid="329988" grpId="0" animBg="1"/>
      <p:bldP spid="329989" grpId="0" animBg="1"/>
    </p:bldLst>
  </p:timing>
</p:sld>
</file>

<file path=ppt/theme/theme1.xml><?xml version="1.0" encoding="utf-8"?>
<a:theme xmlns:a="http://schemas.openxmlformats.org/drawingml/2006/main" name="fujitsu-99-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fujitsu-99-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fujitsu-99-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jitsu-99-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81D58"/>
      </a:dk2>
      <a:lt2>
        <a:srgbClr val="919191"/>
      </a:lt2>
      <a:accent1>
        <a:srgbClr val="FC0128"/>
      </a:accent1>
      <a:accent2>
        <a:srgbClr val="063DE8"/>
      </a:accent2>
      <a:accent3>
        <a:srgbClr val="FFFFFF"/>
      </a:accent3>
      <a:accent4>
        <a:srgbClr val="000000"/>
      </a:accent4>
      <a:accent5>
        <a:srgbClr val="FDAAAC"/>
      </a:accent5>
      <a:accent6>
        <a:srgbClr val="0536D2"/>
      </a:accent6>
      <a:hlink>
        <a:srgbClr val="00DFCA"/>
      </a:hlink>
      <a:folHlink>
        <a:srgbClr val="EAEC5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81D58"/>
      </a:dk2>
      <a:lt2>
        <a:srgbClr val="919191"/>
      </a:lt2>
      <a:accent1>
        <a:srgbClr val="FC0128"/>
      </a:accent1>
      <a:accent2>
        <a:srgbClr val="063DE8"/>
      </a:accent2>
      <a:accent3>
        <a:srgbClr val="FFFFFF"/>
      </a:accent3>
      <a:accent4>
        <a:srgbClr val="000000"/>
      </a:accent4>
      <a:accent5>
        <a:srgbClr val="FDAAAC"/>
      </a:accent5>
      <a:accent6>
        <a:srgbClr val="0536D2"/>
      </a:accent6>
      <a:hlink>
        <a:srgbClr val="00DFCA"/>
      </a:hlink>
      <a:folHlink>
        <a:srgbClr val="EAEC5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HD:Shared Files:Presentations:1999 Presentations:fujitsu-99-02.ppt</Template>
  <TotalTime>30203</TotalTime>
  <Pages>8</Pages>
  <Words>4253</Words>
  <Application>Microsoft Office PowerPoint</Application>
  <PresentationFormat>Custom</PresentationFormat>
  <Paragraphs>2042</Paragraphs>
  <Slides>51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60" baseType="lpstr">
      <vt:lpstr>ＭＳ Ｐゴシック</vt:lpstr>
      <vt:lpstr>Calibri</vt:lpstr>
      <vt:lpstr>Courier New</vt:lpstr>
      <vt:lpstr>Helvetica</vt:lpstr>
      <vt:lpstr>Symbol</vt:lpstr>
      <vt:lpstr>Times New Roman</vt:lpstr>
      <vt:lpstr>Wingdings</vt:lpstr>
      <vt:lpstr>Wingdings 2</vt:lpstr>
      <vt:lpstr>fujitsu-99-02</vt:lpstr>
      <vt:lpstr>Lecture 11 Y86-64: SEQ – sequential implementation              </vt:lpstr>
      <vt:lpstr>Y86-64 Instruction Set #1</vt:lpstr>
      <vt:lpstr>Y86-64 Instruction Set #2</vt:lpstr>
      <vt:lpstr>Y86-64 Instruction Set #3</vt:lpstr>
      <vt:lpstr>Y86-64 Instruction Set #4</vt:lpstr>
      <vt:lpstr>Building Blocks</vt:lpstr>
      <vt:lpstr>Hardware Control Language</vt:lpstr>
      <vt:lpstr>HCL Operations</vt:lpstr>
      <vt:lpstr>SEQ Hardware Structure</vt:lpstr>
      <vt:lpstr>SEQ Stages</vt:lpstr>
      <vt:lpstr>Instruction Decoding</vt:lpstr>
      <vt:lpstr>Executing Arith./Logical Operation</vt:lpstr>
      <vt:lpstr>Stage Computation: Arith/Log. Ops</vt:lpstr>
      <vt:lpstr>Executing rmmovq</vt:lpstr>
      <vt:lpstr>Stage Computation: rmmovq</vt:lpstr>
      <vt:lpstr>Executing popq</vt:lpstr>
      <vt:lpstr>Stage Computation: popq</vt:lpstr>
      <vt:lpstr>Executing Conditional Moves</vt:lpstr>
      <vt:lpstr>Stage Computation: Cond. Move</vt:lpstr>
      <vt:lpstr>Executing Jumps</vt:lpstr>
      <vt:lpstr>Stage Computation: Jumps</vt:lpstr>
      <vt:lpstr>Executing call</vt:lpstr>
      <vt:lpstr>Stage Computation: call</vt:lpstr>
      <vt:lpstr>Executing ret</vt:lpstr>
      <vt:lpstr>Stage Computation: ret</vt:lpstr>
      <vt:lpstr>Computation Steps</vt:lpstr>
      <vt:lpstr>Computation Steps</vt:lpstr>
      <vt:lpstr>Computed Values</vt:lpstr>
      <vt:lpstr>SEQ Hardware</vt:lpstr>
      <vt:lpstr>Fetch Logic</vt:lpstr>
      <vt:lpstr>Fetch Logic</vt:lpstr>
      <vt:lpstr>Fetch Control Logic in HCL</vt:lpstr>
      <vt:lpstr>Fetch Control Logic in HCL</vt:lpstr>
      <vt:lpstr>Decode Logic</vt:lpstr>
      <vt:lpstr>A Source</vt:lpstr>
      <vt:lpstr>E Desti- nation</vt:lpstr>
      <vt:lpstr>Execute Logic</vt:lpstr>
      <vt:lpstr>ALU A  Input</vt:lpstr>
      <vt:lpstr>ALU Oper- ation</vt:lpstr>
      <vt:lpstr>Memory Logic</vt:lpstr>
      <vt:lpstr>Instruction Status</vt:lpstr>
      <vt:lpstr>Memory Address</vt:lpstr>
      <vt:lpstr>Memory Read</vt:lpstr>
      <vt:lpstr>PC Update Logic</vt:lpstr>
      <vt:lpstr>PC Update</vt:lpstr>
      <vt:lpstr>SEQ Operation</vt:lpstr>
      <vt:lpstr>SEQ Operation #2</vt:lpstr>
      <vt:lpstr>SEQ Operation #3</vt:lpstr>
      <vt:lpstr>SEQ Operation #4</vt:lpstr>
      <vt:lpstr>SEQ Operation #5</vt:lpstr>
      <vt:lpstr>SEQ Summary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Formal Processor Verification</dc:title>
  <dc:subject>SRC Review Slides</dc:subject>
  <dc:creator>Randal E. Bryant</dc:creator>
  <cp:lastModifiedBy>mmm</cp:lastModifiedBy>
  <cp:revision>105</cp:revision>
  <cp:lastPrinted>2016-03-23T17:14:50Z</cp:lastPrinted>
  <dcterms:created xsi:type="dcterms:W3CDTF">1998-03-03T17:17:57Z</dcterms:created>
  <dcterms:modified xsi:type="dcterms:W3CDTF">2018-03-08T05:09:41Z</dcterms:modified>
</cp:coreProperties>
</file>