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1076" r:id="rId2"/>
    <p:sldId id="1052" r:id="rId3"/>
    <p:sldId id="1103" r:id="rId4"/>
    <p:sldId id="1104" r:id="rId5"/>
    <p:sldId id="1080" r:id="rId6"/>
    <p:sldId id="1081" r:id="rId7"/>
    <p:sldId id="1082" r:id="rId8"/>
    <p:sldId id="1102" r:id="rId9"/>
    <p:sldId id="1083" r:id="rId10"/>
    <p:sldId id="1084" r:id="rId11"/>
    <p:sldId id="1085" r:id="rId12"/>
    <p:sldId id="1086" r:id="rId13"/>
    <p:sldId id="1090" r:id="rId14"/>
    <p:sldId id="1091" r:id="rId15"/>
    <p:sldId id="1092" r:id="rId16"/>
    <p:sldId id="1093" r:id="rId17"/>
    <p:sldId id="1094" r:id="rId18"/>
    <p:sldId id="1095" r:id="rId19"/>
    <p:sldId id="1096" r:id="rId20"/>
    <p:sldId id="1097" r:id="rId21"/>
    <p:sldId id="1098" r:id="rId22"/>
    <p:sldId id="1099" r:id="rId23"/>
    <p:sldId id="1100" r:id="rId24"/>
    <p:sldId id="1101" r:id="rId25"/>
  </p:sldIdLst>
  <p:sldSz cx="9144000" cy="6858000" type="screen4x3"/>
  <p:notesSz cx="9296400" cy="70104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36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90000"/>
    <a:srgbClr val="FF9999"/>
    <a:srgbClr val="D5F1CF"/>
    <a:srgbClr val="FFFFCC"/>
    <a:srgbClr val="F6F5BD"/>
    <a:srgbClr val="CDF1C5"/>
    <a:srgbClr val="F1C7C7"/>
    <a:srgbClr val="EDEA77"/>
    <a:srgbClr val="A8E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68" autoAdjust="0"/>
    <p:restoredTop sz="94921" autoAdjust="0"/>
  </p:normalViewPr>
  <p:slideViewPr>
    <p:cSldViewPr snapToObjects="1">
      <p:cViewPr varScale="1">
        <p:scale>
          <a:sx n="71" d="100"/>
          <a:sy n="71" d="100"/>
        </p:scale>
        <p:origin x="352" y="52"/>
      </p:cViewPr>
      <p:guideLst>
        <p:guide orient="horz" pos="1536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43" d="100"/>
          <a:sy n="43" d="100"/>
        </p:scale>
        <p:origin x="-1936" y="-104"/>
      </p:cViewPr>
      <p:guideLst>
        <p:guide orient="horz" pos="2208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311074" y="0"/>
            <a:ext cx="3985326" cy="3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5" tIns="46548" rIns="93095" bIns="46548" numCol="1" anchor="t" anchorCtr="0" compatLnSpc="1">
            <a:prstTxWarp prst="textNoShape">
              <a:avLst/>
            </a:prstTxWarp>
          </a:bodyPr>
          <a:lstStyle>
            <a:lvl1pPr algn="r" defTabSz="931901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311074" y="6648213"/>
            <a:ext cx="3985326" cy="3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5" tIns="46548" rIns="93095" bIns="46548" numCol="1" anchor="b" anchorCtr="0" compatLnSpc="1">
            <a:prstTxWarp prst="textNoShape">
              <a:avLst/>
            </a:prstTxWarp>
          </a:bodyPr>
          <a:lstStyle>
            <a:lvl1pPr algn="r" defTabSz="931901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4067047-E766-4254-821F-B27F8CFA1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64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74249" cy="33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85" tIns="44143" rIns="88285" bIns="44143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8319" y="0"/>
            <a:ext cx="4074249" cy="33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85" tIns="44143" rIns="88285" bIns="44143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73375" y="501650"/>
            <a:ext cx="3565525" cy="26749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61077" y="3343261"/>
            <a:ext cx="6790414" cy="312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85" tIns="44143" rIns="88285" bIns="441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86521"/>
            <a:ext cx="4074249" cy="33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85" tIns="44143" rIns="88285" bIns="44143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8319" y="6686521"/>
            <a:ext cx="4074249" cy="33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85" tIns="44143" rIns="88285" bIns="44143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D8AD92D-85DC-42ED-A1F9-C1217E42E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33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1494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cs typeface="+mn-cs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9200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 userDrawn="1"/>
        </p:nvSpPr>
        <p:spPr bwMode="auto">
          <a:xfrm>
            <a:off x="7239000" y="6634016"/>
            <a:ext cx="1501363" cy="276989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5" tIns="45715" rIns="45715" bIns="45715" anchor="ctr">
            <a:spAutoFit/>
          </a:bodyPr>
          <a:lstStyle/>
          <a:p>
            <a:pPr>
              <a:defRPr/>
            </a:pPr>
            <a:r>
              <a:rPr lang="en-US" sz="1200" b="0" dirty="0">
                <a:solidFill>
                  <a:schemeClr val="hlink"/>
                </a:solidFill>
              </a:rPr>
              <a:t>CSCE 212H Spring </a:t>
            </a:r>
            <a:r>
              <a:rPr lang="en-US" sz="1200" b="0" dirty="0" smtClean="0">
                <a:solidFill>
                  <a:schemeClr val="hlink"/>
                </a:solidFill>
              </a:rPr>
              <a:t>2018</a:t>
            </a:r>
            <a:endParaRPr lang="en-US" sz="12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2pPr>
      <a:lvl3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3pPr>
      <a:lvl4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4pPr>
      <a:lvl5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836738"/>
            <a:ext cx="7772400" cy="156527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400" smtClean="0">
                <a:solidFill>
                  <a:srgbClr val="990000"/>
                </a:solidFill>
              </a:rPr>
              <a:t>Lecture </a:t>
            </a:r>
            <a:r>
              <a:rPr lang="en-US" sz="3400" smtClean="0">
                <a:solidFill>
                  <a:srgbClr val="990000"/>
                </a:solidFill>
              </a:rPr>
              <a:t>10</a:t>
            </a:r>
            <a:r>
              <a:rPr lang="en-US" sz="3400" dirty="0" smtClean="0">
                <a:solidFill>
                  <a:srgbClr val="990000"/>
                </a:solidFill>
              </a:rPr>
              <a:t/>
            </a:r>
            <a:br>
              <a:rPr lang="en-US" sz="3400" dirty="0" smtClean="0">
                <a:solidFill>
                  <a:srgbClr val="990000"/>
                </a:solidFill>
              </a:rPr>
            </a:br>
            <a:r>
              <a:rPr lang="en-US" sz="3400" dirty="0" smtClean="0">
                <a:solidFill>
                  <a:srgbClr val="990000"/>
                </a:solidFill>
              </a:rPr>
              <a:t>Logic Design Review &amp; HCL &amp; Bomb Lab</a:t>
            </a: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>              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200400"/>
            <a:ext cx="5718175" cy="2981325"/>
          </a:xfrm>
        </p:spPr>
        <p:txBody>
          <a:bodyPr lIns="90487" tIns="44450" rIns="90487" bIns="44450"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Topics</a:t>
            </a:r>
          </a:p>
          <a:p>
            <a:pPr lvl="1" eaLnBrk="1" hangingPunct="1">
              <a:defRPr/>
            </a:pPr>
            <a:r>
              <a:rPr lang="en-US" dirty="0" smtClean="0"/>
              <a:t>211 review</a:t>
            </a:r>
          </a:p>
          <a:p>
            <a:pPr lvl="2" eaLnBrk="1" hangingPunct="1">
              <a:defRPr/>
            </a:pPr>
            <a:r>
              <a:rPr lang="en-US" dirty="0" smtClean="0"/>
              <a:t>Comparators</a:t>
            </a:r>
          </a:p>
          <a:p>
            <a:pPr lvl="2" eaLnBrk="1" hangingPunct="1">
              <a:defRPr/>
            </a:pPr>
            <a:r>
              <a:rPr lang="en-US" dirty="0" smtClean="0"/>
              <a:t>Multiplexors</a:t>
            </a:r>
          </a:p>
          <a:p>
            <a:pPr lvl="2" eaLnBrk="1" hangingPunct="1">
              <a:defRPr/>
            </a:pPr>
            <a:r>
              <a:rPr lang="en-US" dirty="0" smtClean="0"/>
              <a:t>decoders</a:t>
            </a:r>
          </a:p>
          <a:p>
            <a:pPr lvl="1" eaLnBrk="1" hangingPunct="1">
              <a:defRPr/>
            </a:pPr>
            <a:r>
              <a:rPr lang="en-US" dirty="0" smtClean="0"/>
              <a:t>Hardware Control Language (HCL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747713" y="6172200"/>
            <a:ext cx="2008562" cy="305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 dirty="0" smtClean="0">
                <a:latin typeface="Courier New" panose="02070309020205020404" pitchFamily="49" charset="0"/>
              </a:rPr>
              <a:t>February</a:t>
            </a:r>
            <a:r>
              <a:rPr lang="en-US" altLang="en-US" sz="1400" dirty="0" smtClean="0">
                <a:latin typeface="Courier New" panose="02070309020205020404" pitchFamily="49" charset="0"/>
              </a:rPr>
              <a:t> 20, 2018</a:t>
            </a:r>
            <a:endParaRPr lang="en-US" altLang="en-US" sz="1400" dirty="0">
              <a:latin typeface="Courier New" panose="02070309020205020404" pitchFamily="49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787400" y="762000"/>
            <a:ext cx="7796213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800" dirty="0">
                <a:solidFill>
                  <a:schemeClr val="accent2">
                    <a:lumMod val="75000"/>
                  </a:schemeClr>
                </a:solidFill>
              </a:rPr>
              <a:t>CSCE 212 Computer Architecture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6564868"/>
            <a:ext cx="457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8373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27632" y="1590"/>
            <a:ext cx="8716368" cy="780547"/>
          </a:xfrm>
        </p:spPr>
        <p:txBody>
          <a:bodyPr/>
          <a:lstStyle/>
          <a:p>
            <a:r>
              <a:rPr lang="en-US"/>
              <a:t>Word Multiplexor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6829" y="4198418"/>
            <a:ext cx="4781841" cy="1939444"/>
          </a:xfrm>
        </p:spPr>
        <p:txBody>
          <a:bodyPr/>
          <a:lstStyle/>
          <a:p>
            <a:pPr lvl="1"/>
            <a:r>
              <a:rPr lang="en-US"/>
              <a:t>Select input word A or B depending on control signal s</a:t>
            </a:r>
          </a:p>
          <a:p>
            <a:pPr lvl="1"/>
            <a:r>
              <a:rPr lang="en-US"/>
              <a:t>HCL representation</a:t>
            </a:r>
          </a:p>
          <a:p>
            <a:pPr lvl="2"/>
            <a:r>
              <a:rPr lang="en-US"/>
              <a:t>Case expression</a:t>
            </a:r>
          </a:p>
          <a:p>
            <a:pPr lvl="2"/>
            <a:r>
              <a:rPr lang="en-US"/>
              <a:t>Series of test : value pairs</a:t>
            </a:r>
          </a:p>
          <a:p>
            <a:pPr lvl="2"/>
            <a:r>
              <a:rPr lang="en-US"/>
              <a:t>Output value for first successful test</a:t>
            </a:r>
          </a:p>
        </p:txBody>
      </p:sp>
      <p:sp>
        <p:nvSpPr>
          <p:cNvPr id="301122" name="Text Box 66"/>
          <p:cNvSpPr txBox="1">
            <a:spLocks noChangeArrowheads="1"/>
          </p:cNvSpPr>
          <p:nvPr/>
        </p:nvSpPr>
        <p:spPr bwMode="auto">
          <a:xfrm>
            <a:off x="5106142" y="612037"/>
            <a:ext cx="3377217" cy="46275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r>
              <a:rPr lang="en-US" sz="2403"/>
              <a:t>Word-Level Representation</a:t>
            </a:r>
          </a:p>
        </p:txBody>
      </p:sp>
      <p:sp>
        <p:nvSpPr>
          <p:cNvPr id="301124" name="Text Box 68"/>
          <p:cNvSpPr txBox="1">
            <a:spLocks noChangeArrowheads="1"/>
          </p:cNvSpPr>
          <p:nvPr/>
        </p:nvSpPr>
        <p:spPr bwMode="auto">
          <a:xfrm>
            <a:off x="5575107" y="2537174"/>
            <a:ext cx="2520023" cy="46275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r>
              <a:rPr lang="en-US" sz="2403"/>
              <a:t>HCL Representation</a:t>
            </a:r>
          </a:p>
        </p:txBody>
      </p:sp>
      <p:grpSp>
        <p:nvGrpSpPr>
          <p:cNvPr id="301125" name="Group 69"/>
          <p:cNvGrpSpPr>
            <a:grpSpLocks/>
          </p:cNvGrpSpPr>
          <p:nvPr/>
        </p:nvGrpSpPr>
        <p:grpSpPr bwMode="auto">
          <a:xfrm>
            <a:off x="383119" y="688343"/>
            <a:ext cx="4578359" cy="5724539"/>
            <a:chOff x="336" y="720"/>
            <a:chExt cx="2880" cy="3601"/>
          </a:xfrm>
        </p:grpSpPr>
        <p:sp>
          <p:nvSpPr>
            <p:cNvPr id="301126" name="Rectangle 70"/>
            <p:cNvSpPr>
              <a:spLocks noChangeArrowheads="1"/>
            </p:cNvSpPr>
            <p:nvPr/>
          </p:nvSpPr>
          <p:spPr bwMode="auto">
            <a:xfrm>
              <a:off x="816" y="1248"/>
              <a:ext cx="1776" cy="768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eaLnBrk="1" hangingPunct="1">
                <a:lnSpc>
                  <a:spcPct val="100000"/>
                </a:lnSpc>
              </a:pPr>
              <a:endParaRPr lang="en-US" sz="2403" b="0"/>
            </a:p>
          </p:txBody>
        </p:sp>
        <p:sp>
          <p:nvSpPr>
            <p:cNvPr id="301127" name="Freeform 71"/>
            <p:cNvSpPr>
              <a:spLocks/>
            </p:cNvSpPr>
            <p:nvPr/>
          </p:nvSpPr>
          <p:spPr bwMode="auto">
            <a:xfrm flipV="1">
              <a:off x="1824" y="1440"/>
              <a:ext cx="336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28" name="Freeform 72"/>
            <p:cNvSpPr>
              <a:spLocks/>
            </p:cNvSpPr>
            <p:nvPr/>
          </p:nvSpPr>
          <p:spPr bwMode="auto">
            <a:xfrm>
              <a:off x="1824" y="1728"/>
              <a:ext cx="336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29" name="Line 73"/>
            <p:cNvSpPr>
              <a:spLocks noChangeShapeType="1"/>
            </p:cNvSpPr>
            <p:nvPr/>
          </p:nvSpPr>
          <p:spPr bwMode="auto">
            <a:xfrm>
              <a:off x="2489" y="1628"/>
              <a:ext cx="247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30" name="Freeform 74"/>
            <p:cNvSpPr>
              <a:spLocks/>
            </p:cNvSpPr>
            <p:nvPr/>
          </p:nvSpPr>
          <p:spPr bwMode="auto">
            <a:xfrm>
              <a:off x="2110" y="1488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31" name="Freeform 75"/>
            <p:cNvSpPr>
              <a:spLocks/>
            </p:cNvSpPr>
            <p:nvPr/>
          </p:nvSpPr>
          <p:spPr bwMode="auto">
            <a:xfrm>
              <a:off x="2110" y="1488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grpSp>
          <p:nvGrpSpPr>
            <p:cNvPr id="301132" name="Group 76"/>
            <p:cNvGrpSpPr>
              <a:grpSpLocks/>
            </p:cNvGrpSpPr>
            <p:nvPr/>
          </p:nvGrpSpPr>
          <p:grpSpPr bwMode="auto">
            <a:xfrm>
              <a:off x="1152" y="864"/>
              <a:ext cx="184" cy="384"/>
              <a:chOff x="960" y="1055"/>
              <a:chExt cx="184" cy="384"/>
            </a:xfrm>
          </p:grpSpPr>
          <p:sp>
            <p:nvSpPr>
              <p:cNvPr id="301133" name="Line 77"/>
              <p:cNvSpPr>
                <a:spLocks noChangeShapeType="1"/>
              </p:cNvSpPr>
              <p:nvPr/>
            </p:nvSpPr>
            <p:spPr bwMode="auto">
              <a:xfrm rot="5400000">
                <a:off x="1009" y="1391"/>
                <a:ext cx="95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01134" name="Freeform 78"/>
              <p:cNvSpPr>
                <a:spLocks/>
              </p:cNvSpPr>
              <p:nvPr/>
            </p:nvSpPr>
            <p:spPr bwMode="auto">
              <a:xfrm rot="5400000">
                <a:off x="957" y="1154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01135" name="Freeform 79"/>
              <p:cNvSpPr>
                <a:spLocks/>
              </p:cNvSpPr>
              <p:nvPr/>
            </p:nvSpPr>
            <p:spPr bwMode="auto">
              <a:xfrm rot="5400000">
                <a:off x="957" y="1154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01136" name="Freeform 80"/>
              <p:cNvSpPr>
                <a:spLocks/>
              </p:cNvSpPr>
              <p:nvPr/>
            </p:nvSpPr>
            <p:spPr bwMode="auto">
              <a:xfrm rot="5400000">
                <a:off x="1028" y="1345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01137" name="Freeform 81"/>
              <p:cNvSpPr>
                <a:spLocks/>
              </p:cNvSpPr>
              <p:nvPr/>
            </p:nvSpPr>
            <p:spPr bwMode="auto">
              <a:xfrm rot="5400000">
                <a:off x="1028" y="1345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01138" name="Line 82"/>
              <p:cNvSpPr>
                <a:spLocks noChangeShapeType="1"/>
              </p:cNvSpPr>
              <p:nvPr/>
            </p:nvSpPr>
            <p:spPr bwMode="auto">
              <a:xfrm rot="5400000">
                <a:off x="1002" y="1102"/>
                <a:ext cx="95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</p:grpSp>
        <p:sp>
          <p:nvSpPr>
            <p:cNvPr id="301139" name="Line 83"/>
            <p:cNvSpPr>
              <a:spLocks noChangeShapeType="1"/>
            </p:cNvSpPr>
            <p:nvPr/>
          </p:nvSpPr>
          <p:spPr bwMode="auto">
            <a:xfrm>
              <a:off x="1344" y="1344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40" name="Line 84"/>
            <p:cNvSpPr>
              <a:spLocks noChangeShapeType="1"/>
            </p:cNvSpPr>
            <p:nvPr/>
          </p:nvSpPr>
          <p:spPr bwMode="auto">
            <a:xfrm>
              <a:off x="624" y="1536"/>
              <a:ext cx="81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41" name="Freeform 85"/>
            <p:cNvSpPr>
              <a:spLocks/>
            </p:cNvSpPr>
            <p:nvPr/>
          </p:nvSpPr>
          <p:spPr bwMode="auto">
            <a:xfrm>
              <a:off x="1439" y="1296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42" name="Freeform 86"/>
            <p:cNvSpPr>
              <a:spLocks/>
            </p:cNvSpPr>
            <p:nvPr/>
          </p:nvSpPr>
          <p:spPr bwMode="auto">
            <a:xfrm>
              <a:off x="1439" y="1296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43" name="Text Box 87"/>
            <p:cNvSpPr txBox="1">
              <a:spLocks noChangeArrowheads="1"/>
            </p:cNvSpPr>
            <p:nvPr/>
          </p:nvSpPr>
          <p:spPr bwMode="auto">
            <a:xfrm>
              <a:off x="366" y="1392"/>
              <a:ext cx="25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2" b="0" dirty="0"/>
                <a:t>b</a:t>
              </a:r>
              <a:r>
                <a:rPr lang="en-US" sz="1602" b="0" baseline="-25000" dirty="0"/>
                <a:t>63</a:t>
              </a:r>
            </a:p>
          </p:txBody>
        </p:sp>
        <p:sp>
          <p:nvSpPr>
            <p:cNvPr id="301144" name="Text Box 88"/>
            <p:cNvSpPr txBox="1">
              <a:spLocks noChangeArrowheads="1"/>
            </p:cNvSpPr>
            <p:nvPr/>
          </p:nvSpPr>
          <p:spPr bwMode="auto">
            <a:xfrm>
              <a:off x="336" y="720"/>
              <a:ext cx="17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s</a:t>
              </a:r>
            </a:p>
          </p:txBody>
        </p:sp>
        <p:sp>
          <p:nvSpPr>
            <p:cNvPr id="301145" name="Line 89"/>
            <p:cNvSpPr>
              <a:spLocks noChangeShapeType="1"/>
            </p:cNvSpPr>
            <p:nvPr/>
          </p:nvSpPr>
          <p:spPr bwMode="auto">
            <a:xfrm>
              <a:off x="1008" y="1728"/>
              <a:ext cx="43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46" name="Line 90"/>
            <p:cNvSpPr>
              <a:spLocks noChangeShapeType="1"/>
            </p:cNvSpPr>
            <p:nvPr/>
          </p:nvSpPr>
          <p:spPr bwMode="auto">
            <a:xfrm flipV="1">
              <a:off x="624" y="1920"/>
              <a:ext cx="81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47" name="Freeform 91"/>
            <p:cNvSpPr>
              <a:spLocks/>
            </p:cNvSpPr>
            <p:nvPr/>
          </p:nvSpPr>
          <p:spPr bwMode="auto">
            <a:xfrm>
              <a:off x="1439" y="1680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48" name="Freeform 92"/>
            <p:cNvSpPr>
              <a:spLocks/>
            </p:cNvSpPr>
            <p:nvPr/>
          </p:nvSpPr>
          <p:spPr bwMode="auto">
            <a:xfrm>
              <a:off x="1439" y="1680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49" name="Text Box 93"/>
            <p:cNvSpPr txBox="1">
              <a:spLocks noChangeArrowheads="1"/>
            </p:cNvSpPr>
            <p:nvPr/>
          </p:nvSpPr>
          <p:spPr bwMode="auto">
            <a:xfrm>
              <a:off x="366" y="1804"/>
              <a:ext cx="25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2" b="0" dirty="0"/>
                <a:t>a</a:t>
              </a:r>
              <a:r>
                <a:rPr lang="en-US" sz="1602" b="0" baseline="-25000" dirty="0"/>
                <a:t>63</a:t>
              </a:r>
            </a:p>
          </p:txBody>
        </p:sp>
        <p:sp>
          <p:nvSpPr>
            <p:cNvPr id="301150" name="Line 94"/>
            <p:cNvSpPr>
              <a:spLocks noChangeShapeType="1"/>
            </p:cNvSpPr>
            <p:nvPr/>
          </p:nvSpPr>
          <p:spPr bwMode="auto">
            <a:xfrm>
              <a:off x="624" y="864"/>
              <a:ext cx="62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51" name="Freeform 95"/>
            <p:cNvSpPr>
              <a:spLocks/>
            </p:cNvSpPr>
            <p:nvPr/>
          </p:nvSpPr>
          <p:spPr bwMode="auto">
            <a:xfrm>
              <a:off x="1248" y="1248"/>
              <a:ext cx="96" cy="96"/>
            </a:xfrm>
            <a:custGeom>
              <a:avLst/>
              <a:gdLst/>
              <a:ahLst/>
              <a:cxnLst>
                <a:cxn ang="0">
                  <a:pos x="336" y="1056"/>
                </a:cxn>
                <a:cxn ang="0">
                  <a:pos x="0" y="1056"/>
                </a:cxn>
                <a:cxn ang="0">
                  <a:pos x="0" y="0"/>
                </a:cxn>
              </a:cxnLst>
              <a:rect l="0" t="0" r="r" b="b"/>
              <a:pathLst>
                <a:path w="336" h="1056">
                  <a:moveTo>
                    <a:pt x="336" y="1056"/>
                  </a:moveTo>
                  <a:lnTo>
                    <a:pt x="0" y="1056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52" name="Rectangle 96"/>
            <p:cNvSpPr>
              <a:spLocks noChangeArrowheads="1"/>
            </p:cNvSpPr>
            <p:nvPr/>
          </p:nvSpPr>
          <p:spPr bwMode="auto">
            <a:xfrm>
              <a:off x="2784" y="1536"/>
              <a:ext cx="43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 dirty="0"/>
                <a:t>out</a:t>
              </a:r>
              <a:r>
                <a:rPr lang="en-US" sz="1602" b="0" baseline="-25000" dirty="0"/>
                <a:t>63</a:t>
              </a:r>
            </a:p>
          </p:txBody>
        </p:sp>
        <p:sp>
          <p:nvSpPr>
            <p:cNvPr id="301153" name="Rectangle 97"/>
            <p:cNvSpPr>
              <a:spLocks noChangeArrowheads="1"/>
            </p:cNvSpPr>
            <p:nvPr/>
          </p:nvSpPr>
          <p:spPr bwMode="auto">
            <a:xfrm>
              <a:off x="816" y="2016"/>
              <a:ext cx="1776" cy="768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eaLnBrk="1" hangingPunct="1">
                <a:lnSpc>
                  <a:spcPct val="100000"/>
                </a:lnSpc>
              </a:pPr>
              <a:endParaRPr lang="en-US" sz="2403" b="0"/>
            </a:p>
          </p:txBody>
        </p:sp>
        <p:sp>
          <p:nvSpPr>
            <p:cNvPr id="301154" name="Freeform 98"/>
            <p:cNvSpPr>
              <a:spLocks/>
            </p:cNvSpPr>
            <p:nvPr/>
          </p:nvSpPr>
          <p:spPr bwMode="auto">
            <a:xfrm flipV="1">
              <a:off x="1824" y="2208"/>
              <a:ext cx="336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55" name="Freeform 99"/>
            <p:cNvSpPr>
              <a:spLocks/>
            </p:cNvSpPr>
            <p:nvPr/>
          </p:nvSpPr>
          <p:spPr bwMode="auto">
            <a:xfrm>
              <a:off x="1824" y="2496"/>
              <a:ext cx="336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56" name="Line 100"/>
            <p:cNvSpPr>
              <a:spLocks noChangeShapeType="1"/>
            </p:cNvSpPr>
            <p:nvPr/>
          </p:nvSpPr>
          <p:spPr bwMode="auto">
            <a:xfrm>
              <a:off x="2489" y="2396"/>
              <a:ext cx="247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57" name="Freeform 101"/>
            <p:cNvSpPr>
              <a:spLocks/>
            </p:cNvSpPr>
            <p:nvPr/>
          </p:nvSpPr>
          <p:spPr bwMode="auto">
            <a:xfrm>
              <a:off x="2110" y="2256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58" name="Freeform 102"/>
            <p:cNvSpPr>
              <a:spLocks/>
            </p:cNvSpPr>
            <p:nvPr/>
          </p:nvSpPr>
          <p:spPr bwMode="auto">
            <a:xfrm>
              <a:off x="2110" y="2256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59" name="Line 103"/>
            <p:cNvSpPr>
              <a:spLocks noChangeShapeType="1"/>
            </p:cNvSpPr>
            <p:nvPr/>
          </p:nvSpPr>
          <p:spPr bwMode="auto">
            <a:xfrm>
              <a:off x="1344" y="2112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60" name="Line 104"/>
            <p:cNvSpPr>
              <a:spLocks noChangeShapeType="1"/>
            </p:cNvSpPr>
            <p:nvPr/>
          </p:nvSpPr>
          <p:spPr bwMode="auto">
            <a:xfrm>
              <a:off x="624" y="2304"/>
              <a:ext cx="81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61" name="Freeform 105"/>
            <p:cNvSpPr>
              <a:spLocks/>
            </p:cNvSpPr>
            <p:nvPr/>
          </p:nvSpPr>
          <p:spPr bwMode="auto">
            <a:xfrm>
              <a:off x="1439" y="2064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62" name="Freeform 106"/>
            <p:cNvSpPr>
              <a:spLocks/>
            </p:cNvSpPr>
            <p:nvPr/>
          </p:nvSpPr>
          <p:spPr bwMode="auto">
            <a:xfrm>
              <a:off x="1439" y="2064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63" name="Text Box 107"/>
            <p:cNvSpPr txBox="1">
              <a:spLocks noChangeArrowheads="1"/>
            </p:cNvSpPr>
            <p:nvPr/>
          </p:nvSpPr>
          <p:spPr bwMode="auto">
            <a:xfrm>
              <a:off x="366" y="2160"/>
              <a:ext cx="25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2" b="0" dirty="0"/>
                <a:t>b</a:t>
              </a:r>
              <a:r>
                <a:rPr lang="en-US" sz="1602" b="0" baseline="-25000" dirty="0"/>
                <a:t>62</a:t>
              </a:r>
            </a:p>
          </p:txBody>
        </p:sp>
        <p:sp>
          <p:nvSpPr>
            <p:cNvPr id="301164" name="Line 108"/>
            <p:cNvSpPr>
              <a:spLocks noChangeShapeType="1"/>
            </p:cNvSpPr>
            <p:nvPr/>
          </p:nvSpPr>
          <p:spPr bwMode="auto">
            <a:xfrm>
              <a:off x="1008" y="2496"/>
              <a:ext cx="43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65" name="Line 109"/>
            <p:cNvSpPr>
              <a:spLocks noChangeShapeType="1"/>
            </p:cNvSpPr>
            <p:nvPr/>
          </p:nvSpPr>
          <p:spPr bwMode="auto">
            <a:xfrm flipV="1">
              <a:off x="624" y="2688"/>
              <a:ext cx="81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66" name="Freeform 110"/>
            <p:cNvSpPr>
              <a:spLocks/>
            </p:cNvSpPr>
            <p:nvPr/>
          </p:nvSpPr>
          <p:spPr bwMode="auto">
            <a:xfrm>
              <a:off x="1439" y="2448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67" name="Freeform 111"/>
            <p:cNvSpPr>
              <a:spLocks/>
            </p:cNvSpPr>
            <p:nvPr/>
          </p:nvSpPr>
          <p:spPr bwMode="auto">
            <a:xfrm>
              <a:off x="1439" y="2448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68" name="Text Box 112"/>
            <p:cNvSpPr txBox="1">
              <a:spLocks noChangeArrowheads="1"/>
            </p:cNvSpPr>
            <p:nvPr/>
          </p:nvSpPr>
          <p:spPr bwMode="auto">
            <a:xfrm>
              <a:off x="366" y="2572"/>
              <a:ext cx="25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2" b="0" dirty="0"/>
                <a:t>a</a:t>
              </a:r>
              <a:r>
                <a:rPr lang="en-US" sz="1602" b="0" baseline="-25000" dirty="0"/>
                <a:t>62</a:t>
              </a:r>
            </a:p>
          </p:txBody>
        </p:sp>
        <p:sp>
          <p:nvSpPr>
            <p:cNvPr id="301169" name="Freeform 113"/>
            <p:cNvSpPr>
              <a:spLocks/>
            </p:cNvSpPr>
            <p:nvPr/>
          </p:nvSpPr>
          <p:spPr bwMode="auto">
            <a:xfrm>
              <a:off x="1248" y="2016"/>
              <a:ext cx="96" cy="96"/>
            </a:xfrm>
            <a:custGeom>
              <a:avLst/>
              <a:gdLst/>
              <a:ahLst/>
              <a:cxnLst>
                <a:cxn ang="0">
                  <a:pos x="336" y="1056"/>
                </a:cxn>
                <a:cxn ang="0">
                  <a:pos x="0" y="1056"/>
                </a:cxn>
                <a:cxn ang="0">
                  <a:pos x="0" y="0"/>
                </a:cxn>
              </a:cxnLst>
              <a:rect l="0" t="0" r="r" b="b"/>
              <a:pathLst>
                <a:path w="336" h="1056">
                  <a:moveTo>
                    <a:pt x="336" y="1056"/>
                  </a:moveTo>
                  <a:lnTo>
                    <a:pt x="0" y="1056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70" name="Rectangle 114"/>
            <p:cNvSpPr>
              <a:spLocks noChangeArrowheads="1"/>
            </p:cNvSpPr>
            <p:nvPr/>
          </p:nvSpPr>
          <p:spPr bwMode="auto">
            <a:xfrm>
              <a:off x="2784" y="2304"/>
              <a:ext cx="43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 dirty="0"/>
                <a:t>out</a:t>
              </a:r>
              <a:r>
                <a:rPr lang="en-US" sz="1602" b="0" baseline="-25000" dirty="0"/>
                <a:t>62</a:t>
              </a:r>
            </a:p>
          </p:txBody>
        </p:sp>
        <p:sp>
          <p:nvSpPr>
            <p:cNvPr id="301171" name="Rectangle 115"/>
            <p:cNvSpPr>
              <a:spLocks noChangeArrowheads="1"/>
            </p:cNvSpPr>
            <p:nvPr/>
          </p:nvSpPr>
          <p:spPr bwMode="auto">
            <a:xfrm>
              <a:off x="816" y="3552"/>
              <a:ext cx="1776" cy="768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eaLnBrk="1" hangingPunct="1">
                <a:lnSpc>
                  <a:spcPct val="100000"/>
                </a:lnSpc>
              </a:pPr>
              <a:endParaRPr lang="en-US" sz="2403" b="0"/>
            </a:p>
          </p:txBody>
        </p:sp>
        <p:sp>
          <p:nvSpPr>
            <p:cNvPr id="301172" name="Freeform 116"/>
            <p:cNvSpPr>
              <a:spLocks/>
            </p:cNvSpPr>
            <p:nvPr/>
          </p:nvSpPr>
          <p:spPr bwMode="auto">
            <a:xfrm flipV="1">
              <a:off x="1824" y="3744"/>
              <a:ext cx="336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73" name="Freeform 117"/>
            <p:cNvSpPr>
              <a:spLocks/>
            </p:cNvSpPr>
            <p:nvPr/>
          </p:nvSpPr>
          <p:spPr bwMode="auto">
            <a:xfrm>
              <a:off x="1824" y="4032"/>
              <a:ext cx="336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74" name="Line 118"/>
            <p:cNvSpPr>
              <a:spLocks noChangeShapeType="1"/>
            </p:cNvSpPr>
            <p:nvPr/>
          </p:nvSpPr>
          <p:spPr bwMode="auto">
            <a:xfrm>
              <a:off x="2489" y="3932"/>
              <a:ext cx="247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75" name="Freeform 119"/>
            <p:cNvSpPr>
              <a:spLocks/>
            </p:cNvSpPr>
            <p:nvPr/>
          </p:nvSpPr>
          <p:spPr bwMode="auto">
            <a:xfrm>
              <a:off x="2110" y="3792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76" name="Freeform 120"/>
            <p:cNvSpPr>
              <a:spLocks/>
            </p:cNvSpPr>
            <p:nvPr/>
          </p:nvSpPr>
          <p:spPr bwMode="auto">
            <a:xfrm>
              <a:off x="2110" y="3792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77" name="Line 121"/>
            <p:cNvSpPr>
              <a:spLocks noChangeShapeType="1"/>
            </p:cNvSpPr>
            <p:nvPr/>
          </p:nvSpPr>
          <p:spPr bwMode="auto">
            <a:xfrm>
              <a:off x="1344" y="3648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78" name="Line 122"/>
            <p:cNvSpPr>
              <a:spLocks noChangeShapeType="1"/>
            </p:cNvSpPr>
            <p:nvPr/>
          </p:nvSpPr>
          <p:spPr bwMode="auto">
            <a:xfrm>
              <a:off x="624" y="3840"/>
              <a:ext cx="81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79" name="Freeform 123"/>
            <p:cNvSpPr>
              <a:spLocks/>
            </p:cNvSpPr>
            <p:nvPr/>
          </p:nvSpPr>
          <p:spPr bwMode="auto">
            <a:xfrm>
              <a:off x="1439" y="3600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80" name="Freeform 124"/>
            <p:cNvSpPr>
              <a:spLocks/>
            </p:cNvSpPr>
            <p:nvPr/>
          </p:nvSpPr>
          <p:spPr bwMode="auto">
            <a:xfrm>
              <a:off x="1439" y="3600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81" name="Text Box 125"/>
            <p:cNvSpPr txBox="1">
              <a:spLocks noChangeArrowheads="1"/>
            </p:cNvSpPr>
            <p:nvPr/>
          </p:nvSpPr>
          <p:spPr bwMode="auto">
            <a:xfrm>
              <a:off x="406" y="3696"/>
              <a:ext cx="21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2" b="0"/>
                <a:t>b</a:t>
              </a:r>
              <a:r>
                <a:rPr lang="en-US" sz="1602" b="0" baseline="-25000"/>
                <a:t>0</a:t>
              </a:r>
            </a:p>
          </p:txBody>
        </p:sp>
        <p:sp>
          <p:nvSpPr>
            <p:cNvPr id="301182" name="Line 126"/>
            <p:cNvSpPr>
              <a:spLocks noChangeShapeType="1"/>
            </p:cNvSpPr>
            <p:nvPr/>
          </p:nvSpPr>
          <p:spPr bwMode="auto">
            <a:xfrm>
              <a:off x="1344" y="4032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83" name="Line 127"/>
            <p:cNvSpPr>
              <a:spLocks noChangeShapeType="1"/>
            </p:cNvSpPr>
            <p:nvPr/>
          </p:nvSpPr>
          <p:spPr bwMode="auto">
            <a:xfrm flipV="1">
              <a:off x="624" y="4224"/>
              <a:ext cx="81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84" name="Freeform 128"/>
            <p:cNvSpPr>
              <a:spLocks/>
            </p:cNvSpPr>
            <p:nvPr/>
          </p:nvSpPr>
          <p:spPr bwMode="auto">
            <a:xfrm>
              <a:off x="1439" y="3984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85" name="Freeform 129"/>
            <p:cNvSpPr>
              <a:spLocks/>
            </p:cNvSpPr>
            <p:nvPr/>
          </p:nvSpPr>
          <p:spPr bwMode="auto">
            <a:xfrm>
              <a:off x="1439" y="3984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86" name="Text Box 130"/>
            <p:cNvSpPr txBox="1">
              <a:spLocks noChangeArrowheads="1"/>
            </p:cNvSpPr>
            <p:nvPr/>
          </p:nvSpPr>
          <p:spPr bwMode="auto">
            <a:xfrm>
              <a:off x="406" y="4108"/>
              <a:ext cx="21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2" b="0"/>
                <a:t>a</a:t>
              </a:r>
              <a:r>
                <a:rPr lang="en-US" sz="1602" b="0" baseline="-25000"/>
                <a:t>0</a:t>
              </a:r>
            </a:p>
          </p:txBody>
        </p:sp>
        <p:sp>
          <p:nvSpPr>
            <p:cNvPr id="301187" name="Freeform 131"/>
            <p:cNvSpPr>
              <a:spLocks/>
            </p:cNvSpPr>
            <p:nvPr/>
          </p:nvSpPr>
          <p:spPr bwMode="auto">
            <a:xfrm>
              <a:off x="1248" y="1344"/>
              <a:ext cx="144" cy="2304"/>
            </a:xfrm>
            <a:custGeom>
              <a:avLst/>
              <a:gdLst/>
              <a:ahLst/>
              <a:cxnLst>
                <a:cxn ang="0">
                  <a:pos x="336" y="1056"/>
                </a:cxn>
                <a:cxn ang="0">
                  <a:pos x="0" y="1056"/>
                </a:cxn>
                <a:cxn ang="0">
                  <a:pos x="0" y="0"/>
                </a:cxn>
              </a:cxnLst>
              <a:rect l="0" t="0" r="r" b="b"/>
              <a:pathLst>
                <a:path w="336" h="1056">
                  <a:moveTo>
                    <a:pt x="336" y="1056"/>
                  </a:moveTo>
                  <a:lnTo>
                    <a:pt x="0" y="1056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188" name="Rectangle 132"/>
            <p:cNvSpPr>
              <a:spLocks noChangeArrowheads="1"/>
            </p:cNvSpPr>
            <p:nvPr/>
          </p:nvSpPr>
          <p:spPr bwMode="auto">
            <a:xfrm>
              <a:off x="2784" y="3840"/>
              <a:ext cx="43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out</a:t>
              </a:r>
              <a:r>
                <a:rPr lang="en-US" sz="1602" b="0" baseline="-25000"/>
                <a:t>0</a:t>
              </a:r>
            </a:p>
          </p:txBody>
        </p:sp>
        <p:sp>
          <p:nvSpPr>
            <p:cNvPr id="301189" name="Freeform 133"/>
            <p:cNvSpPr>
              <a:spLocks/>
            </p:cNvSpPr>
            <p:nvPr/>
          </p:nvSpPr>
          <p:spPr bwMode="auto">
            <a:xfrm>
              <a:off x="1008" y="864"/>
              <a:ext cx="336" cy="3168"/>
            </a:xfrm>
            <a:custGeom>
              <a:avLst/>
              <a:gdLst/>
              <a:ahLst/>
              <a:cxnLst>
                <a:cxn ang="0">
                  <a:pos x="336" y="1056"/>
                </a:cxn>
                <a:cxn ang="0">
                  <a:pos x="0" y="1056"/>
                </a:cxn>
                <a:cxn ang="0">
                  <a:pos x="0" y="0"/>
                </a:cxn>
              </a:cxnLst>
              <a:rect l="0" t="0" r="r" b="b"/>
              <a:pathLst>
                <a:path w="336" h="1056">
                  <a:moveTo>
                    <a:pt x="336" y="1056"/>
                  </a:moveTo>
                  <a:lnTo>
                    <a:pt x="0" y="1056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grpSp>
          <p:nvGrpSpPr>
            <p:cNvPr id="301190" name="Group 134"/>
            <p:cNvGrpSpPr>
              <a:grpSpLocks/>
            </p:cNvGrpSpPr>
            <p:nvPr/>
          </p:nvGrpSpPr>
          <p:grpSpPr bwMode="auto">
            <a:xfrm>
              <a:off x="1200" y="1296"/>
              <a:ext cx="96" cy="96"/>
              <a:chOff x="240" y="4176"/>
              <a:chExt cx="192" cy="192"/>
            </a:xfrm>
          </p:grpSpPr>
          <p:sp>
            <p:nvSpPr>
              <p:cNvPr id="301191" name="Oval 135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3"/>
              </a:p>
            </p:txBody>
          </p:sp>
          <p:sp>
            <p:nvSpPr>
              <p:cNvPr id="301192" name="Rectangle 136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3"/>
              </a:p>
            </p:txBody>
          </p:sp>
        </p:grpSp>
        <p:grpSp>
          <p:nvGrpSpPr>
            <p:cNvPr id="301193" name="Group 137"/>
            <p:cNvGrpSpPr>
              <a:grpSpLocks/>
            </p:cNvGrpSpPr>
            <p:nvPr/>
          </p:nvGrpSpPr>
          <p:grpSpPr bwMode="auto">
            <a:xfrm>
              <a:off x="1200" y="2064"/>
              <a:ext cx="96" cy="96"/>
              <a:chOff x="240" y="4176"/>
              <a:chExt cx="192" cy="192"/>
            </a:xfrm>
          </p:grpSpPr>
          <p:sp>
            <p:nvSpPr>
              <p:cNvPr id="301194" name="Oval 138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3"/>
              </a:p>
            </p:txBody>
          </p:sp>
          <p:sp>
            <p:nvSpPr>
              <p:cNvPr id="301195" name="Rectangle 139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3"/>
              </a:p>
            </p:txBody>
          </p:sp>
        </p:grpSp>
        <p:grpSp>
          <p:nvGrpSpPr>
            <p:cNvPr id="301196" name="Group 140"/>
            <p:cNvGrpSpPr>
              <a:grpSpLocks/>
            </p:cNvGrpSpPr>
            <p:nvPr/>
          </p:nvGrpSpPr>
          <p:grpSpPr bwMode="auto">
            <a:xfrm>
              <a:off x="960" y="1680"/>
              <a:ext cx="96" cy="96"/>
              <a:chOff x="240" y="4176"/>
              <a:chExt cx="192" cy="192"/>
            </a:xfrm>
          </p:grpSpPr>
          <p:sp>
            <p:nvSpPr>
              <p:cNvPr id="301197" name="Oval 14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3"/>
              </a:p>
            </p:txBody>
          </p:sp>
          <p:sp>
            <p:nvSpPr>
              <p:cNvPr id="301198" name="Rectangle 14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3"/>
              </a:p>
            </p:txBody>
          </p:sp>
        </p:grpSp>
        <p:grpSp>
          <p:nvGrpSpPr>
            <p:cNvPr id="301199" name="Group 143"/>
            <p:cNvGrpSpPr>
              <a:grpSpLocks/>
            </p:cNvGrpSpPr>
            <p:nvPr/>
          </p:nvGrpSpPr>
          <p:grpSpPr bwMode="auto">
            <a:xfrm>
              <a:off x="960" y="2448"/>
              <a:ext cx="96" cy="96"/>
              <a:chOff x="240" y="4176"/>
              <a:chExt cx="192" cy="192"/>
            </a:xfrm>
          </p:grpSpPr>
          <p:sp>
            <p:nvSpPr>
              <p:cNvPr id="301200" name="Oval 14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3"/>
              </a:p>
            </p:txBody>
          </p:sp>
          <p:sp>
            <p:nvSpPr>
              <p:cNvPr id="301201" name="Rectangle 14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3"/>
              </a:p>
            </p:txBody>
          </p:sp>
        </p:grpSp>
        <p:grpSp>
          <p:nvGrpSpPr>
            <p:cNvPr id="301202" name="Group 146"/>
            <p:cNvGrpSpPr>
              <a:grpSpLocks/>
            </p:cNvGrpSpPr>
            <p:nvPr/>
          </p:nvGrpSpPr>
          <p:grpSpPr bwMode="auto">
            <a:xfrm>
              <a:off x="1584" y="2976"/>
              <a:ext cx="96" cy="384"/>
              <a:chOff x="1584" y="2544"/>
              <a:chExt cx="96" cy="384"/>
            </a:xfrm>
          </p:grpSpPr>
          <p:grpSp>
            <p:nvGrpSpPr>
              <p:cNvPr id="301203" name="Group 147"/>
              <p:cNvGrpSpPr>
                <a:grpSpLocks/>
              </p:cNvGrpSpPr>
              <p:nvPr/>
            </p:nvGrpSpPr>
            <p:grpSpPr bwMode="auto">
              <a:xfrm>
                <a:off x="1584" y="2544"/>
                <a:ext cx="96" cy="96"/>
                <a:chOff x="240" y="4176"/>
                <a:chExt cx="192" cy="192"/>
              </a:xfrm>
            </p:grpSpPr>
            <p:sp>
              <p:nvSpPr>
                <p:cNvPr id="301204" name="Oval 148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2403"/>
                </a:p>
              </p:txBody>
            </p:sp>
            <p:sp>
              <p:nvSpPr>
                <p:cNvPr id="301205" name="Rectangle 149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2403"/>
                </a:p>
              </p:txBody>
            </p:sp>
          </p:grpSp>
          <p:grpSp>
            <p:nvGrpSpPr>
              <p:cNvPr id="301206" name="Group 150"/>
              <p:cNvGrpSpPr>
                <a:grpSpLocks/>
              </p:cNvGrpSpPr>
              <p:nvPr/>
            </p:nvGrpSpPr>
            <p:grpSpPr bwMode="auto">
              <a:xfrm>
                <a:off x="1584" y="2688"/>
                <a:ext cx="96" cy="96"/>
                <a:chOff x="240" y="4176"/>
                <a:chExt cx="192" cy="192"/>
              </a:xfrm>
            </p:grpSpPr>
            <p:sp>
              <p:nvSpPr>
                <p:cNvPr id="301207" name="Oval 151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2403"/>
                </a:p>
              </p:txBody>
            </p:sp>
            <p:sp>
              <p:nvSpPr>
                <p:cNvPr id="301208" name="Rectangle 152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2403"/>
                </a:p>
              </p:txBody>
            </p:sp>
          </p:grpSp>
          <p:grpSp>
            <p:nvGrpSpPr>
              <p:cNvPr id="301209" name="Group 153"/>
              <p:cNvGrpSpPr>
                <a:grpSpLocks/>
              </p:cNvGrpSpPr>
              <p:nvPr/>
            </p:nvGrpSpPr>
            <p:grpSpPr bwMode="auto">
              <a:xfrm>
                <a:off x="1584" y="2832"/>
                <a:ext cx="96" cy="96"/>
                <a:chOff x="240" y="4176"/>
                <a:chExt cx="192" cy="192"/>
              </a:xfrm>
            </p:grpSpPr>
            <p:sp>
              <p:nvSpPr>
                <p:cNvPr id="301210" name="Oval 154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2403"/>
                </a:p>
              </p:txBody>
            </p:sp>
            <p:sp>
              <p:nvSpPr>
                <p:cNvPr id="301211" name="Rectangle 155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2403"/>
                </a:p>
              </p:txBody>
            </p:sp>
          </p:grpSp>
        </p:grpSp>
        <p:grpSp>
          <p:nvGrpSpPr>
            <p:cNvPr id="301212" name="Group 156"/>
            <p:cNvGrpSpPr>
              <a:grpSpLocks/>
            </p:cNvGrpSpPr>
            <p:nvPr/>
          </p:nvGrpSpPr>
          <p:grpSpPr bwMode="auto">
            <a:xfrm>
              <a:off x="960" y="816"/>
              <a:ext cx="96" cy="96"/>
              <a:chOff x="240" y="4176"/>
              <a:chExt cx="192" cy="192"/>
            </a:xfrm>
          </p:grpSpPr>
          <p:sp>
            <p:nvSpPr>
              <p:cNvPr id="301213" name="Oval 15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3"/>
              </a:p>
            </p:txBody>
          </p:sp>
          <p:sp>
            <p:nvSpPr>
              <p:cNvPr id="301214" name="Rectangle 15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3"/>
              </a:p>
            </p:txBody>
          </p:sp>
        </p:grpSp>
      </p:grpSp>
      <p:sp>
        <p:nvSpPr>
          <p:cNvPr id="301221" name="Rectangle 165"/>
          <p:cNvSpPr>
            <a:spLocks noChangeArrowheads="1"/>
          </p:cNvSpPr>
          <p:nvPr/>
        </p:nvSpPr>
        <p:spPr bwMode="auto">
          <a:xfrm>
            <a:off x="5722949" y="2898037"/>
            <a:ext cx="2215542" cy="1573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3">
                <a:latin typeface="Courier New" pitchFamily="49" charset="0"/>
              </a:rPr>
              <a:t>int Out = [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3">
                <a:latin typeface="Courier New" pitchFamily="49" charset="0"/>
              </a:rPr>
              <a:t>  s : A;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3">
                <a:latin typeface="Courier New" pitchFamily="49" charset="0"/>
              </a:rPr>
              <a:t>  1 : B;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3">
                <a:latin typeface="Courier New" pitchFamily="49" charset="0"/>
              </a:rPr>
              <a:t>];</a:t>
            </a:r>
          </a:p>
        </p:txBody>
      </p:sp>
      <p:grpSp>
        <p:nvGrpSpPr>
          <p:cNvPr id="301226" name="Group 170"/>
          <p:cNvGrpSpPr>
            <a:grpSpLocks/>
          </p:cNvGrpSpPr>
          <p:nvPr/>
        </p:nvGrpSpPr>
        <p:grpSpPr bwMode="auto">
          <a:xfrm>
            <a:off x="5494031" y="1087361"/>
            <a:ext cx="2134978" cy="1259049"/>
            <a:chOff x="3504" y="2064"/>
            <a:chExt cx="1343" cy="792"/>
          </a:xfrm>
        </p:grpSpPr>
        <p:sp>
          <p:nvSpPr>
            <p:cNvPr id="301222" name="Rectangle 166"/>
            <p:cNvSpPr>
              <a:spLocks noChangeArrowheads="1"/>
            </p:cNvSpPr>
            <p:nvPr/>
          </p:nvSpPr>
          <p:spPr bwMode="auto">
            <a:xfrm>
              <a:off x="3504" y="2064"/>
              <a:ext cx="17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s</a:t>
              </a:r>
            </a:p>
          </p:txBody>
        </p:sp>
        <p:sp>
          <p:nvSpPr>
            <p:cNvPr id="301215" name="Line 159"/>
            <p:cNvSpPr>
              <a:spLocks noChangeShapeType="1"/>
            </p:cNvSpPr>
            <p:nvPr/>
          </p:nvSpPr>
          <p:spPr bwMode="auto">
            <a:xfrm>
              <a:off x="3696" y="2496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216" name="Line 160"/>
            <p:cNvSpPr>
              <a:spLocks noChangeShapeType="1"/>
            </p:cNvSpPr>
            <p:nvPr/>
          </p:nvSpPr>
          <p:spPr bwMode="auto">
            <a:xfrm>
              <a:off x="3696" y="2736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217" name="Rectangle 161"/>
            <p:cNvSpPr>
              <a:spLocks noChangeArrowheads="1"/>
            </p:cNvSpPr>
            <p:nvPr/>
          </p:nvSpPr>
          <p:spPr bwMode="auto">
            <a:xfrm>
              <a:off x="3504" y="2380"/>
              <a:ext cx="18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B</a:t>
              </a:r>
            </a:p>
          </p:txBody>
        </p:sp>
        <p:sp>
          <p:nvSpPr>
            <p:cNvPr id="301218" name="Rectangle 162"/>
            <p:cNvSpPr>
              <a:spLocks noChangeArrowheads="1"/>
            </p:cNvSpPr>
            <p:nvPr/>
          </p:nvSpPr>
          <p:spPr bwMode="auto">
            <a:xfrm>
              <a:off x="3504" y="2640"/>
              <a:ext cx="18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A</a:t>
              </a:r>
            </a:p>
          </p:txBody>
        </p:sp>
        <p:sp>
          <p:nvSpPr>
            <p:cNvPr id="301219" name="Line 163"/>
            <p:cNvSpPr>
              <a:spLocks noChangeShapeType="1"/>
            </p:cNvSpPr>
            <p:nvPr/>
          </p:nvSpPr>
          <p:spPr bwMode="auto">
            <a:xfrm>
              <a:off x="4320" y="2592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220" name="Rectangle 164"/>
            <p:cNvSpPr>
              <a:spLocks noChangeArrowheads="1"/>
            </p:cNvSpPr>
            <p:nvPr/>
          </p:nvSpPr>
          <p:spPr bwMode="auto">
            <a:xfrm>
              <a:off x="4560" y="2486"/>
              <a:ext cx="28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Out</a:t>
              </a:r>
            </a:p>
          </p:txBody>
        </p:sp>
        <p:sp>
          <p:nvSpPr>
            <p:cNvPr id="301223" name="Freeform 167"/>
            <p:cNvSpPr>
              <a:spLocks/>
            </p:cNvSpPr>
            <p:nvPr/>
          </p:nvSpPr>
          <p:spPr bwMode="auto">
            <a:xfrm>
              <a:off x="3696" y="2208"/>
              <a:ext cx="432" cy="144"/>
            </a:xfrm>
            <a:custGeom>
              <a:avLst/>
              <a:gdLst/>
              <a:ahLst/>
              <a:cxnLst>
                <a:cxn ang="0">
                  <a:pos x="432" y="144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144">
                  <a:moveTo>
                    <a:pt x="432" y="144"/>
                  </a:moveTo>
                  <a:lnTo>
                    <a:pt x="432" y="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1224" name="AutoShape 168"/>
            <p:cNvSpPr>
              <a:spLocks noChangeArrowheads="1"/>
            </p:cNvSpPr>
            <p:nvPr/>
          </p:nvSpPr>
          <p:spPr bwMode="auto">
            <a:xfrm>
              <a:off x="3936" y="2328"/>
              <a:ext cx="423" cy="528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557" tIns="45779" rIns="91557" bIns="45779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2" b="0"/>
                <a:t>MUX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18803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HCL Word-Level Examples</a:t>
            </a:r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69913" y="1447800"/>
            <a:ext cx="3878887" cy="2289179"/>
          </a:xfrm>
        </p:spPr>
        <p:txBody>
          <a:bodyPr/>
          <a:lstStyle/>
          <a:p>
            <a:pPr lvl="1"/>
            <a:r>
              <a:rPr lang="en-US" sz="1803" dirty="0"/>
              <a:t>Find minimum of three input words</a:t>
            </a:r>
          </a:p>
          <a:p>
            <a:pPr lvl="1"/>
            <a:r>
              <a:rPr lang="en-US" sz="1803" dirty="0"/>
              <a:t>HCL case expression</a:t>
            </a:r>
          </a:p>
          <a:p>
            <a:pPr lvl="1"/>
            <a:r>
              <a:rPr lang="en-US" sz="1803" dirty="0"/>
              <a:t>Final case guarantees match</a:t>
            </a:r>
          </a:p>
        </p:txBody>
      </p:sp>
      <p:grpSp>
        <p:nvGrpSpPr>
          <p:cNvPr id="302095" name="Group 15"/>
          <p:cNvGrpSpPr>
            <a:grpSpLocks/>
          </p:cNvGrpSpPr>
          <p:nvPr/>
        </p:nvGrpSpPr>
        <p:grpSpPr bwMode="auto">
          <a:xfrm>
            <a:off x="381529" y="1832933"/>
            <a:ext cx="2228771" cy="915672"/>
            <a:chOff x="2236" y="1104"/>
            <a:chExt cx="1402" cy="576"/>
          </a:xfrm>
        </p:grpSpPr>
        <p:sp>
          <p:nvSpPr>
            <p:cNvPr id="302084" name="Line 4"/>
            <p:cNvSpPr>
              <a:spLocks noChangeShapeType="1"/>
            </p:cNvSpPr>
            <p:nvPr/>
          </p:nvSpPr>
          <p:spPr bwMode="auto">
            <a:xfrm>
              <a:off x="2428" y="1536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2085" name="Rectangle 5"/>
            <p:cNvSpPr>
              <a:spLocks noChangeArrowheads="1"/>
            </p:cNvSpPr>
            <p:nvPr/>
          </p:nvSpPr>
          <p:spPr bwMode="auto">
            <a:xfrm>
              <a:off x="2236" y="1440"/>
              <a:ext cx="18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A</a:t>
              </a:r>
            </a:p>
          </p:txBody>
        </p:sp>
        <p:sp>
          <p:nvSpPr>
            <p:cNvPr id="302086" name="Line 6"/>
            <p:cNvSpPr>
              <a:spLocks noChangeShapeType="1"/>
            </p:cNvSpPr>
            <p:nvPr/>
          </p:nvSpPr>
          <p:spPr bwMode="auto">
            <a:xfrm>
              <a:off x="3052" y="1392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2087" name="Rectangle 7"/>
            <p:cNvSpPr>
              <a:spLocks noChangeArrowheads="1"/>
            </p:cNvSpPr>
            <p:nvPr/>
          </p:nvSpPr>
          <p:spPr bwMode="auto">
            <a:xfrm>
              <a:off x="3292" y="1286"/>
              <a:ext cx="34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Min3</a:t>
              </a:r>
            </a:p>
          </p:txBody>
        </p:sp>
        <p:sp>
          <p:nvSpPr>
            <p:cNvPr id="302088" name="AutoShape 8"/>
            <p:cNvSpPr>
              <a:spLocks noChangeArrowheads="1"/>
            </p:cNvSpPr>
            <p:nvPr/>
          </p:nvSpPr>
          <p:spPr bwMode="auto">
            <a:xfrm>
              <a:off x="2668" y="1104"/>
              <a:ext cx="423" cy="576"/>
            </a:xfrm>
            <a:prstGeom prst="roundRect">
              <a:avLst>
                <a:gd name="adj" fmla="val 16667"/>
              </a:avLst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557" tIns="45779" rIns="91557" bIns="45779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2" b="0"/>
                <a:t>MIN3</a:t>
              </a:r>
            </a:p>
          </p:txBody>
        </p:sp>
        <p:sp>
          <p:nvSpPr>
            <p:cNvPr id="302089" name="Line 9"/>
            <p:cNvSpPr>
              <a:spLocks noChangeShapeType="1"/>
            </p:cNvSpPr>
            <p:nvPr/>
          </p:nvSpPr>
          <p:spPr bwMode="auto">
            <a:xfrm>
              <a:off x="2428" y="1392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2090" name="Rectangle 10"/>
            <p:cNvSpPr>
              <a:spLocks noChangeArrowheads="1"/>
            </p:cNvSpPr>
            <p:nvPr/>
          </p:nvSpPr>
          <p:spPr bwMode="auto">
            <a:xfrm>
              <a:off x="2236" y="1296"/>
              <a:ext cx="18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B</a:t>
              </a:r>
            </a:p>
          </p:txBody>
        </p:sp>
        <p:sp>
          <p:nvSpPr>
            <p:cNvPr id="302091" name="Line 11"/>
            <p:cNvSpPr>
              <a:spLocks noChangeShapeType="1"/>
            </p:cNvSpPr>
            <p:nvPr/>
          </p:nvSpPr>
          <p:spPr bwMode="auto">
            <a:xfrm>
              <a:off x="2428" y="1248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2092" name="Rectangle 12"/>
            <p:cNvSpPr>
              <a:spLocks noChangeArrowheads="1"/>
            </p:cNvSpPr>
            <p:nvPr/>
          </p:nvSpPr>
          <p:spPr bwMode="auto">
            <a:xfrm>
              <a:off x="2236" y="1152"/>
              <a:ext cx="193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C</a:t>
              </a:r>
            </a:p>
          </p:txBody>
        </p:sp>
      </p:grpSp>
      <p:sp>
        <p:nvSpPr>
          <p:cNvPr id="302094" name="Rectangle 14"/>
          <p:cNvSpPr>
            <a:spLocks noChangeArrowheads="1"/>
          </p:cNvSpPr>
          <p:nvPr/>
        </p:nvSpPr>
        <p:spPr bwMode="auto">
          <a:xfrm>
            <a:off x="2747016" y="1604016"/>
            <a:ext cx="3416320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Min3 = [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000" dirty="0">
                <a:latin typeface="Courier New" pitchFamily="49" charset="0"/>
              </a:rPr>
              <a:t>  A &lt; B &amp;&amp; A &lt; C : A;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000" dirty="0">
                <a:latin typeface="Courier New" pitchFamily="49" charset="0"/>
              </a:rPr>
              <a:t>  B &lt; A &amp;&amp; B &lt; C : B;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000" dirty="0">
                <a:latin typeface="Courier New" pitchFamily="49" charset="0"/>
              </a:rPr>
              <a:t>  1              : C;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000" dirty="0">
                <a:latin typeface="Courier New" pitchFamily="49" charset="0"/>
              </a:rPr>
              <a:t>];</a:t>
            </a:r>
          </a:p>
        </p:txBody>
      </p:sp>
      <p:grpSp>
        <p:nvGrpSpPr>
          <p:cNvPr id="302117" name="Group 37"/>
          <p:cNvGrpSpPr>
            <a:grpSpLocks/>
          </p:cNvGrpSpPr>
          <p:nvPr/>
        </p:nvGrpSpPr>
        <p:grpSpPr bwMode="auto">
          <a:xfrm>
            <a:off x="305225" y="3816889"/>
            <a:ext cx="2305076" cy="1863138"/>
            <a:chOff x="192" y="2400"/>
            <a:chExt cx="1450" cy="1172"/>
          </a:xfrm>
        </p:grpSpPr>
        <p:sp>
          <p:nvSpPr>
            <p:cNvPr id="302096" name="Line 16"/>
            <p:cNvSpPr>
              <a:spLocks noChangeShapeType="1"/>
            </p:cNvSpPr>
            <p:nvPr/>
          </p:nvSpPr>
          <p:spPr bwMode="auto">
            <a:xfrm>
              <a:off x="432" y="2996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2097" name="Line 17"/>
            <p:cNvSpPr>
              <a:spLocks noChangeShapeType="1"/>
            </p:cNvSpPr>
            <p:nvPr/>
          </p:nvSpPr>
          <p:spPr bwMode="auto">
            <a:xfrm>
              <a:off x="432" y="3428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2098" name="Rectangle 18"/>
            <p:cNvSpPr>
              <a:spLocks noChangeArrowheads="1"/>
            </p:cNvSpPr>
            <p:nvPr/>
          </p:nvSpPr>
          <p:spPr bwMode="auto">
            <a:xfrm>
              <a:off x="192" y="2880"/>
              <a:ext cx="25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D0</a:t>
              </a:r>
            </a:p>
          </p:txBody>
        </p:sp>
        <p:sp>
          <p:nvSpPr>
            <p:cNvPr id="302099" name="Rectangle 19"/>
            <p:cNvSpPr>
              <a:spLocks noChangeArrowheads="1"/>
            </p:cNvSpPr>
            <p:nvPr/>
          </p:nvSpPr>
          <p:spPr bwMode="auto">
            <a:xfrm>
              <a:off x="192" y="3332"/>
              <a:ext cx="25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D3</a:t>
              </a:r>
            </a:p>
          </p:txBody>
        </p:sp>
        <p:sp>
          <p:nvSpPr>
            <p:cNvPr id="302100" name="Line 20"/>
            <p:cNvSpPr>
              <a:spLocks noChangeShapeType="1"/>
            </p:cNvSpPr>
            <p:nvPr/>
          </p:nvSpPr>
          <p:spPr bwMode="auto">
            <a:xfrm>
              <a:off x="1056" y="3188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2101" name="Rectangle 21"/>
            <p:cNvSpPr>
              <a:spLocks noChangeArrowheads="1"/>
            </p:cNvSpPr>
            <p:nvPr/>
          </p:nvSpPr>
          <p:spPr bwMode="auto">
            <a:xfrm>
              <a:off x="1296" y="3082"/>
              <a:ext cx="34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Out4</a:t>
              </a:r>
            </a:p>
          </p:txBody>
        </p:sp>
        <p:sp>
          <p:nvSpPr>
            <p:cNvPr id="302102" name="Rectangle 22"/>
            <p:cNvSpPr>
              <a:spLocks noChangeArrowheads="1"/>
            </p:cNvSpPr>
            <p:nvPr/>
          </p:nvSpPr>
          <p:spPr bwMode="auto">
            <a:xfrm>
              <a:off x="192" y="2564"/>
              <a:ext cx="22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s0</a:t>
              </a:r>
            </a:p>
          </p:txBody>
        </p:sp>
        <p:sp>
          <p:nvSpPr>
            <p:cNvPr id="302103" name="Freeform 23"/>
            <p:cNvSpPr>
              <a:spLocks/>
            </p:cNvSpPr>
            <p:nvPr/>
          </p:nvSpPr>
          <p:spPr bwMode="auto">
            <a:xfrm>
              <a:off x="432" y="2708"/>
              <a:ext cx="432" cy="144"/>
            </a:xfrm>
            <a:custGeom>
              <a:avLst/>
              <a:gdLst/>
              <a:ahLst/>
              <a:cxnLst>
                <a:cxn ang="0">
                  <a:pos x="432" y="144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144">
                  <a:moveTo>
                    <a:pt x="432" y="144"/>
                  </a:moveTo>
                  <a:lnTo>
                    <a:pt x="432" y="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2104" name="Rectangle 24"/>
            <p:cNvSpPr>
              <a:spLocks noChangeArrowheads="1"/>
            </p:cNvSpPr>
            <p:nvPr/>
          </p:nvSpPr>
          <p:spPr bwMode="auto">
            <a:xfrm>
              <a:off x="192" y="2400"/>
              <a:ext cx="22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s1</a:t>
              </a:r>
            </a:p>
          </p:txBody>
        </p:sp>
        <p:sp>
          <p:nvSpPr>
            <p:cNvPr id="302105" name="Freeform 25"/>
            <p:cNvSpPr>
              <a:spLocks/>
            </p:cNvSpPr>
            <p:nvPr/>
          </p:nvSpPr>
          <p:spPr bwMode="auto">
            <a:xfrm>
              <a:off x="432" y="2516"/>
              <a:ext cx="528" cy="336"/>
            </a:xfrm>
            <a:custGeom>
              <a:avLst/>
              <a:gdLst/>
              <a:ahLst/>
              <a:cxnLst>
                <a:cxn ang="0">
                  <a:pos x="432" y="144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144">
                  <a:moveTo>
                    <a:pt x="432" y="144"/>
                  </a:moveTo>
                  <a:lnTo>
                    <a:pt x="432" y="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2106" name="AutoShape 26"/>
            <p:cNvSpPr>
              <a:spLocks noChangeArrowheads="1"/>
            </p:cNvSpPr>
            <p:nvPr/>
          </p:nvSpPr>
          <p:spPr bwMode="auto">
            <a:xfrm>
              <a:off x="672" y="2828"/>
              <a:ext cx="423" cy="744"/>
            </a:xfrm>
            <a:prstGeom prst="roundRect">
              <a:avLst>
                <a:gd name="adj" fmla="val 16667"/>
              </a:avLst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557" tIns="45779" rIns="91557" bIns="45779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2" b="0"/>
                <a:t>MUX4</a:t>
              </a:r>
            </a:p>
          </p:txBody>
        </p:sp>
        <p:sp>
          <p:nvSpPr>
            <p:cNvPr id="302107" name="Line 27"/>
            <p:cNvSpPr>
              <a:spLocks noChangeShapeType="1"/>
            </p:cNvSpPr>
            <p:nvPr/>
          </p:nvSpPr>
          <p:spPr bwMode="auto">
            <a:xfrm>
              <a:off x="432" y="3284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2108" name="Rectangle 28"/>
            <p:cNvSpPr>
              <a:spLocks noChangeArrowheads="1"/>
            </p:cNvSpPr>
            <p:nvPr/>
          </p:nvSpPr>
          <p:spPr bwMode="auto">
            <a:xfrm>
              <a:off x="192" y="3188"/>
              <a:ext cx="25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D2</a:t>
              </a:r>
            </a:p>
          </p:txBody>
        </p:sp>
        <p:sp>
          <p:nvSpPr>
            <p:cNvPr id="302109" name="Line 29"/>
            <p:cNvSpPr>
              <a:spLocks noChangeShapeType="1"/>
            </p:cNvSpPr>
            <p:nvPr/>
          </p:nvSpPr>
          <p:spPr bwMode="auto">
            <a:xfrm>
              <a:off x="432" y="3140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2110" name="Rectangle 30"/>
            <p:cNvSpPr>
              <a:spLocks noChangeArrowheads="1"/>
            </p:cNvSpPr>
            <p:nvPr/>
          </p:nvSpPr>
          <p:spPr bwMode="auto">
            <a:xfrm>
              <a:off x="192" y="3044"/>
              <a:ext cx="25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D1</a:t>
              </a:r>
            </a:p>
          </p:txBody>
        </p:sp>
      </p:grpSp>
      <p:sp>
        <p:nvSpPr>
          <p:cNvPr id="302112" name="Rectangle 32"/>
          <p:cNvSpPr>
            <a:spLocks noChangeArrowheads="1"/>
          </p:cNvSpPr>
          <p:nvPr/>
        </p:nvSpPr>
        <p:spPr bwMode="auto">
          <a:xfrm>
            <a:off x="5417725" y="3962400"/>
            <a:ext cx="3510075" cy="2289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69" tIns="44441" rIns="90469" bIns="44441"/>
          <a:lstStyle/>
          <a:p>
            <a:pPr marL="743990" lvl="1" indent="-244817" defTabSz="914091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403" dirty="0"/>
              <a:t>Select one of 4 inputs based on two control bits</a:t>
            </a:r>
          </a:p>
          <a:p>
            <a:pPr marL="743990" lvl="1" indent="-244817" defTabSz="914091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403" dirty="0"/>
              <a:t>HCL case expression</a:t>
            </a:r>
          </a:p>
          <a:p>
            <a:pPr marL="743990" lvl="1" indent="-244817" defTabSz="914091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403" dirty="0"/>
              <a:t>Simplify tests by assuming sequential matching</a:t>
            </a:r>
          </a:p>
        </p:txBody>
      </p:sp>
      <p:sp>
        <p:nvSpPr>
          <p:cNvPr id="302113" name="Rectangle 33"/>
          <p:cNvSpPr>
            <a:spLocks noChangeArrowheads="1"/>
          </p:cNvSpPr>
          <p:nvPr/>
        </p:nvSpPr>
        <p:spPr bwMode="auto">
          <a:xfrm>
            <a:off x="2747015" y="4427337"/>
            <a:ext cx="2953949" cy="231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3">
                <a:latin typeface="Courier New" pitchFamily="49" charset="0"/>
              </a:rPr>
              <a:t>int Out4 = [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3">
                <a:latin typeface="Courier New" pitchFamily="49" charset="0"/>
              </a:rPr>
              <a:t>  !s1&amp;&amp;!s0: D0;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3">
                <a:latin typeface="Courier New" pitchFamily="49" charset="0"/>
              </a:rPr>
              <a:t>  !s1     : D1;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3">
                <a:latin typeface="Courier New" pitchFamily="49" charset="0"/>
              </a:rPr>
              <a:t>  !s0     : D2;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3">
                <a:latin typeface="Courier New" pitchFamily="49" charset="0"/>
              </a:rPr>
              <a:t>  1       : D3;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3">
                <a:latin typeface="Courier New" pitchFamily="49" charset="0"/>
              </a:rPr>
              <a:t>];</a:t>
            </a:r>
          </a:p>
        </p:txBody>
      </p:sp>
      <p:sp>
        <p:nvSpPr>
          <p:cNvPr id="302114" name="Text Box 34"/>
          <p:cNvSpPr txBox="1">
            <a:spLocks noChangeArrowheads="1"/>
          </p:cNvSpPr>
          <p:nvPr/>
        </p:nvSpPr>
        <p:spPr bwMode="auto">
          <a:xfrm>
            <a:off x="411735" y="1052387"/>
            <a:ext cx="2574601" cy="46275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algn="l"/>
            <a:r>
              <a:rPr lang="en-US" sz="2403"/>
              <a:t>Minimum of 3 Words</a:t>
            </a:r>
          </a:p>
        </p:txBody>
      </p:sp>
      <p:sp>
        <p:nvSpPr>
          <p:cNvPr id="302115" name="Text Box 35"/>
          <p:cNvSpPr txBox="1">
            <a:spLocks noChangeArrowheads="1"/>
          </p:cNvSpPr>
          <p:nvPr/>
        </p:nvSpPr>
        <p:spPr bwMode="auto">
          <a:xfrm>
            <a:off x="403786" y="3400385"/>
            <a:ext cx="2248738" cy="46275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algn="l"/>
            <a:r>
              <a:rPr lang="en-US" sz="2403"/>
              <a:t>4-Way Multiplexor</a:t>
            </a:r>
          </a:p>
        </p:txBody>
      </p:sp>
    </p:spTree>
    <p:extLst>
      <p:ext uri="{BB962C8B-B14F-4D97-AF65-F5344CB8AC3E}">
        <p14:creationId xmlns:p14="http://schemas.microsoft.com/office/powerpoint/2010/main" val="685017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179" name="Group 75"/>
          <p:cNvGrpSpPr>
            <a:grpSpLocks/>
          </p:cNvGrpSpPr>
          <p:nvPr/>
        </p:nvGrpSpPr>
        <p:grpSpPr bwMode="auto">
          <a:xfrm>
            <a:off x="3324080" y="2745427"/>
            <a:ext cx="678805" cy="815521"/>
            <a:chOff x="768" y="1726"/>
            <a:chExt cx="427" cy="513"/>
          </a:xfrm>
        </p:grpSpPr>
        <p:sp>
          <p:nvSpPr>
            <p:cNvPr id="303180" name="Freeform 76"/>
            <p:cNvSpPr>
              <a:spLocks/>
            </p:cNvSpPr>
            <p:nvPr/>
          </p:nvSpPr>
          <p:spPr bwMode="auto">
            <a:xfrm>
              <a:off x="864" y="1726"/>
              <a:ext cx="58" cy="2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3181" name="Freeform 77"/>
            <p:cNvSpPr>
              <a:spLocks/>
            </p:cNvSpPr>
            <p:nvPr/>
          </p:nvSpPr>
          <p:spPr bwMode="auto">
            <a:xfrm>
              <a:off x="816" y="1798"/>
              <a:ext cx="192" cy="2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3182" name="Freeform 78"/>
            <p:cNvSpPr>
              <a:spLocks/>
            </p:cNvSpPr>
            <p:nvPr/>
          </p:nvSpPr>
          <p:spPr bwMode="auto">
            <a:xfrm>
              <a:off x="768" y="1870"/>
              <a:ext cx="240" cy="2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3183" name="Text Box 79"/>
            <p:cNvSpPr txBox="1">
              <a:spLocks noChangeArrowheads="1"/>
            </p:cNvSpPr>
            <p:nvPr/>
          </p:nvSpPr>
          <p:spPr bwMode="auto">
            <a:xfrm>
              <a:off x="1008" y="1825"/>
              <a:ext cx="187" cy="19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l"/>
              <a:r>
                <a:rPr lang="en-US" sz="1402"/>
                <a:t>OF</a:t>
              </a:r>
            </a:p>
          </p:txBody>
        </p:sp>
        <p:sp>
          <p:nvSpPr>
            <p:cNvPr id="303184" name="Text Box 80"/>
            <p:cNvSpPr txBox="1">
              <a:spLocks noChangeArrowheads="1"/>
            </p:cNvSpPr>
            <p:nvPr/>
          </p:nvSpPr>
          <p:spPr bwMode="auto">
            <a:xfrm>
              <a:off x="1008" y="1935"/>
              <a:ext cx="171" cy="19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l"/>
              <a:r>
                <a:rPr lang="en-US" sz="1402"/>
                <a:t>ZF</a:t>
              </a:r>
            </a:p>
          </p:txBody>
        </p:sp>
        <p:sp>
          <p:nvSpPr>
            <p:cNvPr id="303185" name="Text Box 81"/>
            <p:cNvSpPr txBox="1">
              <a:spLocks noChangeArrowheads="1"/>
            </p:cNvSpPr>
            <p:nvPr/>
          </p:nvSpPr>
          <p:spPr bwMode="auto">
            <a:xfrm>
              <a:off x="1008" y="2045"/>
              <a:ext cx="181" cy="19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l"/>
              <a:r>
                <a:rPr lang="en-US" sz="1402"/>
                <a:t>CF</a:t>
              </a:r>
            </a:p>
          </p:txBody>
        </p:sp>
      </p:grpSp>
      <p:grpSp>
        <p:nvGrpSpPr>
          <p:cNvPr id="303186" name="Group 82"/>
          <p:cNvGrpSpPr>
            <a:grpSpLocks/>
          </p:cNvGrpSpPr>
          <p:nvPr/>
        </p:nvGrpSpPr>
        <p:grpSpPr bwMode="auto">
          <a:xfrm>
            <a:off x="5427263" y="2745427"/>
            <a:ext cx="678806" cy="815521"/>
            <a:chOff x="768" y="1726"/>
            <a:chExt cx="427" cy="513"/>
          </a:xfrm>
        </p:grpSpPr>
        <p:sp>
          <p:nvSpPr>
            <p:cNvPr id="303187" name="Freeform 83"/>
            <p:cNvSpPr>
              <a:spLocks/>
            </p:cNvSpPr>
            <p:nvPr/>
          </p:nvSpPr>
          <p:spPr bwMode="auto">
            <a:xfrm>
              <a:off x="864" y="1726"/>
              <a:ext cx="58" cy="2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3188" name="Freeform 84"/>
            <p:cNvSpPr>
              <a:spLocks/>
            </p:cNvSpPr>
            <p:nvPr/>
          </p:nvSpPr>
          <p:spPr bwMode="auto">
            <a:xfrm>
              <a:off x="816" y="1798"/>
              <a:ext cx="192" cy="2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3189" name="Freeform 85"/>
            <p:cNvSpPr>
              <a:spLocks/>
            </p:cNvSpPr>
            <p:nvPr/>
          </p:nvSpPr>
          <p:spPr bwMode="auto">
            <a:xfrm>
              <a:off x="768" y="1870"/>
              <a:ext cx="240" cy="2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3190" name="Text Box 86"/>
            <p:cNvSpPr txBox="1">
              <a:spLocks noChangeArrowheads="1"/>
            </p:cNvSpPr>
            <p:nvPr/>
          </p:nvSpPr>
          <p:spPr bwMode="auto">
            <a:xfrm>
              <a:off x="1008" y="1825"/>
              <a:ext cx="187" cy="19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l"/>
              <a:r>
                <a:rPr lang="en-US" sz="1402"/>
                <a:t>OF</a:t>
              </a:r>
            </a:p>
          </p:txBody>
        </p:sp>
        <p:sp>
          <p:nvSpPr>
            <p:cNvPr id="303191" name="Text Box 87"/>
            <p:cNvSpPr txBox="1">
              <a:spLocks noChangeArrowheads="1"/>
            </p:cNvSpPr>
            <p:nvPr/>
          </p:nvSpPr>
          <p:spPr bwMode="auto">
            <a:xfrm>
              <a:off x="1008" y="1935"/>
              <a:ext cx="171" cy="19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l"/>
              <a:r>
                <a:rPr lang="en-US" sz="1402"/>
                <a:t>ZF</a:t>
              </a:r>
            </a:p>
          </p:txBody>
        </p:sp>
        <p:sp>
          <p:nvSpPr>
            <p:cNvPr id="303192" name="Text Box 88"/>
            <p:cNvSpPr txBox="1">
              <a:spLocks noChangeArrowheads="1"/>
            </p:cNvSpPr>
            <p:nvPr/>
          </p:nvSpPr>
          <p:spPr bwMode="auto">
            <a:xfrm>
              <a:off x="1008" y="2045"/>
              <a:ext cx="181" cy="19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l"/>
              <a:r>
                <a:rPr lang="en-US" sz="1402"/>
                <a:t>CF</a:t>
              </a:r>
            </a:p>
          </p:txBody>
        </p:sp>
      </p:grpSp>
      <p:grpSp>
        <p:nvGrpSpPr>
          <p:cNvPr id="303193" name="Group 89"/>
          <p:cNvGrpSpPr>
            <a:grpSpLocks/>
          </p:cNvGrpSpPr>
          <p:nvPr/>
        </p:nvGrpSpPr>
        <p:grpSpPr bwMode="auto">
          <a:xfrm>
            <a:off x="7530447" y="2745427"/>
            <a:ext cx="678805" cy="815521"/>
            <a:chOff x="768" y="1726"/>
            <a:chExt cx="427" cy="513"/>
          </a:xfrm>
        </p:grpSpPr>
        <p:sp>
          <p:nvSpPr>
            <p:cNvPr id="303194" name="Freeform 90"/>
            <p:cNvSpPr>
              <a:spLocks/>
            </p:cNvSpPr>
            <p:nvPr/>
          </p:nvSpPr>
          <p:spPr bwMode="auto">
            <a:xfrm>
              <a:off x="864" y="1726"/>
              <a:ext cx="58" cy="2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3195" name="Freeform 91"/>
            <p:cNvSpPr>
              <a:spLocks/>
            </p:cNvSpPr>
            <p:nvPr/>
          </p:nvSpPr>
          <p:spPr bwMode="auto">
            <a:xfrm>
              <a:off x="816" y="1798"/>
              <a:ext cx="192" cy="2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3196" name="Freeform 92"/>
            <p:cNvSpPr>
              <a:spLocks/>
            </p:cNvSpPr>
            <p:nvPr/>
          </p:nvSpPr>
          <p:spPr bwMode="auto">
            <a:xfrm>
              <a:off x="768" y="1870"/>
              <a:ext cx="240" cy="2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3197" name="Text Box 93"/>
            <p:cNvSpPr txBox="1">
              <a:spLocks noChangeArrowheads="1"/>
            </p:cNvSpPr>
            <p:nvPr/>
          </p:nvSpPr>
          <p:spPr bwMode="auto">
            <a:xfrm>
              <a:off x="1008" y="1825"/>
              <a:ext cx="187" cy="19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l"/>
              <a:r>
                <a:rPr lang="en-US" sz="1402"/>
                <a:t>OF</a:t>
              </a:r>
            </a:p>
          </p:txBody>
        </p:sp>
        <p:sp>
          <p:nvSpPr>
            <p:cNvPr id="303198" name="Text Box 94"/>
            <p:cNvSpPr txBox="1">
              <a:spLocks noChangeArrowheads="1"/>
            </p:cNvSpPr>
            <p:nvPr/>
          </p:nvSpPr>
          <p:spPr bwMode="auto">
            <a:xfrm>
              <a:off x="1008" y="1935"/>
              <a:ext cx="171" cy="19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l"/>
              <a:r>
                <a:rPr lang="en-US" sz="1402"/>
                <a:t>ZF</a:t>
              </a:r>
            </a:p>
          </p:txBody>
        </p:sp>
        <p:sp>
          <p:nvSpPr>
            <p:cNvPr id="303199" name="Text Box 95"/>
            <p:cNvSpPr txBox="1">
              <a:spLocks noChangeArrowheads="1"/>
            </p:cNvSpPr>
            <p:nvPr/>
          </p:nvSpPr>
          <p:spPr bwMode="auto">
            <a:xfrm>
              <a:off x="1008" y="2045"/>
              <a:ext cx="181" cy="19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l"/>
              <a:r>
                <a:rPr lang="en-US" sz="1402"/>
                <a:t>CF</a:t>
              </a:r>
            </a:p>
          </p:txBody>
        </p:sp>
      </p:grpSp>
      <p:grpSp>
        <p:nvGrpSpPr>
          <p:cNvPr id="303178" name="Group 74"/>
          <p:cNvGrpSpPr>
            <a:grpSpLocks/>
          </p:cNvGrpSpPr>
          <p:nvPr/>
        </p:nvGrpSpPr>
        <p:grpSpPr bwMode="auto">
          <a:xfrm>
            <a:off x="1220896" y="2745427"/>
            <a:ext cx="678806" cy="815521"/>
            <a:chOff x="768" y="1726"/>
            <a:chExt cx="427" cy="513"/>
          </a:xfrm>
        </p:grpSpPr>
        <p:sp>
          <p:nvSpPr>
            <p:cNvPr id="303172" name="Freeform 68"/>
            <p:cNvSpPr>
              <a:spLocks/>
            </p:cNvSpPr>
            <p:nvPr/>
          </p:nvSpPr>
          <p:spPr bwMode="auto">
            <a:xfrm>
              <a:off x="864" y="1726"/>
              <a:ext cx="58" cy="2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3173" name="Freeform 69"/>
            <p:cNvSpPr>
              <a:spLocks/>
            </p:cNvSpPr>
            <p:nvPr/>
          </p:nvSpPr>
          <p:spPr bwMode="auto">
            <a:xfrm>
              <a:off x="816" y="1798"/>
              <a:ext cx="192" cy="2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3174" name="Freeform 70"/>
            <p:cNvSpPr>
              <a:spLocks/>
            </p:cNvSpPr>
            <p:nvPr/>
          </p:nvSpPr>
          <p:spPr bwMode="auto">
            <a:xfrm>
              <a:off x="768" y="1870"/>
              <a:ext cx="240" cy="2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3175" name="Text Box 71"/>
            <p:cNvSpPr txBox="1">
              <a:spLocks noChangeArrowheads="1"/>
            </p:cNvSpPr>
            <p:nvPr/>
          </p:nvSpPr>
          <p:spPr bwMode="auto">
            <a:xfrm>
              <a:off x="1008" y="1825"/>
              <a:ext cx="187" cy="19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l"/>
              <a:r>
                <a:rPr lang="en-US" sz="1402"/>
                <a:t>OF</a:t>
              </a:r>
            </a:p>
          </p:txBody>
        </p:sp>
        <p:sp>
          <p:nvSpPr>
            <p:cNvPr id="303176" name="Text Box 72"/>
            <p:cNvSpPr txBox="1">
              <a:spLocks noChangeArrowheads="1"/>
            </p:cNvSpPr>
            <p:nvPr/>
          </p:nvSpPr>
          <p:spPr bwMode="auto">
            <a:xfrm>
              <a:off x="1008" y="1935"/>
              <a:ext cx="171" cy="19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l"/>
              <a:r>
                <a:rPr lang="en-US" sz="1402"/>
                <a:t>ZF</a:t>
              </a:r>
            </a:p>
          </p:txBody>
        </p:sp>
        <p:sp>
          <p:nvSpPr>
            <p:cNvPr id="303177" name="Text Box 73"/>
            <p:cNvSpPr txBox="1">
              <a:spLocks noChangeArrowheads="1"/>
            </p:cNvSpPr>
            <p:nvPr/>
          </p:nvSpPr>
          <p:spPr bwMode="auto">
            <a:xfrm>
              <a:off x="1008" y="2045"/>
              <a:ext cx="181" cy="19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l"/>
              <a:r>
                <a:rPr lang="en-US" sz="1402"/>
                <a:t>CF</a:t>
              </a:r>
            </a:p>
          </p:txBody>
        </p:sp>
      </p:grpSp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Arithmetic Logic Unit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918" y="3969500"/>
            <a:ext cx="8306223" cy="2473586"/>
          </a:xfrm>
        </p:spPr>
        <p:txBody>
          <a:bodyPr/>
          <a:lstStyle/>
          <a:p>
            <a:pPr lvl="1"/>
            <a:r>
              <a:rPr lang="en-US" dirty="0"/>
              <a:t>Combinational logic</a:t>
            </a:r>
          </a:p>
          <a:p>
            <a:pPr lvl="2"/>
            <a:r>
              <a:rPr lang="en-US" dirty="0"/>
              <a:t>Continuously responding to inputs</a:t>
            </a:r>
          </a:p>
          <a:p>
            <a:pPr lvl="1"/>
            <a:r>
              <a:rPr lang="en-US" dirty="0"/>
              <a:t>Control signal selects function computed</a:t>
            </a:r>
          </a:p>
          <a:p>
            <a:pPr lvl="2"/>
            <a:r>
              <a:rPr lang="en-US" dirty="0"/>
              <a:t>Corresponding to 4 arithmetic/logical operations in </a:t>
            </a:r>
            <a:r>
              <a:rPr lang="en-US" dirty="0" smtClean="0"/>
              <a:t>Y86-64</a:t>
            </a:r>
            <a:endParaRPr lang="en-US" dirty="0"/>
          </a:p>
          <a:p>
            <a:pPr lvl="1"/>
            <a:r>
              <a:rPr lang="en-US" dirty="0"/>
              <a:t>Also computes values for condition codes</a:t>
            </a:r>
          </a:p>
        </p:txBody>
      </p:sp>
      <p:grpSp>
        <p:nvGrpSpPr>
          <p:cNvPr id="303108" name="Group 4"/>
          <p:cNvGrpSpPr>
            <a:grpSpLocks/>
          </p:cNvGrpSpPr>
          <p:nvPr/>
        </p:nvGrpSpPr>
        <p:grpSpPr bwMode="auto">
          <a:xfrm>
            <a:off x="381530" y="1451403"/>
            <a:ext cx="1996673" cy="1755038"/>
            <a:chOff x="336" y="576"/>
            <a:chExt cx="1256" cy="1104"/>
          </a:xfrm>
        </p:grpSpPr>
        <p:grpSp>
          <p:nvGrpSpPr>
            <p:cNvPr id="303109" name="Group 5"/>
            <p:cNvGrpSpPr>
              <a:grpSpLocks/>
            </p:cNvGrpSpPr>
            <p:nvPr/>
          </p:nvGrpSpPr>
          <p:grpSpPr bwMode="auto">
            <a:xfrm>
              <a:off x="528" y="768"/>
              <a:ext cx="672" cy="912"/>
              <a:chOff x="3792" y="2736"/>
              <a:chExt cx="672" cy="912"/>
            </a:xfrm>
          </p:grpSpPr>
          <p:sp>
            <p:nvSpPr>
              <p:cNvPr id="303110" name="Line 6"/>
              <p:cNvSpPr>
                <a:spLocks noChangeShapeType="1"/>
              </p:cNvSpPr>
              <p:nvPr/>
            </p:nvSpPr>
            <p:spPr bwMode="auto">
              <a:xfrm rot="5400000" flipV="1">
                <a:off x="3888" y="288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03111" name="Line 7"/>
              <p:cNvSpPr>
                <a:spLocks noChangeShapeType="1"/>
              </p:cNvSpPr>
              <p:nvPr/>
            </p:nvSpPr>
            <p:spPr bwMode="auto">
              <a:xfrm rot="5400000">
                <a:off x="4032" y="283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 sz="2403"/>
              </a:p>
            </p:txBody>
          </p:sp>
          <p:grpSp>
            <p:nvGrpSpPr>
              <p:cNvPr id="303112" name="Group 8"/>
              <p:cNvGrpSpPr>
                <a:grpSpLocks/>
              </p:cNvGrpSpPr>
              <p:nvPr/>
            </p:nvGrpSpPr>
            <p:grpSpPr bwMode="auto">
              <a:xfrm>
                <a:off x="3984" y="2832"/>
                <a:ext cx="288" cy="816"/>
                <a:chOff x="3984" y="2832"/>
                <a:chExt cx="288" cy="816"/>
              </a:xfrm>
            </p:grpSpPr>
            <p:sp>
              <p:nvSpPr>
                <p:cNvPr id="303113" name="Freeform 9"/>
                <p:cNvSpPr>
                  <a:spLocks/>
                </p:cNvSpPr>
                <p:nvPr/>
              </p:nvSpPr>
              <p:spPr bwMode="auto">
                <a:xfrm>
                  <a:off x="3984" y="2832"/>
                  <a:ext cx="288" cy="81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88" y="192"/>
                    </a:cxn>
                    <a:cxn ang="0">
                      <a:pos x="288" y="624"/>
                    </a:cxn>
                    <a:cxn ang="0">
                      <a:pos x="0" y="81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88" h="816">
                      <a:moveTo>
                        <a:pt x="0" y="0"/>
                      </a:moveTo>
                      <a:lnTo>
                        <a:pt x="288" y="192"/>
                      </a:lnTo>
                      <a:lnTo>
                        <a:pt x="288" y="624"/>
                      </a:lnTo>
                      <a:lnTo>
                        <a:pt x="0" y="81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9FF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03114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4032" y="2976"/>
                  <a:ext cx="240" cy="5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2" b="0"/>
                    <a:t>A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2" b="0"/>
                    <a:t>L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2" b="0"/>
                    <a:t>U</a:t>
                  </a:r>
                </a:p>
              </p:txBody>
            </p:sp>
          </p:grpSp>
          <p:sp>
            <p:nvSpPr>
              <p:cNvPr id="303115" name="Line 11"/>
              <p:cNvSpPr>
                <a:spLocks noChangeShapeType="1"/>
              </p:cNvSpPr>
              <p:nvPr/>
            </p:nvSpPr>
            <p:spPr bwMode="auto">
              <a:xfrm rot="5400000" flipV="1">
                <a:off x="3888" y="3408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03116" name="Line 12"/>
              <p:cNvSpPr>
                <a:spLocks noChangeShapeType="1"/>
              </p:cNvSpPr>
              <p:nvPr/>
            </p:nvSpPr>
            <p:spPr bwMode="auto">
              <a:xfrm rot="5400000" flipV="1">
                <a:off x="4368" y="312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 sz="2403"/>
              </a:p>
            </p:txBody>
          </p:sp>
        </p:grpSp>
        <p:sp>
          <p:nvSpPr>
            <p:cNvPr id="303117" name="Rectangle 13"/>
            <p:cNvSpPr>
              <a:spLocks noChangeArrowheads="1"/>
            </p:cNvSpPr>
            <p:nvPr/>
          </p:nvSpPr>
          <p:spPr bwMode="auto">
            <a:xfrm>
              <a:off x="336" y="892"/>
              <a:ext cx="18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Y</a:t>
              </a:r>
            </a:p>
          </p:txBody>
        </p:sp>
        <p:sp>
          <p:nvSpPr>
            <p:cNvPr id="303118" name="Rectangle 14"/>
            <p:cNvSpPr>
              <a:spLocks noChangeArrowheads="1"/>
            </p:cNvSpPr>
            <p:nvPr/>
          </p:nvSpPr>
          <p:spPr bwMode="auto">
            <a:xfrm>
              <a:off x="336" y="1440"/>
              <a:ext cx="18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X</a:t>
              </a:r>
            </a:p>
          </p:txBody>
        </p:sp>
        <p:sp>
          <p:nvSpPr>
            <p:cNvPr id="303119" name="Rectangle 15"/>
            <p:cNvSpPr>
              <a:spLocks noChangeArrowheads="1"/>
            </p:cNvSpPr>
            <p:nvPr/>
          </p:nvSpPr>
          <p:spPr bwMode="auto">
            <a:xfrm>
              <a:off x="1200" y="1160"/>
              <a:ext cx="39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X </a:t>
              </a:r>
              <a:r>
                <a:rPr lang="en-US" sz="1602" b="0">
                  <a:latin typeface="Courier New" pitchFamily="49" charset="0"/>
                </a:rPr>
                <a:t>+</a:t>
              </a:r>
              <a:r>
                <a:rPr lang="en-US" sz="1602" b="0"/>
                <a:t> Y</a:t>
              </a:r>
            </a:p>
          </p:txBody>
        </p:sp>
        <p:sp>
          <p:nvSpPr>
            <p:cNvPr id="303120" name="Rectangle 16"/>
            <p:cNvSpPr>
              <a:spLocks noChangeArrowheads="1"/>
            </p:cNvSpPr>
            <p:nvPr/>
          </p:nvSpPr>
          <p:spPr bwMode="auto">
            <a:xfrm>
              <a:off x="768" y="576"/>
              <a:ext cx="175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0</a:t>
              </a:r>
            </a:p>
          </p:txBody>
        </p:sp>
      </p:grpSp>
      <p:grpSp>
        <p:nvGrpSpPr>
          <p:cNvPr id="303121" name="Group 17"/>
          <p:cNvGrpSpPr>
            <a:grpSpLocks/>
          </p:cNvGrpSpPr>
          <p:nvPr/>
        </p:nvGrpSpPr>
        <p:grpSpPr bwMode="auto">
          <a:xfrm>
            <a:off x="2514918" y="1451403"/>
            <a:ext cx="1996673" cy="1755038"/>
            <a:chOff x="336" y="576"/>
            <a:chExt cx="1256" cy="1104"/>
          </a:xfrm>
        </p:grpSpPr>
        <p:grpSp>
          <p:nvGrpSpPr>
            <p:cNvPr id="303122" name="Group 18"/>
            <p:cNvGrpSpPr>
              <a:grpSpLocks/>
            </p:cNvGrpSpPr>
            <p:nvPr/>
          </p:nvGrpSpPr>
          <p:grpSpPr bwMode="auto">
            <a:xfrm>
              <a:off x="528" y="768"/>
              <a:ext cx="672" cy="912"/>
              <a:chOff x="3792" y="2736"/>
              <a:chExt cx="672" cy="912"/>
            </a:xfrm>
          </p:grpSpPr>
          <p:sp>
            <p:nvSpPr>
              <p:cNvPr id="303123" name="Line 19"/>
              <p:cNvSpPr>
                <a:spLocks noChangeShapeType="1"/>
              </p:cNvSpPr>
              <p:nvPr/>
            </p:nvSpPr>
            <p:spPr bwMode="auto">
              <a:xfrm rot="5400000" flipV="1">
                <a:off x="3888" y="288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03124" name="Line 20"/>
              <p:cNvSpPr>
                <a:spLocks noChangeShapeType="1"/>
              </p:cNvSpPr>
              <p:nvPr/>
            </p:nvSpPr>
            <p:spPr bwMode="auto">
              <a:xfrm rot="5400000">
                <a:off x="4032" y="283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 sz="2403"/>
              </a:p>
            </p:txBody>
          </p:sp>
          <p:grpSp>
            <p:nvGrpSpPr>
              <p:cNvPr id="303125" name="Group 21"/>
              <p:cNvGrpSpPr>
                <a:grpSpLocks/>
              </p:cNvGrpSpPr>
              <p:nvPr/>
            </p:nvGrpSpPr>
            <p:grpSpPr bwMode="auto">
              <a:xfrm>
                <a:off x="3984" y="2832"/>
                <a:ext cx="288" cy="816"/>
                <a:chOff x="3984" y="2832"/>
                <a:chExt cx="288" cy="816"/>
              </a:xfrm>
            </p:grpSpPr>
            <p:sp>
              <p:nvSpPr>
                <p:cNvPr id="303126" name="Freeform 22"/>
                <p:cNvSpPr>
                  <a:spLocks/>
                </p:cNvSpPr>
                <p:nvPr/>
              </p:nvSpPr>
              <p:spPr bwMode="auto">
                <a:xfrm>
                  <a:off x="3984" y="2832"/>
                  <a:ext cx="288" cy="81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88" y="192"/>
                    </a:cxn>
                    <a:cxn ang="0">
                      <a:pos x="288" y="624"/>
                    </a:cxn>
                    <a:cxn ang="0">
                      <a:pos x="0" y="81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88" h="816">
                      <a:moveTo>
                        <a:pt x="0" y="0"/>
                      </a:moveTo>
                      <a:lnTo>
                        <a:pt x="288" y="192"/>
                      </a:lnTo>
                      <a:lnTo>
                        <a:pt x="288" y="624"/>
                      </a:lnTo>
                      <a:lnTo>
                        <a:pt x="0" y="81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9FF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03127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4032" y="2976"/>
                  <a:ext cx="240" cy="5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2" b="0"/>
                    <a:t>A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2" b="0"/>
                    <a:t>L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2" b="0"/>
                    <a:t>U</a:t>
                  </a:r>
                </a:p>
              </p:txBody>
            </p:sp>
          </p:grpSp>
          <p:sp>
            <p:nvSpPr>
              <p:cNvPr id="303128" name="Line 24"/>
              <p:cNvSpPr>
                <a:spLocks noChangeShapeType="1"/>
              </p:cNvSpPr>
              <p:nvPr/>
            </p:nvSpPr>
            <p:spPr bwMode="auto">
              <a:xfrm rot="5400000" flipV="1">
                <a:off x="3888" y="3408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03129" name="Line 25"/>
              <p:cNvSpPr>
                <a:spLocks noChangeShapeType="1"/>
              </p:cNvSpPr>
              <p:nvPr/>
            </p:nvSpPr>
            <p:spPr bwMode="auto">
              <a:xfrm rot="5400000" flipV="1">
                <a:off x="4368" y="312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 sz="2403"/>
              </a:p>
            </p:txBody>
          </p:sp>
        </p:grpSp>
        <p:sp>
          <p:nvSpPr>
            <p:cNvPr id="303130" name="Rectangle 26"/>
            <p:cNvSpPr>
              <a:spLocks noChangeArrowheads="1"/>
            </p:cNvSpPr>
            <p:nvPr/>
          </p:nvSpPr>
          <p:spPr bwMode="auto">
            <a:xfrm>
              <a:off x="336" y="892"/>
              <a:ext cx="18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Y</a:t>
              </a:r>
            </a:p>
          </p:txBody>
        </p:sp>
        <p:sp>
          <p:nvSpPr>
            <p:cNvPr id="303131" name="Rectangle 27"/>
            <p:cNvSpPr>
              <a:spLocks noChangeArrowheads="1"/>
            </p:cNvSpPr>
            <p:nvPr/>
          </p:nvSpPr>
          <p:spPr bwMode="auto">
            <a:xfrm>
              <a:off x="336" y="1440"/>
              <a:ext cx="18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X</a:t>
              </a:r>
            </a:p>
          </p:txBody>
        </p:sp>
        <p:sp>
          <p:nvSpPr>
            <p:cNvPr id="303132" name="Rectangle 28"/>
            <p:cNvSpPr>
              <a:spLocks noChangeArrowheads="1"/>
            </p:cNvSpPr>
            <p:nvPr/>
          </p:nvSpPr>
          <p:spPr bwMode="auto">
            <a:xfrm>
              <a:off x="1200" y="1160"/>
              <a:ext cx="39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X </a:t>
              </a:r>
              <a:r>
                <a:rPr lang="en-US" sz="1602" b="0">
                  <a:latin typeface="Courier New" pitchFamily="49" charset="0"/>
                </a:rPr>
                <a:t>-</a:t>
              </a:r>
              <a:r>
                <a:rPr lang="en-US" sz="1602" b="0"/>
                <a:t> Y</a:t>
              </a:r>
            </a:p>
          </p:txBody>
        </p:sp>
        <p:sp>
          <p:nvSpPr>
            <p:cNvPr id="303133" name="Rectangle 29"/>
            <p:cNvSpPr>
              <a:spLocks noChangeArrowheads="1"/>
            </p:cNvSpPr>
            <p:nvPr/>
          </p:nvSpPr>
          <p:spPr bwMode="auto">
            <a:xfrm>
              <a:off x="768" y="576"/>
              <a:ext cx="175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1</a:t>
              </a:r>
            </a:p>
          </p:txBody>
        </p:sp>
      </p:grpSp>
      <p:grpSp>
        <p:nvGrpSpPr>
          <p:cNvPr id="303134" name="Group 30"/>
          <p:cNvGrpSpPr>
            <a:grpSpLocks/>
          </p:cNvGrpSpPr>
          <p:nvPr/>
        </p:nvGrpSpPr>
        <p:grpSpPr bwMode="auto">
          <a:xfrm>
            <a:off x="4648306" y="1451403"/>
            <a:ext cx="1996673" cy="1755038"/>
            <a:chOff x="336" y="576"/>
            <a:chExt cx="1256" cy="1104"/>
          </a:xfrm>
        </p:grpSpPr>
        <p:grpSp>
          <p:nvGrpSpPr>
            <p:cNvPr id="303135" name="Group 31"/>
            <p:cNvGrpSpPr>
              <a:grpSpLocks/>
            </p:cNvGrpSpPr>
            <p:nvPr/>
          </p:nvGrpSpPr>
          <p:grpSpPr bwMode="auto">
            <a:xfrm>
              <a:off x="528" y="768"/>
              <a:ext cx="672" cy="912"/>
              <a:chOff x="3792" y="2736"/>
              <a:chExt cx="672" cy="912"/>
            </a:xfrm>
          </p:grpSpPr>
          <p:sp>
            <p:nvSpPr>
              <p:cNvPr id="303136" name="Line 32"/>
              <p:cNvSpPr>
                <a:spLocks noChangeShapeType="1"/>
              </p:cNvSpPr>
              <p:nvPr/>
            </p:nvSpPr>
            <p:spPr bwMode="auto">
              <a:xfrm rot="5400000" flipV="1">
                <a:off x="3888" y="288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03137" name="Line 33"/>
              <p:cNvSpPr>
                <a:spLocks noChangeShapeType="1"/>
              </p:cNvSpPr>
              <p:nvPr/>
            </p:nvSpPr>
            <p:spPr bwMode="auto">
              <a:xfrm rot="5400000">
                <a:off x="4032" y="283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 sz="2403"/>
              </a:p>
            </p:txBody>
          </p:sp>
          <p:grpSp>
            <p:nvGrpSpPr>
              <p:cNvPr id="303138" name="Group 34"/>
              <p:cNvGrpSpPr>
                <a:grpSpLocks/>
              </p:cNvGrpSpPr>
              <p:nvPr/>
            </p:nvGrpSpPr>
            <p:grpSpPr bwMode="auto">
              <a:xfrm>
                <a:off x="3984" y="2832"/>
                <a:ext cx="288" cy="816"/>
                <a:chOff x="3984" y="2832"/>
                <a:chExt cx="288" cy="816"/>
              </a:xfrm>
            </p:grpSpPr>
            <p:sp>
              <p:nvSpPr>
                <p:cNvPr id="303139" name="Freeform 35"/>
                <p:cNvSpPr>
                  <a:spLocks/>
                </p:cNvSpPr>
                <p:nvPr/>
              </p:nvSpPr>
              <p:spPr bwMode="auto">
                <a:xfrm>
                  <a:off x="3984" y="2832"/>
                  <a:ext cx="288" cy="81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88" y="192"/>
                    </a:cxn>
                    <a:cxn ang="0">
                      <a:pos x="288" y="624"/>
                    </a:cxn>
                    <a:cxn ang="0">
                      <a:pos x="0" y="81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88" h="816">
                      <a:moveTo>
                        <a:pt x="0" y="0"/>
                      </a:moveTo>
                      <a:lnTo>
                        <a:pt x="288" y="192"/>
                      </a:lnTo>
                      <a:lnTo>
                        <a:pt x="288" y="624"/>
                      </a:lnTo>
                      <a:lnTo>
                        <a:pt x="0" y="81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9FF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03140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4032" y="2976"/>
                  <a:ext cx="240" cy="5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2" b="0"/>
                    <a:t>A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2" b="0"/>
                    <a:t>L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2" b="0"/>
                    <a:t>U</a:t>
                  </a:r>
                </a:p>
              </p:txBody>
            </p:sp>
          </p:grpSp>
          <p:sp>
            <p:nvSpPr>
              <p:cNvPr id="303141" name="Line 37"/>
              <p:cNvSpPr>
                <a:spLocks noChangeShapeType="1"/>
              </p:cNvSpPr>
              <p:nvPr/>
            </p:nvSpPr>
            <p:spPr bwMode="auto">
              <a:xfrm rot="5400000" flipV="1">
                <a:off x="3888" y="3408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03142" name="Line 38"/>
              <p:cNvSpPr>
                <a:spLocks noChangeShapeType="1"/>
              </p:cNvSpPr>
              <p:nvPr/>
            </p:nvSpPr>
            <p:spPr bwMode="auto">
              <a:xfrm rot="5400000" flipV="1">
                <a:off x="4368" y="312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 sz="2403"/>
              </a:p>
            </p:txBody>
          </p:sp>
        </p:grpSp>
        <p:sp>
          <p:nvSpPr>
            <p:cNvPr id="303143" name="Rectangle 39"/>
            <p:cNvSpPr>
              <a:spLocks noChangeArrowheads="1"/>
            </p:cNvSpPr>
            <p:nvPr/>
          </p:nvSpPr>
          <p:spPr bwMode="auto">
            <a:xfrm>
              <a:off x="336" y="892"/>
              <a:ext cx="18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Y</a:t>
              </a:r>
            </a:p>
          </p:txBody>
        </p:sp>
        <p:sp>
          <p:nvSpPr>
            <p:cNvPr id="303144" name="Rectangle 40"/>
            <p:cNvSpPr>
              <a:spLocks noChangeArrowheads="1"/>
            </p:cNvSpPr>
            <p:nvPr/>
          </p:nvSpPr>
          <p:spPr bwMode="auto">
            <a:xfrm>
              <a:off x="336" y="1440"/>
              <a:ext cx="18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X</a:t>
              </a:r>
            </a:p>
          </p:txBody>
        </p:sp>
        <p:sp>
          <p:nvSpPr>
            <p:cNvPr id="303145" name="Rectangle 41"/>
            <p:cNvSpPr>
              <a:spLocks noChangeArrowheads="1"/>
            </p:cNvSpPr>
            <p:nvPr/>
          </p:nvSpPr>
          <p:spPr bwMode="auto">
            <a:xfrm>
              <a:off x="1200" y="1160"/>
              <a:ext cx="39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X </a:t>
              </a:r>
              <a:r>
                <a:rPr lang="en-US" sz="1602" b="0">
                  <a:latin typeface="Courier New" pitchFamily="49" charset="0"/>
                </a:rPr>
                <a:t>&amp;</a:t>
              </a:r>
              <a:r>
                <a:rPr lang="en-US" sz="1602" b="0"/>
                <a:t> Y</a:t>
              </a:r>
            </a:p>
          </p:txBody>
        </p:sp>
        <p:sp>
          <p:nvSpPr>
            <p:cNvPr id="303146" name="Rectangle 42"/>
            <p:cNvSpPr>
              <a:spLocks noChangeArrowheads="1"/>
            </p:cNvSpPr>
            <p:nvPr/>
          </p:nvSpPr>
          <p:spPr bwMode="auto">
            <a:xfrm>
              <a:off x="768" y="576"/>
              <a:ext cx="175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2</a:t>
              </a:r>
            </a:p>
          </p:txBody>
        </p:sp>
      </p:grpSp>
      <p:grpSp>
        <p:nvGrpSpPr>
          <p:cNvPr id="303147" name="Group 43"/>
          <p:cNvGrpSpPr>
            <a:grpSpLocks/>
          </p:cNvGrpSpPr>
          <p:nvPr/>
        </p:nvGrpSpPr>
        <p:grpSpPr bwMode="auto">
          <a:xfrm>
            <a:off x="6781694" y="1451403"/>
            <a:ext cx="1996673" cy="1755038"/>
            <a:chOff x="336" y="576"/>
            <a:chExt cx="1256" cy="1104"/>
          </a:xfrm>
        </p:grpSpPr>
        <p:grpSp>
          <p:nvGrpSpPr>
            <p:cNvPr id="303148" name="Group 44"/>
            <p:cNvGrpSpPr>
              <a:grpSpLocks/>
            </p:cNvGrpSpPr>
            <p:nvPr/>
          </p:nvGrpSpPr>
          <p:grpSpPr bwMode="auto">
            <a:xfrm>
              <a:off x="528" y="768"/>
              <a:ext cx="672" cy="912"/>
              <a:chOff x="3792" y="2736"/>
              <a:chExt cx="672" cy="912"/>
            </a:xfrm>
          </p:grpSpPr>
          <p:sp>
            <p:nvSpPr>
              <p:cNvPr id="303149" name="Line 45"/>
              <p:cNvSpPr>
                <a:spLocks noChangeShapeType="1"/>
              </p:cNvSpPr>
              <p:nvPr/>
            </p:nvSpPr>
            <p:spPr bwMode="auto">
              <a:xfrm rot="5400000" flipV="1">
                <a:off x="3888" y="288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03150" name="Line 46"/>
              <p:cNvSpPr>
                <a:spLocks noChangeShapeType="1"/>
              </p:cNvSpPr>
              <p:nvPr/>
            </p:nvSpPr>
            <p:spPr bwMode="auto">
              <a:xfrm rot="5400000">
                <a:off x="4032" y="283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 sz="2403"/>
              </a:p>
            </p:txBody>
          </p:sp>
          <p:grpSp>
            <p:nvGrpSpPr>
              <p:cNvPr id="303151" name="Group 47"/>
              <p:cNvGrpSpPr>
                <a:grpSpLocks/>
              </p:cNvGrpSpPr>
              <p:nvPr/>
            </p:nvGrpSpPr>
            <p:grpSpPr bwMode="auto">
              <a:xfrm>
                <a:off x="3984" y="2832"/>
                <a:ext cx="288" cy="816"/>
                <a:chOff x="3984" y="2832"/>
                <a:chExt cx="288" cy="816"/>
              </a:xfrm>
            </p:grpSpPr>
            <p:sp>
              <p:nvSpPr>
                <p:cNvPr id="303152" name="Freeform 48"/>
                <p:cNvSpPr>
                  <a:spLocks/>
                </p:cNvSpPr>
                <p:nvPr/>
              </p:nvSpPr>
              <p:spPr bwMode="auto">
                <a:xfrm>
                  <a:off x="3984" y="2832"/>
                  <a:ext cx="288" cy="81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88" y="192"/>
                    </a:cxn>
                    <a:cxn ang="0">
                      <a:pos x="288" y="624"/>
                    </a:cxn>
                    <a:cxn ang="0">
                      <a:pos x="0" y="81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88" h="816">
                      <a:moveTo>
                        <a:pt x="0" y="0"/>
                      </a:moveTo>
                      <a:lnTo>
                        <a:pt x="288" y="192"/>
                      </a:lnTo>
                      <a:lnTo>
                        <a:pt x="288" y="624"/>
                      </a:lnTo>
                      <a:lnTo>
                        <a:pt x="0" y="81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9FF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03153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4032" y="2976"/>
                  <a:ext cx="240" cy="5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2" b="0"/>
                    <a:t>A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2" b="0"/>
                    <a:t>L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2" b="0"/>
                    <a:t>U</a:t>
                  </a:r>
                </a:p>
              </p:txBody>
            </p:sp>
          </p:grpSp>
          <p:sp>
            <p:nvSpPr>
              <p:cNvPr id="303154" name="Line 50"/>
              <p:cNvSpPr>
                <a:spLocks noChangeShapeType="1"/>
              </p:cNvSpPr>
              <p:nvPr/>
            </p:nvSpPr>
            <p:spPr bwMode="auto">
              <a:xfrm rot="5400000" flipV="1">
                <a:off x="3888" y="3408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03155" name="Line 51"/>
              <p:cNvSpPr>
                <a:spLocks noChangeShapeType="1"/>
              </p:cNvSpPr>
              <p:nvPr/>
            </p:nvSpPr>
            <p:spPr bwMode="auto">
              <a:xfrm rot="5400000" flipV="1">
                <a:off x="4368" y="312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 sz="2403"/>
              </a:p>
            </p:txBody>
          </p:sp>
        </p:grpSp>
        <p:sp>
          <p:nvSpPr>
            <p:cNvPr id="303156" name="Rectangle 52"/>
            <p:cNvSpPr>
              <a:spLocks noChangeArrowheads="1"/>
            </p:cNvSpPr>
            <p:nvPr/>
          </p:nvSpPr>
          <p:spPr bwMode="auto">
            <a:xfrm>
              <a:off x="336" y="892"/>
              <a:ext cx="18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Y</a:t>
              </a:r>
            </a:p>
          </p:txBody>
        </p:sp>
        <p:sp>
          <p:nvSpPr>
            <p:cNvPr id="303157" name="Rectangle 53"/>
            <p:cNvSpPr>
              <a:spLocks noChangeArrowheads="1"/>
            </p:cNvSpPr>
            <p:nvPr/>
          </p:nvSpPr>
          <p:spPr bwMode="auto">
            <a:xfrm>
              <a:off x="336" y="1440"/>
              <a:ext cx="18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X</a:t>
              </a:r>
            </a:p>
          </p:txBody>
        </p:sp>
        <p:sp>
          <p:nvSpPr>
            <p:cNvPr id="303158" name="Rectangle 54"/>
            <p:cNvSpPr>
              <a:spLocks noChangeArrowheads="1"/>
            </p:cNvSpPr>
            <p:nvPr/>
          </p:nvSpPr>
          <p:spPr bwMode="auto">
            <a:xfrm>
              <a:off x="1200" y="1160"/>
              <a:ext cx="39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X </a:t>
              </a:r>
              <a:r>
                <a:rPr lang="en-US" sz="1602" b="0">
                  <a:latin typeface="Courier New" pitchFamily="49" charset="0"/>
                </a:rPr>
                <a:t>^</a:t>
              </a:r>
              <a:r>
                <a:rPr lang="en-US" sz="1602" b="0"/>
                <a:t> Y</a:t>
              </a:r>
            </a:p>
          </p:txBody>
        </p:sp>
        <p:sp>
          <p:nvSpPr>
            <p:cNvPr id="303159" name="Rectangle 55"/>
            <p:cNvSpPr>
              <a:spLocks noChangeArrowheads="1"/>
            </p:cNvSpPr>
            <p:nvPr/>
          </p:nvSpPr>
          <p:spPr bwMode="auto">
            <a:xfrm>
              <a:off x="768" y="576"/>
              <a:ext cx="175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3</a:t>
              </a:r>
            </a:p>
          </p:txBody>
        </p:sp>
      </p:grpSp>
      <p:grpSp>
        <p:nvGrpSpPr>
          <p:cNvPr id="303160" name="Group 56"/>
          <p:cNvGrpSpPr>
            <a:grpSpLocks/>
          </p:cNvGrpSpPr>
          <p:nvPr/>
        </p:nvGrpSpPr>
        <p:grpSpPr bwMode="auto">
          <a:xfrm>
            <a:off x="953827" y="2061852"/>
            <a:ext cx="255943" cy="1069874"/>
            <a:chOff x="504" y="960"/>
            <a:chExt cx="161" cy="673"/>
          </a:xfrm>
        </p:grpSpPr>
        <p:sp>
          <p:nvSpPr>
            <p:cNvPr id="303161" name="Rectangle 57"/>
            <p:cNvSpPr>
              <a:spLocks noChangeArrowheads="1"/>
            </p:cNvSpPr>
            <p:nvPr/>
          </p:nvSpPr>
          <p:spPr bwMode="auto">
            <a:xfrm>
              <a:off x="504" y="960"/>
              <a:ext cx="16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1" b="0"/>
                <a:t>A</a:t>
              </a:r>
            </a:p>
          </p:txBody>
        </p:sp>
        <p:sp>
          <p:nvSpPr>
            <p:cNvPr id="303162" name="Rectangle 58"/>
            <p:cNvSpPr>
              <a:spLocks noChangeArrowheads="1"/>
            </p:cNvSpPr>
            <p:nvPr/>
          </p:nvSpPr>
          <p:spPr bwMode="auto">
            <a:xfrm>
              <a:off x="504" y="1478"/>
              <a:ext cx="16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1" b="0"/>
                <a:t>B</a:t>
              </a:r>
            </a:p>
          </p:txBody>
        </p:sp>
      </p:grpSp>
      <p:grpSp>
        <p:nvGrpSpPr>
          <p:cNvPr id="303163" name="Group 59"/>
          <p:cNvGrpSpPr>
            <a:grpSpLocks/>
          </p:cNvGrpSpPr>
          <p:nvPr/>
        </p:nvGrpSpPr>
        <p:grpSpPr bwMode="auto">
          <a:xfrm>
            <a:off x="3090394" y="2061852"/>
            <a:ext cx="255943" cy="1069874"/>
            <a:chOff x="504" y="960"/>
            <a:chExt cx="161" cy="673"/>
          </a:xfrm>
        </p:grpSpPr>
        <p:sp>
          <p:nvSpPr>
            <p:cNvPr id="303164" name="Rectangle 60"/>
            <p:cNvSpPr>
              <a:spLocks noChangeArrowheads="1"/>
            </p:cNvSpPr>
            <p:nvPr/>
          </p:nvSpPr>
          <p:spPr bwMode="auto">
            <a:xfrm>
              <a:off x="504" y="960"/>
              <a:ext cx="16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1" b="0"/>
                <a:t>A</a:t>
              </a:r>
            </a:p>
          </p:txBody>
        </p:sp>
        <p:sp>
          <p:nvSpPr>
            <p:cNvPr id="303165" name="Rectangle 61"/>
            <p:cNvSpPr>
              <a:spLocks noChangeArrowheads="1"/>
            </p:cNvSpPr>
            <p:nvPr/>
          </p:nvSpPr>
          <p:spPr bwMode="auto">
            <a:xfrm>
              <a:off x="504" y="1478"/>
              <a:ext cx="16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1" b="0"/>
                <a:t>B</a:t>
              </a:r>
            </a:p>
          </p:txBody>
        </p:sp>
      </p:grpSp>
      <p:grpSp>
        <p:nvGrpSpPr>
          <p:cNvPr id="303166" name="Group 62"/>
          <p:cNvGrpSpPr>
            <a:grpSpLocks/>
          </p:cNvGrpSpPr>
          <p:nvPr/>
        </p:nvGrpSpPr>
        <p:grpSpPr bwMode="auto">
          <a:xfrm>
            <a:off x="5226962" y="2061852"/>
            <a:ext cx="255943" cy="1069874"/>
            <a:chOff x="504" y="960"/>
            <a:chExt cx="161" cy="673"/>
          </a:xfrm>
        </p:grpSpPr>
        <p:sp>
          <p:nvSpPr>
            <p:cNvPr id="303167" name="Rectangle 63"/>
            <p:cNvSpPr>
              <a:spLocks noChangeArrowheads="1"/>
            </p:cNvSpPr>
            <p:nvPr/>
          </p:nvSpPr>
          <p:spPr bwMode="auto">
            <a:xfrm>
              <a:off x="504" y="960"/>
              <a:ext cx="16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1" b="0"/>
                <a:t>A</a:t>
              </a:r>
            </a:p>
          </p:txBody>
        </p:sp>
        <p:sp>
          <p:nvSpPr>
            <p:cNvPr id="303168" name="Rectangle 64"/>
            <p:cNvSpPr>
              <a:spLocks noChangeArrowheads="1"/>
            </p:cNvSpPr>
            <p:nvPr/>
          </p:nvSpPr>
          <p:spPr bwMode="auto">
            <a:xfrm>
              <a:off x="504" y="1478"/>
              <a:ext cx="16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1" b="0"/>
                <a:t>B</a:t>
              </a:r>
            </a:p>
          </p:txBody>
        </p:sp>
      </p:grpSp>
      <p:grpSp>
        <p:nvGrpSpPr>
          <p:cNvPr id="303169" name="Group 65"/>
          <p:cNvGrpSpPr>
            <a:grpSpLocks/>
          </p:cNvGrpSpPr>
          <p:nvPr/>
        </p:nvGrpSpPr>
        <p:grpSpPr bwMode="auto">
          <a:xfrm>
            <a:off x="7363529" y="2061852"/>
            <a:ext cx="255943" cy="1069874"/>
            <a:chOff x="504" y="960"/>
            <a:chExt cx="161" cy="673"/>
          </a:xfrm>
        </p:grpSpPr>
        <p:sp>
          <p:nvSpPr>
            <p:cNvPr id="303170" name="Rectangle 66"/>
            <p:cNvSpPr>
              <a:spLocks noChangeArrowheads="1"/>
            </p:cNvSpPr>
            <p:nvPr/>
          </p:nvSpPr>
          <p:spPr bwMode="auto">
            <a:xfrm>
              <a:off x="504" y="960"/>
              <a:ext cx="16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1" b="0"/>
                <a:t>A</a:t>
              </a:r>
            </a:p>
          </p:txBody>
        </p:sp>
        <p:sp>
          <p:nvSpPr>
            <p:cNvPr id="303171" name="Rectangle 67"/>
            <p:cNvSpPr>
              <a:spLocks noChangeArrowheads="1"/>
            </p:cNvSpPr>
            <p:nvPr/>
          </p:nvSpPr>
          <p:spPr bwMode="auto">
            <a:xfrm>
              <a:off x="504" y="1478"/>
              <a:ext cx="16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1" b="0"/>
                <a:t>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51106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Storing and Accessing 1 Bit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883583" y="1298791"/>
            <a:ext cx="3815299" cy="1988726"/>
            <a:chOff x="4876800" y="1295400"/>
            <a:chExt cx="3810000" cy="1985964"/>
          </a:xfrm>
        </p:grpSpPr>
        <p:grpSp>
          <p:nvGrpSpPr>
            <p:cNvPr id="321539" name="Group 3"/>
            <p:cNvGrpSpPr>
              <a:grpSpLocks/>
            </p:cNvGrpSpPr>
            <p:nvPr/>
          </p:nvGrpSpPr>
          <p:grpSpPr bwMode="auto">
            <a:xfrm>
              <a:off x="4876800" y="1676401"/>
              <a:ext cx="3810000" cy="1604963"/>
              <a:chOff x="720" y="1322"/>
              <a:chExt cx="2400" cy="1011"/>
            </a:xfrm>
          </p:grpSpPr>
          <p:grpSp>
            <p:nvGrpSpPr>
              <p:cNvPr id="321540" name="Group 4"/>
              <p:cNvGrpSpPr>
                <a:grpSpLocks/>
              </p:cNvGrpSpPr>
              <p:nvPr/>
            </p:nvGrpSpPr>
            <p:grpSpPr bwMode="auto">
              <a:xfrm>
                <a:off x="1008" y="1392"/>
                <a:ext cx="1776" cy="288"/>
                <a:chOff x="1008" y="1392"/>
                <a:chExt cx="1776" cy="288"/>
              </a:xfrm>
            </p:grpSpPr>
            <p:sp>
              <p:nvSpPr>
                <p:cNvPr id="321541" name="Line 5"/>
                <p:cNvSpPr>
                  <a:spLocks noChangeShapeType="1"/>
                </p:cNvSpPr>
                <p:nvPr/>
              </p:nvSpPr>
              <p:spPr bwMode="auto">
                <a:xfrm>
                  <a:off x="1392" y="1632"/>
                  <a:ext cx="287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21542" name="Line 6"/>
                <p:cNvSpPr>
                  <a:spLocks noChangeShapeType="1"/>
                </p:cNvSpPr>
                <p:nvPr/>
              </p:nvSpPr>
              <p:spPr bwMode="auto">
                <a:xfrm>
                  <a:off x="1008" y="1440"/>
                  <a:ext cx="671" cy="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21543" name="Freeform 7"/>
                <p:cNvSpPr>
                  <a:spLocks/>
                </p:cNvSpPr>
                <p:nvPr/>
              </p:nvSpPr>
              <p:spPr bwMode="auto">
                <a:xfrm>
                  <a:off x="1630" y="1392"/>
                  <a:ext cx="410" cy="27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90" y="0"/>
                    </a:cxn>
                    <a:cxn ang="0">
                      <a:pos x="190" y="0"/>
                    </a:cxn>
                    <a:cxn ang="0">
                      <a:pos x="227" y="3"/>
                    </a:cxn>
                    <a:cxn ang="0">
                      <a:pos x="262" y="11"/>
                    </a:cxn>
                    <a:cxn ang="0">
                      <a:pos x="292" y="22"/>
                    </a:cxn>
                    <a:cxn ang="0">
                      <a:pos x="322" y="40"/>
                    </a:cxn>
                    <a:cxn ang="0">
                      <a:pos x="372" y="81"/>
                    </a:cxn>
                    <a:cxn ang="0">
                      <a:pos x="410" y="140"/>
                    </a:cxn>
                    <a:cxn ang="0">
                      <a:pos x="410" y="140"/>
                    </a:cxn>
                    <a:cxn ang="0">
                      <a:pos x="372" y="195"/>
                    </a:cxn>
                    <a:cxn ang="0">
                      <a:pos x="322" y="240"/>
                    </a:cxn>
                    <a:cxn ang="0">
                      <a:pos x="292" y="254"/>
                    </a:cxn>
                    <a:cxn ang="0">
                      <a:pos x="262" y="266"/>
                    </a:cxn>
                    <a:cxn ang="0">
                      <a:pos x="227" y="273"/>
                    </a:cxn>
                    <a:cxn ang="0">
                      <a:pos x="190" y="277"/>
                    </a:cxn>
                    <a:cxn ang="0">
                      <a:pos x="19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22" y="247"/>
                    </a:cxn>
                    <a:cxn ang="0">
                      <a:pos x="38" y="214"/>
                    </a:cxn>
                    <a:cxn ang="0">
                      <a:pos x="45" y="177"/>
                    </a:cxn>
                    <a:cxn ang="0">
                      <a:pos x="49" y="140"/>
                    </a:cxn>
                    <a:cxn ang="0">
                      <a:pos x="49" y="140"/>
                    </a:cxn>
                    <a:cxn ang="0">
                      <a:pos x="45" y="99"/>
                    </a:cxn>
                    <a:cxn ang="0">
                      <a:pos x="38" y="66"/>
                    </a:cxn>
                    <a:cxn ang="0">
                      <a:pos x="22" y="33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10" h="277">
                      <a:moveTo>
                        <a:pt x="0" y="0"/>
                      </a:moveTo>
                      <a:lnTo>
                        <a:pt x="190" y="0"/>
                      </a:lnTo>
                      <a:lnTo>
                        <a:pt x="190" y="0"/>
                      </a:lnTo>
                      <a:lnTo>
                        <a:pt x="227" y="3"/>
                      </a:lnTo>
                      <a:lnTo>
                        <a:pt x="262" y="11"/>
                      </a:lnTo>
                      <a:lnTo>
                        <a:pt x="292" y="22"/>
                      </a:lnTo>
                      <a:lnTo>
                        <a:pt x="322" y="40"/>
                      </a:lnTo>
                      <a:lnTo>
                        <a:pt x="372" y="81"/>
                      </a:lnTo>
                      <a:lnTo>
                        <a:pt x="410" y="140"/>
                      </a:lnTo>
                      <a:lnTo>
                        <a:pt x="410" y="140"/>
                      </a:lnTo>
                      <a:lnTo>
                        <a:pt x="372" y="195"/>
                      </a:lnTo>
                      <a:lnTo>
                        <a:pt x="322" y="240"/>
                      </a:lnTo>
                      <a:lnTo>
                        <a:pt x="292" y="254"/>
                      </a:lnTo>
                      <a:lnTo>
                        <a:pt x="262" y="266"/>
                      </a:lnTo>
                      <a:lnTo>
                        <a:pt x="227" y="273"/>
                      </a:lnTo>
                      <a:lnTo>
                        <a:pt x="190" y="277"/>
                      </a:lnTo>
                      <a:lnTo>
                        <a:pt x="19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22" y="247"/>
                      </a:lnTo>
                      <a:lnTo>
                        <a:pt x="38" y="214"/>
                      </a:lnTo>
                      <a:lnTo>
                        <a:pt x="45" y="177"/>
                      </a:lnTo>
                      <a:lnTo>
                        <a:pt x="49" y="140"/>
                      </a:lnTo>
                      <a:lnTo>
                        <a:pt x="49" y="140"/>
                      </a:lnTo>
                      <a:lnTo>
                        <a:pt x="45" y="99"/>
                      </a:lnTo>
                      <a:lnTo>
                        <a:pt x="38" y="66"/>
                      </a:lnTo>
                      <a:lnTo>
                        <a:pt x="22" y="33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21544" name="Line 8"/>
                <p:cNvSpPr>
                  <a:spLocks noChangeShapeType="1"/>
                </p:cNvSpPr>
                <p:nvPr/>
              </p:nvSpPr>
              <p:spPr bwMode="auto">
                <a:xfrm>
                  <a:off x="2349" y="1532"/>
                  <a:ext cx="435" cy="4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3"/>
                </a:p>
              </p:txBody>
            </p:sp>
            <p:grpSp>
              <p:nvGrpSpPr>
                <p:cNvPr id="321545" name="Group 9"/>
                <p:cNvGrpSpPr>
                  <a:grpSpLocks/>
                </p:cNvGrpSpPr>
                <p:nvPr/>
              </p:nvGrpSpPr>
              <p:grpSpPr bwMode="auto">
                <a:xfrm>
                  <a:off x="2159" y="1440"/>
                  <a:ext cx="243" cy="184"/>
                  <a:chOff x="2159" y="1440"/>
                  <a:chExt cx="243" cy="184"/>
                </a:xfrm>
              </p:grpSpPr>
              <p:sp>
                <p:nvSpPr>
                  <p:cNvPr id="321546" name="Freeform 10"/>
                  <p:cNvSpPr>
                    <a:spLocks/>
                  </p:cNvSpPr>
                  <p:nvPr/>
                </p:nvSpPr>
                <p:spPr bwMode="auto">
                  <a:xfrm>
                    <a:off x="2159" y="1440"/>
                    <a:ext cx="190" cy="18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184"/>
                      </a:cxn>
                      <a:cxn ang="0">
                        <a:pos x="190" y="9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90" h="184">
                        <a:moveTo>
                          <a:pt x="0" y="0"/>
                        </a:moveTo>
                        <a:lnTo>
                          <a:pt x="0" y="184"/>
                        </a:lnTo>
                        <a:lnTo>
                          <a:pt x="190" y="9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2403"/>
                  </a:p>
                </p:txBody>
              </p:sp>
              <p:sp>
                <p:nvSpPr>
                  <p:cNvPr id="321547" name="Freeform 11"/>
                  <p:cNvSpPr>
                    <a:spLocks/>
                  </p:cNvSpPr>
                  <p:nvPr/>
                </p:nvSpPr>
                <p:spPr bwMode="auto">
                  <a:xfrm>
                    <a:off x="2159" y="1440"/>
                    <a:ext cx="190" cy="18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184"/>
                      </a:cxn>
                      <a:cxn ang="0">
                        <a:pos x="190" y="9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90" h="184">
                        <a:moveTo>
                          <a:pt x="0" y="0"/>
                        </a:moveTo>
                        <a:lnTo>
                          <a:pt x="0" y="184"/>
                        </a:lnTo>
                        <a:lnTo>
                          <a:pt x="190" y="92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CCECFF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2403"/>
                  </a:p>
                </p:txBody>
              </p:sp>
              <p:sp>
                <p:nvSpPr>
                  <p:cNvPr id="321548" name="Freeform 12"/>
                  <p:cNvSpPr>
                    <a:spLocks/>
                  </p:cNvSpPr>
                  <p:nvPr/>
                </p:nvSpPr>
                <p:spPr bwMode="auto">
                  <a:xfrm>
                    <a:off x="2353" y="1506"/>
                    <a:ext cx="49" cy="48"/>
                  </a:xfrm>
                  <a:custGeom>
                    <a:avLst/>
                    <a:gdLst/>
                    <a:ahLst/>
                    <a:cxnLst>
                      <a:cxn ang="0">
                        <a:pos x="49" y="26"/>
                      </a:cxn>
                      <a:cxn ang="0">
                        <a:pos x="42" y="41"/>
                      </a:cxn>
                      <a:cxn ang="0">
                        <a:pos x="23" y="48"/>
                      </a:cxn>
                      <a:cxn ang="0">
                        <a:pos x="23" y="48"/>
                      </a:cxn>
                      <a:cxn ang="0">
                        <a:pos x="8" y="41"/>
                      </a:cxn>
                      <a:cxn ang="0">
                        <a:pos x="0" y="26"/>
                      </a:cxn>
                      <a:cxn ang="0">
                        <a:pos x="0" y="26"/>
                      </a:cxn>
                      <a:cxn ang="0">
                        <a:pos x="8" y="8"/>
                      </a:cxn>
                      <a:cxn ang="0">
                        <a:pos x="23" y="0"/>
                      </a:cxn>
                      <a:cxn ang="0">
                        <a:pos x="23" y="0"/>
                      </a:cxn>
                      <a:cxn ang="0">
                        <a:pos x="42" y="8"/>
                      </a:cxn>
                      <a:cxn ang="0">
                        <a:pos x="49" y="26"/>
                      </a:cxn>
                    </a:cxnLst>
                    <a:rect l="0" t="0" r="r" b="b"/>
                    <a:pathLst>
                      <a:path w="49" h="48">
                        <a:moveTo>
                          <a:pt x="49" y="26"/>
                        </a:moveTo>
                        <a:lnTo>
                          <a:pt x="42" y="41"/>
                        </a:lnTo>
                        <a:lnTo>
                          <a:pt x="23" y="48"/>
                        </a:lnTo>
                        <a:lnTo>
                          <a:pt x="23" y="48"/>
                        </a:lnTo>
                        <a:lnTo>
                          <a:pt x="8" y="41"/>
                        </a:lnTo>
                        <a:lnTo>
                          <a:pt x="0" y="26"/>
                        </a:lnTo>
                        <a:lnTo>
                          <a:pt x="0" y="26"/>
                        </a:lnTo>
                        <a:lnTo>
                          <a:pt x="8" y="8"/>
                        </a:lnTo>
                        <a:lnTo>
                          <a:pt x="23" y="0"/>
                        </a:lnTo>
                        <a:lnTo>
                          <a:pt x="23" y="0"/>
                        </a:lnTo>
                        <a:lnTo>
                          <a:pt x="42" y="8"/>
                        </a:lnTo>
                        <a:lnTo>
                          <a:pt x="49" y="2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2403"/>
                  </a:p>
                </p:txBody>
              </p:sp>
              <p:sp>
                <p:nvSpPr>
                  <p:cNvPr id="321549" name="Freeform 13"/>
                  <p:cNvSpPr>
                    <a:spLocks/>
                  </p:cNvSpPr>
                  <p:nvPr/>
                </p:nvSpPr>
                <p:spPr bwMode="auto">
                  <a:xfrm>
                    <a:off x="2353" y="1506"/>
                    <a:ext cx="49" cy="48"/>
                  </a:xfrm>
                  <a:custGeom>
                    <a:avLst/>
                    <a:gdLst/>
                    <a:ahLst/>
                    <a:cxnLst>
                      <a:cxn ang="0">
                        <a:pos x="49" y="26"/>
                      </a:cxn>
                      <a:cxn ang="0">
                        <a:pos x="42" y="41"/>
                      </a:cxn>
                      <a:cxn ang="0">
                        <a:pos x="23" y="48"/>
                      </a:cxn>
                      <a:cxn ang="0">
                        <a:pos x="23" y="48"/>
                      </a:cxn>
                      <a:cxn ang="0">
                        <a:pos x="8" y="41"/>
                      </a:cxn>
                      <a:cxn ang="0">
                        <a:pos x="0" y="26"/>
                      </a:cxn>
                      <a:cxn ang="0">
                        <a:pos x="0" y="26"/>
                      </a:cxn>
                      <a:cxn ang="0">
                        <a:pos x="8" y="8"/>
                      </a:cxn>
                      <a:cxn ang="0">
                        <a:pos x="23" y="0"/>
                      </a:cxn>
                      <a:cxn ang="0">
                        <a:pos x="23" y="0"/>
                      </a:cxn>
                      <a:cxn ang="0">
                        <a:pos x="42" y="8"/>
                      </a:cxn>
                      <a:cxn ang="0">
                        <a:pos x="49" y="26"/>
                      </a:cxn>
                    </a:cxnLst>
                    <a:rect l="0" t="0" r="r" b="b"/>
                    <a:pathLst>
                      <a:path w="49" h="48">
                        <a:moveTo>
                          <a:pt x="49" y="26"/>
                        </a:moveTo>
                        <a:lnTo>
                          <a:pt x="42" y="41"/>
                        </a:lnTo>
                        <a:lnTo>
                          <a:pt x="23" y="48"/>
                        </a:lnTo>
                        <a:lnTo>
                          <a:pt x="23" y="48"/>
                        </a:lnTo>
                        <a:lnTo>
                          <a:pt x="8" y="41"/>
                        </a:lnTo>
                        <a:lnTo>
                          <a:pt x="0" y="26"/>
                        </a:lnTo>
                        <a:lnTo>
                          <a:pt x="0" y="26"/>
                        </a:lnTo>
                        <a:lnTo>
                          <a:pt x="8" y="8"/>
                        </a:lnTo>
                        <a:lnTo>
                          <a:pt x="23" y="0"/>
                        </a:lnTo>
                        <a:lnTo>
                          <a:pt x="23" y="0"/>
                        </a:lnTo>
                        <a:lnTo>
                          <a:pt x="42" y="8"/>
                        </a:lnTo>
                        <a:lnTo>
                          <a:pt x="49" y="26"/>
                        </a:lnTo>
                      </a:path>
                    </a:pathLst>
                  </a:custGeom>
                  <a:solidFill>
                    <a:srgbClr val="CCECFF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2403"/>
                  </a:p>
                </p:txBody>
              </p:sp>
            </p:grpSp>
            <p:sp>
              <p:nvSpPr>
                <p:cNvPr id="321550" name="Line 14"/>
                <p:cNvSpPr>
                  <a:spLocks noChangeShapeType="1"/>
                </p:cNvSpPr>
                <p:nvPr/>
              </p:nvSpPr>
              <p:spPr bwMode="auto">
                <a:xfrm>
                  <a:off x="2016" y="1536"/>
                  <a:ext cx="143" cy="1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21551" name="Freeform 15"/>
                <p:cNvSpPr>
                  <a:spLocks/>
                </p:cNvSpPr>
                <p:nvPr/>
              </p:nvSpPr>
              <p:spPr bwMode="auto">
                <a:xfrm>
                  <a:off x="1630" y="1403"/>
                  <a:ext cx="410" cy="27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90" y="0"/>
                    </a:cxn>
                    <a:cxn ang="0">
                      <a:pos x="190" y="0"/>
                    </a:cxn>
                    <a:cxn ang="0">
                      <a:pos x="227" y="3"/>
                    </a:cxn>
                    <a:cxn ang="0">
                      <a:pos x="262" y="11"/>
                    </a:cxn>
                    <a:cxn ang="0">
                      <a:pos x="292" y="22"/>
                    </a:cxn>
                    <a:cxn ang="0">
                      <a:pos x="322" y="40"/>
                    </a:cxn>
                    <a:cxn ang="0">
                      <a:pos x="372" y="81"/>
                    </a:cxn>
                    <a:cxn ang="0">
                      <a:pos x="410" y="140"/>
                    </a:cxn>
                    <a:cxn ang="0">
                      <a:pos x="410" y="140"/>
                    </a:cxn>
                    <a:cxn ang="0">
                      <a:pos x="372" y="195"/>
                    </a:cxn>
                    <a:cxn ang="0">
                      <a:pos x="322" y="240"/>
                    </a:cxn>
                    <a:cxn ang="0">
                      <a:pos x="292" y="254"/>
                    </a:cxn>
                    <a:cxn ang="0">
                      <a:pos x="262" y="266"/>
                    </a:cxn>
                    <a:cxn ang="0">
                      <a:pos x="227" y="273"/>
                    </a:cxn>
                    <a:cxn ang="0">
                      <a:pos x="190" y="277"/>
                    </a:cxn>
                    <a:cxn ang="0">
                      <a:pos x="19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22" y="247"/>
                    </a:cxn>
                    <a:cxn ang="0">
                      <a:pos x="38" y="214"/>
                    </a:cxn>
                    <a:cxn ang="0">
                      <a:pos x="45" y="177"/>
                    </a:cxn>
                    <a:cxn ang="0">
                      <a:pos x="49" y="140"/>
                    </a:cxn>
                    <a:cxn ang="0">
                      <a:pos x="49" y="140"/>
                    </a:cxn>
                    <a:cxn ang="0">
                      <a:pos x="45" y="99"/>
                    </a:cxn>
                    <a:cxn ang="0">
                      <a:pos x="38" y="66"/>
                    </a:cxn>
                    <a:cxn ang="0">
                      <a:pos x="22" y="33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10" h="277">
                      <a:moveTo>
                        <a:pt x="0" y="0"/>
                      </a:moveTo>
                      <a:lnTo>
                        <a:pt x="190" y="0"/>
                      </a:lnTo>
                      <a:lnTo>
                        <a:pt x="190" y="0"/>
                      </a:lnTo>
                      <a:lnTo>
                        <a:pt x="227" y="3"/>
                      </a:lnTo>
                      <a:lnTo>
                        <a:pt x="262" y="11"/>
                      </a:lnTo>
                      <a:lnTo>
                        <a:pt x="292" y="22"/>
                      </a:lnTo>
                      <a:lnTo>
                        <a:pt x="322" y="40"/>
                      </a:lnTo>
                      <a:lnTo>
                        <a:pt x="372" y="81"/>
                      </a:lnTo>
                      <a:lnTo>
                        <a:pt x="410" y="140"/>
                      </a:lnTo>
                      <a:lnTo>
                        <a:pt x="410" y="140"/>
                      </a:lnTo>
                      <a:lnTo>
                        <a:pt x="372" y="195"/>
                      </a:lnTo>
                      <a:lnTo>
                        <a:pt x="322" y="240"/>
                      </a:lnTo>
                      <a:lnTo>
                        <a:pt x="292" y="254"/>
                      </a:lnTo>
                      <a:lnTo>
                        <a:pt x="262" y="266"/>
                      </a:lnTo>
                      <a:lnTo>
                        <a:pt x="227" y="273"/>
                      </a:lnTo>
                      <a:lnTo>
                        <a:pt x="190" y="277"/>
                      </a:lnTo>
                      <a:lnTo>
                        <a:pt x="19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22" y="247"/>
                      </a:lnTo>
                      <a:lnTo>
                        <a:pt x="38" y="214"/>
                      </a:lnTo>
                      <a:lnTo>
                        <a:pt x="45" y="177"/>
                      </a:lnTo>
                      <a:lnTo>
                        <a:pt x="49" y="140"/>
                      </a:lnTo>
                      <a:lnTo>
                        <a:pt x="49" y="140"/>
                      </a:lnTo>
                      <a:lnTo>
                        <a:pt x="45" y="99"/>
                      </a:lnTo>
                      <a:lnTo>
                        <a:pt x="38" y="66"/>
                      </a:lnTo>
                      <a:lnTo>
                        <a:pt x="22" y="33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ECFF"/>
                </a:solidFill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3"/>
                </a:p>
              </p:txBody>
            </p:sp>
          </p:grpSp>
          <p:grpSp>
            <p:nvGrpSpPr>
              <p:cNvPr id="321552" name="Group 16"/>
              <p:cNvGrpSpPr>
                <a:grpSpLocks/>
              </p:cNvGrpSpPr>
              <p:nvPr/>
            </p:nvGrpSpPr>
            <p:grpSpPr bwMode="auto">
              <a:xfrm flipV="1">
                <a:off x="1008" y="1920"/>
                <a:ext cx="1776" cy="288"/>
                <a:chOff x="1008" y="1392"/>
                <a:chExt cx="1776" cy="288"/>
              </a:xfrm>
            </p:grpSpPr>
            <p:sp>
              <p:nvSpPr>
                <p:cNvPr id="321553" name="Line 17"/>
                <p:cNvSpPr>
                  <a:spLocks noChangeShapeType="1"/>
                </p:cNvSpPr>
                <p:nvPr/>
              </p:nvSpPr>
              <p:spPr bwMode="auto">
                <a:xfrm>
                  <a:off x="1392" y="1632"/>
                  <a:ext cx="287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21554" name="Line 18"/>
                <p:cNvSpPr>
                  <a:spLocks noChangeShapeType="1"/>
                </p:cNvSpPr>
                <p:nvPr/>
              </p:nvSpPr>
              <p:spPr bwMode="auto">
                <a:xfrm>
                  <a:off x="1008" y="1440"/>
                  <a:ext cx="671" cy="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21555" name="Freeform 19"/>
                <p:cNvSpPr>
                  <a:spLocks/>
                </p:cNvSpPr>
                <p:nvPr/>
              </p:nvSpPr>
              <p:spPr bwMode="auto">
                <a:xfrm>
                  <a:off x="1630" y="1392"/>
                  <a:ext cx="410" cy="27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90" y="0"/>
                    </a:cxn>
                    <a:cxn ang="0">
                      <a:pos x="190" y="0"/>
                    </a:cxn>
                    <a:cxn ang="0">
                      <a:pos x="227" y="3"/>
                    </a:cxn>
                    <a:cxn ang="0">
                      <a:pos x="262" y="11"/>
                    </a:cxn>
                    <a:cxn ang="0">
                      <a:pos x="292" y="22"/>
                    </a:cxn>
                    <a:cxn ang="0">
                      <a:pos x="322" y="40"/>
                    </a:cxn>
                    <a:cxn ang="0">
                      <a:pos x="372" y="81"/>
                    </a:cxn>
                    <a:cxn ang="0">
                      <a:pos x="410" y="140"/>
                    </a:cxn>
                    <a:cxn ang="0">
                      <a:pos x="410" y="140"/>
                    </a:cxn>
                    <a:cxn ang="0">
                      <a:pos x="372" y="195"/>
                    </a:cxn>
                    <a:cxn ang="0">
                      <a:pos x="322" y="240"/>
                    </a:cxn>
                    <a:cxn ang="0">
                      <a:pos x="292" y="254"/>
                    </a:cxn>
                    <a:cxn ang="0">
                      <a:pos x="262" y="266"/>
                    </a:cxn>
                    <a:cxn ang="0">
                      <a:pos x="227" y="273"/>
                    </a:cxn>
                    <a:cxn ang="0">
                      <a:pos x="190" y="277"/>
                    </a:cxn>
                    <a:cxn ang="0">
                      <a:pos x="19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22" y="247"/>
                    </a:cxn>
                    <a:cxn ang="0">
                      <a:pos x="38" y="214"/>
                    </a:cxn>
                    <a:cxn ang="0">
                      <a:pos x="45" y="177"/>
                    </a:cxn>
                    <a:cxn ang="0">
                      <a:pos x="49" y="140"/>
                    </a:cxn>
                    <a:cxn ang="0">
                      <a:pos x="49" y="140"/>
                    </a:cxn>
                    <a:cxn ang="0">
                      <a:pos x="45" y="99"/>
                    </a:cxn>
                    <a:cxn ang="0">
                      <a:pos x="38" y="66"/>
                    </a:cxn>
                    <a:cxn ang="0">
                      <a:pos x="22" y="33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10" h="277">
                      <a:moveTo>
                        <a:pt x="0" y="0"/>
                      </a:moveTo>
                      <a:lnTo>
                        <a:pt x="190" y="0"/>
                      </a:lnTo>
                      <a:lnTo>
                        <a:pt x="190" y="0"/>
                      </a:lnTo>
                      <a:lnTo>
                        <a:pt x="227" y="3"/>
                      </a:lnTo>
                      <a:lnTo>
                        <a:pt x="262" y="11"/>
                      </a:lnTo>
                      <a:lnTo>
                        <a:pt x="292" y="22"/>
                      </a:lnTo>
                      <a:lnTo>
                        <a:pt x="322" y="40"/>
                      </a:lnTo>
                      <a:lnTo>
                        <a:pt x="372" y="81"/>
                      </a:lnTo>
                      <a:lnTo>
                        <a:pt x="410" y="140"/>
                      </a:lnTo>
                      <a:lnTo>
                        <a:pt x="410" y="140"/>
                      </a:lnTo>
                      <a:lnTo>
                        <a:pt x="372" y="195"/>
                      </a:lnTo>
                      <a:lnTo>
                        <a:pt x="322" y="240"/>
                      </a:lnTo>
                      <a:lnTo>
                        <a:pt x="292" y="254"/>
                      </a:lnTo>
                      <a:lnTo>
                        <a:pt x="262" y="266"/>
                      </a:lnTo>
                      <a:lnTo>
                        <a:pt x="227" y="273"/>
                      </a:lnTo>
                      <a:lnTo>
                        <a:pt x="190" y="277"/>
                      </a:lnTo>
                      <a:lnTo>
                        <a:pt x="19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22" y="247"/>
                      </a:lnTo>
                      <a:lnTo>
                        <a:pt x="38" y="214"/>
                      </a:lnTo>
                      <a:lnTo>
                        <a:pt x="45" y="177"/>
                      </a:lnTo>
                      <a:lnTo>
                        <a:pt x="49" y="140"/>
                      </a:lnTo>
                      <a:lnTo>
                        <a:pt x="49" y="140"/>
                      </a:lnTo>
                      <a:lnTo>
                        <a:pt x="45" y="99"/>
                      </a:lnTo>
                      <a:lnTo>
                        <a:pt x="38" y="66"/>
                      </a:lnTo>
                      <a:lnTo>
                        <a:pt x="22" y="33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21556" name="Line 20"/>
                <p:cNvSpPr>
                  <a:spLocks noChangeShapeType="1"/>
                </p:cNvSpPr>
                <p:nvPr/>
              </p:nvSpPr>
              <p:spPr bwMode="auto">
                <a:xfrm>
                  <a:off x="2349" y="1532"/>
                  <a:ext cx="435" cy="4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3"/>
                </a:p>
              </p:txBody>
            </p:sp>
            <p:grpSp>
              <p:nvGrpSpPr>
                <p:cNvPr id="321557" name="Group 21"/>
                <p:cNvGrpSpPr>
                  <a:grpSpLocks/>
                </p:cNvGrpSpPr>
                <p:nvPr/>
              </p:nvGrpSpPr>
              <p:grpSpPr bwMode="auto">
                <a:xfrm>
                  <a:off x="2159" y="1440"/>
                  <a:ext cx="243" cy="184"/>
                  <a:chOff x="2159" y="1440"/>
                  <a:chExt cx="243" cy="184"/>
                </a:xfrm>
              </p:grpSpPr>
              <p:sp>
                <p:nvSpPr>
                  <p:cNvPr id="321558" name="Freeform 22"/>
                  <p:cNvSpPr>
                    <a:spLocks/>
                  </p:cNvSpPr>
                  <p:nvPr/>
                </p:nvSpPr>
                <p:spPr bwMode="auto">
                  <a:xfrm>
                    <a:off x="2159" y="1440"/>
                    <a:ext cx="190" cy="18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184"/>
                      </a:cxn>
                      <a:cxn ang="0">
                        <a:pos x="190" y="9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90" h="184">
                        <a:moveTo>
                          <a:pt x="0" y="0"/>
                        </a:moveTo>
                        <a:lnTo>
                          <a:pt x="0" y="184"/>
                        </a:lnTo>
                        <a:lnTo>
                          <a:pt x="190" y="9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2403"/>
                  </a:p>
                </p:txBody>
              </p:sp>
              <p:sp>
                <p:nvSpPr>
                  <p:cNvPr id="321559" name="Freeform 23"/>
                  <p:cNvSpPr>
                    <a:spLocks/>
                  </p:cNvSpPr>
                  <p:nvPr/>
                </p:nvSpPr>
                <p:spPr bwMode="auto">
                  <a:xfrm>
                    <a:off x="2159" y="1440"/>
                    <a:ext cx="190" cy="18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184"/>
                      </a:cxn>
                      <a:cxn ang="0">
                        <a:pos x="190" y="9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90" h="184">
                        <a:moveTo>
                          <a:pt x="0" y="0"/>
                        </a:moveTo>
                        <a:lnTo>
                          <a:pt x="0" y="184"/>
                        </a:lnTo>
                        <a:lnTo>
                          <a:pt x="190" y="92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CCECFF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2403"/>
                  </a:p>
                </p:txBody>
              </p:sp>
              <p:sp>
                <p:nvSpPr>
                  <p:cNvPr id="321560" name="Freeform 24"/>
                  <p:cNvSpPr>
                    <a:spLocks/>
                  </p:cNvSpPr>
                  <p:nvPr/>
                </p:nvSpPr>
                <p:spPr bwMode="auto">
                  <a:xfrm>
                    <a:off x="2353" y="1506"/>
                    <a:ext cx="49" cy="48"/>
                  </a:xfrm>
                  <a:custGeom>
                    <a:avLst/>
                    <a:gdLst/>
                    <a:ahLst/>
                    <a:cxnLst>
                      <a:cxn ang="0">
                        <a:pos x="49" y="26"/>
                      </a:cxn>
                      <a:cxn ang="0">
                        <a:pos x="42" y="41"/>
                      </a:cxn>
                      <a:cxn ang="0">
                        <a:pos x="23" y="48"/>
                      </a:cxn>
                      <a:cxn ang="0">
                        <a:pos x="23" y="48"/>
                      </a:cxn>
                      <a:cxn ang="0">
                        <a:pos x="8" y="41"/>
                      </a:cxn>
                      <a:cxn ang="0">
                        <a:pos x="0" y="26"/>
                      </a:cxn>
                      <a:cxn ang="0">
                        <a:pos x="0" y="26"/>
                      </a:cxn>
                      <a:cxn ang="0">
                        <a:pos x="8" y="8"/>
                      </a:cxn>
                      <a:cxn ang="0">
                        <a:pos x="23" y="0"/>
                      </a:cxn>
                      <a:cxn ang="0">
                        <a:pos x="23" y="0"/>
                      </a:cxn>
                      <a:cxn ang="0">
                        <a:pos x="42" y="8"/>
                      </a:cxn>
                      <a:cxn ang="0">
                        <a:pos x="49" y="26"/>
                      </a:cxn>
                    </a:cxnLst>
                    <a:rect l="0" t="0" r="r" b="b"/>
                    <a:pathLst>
                      <a:path w="49" h="48">
                        <a:moveTo>
                          <a:pt x="49" y="26"/>
                        </a:moveTo>
                        <a:lnTo>
                          <a:pt x="42" y="41"/>
                        </a:lnTo>
                        <a:lnTo>
                          <a:pt x="23" y="48"/>
                        </a:lnTo>
                        <a:lnTo>
                          <a:pt x="23" y="48"/>
                        </a:lnTo>
                        <a:lnTo>
                          <a:pt x="8" y="41"/>
                        </a:lnTo>
                        <a:lnTo>
                          <a:pt x="0" y="26"/>
                        </a:lnTo>
                        <a:lnTo>
                          <a:pt x="0" y="26"/>
                        </a:lnTo>
                        <a:lnTo>
                          <a:pt x="8" y="8"/>
                        </a:lnTo>
                        <a:lnTo>
                          <a:pt x="23" y="0"/>
                        </a:lnTo>
                        <a:lnTo>
                          <a:pt x="23" y="0"/>
                        </a:lnTo>
                        <a:lnTo>
                          <a:pt x="42" y="8"/>
                        </a:lnTo>
                        <a:lnTo>
                          <a:pt x="49" y="2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2403"/>
                  </a:p>
                </p:txBody>
              </p:sp>
              <p:sp>
                <p:nvSpPr>
                  <p:cNvPr id="321561" name="Freeform 25"/>
                  <p:cNvSpPr>
                    <a:spLocks/>
                  </p:cNvSpPr>
                  <p:nvPr/>
                </p:nvSpPr>
                <p:spPr bwMode="auto">
                  <a:xfrm>
                    <a:off x="2353" y="1506"/>
                    <a:ext cx="49" cy="48"/>
                  </a:xfrm>
                  <a:custGeom>
                    <a:avLst/>
                    <a:gdLst/>
                    <a:ahLst/>
                    <a:cxnLst>
                      <a:cxn ang="0">
                        <a:pos x="49" y="26"/>
                      </a:cxn>
                      <a:cxn ang="0">
                        <a:pos x="42" y="41"/>
                      </a:cxn>
                      <a:cxn ang="0">
                        <a:pos x="23" y="48"/>
                      </a:cxn>
                      <a:cxn ang="0">
                        <a:pos x="23" y="48"/>
                      </a:cxn>
                      <a:cxn ang="0">
                        <a:pos x="8" y="41"/>
                      </a:cxn>
                      <a:cxn ang="0">
                        <a:pos x="0" y="26"/>
                      </a:cxn>
                      <a:cxn ang="0">
                        <a:pos x="0" y="26"/>
                      </a:cxn>
                      <a:cxn ang="0">
                        <a:pos x="8" y="8"/>
                      </a:cxn>
                      <a:cxn ang="0">
                        <a:pos x="23" y="0"/>
                      </a:cxn>
                      <a:cxn ang="0">
                        <a:pos x="23" y="0"/>
                      </a:cxn>
                      <a:cxn ang="0">
                        <a:pos x="42" y="8"/>
                      </a:cxn>
                      <a:cxn ang="0">
                        <a:pos x="49" y="26"/>
                      </a:cxn>
                    </a:cxnLst>
                    <a:rect l="0" t="0" r="r" b="b"/>
                    <a:pathLst>
                      <a:path w="49" h="48">
                        <a:moveTo>
                          <a:pt x="49" y="26"/>
                        </a:moveTo>
                        <a:lnTo>
                          <a:pt x="42" y="41"/>
                        </a:lnTo>
                        <a:lnTo>
                          <a:pt x="23" y="48"/>
                        </a:lnTo>
                        <a:lnTo>
                          <a:pt x="23" y="48"/>
                        </a:lnTo>
                        <a:lnTo>
                          <a:pt x="8" y="41"/>
                        </a:lnTo>
                        <a:lnTo>
                          <a:pt x="0" y="26"/>
                        </a:lnTo>
                        <a:lnTo>
                          <a:pt x="0" y="26"/>
                        </a:lnTo>
                        <a:lnTo>
                          <a:pt x="8" y="8"/>
                        </a:lnTo>
                        <a:lnTo>
                          <a:pt x="23" y="0"/>
                        </a:lnTo>
                        <a:lnTo>
                          <a:pt x="23" y="0"/>
                        </a:lnTo>
                        <a:lnTo>
                          <a:pt x="42" y="8"/>
                        </a:lnTo>
                        <a:lnTo>
                          <a:pt x="49" y="26"/>
                        </a:lnTo>
                      </a:path>
                    </a:pathLst>
                  </a:custGeom>
                  <a:solidFill>
                    <a:srgbClr val="CCECFF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2403"/>
                  </a:p>
                </p:txBody>
              </p:sp>
            </p:grpSp>
            <p:sp>
              <p:nvSpPr>
                <p:cNvPr id="321562" name="Line 26"/>
                <p:cNvSpPr>
                  <a:spLocks noChangeShapeType="1"/>
                </p:cNvSpPr>
                <p:nvPr/>
              </p:nvSpPr>
              <p:spPr bwMode="auto">
                <a:xfrm>
                  <a:off x="2016" y="1536"/>
                  <a:ext cx="143" cy="1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21563" name="Freeform 27"/>
                <p:cNvSpPr>
                  <a:spLocks/>
                </p:cNvSpPr>
                <p:nvPr/>
              </p:nvSpPr>
              <p:spPr bwMode="auto">
                <a:xfrm>
                  <a:off x="1630" y="1403"/>
                  <a:ext cx="410" cy="27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90" y="0"/>
                    </a:cxn>
                    <a:cxn ang="0">
                      <a:pos x="190" y="0"/>
                    </a:cxn>
                    <a:cxn ang="0">
                      <a:pos x="227" y="3"/>
                    </a:cxn>
                    <a:cxn ang="0">
                      <a:pos x="262" y="11"/>
                    </a:cxn>
                    <a:cxn ang="0">
                      <a:pos x="292" y="22"/>
                    </a:cxn>
                    <a:cxn ang="0">
                      <a:pos x="322" y="40"/>
                    </a:cxn>
                    <a:cxn ang="0">
                      <a:pos x="372" y="81"/>
                    </a:cxn>
                    <a:cxn ang="0">
                      <a:pos x="410" y="140"/>
                    </a:cxn>
                    <a:cxn ang="0">
                      <a:pos x="410" y="140"/>
                    </a:cxn>
                    <a:cxn ang="0">
                      <a:pos x="372" y="195"/>
                    </a:cxn>
                    <a:cxn ang="0">
                      <a:pos x="322" y="240"/>
                    </a:cxn>
                    <a:cxn ang="0">
                      <a:pos x="292" y="254"/>
                    </a:cxn>
                    <a:cxn ang="0">
                      <a:pos x="262" y="266"/>
                    </a:cxn>
                    <a:cxn ang="0">
                      <a:pos x="227" y="273"/>
                    </a:cxn>
                    <a:cxn ang="0">
                      <a:pos x="190" y="277"/>
                    </a:cxn>
                    <a:cxn ang="0">
                      <a:pos x="19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22" y="247"/>
                    </a:cxn>
                    <a:cxn ang="0">
                      <a:pos x="38" y="214"/>
                    </a:cxn>
                    <a:cxn ang="0">
                      <a:pos x="45" y="177"/>
                    </a:cxn>
                    <a:cxn ang="0">
                      <a:pos x="49" y="140"/>
                    </a:cxn>
                    <a:cxn ang="0">
                      <a:pos x="49" y="140"/>
                    </a:cxn>
                    <a:cxn ang="0">
                      <a:pos x="45" y="99"/>
                    </a:cxn>
                    <a:cxn ang="0">
                      <a:pos x="38" y="66"/>
                    </a:cxn>
                    <a:cxn ang="0">
                      <a:pos x="22" y="33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10" h="277">
                      <a:moveTo>
                        <a:pt x="0" y="0"/>
                      </a:moveTo>
                      <a:lnTo>
                        <a:pt x="190" y="0"/>
                      </a:lnTo>
                      <a:lnTo>
                        <a:pt x="190" y="0"/>
                      </a:lnTo>
                      <a:lnTo>
                        <a:pt x="227" y="3"/>
                      </a:lnTo>
                      <a:lnTo>
                        <a:pt x="262" y="11"/>
                      </a:lnTo>
                      <a:lnTo>
                        <a:pt x="292" y="22"/>
                      </a:lnTo>
                      <a:lnTo>
                        <a:pt x="322" y="40"/>
                      </a:lnTo>
                      <a:lnTo>
                        <a:pt x="372" y="81"/>
                      </a:lnTo>
                      <a:lnTo>
                        <a:pt x="410" y="140"/>
                      </a:lnTo>
                      <a:lnTo>
                        <a:pt x="410" y="140"/>
                      </a:lnTo>
                      <a:lnTo>
                        <a:pt x="372" y="195"/>
                      </a:lnTo>
                      <a:lnTo>
                        <a:pt x="322" y="240"/>
                      </a:lnTo>
                      <a:lnTo>
                        <a:pt x="292" y="254"/>
                      </a:lnTo>
                      <a:lnTo>
                        <a:pt x="262" y="266"/>
                      </a:lnTo>
                      <a:lnTo>
                        <a:pt x="227" y="273"/>
                      </a:lnTo>
                      <a:lnTo>
                        <a:pt x="190" y="277"/>
                      </a:lnTo>
                      <a:lnTo>
                        <a:pt x="19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22" y="247"/>
                      </a:lnTo>
                      <a:lnTo>
                        <a:pt x="38" y="214"/>
                      </a:lnTo>
                      <a:lnTo>
                        <a:pt x="45" y="177"/>
                      </a:lnTo>
                      <a:lnTo>
                        <a:pt x="49" y="140"/>
                      </a:lnTo>
                      <a:lnTo>
                        <a:pt x="49" y="140"/>
                      </a:lnTo>
                      <a:lnTo>
                        <a:pt x="45" y="99"/>
                      </a:lnTo>
                      <a:lnTo>
                        <a:pt x="38" y="66"/>
                      </a:lnTo>
                      <a:lnTo>
                        <a:pt x="22" y="33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ECFF"/>
                </a:solidFill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3"/>
                </a:p>
              </p:txBody>
            </p:sp>
          </p:grpSp>
          <p:sp>
            <p:nvSpPr>
              <p:cNvPr id="321564" name="Freeform 28"/>
              <p:cNvSpPr>
                <a:spLocks/>
              </p:cNvSpPr>
              <p:nvPr/>
            </p:nvSpPr>
            <p:spPr bwMode="auto">
              <a:xfrm>
                <a:off x="1392" y="1702"/>
                <a:ext cx="58" cy="29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96"/>
                  </a:cxn>
                  <a:cxn ang="0">
                    <a:pos x="1152" y="336"/>
                  </a:cxn>
                  <a:cxn ang="0">
                    <a:pos x="1152" y="432"/>
                  </a:cxn>
                </a:cxnLst>
                <a:rect l="0" t="0" r="r" b="b"/>
                <a:pathLst>
                  <a:path w="1152" h="432">
                    <a:moveTo>
                      <a:pt x="0" y="0"/>
                    </a:moveTo>
                    <a:lnTo>
                      <a:pt x="0" y="96"/>
                    </a:lnTo>
                    <a:lnTo>
                      <a:pt x="1152" y="336"/>
                    </a:lnTo>
                    <a:lnTo>
                      <a:pt x="1152" y="432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  <p:sp>
            <p:nvSpPr>
              <p:cNvPr id="321565" name="Freeform 29"/>
              <p:cNvSpPr>
                <a:spLocks/>
              </p:cNvSpPr>
              <p:nvPr/>
            </p:nvSpPr>
            <p:spPr bwMode="auto">
              <a:xfrm flipV="1">
                <a:off x="1392" y="1606"/>
                <a:ext cx="58" cy="29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96"/>
                  </a:cxn>
                  <a:cxn ang="0">
                    <a:pos x="1152" y="336"/>
                  </a:cxn>
                  <a:cxn ang="0">
                    <a:pos x="1152" y="432"/>
                  </a:cxn>
                </a:cxnLst>
                <a:rect l="0" t="0" r="r" b="b"/>
                <a:pathLst>
                  <a:path w="1152" h="432">
                    <a:moveTo>
                      <a:pt x="0" y="0"/>
                    </a:moveTo>
                    <a:lnTo>
                      <a:pt x="0" y="96"/>
                    </a:lnTo>
                    <a:lnTo>
                      <a:pt x="1152" y="336"/>
                    </a:lnTo>
                    <a:lnTo>
                      <a:pt x="1152" y="432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  <p:sp>
            <p:nvSpPr>
              <p:cNvPr id="321566" name="Text Box 30"/>
              <p:cNvSpPr txBox="1">
                <a:spLocks noChangeArrowheads="1"/>
              </p:cNvSpPr>
              <p:nvPr/>
            </p:nvSpPr>
            <p:spPr bwMode="auto">
              <a:xfrm>
                <a:off x="2832" y="1418"/>
                <a:ext cx="288" cy="291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84" rIns="45784">
                <a:spAutoFit/>
              </a:bodyPr>
              <a:lstStyle/>
              <a:p>
                <a:pPr algn="l"/>
                <a:r>
                  <a:rPr lang="en-US" sz="2403"/>
                  <a:t>Q+</a:t>
                </a:r>
              </a:p>
            </p:txBody>
          </p:sp>
          <p:sp>
            <p:nvSpPr>
              <p:cNvPr id="321567" name="Text Box 31"/>
              <p:cNvSpPr txBox="1">
                <a:spLocks noChangeArrowheads="1"/>
              </p:cNvSpPr>
              <p:nvPr/>
            </p:nvSpPr>
            <p:spPr bwMode="auto">
              <a:xfrm>
                <a:off x="2832" y="1946"/>
                <a:ext cx="288" cy="291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84" rIns="45784">
                <a:spAutoFit/>
              </a:bodyPr>
              <a:lstStyle/>
              <a:p>
                <a:pPr algn="l"/>
                <a:r>
                  <a:rPr lang="en-US" sz="2403"/>
                  <a:t>Q–</a:t>
                </a:r>
              </a:p>
            </p:txBody>
          </p:sp>
          <p:sp>
            <p:nvSpPr>
              <p:cNvPr id="321568" name="Text Box 32"/>
              <p:cNvSpPr txBox="1">
                <a:spLocks noChangeArrowheads="1"/>
              </p:cNvSpPr>
              <p:nvPr/>
            </p:nvSpPr>
            <p:spPr bwMode="auto">
              <a:xfrm>
                <a:off x="720" y="1322"/>
                <a:ext cx="288" cy="291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84" rIns="45784">
                <a:spAutoFit/>
              </a:bodyPr>
              <a:lstStyle/>
              <a:p>
                <a:pPr algn="r"/>
                <a:r>
                  <a:rPr lang="en-US" sz="2403"/>
                  <a:t>R</a:t>
                </a:r>
              </a:p>
            </p:txBody>
          </p:sp>
          <p:sp>
            <p:nvSpPr>
              <p:cNvPr id="321569" name="Text Box 33"/>
              <p:cNvSpPr txBox="1">
                <a:spLocks noChangeArrowheads="1"/>
              </p:cNvSpPr>
              <p:nvPr/>
            </p:nvSpPr>
            <p:spPr bwMode="auto">
              <a:xfrm>
                <a:off x="720" y="2042"/>
                <a:ext cx="288" cy="291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84" rIns="45784">
                <a:spAutoFit/>
              </a:bodyPr>
              <a:lstStyle/>
              <a:p>
                <a:pPr algn="r"/>
                <a:r>
                  <a:rPr lang="en-US" sz="2403"/>
                  <a:t>S</a:t>
                </a:r>
              </a:p>
            </p:txBody>
          </p:sp>
        </p:grpSp>
        <p:sp>
          <p:nvSpPr>
            <p:cNvPr id="321570" name="Text Box 34"/>
            <p:cNvSpPr txBox="1">
              <a:spLocks noChangeArrowheads="1"/>
            </p:cNvSpPr>
            <p:nvPr/>
          </p:nvSpPr>
          <p:spPr bwMode="auto">
            <a:xfrm>
              <a:off x="6019800" y="1295400"/>
              <a:ext cx="1270541" cy="4621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r>
                <a:rPr lang="en-US" sz="2403"/>
                <a:t>R-S Latch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98865" y="4122112"/>
            <a:ext cx="2670709" cy="1569360"/>
            <a:chOff x="298450" y="4114800"/>
            <a:chExt cx="2667000" cy="156718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8450" y="4641850"/>
              <a:ext cx="2667000" cy="1040130"/>
            </a:xfrm>
            <a:prstGeom prst="rect">
              <a:avLst/>
            </a:prstGeom>
          </p:spPr>
        </p:pic>
        <p:sp>
          <p:nvSpPr>
            <p:cNvPr id="321573" name="Text Box 37"/>
            <p:cNvSpPr txBox="1">
              <a:spLocks noChangeArrowheads="1"/>
            </p:cNvSpPr>
            <p:nvPr/>
          </p:nvSpPr>
          <p:spPr bwMode="auto">
            <a:xfrm>
              <a:off x="381000" y="4114800"/>
              <a:ext cx="1243289" cy="4621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l"/>
              <a:r>
                <a:rPr lang="en-US" sz="2403"/>
                <a:t>Resetting</a:t>
              </a:r>
            </a:p>
          </p:txBody>
        </p:sp>
        <p:sp>
          <p:nvSpPr>
            <p:cNvPr id="321574" name="Text Box 38"/>
            <p:cNvSpPr txBox="1">
              <a:spLocks noChangeArrowheads="1"/>
            </p:cNvSpPr>
            <p:nvPr/>
          </p:nvSpPr>
          <p:spPr bwMode="auto">
            <a:xfrm>
              <a:off x="609600" y="4460875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21575" name="Text Box 39"/>
            <p:cNvSpPr txBox="1">
              <a:spLocks noChangeArrowheads="1"/>
            </p:cNvSpPr>
            <p:nvPr/>
          </p:nvSpPr>
          <p:spPr bwMode="auto">
            <a:xfrm>
              <a:off x="609600" y="5222875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1576" name="Text Box 40"/>
            <p:cNvSpPr txBox="1">
              <a:spLocks noChangeArrowheads="1"/>
            </p:cNvSpPr>
            <p:nvPr/>
          </p:nvSpPr>
          <p:spPr bwMode="auto">
            <a:xfrm>
              <a:off x="1600200" y="44958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21577" name="Text Box 41"/>
            <p:cNvSpPr txBox="1">
              <a:spLocks noChangeArrowheads="1"/>
            </p:cNvSpPr>
            <p:nvPr/>
          </p:nvSpPr>
          <p:spPr bwMode="auto">
            <a:xfrm>
              <a:off x="2286000" y="45720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1578" name="Text Box 42"/>
            <p:cNvSpPr txBox="1">
              <a:spLocks noChangeArrowheads="1"/>
            </p:cNvSpPr>
            <p:nvPr/>
          </p:nvSpPr>
          <p:spPr bwMode="auto">
            <a:xfrm>
              <a:off x="1600200" y="51816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1579" name="Text Box 43"/>
            <p:cNvSpPr txBox="1">
              <a:spLocks noChangeArrowheads="1"/>
            </p:cNvSpPr>
            <p:nvPr/>
          </p:nvSpPr>
          <p:spPr bwMode="auto">
            <a:xfrm>
              <a:off x="2286000" y="5146675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351104" y="4122112"/>
            <a:ext cx="2670709" cy="1569360"/>
            <a:chOff x="3346450" y="4114800"/>
            <a:chExt cx="2667000" cy="1567180"/>
          </a:xfrm>
        </p:grpSpPr>
        <p:pic>
          <p:nvPicPr>
            <p:cNvPr id="88" name="Picture 8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46450" y="4641850"/>
              <a:ext cx="2667000" cy="1040130"/>
            </a:xfrm>
            <a:prstGeom prst="rect">
              <a:avLst/>
            </a:prstGeom>
          </p:spPr>
        </p:pic>
        <p:sp>
          <p:nvSpPr>
            <p:cNvPr id="321582" name="Text Box 46"/>
            <p:cNvSpPr txBox="1">
              <a:spLocks noChangeArrowheads="1"/>
            </p:cNvSpPr>
            <p:nvPr/>
          </p:nvSpPr>
          <p:spPr bwMode="auto">
            <a:xfrm>
              <a:off x="3438525" y="4114800"/>
              <a:ext cx="946734" cy="4621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l"/>
              <a:r>
                <a:rPr lang="en-US" sz="2403" dirty="0"/>
                <a:t>Setting</a:t>
              </a:r>
            </a:p>
          </p:txBody>
        </p:sp>
        <p:sp>
          <p:nvSpPr>
            <p:cNvPr id="321583" name="Text Box 47"/>
            <p:cNvSpPr txBox="1">
              <a:spLocks noChangeArrowheads="1"/>
            </p:cNvSpPr>
            <p:nvPr/>
          </p:nvSpPr>
          <p:spPr bwMode="auto">
            <a:xfrm>
              <a:off x="3657600" y="4460875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1584" name="Text Box 48"/>
            <p:cNvSpPr txBox="1">
              <a:spLocks noChangeArrowheads="1"/>
            </p:cNvSpPr>
            <p:nvPr/>
          </p:nvSpPr>
          <p:spPr bwMode="auto">
            <a:xfrm>
              <a:off x="3657600" y="5222875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21585" name="Text Box 49"/>
            <p:cNvSpPr txBox="1">
              <a:spLocks noChangeArrowheads="1"/>
            </p:cNvSpPr>
            <p:nvPr/>
          </p:nvSpPr>
          <p:spPr bwMode="auto">
            <a:xfrm>
              <a:off x="4648200" y="44958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1586" name="Text Box 50"/>
            <p:cNvSpPr txBox="1">
              <a:spLocks noChangeArrowheads="1"/>
            </p:cNvSpPr>
            <p:nvPr/>
          </p:nvSpPr>
          <p:spPr bwMode="auto">
            <a:xfrm>
              <a:off x="5334000" y="45720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21587" name="Text Box 51"/>
            <p:cNvSpPr txBox="1">
              <a:spLocks noChangeArrowheads="1"/>
            </p:cNvSpPr>
            <p:nvPr/>
          </p:nvSpPr>
          <p:spPr bwMode="auto">
            <a:xfrm>
              <a:off x="4648200" y="51816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21588" name="Text Box 52"/>
            <p:cNvSpPr txBox="1">
              <a:spLocks noChangeArrowheads="1"/>
            </p:cNvSpPr>
            <p:nvPr/>
          </p:nvSpPr>
          <p:spPr bwMode="auto">
            <a:xfrm>
              <a:off x="5334000" y="5146675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403344" y="4122112"/>
            <a:ext cx="2670709" cy="1569360"/>
            <a:chOff x="6394450" y="4114800"/>
            <a:chExt cx="2667000" cy="1567180"/>
          </a:xfrm>
        </p:grpSpPr>
        <p:pic>
          <p:nvPicPr>
            <p:cNvPr id="89" name="Picture 8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394450" y="4641850"/>
              <a:ext cx="2667000" cy="1040130"/>
            </a:xfrm>
            <a:prstGeom prst="rect">
              <a:avLst/>
            </a:prstGeom>
          </p:spPr>
        </p:pic>
        <p:sp>
          <p:nvSpPr>
            <p:cNvPr id="321591" name="Text Box 55"/>
            <p:cNvSpPr txBox="1">
              <a:spLocks noChangeArrowheads="1"/>
            </p:cNvSpPr>
            <p:nvPr/>
          </p:nvSpPr>
          <p:spPr bwMode="auto">
            <a:xfrm>
              <a:off x="6496050" y="4114800"/>
              <a:ext cx="973985" cy="4621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l"/>
              <a:r>
                <a:rPr lang="en-US" sz="2403"/>
                <a:t>Storing</a:t>
              </a:r>
            </a:p>
          </p:txBody>
        </p:sp>
        <p:sp>
          <p:nvSpPr>
            <p:cNvPr id="321592" name="Text Box 56"/>
            <p:cNvSpPr txBox="1">
              <a:spLocks noChangeArrowheads="1"/>
            </p:cNvSpPr>
            <p:nvPr/>
          </p:nvSpPr>
          <p:spPr bwMode="auto">
            <a:xfrm>
              <a:off x="6705600" y="4460875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1593" name="Text Box 57"/>
            <p:cNvSpPr txBox="1">
              <a:spLocks noChangeArrowheads="1"/>
            </p:cNvSpPr>
            <p:nvPr/>
          </p:nvSpPr>
          <p:spPr bwMode="auto">
            <a:xfrm>
              <a:off x="6705600" y="5222875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1594" name="Text Box 58"/>
            <p:cNvSpPr txBox="1">
              <a:spLocks noChangeArrowheads="1"/>
            </p:cNvSpPr>
            <p:nvPr/>
          </p:nvSpPr>
          <p:spPr bwMode="auto">
            <a:xfrm>
              <a:off x="7696200" y="44958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!q</a:t>
              </a:r>
            </a:p>
          </p:txBody>
        </p:sp>
        <p:sp>
          <p:nvSpPr>
            <p:cNvPr id="321595" name="Text Box 59"/>
            <p:cNvSpPr txBox="1">
              <a:spLocks noChangeArrowheads="1"/>
            </p:cNvSpPr>
            <p:nvPr/>
          </p:nvSpPr>
          <p:spPr bwMode="auto">
            <a:xfrm>
              <a:off x="8382000" y="45720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q</a:t>
              </a:r>
            </a:p>
          </p:txBody>
        </p:sp>
        <p:sp>
          <p:nvSpPr>
            <p:cNvPr id="321596" name="Text Box 60"/>
            <p:cNvSpPr txBox="1">
              <a:spLocks noChangeArrowheads="1"/>
            </p:cNvSpPr>
            <p:nvPr/>
          </p:nvSpPr>
          <p:spPr bwMode="auto">
            <a:xfrm>
              <a:off x="7696200" y="51816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q</a:t>
              </a:r>
            </a:p>
          </p:txBody>
        </p:sp>
        <p:sp>
          <p:nvSpPr>
            <p:cNvPr id="321597" name="Text Box 61"/>
            <p:cNvSpPr txBox="1">
              <a:spLocks noChangeArrowheads="1"/>
            </p:cNvSpPr>
            <p:nvPr/>
          </p:nvSpPr>
          <p:spPr bwMode="auto">
            <a:xfrm>
              <a:off x="8382000" y="5146675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!q</a:t>
              </a:r>
            </a:p>
          </p:txBody>
        </p:sp>
      </p:grpSp>
      <p:grpSp>
        <p:nvGrpSpPr>
          <p:cNvPr id="321621" name="Group 85"/>
          <p:cNvGrpSpPr>
            <a:grpSpLocks/>
          </p:cNvGrpSpPr>
          <p:nvPr/>
        </p:nvGrpSpPr>
        <p:grpSpPr bwMode="auto">
          <a:xfrm>
            <a:off x="1983956" y="1069873"/>
            <a:ext cx="2133388" cy="2398870"/>
            <a:chOff x="3870" y="672"/>
            <a:chExt cx="1342" cy="1509"/>
          </a:xfrm>
        </p:grpSpPr>
        <p:sp>
          <p:nvSpPr>
            <p:cNvPr id="321618" name="Text Box 82"/>
            <p:cNvSpPr txBox="1">
              <a:spLocks noChangeArrowheads="1"/>
            </p:cNvSpPr>
            <p:nvPr/>
          </p:nvSpPr>
          <p:spPr bwMode="auto">
            <a:xfrm>
              <a:off x="3870" y="672"/>
              <a:ext cx="1342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r>
                <a:rPr lang="en-US" sz="2403"/>
                <a:t>Bistable Element</a:t>
              </a:r>
            </a:p>
          </p:txBody>
        </p:sp>
        <p:grpSp>
          <p:nvGrpSpPr>
            <p:cNvPr id="321620" name="Group 84"/>
            <p:cNvGrpSpPr>
              <a:grpSpLocks/>
            </p:cNvGrpSpPr>
            <p:nvPr/>
          </p:nvGrpSpPr>
          <p:grpSpPr bwMode="auto">
            <a:xfrm>
              <a:off x="3988" y="1056"/>
              <a:ext cx="1104" cy="1125"/>
              <a:chOff x="3988" y="1056"/>
              <a:chExt cx="1104" cy="1125"/>
            </a:xfrm>
          </p:grpSpPr>
          <p:sp>
            <p:nvSpPr>
              <p:cNvPr id="321598" name="Line 62"/>
              <p:cNvSpPr>
                <a:spLocks noChangeShapeType="1"/>
              </p:cNvSpPr>
              <p:nvPr/>
            </p:nvSpPr>
            <p:spPr bwMode="auto">
              <a:xfrm>
                <a:off x="4321" y="1244"/>
                <a:ext cx="435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  <p:grpSp>
            <p:nvGrpSpPr>
              <p:cNvPr id="321599" name="Group 63"/>
              <p:cNvGrpSpPr>
                <a:grpSpLocks/>
              </p:cNvGrpSpPr>
              <p:nvPr/>
            </p:nvGrpSpPr>
            <p:grpSpPr bwMode="auto">
              <a:xfrm>
                <a:off x="4131" y="1152"/>
                <a:ext cx="243" cy="184"/>
                <a:chOff x="2159" y="1440"/>
                <a:chExt cx="243" cy="184"/>
              </a:xfrm>
            </p:grpSpPr>
            <p:sp>
              <p:nvSpPr>
                <p:cNvPr id="321600" name="Freeform 64"/>
                <p:cNvSpPr>
                  <a:spLocks/>
                </p:cNvSpPr>
                <p:nvPr/>
              </p:nvSpPr>
              <p:spPr bwMode="auto">
                <a:xfrm>
                  <a:off x="2159" y="1440"/>
                  <a:ext cx="190" cy="18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84"/>
                    </a:cxn>
                    <a:cxn ang="0">
                      <a:pos x="190" y="9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90" h="184">
                      <a:moveTo>
                        <a:pt x="0" y="0"/>
                      </a:moveTo>
                      <a:lnTo>
                        <a:pt x="0" y="184"/>
                      </a:lnTo>
                      <a:lnTo>
                        <a:pt x="190" y="9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21601" name="Freeform 65"/>
                <p:cNvSpPr>
                  <a:spLocks/>
                </p:cNvSpPr>
                <p:nvPr/>
              </p:nvSpPr>
              <p:spPr bwMode="auto">
                <a:xfrm>
                  <a:off x="2159" y="1440"/>
                  <a:ext cx="190" cy="18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84"/>
                    </a:cxn>
                    <a:cxn ang="0">
                      <a:pos x="190" y="9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90" h="184">
                      <a:moveTo>
                        <a:pt x="0" y="0"/>
                      </a:moveTo>
                      <a:lnTo>
                        <a:pt x="0" y="184"/>
                      </a:lnTo>
                      <a:lnTo>
                        <a:pt x="190" y="9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ECFF"/>
                </a:solidFill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21602" name="Freeform 66"/>
                <p:cNvSpPr>
                  <a:spLocks/>
                </p:cNvSpPr>
                <p:nvPr/>
              </p:nvSpPr>
              <p:spPr bwMode="auto">
                <a:xfrm>
                  <a:off x="2353" y="1506"/>
                  <a:ext cx="49" cy="48"/>
                </a:xfrm>
                <a:custGeom>
                  <a:avLst/>
                  <a:gdLst/>
                  <a:ahLst/>
                  <a:cxnLst>
                    <a:cxn ang="0">
                      <a:pos x="49" y="26"/>
                    </a:cxn>
                    <a:cxn ang="0">
                      <a:pos x="42" y="41"/>
                    </a:cxn>
                    <a:cxn ang="0">
                      <a:pos x="23" y="48"/>
                    </a:cxn>
                    <a:cxn ang="0">
                      <a:pos x="23" y="48"/>
                    </a:cxn>
                    <a:cxn ang="0">
                      <a:pos x="8" y="41"/>
                    </a:cxn>
                    <a:cxn ang="0">
                      <a:pos x="0" y="26"/>
                    </a:cxn>
                    <a:cxn ang="0">
                      <a:pos x="0" y="26"/>
                    </a:cxn>
                    <a:cxn ang="0">
                      <a:pos x="8" y="8"/>
                    </a:cxn>
                    <a:cxn ang="0">
                      <a:pos x="23" y="0"/>
                    </a:cxn>
                    <a:cxn ang="0">
                      <a:pos x="23" y="0"/>
                    </a:cxn>
                    <a:cxn ang="0">
                      <a:pos x="42" y="8"/>
                    </a:cxn>
                    <a:cxn ang="0">
                      <a:pos x="49" y="26"/>
                    </a:cxn>
                  </a:cxnLst>
                  <a:rect l="0" t="0" r="r" b="b"/>
                  <a:pathLst>
                    <a:path w="49" h="48">
                      <a:moveTo>
                        <a:pt x="49" y="26"/>
                      </a:moveTo>
                      <a:lnTo>
                        <a:pt x="42" y="41"/>
                      </a:lnTo>
                      <a:lnTo>
                        <a:pt x="23" y="48"/>
                      </a:lnTo>
                      <a:lnTo>
                        <a:pt x="23" y="48"/>
                      </a:lnTo>
                      <a:lnTo>
                        <a:pt x="8" y="41"/>
                      </a:lnTo>
                      <a:lnTo>
                        <a:pt x="0" y="26"/>
                      </a:lnTo>
                      <a:lnTo>
                        <a:pt x="0" y="26"/>
                      </a:lnTo>
                      <a:lnTo>
                        <a:pt x="8" y="8"/>
                      </a:lnTo>
                      <a:lnTo>
                        <a:pt x="23" y="0"/>
                      </a:lnTo>
                      <a:lnTo>
                        <a:pt x="23" y="0"/>
                      </a:lnTo>
                      <a:lnTo>
                        <a:pt x="42" y="8"/>
                      </a:lnTo>
                      <a:lnTo>
                        <a:pt x="49" y="2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21603" name="Freeform 67"/>
                <p:cNvSpPr>
                  <a:spLocks/>
                </p:cNvSpPr>
                <p:nvPr/>
              </p:nvSpPr>
              <p:spPr bwMode="auto">
                <a:xfrm>
                  <a:off x="2353" y="1506"/>
                  <a:ext cx="49" cy="48"/>
                </a:xfrm>
                <a:custGeom>
                  <a:avLst/>
                  <a:gdLst/>
                  <a:ahLst/>
                  <a:cxnLst>
                    <a:cxn ang="0">
                      <a:pos x="49" y="26"/>
                    </a:cxn>
                    <a:cxn ang="0">
                      <a:pos x="42" y="41"/>
                    </a:cxn>
                    <a:cxn ang="0">
                      <a:pos x="23" y="48"/>
                    </a:cxn>
                    <a:cxn ang="0">
                      <a:pos x="23" y="48"/>
                    </a:cxn>
                    <a:cxn ang="0">
                      <a:pos x="8" y="41"/>
                    </a:cxn>
                    <a:cxn ang="0">
                      <a:pos x="0" y="26"/>
                    </a:cxn>
                    <a:cxn ang="0">
                      <a:pos x="0" y="26"/>
                    </a:cxn>
                    <a:cxn ang="0">
                      <a:pos x="8" y="8"/>
                    </a:cxn>
                    <a:cxn ang="0">
                      <a:pos x="23" y="0"/>
                    </a:cxn>
                    <a:cxn ang="0">
                      <a:pos x="23" y="0"/>
                    </a:cxn>
                    <a:cxn ang="0">
                      <a:pos x="42" y="8"/>
                    </a:cxn>
                    <a:cxn ang="0">
                      <a:pos x="49" y="26"/>
                    </a:cxn>
                  </a:cxnLst>
                  <a:rect l="0" t="0" r="r" b="b"/>
                  <a:pathLst>
                    <a:path w="49" h="48">
                      <a:moveTo>
                        <a:pt x="49" y="26"/>
                      </a:moveTo>
                      <a:lnTo>
                        <a:pt x="42" y="41"/>
                      </a:lnTo>
                      <a:lnTo>
                        <a:pt x="23" y="48"/>
                      </a:lnTo>
                      <a:lnTo>
                        <a:pt x="23" y="48"/>
                      </a:lnTo>
                      <a:lnTo>
                        <a:pt x="8" y="41"/>
                      </a:lnTo>
                      <a:lnTo>
                        <a:pt x="0" y="26"/>
                      </a:lnTo>
                      <a:lnTo>
                        <a:pt x="0" y="26"/>
                      </a:lnTo>
                      <a:lnTo>
                        <a:pt x="8" y="8"/>
                      </a:lnTo>
                      <a:lnTo>
                        <a:pt x="23" y="0"/>
                      </a:lnTo>
                      <a:lnTo>
                        <a:pt x="23" y="0"/>
                      </a:lnTo>
                      <a:lnTo>
                        <a:pt x="42" y="8"/>
                      </a:lnTo>
                      <a:lnTo>
                        <a:pt x="49" y="26"/>
                      </a:lnTo>
                    </a:path>
                  </a:pathLst>
                </a:custGeom>
                <a:solidFill>
                  <a:srgbClr val="CCECFF"/>
                </a:solidFill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3"/>
                </a:p>
              </p:txBody>
            </p:sp>
          </p:grpSp>
          <p:sp>
            <p:nvSpPr>
              <p:cNvPr id="321604" name="Line 68"/>
              <p:cNvSpPr>
                <a:spLocks noChangeShapeType="1"/>
              </p:cNvSpPr>
              <p:nvPr/>
            </p:nvSpPr>
            <p:spPr bwMode="auto">
              <a:xfrm>
                <a:off x="3988" y="1248"/>
                <a:ext cx="143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21605" name="Line 69"/>
              <p:cNvSpPr>
                <a:spLocks noChangeShapeType="1"/>
              </p:cNvSpPr>
              <p:nvPr/>
            </p:nvSpPr>
            <p:spPr bwMode="auto">
              <a:xfrm flipV="1">
                <a:off x="4321" y="1824"/>
                <a:ext cx="435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  <p:grpSp>
            <p:nvGrpSpPr>
              <p:cNvPr id="321606" name="Group 70"/>
              <p:cNvGrpSpPr>
                <a:grpSpLocks/>
              </p:cNvGrpSpPr>
              <p:nvPr/>
            </p:nvGrpSpPr>
            <p:grpSpPr bwMode="auto">
              <a:xfrm flipV="1">
                <a:off x="4131" y="1736"/>
                <a:ext cx="243" cy="184"/>
                <a:chOff x="2159" y="1440"/>
                <a:chExt cx="243" cy="184"/>
              </a:xfrm>
            </p:grpSpPr>
            <p:sp>
              <p:nvSpPr>
                <p:cNvPr id="321607" name="Freeform 71"/>
                <p:cNvSpPr>
                  <a:spLocks/>
                </p:cNvSpPr>
                <p:nvPr/>
              </p:nvSpPr>
              <p:spPr bwMode="auto">
                <a:xfrm>
                  <a:off x="2159" y="1440"/>
                  <a:ext cx="190" cy="18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84"/>
                    </a:cxn>
                    <a:cxn ang="0">
                      <a:pos x="190" y="9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90" h="184">
                      <a:moveTo>
                        <a:pt x="0" y="0"/>
                      </a:moveTo>
                      <a:lnTo>
                        <a:pt x="0" y="184"/>
                      </a:lnTo>
                      <a:lnTo>
                        <a:pt x="190" y="9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21608" name="Freeform 72"/>
                <p:cNvSpPr>
                  <a:spLocks/>
                </p:cNvSpPr>
                <p:nvPr/>
              </p:nvSpPr>
              <p:spPr bwMode="auto">
                <a:xfrm>
                  <a:off x="2159" y="1440"/>
                  <a:ext cx="190" cy="18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84"/>
                    </a:cxn>
                    <a:cxn ang="0">
                      <a:pos x="190" y="9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90" h="184">
                      <a:moveTo>
                        <a:pt x="0" y="0"/>
                      </a:moveTo>
                      <a:lnTo>
                        <a:pt x="0" y="184"/>
                      </a:lnTo>
                      <a:lnTo>
                        <a:pt x="190" y="9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ECFF"/>
                </a:solidFill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21609" name="Freeform 73"/>
                <p:cNvSpPr>
                  <a:spLocks/>
                </p:cNvSpPr>
                <p:nvPr/>
              </p:nvSpPr>
              <p:spPr bwMode="auto">
                <a:xfrm>
                  <a:off x="2353" y="1506"/>
                  <a:ext cx="49" cy="48"/>
                </a:xfrm>
                <a:custGeom>
                  <a:avLst/>
                  <a:gdLst/>
                  <a:ahLst/>
                  <a:cxnLst>
                    <a:cxn ang="0">
                      <a:pos x="49" y="26"/>
                    </a:cxn>
                    <a:cxn ang="0">
                      <a:pos x="42" y="41"/>
                    </a:cxn>
                    <a:cxn ang="0">
                      <a:pos x="23" y="48"/>
                    </a:cxn>
                    <a:cxn ang="0">
                      <a:pos x="23" y="48"/>
                    </a:cxn>
                    <a:cxn ang="0">
                      <a:pos x="8" y="41"/>
                    </a:cxn>
                    <a:cxn ang="0">
                      <a:pos x="0" y="26"/>
                    </a:cxn>
                    <a:cxn ang="0">
                      <a:pos x="0" y="26"/>
                    </a:cxn>
                    <a:cxn ang="0">
                      <a:pos x="8" y="8"/>
                    </a:cxn>
                    <a:cxn ang="0">
                      <a:pos x="23" y="0"/>
                    </a:cxn>
                    <a:cxn ang="0">
                      <a:pos x="23" y="0"/>
                    </a:cxn>
                    <a:cxn ang="0">
                      <a:pos x="42" y="8"/>
                    </a:cxn>
                    <a:cxn ang="0">
                      <a:pos x="49" y="26"/>
                    </a:cxn>
                  </a:cxnLst>
                  <a:rect l="0" t="0" r="r" b="b"/>
                  <a:pathLst>
                    <a:path w="49" h="48">
                      <a:moveTo>
                        <a:pt x="49" y="26"/>
                      </a:moveTo>
                      <a:lnTo>
                        <a:pt x="42" y="41"/>
                      </a:lnTo>
                      <a:lnTo>
                        <a:pt x="23" y="48"/>
                      </a:lnTo>
                      <a:lnTo>
                        <a:pt x="23" y="48"/>
                      </a:lnTo>
                      <a:lnTo>
                        <a:pt x="8" y="41"/>
                      </a:lnTo>
                      <a:lnTo>
                        <a:pt x="0" y="26"/>
                      </a:lnTo>
                      <a:lnTo>
                        <a:pt x="0" y="26"/>
                      </a:lnTo>
                      <a:lnTo>
                        <a:pt x="8" y="8"/>
                      </a:lnTo>
                      <a:lnTo>
                        <a:pt x="23" y="0"/>
                      </a:lnTo>
                      <a:lnTo>
                        <a:pt x="23" y="0"/>
                      </a:lnTo>
                      <a:lnTo>
                        <a:pt x="42" y="8"/>
                      </a:lnTo>
                      <a:lnTo>
                        <a:pt x="49" y="2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21610" name="Freeform 74"/>
                <p:cNvSpPr>
                  <a:spLocks/>
                </p:cNvSpPr>
                <p:nvPr/>
              </p:nvSpPr>
              <p:spPr bwMode="auto">
                <a:xfrm>
                  <a:off x="2353" y="1506"/>
                  <a:ext cx="49" cy="48"/>
                </a:xfrm>
                <a:custGeom>
                  <a:avLst/>
                  <a:gdLst/>
                  <a:ahLst/>
                  <a:cxnLst>
                    <a:cxn ang="0">
                      <a:pos x="49" y="26"/>
                    </a:cxn>
                    <a:cxn ang="0">
                      <a:pos x="42" y="41"/>
                    </a:cxn>
                    <a:cxn ang="0">
                      <a:pos x="23" y="48"/>
                    </a:cxn>
                    <a:cxn ang="0">
                      <a:pos x="23" y="48"/>
                    </a:cxn>
                    <a:cxn ang="0">
                      <a:pos x="8" y="41"/>
                    </a:cxn>
                    <a:cxn ang="0">
                      <a:pos x="0" y="26"/>
                    </a:cxn>
                    <a:cxn ang="0">
                      <a:pos x="0" y="26"/>
                    </a:cxn>
                    <a:cxn ang="0">
                      <a:pos x="8" y="8"/>
                    </a:cxn>
                    <a:cxn ang="0">
                      <a:pos x="23" y="0"/>
                    </a:cxn>
                    <a:cxn ang="0">
                      <a:pos x="23" y="0"/>
                    </a:cxn>
                    <a:cxn ang="0">
                      <a:pos x="42" y="8"/>
                    </a:cxn>
                    <a:cxn ang="0">
                      <a:pos x="49" y="26"/>
                    </a:cxn>
                  </a:cxnLst>
                  <a:rect l="0" t="0" r="r" b="b"/>
                  <a:pathLst>
                    <a:path w="49" h="48">
                      <a:moveTo>
                        <a:pt x="49" y="26"/>
                      </a:moveTo>
                      <a:lnTo>
                        <a:pt x="42" y="41"/>
                      </a:lnTo>
                      <a:lnTo>
                        <a:pt x="23" y="48"/>
                      </a:lnTo>
                      <a:lnTo>
                        <a:pt x="23" y="48"/>
                      </a:lnTo>
                      <a:lnTo>
                        <a:pt x="8" y="41"/>
                      </a:lnTo>
                      <a:lnTo>
                        <a:pt x="0" y="26"/>
                      </a:lnTo>
                      <a:lnTo>
                        <a:pt x="0" y="26"/>
                      </a:lnTo>
                      <a:lnTo>
                        <a:pt x="8" y="8"/>
                      </a:lnTo>
                      <a:lnTo>
                        <a:pt x="23" y="0"/>
                      </a:lnTo>
                      <a:lnTo>
                        <a:pt x="23" y="0"/>
                      </a:lnTo>
                      <a:lnTo>
                        <a:pt x="42" y="8"/>
                      </a:lnTo>
                      <a:lnTo>
                        <a:pt x="49" y="26"/>
                      </a:lnTo>
                    </a:path>
                  </a:pathLst>
                </a:custGeom>
                <a:solidFill>
                  <a:srgbClr val="CCECFF"/>
                </a:solidFill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3"/>
                </a:p>
              </p:txBody>
            </p:sp>
          </p:grpSp>
          <p:sp>
            <p:nvSpPr>
              <p:cNvPr id="321611" name="Line 75"/>
              <p:cNvSpPr>
                <a:spLocks noChangeShapeType="1"/>
              </p:cNvSpPr>
              <p:nvPr/>
            </p:nvSpPr>
            <p:spPr bwMode="auto">
              <a:xfrm flipV="1">
                <a:off x="3988" y="1823"/>
                <a:ext cx="143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21612" name="Freeform 76"/>
              <p:cNvSpPr>
                <a:spLocks/>
              </p:cNvSpPr>
              <p:nvPr/>
            </p:nvSpPr>
            <p:spPr bwMode="auto">
              <a:xfrm>
                <a:off x="3988" y="1390"/>
                <a:ext cx="528" cy="29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96"/>
                  </a:cxn>
                  <a:cxn ang="0">
                    <a:pos x="1152" y="336"/>
                  </a:cxn>
                  <a:cxn ang="0">
                    <a:pos x="1152" y="432"/>
                  </a:cxn>
                </a:cxnLst>
                <a:rect l="0" t="0" r="r" b="b"/>
                <a:pathLst>
                  <a:path w="1152" h="432">
                    <a:moveTo>
                      <a:pt x="0" y="0"/>
                    </a:moveTo>
                    <a:lnTo>
                      <a:pt x="0" y="96"/>
                    </a:lnTo>
                    <a:lnTo>
                      <a:pt x="1152" y="336"/>
                    </a:lnTo>
                    <a:lnTo>
                      <a:pt x="1152" y="432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lIns="45784" rIns="45784" anchor="ctr">
                <a:spAutoFit/>
              </a:bodyPr>
              <a:lstStyle/>
              <a:p>
                <a:endParaRPr lang="en-US" sz="2403"/>
              </a:p>
            </p:txBody>
          </p:sp>
          <p:sp>
            <p:nvSpPr>
              <p:cNvPr id="321613" name="Freeform 77"/>
              <p:cNvSpPr>
                <a:spLocks/>
              </p:cNvSpPr>
              <p:nvPr/>
            </p:nvSpPr>
            <p:spPr bwMode="auto">
              <a:xfrm flipV="1">
                <a:off x="3988" y="1390"/>
                <a:ext cx="528" cy="29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96"/>
                  </a:cxn>
                  <a:cxn ang="0">
                    <a:pos x="1152" y="336"/>
                  </a:cxn>
                  <a:cxn ang="0">
                    <a:pos x="1152" y="432"/>
                  </a:cxn>
                </a:cxnLst>
                <a:rect l="0" t="0" r="r" b="b"/>
                <a:pathLst>
                  <a:path w="1152" h="432">
                    <a:moveTo>
                      <a:pt x="0" y="0"/>
                    </a:moveTo>
                    <a:lnTo>
                      <a:pt x="0" y="96"/>
                    </a:lnTo>
                    <a:lnTo>
                      <a:pt x="1152" y="336"/>
                    </a:lnTo>
                    <a:lnTo>
                      <a:pt x="1152" y="432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lIns="45784" rIns="45784" anchor="ctr">
                <a:spAutoFit/>
              </a:bodyPr>
              <a:lstStyle/>
              <a:p>
                <a:endParaRPr lang="en-US" sz="2403"/>
              </a:p>
            </p:txBody>
          </p:sp>
          <p:sp>
            <p:nvSpPr>
              <p:cNvPr id="321614" name="Text Box 78"/>
              <p:cNvSpPr txBox="1">
                <a:spLocks noChangeArrowheads="1"/>
              </p:cNvSpPr>
              <p:nvPr/>
            </p:nvSpPr>
            <p:spPr bwMode="auto">
              <a:xfrm>
                <a:off x="4804" y="1152"/>
                <a:ext cx="288" cy="291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84" rIns="45784">
                <a:spAutoFit/>
              </a:bodyPr>
              <a:lstStyle/>
              <a:p>
                <a:pPr algn="l"/>
                <a:r>
                  <a:rPr lang="en-US" sz="2403"/>
                  <a:t>Q+</a:t>
                </a:r>
              </a:p>
            </p:txBody>
          </p:sp>
          <p:sp>
            <p:nvSpPr>
              <p:cNvPr id="321615" name="Text Box 79"/>
              <p:cNvSpPr txBox="1">
                <a:spLocks noChangeArrowheads="1"/>
              </p:cNvSpPr>
              <p:nvPr/>
            </p:nvSpPr>
            <p:spPr bwMode="auto">
              <a:xfrm>
                <a:off x="4804" y="1680"/>
                <a:ext cx="288" cy="291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84" rIns="45784">
                <a:spAutoFit/>
              </a:bodyPr>
              <a:lstStyle/>
              <a:p>
                <a:pPr algn="l"/>
                <a:r>
                  <a:rPr lang="en-US" sz="2403" dirty="0"/>
                  <a:t>Q–</a:t>
                </a:r>
              </a:p>
            </p:txBody>
          </p:sp>
          <p:sp>
            <p:nvSpPr>
              <p:cNvPr id="321616" name="Text Box 80"/>
              <p:cNvSpPr txBox="1">
                <a:spLocks noChangeArrowheads="1"/>
              </p:cNvSpPr>
              <p:nvPr/>
            </p:nvSpPr>
            <p:spPr bwMode="auto">
              <a:xfrm>
                <a:off x="4516" y="1056"/>
                <a:ext cx="240" cy="213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84" rIns="45784">
                <a:spAutoFit/>
              </a:bodyPr>
              <a:lstStyle/>
              <a:p>
                <a:r>
                  <a:rPr lang="en-US" sz="1602">
                    <a:solidFill>
                      <a:srgbClr val="FF0002"/>
                    </a:solidFill>
                    <a:latin typeface="Courier New" pitchFamily="49" charset="0"/>
                  </a:rPr>
                  <a:t>q</a:t>
                </a:r>
              </a:p>
            </p:txBody>
          </p:sp>
          <p:sp>
            <p:nvSpPr>
              <p:cNvPr id="321617" name="Text Box 81"/>
              <p:cNvSpPr txBox="1">
                <a:spLocks noChangeArrowheads="1"/>
              </p:cNvSpPr>
              <p:nvPr/>
            </p:nvSpPr>
            <p:spPr bwMode="auto">
              <a:xfrm>
                <a:off x="4516" y="1632"/>
                <a:ext cx="240" cy="213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84" rIns="45784">
                <a:spAutoFit/>
              </a:bodyPr>
              <a:lstStyle/>
              <a:p>
                <a:r>
                  <a:rPr lang="en-US" sz="1602">
                    <a:solidFill>
                      <a:srgbClr val="FF0002"/>
                    </a:solidFill>
                    <a:latin typeface="Courier New" pitchFamily="49" charset="0"/>
                  </a:rPr>
                  <a:t>!q</a:t>
                </a:r>
              </a:p>
            </p:txBody>
          </p:sp>
          <p:sp>
            <p:nvSpPr>
              <p:cNvPr id="321619" name="Text Box 83"/>
              <p:cNvSpPr txBox="1">
                <a:spLocks noChangeArrowheads="1"/>
              </p:cNvSpPr>
              <p:nvPr/>
            </p:nvSpPr>
            <p:spPr bwMode="auto">
              <a:xfrm>
                <a:off x="4080" y="1968"/>
                <a:ext cx="1008" cy="213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84" rIns="45784">
                <a:spAutoFit/>
              </a:bodyPr>
              <a:lstStyle/>
              <a:p>
                <a:r>
                  <a:rPr lang="en-US" sz="1602">
                    <a:solidFill>
                      <a:srgbClr val="FF0002"/>
                    </a:solidFill>
                    <a:latin typeface="Courier New" pitchFamily="49" charset="0"/>
                  </a:rPr>
                  <a:t>q </a:t>
                </a:r>
                <a:r>
                  <a:rPr lang="en-US" sz="1602"/>
                  <a:t>= 0 or 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95982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318" name="Rectangle 142"/>
          <p:cNvSpPr>
            <a:spLocks noChangeArrowheads="1"/>
          </p:cNvSpPr>
          <p:nvPr/>
        </p:nvSpPr>
        <p:spPr bwMode="auto">
          <a:xfrm>
            <a:off x="3128545" y="2173850"/>
            <a:ext cx="92527" cy="462757"/>
          </a:xfrm>
          <a:prstGeom prst="rect">
            <a:avLst/>
          </a:prstGeom>
          <a:solidFill>
            <a:srgbClr val="FFCCFF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 anchor="ctr">
            <a:spAutoFit/>
          </a:bodyPr>
          <a:lstStyle/>
          <a:p>
            <a:endParaRPr lang="en-US" sz="2403"/>
          </a:p>
        </p:txBody>
      </p:sp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1-Bit Latch</a:t>
            </a:r>
          </a:p>
        </p:txBody>
      </p:sp>
      <p:sp>
        <p:nvSpPr>
          <p:cNvPr id="306210" name="Text Box 34"/>
          <p:cNvSpPr txBox="1">
            <a:spLocks noChangeArrowheads="1"/>
          </p:cNvSpPr>
          <p:nvPr/>
        </p:nvSpPr>
        <p:spPr bwMode="auto">
          <a:xfrm>
            <a:off x="2327333" y="993567"/>
            <a:ext cx="1020286" cy="46275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r>
              <a:rPr lang="en-US" sz="2403"/>
              <a:t>D Latch</a:t>
            </a:r>
          </a:p>
        </p:txBody>
      </p:sp>
      <p:grpSp>
        <p:nvGrpSpPr>
          <p:cNvPr id="306295" name="Group 119"/>
          <p:cNvGrpSpPr>
            <a:grpSpLocks/>
          </p:cNvGrpSpPr>
          <p:nvPr/>
        </p:nvGrpSpPr>
        <p:grpSpPr bwMode="auto">
          <a:xfrm>
            <a:off x="839366" y="1298791"/>
            <a:ext cx="5191986" cy="2088877"/>
            <a:chOff x="528" y="816"/>
            <a:chExt cx="3266" cy="1314"/>
          </a:xfrm>
        </p:grpSpPr>
        <p:sp>
          <p:nvSpPr>
            <p:cNvPr id="306273" name="Line 97"/>
            <p:cNvSpPr>
              <a:spLocks noChangeShapeType="1"/>
            </p:cNvSpPr>
            <p:nvPr/>
          </p:nvSpPr>
          <p:spPr bwMode="auto">
            <a:xfrm>
              <a:off x="1056" y="1728"/>
              <a:ext cx="57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181" name="Line 5"/>
            <p:cNvSpPr>
              <a:spLocks noChangeShapeType="1"/>
            </p:cNvSpPr>
            <p:nvPr/>
          </p:nvSpPr>
          <p:spPr bwMode="auto">
            <a:xfrm>
              <a:off x="2066" y="1333"/>
              <a:ext cx="28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182" name="Line 6"/>
            <p:cNvSpPr>
              <a:spLocks noChangeShapeType="1"/>
            </p:cNvSpPr>
            <p:nvPr/>
          </p:nvSpPr>
          <p:spPr bwMode="auto">
            <a:xfrm flipV="1">
              <a:off x="2018" y="1167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183" name="Freeform 7"/>
            <p:cNvSpPr>
              <a:spLocks/>
            </p:cNvSpPr>
            <p:nvPr/>
          </p:nvSpPr>
          <p:spPr bwMode="auto">
            <a:xfrm>
              <a:off x="2304" y="1093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184" name="Line 8"/>
            <p:cNvSpPr>
              <a:spLocks noChangeShapeType="1"/>
            </p:cNvSpPr>
            <p:nvPr/>
          </p:nvSpPr>
          <p:spPr bwMode="auto">
            <a:xfrm>
              <a:off x="3023" y="1233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grpSp>
          <p:nvGrpSpPr>
            <p:cNvPr id="306185" name="Group 9"/>
            <p:cNvGrpSpPr>
              <a:grpSpLocks/>
            </p:cNvGrpSpPr>
            <p:nvPr/>
          </p:nvGrpSpPr>
          <p:grpSpPr bwMode="auto">
            <a:xfrm>
              <a:off x="2833" y="1141"/>
              <a:ext cx="243" cy="184"/>
              <a:chOff x="2159" y="1440"/>
              <a:chExt cx="243" cy="184"/>
            </a:xfrm>
          </p:grpSpPr>
          <p:sp>
            <p:nvSpPr>
              <p:cNvPr id="306186" name="Freeform 10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06187" name="Freeform 11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06188" name="Freeform 12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06189" name="Freeform 13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</p:grpSp>
        <p:sp>
          <p:nvSpPr>
            <p:cNvPr id="306190" name="Line 14"/>
            <p:cNvSpPr>
              <a:spLocks noChangeShapeType="1"/>
            </p:cNvSpPr>
            <p:nvPr/>
          </p:nvSpPr>
          <p:spPr bwMode="auto">
            <a:xfrm>
              <a:off x="2690" y="1237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191" name="Freeform 15"/>
            <p:cNvSpPr>
              <a:spLocks/>
            </p:cNvSpPr>
            <p:nvPr/>
          </p:nvSpPr>
          <p:spPr bwMode="auto">
            <a:xfrm>
              <a:off x="2304" y="1104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193" name="Line 17"/>
            <p:cNvSpPr>
              <a:spLocks noChangeShapeType="1"/>
            </p:cNvSpPr>
            <p:nvPr/>
          </p:nvSpPr>
          <p:spPr bwMode="auto">
            <a:xfrm flipV="1">
              <a:off x="2066" y="1669"/>
              <a:ext cx="28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194" name="Line 18"/>
            <p:cNvSpPr>
              <a:spLocks noChangeShapeType="1"/>
            </p:cNvSpPr>
            <p:nvPr/>
          </p:nvSpPr>
          <p:spPr bwMode="auto">
            <a:xfrm>
              <a:off x="2018" y="1839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195" name="Freeform 19"/>
            <p:cNvSpPr>
              <a:spLocks/>
            </p:cNvSpPr>
            <p:nvPr/>
          </p:nvSpPr>
          <p:spPr bwMode="auto">
            <a:xfrm flipV="1">
              <a:off x="2304" y="1632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196" name="Line 20"/>
            <p:cNvSpPr>
              <a:spLocks noChangeShapeType="1"/>
            </p:cNvSpPr>
            <p:nvPr/>
          </p:nvSpPr>
          <p:spPr bwMode="auto">
            <a:xfrm flipV="1">
              <a:off x="3023" y="1765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grpSp>
          <p:nvGrpSpPr>
            <p:cNvPr id="306197" name="Group 21"/>
            <p:cNvGrpSpPr>
              <a:grpSpLocks/>
            </p:cNvGrpSpPr>
            <p:nvPr/>
          </p:nvGrpSpPr>
          <p:grpSpPr bwMode="auto">
            <a:xfrm flipV="1">
              <a:off x="2833" y="1677"/>
              <a:ext cx="243" cy="184"/>
              <a:chOff x="2159" y="1440"/>
              <a:chExt cx="243" cy="184"/>
            </a:xfrm>
          </p:grpSpPr>
          <p:sp>
            <p:nvSpPr>
              <p:cNvPr id="306198" name="Freeform 22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06199" name="Freeform 23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06200" name="Freeform 24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06201" name="Freeform 25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</p:grpSp>
        <p:sp>
          <p:nvSpPr>
            <p:cNvPr id="306202" name="Line 26"/>
            <p:cNvSpPr>
              <a:spLocks noChangeShapeType="1"/>
            </p:cNvSpPr>
            <p:nvPr/>
          </p:nvSpPr>
          <p:spPr bwMode="auto">
            <a:xfrm flipV="1">
              <a:off x="2690" y="1764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203" name="Freeform 27"/>
            <p:cNvSpPr>
              <a:spLocks/>
            </p:cNvSpPr>
            <p:nvPr/>
          </p:nvSpPr>
          <p:spPr bwMode="auto">
            <a:xfrm flipV="1">
              <a:off x="2304" y="1621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204" name="Freeform 28"/>
            <p:cNvSpPr>
              <a:spLocks/>
            </p:cNvSpPr>
            <p:nvPr/>
          </p:nvSpPr>
          <p:spPr bwMode="auto">
            <a:xfrm>
              <a:off x="2066" y="1403"/>
              <a:ext cx="58" cy="2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52" y="336"/>
                </a:cxn>
                <a:cxn ang="0">
                  <a:pos x="1152" y="432"/>
                </a:cxn>
              </a:cxnLst>
              <a:rect l="0" t="0" r="r" b="b"/>
              <a:pathLst>
                <a:path w="1152" h="432">
                  <a:moveTo>
                    <a:pt x="0" y="0"/>
                  </a:moveTo>
                  <a:lnTo>
                    <a:pt x="0" y="96"/>
                  </a:lnTo>
                  <a:lnTo>
                    <a:pt x="1152" y="336"/>
                  </a:lnTo>
                  <a:lnTo>
                    <a:pt x="1152" y="432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6205" name="Freeform 29"/>
            <p:cNvSpPr>
              <a:spLocks/>
            </p:cNvSpPr>
            <p:nvPr/>
          </p:nvSpPr>
          <p:spPr bwMode="auto">
            <a:xfrm flipV="1">
              <a:off x="2066" y="1307"/>
              <a:ext cx="58" cy="2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52" y="336"/>
                </a:cxn>
                <a:cxn ang="0">
                  <a:pos x="1152" y="432"/>
                </a:cxn>
              </a:cxnLst>
              <a:rect l="0" t="0" r="r" b="b"/>
              <a:pathLst>
                <a:path w="1152" h="432">
                  <a:moveTo>
                    <a:pt x="0" y="0"/>
                  </a:moveTo>
                  <a:lnTo>
                    <a:pt x="0" y="96"/>
                  </a:lnTo>
                  <a:lnTo>
                    <a:pt x="1152" y="336"/>
                  </a:lnTo>
                  <a:lnTo>
                    <a:pt x="1152" y="432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6206" name="Text Box 30"/>
            <p:cNvSpPr txBox="1">
              <a:spLocks noChangeArrowheads="1"/>
            </p:cNvSpPr>
            <p:nvPr/>
          </p:nvSpPr>
          <p:spPr bwMode="auto">
            <a:xfrm>
              <a:off x="3506" y="1119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/>
              <a:r>
                <a:rPr lang="en-US" sz="2403"/>
                <a:t>Q+</a:t>
              </a:r>
            </a:p>
          </p:txBody>
        </p:sp>
        <p:sp>
          <p:nvSpPr>
            <p:cNvPr id="306207" name="Text Box 31"/>
            <p:cNvSpPr txBox="1">
              <a:spLocks noChangeArrowheads="1"/>
            </p:cNvSpPr>
            <p:nvPr/>
          </p:nvSpPr>
          <p:spPr bwMode="auto">
            <a:xfrm>
              <a:off x="3506" y="1647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/>
              <a:r>
                <a:rPr lang="en-US" sz="2403"/>
                <a:t>Q–</a:t>
              </a:r>
            </a:p>
          </p:txBody>
        </p:sp>
        <p:sp>
          <p:nvSpPr>
            <p:cNvPr id="306208" name="Text Box 32"/>
            <p:cNvSpPr txBox="1">
              <a:spLocks noChangeArrowheads="1"/>
            </p:cNvSpPr>
            <p:nvPr/>
          </p:nvSpPr>
          <p:spPr bwMode="auto">
            <a:xfrm>
              <a:off x="2018" y="927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/>
              <a:r>
                <a:rPr lang="en-US" sz="2403"/>
                <a:t>R</a:t>
              </a:r>
            </a:p>
          </p:txBody>
        </p:sp>
        <p:sp>
          <p:nvSpPr>
            <p:cNvPr id="306209" name="Text Box 33"/>
            <p:cNvSpPr txBox="1">
              <a:spLocks noChangeArrowheads="1"/>
            </p:cNvSpPr>
            <p:nvPr/>
          </p:nvSpPr>
          <p:spPr bwMode="auto">
            <a:xfrm>
              <a:off x="2018" y="1839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/>
              <a:r>
                <a:rPr lang="en-US" sz="2403"/>
                <a:t>S</a:t>
              </a:r>
            </a:p>
          </p:txBody>
        </p:sp>
        <p:sp>
          <p:nvSpPr>
            <p:cNvPr id="306268" name="Line 92"/>
            <p:cNvSpPr>
              <a:spLocks noChangeShapeType="1"/>
            </p:cNvSpPr>
            <p:nvPr/>
          </p:nvSpPr>
          <p:spPr bwMode="auto">
            <a:xfrm>
              <a:off x="672" y="1056"/>
              <a:ext cx="96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269" name="Line 93"/>
            <p:cNvSpPr>
              <a:spLocks noChangeShapeType="1"/>
            </p:cNvSpPr>
            <p:nvPr/>
          </p:nvSpPr>
          <p:spPr bwMode="auto">
            <a:xfrm>
              <a:off x="1536" y="1248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271" name="Freeform 95"/>
            <p:cNvSpPr>
              <a:spLocks/>
            </p:cNvSpPr>
            <p:nvPr/>
          </p:nvSpPr>
          <p:spPr bwMode="auto">
            <a:xfrm>
              <a:off x="1633" y="1023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CCE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272" name="Freeform 96"/>
            <p:cNvSpPr>
              <a:spLocks/>
            </p:cNvSpPr>
            <p:nvPr/>
          </p:nvSpPr>
          <p:spPr bwMode="auto">
            <a:xfrm>
              <a:off x="1633" y="1023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274" name="Line 98"/>
            <p:cNvSpPr>
              <a:spLocks noChangeShapeType="1"/>
            </p:cNvSpPr>
            <p:nvPr/>
          </p:nvSpPr>
          <p:spPr bwMode="auto">
            <a:xfrm>
              <a:off x="672" y="1920"/>
              <a:ext cx="96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275" name="Freeform 99"/>
            <p:cNvSpPr>
              <a:spLocks/>
            </p:cNvSpPr>
            <p:nvPr/>
          </p:nvSpPr>
          <p:spPr bwMode="auto">
            <a:xfrm>
              <a:off x="1633" y="1706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CCE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276" name="Freeform 100"/>
            <p:cNvSpPr>
              <a:spLocks/>
            </p:cNvSpPr>
            <p:nvPr/>
          </p:nvSpPr>
          <p:spPr bwMode="auto">
            <a:xfrm>
              <a:off x="1634" y="1695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277" name="Line 101"/>
            <p:cNvSpPr>
              <a:spLocks noChangeShapeType="1"/>
            </p:cNvSpPr>
            <p:nvPr/>
          </p:nvSpPr>
          <p:spPr bwMode="auto">
            <a:xfrm rot="16200000">
              <a:off x="1200" y="1584"/>
              <a:ext cx="67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278" name="Line 102"/>
            <p:cNvSpPr>
              <a:spLocks noChangeShapeType="1"/>
            </p:cNvSpPr>
            <p:nvPr/>
          </p:nvSpPr>
          <p:spPr bwMode="auto">
            <a:xfrm rot="16200000">
              <a:off x="720" y="1392"/>
              <a:ext cx="67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262" name="Freeform 86"/>
            <p:cNvSpPr>
              <a:spLocks/>
            </p:cNvSpPr>
            <p:nvPr/>
          </p:nvSpPr>
          <p:spPr bwMode="auto">
            <a:xfrm>
              <a:off x="1153" y="960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263" name="Freeform 87"/>
            <p:cNvSpPr>
              <a:spLocks/>
            </p:cNvSpPr>
            <p:nvPr/>
          </p:nvSpPr>
          <p:spPr bwMode="auto">
            <a:xfrm>
              <a:off x="1153" y="960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264" name="Freeform 88"/>
            <p:cNvSpPr>
              <a:spLocks/>
            </p:cNvSpPr>
            <p:nvPr/>
          </p:nvSpPr>
          <p:spPr bwMode="auto">
            <a:xfrm>
              <a:off x="1347" y="1026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6265" name="Freeform 89"/>
            <p:cNvSpPr>
              <a:spLocks/>
            </p:cNvSpPr>
            <p:nvPr/>
          </p:nvSpPr>
          <p:spPr bwMode="auto">
            <a:xfrm>
              <a:off x="1347" y="1026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grpSp>
          <p:nvGrpSpPr>
            <p:cNvPr id="306281" name="Group 105"/>
            <p:cNvGrpSpPr>
              <a:grpSpLocks/>
            </p:cNvGrpSpPr>
            <p:nvPr/>
          </p:nvGrpSpPr>
          <p:grpSpPr bwMode="auto">
            <a:xfrm>
              <a:off x="1488" y="1717"/>
              <a:ext cx="106" cy="410"/>
              <a:chOff x="768" y="1943"/>
              <a:chExt cx="212" cy="819"/>
            </a:xfrm>
          </p:grpSpPr>
          <p:sp>
            <p:nvSpPr>
              <p:cNvPr id="306279" name="Rectangle 103"/>
              <p:cNvSpPr>
                <a:spLocks noChangeArrowheads="1"/>
              </p:cNvSpPr>
              <p:nvPr/>
            </p:nvSpPr>
            <p:spPr bwMode="auto">
              <a:xfrm>
                <a:off x="768" y="2061"/>
                <a:ext cx="116" cy="58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  <p:sp>
            <p:nvSpPr>
              <p:cNvPr id="306280" name="Oval 104"/>
              <p:cNvSpPr>
                <a:spLocks noChangeArrowheads="1"/>
              </p:cNvSpPr>
              <p:nvPr/>
            </p:nvSpPr>
            <p:spPr bwMode="auto">
              <a:xfrm>
                <a:off x="816" y="1943"/>
                <a:ext cx="164" cy="819"/>
              </a:xfrm>
              <a:prstGeom prst="ellipse">
                <a:avLst/>
              </a:prstGeom>
              <a:solidFill>
                <a:schemeClr val="tx2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</p:grpSp>
        <p:grpSp>
          <p:nvGrpSpPr>
            <p:cNvPr id="306282" name="Group 106"/>
            <p:cNvGrpSpPr>
              <a:grpSpLocks/>
            </p:cNvGrpSpPr>
            <p:nvPr/>
          </p:nvGrpSpPr>
          <p:grpSpPr bwMode="auto">
            <a:xfrm>
              <a:off x="1008" y="853"/>
              <a:ext cx="106" cy="410"/>
              <a:chOff x="768" y="1943"/>
              <a:chExt cx="212" cy="819"/>
            </a:xfrm>
          </p:grpSpPr>
          <p:sp>
            <p:nvSpPr>
              <p:cNvPr id="306283" name="Rectangle 107"/>
              <p:cNvSpPr>
                <a:spLocks noChangeArrowheads="1"/>
              </p:cNvSpPr>
              <p:nvPr/>
            </p:nvSpPr>
            <p:spPr bwMode="auto">
              <a:xfrm>
                <a:off x="768" y="2061"/>
                <a:ext cx="116" cy="58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  <p:sp>
            <p:nvSpPr>
              <p:cNvPr id="306284" name="Oval 108"/>
              <p:cNvSpPr>
                <a:spLocks noChangeArrowheads="1"/>
              </p:cNvSpPr>
              <p:nvPr/>
            </p:nvSpPr>
            <p:spPr bwMode="auto">
              <a:xfrm>
                <a:off x="816" y="1943"/>
                <a:ext cx="164" cy="819"/>
              </a:xfrm>
              <a:prstGeom prst="ellipse">
                <a:avLst/>
              </a:prstGeom>
              <a:solidFill>
                <a:schemeClr val="tx2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</p:grpSp>
        <p:grpSp>
          <p:nvGrpSpPr>
            <p:cNvPr id="306285" name="Group 109"/>
            <p:cNvGrpSpPr>
              <a:grpSpLocks/>
            </p:cNvGrpSpPr>
            <p:nvPr/>
          </p:nvGrpSpPr>
          <p:grpSpPr bwMode="auto">
            <a:xfrm>
              <a:off x="3168" y="1045"/>
              <a:ext cx="106" cy="410"/>
              <a:chOff x="768" y="1943"/>
              <a:chExt cx="212" cy="819"/>
            </a:xfrm>
          </p:grpSpPr>
          <p:sp>
            <p:nvSpPr>
              <p:cNvPr id="306286" name="Rectangle 110"/>
              <p:cNvSpPr>
                <a:spLocks noChangeArrowheads="1"/>
              </p:cNvSpPr>
              <p:nvPr/>
            </p:nvSpPr>
            <p:spPr bwMode="auto">
              <a:xfrm>
                <a:off x="768" y="2061"/>
                <a:ext cx="116" cy="58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  <p:sp>
            <p:nvSpPr>
              <p:cNvPr id="306287" name="Oval 111"/>
              <p:cNvSpPr>
                <a:spLocks noChangeArrowheads="1"/>
              </p:cNvSpPr>
              <p:nvPr/>
            </p:nvSpPr>
            <p:spPr bwMode="auto">
              <a:xfrm>
                <a:off x="816" y="1943"/>
                <a:ext cx="164" cy="819"/>
              </a:xfrm>
              <a:prstGeom prst="ellipse">
                <a:avLst/>
              </a:prstGeom>
              <a:solidFill>
                <a:schemeClr val="tx2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</p:grpSp>
        <p:grpSp>
          <p:nvGrpSpPr>
            <p:cNvPr id="306288" name="Group 112"/>
            <p:cNvGrpSpPr>
              <a:grpSpLocks/>
            </p:cNvGrpSpPr>
            <p:nvPr/>
          </p:nvGrpSpPr>
          <p:grpSpPr bwMode="auto">
            <a:xfrm>
              <a:off x="3168" y="1573"/>
              <a:ext cx="106" cy="410"/>
              <a:chOff x="768" y="1943"/>
              <a:chExt cx="212" cy="819"/>
            </a:xfrm>
          </p:grpSpPr>
          <p:sp>
            <p:nvSpPr>
              <p:cNvPr id="306289" name="Rectangle 113"/>
              <p:cNvSpPr>
                <a:spLocks noChangeArrowheads="1"/>
              </p:cNvSpPr>
              <p:nvPr/>
            </p:nvSpPr>
            <p:spPr bwMode="auto">
              <a:xfrm>
                <a:off x="768" y="2061"/>
                <a:ext cx="116" cy="58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  <p:sp>
            <p:nvSpPr>
              <p:cNvPr id="306290" name="Oval 114"/>
              <p:cNvSpPr>
                <a:spLocks noChangeArrowheads="1"/>
              </p:cNvSpPr>
              <p:nvPr/>
            </p:nvSpPr>
            <p:spPr bwMode="auto">
              <a:xfrm>
                <a:off x="816" y="1943"/>
                <a:ext cx="164" cy="819"/>
              </a:xfrm>
              <a:prstGeom prst="ellipse">
                <a:avLst/>
              </a:prstGeom>
              <a:solidFill>
                <a:schemeClr val="tx2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</p:grpSp>
        <p:sp>
          <p:nvSpPr>
            <p:cNvPr id="306291" name="Text Box 115"/>
            <p:cNvSpPr txBox="1">
              <a:spLocks noChangeArrowheads="1"/>
            </p:cNvSpPr>
            <p:nvPr/>
          </p:nvSpPr>
          <p:spPr bwMode="auto">
            <a:xfrm>
              <a:off x="528" y="816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/>
              <a:r>
                <a:rPr lang="en-US" sz="2403"/>
                <a:t>D</a:t>
              </a:r>
            </a:p>
          </p:txBody>
        </p:sp>
        <p:sp>
          <p:nvSpPr>
            <p:cNvPr id="306292" name="Text Box 116"/>
            <p:cNvSpPr txBox="1">
              <a:spLocks noChangeArrowheads="1"/>
            </p:cNvSpPr>
            <p:nvPr/>
          </p:nvSpPr>
          <p:spPr bwMode="auto">
            <a:xfrm>
              <a:off x="528" y="1728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/>
              <a:r>
                <a:rPr lang="en-US" sz="2403"/>
                <a:t>C</a:t>
              </a:r>
            </a:p>
          </p:txBody>
        </p:sp>
      </p:grpSp>
      <p:sp>
        <p:nvSpPr>
          <p:cNvPr id="306293" name="Text Box 117"/>
          <p:cNvSpPr txBox="1">
            <a:spLocks noChangeArrowheads="1"/>
          </p:cNvSpPr>
          <p:nvPr/>
        </p:nvSpPr>
        <p:spPr bwMode="auto">
          <a:xfrm>
            <a:off x="839366" y="1680321"/>
            <a:ext cx="763060" cy="30852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r>
              <a:rPr lang="en-US" sz="1402">
                <a:solidFill>
                  <a:srgbClr val="0000FF"/>
                </a:solidFill>
              </a:rPr>
              <a:t>Data</a:t>
            </a:r>
          </a:p>
        </p:txBody>
      </p:sp>
      <p:sp>
        <p:nvSpPr>
          <p:cNvPr id="306294" name="Text Box 118"/>
          <p:cNvSpPr txBox="1">
            <a:spLocks noChangeArrowheads="1"/>
          </p:cNvSpPr>
          <p:nvPr/>
        </p:nvSpPr>
        <p:spPr bwMode="auto">
          <a:xfrm>
            <a:off x="839366" y="3053829"/>
            <a:ext cx="763060" cy="30852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r>
              <a:rPr lang="en-US" sz="1402">
                <a:solidFill>
                  <a:srgbClr val="0000FF"/>
                </a:solidFill>
              </a:rPr>
              <a:t>Clock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81530" y="4122113"/>
            <a:ext cx="4075715" cy="2094384"/>
            <a:chOff x="381000" y="4114800"/>
            <a:chExt cx="4070054" cy="2091475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55650" y="4794250"/>
              <a:ext cx="3695404" cy="1219200"/>
            </a:xfrm>
            <a:prstGeom prst="rect">
              <a:avLst/>
            </a:prstGeom>
          </p:spPr>
        </p:pic>
        <p:sp>
          <p:nvSpPr>
            <p:cNvPr id="306213" name="Text Box 37"/>
            <p:cNvSpPr txBox="1">
              <a:spLocks noChangeArrowheads="1"/>
            </p:cNvSpPr>
            <p:nvPr/>
          </p:nvSpPr>
          <p:spPr bwMode="auto">
            <a:xfrm>
              <a:off x="381000" y="4114800"/>
              <a:ext cx="1143903" cy="4621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l"/>
              <a:r>
                <a:rPr lang="en-US" sz="2403"/>
                <a:t>Latching</a:t>
              </a:r>
            </a:p>
          </p:txBody>
        </p:sp>
        <p:sp>
          <p:nvSpPr>
            <p:cNvPr id="306214" name="Text Box 38"/>
            <p:cNvSpPr txBox="1">
              <a:spLocks noChangeArrowheads="1"/>
            </p:cNvSpPr>
            <p:nvPr/>
          </p:nvSpPr>
          <p:spPr bwMode="auto">
            <a:xfrm>
              <a:off x="533400" y="56388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06298" name="Text Box 122"/>
            <p:cNvSpPr txBox="1">
              <a:spLocks noChangeArrowheads="1"/>
            </p:cNvSpPr>
            <p:nvPr/>
          </p:nvSpPr>
          <p:spPr bwMode="auto">
            <a:xfrm>
              <a:off x="533400" y="46482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306300" name="Text Box 124"/>
            <p:cNvSpPr txBox="1">
              <a:spLocks noChangeArrowheads="1"/>
            </p:cNvSpPr>
            <p:nvPr/>
          </p:nvSpPr>
          <p:spPr bwMode="auto">
            <a:xfrm>
              <a:off x="1600200" y="46482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  <p:sp>
          <p:nvSpPr>
            <p:cNvPr id="306301" name="Text Box 125"/>
            <p:cNvSpPr txBox="1">
              <a:spLocks noChangeArrowheads="1"/>
            </p:cNvSpPr>
            <p:nvPr/>
          </p:nvSpPr>
          <p:spPr bwMode="auto">
            <a:xfrm>
              <a:off x="2286000" y="46482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  <p:sp>
          <p:nvSpPr>
            <p:cNvPr id="306302" name="Text Box 126"/>
            <p:cNvSpPr txBox="1">
              <a:spLocks noChangeArrowheads="1"/>
            </p:cNvSpPr>
            <p:nvPr/>
          </p:nvSpPr>
          <p:spPr bwMode="auto">
            <a:xfrm>
              <a:off x="2971800" y="46482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  <p:sp>
          <p:nvSpPr>
            <p:cNvPr id="306303" name="Text Box 127"/>
            <p:cNvSpPr txBox="1">
              <a:spLocks noChangeArrowheads="1"/>
            </p:cNvSpPr>
            <p:nvPr/>
          </p:nvSpPr>
          <p:spPr bwMode="auto">
            <a:xfrm>
              <a:off x="3505200" y="46482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306305" name="Text Box 129"/>
            <p:cNvSpPr txBox="1">
              <a:spLocks noChangeArrowheads="1"/>
            </p:cNvSpPr>
            <p:nvPr/>
          </p:nvSpPr>
          <p:spPr bwMode="auto">
            <a:xfrm>
              <a:off x="2286000" y="58674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306306" name="Text Box 130"/>
            <p:cNvSpPr txBox="1">
              <a:spLocks noChangeArrowheads="1"/>
            </p:cNvSpPr>
            <p:nvPr/>
          </p:nvSpPr>
          <p:spPr bwMode="auto">
            <a:xfrm>
              <a:off x="2971800" y="58674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306307" name="Text Box 131"/>
            <p:cNvSpPr txBox="1">
              <a:spLocks noChangeArrowheads="1"/>
            </p:cNvSpPr>
            <p:nvPr/>
          </p:nvSpPr>
          <p:spPr bwMode="auto">
            <a:xfrm>
              <a:off x="3505200" y="58674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807277" y="4122113"/>
            <a:ext cx="3808940" cy="2094384"/>
            <a:chOff x="4800600" y="4114800"/>
            <a:chExt cx="3803650" cy="2091475"/>
          </a:xfrm>
        </p:grpSpPr>
        <p:pic>
          <p:nvPicPr>
            <p:cNvPr id="147" name="Picture 14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022850" y="4870450"/>
              <a:ext cx="3581400" cy="1181587"/>
            </a:xfrm>
            <a:prstGeom prst="rect">
              <a:avLst/>
            </a:prstGeom>
          </p:spPr>
        </p:pic>
        <p:sp>
          <p:nvSpPr>
            <p:cNvPr id="306215" name="Text Box 39"/>
            <p:cNvSpPr txBox="1">
              <a:spLocks noChangeArrowheads="1"/>
            </p:cNvSpPr>
            <p:nvPr/>
          </p:nvSpPr>
          <p:spPr bwMode="auto">
            <a:xfrm>
              <a:off x="4800600" y="56388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06231" name="Text Box 55"/>
            <p:cNvSpPr txBox="1">
              <a:spLocks noChangeArrowheads="1"/>
            </p:cNvSpPr>
            <p:nvPr/>
          </p:nvSpPr>
          <p:spPr bwMode="auto">
            <a:xfrm>
              <a:off x="4953000" y="4114800"/>
              <a:ext cx="973985" cy="4621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l"/>
              <a:r>
                <a:rPr lang="en-US" sz="2403"/>
                <a:t>Storing</a:t>
              </a:r>
            </a:p>
          </p:txBody>
        </p:sp>
        <p:sp>
          <p:nvSpPr>
            <p:cNvPr id="306308" name="Text Box 132"/>
            <p:cNvSpPr txBox="1">
              <a:spLocks noChangeArrowheads="1"/>
            </p:cNvSpPr>
            <p:nvPr/>
          </p:nvSpPr>
          <p:spPr bwMode="auto">
            <a:xfrm>
              <a:off x="4800600" y="4716463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306309" name="Text Box 133"/>
            <p:cNvSpPr txBox="1">
              <a:spLocks noChangeArrowheads="1"/>
            </p:cNvSpPr>
            <p:nvPr/>
          </p:nvSpPr>
          <p:spPr bwMode="auto">
            <a:xfrm>
              <a:off x="5867400" y="4716463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  <p:sp>
          <p:nvSpPr>
            <p:cNvPr id="306310" name="Text Box 134"/>
            <p:cNvSpPr txBox="1">
              <a:spLocks noChangeArrowheads="1"/>
            </p:cNvSpPr>
            <p:nvPr/>
          </p:nvSpPr>
          <p:spPr bwMode="auto">
            <a:xfrm>
              <a:off x="7696200" y="48006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q</a:t>
              </a:r>
            </a:p>
          </p:txBody>
        </p:sp>
        <p:sp>
          <p:nvSpPr>
            <p:cNvPr id="306311" name="Text Box 135"/>
            <p:cNvSpPr txBox="1">
              <a:spLocks noChangeArrowheads="1"/>
            </p:cNvSpPr>
            <p:nvPr/>
          </p:nvSpPr>
          <p:spPr bwMode="auto">
            <a:xfrm>
              <a:off x="7696200" y="57150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!q</a:t>
              </a:r>
            </a:p>
          </p:txBody>
        </p:sp>
        <p:sp>
          <p:nvSpPr>
            <p:cNvPr id="306312" name="Text Box 136"/>
            <p:cNvSpPr txBox="1">
              <a:spLocks noChangeArrowheads="1"/>
            </p:cNvSpPr>
            <p:nvPr/>
          </p:nvSpPr>
          <p:spPr bwMode="auto">
            <a:xfrm>
              <a:off x="7162800" y="48006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!q</a:t>
              </a:r>
            </a:p>
          </p:txBody>
        </p:sp>
        <p:sp>
          <p:nvSpPr>
            <p:cNvPr id="306313" name="Text Box 137"/>
            <p:cNvSpPr txBox="1">
              <a:spLocks noChangeArrowheads="1"/>
            </p:cNvSpPr>
            <p:nvPr/>
          </p:nvSpPr>
          <p:spPr bwMode="auto">
            <a:xfrm>
              <a:off x="7162800" y="5783263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q</a:t>
              </a:r>
            </a:p>
          </p:txBody>
        </p:sp>
        <p:sp>
          <p:nvSpPr>
            <p:cNvPr id="306314" name="Text Box 138"/>
            <p:cNvSpPr txBox="1">
              <a:spLocks noChangeArrowheads="1"/>
            </p:cNvSpPr>
            <p:nvPr/>
          </p:nvSpPr>
          <p:spPr bwMode="auto">
            <a:xfrm>
              <a:off x="6477000" y="58674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06315" name="Text Box 139"/>
            <p:cNvSpPr txBox="1">
              <a:spLocks noChangeArrowheads="1"/>
            </p:cNvSpPr>
            <p:nvPr/>
          </p:nvSpPr>
          <p:spPr bwMode="auto">
            <a:xfrm>
              <a:off x="6477000" y="47244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00297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Transparent 1-Bit Latch</a:t>
            </a:r>
          </a:p>
        </p:txBody>
      </p:sp>
      <p:sp>
        <p:nvSpPr>
          <p:cNvPr id="307313" name="Rectangle 113"/>
          <p:cNvSpPr>
            <a:spLocks noGrp="1" noChangeArrowheads="1"/>
          </p:cNvSpPr>
          <p:nvPr>
            <p:ph type="body" idx="1"/>
          </p:nvPr>
        </p:nvSpPr>
        <p:spPr>
          <a:xfrm>
            <a:off x="290918" y="4045806"/>
            <a:ext cx="8306223" cy="2397280"/>
          </a:xfrm>
        </p:spPr>
        <p:txBody>
          <a:bodyPr/>
          <a:lstStyle/>
          <a:p>
            <a:pPr lvl="1"/>
            <a:r>
              <a:rPr lang="en-US"/>
              <a:t>When in latching mode, combinational propogation from D to Q+ and Q–</a:t>
            </a:r>
          </a:p>
          <a:p>
            <a:pPr lvl="1"/>
            <a:r>
              <a:rPr lang="en-US"/>
              <a:t>Value latched depends on value of D as C falls</a:t>
            </a:r>
          </a:p>
        </p:txBody>
      </p:sp>
      <p:grpSp>
        <p:nvGrpSpPr>
          <p:cNvPr id="307317" name="Group 117"/>
          <p:cNvGrpSpPr>
            <a:grpSpLocks/>
          </p:cNvGrpSpPr>
          <p:nvPr/>
        </p:nvGrpSpPr>
        <p:grpSpPr bwMode="auto">
          <a:xfrm>
            <a:off x="4730971" y="1204999"/>
            <a:ext cx="2975933" cy="2344819"/>
            <a:chOff x="2976" y="757"/>
            <a:chExt cx="1872" cy="1475"/>
          </a:xfrm>
        </p:grpSpPr>
        <p:grpSp>
          <p:nvGrpSpPr>
            <p:cNvPr id="307300" name="Group 100"/>
            <p:cNvGrpSpPr>
              <a:grpSpLocks/>
            </p:cNvGrpSpPr>
            <p:nvPr/>
          </p:nvGrpSpPr>
          <p:grpSpPr bwMode="auto">
            <a:xfrm>
              <a:off x="2976" y="1160"/>
              <a:ext cx="1628" cy="915"/>
              <a:chOff x="2880" y="2614"/>
              <a:chExt cx="1628" cy="915"/>
            </a:xfrm>
          </p:grpSpPr>
          <p:sp>
            <p:nvSpPr>
              <p:cNvPr id="307288" name="Freeform 88"/>
              <p:cNvSpPr>
                <a:spLocks/>
              </p:cNvSpPr>
              <p:nvPr/>
            </p:nvSpPr>
            <p:spPr bwMode="auto">
              <a:xfrm>
                <a:off x="3216" y="2614"/>
                <a:ext cx="58" cy="29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336" y="144"/>
                  </a:cxn>
                  <a:cxn ang="0">
                    <a:pos x="336" y="0"/>
                  </a:cxn>
                  <a:cxn ang="0">
                    <a:pos x="1392" y="0"/>
                  </a:cxn>
                  <a:cxn ang="0">
                    <a:pos x="1392" y="144"/>
                  </a:cxn>
                  <a:cxn ang="0">
                    <a:pos x="2160" y="144"/>
                  </a:cxn>
                </a:cxnLst>
                <a:rect l="0" t="0" r="r" b="b"/>
                <a:pathLst>
                  <a:path w="2160" h="144">
                    <a:moveTo>
                      <a:pt x="0" y="144"/>
                    </a:moveTo>
                    <a:lnTo>
                      <a:pt x="336" y="144"/>
                    </a:lnTo>
                    <a:lnTo>
                      <a:pt x="336" y="0"/>
                    </a:lnTo>
                    <a:lnTo>
                      <a:pt x="1392" y="0"/>
                    </a:lnTo>
                    <a:lnTo>
                      <a:pt x="1392" y="144"/>
                    </a:lnTo>
                    <a:lnTo>
                      <a:pt x="2160" y="144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  <p:sp>
            <p:nvSpPr>
              <p:cNvPr id="307289" name="Text Box 89"/>
              <p:cNvSpPr txBox="1">
                <a:spLocks noChangeArrowheads="1"/>
              </p:cNvSpPr>
              <p:nvPr/>
            </p:nvSpPr>
            <p:spPr bwMode="auto">
              <a:xfrm>
                <a:off x="2880" y="2654"/>
                <a:ext cx="336" cy="213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84" rIns="45784">
                <a:spAutoFit/>
              </a:bodyPr>
              <a:lstStyle/>
              <a:p>
                <a:pPr algn="r"/>
                <a:r>
                  <a:rPr lang="en-US" sz="1602"/>
                  <a:t>C</a:t>
                </a:r>
              </a:p>
            </p:txBody>
          </p:sp>
          <p:sp>
            <p:nvSpPr>
              <p:cNvPr id="307291" name="Freeform 91"/>
              <p:cNvSpPr>
                <a:spLocks/>
              </p:cNvSpPr>
              <p:nvPr/>
            </p:nvSpPr>
            <p:spPr bwMode="auto">
              <a:xfrm>
                <a:off x="3216" y="2902"/>
                <a:ext cx="58" cy="29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144" y="144"/>
                  </a:cxn>
                  <a:cxn ang="0">
                    <a:pos x="144" y="0"/>
                  </a:cxn>
                  <a:cxn ang="0">
                    <a:pos x="480" y="0"/>
                  </a:cxn>
                  <a:cxn ang="0">
                    <a:pos x="480" y="144"/>
                  </a:cxn>
                  <a:cxn ang="0">
                    <a:pos x="912" y="144"/>
                  </a:cxn>
                  <a:cxn ang="0">
                    <a:pos x="912" y="0"/>
                  </a:cxn>
                  <a:cxn ang="0">
                    <a:pos x="1248" y="0"/>
                  </a:cxn>
                  <a:cxn ang="0">
                    <a:pos x="1248" y="144"/>
                  </a:cxn>
                  <a:cxn ang="0">
                    <a:pos x="1584" y="144"/>
                  </a:cxn>
                  <a:cxn ang="0">
                    <a:pos x="1584" y="0"/>
                  </a:cxn>
                  <a:cxn ang="0">
                    <a:pos x="2160" y="0"/>
                  </a:cxn>
                </a:cxnLst>
                <a:rect l="0" t="0" r="r" b="b"/>
                <a:pathLst>
                  <a:path w="2160" h="144">
                    <a:moveTo>
                      <a:pt x="0" y="144"/>
                    </a:moveTo>
                    <a:lnTo>
                      <a:pt x="144" y="144"/>
                    </a:lnTo>
                    <a:lnTo>
                      <a:pt x="144" y="0"/>
                    </a:lnTo>
                    <a:lnTo>
                      <a:pt x="480" y="0"/>
                    </a:lnTo>
                    <a:lnTo>
                      <a:pt x="480" y="144"/>
                    </a:lnTo>
                    <a:lnTo>
                      <a:pt x="912" y="144"/>
                    </a:lnTo>
                    <a:lnTo>
                      <a:pt x="912" y="0"/>
                    </a:lnTo>
                    <a:lnTo>
                      <a:pt x="1248" y="0"/>
                    </a:lnTo>
                    <a:lnTo>
                      <a:pt x="1248" y="144"/>
                    </a:lnTo>
                    <a:lnTo>
                      <a:pt x="1584" y="144"/>
                    </a:lnTo>
                    <a:lnTo>
                      <a:pt x="1584" y="0"/>
                    </a:lnTo>
                    <a:lnTo>
                      <a:pt x="2160" y="0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  <p:sp>
            <p:nvSpPr>
              <p:cNvPr id="307292" name="Text Box 92"/>
              <p:cNvSpPr txBox="1">
                <a:spLocks noChangeArrowheads="1"/>
              </p:cNvSpPr>
              <p:nvPr/>
            </p:nvSpPr>
            <p:spPr bwMode="auto">
              <a:xfrm>
                <a:off x="2880" y="2928"/>
                <a:ext cx="336" cy="213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84" rIns="45784">
                <a:spAutoFit/>
              </a:bodyPr>
              <a:lstStyle/>
              <a:p>
                <a:pPr algn="r"/>
                <a:r>
                  <a:rPr lang="en-US" sz="1602"/>
                  <a:t>D</a:t>
                </a:r>
              </a:p>
            </p:txBody>
          </p:sp>
          <p:sp>
            <p:nvSpPr>
              <p:cNvPr id="307293" name="Freeform 93"/>
              <p:cNvSpPr>
                <a:spLocks/>
              </p:cNvSpPr>
              <p:nvPr/>
            </p:nvSpPr>
            <p:spPr bwMode="auto">
              <a:xfrm>
                <a:off x="3216" y="3238"/>
                <a:ext cx="58" cy="29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432" y="144"/>
                  </a:cxn>
                  <a:cxn ang="0">
                    <a:pos x="432" y="0"/>
                  </a:cxn>
                  <a:cxn ang="0">
                    <a:pos x="576" y="0"/>
                  </a:cxn>
                  <a:cxn ang="0">
                    <a:pos x="576" y="144"/>
                  </a:cxn>
                  <a:cxn ang="0">
                    <a:pos x="960" y="144"/>
                  </a:cxn>
                  <a:cxn ang="0">
                    <a:pos x="960" y="0"/>
                  </a:cxn>
                  <a:cxn ang="0">
                    <a:pos x="1296" y="0"/>
                  </a:cxn>
                  <a:cxn ang="0">
                    <a:pos x="1296" y="144"/>
                  </a:cxn>
                  <a:cxn ang="0">
                    <a:pos x="2160" y="144"/>
                  </a:cxn>
                </a:cxnLst>
                <a:rect l="0" t="0" r="r" b="b"/>
                <a:pathLst>
                  <a:path w="2160" h="144">
                    <a:moveTo>
                      <a:pt x="0" y="144"/>
                    </a:moveTo>
                    <a:lnTo>
                      <a:pt x="432" y="144"/>
                    </a:lnTo>
                    <a:lnTo>
                      <a:pt x="432" y="0"/>
                    </a:lnTo>
                    <a:lnTo>
                      <a:pt x="576" y="0"/>
                    </a:lnTo>
                    <a:lnTo>
                      <a:pt x="576" y="144"/>
                    </a:lnTo>
                    <a:lnTo>
                      <a:pt x="960" y="144"/>
                    </a:lnTo>
                    <a:lnTo>
                      <a:pt x="960" y="0"/>
                    </a:lnTo>
                    <a:lnTo>
                      <a:pt x="1296" y="0"/>
                    </a:lnTo>
                    <a:lnTo>
                      <a:pt x="1296" y="144"/>
                    </a:lnTo>
                    <a:lnTo>
                      <a:pt x="2160" y="144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  <p:sp>
            <p:nvSpPr>
              <p:cNvPr id="307294" name="Freeform 94"/>
              <p:cNvSpPr>
                <a:spLocks/>
              </p:cNvSpPr>
              <p:nvPr/>
            </p:nvSpPr>
            <p:spPr bwMode="auto">
              <a:xfrm>
                <a:off x="3522" y="2932"/>
                <a:ext cx="58" cy="291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84" y="42"/>
                  </a:cxn>
                  <a:cxn ang="0">
                    <a:pos x="96" y="78"/>
                  </a:cxn>
                  <a:cxn ang="0">
                    <a:pos x="102" y="96"/>
                  </a:cxn>
                  <a:cxn ang="0">
                    <a:pos x="96" y="228"/>
                  </a:cxn>
                  <a:cxn ang="0">
                    <a:pos x="36" y="336"/>
                  </a:cxn>
                  <a:cxn ang="0">
                    <a:pos x="12" y="408"/>
                  </a:cxn>
                  <a:cxn ang="0">
                    <a:pos x="0" y="444"/>
                  </a:cxn>
                  <a:cxn ang="0">
                    <a:pos x="114" y="636"/>
                  </a:cxn>
                </a:cxnLst>
                <a:rect l="0" t="0" r="r" b="b"/>
                <a:pathLst>
                  <a:path w="114" h="636">
                    <a:moveTo>
                      <a:pt x="36" y="0"/>
                    </a:moveTo>
                    <a:cubicBezTo>
                      <a:pt x="60" y="8"/>
                      <a:pt x="66" y="24"/>
                      <a:pt x="84" y="42"/>
                    </a:cubicBezTo>
                    <a:cubicBezTo>
                      <a:pt x="88" y="54"/>
                      <a:pt x="92" y="66"/>
                      <a:pt x="96" y="78"/>
                    </a:cubicBezTo>
                    <a:cubicBezTo>
                      <a:pt x="98" y="84"/>
                      <a:pt x="102" y="96"/>
                      <a:pt x="102" y="96"/>
                    </a:cubicBezTo>
                    <a:cubicBezTo>
                      <a:pt x="100" y="140"/>
                      <a:pt x="101" y="184"/>
                      <a:pt x="96" y="228"/>
                    </a:cubicBezTo>
                    <a:cubicBezTo>
                      <a:pt x="91" y="273"/>
                      <a:pt x="49" y="297"/>
                      <a:pt x="36" y="336"/>
                    </a:cubicBezTo>
                    <a:cubicBezTo>
                      <a:pt x="28" y="360"/>
                      <a:pt x="20" y="384"/>
                      <a:pt x="12" y="408"/>
                    </a:cubicBezTo>
                    <a:cubicBezTo>
                      <a:pt x="8" y="420"/>
                      <a:pt x="0" y="444"/>
                      <a:pt x="0" y="444"/>
                    </a:cubicBezTo>
                    <a:cubicBezTo>
                      <a:pt x="4" y="520"/>
                      <a:pt x="6" y="636"/>
                      <a:pt x="114" y="636"/>
                    </a:cubicBezTo>
                  </a:path>
                </a:pathLst>
              </a:custGeom>
              <a:noFill/>
              <a:ln w="19050" cap="flat" cmpd="sng">
                <a:solidFill>
                  <a:srgbClr val="FF3300"/>
                </a:solidFill>
                <a:prstDash val="solid"/>
                <a:round/>
                <a:headEnd type="none" w="med" len="med"/>
                <a:tailEnd type="triangl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  <p:sp>
            <p:nvSpPr>
              <p:cNvPr id="307296" name="Freeform 96"/>
              <p:cNvSpPr>
                <a:spLocks/>
              </p:cNvSpPr>
              <p:nvPr/>
            </p:nvSpPr>
            <p:spPr bwMode="auto">
              <a:xfrm>
                <a:off x="3696" y="3082"/>
                <a:ext cx="58" cy="29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8" y="36"/>
                  </a:cxn>
                  <a:cxn ang="0">
                    <a:pos x="60" y="72"/>
                  </a:cxn>
                  <a:cxn ang="0">
                    <a:pos x="6" y="282"/>
                  </a:cxn>
                  <a:cxn ang="0">
                    <a:pos x="84" y="384"/>
                  </a:cxn>
                </a:cxnLst>
                <a:rect l="0" t="0" r="r" b="b"/>
                <a:pathLst>
                  <a:path w="84" h="384">
                    <a:moveTo>
                      <a:pt x="0" y="0"/>
                    </a:moveTo>
                    <a:cubicBezTo>
                      <a:pt x="21" y="7"/>
                      <a:pt x="38" y="14"/>
                      <a:pt x="48" y="36"/>
                    </a:cubicBezTo>
                    <a:cubicBezTo>
                      <a:pt x="53" y="48"/>
                      <a:pt x="60" y="72"/>
                      <a:pt x="60" y="72"/>
                    </a:cubicBezTo>
                    <a:cubicBezTo>
                      <a:pt x="50" y="143"/>
                      <a:pt x="20" y="211"/>
                      <a:pt x="6" y="282"/>
                    </a:cubicBezTo>
                    <a:cubicBezTo>
                      <a:pt x="12" y="334"/>
                      <a:pt x="22" y="384"/>
                      <a:pt x="84" y="384"/>
                    </a:cubicBezTo>
                  </a:path>
                </a:pathLst>
              </a:custGeom>
              <a:noFill/>
              <a:ln w="19050" cap="flat" cmpd="sng">
                <a:solidFill>
                  <a:srgbClr val="FF3300"/>
                </a:solidFill>
                <a:prstDash val="solid"/>
                <a:round/>
                <a:headEnd type="none" w="med" len="med"/>
                <a:tailEnd type="triangl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  <p:sp>
            <p:nvSpPr>
              <p:cNvPr id="307297" name="Freeform 97"/>
              <p:cNvSpPr>
                <a:spLocks/>
              </p:cNvSpPr>
              <p:nvPr/>
            </p:nvSpPr>
            <p:spPr bwMode="auto">
              <a:xfrm>
                <a:off x="4114" y="3064"/>
                <a:ext cx="58" cy="291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62" y="36"/>
                  </a:cxn>
                  <a:cxn ang="0">
                    <a:pos x="74" y="72"/>
                  </a:cxn>
                  <a:cxn ang="0">
                    <a:pos x="20" y="282"/>
                  </a:cxn>
                  <a:cxn ang="0">
                    <a:pos x="62" y="372"/>
                  </a:cxn>
                </a:cxnLst>
                <a:rect l="0" t="0" r="r" b="b"/>
                <a:pathLst>
                  <a:path w="74" h="372">
                    <a:moveTo>
                      <a:pt x="14" y="0"/>
                    </a:moveTo>
                    <a:cubicBezTo>
                      <a:pt x="35" y="7"/>
                      <a:pt x="52" y="14"/>
                      <a:pt x="62" y="36"/>
                    </a:cubicBezTo>
                    <a:cubicBezTo>
                      <a:pt x="67" y="48"/>
                      <a:pt x="74" y="72"/>
                      <a:pt x="74" y="72"/>
                    </a:cubicBezTo>
                    <a:cubicBezTo>
                      <a:pt x="64" y="143"/>
                      <a:pt x="34" y="211"/>
                      <a:pt x="20" y="282"/>
                    </a:cubicBezTo>
                    <a:cubicBezTo>
                      <a:pt x="26" y="334"/>
                      <a:pt x="0" y="372"/>
                      <a:pt x="62" y="372"/>
                    </a:cubicBezTo>
                  </a:path>
                </a:pathLst>
              </a:custGeom>
              <a:noFill/>
              <a:ln w="19050" cap="flat" cmpd="sng">
                <a:solidFill>
                  <a:srgbClr val="FF3300"/>
                </a:solidFill>
                <a:prstDash val="solid"/>
                <a:round/>
                <a:headEnd type="none" w="med" len="med"/>
                <a:tailEnd type="triangl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  <p:sp>
            <p:nvSpPr>
              <p:cNvPr id="307298" name="Freeform 98"/>
              <p:cNvSpPr>
                <a:spLocks/>
              </p:cNvSpPr>
              <p:nvPr/>
            </p:nvSpPr>
            <p:spPr bwMode="auto">
              <a:xfrm>
                <a:off x="4450" y="3064"/>
                <a:ext cx="58" cy="291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62" y="36"/>
                  </a:cxn>
                  <a:cxn ang="0">
                    <a:pos x="74" y="72"/>
                  </a:cxn>
                  <a:cxn ang="0">
                    <a:pos x="20" y="282"/>
                  </a:cxn>
                  <a:cxn ang="0">
                    <a:pos x="62" y="372"/>
                  </a:cxn>
                </a:cxnLst>
                <a:rect l="0" t="0" r="r" b="b"/>
                <a:pathLst>
                  <a:path w="74" h="372">
                    <a:moveTo>
                      <a:pt x="14" y="0"/>
                    </a:moveTo>
                    <a:cubicBezTo>
                      <a:pt x="35" y="7"/>
                      <a:pt x="52" y="14"/>
                      <a:pt x="62" y="36"/>
                    </a:cubicBezTo>
                    <a:cubicBezTo>
                      <a:pt x="67" y="48"/>
                      <a:pt x="74" y="72"/>
                      <a:pt x="74" y="72"/>
                    </a:cubicBezTo>
                    <a:cubicBezTo>
                      <a:pt x="64" y="143"/>
                      <a:pt x="34" y="211"/>
                      <a:pt x="20" y="282"/>
                    </a:cubicBezTo>
                    <a:cubicBezTo>
                      <a:pt x="26" y="334"/>
                      <a:pt x="0" y="372"/>
                      <a:pt x="62" y="372"/>
                    </a:cubicBezTo>
                  </a:path>
                </a:pathLst>
              </a:custGeom>
              <a:noFill/>
              <a:ln w="19050" cap="flat" cmpd="sng">
                <a:solidFill>
                  <a:srgbClr val="FF3300"/>
                </a:solidFill>
                <a:prstDash val="solid"/>
                <a:round/>
                <a:headEnd type="none" w="med" len="med"/>
                <a:tailEnd type="triangl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  <p:sp>
            <p:nvSpPr>
              <p:cNvPr id="307299" name="Text Box 99"/>
              <p:cNvSpPr txBox="1">
                <a:spLocks noChangeArrowheads="1"/>
              </p:cNvSpPr>
              <p:nvPr/>
            </p:nvSpPr>
            <p:spPr bwMode="auto">
              <a:xfrm>
                <a:off x="2880" y="3264"/>
                <a:ext cx="336" cy="213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84" rIns="45784">
                <a:spAutoFit/>
              </a:bodyPr>
              <a:lstStyle/>
              <a:p>
                <a:pPr algn="r"/>
                <a:r>
                  <a:rPr lang="en-US" sz="1602"/>
                  <a:t>Q+</a:t>
                </a:r>
              </a:p>
            </p:txBody>
          </p:sp>
        </p:grpSp>
        <p:sp>
          <p:nvSpPr>
            <p:cNvPr id="307314" name="Text Box 114"/>
            <p:cNvSpPr txBox="1">
              <a:spLocks noChangeArrowheads="1"/>
            </p:cNvSpPr>
            <p:nvPr/>
          </p:nvSpPr>
          <p:spPr bwMode="auto">
            <a:xfrm>
              <a:off x="3667" y="2019"/>
              <a:ext cx="303" cy="21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l"/>
              <a:r>
                <a:rPr lang="en-US" sz="1602"/>
                <a:t>Time</a:t>
              </a:r>
            </a:p>
          </p:txBody>
        </p:sp>
        <p:sp>
          <p:nvSpPr>
            <p:cNvPr id="307315" name="Line 115"/>
            <p:cNvSpPr>
              <a:spLocks noChangeShapeType="1"/>
            </p:cNvSpPr>
            <p:nvPr/>
          </p:nvSpPr>
          <p:spPr bwMode="auto">
            <a:xfrm>
              <a:off x="4032" y="2112"/>
              <a:ext cx="816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7316" name="Text Box 116"/>
            <p:cNvSpPr txBox="1">
              <a:spLocks noChangeArrowheads="1"/>
            </p:cNvSpPr>
            <p:nvPr/>
          </p:nvSpPr>
          <p:spPr bwMode="auto">
            <a:xfrm>
              <a:off x="3283" y="757"/>
              <a:ext cx="951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l"/>
              <a:r>
                <a:rPr lang="en-US" sz="2403"/>
                <a:t>Changing D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98865" y="1216127"/>
            <a:ext cx="4075715" cy="2094384"/>
            <a:chOff x="381000" y="4114800"/>
            <a:chExt cx="4070054" cy="2091475"/>
          </a:xfrm>
        </p:grpSpPr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55650" y="4794250"/>
              <a:ext cx="3695404" cy="1219200"/>
            </a:xfrm>
            <a:prstGeom prst="rect">
              <a:avLst/>
            </a:prstGeom>
          </p:spPr>
        </p:pic>
        <p:sp>
          <p:nvSpPr>
            <p:cNvPr id="33" name="Text Box 37"/>
            <p:cNvSpPr txBox="1">
              <a:spLocks noChangeArrowheads="1"/>
            </p:cNvSpPr>
            <p:nvPr/>
          </p:nvSpPr>
          <p:spPr bwMode="auto">
            <a:xfrm>
              <a:off x="381000" y="4114800"/>
              <a:ext cx="1143903" cy="4621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l"/>
              <a:r>
                <a:rPr lang="en-US" sz="2403"/>
                <a:t>Latching</a:t>
              </a:r>
            </a:p>
          </p:txBody>
        </p:sp>
        <p:sp>
          <p:nvSpPr>
            <p:cNvPr id="34" name="Text Box 38"/>
            <p:cNvSpPr txBox="1">
              <a:spLocks noChangeArrowheads="1"/>
            </p:cNvSpPr>
            <p:nvPr/>
          </p:nvSpPr>
          <p:spPr bwMode="auto">
            <a:xfrm>
              <a:off x="533400" y="56388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5" name="Text Box 122"/>
            <p:cNvSpPr txBox="1">
              <a:spLocks noChangeArrowheads="1"/>
            </p:cNvSpPr>
            <p:nvPr/>
          </p:nvSpPr>
          <p:spPr bwMode="auto">
            <a:xfrm>
              <a:off x="533400" y="46482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36" name="Text Box 124"/>
            <p:cNvSpPr txBox="1">
              <a:spLocks noChangeArrowheads="1"/>
            </p:cNvSpPr>
            <p:nvPr/>
          </p:nvSpPr>
          <p:spPr bwMode="auto">
            <a:xfrm>
              <a:off x="1600200" y="46482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  <p:sp>
          <p:nvSpPr>
            <p:cNvPr id="37" name="Text Box 125"/>
            <p:cNvSpPr txBox="1">
              <a:spLocks noChangeArrowheads="1"/>
            </p:cNvSpPr>
            <p:nvPr/>
          </p:nvSpPr>
          <p:spPr bwMode="auto">
            <a:xfrm>
              <a:off x="2286000" y="46482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  <p:sp>
          <p:nvSpPr>
            <p:cNvPr id="38" name="Text Box 126"/>
            <p:cNvSpPr txBox="1">
              <a:spLocks noChangeArrowheads="1"/>
            </p:cNvSpPr>
            <p:nvPr/>
          </p:nvSpPr>
          <p:spPr bwMode="auto">
            <a:xfrm>
              <a:off x="2971800" y="46482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  <p:sp>
          <p:nvSpPr>
            <p:cNvPr id="39" name="Text Box 127"/>
            <p:cNvSpPr txBox="1">
              <a:spLocks noChangeArrowheads="1"/>
            </p:cNvSpPr>
            <p:nvPr/>
          </p:nvSpPr>
          <p:spPr bwMode="auto">
            <a:xfrm>
              <a:off x="3505200" y="46482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40" name="Text Box 129"/>
            <p:cNvSpPr txBox="1">
              <a:spLocks noChangeArrowheads="1"/>
            </p:cNvSpPr>
            <p:nvPr/>
          </p:nvSpPr>
          <p:spPr bwMode="auto">
            <a:xfrm>
              <a:off x="2286000" y="58674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41" name="Text Box 130"/>
            <p:cNvSpPr txBox="1">
              <a:spLocks noChangeArrowheads="1"/>
            </p:cNvSpPr>
            <p:nvPr/>
          </p:nvSpPr>
          <p:spPr bwMode="auto">
            <a:xfrm>
              <a:off x="2971800" y="58674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42" name="Text Box 131"/>
            <p:cNvSpPr txBox="1">
              <a:spLocks noChangeArrowheads="1"/>
            </p:cNvSpPr>
            <p:nvPr/>
          </p:nvSpPr>
          <p:spPr bwMode="auto">
            <a:xfrm>
              <a:off x="3505200" y="5867400"/>
              <a:ext cx="381000" cy="338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r>
                <a:rPr lang="en-US" sz="1602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65520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365" name="Rectangle 117"/>
          <p:cNvSpPr>
            <a:spLocks noChangeArrowheads="1"/>
          </p:cNvSpPr>
          <p:nvPr/>
        </p:nvSpPr>
        <p:spPr bwMode="auto">
          <a:xfrm>
            <a:off x="3738993" y="2479074"/>
            <a:ext cx="4730971" cy="462757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84" rIns="45784" anchor="ctr">
            <a:spAutoFit/>
          </a:bodyPr>
          <a:lstStyle/>
          <a:p>
            <a:endParaRPr lang="en-US" sz="2403"/>
          </a:p>
        </p:txBody>
      </p:sp>
      <p:sp>
        <p:nvSpPr>
          <p:cNvPr id="309250" name="Rectangle 2"/>
          <p:cNvSpPr>
            <a:spLocks noChangeArrowheads="1"/>
          </p:cNvSpPr>
          <p:nvPr/>
        </p:nvSpPr>
        <p:spPr bwMode="auto">
          <a:xfrm>
            <a:off x="5341418" y="2479074"/>
            <a:ext cx="92527" cy="462757"/>
          </a:xfrm>
          <a:prstGeom prst="rect">
            <a:avLst/>
          </a:prstGeom>
          <a:solidFill>
            <a:srgbClr val="FFCCFF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 anchor="ctr">
            <a:spAutoFit/>
          </a:bodyPr>
          <a:lstStyle/>
          <a:p>
            <a:endParaRPr lang="en-US" sz="2403"/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Edge-Triggered Latch</a:t>
            </a:r>
          </a:p>
        </p:txBody>
      </p:sp>
      <p:sp>
        <p:nvSpPr>
          <p:cNvPr id="309388" name="Rectangle 140"/>
          <p:cNvSpPr>
            <a:spLocks noGrp="1" noChangeArrowheads="1"/>
          </p:cNvSpPr>
          <p:nvPr>
            <p:ph type="body" idx="1"/>
          </p:nvPr>
        </p:nvSpPr>
        <p:spPr>
          <a:xfrm>
            <a:off x="4654665" y="4045806"/>
            <a:ext cx="3942476" cy="2397280"/>
          </a:xfrm>
        </p:spPr>
        <p:txBody>
          <a:bodyPr/>
          <a:lstStyle/>
          <a:p>
            <a:pPr lvl="1"/>
            <a:r>
              <a:rPr lang="en-US"/>
              <a:t>Only in latching mode for brief period</a:t>
            </a:r>
          </a:p>
          <a:p>
            <a:pPr lvl="2"/>
            <a:r>
              <a:rPr lang="en-US"/>
              <a:t>Rising clock edge</a:t>
            </a:r>
          </a:p>
          <a:p>
            <a:pPr lvl="1"/>
            <a:r>
              <a:rPr lang="en-US"/>
              <a:t>Value latched depends on data as clock rises</a:t>
            </a:r>
          </a:p>
          <a:p>
            <a:pPr lvl="1"/>
            <a:r>
              <a:rPr lang="en-US"/>
              <a:t>Output remains stable at all other times</a:t>
            </a:r>
          </a:p>
        </p:txBody>
      </p:sp>
      <p:sp>
        <p:nvSpPr>
          <p:cNvPr id="309254" name="Line 6"/>
          <p:cNvSpPr>
            <a:spLocks noChangeShapeType="1"/>
          </p:cNvSpPr>
          <p:nvPr/>
        </p:nvSpPr>
        <p:spPr bwMode="auto">
          <a:xfrm>
            <a:off x="3891605" y="3053829"/>
            <a:ext cx="915672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55" name="Line 7"/>
          <p:cNvSpPr>
            <a:spLocks noChangeShapeType="1"/>
          </p:cNvSpPr>
          <p:nvPr/>
        </p:nvSpPr>
        <p:spPr bwMode="auto">
          <a:xfrm>
            <a:off x="5497210" y="2425895"/>
            <a:ext cx="456247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56" name="Line 8"/>
          <p:cNvSpPr>
            <a:spLocks noChangeShapeType="1"/>
          </p:cNvSpPr>
          <p:nvPr/>
        </p:nvSpPr>
        <p:spPr bwMode="auto">
          <a:xfrm flipV="1">
            <a:off x="5420904" y="2162003"/>
            <a:ext cx="534142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57" name="Freeform 9"/>
          <p:cNvSpPr>
            <a:spLocks/>
          </p:cNvSpPr>
          <p:nvPr/>
        </p:nvSpPr>
        <p:spPr bwMode="auto">
          <a:xfrm>
            <a:off x="5875561" y="2044365"/>
            <a:ext cx="651780" cy="440349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0" y="0"/>
              </a:cxn>
              <a:cxn ang="0">
                <a:pos x="190" y="0"/>
              </a:cxn>
              <a:cxn ang="0">
                <a:pos x="227" y="3"/>
              </a:cxn>
              <a:cxn ang="0">
                <a:pos x="262" y="11"/>
              </a:cxn>
              <a:cxn ang="0">
                <a:pos x="292" y="22"/>
              </a:cxn>
              <a:cxn ang="0">
                <a:pos x="322" y="40"/>
              </a:cxn>
              <a:cxn ang="0">
                <a:pos x="372" y="81"/>
              </a:cxn>
              <a:cxn ang="0">
                <a:pos x="410" y="140"/>
              </a:cxn>
              <a:cxn ang="0">
                <a:pos x="410" y="140"/>
              </a:cxn>
              <a:cxn ang="0">
                <a:pos x="372" y="195"/>
              </a:cxn>
              <a:cxn ang="0">
                <a:pos x="322" y="240"/>
              </a:cxn>
              <a:cxn ang="0">
                <a:pos x="292" y="254"/>
              </a:cxn>
              <a:cxn ang="0">
                <a:pos x="262" y="266"/>
              </a:cxn>
              <a:cxn ang="0">
                <a:pos x="227" y="273"/>
              </a:cxn>
              <a:cxn ang="0">
                <a:pos x="190" y="277"/>
              </a:cxn>
              <a:cxn ang="0">
                <a:pos x="19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22" y="247"/>
              </a:cxn>
              <a:cxn ang="0">
                <a:pos x="38" y="214"/>
              </a:cxn>
              <a:cxn ang="0">
                <a:pos x="45" y="177"/>
              </a:cxn>
              <a:cxn ang="0">
                <a:pos x="49" y="140"/>
              </a:cxn>
              <a:cxn ang="0">
                <a:pos x="49" y="140"/>
              </a:cxn>
              <a:cxn ang="0">
                <a:pos x="45" y="99"/>
              </a:cxn>
              <a:cxn ang="0">
                <a:pos x="38" y="66"/>
              </a:cxn>
              <a:cxn ang="0">
                <a:pos x="22" y="33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0" h="277">
                <a:moveTo>
                  <a:pt x="0" y="0"/>
                </a:moveTo>
                <a:lnTo>
                  <a:pt x="190" y="0"/>
                </a:lnTo>
                <a:lnTo>
                  <a:pt x="190" y="0"/>
                </a:lnTo>
                <a:lnTo>
                  <a:pt x="227" y="3"/>
                </a:lnTo>
                <a:lnTo>
                  <a:pt x="262" y="11"/>
                </a:lnTo>
                <a:lnTo>
                  <a:pt x="292" y="22"/>
                </a:lnTo>
                <a:lnTo>
                  <a:pt x="322" y="40"/>
                </a:lnTo>
                <a:lnTo>
                  <a:pt x="372" y="81"/>
                </a:lnTo>
                <a:lnTo>
                  <a:pt x="410" y="140"/>
                </a:lnTo>
                <a:lnTo>
                  <a:pt x="410" y="140"/>
                </a:lnTo>
                <a:lnTo>
                  <a:pt x="372" y="195"/>
                </a:lnTo>
                <a:lnTo>
                  <a:pt x="322" y="240"/>
                </a:lnTo>
                <a:lnTo>
                  <a:pt x="292" y="254"/>
                </a:lnTo>
                <a:lnTo>
                  <a:pt x="262" y="266"/>
                </a:lnTo>
                <a:lnTo>
                  <a:pt x="227" y="273"/>
                </a:lnTo>
                <a:lnTo>
                  <a:pt x="190" y="277"/>
                </a:lnTo>
                <a:lnTo>
                  <a:pt x="19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22" y="247"/>
                </a:lnTo>
                <a:lnTo>
                  <a:pt x="38" y="214"/>
                </a:lnTo>
                <a:lnTo>
                  <a:pt x="45" y="177"/>
                </a:lnTo>
                <a:lnTo>
                  <a:pt x="49" y="140"/>
                </a:lnTo>
                <a:lnTo>
                  <a:pt x="49" y="140"/>
                </a:lnTo>
                <a:lnTo>
                  <a:pt x="45" y="99"/>
                </a:lnTo>
                <a:lnTo>
                  <a:pt x="38" y="66"/>
                </a:lnTo>
                <a:lnTo>
                  <a:pt x="22" y="3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58" name="Line 10"/>
          <p:cNvSpPr>
            <a:spLocks noChangeShapeType="1"/>
          </p:cNvSpPr>
          <p:nvPr/>
        </p:nvSpPr>
        <p:spPr bwMode="auto">
          <a:xfrm>
            <a:off x="7018561" y="2266924"/>
            <a:ext cx="691522" cy="635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grpSp>
        <p:nvGrpSpPr>
          <p:cNvPr id="309259" name="Group 11"/>
          <p:cNvGrpSpPr>
            <a:grpSpLocks/>
          </p:cNvGrpSpPr>
          <p:nvPr/>
        </p:nvGrpSpPr>
        <p:grpSpPr bwMode="auto">
          <a:xfrm>
            <a:off x="6716516" y="2120671"/>
            <a:ext cx="386299" cy="292506"/>
            <a:chOff x="2159" y="1440"/>
            <a:chExt cx="243" cy="184"/>
          </a:xfrm>
        </p:grpSpPr>
        <p:sp>
          <p:nvSpPr>
            <p:cNvPr id="309260" name="Freeform 12"/>
            <p:cNvSpPr>
              <a:spLocks/>
            </p:cNvSpPr>
            <p:nvPr/>
          </p:nvSpPr>
          <p:spPr bwMode="auto">
            <a:xfrm>
              <a:off x="2159" y="1440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9261" name="Freeform 13"/>
            <p:cNvSpPr>
              <a:spLocks/>
            </p:cNvSpPr>
            <p:nvPr/>
          </p:nvSpPr>
          <p:spPr bwMode="auto">
            <a:xfrm>
              <a:off x="2159" y="1440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9262" name="Freeform 14"/>
            <p:cNvSpPr>
              <a:spLocks/>
            </p:cNvSpPr>
            <p:nvPr/>
          </p:nvSpPr>
          <p:spPr bwMode="auto">
            <a:xfrm>
              <a:off x="2353" y="1506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9263" name="Freeform 15"/>
            <p:cNvSpPr>
              <a:spLocks/>
            </p:cNvSpPr>
            <p:nvPr/>
          </p:nvSpPr>
          <p:spPr bwMode="auto">
            <a:xfrm>
              <a:off x="2353" y="1506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</p:grpSp>
      <p:sp>
        <p:nvSpPr>
          <p:cNvPr id="309264" name="Line 16"/>
          <p:cNvSpPr>
            <a:spLocks noChangeShapeType="1"/>
          </p:cNvSpPr>
          <p:nvPr/>
        </p:nvSpPr>
        <p:spPr bwMode="auto">
          <a:xfrm>
            <a:off x="6489188" y="2273283"/>
            <a:ext cx="227329" cy="158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65" name="Freeform 17"/>
          <p:cNvSpPr>
            <a:spLocks/>
          </p:cNvSpPr>
          <p:nvPr/>
        </p:nvSpPr>
        <p:spPr bwMode="auto">
          <a:xfrm>
            <a:off x="5875561" y="2061851"/>
            <a:ext cx="651780" cy="4403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0" y="0"/>
              </a:cxn>
              <a:cxn ang="0">
                <a:pos x="190" y="0"/>
              </a:cxn>
              <a:cxn ang="0">
                <a:pos x="227" y="3"/>
              </a:cxn>
              <a:cxn ang="0">
                <a:pos x="262" y="11"/>
              </a:cxn>
              <a:cxn ang="0">
                <a:pos x="292" y="22"/>
              </a:cxn>
              <a:cxn ang="0">
                <a:pos x="322" y="40"/>
              </a:cxn>
              <a:cxn ang="0">
                <a:pos x="372" y="81"/>
              </a:cxn>
              <a:cxn ang="0">
                <a:pos x="410" y="140"/>
              </a:cxn>
              <a:cxn ang="0">
                <a:pos x="410" y="140"/>
              </a:cxn>
              <a:cxn ang="0">
                <a:pos x="372" y="195"/>
              </a:cxn>
              <a:cxn ang="0">
                <a:pos x="322" y="240"/>
              </a:cxn>
              <a:cxn ang="0">
                <a:pos x="292" y="254"/>
              </a:cxn>
              <a:cxn ang="0">
                <a:pos x="262" y="266"/>
              </a:cxn>
              <a:cxn ang="0">
                <a:pos x="227" y="273"/>
              </a:cxn>
              <a:cxn ang="0">
                <a:pos x="190" y="277"/>
              </a:cxn>
              <a:cxn ang="0">
                <a:pos x="19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22" y="247"/>
              </a:cxn>
              <a:cxn ang="0">
                <a:pos x="38" y="214"/>
              </a:cxn>
              <a:cxn ang="0">
                <a:pos x="45" y="177"/>
              </a:cxn>
              <a:cxn ang="0">
                <a:pos x="49" y="140"/>
              </a:cxn>
              <a:cxn ang="0">
                <a:pos x="49" y="140"/>
              </a:cxn>
              <a:cxn ang="0">
                <a:pos x="45" y="99"/>
              </a:cxn>
              <a:cxn ang="0">
                <a:pos x="38" y="66"/>
              </a:cxn>
              <a:cxn ang="0">
                <a:pos x="22" y="33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0" h="277">
                <a:moveTo>
                  <a:pt x="0" y="0"/>
                </a:moveTo>
                <a:lnTo>
                  <a:pt x="190" y="0"/>
                </a:lnTo>
                <a:lnTo>
                  <a:pt x="190" y="0"/>
                </a:lnTo>
                <a:lnTo>
                  <a:pt x="227" y="3"/>
                </a:lnTo>
                <a:lnTo>
                  <a:pt x="262" y="11"/>
                </a:lnTo>
                <a:lnTo>
                  <a:pt x="292" y="22"/>
                </a:lnTo>
                <a:lnTo>
                  <a:pt x="322" y="40"/>
                </a:lnTo>
                <a:lnTo>
                  <a:pt x="372" y="81"/>
                </a:lnTo>
                <a:lnTo>
                  <a:pt x="410" y="140"/>
                </a:lnTo>
                <a:lnTo>
                  <a:pt x="410" y="140"/>
                </a:lnTo>
                <a:lnTo>
                  <a:pt x="372" y="195"/>
                </a:lnTo>
                <a:lnTo>
                  <a:pt x="322" y="240"/>
                </a:lnTo>
                <a:lnTo>
                  <a:pt x="292" y="254"/>
                </a:lnTo>
                <a:lnTo>
                  <a:pt x="262" y="266"/>
                </a:lnTo>
                <a:lnTo>
                  <a:pt x="227" y="273"/>
                </a:lnTo>
                <a:lnTo>
                  <a:pt x="190" y="277"/>
                </a:lnTo>
                <a:lnTo>
                  <a:pt x="19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22" y="247"/>
                </a:lnTo>
                <a:lnTo>
                  <a:pt x="38" y="214"/>
                </a:lnTo>
                <a:lnTo>
                  <a:pt x="45" y="177"/>
                </a:lnTo>
                <a:lnTo>
                  <a:pt x="49" y="140"/>
                </a:lnTo>
                <a:lnTo>
                  <a:pt x="49" y="140"/>
                </a:lnTo>
                <a:lnTo>
                  <a:pt x="45" y="99"/>
                </a:lnTo>
                <a:lnTo>
                  <a:pt x="38" y="66"/>
                </a:lnTo>
                <a:lnTo>
                  <a:pt x="22" y="3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66" name="Line 18"/>
          <p:cNvSpPr>
            <a:spLocks noChangeShapeType="1"/>
          </p:cNvSpPr>
          <p:nvPr/>
        </p:nvSpPr>
        <p:spPr bwMode="auto">
          <a:xfrm flipV="1">
            <a:off x="5497210" y="2960037"/>
            <a:ext cx="456247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67" name="Line 19"/>
          <p:cNvSpPr>
            <a:spLocks noChangeShapeType="1"/>
          </p:cNvSpPr>
          <p:nvPr/>
        </p:nvSpPr>
        <p:spPr bwMode="auto">
          <a:xfrm>
            <a:off x="5420904" y="3230287"/>
            <a:ext cx="534142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68" name="Freeform 20"/>
          <p:cNvSpPr>
            <a:spLocks/>
          </p:cNvSpPr>
          <p:nvPr/>
        </p:nvSpPr>
        <p:spPr bwMode="auto">
          <a:xfrm flipV="1">
            <a:off x="5875561" y="2901217"/>
            <a:ext cx="651780" cy="4403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0" y="0"/>
              </a:cxn>
              <a:cxn ang="0">
                <a:pos x="190" y="0"/>
              </a:cxn>
              <a:cxn ang="0">
                <a:pos x="227" y="3"/>
              </a:cxn>
              <a:cxn ang="0">
                <a:pos x="262" y="11"/>
              </a:cxn>
              <a:cxn ang="0">
                <a:pos x="292" y="22"/>
              </a:cxn>
              <a:cxn ang="0">
                <a:pos x="322" y="40"/>
              </a:cxn>
              <a:cxn ang="0">
                <a:pos x="372" y="81"/>
              </a:cxn>
              <a:cxn ang="0">
                <a:pos x="410" y="140"/>
              </a:cxn>
              <a:cxn ang="0">
                <a:pos x="410" y="140"/>
              </a:cxn>
              <a:cxn ang="0">
                <a:pos x="372" y="195"/>
              </a:cxn>
              <a:cxn ang="0">
                <a:pos x="322" y="240"/>
              </a:cxn>
              <a:cxn ang="0">
                <a:pos x="292" y="254"/>
              </a:cxn>
              <a:cxn ang="0">
                <a:pos x="262" y="266"/>
              </a:cxn>
              <a:cxn ang="0">
                <a:pos x="227" y="273"/>
              </a:cxn>
              <a:cxn ang="0">
                <a:pos x="190" y="277"/>
              </a:cxn>
              <a:cxn ang="0">
                <a:pos x="19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22" y="247"/>
              </a:cxn>
              <a:cxn ang="0">
                <a:pos x="38" y="214"/>
              </a:cxn>
              <a:cxn ang="0">
                <a:pos x="45" y="177"/>
              </a:cxn>
              <a:cxn ang="0">
                <a:pos x="49" y="140"/>
              </a:cxn>
              <a:cxn ang="0">
                <a:pos x="49" y="140"/>
              </a:cxn>
              <a:cxn ang="0">
                <a:pos x="45" y="99"/>
              </a:cxn>
              <a:cxn ang="0">
                <a:pos x="38" y="66"/>
              </a:cxn>
              <a:cxn ang="0">
                <a:pos x="22" y="33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0" h="277">
                <a:moveTo>
                  <a:pt x="0" y="0"/>
                </a:moveTo>
                <a:lnTo>
                  <a:pt x="190" y="0"/>
                </a:lnTo>
                <a:lnTo>
                  <a:pt x="190" y="0"/>
                </a:lnTo>
                <a:lnTo>
                  <a:pt x="227" y="3"/>
                </a:lnTo>
                <a:lnTo>
                  <a:pt x="262" y="11"/>
                </a:lnTo>
                <a:lnTo>
                  <a:pt x="292" y="22"/>
                </a:lnTo>
                <a:lnTo>
                  <a:pt x="322" y="40"/>
                </a:lnTo>
                <a:lnTo>
                  <a:pt x="372" y="81"/>
                </a:lnTo>
                <a:lnTo>
                  <a:pt x="410" y="140"/>
                </a:lnTo>
                <a:lnTo>
                  <a:pt x="410" y="140"/>
                </a:lnTo>
                <a:lnTo>
                  <a:pt x="372" y="195"/>
                </a:lnTo>
                <a:lnTo>
                  <a:pt x="322" y="240"/>
                </a:lnTo>
                <a:lnTo>
                  <a:pt x="292" y="254"/>
                </a:lnTo>
                <a:lnTo>
                  <a:pt x="262" y="266"/>
                </a:lnTo>
                <a:lnTo>
                  <a:pt x="227" y="273"/>
                </a:lnTo>
                <a:lnTo>
                  <a:pt x="190" y="277"/>
                </a:lnTo>
                <a:lnTo>
                  <a:pt x="19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22" y="247"/>
                </a:lnTo>
                <a:lnTo>
                  <a:pt x="38" y="214"/>
                </a:lnTo>
                <a:lnTo>
                  <a:pt x="45" y="177"/>
                </a:lnTo>
                <a:lnTo>
                  <a:pt x="49" y="140"/>
                </a:lnTo>
                <a:lnTo>
                  <a:pt x="49" y="140"/>
                </a:lnTo>
                <a:lnTo>
                  <a:pt x="45" y="99"/>
                </a:lnTo>
                <a:lnTo>
                  <a:pt x="38" y="66"/>
                </a:lnTo>
                <a:lnTo>
                  <a:pt x="22" y="3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69" name="Line 21"/>
          <p:cNvSpPr>
            <a:spLocks noChangeShapeType="1"/>
          </p:cNvSpPr>
          <p:nvPr/>
        </p:nvSpPr>
        <p:spPr bwMode="auto">
          <a:xfrm flipV="1">
            <a:off x="7018561" y="3112649"/>
            <a:ext cx="691522" cy="635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grpSp>
        <p:nvGrpSpPr>
          <p:cNvPr id="309270" name="Group 22"/>
          <p:cNvGrpSpPr>
            <a:grpSpLocks/>
          </p:cNvGrpSpPr>
          <p:nvPr/>
        </p:nvGrpSpPr>
        <p:grpSpPr bwMode="auto">
          <a:xfrm flipV="1">
            <a:off x="6716516" y="2972754"/>
            <a:ext cx="386299" cy="292506"/>
            <a:chOff x="2159" y="1440"/>
            <a:chExt cx="243" cy="184"/>
          </a:xfrm>
        </p:grpSpPr>
        <p:sp>
          <p:nvSpPr>
            <p:cNvPr id="309271" name="Freeform 23"/>
            <p:cNvSpPr>
              <a:spLocks/>
            </p:cNvSpPr>
            <p:nvPr/>
          </p:nvSpPr>
          <p:spPr bwMode="auto">
            <a:xfrm>
              <a:off x="2159" y="1440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9272" name="Freeform 24"/>
            <p:cNvSpPr>
              <a:spLocks/>
            </p:cNvSpPr>
            <p:nvPr/>
          </p:nvSpPr>
          <p:spPr bwMode="auto">
            <a:xfrm>
              <a:off x="2159" y="1440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9273" name="Freeform 25"/>
            <p:cNvSpPr>
              <a:spLocks/>
            </p:cNvSpPr>
            <p:nvPr/>
          </p:nvSpPr>
          <p:spPr bwMode="auto">
            <a:xfrm>
              <a:off x="2353" y="1506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9274" name="Freeform 26"/>
            <p:cNvSpPr>
              <a:spLocks/>
            </p:cNvSpPr>
            <p:nvPr/>
          </p:nvSpPr>
          <p:spPr bwMode="auto">
            <a:xfrm>
              <a:off x="2353" y="1506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</p:grpSp>
      <p:sp>
        <p:nvSpPr>
          <p:cNvPr id="309275" name="Line 27"/>
          <p:cNvSpPr>
            <a:spLocks noChangeShapeType="1"/>
          </p:cNvSpPr>
          <p:nvPr/>
        </p:nvSpPr>
        <p:spPr bwMode="auto">
          <a:xfrm flipV="1">
            <a:off x="6489188" y="3111059"/>
            <a:ext cx="227329" cy="159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76" name="Freeform 28"/>
          <p:cNvSpPr>
            <a:spLocks/>
          </p:cNvSpPr>
          <p:nvPr/>
        </p:nvSpPr>
        <p:spPr bwMode="auto">
          <a:xfrm flipV="1">
            <a:off x="5875561" y="2883731"/>
            <a:ext cx="651780" cy="440349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0" y="0"/>
              </a:cxn>
              <a:cxn ang="0">
                <a:pos x="190" y="0"/>
              </a:cxn>
              <a:cxn ang="0">
                <a:pos x="227" y="3"/>
              </a:cxn>
              <a:cxn ang="0">
                <a:pos x="262" y="11"/>
              </a:cxn>
              <a:cxn ang="0">
                <a:pos x="292" y="22"/>
              </a:cxn>
              <a:cxn ang="0">
                <a:pos x="322" y="40"/>
              </a:cxn>
              <a:cxn ang="0">
                <a:pos x="372" y="81"/>
              </a:cxn>
              <a:cxn ang="0">
                <a:pos x="410" y="140"/>
              </a:cxn>
              <a:cxn ang="0">
                <a:pos x="410" y="140"/>
              </a:cxn>
              <a:cxn ang="0">
                <a:pos x="372" y="195"/>
              </a:cxn>
              <a:cxn ang="0">
                <a:pos x="322" y="240"/>
              </a:cxn>
              <a:cxn ang="0">
                <a:pos x="292" y="254"/>
              </a:cxn>
              <a:cxn ang="0">
                <a:pos x="262" y="266"/>
              </a:cxn>
              <a:cxn ang="0">
                <a:pos x="227" y="273"/>
              </a:cxn>
              <a:cxn ang="0">
                <a:pos x="190" y="277"/>
              </a:cxn>
              <a:cxn ang="0">
                <a:pos x="19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22" y="247"/>
              </a:cxn>
              <a:cxn ang="0">
                <a:pos x="38" y="214"/>
              </a:cxn>
              <a:cxn ang="0">
                <a:pos x="45" y="177"/>
              </a:cxn>
              <a:cxn ang="0">
                <a:pos x="49" y="140"/>
              </a:cxn>
              <a:cxn ang="0">
                <a:pos x="49" y="140"/>
              </a:cxn>
              <a:cxn ang="0">
                <a:pos x="45" y="99"/>
              </a:cxn>
              <a:cxn ang="0">
                <a:pos x="38" y="66"/>
              </a:cxn>
              <a:cxn ang="0">
                <a:pos x="22" y="33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0" h="277">
                <a:moveTo>
                  <a:pt x="0" y="0"/>
                </a:moveTo>
                <a:lnTo>
                  <a:pt x="190" y="0"/>
                </a:lnTo>
                <a:lnTo>
                  <a:pt x="190" y="0"/>
                </a:lnTo>
                <a:lnTo>
                  <a:pt x="227" y="3"/>
                </a:lnTo>
                <a:lnTo>
                  <a:pt x="262" y="11"/>
                </a:lnTo>
                <a:lnTo>
                  <a:pt x="292" y="22"/>
                </a:lnTo>
                <a:lnTo>
                  <a:pt x="322" y="40"/>
                </a:lnTo>
                <a:lnTo>
                  <a:pt x="372" y="81"/>
                </a:lnTo>
                <a:lnTo>
                  <a:pt x="410" y="140"/>
                </a:lnTo>
                <a:lnTo>
                  <a:pt x="410" y="140"/>
                </a:lnTo>
                <a:lnTo>
                  <a:pt x="372" y="195"/>
                </a:lnTo>
                <a:lnTo>
                  <a:pt x="322" y="240"/>
                </a:lnTo>
                <a:lnTo>
                  <a:pt x="292" y="254"/>
                </a:lnTo>
                <a:lnTo>
                  <a:pt x="262" y="266"/>
                </a:lnTo>
                <a:lnTo>
                  <a:pt x="227" y="273"/>
                </a:lnTo>
                <a:lnTo>
                  <a:pt x="190" y="277"/>
                </a:lnTo>
                <a:lnTo>
                  <a:pt x="19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22" y="247"/>
                </a:lnTo>
                <a:lnTo>
                  <a:pt x="38" y="214"/>
                </a:lnTo>
                <a:lnTo>
                  <a:pt x="45" y="177"/>
                </a:lnTo>
                <a:lnTo>
                  <a:pt x="49" y="140"/>
                </a:lnTo>
                <a:lnTo>
                  <a:pt x="49" y="140"/>
                </a:lnTo>
                <a:lnTo>
                  <a:pt x="45" y="99"/>
                </a:lnTo>
                <a:lnTo>
                  <a:pt x="38" y="66"/>
                </a:lnTo>
                <a:lnTo>
                  <a:pt x="22" y="3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77" name="Freeform 29"/>
          <p:cNvSpPr>
            <a:spLocks/>
          </p:cNvSpPr>
          <p:nvPr/>
        </p:nvSpPr>
        <p:spPr bwMode="auto">
          <a:xfrm>
            <a:off x="5497210" y="2537893"/>
            <a:ext cx="92527" cy="46275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96"/>
              </a:cxn>
              <a:cxn ang="0">
                <a:pos x="1152" y="336"/>
              </a:cxn>
              <a:cxn ang="0">
                <a:pos x="1152" y="432"/>
              </a:cxn>
            </a:cxnLst>
            <a:rect l="0" t="0" r="r" b="b"/>
            <a:pathLst>
              <a:path w="1152" h="432">
                <a:moveTo>
                  <a:pt x="0" y="0"/>
                </a:moveTo>
                <a:lnTo>
                  <a:pt x="0" y="96"/>
                </a:lnTo>
                <a:lnTo>
                  <a:pt x="1152" y="336"/>
                </a:lnTo>
                <a:lnTo>
                  <a:pt x="1152" y="432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wrap="none" lIns="45784" rIns="45784" anchor="ctr">
            <a:spAutoFit/>
          </a:bodyPr>
          <a:lstStyle/>
          <a:p>
            <a:endParaRPr lang="en-US" sz="2403"/>
          </a:p>
        </p:txBody>
      </p:sp>
      <p:sp>
        <p:nvSpPr>
          <p:cNvPr id="309278" name="Freeform 30"/>
          <p:cNvSpPr>
            <a:spLocks/>
          </p:cNvSpPr>
          <p:nvPr/>
        </p:nvSpPr>
        <p:spPr bwMode="auto">
          <a:xfrm flipV="1">
            <a:off x="5497210" y="2385281"/>
            <a:ext cx="92527" cy="46275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96"/>
              </a:cxn>
              <a:cxn ang="0">
                <a:pos x="1152" y="336"/>
              </a:cxn>
              <a:cxn ang="0">
                <a:pos x="1152" y="432"/>
              </a:cxn>
            </a:cxnLst>
            <a:rect l="0" t="0" r="r" b="b"/>
            <a:pathLst>
              <a:path w="1152" h="432">
                <a:moveTo>
                  <a:pt x="0" y="0"/>
                </a:moveTo>
                <a:lnTo>
                  <a:pt x="0" y="96"/>
                </a:lnTo>
                <a:lnTo>
                  <a:pt x="1152" y="336"/>
                </a:lnTo>
                <a:lnTo>
                  <a:pt x="1152" y="432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wrap="none" lIns="45784" rIns="45784" anchor="ctr">
            <a:spAutoFit/>
          </a:bodyPr>
          <a:lstStyle/>
          <a:p>
            <a:endParaRPr lang="en-US" sz="2403"/>
          </a:p>
        </p:txBody>
      </p:sp>
      <p:sp>
        <p:nvSpPr>
          <p:cNvPr id="309279" name="Text Box 31"/>
          <p:cNvSpPr txBox="1">
            <a:spLocks noChangeArrowheads="1"/>
          </p:cNvSpPr>
          <p:nvPr/>
        </p:nvSpPr>
        <p:spPr bwMode="auto">
          <a:xfrm>
            <a:off x="7786389" y="2085697"/>
            <a:ext cx="457836" cy="46275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pPr algn="l"/>
            <a:r>
              <a:rPr lang="en-US" sz="2403"/>
              <a:t>Q+</a:t>
            </a:r>
          </a:p>
        </p:txBody>
      </p:sp>
      <p:sp>
        <p:nvSpPr>
          <p:cNvPr id="309280" name="Text Box 32"/>
          <p:cNvSpPr txBox="1">
            <a:spLocks noChangeArrowheads="1"/>
          </p:cNvSpPr>
          <p:nvPr/>
        </p:nvSpPr>
        <p:spPr bwMode="auto">
          <a:xfrm>
            <a:off x="7786389" y="2925063"/>
            <a:ext cx="457836" cy="46275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pPr algn="l"/>
            <a:r>
              <a:rPr lang="en-US" sz="2403"/>
              <a:t>Q–</a:t>
            </a:r>
          </a:p>
        </p:txBody>
      </p:sp>
      <p:sp>
        <p:nvSpPr>
          <p:cNvPr id="309281" name="Text Box 33"/>
          <p:cNvSpPr txBox="1">
            <a:spLocks noChangeArrowheads="1"/>
          </p:cNvSpPr>
          <p:nvPr/>
        </p:nvSpPr>
        <p:spPr bwMode="auto">
          <a:xfrm>
            <a:off x="5420904" y="1780473"/>
            <a:ext cx="457836" cy="46275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pPr algn="r"/>
            <a:r>
              <a:rPr lang="en-US" sz="2403"/>
              <a:t>R</a:t>
            </a:r>
          </a:p>
        </p:txBody>
      </p:sp>
      <p:sp>
        <p:nvSpPr>
          <p:cNvPr id="309282" name="Text Box 34"/>
          <p:cNvSpPr txBox="1">
            <a:spLocks noChangeArrowheads="1"/>
          </p:cNvSpPr>
          <p:nvPr/>
        </p:nvSpPr>
        <p:spPr bwMode="auto">
          <a:xfrm>
            <a:off x="5420904" y="3230287"/>
            <a:ext cx="457836" cy="46275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pPr algn="r"/>
            <a:r>
              <a:rPr lang="en-US" sz="2403"/>
              <a:t>S</a:t>
            </a:r>
          </a:p>
        </p:txBody>
      </p:sp>
      <p:sp>
        <p:nvSpPr>
          <p:cNvPr id="309283" name="Line 35"/>
          <p:cNvSpPr>
            <a:spLocks noChangeShapeType="1"/>
          </p:cNvSpPr>
          <p:nvPr/>
        </p:nvSpPr>
        <p:spPr bwMode="auto">
          <a:xfrm>
            <a:off x="1068284" y="1985545"/>
            <a:ext cx="373899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84" name="Line 36"/>
          <p:cNvSpPr>
            <a:spLocks noChangeShapeType="1"/>
          </p:cNvSpPr>
          <p:nvPr/>
        </p:nvSpPr>
        <p:spPr bwMode="auto">
          <a:xfrm>
            <a:off x="4654665" y="2290769"/>
            <a:ext cx="151023" cy="159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85" name="Freeform 37"/>
          <p:cNvSpPr>
            <a:spLocks/>
          </p:cNvSpPr>
          <p:nvPr/>
        </p:nvSpPr>
        <p:spPr bwMode="auto">
          <a:xfrm>
            <a:off x="4808868" y="1933086"/>
            <a:ext cx="607268" cy="440349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  <a:close/>
              </a:path>
            </a:pathLst>
          </a:custGeom>
          <a:solidFill>
            <a:srgbClr val="CCEC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86" name="Freeform 38"/>
          <p:cNvSpPr>
            <a:spLocks/>
          </p:cNvSpPr>
          <p:nvPr/>
        </p:nvSpPr>
        <p:spPr bwMode="auto">
          <a:xfrm>
            <a:off x="4808868" y="1933086"/>
            <a:ext cx="607268" cy="440349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87" name="Line 39"/>
          <p:cNvSpPr>
            <a:spLocks noChangeShapeType="1"/>
          </p:cNvSpPr>
          <p:nvPr/>
        </p:nvSpPr>
        <p:spPr bwMode="auto">
          <a:xfrm>
            <a:off x="3738993" y="3359053"/>
            <a:ext cx="1068284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88" name="Freeform 40"/>
          <p:cNvSpPr>
            <a:spLocks/>
          </p:cNvSpPr>
          <p:nvPr/>
        </p:nvSpPr>
        <p:spPr bwMode="auto">
          <a:xfrm>
            <a:off x="4808868" y="3018855"/>
            <a:ext cx="607268" cy="440350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  <a:close/>
              </a:path>
            </a:pathLst>
          </a:custGeom>
          <a:solidFill>
            <a:srgbClr val="CCEC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89" name="Freeform 41"/>
          <p:cNvSpPr>
            <a:spLocks/>
          </p:cNvSpPr>
          <p:nvPr/>
        </p:nvSpPr>
        <p:spPr bwMode="auto">
          <a:xfrm>
            <a:off x="4810457" y="3001369"/>
            <a:ext cx="607268" cy="440349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90" name="Line 42"/>
          <p:cNvSpPr>
            <a:spLocks noChangeShapeType="1"/>
          </p:cNvSpPr>
          <p:nvPr/>
        </p:nvSpPr>
        <p:spPr bwMode="auto">
          <a:xfrm rot="-5400000">
            <a:off x="4120523" y="2824911"/>
            <a:ext cx="1068284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91" name="Line 43"/>
          <p:cNvSpPr>
            <a:spLocks noChangeShapeType="1"/>
          </p:cNvSpPr>
          <p:nvPr/>
        </p:nvSpPr>
        <p:spPr bwMode="auto">
          <a:xfrm rot="-5400000">
            <a:off x="3357463" y="2519687"/>
            <a:ext cx="1068284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92" name="Freeform 44"/>
          <p:cNvSpPr>
            <a:spLocks/>
          </p:cNvSpPr>
          <p:nvPr/>
        </p:nvSpPr>
        <p:spPr bwMode="auto">
          <a:xfrm>
            <a:off x="4045807" y="1832933"/>
            <a:ext cx="302045" cy="29250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93" name="Freeform 45"/>
          <p:cNvSpPr>
            <a:spLocks/>
          </p:cNvSpPr>
          <p:nvPr/>
        </p:nvSpPr>
        <p:spPr bwMode="auto">
          <a:xfrm>
            <a:off x="4045807" y="1832933"/>
            <a:ext cx="302045" cy="29250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94" name="Freeform 46"/>
          <p:cNvSpPr>
            <a:spLocks/>
          </p:cNvSpPr>
          <p:nvPr/>
        </p:nvSpPr>
        <p:spPr bwMode="auto">
          <a:xfrm>
            <a:off x="4354211" y="1937854"/>
            <a:ext cx="77895" cy="76306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295" name="Freeform 47"/>
          <p:cNvSpPr>
            <a:spLocks/>
          </p:cNvSpPr>
          <p:nvPr/>
        </p:nvSpPr>
        <p:spPr bwMode="auto">
          <a:xfrm>
            <a:off x="4354211" y="1937854"/>
            <a:ext cx="77895" cy="76306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grpSp>
        <p:nvGrpSpPr>
          <p:cNvPr id="309296" name="Group 48"/>
          <p:cNvGrpSpPr>
            <a:grpSpLocks/>
          </p:cNvGrpSpPr>
          <p:nvPr/>
        </p:nvGrpSpPr>
        <p:grpSpPr bwMode="auto">
          <a:xfrm>
            <a:off x="4578359" y="3033960"/>
            <a:ext cx="168509" cy="650986"/>
            <a:chOff x="768" y="1943"/>
            <a:chExt cx="212" cy="819"/>
          </a:xfrm>
        </p:grpSpPr>
        <p:sp>
          <p:nvSpPr>
            <p:cNvPr id="309297" name="Rectangle 49"/>
            <p:cNvSpPr>
              <a:spLocks noChangeArrowheads="1"/>
            </p:cNvSpPr>
            <p:nvPr/>
          </p:nvSpPr>
          <p:spPr bwMode="auto">
            <a:xfrm>
              <a:off x="768" y="2061"/>
              <a:ext cx="116" cy="58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9298" name="Oval 50"/>
            <p:cNvSpPr>
              <a:spLocks noChangeArrowheads="1"/>
            </p:cNvSpPr>
            <p:nvPr/>
          </p:nvSpPr>
          <p:spPr bwMode="auto">
            <a:xfrm>
              <a:off x="816" y="1943"/>
              <a:ext cx="164" cy="819"/>
            </a:xfrm>
            <a:prstGeom prst="ellipse">
              <a:avLst/>
            </a:prstGeom>
            <a:solidFill>
              <a:schemeClr val="tx2"/>
            </a:solidFill>
            <a:ln w="19050">
              <a:noFill/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</p:grpSp>
      <p:grpSp>
        <p:nvGrpSpPr>
          <p:cNvPr id="309299" name="Group 51"/>
          <p:cNvGrpSpPr>
            <a:grpSpLocks/>
          </p:cNvGrpSpPr>
          <p:nvPr/>
        </p:nvGrpSpPr>
        <p:grpSpPr bwMode="auto">
          <a:xfrm>
            <a:off x="3815300" y="1660453"/>
            <a:ext cx="168509" cy="650986"/>
            <a:chOff x="768" y="1943"/>
            <a:chExt cx="212" cy="819"/>
          </a:xfrm>
        </p:grpSpPr>
        <p:sp>
          <p:nvSpPr>
            <p:cNvPr id="309300" name="Rectangle 52"/>
            <p:cNvSpPr>
              <a:spLocks noChangeArrowheads="1"/>
            </p:cNvSpPr>
            <p:nvPr/>
          </p:nvSpPr>
          <p:spPr bwMode="auto">
            <a:xfrm>
              <a:off x="768" y="2061"/>
              <a:ext cx="116" cy="58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9301" name="Oval 53"/>
            <p:cNvSpPr>
              <a:spLocks noChangeArrowheads="1"/>
            </p:cNvSpPr>
            <p:nvPr/>
          </p:nvSpPr>
          <p:spPr bwMode="auto">
            <a:xfrm>
              <a:off x="816" y="1943"/>
              <a:ext cx="164" cy="819"/>
            </a:xfrm>
            <a:prstGeom prst="ellipse">
              <a:avLst/>
            </a:prstGeom>
            <a:solidFill>
              <a:schemeClr val="tx2"/>
            </a:solidFill>
            <a:ln w="19050">
              <a:noFill/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</p:grpSp>
      <p:grpSp>
        <p:nvGrpSpPr>
          <p:cNvPr id="309302" name="Group 54"/>
          <p:cNvGrpSpPr>
            <a:grpSpLocks/>
          </p:cNvGrpSpPr>
          <p:nvPr/>
        </p:nvGrpSpPr>
        <p:grpSpPr bwMode="auto">
          <a:xfrm>
            <a:off x="7249069" y="1965677"/>
            <a:ext cx="168509" cy="650986"/>
            <a:chOff x="768" y="1943"/>
            <a:chExt cx="212" cy="819"/>
          </a:xfrm>
        </p:grpSpPr>
        <p:sp>
          <p:nvSpPr>
            <p:cNvPr id="309303" name="Rectangle 55"/>
            <p:cNvSpPr>
              <a:spLocks noChangeArrowheads="1"/>
            </p:cNvSpPr>
            <p:nvPr/>
          </p:nvSpPr>
          <p:spPr bwMode="auto">
            <a:xfrm>
              <a:off x="768" y="2061"/>
              <a:ext cx="116" cy="58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9304" name="Oval 56"/>
            <p:cNvSpPr>
              <a:spLocks noChangeArrowheads="1"/>
            </p:cNvSpPr>
            <p:nvPr/>
          </p:nvSpPr>
          <p:spPr bwMode="auto">
            <a:xfrm>
              <a:off x="816" y="1943"/>
              <a:ext cx="164" cy="819"/>
            </a:xfrm>
            <a:prstGeom prst="ellipse">
              <a:avLst/>
            </a:prstGeom>
            <a:solidFill>
              <a:schemeClr val="tx2"/>
            </a:solidFill>
            <a:ln w="19050">
              <a:noFill/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</p:grpSp>
      <p:grpSp>
        <p:nvGrpSpPr>
          <p:cNvPr id="309305" name="Group 57"/>
          <p:cNvGrpSpPr>
            <a:grpSpLocks/>
          </p:cNvGrpSpPr>
          <p:nvPr/>
        </p:nvGrpSpPr>
        <p:grpSpPr bwMode="auto">
          <a:xfrm>
            <a:off x="7249069" y="2805042"/>
            <a:ext cx="168509" cy="650986"/>
            <a:chOff x="768" y="1943"/>
            <a:chExt cx="212" cy="819"/>
          </a:xfrm>
        </p:grpSpPr>
        <p:sp>
          <p:nvSpPr>
            <p:cNvPr id="309306" name="Rectangle 58"/>
            <p:cNvSpPr>
              <a:spLocks noChangeArrowheads="1"/>
            </p:cNvSpPr>
            <p:nvPr/>
          </p:nvSpPr>
          <p:spPr bwMode="auto">
            <a:xfrm>
              <a:off x="768" y="2061"/>
              <a:ext cx="116" cy="58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9307" name="Oval 59"/>
            <p:cNvSpPr>
              <a:spLocks noChangeArrowheads="1"/>
            </p:cNvSpPr>
            <p:nvPr/>
          </p:nvSpPr>
          <p:spPr bwMode="auto">
            <a:xfrm>
              <a:off x="816" y="1943"/>
              <a:ext cx="164" cy="819"/>
            </a:xfrm>
            <a:prstGeom prst="ellipse">
              <a:avLst/>
            </a:prstGeom>
            <a:solidFill>
              <a:schemeClr val="tx2"/>
            </a:solidFill>
            <a:ln w="19050">
              <a:noFill/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</p:grpSp>
      <p:sp>
        <p:nvSpPr>
          <p:cNvPr id="309308" name="Text Box 60"/>
          <p:cNvSpPr txBox="1">
            <a:spLocks noChangeArrowheads="1"/>
          </p:cNvSpPr>
          <p:nvPr/>
        </p:nvSpPr>
        <p:spPr bwMode="auto">
          <a:xfrm>
            <a:off x="839366" y="1604015"/>
            <a:ext cx="457836" cy="46275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pPr algn="r"/>
            <a:r>
              <a:rPr lang="en-US" sz="2403"/>
              <a:t>D</a:t>
            </a:r>
          </a:p>
        </p:txBody>
      </p:sp>
      <p:sp>
        <p:nvSpPr>
          <p:cNvPr id="309309" name="Text Box 61"/>
          <p:cNvSpPr txBox="1">
            <a:spLocks noChangeArrowheads="1"/>
          </p:cNvSpPr>
          <p:nvPr/>
        </p:nvSpPr>
        <p:spPr bwMode="auto">
          <a:xfrm>
            <a:off x="839366" y="3206441"/>
            <a:ext cx="457836" cy="46275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pPr algn="r"/>
            <a:r>
              <a:rPr lang="en-US" sz="2403"/>
              <a:t>C</a:t>
            </a:r>
          </a:p>
        </p:txBody>
      </p:sp>
      <p:sp>
        <p:nvSpPr>
          <p:cNvPr id="309310" name="Text Box 62"/>
          <p:cNvSpPr txBox="1">
            <a:spLocks noChangeArrowheads="1"/>
          </p:cNvSpPr>
          <p:nvPr/>
        </p:nvSpPr>
        <p:spPr bwMode="auto">
          <a:xfrm>
            <a:off x="839366" y="1985545"/>
            <a:ext cx="763060" cy="30852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r>
              <a:rPr lang="en-US" sz="1402">
                <a:solidFill>
                  <a:srgbClr val="0000FF"/>
                </a:solidFill>
              </a:rPr>
              <a:t>Data</a:t>
            </a:r>
          </a:p>
        </p:txBody>
      </p:sp>
      <p:sp>
        <p:nvSpPr>
          <p:cNvPr id="309311" name="Text Box 63"/>
          <p:cNvSpPr txBox="1">
            <a:spLocks noChangeArrowheads="1"/>
          </p:cNvSpPr>
          <p:nvPr/>
        </p:nvSpPr>
        <p:spPr bwMode="auto">
          <a:xfrm>
            <a:off x="839366" y="3511665"/>
            <a:ext cx="763060" cy="30852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r>
              <a:rPr lang="en-US" sz="1402">
                <a:solidFill>
                  <a:srgbClr val="0000FF"/>
                </a:solidFill>
              </a:rPr>
              <a:t>Clock</a:t>
            </a:r>
          </a:p>
        </p:txBody>
      </p:sp>
      <p:sp>
        <p:nvSpPr>
          <p:cNvPr id="309337" name="Line 89"/>
          <p:cNvSpPr>
            <a:spLocks noChangeShapeType="1"/>
          </p:cNvSpPr>
          <p:nvPr/>
        </p:nvSpPr>
        <p:spPr bwMode="auto">
          <a:xfrm>
            <a:off x="1826575" y="3211211"/>
            <a:ext cx="151022" cy="158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338" name="Freeform 90"/>
          <p:cNvSpPr>
            <a:spLocks/>
          </p:cNvSpPr>
          <p:nvPr/>
        </p:nvSpPr>
        <p:spPr bwMode="auto">
          <a:xfrm>
            <a:off x="1524531" y="3064958"/>
            <a:ext cx="302045" cy="29250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339" name="Freeform 91"/>
          <p:cNvSpPr>
            <a:spLocks/>
          </p:cNvSpPr>
          <p:nvPr/>
        </p:nvSpPr>
        <p:spPr bwMode="auto">
          <a:xfrm>
            <a:off x="1524531" y="3064958"/>
            <a:ext cx="302045" cy="29250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340" name="Freeform 92"/>
          <p:cNvSpPr>
            <a:spLocks/>
          </p:cNvSpPr>
          <p:nvPr/>
        </p:nvSpPr>
        <p:spPr bwMode="auto">
          <a:xfrm>
            <a:off x="1832934" y="3169878"/>
            <a:ext cx="77895" cy="76306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341" name="Freeform 93"/>
          <p:cNvSpPr>
            <a:spLocks/>
          </p:cNvSpPr>
          <p:nvPr/>
        </p:nvSpPr>
        <p:spPr bwMode="auto">
          <a:xfrm>
            <a:off x="1832934" y="3169878"/>
            <a:ext cx="77895" cy="76306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342" name="Line 94"/>
          <p:cNvSpPr>
            <a:spLocks noChangeShapeType="1"/>
          </p:cNvSpPr>
          <p:nvPr/>
        </p:nvSpPr>
        <p:spPr bwMode="auto">
          <a:xfrm>
            <a:off x="1373508" y="3209620"/>
            <a:ext cx="151023" cy="159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344" name="Line 96"/>
          <p:cNvSpPr>
            <a:spLocks noChangeShapeType="1"/>
          </p:cNvSpPr>
          <p:nvPr/>
        </p:nvSpPr>
        <p:spPr bwMode="auto">
          <a:xfrm>
            <a:off x="3052240" y="3223929"/>
            <a:ext cx="151023" cy="158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345" name="Line 97"/>
          <p:cNvSpPr>
            <a:spLocks noChangeShapeType="1"/>
          </p:cNvSpPr>
          <p:nvPr/>
        </p:nvSpPr>
        <p:spPr bwMode="auto">
          <a:xfrm>
            <a:off x="1068284" y="3529152"/>
            <a:ext cx="213497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347" name="Freeform 99"/>
          <p:cNvSpPr>
            <a:spLocks/>
          </p:cNvSpPr>
          <p:nvPr/>
        </p:nvSpPr>
        <p:spPr bwMode="auto">
          <a:xfrm>
            <a:off x="3203263" y="3147622"/>
            <a:ext cx="607268" cy="440349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  <a:close/>
              </a:path>
            </a:pathLst>
          </a:custGeom>
          <a:solidFill>
            <a:srgbClr val="CCEC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348" name="Freeform 100"/>
          <p:cNvSpPr>
            <a:spLocks/>
          </p:cNvSpPr>
          <p:nvPr/>
        </p:nvSpPr>
        <p:spPr bwMode="auto">
          <a:xfrm>
            <a:off x="3203263" y="3147622"/>
            <a:ext cx="607268" cy="440349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351" name="Freeform 103"/>
          <p:cNvSpPr>
            <a:spLocks/>
          </p:cNvSpPr>
          <p:nvPr/>
        </p:nvSpPr>
        <p:spPr bwMode="auto">
          <a:xfrm>
            <a:off x="2065031" y="3071316"/>
            <a:ext cx="302045" cy="29250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352" name="Freeform 104"/>
          <p:cNvSpPr>
            <a:spLocks/>
          </p:cNvSpPr>
          <p:nvPr/>
        </p:nvSpPr>
        <p:spPr bwMode="auto">
          <a:xfrm>
            <a:off x="2065031" y="3071316"/>
            <a:ext cx="302045" cy="29250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353" name="Freeform 105"/>
          <p:cNvSpPr>
            <a:spLocks/>
          </p:cNvSpPr>
          <p:nvPr/>
        </p:nvSpPr>
        <p:spPr bwMode="auto">
          <a:xfrm>
            <a:off x="2373435" y="3176237"/>
            <a:ext cx="77895" cy="76306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354" name="Freeform 106"/>
          <p:cNvSpPr>
            <a:spLocks/>
          </p:cNvSpPr>
          <p:nvPr/>
        </p:nvSpPr>
        <p:spPr bwMode="auto">
          <a:xfrm>
            <a:off x="2373435" y="3176237"/>
            <a:ext cx="77895" cy="76306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355" name="Line 107"/>
          <p:cNvSpPr>
            <a:spLocks noChangeShapeType="1"/>
          </p:cNvSpPr>
          <p:nvPr/>
        </p:nvSpPr>
        <p:spPr bwMode="auto">
          <a:xfrm>
            <a:off x="1914009" y="3215979"/>
            <a:ext cx="151023" cy="159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357" name="Line 109"/>
          <p:cNvSpPr>
            <a:spLocks noChangeShapeType="1"/>
          </p:cNvSpPr>
          <p:nvPr/>
        </p:nvSpPr>
        <p:spPr bwMode="auto">
          <a:xfrm>
            <a:off x="2907576" y="3222338"/>
            <a:ext cx="151022" cy="159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358" name="Freeform 110"/>
          <p:cNvSpPr>
            <a:spLocks/>
          </p:cNvSpPr>
          <p:nvPr/>
        </p:nvSpPr>
        <p:spPr bwMode="auto">
          <a:xfrm>
            <a:off x="2605532" y="3077675"/>
            <a:ext cx="302045" cy="29250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359" name="Freeform 111"/>
          <p:cNvSpPr>
            <a:spLocks/>
          </p:cNvSpPr>
          <p:nvPr/>
        </p:nvSpPr>
        <p:spPr bwMode="auto">
          <a:xfrm>
            <a:off x="2605532" y="3077675"/>
            <a:ext cx="302045" cy="29250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360" name="Freeform 112"/>
          <p:cNvSpPr>
            <a:spLocks/>
          </p:cNvSpPr>
          <p:nvPr/>
        </p:nvSpPr>
        <p:spPr bwMode="auto">
          <a:xfrm>
            <a:off x="2913936" y="3182596"/>
            <a:ext cx="77895" cy="76306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361" name="Freeform 113"/>
          <p:cNvSpPr>
            <a:spLocks/>
          </p:cNvSpPr>
          <p:nvPr/>
        </p:nvSpPr>
        <p:spPr bwMode="auto">
          <a:xfrm>
            <a:off x="2913936" y="3182596"/>
            <a:ext cx="77895" cy="76306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362" name="Line 114"/>
          <p:cNvSpPr>
            <a:spLocks noChangeShapeType="1"/>
          </p:cNvSpPr>
          <p:nvPr/>
        </p:nvSpPr>
        <p:spPr bwMode="auto">
          <a:xfrm>
            <a:off x="2454509" y="3222338"/>
            <a:ext cx="151023" cy="159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363" name="Line 115"/>
          <p:cNvSpPr>
            <a:spLocks noChangeShapeType="1"/>
          </p:cNvSpPr>
          <p:nvPr/>
        </p:nvSpPr>
        <p:spPr bwMode="auto">
          <a:xfrm rot="5400000" flipH="1">
            <a:off x="1208973" y="3364617"/>
            <a:ext cx="322711" cy="635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9366" name="Text Box 118"/>
          <p:cNvSpPr txBox="1">
            <a:spLocks noChangeArrowheads="1"/>
          </p:cNvSpPr>
          <p:nvPr/>
        </p:nvSpPr>
        <p:spPr bwMode="auto">
          <a:xfrm>
            <a:off x="3891605" y="3359053"/>
            <a:ext cx="457836" cy="46275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pPr algn="r"/>
            <a:r>
              <a:rPr lang="en-US" sz="2403"/>
              <a:t>T</a:t>
            </a:r>
          </a:p>
        </p:txBody>
      </p:sp>
      <p:sp>
        <p:nvSpPr>
          <p:cNvPr id="309385" name="Text Box 137"/>
          <p:cNvSpPr txBox="1">
            <a:spLocks noChangeArrowheads="1"/>
          </p:cNvSpPr>
          <p:nvPr/>
        </p:nvSpPr>
        <p:spPr bwMode="auto">
          <a:xfrm>
            <a:off x="4044217" y="3664277"/>
            <a:ext cx="763060" cy="30852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r>
              <a:rPr lang="en-US" sz="1402">
                <a:solidFill>
                  <a:srgbClr val="0000FF"/>
                </a:solidFill>
              </a:rPr>
              <a:t>Trigger</a:t>
            </a:r>
          </a:p>
        </p:txBody>
      </p:sp>
      <p:grpSp>
        <p:nvGrpSpPr>
          <p:cNvPr id="309387" name="Group 139"/>
          <p:cNvGrpSpPr>
            <a:grpSpLocks/>
          </p:cNvGrpSpPr>
          <p:nvPr/>
        </p:nvGrpSpPr>
        <p:grpSpPr bwMode="auto">
          <a:xfrm>
            <a:off x="915672" y="4080781"/>
            <a:ext cx="2975933" cy="2279641"/>
            <a:chOff x="1584" y="2566"/>
            <a:chExt cx="1872" cy="1434"/>
          </a:xfrm>
        </p:grpSpPr>
        <p:sp>
          <p:nvSpPr>
            <p:cNvPr id="309369" name="Text Box 121"/>
            <p:cNvSpPr txBox="1">
              <a:spLocks noChangeArrowheads="1"/>
            </p:cNvSpPr>
            <p:nvPr/>
          </p:nvSpPr>
          <p:spPr bwMode="auto">
            <a:xfrm>
              <a:off x="1584" y="2688"/>
              <a:ext cx="336" cy="21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/>
              <a:r>
                <a:rPr lang="en-US" sz="1602"/>
                <a:t>C</a:t>
              </a:r>
            </a:p>
          </p:txBody>
        </p:sp>
        <p:sp>
          <p:nvSpPr>
            <p:cNvPr id="309370" name="Freeform 122"/>
            <p:cNvSpPr>
              <a:spLocks/>
            </p:cNvSpPr>
            <p:nvPr/>
          </p:nvSpPr>
          <p:spPr bwMode="auto">
            <a:xfrm>
              <a:off x="1920" y="3185"/>
              <a:ext cx="58" cy="29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144" y="144"/>
                </a:cxn>
                <a:cxn ang="0">
                  <a:pos x="144" y="0"/>
                </a:cxn>
                <a:cxn ang="0">
                  <a:pos x="480" y="0"/>
                </a:cxn>
                <a:cxn ang="0">
                  <a:pos x="480" y="144"/>
                </a:cxn>
                <a:cxn ang="0">
                  <a:pos x="912" y="144"/>
                </a:cxn>
                <a:cxn ang="0">
                  <a:pos x="912" y="0"/>
                </a:cxn>
                <a:cxn ang="0">
                  <a:pos x="1248" y="0"/>
                </a:cxn>
                <a:cxn ang="0">
                  <a:pos x="1248" y="144"/>
                </a:cxn>
                <a:cxn ang="0">
                  <a:pos x="1584" y="144"/>
                </a:cxn>
                <a:cxn ang="0">
                  <a:pos x="1584" y="0"/>
                </a:cxn>
                <a:cxn ang="0">
                  <a:pos x="2160" y="0"/>
                </a:cxn>
              </a:cxnLst>
              <a:rect l="0" t="0" r="r" b="b"/>
              <a:pathLst>
                <a:path w="2160" h="144">
                  <a:moveTo>
                    <a:pt x="0" y="144"/>
                  </a:moveTo>
                  <a:lnTo>
                    <a:pt x="144" y="144"/>
                  </a:lnTo>
                  <a:lnTo>
                    <a:pt x="144" y="0"/>
                  </a:lnTo>
                  <a:lnTo>
                    <a:pt x="480" y="0"/>
                  </a:lnTo>
                  <a:lnTo>
                    <a:pt x="480" y="144"/>
                  </a:lnTo>
                  <a:lnTo>
                    <a:pt x="912" y="144"/>
                  </a:lnTo>
                  <a:lnTo>
                    <a:pt x="912" y="0"/>
                  </a:lnTo>
                  <a:lnTo>
                    <a:pt x="1248" y="0"/>
                  </a:lnTo>
                  <a:lnTo>
                    <a:pt x="1248" y="144"/>
                  </a:lnTo>
                  <a:lnTo>
                    <a:pt x="1584" y="144"/>
                  </a:lnTo>
                  <a:lnTo>
                    <a:pt x="1584" y="0"/>
                  </a:lnTo>
                  <a:lnTo>
                    <a:pt x="2160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9371" name="Text Box 123"/>
            <p:cNvSpPr txBox="1">
              <a:spLocks noChangeArrowheads="1"/>
            </p:cNvSpPr>
            <p:nvPr/>
          </p:nvSpPr>
          <p:spPr bwMode="auto">
            <a:xfrm>
              <a:off x="1584" y="3211"/>
              <a:ext cx="336" cy="21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/>
              <a:r>
                <a:rPr lang="en-US" sz="1602"/>
                <a:t>D</a:t>
              </a:r>
            </a:p>
          </p:txBody>
        </p:sp>
        <p:sp>
          <p:nvSpPr>
            <p:cNvPr id="309373" name="Freeform 125"/>
            <p:cNvSpPr>
              <a:spLocks/>
            </p:cNvSpPr>
            <p:nvPr/>
          </p:nvSpPr>
          <p:spPr bwMode="auto">
            <a:xfrm>
              <a:off x="2226" y="3215"/>
              <a:ext cx="58" cy="291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84" y="42"/>
                </a:cxn>
                <a:cxn ang="0">
                  <a:pos x="96" y="78"/>
                </a:cxn>
                <a:cxn ang="0">
                  <a:pos x="102" y="96"/>
                </a:cxn>
                <a:cxn ang="0">
                  <a:pos x="96" y="228"/>
                </a:cxn>
                <a:cxn ang="0">
                  <a:pos x="36" y="336"/>
                </a:cxn>
                <a:cxn ang="0">
                  <a:pos x="12" y="408"/>
                </a:cxn>
                <a:cxn ang="0">
                  <a:pos x="0" y="444"/>
                </a:cxn>
                <a:cxn ang="0">
                  <a:pos x="114" y="636"/>
                </a:cxn>
              </a:cxnLst>
              <a:rect l="0" t="0" r="r" b="b"/>
              <a:pathLst>
                <a:path w="114" h="636">
                  <a:moveTo>
                    <a:pt x="36" y="0"/>
                  </a:moveTo>
                  <a:cubicBezTo>
                    <a:pt x="60" y="8"/>
                    <a:pt x="66" y="24"/>
                    <a:pt x="84" y="42"/>
                  </a:cubicBezTo>
                  <a:cubicBezTo>
                    <a:pt x="88" y="54"/>
                    <a:pt x="92" y="66"/>
                    <a:pt x="96" y="78"/>
                  </a:cubicBezTo>
                  <a:cubicBezTo>
                    <a:pt x="98" y="84"/>
                    <a:pt x="102" y="96"/>
                    <a:pt x="102" y="96"/>
                  </a:cubicBezTo>
                  <a:cubicBezTo>
                    <a:pt x="100" y="140"/>
                    <a:pt x="101" y="184"/>
                    <a:pt x="96" y="228"/>
                  </a:cubicBezTo>
                  <a:cubicBezTo>
                    <a:pt x="91" y="273"/>
                    <a:pt x="49" y="297"/>
                    <a:pt x="36" y="336"/>
                  </a:cubicBezTo>
                  <a:cubicBezTo>
                    <a:pt x="28" y="360"/>
                    <a:pt x="20" y="384"/>
                    <a:pt x="12" y="408"/>
                  </a:cubicBezTo>
                  <a:cubicBezTo>
                    <a:pt x="8" y="420"/>
                    <a:pt x="0" y="444"/>
                    <a:pt x="0" y="444"/>
                  </a:cubicBezTo>
                  <a:cubicBezTo>
                    <a:pt x="4" y="520"/>
                    <a:pt x="6" y="636"/>
                    <a:pt x="114" y="636"/>
                  </a:cubicBezTo>
                </a:path>
              </a:pathLst>
            </a:custGeom>
            <a:noFill/>
            <a:ln w="19050" cap="flat" cmpd="sng">
              <a:solidFill>
                <a:srgbClr val="FF3300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9377" name="Text Box 129"/>
            <p:cNvSpPr txBox="1">
              <a:spLocks noChangeArrowheads="1"/>
            </p:cNvSpPr>
            <p:nvPr/>
          </p:nvSpPr>
          <p:spPr bwMode="auto">
            <a:xfrm>
              <a:off x="1584" y="3547"/>
              <a:ext cx="336" cy="21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/>
              <a:r>
                <a:rPr lang="en-US" sz="1602"/>
                <a:t>Q+</a:t>
              </a:r>
            </a:p>
          </p:txBody>
        </p:sp>
        <p:sp>
          <p:nvSpPr>
            <p:cNvPr id="309378" name="Text Box 130"/>
            <p:cNvSpPr txBox="1">
              <a:spLocks noChangeArrowheads="1"/>
            </p:cNvSpPr>
            <p:nvPr/>
          </p:nvSpPr>
          <p:spPr bwMode="auto">
            <a:xfrm>
              <a:off x="2275" y="3787"/>
              <a:ext cx="303" cy="21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l"/>
              <a:r>
                <a:rPr lang="en-US" sz="1602"/>
                <a:t>Time</a:t>
              </a:r>
            </a:p>
          </p:txBody>
        </p:sp>
        <p:sp>
          <p:nvSpPr>
            <p:cNvPr id="309379" name="Line 131"/>
            <p:cNvSpPr>
              <a:spLocks noChangeShapeType="1"/>
            </p:cNvSpPr>
            <p:nvPr/>
          </p:nvSpPr>
          <p:spPr bwMode="auto">
            <a:xfrm>
              <a:off x="2640" y="3880"/>
              <a:ext cx="816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9380" name="Freeform 132"/>
            <p:cNvSpPr>
              <a:spLocks/>
            </p:cNvSpPr>
            <p:nvPr/>
          </p:nvSpPr>
          <p:spPr bwMode="auto">
            <a:xfrm>
              <a:off x="1920" y="2566"/>
              <a:ext cx="58" cy="29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288" y="144"/>
                </a:cxn>
                <a:cxn ang="0">
                  <a:pos x="288" y="0"/>
                </a:cxn>
                <a:cxn ang="0">
                  <a:pos x="1392" y="0"/>
                </a:cxn>
                <a:cxn ang="0">
                  <a:pos x="1392" y="144"/>
                </a:cxn>
                <a:cxn ang="0">
                  <a:pos x="2112" y="144"/>
                </a:cxn>
                <a:cxn ang="0">
                  <a:pos x="2160" y="144"/>
                </a:cxn>
              </a:cxnLst>
              <a:rect l="0" t="0" r="r" b="b"/>
              <a:pathLst>
                <a:path w="2160" h="144">
                  <a:moveTo>
                    <a:pt x="0" y="144"/>
                  </a:moveTo>
                  <a:lnTo>
                    <a:pt x="288" y="144"/>
                  </a:lnTo>
                  <a:lnTo>
                    <a:pt x="288" y="0"/>
                  </a:lnTo>
                  <a:lnTo>
                    <a:pt x="1392" y="0"/>
                  </a:lnTo>
                  <a:lnTo>
                    <a:pt x="1392" y="144"/>
                  </a:lnTo>
                  <a:lnTo>
                    <a:pt x="2112" y="144"/>
                  </a:lnTo>
                  <a:lnTo>
                    <a:pt x="2160" y="144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9383" name="Freeform 135"/>
            <p:cNvSpPr>
              <a:spLocks/>
            </p:cNvSpPr>
            <p:nvPr/>
          </p:nvSpPr>
          <p:spPr bwMode="auto">
            <a:xfrm>
              <a:off x="1920" y="2854"/>
              <a:ext cx="58" cy="29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36" y="144"/>
                </a:cxn>
                <a:cxn ang="0">
                  <a:pos x="336" y="0"/>
                </a:cxn>
                <a:cxn ang="0">
                  <a:pos x="432" y="0"/>
                </a:cxn>
                <a:cxn ang="0">
                  <a:pos x="432" y="144"/>
                </a:cxn>
                <a:cxn ang="0">
                  <a:pos x="2160" y="144"/>
                </a:cxn>
              </a:cxnLst>
              <a:rect l="0" t="0" r="r" b="b"/>
              <a:pathLst>
                <a:path w="2160" h="144">
                  <a:moveTo>
                    <a:pt x="0" y="144"/>
                  </a:moveTo>
                  <a:lnTo>
                    <a:pt x="336" y="144"/>
                  </a:lnTo>
                  <a:lnTo>
                    <a:pt x="336" y="0"/>
                  </a:lnTo>
                  <a:lnTo>
                    <a:pt x="432" y="0"/>
                  </a:lnTo>
                  <a:lnTo>
                    <a:pt x="432" y="144"/>
                  </a:lnTo>
                  <a:lnTo>
                    <a:pt x="2160" y="144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09384" name="Text Box 136"/>
            <p:cNvSpPr txBox="1">
              <a:spLocks noChangeArrowheads="1"/>
            </p:cNvSpPr>
            <p:nvPr/>
          </p:nvSpPr>
          <p:spPr bwMode="auto">
            <a:xfrm>
              <a:off x="1584" y="2923"/>
              <a:ext cx="336" cy="21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/>
              <a:r>
                <a:rPr lang="en-US" sz="1602"/>
                <a:t>T</a:t>
              </a:r>
            </a:p>
          </p:txBody>
        </p:sp>
        <p:sp>
          <p:nvSpPr>
            <p:cNvPr id="309386" name="Freeform 138"/>
            <p:cNvSpPr>
              <a:spLocks/>
            </p:cNvSpPr>
            <p:nvPr/>
          </p:nvSpPr>
          <p:spPr bwMode="auto">
            <a:xfrm>
              <a:off x="1920" y="3526"/>
              <a:ext cx="58" cy="29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144"/>
                </a:cxn>
                <a:cxn ang="0">
                  <a:pos x="432" y="0"/>
                </a:cxn>
                <a:cxn ang="0">
                  <a:pos x="2160" y="0"/>
                </a:cxn>
              </a:cxnLst>
              <a:rect l="0" t="0" r="r" b="b"/>
              <a:pathLst>
                <a:path w="2160" h="144">
                  <a:moveTo>
                    <a:pt x="0" y="144"/>
                  </a:moveTo>
                  <a:lnTo>
                    <a:pt x="432" y="144"/>
                  </a:lnTo>
                  <a:lnTo>
                    <a:pt x="432" y="0"/>
                  </a:lnTo>
                  <a:lnTo>
                    <a:pt x="2160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</p:grpSp>
    </p:spTree>
    <p:extLst>
      <p:ext uri="{BB962C8B-B14F-4D97-AF65-F5344CB8AC3E}">
        <p14:creationId xmlns:p14="http://schemas.microsoft.com/office/powerpoint/2010/main" val="2810902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Registers</a:t>
            </a:r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0448" y="4961478"/>
            <a:ext cx="8306224" cy="1100078"/>
          </a:xfrm>
        </p:spPr>
        <p:txBody>
          <a:bodyPr/>
          <a:lstStyle/>
          <a:p>
            <a:pPr lvl="1"/>
            <a:r>
              <a:rPr lang="en-US"/>
              <a:t>Stores word of data</a:t>
            </a:r>
          </a:p>
          <a:p>
            <a:pPr lvl="2"/>
            <a:r>
              <a:rPr lang="en-US"/>
              <a:t>Different from </a:t>
            </a:r>
            <a:r>
              <a:rPr lang="en-US" i="1"/>
              <a:t>program registers</a:t>
            </a:r>
            <a:r>
              <a:rPr lang="en-US"/>
              <a:t> seen in assembly code</a:t>
            </a:r>
          </a:p>
          <a:p>
            <a:pPr lvl="1"/>
            <a:r>
              <a:rPr lang="en-US"/>
              <a:t>Collection of edge-triggered latches</a:t>
            </a:r>
          </a:p>
          <a:p>
            <a:pPr lvl="1"/>
            <a:r>
              <a:rPr lang="en-US"/>
              <a:t>Loads input on rising edge of clock</a:t>
            </a:r>
          </a:p>
        </p:txBody>
      </p:sp>
      <p:grpSp>
        <p:nvGrpSpPr>
          <p:cNvPr id="311414" name="Group 118"/>
          <p:cNvGrpSpPr>
            <a:grpSpLocks/>
          </p:cNvGrpSpPr>
          <p:nvPr/>
        </p:nvGrpSpPr>
        <p:grpSpPr bwMode="auto">
          <a:xfrm>
            <a:off x="5570337" y="2061852"/>
            <a:ext cx="2060261" cy="1971239"/>
            <a:chOff x="3504" y="1296"/>
            <a:chExt cx="1296" cy="1240"/>
          </a:xfrm>
        </p:grpSpPr>
        <p:sp>
          <p:nvSpPr>
            <p:cNvPr id="311363" name="Rectangle 67"/>
            <p:cNvSpPr>
              <a:spLocks noChangeArrowheads="1"/>
            </p:cNvSpPr>
            <p:nvPr/>
          </p:nvSpPr>
          <p:spPr bwMode="auto">
            <a:xfrm>
              <a:off x="4080" y="1296"/>
              <a:ext cx="144" cy="816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2003" b="0"/>
            </a:p>
          </p:txBody>
        </p:sp>
        <p:sp>
          <p:nvSpPr>
            <p:cNvPr id="311364" name="AutoShape 68"/>
            <p:cNvSpPr>
              <a:spLocks noChangeArrowheads="1"/>
            </p:cNvSpPr>
            <p:nvPr/>
          </p:nvSpPr>
          <p:spPr bwMode="auto">
            <a:xfrm>
              <a:off x="3792" y="1632"/>
              <a:ext cx="288" cy="144"/>
            </a:xfrm>
            <a:prstGeom prst="rightArrow">
              <a:avLst>
                <a:gd name="adj1" fmla="val 16667"/>
                <a:gd name="adj2" fmla="val 66667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3"/>
            </a:p>
          </p:txBody>
        </p:sp>
        <p:sp>
          <p:nvSpPr>
            <p:cNvPr id="311365" name="AutoShape 69"/>
            <p:cNvSpPr>
              <a:spLocks noChangeArrowheads="1"/>
            </p:cNvSpPr>
            <p:nvPr/>
          </p:nvSpPr>
          <p:spPr bwMode="auto">
            <a:xfrm>
              <a:off x="4224" y="1632"/>
              <a:ext cx="288" cy="144"/>
            </a:xfrm>
            <a:prstGeom prst="rightArrow">
              <a:avLst>
                <a:gd name="adj1" fmla="val 16667"/>
                <a:gd name="adj2" fmla="val 66667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3"/>
            </a:p>
          </p:txBody>
        </p:sp>
        <p:sp>
          <p:nvSpPr>
            <p:cNvPr id="311407" name="Text Box 111"/>
            <p:cNvSpPr txBox="1">
              <a:spLocks noChangeArrowheads="1"/>
            </p:cNvSpPr>
            <p:nvPr/>
          </p:nvSpPr>
          <p:spPr bwMode="auto">
            <a:xfrm>
              <a:off x="3504" y="1584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3"/>
                <a:t>I</a:t>
              </a:r>
              <a:endParaRPr lang="en-US" sz="2403" baseline="-25000"/>
            </a:p>
          </p:txBody>
        </p:sp>
        <p:sp>
          <p:nvSpPr>
            <p:cNvPr id="311408" name="Text Box 112"/>
            <p:cNvSpPr txBox="1">
              <a:spLocks noChangeArrowheads="1"/>
            </p:cNvSpPr>
            <p:nvPr/>
          </p:nvSpPr>
          <p:spPr bwMode="auto">
            <a:xfrm>
              <a:off x="4512" y="1584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3"/>
                <a:t>O</a:t>
              </a:r>
              <a:endParaRPr lang="en-US" sz="2403" baseline="-25000"/>
            </a:p>
          </p:txBody>
        </p:sp>
        <p:sp>
          <p:nvSpPr>
            <p:cNvPr id="311409" name="Line 113"/>
            <p:cNvSpPr>
              <a:spLocks noChangeShapeType="1"/>
            </p:cNvSpPr>
            <p:nvPr/>
          </p:nvSpPr>
          <p:spPr bwMode="auto">
            <a:xfrm>
              <a:off x="4128" y="2112"/>
              <a:ext cx="0" cy="14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410" name="Text Box 114"/>
            <p:cNvSpPr txBox="1">
              <a:spLocks noChangeArrowheads="1"/>
            </p:cNvSpPr>
            <p:nvPr/>
          </p:nvSpPr>
          <p:spPr bwMode="auto">
            <a:xfrm>
              <a:off x="3903" y="2245"/>
              <a:ext cx="492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r>
                <a:rPr lang="en-US" sz="2403"/>
                <a:t>Clock</a:t>
              </a:r>
            </a:p>
          </p:txBody>
        </p:sp>
      </p:grpSp>
      <p:grpSp>
        <p:nvGrpSpPr>
          <p:cNvPr id="311412" name="Group 116"/>
          <p:cNvGrpSpPr>
            <a:grpSpLocks/>
          </p:cNvGrpSpPr>
          <p:nvPr/>
        </p:nvGrpSpPr>
        <p:grpSpPr bwMode="auto">
          <a:xfrm>
            <a:off x="2136568" y="1222486"/>
            <a:ext cx="3052239" cy="3820069"/>
            <a:chOff x="720" y="768"/>
            <a:chExt cx="1920" cy="2403"/>
          </a:xfrm>
        </p:grpSpPr>
        <p:sp>
          <p:nvSpPr>
            <p:cNvPr id="311300" name="Rectangle 4"/>
            <p:cNvSpPr>
              <a:spLocks noChangeArrowheads="1"/>
            </p:cNvSpPr>
            <p:nvPr/>
          </p:nvSpPr>
          <p:spPr bwMode="auto">
            <a:xfrm>
              <a:off x="1392" y="790"/>
              <a:ext cx="576" cy="291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84" rIns="45784" anchor="ctr">
              <a:spAutoFit/>
            </a:bodyPr>
            <a:lstStyle/>
            <a:p>
              <a:endParaRPr lang="en-US" sz="2403">
                <a:latin typeface="Courier New" pitchFamily="49" charset="0"/>
              </a:endParaRPr>
            </a:p>
          </p:txBody>
        </p:sp>
        <p:sp>
          <p:nvSpPr>
            <p:cNvPr id="311301" name="Rectangle 5"/>
            <p:cNvSpPr>
              <a:spLocks noChangeArrowheads="1"/>
            </p:cNvSpPr>
            <p:nvPr/>
          </p:nvSpPr>
          <p:spPr bwMode="auto">
            <a:xfrm>
              <a:off x="1392" y="1030"/>
              <a:ext cx="576" cy="291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02" name="Rectangle 6"/>
            <p:cNvSpPr>
              <a:spLocks noChangeArrowheads="1"/>
            </p:cNvSpPr>
            <p:nvPr/>
          </p:nvSpPr>
          <p:spPr bwMode="auto">
            <a:xfrm>
              <a:off x="1392" y="1270"/>
              <a:ext cx="576" cy="291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03" name="Rectangle 7"/>
            <p:cNvSpPr>
              <a:spLocks noChangeArrowheads="1"/>
            </p:cNvSpPr>
            <p:nvPr/>
          </p:nvSpPr>
          <p:spPr bwMode="auto">
            <a:xfrm>
              <a:off x="1392" y="1510"/>
              <a:ext cx="576" cy="291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04" name="Rectangle 8"/>
            <p:cNvSpPr>
              <a:spLocks noChangeArrowheads="1"/>
            </p:cNvSpPr>
            <p:nvPr/>
          </p:nvSpPr>
          <p:spPr bwMode="auto">
            <a:xfrm>
              <a:off x="1392" y="1750"/>
              <a:ext cx="576" cy="291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05" name="Rectangle 9"/>
            <p:cNvSpPr>
              <a:spLocks noChangeArrowheads="1"/>
            </p:cNvSpPr>
            <p:nvPr/>
          </p:nvSpPr>
          <p:spPr bwMode="auto">
            <a:xfrm>
              <a:off x="1392" y="1990"/>
              <a:ext cx="576" cy="291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06" name="Rectangle 10"/>
            <p:cNvSpPr>
              <a:spLocks noChangeArrowheads="1"/>
            </p:cNvSpPr>
            <p:nvPr/>
          </p:nvSpPr>
          <p:spPr bwMode="auto">
            <a:xfrm>
              <a:off x="1392" y="2230"/>
              <a:ext cx="576" cy="291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07" name="Rectangle 11"/>
            <p:cNvSpPr>
              <a:spLocks noChangeArrowheads="1"/>
            </p:cNvSpPr>
            <p:nvPr/>
          </p:nvSpPr>
          <p:spPr bwMode="auto">
            <a:xfrm>
              <a:off x="1392" y="2470"/>
              <a:ext cx="576" cy="291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09" name="Line 13"/>
            <p:cNvSpPr>
              <a:spLocks noChangeShapeType="1"/>
            </p:cNvSpPr>
            <p:nvPr/>
          </p:nvSpPr>
          <p:spPr bwMode="auto">
            <a:xfrm flipH="1">
              <a:off x="1008" y="86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10" name="Line 14"/>
            <p:cNvSpPr>
              <a:spLocks noChangeShapeType="1"/>
            </p:cNvSpPr>
            <p:nvPr/>
          </p:nvSpPr>
          <p:spPr bwMode="auto">
            <a:xfrm flipH="1">
              <a:off x="1008" y="110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11" name="Line 15"/>
            <p:cNvSpPr>
              <a:spLocks noChangeShapeType="1"/>
            </p:cNvSpPr>
            <p:nvPr/>
          </p:nvSpPr>
          <p:spPr bwMode="auto">
            <a:xfrm flipH="1">
              <a:off x="1008" y="134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12" name="Line 16"/>
            <p:cNvSpPr>
              <a:spLocks noChangeShapeType="1"/>
            </p:cNvSpPr>
            <p:nvPr/>
          </p:nvSpPr>
          <p:spPr bwMode="auto">
            <a:xfrm flipH="1">
              <a:off x="1008" y="158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13" name="Line 17"/>
            <p:cNvSpPr>
              <a:spLocks noChangeShapeType="1"/>
            </p:cNvSpPr>
            <p:nvPr/>
          </p:nvSpPr>
          <p:spPr bwMode="auto">
            <a:xfrm flipH="1">
              <a:off x="1008" y="182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14" name="Line 18"/>
            <p:cNvSpPr>
              <a:spLocks noChangeShapeType="1"/>
            </p:cNvSpPr>
            <p:nvPr/>
          </p:nvSpPr>
          <p:spPr bwMode="auto">
            <a:xfrm flipH="1">
              <a:off x="1008" y="206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15" name="Line 19"/>
            <p:cNvSpPr>
              <a:spLocks noChangeShapeType="1"/>
            </p:cNvSpPr>
            <p:nvPr/>
          </p:nvSpPr>
          <p:spPr bwMode="auto">
            <a:xfrm flipH="1">
              <a:off x="1008" y="230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16" name="Line 20"/>
            <p:cNvSpPr>
              <a:spLocks noChangeShapeType="1"/>
            </p:cNvSpPr>
            <p:nvPr/>
          </p:nvSpPr>
          <p:spPr bwMode="auto">
            <a:xfrm flipH="1">
              <a:off x="1008" y="254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18" name="Line 22"/>
            <p:cNvSpPr>
              <a:spLocks noChangeShapeType="1"/>
            </p:cNvSpPr>
            <p:nvPr/>
          </p:nvSpPr>
          <p:spPr bwMode="auto">
            <a:xfrm flipH="1">
              <a:off x="1968" y="91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19" name="Line 23"/>
            <p:cNvSpPr>
              <a:spLocks noChangeShapeType="1"/>
            </p:cNvSpPr>
            <p:nvPr/>
          </p:nvSpPr>
          <p:spPr bwMode="auto">
            <a:xfrm flipH="1">
              <a:off x="1968" y="115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20" name="Line 24"/>
            <p:cNvSpPr>
              <a:spLocks noChangeShapeType="1"/>
            </p:cNvSpPr>
            <p:nvPr/>
          </p:nvSpPr>
          <p:spPr bwMode="auto">
            <a:xfrm flipH="1">
              <a:off x="1968" y="139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21" name="Line 25"/>
            <p:cNvSpPr>
              <a:spLocks noChangeShapeType="1"/>
            </p:cNvSpPr>
            <p:nvPr/>
          </p:nvSpPr>
          <p:spPr bwMode="auto">
            <a:xfrm flipH="1">
              <a:off x="1968" y="163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22" name="Line 26"/>
            <p:cNvSpPr>
              <a:spLocks noChangeShapeType="1"/>
            </p:cNvSpPr>
            <p:nvPr/>
          </p:nvSpPr>
          <p:spPr bwMode="auto">
            <a:xfrm flipH="1">
              <a:off x="1968" y="187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23" name="Line 27"/>
            <p:cNvSpPr>
              <a:spLocks noChangeShapeType="1"/>
            </p:cNvSpPr>
            <p:nvPr/>
          </p:nvSpPr>
          <p:spPr bwMode="auto">
            <a:xfrm flipH="1">
              <a:off x="1968" y="211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24" name="Line 28"/>
            <p:cNvSpPr>
              <a:spLocks noChangeShapeType="1"/>
            </p:cNvSpPr>
            <p:nvPr/>
          </p:nvSpPr>
          <p:spPr bwMode="auto">
            <a:xfrm flipH="1">
              <a:off x="1968" y="235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25" name="Line 29"/>
            <p:cNvSpPr>
              <a:spLocks noChangeShapeType="1"/>
            </p:cNvSpPr>
            <p:nvPr/>
          </p:nvSpPr>
          <p:spPr bwMode="auto">
            <a:xfrm flipH="1">
              <a:off x="1968" y="259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27" name="Line 31"/>
            <p:cNvSpPr>
              <a:spLocks noChangeShapeType="1"/>
            </p:cNvSpPr>
            <p:nvPr/>
          </p:nvSpPr>
          <p:spPr bwMode="auto">
            <a:xfrm flipH="1">
              <a:off x="1200" y="100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28" name="Line 32"/>
            <p:cNvSpPr>
              <a:spLocks noChangeShapeType="1"/>
            </p:cNvSpPr>
            <p:nvPr/>
          </p:nvSpPr>
          <p:spPr bwMode="auto">
            <a:xfrm flipH="1">
              <a:off x="1200" y="124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29" name="Line 33"/>
            <p:cNvSpPr>
              <a:spLocks noChangeShapeType="1"/>
            </p:cNvSpPr>
            <p:nvPr/>
          </p:nvSpPr>
          <p:spPr bwMode="auto">
            <a:xfrm flipH="1">
              <a:off x="1200" y="148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30" name="Line 34"/>
            <p:cNvSpPr>
              <a:spLocks noChangeShapeType="1"/>
            </p:cNvSpPr>
            <p:nvPr/>
          </p:nvSpPr>
          <p:spPr bwMode="auto">
            <a:xfrm flipH="1">
              <a:off x="1200" y="172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31" name="Line 35"/>
            <p:cNvSpPr>
              <a:spLocks noChangeShapeType="1"/>
            </p:cNvSpPr>
            <p:nvPr/>
          </p:nvSpPr>
          <p:spPr bwMode="auto">
            <a:xfrm flipH="1">
              <a:off x="1200" y="196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32" name="Line 36"/>
            <p:cNvSpPr>
              <a:spLocks noChangeShapeType="1"/>
            </p:cNvSpPr>
            <p:nvPr/>
          </p:nvSpPr>
          <p:spPr bwMode="auto">
            <a:xfrm flipH="1">
              <a:off x="1200" y="220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33" name="Line 37"/>
            <p:cNvSpPr>
              <a:spLocks noChangeShapeType="1"/>
            </p:cNvSpPr>
            <p:nvPr/>
          </p:nvSpPr>
          <p:spPr bwMode="auto">
            <a:xfrm flipH="1">
              <a:off x="1200" y="244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34" name="Line 38"/>
            <p:cNvSpPr>
              <a:spLocks noChangeShapeType="1"/>
            </p:cNvSpPr>
            <p:nvPr/>
          </p:nvSpPr>
          <p:spPr bwMode="auto">
            <a:xfrm flipH="1">
              <a:off x="1200" y="268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1337" name="Line 41"/>
            <p:cNvSpPr>
              <a:spLocks noChangeShapeType="1"/>
            </p:cNvSpPr>
            <p:nvPr/>
          </p:nvSpPr>
          <p:spPr bwMode="auto">
            <a:xfrm>
              <a:off x="1200" y="1008"/>
              <a:ext cx="0" cy="1872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lIns="45784" rIns="45784" anchor="ctr">
              <a:spAutoFit/>
            </a:bodyPr>
            <a:lstStyle/>
            <a:p>
              <a:endParaRPr lang="en-US" sz="2403"/>
            </a:p>
          </p:txBody>
        </p:sp>
        <p:grpSp>
          <p:nvGrpSpPr>
            <p:cNvPr id="311341" name="Group 45"/>
            <p:cNvGrpSpPr>
              <a:grpSpLocks/>
            </p:cNvGrpSpPr>
            <p:nvPr/>
          </p:nvGrpSpPr>
          <p:grpSpPr bwMode="auto">
            <a:xfrm>
              <a:off x="1152" y="1043"/>
              <a:ext cx="106" cy="409"/>
              <a:chOff x="2880" y="1907"/>
              <a:chExt cx="106" cy="409"/>
            </a:xfrm>
          </p:grpSpPr>
          <p:sp>
            <p:nvSpPr>
              <p:cNvPr id="311339" name="Rectangle 43"/>
              <p:cNvSpPr>
                <a:spLocks noChangeArrowheads="1"/>
              </p:cNvSpPr>
              <p:nvPr/>
            </p:nvSpPr>
            <p:spPr bwMode="auto">
              <a:xfrm>
                <a:off x="2880" y="1966"/>
                <a:ext cx="58" cy="291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  <p:sp>
            <p:nvSpPr>
              <p:cNvPr id="311340" name="Oval 44"/>
              <p:cNvSpPr>
                <a:spLocks noChangeArrowheads="1"/>
              </p:cNvSpPr>
              <p:nvPr/>
            </p:nvSpPr>
            <p:spPr bwMode="auto">
              <a:xfrm>
                <a:off x="2904" y="1907"/>
                <a:ext cx="82" cy="409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</p:grpSp>
        <p:grpSp>
          <p:nvGrpSpPr>
            <p:cNvPr id="311342" name="Group 46"/>
            <p:cNvGrpSpPr>
              <a:grpSpLocks/>
            </p:cNvGrpSpPr>
            <p:nvPr/>
          </p:nvGrpSpPr>
          <p:grpSpPr bwMode="auto">
            <a:xfrm>
              <a:off x="1152" y="1283"/>
              <a:ext cx="106" cy="409"/>
              <a:chOff x="2880" y="1907"/>
              <a:chExt cx="106" cy="409"/>
            </a:xfrm>
          </p:grpSpPr>
          <p:sp>
            <p:nvSpPr>
              <p:cNvPr id="311343" name="Rectangle 47"/>
              <p:cNvSpPr>
                <a:spLocks noChangeArrowheads="1"/>
              </p:cNvSpPr>
              <p:nvPr/>
            </p:nvSpPr>
            <p:spPr bwMode="auto">
              <a:xfrm>
                <a:off x="2880" y="1966"/>
                <a:ext cx="58" cy="291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  <p:sp>
            <p:nvSpPr>
              <p:cNvPr id="311344" name="Oval 48"/>
              <p:cNvSpPr>
                <a:spLocks noChangeArrowheads="1"/>
              </p:cNvSpPr>
              <p:nvPr/>
            </p:nvSpPr>
            <p:spPr bwMode="auto">
              <a:xfrm>
                <a:off x="2904" y="1907"/>
                <a:ext cx="82" cy="409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</p:grpSp>
        <p:grpSp>
          <p:nvGrpSpPr>
            <p:cNvPr id="311345" name="Group 49"/>
            <p:cNvGrpSpPr>
              <a:grpSpLocks/>
            </p:cNvGrpSpPr>
            <p:nvPr/>
          </p:nvGrpSpPr>
          <p:grpSpPr bwMode="auto">
            <a:xfrm>
              <a:off x="1152" y="1523"/>
              <a:ext cx="106" cy="409"/>
              <a:chOff x="2880" y="1907"/>
              <a:chExt cx="106" cy="409"/>
            </a:xfrm>
          </p:grpSpPr>
          <p:sp>
            <p:nvSpPr>
              <p:cNvPr id="311346" name="Rectangle 50"/>
              <p:cNvSpPr>
                <a:spLocks noChangeArrowheads="1"/>
              </p:cNvSpPr>
              <p:nvPr/>
            </p:nvSpPr>
            <p:spPr bwMode="auto">
              <a:xfrm>
                <a:off x="2880" y="1966"/>
                <a:ext cx="58" cy="291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  <p:sp>
            <p:nvSpPr>
              <p:cNvPr id="311347" name="Oval 51"/>
              <p:cNvSpPr>
                <a:spLocks noChangeArrowheads="1"/>
              </p:cNvSpPr>
              <p:nvPr/>
            </p:nvSpPr>
            <p:spPr bwMode="auto">
              <a:xfrm>
                <a:off x="2904" y="1907"/>
                <a:ext cx="82" cy="409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</p:grpSp>
        <p:grpSp>
          <p:nvGrpSpPr>
            <p:cNvPr id="311348" name="Group 52"/>
            <p:cNvGrpSpPr>
              <a:grpSpLocks/>
            </p:cNvGrpSpPr>
            <p:nvPr/>
          </p:nvGrpSpPr>
          <p:grpSpPr bwMode="auto">
            <a:xfrm>
              <a:off x="1152" y="1763"/>
              <a:ext cx="106" cy="409"/>
              <a:chOff x="2880" y="1907"/>
              <a:chExt cx="106" cy="409"/>
            </a:xfrm>
          </p:grpSpPr>
          <p:sp>
            <p:nvSpPr>
              <p:cNvPr id="311349" name="Rectangle 53"/>
              <p:cNvSpPr>
                <a:spLocks noChangeArrowheads="1"/>
              </p:cNvSpPr>
              <p:nvPr/>
            </p:nvSpPr>
            <p:spPr bwMode="auto">
              <a:xfrm>
                <a:off x="2880" y="1966"/>
                <a:ext cx="58" cy="291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  <p:sp>
            <p:nvSpPr>
              <p:cNvPr id="311350" name="Oval 54"/>
              <p:cNvSpPr>
                <a:spLocks noChangeArrowheads="1"/>
              </p:cNvSpPr>
              <p:nvPr/>
            </p:nvSpPr>
            <p:spPr bwMode="auto">
              <a:xfrm>
                <a:off x="2904" y="1907"/>
                <a:ext cx="82" cy="409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</p:grpSp>
        <p:grpSp>
          <p:nvGrpSpPr>
            <p:cNvPr id="311351" name="Group 55"/>
            <p:cNvGrpSpPr>
              <a:grpSpLocks/>
            </p:cNvGrpSpPr>
            <p:nvPr/>
          </p:nvGrpSpPr>
          <p:grpSpPr bwMode="auto">
            <a:xfrm>
              <a:off x="1152" y="2003"/>
              <a:ext cx="106" cy="409"/>
              <a:chOff x="2880" y="1907"/>
              <a:chExt cx="106" cy="409"/>
            </a:xfrm>
          </p:grpSpPr>
          <p:sp>
            <p:nvSpPr>
              <p:cNvPr id="311352" name="Rectangle 56"/>
              <p:cNvSpPr>
                <a:spLocks noChangeArrowheads="1"/>
              </p:cNvSpPr>
              <p:nvPr/>
            </p:nvSpPr>
            <p:spPr bwMode="auto">
              <a:xfrm>
                <a:off x="2880" y="1966"/>
                <a:ext cx="58" cy="291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  <p:sp>
            <p:nvSpPr>
              <p:cNvPr id="311353" name="Oval 57"/>
              <p:cNvSpPr>
                <a:spLocks noChangeArrowheads="1"/>
              </p:cNvSpPr>
              <p:nvPr/>
            </p:nvSpPr>
            <p:spPr bwMode="auto">
              <a:xfrm>
                <a:off x="2904" y="1907"/>
                <a:ext cx="82" cy="409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</p:grpSp>
        <p:grpSp>
          <p:nvGrpSpPr>
            <p:cNvPr id="311354" name="Group 58"/>
            <p:cNvGrpSpPr>
              <a:grpSpLocks/>
            </p:cNvGrpSpPr>
            <p:nvPr/>
          </p:nvGrpSpPr>
          <p:grpSpPr bwMode="auto">
            <a:xfrm>
              <a:off x="1152" y="2243"/>
              <a:ext cx="106" cy="409"/>
              <a:chOff x="2880" y="1907"/>
              <a:chExt cx="106" cy="409"/>
            </a:xfrm>
          </p:grpSpPr>
          <p:sp>
            <p:nvSpPr>
              <p:cNvPr id="311355" name="Rectangle 59"/>
              <p:cNvSpPr>
                <a:spLocks noChangeArrowheads="1"/>
              </p:cNvSpPr>
              <p:nvPr/>
            </p:nvSpPr>
            <p:spPr bwMode="auto">
              <a:xfrm>
                <a:off x="2880" y="1966"/>
                <a:ext cx="58" cy="291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  <p:sp>
            <p:nvSpPr>
              <p:cNvPr id="311356" name="Oval 60"/>
              <p:cNvSpPr>
                <a:spLocks noChangeArrowheads="1"/>
              </p:cNvSpPr>
              <p:nvPr/>
            </p:nvSpPr>
            <p:spPr bwMode="auto">
              <a:xfrm>
                <a:off x="2904" y="1907"/>
                <a:ext cx="82" cy="409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</p:grpSp>
        <p:grpSp>
          <p:nvGrpSpPr>
            <p:cNvPr id="311357" name="Group 61"/>
            <p:cNvGrpSpPr>
              <a:grpSpLocks/>
            </p:cNvGrpSpPr>
            <p:nvPr/>
          </p:nvGrpSpPr>
          <p:grpSpPr bwMode="auto">
            <a:xfrm>
              <a:off x="1152" y="2483"/>
              <a:ext cx="106" cy="409"/>
              <a:chOff x="2880" y="1907"/>
              <a:chExt cx="106" cy="409"/>
            </a:xfrm>
          </p:grpSpPr>
          <p:sp>
            <p:nvSpPr>
              <p:cNvPr id="311358" name="Rectangle 62"/>
              <p:cNvSpPr>
                <a:spLocks noChangeArrowheads="1"/>
              </p:cNvSpPr>
              <p:nvPr/>
            </p:nvSpPr>
            <p:spPr bwMode="auto">
              <a:xfrm>
                <a:off x="2880" y="1966"/>
                <a:ext cx="58" cy="291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  <p:sp>
            <p:nvSpPr>
              <p:cNvPr id="311359" name="Oval 63"/>
              <p:cNvSpPr>
                <a:spLocks noChangeArrowheads="1"/>
              </p:cNvSpPr>
              <p:nvPr/>
            </p:nvSpPr>
            <p:spPr bwMode="auto">
              <a:xfrm>
                <a:off x="2904" y="1907"/>
                <a:ext cx="82" cy="409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endParaRPr lang="en-US" sz="2403"/>
              </a:p>
            </p:txBody>
          </p:sp>
        </p:grpSp>
        <p:sp>
          <p:nvSpPr>
            <p:cNvPr id="311366" name="Text Box 70"/>
            <p:cNvSpPr txBox="1">
              <a:spLocks noChangeArrowheads="1"/>
            </p:cNvSpPr>
            <p:nvPr/>
          </p:nvSpPr>
          <p:spPr bwMode="auto">
            <a:xfrm>
              <a:off x="1392" y="816"/>
              <a:ext cx="144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/>
              <a:r>
                <a:rPr lang="en-US" sz="1001"/>
                <a:t>D</a:t>
              </a:r>
            </a:p>
          </p:txBody>
        </p:sp>
        <p:sp>
          <p:nvSpPr>
            <p:cNvPr id="311367" name="Text Box 71"/>
            <p:cNvSpPr txBox="1">
              <a:spLocks noChangeArrowheads="1"/>
            </p:cNvSpPr>
            <p:nvPr/>
          </p:nvSpPr>
          <p:spPr bwMode="auto">
            <a:xfrm>
              <a:off x="1392" y="912"/>
              <a:ext cx="144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/>
              <a:r>
                <a:rPr lang="en-US" sz="1001"/>
                <a:t>C</a:t>
              </a:r>
            </a:p>
          </p:txBody>
        </p:sp>
        <p:sp>
          <p:nvSpPr>
            <p:cNvPr id="311368" name="Text Box 72"/>
            <p:cNvSpPr txBox="1">
              <a:spLocks noChangeArrowheads="1"/>
            </p:cNvSpPr>
            <p:nvPr/>
          </p:nvSpPr>
          <p:spPr bwMode="auto">
            <a:xfrm>
              <a:off x="1728" y="864"/>
              <a:ext cx="192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/>
              <a:r>
                <a:rPr lang="en-US" sz="1001"/>
                <a:t>Q+</a:t>
              </a:r>
            </a:p>
          </p:txBody>
        </p:sp>
        <p:sp>
          <p:nvSpPr>
            <p:cNvPr id="311369" name="Text Box 73"/>
            <p:cNvSpPr txBox="1">
              <a:spLocks noChangeArrowheads="1"/>
            </p:cNvSpPr>
            <p:nvPr/>
          </p:nvSpPr>
          <p:spPr bwMode="auto">
            <a:xfrm>
              <a:off x="1392" y="1056"/>
              <a:ext cx="144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/>
              <a:r>
                <a:rPr lang="en-US" sz="1001"/>
                <a:t>D</a:t>
              </a:r>
            </a:p>
          </p:txBody>
        </p:sp>
        <p:sp>
          <p:nvSpPr>
            <p:cNvPr id="311370" name="Text Box 74"/>
            <p:cNvSpPr txBox="1">
              <a:spLocks noChangeArrowheads="1"/>
            </p:cNvSpPr>
            <p:nvPr/>
          </p:nvSpPr>
          <p:spPr bwMode="auto">
            <a:xfrm>
              <a:off x="1392" y="1152"/>
              <a:ext cx="144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/>
              <a:r>
                <a:rPr lang="en-US" sz="1001"/>
                <a:t>C</a:t>
              </a:r>
            </a:p>
          </p:txBody>
        </p:sp>
        <p:sp>
          <p:nvSpPr>
            <p:cNvPr id="311371" name="Text Box 75"/>
            <p:cNvSpPr txBox="1">
              <a:spLocks noChangeArrowheads="1"/>
            </p:cNvSpPr>
            <p:nvPr/>
          </p:nvSpPr>
          <p:spPr bwMode="auto">
            <a:xfrm>
              <a:off x="1728" y="1104"/>
              <a:ext cx="192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/>
              <a:r>
                <a:rPr lang="en-US" sz="1001"/>
                <a:t>Q+</a:t>
              </a:r>
            </a:p>
          </p:txBody>
        </p:sp>
        <p:sp>
          <p:nvSpPr>
            <p:cNvPr id="311372" name="Text Box 76"/>
            <p:cNvSpPr txBox="1">
              <a:spLocks noChangeArrowheads="1"/>
            </p:cNvSpPr>
            <p:nvPr/>
          </p:nvSpPr>
          <p:spPr bwMode="auto">
            <a:xfrm>
              <a:off x="1392" y="1296"/>
              <a:ext cx="144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/>
              <a:r>
                <a:rPr lang="en-US" sz="1001"/>
                <a:t>D</a:t>
              </a:r>
            </a:p>
          </p:txBody>
        </p:sp>
        <p:sp>
          <p:nvSpPr>
            <p:cNvPr id="311373" name="Text Box 77"/>
            <p:cNvSpPr txBox="1">
              <a:spLocks noChangeArrowheads="1"/>
            </p:cNvSpPr>
            <p:nvPr/>
          </p:nvSpPr>
          <p:spPr bwMode="auto">
            <a:xfrm>
              <a:off x="1392" y="1392"/>
              <a:ext cx="144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/>
              <a:r>
                <a:rPr lang="en-US" sz="1001"/>
                <a:t>C</a:t>
              </a:r>
            </a:p>
          </p:txBody>
        </p:sp>
        <p:sp>
          <p:nvSpPr>
            <p:cNvPr id="311374" name="Text Box 78"/>
            <p:cNvSpPr txBox="1">
              <a:spLocks noChangeArrowheads="1"/>
            </p:cNvSpPr>
            <p:nvPr/>
          </p:nvSpPr>
          <p:spPr bwMode="auto">
            <a:xfrm>
              <a:off x="1728" y="1344"/>
              <a:ext cx="192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/>
              <a:r>
                <a:rPr lang="en-US" sz="1001"/>
                <a:t>Q+</a:t>
              </a:r>
            </a:p>
          </p:txBody>
        </p:sp>
        <p:sp>
          <p:nvSpPr>
            <p:cNvPr id="311375" name="Text Box 79"/>
            <p:cNvSpPr txBox="1">
              <a:spLocks noChangeArrowheads="1"/>
            </p:cNvSpPr>
            <p:nvPr/>
          </p:nvSpPr>
          <p:spPr bwMode="auto">
            <a:xfrm>
              <a:off x="1392" y="1536"/>
              <a:ext cx="144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/>
              <a:r>
                <a:rPr lang="en-US" sz="1001"/>
                <a:t>D</a:t>
              </a:r>
            </a:p>
          </p:txBody>
        </p:sp>
        <p:sp>
          <p:nvSpPr>
            <p:cNvPr id="311376" name="Text Box 80"/>
            <p:cNvSpPr txBox="1">
              <a:spLocks noChangeArrowheads="1"/>
            </p:cNvSpPr>
            <p:nvPr/>
          </p:nvSpPr>
          <p:spPr bwMode="auto">
            <a:xfrm>
              <a:off x="1392" y="1632"/>
              <a:ext cx="144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/>
              <a:r>
                <a:rPr lang="en-US" sz="1001"/>
                <a:t>C</a:t>
              </a:r>
            </a:p>
          </p:txBody>
        </p:sp>
        <p:sp>
          <p:nvSpPr>
            <p:cNvPr id="311377" name="Text Box 81"/>
            <p:cNvSpPr txBox="1">
              <a:spLocks noChangeArrowheads="1"/>
            </p:cNvSpPr>
            <p:nvPr/>
          </p:nvSpPr>
          <p:spPr bwMode="auto">
            <a:xfrm>
              <a:off x="1728" y="1584"/>
              <a:ext cx="192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/>
              <a:r>
                <a:rPr lang="en-US" sz="1001"/>
                <a:t>Q+</a:t>
              </a:r>
            </a:p>
          </p:txBody>
        </p:sp>
        <p:sp>
          <p:nvSpPr>
            <p:cNvPr id="311378" name="Text Box 82"/>
            <p:cNvSpPr txBox="1">
              <a:spLocks noChangeArrowheads="1"/>
            </p:cNvSpPr>
            <p:nvPr/>
          </p:nvSpPr>
          <p:spPr bwMode="auto">
            <a:xfrm>
              <a:off x="1392" y="1776"/>
              <a:ext cx="144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/>
              <a:r>
                <a:rPr lang="en-US" sz="1001"/>
                <a:t>D</a:t>
              </a:r>
            </a:p>
          </p:txBody>
        </p:sp>
        <p:sp>
          <p:nvSpPr>
            <p:cNvPr id="311379" name="Text Box 83"/>
            <p:cNvSpPr txBox="1">
              <a:spLocks noChangeArrowheads="1"/>
            </p:cNvSpPr>
            <p:nvPr/>
          </p:nvSpPr>
          <p:spPr bwMode="auto">
            <a:xfrm>
              <a:off x="1392" y="1872"/>
              <a:ext cx="144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/>
              <a:r>
                <a:rPr lang="en-US" sz="1001"/>
                <a:t>C</a:t>
              </a:r>
            </a:p>
          </p:txBody>
        </p:sp>
        <p:sp>
          <p:nvSpPr>
            <p:cNvPr id="311380" name="Text Box 84"/>
            <p:cNvSpPr txBox="1">
              <a:spLocks noChangeArrowheads="1"/>
            </p:cNvSpPr>
            <p:nvPr/>
          </p:nvSpPr>
          <p:spPr bwMode="auto">
            <a:xfrm>
              <a:off x="1728" y="1824"/>
              <a:ext cx="192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/>
              <a:r>
                <a:rPr lang="en-US" sz="1001"/>
                <a:t>Q+</a:t>
              </a:r>
            </a:p>
          </p:txBody>
        </p:sp>
        <p:sp>
          <p:nvSpPr>
            <p:cNvPr id="311381" name="Text Box 85"/>
            <p:cNvSpPr txBox="1">
              <a:spLocks noChangeArrowheads="1"/>
            </p:cNvSpPr>
            <p:nvPr/>
          </p:nvSpPr>
          <p:spPr bwMode="auto">
            <a:xfrm>
              <a:off x="1392" y="2016"/>
              <a:ext cx="144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/>
              <a:r>
                <a:rPr lang="en-US" sz="1001"/>
                <a:t>D</a:t>
              </a:r>
            </a:p>
          </p:txBody>
        </p:sp>
        <p:sp>
          <p:nvSpPr>
            <p:cNvPr id="311382" name="Text Box 86"/>
            <p:cNvSpPr txBox="1">
              <a:spLocks noChangeArrowheads="1"/>
            </p:cNvSpPr>
            <p:nvPr/>
          </p:nvSpPr>
          <p:spPr bwMode="auto">
            <a:xfrm>
              <a:off x="1392" y="2112"/>
              <a:ext cx="144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/>
              <a:r>
                <a:rPr lang="en-US" sz="1001"/>
                <a:t>C</a:t>
              </a:r>
            </a:p>
          </p:txBody>
        </p:sp>
        <p:sp>
          <p:nvSpPr>
            <p:cNvPr id="311383" name="Text Box 87"/>
            <p:cNvSpPr txBox="1">
              <a:spLocks noChangeArrowheads="1"/>
            </p:cNvSpPr>
            <p:nvPr/>
          </p:nvSpPr>
          <p:spPr bwMode="auto">
            <a:xfrm>
              <a:off x="1728" y="2064"/>
              <a:ext cx="192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/>
              <a:r>
                <a:rPr lang="en-US" sz="1001"/>
                <a:t>Q+</a:t>
              </a:r>
            </a:p>
          </p:txBody>
        </p:sp>
        <p:sp>
          <p:nvSpPr>
            <p:cNvPr id="311384" name="Text Box 88"/>
            <p:cNvSpPr txBox="1">
              <a:spLocks noChangeArrowheads="1"/>
            </p:cNvSpPr>
            <p:nvPr/>
          </p:nvSpPr>
          <p:spPr bwMode="auto">
            <a:xfrm>
              <a:off x="1392" y="2256"/>
              <a:ext cx="144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/>
              <a:r>
                <a:rPr lang="en-US" sz="1001"/>
                <a:t>D</a:t>
              </a:r>
            </a:p>
          </p:txBody>
        </p:sp>
        <p:sp>
          <p:nvSpPr>
            <p:cNvPr id="311385" name="Text Box 89"/>
            <p:cNvSpPr txBox="1">
              <a:spLocks noChangeArrowheads="1"/>
            </p:cNvSpPr>
            <p:nvPr/>
          </p:nvSpPr>
          <p:spPr bwMode="auto">
            <a:xfrm>
              <a:off x="1392" y="2352"/>
              <a:ext cx="144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/>
              <a:r>
                <a:rPr lang="en-US" sz="1001"/>
                <a:t>C</a:t>
              </a:r>
            </a:p>
          </p:txBody>
        </p:sp>
        <p:sp>
          <p:nvSpPr>
            <p:cNvPr id="311386" name="Text Box 90"/>
            <p:cNvSpPr txBox="1">
              <a:spLocks noChangeArrowheads="1"/>
            </p:cNvSpPr>
            <p:nvPr/>
          </p:nvSpPr>
          <p:spPr bwMode="auto">
            <a:xfrm>
              <a:off x="1728" y="2304"/>
              <a:ext cx="192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/>
              <a:r>
                <a:rPr lang="en-US" sz="1001"/>
                <a:t>Q+</a:t>
              </a:r>
            </a:p>
          </p:txBody>
        </p:sp>
        <p:sp>
          <p:nvSpPr>
            <p:cNvPr id="311387" name="Text Box 91"/>
            <p:cNvSpPr txBox="1">
              <a:spLocks noChangeArrowheads="1"/>
            </p:cNvSpPr>
            <p:nvPr/>
          </p:nvSpPr>
          <p:spPr bwMode="auto">
            <a:xfrm>
              <a:off x="1392" y="2496"/>
              <a:ext cx="144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/>
              <a:r>
                <a:rPr lang="en-US" sz="1001"/>
                <a:t>D</a:t>
              </a:r>
            </a:p>
          </p:txBody>
        </p:sp>
        <p:sp>
          <p:nvSpPr>
            <p:cNvPr id="311388" name="Text Box 92"/>
            <p:cNvSpPr txBox="1">
              <a:spLocks noChangeArrowheads="1"/>
            </p:cNvSpPr>
            <p:nvPr/>
          </p:nvSpPr>
          <p:spPr bwMode="auto">
            <a:xfrm>
              <a:off x="1392" y="2592"/>
              <a:ext cx="144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/>
              <a:r>
                <a:rPr lang="en-US" sz="1001"/>
                <a:t>C</a:t>
              </a:r>
            </a:p>
          </p:txBody>
        </p:sp>
        <p:sp>
          <p:nvSpPr>
            <p:cNvPr id="311389" name="Text Box 93"/>
            <p:cNvSpPr txBox="1">
              <a:spLocks noChangeArrowheads="1"/>
            </p:cNvSpPr>
            <p:nvPr/>
          </p:nvSpPr>
          <p:spPr bwMode="auto">
            <a:xfrm>
              <a:off x="1728" y="2544"/>
              <a:ext cx="192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/>
              <a:r>
                <a:rPr lang="en-US" sz="1001"/>
                <a:t>Q+</a:t>
              </a:r>
            </a:p>
          </p:txBody>
        </p:sp>
        <p:sp>
          <p:nvSpPr>
            <p:cNvPr id="311391" name="Text Box 95"/>
            <p:cNvSpPr txBox="1">
              <a:spLocks noChangeArrowheads="1"/>
            </p:cNvSpPr>
            <p:nvPr/>
          </p:nvSpPr>
          <p:spPr bwMode="auto">
            <a:xfrm>
              <a:off x="720" y="768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3"/>
                <a:t>i</a:t>
              </a:r>
              <a:r>
                <a:rPr lang="en-US" sz="2403" baseline="-25000"/>
                <a:t>7</a:t>
              </a:r>
            </a:p>
          </p:txBody>
        </p:sp>
        <p:sp>
          <p:nvSpPr>
            <p:cNvPr id="311392" name="Text Box 96"/>
            <p:cNvSpPr txBox="1">
              <a:spLocks noChangeArrowheads="1"/>
            </p:cNvSpPr>
            <p:nvPr/>
          </p:nvSpPr>
          <p:spPr bwMode="auto">
            <a:xfrm>
              <a:off x="720" y="1008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3"/>
                <a:t>i</a:t>
              </a:r>
              <a:r>
                <a:rPr lang="en-US" sz="2403" baseline="-25000"/>
                <a:t>6</a:t>
              </a:r>
            </a:p>
          </p:txBody>
        </p:sp>
        <p:sp>
          <p:nvSpPr>
            <p:cNvPr id="311393" name="Text Box 97"/>
            <p:cNvSpPr txBox="1">
              <a:spLocks noChangeArrowheads="1"/>
            </p:cNvSpPr>
            <p:nvPr/>
          </p:nvSpPr>
          <p:spPr bwMode="auto">
            <a:xfrm>
              <a:off x="720" y="1248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3"/>
                <a:t>i</a:t>
              </a:r>
              <a:r>
                <a:rPr lang="en-US" sz="2403" baseline="-25000"/>
                <a:t>5</a:t>
              </a:r>
            </a:p>
          </p:txBody>
        </p:sp>
        <p:sp>
          <p:nvSpPr>
            <p:cNvPr id="311394" name="Text Box 98"/>
            <p:cNvSpPr txBox="1">
              <a:spLocks noChangeArrowheads="1"/>
            </p:cNvSpPr>
            <p:nvPr/>
          </p:nvSpPr>
          <p:spPr bwMode="auto">
            <a:xfrm>
              <a:off x="720" y="1488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3"/>
                <a:t>i</a:t>
              </a:r>
              <a:r>
                <a:rPr lang="en-US" sz="2403" baseline="-25000"/>
                <a:t>4</a:t>
              </a:r>
            </a:p>
          </p:txBody>
        </p:sp>
        <p:sp>
          <p:nvSpPr>
            <p:cNvPr id="311395" name="Text Box 99"/>
            <p:cNvSpPr txBox="1">
              <a:spLocks noChangeArrowheads="1"/>
            </p:cNvSpPr>
            <p:nvPr/>
          </p:nvSpPr>
          <p:spPr bwMode="auto">
            <a:xfrm>
              <a:off x="720" y="1728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3"/>
                <a:t>i</a:t>
              </a:r>
              <a:r>
                <a:rPr lang="en-US" sz="2403" baseline="-25000"/>
                <a:t>3</a:t>
              </a:r>
            </a:p>
          </p:txBody>
        </p:sp>
        <p:sp>
          <p:nvSpPr>
            <p:cNvPr id="311396" name="Text Box 100"/>
            <p:cNvSpPr txBox="1">
              <a:spLocks noChangeArrowheads="1"/>
            </p:cNvSpPr>
            <p:nvPr/>
          </p:nvSpPr>
          <p:spPr bwMode="auto">
            <a:xfrm>
              <a:off x="720" y="1968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3"/>
                <a:t>i</a:t>
              </a:r>
              <a:r>
                <a:rPr lang="en-US" sz="2403" baseline="-25000"/>
                <a:t>2</a:t>
              </a:r>
            </a:p>
          </p:txBody>
        </p:sp>
        <p:sp>
          <p:nvSpPr>
            <p:cNvPr id="311397" name="Text Box 101"/>
            <p:cNvSpPr txBox="1">
              <a:spLocks noChangeArrowheads="1"/>
            </p:cNvSpPr>
            <p:nvPr/>
          </p:nvSpPr>
          <p:spPr bwMode="auto">
            <a:xfrm>
              <a:off x="720" y="2208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3"/>
                <a:t>i</a:t>
              </a:r>
              <a:r>
                <a:rPr lang="en-US" sz="2403" baseline="-25000"/>
                <a:t>1</a:t>
              </a:r>
            </a:p>
          </p:txBody>
        </p:sp>
        <p:sp>
          <p:nvSpPr>
            <p:cNvPr id="311398" name="Text Box 102"/>
            <p:cNvSpPr txBox="1">
              <a:spLocks noChangeArrowheads="1"/>
            </p:cNvSpPr>
            <p:nvPr/>
          </p:nvSpPr>
          <p:spPr bwMode="auto">
            <a:xfrm>
              <a:off x="720" y="2448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3"/>
                <a:t>i</a:t>
              </a:r>
              <a:r>
                <a:rPr lang="en-US" sz="2403" baseline="-25000"/>
                <a:t>0</a:t>
              </a:r>
            </a:p>
          </p:txBody>
        </p:sp>
        <p:sp>
          <p:nvSpPr>
            <p:cNvPr id="311399" name="Text Box 103"/>
            <p:cNvSpPr txBox="1">
              <a:spLocks noChangeArrowheads="1"/>
            </p:cNvSpPr>
            <p:nvPr/>
          </p:nvSpPr>
          <p:spPr bwMode="auto">
            <a:xfrm>
              <a:off x="2352" y="816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3"/>
                <a:t>o</a:t>
              </a:r>
              <a:r>
                <a:rPr lang="en-US" sz="2403" baseline="-25000"/>
                <a:t>7</a:t>
              </a:r>
            </a:p>
          </p:txBody>
        </p:sp>
        <p:sp>
          <p:nvSpPr>
            <p:cNvPr id="311400" name="Text Box 104"/>
            <p:cNvSpPr txBox="1">
              <a:spLocks noChangeArrowheads="1"/>
            </p:cNvSpPr>
            <p:nvPr/>
          </p:nvSpPr>
          <p:spPr bwMode="auto">
            <a:xfrm>
              <a:off x="2352" y="1056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3"/>
                <a:t>o</a:t>
              </a:r>
              <a:r>
                <a:rPr lang="en-US" sz="2403" baseline="-25000"/>
                <a:t>6</a:t>
              </a:r>
            </a:p>
          </p:txBody>
        </p:sp>
        <p:sp>
          <p:nvSpPr>
            <p:cNvPr id="311401" name="Text Box 105"/>
            <p:cNvSpPr txBox="1">
              <a:spLocks noChangeArrowheads="1"/>
            </p:cNvSpPr>
            <p:nvPr/>
          </p:nvSpPr>
          <p:spPr bwMode="auto">
            <a:xfrm>
              <a:off x="2352" y="1296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3"/>
                <a:t>o</a:t>
              </a:r>
              <a:r>
                <a:rPr lang="en-US" sz="2403" baseline="-25000"/>
                <a:t>5</a:t>
              </a:r>
            </a:p>
          </p:txBody>
        </p:sp>
        <p:sp>
          <p:nvSpPr>
            <p:cNvPr id="311402" name="Text Box 106"/>
            <p:cNvSpPr txBox="1">
              <a:spLocks noChangeArrowheads="1"/>
            </p:cNvSpPr>
            <p:nvPr/>
          </p:nvSpPr>
          <p:spPr bwMode="auto">
            <a:xfrm>
              <a:off x="2352" y="1536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3"/>
                <a:t>o</a:t>
              </a:r>
              <a:r>
                <a:rPr lang="en-US" sz="2403" baseline="-25000"/>
                <a:t>4</a:t>
              </a:r>
            </a:p>
          </p:txBody>
        </p:sp>
        <p:sp>
          <p:nvSpPr>
            <p:cNvPr id="311403" name="Text Box 107"/>
            <p:cNvSpPr txBox="1">
              <a:spLocks noChangeArrowheads="1"/>
            </p:cNvSpPr>
            <p:nvPr/>
          </p:nvSpPr>
          <p:spPr bwMode="auto">
            <a:xfrm>
              <a:off x="2352" y="1776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3"/>
                <a:t>o</a:t>
              </a:r>
              <a:r>
                <a:rPr lang="en-US" sz="2403" baseline="-25000"/>
                <a:t>3</a:t>
              </a:r>
            </a:p>
          </p:txBody>
        </p:sp>
        <p:sp>
          <p:nvSpPr>
            <p:cNvPr id="311404" name="Text Box 108"/>
            <p:cNvSpPr txBox="1">
              <a:spLocks noChangeArrowheads="1"/>
            </p:cNvSpPr>
            <p:nvPr/>
          </p:nvSpPr>
          <p:spPr bwMode="auto">
            <a:xfrm>
              <a:off x="2352" y="2016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3"/>
                <a:t>o</a:t>
              </a:r>
              <a:r>
                <a:rPr lang="en-US" sz="2403" baseline="-25000"/>
                <a:t>2</a:t>
              </a:r>
            </a:p>
          </p:txBody>
        </p:sp>
        <p:sp>
          <p:nvSpPr>
            <p:cNvPr id="311405" name="Text Box 109"/>
            <p:cNvSpPr txBox="1">
              <a:spLocks noChangeArrowheads="1"/>
            </p:cNvSpPr>
            <p:nvPr/>
          </p:nvSpPr>
          <p:spPr bwMode="auto">
            <a:xfrm>
              <a:off x="2352" y="2256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3"/>
                <a:t>o</a:t>
              </a:r>
              <a:r>
                <a:rPr lang="en-US" sz="2403" baseline="-25000"/>
                <a:t>1</a:t>
              </a:r>
            </a:p>
          </p:txBody>
        </p:sp>
        <p:sp>
          <p:nvSpPr>
            <p:cNvPr id="311406" name="Text Box 110"/>
            <p:cNvSpPr txBox="1">
              <a:spLocks noChangeArrowheads="1"/>
            </p:cNvSpPr>
            <p:nvPr/>
          </p:nvSpPr>
          <p:spPr bwMode="auto">
            <a:xfrm>
              <a:off x="2352" y="2496"/>
              <a:ext cx="28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3"/>
                <a:t>o</a:t>
              </a:r>
              <a:r>
                <a:rPr lang="en-US" sz="2403" baseline="-25000"/>
                <a:t>0</a:t>
              </a:r>
            </a:p>
          </p:txBody>
        </p:sp>
        <p:sp>
          <p:nvSpPr>
            <p:cNvPr id="311411" name="Text Box 115"/>
            <p:cNvSpPr txBox="1">
              <a:spLocks noChangeArrowheads="1"/>
            </p:cNvSpPr>
            <p:nvPr/>
          </p:nvSpPr>
          <p:spPr bwMode="auto">
            <a:xfrm>
              <a:off x="960" y="2880"/>
              <a:ext cx="492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r>
                <a:rPr lang="en-US" sz="2403"/>
                <a:t>Clock</a:t>
              </a:r>
            </a:p>
          </p:txBody>
        </p:sp>
      </p:grpSp>
      <p:sp>
        <p:nvSpPr>
          <p:cNvPr id="311413" name="Text Box 117"/>
          <p:cNvSpPr txBox="1">
            <a:spLocks noChangeArrowheads="1"/>
          </p:cNvSpPr>
          <p:nvPr/>
        </p:nvSpPr>
        <p:spPr bwMode="auto">
          <a:xfrm>
            <a:off x="3128546" y="917261"/>
            <a:ext cx="1214520" cy="46275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r>
              <a:rPr lang="en-US" sz="2403"/>
              <a:t>Structure</a:t>
            </a:r>
          </a:p>
        </p:txBody>
      </p:sp>
    </p:spTree>
    <p:extLst>
      <p:ext uri="{BB962C8B-B14F-4D97-AF65-F5344CB8AC3E}">
        <p14:creationId xmlns:p14="http://schemas.microsoft.com/office/powerpoint/2010/main" val="359340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Register Operation</a:t>
            </a:r>
          </a:p>
        </p:txBody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918" y="3893194"/>
            <a:ext cx="8306223" cy="2549892"/>
          </a:xfrm>
        </p:spPr>
        <p:txBody>
          <a:bodyPr/>
          <a:lstStyle/>
          <a:p>
            <a:pPr lvl="1"/>
            <a:r>
              <a:rPr lang="en-US"/>
              <a:t>Stores data bits</a:t>
            </a:r>
          </a:p>
          <a:p>
            <a:pPr lvl="1"/>
            <a:r>
              <a:rPr lang="en-US"/>
              <a:t>For most of time acts as barrier between input and output</a:t>
            </a:r>
          </a:p>
          <a:p>
            <a:pPr lvl="1"/>
            <a:r>
              <a:rPr lang="en-US"/>
              <a:t>As clock rises, loads input</a:t>
            </a:r>
          </a:p>
        </p:txBody>
      </p:sp>
      <p:sp>
        <p:nvSpPr>
          <p:cNvPr id="312327" name="Rectangle 7"/>
          <p:cNvSpPr>
            <a:spLocks noChangeArrowheads="1"/>
          </p:cNvSpPr>
          <p:nvPr/>
        </p:nvSpPr>
        <p:spPr bwMode="auto">
          <a:xfrm>
            <a:off x="1368739" y="1527709"/>
            <a:ext cx="1193009" cy="462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3" b="0"/>
              <a:t>State = x</a:t>
            </a:r>
          </a:p>
        </p:txBody>
      </p:sp>
      <p:grpSp>
        <p:nvGrpSpPr>
          <p:cNvPr id="312341" name="Group 21"/>
          <p:cNvGrpSpPr>
            <a:grpSpLocks/>
          </p:cNvGrpSpPr>
          <p:nvPr/>
        </p:nvGrpSpPr>
        <p:grpSpPr bwMode="auto">
          <a:xfrm>
            <a:off x="3500537" y="1909239"/>
            <a:ext cx="1912419" cy="1144590"/>
            <a:chOff x="2202" y="1200"/>
            <a:chExt cx="1203" cy="720"/>
          </a:xfrm>
        </p:grpSpPr>
        <p:grpSp>
          <p:nvGrpSpPr>
            <p:cNvPr id="312328" name="Group 8"/>
            <p:cNvGrpSpPr>
              <a:grpSpLocks/>
            </p:cNvGrpSpPr>
            <p:nvPr/>
          </p:nvGrpSpPr>
          <p:grpSpPr bwMode="auto">
            <a:xfrm>
              <a:off x="2541" y="1200"/>
              <a:ext cx="864" cy="720"/>
              <a:chOff x="2832" y="912"/>
              <a:chExt cx="864" cy="720"/>
            </a:xfrm>
          </p:grpSpPr>
          <p:sp>
            <p:nvSpPr>
              <p:cNvPr id="312329" name="Freeform 9"/>
              <p:cNvSpPr>
                <a:spLocks/>
              </p:cNvSpPr>
              <p:nvPr/>
            </p:nvSpPr>
            <p:spPr bwMode="auto">
              <a:xfrm>
                <a:off x="3024" y="1344"/>
                <a:ext cx="432" cy="288"/>
              </a:xfrm>
              <a:custGeom>
                <a:avLst/>
                <a:gdLst/>
                <a:ahLst/>
                <a:cxnLst>
                  <a:cxn ang="0">
                    <a:pos x="0" y="288"/>
                  </a:cxn>
                  <a:cxn ang="0">
                    <a:pos x="240" y="288"/>
                  </a:cxn>
                  <a:cxn ang="0">
                    <a:pos x="240" y="0"/>
                  </a:cxn>
                  <a:cxn ang="0">
                    <a:pos x="432" y="0"/>
                  </a:cxn>
                </a:cxnLst>
                <a:rect l="0" t="0" r="r" b="b"/>
                <a:pathLst>
                  <a:path w="432" h="288">
                    <a:moveTo>
                      <a:pt x="0" y="288"/>
                    </a:moveTo>
                    <a:lnTo>
                      <a:pt x="240" y="288"/>
                    </a:lnTo>
                    <a:lnTo>
                      <a:pt x="240" y="0"/>
                    </a:lnTo>
                    <a:lnTo>
                      <a:pt x="43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12330" name="Rectangle 10"/>
              <p:cNvSpPr>
                <a:spLocks noChangeArrowheads="1"/>
              </p:cNvSpPr>
              <p:nvPr/>
            </p:nvSpPr>
            <p:spPr bwMode="auto">
              <a:xfrm>
                <a:off x="2832" y="912"/>
                <a:ext cx="864" cy="5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2403" b="0"/>
                  <a:t>Rising</a:t>
                </a:r>
              </a:p>
              <a:p>
                <a:pPr eaLnBrk="1" hangingPunct="1">
                  <a:lnSpc>
                    <a:spcPct val="100000"/>
                  </a:lnSpc>
                </a:pPr>
                <a:r>
                  <a:rPr lang="en-US" sz="2403" b="0"/>
                  <a:t>clock</a:t>
                </a:r>
              </a:p>
            </p:txBody>
          </p:sp>
        </p:grpSp>
        <p:sp>
          <p:nvSpPr>
            <p:cNvPr id="312331" name="Rectangle 11"/>
            <p:cNvSpPr>
              <a:spLocks noChangeArrowheads="1"/>
            </p:cNvSpPr>
            <p:nvPr/>
          </p:nvSpPr>
          <p:spPr bwMode="auto">
            <a:xfrm>
              <a:off x="2202" y="1324"/>
              <a:ext cx="38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3605" b="0">
                  <a:solidFill>
                    <a:srgbClr val="000099"/>
                  </a:solidFill>
                  <a:latin typeface="Wingdings 3" pitchFamily="18" charset="2"/>
                  <a:sym typeface="Wingdings 3" pitchFamily="18" charset="2"/>
                </a:rPr>
                <a:t></a:t>
              </a:r>
            </a:p>
          </p:txBody>
        </p:sp>
      </p:grpSp>
      <p:sp>
        <p:nvSpPr>
          <p:cNvPr id="312333" name="Rectangle 13"/>
          <p:cNvSpPr>
            <a:spLocks noChangeArrowheads="1"/>
          </p:cNvSpPr>
          <p:nvPr/>
        </p:nvSpPr>
        <p:spPr bwMode="auto">
          <a:xfrm>
            <a:off x="2106364" y="2061851"/>
            <a:ext cx="1363163" cy="462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3" b="0"/>
              <a:t>Output = x</a:t>
            </a:r>
          </a:p>
        </p:txBody>
      </p:sp>
      <p:sp>
        <p:nvSpPr>
          <p:cNvPr id="312334" name="Rectangle 14"/>
          <p:cNvSpPr>
            <a:spLocks noChangeArrowheads="1"/>
          </p:cNvSpPr>
          <p:nvPr/>
        </p:nvSpPr>
        <p:spPr bwMode="auto">
          <a:xfrm>
            <a:off x="660855" y="2061851"/>
            <a:ext cx="1165720" cy="462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2403" b="0"/>
              <a:t>Input = y</a:t>
            </a:r>
          </a:p>
        </p:txBody>
      </p:sp>
      <p:sp>
        <p:nvSpPr>
          <p:cNvPr id="312337" name="AutoShape 17"/>
          <p:cNvSpPr>
            <a:spLocks noChangeArrowheads="1"/>
          </p:cNvSpPr>
          <p:nvPr/>
        </p:nvSpPr>
        <p:spPr bwMode="auto">
          <a:xfrm>
            <a:off x="1368739" y="2519687"/>
            <a:ext cx="457836" cy="228918"/>
          </a:xfrm>
          <a:prstGeom prst="rightArrow">
            <a:avLst>
              <a:gd name="adj1" fmla="val 16667"/>
              <a:gd name="adj2" fmla="val 66667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3"/>
          </a:p>
        </p:txBody>
      </p:sp>
      <p:sp>
        <p:nvSpPr>
          <p:cNvPr id="312338" name="AutoShape 18"/>
          <p:cNvSpPr>
            <a:spLocks noChangeArrowheads="1"/>
          </p:cNvSpPr>
          <p:nvPr/>
        </p:nvSpPr>
        <p:spPr bwMode="auto">
          <a:xfrm>
            <a:off x="2055493" y="2519687"/>
            <a:ext cx="457836" cy="228918"/>
          </a:xfrm>
          <a:prstGeom prst="rightArrow">
            <a:avLst>
              <a:gd name="adj1" fmla="val 16667"/>
              <a:gd name="adj2" fmla="val 6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3"/>
          </a:p>
        </p:txBody>
      </p:sp>
      <p:sp>
        <p:nvSpPr>
          <p:cNvPr id="312325" name="Rectangle 5"/>
          <p:cNvSpPr>
            <a:spLocks noChangeArrowheads="1"/>
          </p:cNvSpPr>
          <p:nvPr/>
        </p:nvSpPr>
        <p:spPr bwMode="auto">
          <a:xfrm>
            <a:off x="1826575" y="1985545"/>
            <a:ext cx="228918" cy="129720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2003" b="0"/>
              <a:t>x</a:t>
            </a:r>
          </a:p>
        </p:txBody>
      </p:sp>
      <p:grpSp>
        <p:nvGrpSpPr>
          <p:cNvPr id="312343" name="Group 23"/>
          <p:cNvGrpSpPr>
            <a:grpSpLocks/>
          </p:cNvGrpSpPr>
          <p:nvPr/>
        </p:nvGrpSpPr>
        <p:grpSpPr bwMode="auto">
          <a:xfrm>
            <a:off x="5408186" y="1527709"/>
            <a:ext cx="2867833" cy="1755038"/>
            <a:chOff x="3402" y="960"/>
            <a:chExt cx="1804" cy="1104"/>
          </a:xfrm>
        </p:grpSpPr>
        <p:sp>
          <p:nvSpPr>
            <p:cNvPr id="312332" name="Rectangle 12"/>
            <p:cNvSpPr>
              <a:spLocks noChangeArrowheads="1"/>
            </p:cNvSpPr>
            <p:nvPr/>
          </p:nvSpPr>
          <p:spPr bwMode="auto">
            <a:xfrm>
              <a:off x="3402" y="1324"/>
              <a:ext cx="38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3605" b="0">
                  <a:solidFill>
                    <a:srgbClr val="000099"/>
                  </a:solidFill>
                  <a:latin typeface="Wingdings 3" pitchFamily="18" charset="2"/>
                  <a:sym typeface="Wingdings 3" pitchFamily="18" charset="2"/>
                </a:rPr>
                <a:t></a:t>
              </a:r>
            </a:p>
          </p:txBody>
        </p:sp>
        <p:grpSp>
          <p:nvGrpSpPr>
            <p:cNvPr id="312342" name="Group 22"/>
            <p:cNvGrpSpPr>
              <a:grpSpLocks/>
            </p:cNvGrpSpPr>
            <p:nvPr/>
          </p:nvGrpSpPr>
          <p:grpSpPr bwMode="auto">
            <a:xfrm>
              <a:off x="3885" y="960"/>
              <a:ext cx="1321" cy="1104"/>
              <a:chOff x="3885" y="960"/>
              <a:chExt cx="1321" cy="1104"/>
            </a:xfrm>
          </p:grpSpPr>
          <p:sp>
            <p:nvSpPr>
              <p:cNvPr id="312335" name="Rectangle 15"/>
              <p:cNvSpPr>
                <a:spLocks noChangeArrowheads="1"/>
              </p:cNvSpPr>
              <p:nvPr/>
            </p:nvSpPr>
            <p:spPr bwMode="auto">
              <a:xfrm>
                <a:off x="3885" y="960"/>
                <a:ext cx="750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2403" b="0"/>
                  <a:t>State = y</a:t>
                </a:r>
              </a:p>
            </p:txBody>
          </p:sp>
          <p:sp>
            <p:nvSpPr>
              <p:cNvPr id="312336" name="Rectangle 16"/>
              <p:cNvSpPr>
                <a:spLocks noChangeArrowheads="1"/>
              </p:cNvSpPr>
              <p:nvPr/>
            </p:nvSpPr>
            <p:spPr bwMode="auto">
              <a:xfrm>
                <a:off x="4349" y="1296"/>
                <a:ext cx="857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2403" b="0"/>
                  <a:t>Output = y</a:t>
                </a:r>
              </a:p>
            </p:txBody>
          </p:sp>
          <p:sp>
            <p:nvSpPr>
              <p:cNvPr id="312339" name="AutoShape 19"/>
              <p:cNvSpPr>
                <a:spLocks noChangeArrowheads="1"/>
              </p:cNvSpPr>
              <p:nvPr/>
            </p:nvSpPr>
            <p:spPr bwMode="auto">
              <a:xfrm>
                <a:off x="3885" y="1584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3"/>
              </a:p>
            </p:txBody>
          </p:sp>
          <p:sp>
            <p:nvSpPr>
              <p:cNvPr id="312340" name="AutoShape 20"/>
              <p:cNvSpPr>
                <a:spLocks noChangeArrowheads="1"/>
              </p:cNvSpPr>
              <p:nvPr/>
            </p:nvSpPr>
            <p:spPr bwMode="auto">
              <a:xfrm>
                <a:off x="4317" y="1584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3"/>
              </a:p>
            </p:txBody>
          </p:sp>
          <p:sp>
            <p:nvSpPr>
              <p:cNvPr id="312326" name="Rectangle 6"/>
              <p:cNvSpPr>
                <a:spLocks noChangeArrowheads="1"/>
              </p:cNvSpPr>
              <p:nvPr/>
            </p:nvSpPr>
            <p:spPr bwMode="auto">
              <a:xfrm>
                <a:off x="4173" y="1248"/>
                <a:ext cx="144" cy="816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2003" b="0"/>
                  <a:t>y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01565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State Machine Example</a:t>
            </a:r>
          </a:p>
        </p:txBody>
      </p:sp>
      <p:sp>
        <p:nvSpPr>
          <p:cNvPr id="313427" name="Rectangle 83"/>
          <p:cNvSpPr>
            <a:spLocks noGrp="1" noChangeArrowheads="1"/>
          </p:cNvSpPr>
          <p:nvPr>
            <p:ph type="body" idx="1"/>
          </p:nvPr>
        </p:nvSpPr>
        <p:spPr>
          <a:xfrm>
            <a:off x="5570337" y="1604015"/>
            <a:ext cx="3026804" cy="2594403"/>
          </a:xfrm>
        </p:spPr>
        <p:txBody>
          <a:bodyPr/>
          <a:lstStyle/>
          <a:p>
            <a:pPr lvl="1"/>
            <a:r>
              <a:rPr lang="en-US"/>
              <a:t>Accumulator circuit</a:t>
            </a:r>
          </a:p>
          <a:p>
            <a:pPr lvl="1"/>
            <a:r>
              <a:rPr lang="en-US"/>
              <a:t>Load or accumulate on each cycle</a:t>
            </a:r>
          </a:p>
        </p:txBody>
      </p:sp>
      <p:grpSp>
        <p:nvGrpSpPr>
          <p:cNvPr id="313386" name="Group 42"/>
          <p:cNvGrpSpPr>
            <a:grpSpLocks/>
          </p:cNvGrpSpPr>
          <p:nvPr/>
        </p:nvGrpSpPr>
        <p:grpSpPr bwMode="auto">
          <a:xfrm>
            <a:off x="1220896" y="1222486"/>
            <a:ext cx="4587897" cy="2886911"/>
            <a:chOff x="192" y="1104"/>
            <a:chExt cx="2886" cy="1816"/>
          </a:xfrm>
        </p:grpSpPr>
        <p:sp>
          <p:nvSpPr>
            <p:cNvPr id="313383" name="Rectangle 39"/>
            <p:cNvSpPr>
              <a:spLocks noChangeArrowheads="1"/>
            </p:cNvSpPr>
            <p:nvPr/>
          </p:nvSpPr>
          <p:spPr bwMode="auto">
            <a:xfrm>
              <a:off x="908" y="1104"/>
              <a:ext cx="1344" cy="144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/>
            <a:lstStyle/>
            <a:p>
              <a:r>
                <a:rPr lang="en-US" sz="2403"/>
                <a:t>Comb. Logic</a:t>
              </a:r>
            </a:p>
          </p:txBody>
        </p:sp>
        <p:sp>
          <p:nvSpPr>
            <p:cNvPr id="313358" name="Line 14"/>
            <p:cNvSpPr>
              <a:spLocks noChangeShapeType="1"/>
            </p:cNvSpPr>
            <p:nvPr/>
          </p:nvSpPr>
          <p:spPr bwMode="auto">
            <a:xfrm rot="5400000" flipV="1">
              <a:off x="2688" y="1872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13359" name="Line 15"/>
            <p:cNvSpPr>
              <a:spLocks noChangeShapeType="1"/>
            </p:cNvSpPr>
            <p:nvPr/>
          </p:nvSpPr>
          <p:spPr bwMode="auto">
            <a:xfrm rot="5400000">
              <a:off x="1200" y="153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grpSp>
          <p:nvGrpSpPr>
            <p:cNvPr id="313360" name="Group 16"/>
            <p:cNvGrpSpPr>
              <a:grpSpLocks/>
            </p:cNvGrpSpPr>
            <p:nvPr/>
          </p:nvGrpSpPr>
          <p:grpSpPr bwMode="auto">
            <a:xfrm>
              <a:off x="1152" y="1536"/>
              <a:ext cx="288" cy="816"/>
              <a:chOff x="3984" y="2832"/>
              <a:chExt cx="288" cy="816"/>
            </a:xfrm>
          </p:grpSpPr>
          <p:sp>
            <p:nvSpPr>
              <p:cNvPr id="313361" name="Freeform 17"/>
              <p:cNvSpPr>
                <a:spLocks/>
              </p:cNvSpPr>
              <p:nvPr/>
            </p:nvSpPr>
            <p:spPr bwMode="auto">
              <a:xfrm>
                <a:off x="3984" y="2832"/>
                <a:ext cx="288" cy="8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8" y="192"/>
                  </a:cxn>
                  <a:cxn ang="0">
                    <a:pos x="288" y="624"/>
                  </a:cxn>
                  <a:cxn ang="0">
                    <a:pos x="0" y="816"/>
                  </a:cxn>
                  <a:cxn ang="0">
                    <a:pos x="0" y="0"/>
                  </a:cxn>
                </a:cxnLst>
                <a:rect l="0" t="0" r="r" b="b"/>
                <a:pathLst>
                  <a:path w="288" h="816">
                    <a:moveTo>
                      <a:pt x="0" y="0"/>
                    </a:moveTo>
                    <a:lnTo>
                      <a:pt x="288" y="192"/>
                    </a:lnTo>
                    <a:lnTo>
                      <a:pt x="288" y="624"/>
                    </a:lnTo>
                    <a:lnTo>
                      <a:pt x="0" y="8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313362" name="Text Box 18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240" cy="5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602" b="0"/>
                  <a:t>A</a:t>
                </a:r>
              </a:p>
              <a:p>
                <a:pPr algn="l" eaLnBrk="1" hangingPunct="1">
                  <a:lnSpc>
                    <a:spcPct val="100000"/>
                  </a:lnSpc>
                </a:pPr>
                <a:r>
                  <a:rPr lang="en-US" sz="1602" b="0"/>
                  <a:t>L</a:t>
                </a:r>
              </a:p>
              <a:p>
                <a:pPr algn="l" eaLnBrk="1" hangingPunct="1">
                  <a:lnSpc>
                    <a:spcPct val="100000"/>
                  </a:lnSpc>
                </a:pPr>
                <a:r>
                  <a:rPr lang="en-US" sz="1602" b="0"/>
                  <a:t>U</a:t>
                </a:r>
              </a:p>
            </p:txBody>
          </p:sp>
        </p:grpSp>
        <p:sp>
          <p:nvSpPr>
            <p:cNvPr id="313363" name="Line 19"/>
            <p:cNvSpPr>
              <a:spLocks noChangeShapeType="1"/>
            </p:cNvSpPr>
            <p:nvPr/>
          </p:nvSpPr>
          <p:spPr bwMode="auto">
            <a:xfrm rot="5400000" flipV="1">
              <a:off x="1152" y="1920"/>
              <a:ext cx="0" cy="9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13364" name="Line 20"/>
            <p:cNvSpPr>
              <a:spLocks noChangeShapeType="1"/>
            </p:cNvSpPr>
            <p:nvPr/>
          </p:nvSpPr>
          <p:spPr bwMode="auto">
            <a:xfrm rot="5400000" flipV="1">
              <a:off x="1536" y="1824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13368" name="Rectangle 24"/>
            <p:cNvSpPr>
              <a:spLocks noChangeArrowheads="1"/>
            </p:cNvSpPr>
            <p:nvPr/>
          </p:nvSpPr>
          <p:spPr bwMode="auto">
            <a:xfrm>
              <a:off x="1200" y="1248"/>
              <a:ext cx="175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0</a:t>
              </a:r>
            </a:p>
          </p:txBody>
        </p:sp>
        <p:sp>
          <p:nvSpPr>
            <p:cNvPr id="313375" name="Line 31"/>
            <p:cNvSpPr>
              <a:spLocks noChangeShapeType="1"/>
            </p:cNvSpPr>
            <p:nvPr/>
          </p:nvSpPr>
          <p:spPr bwMode="auto">
            <a:xfrm>
              <a:off x="2016" y="2112"/>
              <a:ext cx="28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13376" name="Rectangle 32"/>
            <p:cNvSpPr>
              <a:spLocks noChangeArrowheads="1"/>
            </p:cNvSpPr>
            <p:nvPr/>
          </p:nvSpPr>
          <p:spPr bwMode="auto">
            <a:xfrm>
              <a:off x="2688" y="1856"/>
              <a:ext cx="39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2403"/>
                <a:t>Out</a:t>
              </a:r>
            </a:p>
          </p:txBody>
        </p:sp>
        <p:sp>
          <p:nvSpPr>
            <p:cNvPr id="313377" name="Freeform 33"/>
            <p:cNvSpPr>
              <a:spLocks/>
            </p:cNvSpPr>
            <p:nvPr/>
          </p:nvSpPr>
          <p:spPr bwMode="auto">
            <a:xfrm flipV="1">
              <a:off x="672" y="2496"/>
              <a:ext cx="1152" cy="144"/>
            </a:xfrm>
            <a:custGeom>
              <a:avLst/>
              <a:gdLst/>
              <a:ahLst/>
              <a:cxnLst>
                <a:cxn ang="0">
                  <a:pos x="432" y="144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144">
                  <a:moveTo>
                    <a:pt x="432" y="144"/>
                  </a:moveTo>
                  <a:lnTo>
                    <a:pt x="432" y="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13378" name="AutoShape 34"/>
            <p:cNvSpPr>
              <a:spLocks noChangeArrowheads="1"/>
            </p:cNvSpPr>
            <p:nvPr/>
          </p:nvSpPr>
          <p:spPr bwMode="auto">
            <a:xfrm>
              <a:off x="1632" y="1824"/>
              <a:ext cx="423" cy="672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557" tIns="45779" rIns="91557" bIns="45779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2" b="0"/>
                <a:t>MUX</a:t>
              </a:r>
            </a:p>
          </p:txBody>
        </p:sp>
        <p:sp>
          <p:nvSpPr>
            <p:cNvPr id="313380" name="Freeform 36"/>
            <p:cNvSpPr>
              <a:spLocks/>
            </p:cNvSpPr>
            <p:nvPr/>
          </p:nvSpPr>
          <p:spPr bwMode="auto">
            <a:xfrm>
              <a:off x="960" y="2158"/>
              <a:ext cx="58" cy="291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0" y="0"/>
                </a:cxn>
                <a:cxn ang="0">
                  <a:pos x="192" y="0"/>
                </a:cxn>
              </a:cxnLst>
              <a:rect l="0" t="0" r="r" b="b"/>
              <a:pathLst>
                <a:path w="192" h="192">
                  <a:moveTo>
                    <a:pt x="0" y="192"/>
                  </a:move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3370" name="Rectangle 26"/>
            <p:cNvSpPr>
              <a:spLocks noChangeArrowheads="1"/>
            </p:cNvSpPr>
            <p:nvPr/>
          </p:nvSpPr>
          <p:spPr bwMode="auto">
            <a:xfrm>
              <a:off x="1632" y="1824"/>
              <a:ext cx="28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2" b="0"/>
                <a:t>0</a:t>
              </a:r>
            </a:p>
          </p:txBody>
        </p:sp>
        <p:sp>
          <p:nvSpPr>
            <p:cNvPr id="313381" name="Rectangle 37"/>
            <p:cNvSpPr>
              <a:spLocks noChangeArrowheads="1"/>
            </p:cNvSpPr>
            <p:nvPr/>
          </p:nvSpPr>
          <p:spPr bwMode="auto">
            <a:xfrm>
              <a:off x="1632" y="2304"/>
              <a:ext cx="28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2" b="0"/>
                <a:t>1</a:t>
              </a:r>
            </a:p>
          </p:txBody>
        </p:sp>
        <p:sp>
          <p:nvSpPr>
            <p:cNvPr id="313349" name="Rectangle 5"/>
            <p:cNvSpPr>
              <a:spLocks noChangeArrowheads="1"/>
            </p:cNvSpPr>
            <p:nvPr/>
          </p:nvSpPr>
          <p:spPr bwMode="auto">
            <a:xfrm>
              <a:off x="2304" y="1680"/>
              <a:ext cx="144" cy="816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2003" b="0"/>
            </a:p>
          </p:txBody>
        </p:sp>
        <p:sp>
          <p:nvSpPr>
            <p:cNvPr id="313354" name="Line 10"/>
            <p:cNvSpPr>
              <a:spLocks noChangeShapeType="1"/>
            </p:cNvSpPr>
            <p:nvPr/>
          </p:nvSpPr>
          <p:spPr bwMode="auto">
            <a:xfrm>
              <a:off x="2352" y="2496"/>
              <a:ext cx="0" cy="14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3355" name="Text Box 11"/>
            <p:cNvSpPr txBox="1">
              <a:spLocks noChangeArrowheads="1"/>
            </p:cNvSpPr>
            <p:nvPr/>
          </p:nvSpPr>
          <p:spPr bwMode="auto">
            <a:xfrm>
              <a:off x="2112" y="2629"/>
              <a:ext cx="492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r>
                <a:rPr lang="en-US" sz="2403"/>
                <a:t>Clock</a:t>
              </a:r>
            </a:p>
          </p:txBody>
        </p:sp>
        <p:sp>
          <p:nvSpPr>
            <p:cNvPr id="313382" name="Freeform 38"/>
            <p:cNvSpPr>
              <a:spLocks/>
            </p:cNvSpPr>
            <p:nvPr/>
          </p:nvSpPr>
          <p:spPr bwMode="auto">
            <a:xfrm>
              <a:off x="960" y="1414"/>
              <a:ext cx="58" cy="291"/>
            </a:xfrm>
            <a:custGeom>
              <a:avLst/>
              <a:gdLst/>
              <a:ahLst/>
              <a:cxnLst>
                <a:cxn ang="0">
                  <a:pos x="1488" y="1104"/>
                </a:cxn>
                <a:cxn ang="0">
                  <a:pos x="1680" y="1104"/>
                </a:cxn>
                <a:cxn ang="0">
                  <a:pos x="1680" y="0"/>
                </a:cxn>
                <a:cxn ang="0">
                  <a:pos x="0" y="0"/>
                </a:cxn>
                <a:cxn ang="0">
                  <a:pos x="0" y="672"/>
                </a:cxn>
                <a:cxn ang="0">
                  <a:pos x="192" y="672"/>
                </a:cxn>
              </a:cxnLst>
              <a:rect l="0" t="0" r="r" b="b"/>
              <a:pathLst>
                <a:path w="1680" h="1104">
                  <a:moveTo>
                    <a:pt x="1488" y="1104"/>
                  </a:moveTo>
                  <a:lnTo>
                    <a:pt x="1680" y="1104"/>
                  </a:lnTo>
                  <a:lnTo>
                    <a:pt x="1680" y="0"/>
                  </a:lnTo>
                  <a:lnTo>
                    <a:pt x="0" y="0"/>
                  </a:lnTo>
                  <a:lnTo>
                    <a:pt x="0" y="672"/>
                  </a:lnTo>
                  <a:lnTo>
                    <a:pt x="192" y="672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3384" name="Rectangle 40"/>
            <p:cNvSpPr>
              <a:spLocks noChangeArrowheads="1"/>
            </p:cNvSpPr>
            <p:nvPr/>
          </p:nvSpPr>
          <p:spPr bwMode="auto">
            <a:xfrm>
              <a:off x="192" y="2256"/>
              <a:ext cx="48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2403" dirty="0"/>
                <a:t>In</a:t>
              </a:r>
            </a:p>
          </p:txBody>
        </p:sp>
        <p:sp>
          <p:nvSpPr>
            <p:cNvPr id="313385" name="Rectangle 41"/>
            <p:cNvSpPr>
              <a:spLocks noChangeArrowheads="1"/>
            </p:cNvSpPr>
            <p:nvPr/>
          </p:nvSpPr>
          <p:spPr bwMode="auto">
            <a:xfrm>
              <a:off x="192" y="2505"/>
              <a:ext cx="4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2000" dirty="0" smtClean="0"/>
                <a:t>Load</a:t>
              </a:r>
              <a:endParaRPr lang="en-US" sz="2000" dirty="0"/>
            </a:p>
          </p:txBody>
        </p:sp>
      </p:grpSp>
      <p:grpSp>
        <p:nvGrpSpPr>
          <p:cNvPr id="313426" name="Group 82"/>
          <p:cNvGrpSpPr>
            <a:grpSpLocks/>
          </p:cNvGrpSpPr>
          <p:nvPr/>
        </p:nvGrpSpPr>
        <p:grpSpPr bwMode="auto">
          <a:xfrm>
            <a:off x="1373507" y="4386005"/>
            <a:ext cx="5646643" cy="2025288"/>
            <a:chOff x="1440" y="2566"/>
            <a:chExt cx="3552" cy="1274"/>
          </a:xfrm>
        </p:grpSpPr>
        <p:sp>
          <p:nvSpPr>
            <p:cNvPr id="313387" name="Freeform 43"/>
            <p:cNvSpPr>
              <a:spLocks/>
            </p:cNvSpPr>
            <p:nvPr/>
          </p:nvSpPr>
          <p:spPr bwMode="auto">
            <a:xfrm>
              <a:off x="1968" y="2566"/>
              <a:ext cx="58" cy="29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144" y="144"/>
                </a:cxn>
                <a:cxn ang="0">
                  <a:pos x="144" y="0"/>
                </a:cxn>
                <a:cxn ang="0">
                  <a:pos x="384" y="0"/>
                </a:cxn>
                <a:cxn ang="0">
                  <a:pos x="384" y="144"/>
                </a:cxn>
                <a:cxn ang="0">
                  <a:pos x="576" y="144"/>
                </a:cxn>
                <a:cxn ang="0">
                  <a:pos x="624" y="144"/>
                </a:cxn>
                <a:cxn ang="0">
                  <a:pos x="624" y="0"/>
                </a:cxn>
                <a:cxn ang="0">
                  <a:pos x="720" y="0"/>
                </a:cxn>
              </a:cxnLst>
              <a:rect l="0" t="0" r="r" b="b"/>
              <a:pathLst>
                <a:path w="720" h="144">
                  <a:moveTo>
                    <a:pt x="0" y="144"/>
                  </a:moveTo>
                  <a:lnTo>
                    <a:pt x="144" y="144"/>
                  </a:lnTo>
                  <a:lnTo>
                    <a:pt x="144" y="0"/>
                  </a:lnTo>
                  <a:lnTo>
                    <a:pt x="384" y="0"/>
                  </a:lnTo>
                  <a:lnTo>
                    <a:pt x="384" y="144"/>
                  </a:lnTo>
                  <a:lnTo>
                    <a:pt x="576" y="144"/>
                  </a:lnTo>
                  <a:lnTo>
                    <a:pt x="624" y="144"/>
                  </a:lnTo>
                  <a:lnTo>
                    <a:pt x="624" y="0"/>
                  </a:lnTo>
                  <a:lnTo>
                    <a:pt x="72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3388" name="Freeform 44"/>
            <p:cNvSpPr>
              <a:spLocks/>
            </p:cNvSpPr>
            <p:nvPr/>
          </p:nvSpPr>
          <p:spPr bwMode="auto">
            <a:xfrm>
              <a:off x="2448" y="2566"/>
              <a:ext cx="58" cy="29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144" y="144"/>
                </a:cxn>
                <a:cxn ang="0">
                  <a:pos x="144" y="0"/>
                </a:cxn>
                <a:cxn ang="0">
                  <a:pos x="384" y="0"/>
                </a:cxn>
                <a:cxn ang="0">
                  <a:pos x="384" y="144"/>
                </a:cxn>
                <a:cxn ang="0">
                  <a:pos x="576" y="144"/>
                </a:cxn>
                <a:cxn ang="0">
                  <a:pos x="624" y="144"/>
                </a:cxn>
                <a:cxn ang="0">
                  <a:pos x="624" y="0"/>
                </a:cxn>
                <a:cxn ang="0">
                  <a:pos x="720" y="0"/>
                </a:cxn>
              </a:cxnLst>
              <a:rect l="0" t="0" r="r" b="b"/>
              <a:pathLst>
                <a:path w="720" h="144">
                  <a:moveTo>
                    <a:pt x="0" y="144"/>
                  </a:moveTo>
                  <a:lnTo>
                    <a:pt x="144" y="144"/>
                  </a:lnTo>
                  <a:lnTo>
                    <a:pt x="144" y="0"/>
                  </a:lnTo>
                  <a:lnTo>
                    <a:pt x="384" y="0"/>
                  </a:lnTo>
                  <a:lnTo>
                    <a:pt x="384" y="144"/>
                  </a:lnTo>
                  <a:lnTo>
                    <a:pt x="576" y="144"/>
                  </a:lnTo>
                  <a:lnTo>
                    <a:pt x="624" y="144"/>
                  </a:lnTo>
                  <a:lnTo>
                    <a:pt x="624" y="0"/>
                  </a:lnTo>
                  <a:lnTo>
                    <a:pt x="72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3389" name="Freeform 45"/>
            <p:cNvSpPr>
              <a:spLocks/>
            </p:cNvSpPr>
            <p:nvPr/>
          </p:nvSpPr>
          <p:spPr bwMode="auto">
            <a:xfrm>
              <a:off x="2928" y="2566"/>
              <a:ext cx="58" cy="29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144" y="144"/>
                </a:cxn>
                <a:cxn ang="0">
                  <a:pos x="144" y="0"/>
                </a:cxn>
                <a:cxn ang="0">
                  <a:pos x="384" y="0"/>
                </a:cxn>
                <a:cxn ang="0">
                  <a:pos x="384" y="144"/>
                </a:cxn>
                <a:cxn ang="0">
                  <a:pos x="576" y="144"/>
                </a:cxn>
                <a:cxn ang="0">
                  <a:pos x="624" y="144"/>
                </a:cxn>
                <a:cxn ang="0">
                  <a:pos x="624" y="0"/>
                </a:cxn>
                <a:cxn ang="0">
                  <a:pos x="720" y="0"/>
                </a:cxn>
              </a:cxnLst>
              <a:rect l="0" t="0" r="r" b="b"/>
              <a:pathLst>
                <a:path w="720" h="144">
                  <a:moveTo>
                    <a:pt x="0" y="144"/>
                  </a:moveTo>
                  <a:lnTo>
                    <a:pt x="144" y="144"/>
                  </a:lnTo>
                  <a:lnTo>
                    <a:pt x="144" y="0"/>
                  </a:lnTo>
                  <a:lnTo>
                    <a:pt x="384" y="0"/>
                  </a:lnTo>
                  <a:lnTo>
                    <a:pt x="384" y="144"/>
                  </a:lnTo>
                  <a:lnTo>
                    <a:pt x="576" y="144"/>
                  </a:lnTo>
                  <a:lnTo>
                    <a:pt x="624" y="144"/>
                  </a:lnTo>
                  <a:lnTo>
                    <a:pt x="624" y="0"/>
                  </a:lnTo>
                  <a:lnTo>
                    <a:pt x="72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3390" name="Freeform 46"/>
            <p:cNvSpPr>
              <a:spLocks/>
            </p:cNvSpPr>
            <p:nvPr/>
          </p:nvSpPr>
          <p:spPr bwMode="auto">
            <a:xfrm>
              <a:off x="3408" y="2566"/>
              <a:ext cx="58" cy="29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144" y="144"/>
                </a:cxn>
                <a:cxn ang="0">
                  <a:pos x="144" y="0"/>
                </a:cxn>
                <a:cxn ang="0">
                  <a:pos x="384" y="0"/>
                </a:cxn>
                <a:cxn ang="0">
                  <a:pos x="384" y="144"/>
                </a:cxn>
                <a:cxn ang="0">
                  <a:pos x="576" y="144"/>
                </a:cxn>
                <a:cxn ang="0">
                  <a:pos x="624" y="144"/>
                </a:cxn>
                <a:cxn ang="0">
                  <a:pos x="624" y="0"/>
                </a:cxn>
                <a:cxn ang="0">
                  <a:pos x="720" y="0"/>
                </a:cxn>
              </a:cxnLst>
              <a:rect l="0" t="0" r="r" b="b"/>
              <a:pathLst>
                <a:path w="720" h="144">
                  <a:moveTo>
                    <a:pt x="0" y="144"/>
                  </a:moveTo>
                  <a:lnTo>
                    <a:pt x="144" y="144"/>
                  </a:lnTo>
                  <a:lnTo>
                    <a:pt x="144" y="0"/>
                  </a:lnTo>
                  <a:lnTo>
                    <a:pt x="384" y="0"/>
                  </a:lnTo>
                  <a:lnTo>
                    <a:pt x="384" y="144"/>
                  </a:lnTo>
                  <a:lnTo>
                    <a:pt x="576" y="144"/>
                  </a:lnTo>
                  <a:lnTo>
                    <a:pt x="624" y="144"/>
                  </a:lnTo>
                  <a:lnTo>
                    <a:pt x="624" y="0"/>
                  </a:lnTo>
                  <a:lnTo>
                    <a:pt x="72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3391" name="Freeform 47"/>
            <p:cNvSpPr>
              <a:spLocks/>
            </p:cNvSpPr>
            <p:nvPr/>
          </p:nvSpPr>
          <p:spPr bwMode="auto">
            <a:xfrm>
              <a:off x="3888" y="2566"/>
              <a:ext cx="58" cy="29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144" y="144"/>
                </a:cxn>
                <a:cxn ang="0">
                  <a:pos x="144" y="0"/>
                </a:cxn>
                <a:cxn ang="0">
                  <a:pos x="384" y="0"/>
                </a:cxn>
                <a:cxn ang="0">
                  <a:pos x="384" y="144"/>
                </a:cxn>
                <a:cxn ang="0">
                  <a:pos x="576" y="144"/>
                </a:cxn>
                <a:cxn ang="0">
                  <a:pos x="624" y="144"/>
                </a:cxn>
                <a:cxn ang="0">
                  <a:pos x="624" y="0"/>
                </a:cxn>
                <a:cxn ang="0">
                  <a:pos x="720" y="0"/>
                </a:cxn>
              </a:cxnLst>
              <a:rect l="0" t="0" r="r" b="b"/>
              <a:pathLst>
                <a:path w="720" h="144">
                  <a:moveTo>
                    <a:pt x="0" y="144"/>
                  </a:moveTo>
                  <a:lnTo>
                    <a:pt x="144" y="144"/>
                  </a:lnTo>
                  <a:lnTo>
                    <a:pt x="144" y="0"/>
                  </a:lnTo>
                  <a:lnTo>
                    <a:pt x="384" y="0"/>
                  </a:lnTo>
                  <a:lnTo>
                    <a:pt x="384" y="144"/>
                  </a:lnTo>
                  <a:lnTo>
                    <a:pt x="576" y="144"/>
                  </a:lnTo>
                  <a:lnTo>
                    <a:pt x="624" y="144"/>
                  </a:lnTo>
                  <a:lnTo>
                    <a:pt x="624" y="0"/>
                  </a:lnTo>
                  <a:lnTo>
                    <a:pt x="72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3393" name="Freeform 49"/>
            <p:cNvSpPr>
              <a:spLocks/>
            </p:cNvSpPr>
            <p:nvPr/>
          </p:nvSpPr>
          <p:spPr bwMode="auto">
            <a:xfrm>
              <a:off x="1968" y="2854"/>
              <a:ext cx="58" cy="2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88" y="0"/>
                </a:cxn>
                <a:cxn ang="0">
                  <a:pos x="288" y="144"/>
                </a:cxn>
                <a:cxn ang="0">
                  <a:pos x="1488" y="144"/>
                </a:cxn>
                <a:cxn ang="0">
                  <a:pos x="1488" y="0"/>
                </a:cxn>
                <a:cxn ang="0">
                  <a:pos x="1680" y="0"/>
                </a:cxn>
                <a:cxn ang="0">
                  <a:pos x="1680" y="144"/>
                </a:cxn>
                <a:cxn ang="0">
                  <a:pos x="2646" y="140"/>
                </a:cxn>
              </a:cxnLst>
              <a:rect l="0" t="0" r="r" b="b"/>
              <a:pathLst>
                <a:path w="2646" h="144">
                  <a:moveTo>
                    <a:pt x="0" y="0"/>
                  </a:moveTo>
                  <a:lnTo>
                    <a:pt x="288" y="0"/>
                  </a:lnTo>
                  <a:lnTo>
                    <a:pt x="288" y="144"/>
                  </a:lnTo>
                  <a:lnTo>
                    <a:pt x="1488" y="144"/>
                  </a:lnTo>
                  <a:lnTo>
                    <a:pt x="1488" y="0"/>
                  </a:lnTo>
                  <a:lnTo>
                    <a:pt x="1680" y="0"/>
                  </a:lnTo>
                  <a:lnTo>
                    <a:pt x="1680" y="144"/>
                  </a:lnTo>
                  <a:lnTo>
                    <a:pt x="2646" y="14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3396" name="Rectangle 52"/>
            <p:cNvSpPr>
              <a:spLocks noChangeArrowheads="1"/>
            </p:cNvSpPr>
            <p:nvPr/>
          </p:nvSpPr>
          <p:spPr bwMode="auto">
            <a:xfrm>
              <a:off x="1968" y="3216"/>
              <a:ext cx="480" cy="192"/>
            </a:xfrm>
            <a:prstGeom prst="rect">
              <a:avLst/>
            </a:prstGeom>
            <a:solidFill>
              <a:srgbClr val="FFCCCC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84" rIns="45784" anchor="ctr"/>
            <a:lstStyle/>
            <a:p>
              <a:r>
                <a:rPr lang="en-US" sz="1402" b="0"/>
                <a:t>x</a:t>
              </a:r>
              <a:r>
                <a:rPr lang="en-US" sz="1402" b="0" baseline="-25000"/>
                <a:t>0</a:t>
              </a:r>
            </a:p>
          </p:txBody>
        </p:sp>
        <p:sp>
          <p:nvSpPr>
            <p:cNvPr id="313397" name="Rectangle 53"/>
            <p:cNvSpPr>
              <a:spLocks noChangeArrowheads="1"/>
            </p:cNvSpPr>
            <p:nvPr/>
          </p:nvSpPr>
          <p:spPr bwMode="auto">
            <a:xfrm>
              <a:off x="2448" y="3216"/>
              <a:ext cx="480" cy="192"/>
            </a:xfrm>
            <a:prstGeom prst="rect">
              <a:avLst/>
            </a:prstGeom>
            <a:solidFill>
              <a:srgbClr val="FFCCCC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84" rIns="45784" anchor="ctr"/>
            <a:lstStyle/>
            <a:p>
              <a:r>
                <a:rPr lang="en-US" sz="1402" b="0"/>
                <a:t>x</a:t>
              </a:r>
              <a:r>
                <a:rPr lang="en-US" sz="1402" b="0" baseline="-25000"/>
                <a:t>1</a:t>
              </a:r>
            </a:p>
          </p:txBody>
        </p:sp>
        <p:sp>
          <p:nvSpPr>
            <p:cNvPr id="313398" name="Rectangle 54"/>
            <p:cNvSpPr>
              <a:spLocks noChangeArrowheads="1"/>
            </p:cNvSpPr>
            <p:nvPr/>
          </p:nvSpPr>
          <p:spPr bwMode="auto">
            <a:xfrm>
              <a:off x="2928" y="3216"/>
              <a:ext cx="480" cy="192"/>
            </a:xfrm>
            <a:prstGeom prst="rect">
              <a:avLst/>
            </a:prstGeom>
            <a:solidFill>
              <a:srgbClr val="FFCCCC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84" rIns="45784" anchor="ctr"/>
            <a:lstStyle/>
            <a:p>
              <a:r>
                <a:rPr lang="en-US" sz="1402" b="0"/>
                <a:t>x</a:t>
              </a:r>
              <a:r>
                <a:rPr lang="en-US" sz="1402" b="0" baseline="-25000"/>
                <a:t>2</a:t>
              </a:r>
            </a:p>
          </p:txBody>
        </p:sp>
        <p:sp>
          <p:nvSpPr>
            <p:cNvPr id="313399" name="Rectangle 55"/>
            <p:cNvSpPr>
              <a:spLocks noChangeArrowheads="1"/>
            </p:cNvSpPr>
            <p:nvPr/>
          </p:nvSpPr>
          <p:spPr bwMode="auto">
            <a:xfrm>
              <a:off x="3408" y="3216"/>
              <a:ext cx="480" cy="192"/>
            </a:xfrm>
            <a:prstGeom prst="rect">
              <a:avLst/>
            </a:prstGeom>
            <a:solidFill>
              <a:srgbClr val="FFCCCC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84" rIns="45784" anchor="ctr"/>
            <a:lstStyle/>
            <a:p>
              <a:r>
                <a:rPr lang="en-US" sz="1402" b="0"/>
                <a:t>x</a:t>
              </a:r>
              <a:r>
                <a:rPr lang="en-US" sz="1402" b="0" baseline="-25000"/>
                <a:t>3</a:t>
              </a:r>
            </a:p>
          </p:txBody>
        </p:sp>
        <p:sp>
          <p:nvSpPr>
            <p:cNvPr id="313400" name="Rectangle 56"/>
            <p:cNvSpPr>
              <a:spLocks noChangeArrowheads="1"/>
            </p:cNvSpPr>
            <p:nvPr/>
          </p:nvSpPr>
          <p:spPr bwMode="auto">
            <a:xfrm>
              <a:off x="3888" y="3216"/>
              <a:ext cx="480" cy="192"/>
            </a:xfrm>
            <a:prstGeom prst="rect">
              <a:avLst/>
            </a:prstGeom>
            <a:solidFill>
              <a:srgbClr val="FFCCCC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84" rIns="45784" anchor="ctr"/>
            <a:lstStyle/>
            <a:p>
              <a:r>
                <a:rPr lang="en-US" sz="1402" b="0"/>
                <a:t>x</a:t>
              </a:r>
              <a:r>
                <a:rPr lang="en-US" sz="1402" b="0" baseline="-25000"/>
                <a:t>4</a:t>
              </a:r>
            </a:p>
          </p:txBody>
        </p:sp>
        <p:sp>
          <p:nvSpPr>
            <p:cNvPr id="313401" name="Rectangle 57"/>
            <p:cNvSpPr>
              <a:spLocks noChangeArrowheads="1"/>
            </p:cNvSpPr>
            <p:nvPr/>
          </p:nvSpPr>
          <p:spPr bwMode="auto">
            <a:xfrm>
              <a:off x="4368" y="3216"/>
              <a:ext cx="480" cy="192"/>
            </a:xfrm>
            <a:prstGeom prst="rect">
              <a:avLst/>
            </a:prstGeom>
            <a:solidFill>
              <a:srgbClr val="FFCCCC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84" rIns="45784" anchor="ctr"/>
            <a:lstStyle/>
            <a:p>
              <a:r>
                <a:rPr lang="en-US" sz="1402" b="0"/>
                <a:t>x</a:t>
              </a:r>
              <a:r>
                <a:rPr lang="en-US" sz="1402" b="0" baseline="-25000"/>
                <a:t>5</a:t>
              </a:r>
            </a:p>
          </p:txBody>
        </p:sp>
        <p:sp>
          <p:nvSpPr>
            <p:cNvPr id="313402" name="Rectangle 58"/>
            <p:cNvSpPr>
              <a:spLocks noChangeArrowheads="1"/>
            </p:cNvSpPr>
            <p:nvPr/>
          </p:nvSpPr>
          <p:spPr bwMode="auto">
            <a:xfrm>
              <a:off x="2112" y="3552"/>
              <a:ext cx="48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84" rIns="45784" anchor="ctr"/>
            <a:lstStyle/>
            <a:p>
              <a:r>
                <a:rPr lang="en-US" sz="1402" b="0"/>
                <a:t>x</a:t>
              </a:r>
              <a:r>
                <a:rPr lang="en-US" sz="1402" b="0" baseline="-25000"/>
                <a:t>0</a:t>
              </a:r>
            </a:p>
          </p:txBody>
        </p:sp>
        <p:sp>
          <p:nvSpPr>
            <p:cNvPr id="313403" name="Rectangle 59"/>
            <p:cNvSpPr>
              <a:spLocks noChangeArrowheads="1"/>
            </p:cNvSpPr>
            <p:nvPr/>
          </p:nvSpPr>
          <p:spPr bwMode="auto">
            <a:xfrm>
              <a:off x="2592" y="3552"/>
              <a:ext cx="48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84" rIns="45784" anchor="ctr"/>
            <a:lstStyle/>
            <a:p>
              <a:r>
                <a:rPr lang="en-US" sz="1402" b="0"/>
                <a:t>x</a:t>
              </a:r>
              <a:r>
                <a:rPr lang="en-US" sz="1402" b="0" baseline="-25000"/>
                <a:t>0</a:t>
              </a:r>
              <a:r>
                <a:rPr lang="en-US" sz="1402" b="0"/>
                <a:t>+x</a:t>
              </a:r>
              <a:r>
                <a:rPr lang="en-US" sz="1402" b="0" baseline="-25000"/>
                <a:t>1</a:t>
              </a:r>
            </a:p>
          </p:txBody>
        </p:sp>
        <p:sp>
          <p:nvSpPr>
            <p:cNvPr id="313404" name="Rectangle 60"/>
            <p:cNvSpPr>
              <a:spLocks noChangeArrowheads="1"/>
            </p:cNvSpPr>
            <p:nvPr/>
          </p:nvSpPr>
          <p:spPr bwMode="auto">
            <a:xfrm>
              <a:off x="3072" y="3552"/>
              <a:ext cx="48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84" rIns="45784" anchor="ctr"/>
            <a:lstStyle/>
            <a:p>
              <a:r>
                <a:rPr lang="en-US" sz="1402" b="0"/>
                <a:t>x</a:t>
              </a:r>
              <a:r>
                <a:rPr lang="en-US" sz="1402" b="0" baseline="-25000"/>
                <a:t>0</a:t>
              </a:r>
              <a:r>
                <a:rPr lang="en-US" sz="1402" b="0"/>
                <a:t>+x</a:t>
              </a:r>
              <a:r>
                <a:rPr lang="en-US" sz="1402" b="0" baseline="-25000"/>
                <a:t>1</a:t>
              </a:r>
              <a:r>
                <a:rPr lang="en-US" sz="1402" b="0"/>
                <a:t>+x</a:t>
              </a:r>
              <a:r>
                <a:rPr lang="en-US" sz="1402" b="0" baseline="-25000"/>
                <a:t>2</a:t>
              </a:r>
            </a:p>
          </p:txBody>
        </p:sp>
        <p:sp>
          <p:nvSpPr>
            <p:cNvPr id="313405" name="Rectangle 61"/>
            <p:cNvSpPr>
              <a:spLocks noChangeArrowheads="1"/>
            </p:cNvSpPr>
            <p:nvPr/>
          </p:nvSpPr>
          <p:spPr bwMode="auto">
            <a:xfrm>
              <a:off x="3552" y="3552"/>
              <a:ext cx="48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84" rIns="45784" anchor="ctr"/>
            <a:lstStyle/>
            <a:p>
              <a:r>
                <a:rPr lang="en-US" sz="1402" b="0"/>
                <a:t>x</a:t>
              </a:r>
              <a:r>
                <a:rPr lang="en-US" sz="1402" b="0" baseline="-25000"/>
                <a:t>3</a:t>
              </a:r>
            </a:p>
          </p:txBody>
        </p:sp>
        <p:sp>
          <p:nvSpPr>
            <p:cNvPr id="313406" name="Rectangle 62"/>
            <p:cNvSpPr>
              <a:spLocks noChangeArrowheads="1"/>
            </p:cNvSpPr>
            <p:nvPr/>
          </p:nvSpPr>
          <p:spPr bwMode="auto">
            <a:xfrm>
              <a:off x="4032" y="3552"/>
              <a:ext cx="48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84" rIns="45784" anchor="ctr"/>
            <a:lstStyle/>
            <a:p>
              <a:r>
                <a:rPr lang="en-US" sz="1402" b="0"/>
                <a:t>x</a:t>
              </a:r>
              <a:r>
                <a:rPr lang="en-US" sz="1402" b="0" baseline="-25000"/>
                <a:t>3</a:t>
              </a:r>
              <a:r>
                <a:rPr lang="en-US" sz="1402" b="0"/>
                <a:t>+x</a:t>
              </a:r>
              <a:r>
                <a:rPr lang="en-US" sz="1402" b="0" baseline="-25000"/>
                <a:t>4</a:t>
              </a:r>
            </a:p>
          </p:txBody>
        </p:sp>
        <p:sp>
          <p:nvSpPr>
            <p:cNvPr id="313407" name="Rectangle 63"/>
            <p:cNvSpPr>
              <a:spLocks noChangeArrowheads="1"/>
            </p:cNvSpPr>
            <p:nvPr/>
          </p:nvSpPr>
          <p:spPr bwMode="auto">
            <a:xfrm>
              <a:off x="4512" y="3552"/>
              <a:ext cx="48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84" rIns="45784" anchor="ctr"/>
            <a:lstStyle/>
            <a:p>
              <a:r>
                <a:rPr lang="en-US" sz="1402" b="0"/>
                <a:t>x</a:t>
              </a:r>
              <a:r>
                <a:rPr lang="en-US" sz="1402" b="0" baseline="-25000"/>
                <a:t>3</a:t>
              </a:r>
              <a:r>
                <a:rPr lang="en-US" sz="1402" b="0"/>
                <a:t>+x</a:t>
              </a:r>
              <a:r>
                <a:rPr lang="en-US" sz="1402" b="0" baseline="-25000"/>
                <a:t>4</a:t>
              </a:r>
              <a:r>
                <a:rPr lang="en-US" sz="1402" b="0"/>
                <a:t>+x</a:t>
              </a:r>
              <a:r>
                <a:rPr lang="en-US" sz="1402" b="0" baseline="-25000"/>
                <a:t>5</a:t>
              </a:r>
            </a:p>
          </p:txBody>
        </p:sp>
        <p:sp>
          <p:nvSpPr>
            <p:cNvPr id="313416" name="Rectangle 72"/>
            <p:cNvSpPr>
              <a:spLocks noChangeArrowheads="1"/>
            </p:cNvSpPr>
            <p:nvPr/>
          </p:nvSpPr>
          <p:spPr bwMode="auto">
            <a:xfrm>
              <a:off x="1440" y="2606"/>
              <a:ext cx="528" cy="21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/>
              <a:r>
                <a:rPr lang="en-US" sz="1602"/>
                <a:t>Clock</a:t>
              </a:r>
            </a:p>
          </p:txBody>
        </p:sp>
        <p:sp>
          <p:nvSpPr>
            <p:cNvPr id="313417" name="Rectangle 73"/>
            <p:cNvSpPr>
              <a:spLocks noChangeArrowheads="1"/>
            </p:cNvSpPr>
            <p:nvPr/>
          </p:nvSpPr>
          <p:spPr bwMode="auto">
            <a:xfrm>
              <a:off x="1440" y="2923"/>
              <a:ext cx="528" cy="21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/>
              <a:r>
                <a:rPr lang="en-US" sz="1602"/>
                <a:t>Load</a:t>
              </a:r>
            </a:p>
          </p:txBody>
        </p:sp>
        <p:sp>
          <p:nvSpPr>
            <p:cNvPr id="313418" name="Rectangle 74"/>
            <p:cNvSpPr>
              <a:spLocks noChangeArrowheads="1"/>
            </p:cNvSpPr>
            <p:nvPr/>
          </p:nvSpPr>
          <p:spPr bwMode="auto">
            <a:xfrm>
              <a:off x="1440" y="3240"/>
              <a:ext cx="528" cy="21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/>
              <a:r>
                <a:rPr lang="en-US" sz="1602"/>
                <a:t>In</a:t>
              </a:r>
            </a:p>
          </p:txBody>
        </p:sp>
        <p:sp>
          <p:nvSpPr>
            <p:cNvPr id="313419" name="Rectangle 75"/>
            <p:cNvSpPr>
              <a:spLocks noChangeArrowheads="1"/>
            </p:cNvSpPr>
            <p:nvPr/>
          </p:nvSpPr>
          <p:spPr bwMode="auto">
            <a:xfrm>
              <a:off x="1440" y="3557"/>
              <a:ext cx="528" cy="21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r"/>
              <a:r>
                <a:rPr lang="en-US" sz="1602"/>
                <a:t>Out</a:t>
              </a:r>
            </a:p>
          </p:txBody>
        </p:sp>
        <p:sp>
          <p:nvSpPr>
            <p:cNvPr id="313420" name="Line 76"/>
            <p:cNvSpPr>
              <a:spLocks noChangeShapeType="1"/>
            </p:cNvSpPr>
            <p:nvPr/>
          </p:nvSpPr>
          <p:spPr bwMode="auto">
            <a:xfrm>
              <a:off x="2112" y="2592"/>
              <a:ext cx="0" cy="1248"/>
            </a:xfrm>
            <a:prstGeom prst="line">
              <a:avLst/>
            </a:prstGeom>
            <a:noFill/>
            <a:ln w="19050" cap="rnd">
              <a:solidFill>
                <a:srgbClr val="FF3300"/>
              </a:solidFill>
              <a:prstDash val="sysDot"/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3421" name="Line 77"/>
            <p:cNvSpPr>
              <a:spLocks noChangeShapeType="1"/>
            </p:cNvSpPr>
            <p:nvPr/>
          </p:nvSpPr>
          <p:spPr bwMode="auto">
            <a:xfrm>
              <a:off x="2592" y="2592"/>
              <a:ext cx="0" cy="1248"/>
            </a:xfrm>
            <a:prstGeom prst="line">
              <a:avLst/>
            </a:prstGeom>
            <a:noFill/>
            <a:ln w="19050" cap="rnd">
              <a:solidFill>
                <a:srgbClr val="FF3300"/>
              </a:solidFill>
              <a:prstDash val="sysDot"/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3422" name="Line 78"/>
            <p:cNvSpPr>
              <a:spLocks noChangeShapeType="1"/>
            </p:cNvSpPr>
            <p:nvPr/>
          </p:nvSpPr>
          <p:spPr bwMode="auto">
            <a:xfrm>
              <a:off x="3072" y="2592"/>
              <a:ext cx="0" cy="1248"/>
            </a:xfrm>
            <a:prstGeom prst="line">
              <a:avLst/>
            </a:prstGeom>
            <a:noFill/>
            <a:ln w="19050" cap="rnd">
              <a:solidFill>
                <a:srgbClr val="FF3300"/>
              </a:solidFill>
              <a:prstDash val="sysDot"/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3423" name="Line 79"/>
            <p:cNvSpPr>
              <a:spLocks noChangeShapeType="1"/>
            </p:cNvSpPr>
            <p:nvPr/>
          </p:nvSpPr>
          <p:spPr bwMode="auto">
            <a:xfrm>
              <a:off x="3552" y="2592"/>
              <a:ext cx="0" cy="1248"/>
            </a:xfrm>
            <a:prstGeom prst="line">
              <a:avLst/>
            </a:prstGeom>
            <a:noFill/>
            <a:ln w="19050" cap="rnd">
              <a:solidFill>
                <a:srgbClr val="FF3300"/>
              </a:solidFill>
              <a:prstDash val="sysDot"/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3424" name="Line 80"/>
            <p:cNvSpPr>
              <a:spLocks noChangeShapeType="1"/>
            </p:cNvSpPr>
            <p:nvPr/>
          </p:nvSpPr>
          <p:spPr bwMode="auto">
            <a:xfrm>
              <a:off x="4032" y="2592"/>
              <a:ext cx="0" cy="1248"/>
            </a:xfrm>
            <a:prstGeom prst="line">
              <a:avLst/>
            </a:prstGeom>
            <a:noFill/>
            <a:ln w="19050" cap="rnd">
              <a:solidFill>
                <a:srgbClr val="FF3300"/>
              </a:solidFill>
              <a:prstDash val="sysDot"/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3425" name="Line 81"/>
            <p:cNvSpPr>
              <a:spLocks noChangeShapeType="1"/>
            </p:cNvSpPr>
            <p:nvPr/>
          </p:nvSpPr>
          <p:spPr bwMode="auto">
            <a:xfrm>
              <a:off x="4512" y="2592"/>
              <a:ext cx="0" cy="1248"/>
            </a:xfrm>
            <a:prstGeom prst="line">
              <a:avLst/>
            </a:prstGeom>
            <a:noFill/>
            <a:ln w="19050" cap="rnd">
              <a:solidFill>
                <a:srgbClr val="FF3300"/>
              </a:solidFill>
              <a:prstDash val="sysDot"/>
              <a:round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</p:grpSp>
    </p:spTree>
    <p:extLst>
      <p:ext uri="{BB962C8B-B14F-4D97-AF65-F5344CB8AC3E}">
        <p14:creationId xmlns:p14="http://schemas.microsoft.com/office/powerpoint/2010/main" val="4217927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Bomblab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Bombserver</a:t>
            </a:r>
            <a:r>
              <a:rPr lang="en-US" dirty="0" smtClean="0"/>
              <a:t> </a:t>
            </a:r>
            <a:r>
              <a:rPr lang="en-US" dirty="0" err="1" smtClean="0"/>
              <a:t>matthewsCM</a:t>
            </a:r>
            <a:r>
              <a:rPr lang="en-US" smtClean="0"/>
              <a:t> = 129.252.11.236:15213</a:t>
            </a:r>
          </a:p>
          <a:p>
            <a:pPr>
              <a:defRPr/>
            </a:pPr>
            <a:r>
              <a:rPr lang="en-US" dirty="0" smtClean="0"/>
              <a:t>Logic design review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Hardware Description languages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Like a program except specifies hardware component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Verilog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VHDL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CSAPP version -- Hardware Control Language (HCL)</a:t>
            </a:r>
          </a:p>
          <a:p>
            <a:pPr>
              <a:defRPr/>
            </a:pPr>
            <a:endParaRPr lang="en-US" dirty="0" smtClean="0">
              <a:solidFill>
                <a:srgbClr val="7F7F7F"/>
              </a:solidFill>
            </a:endParaRPr>
          </a:p>
          <a:p>
            <a:pPr>
              <a:buFont typeface="Wingdings" pitchFamily="2" charset="2"/>
              <a:buChar char="§"/>
              <a:defRPr/>
            </a:pPr>
            <a:endParaRPr lang="en-US" dirty="0" smtClean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Random-Access Memory</a:t>
            </a:r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918" y="3130135"/>
            <a:ext cx="8306223" cy="3312951"/>
          </a:xfrm>
        </p:spPr>
        <p:txBody>
          <a:bodyPr/>
          <a:lstStyle/>
          <a:p>
            <a:pPr lvl="1"/>
            <a:r>
              <a:rPr lang="en-US" dirty="0"/>
              <a:t>Stores multiple words of memory</a:t>
            </a:r>
          </a:p>
          <a:p>
            <a:pPr lvl="2"/>
            <a:r>
              <a:rPr lang="en-US" dirty="0"/>
              <a:t>Address input specifies which word to read or write</a:t>
            </a:r>
          </a:p>
          <a:p>
            <a:pPr lvl="1"/>
            <a:r>
              <a:rPr lang="en-US" dirty="0"/>
              <a:t>Register file</a:t>
            </a:r>
          </a:p>
          <a:p>
            <a:pPr lvl="2"/>
            <a:r>
              <a:rPr lang="en-US" dirty="0"/>
              <a:t>Holds values of program registers</a:t>
            </a:r>
          </a:p>
          <a:p>
            <a:pPr lvl="2"/>
            <a:r>
              <a:rPr lang="en-US" dirty="0"/>
              <a:t>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rax</a:t>
            </a:r>
            <a:r>
              <a:rPr lang="en-US" dirty="0"/>
              <a:t>,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rsp</a:t>
            </a:r>
            <a:r>
              <a:rPr lang="en-US" dirty="0"/>
              <a:t>, etc.</a:t>
            </a:r>
          </a:p>
          <a:p>
            <a:pPr lvl="2"/>
            <a:r>
              <a:rPr lang="en-US" dirty="0"/>
              <a:t>Register identifier serves as address</a:t>
            </a:r>
          </a:p>
          <a:p>
            <a:pPr lvl="3"/>
            <a:r>
              <a:rPr lang="en-US" dirty="0" smtClean="0"/>
              <a:t>ID 15 (0xF) </a:t>
            </a:r>
            <a:r>
              <a:rPr lang="en-US" dirty="0"/>
              <a:t>implies no read or write performed</a:t>
            </a:r>
          </a:p>
          <a:p>
            <a:pPr lvl="1"/>
            <a:r>
              <a:rPr lang="en-US" dirty="0"/>
              <a:t>Multiple Ports</a:t>
            </a:r>
          </a:p>
          <a:p>
            <a:pPr lvl="2"/>
            <a:r>
              <a:rPr lang="en-US" dirty="0"/>
              <a:t>Can read and/or write multiple words in one cycle</a:t>
            </a:r>
          </a:p>
          <a:p>
            <a:pPr lvl="3"/>
            <a:r>
              <a:rPr lang="en-US" dirty="0"/>
              <a:t>Each has separate address and data input/output</a:t>
            </a:r>
          </a:p>
          <a:p>
            <a:pPr lvl="2"/>
            <a:endParaRPr lang="en-US" dirty="0"/>
          </a:p>
        </p:txBody>
      </p:sp>
      <p:grpSp>
        <p:nvGrpSpPr>
          <p:cNvPr id="316440" name="Group 24"/>
          <p:cNvGrpSpPr>
            <a:grpSpLocks/>
          </p:cNvGrpSpPr>
          <p:nvPr/>
        </p:nvGrpSpPr>
        <p:grpSpPr bwMode="auto">
          <a:xfrm>
            <a:off x="2212874" y="993567"/>
            <a:ext cx="4492515" cy="2216054"/>
            <a:chOff x="1389" y="672"/>
            <a:chExt cx="2826" cy="1394"/>
          </a:xfrm>
        </p:grpSpPr>
        <p:sp>
          <p:nvSpPr>
            <p:cNvPr id="316420" name="Rectangle 4"/>
            <p:cNvSpPr>
              <a:spLocks noChangeArrowheads="1"/>
            </p:cNvSpPr>
            <p:nvPr/>
          </p:nvSpPr>
          <p:spPr bwMode="auto">
            <a:xfrm>
              <a:off x="2448" y="720"/>
              <a:ext cx="960" cy="96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557" tIns="45779" rIns="91557" bIns="45779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2" b="0"/>
                <a:t>Register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2" b="0"/>
                <a:t>file</a:t>
              </a:r>
            </a:p>
          </p:txBody>
        </p:sp>
        <p:sp>
          <p:nvSpPr>
            <p:cNvPr id="316421" name="Text Box 5"/>
            <p:cNvSpPr txBox="1">
              <a:spLocks noChangeArrowheads="1"/>
            </p:cNvSpPr>
            <p:nvPr/>
          </p:nvSpPr>
          <p:spPr bwMode="auto">
            <a:xfrm>
              <a:off x="2448" y="864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1" b="0"/>
                <a:t>A</a:t>
              </a:r>
            </a:p>
          </p:txBody>
        </p:sp>
        <p:sp>
          <p:nvSpPr>
            <p:cNvPr id="316422" name="Text Box 6"/>
            <p:cNvSpPr txBox="1">
              <a:spLocks noChangeArrowheads="1"/>
            </p:cNvSpPr>
            <p:nvPr/>
          </p:nvSpPr>
          <p:spPr bwMode="auto">
            <a:xfrm>
              <a:off x="2448" y="1392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1" b="0"/>
                <a:t>B</a:t>
              </a:r>
            </a:p>
          </p:txBody>
        </p:sp>
        <p:sp>
          <p:nvSpPr>
            <p:cNvPr id="316423" name="Text Box 7"/>
            <p:cNvSpPr txBox="1">
              <a:spLocks noChangeArrowheads="1"/>
            </p:cNvSpPr>
            <p:nvPr/>
          </p:nvSpPr>
          <p:spPr bwMode="auto">
            <a:xfrm>
              <a:off x="3216" y="1104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1" b="0"/>
                <a:t>W</a:t>
              </a:r>
            </a:p>
          </p:txBody>
        </p:sp>
        <p:sp>
          <p:nvSpPr>
            <p:cNvPr id="316424" name="Oval 8"/>
            <p:cNvSpPr>
              <a:spLocks noChangeArrowheads="1"/>
            </p:cNvSpPr>
            <p:nvPr/>
          </p:nvSpPr>
          <p:spPr bwMode="auto">
            <a:xfrm>
              <a:off x="3408" y="1104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557" tIns="45779" rIns="91557" bIns="45779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1" b="0"/>
                <a:t>dstW</a:t>
              </a:r>
            </a:p>
          </p:txBody>
        </p:sp>
        <p:sp>
          <p:nvSpPr>
            <p:cNvPr id="316425" name="Oval 9"/>
            <p:cNvSpPr>
              <a:spLocks noChangeArrowheads="1"/>
            </p:cNvSpPr>
            <p:nvPr/>
          </p:nvSpPr>
          <p:spPr bwMode="auto">
            <a:xfrm>
              <a:off x="2160" y="864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557" tIns="45779" rIns="91557" bIns="45779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1" b="0"/>
                <a:t>srcA</a:t>
              </a:r>
            </a:p>
          </p:txBody>
        </p:sp>
        <p:sp>
          <p:nvSpPr>
            <p:cNvPr id="316426" name="Line 10"/>
            <p:cNvSpPr>
              <a:spLocks noChangeShapeType="1"/>
            </p:cNvSpPr>
            <p:nvPr/>
          </p:nvSpPr>
          <p:spPr bwMode="auto">
            <a:xfrm rot="16200000" flipV="1">
              <a:off x="2304" y="720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16427" name="Line 11"/>
            <p:cNvSpPr>
              <a:spLocks noChangeShapeType="1"/>
            </p:cNvSpPr>
            <p:nvPr/>
          </p:nvSpPr>
          <p:spPr bwMode="auto">
            <a:xfrm rot="5400000" flipH="1" flipV="1">
              <a:off x="2303" y="913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16428" name="Line 12"/>
            <p:cNvSpPr>
              <a:spLocks noChangeShapeType="1"/>
            </p:cNvSpPr>
            <p:nvPr/>
          </p:nvSpPr>
          <p:spPr bwMode="auto">
            <a:xfrm rot="16200000" flipV="1">
              <a:off x="2304" y="124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16429" name="Line 13"/>
            <p:cNvSpPr>
              <a:spLocks noChangeShapeType="1"/>
            </p:cNvSpPr>
            <p:nvPr/>
          </p:nvSpPr>
          <p:spPr bwMode="auto">
            <a:xfrm rot="5400000" flipH="1" flipV="1">
              <a:off x="2303" y="1441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16430" name="Line 14"/>
            <p:cNvSpPr>
              <a:spLocks noChangeShapeType="1"/>
            </p:cNvSpPr>
            <p:nvPr/>
          </p:nvSpPr>
          <p:spPr bwMode="auto">
            <a:xfrm rot="16200000" flipV="1">
              <a:off x="3552" y="960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16431" name="Line 15"/>
            <p:cNvSpPr>
              <a:spLocks noChangeShapeType="1"/>
            </p:cNvSpPr>
            <p:nvPr/>
          </p:nvSpPr>
          <p:spPr bwMode="auto">
            <a:xfrm rot="16200000" flipV="1">
              <a:off x="3551" y="1153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16432" name="Oval 16"/>
            <p:cNvSpPr>
              <a:spLocks noChangeArrowheads="1"/>
            </p:cNvSpPr>
            <p:nvPr/>
          </p:nvSpPr>
          <p:spPr bwMode="auto">
            <a:xfrm>
              <a:off x="2160" y="672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557" tIns="45779" rIns="91557" bIns="45779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1" b="0"/>
                <a:t>valA</a:t>
              </a:r>
            </a:p>
          </p:txBody>
        </p:sp>
        <p:sp>
          <p:nvSpPr>
            <p:cNvPr id="316433" name="Oval 17"/>
            <p:cNvSpPr>
              <a:spLocks noChangeArrowheads="1"/>
            </p:cNvSpPr>
            <p:nvPr/>
          </p:nvSpPr>
          <p:spPr bwMode="auto">
            <a:xfrm>
              <a:off x="2160" y="1392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557" tIns="45779" rIns="91557" bIns="45779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1" b="0"/>
                <a:t>srcB</a:t>
              </a:r>
            </a:p>
          </p:txBody>
        </p:sp>
        <p:sp>
          <p:nvSpPr>
            <p:cNvPr id="316434" name="Oval 18"/>
            <p:cNvSpPr>
              <a:spLocks noChangeArrowheads="1"/>
            </p:cNvSpPr>
            <p:nvPr/>
          </p:nvSpPr>
          <p:spPr bwMode="auto">
            <a:xfrm>
              <a:off x="2160" y="1200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557" tIns="45779" rIns="91557" bIns="45779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1" b="0"/>
                <a:t>valB</a:t>
              </a:r>
            </a:p>
          </p:txBody>
        </p:sp>
        <p:sp>
          <p:nvSpPr>
            <p:cNvPr id="316435" name="Oval 19"/>
            <p:cNvSpPr>
              <a:spLocks noChangeArrowheads="1"/>
            </p:cNvSpPr>
            <p:nvPr/>
          </p:nvSpPr>
          <p:spPr bwMode="auto">
            <a:xfrm>
              <a:off x="3408" y="912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557" tIns="45779" rIns="91557" bIns="45779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1" b="0"/>
                <a:t>valW</a:t>
              </a:r>
            </a:p>
          </p:txBody>
        </p:sp>
        <p:sp>
          <p:nvSpPr>
            <p:cNvPr id="316436" name="Text Box 20"/>
            <p:cNvSpPr txBox="1">
              <a:spLocks noChangeArrowheads="1"/>
            </p:cNvSpPr>
            <p:nvPr/>
          </p:nvSpPr>
          <p:spPr bwMode="auto">
            <a:xfrm>
              <a:off x="1389" y="1104"/>
              <a:ext cx="771" cy="19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402" b="0"/>
                <a:t>Read ports</a:t>
              </a:r>
            </a:p>
          </p:txBody>
        </p:sp>
        <p:sp>
          <p:nvSpPr>
            <p:cNvPr id="316437" name="Text Box 21"/>
            <p:cNvSpPr txBox="1">
              <a:spLocks noChangeArrowheads="1"/>
            </p:cNvSpPr>
            <p:nvPr/>
          </p:nvSpPr>
          <p:spPr bwMode="auto">
            <a:xfrm>
              <a:off x="3696" y="1104"/>
              <a:ext cx="519" cy="19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2" b="0"/>
                <a:t>Write port</a:t>
              </a:r>
            </a:p>
          </p:txBody>
        </p:sp>
        <p:sp>
          <p:nvSpPr>
            <p:cNvPr id="316438" name="Line 22"/>
            <p:cNvSpPr>
              <a:spLocks noChangeShapeType="1"/>
            </p:cNvSpPr>
            <p:nvPr/>
          </p:nvSpPr>
          <p:spPr bwMode="auto">
            <a:xfrm flipH="1" flipV="1">
              <a:off x="3216" y="168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16439" name="Rectangle 23"/>
            <p:cNvSpPr>
              <a:spLocks noChangeArrowheads="1"/>
            </p:cNvSpPr>
            <p:nvPr/>
          </p:nvSpPr>
          <p:spPr bwMode="auto">
            <a:xfrm>
              <a:off x="3024" y="1872"/>
              <a:ext cx="289" cy="19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r>
                <a:rPr lang="en-US" sz="1402" b="0"/>
                <a:t>Clock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2895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Register File Timing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38993" y="1222486"/>
            <a:ext cx="4858147" cy="2365485"/>
          </a:xfrm>
        </p:spPr>
        <p:txBody>
          <a:bodyPr/>
          <a:lstStyle/>
          <a:p>
            <a:r>
              <a:rPr lang="en-US" sz="2003"/>
              <a:t>Reading</a:t>
            </a:r>
          </a:p>
          <a:p>
            <a:pPr lvl="1"/>
            <a:r>
              <a:rPr lang="en-US" sz="1803"/>
              <a:t>Like combinational logic</a:t>
            </a:r>
          </a:p>
          <a:p>
            <a:pPr lvl="1"/>
            <a:r>
              <a:rPr lang="en-US" sz="1803"/>
              <a:t>Output data generated based on input address</a:t>
            </a:r>
          </a:p>
          <a:p>
            <a:pPr lvl="2"/>
            <a:r>
              <a:rPr lang="en-US" sz="1602"/>
              <a:t>After some delay</a:t>
            </a:r>
          </a:p>
          <a:p>
            <a:r>
              <a:rPr lang="en-US" sz="2003"/>
              <a:t>Writing</a:t>
            </a:r>
          </a:p>
          <a:p>
            <a:pPr lvl="1"/>
            <a:r>
              <a:rPr lang="en-US" sz="1803"/>
              <a:t>Like register</a:t>
            </a:r>
          </a:p>
          <a:p>
            <a:pPr lvl="1"/>
            <a:r>
              <a:rPr lang="en-US" sz="1803"/>
              <a:t>Update only as clock rises</a:t>
            </a:r>
          </a:p>
        </p:txBody>
      </p:sp>
      <p:grpSp>
        <p:nvGrpSpPr>
          <p:cNvPr id="317466" name="Group 26"/>
          <p:cNvGrpSpPr>
            <a:grpSpLocks/>
          </p:cNvGrpSpPr>
          <p:nvPr/>
        </p:nvGrpSpPr>
        <p:grpSpPr bwMode="auto">
          <a:xfrm>
            <a:off x="991978" y="1375097"/>
            <a:ext cx="1983955" cy="1602426"/>
            <a:chOff x="771" y="1488"/>
            <a:chExt cx="1248" cy="1008"/>
          </a:xfrm>
        </p:grpSpPr>
        <p:sp>
          <p:nvSpPr>
            <p:cNvPr id="317445" name="Rectangle 5"/>
            <p:cNvSpPr>
              <a:spLocks noChangeArrowheads="1"/>
            </p:cNvSpPr>
            <p:nvPr/>
          </p:nvSpPr>
          <p:spPr bwMode="auto">
            <a:xfrm>
              <a:off x="1059" y="1536"/>
              <a:ext cx="960" cy="96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557" tIns="45779" rIns="91557" bIns="45779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2" b="0"/>
                <a:t>Register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2" b="0"/>
                <a:t>file</a:t>
              </a:r>
            </a:p>
          </p:txBody>
        </p:sp>
        <p:sp>
          <p:nvSpPr>
            <p:cNvPr id="317446" name="Text Box 6"/>
            <p:cNvSpPr txBox="1">
              <a:spLocks noChangeArrowheads="1"/>
            </p:cNvSpPr>
            <p:nvPr/>
          </p:nvSpPr>
          <p:spPr bwMode="auto">
            <a:xfrm>
              <a:off x="1059" y="1680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1" b="0"/>
                <a:t>A</a:t>
              </a:r>
            </a:p>
          </p:txBody>
        </p:sp>
        <p:sp>
          <p:nvSpPr>
            <p:cNvPr id="317447" name="Text Box 7"/>
            <p:cNvSpPr txBox="1">
              <a:spLocks noChangeArrowheads="1"/>
            </p:cNvSpPr>
            <p:nvPr/>
          </p:nvSpPr>
          <p:spPr bwMode="auto">
            <a:xfrm>
              <a:off x="1059" y="2208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1" b="0"/>
                <a:t>B</a:t>
              </a:r>
            </a:p>
          </p:txBody>
        </p:sp>
        <p:sp>
          <p:nvSpPr>
            <p:cNvPr id="317450" name="Oval 10"/>
            <p:cNvSpPr>
              <a:spLocks noChangeArrowheads="1"/>
            </p:cNvSpPr>
            <p:nvPr/>
          </p:nvSpPr>
          <p:spPr bwMode="auto">
            <a:xfrm>
              <a:off x="771" y="1680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557" tIns="45779" rIns="91557" bIns="45779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1" b="0"/>
                <a:t>srcA</a:t>
              </a:r>
            </a:p>
          </p:txBody>
        </p:sp>
        <p:sp>
          <p:nvSpPr>
            <p:cNvPr id="317451" name="Line 11"/>
            <p:cNvSpPr>
              <a:spLocks noChangeShapeType="1"/>
            </p:cNvSpPr>
            <p:nvPr/>
          </p:nvSpPr>
          <p:spPr bwMode="auto">
            <a:xfrm rot="16200000" flipV="1">
              <a:off x="915" y="1536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17452" name="Line 12"/>
            <p:cNvSpPr>
              <a:spLocks noChangeShapeType="1"/>
            </p:cNvSpPr>
            <p:nvPr/>
          </p:nvSpPr>
          <p:spPr bwMode="auto">
            <a:xfrm rot="5400000" flipH="1" flipV="1">
              <a:off x="914" y="1729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17453" name="Line 13"/>
            <p:cNvSpPr>
              <a:spLocks noChangeShapeType="1"/>
            </p:cNvSpPr>
            <p:nvPr/>
          </p:nvSpPr>
          <p:spPr bwMode="auto">
            <a:xfrm rot="16200000" flipV="1">
              <a:off x="915" y="2064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17454" name="Line 14"/>
            <p:cNvSpPr>
              <a:spLocks noChangeShapeType="1"/>
            </p:cNvSpPr>
            <p:nvPr/>
          </p:nvSpPr>
          <p:spPr bwMode="auto">
            <a:xfrm rot="5400000" flipH="1" flipV="1">
              <a:off x="914" y="2257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17457" name="Oval 17"/>
            <p:cNvSpPr>
              <a:spLocks noChangeArrowheads="1"/>
            </p:cNvSpPr>
            <p:nvPr/>
          </p:nvSpPr>
          <p:spPr bwMode="auto">
            <a:xfrm>
              <a:off x="771" y="1488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557" tIns="45779" rIns="91557" bIns="45779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1" b="0"/>
                <a:t>valA</a:t>
              </a:r>
            </a:p>
          </p:txBody>
        </p:sp>
        <p:sp>
          <p:nvSpPr>
            <p:cNvPr id="317458" name="Oval 18"/>
            <p:cNvSpPr>
              <a:spLocks noChangeArrowheads="1"/>
            </p:cNvSpPr>
            <p:nvPr/>
          </p:nvSpPr>
          <p:spPr bwMode="auto">
            <a:xfrm>
              <a:off x="771" y="2208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557" tIns="45779" rIns="91557" bIns="45779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1" b="0"/>
                <a:t>srcB</a:t>
              </a:r>
            </a:p>
          </p:txBody>
        </p:sp>
        <p:sp>
          <p:nvSpPr>
            <p:cNvPr id="317459" name="Oval 19"/>
            <p:cNvSpPr>
              <a:spLocks noChangeArrowheads="1"/>
            </p:cNvSpPr>
            <p:nvPr/>
          </p:nvSpPr>
          <p:spPr bwMode="auto">
            <a:xfrm>
              <a:off x="771" y="2016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557" tIns="45779" rIns="91557" bIns="45779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1" b="0"/>
                <a:t>valB</a:t>
              </a:r>
            </a:p>
          </p:txBody>
        </p:sp>
      </p:grpSp>
      <p:grpSp>
        <p:nvGrpSpPr>
          <p:cNvPr id="317528" name="Group 88"/>
          <p:cNvGrpSpPr>
            <a:grpSpLocks/>
          </p:cNvGrpSpPr>
          <p:nvPr/>
        </p:nvGrpSpPr>
        <p:grpSpPr bwMode="auto">
          <a:xfrm>
            <a:off x="1068284" y="4198420"/>
            <a:ext cx="2437023" cy="2139748"/>
            <a:chOff x="672" y="2640"/>
            <a:chExt cx="1533" cy="1346"/>
          </a:xfrm>
        </p:grpSpPr>
        <p:sp>
          <p:nvSpPr>
            <p:cNvPr id="317494" name="Text Box 54"/>
            <p:cNvSpPr txBox="1">
              <a:spLocks noChangeArrowheads="1"/>
            </p:cNvSpPr>
            <p:nvPr/>
          </p:nvSpPr>
          <p:spPr bwMode="auto">
            <a:xfrm>
              <a:off x="1944" y="2906"/>
              <a:ext cx="261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/>
              <a:r>
                <a:rPr lang="en-US" sz="2403"/>
                <a:t>y</a:t>
              </a:r>
            </a:p>
          </p:txBody>
        </p:sp>
        <p:sp>
          <p:nvSpPr>
            <p:cNvPr id="317495" name="Text Box 55"/>
            <p:cNvSpPr txBox="1">
              <a:spLocks noChangeArrowheads="1"/>
            </p:cNvSpPr>
            <p:nvPr/>
          </p:nvSpPr>
          <p:spPr bwMode="auto">
            <a:xfrm>
              <a:off x="1944" y="3098"/>
              <a:ext cx="261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algn="l"/>
              <a:r>
                <a:rPr lang="en-US" sz="2403"/>
                <a:t>2</a:t>
              </a:r>
            </a:p>
          </p:txBody>
        </p:sp>
        <p:grpSp>
          <p:nvGrpSpPr>
            <p:cNvPr id="317525" name="Group 85"/>
            <p:cNvGrpSpPr>
              <a:grpSpLocks/>
            </p:cNvGrpSpPr>
            <p:nvPr/>
          </p:nvGrpSpPr>
          <p:grpSpPr bwMode="auto">
            <a:xfrm>
              <a:off x="672" y="2640"/>
              <a:ext cx="1248" cy="1346"/>
              <a:chOff x="672" y="2640"/>
              <a:chExt cx="1248" cy="1346"/>
            </a:xfrm>
          </p:grpSpPr>
          <p:grpSp>
            <p:nvGrpSpPr>
              <p:cNvPr id="317492" name="Group 52"/>
              <p:cNvGrpSpPr>
                <a:grpSpLocks/>
              </p:cNvGrpSpPr>
              <p:nvPr/>
            </p:nvGrpSpPr>
            <p:grpSpPr bwMode="auto">
              <a:xfrm>
                <a:off x="672" y="2640"/>
                <a:ext cx="1248" cy="1346"/>
                <a:chOff x="3219" y="768"/>
                <a:chExt cx="1248" cy="1346"/>
              </a:xfrm>
            </p:grpSpPr>
            <p:sp>
              <p:nvSpPr>
                <p:cNvPr id="317472" name="Rectangle 32"/>
                <p:cNvSpPr>
                  <a:spLocks noChangeArrowheads="1"/>
                </p:cNvSpPr>
                <p:nvPr/>
              </p:nvSpPr>
              <p:spPr bwMode="auto">
                <a:xfrm>
                  <a:off x="3219" y="768"/>
                  <a:ext cx="960" cy="960"/>
                </a:xfrm>
                <a:prstGeom prst="rect">
                  <a:avLst/>
                </a:prstGeom>
                <a:solidFill>
                  <a:srgbClr val="CC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 wrap="none" lIns="91557" tIns="45779" rIns="91557" bIns="45779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2" b="0"/>
                    <a:t>Register</a:t>
                  </a:r>
                </a:p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2" b="0"/>
                    <a:t>file</a:t>
                  </a:r>
                </a:p>
              </p:txBody>
            </p:sp>
            <p:sp>
              <p:nvSpPr>
                <p:cNvPr id="317475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3987" y="1152"/>
                  <a:ext cx="192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001" b="0"/>
                    <a:t>W</a:t>
                  </a:r>
                </a:p>
              </p:txBody>
            </p:sp>
            <p:sp>
              <p:nvSpPr>
                <p:cNvPr id="317476" name="Oval 36"/>
                <p:cNvSpPr>
                  <a:spLocks noChangeArrowheads="1"/>
                </p:cNvSpPr>
                <p:nvPr/>
              </p:nvSpPr>
              <p:spPr bwMode="auto">
                <a:xfrm>
                  <a:off x="4179" y="1152"/>
                  <a:ext cx="288" cy="240"/>
                </a:xfrm>
                <a:prstGeom prst="ellipse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1557" tIns="45779" rIns="91557" bIns="45779" anchor="ctr"/>
                <a:lstStyle/>
                <a:p>
                  <a:pPr algn="r" eaLnBrk="1" hangingPunct="1">
                    <a:lnSpc>
                      <a:spcPct val="100000"/>
                    </a:lnSpc>
                  </a:pPr>
                  <a:r>
                    <a:rPr lang="en-US" sz="901" b="0"/>
                    <a:t>dstW</a:t>
                  </a:r>
                </a:p>
              </p:txBody>
            </p:sp>
            <p:sp>
              <p:nvSpPr>
                <p:cNvPr id="317482" name="Line 42"/>
                <p:cNvSpPr>
                  <a:spLocks noChangeShapeType="1"/>
                </p:cNvSpPr>
                <p:nvPr/>
              </p:nvSpPr>
              <p:spPr bwMode="auto">
                <a:xfrm rot="16200000" flipV="1">
                  <a:off x="4323" y="1008"/>
                  <a:ext cx="0" cy="2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sm" len="sm"/>
                </a:ln>
                <a:effectLst/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17483" name="Line 43"/>
                <p:cNvSpPr>
                  <a:spLocks noChangeShapeType="1"/>
                </p:cNvSpPr>
                <p:nvPr/>
              </p:nvSpPr>
              <p:spPr bwMode="auto">
                <a:xfrm rot="16200000" flipV="1">
                  <a:off x="4322" y="1201"/>
                  <a:ext cx="0" cy="28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sm" len="sm"/>
                </a:ln>
                <a:effectLst/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17487" name="Oval 47"/>
                <p:cNvSpPr>
                  <a:spLocks noChangeArrowheads="1"/>
                </p:cNvSpPr>
                <p:nvPr/>
              </p:nvSpPr>
              <p:spPr bwMode="auto">
                <a:xfrm>
                  <a:off x="4179" y="960"/>
                  <a:ext cx="288" cy="240"/>
                </a:xfrm>
                <a:prstGeom prst="ellipse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1557" tIns="45779" rIns="91557" bIns="45779" anchor="ctr"/>
                <a:lstStyle/>
                <a:p>
                  <a:pPr algn="r" eaLnBrk="1" hangingPunct="1">
                    <a:lnSpc>
                      <a:spcPct val="100000"/>
                    </a:lnSpc>
                  </a:pPr>
                  <a:r>
                    <a:rPr lang="en-US" sz="901" b="0"/>
                    <a:t>valW</a:t>
                  </a:r>
                </a:p>
              </p:txBody>
            </p:sp>
            <p:sp>
              <p:nvSpPr>
                <p:cNvPr id="317490" name="Line 50"/>
                <p:cNvSpPr>
                  <a:spLocks noChangeShapeType="1"/>
                </p:cNvSpPr>
                <p:nvPr/>
              </p:nvSpPr>
              <p:spPr bwMode="auto">
                <a:xfrm flipH="1" flipV="1">
                  <a:off x="3987" y="1728"/>
                  <a:ext cx="0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sm" len="sm"/>
                </a:ln>
                <a:effectLst/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17491" name="Rectangle 51"/>
                <p:cNvSpPr>
                  <a:spLocks noChangeArrowheads="1"/>
                </p:cNvSpPr>
                <p:nvPr/>
              </p:nvSpPr>
              <p:spPr bwMode="auto">
                <a:xfrm>
                  <a:off x="3795" y="1920"/>
                  <a:ext cx="289" cy="194"/>
                </a:xfrm>
                <a:prstGeom prst="rect">
                  <a:avLst/>
                </a:prstGeom>
                <a:noFill/>
                <a:ln w="19050">
                  <a:noFill/>
                  <a:miter lim="800000"/>
                  <a:headEnd/>
                  <a:tailEnd type="none" w="sm" len="sm"/>
                </a:ln>
                <a:effectLst/>
              </p:spPr>
              <p:txBody>
                <a:bodyPr wrap="none" lIns="45784" rIns="45784">
                  <a:spAutoFit/>
                </a:bodyPr>
                <a:lstStyle/>
                <a:p>
                  <a:r>
                    <a:rPr lang="en-US" sz="1402" b="0"/>
                    <a:t>Clock</a:t>
                  </a:r>
                </a:p>
              </p:txBody>
            </p:sp>
          </p:grpSp>
          <p:sp>
            <p:nvSpPr>
              <p:cNvPr id="317493" name="Rectangle 53"/>
              <p:cNvSpPr>
                <a:spLocks noChangeArrowheads="1"/>
              </p:cNvSpPr>
              <p:nvPr/>
            </p:nvSpPr>
            <p:spPr bwMode="auto">
              <a:xfrm>
                <a:off x="1055" y="2679"/>
                <a:ext cx="334" cy="209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wrap="none" lIns="45784" rIns="45784" anchor="ctr"/>
              <a:lstStyle/>
              <a:p>
                <a:r>
                  <a:rPr lang="en-US" sz="1602">
                    <a:solidFill>
                      <a:schemeClr val="accent1"/>
                    </a:solidFill>
                  </a:rPr>
                  <a:t>x</a:t>
                </a:r>
              </a:p>
            </p:txBody>
          </p:sp>
          <p:sp>
            <p:nvSpPr>
              <p:cNvPr id="317496" name="Rectangle 56"/>
              <p:cNvSpPr>
                <a:spLocks noChangeArrowheads="1"/>
              </p:cNvSpPr>
              <p:nvPr/>
            </p:nvSpPr>
            <p:spPr bwMode="auto">
              <a:xfrm>
                <a:off x="909" y="2688"/>
                <a:ext cx="147" cy="291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84" rIns="45784">
                <a:spAutoFit/>
              </a:bodyPr>
              <a:lstStyle/>
              <a:p>
                <a:r>
                  <a:rPr lang="en-US" sz="2403">
                    <a:solidFill>
                      <a:schemeClr val="accent1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317526" name="Group 86"/>
          <p:cNvGrpSpPr>
            <a:grpSpLocks/>
          </p:cNvGrpSpPr>
          <p:nvPr/>
        </p:nvGrpSpPr>
        <p:grpSpPr bwMode="auto">
          <a:xfrm>
            <a:off x="3357464" y="4579948"/>
            <a:ext cx="1912419" cy="1144590"/>
            <a:chOff x="2112" y="2880"/>
            <a:chExt cx="1203" cy="720"/>
          </a:xfrm>
        </p:grpSpPr>
        <p:sp>
          <p:nvSpPr>
            <p:cNvPr id="317499" name="Freeform 59"/>
            <p:cNvSpPr>
              <a:spLocks/>
            </p:cNvSpPr>
            <p:nvPr/>
          </p:nvSpPr>
          <p:spPr bwMode="auto">
            <a:xfrm>
              <a:off x="2643" y="3312"/>
              <a:ext cx="432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240" y="288"/>
                </a:cxn>
                <a:cxn ang="0">
                  <a:pos x="240" y="0"/>
                </a:cxn>
                <a:cxn ang="0">
                  <a:pos x="432" y="0"/>
                </a:cxn>
              </a:cxnLst>
              <a:rect l="0" t="0" r="r" b="b"/>
              <a:pathLst>
                <a:path w="432" h="288">
                  <a:moveTo>
                    <a:pt x="0" y="288"/>
                  </a:moveTo>
                  <a:lnTo>
                    <a:pt x="240" y="288"/>
                  </a:lnTo>
                  <a:lnTo>
                    <a:pt x="240" y="0"/>
                  </a:lnTo>
                  <a:lnTo>
                    <a:pt x="43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17500" name="Rectangle 60"/>
            <p:cNvSpPr>
              <a:spLocks noChangeArrowheads="1"/>
            </p:cNvSpPr>
            <p:nvPr/>
          </p:nvSpPr>
          <p:spPr bwMode="auto">
            <a:xfrm>
              <a:off x="2451" y="2880"/>
              <a:ext cx="864" cy="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2403" b="0"/>
                <a:t>Rising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2403" b="0"/>
                <a:t>clock</a:t>
              </a:r>
            </a:p>
          </p:txBody>
        </p:sp>
        <p:sp>
          <p:nvSpPr>
            <p:cNvPr id="317501" name="Rectangle 61"/>
            <p:cNvSpPr>
              <a:spLocks noChangeArrowheads="1"/>
            </p:cNvSpPr>
            <p:nvPr/>
          </p:nvSpPr>
          <p:spPr bwMode="auto">
            <a:xfrm>
              <a:off x="2112" y="3004"/>
              <a:ext cx="38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3605" b="0">
                  <a:solidFill>
                    <a:srgbClr val="000099"/>
                  </a:solidFill>
                  <a:latin typeface="Wingdings 3" pitchFamily="18" charset="2"/>
                  <a:sym typeface="Wingdings 3" pitchFamily="18" charset="2"/>
                </a:rPr>
                <a:t></a:t>
              </a:r>
            </a:p>
          </p:txBody>
        </p:sp>
      </p:grpSp>
      <p:grpSp>
        <p:nvGrpSpPr>
          <p:cNvPr id="317527" name="Group 87"/>
          <p:cNvGrpSpPr>
            <a:grpSpLocks/>
          </p:cNvGrpSpPr>
          <p:nvPr/>
        </p:nvGrpSpPr>
        <p:grpSpPr bwMode="auto">
          <a:xfrm>
            <a:off x="5265112" y="4351032"/>
            <a:ext cx="3429001" cy="2139748"/>
            <a:chOff x="3312" y="2736"/>
            <a:chExt cx="2157" cy="1346"/>
          </a:xfrm>
        </p:grpSpPr>
        <p:sp>
          <p:nvSpPr>
            <p:cNvPr id="317502" name="Rectangle 62"/>
            <p:cNvSpPr>
              <a:spLocks noChangeArrowheads="1"/>
            </p:cNvSpPr>
            <p:nvPr/>
          </p:nvSpPr>
          <p:spPr bwMode="auto">
            <a:xfrm>
              <a:off x="3312" y="3004"/>
              <a:ext cx="38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3605" b="0">
                  <a:solidFill>
                    <a:srgbClr val="000099"/>
                  </a:solidFill>
                  <a:latin typeface="Wingdings 3" pitchFamily="18" charset="2"/>
                  <a:sym typeface="Wingdings 3" pitchFamily="18" charset="2"/>
                </a:rPr>
                <a:t></a:t>
              </a:r>
            </a:p>
          </p:txBody>
        </p:sp>
        <p:grpSp>
          <p:nvGrpSpPr>
            <p:cNvPr id="317503" name="Group 63"/>
            <p:cNvGrpSpPr>
              <a:grpSpLocks/>
            </p:cNvGrpSpPr>
            <p:nvPr/>
          </p:nvGrpSpPr>
          <p:grpSpPr bwMode="auto">
            <a:xfrm>
              <a:off x="3936" y="2736"/>
              <a:ext cx="1533" cy="1346"/>
              <a:chOff x="3219" y="768"/>
              <a:chExt cx="1533" cy="1346"/>
            </a:xfrm>
          </p:grpSpPr>
          <p:grpSp>
            <p:nvGrpSpPr>
              <p:cNvPr id="317504" name="Group 64"/>
              <p:cNvGrpSpPr>
                <a:grpSpLocks/>
              </p:cNvGrpSpPr>
              <p:nvPr/>
            </p:nvGrpSpPr>
            <p:grpSpPr bwMode="auto">
              <a:xfrm>
                <a:off x="3219" y="768"/>
                <a:ext cx="1248" cy="1346"/>
                <a:chOff x="3219" y="768"/>
                <a:chExt cx="1248" cy="1346"/>
              </a:xfrm>
            </p:grpSpPr>
            <p:sp>
              <p:nvSpPr>
                <p:cNvPr id="317505" name="Rectangle 65"/>
                <p:cNvSpPr>
                  <a:spLocks noChangeArrowheads="1"/>
                </p:cNvSpPr>
                <p:nvPr/>
              </p:nvSpPr>
              <p:spPr bwMode="auto">
                <a:xfrm>
                  <a:off x="3219" y="768"/>
                  <a:ext cx="960" cy="960"/>
                </a:xfrm>
                <a:prstGeom prst="rect">
                  <a:avLst/>
                </a:prstGeom>
                <a:solidFill>
                  <a:srgbClr val="CC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 wrap="none" lIns="91557" tIns="45779" rIns="91557" bIns="45779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2" b="0"/>
                    <a:t>Register</a:t>
                  </a:r>
                </a:p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2" b="0"/>
                    <a:t>file</a:t>
                  </a:r>
                </a:p>
              </p:txBody>
            </p:sp>
            <p:sp>
              <p:nvSpPr>
                <p:cNvPr id="317506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3987" y="1152"/>
                  <a:ext cx="192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001" b="0"/>
                    <a:t>W</a:t>
                  </a:r>
                </a:p>
              </p:txBody>
            </p:sp>
            <p:sp>
              <p:nvSpPr>
                <p:cNvPr id="317507" name="Oval 67"/>
                <p:cNvSpPr>
                  <a:spLocks noChangeArrowheads="1"/>
                </p:cNvSpPr>
                <p:nvPr/>
              </p:nvSpPr>
              <p:spPr bwMode="auto">
                <a:xfrm>
                  <a:off x="4179" y="1152"/>
                  <a:ext cx="288" cy="240"/>
                </a:xfrm>
                <a:prstGeom prst="ellipse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1557" tIns="45779" rIns="91557" bIns="45779" anchor="ctr"/>
                <a:lstStyle/>
                <a:p>
                  <a:pPr algn="r" eaLnBrk="1" hangingPunct="1">
                    <a:lnSpc>
                      <a:spcPct val="100000"/>
                    </a:lnSpc>
                  </a:pPr>
                  <a:r>
                    <a:rPr lang="en-US" sz="901" b="0"/>
                    <a:t>dstW</a:t>
                  </a:r>
                </a:p>
              </p:txBody>
            </p:sp>
            <p:sp>
              <p:nvSpPr>
                <p:cNvPr id="317508" name="Line 68"/>
                <p:cNvSpPr>
                  <a:spLocks noChangeShapeType="1"/>
                </p:cNvSpPr>
                <p:nvPr/>
              </p:nvSpPr>
              <p:spPr bwMode="auto">
                <a:xfrm rot="16200000" flipV="1">
                  <a:off x="4323" y="1008"/>
                  <a:ext cx="0" cy="2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sm" len="sm"/>
                </a:ln>
                <a:effectLst/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17509" name="Line 69"/>
                <p:cNvSpPr>
                  <a:spLocks noChangeShapeType="1"/>
                </p:cNvSpPr>
                <p:nvPr/>
              </p:nvSpPr>
              <p:spPr bwMode="auto">
                <a:xfrm rot="16200000" flipV="1">
                  <a:off x="4322" y="1201"/>
                  <a:ext cx="0" cy="28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sm" len="sm"/>
                </a:ln>
                <a:effectLst/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17510" name="Oval 70"/>
                <p:cNvSpPr>
                  <a:spLocks noChangeArrowheads="1"/>
                </p:cNvSpPr>
                <p:nvPr/>
              </p:nvSpPr>
              <p:spPr bwMode="auto">
                <a:xfrm>
                  <a:off x="4179" y="960"/>
                  <a:ext cx="288" cy="240"/>
                </a:xfrm>
                <a:prstGeom prst="ellipse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1557" tIns="45779" rIns="91557" bIns="45779" anchor="ctr"/>
                <a:lstStyle/>
                <a:p>
                  <a:pPr algn="r" eaLnBrk="1" hangingPunct="1">
                    <a:lnSpc>
                      <a:spcPct val="100000"/>
                    </a:lnSpc>
                  </a:pPr>
                  <a:r>
                    <a:rPr lang="en-US" sz="901" b="0"/>
                    <a:t>valW</a:t>
                  </a:r>
                </a:p>
              </p:txBody>
            </p:sp>
            <p:sp>
              <p:nvSpPr>
                <p:cNvPr id="317511" name="Line 71"/>
                <p:cNvSpPr>
                  <a:spLocks noChangeShapeType="1"/>
                </p:cNvSpPr>
                <p:nvPr/>
              </p:nvSpPr>
              <p:spPr bwMode="auto">
                <a:xfrm flipH="1" flipV="1">
                  <a:off x="3987" y="1728"/>
                  <a:ext cx="0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sm" len="sm"/>
                </a:ln>
                <a:effectLst/>
              </p:spPr>
              <p:txBody>
                <a:bodyPr/>
                <a:lstStyle/>
                <a:p>
                  <a:endParaRPr lang="en-US" sz="2403"/>
                </a:p>
              </p:txBody>
            </p:sp>
            <p:sp>
              <p:nvSpPr>
                <p:cNvPr id="317512" name="Rectangle 72"/>
                <p:cNvSpPr>
                  <a:spLocks noChangeArrowheads="1"/>
                </p:cNvSpPr>
                <p:nvPr/>
              </p:nvSpPr>
              <p:spPr bwMode="auto">
                <a:xfrm>
                  <a:off x="3795" y="1920"/>
                  <a:ext cx="289" cy="194"/>
                </a:xfrm>
                <a:prstGeom prst="rect">
                  <a:avLst/>
                </a:prstGeom>
                <a:noFill/>
                <a:ln w="19050">
                  <a:noFill/>
                  <a:miter lim="800000"/>
                  <a:headEnd/>
                  <a:tailEnd type="none" w="sm" len="sm"/>
                </a:ln>
                <a:effectLst/>
              </p:spPr>
              <p:txBody>
                <a:bodyPr wrap="none" lIns="45784" rIns="45784">
                  <a:spAutoFit/>
                </a:bodyPr>
                <a:lstStyle/>
                <a:p>
                  <a:r>
                    <a:rPr lang="en-US" sz="1402" b="0"/>
                    <a:t>Clock</a:t>
                  </a:r>
                </a:p>
              </p:txBody>
            </p:sp>
          </p:grpSp>
          <p:sp>
            <p:nvSpPr>
              <p:cNvPr id="317513" name="Rectangle 73"/>
              <p:cNvSpPr>
                <a:spLocks noChangeArrowheads="1"/>
              </p:cNvSpPr>
              <p:nvPr/>
            </p:nvSpPr>
            <p:spPr bwMode="auto">
              <a:xfrm>
                <a:off x="3602" y="807"/>
                <a:ext cx="334" cy="209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wrap="none" lIns="45784" rIns="45784" anchor="ctr"/>
              <a:lstStyle/>
              <a:p>
                <a:r>
                  <a:rPr lang="en-US" sz="1602">
                    <a:solidFill>
                      <a:schemeClr val="accent1"/>
                    </a:solidFill>
                  </a:rPr>
                  <a:t>y</a:t>
                </a:r>
              </a:p>
            </p:txBody>
          </p:sp>
          <p:sp>
            <p:nvSpPr>
              <p:cNvPr id="317514" name="Text Box 74"/>
              <p:cNvSpPr txBox="1">
                <a:spLocks noChangeArrowheads="1"/>
              </p:cNvSpPr>
              <p:nvPr/>
            </p:nvSpPr>
            <p:spPr bwMode="auto">
              <a:xfrm>
                <a:off x="4491" y="1034"/>
                <a:ext cx="261" cy="291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84" rIns="45784">
                <a:spAutoFit/>
              </a:bodyPr>
              <a:lstStyle/>
              <a:p>
                <a:pPr algn="l"/>
                <a:endParaRPr lang="en-US" sz="2403"/>
              </a:p>
            </p:txBody>
          </p:sp>
          <p:sp>
            <p:nvSpPr>
              <p:cNvPr id="317515" name="Text Box 75"/>
              <p:cNvSpPr txBox="1">
                <a:spLocks noChangeArrowheads="1"/>
              </p:cNvSpPr>
              <p:nvPr/>
            </p:nvSpPr>
            <p:spPr bwMode="auto">
              <a:xfrm>
                <a:off x="4491" y="1226"/>
                <a:ext cx="261" cy="291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84" rIns="45784">
                <a:spAutoFit/>
              </a:bodyPr>
              <a:lstStyle/>
              <a:p>
                <a:pPr algn="l"/>
                <a:endParaRPr lang="en-US" sz="2403"/>
              </a:p>
            </p:txBody>
          </p:sp>
          <p:sp>
            <p:nvSpPr>
              <p:cNvPr id="317516" name="Rectangle 76"/>
              <p:cNvSpPr>
                <a:spLocks noChangeArrowheads="1"/>
              </p:cNvSpPr>
              <p:nvPr/>
            </p:nvSpPr>
            <p:spPr bwMode="auto">
              <a:xfrm>
                <a:off x="3456" y="816"/>
                <a:ext cx="147" cy="291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84" rIns="45784">
                <a:spAutoFit/>
              </a:bodyPr>
              <a:lstStyle/>
              <a:p>
                <a:r>
                  <a:rPr lang="en-US" sz="2403">
                    <a:solidFill>
                      <a:schemeClr val="accent1"/>
                    </a:solidFill>
                  </a:rPr>
                  <a:t>2</a:t>
                </a:r>
              </a:p>
            </p:txBody>
          </p:sp>
        </p:grpSp>
      </p:grpSp>
      <p:sp>
        <p:nvSpPr>
          <p:cNvPr id="317518" name="Rectangle 78"/>
          <p:cNvSpPr>
            <a:spLocks noChangeArrowheads="1"/>
          </p:cNvSpPr>
          <p:nvPr/>
        </p:nvSpPr>
        <p:spPr bwMode="auto">
          <a:xfrm>
            <a:off x="1983956" y="1527710"/>
            <a:ext cx="530962" cy="3322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84" rIns="45784" anchor="ctr"/>
          <a:lstStyle/>
          <a:p>
            <a:r>
              <a:rPr lang="en-US" sz="1602">
                <a:solidFill>
                  <a:schemeClr val="accent1"/>
                </a:solidFill>
              </a:rPr>
              <a:t>x</a:t>
            </a:r>
          </a:p>
        </p:txBody>
      </p:sp>
      <p:sp>
        <p:nvSpPr>
          <p:cNvPr id="317519" name="Rectangle 79"/>
          <p:cNvSpPr>
            <a:spLocks noChangeArrowheads="1"/>
          </p:cNvSpPr>
          <p:nvPr/>
        </p:nvSpPr>
        <p:spPr bwMode="auto">
          <a:xfrm>
            <a:off x="1751858" y="1542017"/>
            <a:ext cx="233722" cy="46275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r>
              <a:rPr lang="en-US" sz="2403">
                <a:solidFill>
                  <a:schemeClr val="accent1"/>
                </a:solidFill>
              </a:rPr>
              <a:t>2</a:t>
            </a:r>
          </a:p>
        </p:txBody>
      </p:sp>
      <p:grpSp>
        <p:nvGrpSpPr>
          <p:cNvPr id="317524" name="Group 84"/>
          <p:cNvGrpSpPr>
            <a:grpSpLocks/>
          </p:cNvGrpSpPr>
          <p:nvPr/>
        </p:nvGrpSpPr>
        <p:grpSpPr bwMode="auto">
          <a:xfrm>
            <a:off x="610448" y="2214464"/>
            <a:ext cx="321121" cy="721727"/>
            <a:chOff x="384" y="1392"/>
            <a:chExt cx="202" cy="454"/>
          </a:xfrm>
        </p:grpSpPr>
        <p:sp>
          <p:nvSpPr>
            <p:cNvPr id="317469" name="Freeform 29"/>
            <p:cNvSpPr>
              <a:spLocks/>
            </p:cNvSpPr>
            <p:nvPr/>
          </p:nvSpPr>
          <p:spPr bwMode="auto">
            <a:xfrm>
              <a:off x="528" y="1555"/>
              <a:ext cx="58" cy="291"/>
            </a:xfrm>
            <a:custGeom>
              <a:avLst/>
              <a:gdLst/>
              <a:ahLst/>
              <a:cxnLst>
                <a:cxn ang="0">
                  <a:pos x="120" y="426"/>
                </a:cxn>
                <a:cxn ang="0">
                  <a:pos x="384" y="360"/>
                </a:cxn>
                <a:cxn ang="0">
                  <a:pos x="456" y="336"/>
                </a:cxn>
                <a:cxn ang="0">
                  <a:pos x="492" y="324"/>
                </a:cxn>
                <a:cxn ang="0">
                  <a:pos x="546" y="288"/>
                </a:cxn>
                <a:cxn ang="0">
                  <a:pos x="558" y="252"/>
                </a:cxn>
                <a:cxn ang="0">
                  <a:pos x="456" y="150"/>
                </a:cxn>
                <a:cxn ang="0">
                  <a:pos x="384" y="114"/>
                </a:cxn>
                <a:cxn ang="0">
                  <a:pos x="318" y="96"/>
                </a:cxn>
                <a:cxn ang="0">
                  <a:pos x="156" y="48"/>
                </a:cxn>
                <a:cxn ang="0">
                  <a:pos x="0" y="0"/>
                </a:cxn>
              </a:cxnLst>
              <a:rect l="0" t="0" r="r" b="b"/>
              <a:pathLst>
                <a:path w="560" h="426">
                  <a:moveTo>
                    <a:pt x="120" y="426"/>
                  </a:moveTo>
                  <a:cubicBezTo>
                    <a:pt x="208" y="416"/>
                    <a:pt x="299" y="383"/>
                    <a:pt x="384" y="360"/>
                  </a:cubicBezTo>
                  <a:cubicBezTo>
                    <a:pt x="408" y="353"/>
                    <a:pt x="432" y="344"/>
                    <a:pt x="456" y="336"/>
                  </a:cubicBezTo>
                  <a:cubicBezTo>
                    <a:pt x="468" y="332"/>
                    <a:pt x="492" y="324"/>
                    <a:pt x="492" y="324"/>
                  </a:cubicBezTo>
                  <a:cubicBezTo>
                    <a:pt x="510" y="306"/>
                    <a:pt x="525" y="302"/>
                    <a:pt x="546" y="288"/>
                  </a:cubicBezTo>
                  <a:cubicBezTo>
                    <a:pt x="550" y="276"/>
                    <a:pt x="560" y="264"/>
                    <a:pt x="558" y="252"/>
                  </a:cubicBezTo>
                  <a:cubicBezTo>
                    <a:pt x="543" y="177"/>
                    <a:pt x="514" y="179"/>
                    <a:pt x="456" y="150"/>
                  </a:cubicBezTo>
                  <a:cubicBezTo>
                    <a:pt x="432" y="138"/>
                    <a:pt x="408" y="125"/>
                    <a:pt x="384" y="114"/>
                  </a:cubicBezTo>
                  <a:cubicBezTo>
                    <a:pt x="351" y="99"/>
                    <a:pt x="350" y="104"/>
                    <a:pt x="318" y="96"/>
                  </a:cubicBezTo>
                  <a:cubicBezTo>
                    <a:pt x="264" y="82"/>
                    <a:pt x="209" y="66"/>
                    <a:pt x="156" y="48"/>
                  </a:cubicBezTo>
                  <a:cubicBezTo>
                    <a:pt x="115" y="34"/>
                    <a:pt x="28" y="28"/>
                    <a:pt x="0" y="0"/>
                  </a:cubicBezTo>
                </a:path>
              </a:pathLst>
            </a:custGeom>
            <a:noFill/>
            <a:ln w="38100" cap="flat" cmpd="sng">
              <a:solidFill>
                <a:srgbClr val="FF3300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317521" name="Rectangle 81"/>
            <p:cNvSpPr>
              <a:spLocks noChangeArrowheads="1"/>
            </p:cNvSpPr>
            <p:nvPr/>
          </p:nvSpPr>
          <p:spPr bwMode="auto">
            <a:xfrm>
              <a:off x="384" y="1392"/>
              <a:ext cx="117" cy="21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r>
                <a:rPr lang="en-US" sz="1602">
                  <a:solidFill>
                    <a:schemeClr val="accent1"/>
                  </a:solidFill>
                </a:rPr>
                <a:t>x</a:t>
              </a:r>
            </a:p>
          </p:txBody>
        </p:sp>
      </p:grpSp>
      <p:grpSp>
        <p:nvGrpSpPr>
          <p:cNvPr id="317523" name="Group 83"/>
          <p:cNvGrpSpPr>
            <a:grpSpLocks/>
          </p:cNvGrpSpPr>
          <p:nvPr/>
        </p:nvGrpSpPr>
        <p:grpSpPr bwMode="auto">
          <a:xfrm>
            <a:off x="686754" y="2473585"/>
            <a:ext cx="244815" cy="890236"/>
            <a:chOff x="432" y="1555"/>
            <a:chExt cx="154" cy="560"/>
          </a:xfrm>
        </p:grpSpPr>
        <p:sp>
          <p:nvSpPr>
            <p:cNvPr id="317520" name="Rectangle 80"/>
            <p:cNvSpPr>
              <a:spLocks noChangeArrowheads="1"/>
            </p:cNvSpPr>
            <p:nvPr/>
          </p:nvSpPr>
          <p:spPr bwMode="auto">
            <a:xfrm>
              <a:off x="432" y="1824"/>
              <a:ext cx="147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r>
                <a:rPr lang="en-US" sz="2403">
                  <a:solidFill>
                    <a:schemeClr val="accent1"/>
                  </a:solidFill>
                </a:rPr>
                <a:t>2</a:t>
              </a:r>
            </a:p>
          </p:txBody>
        </p:sp>
        <p:sp>
          <p:nvSpPr>
            <p:cNvPr id="317522" name="Freeform 82"/>
            <p:cNvSpPr>
              <a:spLocks/>
            </p:cNvSpPr>
            <p:nvPr/>
          </p:nvSpPr>
          <p:spPr bwMode="auto">
            <a:xfrm>
              <a:off x="528" y="1555"/>
              <a:ext cx="58" cy="291"/>
            </a:xfrm>
            <a:custGeom>
              <a:avLst/>
              <a:gdLst/>
              <a:ahLst/>
              <a:cxnLst>
                <a:cxn ang="0">
                  <a:pos x="120" y="426"/>
                </a:cxn>
                <a:cxn ang="0">
                  <a:pos x="384" y="360"/>
                </a:cxn>
                <a:cxn ang="0">
                  <a:pos x="456" y="336"/>
                </a:cxn>
                <a:cxn ang="0">
                  <a:pos x="492" y="324"/>
                </a:cxn>
                <a:cxn ang="0">
                  <a:pos x="546" y="288"/>
                </a:cxn>
                <a:cxn ang="0">
                  <a:pos x="558" y="252"/>
                </a:cxn>
                <a:cxn ang="0">
                  <a:pos x="456" y="150"/>
                </a:cxn>
                <a:cxn ang="0">
                  <a:pos x="384" y="114"/>
                </a:cxn>
                <a:cxn ang="0">
                  <a:pos x="318" y="96"/>
                </a:cxn>
                <a:cxn ang="0">
                  <a:pos x="156" y="48"/>
                </a:cxn>
                <a:cxn ang="0">
                  <a:pos x="0" y="0"/>
                </a:cxn>
              </a:cxnLst>
              <a:rect l="0" t="0" r="r" b="b"/>
              <a:pathLst>
                <a:path w="560" h="426">
                  <a:moveTo>
                    <a:pt x="120" y="426"/>
                  </a:moveTo>
                  <a:cubicBezTo>
                    <a:pt x="208" y="416"/>
                    <a:pt x="299" y="383"/>
                    <a:pt x="384" y="360"/>
                  </a:cubicBezTo>
                  <a:cubicBezTo>
                    <a:pt x="408" y="353"/>
                    <a:pt x="432" y="344"/>
                    <a:pt x="456" y="336"/>
                  </a:cubicBezTo>
                  <a:cubicBezTo>
                    <a:pt x="468" y="332"/>
                    <a:pt x="492" y="324"/>
                    <a:pt x="492" y="324"/>
                  </a:cubicBezTo>
                  <a:cubicBezTo>
                    <a:pt x="510" y="306"/>
                    <a:pt x="525" y="302"/>
                    <a:pt x="546" y="288"/>
                  </a:cubicBezTo>
                  <a:cubicBezTo>
                    <a:pt x="550" y="276"/>
                    <a:pt x="560" y="264"/>
                    <a:pt x="558" y="252"/>
                  </a:cubicBezTo>
                  <a:cubicBezTo>
                    <a:pt x="543" y="177"/>
                    <a:pt x="514" y="179"/>
                    <a:pt x="456" y="150"/>
                  </a:cubicBezTo>
                  <a:cubicBezTo>
                    <a:pt x="432" y="138"/>
                    <a:pt x="408" y="125"/>
                    <a:pt x="384" y="114"/>
                  </a:cubicBezTo>
                  <a:cubicBezTo>
                    <a:pt x="351" y="99"/>
                    <a:pt x="350" y="104"/>
                    <a:pt x="318" y="96"/>
                  </a:cubicBezTo>
                  <a:cubicBezTo>
                    <a:pt x="264" y="82"/>
                    <a:pt x="209" y="66"/>
                    <a:pt x="156" y="48"/>
                  </a:cubicBezTo>
                  <a:cubicBezTo>
                    <a:pt x="115" y="34"/>
                    <a:pt x="28" y="28"/>
                    <a:pt x="0" y="0"/>
                  </a:cubicBezTo>
                </a:path>
              </a:pathLst>
            </a:custGeom>
            <a:noFill/>
            <a:ln w="38100" cap="flat" cmpd="sng">
              <a:solidFill>
                <a:srgbClr val="FF3300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</p:grpSp>
    </p:spTree>
    <p:extLst>
      <p:ext uri="{BB962C8B-B14F-4D97-AF65-F5344CB8AC3E}">
        <p14:creationId xmlns:p14="http://schemas.microsoft.com/office/powerpoint/2010/main" val="3120192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Hardware Control Language</a:t>
            </a:r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/>
              <a:t>Very simple hardware description language</a:t>
            </a:r>
          </a:p>
          <a:p>
            <a:pPr lvl="1"/>
            <a:r>
              <a:rPr lang="en-US" dirty="0"/>
              <a:t>Can only express limited aspects of hardware operation</a:t>
            </a:r>
          </a:p>
          <a:p>
            <a:pPr lvl="2"/>
            <a:r>
              <a:rPr lang="en-US" dirty="0"/>
              <a:t>Parts we want to explore and modify</a:t>
            </a:r>
          </a:p>
          <a:p>
            <a:r>
              <a:rPr lang="en-US" dirty="0"/>
              <a:t>Data Types</a:t>
            </a:r>
          </a:p>
          <a:p>
            <a:pPr lvl="1"/>
            <a:r>
              <a:rPr lang="en-US" dirty="0"/>
              <a:t> </a:t>
            </a:r>
            <a:r>
              <a:rPr lang="en-US" dirty="0" err="1">
                <a:latin typeface="Courier New" pitchFamily="49" charset="0"/>
              </a:rPr>
              <a:t>bool</a:t>
            </a:r>
            <a:r>
              <a:rPr lang="en-US" dirty="0"/>
              <a:t>: Boolean</a:t>
            </a:r>
          </a:p>
          <a:p>
            <a:pPr lvl="2"/>
            <a:r>
              <a:rPr lang="en-US" dirty="0">
                <a:latin typeface="Courier New" pitchFamily="49" charset="0"/>
              </a:rPr>
              <a:t>a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b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c</a:t>
            </a:r>
            <a:r>
              <a:rPr lang="en-US" dirty="0"/>
              <a:t>, …</a:t>
            </a:r>
          </a:p>
          <a:p>
            <a:pPr lvl="1"/>
            <a:r>
              <a:rPr lang="en-US" dirty="0"/>
              <a:t> 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/>
              <a:t>: words</a:t>
            </a:r>
          </a:p>
          <a:p>
            <a:pPr lvl="2"/>
            <a:r>
              <a:rPr lang="en-US" dirty="0">
                <a:latin typeface="Courier New" pitchFamily="49" charset="0"/>
              </a:rPr>
              <a:t>A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B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C</a:t>
            </a:r>
            <a:r>
              <a:rPr lang="en-US" dirty="0"/>
              <a:t>, …</a:t>
            </a:r>
          </a:p>
          <a:p>
            <a:pPr lvl="2"/>
            <a:r>
              <a:rPr lang="en-US" dirty="0"/>
              <a:t>Does not specify word size---bytes, </a:t>
            </a:r>
            <a:r>
              <a:rPr lang="en-US" dirty="0" smtClean="0"/>
              <a:t>64-</a:t>
            </a:r>
            <a:r>
              <a:rPr lang="en-US" dirty="0"/>
              <a:t>bit words, …</a:t>
            </a:r>
          </a:p>
          <a:p>
            <a:r>
              <a:rPr lang="en-US" dirty="0"/>
              <a:t>Statements</a:t>
            </a:r>
          </a:p>
          <a:p>
            <a:pPr lvl="1"/>
            <a:r>
              <a:rPr lang="en-US" dirty="0"/>
              <a:t> </a:t>
            </a:r>
            <a:r>
              <a:rPr lang="en-US" sz="1803" dirty="0" err="1">
                <a:solidFill>
                  <a:schemeClr val="folHlink"/>
                </a:solidFill>
                <a:latin typeface="Courier New" pitchFamily="49" charset="0"/>
              </a:rPr>
              <a:t>bool</a:t>
            </a:r>
            <a:r>
              <a:rPr lang="en-US" sz="1803" dirty="0">
                <a:solidFill>
                  <a:schemeClr val="folHlink"/>
                </a:solidFill>
                <a:latin typeface="Courier New" pitchFamily="49" charset="0"/>
              </a:rPr>
              <a:t> a = </a:t>
            </a:r>
            <a:r>
              <a:rPr lang="en-US" sz="1803" i="1" dirty="0" err="1">
                <a:solidFill>
                  <a:schemeClr val="folHlink"/>
                </a:solidFill>
                <a:latin typeface="Courier New" pitchFamily="49" charset="0"/>
              </a:rPr>
              <a:t>bool-expr</a:t>
            </a:r>
            <a:r>
              <a:rPr lang="en-US" sz="1803" i="1" dirty="0">
                <a:solidFill>
                  <a:schemeClr val="folHlink"/>
                </a:solidFill>
                <a:latin typeface="Courier New" pitchFamily="49" charset="0"/>
              </a:rPr>
              <a:t> </a:t>
            </a:r>
            <a:r>
              <a:rPr lang="en-US" sz="1803" dirty="0">
                <a:solidFill>
                  <a:schemeClr val="folHlink"/>
                </a:solidFill>
                <a:latin typeface="Courier New" pitchFamily="49" charset="0"/>
              </a:rPr>
              <a:t>;</a:t>
            </a:r>
          </a:p>
          <a:p>
            <a:pPr lvl="1"/>
            <a:r>
              <a:rPr lang="en-US" dirty="0"/>
              <a:t> </a:t>
            </a:r>
            <a:r>
              <a:rPr lang="en-US" sz="1803" dirty="0" err="1">
                <a:solidFill>
                  <a:schemeClr val="folHlink"/>
                </a:solidFill>
                <a:latin typeface="Courier New" pitchFamily="49" charset="0"/>
              </a:rPr>
              <a:t>int</a:t>
            </a:r>
            <a:r>
              <a:rPr lang="en-US" sz="1803" dirty="0">
                <a:solidFill>
                  <a:schemeClr val="folHlink"/>
                </a:solidFill>
                <a:latin typeface="Courier New" pitchFamily="49" charset="0"/>
              </a:rPr>
              <a:t> A = </a:t>
            </a:r>
            <a:r>
              <a:rPr lang="en-US" sz="1803" i="1" dirty="0" err="1">
                <a:solidFill>
                  <a:schemeClr val="folHlink"/>
                </a:solidFill>
                <a:latin typeface="Courier New" pitchFamily="49" charset="0"/>
              </a:rPr>
              <a:t>int-expr</a:t>
            </a:r>
            <a:r>
              <a:rPr lang="en-US" sz="1803" i="1" dirty="0">
                <a:solidFill>
                  <a:schemeClr val="folHlink"/>
                </a:solidFill>
                <a:latin typeface="Courier New" pitchFamily="49" charset="0"/>
              </a:rPr>
              <a:t> </a:t>
            </a:r>
            <a:r>
              <a:rPr lang="en-US" sz="1803" dirty="0">
                <a:solidFill>
                  <a:schemeClr val="folHlink"/>
                </a:solidFill>
                <a:latin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956106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HCL Operations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Classify by type of value returned</a:t>
            </a:r>
          </a:p>
          <a:p>
            <a:r>
              <a:rPr lang="en-US"/>
              <a:t>Boolean Expressions</a:t>
            </a:r>
          </a:p>
          <a:p>
            <a:pPr lvl="1"/>
            <a:r>
              <a:rPr lang="en-US"/>
              <a:t>Logic Operations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a &amp;&amp;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||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!a</a:t>
            </a:r>
          </a:p>
          <a:p>
            <a:pPr lvl="1"/>
            <a:r>
              <a:rPr lang="en-US"/>
              <a:t>Word Comparisons</a:t>
            </a:r>
          </a:p>
          <a:p>
            <a:pPr lvl="2"/>
            <a:r>
              <a:rPr lang="en-US">
                <a:latin typeface="Courier New" pitchFamily="49" charset="0"/>
              </a:rPr>
              <a:t>A ==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!=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&lt;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&lt;=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&gt;=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&gt; B</a:t>
            </a:r>
          </a:p>
          <a:p>
            <a:pPr lvl="1"/>
            <a:r>
              <a:rPr lang="en-US"/>
              <a:t>Set Membership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A in { B, C, D }</a:t>
            </a:r>
          </a:p>
          <a:p>
            <a:pPr lvl="3"/>
            <a:r>
              <a:rPr lang="en-US"/>
              <a:t>Same as </a:t>
            </a:r>
            <a:r>
              <a:rPr lang="en-US">
                <a:latin typeface="Courier New" pitchFamily="49" charset="0"/>
              </a:rPr>
              <a:t>A == B || A == C || A == D</a:t>
            </a:r>
          </a:p>
          <a:p>
            <a:r>
              <a:rPr lang="en-US"/>
              <a:t>Word Expressions</a:t>
            </a:r>
          </a:p>
          <a:p>
            <a:pPr lvl="1"/>
            <a:r>
              <a:rPr lang="en-US"/>
              <a:t>Case expressions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[ a : A; b : B; c : C ]</a:t>
            </a:r>
          </a:p>
          <a:p>
            <a:pPr lvl="2"/>
            <a:r>
              <a:rPr lang="en-US"/>
              <a:t>Evaluate test expressions </a:t>
            </a:r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 in sequence</a:t>
            </a:r>
          </a:p>
          <a:p>
            <a:pPr lvl="2"/>
            <a:r>
              <a:rPr lang="en-US"/>
              <a:t>Return word expression </a:t>
            </a:r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 for first successful test</a:t>
            </a:r>
          </a:p>
        </p:txBody>
      </p:sp>
    </p:spTree>
    <p:extLst>
      <p:ext uri="{BB962C8B-B14F-4D97-AF65-F5344CB8AC3E}">
        <p14:creationId xmlns:p14="http://schemas.microsoft.com/office/powerpoint/2010/main" val="2121674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Computation</a:t>
            </a:r>
          </a:p>
          <a:p>
            <a:pPr lvl="1"/>
            <a:r>
              <a:rPr lang="en-US"/>
              <a:t>Performed by combinational logic</a:t>
            </a:r>
          </a:p>
          <a:p>
            <a:pPr lvl="1"/>
            <a:r>
              <a:rPr lang="en-US"/>
              <a:t>Computes Boolean functions</a:t>
            </a:r>
          </a:p>
          <a:p>
            <a:pPr lvl="1"/>
            <a:r>
              <a:rPr lang="en-US"/>
              <a:t>Continuously reacts to input changes</a:t>
            </a:r>
          </a:p>
          <a:p>
            <a:r>
              <a:rPr lang="en-US"/>
              <a:t>Storage</a:t>
            </a:r>
          </a:p>
          <a:p>
            <a:pPr lvl="1"/>
            <a:r>
              <a:rPr lang="en-US"/>
              <a:t>Registers</a:t>
            </a:r>
          </a:p>
          <a:p>
            <a:pPr lvl="2"/>
            <a:r>
              <a:rPr lang="en-US"/>
              <a:t>Hold single words</a:t>
            </a:r>
          </a:p>
          <a:p>
            <a:pPr lvl="2"/>
            <a:r>
              <a:rPr lang="en-US"/>
              <a:t>Loaded as clock rises</a:t>
            </a:r>
          </a:p>
          <a:p>
            <a:pPr lvl="1"/>
            <a:r>
              <a:rPr lang="en-US"/>
              <a:t>Random-access memories</a:t>
            </a:r>
          </a:p>
          <a:p>
            <a:pPr lvl="2"/>
            <a:r>
              <a:rPr lang="en-US"/>
              <a:t>Hold multiple words</a:t>
            </a:r>
          </a:p>
          <a:p>
            <a:pPr lvl="2"/>
            <a:r>
              <a:rPr lang="en-US"/>
              <a:t>Possible multiple read or write ports</a:t>
            </a:r>
          </a:p>
          <a:p>
            <a:pPr lvl="2"/>
            <a:r>
              <a:rPr lang="en-US"/>
              <a:t>Read word when address input changes</a:t>
            </a:r>
          </a:p>
          <a:p>
            <a:pPr lvl="2"/>
            <a:r>
              <a:rPr lang="en-US"/>
              <a:t>Write word as clock rises</a:t>
            </a:r>
          </a:p>
        </p:txBody>
      </p:sp>
    </p:spTree>
    <p:extLst>
      <p:ext uri="{BB962C8B-B14F-4D97-AF65-F5344CB8AC3E}">
        <p14:creationId xmlns:p14="http://schemas.microsoft.com/office/powerpoint/2010/main" val="914581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Aggregate data -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ouble a[53][62];</a:t>
            </a:r>
          </a:p>
          <a:p>
            <a:pPr marL="0" indent="0">
              <a:buNone/>
            </a:pPr>
            <a:r>
              <a:rPr lang="en-US" dirty="0" smtClean="0"/>
              <a:t>…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um = 0.0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for i</a:t>
            </a:r>
          </a:p>
          <a:p>
            <a:pPr marL="0" indent="0">
              <a:buNone/>
            </a:pPr>
            <a:r>
              <a:rPr lang="en-US" dirty="0" smtClean="0"/>
              <a:t>      for j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sum = sum + a[i][j]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Today is Pi –day</a:t>
            </a:r>
          </a:p>
          <a:p>
            <a:pPr marL="0" indent="0">
              <a:buNone/>
            </a:pPr>
            <a:r>
              <a:rPr lang="en-US" dirty="0" smtClean="0"/>
              <a:t>Finding pi in </a:t>
            </a:r>
            <a:r>
              <a:rPr lang="en-US" dirty="0" err="1" smtClean="0"/>
              <a:t>unix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</a:t>
            </a:r>
            <a:r>
              <a:rPr lang="en-US" dirty="0" smtClean="0"/>
              <a:t>ocate pi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/</a:t>
            </a:r>
            <a:r>
              <a:rPr lang="en-US" dirty="0" err="1" smtClean="0"/>
              <a:t>usr</a:t>
            </a:r>
            <a:r>
              <a:rPr lang="en-US" dirty="0" smtClean="0"/>
              <a:t>/include/</a:t>
            </a:r>
            <a:r>
              <a:rPr lang="en-US" dirty="0" err="1" smtClean="0"/>
              <a:t>math.h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75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7591425" cy="762000"/>
          </a:xfrm>
        </p:spPr>
        <p:txBody>
          <a:bodyPr/>
          <a:lstStyle/>
          <a:p>
            <a:r>
              <a:rPr lang="en-US" dirty="0" smtClean="0"/>
              <a:t>Structures and Unions; </a:t>
            </a:r>
            <a:br>
              <a:rPr lang="en-US" dirty="0" smtClean="0"/>
            </a:br>
            <a:r>
              <a:rPr lang="en-US" dirty="0" smtClean="0"/>
              <a:t>Arrays of Structures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spcBef>
                <a:spcPts val="400"/>
              </a:spcBef>
              <a:buNone/>
            </a:pPr>
            <a:r>
              <a:rPr lang="en-US" sz="2400" dirty="0" err="1"/>
              <a:t>s</a:t>
            </a:r>
            <a:r>
              <a:rPr lang="en-US" sz="2400" dirty="0" err="1" smtClean="0"/>
              <a:t>truct</a:t>
            </a:r>
            <a:r>
              <a:rPr lang="en-US" sz="2400" dirty="0" smtClean="0"/>
              <a:t> student{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400" dirty="0" smtClean="0"/>
              <a:t>        </a:t>
            </a:r>
            <a:r>
              <a:rPr lang="en-US" sz="2400" dirty="0" err="1" smtClean="0"/>
              <a:t>int</a:t>
            </a:r>
            <a:r>
              <a:rPr lang="en-US" sz="2400" dirty="0" smtClean="0"/>
              <a:t>        id;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double    </a:t>
            </a:r>
            <a:r>
              <a:rPr lang="en-US" sz="2400" dirty="0" err="1" smtClean="0"/>
              <a:t>gpa</a:t>
            </a:r>
            <a:r>
              <a:rPr lang="en-US" sz="2400" dirty="0" smtClean="0"/>
              <a:t>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400" dirty="0" smtClean="0"/>
              <a:t>        char * name;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400" dirty="0" smtClean="0"/>
              <a:t>        </a:t>
            </a:r>
            <a:r>
              <a:rPr lang="en-US" sz="2400" dirty="0" err="1" smtClean="0"/>
              <a:t>struct</a:t>
            </a:r>
            <a:r>
              <a:rPr lang="en-US" sz="2400" dirty="0" smtClean="0"/>
              <a:t> student *link;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400" dirty="0" smtClean="0"/>
              <a:t>} </a:t>
            </a:r>
          </a:p>
          <a:p>
            <a:pPr marL="0" indent="0">
              <a:spcBef>
                <a:spcPts val="400"/>
              </a:spcBef>
              <a:buNone/>
            </a:pPr>
            <a:endParaRPr lang="en-US" sz="2400" dirty="0"/>
          </a:p>
          <a:p>
            <a:pPr marL="0" indent="0">
              <a:spcBef>
                <a:spcPts val="40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400"/>
              </a:spcBef>
              <a:buNone/>
            </a:pPr>
            <a:r>
              <a:rPr lang="en-US" sz="2400" dirty="0"/>
              <a:t>u</a:t>
            </a:r>
            <a:r>
              <a:rPr lang="en-US" sz="2400" dirty="0" smtClean="0"/>
              <a:t>nion </a:t>
            </a:r>
            <a:r>
              <a:rPr lang="en-US" sz="2400" dirty="0" err="1" smtClean="0"/>
              <a:t>unode</a:t>
            </a:r>
            <a:r>
              <a:rPr lang="en-US" sz="2400" dirty="0"/>
              <a:t>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400" dirty="0"/>
              <a:t>        </a:t>
            </a:r>
            <a:r>
              <a:rPr lang="en-US" sz="2400" dirty="0" err="1"/>
              <a:t>int</a:t>
            </a:r>
            <a:r>
              <a:rPr lang="en-US" sz="2400" dirty="0"/>
              <a:t>        id;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400" dirty="0" smtClean="0"/>
              <a:t>        …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</a:t>
            </a:r>
            <a:r>
              <a:rPr lang="en-US" sz="2400" dirty="0" err="1" smtClean="0"/>
              <a:t>struct</a:t>
            </a:r>
            <a:r>
              <a:rPr lang="en-US" sz="2400" dirty="0" smtClean="0"/>
              <a:t> </a:t>
            </a:r>
            <a:r>
              <a:rPr lang="en-US" sz="2400" dirty="0"/>
              <a:t>student *link;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400" dirty="0"/>
              <a:t>}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4481512" cy="497205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smtClean="0"/>
              <a:t>student roll[57];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smtClean="0"/>
              <a:t>student  r145[14][24];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715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Combinational Circuits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917" y="4503642"/>
            <a:ext cx="8026435" cy="1939444"/>
          </a:xfrm>
        </p:spPr>
        <p:txBody>
          <a:bodyPr/>
          <a:lstStyle/>
          <a:p>
            <a:r>
              <a:rPr lang="en-US"/>
              <a:t>Acyclic Network of Logic Gates</a:t>
            </a:r>
          </a:p>
          <a:p>
            <a:pPr lvl="1"/>
            <a:r>
              <a:rPr lang="en-US"/>
              <a:t>Continously responds to changes on primary inputs</a:t>
            </a:r>
          </a:p>
          <a:p>
            <a:pPr lvl="1"/>
            <a:r>
              <a:rPr lang="en-US"/>
              <a:t>Primary outputs become (after some delay) Boolean functions of primary inputs</a:t>
            </a:r>
          </a:p>
        </p:txBody>
      </p:sp>
      <p:grpSp>
        <p:nvGrpSpPr>
          <p:cNvPr id="297013" name="Group 53"/>
          <p:cNvGrpSpPr>
            <a:grpSpLocks/>
          </p:cNvGrpSpPr>
          <p:nvPr/>
        </p:nvGrpSpPr>
        <p:grpSpPr bwMode="auto">
          <a:xfrm>
            <a:off x="1297202" y="1146180"/>
            <a:ext cx="6576622" cy="2764503"/>
            <a:chOff x="816" y="720"/>
            <a:chExt cx="4137" cy="1739"/>
          </a:xfrm>
        </p:grpSpPr>
        <p:sp>
          <p:nvSpPr>
            <p:cNvPr id="296964" name="Rectangle 4"/>
            <p:cNvSpPr>
              <a:spLocks noChangeArrowheads="1"/>
            </p:cNvSpPr>
            <p:nvPr/>
          </p:nvSpPr>
          <p:spPr bwMode="auto">
            <a:xfrm>
              <a:off x="2064" y="1654"/>
              <a:ext cx="58" cy="291"/>
            </a:xfrm>
            <a:prstGeom prst="rect">
              <a:avLst/>
            </a:prstGeom>
            <a:solidFill>
              <a:srgbClr val="FCFEB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pic>
          <p:nvPicPr>
            <p:cNvPr id="296984" name="Picture 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52" y="1104"/>
              <a:ext cx="390" cy="19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pic>
          <p:nvPicPr>
            <p:cNvPr id="296986" name="Picture 2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256" y="2304"/>
              <a:ext cx="307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pic>
          <p:nvPicPr>
            <p:cNvPr id="296987" name="Picture 27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36" y="2112"/>
              <a:ext cx="390" cy="19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pic>
          <p:nvPicPr>
            <p:cNvPr id="296988" name="Picture 28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20" y="1488"/>
              <a:ext cx="390" cy="19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pic>
          <p:nvPicPr>
            <p:cNvPr id="296989" name="Picture 29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56" y="1536"/>
              <a:ext cx="351" cy="1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pic>
          <p:nvPicPr>
            <p:cNvPr id="296990" name="Picture 30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592" y="1824"/>
              <a:ext cx="351" cy="1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pic>
          <p:nvPicPr>
            <p:cNvPr id="296991" name="Picture 3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68" y="1968"/>
              <a:ext cx="307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pic>
          <p:nvPicPr>
            <p:cNvPr id="296992" name="Picture 3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72" y="1152"/>
              <a:ext cx="307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sp>
          <p:nvSpPr>
            <p:cNvPr id="296994" name="Line 34"/>
            <p:cNvSpPr>
              <a:spLocks noChangeShapeType="1"/>
            </p:cNvSpPr>
            <p:nvPr/>
          </p:nvSpPr>
          <p:spPr bwMode="auto">
            <a:xfrm>
              <a:off x="1536" y="1104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296995" name="Line 35"/>
            <p:cNvSpPr>
              <a:spLocks noChangeShapeType="1"/>
            </p:cNvSpPr>
            <p:nvPr/>
          </p:nvSpPr>
          <p:spPr bwMode="auto">
            <a:xfrm>
              <a:off x="1536" y="1296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296996" name="Line 36"/>
            <p:cNvSpPr>
              <a:spLocks noChangeShapeType="1"/>
            </p:cNvSpPr>
            <p:nvPr/>
          </p:nvSpPr>
          <p:spPr bwMode="auto">
            <a:xfrm>
              <a:off x="1536" y="1488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296997" name="Line 37"/>
            <p:cNvSpPr>
              <a:spLocks noChangeShapeType="1"/>
            </p:cNvSpPr>
            <p:nvPr/>
          </p:nvSpPr>
          <p:spPr bwMode="auto">
            <a:xfrm>
              <a:off x="1536" y="1680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296998" name="Line 38"/>
            <p:cNvSpPr>
              <a:spLocks noChangeShapeType="1"/>
            </p:cNvSpPr>
            <p:nvPr/>
          </p:nvSpPr>
          <p:spPr bwMode="auto">
            <a:xfrm>
              <a:off x="1536" y="1872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296999" name="Line 39"/>
            <p:cNvSpPr>
              <a:spLocks noChangeShapeType="1"/>
            </p:cNvSpPr>
            <p:nvPr/>
          </p:nvSpPr>
          <p:spPr bwMode="auto">
            <a:xfrm>
              <a:off x="1536" y="2064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297000" name="Line 40"/>
            <p:cNvSpPr>
              <a:spLocks noChangeShapeType="1"/>
            </p:cNvSpPr>
            <p:nvPr/>
          </p:nvSpPr>
          <p:spPr bwMode="auto">
            <a:xfrm>
              <a:off x="1536" y="2256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297001" name="Line 41"/>
            <p:cNvSpPr>
              <a:spLocks noChangeShapeType="1"/>
            </p:cNvSpPr>
            <p:nvPr/>
          </p:nvSpPr>
          <p:spPr bwMode="auto">
            <a:xfrm>
              <a:off x="1536" y="2448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297002" name="Line 42"/>
            <p:cNvSpPr>
              <a:spLocks noChangeShapeType="1"/>
            </p:cNvSpPr>
            <p:nvPr/>
          </p:nvSpPr>
          <p:spPr bwMode="auto">
            <a:xfrm>
              <a:off x="3648" y="1104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297003" name="Line 43"/>
            <p:cNvSpPr>
              <a:spLocks noChangeShapeType="1"/>
            </p:cNvSpPr>
            <p:nvPr/>
          </p:nvSpPr>
          <p:spPr bwMode="auto">
            <a:xfrm>
              <a:off x="3648" y="1296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297004" name="Line 44"/>
            <p:cNvSpPr>
              <a:spLocks noChangeShapeType="1"/>
            </p:cNvSpPr>
            <p:nvPr/>
          </p:nvSpPr>
          <p:spPr bwMode="auto">
            <a:xfrm>
              <a:off x="3648" y="1488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297005" name="Line 45"/>
            <p:cNvSpPr>
              <a:spLocks noChangeShapeType="1"/>
            </p:cNvSpPr>
            <p:nvPr/>
          </p:nvSpPr>
          <p:spPr bwMode="auto">
            <a:xfrm>
              <a:off x="3648" y="1680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297006" name="Line 46"/>
            <p:cNvSpPr>
              <a:spLocks noChangeShapeType="1"/>
            </p:cNvSpPr>
            <p:nvPr/>
          </p:nvSpPr>
          <p:spPr bwMode="auto">
            <a:xfrm>
              <a:off x="3648" y="1872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297007" name="Line 47"/>
            <p:cNvSpPr>
              <a:spLocks noChangeShapeType="1"/>
            </p:cNvSpPr>
            <p:nvPr/>
          </p:nvSpPr>
          <p:spPr bwMode="auto">
            <a:xfrm>
              <a:off x="3648" y="2064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297008" name="Line 48"/>
            <p:cNvSpPr>
              <a:spLocks noChangeShapeType="1"/>
            </p:cNvSpPr>
            <p:nvPr/>
          </p:nvSpPr>
          <p:spPr bwMode="auto">
            <a:xfrm>
              <a:off x="3648" y="2256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297009" name="Line 49"/>
            <p:cNvSpPr>
              <a:spLocks noChangeShapeType="1"/>
            </p:cNvSpPr>
            <p:nvPr/>
          </p:nvSpPr>
          <p:spPr bwMode="auto">
            <a:xfrm>
              <a:off x="3648" y="2448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2403"/>
            </a:p>
          </p:txBody>
        </p:sp>
        <p:sp>
          <p:nvSpPr>
            <p:cNvPr id="297010" name="Text Box 50"/>
            <p:cNvSpPr txBox="1">
              <a:spLocks noChangeArrowheads="1"/>
            </p:cNvSpPr>
            <p:nvPr/>
          </p:nvSpPr>
          <p:spPr bwMode="auto">
            <a:xfrm>
              <a:off x="2256" y="720"/>
              <a:ext cx="1290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r>
                <a:rPr lang="en-US" sz="2403"/>
                <a:t>Acyclic Network</a:t>
              </a:r>
            </a:p>
          </p:txBody>
        </p:sp>
        <p:sp>
          <p:nvSpPr>
            <p:cNvPr id="297011" name="Text Box 51"/>
            <p:cNvSpPr txBox="1">
              <a:spLocks noChangeArrowheads="1"/>
            </p:cNvSpPr>
            <p:nvPr/>
          </p:nvSpPr>
          <p:spPr bwMode="auto">
            <a:xfrm>
              <a:off x="816" y="1536"/>
              <a:ext cx="651" cy="5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r>
                <a:rPr lang="en-US" sz="2403"/>
                <a:t>Primary</a:t>
              </a:r>
            </a:p>
            <a:p>
              <a:r>
                <a:rPr lang="en-US" sz="2403"/>
                <a:t>Inputs</a:t>
              </a:r>
            </a:p>
          </p:txBody>
        </p:sp>
        <p:sp>
          <p:nvSpPr>
            <p:cNvPr id="297012" name="Text Box 52"/>
            <p:cNvSpPr txBox="1">
              <a:spLocks noChangeArrowheads="1"/>
            </p:cNvSpPr>
            <p:nvPr/>
          </p:nvSpPr>
          <p:spPr bwMode="auto">
            <a:xfrm>
              <a:off x="4286" y="1536"/>
              <a:ext cx="667" cy="5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r>
                <a:rPr lang="en-US" sz="2403"/>
                <a:t>Primary</a:t>
              </a:r>
            </a:p>
            <a:p>
              <a:r>
                <a:rPr lang="en-US" sz="2403"/>
                <a:t>Outputs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734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Bit Equality</a:t>
            </a:r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918" y="3587971"/>
            <a:ext cx="8306223" cy="2855115"/>
          </a:xfrm>
        </p:spPr>
        <p:txBody>
          <a:bodyPr/>
          <a:lstStyle/>
          <a:p>
            <a:pPr lvl="1"/>
            <a:r>
              <a:rPr lang="en-US"/>
              <a:t>Generate 1 if a and b are equal</a:t>
            </a:r>
          </a:p>
          <a:p>
            <a:r>
              <a:rPr lang="en-US"/>
              <a:t>Hardware Control Language (HCL)</a:t>
            </a:r>
          </a:p>
          <a:p>
            <a:pPr lvl="1"/>
            <a:r>
              <a:rPr lang="en-US"/>
              <a:t>Very simple hardware description language</a:t>
            </a:r>
          </a:p>
          <a:p>
            <a:pPr lvl="2"/>
            <a:r>
              <a:rPr lang="en-US"/>
              <a:t>Boolean operations have syntax similar to C logical operations</a:t>
            </a:r>
          </a:p>
          <a:p>
            <a:pPr lvl="1"/>
            <a:r>
              <a:rPr lang="en-US"/>
              <a:t>We’ll use it to describe control logic for processors</a:t>
            </a:r>
          </a:p>
        </p:txBody>
      </p:sp>
      <p:grpSp>
        <p:nvGrpSpPr>
          <p:cNvPr id="298027" name="Group 43"/>
          <p:cNvGrpSpPr>
            <a:grpSpLocks/>
          </p:cNvGrpSpPr>
          <p:nvPr/>
        </p:nvGrpSpPr>
        <p:grpSpPr bwMode="auto">
          <a:xfrm>
            <a:off x="782136" y="1222486"/>
            <a:ext cx="4241341" cy="1983955"/>
            <a:chOff x="398" y="960"/>
            <a:chExt cx="2668" cy="1248"/>
          </a:xfrm>
        </p:grpSpPr>
        <p:sp>
          <p:nvSpPr>
            <p:cNvPr id="297988" name="Rectangle 4"/>
            <p:cNvSpPr>
              <a:spLocks noChangeArrowheads="1"/>
            </p:cNvSpPr>
            <p:nvPr/>
          </p:nvSpPr>
          <p:spPr bwMode="auto">
            <a:xfrm>
              <a:off x="768" y="960"/>
              <a:ext cx="1776" cy="1248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eaLnBrk="1" hangingPunct="1">
                <a:lnSpc>
                  <a:spcPct val="100000"/>
                </a:lnSpc>
              </a:pPr>
              <a:r>
                <a:rPr lang="en-US" sz="2403" b="0"/>
                <a:t>Bit equal</a:t>
              </a:r>
            </a:p>
          </p:txBody>
        </p:sp>
        <p:sp>
          <p:nvSpPr>
            <p:cNvPr id="297989" name="Freeform 5"/>
            <p:cNvSpPr>
              <a:spLocks/>
            </p:cNvSpPr>
            <p:nvPr/>
          </p:nvSpPr>
          <p:spPr bwMode="auto">
            <a:xfrm flipV="1">
              <a:off x="1777" y="1344"/>
              <a:ext cx="336" cy="192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7990" name="Freeform 6"/>
            <p:cNvSpPr>
              <a:spLocks/>
            </p:cNvSpPr>
            <p:nvPr/>
          </p:nvSpPr>
          <p:spPr bwMode="auto">
            <a:xfrm>
              <a:off x="1777" y="1728"/>
              <a:ext cx="336" cy="192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7991" name="Line 7"/>
            <p:cNvSpPr>
              <a:spLocks noChangeShapeType="1"/>
            </p:cNvSpPr>
            <p:nvPr/>
          </p:nvSpPr>
          <p:spPr bwMode="auto">
            <a:xfrm>
              <a:off x="2442" y="1628"/>
              <a:ext cx="247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7992" name="Freeform 8"/>
            <p:cNvSpPr>
              <a:spLocks/>
            </p:cNvSpPr>
            <p:nvPr/>
          </p:nvSpPr>
          <p:spPr bwMode="auto">
            <a:xfrm>
              <a:off x="2065" y="1488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7993" name="Freeform 9"/>
            <p:cNvSpPr>
              <a:spLocks/>
            </p:cNvSpPr>
            <p:nvPr/>
          </p:nvSpPr>
          <p:spPr bwMode="auto">
            <a:xfrm>
              <a:off x="2065" y="1488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7994" name="Line 10"/>
            <p:cNvSpPr>
              <a:spLocks noChangeShapeType="1"/>
            </p:cNvSpPr>
            <p:nvPr/>
          </p:nvSpPr>
          <p:spPr bwMode="auto">
            <a:xfrm rot="5400000">
              <a:off x="1202" y="1776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7995" name="Freeform 11"/>
            <p:cNvSpPr>
              <a:spLocks/>
            </p:cNvSpPr>
            <p:nvPr/>
          </p:nvSpPr>
          <p:spPr bwMode="auto">
            <a:xfrm rot="5400000">
              <a:off x="1150" y="1541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7996" name="Freeform 12"/>
            <p:cNvSpPr>
              <a:spLocks/>
            </p:cNvSpPr>
            <p:nvPr/>
          </p:nvSpPr>
          <p:spPr bwMode="auto">
            <a:xfrm rot="5400000">
              <a:off x="1150" y="1539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7997" name="Freeform 13"/>
            <p:cNvSpPr>
              <a:spLocks/>
            </p:cNvSpPr>
            <p:nvPr/>
          </p:nvSpPr>
          <p:spPr bwMode="auto">
            <a:xfrm rot="5400000">
              <a:off x="1221" y="1730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7998" name="Freeform 14"/>
            <p:cNvSpPr>
              <a:spLocks/>
            </p:cNvSpPr>
            <p:nvPr/>
          </p:nvSpPr>
          <p:spPr bwMode="auto">
            <a:xfrm rot="5400000">
              <a:off x="1221" y="1730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7999" name="Line 15"/>
            <p:cNvSpPr>
              <a:spLocks noChangeShapeType="1"/>
            </p:cNvSpPr>
            <p:nvPr/>
          </p:nvSpPr>
          <p:spPr bwMode="auto">
            <a:xfrm rot="5400000">
              <a:off x="1202" y="1487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8000" name="Line 16"/>
            <p:cNvSpPr>
              <a:spLocks noChangeShapeType="1"/>
            </p:cNvSpPr>
            <p:nvPr/>
          </p:nvSpPr>
          <p:spPr bwMode="auto">
            <a:xfrm>
              <a:off x="1297" y="1248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8001" name="Line 17"/>
            <p:cNvSpPr>
              <a:spLocks noChangeShapeType="1"/>
            </p:cNvSpPr>
            <p:nvPr/>
          </p:nvSpPr>
          <p:spPr bwMode="auto">
            <a:xfrm>
              <a:off x="577" y="1248"/>
              <a:ext cx="81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8002" name="Freeform 18"/>
            <p:cNvSpPr>
              <a:spLocks/>
            </p:cNvSpPr>
            <p:nvPr/>
          </p:nvSpPr>
          <p:spPr bwMode="auto">
            <a:xfrm>
              <a:off x="1392" y="1200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8003" name="Freeform 19"/>
            <p:cNvSpPr>
              <a:spLocks/>
            </p:cNvSpPr>
            <p:nvPr/>
          </p:nvSpPr>
          <p:spPr bwMode="auto">
            <a:xfrm>
              <a:off x="1392" y="1200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8004" name="Text Box 20"/>
            <p:cNvSpPr txBox="1">
              <a:spLocks noChangeArrowheads="1"/>
            </p:cNvSpPr>
            <p:nvPr/>
          </p:nvSpPr>
          <p:spPr bwMode="auto">
            <a:xfrm>
              <a:off x="398" y="1104"/>
              <a:ext cx="175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2" b="0"/>
                <a:t>a</a:t>
              </a:r>
              <a:endParaRPr lang="en-US" sz="1602" b="0" baseline="-25000"/>
            </a:p>
          </p:txBody>
        </p:sp>
        <p:sp>
          <p:nvSpPr>
            <p:cNvPr id="298005" name="Line 21"/>
            <p:cNvSpPr>
              <a:spLocks noChangeShapeType="1"/>
            </p:cNvSpPr>
            <p:nvPr/>
          </p:nvSpPr>
          <p:spPr bwMode="auto">
            <a:xfrm>
              <a:off x="1009" y="1440"/>
              <a:ext cx="38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8006" name="Line 22"/>
            <p:cNvSpPr>
              <a:spLocks noChangeShapeType="1"/>
            </p:cNvSpPr>
            <p:nvPr/>
          </p:nvSpPr>
          <p:spPr bwMode="auto">
            <a:xfrm flipV="1">
              <a:off x="578" y="2009"/>
              <a:ext cx="815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8007" name="Freeform 23"/>
            <p:cNvSpPr>
              <a:spLocks/>
            </p:cNvSpPr>
            <p:nvPr/>
          </p:nvSpPr>
          <p:spPr bwMode="auto">
            <a:xfrm>
              <a:off x="1393" y="1776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8008" name="Freeform 24"/>
            <p:cNvSpPr>
              <a:spLocks/>
            </p:cNvSpPr>
            <p:nvPr/>
          </p:nvSpPr>
          <p:spPr bwMode="auto">
            <a:xfrm>
              <a:off x="1393" y="1776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8009" name="Text Box 25"/>
            <p:cNvSpPr txBox="1">
              <a:spLocks noChangeArrowheads="1"/>
            </p:cNvSpPr>
            <p:nvPr/>
          </p:nvSpPr>
          <p:spPr bwMode="auto">
            <a:xfrm>
              <a:off x="399" y="1900"/>
              <a:ext cx="175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2" b="0"/>
                <a:t>b</a:t>
              </a:r>
              <a:endParaRPr lang="en-US" sz="1602" b="0" baseline="-25000"/>
            </a:p>
          </p:txBody>
        </p:sp>
        <p:sp>
          <p:nvSpPr>
            <p:cNvPr id="298010" name="Line 26"/>
            <p:cNvSpPr>
              <a:spLocks noChangeShapeType="1"/>
            </p:cNvSpPr>
            <p:nvPr/>
          </p:nvSpPr>
          <p:spPr bwMode="auto">
            <a:xfrm rot="-5400000">
              <a:off x="721" y="1728"/>
              <a:ext cx="5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8011" name="Rectangle 27"/>
            <p:cNvSpPr>
              <a:spLocks noChangeArrowheads="1"/>
            </p:cNvSpPr>
            <p:nvPr/>
          </p:nvSpPr>
          <p:spPr bwMode="auto">
            <a:xfrm>
              <a:off x="2688" y="1536"/>
              <a:ext cx="3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eq</a:t>
              </a:r>
            </a:p>
          </p:txBody>
        </p:sp>
        <p:grpSp>
          <p:nvGrpSpPr>
            <p:cNvPr id="298012" name="Group 28"/>
            <p:cNvGrpSpPr>
              <a:grpSpLocks/>
            </p:cNvGrpSpPr>
            <p:nvPr/>
          </p:nvGrpSpPr>
          <p:grpSpPr bwMode="auto">
            <a:xfrm rot="5400000">
              <a:off x="1109" y="1820"/>
              <a:ext cx="184" cy="383"/>
              <a:chOff x="912" y="1776"/>
              <a:chExt cx="184" cy="383"/>
            </a:xfrm>
          </p:grpSpPr>
          <p:sp>
            <p:nvSpPr>
              <p:cNvPr id="298013" name="Line 29"/>
              <p:cNvSpPr>
                <a:spLocks noChangeShapeType="1"/>
              </p:cNvSpPr>
              <p:nvPr/>
            </p:nvSpPr>
            <p:spPr bwMode="auto">
              <a:xfrm rot="16200000" flipV="1">
                <a:off x="961" y="1823"/>
                <a:ext cx="95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298014" name="Freeform 30"/>
              <p:cNvSpPr>
                <a:spLocks/>
              </p:cNvSpPr>
              <p:nvPr/>
            </p:nvSpPr>
            <p:spPr bwMode="auto">
              <a:xfrm rot="16200000" flipV="1">
                <a:off x="909" y="1877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298015" name="Freeform 31"/>
              <p:cNvSpPr>
                <a:spLocks/>
              </p:cNvSpPr>
              <p:nvPr/>
            </p:nvSpPr>
            <p:spPr bwMode="auto">
              <a:xfrm rot="16200000" flipV="1">
                <a:off x="909" y="1877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298016" name="Freeform 32"/>
              <p:cNvSpPr>
                <a:spLocks/>
              </p:cNvSpPr>
              <p:nvPr/>
            </p:nvSpPr>
            <p:spPr bwMode="auto">
              <a:xfrm rot="16200000" flipV="1">
                <a:off x="980" y="1823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298017" name="Freeform 33"/>
              <p:cNvSpPr>
                <a:spLocks/>
              </p:cNvSpPr>
              <p:nvPr/>
            </p:nvSpPr>
            <p:spPr bwMode="auto">
              <a:xfrm rot="16200000" flipV="1">
                <a:off x="980" y="1823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  <p:sp>
            <p:nvSpPr>
              <p:cNvPr id="298018" name="Line 34"/>
              <p:cNvSpPr>
                <a:spLocks noChangeShapeType="1"/>
              </p:cNvSpPr>
              <p:nvPr/>
            </p:nvSpPr>
            <p:spPr bwMode="auto">
              <a:xfrm rot="16200000" flipV="1">
                <a:off x="961" y="2111"/>
                <a:ext cx="95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3"/>
              </a:p>
            </p:txBody>
          </p:sp>
        </p:grpSp>
        <p:sp>
          <p:nvSpPr>
            <p:cNvPr id="298019" name="Line 35"/>
            <p:cNvSpPr>
              <a:spLocks noChangeShapeType="1"/>
            </p:cNvSpPr>
            <p:nvPr/>
          </p:nvSpPr>
          <p:spPr bwMode="auto">
            <a:xfrm>
              <a:off x="1249" y="1824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8020" name="Line 36"/>
            <p:cNvSpPr>
              <a:spLocks noChangeShapeType="1"/>
            </p:cNvSpPr>
            <p:nvPr/>
          </p:nvSpPr>
          <p:spPr bwMode="auto">
            <a:xfrm rot="5400000">
              <a:off x="1153" y="1344"/>
              <a:ext cx="19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grpSp>
          <p:nvGrpSpPr>
            <p:cNvPr id="298021" name="Group 37"/>
            <p:cNvGrpSpPr>
              <a:grpSpLocks/>
            </p:cNvGrpSpPr>
            <p:nvPr/>
          </p:nvGrpSpPr>
          <p:grpSpPr bwMode="auto">
            <a:xfrm>
              <a:off x="1201" y="1200"/>
              <a:ext cx="96" cy="96"/>
              <a:chOff x="240" y="4176"/>
              <a:chExt cx="192" cy="192"/>
            </a:xfrm>
          </p:grpSpPr>
          <p:sp>
            <p:nvSpPr>
              <p:cNvPr id="298022" name="Oval 38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3"/>
              </a:p>
            </p:txBody>
          </p:sp>
          <p:sp>
            <p:nvSpPr>
              <p:cNvPr id="298023" name="Rectangle 39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3"/>
              </a:p>
            </p:txBody>
          </p:sp>
        </p:grpSp>
        <p:grpSp>
          <p:nvGrpSpPr>
            <p:cNvPr id="298024" name="Group 40"/>
            <p:cNvGrpSpPr>
              <a:grpSpLocks/>
            </p:cNvGrpSpPr>
            <p:nvPr/>
          </p:nvGrpSpPr>
          <p:grpSpPr bwMode="auto">
            <a:xfrm>
              <a:off x="961" y="1968"/>
              <a:ext cx="96" cy="96"/>
              <a:chOff x="240" y="4176"/>
              <a:chExt cx="192" cy="192"/>
            </a:xfrm>
          </p:grpSpPr>
          <p:sp>
            <p:nvSpPr>
              <p:cNvPr id="298025" name="Oval 4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3"/>
              </a:p>
            </p:txBody>
          </p:sp>
          <p:sp>
            <p:nvSpPr>
              <p:cNvPr id="298026" name="Rectangle 4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3"/>
              </a:p>
            </p:txBody>
          </p:sp>
        </p:grpSp>
      </p:grpSp>
      <p:sp>
        <p:nvSpPr>
          <p:cNvPr id="298028" name="Text Box 44"/>
          <p:cNvSpPr txBox="1">
            <a:spLocks noChangeArrowheads="1"/>
          </p:cNvSpPr>
          <p:nvPr/>
        </p:nvSpPr>
        <p:spPr bwMode="auto">
          <a:xfrm>
            <a:off x="4847020" y="2367075"/>
            <a:ext cx="4892107" cy="46275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r>
              <a:rPr lang="en-US" sz="2403">
                <a:latin typeface="Courier New" pitchFamily="49" charset="0"/>
              </a:rPr>
              <a:t>bool eq = (a&amp;&amp;b)||(!a&amp;&amp;!b)</a:t>
            </a:r>
          </a:p>
        </p:txBody>
      </p:sp>
      <p:sp>
        <p:nvSpPr>
          <p:cNvPr id="298029" name="Text Box 45"/>
          <p:cNvSpPr txBox="1">
            <a:spLocks noChangeArrowheads="1"/>
          </p:cNvSpPr>
          <p:nvPr/>
        </p:nvSpPr>
        <p:spPr bwMode="auto">
          <a:xfrm>
            <a:off x="5556030" y="1815447"/>
            <a:ext cx="2043268" cy="46275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r>
              <a:rPr lang="en-US" sz="2403"/>
              <a:t>HCL Expression</a:t>
            </a:r>
          </a:p>
        </p:txBody>
      </p:sp>
    </p:spTree>
    <p:extLst>
      <p:ext uri="{BB962C8B-B14F-4D97-AF65-F5344CB8AC3E}">
        <p14:creationId xmlns:p14="http://schemas.microsoft.com/office/powerpoint/2010/main" val="1047837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Word Equality</a:t>
            </a:r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5299" y="4503642"/>
            <a:ext cx="4781841" cy="1939444"/>
          </a:xfrm>
        </p:spPr>
        <p:txBody>
          <a:bodyPr/>
          <a:lstStyle/>
          <a:p>
            <a:pPr lvl="1"/>
            <a:r>
              <a:rPr lang="en-US" dirty="0" smtClean="0"/>
              <a:t>64-</a:t>
            </a:r>
            <a:r>
              <a:rPr lang="en-US" dirty="0"/>
              <a:t>bit word size</a:t>
            </a:r>
          </a:p>
          <a:p>
            <a:pPr lvl="1"/>
            <a:r>
              <a:rPr lang="en-US" dirty="0"/>
              <a:t>HCL representation</a:t>
            </a:r>
          </a:p>
          <a:p>
            <a:pPr lvl="2"/>
            <a:r>
              <a:rPr lang="en-US" dirty="0"/>
              <a:t>Equality operation</a:t>
            </a:r>
          </a:p>
          <a:p>
            <a:pPr lvl="2"/>
            <a:r>
              <a:rPr lang="en-US" dirty="0"/>
              <a:t>Generates Boolean value</a:t>
            </a:r>
          </a:p>
        </p:txBody>
      </p:sp>
      <p:grpSp>
        <p:nvGrpSpPr>
          <p:cNvPr id="299012" name="Group 4"/>
          <p:cNvGrpSpPr>
            <a:grpSpLocks/>
          </p:cNvGrpSpPr>
          <p:nvPr/>
        </p:nvGrpSpPr>
        <p:grpSpPr bwMode="auto">
          <a:xfrm>
            <a:off x="659729" y="1527709"/>
            <a:ext cx="4522720" cy="4153907"/>
            <a:chOff x="1085" y="384"/>
            <a:chExt cx="2845" cy="2613"/>
          </a:xfrm>
        </p:grpSpPr>
        <p:sp>
          <p:nvSpPr>
            <p:cNvPr id="299013" name="Freeform 5"/>
            <p:cNvSpPr>
              <a:spLocks/>
            </p:cNvSpPr>
            <p:nvPr/>
          </p:nvSpPr>
          <p:spPr bwMode="auto">
            <a:xfrm>
              <a:off x="2160" y="1776"/>
              <a:ext cx="864" cy="960"/>
            </a:xfrm>
            <a:custGeom>
              <a:avLst/>
              <a:gdLst/>
              <a:ahLst/>
              <a:cxnLst>
                <a:cxn ang="0">
                  <a:pos x="0" y="960"/>
                </a:cxn>
                <a:cxn ang="0">
                  <a:pos x="672" y="960"/>
                </a:cxn>
                <a:cxn ang="0">
                  <a:pos x="672" y="0"/>
                </a:cxn>
                <a:cxn ang="0">
                  <a:pos x="864" y="0"/>
                </a:cxn>
              </a:cxnLst>
              <a:rect l="0" t="0" r="r" b="b"/>
              <a:pathLst>
                <a:path w="864" h="960">
                  <a:moveTo>
                    <a:pt x="0" y="960"/>
                  </a:moveTo>
                  <a:lnTo>
                    <a:pt x="672" y="960"/>
                  </a:lnTo>
                  <a:lnTo>
                    <a:pt x="672" y="0"/>
                  </a:lnTo>
                  <a:lnTo>
                    <a:pt x="864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9014" name="Text Box 6"/>
            <p:cNvSpPr txBox="1">
              <a:spLocks noChangeArrowheads="1"/>
            </p:cNvSpPr>
            <p:nvPr/>
          </p:nvSpPr>
          <p:spPr bwMode="auto">
            <a:xfrm>
              <a:off x="1085" y="384"/>
              <a:ext cx="25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2" b="0" dirty="0"/>
                <a:t>b</a:t>
              </a:r>
              <a:r>
                <a:rPr lang="en-US" sz="1602" b="0" baseline="-25000" dirty="0"/>
                <a:t>63</a:t>
              </a:r>
            </a:p>
          </p:txBody>
        </p:sp>
        <p:sp>
          <p:nvSpPr>
            <p:cNvPr id="299015" name="Rectangle 7"/>
            <p:cNvSpPr>
              <a:spLocks noChangeArrowheads="1"/>
            </p:cNvSpPr>
            <p:nvPr/>
          </p:nvSpPr>
          <p:spPr bwMode="auto">
            <a:xfrm>
              <a:off x="1536" y="384"/>
              <a:ext cx="624" cy="480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2" b="0"/>
                <a:t>Bit equal</a:t>
              </a:r>
            </a:p>
          </p:txBody>
        </p:sp>
        <p:sp>
          <p:nvSpPr>
            <p:cNvPr id="299016" name="Line 8"/>
            <p:cNvSpPr>
              <a:spLocks noChangeShapeType="1"/>
            </p:cNvSpPr>
            <p:nvPr/>
          </p:nvSpPr>
          <p:spPr bwMode="auto">
            <a:xfrm>
              <a:off x="1344" y="480"/>
              <a:ext cx="19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9017" name="Line 9"/>
            <p:cNvSpPr>
              <a:spLocks noChangeShapeType="1"/>
            </p:cNvSpPr>
            <p:nvPr/>
          </p:nvSpPr>
          <p:spPr bwMode="auto">
            <a:xfrm flipV="1">
              <a:off x="1344" y="768"/>
              <a:ext cx="19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9018" name="Text Box 10"/>
            <p:cNvSpPr txBox="1">
              <a:spLocks noChangeArrowheads="1"/>
            </p:cNvSpPr>
            <p:nvPr/>
          </p:nvSpPr>
          <p:spPr bwMode="auto">
            <a:xfrm>
              <a:off x="1085" y="672"/>
              <a:ext cx="25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2" b="0" dirty="0"/>
                <a:t>a</a:t>
              </a:r>
              <a:r>
                <a:rPr lang="en-US" sz="1602" b="0" baseline="-25000" dirty="0"/>
                <a:t>63</a:t>
              </a:r>
            </a:p>
          </p:txBody>
        </p:sp>
        <p:sp>
          <p:nvSpPr>
            <p:cNvPr id="299019" name="Rectangle 11"/>
            <p:cNvSpPr>
              <a:spLocks noChangeArrowheads="1"/>
            </p:cNvSpPr>
            <p:nvPr/>
          </p:nvSpPr>
          <p:spPr bwMode="auto">
            <a:xfrm>
              <a:off x="2208" y="384"/>
              <a:ext cx="3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 dirty="0"/>
                <a:t>eq</a:t>
              </a:r>
              <a:r>
                <a:rPr lang="en-US" sz="1602" b="0" baseline="-25000" dirty="0"/>
                <a:t>63</a:t>
              </a:r>
            </a:p>
          </p:txBody>
        </p:sp>
        <p:sp>
          <p:nvSpPr>
            <p:cNvPr id="299020" name="Text Box 12"/>
            <p:cNvSpPr txBox="1">
              <a:spLocks noChangeArrowheads="1"/>
            </p:cNvSpPr>
            <p:nvPr/>
          </p:nvSpPr>
          <p:spPr bwMode="auto">
            <a:xfrm>
              <a:off x="1087" y="864"/>
              <a:ext cx="25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2" b="0" dirty="0"/>
                <a:t>b</a:t>
              </a:r>
              <a:r>
                <a:rPr lang="en-US" sz="1602" b="0" baseline="-25000" dirty="0"/>
                <a:t>62</a:t>
              </a:r>
            </a:p>
          </p:txBody>
        </p:sp>
        <p:sp>
          <p:nvSpPr>
            <p:cNvPr id="299021" name="Rectangle 13"/>
            <p:cNvSpPr>
              <a:spLocks noChangeArrowheads="1"/>
            </p:cNvSpPr>
            <p:nvPr/>
          </p:nvSpPr>
          <p:spPr bwMode="auto">
            <a:xfrm>
              <a:off x="1536" y="864"/>
              <a:ext cx="624" cy="480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2" b="0"/>
                <a:t>Bit equal</a:t>
              </a:r>
            </a:p>
          </p:txBody>
        </p:sp>
        <p:sp>
          <p:nvSpPr>
            <p:cNvPr id="299022" name="Line 14"/>
            <p:cNvSpPr>
              <a:spLocks noChangeShapeType="1"/>
            </p:cNvSpPr>
            <p:nvPr/>
          </p:nvSpPr>
          <p:spPr bwMode="auto">
            <a:xfrm>
              <a:off x="1344" y="960"/>
              <a:ext cx="19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9023" name="Line 15"/>
            <p:cNvSpPr>
              <a:spLocks noChangeShapeType="1"/>
            </p:cNvSpPr>
            <p:nvPr/>
          </p:nvSpPr>
          <p:spPr bwMode="auto">
            <a:xfrm flipV="1">
              <a:off x="1344" y="1248"/>
              <a:ext cx="19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9024" name="Text Box 16"/>
            <p:cNvSpPr txBox="1">
              <a:spLocks noChangeArrowheads="1"/>
            </p:cNvSpPr>
            <p:nvPr/>
          </p:nvSpPr>
          <p:spPr bwMode="auto">
            <a:xfrm>
              <a:off x="1087" y="1152"/>
              <a:ext cx="25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2" b="0" dirty="0"/>
                <a:t>a</a:t>
              </a:r>
              <a:r>
                <a:rPr lang="en-US" sz="1602" b="0" baseline="-25000" dirty="0"/>
                <a:t>62</a:t>
              </a:r>
            </a:p>
          </p:txBody>
        </p:sp>
        <p:sp>
          <p:nvSpPr>
            <p:cNvPr id="299025" name="Rectangle 17"/>
            <p:cNvSpPr>
              <a:spLocks noChangeArrowheads="1"/>
            </p:cNvSpPr>
            <p:nvPr/>
          </p:nvSpPr>
          <p:spPr bwMode="auto">
            <a:xfrm>
              <a:off x="2210" y="864"/>
              <a:ext cx="3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 dirty="0"/>
                <a:t>eq</a:t>
              </a:r>
              <a:r>
                <a:rPr lang="en-US" sz="1602" b="0" baseline="-25000" dirty="0"/>
                <a:t>62</a:t>
              </a:r>
            </a:p>
          </p:txBody>
        </p:sp>
        <p:sp>
          <p:nvSpPr>
            <p:cNvPr id="299026" name="Text Box 18"/>
            <p:cNvSpPr txBox="1">
              <a:spLocks noChangeArrowheads="1"/>
            </p:cNvSpPr>
            <p:nvPr/>
          </p:nvSpPr>
          <p:spPr bwMode="auto">
            <a:xfrm>
              <a:off x="1127" y="2016"/>
              <a:ext cx="21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2" b="0"/>
                <a:t>b</a:t>
              </a:r>
              <a:r>
                <a:rPr lang="en-US" sz="1602" b="0" baseline="-25000"/>
                <a:t>1</a:t>
              </a:r>
            </a:p>
          </p:txBody>
        </p:sp>
        <p:sp>
          <p:nvSpPr>
            <p:cNvPr id="299027" name="Rectangle 19"/>
            <p:cNvSpPr>
              <a:spLocks noChangeArrowheads="1"/>
            </p:cNvSpPr>
            <p:nvPr/>
          </p:nvSpPr>
          <p:spPr bwMode="auto">
            <a:xfrm>
              <a:off x="1536" y="2016"/>
              <a:ext cx="624" cy="480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2" b="0"/>
                <a:t>Bit equal</a:t>
              </a:r>
            </a:p>
          </p:txBody>
        </p:sp>
        <p:sp>
          <p:nvSpPr>
            <p:cNvPr id="299028" name="Line 20"/>
            <p:cNvSpPr>
              <a:spLocks noChangeShapeType="1"/>
            </p:cNvSpPr>
            <p:nvPr/>
          </p:nvSpPr>
          <p:spPr bwMode="auto">
            <a:xfrm>
              <a:off x="1344" y="2112"/>
              <a:ext cx="19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9029" name="Line 21"/>
            <p:cNvSpPr>
              <a:spLocks noChangeShapeType="1"/>
            </p:cNvSpPr>
            <p:nvPr/>
          </p:nvSpPr>
          <p:spPr bwMode="auto">
            <a:xfrm flipV="1">
              <a:off x="1344" y="2400"/>
              <a:ext cx="19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9030" name="Text Box 22"/>
            <p:cNvSpPr txBox="1">
              <a:spLocks noChangeArrowheads="1"/>
            </p:cNvSpPr>
            <p:nvPr/>
          </p:nvSpPr>
          <p:spPr bwMode="auto">
            <a:xfrm>
              <a:off x="1127" y="2304"/>
              <a:ext cx="21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2" b="0"/>
                <a:t>a</a:t>
              </a:r>
              <a:r>
                <a:rPr lang="en-US" sz="1602" b="0" baseline="-25000"/>
                <a:t>1</a:t>
              </a:r>
            </a:p>
          </p:txBody>
        </p:sp>
        <p:sp>
          <p:nvSpPr>
            <p:cNvPr id="299031" name="Rectangle 23"/>
            <p:cNvSpPr>
              <a:spLocks noChangeArrowheads="1"/>
            </p:cNvSpPr>
            <p:nvPr/>
          </p:nvSpPr>
          <p:spPr bwMode="auto">
            <a:xfrm>
              <a:off x="2210" y="2016"/>
              <a:ext cx="3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eq</a:t>
              </a:r>
              <a:r>
                <a:rPr lang="en-US" sz="1602" b="0" baseline="-25000"/>
                <a:t>1</a:t>
              </a:r>
            </a:p>
          </p:txBody>
        </p:sp>
        <p:sp>
          <p:nvSpPr>
            <p:cNvPr id="299032" name="Text Box 24"/>
            <p:cNvSpPr txBox="1">
              <a:spLocks noChangeArrowheads="1"/>
            </p:cNvSpPr>
            <p:nvPr/>
          </p:nvSpPr>
          <p:spPr bwMode="auto">
            <a:xfrm>
              <a:off x="1127" y="2496"/>
              <a:ext cx="21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2" b="0"/>
                <a:t>b</a:t>
              </a:r>
              <a:r>
                <a:rPr lang="en-US" sz="1602" b="0" baseline="-25000"/>
                <a:t>0</a:t>
              </a:r>
            </a:p>
          </p:txBody>
        </p:sp>
        <p:sp>
          <p:nvSpPr>
            <p:cNvPr id="299033" name="Rectangle 25"/>
            <p:cNvSpPr>
              <a:spLocks noChangeArrowheads="1"/>
            </p:cNvSpPr>
            <p:nvPr/>
          </p:nvSpPr>
          <p:spPr bwMode="auto">
            <a:xfrm>
              <a:off x="1536" y="2496"/>
              <a:ext cx="624" cy="480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2" b="0"/>
                <a:t>Bit equal</a:t>
              </a:r>
            </a:p>
          </p:txBody>
        </p:sp>
        <p:sp>
          <p:nvSpPr>
            <p:cNvPr id="299034" name="Line 26"/>
            <p:cNvSpPr>
              <a:spLocks noChangeShapeType="1"/>
            </p:cNvSpPr>
            <p:nvPr/>
          </p:nvSpPr>
          <p:spPr bwMode="auto">
            <a:xfrm>
              <a:off x="1344" y="2592"/>
              <a:ext cx="19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9035" name="Line 27"/>
            <p:cNvSpPr>
              <a:spLocks noChangeShapeType="1"/>
            </p:cNvSpPr>
            <p:nvPr/>
          </p:nvSpPr>
          <p:spPr bwMode="auto">
            <a:xfrm flipV="1">
              <a:off x="1344" y="2880"/>
              <a:ext cx="19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9036" name="Text Box 28"/>
            <p:cNvSpPr txBox="1">
              <a:spLocks noChangeArrowheads="1"/>
            </p:cNvSpPr>
            <p:nvPr/>
          </p:nvSpPr>
          <p:spPr bwMode="auto">
            <a:xfrm>
              <a:off x="1127" y="2784"/>
              <a:ext cx="21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2" b="0"/>
                <a:t>a</a:t>
              </a:r>
              <a:r>
                <a:rPr lang="en-US" sz="1602" b="0" baseline="-25000"/>
                <a:t>0</a:t>
              </a:r>
            </a:p>
          </p:txBody>
        </p:sp>
        <p:sp>
          <p:nvSpPr>
            <p:cNvPr id="299037" name="Rectangle 29"/>
            <p:cNvSpPr>
              <a:spLocks noChangeArrowheads="1"/>
            </p:cNvSpPr>
            <p:nvPr/>
          </p:nvSpPr>
          <p:spPr bwMode="auto">
            <a:xfrm>
              <a:off x="2210" y="2496"/>
              <a:ext cx="3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eq</a:t>
              </a:r>
              <a:r>
                <a:rPr lang="en-US" sz="1602" b="0" baseline="-25000"/>
                <a:t>0</a:t>
              </a:r>
            </a:p>
          </p:txBody>
        </p:sp>
        <p:grpSp>
          <p:nvGrpSpPr>
            <p:cNvPr id="299038" name="Group 30"/>
            <p:cNvGrpSpPr>
              <a:grpSpLocks/>
            </p:cNvGrpSpPr>
            <p:nvPr/>
          </p:nvGrpSpPr>
          <p:grpSpPr bwMode="auto">
            <a:xfrm>
              <a:off x="1776" y="1488"/>
              <a:ext cx="96" cy="384"/>
              <a:chOff x="1776" y="1440"/>
              <a:chExt cx="96" cy="384"/>
            </a:xfrm>
          </p:grpSpPr>
          <p:grpSp>
            <p:nvGrpSpPr>
              <p:cNvPr id="299039" name="Group 31"/>
              <p:cNvGrpSpPr>
                <a:grpSpLocks/>
              </p:cNvGrpSpPr>
              <p:nvPr/>
            </p:nvGrpSpPr>
            <p:grpSpPr bwMode="auto">
              <a:xfrm>
                <a:off x="1776" y="1440"/>
                <a:ext cx="96" cy="96"/>
                <a:chOff x="240" y="4176"/>
                <a:chExt cx="192" cy="192"/>
              </a:xfrm>
            </p:grpSpPr>
            <p:sp>
              <p:nvSpPr>
                <p:cNvPr id="299040" name="Oval 32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2403"/>
                </a:p>
              </p:txBody>
            </p:sp>
            <p:sp>
              <p:nvSpPr>
                <p:cNvPr id="299041" name="Rectangle 33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2403"/>
                </a:p>
              </p:txBody>
            </p:sp>
          </p:grpSp>
          <p:grpSp>
            <p:nvGrpSpPr>
              <p:cNvPr id="299042" name="Group 34"/>
              <p:cNvGrpSpPr>
                <a:grpSpLocks/>
              </p:cNvGrpSpPr>
              <p:nvPr/>
            </p:nvGrpSpPr>
            <p:grpSpPr bwMode="auto">
              <a:xfrm>
                <a:off x="1776" y="1584"/>
                <a:ext cx="96" cy="96"/>
                <a:chOff x="240" y="4176"/>
                <a:chExt cx="192" cy="192"/>
              </a:xfrm>
            </p:grpSpPr>
            <p:sp>
              <p:nvSpPr>
                <p:cNvPr id="299043" name="Oval 35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2403"/>
                </a:p>
              </p:txBody>
            </p:sp>
            <p:sp>
              <p:nvSpPr>
                <p:cNvPr id="299044" name="Rectangle 36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2403"/>
                </a:p>
              </p:txBody>
            </p:sp>
          </p:grpSp>
          <p:grpSp>
            <p:nvGrpSpPr>
              <p:cNvPr id="299045" name="Group 37"/>
              <p:cNvGrpSpPr>
                <a:grpSpLocks/>
              </p:cNvGrpSpPr>
              <p:nvPr/>
            </p:nvGrpSpPr>
            <p:grpSpPr bwMode="auto">
              <a:xfrm>
                <a:off x="1776" y="1728"/>
                <a:ext cx="96" cy="96"/>
                <a:chOff x="240" y="4176"/>
                <a:chExt cx="192" cy="192"/>
              </a:xfrm>
            </p:grpSpPr>
            <p:sp>
              <p:nvSpPr>
                <p:cNvPr id="299046" name="Oval 38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2403"/>
                </a:p>
              </p:txBody>
            </p:sp>
            <p:sp>
              <p:nvSpPr>
                <p:cNvPr id="299047" name="Rectangle 39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2403"/>
                </a:p>
              </p:txBody>
            </p:sp>
          </p:grpSp>
        </p:grpSp>
        <p:sp>
          <p:nvSpPr>
            <p:cNvPr id="299048" name="Line 40"/>
            <p:cNvSpPr>
              <a:spLocks noChangeShapeType="1"/>
            </p:cNvSpPr>
            <p:nvPr/>
          </p:nvSpPr>
          <p:spPr bwMode="auto">
            <a:xfrm>
              <a:off x="3409" y="1676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9049" name="Freeform 41"/>
            <p:cNvSpPr>
              <a:spLocks/>
            </p:cNvSpPr>
            <p:nvPr/>
          </p:nvSpPr>
          <p:spPr bwMode="auto">
            <a:xfrm>
              <a:off x="3027" y="1536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CCE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9050" name="Freeform 42"/>
            <p:cNvSpPr>
              <a:spLocks/>
            </p:cNvSpPr>
            <p:nvPr/>
          </p:nvSpPr>
          <p:spPr bwMode="auto">
            <a:xfrm>
              <a:off x="3027" y="1536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9051" name="Freeform 43"/>
            <p:cNvSpPr>
              <a:spLocks/>
            </p:cNvSpPr>
            <p:nvPr/>
          </p:nvSpPr>
          <p:spPr bwMode="auto">
            <a:xfrm>
              <a:off x="2400" y="624"/>
              <a:ext cx="528" cy="9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2" y="0"/>
                </a:cxn>
                <a:cxn ang="0">
                  <a:pos x="432" y="960"/>
                </a:cxn>
                <a:cxn ang="0">
                  <a:pos x="528" y="960"/>
                </a:cxn>
              </a:cxnLst>
              <a:rect l="0" t="0" r="r" b="b"/>
              <a:pathLst>
                <a:path w="528" h="960">
                  <a:moveTo>
                    <a:pt x="0" y="0"/>
                  </a:moveTo>
                  <a:lnTo>
                    <a:pt x="432" y="0"/>
                  </a:lnTo>
                  <a:lnTo>
                    <a:pt x="432" y="960"/>
                  </a:lnTo>
                  <a:lnTo>
                    <a:pt x="528" y="96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9052" name="Freeform 44"/>
            <p:cNvSpPr>
              <a:spLocks/>
            </p:cNvSpPr>
            <p:nvPr/>
          </p:nvSpPr>
          <p:spPr bwMode="auto">
            <a:xfrm flipV="1">
              <a:off x="2160" y="624"/>
              <a:ext cx="864" cy="960"/>
            </a:xfrm>
            <a:custGeom>
              <a:avLst/>
              <a:gdLst/>
              <a:ahLst/>
              <a:cxnLst>
                <a:cxn ang="0">
                  <a:pos x="0" y="960"/>
                </a:cxn>
                <a:cxn ang="0">
                  <a:pos x="672" y="960"/>
                </a:cxn>
                <a:cxn ang="0">
                  <a:pos x="672" y="0"/>
                </a:cxn>
                <a:cxn ang="0">
                  <a:pos x="864" y="0"/>
                </a:cxn>
              </a:cxnLst>
              <a:rect l="0" t="0" r="r" b="b"/>
              <a:pathLst>
                <a:path w="864" h="960">
                  <a:moveTo>
                    <a:pt x="0" y="960"/>
                  </a:moveTo>
                  <a:lnTo>
                    <a:pt x="672" y="960"/>
                  </a:lnTo>
                  <a:lnTo>
                    <a:pt x="672" y="0"/>
                  </a:lnTo>
                  <a:lnTo>
                    <a:pt x="864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9053" name="Freeform 45"/>
            <p:cNvSpPr>
              <a:spLocks/>
            </p:cNvSpPr>
            <p:nvPr/>
          </p:nvSpPr>
          <p:spPr bwMode="auto">
            <a:xfrm>
              <a:off x="2160" y="1104"/>
              <a:ext cx="864" cy="5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" y="0"/>
                </a:cxn>
                <a:cxn ang="0">
                  <a:pos x="576" y="528"/>
                </a:cxn>
                <a:cxn ang="0">
                  <a:pos x="864" y="528"/>
                </a:cxn>
              </a:cxnLst>
              <a:rect l="0" t="0" r="r" b="b"/>
              <a:pathLst>
                <a:path w="864" h="528">
                  <a:moveTo>
                    <a:pt x="0" y="0"/>
                  </a:moveTo>
                  <a:lnTo>
                    <a:pt x="576" y="0"/>
                  </a:lnTo>
                  <a:lnTo>
                    <a:pt x="576" y="528"/>
                  </a:lnTo>
                  <a:lnTo>
                    <a:pt x="864" y="52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9054" name="Freeform 46"/>
            <p:cNvSpPr>
              <a:spLocks/>
            </p:cNvSpPr>
            <p:nvPr/>
          </p:nvSpPr>
          <p:spPr bwMode="auto">
            <a:xfrm flipV="1">
              <a:off x="2160" y="1728"/>
              <a:ext cx="864" cy="5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" y="0"/>
                </a:cxn>
                <a:cxn ang="0">
                  <a:pos x="576" y="528"/>
                </a:cxn>
                <a:cxn ang="0">
                  <a:pos x="864" y="528"/>
                </a:cxn>
              </a:cxnLst>
              <a:rect l="0" t="0" r="r" b="b"/>
              <a:pathLst>
                <a:path w="864" h="528">
                  <a:moveTo>
                    <a:pt x="0" y="0"/>
                  </a:moveTo>
                  <a:lnTo>
                    <a:pt x="576" y="0"/>
                  </a:lnTo>
                  <a:lnTo>
                    <a:pt x="576" y="528"/>
                  </a:lnTo>
                  <a:lnTo>
                    <a:pt x="864" y="52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grpSp>
          <p:nvGrpSpPr>
            <p:cNvPr id="299055" name="Group 47"/>
            <p:cNvGrpSpPr>
              <a:grpSpLocks/>
            </p:cNvGrpSpPr>
            <p:nvPr/>
          </p:nvGrpSpPr>
          <p:grpSpPr bwMode="auto">
            <a:xfrm>
              <a:off x="2544" y="1488"/>
              <a:ext cx="96" cy="384"/>
              <a:chOff x="1776" y="1440"/>
              <a:chExt cx="96" cy="384"/>
            </a:xfrm>
          </p:grpSpPr>
          <p:grpSp>
            <p:nvGrpSpPr>
              <p:cNvPr id="299056" name="Group 48"/>
              <p:cNvGrpSpPr>
                <a:grpSpLocks/>
              </p:cNvGrpSpPr>
              <p:nvPr/>
            </p:nvGrpSpPr>
            <p:grpSpPr bwMode="auto">
              <a:xfrm>
                <a:off x="1776" y="1440"/>
                <a:ext cx="96" cy="96"/>
                <a:chOff x="240" y="4176"/>
                <a:chExt cx="192" cy="192"/>
              </a:xfrm>
            </p:grpSpPr>
            <p:sp>
              <p:nvSpPr>
                <p:cNvPr id="299057" name="Oval 49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2403"/>
                </a:p>
              </p:txBody>
            </p:sp>
            <p:sp>
              <p:nvSpPr>
                <p:cNvPr id="299058" name="Rectangle 50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2403"/>
                </a:p>
              </p:txBody>
            </p:sp>
          </p:grpSp>
          <p:grpSp>
            <p:nvGrpSpPr>
              <p:cNvPr id="299059" name="Group 51"/>
              <p:cNvGrpSpPr>
                <a:grpSpLocks/>
              </p:cNvGrpSpPr>
              <p:nvPr/>
            </p:nvGrpSpPr>
            <p:grpSpPr bwMode="auto">
              <a:xfrm>
                <a:off x="1776" y="1584"/>
                <a:ext cx="96" cy="96"/>
                <a:chOff x="240" y="4176"/>
                <a:chExt cx="192" cy="192"/>
              </a:xfrm>
            </p:grpSpPr>
            <p:sp>
              <p:nvSpPr>
                <p:cNvPr id="299060" name="Oval 52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2403"/>
                </a:p>
              </p:txBody>
            </p:sp>
            <p:sp>
              <p:nvSpPr>
                <p:cNvPr id="299061" name="Rectangle 53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2403"/>
                </a:p>
              </p:txBody>
            </p:sp>
          </p:grpSp>
          <p:grpSp>
            <p:nvGrpSpPr>
              <p:cNvPr id="299062" name="Group 54"/>
              <p:cNvGrpSpPr>
                <a:grpSpLocks/>
              </p:cNvGrpSpPr>
              <p:nvPr/>
            </p:nvGrpSpPr>
            <p:grpSpPr bwMode="auto">
              <a:xfrm>
                <a:off x="1776" y="1728"/>
                <a:ext cx="96" cy="96"/>
                <a:chOff x="240" y="4176"/>
                <a:chExt cx="192" cy="192"/>
              </a:xfrm>
            </p:grpSpPr>
            <p:sp>
              <p:nvSpPr>
                <p:cNvPr id="299063" name="Oval 55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2403"/>
                </a:p>
              </p:txBody>
            </p:sp>
            <p:sp>
              <p:nvSpPr>
                <p:cNvPr id="299064" name="Rectangle 56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2403"/>
                </a:p>
              </p:txBody>
            </p:sp>
          </p:grpSp>
        </p:grpSp>
        <p:sp>
          <p:nvSpPr>
            <p:cNvPr id="299065" name="Rectangle 57"/>
            <p:cNvSpPr>
              <a:spLocks noChangeArrowheads="1"/>
            </p:cNvSpPr>
            <p:nvPr/>
          </p:nvSpPr>
          <p:spPr bwMode="auto">
            <a:xfrm>
              <a:off x="3552" y="1584"/>
              <a:ext cx="3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2" b="0"/>
                <a:t>Eq</a:t>
              </a:r>
              <a:endParaRPr lang="en-US" sz="1602" b="0" baseline="-25000"/>
            </a:p>
          </p:txBody>
        </p:sp>
      </p:grpSp>
      <p:grpSp>
        <p:nvGrpSpPr>
          <p:cNvPr id="299066" name="Group 58"/>
          <p:cNvGrpSpPr>
            <a:grpSpLocks/>
          </p:cNvGrpSpPr>
          <p:nvPr/>
        </p:nvGrpSpPr>
        <p:grpSpPr bwMode="auto">
          <a:xfrm>
            <a:off x="5341420" y="1527709"/>
            <a:ext cx="2646864" cy="1125513"/>
            <a:chOff x="3926" y="1800"/>
            <a:chExt cx="1665" cy="708"/>
          </a:xfrm>
        </p:grpSpPr>
        <p:sp>
          <p:nvSpPr>
            <p:cNvPr id="299067" name="Rectangle 59"/>
            <p:cNvSpPr>
              <a:spLocks noChangeArrowheads="1"/>
            </p:cNvSpPr>
            <p:nvPr/>
          </p:nvSpPr>
          <p:spPr bwMode="auto">
            <a:xfrm>
              <a:off x="4416" y="1824"/>
              <a:ext cx="720" cy="576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557" tIns="45779" rIns="91557" bIns="45779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2403" b="0"/>
                <a:t>=</a:t>
              </a:r>
            </a:p>
          </p:txBody>
        </p:sp>
        <p:sp>
          <p:nvSpPr>
            <p:cNvPr id="299068" name="Line 60"/>
            <p:cNvSpPr>
              <a:spLocks noChangeShapeType="1"/>
            </p:cNvSpPr>
            <p:nvPr/>
          </p:nvSpPr>
          <p:spPr bwMode="auto">
            <a:xfrm>
              <a:off x="4128" y="1920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9069" name="Line 61"/>
            <p:cNvSpPr>
              <a:spLocks noChangeShapeType="1"/>
            </p:cNvSpPr>
            <p:nvPr/>
          </p:nvSpPr>
          <p:spPr bwMode="auto">
            <a:xfrm>
              <a:off x="4128" y="230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9070" name="Line 62"/>
            <p:cNvSpPr>
              <a:spLocks noChangeShapeType="1"/>
            </p:cNvSpPr>
            <p:nvPr/>
          </p:nvSpPr>
          <p:spPr bwMode="auto">
            <a:xfrm>
              <a:off x="5136" y="2112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299071" name="Text Box 63"/>
            <p:cNvSpPr txBox="1">
              <a:spLocks noChangeArrowheads="1"/>
            </p:cNvSpPr>
            <p:nvPr/>
          </p:nvSpPr>
          <p:spPr bwMode="auto">
            <a:xfrm>
              <a:off x="3926" y="1800"/>
              <a:ext cx="22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2403" b="0"/>
                <a:t>B</a:t>
              </a:r>
            </a:p>
          </p:txBody>
        </p:sp>
        <p:sp>
          <p:nvSpPr>
            <p:cNvPr id="299072" name="Text Box 64"/>
            <p:cNvSpPr txBox="1">
              <a:spLocks noChangeArrowheads="1"/>
            </p:cNvSpPr>
            <p:nvPr/>
          </p:nvSpPr>
          <p:spPr bwMode="auto">
            <a:xfrm>
              <a:off x="3936" y="2217"/>
              <a:ext cx="22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2403" b="0"/>
                <a:t>A</a:t>
              </a:r>
            </a:p>
          </p:txBody>
        </p:sp>
        <p:sp>
          <p:nvSpPr>
            <p:cNvPr id="299073" name="Text Box 65"/>
            <p:cNvSpPr txBox="1">
              <a:spLocks noChangeArrowheads="1"/>
            </p:cNvSpPr>
            <p:nvPr/>
          </p:nvSpPr>
          <p:spPr bwMode="auto">
            <a:xfrm>
              <a:off x="5280" y="1872"/>
              <a:ext cx="31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2403" b="0"/>
                <a:t>Eq</a:t>
              </a:r>
            </a:p>
          </p:txBody>
        </p:sp>
      </p:grpSp>
      <p:sp>
        <p:nvSpPr>
          <p:cNvPr id="299074" name="Text Box 66"/>
          <p:cNvSpPr txBox="1">
            <a:spLocks noChangeArrowheads="1"/>
          </p:cNvSpPr>
          <p:nvPr/>
        </p:nvSpPr>
        <p:spPr bwMode="auto">
          <a:xfrm>
            <a:off x="5106142" y="1052387"/>
            <a:ext cx="3377217" cy="46275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r>
              <a:rPr lang="en-US" sz="2403"/>
              <a:t>Word-Level Representation</a:t>
            </a:r>
          </a:p>
        </p:txBody>
      </p:sp>
      <p:sp>
        <p:nvSpPr>
          <p:cNvPr id="299075" name="Text Box 67"/>
          <p:cNvSpPr txBox="1">
            <a:spLocks noChangeArrowheads="1"/>
          </p:cNvSpPr>
          <p:nvPr/>
        </p:nvSpPr>
        <p:spPr bwMode="auto">
          <a:xfrm>
            <a:off x="5381163" y="3435359"/>
            <a:ext cx="3415292" cy="46275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r>
              <a:rPr lang="en-US" sz="2403">
                <a:latin typeface="Courier New" pitchFamily="49" charset="0"/>
              </a:rPr>
              <a:t>bool Eq = (A == B)</a:t>
            </a:r>
          </a:p>
        </p:txBody>
      </p:sp>
      <p:sp>
        <p:nvSpPr>
          <p:cNvPr id="299076" name="Text Box 68"/>
          <p:cNvSpPr txBox="1">
            <a:spLocks noChangeArrowheads="1"/>
          </p:cNvSpPr>
          <p:nvPr/>
        </p:nvSpPr>
        <p:spPr bwMode="auto">
          <a:xfrm>
            <a:off x="5575107" y="2977523"/>
            <a:ext cx="2520023" cy="46275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r>
              <a:rPr lang="en-US" sz="2403"/>
              <a:t>HCL Representation</a:t>
            </a:r>
          </a:p>
        </p:txBody>
      </p:sp>
    </p:spTree>
    <p:extLst>
      <p:ext uri="{BB962C8B-B14F-4D97-AF65-F5344CB8AC3E}">
        <p14:creationId xmlns:p14="http://schemas.microsoft.com/office/powerpoint/2010/main" val="3155579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Decoders – n x 2</a:t>
            </a:r>
            <a:r>
              <a:rPr lang="en-US" baseline="30000" dirty="0" smtClean="0"/>
              <a:t>n </a:t>
            </a:r>
            <a:r>
              <a:rPr lang="en-US" dirty="0" smtClean="0"/>
              <a:t> decoder</a:t>
            </a:r>
            <a:endParaRPr lang="en-US" baseline="30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76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Bit-Level Multiplexor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918" y="4351030"/>
            <a:ext cx="8306223" cy="2092056"/>
          </a:xfrm>
        </p:spPr>
        <p:txBody>
          <a:bodyPr/>
          <a:lstStyle/>
          <a:p>
            <a:pPr lvl="1"/>
            <a:r>
              <a:rPr lang="en-US"/>
              <a:t>Control signal s</a:t>
            </a:r>
          </a:p>
          <a:p>
            <a:pPr lvl="1"/>
            <a:r>
              <a:rPr lang="en-US"/>
              <a:t>Data signals a and b</a:t>
            </a:r>
          </a:p>
          <a:p>
            <a:pPr lvl="1"/>
            <a:r>
              <a:rPr lang="en-US"/>
              <a:t>Output a when s=1, b when s=0</a:t>
            </a:r>
          </a:p>
        </p:txBody>
      </p:sp>
      <p:sp>
        <p:nvSpPr>
          <p:cNvPr id="300036" name="Rectangle 4"/>
          <p:cNvSpPr>
            <a:spLocks noChangeArrowheads="1"/>
          </p:cNvSpPr>
          <p:nvPr/>
        </p:nvSpPr>
        <p:spPr bwMode="auto">
          <a:xfrm>
            <a:off x="1220896" y="1604016"/>
            <a:ext cx="2823321" cy="2136567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eaLnBrk="1" hangingPunct="1">
              <a:lnSpc>
                <a:spcPct val="100000"/>
              </a:lnSpc>
            </a:pPr>
            <a:r>
              <a:rPr lang="en-US" sz="2403" b="0"/>
              <a:t>Bit MUX</a:t>
            </a:r>
          </a:p>
        </p:txBody>
      </p:sp>
      <p:sp>
        <p:nvSpPr>
          <p:cNvPr id="300037" name="Freeform 5"/>
          <p:cNvSpPr>
            <a:spLocks/>
          </p:cNvSpPr>
          <p:nvPr/>
        </p:nvSpPr>
        <p:spPr bwMode="auto">
          <a:xfrm flipV="1">
            <a:off x="2823321" y="2672299"/>
            <a:ext cx="534142" cy="152612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44" y="96"/>
              </a:cxn>
              <a:cxn ang="0">
                <a:pos x="144" y="0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96"/>
                </a:moveTo>
                <a:lnTo>
                  <a:pt x="144" y="96"/>
                </a:lnTo>
                <a:lnTo>
                  <a:pt x="144" y="0"/>
                </a:lnTo>
                <a:lnTo>
                  <a:pt x="336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3"/>
          </a:p>
        </p:txBody>
      </p:sp>
      <p:sp>
        <p:nvSpPr>
          <p:cNvPr id="300038" name="Freeform 6"/>
          <p:cNvSpPr>
            <a:spLocks/>
          </p:cNvSpPr>
          <p:nvPr/>
        </p:nvSpPr>
        <p:spPr bwMode="auto">
          <a:xfrm>
            <a:off x="2823321" y="3130135"/>
            <a:ext cx="534142" cy="152612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44" y="96"/>
              </a:cxn>
              <a:cxn ang="0">
                <a:pos x="144" y="0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96"/>
                </a:moveTo>
                <a:lnTo>
                  <a:pt x="144" y="96"/>
                </a:lnTo>
                <a:lnTo>
                  <a:pt x="144" y="0"/>
                </a:lnTo>
                <a:lnTo>
                  <a:pt x="336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3"/>
          </a:p>
        </p:txBody>
      </p:sp>
      <p:sp>
        <p:nvSpPr>
          <p:cNvPr id="300039" name="Line 7"/>
          <p:cNvSpPr>
            <a:spLocks noChangeShapeType="1"/>
          </p:cNvSpPr>
          <p:nvPr/>
        </p:nvSpPr>
        <p:spPr bwMode="auto">
          <a:xfrm>
            <a:off x="3880478" y="2971164"/>
            <a:ext cx="392657" cy="635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0040" name="Freeform 8"/>
          <p:cNvSpPr>
            <a:spLocks/>
          </p:cNvSpPr>
          <p:nvPr/>
        </p:nvSpPr>
        <p:spPr bwMode="auto">
          <a:xfrm>
            <a:off x="3277978" y="2748605"/>
            <a:ext cx="651780" cy="4403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0" y="0"/>
              </a:cxn>
              <a:cxn ang="0">
                <a:pos x="190" y="0"/>
              </a:cxn>
              <a:cxn ang="0">
                <a:pos x="227" y="3"/>
              </a:cxn>
              <a:cxn ang="0">
                <a:pos x="262" y="11"/>
              </a:cxn>
              <a:cxn ang="0">
                <a:pos x="292" y="22"/>
              </a:cxn>
              <a:cxn ang="0">
                <a:pos x="322" y="40"/>
              </a:cxn>
              <a:cxn ang="0">
                <a:pos x="372" y="81"/>
              </a:cxn>
              <a:cxn ang="0">
                <a:pos x="410" y="140"/>
              </a:cxn>
              <a:cxn ang="0">
                <a:pos x="410" y="140"/>
              </a:cxn>
              <a:cxn ang="0">
                <a:pos x="372" y="195"/>
              </a:cxn>
              <a:cxn ang="0">
                <a:pos x="322" y="240"/>
              </a:cxn>
              <a:cxn ang="0">
                <a:pos x="292" y="254"/>
              </a:cxn>
              <a:cxn ang="0">
                <a:pos x="262" y="266"/>
              </a:cxn>
              <a:cxn ang="0">
                <a:pos x="227" y="273"/>
              </a:cxn>
              <a:cxn ang="0">
                <a:pos x="190" y="277"/>
              </a:cxn>
              <a:cxn ang="0">
                <a:pos x="19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22" y="247"/>
              </a:cxn>
              <a:cxn ang="0">
                <a:pos x="38" y="214"/>
              </a:cxn>
              <a:cxn ang="0">
                <a:pos x="45" y="177"/>
              </a:cxn>
              <a:cxn ang="0">
                <a:pos x="49" y="140"/>
              </a:cxn>
              <a:cxn ang="0">
                <a:pos x="49" y="140"/>
              </a:cxn>
              <a:cxn ang="0">
                <a:pos x="45" y="99"/>
              </a:cxn>
              <a:cxn ang="0">
                <a:pos x="38" y="66"/>
              </a:cxn>
              <a:cxn ang="0">
                <a:pos x="22" y="33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0" h="277">
                <a:moveTo>
                  <a:pt x="0" y="0"/>
                </a:moveTo>
                <a:lnTo>
                  <a:pt x="190" y="0"/>
                </a:lnTo>
                <a:lnTo>
                  <a:pt x="190" y="0"/>
                </a:lnTo>
                <a:lnTo>
                  <a:pt x="227" y="3"/>
                </a:lnTo>
                <a:lnTo>
                  <a:pt x="262" y="11"/>
                </a:lnTo>
                <a:lnTo>
                  <a:pt x="292" y="22"/>
                </a:lnTo>
                <a:lnTo>
                  <a:pt x="322" y="40"/>
                </a:lnTo>
                <a:lnTo>
                  <a:pt x="372" y="81"/>
                </a:lnTo>
                <a:lnTo>
                  <a:pt x="410" y="140"/>
                </a:lnTo>
                <a:lnTo>
                  <a:pt x="410" y="140"/>
                </a:lnTo>
                <a:lnTo>
                  <a:pt x="372" y="195"/>
                </a:lnTo>
                <a:lnTo>
                  <a:pt x="322" y="240"/>
                </a:lnTo>
                <a:lnTo>
                  <a:pt x="292" y="254"/>
                </a:lnTo>
                <a:lnTo>
                  <a:pt x="262" y="266"/>
                </a:lnTo>
                <a:lnTo>
                  <a:pt x="227" y="273"/>
                </a:lnTo>
                <a:lnTo>
                  <a:pt x="190" y="277"/>
                </a:lnTo>
                <a:lnTo>
                  <a:pt x="19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22" y="247"/>
                </a:lnTo>
                <a:lnTo>
                  <a:pt x="38" y="214"/>
                </a:lnTo>
                <a:lnTo>
                  <a:pt x="45" y="177"/>
                </a:lnTo>
                <a:lnTo>
                  <a:pt x="49" y="140"/>
                </a:lnTo>
                <a:lnTo>
                  <a:pt x="49" y="140"/>
                </a:lnTo>
                <a:lnTo>
                  <a:pt x="45" y="99"/>
                </a:lnTo>
                <a:lnTo>
                  <a:pt x="38" y="66"/>
                </a:lnTo>
                <a:lnTo>
                  <a:pt x="22" y="3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0041" name="Freeform 9"/>
          <p:cNvSpPr>
            <a:spLocks/>
          </p:cNvSpPr>
          <p:nvPr/>
        </p:nvSpPr>
        <p:spPr bwMode="auto">
          <a:xfrm>
            <a:off x="3277978" y="2748605"/>
            <a:ext cx="651780" cy="4403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0" y="0"/>
              </a:cxn>
              <a:cxn ang="0">
                <a:pos x="190" y="0"/>
              </a:cxn>
              <a:cxn ang="0">
                <a:pos x="227" y="3"/>
              </a:cxn>
              <a:cxn ang="0">
                <a:pos x="262" y="11"/>
              </a:cxn>
              <a:cxn ang="0">
                <a:pos x="292" y="22"/>
              </a:cxn>
              <a:cxn ang="0">
                <a:pos x="322" y="40"/>
              </a:cxn>
              <a:cxn ang="0">
                <a:pos x="372" y="81"/>
              </a:cxn>
              <a:cxn ang="0">
                <a:pos x="410" y="140"/>
              </a:cxn>
              <a:cxn ang="0">
                <a:pos x="410" y="140"/>
              </a:cxn>
              <a:cxn ang="0">
                <a:pos x="372" y="195"/>
              </a:cxn>
              <a:cxn ang="0">
                <a:pos x="322" y="240"/>
              </a:cxn>
              <a:cxn ang="0">
                <a:pos x="292" y="254"/>
              </a:cxn>
              <a:cxn ang="0">
                <a:pos x="262" y="266"/>
              </a:cxn>
              <a:cxn ang="0">
                <a:pos x="227" y="273"/>
              </a:cxn>
              <a:cxn ang="0">
                <a:pos x="190" y="277"/>
              </a:cxn>
              <a:cxn ang="0">
                <a:pos x="19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22" y="247"/>
              </a:cxn>
              <a:cxn ang="0">
                <a:pos x="38" y="214"/>
              </a:cxn>
              <a:cxn ang="0">
                <a:pos x="45" y="177"/>
              </a:cxn>
              <a:cxn ang="0">
                <a:pos x="49" y="140"/>
              </a:cxn>
              <a:cxn ang="0">
                <a:pos x="49" y="140"/>
              </a:cxn>
              <a:cxn ang="0">
                <a:pos x="45" y="99"/>
              </a:cxn>
              <a:cxn ang="0">
                <a:pos x="38" y="66"/>
              </a:cxn>
              <a:cxn ang="0">
                <a:pos x="22" y="33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0" h="277">
                <a:moveTo>
                  <a:pt x="0" y="0"/>
                </a:moveTo>
                <a:lnTo>
                  <a:pt x="190" y="0"/>
                </a:lnTo>
                <a:lnTo>
                  <a:pt x="190" y="0"/>
                </a:lnTo>
                <a:lnTo>
                  <a:pt x="227" y="3"/>
                </a:lnTo>
                <a:lnTo>
                  <a:pt x="262" y="11"/>
                </a:lnTo>
                <a:lnTo>
                  <a:pt x="292" y="22"/>
                </a:lnTo>
                <a:lnTo>
                  <a:pt x="322" y="40"/>
                </a:lnTo>
                <a:lnTo>
                  <a:pt x="372" y="81"/>
                </a:lnTo>
                <a:lnTo>
                  <a:pt x="410" y="140"/>
                </a:lnTo>
                <a:lnTo>
                  <a:pt x="410" y="140"/>
                </a:lnTo>
                <a:lnTo>
                  <a:pt x="372" y="195"/>
                </a:lnTo>
                <a:lnTo>
                  <a:pt x="322" y="240"/>
                </a:lnTo>
                <a:lnTo>
                  <a:pt x="292" y="254"/>
                </a:lnTo>
                <a:lnTo>
                  <a:pt x="262" y="266"/>
                </a:lnTo>
                <a:lnTo>
                  <a:pt x="227" y="273"/>
                </a:lnTo>
                <a:lnTo>
                  <a:pt x="190" y="277"/>
                </a:lnTo>
                <a:lnTo>
                  <a:pt x="19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22" y="247"/>
                </a:lnTo>
                <a:lnTo>
                  <a:pt x="38" y="214"/>
                </a:lnTo>
                <a:lnTo>
                  <a:pt x="45" y="177"/>
                </a:lnTo>
                <a:lnTo>
                  <a:pt x="49" y="140"/>
                </a:lnTo>
                <a:lnTo>
                  <a:pt x="49" y="140"/>
                </a:lnTo>
                <a:lnTo>
                  <a:pt x="45" y="99"/>
                </a:lnTo>
                <a:lnTo>
                  <a:pt x="38" y="66"/>
                </a:lnTo>
                <a:lnTo>
                  <a:pt x="22" y="3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grpSp>
        <p:nvGrpSpPr>
          <p:cNvPr id="300042" name="Group 10"/>
          <p:cNvGrpSpPr>
            <a:grpSpLocks/>
          </p:cNvGrpSpPr>
          <p:nvPr/>
        </p:nvGrpSpPr>
        <p:grpSpPr bwMode="auto">
          <a:xfrm>
            <a:off x="1755038" y="1756627"/>
            <a:ext cx="292506" cy="610448"/>
            <a:chOff x="960" y="1055"/>
            <a:chExt cx="184" cy="384"/>
          </a:xfrm>
        </p:grpSpPr>
        <p:sp>
          <p:nvSpPr>
            <p:cNvPr id="300043" name="Line 11"/>
            <p:cNvSpPr>
              <a:spLocks noChangeShapeType="1"/>
            </p:cNvSpPr>
            <p:nvPr/>
          </p:nvSpPr>
          <p:spPr bwMode="auto">
            <a:xfrm rot="5400000">
              <a:off x="1009" y="1391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0044" name="Freeform 12"/>
            <p:cNvSpPr>
              <a:spLocks/>
            </p:cNvSpPr>
            <p:nvPr/>
          </p:nvSpPr>
          <p:spPr bwMode="auto">
            <a:xfrm rot="5400000">
              <a:off x="957" y="1154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0045" name="Freeform 13"/>
            <p:cNvSpPr>
              <a:spLocks/>
            </p:cNvSpPr>
            <p:nvPr/>
          </p:nvSpPr>
          <p:spPr bwMode="auto">
            <a:xfrm rot="5400000">
              <a:off x="957" y="1154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0046" name="Freeform 14"/>
            <p:cNvSpPr>
              <a:spLocks/>
            </p:cNvSpPr>
            <p:nvPr/>
          </p:nvSpPr>
          <p:spPr bwMode="auto">
            <a:xfrm rot="5400000">
              <a:off x="1028" y="1345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0047" name="Freeform 15"/>
            <p:cNvSpPr>
              <a:spLocks/>
            </p:cNvSpPr>
            <p:nvPr/>
          </p:nvSpPr>
          <p:spPr bwMode="auto">
            <a:xfrm rot="5400000">
              <a:off x="1028" y="1345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  <p:sp>
          <p:nvSpPr>
            <p:cNvPr id="300048" name="Line 16"/>
            <p:cNvSpPr>
              <a:spLocks noChangeShapeType="1"/>
            </p:cNvSpPr>
            <p:nvPr/>
          </p:nvSpPr>
          <p:spPr bwMode="auto">
            <a:xfrm rot="5400000">
              <a:off x="1002" y="1102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3"/>
            </a:p>
          </p:txBody>
        </p:sp>
      </p:grpSp>
      <p:sp>
        <p:nvSpPr>
          <p:cNvPr id="300049" name="Line 17"/>
          <p:cNvSpPr>
            <a:spLocks noChangeShapeType="1"/>
          </p:cNvSpPr>
          <p:nvPr/>
        </p:nvSpPr>
        <p:spPr bwMode="auto">
          <a:xfrm>
            <a:off x="2060262" y="2519687"/>
            <a:ext cx="151023" cy="159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0050" name="Line 18"/>
          <p:cNvSpPr>
            <a:spLocks noChangeShapeType="1"/>
          </p:cNvSpPr>
          <p:nvPr/>
        </p:nvSpPr>
        <p:spPr bwMode="auto">
          <a:xfrm>
            <a:off x="915672" y="2824911"/>
            <a:ext cx="1295612" cy="159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0051" name="Freeform 19"/>
          <p:cNvSpPr>
            <a:spLocks/>
          </p:cNvSpPr>
          <p:nvPr/>
        </p:nvSpPr>
        <p:spPr bwMode="auto">
          <a:xfrm>
            <a:off x="2211285" y="2443381"/>
            <a:ext cx="607268" cy="440350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0052" name="Freeform 20"/>
          <p:cNvSpPr>
            <a:spLocks/>
          </p:cNvSpPr>
          <p:nvPr/>
        </p:nvSpPr>
        <p:spPr bwMode="auto">
          <a:xfrm>
            <a:off x="2211285" y="2443381"/>
            <a:ext cx="607268" cy="440350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0053" name="Text Box 21"/>
          <p:cNvSpPr txBox="1">
            <a:spLocks noChangeArrowheads="1"/>
          </p:cNvSpPr>
          <p:nvPr/>
        </p:nvSpPr>
        <p:spPr bwMode="auto">
          <a:xfrm>
            <a:off x="631287" y="2595994"/>
            <a:ext cx="278026" cy="339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602" b="0"/>
              <a:t>b</a:t>
            </a:r>
            <a:endParaRPr lang="en-US" sz="1602" b="0" baseline="-25000"/>
          </a:p>
        </p:txBody>
      </p:sp>
      <p:sp>
        <p:nvSpPr>
          <p:cNvPr id="300054" name="Text Box 22"/>
          <p:cNvSpPr txBox="1">
            <a:spLocks noChangeArrowheads="1"/>
          </p:cNvSpPr>
          <p:nvPr/>
        </p:nvSpPr>
        <p:spPr bwMode="auto">
          <a:xfrm>
            <a:off x="610448" y="1604016"/>
            <a:ext cx="270001" cy="339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1602" b="0"/>
              <a:t>s</a:t>
            </a:r>
          </a:p>
        </p:txBody>
      </p:sp>
      <p:sp>
        <p:nvSpPr>
          <p:cNvPr id="300055" name="Line 23"/>
          <p:cNvSpPr>
            <a:spLocks noChangeShapeType="1"/>
          </p:cNvSpPr>
          <p:nvPr/>
        </p:nvSpPr>
        <p:spPr bwMode="auto">
          <a:xfrm>
            <a:off x="2060262" y="3130135"/>
            <a:ext cx="151023" cy="159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0056" name="Line 24"/>
          <p:cNvSpPr>
            <a:spLocks noChangeShapeType="1"/>
          </p:cNvSpPr>
          <p:nvPr/>
        </p:nvSpPr>
        <p:spPr bwMode="auto">
          <a:xfrm flipV="1">
            <a:off x="915672" y="3424232"/>
            <a:ext cx="1295612" cy="1112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0057" name="Freeform 25"/>
          <p:cNvSpPr>
            <a:spLocks/>
          </p:cNvSpPr>
          <p:nvPr/>
        </p:nvSpPr>
        <p:spPr bwMode="auto">
          <a:xfrm>
            <a:off x="2211285" y="3053829"/>
            <a:ext cx="607268" cy="440350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0058" name="Freeform 26"/>
          <p:cNvSpPr>
            <a:spLocks/>
          </p:cNvSpPr>
          <p:nvPr/>
        </p:nvSpPr>
        <p:spPr bwMode="auto">
          <a:xfrm>
            <a:off x="2211285" y="3053829"/>
            <a:ext cx="607268" cy="440350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403"/>
          </a:p>
        </p:txBody>
      </p:sp>
      <p:sp>
        <p:nvSpPr>
          <p:cNvPr id="300059" name="Text Box 27"/>
          <p:cNvSpPr txBox="1">
            <a:spLocks noChangeArrowheads="1"/>
          </p:cNvSpPr>
          <p:nvPr/>
        </p:nvSpPr>
        <p:spPr bwMode="auto">
          <a:xfrm>
            <a:off x="631287" y="3250953"/>
            <a:ext cx="278026" cy="339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602" b="0"/>
              <a:t>a</a:t>
            </a:r>
            <a:endParaRPr lang="en-US" sz="1602" b="0" baseline="-25000"/>
          </a:p>
        </p:txBody>
      </p:sp>
      <p:sp>
        <p:nvSpPr>
          <p:cNvPr id="300060" name="Freeform 28"/>
          <p:cNvSpPr>
            <a:spLocks/>
          </p:cNvSpPr>
          <p:nvPr/>
        </p:nvSpPr>
        <p:spPr bwMode="auto">
          <a:xfrm>
            <a:off x="1526120" y="1756627"/>
            <a:ext cx="534142" cy="1373508"/>
          </a:xfrm>
          <a:custGeom>
            <a:avLst/>
            <a:gdLst/>
            <a:ahLst/>
            <a:cxnLst>
              <a:cxn ang="0">
                <a:pos x="336" y="1056"/>
              </a:cxn>
              <a:cxn ang="0">
                <a:pos x="0" y="1056"/>
              </a:cxn>
              <a:cxn ang="0">
                <a:pos x="0" y="0"/>
              </a:cxn>
            </a:cxnLst>
            <a:rect l="0" t="0" r="r" b="b"/>
            <a:pathLst>
              <a:path w="336" h="1056">
                <a:moveTo>
                  <a:pt x="336" y="1056"/>
                </a:moveTo>
                <a:lnTo>
                  <a:pt x="0" y="1056"/>
                </a:lnTo>
                <a:lnTo>
                  <a:pt x="0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3"/>
          </a:p>
        </p:txBody>
      </p:sp>
      <p:sp>
        <p:nvSpPr>
          <p:cNvPr id="300061" name="Line 29"/>
          <p:cNvSpPr>
            <a:spLocks noChangeShapeType="1"/>
          </p:cNvSpPr>
          <p:nvPr/>
        </p:nvSpPr>
        <p:spPr bwMode="auto">
          <a:xfrm>
            <a:off x="915672" y="1756627"/>
            <a:ext cx="99197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3"/>
          </a:p>
        </p:txBody>
      </p:sp>
      <p:sp>
        <p:nvSpPr>
          <p:cNvPr id="300062" name="Freeform 30"/>
          <p:cNvSpPr>
            <a:spLocks/>
          </p:cNvSpPr>
          <p:nvPr/>
        </p:nvSpPr>
        <p:spPr bwMode="auto">
          <a:xfrm>
            <a:off x="1907649" y="2367075"/>
            <a:ext cx="152612" cy="152612"/>
          </a:xfrm>
          <a:custGeom>
            <a:avLst/>
            <a:gdLst/>
            <a:ahLst/>
            <a:cxnLst>
              <a:cxn ang="0">
                <a:pos x="336" y="1056"/>
              </a:cxn>
              <a:cxn ang="0">
                <a:pos x="0" y="1056"/>
              </a:cxn>
              <a:cxn ang="0">
                <a:pos x="0" y="0"/>
              </a:cxn>
            </a:cxnLst>
            <a:rect l="0" t="0" r="r" b="b"/>
            <a:pathLst>
              <a:path w="336" h="1056">
                <a:moveTo>
                  <a:pt x="336" y="1056"/>
                </a:moveTo>
                <a:lnTo>
                  <a:pt x="0" y="1056"/>
                </a:lnTo>
                <a:lnTo>
                  <a:pt x="0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3"/>
          </a:p>
        </p:txBody>
      </p:sp>
      <p:sp>
        <p:nvSpPr>
          <p:cNvPr id="300063" name="Rectangle 31"/>
          <p:cNvSpPr>
            <a:spLocks noChangeArrowheads="1"/>
          </p:cNvSpPr>
          <p:nvPr/>
        </p:nvSpPr>
        <p:spPr bwMode="auto">
          <a:xfrm>
            <a:off x="4349441" y="2824911"/>
            <a:ext cx="600910" cy="337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1602" b="0"/>
              <a:t>out</a:t>
            </a:r>
          </a:p>
        </p:txBody>
      </p:sp>
      <p:grpSp>
        <p:nvGrpSpPr>
          <p:cNvPr id="300064" name="Group 32"/>
          <p:cNvGrpSpPr>
            <a:grpSpLocks/>
          </p:cNvGrpSpPr>
          <p:nvPr/>
        </p:nvGrpSpPr>
        <p:grpSpPr bwMode="auto">
          <a:xfrm>
            <a:off x="1449814" y="1680321"/>
            <a:ext cx="152612" cy="152612"/>
            <a:chOff x="240" y="4176"/>
            <a:chExt cx="192" cy="192"/>
          </a:xfrm>
        </p:grpSpPr>
        <p:sp>
          <p:nvSpPr>
            <p:cNvPr id="300065" name="Oval 33"/>
            <p:cNvSpPr>
              <a:spLocks noChangeArrowheads="1"/>
            </p:cNvSpPr>
            <p:nvPr/>
          </p:nvSpPr>
          <p:spPr bwMode="auto">
            <a:xfrm>
              <a:off x="288" y="4224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3"/>
            </a:p>
          </p:txBody>
        </p:sp>
        <p:sp>
          <p:nvSpPr>
            <p:cNvPr id="300066" name="Rectangle 34"/>
            <p:cNvSpPr>
              <a:spLocks noChangeArrowheads="1"/>
            </p:cNvSpPr>
            <p:nvPr/>
          </p:nvSpPr>
          <p:spPr bwMode="auto">
            <a:xfrm>
              <a:off x="240" y="4176"/>
              <a:ext cx="19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3"/>
            </a:p>
          </p:txBody>
        </p:sp>
      </p:grpSp>
      <p:sp>
        <p:nvSpPr>
          <p:cNvPr id="300067" name="Text Box 35"/>
          <p:cNvSpPr txBox="1">
            <a:spLocks noChangeArrowheads="1"/>
          </p:cNvSpPr>
          <p:nvPr/>
        </p:nvSpPr>
        <p:spPr bwMode="auto">
          <a:xfrm>
            <a:off x="4847020" y="2367075"/>
            <a:ext cx="4892107" cy="46275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r>
              <a:rPr lang="en-US" sz="2403">
                <a:latin typeface="Courier New" pitchFamily="49" charset="0"/>
              </a:rPr>
              <a:t>bool out = (s&amp;&amp;a)||(!s&amp;&amp;b)</a:t>
            </a:r>
          </a:p>
        </p:txBody>
      </p:sp>
      <p:sp>
        <p:nvSpPr>
          <p:cNvPr id="300068" name="Text Box 36"/>
          <p:cNvSpPr txBox="1">
            <a:spLocks noChangeArrowheads="1"/>
          </p:cNvSpPr>
          <p:nvPr/>
        </p:nvSpPr>
        <p:spPr bwMode="auto">
          <a:xfrm>
            <a:off x="5556030" y="1815447"/>
            <a:ext cx="2043268" cy="46275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r>
              <a:rPr lang="en-US" sz="2403"/>
              <a:t>HCL Expression</a:t>
            </a:r>
          </a:p>
        </p:txBody>
      </p:sp>
    </p:spTree>
    <p:extLst>
      <p:ext uri="{BB962C8B-B14F-4D97-AF65-F5344CB8AC3E}">
        <p14:creationId xmlns:p14="http://schemas.microsoft.com/office/powerpoint/2010/main" val="223649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28719</TotalTime>
  <Words>1292</Words>
  <Application>Microsoft Office PowerPoint</Application>
  <PresentationFormat>On-screen Show (4:3)</PresentationFormat>
  <Paragraphs>533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ＭＳ Ｐゴシック</vt:lpstr>
      <vt:lpstr>Arial</vt:lpstr>
      <vt:lpstr>Arial Narrow</vt:lpstr>
      <vt:lpstr>Calibri</vt:lpstr>
      <vt:lpstr>Courier New</vt:lpstr>
      <vt:lpstr>Helvetica</vt:lpstr>
      <vt:lpstr>Times New Roman</vt:lpstr>
      <vt:lpstr>Wingdings</vt:lpstr>
      <vt:lpstr>Wingdings 2</vt:lpstr>
      <vt:lpstr>Wingdings 3</vt:lpstr>
      <vt:lpstr>template2007</vt:lpstr>
      <vt:lpstr>Lecture 10 Logic Design Review &amp; HCL &amp; Bomb Lab               </vt:lpstr>
      <vt:lpstr>Today</vt:lpstr>
      <vt:lpstr>Aggregate data - Arrays</vt:lpstr>
      <vt:lpstr>Structures and Unions;  Arrays of Structures</vt:lpstr>
      <vt:lpstr>Combinational Circuits</vt:lpstr>
      <vt:lpstr>Bit Equality</vt:lpstr>
      <vt:lpstr>Word Equality</vt:lpstr>
      <vt:lpstr>Decoders – n x 2n  decoder</vt:lpstr>
      <vt:lpstr>Bit-Level Multiplexor</vt:lpstr>
      <vt:lpstr>Word Multiplexor</vt:lpstr>
      <vt:lpstr>HCL Word-Level Examples</vt:lpstr>
      <vt:lpstr>Arithmetic Logic Unit</vt:lpstr>
      <vt:lpstr>Storing and Accessing 1 Bit</vt:lpstr>
      <vt:lpstr>1-Bit Latch</vt:lpstr>
      <vt:lpstr>Transparent 1-Bit Latch</vt:lpstr>
      <vt:lpstr>Edge-Triggered Latch</vt:lpstr>
      <vt:lpstr>Registers</vt:lpstr>
      <vt:lpstr>Register Operation</vt:lpstr>
      <vt:lpstr>State Machine Example</vt:lpstr>
      <vt:lpstr>Random-Access Memory</vt:lpstr>
      <vt:lpstr>Register File Timing</vt:lpstr>
      <vt:lpstr>Hardware Control Language</vt:lpstr>
      <vt:lpstr>HCL Operations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MATTHEWS, MANTON M</cp:lastModifiedBy>
  <cp:revision>441</cp:revision>
  <cp:lastPrinted>2016-03-16T19:44:41Z</cp:lastPrinted>
  <dcterms:created xsi:type="dcterms:W3CDTF">2012-10-15T22:47:51Z</dcterms:created>
  <dcterms:modified xsi:type="dcterms:W3CDTF">2018-02-19T16:55:17Z</dcterms:modified>
</cp:coreProperties>
</file>