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19"/>
  </p:notesMasterIdLst>
  <p:handoutMasterIdLst>
    <p:handoutMasterId r:id="rId20"/>
  </p:handoutMasterIdLst>
  <p:sldIdLst>
    <p:sldId id="453" r:id="rId2"/>
    <p:sldId id="578" r:id="rId3"/>
    <p:sldId id="583" r:id="rId4"/>
    <p:sldId id="555" r:id="rId5"/>
    <p:sldId id="562" r:id="rId6"/>
    <p:sldId id="565" r:id="rId7"/>
    <p:sldId id="566" r:id="rId8"/>
    <p:sldId id="567" r:id="rId9"/>
    <p:sldId id="577" r:id="rId10"/>
    <p:sldId id="568" r:id="rId11"/>
    <p:sldId id="570" r:id="rId12"/>
    <p:sldId id="569" r:id="rId13"/>
    <p:sldId id="571" r:id="rId14"/>
    <p:sldId id="572" r:id="rId15"/>
    <p:sldId id="574" r:id="rId16"/>
    <p:sldId id="576" r:id="rId17"/>
    <p:sldId id="575" r:id="rId18"/>
  </p:sldIdLst>
  <p:sldSz cx="9144000" cy="6858000" type="letter"/>
  <p:notesSz cx="9296400" cy="70104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6">
          <p15:clr>
            <a:srgbClr val="A4A3A4"/>
          </p15:clr>
        </p15:guide>
        <p15:guide id="2" pos="55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8" userDrawn="1">
          <p15:clr>
            <a:srgbClr val="A4A3A4"/>
          </p15:clr>
        </p15:guide>
        <p15:guide id="2" pos="292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0000"/>
    <a:srgbClr val="FFCCCC"/>
    <a:srgbClr val="CCCCFF"/>
    <a:srgbClr val="CCECFF"/>
    <a:srgbClr val="9999FF"/>
    <a:srgbClr val="FFFF99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620" autoAdjust="0"/>
    <p:restoredTop sz="94660"/>
  </p:normalViewPr>
  <p:slideViewPr>
    <p:cSldViewPr>
      <p:cViewPr varScale="1">
        <p:scale>
          <a:sx n="53" d="100"/>
          <a:sy n="53" d="100"/>
        </p:scale>
        <p:origin x="56" y="356"/>
      </p:cViewPr>
      <p:guideLst>
        <p:guide orient="horz" pos="96"/>
        <p:guide pos="55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298" y="-67"/>
      </p:cViewPr>
      <p:guideLst>
        <p:guide orient="horz" pos="2208"/>
        <p:guide pos="292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265364" y="6677731"/>
            <a:ext cx="819170" cy="2706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8124" tIns="44864" rIns="88124" bIns="44864">
            <a:spAutoFit/>
          </a:bodyPr>
          <a:lstStyle/>
          <a:p>
            <a:pPr defTabSz="876439">
              <a:defRPr/>
            </a:pPr>
            <a:r>
              <a:rPr lang="en-US" sz="1300" b="0" dirty="0"/>
              <a:t>Page </a:t>
            </a:r>
            <a:fld id="{D29CDA1A-A52A-49D4-812B-423F83D93366}" type="slidenum">
              <a:rPr lang="en-US" sz="1300" b="0"/>
              <a:pPr defTabSz="876439">
                <a:defRPr/>
              </a:pPr>
              <a:t>‹#›</a:t>
            </a:fld>
            <a:endParaRPr lang="en-US" sz="1300" b="0" dirty="0"/>
          </a:p>
        </p:txBody>
      </p:sp>
    </p:spTree>
    <p:extLst>
      <p:ext uri="{BB962C8B-B14F-4D97-AF65-F5344CB8AC3E}">
        <p14:creationId xmlns:p14="http://schemas.microsoft.com/office/powerpoint/2010/main" val="33757023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9838" y="3331563"/>
            <a:ext cx="6816725" cy="31530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329" tIns="44864" rIns="91329" bIns="448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4094812" y="6677732"/>
            <a:ext cx="862452" cy="2706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8124" tIns="44864" rIns="88124" bIns="44864">
            <a:spAutoFit/>
          </a:bodyPr>
          <a:lstStyle/>
          <a:p>
            <a:pPr defTabSz="876439">
              <a:defRPr/>
            </a:pPr>
            <a:r>
              <a:rPr lang="en-US" sz="1300" b="0" dirty="0">
                <a:latin typeface="Century Gothic" pitchFamily="34" charset="0"/>
              </a:rPr>
              <a:t>Page </a:t>
            </a:r>
            <a:fld id="{547C1E6A-C820-4DCD-9935-F3FDA544B8B8}" type="slidenum">
              <a:rPr lang="en-US" sz="1300" b="0">
                <a:latin typeface="Century Gothic" pitchFamily="34" charset="0"/>
              </a:rPr>
              <a:pPr defTabSz="876439">
                <a:defRPr/>
              </a:pPr>
              <a:t>‹#›</a:t>
            </a:fld>
            <a:endParaRPr lang="en-US" sz="1300" b="0" dirty="0">
              <a:latin typeface="Century Gothic" pitchFamily="34" charset="0"/>
            </a:endParaRPr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01950" y="530225"/>
            <a:ext cx="3492500" cy="26193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8998833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6400800"/>
            <a:ext cx="3657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79" tIns="44446" rIns="90479" bIns="44446"/>
          <a:lstStyle/>
          <a:p>
            <a:pPr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Click to edit Master subtitle style</a:t>
            </a:r>
          </a:p>
        </p:txBody>
      </p:sp>
      <p:sp>
        <p:nvSpPr>
          <p:cNvPr id="348162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5019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65125"/>
            <a:ext cx="77724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247650"/>
            <a:ext cx="2206625" cy="6197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72237" cy="6197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307387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34713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16962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47140" name="Text Box 4"/>
          <p:cNvSpPr txBox="1">
            <a:spLocks noChangeArrowheads="1"/>
          </p:cNvSpPr>
          <p:nvPr/>
        </p:nvSpPr>
        <p:spPr bwMode="auto">
          <a:xfrm>
            <a:off x="219075" y="6400800"/>
            <a:ext cx="604838" cy="28575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15" tIns="45715" rIns="45715" bIns="45715" anchor="ctr">
            <a:spAutoFit/>
          </a:bodyPr>
          <a:lstStyle/>
          <a:p>
            <a:pPr>
              <a:defRPr/>
            </a:pPr>
            <a:r>
              <a:rPr lang="en-US" sz="1400" b="0">
                <a:solidFill>
                  <a:schemeClr val="hlink"/>
                </a:solidFill>
              </a:rPr>
              <a:t>– </a:t>
            </a:r>
            <a:fld id="{A56DBF9E-E3BC-4280-B1FB-FB2F0A2940FD}" type="slidenum">
              <a:rPr lang="en-US" sz="1400" b="0">
                <a:solidFill>
                  <a:schemeClr val="hlink"/>
                </a:solidFill>
              </a:rPr>
              <a:pPr>
                <a:defRPr/>
              </a:pPr>
              <a:t>‹#›</a:t>
            </a:fld>
            <a:r>
              <a:rPr lang="en-US" sz="1400" b="0">
                <a:solidFill>
                  <a:schemeClr val="hlink"/>
                </a:solidFill>
              </a:rPr>
              <a:t> –</a:t>
            </a:r>
            <a:endParaRPr lang="en-US" sz="1400" b="0"/>
          </a:p>
        </p:txBody>
      </p:sp>
      <p:sp>
        <p:nvSpPr>
          <p:cNvPr id="347141" name="Rectangle 5"/>
          <p:cNvSpPr>
            <a:spLocks noChangeArrowheads="1"/>
          </p:cNvSpPr>
          <p:nvPr/>
        </p:nvSpPr>
        <p:spPr bwMode="auto">
          <a:xfrm>
            <a:off x="7010400" y="6495578"/>
            <a:ext cx="2084856" cy="286222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15" tIns="45715" rIns="45715" bIns="45715" anchor="ctr">
            <a:spAutoFit/>
          </a:bodyPr>
          <a:lstStyle/>
          <a:p>
            <a:pPr>
              <a:defRPr/>
            </a:pPr>
            <a:r>
              <a:rPr lang="en-US" sz="1400" b="0" dirty="0">
                <a:solidFill>
                  <a:schemeClr val="hlink"/>
                </a:solidFill>
              </a:rPr>
              <a:t>CSCE 212H </a:t>
            </a:r>
            <a:r>
              <a:rPr lang="en-US" sz="1400" b="0">
                <a:solidFill>
                  <a:schemeClr val="hlink"/>
                </a:solidFill>
              </a:rPr>
              <a:t>Spring </a:t>
            </a:r>
            <a:r>
              <a:rPr lang="en-US" sz="1400" b="0" smtClean="0">
                <a:solidFill>
                  <a:schemeClr val="hlink"/>
                </a:solidFill>
              </a:rPr>
              <a:t>2018</a:t>
            </a:r>
            <a:endParaRPr lang="en-US" sz="1400" b="0" dirty="0">
              <a:solidFill>
                <a:schemeClr val="hlin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ransition spd="med"/>
  <p:txStyles>
    <p:titleStyle>
      <a:lvl1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2pPr>
      <a:lvl3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3pPr>
      <a:lvl4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4pPr>
      <a:lvl5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9pPr>
    </p:titleStyle>
    <p:bodyStyle>
      <a:lvl1pPr marL="385763" indent="-385763" algn="l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buChar char="•"/>
        <a:defRPr sz="2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0" b="1">
          <a:solidFill>
            <a:schemeClr val="tx2"/>
          </a:solidFill>
          <a:latin typeface="+mn-lt"/>
        </a:defRPr>
      </a:lvl2pPr>
      <a:lvl3pPr marL="1146175" indent="-238125" algn="l" rtl="0" eaLnBrk="0" fontAlgn="base" hangingPunct="0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sz="2400" b="1">
          <a:solidFill>
            <a:schemeClr val="tx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2"/>
          </a:solidFill>
          <a:latin typeface="+mn-lt"/>
        </a:defRPr>
      </a:lvl4pPr>
      <a:lvl5pPr marL="24511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9083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33655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8227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42799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836738"/>
            <a:ext cx="8458200" cy="1565275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Gnu Debugger (GDB)</a:t>
            </a:r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0425" y="3719513"/>
            <a:ext cx="4956175" cy="2462212"/>
          </a:xfrm>
        </p:spPr>
        <p:txBody>
          <a:bodyPr lIns="90487" tIns="44450" rIns="90487" bIns="44450"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Topics </a:t>
            </a:r>
          </a:p>
          <a:p>
            <a:pPr lvl="1" eaLnBrk="1" hangingPunct="1">
              <a:defRPr/>
            </a:pPr>
            <a:r>
              <a:rPr lang="en-US" smtClean="0"/>
              <a:t>Overview</a:t>
            </a:r>
          </a:p>
          <a:p>
            <a:pPr lvl="1" eaLnBrk="1" hangingPunct="1">
              <a:defRPr/>
            </a:pPr>
            <a:r>
              <a:rPr lang="en-US" smtClean="0"/>
              <a:t>Quick Reference Card</a:t>
            </a:r>
          </a:p>
          <a:p>
            <a:pPr lvl="1" eaLnBrk="1" hangingPunct="1">
              <a:defRPr/>
            </a:pPr>
            <a:endParaRPr lang="en-US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Readings: Quick Reference Card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747713" y="6500813"/>
            <a:ext cx="2008562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February </a:t>
            </a:r>
            <a:r>
              <a:rPr lang="en-US" sz="1400" dirty="0" smtClean="0">
                <a:latin typeface="Courier New" pitchFamily="49" charset="0"/>
              </a:rPr>
              <a:t>20, 2018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395288" y="762000"/>
            <a:ext cx="8593137" cy="501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eaLnBrk="1" hangingPunct="1">
              <a:lnSpc>
                <a:spcPct val="87000"/>
              </a:lnSpc>
            </a:pPr>
            <a:r>
              <a:rPr lang="en-US" sz="3400"/>
              <a:t>CSCE 212Honors Computer Organization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9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61341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GDB – eXamining Memory</a:t>
            </a:r>
          </a:p>
        </p:txBody>
      </p:sp>
      <p:sp>
        <p:nvSpPr>
          <p:cNvPr id="1069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838200"/>
            <a:ext cx="8991600" cy="5486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x [/Nuf ] expr examine memory at address expr; </a:t>
            </a:r>
          </a:p>
          <a:p>
            <a:pPr lvl="1" eaLnBrk="1" hangingPunct="1">
              <a:defRPr/>
            </a:pPr>
            <a:r>
              <a:rPr lang="en-US" smtClean="0"/>
              <a:t>Optional format spec follows slash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Format</a:t>
            </a:r>
          </a:p>
          <a:p>
            <a:pPr eaLnBrk="1" hangingPunct="1">
              <a:buFont typeface="Wingdings" pitchFamily="2" charset="2"/>
              <a:buChar char="l"/>
              <a:defRPr/>
            </a:pPr>
            <a:r>
              <a:rPr lang="en-US" smtClean="0"/>
              <a:t>N count of how many units to display</a:t>
            </a:r>
          </a:p>
          <a:p>
            <a:pPr eaLnBrk="1" hangingPunct="1">
              <a:buFont typeface="Wingdings" pitchFamily="2" charset="2"/>
              <a:buChar char="l"/>
              <a:defRPr/>
            </a:pPr>
            <a:r>
              <a:rPr lang="en-US" smtClean="0"/>
              <a:t>u unit size; one of</a:t>
            </a:r>
          </a:p>
          <a:p>
            <a:pPr lvl="1" eaLnBrk="1" hangingPunct="1">
              <a:defRPr/>
            </a:pPr>
            <a:r>
              <a:rPr lang="en-US" smtClean="0"/>
              <a:t>b individual bytes</a:t>
            </a:r>
          </a:p>
          <a:p>
            <a:pPr lvl="1" eaLnBrk="1" hangingPunct="1">
              <a:defRPr/>
            </a:pPr>
            <a:r>
              <a:rPr lang="en-US" smtClean="0"/>
              <a:t>h halfwords (two bytes)</a:t>
            </a:r>
          </a:p>
          <a:p>
            <a:pPr lvl="1" eaLnBrk="1" hangingPunct="1">
              <a:defRPr/>
            </a:pPr>
            <a:r>
              <a:rPr lang="en-US" smtClean="0"/>
              <a:t>w words (four bytes)</a:t>
            </a:r>
          </a:p>
          <a:p>
            <a:pPr lvl="1" eaLnBrk="1" hangingPunct="1">
              <a:defRPr/>
            </a:pPr>
            <a:r>
              <a:rPr lang="en-US" smtClean="0"/>
              <a:t>g giant words (eight bytes)</a:t>
            </a:r>
          </a:p>
          <a:p>
            <a:pPr eaLnBrk="1" hangingPunct="1">
              <a:buFont typeface="Wingdings" pitchFamily="2" charset="2"/>
              <a:buChar char="l"/>
              <a:defRPr/>
            </a:pPr>
            <a:endParaRPr lang="en-US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1108" name="Rectangle 4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8716962" cy="66675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GDB Example - fibonnaci</a:t>
            </a:r>
          </a:p>
        </p:txBody>
      </p:sp>
      <p:sp>
        <p:nvSpPr>
          <p:cNvPr id="1071109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0" indent="0" eaLnBrk="1" hangingPunct="1">
              <a:lnSpc>
                <a:spcPct val="85000"/>
              </a:lnSpc>
              <a:buFont typeface="Wingdings" pitchFamily="2" charset="2"/>
              <a:buNone/>
              <a:defRPr/>
            </a:pPr>
            <a:r>
              <a:rPr lang="en-US" sz="1800" smtClean="0"/>
              <a:t>#include &lt;stdio.h&gt;</a:t>
            </a:r>
          </a:p>
          <a:p>
            <a:pPr marL="0" indent="0" eaLnBrk="1" hangingPunct="1">
              <a:lnSpc>
                <a:spcPct val="85000"/>
              </a:lnSpc>
              <a:buFont typeface="Wingdings" pitchFamily="2" charset="2"/>
              <a:buNone/>
              <a:defRPr/>
            </a:pPr>
            <a:r>
              <a:rPr lang="en-US" sz="1800" smtClean="0"/>
              <a:t>int fib(int n){</a:t>
            </a:r>
          </a:p>
          <a:p>
            <a:pPr marL="0" indent="0" eaLnBrk="1" hangingPunct="1">
              <a:lnSpc>
                <a:spcPct val="85000"/>
              </a:lnSpc>
              <a:buFont typeface="Wingdings" pitchFamily="2" charset="2"/>
              <a:buNone/>
              <a:defRPr/>
            </a:pPr>
            <a:r>
              <a:rPr lang="en-US" sz="1800" smtClean="0"/>
              <a:t>   int nm1, nm2;</a:t>
            </a:r>
          </a:p>
          <a:p>
            <a:pPr marL="0" indent="0" eaLnBrk="1" hangingPunct="1">
              <a:lnSpc>
                <a:spcPct val="85000"/>
              </a:lnSpc>
              <a:buFont typeface="Wingdings" pitchFamily="2" charset="2"/>
              <a:buNone/>
              <a:defRPr/>
            </a:pPr>
            <a:r>
              <a:rPr lang="en-US" sz="1800" smtClean="0"/>
              <a:t>   int temp, temp2;</a:t>
            </a:r>
          </a:p>
          <a:p>
            <a:pPr marL="0" indent="0" eaLnBrk="1" hangingPunct="1">
              <a:lnSpc>
                <a:spcPct val="85000"/>
              </a:lnSpc>
              <a:buFont typeface="Wingdings" pitchFamily="2" charset="2"/>
              <a:buNone/>
              <a:defRPr/>
            </a:pPr>
            <a:r>
              <a:rPr lang="en-US" sz="1800" smtClean="0"/>
              <a:t>   printf("Calling fib(%d)\n", n);</a:t>
            </a:r>
          </a:p>
          <a:p>
            <a:pPr marL="0" indent="0" eaLnBrk="1" hangingPunct="1">
              <a:lnSpc>
                <a:spcPct val="85000"/>
              </a:lnSpc>
              <a:buFont typeface="Wingdings" pitchFamily="2" charset="2"/>
              <a:buNone/>
              <a:defRPr/>
            </a:pPr>
            <a:r>
              <a:rPr lang="en-US" sz="1800" smtClean="0"/>
              <a:t>   nm1 = n-1;</a:t>
            </a:r>
          </a:p>
          <a:p>
            <a:pPr marL="0" indent="0" eaLnBrk="1" hangingPunct="1">
              <a:lnSpc>
                <a:spcPct val="85000"/>
              </a:lnSpc>
              <a:buFont typeface="Wingdings" pitchFamily="2" charset="2"/>
              <a:buNone/>
              <a:defRPr/>
            </a:pPr>
            <a:r>
              <a:rPr lang="en-US" sz="1800" smtClean="0"/>
              <a:t>   nm2 = n-2;</a:t>
            </a:r>
          </a:p>
          <a:p>
            <a:pPr marL="0" indent="0" eaLnBrk="1" hangingPunct="1">
              <a:lnSpc>
                <a:spcPct val="85000"/>
              </a:lnSpc>
              <a:buFont typeface="Wingdings" pitchFamily="2" charset="2"/>
              <a:buNone/>
              <a:defRPr/>
            </a:pPr>
            <a:r>
              <a:rPr lang="en-US" sz="1800" smtClean="0"/>
              <a:t>   if (n &lt;= 1) return 1;</a:t>
            </a:r>
          </a:p>
          <a:p>
            <a:pPr marL="0" indent="0" eaLnBrk="1" hangingPunct="1">
              <a:lnSpc>
                <a:spcPct val="85000"/>
              </a:lnSpc>
              <a:buFont typeface="Wingdings" pitchFamily="2" charset="2"/>
              <a:buNone/>
              <a:defRPr/>
            </a:pPr>
            <a:r>
              <a:rPr lang="en-US" sz="1800" smtClean="0"/>
              <a:t>   else{</a:t>
            </a:r>
          </a:p>
          <a:p>
            <a:pPr marL="0" indent="0" eaLnBrk="1" hangingPunct="1">
              <a:lnSpc>
                <a:spcPct val="85000"/>
              </a:lnSpc>
              <a:buFont typeface="Wingdings" pitchFamily="2" charset="2"/>
              <a:buNone/>
              <a:defRPr/>
            </a:pPr>
            <a:r>
              <a:rPr lang="en-US" sz="1800" smtClean="0"/>
              <a:t>      temp = fib(nm1);</a:t>
            </a:r>
          </a:p>
          <a:p>
            <a:pPr marL="0" indent="0" eaLnBrk="1" hangingPunct="1">
              <a:lnSpc>
                <a:spcPct val="85000"/>
              </a:lnSpc>
              <a:buFont typeface="Wingdings" pitchFamily="2" charset="2"/>
              <a:buNone/>
              <a:defRPr/>
            </a:pPr>
            <a:r>
              <a:rPr lang="en-US" sz="1800" smtClean="0"/>
              <a:t>      temp2 = fib(nm2);</a:t>
            </a:r>
          </a:p>
          <a:p>
            <a:pPr marL="0" indent="0" eaLnBrk="1" hangingPunct="1">
              <a:lnSpc>
                <a:spcPct val="85000"/>
              </a:lnSpc>
              <a:buFont typeface="Wingdings" pitchFamily="2" charset="2"/>
              <a:buNone/>
              <a:defRPr/>
            </a:pPr>
            <a:r>
              <a:rPr lang="en-US" sz="1800" smtClean="0"/>
              <a:t>      return temp + temp2;</a:t>
            </a:r>
          </a:p>
          <a:p>
            <a:pPr marL="0" indent="0" eaLnBrk="1" hangingPunct="1">
              <a:lnSpc>
                <a:spcPct val="85000"/>
              </a:lnSpc>
              <a:buFont typeface="Wingdings" pitchFamily="2" charset="2"/>
              <a:buNone/>
              <a:defRPr/>
            </a:pPr>
            <a:r>
              <a:rPr lang="en-US" sz="1800" smtClean="0"/>
              <a:t>   }</a:t>
            </a:r>
          </a:p>
          <a:p>
            <a:pPr marL="0" indent="0" eaLnBrk="1" hangingPunct="1">
              <a:lnSpc>
                <a:spcPct val="85000"/>
              </a:lnSpc>
              <a:buFont typeface="Wingdings" pitchFamily="2" charset="2"/>
              <a:buNone/>
              <a:defRPr/>
            </a:pPr>
            <a:r>
              <a:rPr lang="en-US" sz="1800" smtClean="0"/>
              <a:t>}</a:t>
            </a:r>
          </a:p>
          <a:p>
            <a:pPr marL="0" indent="0" eaLnBrk="1" hangingPunct="1">
              <a:lnSpc>
                <a:spcPct val="85000"/>
              </a:lnSpc>
              <a:buFont typeface="Wingdings" pitchFamily="2" charset="2"/>
              <a:buNone/>
              <a:defRPr/>
            </a:pPr>
            <a:endParaRPr lang="en-US" sz="1800" smtClean="0"/>
          </a:p>
        </p:txBody>
      </p:sp>
      <p:sp>
        <p:nvSpPr>
          <p:cNvPr id="1071110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 eaLnBrk="1" hangingPunct="1">
              <a:lnSpc>
                <a:spcPct val="85000"/>
              </a:lnSpc>
              <a:buFont typeface="Wingdings" pitchFamily="2" charset="2"/>
              <a:buNone/>
              <a:defRPr/>
            </a:pPr>
            <a:r>
              <a:rPr lang="en-US" sz="1800" smtClean="0"/>
              <a:t>/* fibonnaci function written with                         	lots of extra variables */ </a:t>
            </a:r>
          </a:p>
          <a:p>
            <a:pPr marL="0" indent="0" eaLnBrk="1" hangingPunct="1">
              <a:lnSpc>
                <a:spcPct val="85000"/>
              </a:lnSpc>
              <a:buFont typeface="Wingdings" pitchFamily="2" charset="2"/>
              <a:buNone/>
              <a:defRPr/>
            </a:pPr>
            <a:r>
              <a:rPr lang="en-US" sz="1800" smtClean="0"/>
              <a:t>main(){</a:t>
            </a:r>
          </a:p>
          <a:p>
            <a:pPr marL="0" indent="0" eaLnBrk="1" hangingPunct="1">
              <a:lnSpc>
                <a:spcPct val="85000"/>
              </a:lnSpc>
              <a:buFont typeface="Wingdings" pitchFamily="2" charset="2"/>
              <a:buNone/>
              <a:defRPr/>
            </a:pPr>
            <a:endParaRPr lang="en-US" sz="1800" smtClean="0"/>
          </a:p>
          <a:p>
            <a:pPr marL="0" indent="0" eaLnBrk="1" hangingPunct="1">
              <a:lnSpc>
                <a:spcPct val="85000"/>
              </a:lnSpc>
              <a:buFont typeface="Wingdings" pitchFamily="2" charset="2"/>
              <a:buNone/>
              <a:defRPr/>
            </a:pPr>
            <a:r>
              <a:rPr lang="en-US" sz="1800" smtClean="0"/>
              <a:t>  int i,j;</a:t>
            </a:r>
          </a:p>
          <a:p>
            <a:pPr marL="0" indent="0" eaLnBrk="1" hangingPunct="1">
              <a:lnSpc>
                <a:spcPct val="85000"/>
              </a:lnSpc>
              <a:buFont typeface="Wingdings" pitchFamily="2" charset="2"/>
              <a:buNone/>
              <a:defRPr/>
            </a:pPr>
            <a:r>
              <a:rPr lang="en-US" sz="1800" smtClean="0"/>
              <a:t>  i = 4;</a:t>
            </a:r>
          </a:p>
          <a:p>
            <a:pPr marL="0" indent="0" eaLnBrk="1" hangingPunct="1">
              <a:lnSpc>
                <a:spcPct val="85000"/>
              </a:lnSpc>
              <a:buFont typeface="Wingdings" pitchFamily="2" charset="2"/>
              <a:buNone/>
              <a:defRPr/>
            </a:pPr>
            <a:r>
              <a:rPr lang="en-US" sz="1800" smtClean="0"/>
              <a:t>  j = i+1;</a:t>
            </a:r>
          </a:p>
          <a:p>
            <a:pPr marL="0" indent="0" eaLnBrk="1" hangingPunct="1">
              <a:lnSpc>
                <a:spcPct val="85000"/>
              </a:lnSpc>
              <a:buFont typeface="Wingdings" pitchFamily="2" charset="2"/>
              <a:buNone/>
              <a:defRPr/>
            </a:pPr>
            <a:r>
              <a:rPr lang="en-US" sz="1800" smtClean="0"/>
              <a:t>  i = fib(j);</a:t>
            </a:r>
          </a:p>
          <a:p>
            <a:pPr marL="0" indent="0" eaLnBrk="1" hangingPunct="1">
              <a:lnSpc>
                <a:spcPct val="85000"/>
              </a:lnSpc>
              <a:buFont typeface="Wingdings" pitchFamily="2" charset="2"/>
              <a:buNone/>
              <a:defRPr/>
            </a:pPr>
            <a:r>
              <a:rPr lang="en-US" sz="1800" smtClean="0"/>
              <a:t>}</a:t>
            </a:r>
          </a:p>
          <a:p>
            <a:pPr marL="0" indent="0" eaLnBrk="1" hangingPunct="1">
              <a:lnSpc>
                <a:spcPct val="85000"/>
              </a:lnSpc>
              <a:buFont typeface="Wingdings" pitchFamily="2" charset="2"/>
              <a:buNone/>
              <a:defRPr/>
            </a:pPr>
            <a:endParaRPr lang="en-US" sz="1800" smtClean="0"/>
          </a:p>
          <a:p>
            <a:pPr marL="0" indent="0" eaLnBrk="1" hangingPunct="1">
              <a:lnSpc>
                <a:spcPct val="85000"/>
              </a:lnSpc>
              <a:buFont typeface="Wingdings" pitchFamily="2" charset="2"/>
              <a:buNone/>
              <a:defRPr/>
            </a:pPr>
            <a:endParaRPr lang="en-US" sz="1800" smtClean="0"/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Compiling and Running GDB</a:t>
            </a:r>
          </a:p>
        </p:txBody>
      </p:sp>
      <p:sp>
        <p:nvSpPr>
          <p:cNvPr id="1070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2000" smtClean="0"/>
              <a:t>ares&gt; gcc -g fib.c -o fib</a:t>
            </a:r>
          </a:p>
          <a:p>
            <a:pPr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2000" smtClean="0"/>
              <a:t>ares&gt; gdb fib</a:t>
            </a:r>
          </a:p>
          <a:p>
            <a:pPr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2000" smtClean="0"/>
              <a:t>GNU gdb 6.3</a:t>
            </a:r>
          </a:p>
          <a:p>
            <a:pPr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2000" smtClean="0"/>
              <a:t>Copyright 2004 Free Software Foundation, Inc.</a:t>
            </a:r>
          </a:p>
          <a:p>
            <a:pPr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2000" smtClean="0"/>
              <a:t>GDB is free software, covered by the GNU General Public License, and you are</a:t>
            </a:r>
          </a:p>
          <a:p>
            <a:pPr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2000" smtClean="0"/>
              <a:t>welcome to change it and/or distribute copies of it under certain conditions.</a:t>
            </a:r>
          </a:p>
          <a:p>
            <a:pPr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2000" smtClean="0"/>
              <a:t>Type "show copying" to see the conditions.</a:t>
            </a:r>
          </a:p>
          <a:p>
            <a:pPr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2000" smtClean="0"/>
              <a:t>There is absolutely no warranty for GDB.  Type "show warranty" for details.</a:t>
            </a:r>
          </a:p>
          <a:p>
            <a:pPr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2000" smtClean="0"/>
              <a:t>This GDB was configured as "i486-slackware-linux"...Using host libthread_db library "/lib/libthread_db.so.1".</a:t>
            </a:r>
          </a:p>
          <a:p>
            <a:pPr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endParaRPr lang="en-US" sz="2000" smtClean="0"/>
          </a:p>
          <a:p>
            <a:pPr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2000" smtClean="0"/>
              <a:t>(gdb) 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31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GDB: Run, List</a:t>
            </a:r>
          </a:p>
        </p:txBody>
      </p:sp>
      <p:sp>
        <p:nvSpPr>
          <p:cNvPr id="1073157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400" smtClean="0"/>
              <a:t>gdb &gt; run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400" smtClean="0"/>
              <a:t>Starting program: /class/csce212-501/Examples/Lab04/fib 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400" smtClean="0"/>
              <a:t>Calling fib(5)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400" smtClean="0"/>
              <a:t>Calling fib(4)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400" smtClean="0"/>
              <a:t>Calling fib(3)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400" smtClean="0"/>
              <a:t>Calling fib(2)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400" smtClean="0"/>
              <a:t>Calling fib(1)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400" smtClean="0"/>
              <a:t>Calling fib(0)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400" smtClean="0"/>
              <a:t>Calling fib(1)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400" smtClean="0"/>
              <a:t>Calling fib(2)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400" smtClean="0"/>
              <a:t>Calling fib(1)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400" smtClean="0"/>
              <a:t>Calling fib(0)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400" smtClean="0"/>
              <a:t>Calling fib(3)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400" smtClean="0"/>
              <a:t>Calling fib(2)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400" smtClean="0"/>
              <a:t>Calling fib(1)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400" smtClean="0"/>
              <a:t>Calling fib(0)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400" smtClean="0"/>
              <a:t>Calling fib(1)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endParaRPr lang="en-US" sz="1400" smtClean="0"/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400" smtClean="0"/>
              <a:t>Program exited with code 010.</a:t>
            </a:r>
          </a:p>
        </p:txBody>
      </p:sp>
      <p:sp>
        <p:nvSpPr>
          <p:cNvPr id="1073158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400" smtClean="0"/>
              <a:t>(gdb) list 10,20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400" smtClean="0"/>
              <a:t>10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400" smtClean="0"/>
              <a:t>11      /* fibonnaci function written with lots of extra variables */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400" smtClean="0"/>
              <a:t>12      int fib(int n){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400" smtClean="0"/>
              <a:t>13         int nm1, nm2;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400" smtClean="0"/>
              <a:t>14         int temp, temp2;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400" smtClean="0"/>
              <a:t>15         printf("Calling fib(%d)\n", n);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400" smtClean="0"/>
              <a:t>16         nm1 = n-1;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400" smtClean="0"/>
              <a:t>17         nm2 = n-2;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400" smtClean="0"/>
              <a:t>18         if (n &lt;= 1) return 1;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400" smtClean="0"/>
              <a:t>19         else{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400" smtClean="0"/>
              <a:t>20            temp = fib(nm1);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endParaRPr lang="en-US" sz="1400" smtClean="0"/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04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21775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z="3400" smtClean="0"/>
              <a:t>Setting Breakpoints and  N, S, C commands</a:t>
            </a:r>
          </a:p>
        </p:txBody>
      </p:sp>
      <p:sp>
        <p:nvSpPr>
          <p:cNvPr id="107520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990600"/>
            <a:ext cx="4076700" cy="5454650"/>
          </a:xfrm>
        </p:spPr>
        <p:txBody>
          <a:bodyPr/>
          <a:lstStyle/>
          <a:p>
            <a:pPr marL="0" indent="0" eaLnBrk="1" hangingPunct="1">
              <a:lnSpc>
                <a:spcPct val="75000"/>
              </a:lnSpc>
              <a:buFont typeface="Wingdings" pitchFamily="2" charset="2"/>
              <a:buChar char="l"/>
              <a:defRPr/>
            </a:pPr>
            <a:r>
              <a:rPr lang="en-US" sz="1600" smtClean="0"/>
              <a:t> Setting breakpoint – b command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600" smtClean="0"/>
              <a:t>(gdb) b 17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600" smtClean="0"/>
              <a:t>Breakpoint 1 at 0x80483d5: file fib.c, line 17.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endParaRPr lang="en-US" sz="1600" smtClean="0"/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Char char="l"/>
              <a:defRPr/>
            </a:pPr>
            <a:r>
              <a:rPr lang="en-US" sz="1600" smtClean="0"/>
              <a:t> Running the program 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600" smtClean="0"/>
              <a:t>(gdb) run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600" smtClean="0"/>
              <a:t>Starting program: /class/csce212-501/Examples/Lab04/fib 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600" smtClean="0"/>
              <a:t>Calling fib(5)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endParaRPr lang="en-US" sz="1600" smtClean="0"/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600" smtClean="0"/>
              <a:t>Breakpoint 1, fib (n=5) at fib.c:17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endParaRPr lang="en-US" sz="1600" smtClean="0"/>
          </a:p>
        </p:txBody>
      </p:sp>
      <p:sp>
        <p:nvSpPr>
          <p:cNvPr id="1075206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519613" y="914400"/>
            <a:ext cx="4078287" cy="5530850"/>
          </a:xfrm>
        </p:spPr>
        <p:txBody>
          <a:bodyPr/>
          <a:lstStyle/>
          <a:p>
            <a:pPr marL="0" indent="0" eaLnBrk="1" hangingPunct="1">
              <a:lnSpc>
                <a:spcPct val="75000"/>
              </a:lnSpc>
              <a:buFont typeface="Wingdings" pitchFamily="2" charset="2"/>
              <a:buChar char="l"/>
              <a:defRPr/>
            </a:pPr>
            <a:r>
              <a:rPr lang="en-US" sz="1600" smtClean="0"/>
              <a:t> Next command or just n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600" smtClean="0"/>
              <a:t>(gdb) n     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600" smtClean="0"/>
              <a:t>18         if (n &lt;= 1) return 1;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Char char="l"/>
              <a:defRPr/>
            </a:pPr>
            <a:r>
              <a:rPr lang="en-US" sz="1600" smtClean="0"/>
              <a:t> Continue command 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600" smtClean="0"/>
              <a:t>(gdb) c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600" smtClean="0"/>
              <a:t>Continuing.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600" smtClean="0"/>
              <a:t>Calling fib(4)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endParaRPr lang="en-US" sz="1600" smtClean="0"/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600" smtClean="0"/>
              <a:t>Breakpoint 1, fib (n=4) at fib.c:17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600" smtClean="0"/>
              <a:t>17         nm2 = n-2;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600" smtClean="0"/>
              <a:t>(gdb) c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600" smtClean="0"/>
              <a:t>Continuing.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600" smtClean="0"/>
              <a:t>Calling fib(3)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endParaRPr lang="en-US" sz="1600" smtClean="0"/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600" smtClean="0"/>
              <a:t>Breakpoint 1, fib (n=3) at fib.c:17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600" smtClean="0"/>
              <a:t>17         nm2 = n-2;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600" smtClean="0"/>
              <a:t>(gdb) c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8276" name="Rectangle 4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716963" cy="59055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Backtrace – Show Activation Records</a:t>
            </a:r>
          </a:p>
        </p:txBody>
      </p:sp>
      <p:sp>
        <p:nvSpPr>
          <p:cNvPr id="107827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220788"/>
            <a:ext cx="4648200" cy="5224462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Char char="l"/>
              <a:defRPr/>
            </a:pPr>
            <a:r>
              <a:rPr lang="en-US" sz="2000" smtClean="0"/>
              <a:t>Backtrace (bt) show the stack of activation records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000" smtClean="0"/>
              <a:t>(gdb) bt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000" smtClean="0"/>
              <a:t>#0  fib (n=2) at fib.c:10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000" smtClean="0"/>
              <a:t>#1  0x080483e7 in fib (n=3) at fib.c:10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000" smtClean="0"/>
              <a:t>#2  0x080483e7 in fib (n=4) at fib.c:10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000" smtClean="0"/>
              <a:t>#3  0x080483e7 in fib (n=5) at fib.c:10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000" smtClean="0"/>
              <a:t>#4  0x08048441 in main () at fib.c:24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sz="200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sz="2000" smtClean="0"/>
          </a:p>
        </p:txBody>
      </p:sp>
      <p:sp>
        <p:nvSpPr>
          <p:cNvPr id="1078278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724400" y="1219200"/>
            <a:ext cx="4191000" cy="5224463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Char char="l"/>
              <a:defRPr/>
            </a:pPr>
            <a:r>
              <a:rPr lang="en-US" sz="2000" smtClean="0"/>
              <a:t>Up // move up one Activation Record in the stack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000" smtClean="0"/>
              <a:t>(gdb) up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000" smtClean="0"/>
              <a:t>#1  0x08048409 in fib (n=2) at …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000" smtClean="0"/>
              <a:t>(gdb) up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000" smtClean="0"/>
              <a:t>#2  0x080483f8 in fib (n=3) at …</a:t>
            </a:r>
          </a:p>
          <a:p>
            <a:pPr marL="0" indent="0" eaLnBrk="1" hangingPunct="1">
              <a:buFont typeface="Wingdings" pitchFamily="2" charset="2"/>
              <a:buChar char="l"/>
              <a:defRPr/>
            </a:pPr>
            <a:r>
              <a:rPr lang="en-US" sz="2000" smtClean="0"/>
              <a:t>p expr // Print the value of expr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000" smtClean="0"/>
              <a:t>(gdb) p nm2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000" smtClean="0"/>
              <a:t>$3 = 1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000" smtClean="0"/>
              <a:t>(gdb) p nm1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000" smtClean="0"/>
              <a:t>$4 = 2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000" smtClean="0"/>
              <a:t>(gdb)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sz="2000" smtClean="0"/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339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716963" cy="59055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What’s in the registers? </a:t>
            </a:r>
          </a:p>
        </p:txBody>
      </p:sp>
      <p:sp>
        <p:nvSpPr>
          <p:cNvPr id="10833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220788"/>
            <a:ext cx="4648200" cy="5224462"/>
          </a:xfrm>
        </p:spPr>
        <p:txBody>
          <a:bodyPr/>
          <a:lstStyle/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600" smtClean="0"/>
              <a:t>(gdb) info reg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600" smtClean="0"/>
              <a:t>eax            0x0      0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600" smtClean="0"/>
              <a:t>ecx            0x0      0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600" smtClean="0"/>
              <a:t>edx            0xf      15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600" smtClean="0"/>
              <a:t>ebx            0xb7fcdff0       -1208164368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600" smtClean="0"/>
              <a:t>esp            0xbffff510       0xbffff510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600" smtClean="0"/>
              <a:t>ebp            0xbffff528       0xbffff528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600" smtClean="0"/>
              <a:t>esi            0xbffff63c       -1073744324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600" smtClean="0"/>
              <a:t>edi            0x1      1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600" smtClean="0"/>
              <a:t>eip            0x80483dc        0x80483dc &lt;fib+56&gt;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600" smtClean="0"/>
              <a:t>eflags         0x202    514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600" smtClean="0"/>
              <a:t>cs             0x73     115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600" smtClean="0"/>
              <a:t>ss             0x7b     123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600" smtClean="0"/>
              <a:t>ds             0x7b     123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600" smtClean="0"/>
              <a:t>es             0x7b     123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600" smtClean="0"/>
              <a:t>fs             0x0      0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r>
              <a:rPr lang="en-US" sz="1600" smtClean="0"/>
              <a:t>gs             0x0      0</a:t>
            </a:r>
          </a:p>
        </p:txBody>
      </p:sp>
      <p:sp>
        <p:nvSpPr>
          <p:cNvPr id="108339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24400" y="1219200"/>
            <a:ext cx="4191000" cy="5224463"/>
          </a:xfrm>
        </p:spPr>
        <p:txBody>
          <a:bodyPr/>
          <a:lstStyle/>
          <a:p>
            <a:pPr marL="0" indent="0" eaLnBrk="1" hangingPunct="1">
              <a:lnSpc>
                <a:spcPct val="75000"/>
              </a:lnSpc>
              <a:buFont typeface="Wingdings" pitchFamily="2" charset="2"/>
              <a:buChar char="l"/>
              <a:defRPr/>
            </a:pPr>
            <a:r>
              <a:rPr lang="en-US" sz="1600" smtClean="0"/>
              <a:t>Note ebp – the frame pointer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Char char="l"/>
              <a:defRPr/>
            </a:pPr>
            <a:r>
              <a:rPr lang="en-US" sz="1600" smtClean="0"/>
              <a:t>Esp – the stack pointer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Char char="l"/>
              <a:defRPr/>
            </a:pPr>
            <a:r>
              <a:rPr lang="en-US" sz="1600" smtClean="0"/>
              <a:t>Eip – the program counter</a:t>
            </a:r>
          </a:p>
          <a:p>
            <a:pPr marL="0" indent="0" eaLnBrk="1" hangingPunct="1">
              <a:lnSpc>
                <a:spcPct val="75000"/>
              </a:lnSpc>
              <a:buFont typeface="Wingdings" pitchFamily="2" charset="2"/>
              <a:buNone/>
              <a:defRPr/>
            </a:pPr>
            <a:endParaRPr lang="en-US" sz="1600" smtClean="0"/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2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A look at the stack using X (examine)</a:t>
            </a:r>
          </a:p>
        </p:txBody>
      </p:sp>
      <p:sp>
        <p:nvSpPr>
          <p:cNvPr id="1082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pPr eaLnBrk="1" hangingPunct="1">
              <a:lnSpc>
                <a:spcPct val="85000"/>
              </a:lnSpc>
              <a:buFont typeface="Wingdings" pitchFamily="2" charset="2"/>
              <a:buNone/>
              <a:defRPr/>
            </a:pPr>
            <a:r>
              <a:rPr lang="en-US" sz="2000" smtClean="0"/>
              <a:t>(gdb) x/30wx 0xbffff528   // the frame pointer (%ebp)</a:t>
            </a:r>
          </a:p>
          <a:p>
            <a:pPr eaLnBrk="1" hangingPunct="1">
              <a:lnSpc>
                <a:spcPct val="85000"/>
              </a:lnSpc>
              <a:buFont typeface="Wingdings" pitchFamily="2" charset="2"/>
              <a:buNone/>
              <a:defRPr/>
            </a:pPr>
            <a:r>
              <a:rPr lang="en-US" sz="2000" smtClean="0"/>
              <a:t>0xbffff528:     0xbffff558      0x080483e7      0x00000002      0x00000003</a:t>
            </a:r>
          </a:p>
          <a:p>
            <a:pPr eaLnBrk="1" hangingPunct="1">
              <a:lnSpc>
                <a:spcPct val="85000"/>
              </a:lnSpc>
              <a:buFont typeface="Wingdings" pitchFamily="2" charset="2"/>
              <a:buNone/>
              <a:defRPr/>
            </a:pPr>
            <a:r>
              <a:rPr lang="en-US" sz="2000" smtClean="0"/>
              <a:t>0xbffff538:     0xbffff63c      0x00000001      0xbffff558         0xb7ee88f0</a:t>
            </a:r>
          </a:p>
          <a:p>
            <a:pPr eaLnBrk="1" hangingPunct="1">
              <a:lnSpc>
                <a:spcPct val="85000"/>
              </a:lnSpc>
              <a:buFont typeface="Wingdings" pitchFamily="2" charset="2"/>
              <a:buNone/>
              <a:defRPr/>
            </a:pPr>
            <a:r>
              <a:rPr lang="en-US" sz="2000" smtClean="0"/>
              <a:t>0xbffff548:     0xb7fce7a0    0x08048554      0x00000001      0x00000002</a:t>
            </a:r>
          </a:p>
          <a:p>
            <a:pPr eaLnBrk="1" hangingPunct="1">
              <a:lnSpc>
                <a:spcPct val="85000"/>
              </a:lnSpc>
              <a:buFont typeface="Wingdings" pitchFamily="2" charset="2"/>
              <a:buNone/>
              <a:defRPr/>
            </a:pPr>
            <a:r>
              <a:rPr lang="en-US" sz="2000" smtClean="0"/>
              <a:t>0xbffff558:     0xbffff588      0x080483e7      0x00000003      0x00000004</a:t>
            </a:r>
          </a:p>
          <a:p>
            <a:pPr eaLnBrk="1" hangingPunct="1">
              <a:lnSpc>
                <a:spcPct val="85000"/>
              </a:lnSpc>
              <a:buFont typeface="Wingdings" pitchFamily="2" charset="2"/>
              <a:buNone/>
              <a:defRPr/>
            </a:pPr>
            <a:r>
              <a:rPr lang="en-US" sz="2000" smtClean="0"/>
              <a:t>0xbffff568:     0xbffff63c      0x00000001      0xbffff588         0xb7ee88f0</a:t>
            </a:r>
          </a:p>
          <a:p>
            <a:pPr eaLnBrk="1" hangingPunct="1">
              <a:lnSpc>
                <a:spcPct val="85000"/>
              </a:lnSpc>
              <a:buFont typeface="Wingdings" pitchFamily="2" charset="2"/>
              <a:buNone/>
              <a:defRPr/>
            </a:pPr>
            <a:r>
              <a:rPr lang="en-US" sz="2000" smtClean="0"/>
              <a:t>0xbffff578:     0xb7fce7a0    0x08048554      0x00000002      0x00000003</a:t>
            </a:r>
          </a:p>
          <a:p>
            <a:pPr eaLnBrk="1" hangingPunct="1">
              <a:lnSpc>
                <a:spcPct val="85000"/>
              </a:lnSpc>
              <a:buFont typeface="Wingdings" pitchFamily="2" charset="2"/>
              <a:buNone/>
              <a:defRPr/>
            </a:pPr>
            <a:r>
              <a:rPr lang="en-US" sz="2000" smtClean="0"/>
              <a:t>0xbffff588:     0xbffff5b8      0x080483e7      0x00000004      0x00000005</a:t>
            </a:r>
          </a:p>
          <a:p>
            <a:pPr eaLnBrk="1" hangingPunct="1">
              <a:lnSpc>
                <a:spcPct val="85000"/>
              </a:lnSpc>
              <a:buFont typeface="Wingdings" pitchFamily="2" charset="2"/>
              <a:buNone/>
              <a:defRPr/>
            </a:pPr>
            <a:r>
              <a:rPr lang="en-US" sz="2000" smtClean="0"/>
              <a:t>0xbffff598:     0xbffff5a8      0xb7eb90d5</a:t>
            </a:r>
          </a:p>
          <a:p>
            <a:pPr eaLnBrk="1" hangingPunct="1">
              <a:lnSpc>
                <a:spcPct val="85000"/>
              </a:lnSpc>
              <a:buFont typeface="Wingdings" pitchFamily="2" charset="2"/>
              <a:buNone/>
              <a:defRPr/>
            </a:pPr>
            <a:r>
              <a:rPr lang="en-US" sz="2000" smtClean="0"/>
              <a:t>ebp’s: 0xbffff528, 0xbffff558, 0xbffff588, 0xbffff5b8</a:t>
            </a:r>
          </a:p>
          <a:p>
            <a:pPr eaLnBrk="1" hangingPunct="1">
              <a:lnSpc>
                <a:spcPct val="85000"/>
              </a:lnSpc>
              <a:buFont typeface="Wingdings" pitchFamily="2" charset="2"/>
              <a:buNone/>
              <a:defRPr/>
            </a:pPr>
            <a:r>
              <a:rPr lang="en-US" sz="2000" smtClean="0"/>
              <a:t>Return addresses ebp+4</a:t>
            </a:r>
          </a:p>
          <a:p>
            <a:pPr eaLnBrk="1" hangingPunct="1">
              <a:lnSpc>
                <a:spcPct val="85000"/>
              </a:lnSpc>
              <a:buFont typeface="Wingdings" pitchFamily="2" charset="2"/>
              <a:buNone/>
              <a:defRPr/>
            </a:pPr>
            <a:r>
              <a:rPr lang="en-US" sz="2000" smtClean="0"/>
              <a:t>Argument1’s ebp+8 </a:t>
            </a:r>
          </a:p>
          <a:p>
            <a:pPr eaLnBrk="1" hangingPunct="1">
              <a:lnSpc>
                <a:spcPct val="85000"/>
              </a:lnSpc>
              <a:buFont typeface="Wingdings" pitchFamily="2" charset="2"/>
              <a:buNone/>
              <a:defRPr/>
            </a:pPr>
            <a:endParaRPr lang="en-US" sz="2000" smtClean="0"/>
          </a:p>
        </p:txBody>
      </p:sp>
      <p:sp>
        <p:nvSpPr>
          <p:cNvPr id="18436" name="Line 6"/>
          <p:cNvSpPr>
            <a:spLocks noChangeShapeType="1"/>
          </p:cNvSpPr>
          <p:nvPr/>
        </p:nvSpPr>
        <p:spPr bwMode="auto">
          <a:xfrm flipV="1">
            <a:off x="3505200" y="1828800"/>
            <a:ext cx="152400" cy="1524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18437" name="Line 7"/>
          <p:cNvSpPr>
            <a:spLocks noChangeShapeType="1"/>
          </p:cNvSpPr>
          <p:nvPr/>
        </p:nvSpPr>
        <p:spPr bwMode="auto">
          <a:xfrm>
            <a:off x="3505200" y="3048000"/>
            <a:ext cx="1524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8438" name="Line 9"/>
          <p:cNvSpPr>
            <a:spLocks noChangeShapeType="1"/>
          </p:cNvSpPr>
          <p:nvPr/>
        </p:nvSpPr>
        <p:spPr bwMode="auto">
          <a:xfrm>
            <a:off x="3505200" y="4267200"/>
            <a:ext cx="1524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8439" name="Line 11"/>
          <p:cNvSpPr>
            <a:spLocks noChangeShapeType="1"/>
          </p:cNvSpPr>
          <p:nvPr/>
        </p:nvSpPr>
        <p:spPr bwMode="auto">
          <a:xfrm>
            <a:off x="5257800" y="3048000"/>
            <a:ext cx="2286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18440" name="Line 12"/>
          <p:cNvSpPr>
            <a:spLocks noChangeShapeType="1"/>
          </p:cNvSpPr>
          <p:nvPr/>
        </p:nvSpPr>
        <p:spPr bwMode="auto">
          <a:xfrm>
            <a:off x="5257800" y="4267200"/>
            <a:ext cx="2286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813" y="152400"/>
            <a:ext cx="5310187" cy="5334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Class Exercise</a:t>
            </a:r>
            <a:endParaRPr lang="en-US" dirty="0"/>
          </a:p>
        </p:txBody>
      </p:sp>
      <p:pic>
        <p:nvPicPr>
          <p:cNvPr id="409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68313" y="685800"/>
            <a:ext cx="7837487" cy="3657600"/>
          </a:xfrm>
          <a:noFill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3171825"/>
            <a:ext cx="2181225" cy="338137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Gnu compiler “</a:t>
            </a:r>
            <a:r>
              <a:rPr lang="en-US" dirty="0" err="1" smtClean="0"/>
              <a:t>gcc</a:t>
            </a:r>
            <a:r>
              <a:rPr lang="en-US" dirty="0" smtClean="0"/>
              <a:t>”: </a:t>
            </a:r>
            <a:r>
              <a:rPr lang="en-US" dirty="0" err="1" smtClean="0"/>
              <a:t>gcc</a:t>
            </a:r>
            <a:r>
              <a:rPr lang="en-US" dirty="0" smtClean="0"/>
              <a:t> –</a:t>
            </a:r>
            <a:r>
              <a:rPr lang="en-US" dirty="0" err="1" smtClean="0"/>
              <a:t>Og</a:t>
            </a:r>
            <a:r>
              <a:rPr lang="en-US" dirty="0" smtClean="0"/>
              <a:t> -S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cp   $c/</a:t>
            </a:r>
            <a:r>
              <a:rPr lang="en-US" dirty="0" err="1" smtClean="0"/>
              <a:t>arith.c</a:t>
            </a:r>
            <a:r>
              <a:rPr lang="en-US" dirty="0" smtClean="0"/>
              <a:t>     .              // $c=/class/csce212-501/Code/</a:t>
            </a:r>
          </a:p>
          <a:p>
            <a:pPr>
              <a:buNone/>
            </a:pPr>
            <a:r>
              <a:rPr lang="en-US" dirty="0" smtClean="0"/>
              <a:t>cp  $c/</a:t>
            </a:r>
            <a:r>
              <a:rPr lang="en-US" dirty="0" err="1" smtClean="0"/>
              <a:t>rfact.c</a:t>
            </a:r>
            <a:r>
              <a:rPr lang="en-US" dirty="0" smtClean="0"/>
              <a:t>     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gcc</a:t>
            </a:r>
            <a:r>
              <a:rPr lang="en-US" dirty="0" smtClean="0"/>
              <a:t> –S </a:t>
            </a:r>
            <a:r>
              <a:rPr lang="en-US" dirty="0" err="1" smtClean="0"/>
              <a:t>arith.c</a:t>
            </a:r>
            <a:r>
              <a:rPr lang="en-US" dirty="0" smtClean="0"/>
              <a:t>	//produces </a:t>
            </a:r>
            <a:r>
              <a:rPr lang="en-US" dirty="0" err="1" smtClean="0"/>
              <a:t>arith.s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gcc</a:t>
            </a:r>
            <a:r>
              <a:rPr lang="en-US" dirty="0" smtClean="0"/>
              <a:t> –</a:t>
            </a:r>
            <a:r>
              <a:rPr lang="en-US" dirty="0" err="1" smtClean="0"/>
              <a:t>Og</a:t>
            </a:r>
            <a:r>
              <a:rPr lang="en-US" dirty="0" smtClean="0"/>
              <a:t> –S </a:t>
            </a:r>
            <a:r>
              <a:rPr lang="en-US" dirty="0" err="1" smtClean="0"/>
              <a:t>arith.c</a:t>
            </a:r>
            <a:r>
              <a:rPr lang="en-US" dirty="0" smtClean="0"/>
              <a:t>	    //produces </a:t>
            </a:r>
            <a:r>
              <a:rPr lang="en-US" dirty="0" err="1" smtClean="0"/>
              <a:t>arith.s</a:t>
            </a:r>
            <a:r>
              <a:rPr lang="en-US" dirty="0" smtClean="0"/>
              <a:t> optimized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/>
              <a:t>g</a:t>
            </a:r>
            <a:r>
              <a:rPr lang="en-US" dirty="0" err="1" smtClean="0"/>
              <a:t>cc</a:t>
            </a:r>
            <a:r>
              <a:rPr lang="en-US" dirty="0" smtClean="0"/>
              <a:t> –</a:t>
            </a:r>
            <a:r>
              <a:rPr lang="en-US" dirty="0" err="1" smtClean="0"/>
              <a:t>Og</a:t>
            </a:r>
            <a:r>
              <a:rPr lang="en-US" dirty="0" smtClean="0"/>
              <a:t> </a:t>
            </a:r>
            <a:r>
              <a:rPr lang="en-US" dirty="0" err="1" smtClean="0"/>
              <a:t>arith.c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83058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Gnu </a:t>
            </a:r>
            <a:r>
              <a:rPr lang="en-US" dirty="0" err="1" smtClean="0"/>
              <a:t>DeBugger</a:t>
            </a:r>
            <a:r>
              <a:rPr lang="en-US" dirty="0" smtClean="0"/>
              <a:t> (GDB) Overview</a:t>
            </a:r>
          </a:p>
        </p:txBody>
      </p:sp>
      <p:sp>
        <p:nvSpPr>
          <p:cNvPr id="1047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838200"/>
            <a:ext cx="8305800" cy="5486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mtClean="0">
                <a:latin typeface="Courier New" pitchFamily="49" charset="0"/>
              </a:rPr>
              <a:t>Gnu (Gnu is not Unix) Free Software Foundation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>
                <a:latin typeface="Courier New" pitchFamily="49" charset="0"/>
              </a:rPr>
              <a:t>Richard Stallman – emacs fame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>
                <a:latin typeface="Courier New" pitchFamily="49" charset="0"/>
              </a:rPr>
              <a:t>Debuggers</a:t>
            </a:r>
          </a:p>
          <a:p>
            <a:pPr eaLnBrk="1" hangingPunct="1">
              <a:buFont typeface="Wingdings" pitchFamily="2" charset="2"/>
              <a:buChar char="l"/>
              <a:defRPr/>
            </a:pPr>
            <a:r>
              <a:rPr lang="en-US" smtClean="0">
                <a:latin typeface="Courier New" pitchFamily="49" charset="0"/>
              </a:rPr>
              <a:t>Allows one to execute a program step by step and observe the changes made during execution</a:t>
            </a:r>
          </a:p>
          <a:p>
            <a:pPr eaLnBrk="1" hangingPunct="1">
              <a:buFont typeface="Wingdings" pitchFamily="2" charset="2"/>
              <a:buChar char="l"/>
              <a:defRPr/>
            </a:pPr>
            <a:r>
              <a:rPr lang="en-US" smtClean="0">
                <a:latin typeface="Courier New" pitchFamily="49" charset="0"/>
              </a:rPr>
              <a:t>Dbx – Berkeley debugger</a:t>
            </a:r>
          </a:p>
          <a:p>
            <a:pPr eaLnBrk="1" hangingPunct="1">
              <a:buFont typeface="Wingdings" pitchFamily="2" charset="2"/>
              <a:buChar char="l"/>
              <a:defRPr/>
            </a:pPr>
            <a:r>
              <a:rPr lang="en-US" smtClean="0">
                <a:latin typeface="Courier New" pitchFamily="49" charset="0"/>
              </a:rPr>
              <a:t>GDB – gnu debugger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>
                <a:latin typeface="Courier New" pitchFamily="49" charset="0"/>
              </a:rPr>
              <a:t>Compile with the “-g” option</a:t>
            </a:r>
          </a:p>
          <a:p>
            <a:pPr lvl="1" eaLnBrk="1" hangingPunct="1">
              <a:defRPr/>
            </a:pPr>
            <a:r>
              <a:rPr lang="en-US" smtClean="0">
                <a:latin typeface="Courier New" pitchFamily="49" charset="0"/>
              </a:rPr>
              <a:t>gcc –g source.c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56134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z="3400" smtClean="0"/>
              <a:t>GDB QUICK REFERENCE</a:t>
            </a:r>
          </a:p>
        </p:txBody>
      </p:sp>
      <p:sp>
        <p:nvSpPr>
          <p:cNvPr id="10547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838200"/>
            <a:ext cx="4214813" cy="5224463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000" smtClean="0"/>
              <a:t>Essential Commands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000" smtClean="0"/>
              <a:t>Starting GDB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000" smtClean="0"/>
              <a:t>Stop GDB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000" smtClean="0"/>
              <a:t>Getting Help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000" smtClean="0"/>
              <a:t>Executing your Program</a:t>
            </a:r>
          </a:p>
          <a:p>
            <a:pPr lvl="1" eaLnBrk="1" hangingPunct="1">
              <a:defRPr/>
            </a:pPr>
            <a:r>
              <a:rPr lang="en-US" sz="1800" smtClean="0"/>
              <a:t>run arglist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000" smtClean="0"/>
              <a:t>Shell Commands</a:t>
            </a:r>
          </a:p>
          <a:p>
            <a:pPr lvl="1" eaLnBrk="1" hangingPunct="1">
              <a:defRPr/>
            </a:pPr>
            <a:r>
              <a:rPr lang="en-US" sz="1800" smtClean="0"/>
              <a:t>Cd, pwd, make, etc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000" smtClean="0"/>
              <a:t>Breakpoints and Watchpoints</a:t>
            </a:r>
          </a:p>
          <a:p>
            <a:pPr lvl="1" eaLnBrk="1" hangingPunct="1">
              <a:defRPr/>
            </a:pPr>
            <a:r>
              <a:rPr lang="en-US" sz="1800" smtClean="0"/>
              <a:t>b line-number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000" smtClean="0"/>
              <a:t>Program Stack</a:t>
            </a:r>
          </a:p>
          <a:p>
            <a:pPr lvl="1" eaLnBrk="1" hangingPunct="1">
              <a:defRPr/>
            </a:pPr>
            <a:r>
              <a:rPr lang="en-US" sz="1800" smtClean="0"/>
              <a:t>bt (backtrace, i.e. showstack)</a:t>
            </a:r>
          </a:p>
        </p:txBody>
      </p:sp>
      <p:sp>
        <p:nvSpPr>
          <p:cNvPr id="105472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041900" y="838200"/>
            <a:ext cx="3416300" cy="5224463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000" smtClean="0"/>
              <a:t>Execution Control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000" smtClean="0"/>
              <a:t>Display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000" smtClean="0"/>
              <a:t>Automatic Display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000" smtClean="0"/>
              <a:t>Expressions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000" smtClean="0"/>
              <a:t>Symbol Table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000" smtClean="0"/>
              <a:t>GDB Scripts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000" smtClean="0"/>
              <a:t>Signals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000" smtClean="0"/>
              <a:t>Debugging Targets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000" smtClean="0"/>
              <a:t>Controlling GDB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000" smtClean="0"/>
              <a:t>Working Files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000" smtClean="0"/>
              <a:t>Source Files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000" smtClean="0"/>
              <a:t>GDB under Emacs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1477963" y="6230938"/>
            <a:ext cx="48164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r>
              <a:rPr lang="en-US"/>
              <a:t>http://refcards.com/refcards/gdb/index.html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61341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z="3400" smtClean="0"/>
              <a:t>GDB - Essential Commands</a:t>
            </a:r>
          </a:p>
        </p:txBody>
      </p:sp>
      <p:sp>
        <p:nvSpPr>
          <p:cNvPr id="1065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838200"/>
            <a:ext cx="8991600" cy="5486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gdb program [core] debug program [using coredump core]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b func [file:]	function set breakpoint at function [in file]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run [arglist] 		start your program [with arglist]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backtrace: 	display program stack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p expr 	display the value of an expression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c 			continue running your program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n 	 		next line, stepping over function calls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s 			next line, stepping into function calls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si			next assembly instruction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info reg/args/locals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70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61341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GDB - Display</a:t>
            </a:r>
          </a:p>
        </p:txBody>
      </p:sp>
      <p:sp>
        <p:nvSpPr>
          <p:cNvPr id="1067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838200"/>
            <a:ext cx="8991600" cy="5486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print [/f ] [expr]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p [/f ] [expr]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		show value of expr [or last value $]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		according to format f: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call [/f ] expr 	like print but does not display void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803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61341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GDB – Display Formats</a:t>
            </a:r>
          </a:p>
        </p:txBody>
      </p:sp>
      <p:sp>
        <p:nvSpPr>
          <p:cNvPr id="1068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838200"/>
            <a:ext cx="8991600" cy="5486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x hexadecimal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d signed decimal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u unsigned decimal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o octal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t binary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a address, absolute and relative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c character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f floating point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(char *) null terminated string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4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61341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GDB - Automatic Display</a:t>
            </a:r>
          </a:p>
        </p:txBody>
      </p:sp>
      <p:sp>
        <p:nvSpPr>
          <p:cNvPr id="1084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838200"/>
            <a:ext cx="8991600" cy="5486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Automatic Display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display /f expr	show the value of expr each time 				program stops according to format f</a:t>
            </a:r>
          </a:p>
          <a:p>
            <a:pPr eaLnBrk="1" hangingPunct="1">
              <a:buFont typeface="Wingdings" pitchFamily="2" charset="2"/>
              <a:buChar char="l"/>
              <a:defRPr/>
            </a:pPr>
            <a:r>
              <a:rPr lang="en-US" smtClean="0"/>
              <a:t>Formats – x d u t (binary)  c f s (string) i (machine instr)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Examples</a:t>
            </a:r>
          </a:p>
          <a:p>
            <a:pPr eaLnBrk="1" hangingPunct="1">
              <a:buFont typeface="Wingdings" pitchFamily="2" charset="2"/>
              <a:buChar char="l"/>
              <a:defRPr/>
            </a:pPr>
            <a:r>
              <a:rPr lang="en-US" smtClean="0"/>
              <a:t> display /i $eip	 - show the machine instruction 				everytime gdb stops</a:t>
            </a:r>
          </a:p>
          <a:p>
            <a:pPr eaLnBrk="1" hangingPunct="1">
              <a:buFont typeface="Wingdings" pitchFamily="2" charset="2"/>
              <a:buChar char="l"/>
              <a:defRPr/>
            </a:pPr>
            <a:r>
              <a:rPr lang="en-US" smtClean="0"/>
              <a:t>display /x num	show the value of the variable “num” …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hite21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white21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white21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21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Settings\mmm\Application Data\Microsoft\Templates\white212.pot</Template>
  <TotalTime>37412</TotalTime>
  <Pages>35</Pages>
  <Words>1053</Words>
  <Application>Microsoft Office PowerPoint</Application>
  <PresentationFormat>Letter Paper (8.5x11 in)</PresentationFormat>
  <Paragraphs>248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Century Gothic</vt:lpstr>
      <vt:lpstr>Courier New</vt:lpstr>
      <vt:lpstr>Helvetica</vt:lpstr>
      <vt:lpstr>Times New Roman</vt:lpstr>
      <vt:lpstr>Wingdings</vt:lpstr>
      <vt:lpstr>white212</vt:lpstr>
      <vt:lpstr> Gnu Debugger (GDB)</vt:lpstr>
      <vt:lpstr>Class Exercise</vt:lpstr>
      <vt:lpstr>Gnu compiler “gcc”: gcc –Og -S</vt:lpstr>
      <vt:lpstr>Gnu DeBugger (GDB) Overview</vt:lpstr>
      <vt:lpstr>GDB QUICK REFERENCE</vt:lpstr>
      <vt:lpstr>GDB - Essential Commands</vt:lpstr>
      <vt:lpstr>GDB - Display</vt:lpstr>
      <vt:lpstr>GDB – Display Formats</vt:lpstr>
      <vt:lpstr>GDB - Automatic Display</vt:lpstr>
      <vt:lpstr>GDB – eXamining Memory</vt:lpstr>
      <vt:lpstr>GDB Example - fibonnaci</vt:lpstr>
      <vt:lpstr>Compiling and Running GDB</vt:lpstr>
      <vt:lpstr>GDB: Run, List</vt:lpstr>
      <vt:lpstr>Setting Breakpoints and  N, S, C commands</vt:lpstr>
      <vt:lpstr>Backtrace – Show Activation Records</vt:lpstr>
      <vt:lpstr>What’s in the registers? </vt:lpstr>
      <vt:lpstr>A look at the stack using X (examine)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212 Computer Architecture</dc:title>
  <dc:creator>Manton Matthews</dc:creator>
  <cp:lastModifiedBy>mmm</cp:lastModifiedBy>
  <cp:revision>334</cp:revision>
  <cp:lastPrinted>2017-03-02T16:31:04Z</cp:lastPrinted>
  <dcterms:created xsi:type="dcterms:W3CDTF">1998-08-11T09:19:24Z</dcterms:created>
  <dcterms:modified xsi:type="dcterms:W3CDTF">2018-02-18T00:01:03Z</dcterms:modified>
</cp:coreProperties>
</file>