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9"/>
  </p:notesMasterIdLst>
  <p:handoutMasterIdLst>
    <p:handoutMasterId r:id="rId40"/>
  </p:handoutMasterIdLst>
  <p:sldIdLst>
    <p:sldId id="453" r:id="rId2"/>
    <p:sldId id="615" r:id="rId3"/>
    <p:sldId id="651" r:id="rId4"/>
    <p:sldId id="616" r:id="rId5"/>
    <p:sldId id="617" r:id="rId6"/>
    <p:sldId id="618" r:id="rId7"/>
    <p:sldId id="619" r:id="rId8"/>
    <p:sldId id="620" r:id="rId9"/>
    <p:sldId id="621" r:id="rId10"/>
    <p:sldId id="622" r:id="rId11"/>
    <p:sldId id="623" r:id="rId12"/>
    <p:sldId id="624" r:id="rId13"/>
    <p:sldId id="625" r:id="rId14"/>
    <p:sldId id="626" r:id="rId15"/>
    <p:sldId id="627" r:id="rId16"/>
    <p:sldId id="628" r:id="rId17"/>
    <p:sldId id="629" r:id="rId18"/>
    <p:sldId id="630" r:id="rId19"/>
    <p:sldId id="632" r:id="rId20"/>
    <p:sldId id="633" r:id="rId21"/>
    <p:sldId id="634" r:id="rId22"/>
    <p:sldId id="635" r:id="rId23"/>
    <p:sldId id="636" r:id="rId24"/>
    <p:sldId id="637" r:id="rId25"/>
    <p:sldId id="638" r:id="rId26"/>
    <p:sldId id="639" r:id="rId27"/>
    <p:sldId id="640" r:id="rId28"/>
    <p:sldId id="641" r:id="rId29"/>
    <p:sldId id="642" r:id="rId30"/>
    <p:sldId id="643" r:id="rId31"/>
    <p:sldId id="644" r:id="rId32"/>
    <p:sldId id="645" r:id="rId33"/>
    <p:sldId id="646" r:id="rId34"/>
    <p:sldId id="647" r:id="rId35"/>
    <p:sldId id="648" r:id="rId36"/>
    <p:sldId id="649" r:id="rId37"/>
    <p:sldId id="650" r:id="rId38"/>
  </p:sldIdLst>
  <p:sldSz cx="9144000" cy="6858000" type="letter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53" d="100"/>
          <a:sy n="53" d="100"/>
        </p:scale>
        <p:origin x="56" y="344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354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8"/>
        <p:guide pos="29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126434" y="6677224"/>
            <a:ext cx="765319" cy="2563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652" tIns="44624" rIns="87652" bIns="44624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r>
              <a:rPr lang="en-US" altLang="en-US" sz="1200" b="0"/>
              <a:t>Page </a:t>
            </a:r>
            <a:fld id="{94936AB4-4E5A-4A01-8D52-307D1F744325}" type="slidenum">
              <a:rPr lang="en-US" altLang="en-US" sz="1200" b="0"/>
              <a:pPr/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245114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8905" y="3331765"/>
            <a:ext cx="6818590" cy="3153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840" tIns="44624" rIns="90840" bIns="446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096340" y="6677224"/>
            <a:ext cx="808600" cy="2563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652" tIns="44624" rIns="87652" bIns="44624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4618DC24-DEF0-4FB0-BF4B-476321B678FB}" type="slidenum">
              <a:rPr lang="en-US" altLang="en-US" sz="1200" b="0">
                <a:latin typeface="Century Gothic" panose="020B0502020202020204" pitchFamily="34" charset="0"/>
              </a:rPr>
              <a:pPr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0363" y="530225"/>
            <a:ext cx="3494087" cy="2619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904371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0384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5254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650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6350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4156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343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7420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9528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3723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704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356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30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76280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586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8710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37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3784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623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053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7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6831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27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 pitchFamily="-96" charset="0"/>
              </a:rPr>
              <a:t>Board:</a:t>
            </a:r>
            <a:r>
              <a:rPr lang="en-US" baseline="0" dirty="0" smtClean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2384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325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Click to edit Master subtitle style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884961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6456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0911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833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996944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1250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1459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7900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41393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762797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7508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5612DCF2-11E9-4F25-B032-1EDB5803D019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6857766" y="6495814"/>
            <a:ext cx="2084856" cy="28622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5" tIns="45715" rIns="45715" bIns="45715" anchor="ctr">
            <a:spAutoFit/>
          </a:bodyPr>
          <a:lstStyle/>
          <a:p>
            <a:pPr>
              <a:defRPr/>
            </a:pPr>
            <a:r>
              <a:rPr lang="en-US" sz="1400" b="0" dirty="0">
                <a:solidFill>
                  <a:schemeClr val="hlink"/>
                </a:solidFill>
              </a:rPr>
              <a:t>CSCE 212H Spring </a:t>
            </a:r>
            <a:r>
              <a:rPr lang="en-US" sz="1400" b="0" dirty="0" smtClean="0">
                <a:solidFill>
                  <a:schemeClr val="hlink"/>
                </a:solidFill>
              </a:rPr>
              <a:t>2018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 spd="med"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•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sz="2400"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36738"/>
            <a:ext cx="7772400" cy="15652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400" smtClean="0"/>
              <a:t>Lecture </a:t>
            </a:r>
            <a:r>
              <a:rPr lang="en-US" sz="3400" smtClean="0"/>
              <a:t>08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Aggregate Data</a:t>
            </a:r>
            <a:br>
              <a:rPr lang="en-US" sz="3400" dirty="0" smtClean="0"/>
            </a:br>
            <a:r>
              <a:rPr lang="en-US" sz="3400" dirty="0" smtClean="0"/>
              <a:t>              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200400"/>
            <a:ext cx="5718175" cy="2981325"/>
          </a:xfrm>
        </p:spPr>
        <p:txBody>
          <a:bodyPr lIns="90487" tIns="44450" rIns="90487" bIns="44450"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SSH/X</a:t>
            </a:r>
          </a:p>
          <a:p>
            <a:pPr lvl="1" eaLnBrk="1" hangingPunct="1">
              <a:defRPr/>
            </a:pPr>
            <a:r>
              <a:rPr lang="en-US" dirty="0" smtClean="0"/>
              <a:t>Arrays</a:t>
            </a:r>
          </a:p>
          <a:p>
            <a:pPr lvl="1" eaLnBrk="1" hangingPunct="1">
              <a:defRPr/>
            </a:pPr>
            <a:r>
              <a:rPr lang="en-US" sz="1800" dirty="0" err="1" smtClean="0"/>
              <a:t>Structs</a:t>
            </a:r>
            <a:endParaRPr lang="en-US" sz="1800" dirty="0" smtClean="0"/>
          </a:p>
          <a:p>
            <a:pPr lvl="1" eaLnBrk="1" hangingPunct="1">
              <a:defRPr/>
            </a:pPr>
            <a:r>
              <a:rPr lang="en-US" sz="1800" dirty="0" smtClean="0"/>
              <a:t>Unions</a:t>
            </a:r>
            <a:endParaRPr lang="en-US" sz="1800" dirty="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747713" y="6500813"/>
            <a:ext cx="2008562" cy="3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February </a:t>
            </a:r>
            <a:r>
              <a:rPr lang="en-US" altLang="en-US" sz="1400" dirty="0" smtClean="0">
                <a:latin typeface="Courier New" panose="02070309020205020404" pitchFamily="49" charset="0"/>
              </a:rPr>
              <a:t>15, 2018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87400" y="762000"/>
            <a:ext cx="7796213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CSCE 212 Computer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“</a:t>
            </a:r>
            <a:r>
              <a:rPr lang="en-US" dirty="0" err="1" smtClean="0">
                <a:latin typeface="Courier New" pitchFamily="-96" charset="0"/>
              </a:rPr>
              <a:t>zip_dig</a:t>
            </a:r>
            <a:r>
              <a:rPr lang="en-US" dirty="0" smtClean="0">
                <a:latin typeface="Courier New" pitchFamily="-96" charset="0"/>
              </a:rPr>
              <a:t> </a:t>
            </a:r>
            <a:r>
              <a:rPr lang="en-US" dirty="0" err="1" smtClean="0">
                <a:latin typeface="Courier New" pitchFamily="-96" charset="0"/>
              </a:rPr>
              <a:t>pgh</a:t>
            </a:r>
            <a:r>
              <a:rPr lang="en-US" dirty="0" smtClean="0">
                <a:latin typeface="Courier New" pitchFamily="-96" charset="0"/>
              </a:rPr>
              <a:t>[4]</a:t>
            </a:r>
            <a:r>
              <a:rPr lang="en-US" dirty="0" smtClean="0">
                <a:latin typeface="Calibri" pitchFamily="-96" charset="0"/>
              </a:rPr>
              <a:t>” equivalent to “</a:t>
            </a:r>
            <a:r>
              <a:rPr lang="en-US" dirty="0" err="1" smtClean="0">
                <a:latin typeface="Courier New" pitchFamily="-96" charset="0"/>
              </a:rPr>
              <a:t>int</a:t>
            </a:r>
            <a:r>
              <a:rPr lang="en-US" dirty="0" smtClean="0">
                <a:latin typeface="Courier New" pitchFamily="-96" charset="0"/>
              </a:rPr>
              <a:t> </a:t>
            </a:r>
            <a:r>
              <a:rPr lang="en-US" dirty="0" err="1" smtClean="0">
                <a:latin typeface="Courier New" pitchFamily="-96" charset="0"/>
              </a:rPr>
              <a:t>pgh</a:t>
            </a:r>
            <a:r>
              <a:rPr lang="en-US" dirty="0" smtClean="0">
                <a:latin typeface="Courier New" pitchFamily="-96" charset="0"/>
              </a:rPr>
              <a:t>[4][5]</a:t>
            </a:r>
            <a:r>
              <a:rPr lang="en-US" dirty="0" smtClean="0">
                <a:latin typeface="Calibri" pitchFamily="-96" charset="0"/>
              </a:rPr>
              <a:t>”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Variable </a:t>
            </a:r>
            <a:r>
              <a:rPr lang="en-US" b="1" dirty="0" err="1" smtClean="0">
                <a:latin typeface="Courier New" pitchFamily="-96" charset="0"/>
              </a:rPr>
              <a:t>pgh</a:t>
            </a:r>
            <a:r>
              <a:rPr lang="en-US" dirty="0" smtClean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Each element is an array of 5 </a:t>
            </a:r>
            <a:r>
              <a:rPr lang="en-US" b="1" dirty="0" err="1" smtClean="0">
                <a:latin typeface="Courier New" pitchFamily="-96" charset="0"/>
              </a:rPr>
              <a:t>int</a:t>
            </a:r>
            <a:r>
              <a:rPr lang="en-US" dirty="0" err="1" smtClean="0">
                <a:latin typeface="Calibri" pitchFamily="-96" charset="0"/>
              </a:rPr>
              <a:t>’s</a:t>
            </a:r>
            <a:r>
              <a:rPr lang="en-US" dirty="0" smtClean="0">
                <a:latin typeface="Calibri" pitchFamily="-96" charset="0"/>
              </a:rPr>
              <a:t>, allocated contiguously</a:t>
            </a:r>
          </a:p>
          <a:p>
            <a:r>
              <a:rPr lang="en-US" dirty="0" smtClean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5598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A+((</a:t>
            </a:r>
            <a:r>
              <a:rPr lang="en-US" sz="1800" dirty="0">
                <a:latin typeface="Courier New" pitchFamily="-96" charset="0"/>
              </a:rPr>
              <a:t>R-1)*C*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  <p:extLst>
      <p:ext uri="{BB962C8B-B14F-4D97-AF65-F5344CB8AC3E}">
        <p14:creationId xmlns:p14="http://schemas.microsoft.com/office/powerpoint/2010/main" val="31719390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</a:t>
            </a:r>
            <a:r>
              <a:rPr lang="en-US" dirty="0" smtClean="0">
                <a:latin typeface="Calibri" pitchFamily="-96" charset="0"/>
              </a:rPr>
              <a:t>Element </a:t>
            </a:r>
            <a:r>
              <a:rPr lang="en-US" dirty="0">
                <a:latin typeface="Calibri" pitchFamily="-96" charset="0"/>
              </a:rPr>
              <a:t>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Array Elements 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 </a:t>
            </a:r>
            <a:r>
              <a:rPr lang="en-US" b="1" dirty="0" smtClean="0">
                <a:latin typeface="Courier New" pitchFamily="-96" charset="0"/>
              </a:rPr>
              <a:t>A[</a:t>
            </a:r>
            <a:r>
              <a:rPr lang="en-US" b="1" dirty="0" err="1" smtClean="0">
                <a:latin typeface="Courier New" pitchFamily="-96" charset="0"/>
              </a:rPr>
              <a:t>i</a:t>
            </a:r>
            <a:r>
              <a:rPr lang="en-US" b="1" dirty="0" smtClean="0">
                <a:latin typeface="Courier New" pitchFamily="-96" charset="0"/>
              </a:rPr>
              <a:t>][j]</a:t>
            </a:r>
            <a:r>
              <a:rPr lang="en-US" b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is element of type </a:t>
            </a:r>
            <a:r>
              <a:rPr lang="en-US" i="1" dirty="0" smtClean="0">
                <a:latin typeface="Calibri" pitchFamily="-96" charset="0"/>
              </a:rPr>
              <a:t>T, </a:t>
            </a:r>
            <a:r>
              <a:rPr lang="en-US" dirty="0" smtClean="0">
                <a:latin typeface="Calibri" pitchFamily="-96" charset="0"/>
              </a:rPr>
              <a:t>which requires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 bytes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Address  </a:t>
            </a:r>
            <a:r>
              <a:rPr lang="en-US" b="1" dirty="0" smtClean="0">
                <a:latin typeface="Courier New" pitchFamily="-96" charset="0"/>
              </a:rPr>
              <a:t>A +</a:t>
            </a:r>
            <a:r>
              <a:rPr lang="en-US" dirty="0" smtClean="0">
                <a:latin typeface="Courier New" pitchFamily="-96" charset="0"/>
              </a:rPr>
              <a:t> </a:t>
            </a:r>
            <a:r>
              <a:rPr lang="en-US" i="1" dirty="0" err="1" smtClean="0">
                <a:latin typeface="Calibri" pitchFamily="-96" charset="0"/>
              </a:rPr>
              <a:t>i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* (</a:t>
            </a:r>
            <a:r>
              <a:rPr lang="en-US" i="1" dirty="0" smtClean="0">
                <a:latin typeface="Calibri" pitchFamily="-96" charset="0"/>
              </a:rPr>
              <a:t>C </a:t>
            </a:r>
            <a:r>
              <a:rPr lang="en-US" dirty="0" smtClean="0">
                <a:latin typeface="Calibri" pitchFamily="-96" charset="0"/>
              </a:rPr>
              <a:t>*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+  </a:t>
            </a:r>
            <a:r>
              <a:rPr lang="en-US" i="1" dirty="0" smtClean="0">
                <a:latin typeface="Calibri" pitchFamily="-96" charset="0"/>
              </a:rPr>
              <a:t>j</a:t>
            </a:r>
            <a:r>
              <a:rPr lang="en-US" dirty="0" smtClean="0">
                <a:latin typeface="Calibri" pitchFamily="-96" charset="0"/>
              </a:rPr>
              <a:t> * </a:t>
            </a:r>
            <a:r>
              <a:rPr lang="en-US" i="1" dirty="0" smtClean="0">
                <a:latin typeface="Calibri" pitchFamily="-96" charset="0"/>
              </a:rPr>
              <a:t>K = </a:t>
            </a:r>
            <a:r>
              <a:rPr lang="pl-PL" i="1" dirty="0" smtClean="0">
                <a:latin typeface="Calibri" pitchFamily="-96" charset="0"/>
              </a:rPr>
              <a:t>A + </a:t>
            </a:r>
            <a:r>
              <a:rPr lang="pl-PL" dirty="0" smtClean="0">
                <a:latin typeface="Calibri" pitchFamily="-96" charset="0"/>
              </a:rPr>
              <a:t>(</a:t>
            </a:r>
            <a:r>
              <a:rPr lang="pl-PL" i="1" dirty="0" smtClean="0">
                <a:latin typeface="Calibri" pitchFamily="-96" charset="0"/>
              </a:rPr>
              <a:t>i * C +  j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pl-PL" i="1" dirty="0" smtClean="0">
                <a:latin typeface="Calibri" pitchFamily="-96" charset="0"/>
              </a:rPr>
              <a:t>* K</a:t>
            </a:r>
            <a:endParaRPr lang="en-US" i="1" dirty="0" smtClean="0">
              <a:latin typeface="Calibri" pitchFamily="-96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</a:t>
            </a:r>
            <a:r>
              <a:rPr lang="en-US" sz="1800" dirty="0" err="1" smtClean="0">
                <a:latin typeface="Courier New" pitchFamily="-96" charset="0"/>
              </a:rPr>
              <a:t>+(i</a:t>
            </a:r>
            <a:r>
              <a:rPr lang="en-US" sz="1800" dirty="0">
                <a:latin typeface="Courier New" pitchFamily="-96" charset="0"/>
              </a:rPr>
              <a:t>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</a:t>
            </a:r>
            <a:r>
              <a:rPr lang="en-US" sz="1800" dirty="0" smtClean="0">
                <a:latin typeface="Courier New" pitchFamily="-96" charset="0"/>
              </a:rPr>
              <a:t>+((</a:t>
            </a:r>
            <a:r>
              <a:rPr lang="en-US" sz="1800" dirty="0">
                <a:latin typeface="Courier New" pitchFamily="-96" charset="0"/>
              </a:rPr>
              <a:t>R-1)*C*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259513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 smtClean="0">
                <a:solidFill>
                  <a:srgbClr val="990000"/>
                </a:solidFill>
                <a:latin typeface="Courier New" pitchFamily="-96" charset="0"/>
              </a:rPr>
              <a:t>A+(i</a:t>
            </a:r>
            <a:r>
              <a:rPr lang="en-US" dirty="0" smtClean="0">
                <a:solidFill>
                  <a:srgbClr val="990000"/>
                </a:solidFill>
                <a:latin typeface="Courier New" pitchFamily="-96" charset="0"/>
              </a:rPr>
              <a:t>*C*4)+(j*4)</a:t>
            </a:r>
            <a:endParaRPr lang="en-US" dirty="0">
              <a:solidFill>
                <a:srgbClr val="990000"/>
              </a:solidFill>
              <a:latin typeface="Courier New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3391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Variable </a:t>
            </a:r>
            <a:r>
              <a:rPr lang="en-US" sz="2000" dirty="0" err="1">
                <a:latin typeface="Courier New" pitchFamily="-96" charset="0"/>
              </a:rPr>
              <a:t>univ</a:t>
            </a:r>
            <a:r>
              <a:rPr lang="en-US" sz="2000" dirty="0">
                <a:latin typeface="Calibri" pitchFamily="-96" charset="0"/>
              </a:rPr>
              <a:t> denotes array of 3 elements</a:t>
            </a:r>
          </a:p>
          <a:p>
            <a:r>
              <a:rPr lang="en-US" sz="2000" dirty="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8 </a:t>
            </a:r>
            <a:r>
              <a:rPr lang="en-US" dirty="0">
                <a:latin typeface="Calibri" pitchFamily="-96" charset="0"/>
              </a:rPr>
              <a:t>bytes</a:t>
            </a:r>
          </a:p>
          <a:p>
            <a:r>
              <a:rPr lang="en-US" sz="2000" dirty="0">
                <a:latin typeface="Calibri" pitchFamily="-96" charset="0"/>
              </a:rPr>
              <a:t>Each pointer points to array of 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 err="1">
                <a:latin typeface="Calibri" pitchFamily="-96" charset="0"/>
              </a:rPr>
              <a:t>’s</a:t>
            </a:r>
            <a:r>
              <a:rPr lang="en-US" sz="2000" dirty="0">
                <a:latin typeface="Calibri" pitchFamily="-96" charset="0"/>
              </a:rPr>
              <a:t>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zip_dig cmu = { 1, 5, 2, 1, 3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mit = { 0, 2, 1, 3, 9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ucb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int *univ[UCOUNT] = {mit, cmu, ucb};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4650" y="3733800"/>
            <a:ext cx="8616950" cy="2663825"/>
            <a:chOff x="374650" y="3733800"/>
            <a:chExt cx="8616950" cy="266382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4650" y="4191000"/>
              <a:ext cx="1987549" cy="1530350"/>
              <a:chOff x="188" y="2112"/>
              <a:chExt cx="1252" cy="964"/>
            </a:xfrm>
          </p:grpSpPr>
          <p:sp>
            <p:nvSpPr>
              <p:cNvPr id="95301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36</a:t>
                </a:r>
              </a:p>
            </p:txBody>
          </p:sp>
          <p:sp>
            <p:nvSpPr>
              <p:cNvPr id="95302" name="Line 9"/>
              <p:cNvSpPr>
                <a:spLocks noChangeShapeType="1"/>
              </p:cNvSpPr>
              <p:nvPr/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3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63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160</a:t>
                </a:r>
              </a:p>
            </p:txBody>
          </p:sp>
          <p:sp>
            <p:nvSpPr>
              <p:cNvPr id="95304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16</a:t>
                </a:r>
              </a:p>
            </p:txBody>
          </p:sp>
          <p:sp>
            <p:nvSpPr>
              <p:cNvPr id="95305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56</a:t>
                </a:r>
              </a:p>
            </p:txBody>
          </p:sp>
          <p:sp>
            <p:nvSpPr>
              <p:cNvPr id="95306" name="Line 13"/>
              <p:cNvSpPr>
                <a:spLocks noChangeShapeType="1"/>
              </p:cNvSpPr>
              <p:nvPr/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7" name="Line 14"/>
              <p:cNvSpPr>
                <a:spLocks noChangeShapeType="1"/>
              </p:cNvSpPr>
              <p:nvPr/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8" name="Text Box 15"/>
              <p:cNvSpPr txBox="1">
                <a:spLocks noChangeArrowheads="1"/>
              </p:cNvSpPr>
              <p:nvPr/>
            </p:nvSpPr>
            <p:spPr bwMode="auto">
              <a:xfrm>
                <a:off x="191" y="2612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 smtClean="0">
                    <a:latin typeface="Courier New" pitchFamily="-96" charset="0"/>
                  </a:rPr>
                  <a:t>168</a:t>
                </a:r>
                <a:endParaRPr lang="en-US" sz="1800" dirty="0">
                  <a:latin typeface="Courier New" pitchFamily="-96" charset="0"/>
                </a:endParaRPr>
              </a:p>
            </p:txBody>
          </p:sp>
          <p:sp>
            <p:nvSpPr>
              <p:cNvPr id="95309" name="Text Box 16"/>
              <p:cNvSpPr txBox="1">
                <a:spLocks noChangeArrowheads="1"/>
              </p:cNvSpPr>
              <p:nvPr/>
            </p:nvSpPr>
            <p:spPr bwMode="auto">
              <a:xfrm>
                <a:off x="188" y="2843"/>
                <a:ext cx="378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 smtClean="0">
                    <a:latin typeface="Courier New" pitchFamily="-96" charset="0"/>
                  </a:rPr>
                  <a:t>176</a:t>
                </a:r>
                <a:endParaRPr lang="en-US" sz="1800" dirty="0">
                  <a:latin typeface="Courier New" pitchFamily="-96" charset="0"/>
                </a:endParaRPr>
              </a:p>
            </p:txBody>
          </p:sp>
          <p:sp>
            <p:nvSpPr>
              <p:cNvPr id="95310" name="Text Box 17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2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univ</a:t>
                </a:r>
              </a:p>
            </p:txBody>
          </p:sp>
          <p:sp>
            <p:nvSpPr>
              <p:cNvPr id="95311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2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3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</p:grpSp>
        <p:sp>
          <p:nvSpPr>
            <p:cNvPr id="315413" name="Text Box 21"/>
            <p:cNvSpPr txBox="1">
              <a:spLocks noChangeArrowheads="1"/>
            </p:cNvSpPr>
            <p:nvPr/>
          </p:nvSpPr>
          <p:spPr bwMode="auto">
            <a:xfrm>
              <a:off x="3122613" y="37338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cmu</a:t>
              </a:r>
            </a:p>
          </p:txBody>
        </p:sp>
        <p:sp>
          <p:nvSpPr>
            <p:cNvPr id="315433" name="Text Box 41"/>
            <p:cNvSpPr txBox="1">
              <a:spLocks noChangeArrowheads="1"/>
            </p:cNvSpPr>
            <p:nvPr/>
          </p:nvSpPr>
          <p:spPr bwMode="auto">
            <a:xfrm>
              <a:off x="3198813" y="45720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mit</a:t>
              </a:r>
            </a:p>
          </p:txBody>
        </p:sp>
        <p:sp>
          <p:nvSpPr>
            <p:cNvPr id="315453" name="Text Box 61"/>
            <p:cNvSpPr txBox="1">
              <a:spLocks noChangeArrowheads="1"/>
            </p:cNvSpPr>
            <p:nvPr/>
          </p:nvSpPr>
          <p:spPr bwMode="auto">
            <a:xfrm>
              <a:off x="3122613" y="5272088"/>
              <a:ext cx="595312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ucb</a:t>
              </a:r>
            </a:p>
          </p:txBody>
        </p:sp>
        <p:grpSp>
          <p:nvGrpSpPr>
            <p:cNvPr id="84" name="Group 24"/>
            <p:cNvGrpSpPr>
              <a:grpSpLocks/>
            </p:cNvGrpSpPr>
            <p:nvPr/>
          </p:nvGrpSpPr>
          <p:grpSpPr bwMode="auto">
            <a:xfrm>
              <a:off x="3554413" y="4006850"/>
              <a:ext cx="5435600" cy="750888"/>
              <a:chOff x="2412765" y="3429000"/>
              <a:chExt cx="5435835" cy="771209"/>
            </a:xfrm>
          </p:grpSpPr>
          <p:grpSp>
            <p:nvGrpSpPr>
              <p:cNvPr id="9528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00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1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02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</p:grpSp>
          <p:sp>
            <p:nvSpPr>
              <p:cNvPr id="95284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16</a:t>
                </a:r>
              </a:p>
            </p:txBody>
          </p:sp>
          <p:sp>
            <p:nvSpPr>
              <p:cNvPr id="95285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20</a:t>
                </a:r>
              </a:p>
            </p:txBody>
          </p:sp>
          <p:sp>
            <p:nvSpPr>
              <p:cNvPr id="95286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7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8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24</a:t>
                </a:r>
              </a:p>
            </p:txBody>
          </p:sp>
          <p:sp>
            <p:nvSpPr>
              <p:cNvPr id="95289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0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28</a:t>
                </a:r>
              </a:p>
            </p:txBody>
          </p:sp>
          <p:sp>
            <p:nvSpPr>
              <p:cNvPr id="95291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2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32</a:t>
                </a:r>
              </a:p>
            </p:txBody>
          </p:sp>
          <p:sp>
            <p:nvSpPr>
              <p:cNvPr id="95293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4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95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3" name="Group 24"/>
            <p:cNvGrpSpPr>
              <a:grpSpLocks/>
            </p:cNvGrpSpPr>
            <p:nvPr/>
          </p:nvGrpSpPr>
          <p:grpSpPr bwMode="auto">
            <a:xfrm>
              <a:off x="3556000" y="4808538"/>
              <a:ext cx="5435600" cy="750887"/>
              <a:chOff x="2412765" y="3429000"/>
              <a:chExt cx="5435835" cy="771209"/>
            </a:xfrm>
          </p:grpSpPr>
          <p:grpSp>
            <p:nvGrpSpPr>
              <p:cNvPr id="95265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21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</p:grpSp>
          <p:sp>
            <p:nvSpPr>
              <p:cNvPr id="95266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67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40</a:t>
                </a:r>
              </a:p>
            </p:txBody>
          </p:sp>
          <p:sp>
            <p:nvSpPr>
              <p:cNvPr id="95268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69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0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44</a:t>
                </a:r>
              </a:p>
            </p:txBody>
          </p:sp>
          <p:sp>
            <p:nvSpPr>
              <p:cNvPr id="95271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2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48</a:t>
                </a:r>
              </a:p>
            </p:txBody>
          </p:sp>
          <p:sp>
            <p:nvSpPr>
              <p:cNvPr id="95273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4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52</a:t>
                </a:r>
              </a:p>
            </p:txBody>
          </p:sp>
          <p:sp>
            <p:nvSpPr>
              <p:cNvPr id="95275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6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77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24"/>
            <p:cNvGrpSpPr>
              <a:grpSpLocks/>
            </p:cNvGrpSpPr>
            <p:nvPr/>
          </p:nvGrpSpPr>
          <p:grpSpPr bwMode="auto">
            <a:xfrm>
              <a:off x="3554413" y="5646738"/>
              <a:ext cx="5435600" cy="750887"/>
              <a:chOff x="2412765" y="3429000"/>
              <a:chExt cx="5435835" cy="771209"/>
            </a:xfrm>
          </p:grpSpPr>
          <p:grpSp>
            <p:nvGrpSpPr>
              <p:cNvPr id="952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3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137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38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7</a:t>
                  </a:r>
                </a:p>
              </p:txBody>
            </p:sp>
            <p:sp>
              <p:nvSpPr>
                <p:cNvPr id="13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40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</p:grpSp>
          <p:sp>
            <p:nvSpPr>
              <p:cNvPr id="95248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49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60</a:t>
                </a:r>
              </a:p>
            </p:txBody>
          </p:sp>
          <p:sp>
            <p:nvSpPr>
              <p:cNvPr id="95250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1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2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64</a:t>
                </a:r>
              </a:p>
            </p:txBody>
          </p:sp>
          <p:sp>
            <p:nvSpPr>
              <p:cNvPr id="95253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4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68</a:t>
                </a:r>
              </a:p>
            </p:txBody>
          </p:sp>
          <p:sp>
            <p:nvSpPr>
              <p:cNvPr id="95255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6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72</a:t>
                </a:r>
              </a:p>
            </p:txBody>
          </p:sp>
          <p:sp>
            <p:nvSpPr>
              <p:cNvPr id="95257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8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76</a:t>
                </a:r>
              </a:p>
            </p:txBody>
          </p:sp>
          <p:sp>
            <p:nvSpPr>
              <p:cNvPr id="95259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2" name="Freeform 141"/>
            <p:cNvSpPr>
              <a:spLocks noChangeArrowheads="1"/>
            </p:cNvSpPr>
            <p:nvPr/>
          </p:nvSpPr>
          <p:spPr bwMode="auto">
            <a:xfrm>
              <a:off x="2052638" y="4159250"/>
              <a:ext cx="1693862" cy="1022350"/>
            </a:xfrm>
            <a:custGeom>
              <a:avLst/>
              <a:gdLst>
                <a:gd name="T0" fmla="*/ 0 w 1694329"/>
                <a:gd name="T1" fmla="*/ 1021976 h 1021976"/>
                <a:gd name="T2" fmla="*/ 654423 w 1694329"/>
                <a:gd name="T3" fmla="*/ 340658 h 1021976"/>
                <a:gd name="T4" fmla="*/ 1694329 w 1694329"/>
                <a:gd name="T5" fmla="*/ 0 h 1021976"/>
                <a:gd name="T6" fmla="*/ 0 60000 65536"/>
                <a:gd name="T7" fmla="*/ 0 60000 65536"/>
                <a:gd name="T8" fmla="*/ 0 60000 65536"/>
                <a:gd name="T9" fmla="*/ 0 w 1694329"/>
                <a:gd name="T10" fmla="*/ 0 h 1021976"/>
                <a:gd name="T11" fmla="*/ 1694329 w 1694329"/>
                <a:gd name="T12" fmla="*/ 1021976 h 1021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3" name="Freeform 142"/>
            <p:cNvSpPr>
              <a:spLocks noChangeArrowheads="1"/>
            </p:cNvSpPr>
            <p:nvPr/>
          </p:nvSpPr>
          <p:spPr bwMode="auto">
            <a:xfrm>
              <a:off x="2070100" y="4787900"/>
              <a:ext cx="1703388" cy="330200"/>
            </a:xfrm>
            <a:custGeom>
              <a:avLst/>
              <a:gdLst>
                <a:gd name="T0" fmla="*/ 0 w 1703294"/>
                <a:gd name="T1" fmla="*/ 0 h 331694"/>
                <a:gd name="T2" fmla="*/ 905435 w 1703294"/>
                <a:gd name="T3" fmla="*/ 304800 h 331694"/>
                <a:gd name="T4" fmla="*/ 1703294 w 1703294"/>
                <a:gd name="T5" fmla="*/ 161365 h 331694"/>
                <a:gd name="T6" fmla="*/ 0 60000 65536"/>
                <a:gd name="T7" fmla="*/ 0 60000 65536"/>
                <a:gd name="T8" fmla="*/ 0 60000 65536"/>
                <a:gd name="T9" fmla="*/ 0 w 1703294"/>
                <a:gd name="T10" fmla="*/ 0 h 331694"/>
                <a:gd name="T11" fmla="*/ 1703294 w 1703294"/>
                <a:gd name="T12" fmla="*/ 331694 h 3316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4" name="Freeform 143"/>
            <p:cNvSpPr>
              <a:spLocks noChangeArrowheads="1"/>
            </p:cNvSpPr>
            <p:nvPr/>
          </p:nvSpPr>
          <p:spPr bwMode="auto">
            <a:xfrm>
              <a:off x="2052638" y="5557838"/>
              <a:ext cx="1739900" cy="385762"/>
            </a:xfrm>
            <a:custGeom>
              <a:avLst/>
              <a:gdLst>
                <a:gd name="T0" fmla="*/ 0 w 1739153"/>
                <a:gd name="T1" fmla="*/ 0 h 385482"/>
                <a:gd name="T2" fmla="*/ 699247 w 1739153"/>
                <a:gd name="T3" fmla="*/ 349623 h 385482"/>
                <a:gd name="T4" fmla="*/ 1739153 w 1739153"/>
                <a:gd name="T5" fmla="*/ 215153 h 385482"/>
                <a:gd name="T6" fmla="*/ 0 60000 65536"/>
                <a:gd name="T7" fmla="*/ 0 60000 65536"/>
                <a:gd name="T8" fmla="*/ 0 60000 65536"/>
                <a:gd name="T9" fmla="*/ 0 w 1739153"/>
                <a:gd name="T10" fmla="*/ 0 h 385482"/>
                <a:gd name="T11" fmla="*/ 1739153 w 1739153"/>
                <a:gd name="T12" fmla="*/ 385482 h 385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02999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Computation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</a:t>
            </a:r>
            <a:r>
              <a:rPr lang="en-US" b="1" dirty="0" smtClean="0">
                <a:latin typeface="Courier New" pitchFamily="-96" charset="0"/>
              </a:rPr>
              <a:t>+8*</a:t>
            </a:r>
            <a:r>
              <a:rPr lang="en-US" b="1" dirty="0">
                <a:latin typeface="Courier New" pitchFamily="-96" charset="0"/>
              </a:rPr>
              <a:t>index]+4*</a:t>
            </a:r>
            <a:r>
              <a:rPr lang="en-US" b="1" dirty="0" smtClean="0">
                <a:latin typeface="Courier New" pitchFamily="-96" charset="0"/>
              </a:rPr>
              <a:t>digit]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8382000" cy="109388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       # 4*digit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(,%rdi,8),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# p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[index] + 4*digit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   # return *p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ret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533400" y="1420813"/>
            <a:ext cx="4398640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index,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digit)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</a:t>
            </a:r>
            <a:r>
              <a:rPr lang="en-US" sz="1800" dirty="0" smtClean="0">
                <a:latin typeface="Courier New" pitchFamily="-96" charset="0"/>
              </a:rPr>
              <a:t>digit]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741412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251520" y="1725613"/>
            <a:ext cx="4307780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index,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digit)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</a:t>
            </a:r>
            <a:r>
              <a:rPr lang="en-US" sz="1800" dirty="0" smtClean="0">
                <a:latin typeface="Courier New" pitchFamily="-96" charset="0"/>
              </a:rPr>
              <a:t>digit]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4388296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index,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digit)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</a:t>
            </a:r>
            <a:r>
              <a:rPr lang="en-US" sz="1800" dirty="0" smtClean="0">
                <a:latin typeface="Courier New" pitchFamily="-96" charset="0"/>
              </a:rPr>
              <a:t>digit]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248904" y="4961720"/>
            <a:ext cx="8716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 smtClean="0">
                <a:latin typeface="Calibri" pitchFamily="-96" charset="0"/>
              </a:rPr>
              <a:t>Accesses </a:t>
            </a:r>
            <a:r>
              <a:rPr lang="en-US" b="0" dirty="0">
                <a:latin typeface="Calibri" pitchFamily="-96" charset="0"/>
              </a:rPr>
              <a:t>looks </a:t>
            </a:r>
            <a:r>
              <a:rPr lang="en-US" b="0" dirty="0" smtClean="0">
                <a:latin typeface="Calibri" pitchFamily="-96" charset="0"/>
              </a:rPr>
              <a:t>similar in C, </a:t>
            </a:r>
            <a:r>
              <a:rPr lang="en-US" b="0" dirty="0">
                <a:latin typeface="Calibri" pitchFamily="-96" charset="0"/>
              </a:rPr>
              <a:t>but </a:t>
            </a:r>
            <a:r>
              <a:rPr lang="en-US" b="0" dirty="0" smtClean="0">
                <a:latin typeface="Calibri" pitchFamily="-96" charset="0"/>
              </a:rPr>
              <a:t>address computations very different: </a:t>
            </a:r>
            <a:endParaRPr lang="en-US" b="0" dirty="0">
              <a:latin typeface="Calibri" pitchFamily="-96" charset="0"/>
            </a:endParaRP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262036" y="5802313"/>
            <a:ext cx="40324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[pgh+20*index+4*</a:t>
            </a:r>
            <a:r>
              <a:rPr lang="en-US" sz="2000" dirty="0" smtClean="0">
                <a:latin typeface="Courier New" pitchFamily="-96" charset="0"/>
              </a:rPr>
              <a:t>digit]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376793" y="5791200"/>
            <a:ext cx="4802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</a:t>
            </a: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[univ</a:t>
            </a:r>
            <a:r>
              <a:rPr lang="en-US" sz="2000" dirty="0" smtClean="0">
                <a:latin typeface="Courier New" pitchFamily="-96" charset="0"/>
              </a:rPr>
              <a:t>+8*</a:t>
            </a:r>
            <a:r>
              <a:rPr lang="en-US" sz="2000" dirty="0">
                <a:latin typeface="Courier New" pitchFamily="-96" charset="0"/>
              </a:rPr>
              <a:t>index]+4*</a:t>
            </a:r>
            <a:r>
              <a:rPr lang="en-US" sz="2000" dirty="0" smtClean="0">
                <a:latin typeface="Courier New" pitchFamily="-96" charset="0"/>
              </a:rPr>
              <a:t>digit]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0558" y="3429000"/>
            <a:ext cx="3973140" cy="122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2081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61622" y="277320"/>
            <a:ext cx="3428504" cy="112761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Code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Know value of N at compile time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Traditional way to implement dynamic arrays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Now supported by </a:t>
            </a:r>
            <a:r>
              <a:rPr lang="en-US" dirty="0" err="1" smtClean="0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3707904" y="500042"/>
            <a:ext cx="5302779" cy="20910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algn="l"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];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algn="l"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707904" y="2857496"/>
            <a:ext cx="5302779" cy="184178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pt-BR" sz="1800" dirty="0" smtClean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algn="l"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vec_ele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 smtClean="0">
                <a:latin typeface="Courier New" pitchFamily="-96" charset="0"/>
              </a:rPr>
              <a:t>,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return a[IDX(</a:t>
            </a:r>
            <a:r>
              <a:rPr lang="en-US" sz="1800" dirty="0" err="1" smtClean="0">
                <a:latin typeface="Courier New" pitchFamily="-96" charset="0"/>
              </a:rPr>
              <a:t>n,i,j</a:t>
            </a:r>
            <a:r>
              <a:rPr lang="en-US" sz="1800" dirty="0" smtClean="0">
                <a:latin typeface="Courier New" pitchFamily="-96" charset="0"/>
              </a:rPr>
              <a:t>)];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707282" y="5000636"/>
            <a:ext cx="5312926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algn="l" eaLnBrk="0" hangingPunct="0"/>
            <a:r>
              <a:rPr lang="pt-BR" sz="1800" dirty="0" err="1" smtClean="0">
                <a:latin typeface="Courier New" pitchFamily="-96" charset="0"/>
              </a:rPr>
              <a:t>int</a:t>
            </a:r>
            <a:r>
              <a:rPr lang="pt-BR" sz="1800" dirty="0" smtClean="0">
                <a:latin typeface="Courier New" pitchFamily="-96" charset="0"/>
              </a:rPr>
              <a:t> </a:t>
            </a:r>
            <a:r>
              <a:rPr lang="pt-BR" sz="1800" dirty="0" err="1" smtClean="0">
                <a:latin typeface="Courier New" pitchFamily="-96" charset="0"/>
              </a:rPr>
              <a:t>var_ele</a:t>
            </a:r>
            <a:r>
              <a:rPr lang="pt-BR" sz="1800" dirty="0" smtClean="0">
                <a:latin typeface="Courier New" pitchFamily="-96" charset="0"/>
              </a:rPr>
              <a:t>(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</a:t>
            </a:r>
          </a:p>
          <a:p>
            <a:pPr algn="l" eaLnBrk="0" hangingPunct="0"/>
            <a:r>
              <a:rPr lang="pt-BR" sz="1800" dirty="0">
                <a:latin typeface="Courier New" pitchFamily="-96" charset="0"/>
              </a:rPr>
              <a:t> </a:t>
            </a:r>
            <a:r>
              <a:rPr lang="pt-BR" sz="1800" dirty="0" smtClean="0">
                <a:latin typeface="Courier New" pitchFamily="-96" charset="0"/>
              </a:rPr>
              <a:t>           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i, 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j) {</a:t>
            </a:r>
          </a:p>
          <a:p>
            <a:pPr algn="l"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algn="l"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9694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16 X 16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09388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algn="l"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j) 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239000" cy="1343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# a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rdx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$6,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        # 64*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      # a + 64*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(%rdi,%rdx,4),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M[a + 64*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+ 4*j]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7951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27584" y="2746325"/>
            <a:ext cx="7603208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int </a:t>
            </a:r>
            <a:r>
              <a:rPr lang="pt-BR" sz="1800" dirty="0" err="1" smtClean="0">
                <a:latin typeface="Courier New" pitchFamily="-96" charset="0"/>
              </a:rPr>
              <a:t>var_ele</a:t>
            </a:r>
            <a:r>
              <a:rPr lang="pt-BR" sz="1800" dirty="0" smtClean="0">
                <a:latin typeface="Courier New" pitchFamily="-96" charset="0"/>
              </a:rPr>
              <a:t>(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i, 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57224" y="4365104"/>
            <a:ext cx="723900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n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a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rcx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imulq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      # n*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(%rsi,%rdi,4),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a + 4*n*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(%rax,%rcx,4),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a + 4*n*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+ 4*j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185937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n, K = 4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Must perform</a:t>
            </a:r>
            <a:r>
              <a:rPr kumimoji="0" lang="en-US" sz="20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integer multiplication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60358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Representation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 smtClean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 smtClean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 smtClean="0">
                <a:latin typeface="Calibri" pitchFamily="-96" charset="0"/>
                <a:cs typeface="Courier New"/>
              </a:rPr>
              <a:t>Even if another ordering could yield a more compact representation</a:t>
            </a:r>
          </a:p>
          <a:p>
            <a:r>
              <a:rPr lang="en-US" dirty="0" smtClean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 smtClean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 smtClean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smtClean="0">
                  <a:latin typeface="Courier New" pitchFamily="-96" charset="0"/>
                </a:rPr>
                <a:t>next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16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24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32</a:t>
              </a:r>
              <a:endParaRPr lang="en-US" sz="2000" dirty="0">
                <a:latin typeface="Courier New" pitchFamily="-96" charset="0"/>
              </a:endParaRP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</a:t>
            </a:r>
            <a:r>
              <a:rPr lang="en-US" sz="1800" dirty="0" smtClean="0">
                <a:latin typeface="Courier New" pitchFamily="-96" charset="0"/>
              </a:rPr>
              <a:t>[4]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rec *next;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1402847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Secure Remote Logins -- Secure </a:t>
            </a:r>
            <a:r>
              <a:rPr lang="en-US" dirty="0" err="1" smtClean="0">
                <a:latin typeface="Calibri" pitchFamily="-96" charset="0"/>
              </a:rPr>
              <a:t>SHell</a:t>
            </a:r>
            <a:r>
              <a:rPr lang="en-US" dirty="0" smtClean="0">
                <a:latin typeface="Calibri" pitchFamily="-96" charset="0"/>
              </a:rPr>
              <a:t>  SSH Separate slides</a:t>
            </a:r>
          </a:p>
          <a:p>
            <a:r>
              <a:rPr lang="en-US" dirty="0" smtClean="0">
                <a:latin typeface="Calibri" pitchFamily="-96" charset="0"/>
              </a:rPr>
              <a:t>Arrays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Floating Point code</a:t>
            </a:r>
          </a:p>
        </p:txBody>
      </p:sp>
    </p:spTree>
    <p:extLst>
      <p:ext uri="{BB962C8B-B14F-4D97-AF65-F5344CB8AC3E}">
        <p14:creationId xmlns:p14="http://schemas.microsoft.com/office/powerpoint/2010/main" val="24680954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2" y="4929198"/>
            <a:ext cx="5089525" cy="84459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algn="l"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(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%rdi,%rsi,4),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ret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4325942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*</a:t>
            </a:r>
            <a:r>
              <a:rPr lang="en-US" sz="1800" dirty="0" err="1" smtClean="0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</a:t>
            </a:r>
            <a:r>
              <a:rPr lang="en-US" dirty="0" smtClean="0">
                <a:latin typeface="Calibri" pitchFamily="-96" charset="0"/>
              </a:rPr>
              <a:t>time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Compute as</a:t>
            </a:r>
            <a:r>
              <a:rPr lang="en-US" dirty="0">
                <a:latin typeface="Calibri" pitchFamily="-96" charset="0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r + 4*</a:t>
            </a:r>
            <a:r>
              <a:rPr lang="en-US" b="1" dirty="0" err="1" smtClean="0">
                <a:latin typeface="Courier New"/>
                <a:cs typeface="Courier New"/>
              </a:rPr>
              <a:t>idx</a:t>
            </a:r>
            <a:endParaRPr lang="en-US" b="1" dirty="0" smtClean="0">
              <a:latin typeface="Courier New"/>
              <a:cs typeface="Courier New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405921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1024921"/>
            <a:ext cx="147753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smtClean="0">
                <a:latin typeface="Courier New" pitchFamily="-96" charset="0"/>
              </a:rPr>
              <a:t>r+4*</a:t>
            </a:r>
            <a:r>
              <a:rPr lang="en-US" dirty="0" err="1" smtClean="0">
                <a:latin typeface="Courier New" pitchFamily="-96" charset="0"/>
              </a:rPr>
              <a:t>idx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smtClean="0">
                  <a:latin typeface="Courier New" pitchFamily="-96" charset="0"/>
                </a:rPr>
                <a:t>next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16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24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32</a:t>
              </a:r>
              <a:endParaRPr lang="en-US" sz="2000" dirty="0">
                <a:latin typeface="Courier New" pitchFamily="-96" charset="0"/>
              </a:endParaRPr>
            </a:p>
          </p:txBody>
        </p:sp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</a:t>
            </a:r>
            <a:r>
              <a:rPr lang="en-US" sz="1800" dirty="0" smtClean="0">
                <a:latin typeface="Courier New" pitchFamily="-96" charset="0"/>
              </a:rPr>
              <a:t>[4]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rec *next;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1952299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19196" y="4898710"/>
            <a:ext cx="7159604" cy="159248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</a:rPr>
              <a:t>.</a:t>
            </a:r>
            <a:r>
              <a:rPr lang="cs-CZ" sz="1800" dirty="0" smtClean="0">
                <a:latin typeface="Courier New" pitchFamily="49" charset="0"/>
              </a:rPr>
              <a:t>L11:                         # </a:t>
            </a:r>
            <a:r>
              <a:rPr lang="cs-CZ" sz="1800" dirty="0" err="1" smtClean="0">
                <a:latin typeface="Courier New" pitchFamily="49" charset="0"/>
              </a:rPr>
              <a:t>loop</a:t>
            </a:r>
            <a:r>
              <a:rPr lang="cs-CZ" sz="1800" dirty="0" smtClean="0">
                <a:latin typeface="Courier New" pitchFamily="49" charset="0"/>
              </a:rPr>
              <a:t>:</a:t>
            </a:r>
            <a:endParaRPr lang="cs-CZ" sz="1800" dirty="0">
              <a:latin typeface="Courier New" pitchFamily="49" charset="0"/>
            </a:endParaRPr>
          </a:p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movslq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16(%rdi),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#   i = M[r+16]	  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(%rdi,%rax,4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) #   M[r+4*i] = val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24(%rdi), %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rdi      # 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= M[r+24]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%rdi, %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rdi          #   Test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L11                # 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42844" y="2057400"/>
            <a:ext cx="3971924" cy="234038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void set_val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(struct rec *r, int val)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while (r) {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  int i = r-&gt;i;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  r-&gt;a[i] = val;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  r = r-&gt;</a:t>
            </a:r>
            <a:r>
              <a:rPr lang="nn-NO" sz="1800" dirty="0" err="1" smtClean="0">
                <a:latin typeface="Courier New" pitchFamily="-96" charset="0"/>
              </a:rPr>
              <a:t>next</a:t>
            </a:r>
            <a:r>
              <a:rPr lang="nn-NO" sz="1800" dirty="0" smtClean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}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}</a:t>
            </a:r>
            <a:endParaRPr lang="nn-NO" sz="1800" dirty="0">
              <a:latin typeface="Courier New" pitchFamily="-96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Following Linked List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/>
          </p:nvPr>
        </p:nvGraphicFramePr>
        <p:xfrm>
          <a:off x="4292600" y="3699508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rec *next;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50943" y="1506560"/>
            <a:ext cx="4223157" cy="1992331"/>
            <a:chOff x="4450943" y="1049360"/>
            <a:chExt cx="4223157" cy="1992331"/>
          </a:xfrm>
        </p:grpSpPr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5454489" y="227969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4616289" y="2660691"/>
              <a:ext cx="1524000" cy="381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prstTxWarp prst="textNoShape">
                <a:avLst/>
              </a:prstTxWarp>
            </a:bodyPr>
            <a:lstStyle/>
            <a:p>
              <a:pPr marL="223838" indent="-223838" defTabSz="895350" eaLnBrk="0" hangingPunct="0">
                <a:spcBef>
                  <a:spcPct val="3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-96" charset="0"/>
                </a:rPr>
                <a:t>Element </a:t>
              </a:r>
              <a:r>
                <a:rPr lang="en-US">
                  <a:latin typeface="Courier New" pitchFamily="-96" charset="0"/>
                </a:rPr>
                <a:t>i</a:t>
              </a:r>
              <a:endParaRPr lang="en-US">
                <a:solidFill>
                  <a:schemeClr val="tx2"/>
                </a:solidFill>
                <a:latin typeface="Calibri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450943" y="10493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smtClean="0">
                      <a:latin typeface="Courier New" pitchFamily="-96" charset="0"/>
                    </a:rPr>
                    <a:t>next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 smtClean="0">
                      <a:latin typeface="Courier New" pitchFamily="-96" charset="0"/>
                    </a:rPr>
                    <a:t>16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 smtClean="0">
                      <a:latin typeface="Courier New" pitchFamily="-96" charset="0"/>
                    </a:rPr>
                    <a:t>24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 smtClean="0">
                      <a:latin typeface="Courier New" pitchFamily="-96" charset="0"/>
                    </a:rPr>
                    <a:t>32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5065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38389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Structures &amp; Alignment</a:t>
            </a: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 smtClean="0"/>
              <a:t>Unaligned Data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Aligned </a:t>
            </a:r>
            <a:r>
              <a:rPr lang="en-US" dirty="0"/>
              <a:t>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  <p:extLst>
      <p:ext uri="{BB962C8B-B14F-4D97-AF65-F5344CB8AC3E}">
        <p14:creationId xmlns:p14="http://schemas.microsoft.com/office/powerpoint/2010/main" val="31861190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Alignment Principles</a:t>
            </a: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  <a:p>
            <a:pPr marL="552450" lvl="1"/>
            <a:r>
              <a:rPr lang="en-US" dirty="0"/>
              <a:t>Required on some machines; advised on </a:t>
            </a:r>
            <a:r>
              <a:rPr lang="en-US" dirty="0" smtClean="0"/>
              <a:t>x86-64</a:t>
            </a:r>
            <a:endParaRPr lang="en-US" dirty="0"/>
          </a:p>
          <a:p>
            <a:r>
              <a:rPr lang="en-US" dirty="0" smtClean="0"/>
              <a:t>Motivation </a:t>
            </a:r>
            <a:r>
              <a:rPr lang="en-US" dirty="0"/>
              <a:t>for Aligning Data</a:t>
            </a:r>
          </a:p>
          <a:p>
            <a:pPr marL="552450" lvl="1"/>
            <a:r>
              <a:rPr lang="en-US" dirty="0"/>
              <a:t>Memory accessed by (aligned) chunks of 4 or 8 bytes (system dependent)</a:t>
            </a:r>
          </a:p>
          <a:p>
            <a:pPr marL="838200" lvl="2"/>
            <a:r>
              <a:rPr lang="en-US" dirty="0"/>
              <a:t>Inefficient to load or store datum that spans quad word boundaries</a:t>
            </a:r>
          </a:p>
          <a:p>
            <a:pPr marL="838200" lvl="2"/>
            <a:r>
              <a:rPr lang="en-US" dirty="0"/>
              <a:t>Virtual memory </a:t>
            </a:r>
            <a:r>
              <a:rPr lang="en-US" dirty="0" smtClean="0"/>
              <a:t>trickier </a:t>
            </a:r>
            <a:r>
              <a:rPr lang="en-US" dirty="0"/>
              <a:t>when datum spans 2 pages</a:t>
            </a:r>
          </a:p>
          <a:p>
            <a:r>
              <a:rPr lang="en-US" dirty="0"/>
              <a:t>Compiler</a:t>
            </a:r>
          </a:p>
          <a:p>
            <a:pPr marL="552450" lvl="1"/>
            <a:r>
              <a:rPr lang="en-US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8741019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dirty="0" smtClean="0"/>
              <a:t>1 </a:t>
            </a:r>
            <a:r>
              <a:rPr lang="en-US" dirty="0"/>
              <a:t>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</a:t>
            </a:r>
            <a:r>
              <a:rPr lang="en-US" dirty="0" smtClean="0"/>
              <a:t>address</a:t>
            </a:r>
            <a:endParaRPr lang="en-US" dirty="0"/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 smtClean="0">
                <a:latin typeface="Courier New"/>
                <a:cs typeface="Courier New"/>
              </a:rPr>
              <a:t>long,</a:t>
            </a:r>
            <a:r>
              <a:rPr lang="en-US" dirty="0" smtClean="0"/>
              <a:t>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char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*</a:t>
            </a:r>
            <a:r>
              <a:rPr lang="en-US" dirty="0"/>
              <a:t>, …</a:t>
            </a:r>
          </a:p>
          <a:p>
            <a:pPr marL="552450" lvl="1"/>
            <a:r>
              <a:rPr lang="en-US" dirty="0" smtClean="0"/>
              <a:t>lowest </a:t>
            </a:r>
            <a:r>
              <a:rPr lang="en-US" dirty="0"/>
              <a:t>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 smtClean="0"/>
              <a:t>16 bytes: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r>
              <a:rPr lang="en-US" b="0" dirty="0" smtClean="0">
                <a:latin typeface="Calibri"/>
                <a:cs typeface="Calibri"/>
                <a:sym typeface="Courier New Bold" charset="0"/>
              </a:rPr>
              <a:t> (GCC on Linux)</a:t>
            </a:r>
            <a:endParaRPr lang="en-US" dirty="0" smtClean="0">
              <a:latin typeface="Courier New Bold" charset="0"/>
              <a:cs typeface="Courier New Bold" charset="0"/>
              <a:sym typeface="Courier New Bold" charset="0"/>
            </a:endParaRPr>
          </a:p>
          <a:p>
            <a:pPr lvl="1"/>
            <a:r>
              <a:rPr lang="en-US" dirty="0" smtClean="0"/>
              <a:t>lowest </a:t>
            </a:r>
            <a:r>
              <a:rPr lang="en-US" dirty="0"/>
              <a:t>4</a:t>
            </a:r>
            <a:r>
              <a:rPr lang="en-US" dirty="0" smtClean="0"/>
              <a:t> </a:t>
            </a:r>
            <a:r>
              <a:rPr lang="en-US" dirty="0"/>
              <a:t>bits of address must be </a:t>
            </a:r>
            <a:r>
              <a:rPr lang="en-US" dirty="0" smtClean="0"/>
              <a:t>0000</a:t>
            </a:r>
            <a:r>
              <a:rPr lang="en-US" baseline="-6000" dirty="0" smtClean="0"/>
              <a:t>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4353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 dirty="0"/>
              <a:t>Within structure:</a:t>
            </a:r>
          </a:p>
          <a:p>
            <a:pPr marL="552450" lvl="1"/>
            <a:r>
              <a:rPr lang="en-US" dirty="0"/>
              <a:t>Must satisfy each element’s alignment requirement</a:t>
            </a:r>
          </a:p>
          <a:p>
            <a:r>
              <a:rPr lang="en-US" dirty="0"/>
              <a:t>Overall structure placement</a:t>
            </a:r>
          </a:p>
          <a:p>
            <a:pPr marL="552450" lvl="1"/>
            <a:r>
              <a:rPr lang="en-US" dirty="0"/>
              <a:t>Each structure has alignment requirement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 marL="838200" lvl="2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 dirty="0"/>
              <a:t> = Largest alignment of any element</a:t>
            </a:r>
          </a:p>
          <a:p>
            <a:pPr marL="552450" lvl="1"/>
            <a:r>
              <a:rPr lang="en-US" dirty="0"/>
              <a:t>Initial address &amp; structure length must be multiples of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r>
              <a:rPr lang="en-US" dirty="0" smtClean="0"/>
              <a:t>Example:</a:t>
            </a:r>
            <a:endParaRPr lang="en-US" dirty="0"/>
          </a:p>
          <a:p>
            <a:pPr marL="552450" lvl="1"/>
            <a:r>
              <a:rPr lang="en-US" dirty="0"/>
              <a:t>K = 8, due to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4154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Meeting Overall Alignment Requirement</a:t>
            </a:r>
            <a:endParaRPr lang="en-US" dirty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For largest alignment requirement K</a:t>
            </a:r>
          </a:p>
          <a:p>
            <a:r>
              <a:rPr lang="en-US" dirty="0" smtClean="0"/>
              <a:t>Overall structure must be multiple of K</a:t>
            </a:r>
            <a:endParaRPr lang="en-US" dirty="0"/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7467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5840437" y="59436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latin typeface="Calibri" pitchFamily="34" charset="0"/>
              </a:rPr>
              <a:t>Multiple of K=8</a:t>
            </a:r>
          </a:p>
        </p:txBody>
      </p:sp>
    </p:spTree>
    <p:extLst>
      <p:ext uri="{BB962C8B-B14F-4D97-AF65-F5344CB8AC3E}">
        <p14:creationId xmlns:p14="http://schemas.microsoft.com/office/powerpoint/2010/main" val="3244996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</a:t>
            </a:r>
            <a:r>
              <a:rPr lang="en-US" dirty="0" smtClean="0"/>
              <a:t>Structures</a:t>
            </a:r>
            <a:endParaRPr lang="en-US" dirty="0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 smtClean="0"/>
              <a:t>Overall structure length multiple of K</a:t>
            </a:r>
          </a:p>
          <a:p>
            <a:r>
              <a:rPr lang="en-US" dirty="0" smtClean="0"/>
              <a:t>Satisfy </a:t>
            </a:r>
            <a:r>
              <a:rPr lang="en-US" dirty="0"/>
              <a:t>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639762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320675"/>
                <a:gridCol w="22805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4361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028700"/>
            <a:ext cx="8382000" cy="2438400"/>
          </a:xfrm>
          <a:ln/>
        </p:spPr>
        <p:txBody>
          <a:bodyPr/>
          <a:lstStyle/>
          <a:p>
            <a:r>
              <a:rPr lang="en-US" dirty="0"/>
              <a:t>Compute array offset </a:t>
            </a:r>
            <a:r>
              <a:rPr lang="en-US" dirty="0" smtClean="0"/>
              <a:t>12*</a:t>
            </a:r>
            <a:r>
              <a:rPr lang="en-US" dirty="0" err="1" smtClean="0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616700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S3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get_j(int idx)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a[idx].j;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(%rdi,%rdi,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2)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,%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#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movzwl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a+8(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,%rax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,4)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,%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/>
          </p:nvPr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639762"/>
                <a:gridCol w="320675"/>
                <a:gridCol w="639763"/>
                <a:gridCol w="639762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/>
          </p:nvPr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/>
                <a:gridCol w="247650"/>
                <a:gridCol w="247650"/>
                <a:gridCol w="247650"/>
                <a:gridCol w="741362"/>
                <a:gridCol w="741363"/>
                <a:gridCol w="247650"/>
                <a:gridCol w="493712"/>
                <a:gridCol w="493713"/>
                <a:gridCol w="247650"/>
                <a:gridCol w="741362"/>
                <a:gridCol w="741363"/>
                <a:gridCol w="247650"/>
                <a:gridCol w="247650"/>
                <a:gridCol w="247650"/>
                <a:gridCol w="247650"/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4559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</a:t>
            </a:r>
            <a:r>
              <a:rPr lang="en-US" dirty="0" smtClean="0"/>
              <a:t>(K=4)</a:t>
            </a:r>
            <a:endParaRPr lang="en-US" dirty="0"/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S4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S5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 smtClean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bytes</a:t>
            </a:r>
          </a:p>
        </p:txBody>
      </p:sp>
    </p:spTree>
    <p:extLst>
      <p:ext uri="{BB962C8B-B14F-4D97-AF65-F5344CB8AC3E}">
        <p14:creationId xmlns:p14="http://schemas.microsoft.com/office/powerpoint/2010/main" val="18657252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0"/>
            <a:ext cx="8716962" cy="781050"/>
          </a:xfrm>
        </p:spPr>
        <p:txBody>
          <a:bodyPr/>
          <a:lstStyle/>
          <a:p>
            <a:r>
              <a:rPr lang="en-US" dirty="0" smtClean="0"/>
              <a:t>Counting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762000"/>
            <a:ext cx="8701087" cy="522446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Rule </a:t>
            </a:r>
            <a:r>
              <a:rPr lang="en-US" dirty="0"/>
              <a:t>of Sum - Statement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If there are </a:t>
            </a:r>
            <a:r>
              <a:rPr lang="en-US" dirty="0" smtClean="0">
                <a:solidFill>
                  <a:srgbClr val="C00000"/>
                </a:solidFill>
              </a:rPr>
              <a:t>m</a:t>
            </a:r>
            <a:r>
              <a:rPr lang="en-US" dirty="0" smtClean="0"/>
              <a:t> choices </a:t>
            </a:r>
            <a:r>
              <a:rPr lang="en-US" dirty="0"/>
              <a:t>for one action, and </a:t>
            </a:r>
            <a:r>
              <a:rPr lang="en-US" dirty="0" smtClean="0">
                <a:solidFill>
                  <a:srgbClr val="C00000"/>
                </a:solidFill>
              </a:rPr>
              <a:t>n</a:t>
            </a:r>
            <a:r>
              <a:rPr lang="en-US" dirty="0" smtClean="0"/>
              <a:t> choices </a:t>
            </a:r>
            <a:r>
              <a:rPr lang="en-US" dirty="0"/>
              <a:t>for another action and the two actions cannot be done at the same time, then there are </a:t>
            </a:r>
            <a:r>
              <a:rPr lang="en-US" dirty="0" err="1" smtClean="0">
                <a:solidFill>
                  <a:srgbClr val="C00000"/>
                </a:solidFill>
              </a:rPr>
              <a:t>m+n</a:t>
            </a:r>
            <a:r>
              <a:rPr lang="en-US" dirty="0" smtClean="0"/>
              <a:t> ways </a:t>
            </a:r>
            <a:r>
              <a:rPr lang="en-US" dirty="0"/>
              <a:t>to choose one of these actions.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Rule of Product - Statement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If there are 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</a:t>
            </a:r>
            <a:r>
              <a:rPr lang="en-US" dirty="0" smtClean="0"/>
              <a:t>ways </a:t>
            </a:r>
            <a:r>
              <a:rPr lang="en-US" dirty="0"/>
              <a:t>of doing something, and </a:t>
            </a:r>
            <a:r>
              <a:rPr lang="en-US" dirty="0">
                <a:solidFill>
                  <a:srgbClr val="C00000"/>
                </a:solidFill>
              </a:rPr>
              <a:t>n</a:t>
            </a:r>
            <a:r>
              <a:rPr lang="en-US" dirty="0"/>
              <a:t> </a:t>
            </a:r>
            <a:r>
              <a:rPr lang="en-US" dirty="0" smtClean="0"/>
              <a:t>ways </a:t>
            </a:r>
            <a:r>
              <a:rPr lang="en-US" dirty="0"/>
              <a:t>of doing another thing after that, then there are </a:t>
            </a:r>
            <a:r>
              <a:rPr lang="en-US" dirty="0" smtClean="0">
                <a:solidFill>
                  <a:srgbClr val="C00000"/>
                </a:solidFill>
              </a:rPr>
              <a:t>m*n </a:t>
            </a:r>
            <a:r>
              <a:rPr lang="en-US" dirty="0" smtClean="0"/>
              <a:t>ways </a:t>
            </a:r>
            <a:r>
              <a:rPr lang="en-US" dirty="0"/>
              <a:t>to perform both of these actions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Example: choose b</a:t>
            </a:r>
            <a:r>
              <a:rPr lang="en-US" baseline="-25000" dirty="0" smtClean="0"/>
              <a:t>n-1</a:t>
            </a:r>
            <a:r>
              <a:rPr lang="en-US" dirty="0" smtClean="0"/>
              <a:t>b</a:t>
            </a:r>
            <a:r>
              <a:rPr lang="en-US" baseline="-25000" dirty="0" smtClean="0"/>
              <a:t>n-2</a:t>
            </a:r>
            <a:r>
              <a:rPr lang="en-US" dirty="0" smtClean="0"/>
              <a:t>… b</a:t>
            </a:r>
            <a:r>
              <a:rPr lang="en-US" baseline="-25000" dirty="0" smtClean="0"/>
              <a:t>1</a:t>
            </a:r>
            <a:r>
              <a:rPr lang="en-US" dirty="0" smtClean="0"/>
              <a:t>b</a:t>
            </a:r>
            <a:r>
              <a:rPr lang="en-US" baseline="-25000" dirty="0" smtClean="0"/>
              <a:t>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Two choices for each bit, so there are 2*2*2….*2*2 = 2</a:t>
            </a:r>
            <a:r>
              <a:rPr lang="en-US" baseline="30000" dirty="0" smtClean="0"/>
              <a:t>n </a:t>
            </a:r>
            <a:r>
              <a:rPr lang="en-US" dirty="0" smtClean="0"/>
              <a:t>different bit strings of length n</a:t>
            </a:r>
            <a:endParaRPr lang="en-US" baseline="30000" dirty="0"/>
          </a:p>
        </p:txBody>
      </p:sp>
      <p:sp>
        <p:nvSpPr>
          <p:cNvPr id="5" name="TextBox 4"/>
          <p:cNvSpPr txBox="1"/>
          <p:nvPr/>
        </p:nvSpPr>
        <p:spPr>
          <a:xfrm>
            <a:off x="531485" y="6553200"/>
            <a:ext cx="6402715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https://brilliant.org/wiki/rule-of-sum-and-rule-of-product-problem-solving/</a:t>
            </a:r>
          </a:p>
        </p:txBody>
      </p:sp>
    </p:spTree>
    <p:extLst>
      <p:ext uri="{BB962C8B-B14F-4D97-AF65-F5344CB8AC3E}">
        <p14:creationId xmlns:p14="http://schemas.microsoft.com/office/powerpoint/2010/main" val="1120134106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 smtClean="0">
                <a:latin typeface="Calibri" pitchFamily="-96" charset="0"/>
              </a:rPr>
              <a:t>Floating Point</a:t>
            </a:r>
          </a:p>
        </p:txBody>
      </p:sp>
    </p:spTree>
    <p:extLst>
      <p:ext uri="{BB962C8B-B14F-4D97-AF65-F5344CB8AC3E}">
        <p14:creationId xmlns:p14="http://schemas.microsoft.com/office/powerpoint/2010/main" val="3208494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</a:p>
          <a:p>
            <a:pPr lvl="1"/>
            <a:r>
              <a:rPr lang="en-US" dirty="0" smtClean="0"/>
              <a:t>x87 FP</a:t>
            </a:r>
          </a:p>
          <a:p>
            <a:pPr lvl="2"/>
            <a:r>
              <a:rPr lang="en-US" dirty="0" smtClean="0"/>
              <a:t>Legacy, very ugly</a:t>
            </a:r>
          </a:p>
          <a:p>
            <a:pPr lvl="1"/>
            <a:r>
              <a:rPr lang="en-US" dirty="0" smtClean="0"/>
              <a:t>SSE FP</a:t>
            </a:r>
          </a:p>
          <a:p>
            <a:pPr lvl="2"/>
            <a:r>
              <a:rPr lang="en-US" dirty="0" smtClean="0"/>
              <a:t>Supported by Shark machines</a:t>
            </a:r>
          </a:p>
          <a:p>
            <a:pPr lvl="2"/>
            <a:r>
              <a:rPr lang="en-US" dirty="0" smtClean="0"/>
              <a:t>Special case use of vector instructions</a:t>
            </a:r>
          </a:p>
          <a:p>
            <a:pPr lvl="1"/>
            <a:r>
              <a:rPr lang="en-US" dirty="0" smtClean="0"/>
              <a:t>AVX FP</a:t>
            </a:r>
          </a:p>
          <a:p>
            <a:pPr lvl="2"/>
            <a:r>
              <a:rPr lang="en-US" dirty="0" smtClean="0"/>
              <a:t>Newest version</a:t>
            </a:r>
          </a:p>
          <a:p>
            <a:pPr lvl="2"/>
            <a:r>
              <a:rPr lang="en-US" dirty="0" smtClean="0"/>
              <a:t>Similar to SSE</a:t>
            </a:r>
          </a:p>
          <a:p>
            <a:pPr lvl="2"/>
            <a:r>
              <a:rPr lang="en-US" dirty="0" smtClean="0"/>
              <a:t>Documented in 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420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-254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</a:rPr>
              <a:t>Programming with SSE3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5150"/>
            <a:ext cx="8307387" cy="5378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ea typeface="+mn-ea"/>
              </a:rPr>
              <a:t>XMM Registers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16 total, each 16 bytes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16 single-byte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8 16-bit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4 32-bit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4 single-precision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2 double-precision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1 single-precision float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1 double-precision float</a:t>
            </a:r>
          </a:p>
        </p:txBody>
      </p:sp>
      <p:grpSp>
        <p:nvGrpSpPr>
          <p:cNvPr id="39940" name="Group 20"/>
          <p:cNvGrpSpPr>
            <a:grpSpLocks/>
          </p:cNvGrpSpPr>
          <p:nvPr/>
        </p:nvGrpSpPr>
        <p:grpSpPr bwMode="auto">
          <a:xfrm>
            <a:off x="609600" y="1784350"/>
            <a:ext cx="7315200" cy="304800"/>
            <a:chOff x="768" y="864"/>
            <a:chExt cx="4608" cy="192"/>
          </a:xfrm>
        </p:grpSpPr>
        <p:sp>
          <p:nvSpPr>
            <p:cNvPr id="40063" name="Rectangle 4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4" name="Rectangle 5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5" name="Rectangle 6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6" name="Rectangle 7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7" name="Rectangle 8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8" name="Rectangle 9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9" name="Rectangle 10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0" name="Rectangle 11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1" name="Rectangle 12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2" name="Rectangle 13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3" name="Rectangle 14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4" name="Rectangle 15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5" name="Rectangle 16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6" name="Rectangle 17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7" name="Rectangle 18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8" name="Rectangle 19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09600" y="2492896"/>
            <a:ext cx="7315200" cy="304800"/>
            <a:chOff x="609600" y="2546350"/>
            <a:chExt cx="7315200" cy="304800"/>
          </a:xfrm>
        </p:grpSpPr>
        <p:grpSp>
          <p:nvGrpSpPr>
            <p:cNvPr id="39941" name="Group 21"/>
            <p:cNvGrpSpPr>
              <a:grpSpLocks/>
            </p:cNvGrpSpPr>
            <p:nvPr/>
          </p:nvGrpSpPr>
          <p:grpSpPr bwMode="auto">
            <a:xfrm>
              <a:off x="609600" y="2546350"/>
              <a:ext cx="7315200" cy="304800"/>
              <a:chOff x="768" y="864"/>
              <a:chExt cx="4608" cy="192"/>
            </a:xfrm>
          </p:grpSpPr>
          <p:sp>
            <p:nvSpPr>
              <p:cNvPr id="40047" name="Rectangle 2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8" name="Rectangle 2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9" name="Rectangle 2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0" name="Rectangle 2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1" name="Rectangle 2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2" name="Rectangle 2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3" name="Rectangle 2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4" name="Rectangle 2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5" name="Rectangle 3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6" name="Rectangle 3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7" name="Rectangle 3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8" name="Rectangle 3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9" name="Rectangle 3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0" name="Rectangle 3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1" name="Rectangle 3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2" name="Rectangle 3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45" name="Rectangle 89"/>
            <p:cNvSpPr>
              <a:spLocks noChangeArrowheads="1"/>
            </p:cNvSpPr>
            <p:nvPr/>
          </p:nvSpPr>
          <p:spPr bwMode="auto">
            <a:xfrm>
              <a:off x="609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6" name="Rectangle 90"/>
            <p:cNvSpPr>
              <a:spLocks noChangeArrowheads="1"/>
            </p:cNvSpPr>
            <p:nvPr/>
          </p:nvSpPr>
          <p:spPr bwMode="auto">
            <a:xfrm>
              <a:off x="1524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7" name="Rectangle 91"/>
            <p:cNvSpPr>
              <a:spLocks noChangeArrowheads="1"/>
            </p:cNvSpPr>
            <p:nvPr/>
          </p:nvSpPr>
          <p:spPr bwMode="auto">
            <a:xfrm>
              <a:off x="2438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8" name="Rectangle 92"/>
            <p:cNvSpPr>
              <a:spLocks noChangeArrowheads="1"/>
            </p:cNvSpPr>
            <p:nvPr/>
          </p:nvSpPr>
          <p:spPr bwMode="auto">
            <a:xfrm>
              <a:off x="33528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9" name="Rectangle 93"/>
            <p:cNvSpPr>
              <a:spLocks noChangeArrowheads="1"/>
            </p:cNvSpPr>
            <p:nvPr/>
          </p:nvSpPr>
          <p:spPr bwMode="auto">
            <a:xfrm>
              <a:off x="42672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0" name="Rectangle 94"/>
            <p:cNvSpPr>
              <a:spLocks noChangeArrowheads="1"/>
            </p:cNvSpPr>
            <p:nvPr/>
          </p:nvSpPr>
          <p:spPr bwMode="auto">
            <a:xfrm>
              <a:off x="5181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1" name="Rectangle 95"/>
            <p:cNvSpPr>
              <a:spLocks noChangeArrowheads="1"/>
            </p:cNvSpPr>
            <p:nvPr/>
          </p:nvSpPr>
          <p:spPr bwMode="auto">
            <a:xfrm>
              <a:off x="6096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2" name="Rectangle 96"/>
            <p:cNvSpPr>
              <a:spLocks noChangeArrowheads="1"/>
            </p:cNvSpPr>
            <p:nvPr/>
          </p:nvSpPr>
          <p:spPr bwMode="auto">
            <a:xfrm>
              <a:off x="7010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09600" y="3212976"/>
            <a:ext cx="7315200" cy="304800"/>
            <a:chOff x="609600" y="3308350"/>
            <a:chExt cx="7315200" cy="304800"/>
          </a:xfrm>
        </p:grpSpPr>
        <p:grpSp>
          <p:nvGrpSpPr>
            <p:cNvPr id="39942" name="Group 38"/>
            <p:cNvGrpSpPr>
              <a:grpSpLocks/>
            </p:cNvGrpSpPr>
            <p:nvPr/>
          </p:nvGrpSpPr>
          <p:grpSpPr bwMode="auto">
            <a:xfrm>
              <a:off x="609600" y="3308350"/>
              <a:ext cx="7315200" cy="304800"/>
              <a:chOff x="768" y="864"/>
              <a:chExt cx="4608" cy="192"/>
            </a:xfrm>
          </p:grpSpPr>
          <p:sp>
            <p:nvSpPr>
              <p:cNvPr id="40031" name="Rectangle 39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2" name="Rectangle 40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3" name="Rectangle 41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4" name="Rectangle 42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5" name="Rectangle 43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6" name="Rectangle 44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7" name="Rectangle 45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8" name="Rectangle 46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9" name="Rectangle 47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0" name="Rectangle 48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1" name="Rectangle 49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2" name="Rectangle 50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3" name="Rectangle 51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4" name="Rectangle 52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5" name="Rectangle 53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6" name="Rectangle 54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3" name="Rectangle 97"/>
            <p:cNvSpPr>
              <a:spLocks noChangeArrowheads="1"/>
            </p:cNvSpPr>
            <p:nvPr/>
          </p:nvSpPr>
          <p:spPr bwMode="auto">
            <a:xfrm>
              <a:off x="6096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4" name="Rectangle 98"/>
            <p:cNvSpPr>
              <a:spLocks noChangeArrowheads="1"/>
            </p:cNvSpPr>
            <p:nvPr/>
          </p:nvSpPr>
          <p:spPr bwMode="auto">
            <a:xfrm>
              <a:off x="24384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5" name="Rectangle 99"/>
            <p:cNvSpPr>
              <a:spLocks noChangeArrowheads="1"/>
            </p:cNvSpPr>
            <p:nvPr/>
          </p:nvSpPr>
          <p:spPr bwMode="auto">
            <a:xfrm>
              <a:off x="42672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6" name="Rectangle 100"/>
            <p:cNvSpPr>
              <a:spLocks noChangeArrowheads="1"/>
            </p:cNvSpPr>
            <p:nvPr/>
          </p:nvSpPr>
          <p:spPr bwMode="auto">
            <a:xfrm>
              <a:off x="60960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09600" y="4038600"/>
            <a:ext cx="7315200" cy="304800"/>
            <a:chOff x="609600" y="4070350"/>
            <a:chExt cx="7315200" cy="304800"/>
          </a:xfrm>
        </p:grpSpPr>
        <p:grpSp>
          <p:nvGrpSpPr>
            <p:cNvPr id="39943" name="Group 55"/>
            <p:cNvGrpSpPr>
              <a:grpSpLocks/>
            </p:cNvGrpSpPr>
            <p:nvPr/>
          </p:nvGrpSpPr>
          <p:grpSpPr bwMode="auto">
            <a:xfrm>
              <a:off x="609600" y="4070350"/>
              <a:ext cx="7315200" cy="304800"/>
              <a:chOff x="768" y="864"/>
              <a:chExt cx="4608" cy="192"/>
            </a:xfrm>
          </p:grpSpPr>
          <p:sp>
            <p:nvSpPr>
              <p:cNvPr id="40015" name="Rectangle 56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6" name="Rectangle 57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7" name="Rectangle 58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8" name="Rectangle 59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9" name="Rectangle 60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0" name="Rectangle 61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1" name="Rectangle 62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2" name="Rectangle 63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3" name="Rectangle 64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4" name="Rectangle 65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5" name="Rectangle 66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6" name="Rectangle 67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7" name="Rectangle 68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8" name="Rectangle 69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9" name="Rectangle 70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0" name="Rectangle 71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7" name="Rectangle 101"/>
            <p:cNvSpPr>
              <a:spLocks noChangeArrowheads="1"/>
            </p:cNvSpPr>
            <p:nvPr/>
          </p:nvSpPr>
          <p:spPr bwMode="auto">
            <a:xfrm>
              <a:off x="6096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8" name="Rectangle 102"/>
            <p:cNvSpPr>
              <a:spLocks noChangeArrowheads="1"/>
            </p:cNvSpPr>
            <p:nvPr/>
          </p:nvSpPr>
          <p:spPr bwMode="auto">
            <a:xfrm>
              <a:off x="24384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9" name="Rectangle 103"/>
            <p:cNvSpPr>
              <a:spLocks noChangeArrowheads="1"/>
            </p:cNvSpPr>
            <p:nvPr/>
          </p:nvSpPr>
          <p:spPr bwMode="auto">
            <a:xfrm>
              <a:off x="42672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Rectangle 104"/>
            <p:cNvSpPr>
              <a:spLocks noChangeArrowheads="1"/>
            </p:cNvSpPr>
            <p:nvPr/>
          </p:nvSpPr>
          <p:spPr bwMode="auto">
            <a:xfrm>
              <a:off x="60960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9600" y="4876800"/>
            <a:ext cx="7315200" cy="304800"/>
            <a:chOff x="609600" y="4832350"/>
            <a:chExt cx="7315200" cy="304800"/>
          </a:xfrm>
        </p:grpSpPr>
        <p:grpSp>
          <p:nvGrpSpPr>
            <p:cNvPr id="39944" name="Group 72"/>
            <p:cNvGrpSpPr>
              <a:grpSpLocks/>
            </p:cNvGrpSpPr>
            <p:nvPr/>
          </p:nvGrpSpPr>
          <p:grpSpPr bwMode="auto">
            <a:xfrm>
              <a:off x="609600" y="4832350"/>
              <a:ext cx="7315200" cy="304800"/>
              <a:chOff x="768" y="864"/>
              <a:chExt cx="4608" cy="192"/>
            </a:xfrm>
          </p:grpSpPr>
          <p:sp>
            <p:nvSpPr>
              <p:cNvPr id="39999" name="Rectangle 73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0" name="Rectangle 74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1" name="Rectangle 75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2" name="Rectangle 76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3" name="Rectangle 77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4" name="Rectangle 78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5" name="Rectangle 79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6" name="Rectangle 80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7" name="Rectangle 81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8" name="Rectangle 82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9" name="Rectangle 83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0" name="Rectangle 84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1" name="Rectangle 85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2" name="Rectangle 86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3" name="Rectangle 87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4" name="Rectangle 88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1" name="Rectangle 105"/>
            <p:cNvSpPr>
              <a:spLocks noChangeArrowheads="1"/>
            </p:cNvSpPr>
            <p:nvPr/>
          </p:nvSpPr>
          <p:spPr bwMode="auto">
            <a:xfrm>
              <a:off x="6096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Rectangle 109"/>
            <p:cNvSpPr>
              <a:spLocks noChangeArrowheads="1"/>
            </p:cNvSpPr>
            <p:nvPr/>
          </p:nvSpPr>
          <p:spPr bwMode="auto">
            <a:xfrm>
              <a:off x="42672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09600" y="5562600"/>
            <a:ext cx="7315200" cy="304800"/>
            <a:chOff x="609600" y="5638800"/>
            <a:chExt cx="7315200" cy="304800"/>
          </a:xfrm>
        </p:grpSpPr>
        <p:grpSp>
          <p:nvGrpSpPr>
            <p:cNvPr id="39963" name="Group 110"/>
            <p:cNvGrpSpPr>
              <a:grpSpLocks/>
            </p:cNvGrpSpPr>
            <p:nvPr/>
          </p:nvGrpSpPr>
          <p:grpSpPr bwMode="auto">
            <a:xfrm>
              <a:off x="609600" y="5638800"/>
              <a:ext cx="7315200" cy="304800"/>
              <a:chOff x="768" y="864"/>
              <a:chExt cx="4608" cy="192"/>
            </a:xfrm>
          </p:grpSpPr>
          <p:sp>
            <p:nvSpPr>
              <p:cNvPr id="39983" name="Rectangle 111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4" name="Rectangle 112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5" name="Rectangle 113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6" name="Rectangle 114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7" name="Rectangle 115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8" name="Rectangle 116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9" name="Rectangle 117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0" name="Rectangle 118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1" name="Rectangle 119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2" name="Rectangle 120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3" name="Rectangle 121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4" name="Rectangle 122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5" name="Rectangle 123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6" name="Rectangle 124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7" name="Rectangle 125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8" name="Rectangle 126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4" name="Rectangle 127"/>
            <p:cNvSpPr>
              <a:spLocks noChangeArrowheads="1"/>
            </p:cNvSpPr>
            <p:nvPr/>
          </p:nvSpPr>
          <p:spPr bwMode="auto">
            <a:xfrm>
              <a:off x="609600" y="563880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9600" y="6324600"/>
            <a:ext cx="7315200" cy="304800"/>
            <a:chOff x="609600" y="6324600"/>
            <a:chExt cx="7315200" cy="304800"/>
          </a:xfrm>
        </p:grpSpPr>
        <p:grpSp>
          <p:nvGrpSpPr>
            <p:cNvPr id="39965" name="Group 131"/>
            <p:cNvGrpSpPr>
              <a:grpSpLocks/>
            </p:cNvGrpSpPr>
            <p:nvPr/>
          </p:nvGrpSpPr>
          <p:grpSpPr bwMode="auto">
            <a:xfrm>
              <a:off x="609600" y="6324600"/>
              <a:ext cx="7315200" cy="304800"/>
              <a:chOff x="768" y="864"/>
              <a:chExt cx="4608" cy="192"/>
            </a:xfrm>
          </p:grpSpPr>
          <p:sp>
            <p:nvSpPr>
              <p:cNvPr id="39967" name="Rectangle 13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8" name="Rectangle 13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9" name="Rectangle 13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0" name="Rectangle 13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1" name="Rectangle 13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2" name="Rectangle 13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3" name="Rectangle 13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4" name="Rectangle 13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5" name="Rectangle 14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6" name="Rectangle 14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7" name="Rectangle 14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8" name="Rectangle 14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9" name="Rectangle 14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0" name="Rectangle 14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1" name="Rectangle 14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2" name="Rectangle 14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6" name="Rectangle 148"/>
            <p:cNvSpPr>
              <a:spLocks noChangeArrowheads="1"/>
            </p:cNvSpPr>
            <p:nvPr/>
          </p:nvSpPr>
          <p:spPr bwMode="auto">
            <a:xfrm>
              <a:off x="609600" y="632460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82923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-254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</a:rPr>
              <a:t>Scalar &amp; 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5150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Scalar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 smtClean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 smtClean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 smtClean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 smtClean="0"/>
              <a:t>Scalar Operations: Double Precision</a:t>
            </a:r>
          </a:p>
        </p:txBody>
      </p:sp>
      <p:grpSp>
        <p:nvGrpSpPr>
          <p:cNvPr id="40964" name="Group 332"/>
          <p:cNvGrpSpPr>
            <a:grpSpLocks/>
          </p:cNvGrpSpPr>
          <p:nvPr/>
        </p:nvGrpSpPr>
        <p:grpSpPr bwMode="auto">
          <a:xfrm>
            <a:off x="228600" y="685800"/>
            <a:ext cx="8880475" cy="1889125"/>
            <a:chOff x="144" y="432"/>
            <a:chExt cx="5594" cy="1190"/>
          </a:xfrm>
        </p:grpSpPr>
        <p:grpSp>
          <p:nvGrpSpPr>
            <p:cNvPr id="41084" name="Group 331"/>
            <p:cNvGrpSpPr>
              <a:grpSpLocks/>
            </p:cNvGrpSpPr>
            <p:nvPr/>
          </p:nvGrpSpPr>
          <p:grpSpPr bwMode="auto">
            <a:xfrm>
              <a:off x="144" y="672"/>
              <a:ext cx="4608" cy="192"/>
              <a:chOff x="144" y="672"/>
              <a:chExt cx="4608" cy="192"/>
            </a:xfrm>
          </p:grpSpPr>
          <p:grpSp>
            <p:nvGrpSpPr>
              <p:cNvPr id="41112" name="Group 55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768" y="864"/>
                <a:chExt cx="4608" cy="192"/>
              </a:xfrm>
            </p:grpSpPr>
            <p:sp>
              <p:nvSpPr>
                <p:cNvPr id="41114" name="Rectangle 56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5" name="Rectangle 57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6" name="Rectangle 58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7" name="Rectangle 59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8" name="Rectangle 60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9" name="Rectangle 61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0" name="Rectangle 62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1" name="Rectangle 63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2" name="Rectangle 64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3" name="Rectangle 65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4" name="Rectangle 66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5" name="Rectangle 67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6" name="Rectangle 68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7" name="Rectangle 69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8" name="Rectangle 70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29" name="Rectangle 71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113" name="Rectangle 101"/>
              <p:cNvSpPr>
                <a:spLocks noChangeArrowheads="1"/>
              </p:cNvSpPr>
              <p:nvPr/>
            </p:nvSpPr>
            <p:spPr bwMode="auto">
              <a:xfrm>
                <a:off x="144" y="672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85" name="Group 330"/>
            <p:cNvGrpSpPr>
              <a:grpSpLocks/>
            </p:cNvGrpSpPr>
            <p:nvPr/>
          </p:nvGrpSpPr>
          <p:grpSpPr bwMode="auto">
            <a:xfrm>
              <a:off x="144" y="1392"/>
              <a:ext cx="4608" cy="192"/>
              <a:chOff x="144" y="1392"/>
              <a:chExt cx="4608" cy="192"/>
            </a:xfrm>
          </p:grpSpPr>
          <p:grpSp>
            <p:nvGrpSpPr>
              <p:cNvPr id="41094" name="Group 148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768" y="864"/>
                <a:chExt cx="4608" cy="192"/>
              </a:xfrm>
            </p:grpSpPr>
            <p:sp>
              <p:nvSpPr>
                <p:cNvPr id="41096" name="Rectangle 149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7" name="Rectangle 150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8" name="Rectangle 151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9" name="Rectangle 152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0" name="Rectangle 153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1" name="Rectangle 154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2" name="Rectangle 155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3" name="Rectangle 156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4" name="Rectangle 157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5" name="Rectangle 158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6" name="Rectangle 159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7" name="Rectangle 160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8" name="Rectangle 161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09" name="Rectangle 162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0" name="Rectangle 163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111" name="Rectangle 164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95" name="Rectangle 165"/>
              <p:cNvSpPr>
                <a:spLocks noChangeArrowheads="1"/>
              </p:cNvSpPr>
              <p:nvPr/>
            </p:nvSpPr>
            <p:spPr bwMode="auto">
              <a:xfrm>
                <a:off x="144" y="1392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86" name="Group 174"/>
            <p:cNvGrpSpPr>
              <a:grpSpLocks/>
            </p:cNvGrpSpPr>
            <p:nvPr/>
          </p:nvGrpSpPr>
          <p:grpSpPr bwMode="auto">
            <a:xfrm>
              <a:off x="528" y="864"/>
              <a:ext cx="432" cy="528"/>
              <a:chOff x="720" y="864"/>
              <a:chExt cx="432" cy="528"/>
            </a:xfrm>
          </p:grpSpPr>
          <p:sp>
            <p:nvSpPr>
              <p:cNvPr id="41090" name="Oval 169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1091" name="Line 170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92" name="Line 171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93" name="Line 172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1087" name="Text Box 190"/>
            <p:cNvSpPr txBox="1">
              <a:spLocks noChangeArrowheads="1"/>
            </p:cNvSpPr>
            <p:nvPr/>
          </p:nvSpPr>
          <p:spPr bwMode="auto">
            <a:xfrm>
              <a:off x="4819" y="673"/>
              <a:ext cx="54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</a:t>
              </a:r>
              <a:r>
                <a:rPr lang="en-US" sz="2000" dirty="0" smtClean="0">
                  <a:latin typeface="Courier New" charset="0"/>
                </a:rPr>
                <a:t>xmm0</a:t>
              </a:r>
              <a:endParaRPr lang="en-US" sz="2000" dirty="0">
                <a:latin typeface="Courier New" charset="0"/>
              </a:endParaRPr>
            </a:p>
          </p:txBody>
        </p:sp>
        <p:sp>
          <p:nvSpPr>
            <p:cNvPr id="41088" name="Text Box 191"/>
            <p:cNvSpPr txBox="1">
              <a:spLocks noChangeArrowheads="1"/>
            </p:cNvSpPr>
            <p:nvPr/>
          </p:nvSpPr>
          <p:spPr bwMode="auto">
            <a:xfrm>
              <a:off x="4840" y="1370"/>
              <a:ext cx="54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</a:t>
              </a:r>
              <a:r>
                <a:rPr lang="en-US" sz="2000" dirty="0" smtClean="0">
                  <a:latin typeface="Courier New" charset="0"/>
                </a:rPr>
                <a:t>xmm1</a:t>
              </a:r>
              <a:endParaRPr lang="en-US" sz="2000" dirty="0">
                <a:latin typeface="Courier New" charset="0"/>
              </a:endParaRPr>
            </a:p>
          </p:txBody>
        </p:sp>
        <p:sp>
          <p:nvSpPr>
            <p:cNvPr id="41089" name="Text Box 192"/>
            <p:cNvSpPr txBox="1">
              <a:spLocks noChangeArrowheads="1"/>
            </p:cNvSpPr>
            <p:nvPr/>
          </p:nvSpPr>
          <p:spPr bwMode="auto">
            <a:xfrm>
              <a:off x="4032" y="432"/>
              <a:ext cx="170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 err="1">
                  <a:latin typeface="Courier New" charset="0"/>
                </a:rPr>
                <a:t>addss</a:t>
              </a:r>
              <a:r>
                <a:rPr lang="en-US" sz="2000" dirty="0">
                  <a:latin typeface="Courier New" charset="0"/>
                </a:rPr>
                <a:t> %</a:t>
              </a:r>
              <a:r>
                <a:rPr lang="en-US" sz="2000" dirty="0" smtClean="0">
                  <a:latin typeface="Courier New" charset="0"/>
                </a:rPr>
                <a:t>xmm0,</a:t>
              </a:r>
              <a:r>
                <a:rPr lang="en-US" sz="2000" dirty="0">
                  <a:latin typeface="Courier New" charset="0"/>
                </a:rPr>
                <a:t>%</a:t>
              </a:r>
              <a:r>
                <a:rPr lang="en-US" sz="2000" dirty="0" smtClean="0">
                  <a:latin typeface="Courier New" charset="0"/>
                </a:rPr>
                <a:t>xmm1</a:t>
              </a:r>
              <a:endParaRPr lang="en-US" sz="2000" dirty="0">
                <a:latin typeface="Courier New" charset="0"/>
              </a:endParaRPr>
            </a:p>
          </p:txBody>
        </p:sp>
      </p:grpSp>
      <p:grpSp>
        <p:nvGrpSpPr>
          <p:cNvPr id="40965" name="Group 194"/>
          <p:cNvGrpSpPr>
            <a:grpSpLocks/>
          </p:cNvGrpSpPr>
          <p:nvPr/>
        </p:nvGrpSpPr>
        <p:grpSpPr bwMode="auto">
          <a:xfrm>
            <a:off x="228600" y="2780928"/>
            <a:ext cx="8880475" cy="1889125"/>
            <a:chOff x="144" y="432"/>
            <a:chExt cx="5594" cy="1190"/>
          </a:xfrm>
        </p:grpSpPr>
        <p:grpSp>
          <p:nvGrpSpPr>
            <p:cNvPr id="41017" name="Group 195"/>
            <p:cNvGrpSpPr>
              <a:grpSpLocks/>
            </p:cNvGrpSpPr>
            <p:nvPr/>
          </p:nvGrpSpPr>
          <p:grpSpPr bwMode="auto">
            <a:xfrm>
              <a:off x="144" y="672"/>
              <a:ext cx="4608" cy="192"/>
              <a:chOff x="384" y="2564"/>
              <a:chExt cx="4608" cy="192"/>
            </a:xfrm>
          </p:grpSpPr>
          <p:grpSp>
            <p:nvGrpSpPr>
              <p:cNvPr id="41063" name="Group 196"/>
              <p:cNvGrpSpPr>
                <a:grpSpLocks/>
              </p:cNvGrpSpPr>
              <p:nvPr/>
            </p:nvGrpSpPr>
            <p:grpSpPr bwMode="auto">
              <a:xfrm>
                <a:off x="384" y="2564"/>
                <a:ext cx="4608" cy="192"/>
                <a:chOff x="768" y="864"/>
                <a:chExt cx="4608" cy="192"/>
              </a:xfrm>
            </p:grpSpPr>
            <p:sp>
              <p:nvSpPr>
                <p:cNvPr id="41068" name="Rectangle 197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9" name="Rectangle 198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0" name="Rectangle 199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1" name="Rectangle 200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2" name="Rectangle 201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3" name="Rectangle 202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4" name="Rectangle 203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5" name="Rectangle 204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6" name="Rectangle 205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7" name="Rectangle 206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8" name="Rectangle 207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79" name="Rectangle 208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80" name="Rectangle 209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81" name="Rectangle 210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82" name="Rectangle 211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83" name="Rectangle 212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64" name="Rectangle 213"/>
              <p:cNvSpPr>
                <a:spLocks noChangeArrowheads="1"/>
              </p:cNvSpPr>
              <p:nvPr/>
            </p:nvSpPr>
            <p:spPr bwMode="auto">
              <a:xfrm>
                <a:off x="384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65" name="Rectangle 214"/>
              <p:cNvSpPr>
                <a:spLocks noChangeArrowheads="1"/>
              </p:cNvSpPr>
              <p:nvPr/>
            </p:nvSpPr>
            <p:spPr bwMode="auto">
              <a:xfrm>
                <a:off x="1536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66" name="Rectangle 215"/>
              <p:cNvSpPr>
                <a:spLocks noChangeArrowheads="1"/>
              </p:cNvSpPr>
              <p:nvPr/>
            </p:nvSpPr>
            <p:spPr bwMode="auto">
              <a:xfrm>
                <a:off x="2688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67" name="Rectangle 216"/>
              <p:cNvSpPr>
                <a:spLocks noChangeArrowheads="1"/>
              </p:cNvSpPr>
              <p:nvPr/>
            </p:nvSpPr>
            <p:spPr bwMode="auto">
              <a:xfrm>
                <a:off x="3840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18" name="Group 217"/>
            <p:cNvGrpSpPr>
              <a:grpSpLocks/>
            </p:cNvGrpSpPr>
            <p:nvPr/>
          </p:nvGrpSpPr>
          <p:grpSpPr bwMode="auto">
            <a:xfrm>
              <a:off x="144" y="1392"/>
              <a:ext cx="4608" cy="192"/>
              <a:chOff x="384" y="2564"/>
              <a:chExt cx="4608" cy="192"/>
            </a:xfrm>
          </p:grpSpPr>
          <p:grpSp>
            <p:nvGrpSpPr>
              <p:cNvPr id="41042" name="Group 218"/>
              <p:cNvGrpSpPr>
                <a:grpSpLocks/>
              </p:cNvGrpSpPr>
              <p:nvPr/>
            </p:nvGrpSpPr>
            <p:grpSpPr bwMode="auto">
              <a:xfrm>
                <a:off x="384" y="2564"/>
                <a:ext cx="4608" cy="192"/>
                <a:chOff x="768" y="864"/>
                <a:chExt cx="4608" cy="192"/>
              </a:xfrm>
            </p:grpSpPr>
            <p:sp>
              <p:nvSpPr>
                <p:cNvPr id="41047" name="Rectangle 219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8" name="Rectangle 220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9" name="Rectangle 221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0" name="Rectangle 222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1" name="Rectangle 223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2" name="Rectangle 224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3" name="Rectangle 225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4" name="Rectangle 226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5" name="Rectangle 227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6" name="Rectangle 228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7" name="Rectangle 229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8" name="Rectangle 230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59" name="Rectangle 231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0" name="Rectangle 232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1" name="Rectangle 233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2" name="Rectangle 234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43" name="Rectangle 235"/>
              <p:cNvSpPr>
                <a:spLocks noChangeArrowheads="1"/>
              </p:cNvSpPr>
              <p:nvPr/>
            </p:nvSpPr>
            <p:spPr bwMode="auto">
              <a:xfrm>
                <a:off x="384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44" name="Rectangle 236"/>
              <p:cNvSpPr>
                <a:spLocks noChangeArrowheads="1"/>
              </p:cNvSpPr>
              <p:nvPr/>
            </p:nvSpPr>
            <p:spPr bwMode="auto">
              <a:xfrm>
                <a:off x="1536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45" name="Rectangle 237"/>
              <p:cNvSpPr>
                <a:spLocks noChangeArrowheads="1"/>
              </p:cNvSpPr>
              <p:nvPr/>
            </p:nvSpPr>
            <p:spPr bwMode="auto">
              <a:xfrm>
                <a:off x="2688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46" name="Rectangle 238"/>
              <p:cNvSpPr>
                <a:spLocks noChangeArrowheads="1"/>
              </p:cNvSpPr>
              <p:nvPr/>
            </p:nvSpPr>
            <p:spPr bwMode="auto">
              <a:xfrm>
                <a:off x="3840" y="2564"/>
                <a:ext cx="1152" cy="192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19" name="Group 239"/>
            <p:cNvGrpSpPr>
              <a:grpSpLocks/>
            </p:cNvGrpSpPr>
            <p:nvPr/>
          </p:nvGrpSpPr>
          <p:grpSpPr bwMode="auto">
            <a:xfrm>
              <a:off x="528" y="864"/>
              <a:ext cx="432" cy="528"/>
              <a:chOff x="720" y="864"/>
              <a:chExt cx="432" cy="528"/>
            </a:xfrm>
          </p:grpSpPr>
          <p:sp>
            <p:nvSpPr>
              <p:cNvPr id="41038" name="Oval 24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1039" name="Line 24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40" name="Line 24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41" name="Line 24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20" name="Group 244"/>
            <p:cNvGrpSpPr>
              <a:grpSpLocks/>
            </p:cNvGrpSpPr>
            <p:nvPr/>
          </p:nvGrpSpPr>
          <p:grpSpPr bwMode="auto">
            <a:xfrm>
              <a:off x="1680" y="864"/>
              <a:ext cx="432" cy="528"/>
              <a:chOff x="720" y="864"/>
              <a:chExt cx="432" cy="528"/>
            </a:xfrm>
          </p:grpSpPr>
          <p:sp>
            <p:nvSpPr>
              <p:cNvPr id="41034" name="Oval 24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1035" name="Line 24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36" name="Line 24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37" name="Line 24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21" name="Group 249"/>
            <p:cNvGrpSpPr>
              <a:grpSpLocks/>
            </p:cNvGrpSpPr>
            <p:nvPr/>
          </p:nvGrpSpPr>
          <p:grpSpPr bwMode="auto">
            <a:xfrm>
              <a:off x="2832" y="864"/>
              <a:ext cx="432" cy="528"/>
              <a:chOff x="720" y="864"/>
              <a:chExt cx="432" cy="528"/>
            </a:xfrm>
          </p:grpSpPr>
          <p:sp>
            <p:nvSpPr>
              <p:cNvPr id="41030" name="Oval 25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1031" name="Line 25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32" name="Line 25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33" name="Line 25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022" name="Group 254"/>
            <p:cNvGrpSpPr>
              <a:grpSpLocks/>
            </p:cNvGrpSpPr>
            <p:nvPr/>
          </p:nvGrpSpPr>
          <p:grpSpPr bwMode="auto">
            <a:xfrm>
              <a:off x="3984" y="864"/>
              <a:ext cx="432" cy="528"/>
              <a:chOff x="720" y="864"/>
              <a:chExt cx="432" cy="528"/>
            </a:xfrm>
          </p:grpSpPr>
          <p:sp>
            <p:nvSpPr>
              <p:cNvPr id="41026" name="Oval 25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1027" name="Line 25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28" name="Line 25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29" name="Line 25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1023" name="Text Box 259"/>
            <p:cNvSpPr txBox="1">
              <a:spLocks noChangeArrowheads="1"/>
            </p:cNvSpPr>
            <p:nvPr/>
          </p:nvSpPr>
          <p:spPr bwMode="auto">
            <a:xfrm>
              <a:off x="4819" y="673"/>
              <a:ext cx="54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%xmm0</a:t>
              </a:r>
            </a:p>
          </p:txBody>
        </p:sp>
        <p:sp>
          <p:nvSpPr>
            <p:cNvPr id="41024" name="Text Box 260"/>
            <p:cNvSpPr txBox="1">
              <a:spLocks noChangeArrowheads="1"/>
            </p:cNvSpPr>
            <p:nvPr/>
          </p:nvSpPr>
          <p:spPr bwMode="auto">
            <a:xfrm>
              <a:off x="4840" y="1370"/>
              <a:ext cx="54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%xmm1</a:t>
              </a:r>
            </a:p>
          </p:txBody>
        </p:sp>
        <p:sp>
          <p:nvSpPr>
            <p:cNvPr id="41025" name="Text Box 261"/>
            <p:cNvSpPr txBox="1">
              <a:spLocks noChangeArrowheads="1"/>
            </p:cNvSpPr>
            <p:nvPr/>
          </p:nvSpPr>
          <p:spPr bwMode="auto">
            <a:xfrm>
              <a:off x="4032" y="432"/>
              <a:ext cx="170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 err="1">
                  <a:latin typeface="Courier New" charset="0"/>
                </a:rPr>
                <a:t>addps</a:t>
              </a:r>
              <a:r>
                <a:rPr lang="en-US" sz="2000" dirty="0">
                  <a:latin typeface="Courier New" charset="0"/>
                </a:rPr>
                <a:t> %xmm0,%xmm1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28600" y="4924191"/>
            <a:ext cx="8881060" cy="1889185"/>
            <a:chOff x="228600" y="4924191"/>
            <a:chExt cx="8881060" cy="1889185"/>
          </a:xfrm>
        </p:grpSpPr>
        <p:grpSp>
          <p:nvGrpSpPr>
            <p:cNvPr id="40966" name="Group 264"/>
            <p:cNvGrpSpPr>
              <a:grpSpLocks/>
            </p:cNvGrpSpPr>
            <p:nvPr/>
          </p:nvGrpSpPr>
          <p:grpSpPr bwMode="auto">
            <a:xfrm>
              <a:off x="228600" y="5305191"/>
              <a:ext cx="7315200" cy="304800"/>
              <a:chOff x="768" y="864"/>
              <a:chExt cx="4608" cy="192"/>
            </a:xfrm>
          </p:grpSpPr>
          <p:sp>
            <p:nvSpPr>
              <p:cNvPr id="41001" name="Rectangle 265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2" name="Rectangle 266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3" name="Rectangle 267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4" name="Rectangle 268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5" name="Rectangle 269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6" name="Rectangle 270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7" name="Rectangle 271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8" name="Rectangle 272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9" name="Rectangle 273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0" name="Rectangle 274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1" name="Rectangle 275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2" name="Rectangle 276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3" name="Rectangle 277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4" name="Rectangle 278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5" name="Rectangle 279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16" name="Rectangle 280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0967" name="Rectangle 281"/>
            <p:cNvSpPr>
              <a:spLocks noChangeArrowheads="1"/>
            </p:cNvSpPr>
            <p:nvPr/>
          </p:nvSpPr>
          <p:spPr bwMode="auto">
            <a:xfrm>
              <a:off x="228600" y="5305191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40969" name="Group 286"/>
            <p:cNvGrpSpPr>
              <a:grpSpLocks/>
            </p:cNvGrpSpPr>
            <p:nvPr/>
          </p:nvGrpSpPr>
          <p:grpSpPr bwMode="auto">
            <a:xfrm>
              <a:off x="228600" y="6448191"/>
              <a:ext cx="7315200" cy="304800"/>
              <a:chOff x="768" y="864"/>
              <a:chExt cx="4608" cy="192"/>
            </a:xfrm>
          </p:grpSpPr>
          <p:sp>
            <p:nvSpPr>
              <p:cNvPr id="40985" name="Rectangle 287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6" name="Rectangle 288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7" name="Rectangle 289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8" name="Rectangle 290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9" name="Rectangle 291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0" name="Rectangle 292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1" name="Rectangle 293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2" name="Rectangle 294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3" name="Rectangle 295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4" name="Rectangle 296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5" name="Rectangle 297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6" name="Rectangle 298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7" name="Rectangle 299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8" name="Rectangle 300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99" name="Rectangle 301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000" name="Rectangle 302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0970" name="Rectangle 303"/>
            <p:cNvSpPr>
              <a:spLocks noChangeArrowheads="1"/>
            </p:cNvSpPr>
            <p:nvPr/>
          </p:nvSpPr>
          <p:spPr bwMode="auto">
            <a:xfrm>
              <a:off x="228600" y="6448191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40972" name="Group 335"/>
            <p:cNvGrpSpPr>
              <a:grpSpLocks/>
            </p:cNvGrpSpPr>
            <p:nvPr/>
          </p:nvGrpSpPr>
          <p:grpSpPr bwMode="auto">
            <a:xfrm>
              <a:off x="1752600" y="5609991"/>
              <a:ext cx="685800" cy="838200"/>
              <a:chOff x="528" y="3408"/>
              <a:chExt cx="432" cy="528"/>
            </a:xfrm>
          </p:grpSpPr>
          <p:sp>
            <p:nvSpPr>
              <p:cNvPr id="40981" name="Oval 308"/>
              <p:cNvSpPr>
                <a:spLocks noChangeArrowheads="1"/>
              </p:cNvSpPr>
              <p:nvPr/>
            </p:nvSpPr>
            <p:spPr bwMode="auto">
              <a:xfrm>
                <a:off x="624" y="3552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40982" name="Line 309"/>
              <p:cNvSpPr>
                <a:spLocks noChangeShapeType="1"/>
              </p:cNvSpPr>
              <p:nvPr/>
            </p:nvSpPr>
            <p:spPr bwMode="auto">
              <a:xfrm>
                <a:off x="528" y="3408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3" name="Line 310"/>
              <p:cNvSpPr>
                <a:spLocks noChangeShapeType="1"/>
              </p:cNvSpPr>
              <p:nvPr/>
            </p:nvSpPr>
            <p:spPr bwMode="auto">
              <a:xfrm flipV="1">
                <a:off x="528" y="3744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984" name="Line 311"/>
              <p:cNvSpPr>
                <a:spLocks noChangeShapeType="1"/>
              </p:cNvSpPr>
              <p:nvPr/>
            </p:nvSpPr>
            <p:spPr bwMode="auto">
              <a:xfrm rot="5400000" flipV="1">
                <a:off x="792" y="3768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0974" name="Text Box 327"/>
            <p:cNvSpPr txBox="1">
              <a:spLocks noChangeArrowheads="1"/>
            </p:cNvSpPr>
            <p:nvPr/>
          </p:nvSpPr>
          <p:spPr bwMode="auto">
            <a:xfrm>
              <a:off x="7650163" y="5306779"/>
              <a:ext cx="8619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%xmm0</a:t>
              </a:r>
            </a:p>
          </p:txBody>
        </p:sp>
        <p:sp>
          <p:nvSpPr>
            <p:cNvPr id="40975" name="Text Box 328"/>
            <p:cNvSpPr txBox="1">
              <a:spLocks noChangeArrowheads="1"/>
            </p:cNvSpPr>
            <p:nvPr/>
          </p:nvSpPr>
          <p:spPr bwMode="auto">
            <a:xfrm>
              <a:off x="7683500" y="6413266"/>
              <a:ext cx="8619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ourier New" charset="0"/>
                </a:rPr>
                <a:t>%xmm1</a:t>
              </a:r>
            </a:p>
          </p:txBody>
        </p:sp>
        <p:sp>
          <p:nvSpPr>
            <p:cNvPr id="40976" name="Text Box 329"/>
            <p:cNvSpPr txBox="1">
              <a:spLocks noChangeArrowheads="1"/>
            </p:cNvSpPr>
            <p:nvPr/>
          </p:nvSpPr>
          <p:spPr bwMode="auto">
            <a:xfrm>
              <a:off x="6400800" y="4924191"/>
              <a:ext cx="27088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000" dirty="0" err="1" smtClean="0">
                  <a:latin typeface="Courier New" charset="0"/>
                </a:rPr>
                <a:t>addsd</a:t>
              </a:r>
              <a:r>
                <a:rPr lang="en-US" sz="2000" dirty="0" smtClean="0">
                  <a:latin typeface="Courier New" charset="0"/>
                </a:rPr>
                <a:t> </a:t>
              </a:r>
              <a:r>
                <a:rPr lang="en-US" sz="2000" dirty="0">
                  <a:latin typeface="Courier New" charset="0"/>
                </a:rPr>
                <a:t>%xmm0,%xmm1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60216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FP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634877"/>
          </a:xfrm>
        </p:spPr>
        <p:txBody>
          <a:bodyPr/>
          <a:lstStyle/>
          <a:p>
            <a:r>
              <a:rPr lang="en-US" dirty="0" smtClean="0"/>
              <a:t>Arguments passed in </a:t>
            </a:r>
            <a:r>
              <a:rPr lang="en-US" dirty="0" smtClean="0">
                <a:latin typeface="Courier New"/>
                <a:cs typeface="Courier New"/>
              </a:rPr>
              <a:t>%xmm0</a:t>
            </a:r>
            <a:r>
              <a:rPr lang="en-US" dirty="0" smtClean="0"/>
              <a:t>, </a:t>
            </a:r>
            <a:r>
              <a:rPr lang="en-US" dirty="0">
                <a:latin typeface="Courier New"/>
                <a:cs typeface="Courier New"/>
              </a:rPr>
              <a:t>%</a:t>
            </a:r>
            <a:r>
              <a:rPr lang="en-US" dirty="0" smtClean="0">
                <a:latin typeface="Courier New"/>
                <a:cs typeface="Courier New"/>
              </a:rPr>
              <a:t>xmm1</a:t>
            </a:r>
            <a:r>
              <a:rPr lang="en-US" dirty="0" smtClean="0"/>
              <a:t>, ...</a:t>
            </a:r>
          </a:p>
          <a:p>
            <a:r>
              <a:rPr lang="en-US" dirty="0" smtClean="0"/>
              <a:t>Result returned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endParaRPr lang="en-US" dirty="0" smtClean="0"/>
          </a:p>
          <a:p>
            <a:r>
              <a:rPr lang="en-US" dirty="0" smtClean="0"/>
              <a:t>All XMM registers caller-saved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1867" y="3282042"/>
            <a:ext cx="4360133" cy="109388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>
                <a:latin typeface="Courier New" pitchFamily="-96" charset="0"/>
              </a:rPr>
              <a:t>float </a:t>
            </a:r>
            <a:r>
              <a:rPr lang="en-US" sz="1800" dirty="0" err="1">
                <a:latin typeface="Courier New" pitchFamily="-96" charset="0"/>
              </a:rPr>
              <a:t>fadd</a:t>
            </a:r>
            <a:r>
              <a:rPr lang="en-US" sz="1800" dirty="0">
                <a:latin typeface="Courier New" pitchFamily="-96" charset="0"/>
              </a:rPr>
              <a:t>(float x, float y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{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75059" y="3275150"/>
            <a:ext cx="4432141" cy="109388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>
                <a:latin typeface="Courier New" pitchFamily="-96" charset="0"/>
              </a:rPr>
              <a:t>double </a:t>
            </a:r>
            <a:r>
              <a:rPr lang="en-US" sz="1800" dirty="0" err="1">
                <a:latin typeface="Courier New" pitchFamily="-96" charset="0"/>
              </a:rPr>
              <a:t>dadd</a:t>
            </a:r>
            <a:r>
              <a:rPr lang="en-US" sz="1800" dirty="0">
                <a:latin typeface="Courier New" pitchFamily="-96" charset="0"/>
              </a:rPr>
              <a:t>(double x, double y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{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1867" y="4794210"/>
            <a:ext cx="4360133" cy="84459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# x in %xmm0, y in %xmm1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addss</a:t>
            </a:r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>
                <a:latin typeface="Courier New" pitchFamily="-96" charset="0"/>
              </a:rPr>
              <a:t>%xmm1, %xmm0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ret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75059" y="4794210"/>
            <a:ext cx="4360133" cy="84459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>
                <a:latin typeface="Courier New" pitchFamily="-96" charset="0"/>
              </a:rPr>
              <a:t> # x in %xmm0, y in %</a:t>
            </a:r>
            <a:r>
              <a:rPr lang="en-US" sz="1800" dirty="0" smtClean="0">
                <a:latin typeface="Courier New" pitchFamily="-96" charset="0"/>
              </a:rPr>
              <a:t>xmm1   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addsd</a:t>
            </a:r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>
                <a:latin typeface="Courier New" pitchFamily="-96" charset="0"/>
              </a:rPr>
              <a:t>%xmm1, %xmm0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ret</a:t>
            </a:r>
            <a:endParaRPr lang="en-US" sz="1800" dirty="0">
              <a:latin typeface="Courier New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5185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FP Memory Referencing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914400"/>
            <a:ext cx="8423597" cy="1944216"/>
          </a:xfrm>
        </p:spPr>
        <p:txBody>
          <a:bodyPr/>
          <a:lstStyle/>
          <a:p>
            <a:r>
              <a:rPr lang="en-US" dirty="0" smtClean="0"/>
              <a:t>Integer (and pointer) arguments passed in regular registers</a:t>
            </a:r>
          </a:p>
          <a:p>
            <a:r>
              <a:rPr lang="en-US" dirty="0" smtClean="0"/>
              <a:t>FP values passed in XMM registers</a:t>
            </a:r>
          </a:p>
          <a:p>
            <a:r>
              <a:rPr lang="en-US" dirty="0" smtClean="0"/>
              <a:t>Different </a:t>
            </a:r>
            <a:r>
              <a:rPr lang="en-US" dirty="0" err="1" smtClean="0"/>
              <a:t>mov</a:t>
            </a:r>
            <a:r>
              <a:rPr lang="en-US" dirty="0" smtClean="0"/>
              <a:t> instructions to move between XMM registers, and between memory and XMM registers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1867" y="3212976"/>
            <a:ext cx="4792181" cy="15924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ro-RO" sz="1800" dirty="0">
                <a:latin typeface="Courier New" pitchFamily="-96" charset="0"/>
              </a:rPr>
              <a:t>double dincr(double *p, double v</a:t>
            </a:r>
            <a:r>
              <a:rPr lang="ro-RO" sz="1800" dirty="0" smtClean="0">
                <a:latin typeface="Courier New" pitchFamily="-96" charset="0"/>
              </a:rPr>
              <a:t>)</a:t>
            </a:r>
          </a:p>
          <a:p>
            <a:pPr algn="l" eaLnBrk="0" hangingPunct="0"/>
            <a:r>
              <a:rPr lang="ro-RO" sz="1800" dirty="0" smtClean="0">
                <a:latin typeface="Courier New" pitchFamily="-96" charset="0"/>
              </a:rPr>
              <a:t>{</a:t>
            </a:r>
            <a:endParaRPr lang="ro-RO" sz="1800" dirty="0">
              <a:latin typeface="Courier New" pitchFamily="-96" charset="0"/>
            </a:endParaRPr>
          </a:p>
          <a:p>
            <a:pPr algn="l" eaLnBrk="0" hangingPunct="0"/>
            <a:r>
              <a:rPr lang="ro-RO" sz="1800" dirty="0">
                <a:latin typeface="Courier New" pitchFamily="-96" charset="0"/>
              </a:rPr>
              <a:t>    double x = *p;</a:t>
            </a:r>
          </a:p>
          <a:p>
            <a:pPr algn="l" eaLnBrk="0" hangingPunct="0"/>
            <a:r>
              <a:rPr lang="ro-RO" sz="1800" dirty="0">
                <a:latin typeface="Courier New" pitchFamily="-96" charset="0"/>
              </a:rPr>
              <a:t>    *p = x + v;</a:t>
            </a:r>
          </a:p>
          <a:p>
            <a:pPr algn="l" eaLnBrk="0" hangingPunct="0"/>
            <a:r>
              <a:rPr lang="ro-RO" sz="1800" dirty="0">
                <a:latin typeface="Courier New" pitchFamily="-96" charset="0"/>
              </a:rPr>
              <a:t>    return x;</a:t>
            </a:r>
          </a:p>
          <a:p>
            <a:pPr algn="l" eaLnBrk="0" hangingPunct="0"/>
            <a:r>
              <a:rPr lang="ro-RO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1867" y="5046261"/>
            <a:ext cx="6304349" cy="15924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# p in %</a:t>
            </a:r>
            <a:r>
              <a:rPr lang="en-US" sz="1800" dirty="0" err="1" smtClean="0">
                <a:latin typeface="Courier New" pitchFamily="-96" charset="0"/>
              </a:rPr>
              <a:t>rdi</a:t>
            </a:r>
            <a:r>
              <a:rPr lang="en-US" sz="1800" dirty="0" smtClean="0">
                <a:latin typeface="Courier New" pitchFamily="-96" charset="0"/>
              </a:rPr>
              <a:t>, v in %xmm0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movapd</a:t>
            </a: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>
                <a:latin typeface="Courier New" pitchFamily="-96" charset="0"/>
              </a:rPr>
              <a:t>%xmm0, %</a:t>
            </a:r>
            <a:r>
              <a:rPr lang="en-US" sz="1800" dirty="0" smtClean="0">
                <a:latin typeface="Courier New" pitchFamily="-96" charset="0"/>
              </a:rPr>
              <a:t>xmm1   # Copy v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movsd</a:t>
            </a:r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>
                <a:latin typeface="Courier New" pitchFamily="-96" charset="0"/>
              </a:rPr>
              <a:t>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), %</a:t>
            </a:r>
            <a:r>
              <a:rPr lang="en-US" sz="1800" dirty="0" smtClean="0">
                <a:latin typeface="Courier New" pitchFamily="-96" charset="0"/>
              </a:rPr>
              <a:t>xmm0  # x = *p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addsd</a:t>
            </a:r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>
                <a:latin typeface="Courier New" pitchFamily="-96" charset="0"/>
              </a:rPr>
              <a:t>%xmm0, %</a:t>
            </a:r>
            <a:r>
              <a:rPr lang="en-US" sz="1800" dirty="0" smtClean="0">
                <a:latin typeface="Courier New" pitchFamily="-96" charset="0"/>
              </a:rPr>
              <a:t>xmm1   # t = x + v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movsd</a:t>
            </a:r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>
                <a:latin typeface="Courier New" pitchFamily="-96" charset="0"/>
              </a:rPr>
              <a:t>%xmm1,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 smtClean="0">
                <a:latin typeface="Courier New" pitchFamily="-96" charset="0"/>
              </a:rPr>
              <a:t>)  # *p = t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17297046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Aspects of FP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21663" cy="4972050"/>
          </a:xfrm>
        </p:spPr>
        <p:txBody>
          <a:bodyPr/>
          <a:lstStyle/>
          <a:p>
            <a:r>
              <a:rPr lang="en-US" i="1" dirty="0" smtClean="0"/>
              <a:t>Lots</a:t>
            </a:r>
            <a:r>
              <a:rPr lang="en-US" dirty="0" smtClean="0"/>
              <a:t> of instructions</a:t>
            </a:r>
          </a:p>
          <a:p>
            <a:pPr lvl="1"/>
            <a:r>
              <a:rPr lang="en-US" dirty="0" smtClean="0"/>
              <a:t>Different operations, different formats, ...</a:t>
            </a:r>
          </a:p>
          <a:p>
            <a:r>
              <a:rPr lang="en-US" dirty="0" smtClean="0"/>
              <a:t>Floating-point comparisons</a:t>
            </a:r>
          </a:p>
          <a:p>
            <a:pPr lvl="1"/>
            <a:r>
              <a:rPr lang="en-US" dirty="0" smtClean="0"/>
              <a:t>Instructions </a:t>
            </a:r>
            <a:r>
              <a:rPr lang="en-US" b="1" dirty="0" err="1" smtClean="0">
                <a:latin typeface="Courier New"/>
                <a:cs typeface="Courier New"/>
              </a:rPr>
              <a:t>ucomiss</a:t>
            </a:r>
            <a:r>
              <a:rPr lang="en-US" dirty="0" smtClean="0"/>
              <a:t> and </a:t>
            </a:r>
            <a:r>
              <a:rPr lang="en-US" b="1" dirty="0" err="1" smtClean="0">
                <a:latin typeface="Courier New"/>
                <a:cs typeface="Courier New"/>
              </a:rPr>
              <a:t>ucomisd</a:t>
            </a:r>
            <a:endParaRPr lang="en-US" b="1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Set condition codes CF, ZF, and PF</a:t>
            </a:r>
          </a:p>
          <a:p>
            <a:r>
              <a:rPr lang="en-US" dirty="0" smtClean="0"/>
              <a:t>Using constant values</a:t>
            </a:r>
          </a:p>
          <a:p>
            <a:pPr lvl="1"/>
            <a:r>
              <a:rPr lang="en-US" dirty="0" smtClean="0"/>
              <a:t>Set XMM0 register to 0 with instruction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xorpd</a:t>
            </a:r>
            <a:r>
              <a:rPr lang="en-US" b="1" dirty="0" smtClean="0">
                <a:latin typeface="Courier New"/>
                <a:cs typeface="Courier New"/>
              </a:rPr>
              <a:t> %xmm0, %xmm0</a:t>
            </a:r>
          </a:p>
          <a:p>
            <a:pPr lvl="1"/>
            <a:r>
              <a:rPr lang="en-US" dirty="0" smtClean="0"/>
              <a:t>Others loaded from memory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774849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 smtClean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 smtClean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  <a:p>
            <a:r>
              <a:rPr lang="en-US" dirty="0" smtClean="0">
                <a:solidFill>
                  <a:srgbClr val="000000"/>
                </a:solidFill>
                <a:latin typeface="Calibri" pitchFamily="-96" charset="0"/>
              </a:rPr>
              <a:t>Floating Point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Calibri" pitchFamily="-96" charset="0"/>
              </a:rPr>
              <a:t>Data held and operated on in XMM registers</a:t>
            </a:r>
          </a:p>
        </p:txBody>
      </p:sp>
    </p:spTree>
    <p:extLst>
      <p:ext uri="{BB962C8B-B14F-4D97-AF65-F5344CB8AC3E}">
        <p14:creationId xmlns:p14="http://schemas.microsoft.com/office/powerpoint/2010/main" val="22915886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bytes in memory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585642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633267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581128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649391"/>
            <a:ext cx="6399213" cy="747712"/>
            <a:chOff x="2515700" y="4343402"/>
            <a:chExt cx="6399700" cy="747713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580488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40592" y="564949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+ 24</a:t>
              </a:r>
              <a:endParaRPr lang="en-US" sz="1600" b="0" i="1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29460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 err="1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</a:t>
            </a:r>
            <a:r>
              <a:rPr lang="en-US" sz="1800" dirty="0" smtClean="0">
                <a:latin typeface="Calibri" pitchFamily="-96" charset="0"/>
              </a:rPr>
              <a:t>+ 4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</a:t>
            </a:r>
            <a:r>
              <a:rPr lang="en-US" sz="1800" dirty="0" smtClean="0">
                <a:latin typeface="Calibri" pitchFamily="-96" charset="0"/>
              </a:rPr>
              <a:t>8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 smtClean="0">
                <a:latin typeface="Calibri" pitchFamily="-96" charset="0"/>
              </a:rPr>
              <a:t>5      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 </a:t>
            </a:r>
            <a:r>
              <a:rPr lang="en-US" sz="1800" dirty="0">
                <a:latin typeface="Calibri" pitchFamily="-96" charset="0"/>
              </a:rPr>
              <a:t>+ 4</a:t>
            </a:r>
            <a:r>
              <a:rPr lang="en-US" sz="1800" i="1" dirty="0">
                <a:latin typeface="Calibri" pitchFamily="-96" charset="0"/>
              </a:rPr>
              <a:t> </a:t>
            </a:r>
            <a:r>
              <a:rPr lang="en-US" sz="1800" i="1" dirty="0" err="1">
                <a:latin typeface="Calibri" pitchFamily="-96" charset="0"/>
              </a:rPr>
              <a:t>i</a:t>
            </a:r>
            <a:endParaRPr lang="en-US" sz="1800" i="1" dirty="0">
              <a:latin typeface="Calibri" pitchFamily="-96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int val[5];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5"/>
            <a:ext cx="5334000" cy="750888"/>
            <a:chOff x="2514600" y="3429000"/>
            <a:chExt cx="5334000" cy="771141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10494"/>
              <a:ext cx="396875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 dirty="0" err="1" smtClean="0">
                  <a:latin typeface="Calibri" pitchFamily="-96" charset="0"/>
                </a:rPr>
                <a:t>x</a:t>
              </a:r>
              <a:endParaRPr lang="en-US" sz="1800" b="0" i="1" dirty="0">
                <a:latin typeface="Calibri" pitchFamily="-96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 dirty="0" err="1">
                  <a:latin typeface="Calibri" pitchFamily="-96" charset="0"/>
                </a:rPr>
                <a:t>x</a:t>
              </a:r>
              <a:r>
                <a:rPr lang="en-US" sz="1800" b="0" i="1" dirty="0">
                  <a:latin typeface="Calibri" pitchFamily="-96" charset="0"/>
                </a:rPr>
                <a:t> </a:t>
              </a:r>
              <a:r>
                <a:rPr lang="en-US" sz="1800" b="0" dirty="0">
                  <a:latin typeface="Calibri" pitchFamily="-96" charset="0"/>
                </a:rPr>
                <a:t>+ 4</a:t>
              </a:r>
              <a:endParaRPr lang="en-US" sz="1800" b="0" i="1" dirty="0">
                <a:latin typeface="Calibri" pitchFamily="-96" charset="0"/>
              </a:endParaRP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+ 8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+ 12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+ 16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+ 20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66688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556250"/>
            <a:ext cx="8382000" cy="1377950"/>
          </a:xfrm>
        </p:spPr>
        <p:txBody>
          <a:bodyPr/>
          <a:lstStyle/>
          <a:p>
            <a:r>
              <a:rPr lang="en-US" sz="2000" smtClean="0">
                <a:latin typeface="Calibri" pitchFamily="-96" charset="0"/>
              </a:rPr>
              <a:t>Declaration “</a:t>
            </a:r>
            <a:r>
              <a:rPr lang="en-US" sz="2000" smtClean="0">
                <a:latin typeface="Courier New" pitchFamily="-96" charset="0"/>
              </a:rPr>
              <a:t>zip_dig cmu</a:t>
            </a:r>
            <a:r>
              <a:rPr lang="en-US" sz="2000" smtClean="0">
                <a:latin typeface="Calibri" pitchFamily="-96" charset="0"/>
              </a:rPr>
              <a:t>” equivalent to “</a:t>
            </a:r>
            <a:r>
              <a:rPr lang="en-US" sz="2000" smtClean="0">
                <a:latin typeface="Courier New" pitchFamily="-96" charset="0"/>
              </a:rPr>
              <a:t>int cmu[5]</a:t>
            </a:r>
            <a:r>
              <a:rPr lang="en-US" sz="2000" smtClean="0">
                <a:latin typeface="Calibri" pitchFamily="-96" charset="0"/>
              </a:rPr>
              <a:t>”</a:t>
            </a:r>
          </a:p>
          <a:p>
            <a:r>
              <a:rPr lang="en-US" sz="2000" smtClean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smtClean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000108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typedef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[ZLEN];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2932113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2979738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733800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781425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572000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ucb</a:t>
            </a:r>
            <a:r>
              <a:rPr lang="en-US" sz="1800" dirty="0" smtClean="0">
                <a:latin typeface="Courier New" pitchFamily="-96" charset="0"/>
              </a:rPr>
              <a:t>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619625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995637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3810000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 smtClean="0">
                <a:latin typeface="Calibri" pitchFamily="-96" charset="0"/>
              </a:rPr>
              <a:t>Register </a:t>
            </a:r>
            <a:r>
              <a:rPr lang="en-US" sz="2000" dirty="0" smtClean="0">
                <a:latin typeface="Courier New" pitchFamily="-96" charset="0"/>
              </a:rPr>
              <a:t>%</a:t>
            </a:r>
            <a:r>
              <a:rPr lang="en-US" sz="2000" dirty="0" err="1" smtClean="0">
                <a:latin typeface="Courier New" pitchFamily="-96" charset="0"/>
              </a:rPr>
              <a:t>rdi</a:t>
            </a:r>
            <a:r>
              <a:rPr lang="en-US" sz="2000" dirty="0" smtClean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 smtClean="0">
                <a:latin typeface="Calibri" pitchFamily="-96" charset="0"/>
              </a:rPr>
              <a:t>Register </a:t>
            </a:r>
            <a:r>
              <a:rPr lang="en-US" sz="2000" dirty="0" smtClean="0">
                <a:latin typeface="Courier New" pitchFamily="-96" charset="0"/>
              </a:rPr>
              <a:t>%</a:t>
            </a:r>
            <a:r>
              <a:rPr lang="en-US" sz="2000" dirty="0" err="1" smtClean="0">
                <a:latin typeface="Courier New" pitchFamily="-96" charset="0"/>
              </a:rPr>
              <a:t>rsi</a:t>
            </a:r>
            <a:r>
              <a:rPr lang="en-US" sz="2000" dirty="0" smtClean="0">
                <a:latin typeface="Calibri" pitchFamily="-96" charset="0"/>
              </a:rPr>
              <a:t> contains </a:t>
            </a:r>
            <a:br>
              <a:rPr lang="en-US" sz="2000" dirty="0" smtClean="0">
                <a:latin typeface="Calibri" pitchFamily="-96" charset="0"/>
              </a:rPr>
            </a:br>
            <a:r>
              <a:rPr lang="en-US" sz="2000" dirty="0" smtClean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 smtClean="0">
                <a:latin typeface="Calibri" pitchFamily="-96" charset="0"/>
              </a:rPr>
              <a:t>Desired digit at </a:t>
            </a:r>
            <a:br>
              <a:rPr lang="en-US" sz="2000" dirty="0" smtClean="0">
                <a:latin typeface="Calibri" pitchFamily="-96" charset="0"/>
              </a:rPr>
            </a:br>
            <a:r>
              <a:rPr lang="en-US" sz="2000" dirty="0" smtClean="0">
                <a:latin typeface="Courier New" pitchFamily="-96" charset="0"/>
              </a:rPr>
              <a:t>4*%</a:t>
            </a:r>
            <a:r>
              <a:rPr lang="en-US" sz="2000" dirty="0" err="1" smtClean="0">
                <a:latin typeface="Courier New" pitchFamily="-96" charset="0"/>
              </a:rPr>
              <a:t>rdi</a:t>
            </a:r>
            <a:r>
              <a:rPr lang="en-US" sz="2000" dirty="0" smtClean="0">
                <a:latin typeface="Courier New" pitchFamily="-96" charset="0"/>
              </a:rPr>
              <a:t> + %</a:t>
            </a:r>
            <a:r>
              <a:rPr lang="en-US" sz="2000" dirty="0" err="1" smtClean="0">
                <a:latin typeface="Courier New" pitchFamily="-96" charset="0"/>
              </a:rPr>
              <a:t>rsi</a:t>
            </a:r>
            <a:endParaRPr lang="en-US" sz="2000" dirty="0" smtClean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 smtClean="0">
                <a:latin typeface="Calibri" pitchFamily="-96" charset="0"/>
              </a:rPr>
              <a:t>Use memory reference </a:t>
            </a:r>
            <a:r>
              <a:rPr lang="en-US" sz="2000" dirty="0" smtClean="0">
                <a:latin typeface="Courier New" pitchFamily="-96" charset="0"/>
              </a:rPr>
              <a:t>(%rdi,%rsi,4)</a:t>
            </a:r>
            <a:endParaRPr lang="en-US" sz="2000" dirty="0" smtClean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684910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get_digit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digit)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return z[</a:t>
            </a:r>
            <a:r>
              <a:rPr lang="en-US" sz="1800" dirty="0" smtClean="0">
                <a:latin typeface="Courier New" pitchFamily="-96" charset="0"/>
              </a:rPr>
              <a:t>digit]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304800" y="4876800"/>
            <a:ext cx="5334000" cy="84459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</a:t>
            </a:r>
            <a:r>
              <a:rPr lang="en-US" sz="1800" dirty="0" smtClean="0">
                <a:latin typeface="Courier New" pitchFamily="-96" charset="0"/>
              </a:rPr>
              <a:t>%</a:t>
            </a:r>
            <a:r>
              <a:rPr lang="en-US" sz="1800" dirty="0" err="1" smtClean="0">
                <a:latin typeface="Courier New" pitchFamily="-96" charset="0"/>
              </a:rPr>
              <a:t>rdi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= z</a:t>
            </a:r>
          </a:p>
          <a:p>
            <a:pPr algn="l"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</a:t>
            </a:r>
            <a:r>
              <a:rPr lang="en-US" sz="1800" dirty="0" smtClean="0">
                <a:latin typeface="Courier New" pitchFamily="-96" charset="0"/>
              </a:rPr>
              <a:t>%</a:t>
            </a:r>
            <a:r>
              <a:rPr lang="en-US" sz="1800" dirty="0" err="1" smtClean="0">
                <a:latin typeface="Courier New" pitchFamily="-96" charset="0"/>
              </a:rPr>
              <a:t>rsi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= </a:t>
            </a:r>
            <a:r>
              <a:rPr lang="en-US" sz="1800" dirty="0" smtClean="0">
                <a:latin typeface="Courier New" pitchFamily="-96" charset="0"/>
              </a:rPr>
              <a:t>digit</a:t>
            </a:r>
            <a:endParaRPr lang="cs-CZ" sz="1800" dirty="0">
              <a:latin typeface="Courier New" pitchFamily="-96" charset="0"/>
            </a:endParaRPr>
          </a:p>
          <a:p>
            <a:pPr algn="l" eaLnBrk="0" hangingPunct="0">
              <a:tabLst>
                <a:tab pos="342900" algn="l"/>
                <a:tab pos="2628900" algn="l"/>
              </a:tabLst>
            </a:pPr>
            <a:r>
              <a:rPr lang="cs-CZ" sz="1800" dirty="0" err="1" smtClean="0">
                <a:latin typeface="Courier New" pitchFamily="-96" charset="0"/>
              </a:rPr>
              <a:t>movl</a:t>
            </a:r>
            <a:r>
              <a:rPr lang="cs-CZ" sz="1800" dirty="0" smtClean="0">
                <a:latin typeface="Courier New" pitchFamily="-96" charset="0"/>
              </a:rPr>
              <a:t> (</a:t>
            </a:r>
            <a:r>
              <a:rPr lang="cs-CZ" sz="1800" dirty="0">
                <a:latin typeface="Courier New" pitchFamily="-96" charset="0"/>
              </a:rPr>
              <a:t>%rdi,%rsi,4), %</a:t>
            </a:r>
            <a:r>
              <a:rPr lang="cs-CZ" sz="1800" dirty="0" err="1">
                <a:latin typeface="Courier New" pitchFamily="-96" charset="0"/>
              </a:rPr>
              <a:t>eax</a:t>
            </a: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>
                <a:latin typeface="Courier New" pitchFamily="-96" charset="0"/>
              </a:rPr>
              <a:t># z[</a:t>
            </a:r>
            <a:r>
              <a:rPr lang="en-US" sz="1800" dirty="0" smtClean="0">
                <a:latin typeface="Courier New" pitchFamily="-96" charset="0"/>
              </a:rPr>
              <a:t>digit]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alibri" pitchFamily="-96" charset="0"/>
              </a:rPr>
              <a:t>IA32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57222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58968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$0,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   #   i = 0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L3               # 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                  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$1, (%rdi,%rax,</a:t>
            </a:r>
            <a:r>
              <a:rPr lang="cs-CZ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4) #   z[i]++</a:t>
            </a:r>
            <a:endParaRPr lang="cs-CZ" sz="1800" dirty="0">
              <a:solidFill>
                <a:srgbClr val="FF0000"/>
              </a:solidFill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$1,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   #   i++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                  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$4,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   #   i:4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L4               # 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</a:t>
            </a:r>
            <a:r>
              <a:rPr lang="en-US" dirty="0" smtClean="0">
                <a:latin typeface="Calibri" pitchFamily="-96" charset="0"/>
              </a:rPr>
              <a:t>Example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ZLEN;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z[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]++;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0178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  </a:t>
            </a:r>
            <a:r>
              <a:rPr lang="en-US" b="1">
                <a:latin typeface="Courier New" pitchFamily="-96" charset="0"/>
              </a:rPr>
              <a:t>A</a:t>
            </a:r>
            <a:r>
              <a:rPr lang="en-US">
                <a:latin typeface="Courier New" pitchFamily="-96" charset="0"/>
              </a:rPr>
              <a:t>[</a:t>
            </a:r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ourier New" pitchFamily="-96" charset="0"/>
              </a:rPr>
              <a:t>][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ourier New" pitchFamily="-96" charset="0"/>
              </a:rPr>
              <a:t>];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2D array of data type </a:t>
            </a:r>
            <a:r>
              <a:rPr lang="en-US" i="1">
                <a:latin typeface="Calibri" pitchFamily="-96" charset="0"/>
              </a:rPr>
              <a:t>T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rows,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columns</a:t>
            </a:r>
          </a:p>
          <a:p>
            <a:pPr lvl="1"/>
            <a:r>
              <a:rPr lang="en-US">
                <a:latin typeface="Calibri" pitchFamily="-96" charset="0"/>
              </a:rPr>
              <a:t>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element requires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 bytes</a:t>
            </a:r>
          </a:p>
          <a:p>
            <a:r>
              <a:rPr lang="en-US">
                <a:latin typeface="Calibri" pitchFamily="-96" charset="0"/>
              </a:rPr>
              <a:t>Array Size</a:t>
            </a: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* 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r>
              <a:rPr lang="en-US">
                <a:latin typeface="Calibri" pitchFamily="-96" charset="0"/>
              </a:rPr>
              <a:t>Arrangement</a:t>
            </a:r>
          </a:p>
          <a:p>
            <a:pPr lvl="1"/>
            <a:r>
              <a:rPr lang="en-US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85775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  <p:extLst>
      <p:ext uri="{BB962C8B-B14F-4D97-AF65-F5344CB8AC3E}">
        <p14:creationId xmlns:p14="http://schemas.microsoft.com/office/powerpoint/2010/main" val="27407974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24656</TotalTime>
  <Pages>35</Pages>
  <Words>3032</Words>
  <Application>Microsoft Office PowerPoint</Application>
  <PresentationFormat>Letter Paper (8.5x11 in)</PresentationFormat>
  <Paragraphs>860</Paragraphs>
  <Slides>37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54" baseType="lpstr">
      <vt:lpstr>ＭＳ Ｐゴシック</vt:lpstr>
      <vt:lpstr>Arial Narrow</vt:lpstr>
      <vt:lpstr>Calibri</vt:lpstr>
      <vt:lpstr>Calibri Bold</vt:lpstr>
      <vt:lpstr>Calibri Bold Italic</vt:lpstr>
      <vt:lpstr>Century Gothic</vt:lpstr>
      <vt:lpstr>Courier</vt:lpstr>
      <vt:lpstr>Courier New</vt:lpstr>
      <vt:lpstr>Courier New Bold</vt:lpstr>
      <vt:lpstr>Helvetica</vt:lpstr>
      <vt:lpstr>Lucida Grande</vt:lpstr>
      <vt:lpstr>Monaco</vt:lpstr>
      <vt:lpstr>Times New Roman</vt:lpstr>
      <vt:lpstr>Wingdings</vt:lpstr>
      <vt:lpstr>Wingdings 2</vt:lpstr>
      <vt:lpstr>ヒラギノ角ゴ ProN W6</vt:lpstr>
      <vt:lpstr>white212</vt:lpstr>
      <vt:lpstr>Lecture 08 Aggregate Data               </vt:lpstr>
      <vt:lpstr>Today</vt:lpstr>
      <vt:lpstr>Counting things</vt:lpstr>
      <vt:lpstr>Array Allocation</vt:lpstr>
      <vt:lpstr>Array Access</vt:lpstr>
      <vt:lpstr>Array Example</vt:lpstr>
      <vt:lpstr>Array Accessing Example</vt:lpstr>
      <vt:lpstr>Array Loop Example</vt:lpstr>
      <vt:lpstr>Multidimensional (Nested) Arrays</vt:lpstr>
      <vt:lpstr>Nested Array Example</vt:lpstr>
      <vt:lpstr>Nested Array Row Access</vt:lpstr>
      <vt:lpstr>Nested Array Element Access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Structure Representation</vt:lpstr>
      <vt:lpstr>Generating Pointer to Structure Member</vt:lpstr>
      <vt:lpstr>Following Linked List</vt:lpstr>
      <vt:lpstr>Structures &amp; Alignment</vt:lpstr>
      <vt:lpstr>Alignment Principles</vt:lpstr>
      <vt:lpstr>Specific Cases of Alignment (x86-64)</vt:lpstr>
      <vt:lpstr>Satisfying Alignment with Structures</vt:lpstr>
      <vt:lpstr>Meeting Overall Alignment Requirement</vt:lpstr>
      <vt:lpstr>Arrays of Structures</vt:lpstr>
      <vt:lpstr>Accessing Array Elements</vt:lpstr>
      <vt:lpstr>Saving Space</vt:lpstr>
      <vt:lpstr>Today</vt:lpstr>
      <vt:lpstr>Background</vt:lpstr>
      <vt:lpstr>Programming with SSE3</vt:lpstr>
      <vt:lpstr>Scalar &amp; SIMD Operations</vt:lpstr>
      <vt:lpstr>FP Basics</vt:lpstr>
      <vt:lpstr>FP Memory Referencing</vt:lpstr>
      <vt:lpstr>Other Aspects of FP Code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mmm</cp:lastModifiedBy>
  <cp:revision>296</cp:revision>
  <cp:lastPrinted>2016-02-22T20:45:47Z</cp:lastPrinted>
  <dcterms:created xsi:type="dcterms:W3CDTF">1998-08-11T09:19:24Z</dcterms:created>
  <dcterms:modified xsi:type="dcterms:W3CDTF">2018-02-15T01:40:36Z</dcterms:modified>
</cp:coreProperties>
</file>