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57"/>
  </p:notesMasterIdLst>
  <p:handoutMasterIdLst>
    <p:handoutMasterId r:id="rId58"/>
  </p:handoutMasterIdLst>
  <p:sldIdLst>
    <p:sldId id="453" r:id="rId2"/>
    <p:sldId id="615" r:id="rId3"/>
    <p:sldId id="562" r:id="rId4"/>
    <p:sldId id="563" r:id="rId5"/>
    <p:sldId id="564" r:id="rId6"/>
    <p:sldId id="565" r:id="rId7"/>
    <p:sldId id="566" r:id="rId8"/>
    <p:sldId id="567" r:id="rId9"/>
    <p:sldId id="568" r:id="rId10"/>
    <p:sldId id="569" r:id="rId11"/>
    <p:sldId id="570" r:id="rId12"/>
    <p:sldId id="571" r:id="rId13"/>
    <p:sldId id="572" r:id="rId14"/>
    <p:sldId id="573" r:id="rId15"/>
    <p:sldId id="574" r:id="rId16"/>
    <p:sldId id="575" r:id="rId17"/>
    <p:sldId id="576" r:id="rId18"/>
    <p:sldId id="577" r:id="rId19"/>
    <p:sldId id="578" r:id="rId20"/>
    <p:sldId id="579" r:id="rId21"/>
    <p:sldId id="580" r:id="rId22"/>
    <p:sldId id="581" r:id="rId23"/>
    <p:sldId id="582" r:id="rId24"/>
    <p:sldId id="583" r:id="rId25"/>
    <p:sldId id="584" r:id="rId26"/>
    <p:sldId id="585" r:id="rId27"/>
    <p:sldId id="586" r:id="rId28"/>
    <p:sldId id="587" r:id="rId29"/>
    <p:sldId id="588" r:id="rId30"/>
    <p:sldId id="589" r:id="rId31"/>
    <p:sldId id="590" r:id="rId32"/>
    <p:sldId id="591" r:id="rId33"/>
    <p:sldId id="592" r:id="rId34"/>
    <p:sldId id="593" r:id="rId35"/>
    <p:sldId id="594" r:id="rId36"/>
    <p:sldId id="595" r:id="rId37"/>
    <p:sldId id="596" r:id="rId38"/>
    <p:sldId id="597" r:id="rId39"/>
    <p:sldId id="598" r:id="rId40"/>
    <p:sldId id="599" r:id="rId41"/>
    <p:sldId id="600" r:id="rId42"/>
    <p:sldId id="601" r:id="rId43"/>
    <p:sldId id="602" r:id="rId44"/>
    <p:sldId id="603" r:id="rId45"/>
    <p:sldId id="604" r:id="rId46"/>
    <p:sldId id="605" r:id="rId47"/>
    <p:sldId id="606" r:id="rId48"/>
    <p:sldId id="607" r:id="rId49"/>
    <p:sldId id="608" r:id="rId50"/>
    <p:sldId id="609" r:id="rId51"/>
    <p:sldId id="610" r:id="rId52"/>
    <p:sldId id="611" r:id="rId53"/>
    <p:sldId id="612" r:id="rId54"/>
    <p:sldId id="613" r:id="rId55"/>
    <p:sldId id="614" r:id="rId56"/>
  </p:sldIdLst>
  <p:sldSz cx="9144000" cy="6858000" type="letter"/>
  <p:notesSz cx="9305925" cy="70199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1" userDrawn="1">
          <p15:clr>
            <a:srgbClr val="A4A3A4"/>
          </p15:clr>
        </p15:guide>
        <p15:guide id="2" pos="29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75" d="100"/>
          <a:sy n="75" d="100"/>
        </p:scale>
        <p:origin x="44" y="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54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11"/>
        <p:guide pos="29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130662" y="6686297"/>
            <a:ext cx="766103" cy="256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748" tIns="44673" rIns="87748" bIns="44673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200" b="0"/>
              <a:t>Page </a:t>
            </a:r>
            <a:fld id="{94936AB4-4E5A-4A01-8D52-307D1F744325}" type="slidenum">
              <a:rPr lang="en-US" altLang="en-US" sz="1200" b="0"/>
              <a:pPr/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45114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40175" y="3336292"/>
            <a:ext cx="6825576" cy="31580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40" tIns="44673" rIns="90940" bIns="446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0537" y="6686297"/>
            <a:ext cx="809428" cy="256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748" tIns="44673" rIns="87748" bIns="44673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4618DC24-DEF0-4FB0-BF4B-476321B678FB}" type="slidenum">
              <a:rPr lang="en-US" altLang="en-US" sz="1200" b="0">
                <a:latin typeface="Century Gothic" panose="020B0502020202020204" pitchFamily="34" charset="0"/>
              </a:rPr>
              <a:pPr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3538" y="530225"/>
            <a:ext cx="3497262" cy="2624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904371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884961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6456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0911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833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996944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1250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1459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7900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41393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762797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7508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5612DCF2-11E9-4F25-B032-1EDB5803D019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6857766" y="6553200"/>
            <a:ext cx="2084856" cy="28622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400" b="0" dirty="0">
                <a:solidFill>
                  <a:schemeClr val="hlink"/>
                </a:solidFill>
              </a:rPr>
              <a:t>CSCE 212H Spring </a:t>
            </a:r>
            <a:r>
              <a:rPr lang="en-US" sz="1400" b="0" dirty="0" smtClean="0">
                <a:solidFill>
                  <a:schemeClr val="hlink"/>
                </a:solidFill>
              </a:rPr>
              <a:t>2018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•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400" dirty="0" smtClean="0"/>
              <a:t>Lecture </a:t>
            </a:r>
            <a:r>
              <a:rPr lang="en-US" sz="3400" dirty="0" smtClean="0"/>
              <a:t>7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Procedures</a:t>
            </a:r>
            <a:br>
              <a:rPr lang="en-US" sz="3400" dirty="0" smtClean="0"/>
            </a:br>
            <a:r>
              <a:rPr lang="en-US" sz="3400" dirty="0" smtClean="0"/>
              <a:t> 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200400"/>
            <a:ext cx="5718175" cy="2981325"/>
          </a:xfrm>
        </p:spPr>
        <p:txBody>
          <a:bodyPr lIns="90487" tIns="44450" rIns="90487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Procedures</a:t>
            </a:r>
            <a:endParaRPr lang="en-US" sz="1800" dirty="0" smtClean="0"/>
          </a:p>
          <a:p>
            <a:pPr lvl="1" eaLnBrk="1" hangingPunct="1">
              <a:defRPr/>
            </a:pPr>
            <a:r>
              <a:rPr lang="en-US" dirty="0" err="1" smtClean="0"/>
              <a:t>Datalab</a:t>
            </a:r>
            <a:r>
              <a:rPr lang="en-US" dirty="0" smtClean="0"/>
              <a:t> comments</a:t>
            </a:r>
          </a:p>
          <a:p>
            <a:pPr lvl="2" eaLnBrk="1" hangingPunct="1">
              <a:defRPr/>
            </a:pPr>
            <a:r>
              <a:rPr lang="en-US" dirty="0" smtClean="0"/>
              <a:t>Vim, </a:t>
            </a:r>
            <a:r>
              <a:rPr lang="en-US" dirty="0" err="1" smtClean="0"/>
              <a:t>gedit</a:t>
            </a: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47713" y="6500813"/>
            <a:ext cx="2008562" cy="3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February 13,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87400" y="762000"/>
            <a:ext cx="779621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CSCE 212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r>
              <a:rPr lang="en-US" dirty="0" smtClean="0">
                <a:solidFill>
                  <a:srgbClr val="980002"/>
                </a:solidFill>
              </a:rPr>
              <a:t>Procedure </a:t>
            </a:r>
            <a:r>
              <a:rPr lang="en-US" dirty="0">
                <a:solidFill>
                  <a:srgbClr val="980002"/>
                </a:solidFill>
              </a:rPr>
              <a:t>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  <p:extLst>
      <p:ext uri="{BB962C8B-B14F-4D97-AF65-F5344CB8AC3E}">
        <p14:creationId xmlns:p14="http://schemas.microsoft.com/office/powerpoint/2010/main" val="32546259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Example #1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0x400544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572000" y="2362200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1717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Example #2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4038600" y="3695700"/>
            <a:ext cx="22098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" name="Group 4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7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4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5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1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3213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Example #3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0x400557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2362200" y="3695700"/>
            <a:ext cx="3886200" cy="1562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1" name="Group 20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4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5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6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7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8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23665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Example #4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2099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 smtClean="0">
                <a:solidFill>
                  <a:srgbClr val="7F7F7F"/>
                </a:solidFill>
              </a:rPr>
              <a:t>Passing data</a:t>
            </a:r>
          </a:p>
          <a:p>
            <a:pPr lvl="2"/>
            <a:r>
              <a:rPr lang="en-US" b="1" dirty="0" smtClean="0"/>
              <a:t>Managing local data</a:t>
            </a:r>
          </a:p>
          <a:p>
            <a:pPr lvl="1"/>
            <a:r>
              <a:rPr lang="en-US" b="1" dirty="0" smtClean="0">
                <a:solidFill>
                  <a:srgbClr val="7F7F7F"/>
                </a:solidFill>
              </a:rPr>
              <a:t>Illustrations of Recursion &amp; Pointers</a:t>
            </a: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7017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</a:t>
            </a:r>
            <a:r>
              <a:rPr lang="en-US" dirty="0" smtClean="0"/>
              <a:t>Data </a:t>
            </a:r>
            <a:r>
              <a:rPr lang="en-US" dirty="0"/>
              <a:t>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First 6 arguments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Return value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041775" cy="334963"/>
          </a:xfrm>
        </p:spPr>
        <p:txBody>
          <a:bodyPr/>
          <a:lstStyle/>
          <a:p>
            <a:r>
              <a:rPr lang="en-US" dirty="0" smtClean="0"/>
              <a:t>Only allocate stack space when needed</a:t>
            </a:r>
            <a:endParaRPr lang="en-US" dirty="0"/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7912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7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 smtClean="0"/>
                <a:t>• •</a:t>
              </a:r>
              <a:r>
                <a:rPr lang="en-US" sz="2400" dirty="0"/>
                <a:t> </a:t>
              </a:r>
              <a:r>
                <a:rPr lang="en-US" sz="2400" dirty="0" smtClean="0"/>
                <a:t>•</a:t>
              </a:r>
              <a:endParaRPr lang="en-US" sz="2400" dirty="0"/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i="1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n</a:t>
              </a:r>
              <a:endParaRPr lang="en-US" sz="1800" i="1" dirty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 smtClean="0"/>
                <a:t>• •</a:t>
              </a:r>
              <a:r>
                <a:rPr lang="en-US" sz="2400" dirty="0"/>
                <a:t> </a:t>
              </a:r>
              <a:r>
                <a:rPr lang="en-US" sz="2400" dirty="0" smtClean="0"/>
                <a:t>•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345161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</a:t>
            </a:r>
            <a:br>
              <a:rPr lang="en-US" dirty="0" smtClean="0"/>
            </a:b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a, long 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 = a * b;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1524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%rdi,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</a:p>
          <a:p>
            <a:pPr algn="l"/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400553:  imul  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%rsi,%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* b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	# Return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x in %rdi, y in %rsi, dest in %rdx</a:t>
            </a:r>
          </a:p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</a:t>
            </a:r>
            <a:r>
              <a:rPr lang="en-US" sz="1800" b="1" dirty="0" smtClean="0"/>
              <a:t>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</a:t>
            </a:r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	# mult2(x,y)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sk-SK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</a:t>
            </a: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mov    %rax,(%rbx)	# Save at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</a:t>
            </a:r>
            <a:r>
              <a:rPr lang="en-US" sz="1800" b="1" dirty="0" smtClean="0"/>
              <a:t>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3821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 smtClean="0">
                <a:solidFill>
                  <a:srgbClr val="7F7F7F"/>
                </a:solidFill>
              </a:rPr>
              <a:t>Passing data</a:t>
            </a:r>
          </a:p>
          <a:p>
            <a:pPr lvl="2"/>
            <a:r>
              <a:rPr lang="en-US" b="1" dirty="0" smtClean="0"/>
              <a:t>Managing local data</a:t>
            </a:r>
          </a:p>
          <a:p>
            <a:pPr lvl="1"/>
            <a:r>
              <a:rPr lang="en-US" b="1" dirty="0" smtClean="0">
                <a:solidFill>
                  <a:srgbClr val="7F7F7F"/>
                </a:solidFill>
              </a:rPr>
              <a:t>Illustration of Recursion</a:t>
            </a: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698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16962" cy="781050"/>
          </a:xfrm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382000" cy="5435600"/>
          </a:xfrm>
          <a:ln/>
        </p:spPr>
        <p:txBody>
          <a:bodyPr/>
          <a:lstStyle/>
          <a:p>
            <a:r>
              <a:rPr lang="en-US" sz="2000" dirty="0"/>
              <a:t>Languages that support recursion</a:t>
            </a:r>
          </a:p>
          <a:p>
            <a:pPr marL="552450" lvl="1"/>
            <a:r>
              <a:rPr lang="en-US" sz="1800" dirty="0"/>
              <a:t>e.g., C, Pascal, Java</a:t>
            </a:r>
          </a:p>
          <a:p>
            <a:pPr marL="552450" lvl="1"/>
            <a:r>
              <a:rPr lang="en-US" sz="1800" dirty="0"/>
              <a:t>Code must be “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sz="1800" dirty="0"/>
              <a:t>”</a:t>
            </a:r>
          </a:p>
          <a:p>
            <a:pPr marL="838200" lvl="2"/>
            <a:r>
              <a:rPr lang="en-US" sz="2000" dirty="0"/>
              <a:t>Multiple simultaneous instantiations of single procedure</a:t>
            </a:r>
          </a:p>
          <a:p>
            <a:pPr marL="552450" lvl="1"/>
            <a:r>
              <a:rPr lang="en-US" sz="1800" dirty="0"/>
              <a:t>Need some place to store state of each instantiation</a:t>
            </a:r>
          </a:p>
          <a:p>
            <a:pPr marL="838200" lvl="2"/>
            <a:r>
              <a:rPr lang="en-US" sz="2000" dirty="0"/>
              <a:t>Arguments</a:t>
            </a:r>
          </a:p>
          <a:p>
            <a:pPr marL="838200" lvl="2"/>
            <a:r>
              <a:rPr lang="en-US" sz="2000" dirty="0"/>
              <a:t>Local variables</a:t>
            </a:r>
          </a:p>
          <a:p>
            <a:pPr marL="838200" lvl="2"/>
            <a:r>
              <a:rPr lang="en-US" sz="2000" dirty="0"/>
              <a:t>Return pointer</a:t>
            </a:r>
          </a:p>
          <a:p>
            <a:r>
              <a:rPr lang="en-US" sz="2000" dirty="0"/>
              <a:t>Stack discipline</a:t>
            </a:r>
          </a:p>
          <a:p>
            <a:pPr marL="552450" lvl="1"/>
            <a:r>
              <a:rPr lang="en-US" sz="1800" dirty="0"/>
              <a:t>State for given procedure needed for limited time</a:t>
            </a:r>
          </a:p>
          <a:p>
            <a:pPr marL="838200" lvl="2"/>
            <a:r>
              <a:rPr lang="en-US" sz="2000" dirty="0"/>
              <a:t>From when called to when return</a:t>
            </a:r>
          </a:p>
          <a:p>
            <a:pPr marL="552450" lvl="1"/>
            <a:r>
              <a:rPr lang="en-US" sz="1800" dirty="0" err="1"/>
              <a:t>Callee</a:t>
            </a:r>
            <a:r>
              <a:rPr lang="en-US" sz="1800" dirty="0"/>
              <a:t> returns before caller does</a:t>
            </a:r>
          </a:p>
          <a:p>
            <a:r>
              <a:rPr lang="en-US" sz="2000" dirty="0"/>
              <a:t>Stack allocated in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sz="2000" dirty="0"/>
          </a:p>
          <a:p>
            <a:pPr marL="552450" lvl="1"/>
            <a:r>
              <a:rPr lang="en-US" sz="1800" dirty="0"/>
              <a:t>state for single procedure instantiation</a:t>
            </a:r>
          </a:p>
        </p:txBody>
      </p:sp>
    </p:spTree>
    <p:extLst>
      <p:ext uri="{BB962C8B-B14F-4D97-AF65-F5344CB8AC3E}">
        <p14:creationId xmlns:p14="http://schemas.microsoft.com/office/powerpoint/2010/main" val="16654512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Overview</a:t>
            </a:r>
          </a:p>
        </p:txBody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75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 smtClean="0"/>
              <a:t>Last Time</a:t>
            </a:r>
          </a:p>
          <a:p>
            <a:pPr marL="742950" lvl="1" indent="-285750" eaLnBrk="1" hangingPunct="1">
              <a:lnSpc>
                <a:spcPct val="80000"/>
              </a:lnSpc>
              <a:defRPr/>
            </a:pPr>
            <a:r>
              <a:rPr lang="en-US" sz="1800" dirty="0" err="1"/>
              <a:t>Lec</a:t>
            </a:r>
            <a:r>
              <a:rPr lang="en-US" sz="1800" dirty="0"/>
              <a:t> </a:t>
            </a:r>
            <a:r>
              <a:rPr lang="en-US" sz="1800" dirty="0" smtClean="0"/>
              <a:t>08 </a:t>
            </a:r>
            <a:r>
              <a:rPr lang="en-US" sz="1800" dirty="0"/>
              <a:t>– control</a:t>
            </a:r>
          </a:p>
          <a:p>
            <a:pPr marL="742950" lvl="1" indent="-285750" eaLnBrk="1" hangingPunct="1">
              <a:lnSpc>
                <a:spcPct val="75000"/>
              </a:lnSpc>
              <a:defRPr/>
            </a:pPr>
            <a:r>
              <a:rPr lang="en-US" sz="1800" dirty="0" err="1" smtClean="0"/>
              <a:t>datalab</a:t>
            </a:r>
            <a:endParaRPr lang="en-US" sz="1800" dirty="0" smtClean="0"/>
          </a:p>
          <a:p>
            <a:pPr marL="342900" indent="-342900" eaLnBrk="1" hangingPunct="1">
              <a:lnSpc>
                <a:spcPct val="75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 smtClean="0"/>
              <a:t>New</a:t>
            </a:r>
          </a:p>
          <a:p>
            <a:pPr marL="742950" lvl="1" indent="-285750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Lec</a:t>
            </a:r>
            <a:r>
              <a:rPr lang="en-US" sz="1800" dirty="0" smtClean="0"/>
              <a:t> 08 – control</a:t>
            </a:r>
          </a:p>
          <a:p>
            <a:pPr marL="742950" lvl="1" indent="-285750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Datalab</a:t>
            </a:r>
            <a:r>
              <a:rPr lang="en-US" sz="1800" dirty="0" smtClean="0"/>
              <a:t> – </a:t>
            </a:r>
            <a:r>
              <a:rPr lang="en-US" sz="1800" dirty="0"/>
              <a:t>Divide and Conquer then combine</a:t>
            </a:r>
          </a:p>
          <a:p>
            <a:pPr marL="742950" lvl="1" indent="-285750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Lec</a:t>
            </a:r>
            <a:r>
              <a:rPr lang="en-US" sz="1800" dirty="0" smtClean="0"/>
              <a:t> 09 Procedures</a:t>
            </a:r>
          </a:p>
          <a:p>
            <a:pPr marL="342900" indent="-3429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6647587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362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  <p:extLst>
      <p:ext uri="{BB962C8B-B14F-4D97-AF65-F5344CB8AC3E}">
        <p14:creationId xmlns:p14="http://schemas.microsoft.com/office/powerpoint/2010/main" val="18458655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535737" y="2271713"/>
            <a:ext cx="71755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4019550" y="2084388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 smtClean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1117600"/>
            <a:ext cx="4648200" cy="5435600"/>
          </a:xfrm>
          <a:ln/>
        </p:spPr>
        <p:txBody>
          <a:bodyPr/>
          <a:lstStyle/>
          <a:p>
            <a:r>
              <a:rPr lang="en-US" dirty="0" smtClean="0"/>
              <a:t>Contents</a:t>
            </a:r>
          </a:p>
          <a:p>
            <a:pPr marL="552450" lvl="1"/>
            <a:r>
              <a:rPr lang="en-US" dirty="0" smtClean="0"/>
              <a:t>Return information</a:t>
            </a:r>
          </a:p>
          <a:p>
            <a:pPr marL="552450" lvl="1"/>
            <a:r>
              <a:rPr lang="en-US" dirty="0" smtClean="0"/>
              <a:t>Local storage (if needed)</a:t>
            </a:r>
            <a:endParaRPr lang="en-US" dirty="0"/>
          </a:p>
          <a:p>
            <a:pPr marL="552450" lvl="1"/>
            <a:r>
              <a:rPr lang="en-US" dirty="0"/>
              <a:t>Temporary </a:t>
            </a:r>
            <a:r>
              <a:rPr lang="en-US" dirty="0" smtClean="0"/>
              <a:t>space (if needed)</a:t>
            </a:r>
            <a:endParaRPr lang="en-US" dirty="0"/>
          </a:p>
          <a:p>
            <a:r>
              <a:rPr lang="en-US" dirty="0" smtClean="0"/>
              <a:t>Management</a:t>
            </a:r>
            <a:endParaRPr lang="en-US" dirty="0"/>
          </a:p>
          <a:p>
            <a:pPr marL="552450" lvl="1"/>
            <a:r>
              <a:rPr lang="en-US" dirty="0"/>
              <a:t>Space allocated when enter </a:t>
            </a:r>
            <a:r>
              <a:rPr lang="en-US" dirty="0" smtClean="0"/>
              <a:t>procedure</a:t>
            </a:r>
            <a:endParaRPr lang="en-US" dirty="0"/>
          </a:p>
          <a:p>
            <a:pPr marL="838200" lvl="2"/>
            <a:r>
              <a:rPr lang="en-US" dirty="0"/>
              <a:t>“Set-up” </a:t>
            </a:r>
            <a:r>
              <a:rPr lang="en-US" dirty="0" smtClean="0"/>
              <a:t>code</a:t>
            </a:r>
          </a:p>
          <a:p>
            <a:pPr marL="838200" lvl="2"/>
            <a:r>
              <a:rPr lang="en-US" dirty="0" smtClean="0"/>
              <a:t>Includes push by </a:t>
            </a:r>
            <a:r>
              <a:rPr lang="en-US" b="1" dirty="0" smtClean="0">
                <a:latin typeface="Courier New"/>
                <a:cs typeface="Courier New"/>
              </a:rPr>
              <a:t>call</a:t>
            </a:r>
            <a:r>
              <a:rPr lang="en-US" dirty="0" smtClean="0"/>
              <a:t> instruction</a:t>
            </a:r>
            <a:endParaRPr lang="en-US" dirty="0"/>
          </a:p>
          <a:p>
            <a:pPr marL="552450" lvl="1"/>
            <a:r>
              <a:rPr lang="en-US" dirty="0" err="1"/>
              <a:t>Deallocated</a:t>
            </a:r>
            <a:r>
              <a:rPr lang="en-US" dirty="0"/>
              <a:t> when return</a:t>
            </a:r>
          </a:p>
          <a:p>
            <a:pPr marL="838200" lvl="2"/>
            <a:r>
              <a:rPr lang="en-US" dirty="0"/>
              <a:t>“Finish” </a:t>
            </a:r>
            <a:r>
              <a:rPr lang="en-US" dirty="0" smtClean="0"/>
              <a:t>code</a:t>
            </a:r>
          </a:p>
          <a:p>
            <a:pPr marL="838200" lvl="2"/>
            <a:r>
              <a:rPr lang="en-US" dirty="0" smtClean="0"/>
              <a:t>Includes pop by </a:t>
            </a:r>
            <a:r>
              <a:rPr lang="en-US" b="1" dirty="0" smtClean="0">
                <a:latin typeface="Courier New"/>
                <a:cs typeface="Courier New"/>
              </a:rPr>
              <a:t>ret</a:t>
            </a:r>
            <a:r>
              <a:rPr lang="en-US" dirty="0" smtClean="0"/>
              <a:t> instruction</a:t>
            </a:r>
            <a:endParaRPr lang="en-US" dirty="0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545262" y="3641725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4068762" y="3452813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7205662" y="4279900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672387" y="3902075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>
            <p:extLst/>
          </p:nvPr>
        </p:nvGraphicFramePr>
        <p:xfrm>
          <a:off x="7310437" y="396875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4"/>
          <p:cNvSpPr>
            <a:spLocks/>
          </p:cNvSpPr>
          <p:nvPr/>
        </p:nvSpPr>
        <p:spPr bwMode="auto">
          <a:xfrm>
            <a:off x="4021137" y="2365375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	</a:t>
            </a:r>
            <a:r>
              <a:rPr lang="en-US" sz="1800" dirty="0" smtClean="0">
                <a:solidFill>
                  <a:schemeClr val="bg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</a:t>
            </a:r>
            <a:endParaRPr lang="en-US" sz="1800" dirty="0" smtClean="0">
              <a:solidFill>
                <a:schemeClr val="bg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9712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5091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284307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4100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52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752814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302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864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223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Mechanisms in Procedures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 smtClean="0"/>
              <a:t>Passing control</a:t>
            </a:r>
          </a:p>
          <a:p>
            <a:pPr lvl="1"/>
            <a:r>
              <a:rPr lang="en-US" dirty="0" smtClean="0"/>
              <a:t>To beginning of procedure code</a:t>
            </a:r>
          </a:p>
          <a:p>
            <a:pPr lvl="1"/>
            <a:r>
              <a:rPr lang="en-US" dirty="0" smtClean="0"/>
              <a:t>Back to return point</a:t>
            </a:r>
          </a:p>
          <a:p>
            <a:r>
              <a:rPr lang="en-US" dirty="0" smtClean="0"/>
              <a:t>Passing data</a:t>
            </a:r>
          </a:p>
          <a:p>
            <a:pPr lvl="1"/>
            <a:r>
              <a:rPr lang="en-US" dirty="0" smtClean="0"/>
              <a:t>Procedure arguments</a:t>
            </a:r>
          </a:p>
          <a:p>
            <a:pPr lvl="1"/>
            <a:r>
              <a:rPr lang="en-US" dirty="0" smtClean="0"/>
              <a:t>Return value</a:t>
            </a:r>
          </a:p>
          <a:p>
            <a:r>
              <a:rPr lang="en-US" dirty="0" smtClean="0"/>
              <a:t>Memory management</a:t>
            </a:r>
          </a:p>
          <a:p>
            <a:pPr lvl="1"/>
            <a:r>
              <a:rPr lang="en-US" dirty="0" smtClean="0"/>
              <a:t>Allocate during procedure execution</a:t>
            </a:r>
          </a:p>
          <a:p>
            <a:pPr lvl="1"/>
            <a:r>
              <a:rPr lang="en-US" dirty="0" err="1" smtClean="0"/>
              <a:t>Deallocate</a:t>
            </a:r>
            <a:r>
              <a:rPr lang="en-US" dirty="0" smtClean="0"/>
              <a:t> upon return</a:t>
            </a:r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echanisms all implemented with machine instructions</a:t>
            </a:r>
          </a:p>
          <a:p>
            <a:r>
              <a:rPr lang="en-US" dirty="0" smtClean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];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334000" y="2057400"/>
            <a:ext cx="3352800" cy="3352800"/>
            <a:chOff x="5334000" y="2057400"/>
            <a:chExt cx="3352800" cy="3352800"/>
          </a:xfrm>
        </p:grpSpPr>
        <p:sp>
          <p:nvSpPr>
            <p:cNvPr id="10" name="Arc 9"/>
            <p:cNvSpPr/>
            <p:nvPr/>
          </p:nvSpPr>
          <p:spPr bwMode="auto">
            <a:xfrm>
              <a:off x="6477000" y="2057400"/>
              <a:ext cx="2209800" cy="2286000"/>
            </a:xfrm>
            <a:prstGeom prst="arc">
              <a:avLst>
                <a:gd name="adj1" fmla="val 16200000"/>
                <a:gd name="adj2" fmla="val 4768750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11" name="Arc 10"/>
            <p:cNvSpPr/>
            <p:nvPr/>
          </p:nvSpPr>
          <p:spPr bwMode="auto">
            <a:xfrm rot="10800000">
              <a:off x="5334000" y="2362200"/>
              <a:ext cx="1371600" cy="3048000"/>
            </a:xfrm>
            <a:prstGeom prst="arc">
              <a:avLst>
                <a:gd name="adj1" fmla="val 16200000"/>
                <a:gd name="adj2" fmla="val 5567493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48400" y="2133600"/>
            <a:ext cx="990600" cy="3200400"/>
            <a:chOff x="6248400" y="2133600"/>
            <a:chExt cx="990600" cy="3200400"/>
          </a:xfrm>
        </p:grpSpPr>
        <p:cxnSp>
          <p:nvCxnSpPr>
            <p:cNvPr id="13" name="Straight Arrow Connector 12"/>
            <p:cNvCxnSpPr/>
            <p:nvPr/>
          </p:nvCxnSpPr>
          <p:spPr bwMode="auto">
            <a:xfrm>
              <a:off x="7010400" y="2133600"/>
              <a:ext cx="228600" cy="15240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6248400" y="2133600"/>
              <a:ext cx="914400" cy="32004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0" name="Rectangle 19"/>
          <p:cNvSpPr/>
          <p:nvPr/>
        </p:nvSpPr>
        <p:spPr bwMode="auto"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6959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752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674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577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x86-64/</a:t>
            </a:r>
            <a:r>
              <a:rPr lang="en-US" dirty="0"/>
              <a:t>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</a:t>
            </a:r>
            <a:r>
              <a:rPr lang="en-US" dirty="0" smtClean="0"/>
              <a:t>pointer (optional)</a:t>
            </a:r>
            <a:endParaRPr lang="en-US" dirty="0"/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4"/>
            <a:ext cx="1270000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b="1" dirty="0" smtClean="0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rbp</a:t>
            </a:r>
            <a:endParaRPr lang="en-US" sz="1800" b="1" dirty="0">
              <a:solidFill>
                <a:srgbClr val="7F7F7F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4"/>
          <p:cNvSpPr>
            <a:spLocks/>
          </p:cNvSpPr>
          <p:nvPr/>
        </p:nvSpPr>
        <p:spPr bwMode="auto">
          <a:xfrm>
            <a:off x="4953000" y="3810000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2011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1371600"/>
            <a:ext cx="48768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381000" y="4038600"/>
            <a:ext cx="4279900" cy="15240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5257800" y="4114800"/>
          <a:ext cx="33528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p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val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 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7906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330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02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886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419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334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15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7627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&amp;v1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3071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#3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  <a:endParaRPr lang="en-US" sz="1800" b="1" dirty="0">
              <a:solidFill>
                <a:srgbClr val="FF0000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&amp;v1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097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#4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  <a:endParaRPr lang="en-US" sz="1800" b="1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6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8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62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5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9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9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90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477000" y="6324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6983413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5943600" y="4648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1816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1535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#5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553200" y="2895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7059613" y="2667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6019800" y="1219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257800" y="1752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2578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H="1">
            <a:off x="65532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" name="Rectangle 11"/>
          <p:cNvSpPr>
            <a:spLocks/>
          </p:cNvSpPr>
          <p:nvPr/>
        </p:nvSpPr>
        <p:spPr bwMode="auto">
          <a:xfrm>
            <a:off x="7059613" y="5715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6019800" y="4648200"/>
            <a:ext cx="221181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4" name="Rectangle 13"/>
          <p:cNvSpPr>
            <a:spLocks/>
          </p:cNvSpPr>
          <p:nvPr/>
        </p:nvSpPr>
        <p:spPr bwMode="auto">
          <a:xfrm>
            <a:off x="52578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9426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/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 smtClean="0">
                <a:solidFill>
                  <a:srgbClr val="7F7F7F"/>
                </a:solidFill>
              </a:rPr>
              <a:t>Illustration of Recursion</a:t>
            </a: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102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 smtClean="0"/>
              <a:t> </a:t>
            </a:r>
            <a:r>
              <a:rPr lang="en-US" dirty="0"/>
              <a:t>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</a:t>
            </a:r>
            <a:r>
              <a:rPr lang="en-US" dirty="0" smtClean="0">
                <a:ea typeface="Zapf Dingbats" charset="0"/>
                <a:cs typeface="Zapf Dingbats" charset="0"/>
              </a:rPr>
              <a:t>could be </a:t>
            </a:r>
            <a:r>
              <a:rPr lang="en-US" dirty="0">
                <a:ea typeface="Zapf Dingbats" charset="0"/>
                <a:cs typeface="Zapf Dingbats" charset="0"/>
              </a:rPr>
              <a:t>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$18213,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1394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</a:t>
            </a:r>
            <a:r>
              <a:rPr lang="en-US" dirty="0" smtClean="0"/>
              <a:t>using</a:t>
            </a:r>
          </a:p>
          <a:p>
            <a:pPr marL="838200" lvl="2"/>
            <a:r>
              <a:rPr lang="en-US" dirty="0" err="1" smtClean="0"/>
              <a:t>Callee</a:t>
            </a:r>
            <a:r>
              <a:rPr lang="en-US" dirty="0" smtClean="0"/>
              <a:t> restores them before returning to caller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064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477000" cy="1143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x86-64 Linux </a:t>
            </a:r>
            <a:r>
              <a:rPr lang="en-US" dirty="0"/>
              <a:t>Register </a:t>
            </a:r>
            <a:r>
              <a:rPr lang="en-US" dirty="0" smtClean="0"/>
              <a:t>Usage #1</a:t>
            </a:r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Return value</a:t>
            </a:r>
          </a:p>
          <a:p>
            <a:pPr marL="552450" lvl="1"/>
            <a:r>
              <a:rPr lang="en-US" dirty="0" smtClean="0"/>
              <a:t>Also caller-saved</a:t>
            </a:r>
          </a:p>
          <a:p>
            <a:pPr marL="552450" lvl="1"/>
            <a:r>
              <a:rPr lang="en-US" dirty="0" smtClean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b="0" dirty="0" smtClean="0">
                <a:cs typeface="Courier New Bold" charset="0"/>
                <a:sym typeface="Courier New Bold" charset="0"/>
              </a:rPr>
              <a:t>, ...,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Arguments</a:t>
            </a:r>
            <a:endParaRPr lang="en-US" dirty="0"/>
          </a:p>
          <a:p>
            <a:pPr marL="552450" lvl="1"/>
            <a:r>
              <a:rPr lang="en-US" dirty="0"/>
              <a:t>Also caller-saved</a:t>
            </a:r>
          </a:p>
          <a:p>
            <a:pPr marL="552450" lvl="1"/>
            <a:r>
              <a:rPr lang="en-US" dirty="0"/>
              <a:t>Can be modified by </a:t>
            </a:r>
            <a:r>
              <a:rPr lang="en-US" dirty="0" smtClean="0"/>
              <a:t>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r10</a:t>
            </a:r>
            <a:r>
              <a:rPr lang="en-US" b="0" dirty="0" smtClean="0">
                <a:cs typeface="Courier New Bold" charset="0"/>
                <a:sym typeface="Courier New Bold" charset="0"/>
              </a:rPr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r11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Caller</a:t>
            </a:r>
            <a:r>
              <a:rPr lang="en-US" dirty="0"/>
              <a:t>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24600" y="1600200"/>
            <a:ext cx="2540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24600" y="29718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24600" y="34290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20574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22513" y="1600200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0" name="Rectangle 7"/>
          <p:cNvSpPr>
            <a:spLocks/>
          </p:cNvSpPr>
          <p:nvPr/>
        </p:nvSpPr>
        <p:spPr bwMode="auto">
          <a:xfrm>
            <a:off x="6324600" y="38862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6324600" y="4343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7"/>
          <p:cNvSpPr>
            <a:spLocks/>
          </p:cNvSpPr>
          <p:nvPr/>
        </p:nvSpPr>
        <p:spPr bwMode="auto">
          <a:xfrm>
            <a:off x="6324600" y="4800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7"/>
          <p:cNvSpPr>
            <a:spLocks/>
          </p:cNvSpPr>
          <p:nvPr/>
        </p:nvSpPr>
        <p:spPr bwMode="auto">
          <a:xfrm>
            <a:off x="6324600" y="52578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5"/>
          <p:cNvSpPr>
            <a:spLocks/>
          </p:cNvSpPr>
          <p:nvPr/>
        </p:nvSpPr>
        <p:spPr bwMode="auto">
          <a:xfrm>
            <a:off x="6324600" y="2057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6324600" y="25146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6"/>
          <p:cNvSpPr>
            <a:spLocks/>
          </p:cNvSpPr>
          <p:nvPr/>
        </p:nvSpPr>
        <p:spPr bwMode="auto">
          <a:xfrm>
            <a:off x="4687071" y="3200400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7" name="Rectangle 16"/>
          <p:cNvSpPr>
            <a:spLocks/>
          </p:cNvSpPr>
          <p:nvPr/>
        </p:nvSpPr>
        <p:spPr bwMode="auto">
          <a:xfrm>
            <a:off x="4486772" y="5029200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8" name="AutoShape 13"/>
          <p:cNvSpPr>
            <a:spLocks/>
          </p:cNvSpPr>
          <p:nvPr/>
        </p:nvSpPr>
        <p:spPr bwMode="auto">
          <a:xfrm>
            <a:off x="5867400" y="48006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337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019800" cy="1143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x86-64 Linux </a:t>
            </a:r>
            <a:r>
              <a:rPr lang="en-US" dirty="0"/>
              <a:t>Register </a:t>
            </a:r>
            <a:r>
              <a:rPr lang="en-US" dirty="0" smtClean="0"/>
              <a:t>Usage #2</a:t>
            </a:r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4394200"/>
          </a:xfrm>
          <a:ln/>
        </p:spPr>
        <p:txBody>
          <a:bodyPr/>
          <a:lstStyle/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r>
              <a:rPr lang="en-US" dirty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r>
              <a:rPr lang="en-US" dirty="0" smtClean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r14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 smtClean="0"/>
              <a:t>Callee</a:t>
            </a:r>
            <a:r>
              <a:rPr lang="en-US" dirty="0" smtClean="0"/>
              <a:t>-saved</a:t>
            </a:r>
          </a:p>
          <a:p>
            <a:pPr marL="552450" lvl="1"/>
            <a:r>
              <a:rPr lang="en-US" dirty="0" err="1" smtClean="0"/>
              <a:t>Callee</a:t>
            </a:r>
            <a:r>
              <a:rPr lang="en-US" dirty="0" smtClean="0"/>
              <a:t> must save &amp; restore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dirty="0"/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552450" lvl="1"/>
            <a:r>
              <a:rPr lang="en-US" dirty="0" smtClean="0"/>
              <a:t>May be used as frame pointer</a:t>
            </a:r>
          </a:p>
          <a:p>
            <a:pPr marL="552450" lvl="1"/>
            <a:r>
              <a:rPr lang="en-US" dirty="0" smtClean="0"/>
              <a:t>Can mix &amp; match</a:t>
            </a:r>
            <a:endParaRPr lang="en-US" dirty="0"/>
          </a:p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S</a:t>
            </a:r>
            <a:r>
              <a:rPr lang="en-US" dirty="0" smtClean="0"/>
              <a:t>pecial form of </a:t>
            </a:r>
            <a:r>
              <a:rPr lang="en-US" dirty="0" err="1" smtClean="0"/>
              <a:t>callee</a:t>
            </a:r>
            <a:r>
              <a:rPr lang="en-US" dirty="0" smtClean="0"/>
              <a:t> save</a:t>
            </a:r>
          </a:p>
          <a:p>
            <a:pPr marL="552450" lvl="1"/>
            <a:r>
              <a:rPr lang="en-US" dirty="0" smtClean="0"/>
              <a:t>Restored to original value upon exit from procedure</a:t>
            </a:r>
            <a:endParaRPr lang="en-US" dirty="0"/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400800" y="13716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400800" y="3657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943600" y="1371600"/>
            <a:ext cx="304800" cy="2209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715000" y="3200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572000" y="19812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aved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4933950" y="3429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sp>
        <p:nvSpPr>
          <p:cNvPr id="24" name="Rectangle 8"/>
          <p:cNvSpPr>
            <a:spLocks/>
          </p:cNvSpPr>
          <p:nvPr/>
        </p:nvSpPr>
        <p:spPr bwMode="auto">
          <a:xfrm>
            <a:off x="6400800" y="3200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8"/>
          <p:cNvSpPr>
            <a:spLocks/>
          </p:cNvSpPr>
          <p:nvPr/>
        </p:nvSpPr>
        <p:spPr bwMode="auto">
          <a:xfrm>
            <a:off x="6400800" y="1828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6400800" y="2286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8"/>
          <p:cNvSpPr>
            <a:spLocks/>
          </p:cNvSpPr>
          <p:nvPr/>
        </p:nvSpPr>
        <p:spPr bwMode="auto">
          <a:xfrm>
            <a:off x="6400800" y="2743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9564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 smtClean="0"/>
              <a:t>Callee</a:t>
            </a:r>
            <a:r>
              <a:rPr lang="en-US" dirty="0" smtClean="0"/>
              <a:t>-Saved Example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91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172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40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785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5814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1148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029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60198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912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5410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9566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 smtClean="0"/>
              <a:t>Callee</a:t>
            </a:r>
            <a:r>
              <a:rPr lang="en-US" dirty="0" smtClean="0"/>
              <a:t>-Saved Example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57848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4267200"/>
            <a:ext cx="28085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Pre-return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4800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7936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Illustration of Recursion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6877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7620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je  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</p:spTree>
    <p:extLst>
      <p:ext uri="{BB962C8B-B14F-4D97-AF65-F5344CB8AC3E}">
        <p14:creationId xmlns:p14="http://schemas.microsoft.com/office/powerpoint/2010/main" val="19901356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Terminal Case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je  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0208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Register Save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655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6324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3" name="Rectangle 9"/>
          <p:cNvSpPr>
            <a:spLocks/>
          </p:cNvSpPr>
          <p:nvPr/>
        </p:nvSpPr>
        <p:spPr bwMode="auto">
          <a:xfrm>
            <a:off x="5791200" y="5943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791200" y="632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517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</a:t>
            </a:r>
            <a:r>
              <a:rPr lang="en-US" dirty="0" smtClean="0"/>
              <a:t>86-64 </a:t>
            </a:r>
            <a:r>
              <a:rPr lang="en-US" dirty="0"/>
              <a:t>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 managed with stack discipline</a:t>
            </a:r>
          </a:p>
          <a:p>
            <a:r>
              <a:rPr lang="en-US" dirty="0"/>
              <a:t>Grows toward lower addresses</a:t>
            </a:r>
          </a:p>
          <a:p>
            <a:endParaRPr lang="en-US" dirty="0"/>
          </a:p>
          <a:p>
            <a:r>
              <a:rPr lang="en-US" dirty="0"/>
              <a:t>Register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 smtClean="0"/>
              <a:t> </a:t>
            </a:r>
            <a:r>
              <a:rPr lang="en-US" dirty="0"/>
              <a:t>contains </a:t>
            </a:r>
            <a:br>
              <a:rPr lang="en-US" dirty="0"/>
            </a:br>
            <a:r>
              <a:rPr lang="en-US" dirty="0"/>
              <a:t>lowest  stack address</a:t>
            </a:r>
          </a:p>
          <a:p>
            <a:pPr marL="552450" lvl="1"/>
            <a:r>
              <a:rPr lang="en-US" dirty="0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50173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&amp;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Call Setup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&gt;&gt; 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Rec. 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0411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228600" y="4724400"/>
          <a:ext cx="5181601" cy="1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Recursive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call return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3367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Result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eturn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5929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Completion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579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5562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5534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Recursion</a:t>
            </a:r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 smtClean="0"/>
              <a:t>Handled Without Special Consideration</a:t>
            </a:r>
          </a:p>
          <a:p>
            <a:pPr lvl="1"/>
            <a:r>
              <a:rPr lang="en-US" dirty="0" smtClean="0"/>
              <a:t>Stack frames mean that each function call has private storage</a:t>
            </a:r>
          </a:p>
          <a:p>
            <a:pPr lvl="2"/>
            <a:r>
              <a:rPr lang="en-US" dirty="0" smtClean="0"/>
              <a:t>Saved registers &amp; local variables</a:t>
            </a:r>
          </a:p>
          <a:p>
            <a:pPr lvl="2"/>
            <a:r>
              <a:rPr lang="en-US" dirty="0" smtClean="0"/>
              <a:t>Saved return pointer</a:t>
            </a:r>
          </a:p>
          <a:p>
            <a:pPr lvl="1"/>
            <a:r>
              <a:rPr lang="en-US" dirty="0" smtClean="0"/>
              <a:t>Register saving conventions prevent one function call from corrupting another’s data</a:t>
            </a:r>
          </a:p>
          <a:p>
            <a:pPr lvl="2"/>
            <a:r>
              <a:rPr lang="en-US" dirty="0" smtClean="0"/>
              <a:t>Unless the C code explicitly does so (e.g., buffer overflow in Lecture 9)</a:t>
            </a:r>
          </a:p>
          <a:p>
            <a:pPr lvl="1"/>
            <a:r>
              <a:rPr lang="en-US" dirty="0" smtClean="0"/>
              <a:t>Stack discipline follows call / return pattern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pPr lvl="2"/>
            <a:r>
              <a:rPr lang="en-US" dirty="0" smtClean="0"/>
              <a:t>Last-In, First-Out</a:t>
            </a:r>
          </a:p>
          <a:p>
            <a:r>
              <a:rPr lang="en-US" dirty="0" smtClean="0"/>
              <a:t>Also works for mutual recursion</a:t>
            </a:r>
          </a:p>
          <a:p>
            <a:pPr lvl="1"/>
            <a:r>
              <a:rPr lang="en-US" dirty="0" smtClean="0"/>
              <a:t>P calls Q; Q calls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1320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 </a:t>
            </a:r>
            <a:r>
              <a:rPr lang="en-US" dirty="0"/>
              <a:t>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 smtClean="0"/>
              <a:t>Important Points</a:t>
            </a:r>
          </a:p>
          <a:p>
            <a:pPr lvl="1"/>
            <a:r>
              <a:rPr lang="en-US" dirty="0" smtClean="0"/>
              <a:t>Stack is the right data structure for procedure call / return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r>
              <a:rPr lang="en-US" dirty="0" smtClean="0"/>
              <a:t>Recursion (&amp; mutual recursion) handled by normal calling conventions</a:t>
            </a:r>
          </a:p>
          <a:p>
            <a:pPr lvl="1"/>
            <a:r>
              <a:rPr lang="en-US" dirty="0" smtClean="0"/>
              <a:t>Can safely store values in local stack frame and in </a:t>
            </a:r>
            <a:r>
              <a:rPr lang="en-US" dirty="0" err="1" smtClean="0"/>
              <a:t>callee</a:t>
            </a:r>
            <a:r>
              <a:rPr lang="en-US" dirty="0" smtClean="0"/>
              <a:t>-saved registers</a:t>
            </a:r>
          </a:p>
          <a:p>
            <a:pPr lvl="1"/>
            <a:r>
              <a:rPr lang="en-US" dirty="0" smtClean="0"/>
              <a:t>Put function arguments at top of stack</a:t>
            </a:r>
          </a:p>
          <a:p>
            <a:pPr lvl="1"/>
            <a:r>
              <a:rPr lang="en-US" dirty="0" smtClean="0"/>
              <a:t>Result return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rax</a:t>
            </a:r>
            <a:endParaRPr lang="en-US" dirty="0" smtClean="0">
              <a:latin typeface="Courier New Bold"/>
            </a:endParaRPr>
          </a:p>
          <a:p>
            <a:r>
              <a:rPr lang="en-US" b="0" dirty="0" smtClean="0"/>
              <a:t>Pointers are addresses of values</a:t>
            </a:r>
          </a:p>
          <a:p>
            <a:pPr lvl="1"/>
            <a:r>
              <a:rPr lang="en-US" dirty="0" smtClean="0">
                <a:latin typeface="+mn-lt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581400"/>
            <a:ext cx="1270000" cy="304800"/>
          </a:xfrm>
          <a:prstGeom prst="rect">
            <a:avLst/>
          </a:prstGeom>
          <a:solidFill>
            <a:srgbClr val="D9D9D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 smtClean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%</a:t>
            </a:r>
            <a:r>
              <a:rPr lang="en-US" sz="1800" dirty="0" err="1" smtClean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rbp</a:t>
            </a:r>
            <a:endParaRPr lang="en-US" sz="1800" dirty="0">
              <a:solidFill>
                <a:srgbClr val="7F7F7F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732213"/>
            <a:ext cx="280988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 smtClean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+mn-lt"/>
              <a:cs typeface="Courier New Bold" charset="0"/>
              <a:sym typeface="Courier New Bold" charset="0"/>
            </a:endParaRP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995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 </a:t>
            </a:r>
            <a:r>
              <a:rPr lang="en-US" dirty="0"/>
              <a:t>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pushq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 smtClean="0"/>
              <a:t> </a:t>
            </a:r>
            <a:r>
              <a:rPr lang="en-US" dirty="0"/>
              <a:t>by </a:t>
            </a:r>
            <a:r>
              <a:rPr lang="en-US" dirty="0" smtClean="0"/>
              <a:t>8</a:t>
            </a:r>
            <a:endParaRPr lang="en-US" dirty="0"/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22" y="0"/>
              <a:ext cx="154" cy="203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-8</a:t>
              </a:r>
              <a:endParaRPr lang="en-US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544763" y="4759325"/>
            <a:ext cx="4641850" cy="1628775"/>
            <a:chOff x="59" y="0"/>
            <a:chExt cx="2924" cy="1026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59" y="0"/>
              <a:ext cx="1600" cy="23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02" y="746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2296" y="506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634421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797425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 </a:t>
            </a:r>
            <a:r>
              <a:rPr lang="en-US" dirty="0"/>
              <a:t>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35000" cy="323850"/>
            <a:chOff x="0" y="0"/>
            <a:chExt cx="400" cy="204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22" y="0"/>
              <a:ext cx="178" cy="204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+8</a:t>
              </a:r>
              <a:endParaRPr lang="en-US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4953000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 smtClean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Read value at address given by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 smtClean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Increment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 smtClean="0"/>
              <a:t> by 8</a:t>
            </a:r>
          </a:p>
          <a:p>
            <a:pPr marL="552450" lvl="1"/>
            <a:r>
              <a:rPr lang="en-US" dirty="0" smtClean="0"/>
              <a:t>Store value at </a:t>
            </a:r>
            <a:r>
              <a:rPr lang="en-US" dirty="0" err="1" smtClean="0"/>
              <a:t>Dest</a:t>
            </a:r>
            <a:r>
              <a:rPr lang="en-US" dirty="0" smtClean="0"/>
              <a:t> (must be 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4854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624" presetClass="entr" presetSubtype="1395378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7594624" presetClass="entr" presetSubtype="1395379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/>
              <a:t>Passing control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 smtClean="0">
                <a:solidFill>
                  <a:srgbClr val="7F7F7F"/>
                </a:solidFill>
              </a:rPr>
              <a:t>Illustration of Recursion</a:t>
            </a: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5013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Examples</a:t>
            </a:r>
            <a:endParaRPr lang="en-US" dirty="0"/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a, long b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 = a * b;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3810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endParaRPr lang="en-US" sz="1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y,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400553:  imul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%rsi,%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* b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	# Return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	# mult2(x,y)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40054d: retq			# Return</a:t>
            </a:r>
          </a:p>
        </p:txBody>
      </p:sp>
    </p:spTree>
    <p:extLst>
      <p:ext uri="{BB962C8B-B14F-4D97-AF65-F5344CB8AC3E}">
        <p14:creationId xmlns:p14="http://schemas.microsoft.com/office/powerpoint/2010/main" val="893235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23536</TotalTime>
  <Pages>35</Pages>
  <Words>4026</Words>
  <Application>Microsoft Office PowerPoint</Application>
  <PresentationFormat>Letter Paper (8.5x11 in)</PresentationFormat>
  <Paragraphs>1390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75" baseType="lpstr">
      <vt:lpstr>Arial Narrow</vt:lpstr>
      <vt:lpstr>Arial Narrow Bold</vt:lpstr>
      <vt:lpstr>Calibri</vt:lpstr>
      <vt:lpstr>Calibri Bold</vt:lpstr>
      <vt:lpstr>Calibri Bold Italic</vt:lpstr>
      <vt:lpstr>Calibri Italic</vt:lpstr>
      <vt:lpstr>Century Gothic</vt:lpstr>
      <vt:lpstr>Courier New</vt:lpstr>
      <vt:lpstr>Courier New Bold</vt:lpstr>
      <vt:lpstr>Gill Sans</vt:lpstr>
      <vt:lpstr>Helvetica</vt:lpstr>
      <vt:lpstr>Lucida Grande</vt:lpstr>
      <vt:lpstr>Monaco</vt:lpstr>
      <vt:lpstr>Times New Roman</vt:lpstr>
      <vt:lpstr>Wingdings</vt:lpstr>
      <vt:lpstr>Wingdings 2</vt:lpstr>
      <vt:lpstr>Zapf Dingbats</vt:lpstr>
      <vt:lpstr>ヒラギノ角ゴ ProN W3</vt:lpstr>
      <vt:lpstr>ヒラギノ角ゴ ProN W6</vt:lpstr>
      <vt:lpstr>white212</vt:lpstr>
      <vt:lpstr>Lecture 7 Procedures               </vt:lpstr>
      <vt:lpstr>Overview</vt:lpstr>
      <vt:lpstr>Mechanisms in Procedures</vt:lpstr>
      <vt:lpstr>Today</vt:lpstr>
      <vt:lpstr>x86-64 Stack</vt:lpstr>
      <vt:lpstr>x86-64 Stack: Push</vt:lpstr>
      <vt:lpstr>x86-64 Stack: Pop</vt:lpstr>
      <vt:lpstr>Today</vt:lpstr>
      <vt:lpstr>Code Examples</vt:lpstr>
      <vt:lpstr>Procedure Control Flow</vt:lpstr>
      <vt:lpstr>Control Flow Example #1</vt:lpstr>
      <vt:lpstr>Control Flow Example #2</vt:lpstr>
      <vt:lpstr>Control Flow Example #3</vt:lpstr>
      <vt:lpstr>Control Flow Example #4</vt:lpstr>
      <vt:lpstr>Today</vt:lpstr>
      <vt:lpstr>Procedure Data Flow</vt:lpstr>
      <vt:lpstr>Data Flow Examples</vt:lpstr>
      <vt:lpstr>Today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x86-64/Linux Stack Frame</vt:lpstr>
      <vt:lpstr>Example: incr</vt:lpstr>
      <vt:lpstr>Example: Calling incr #1</vt:lpstr>
      <vt:lpstr>Example: Calling incr #2</vt:lpstr>
      <vt:lpstr>Example: Calling incr #3</vt:lpstr>
      <vt:lpstr>Example: Calling incr #4</vt:lpstr>
      <vt:lpstr>Example: Calling incr #5</vt:lpstr>
      <vt:lpstr>Register Saving Conventions</vt:lpstr>
      <vt:lpstr>Register Saving Conventions</vt:lpstr>
      <vt:lpstr>x86-64 Linux Register Usage #1</vt:lpstr>
      <vt:lpstr>x86-64 Linux Register Usage #2</vt:lpstr>
      <vt:lpstr>Callee-Saved Example #1</vt:lpstr>
      <vt:lpstr>Callee-Saved Example #2</vt:lpstr>
      <vt:lpstr>Today</vt:lpstr>
      <vt:lpstr>Recursive Function</vt:lpstr>
      <vt:lpstr>Recursive Function Terminal Case</vt:lpstr>
      <vt:lpstr>Recursive Function Register Save</vt:lpstr>
      <vt:lpstr>Recursive Function Call Setup</vt:lpstr>
      <vt:lpstr>Recursive Function Call</vt:lpstr>
      <vt:lpstr>Recursive Function Result</vt:lpstr>
      <vt:lpstr>Recursive Function Completion</vt:lpstr>
      <vt:lpstr>Observations About Recursion</vt:lpstr>
      <vt:lpstr>x86-64 Procedure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MATTHEWS, MANTON M</cp:lastModifiedBy>
  <cp:revision>293</cp:revision>
  <cp:lastPrinted>2017-02-14T12:01:13Z</cp:lastPrinted>
  <dcterms:created xsi:type="dcterms:W3CDTF">1998-08-11T09:19:24Z</dcterms:created>
  <dcterms:modified xsi:type="dcterms:W3CDTF">2018-02-13T14:29:21Z</dcterms:modified>
</cp:coreProperties>
</file>