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1"/>
  </p:notesMasterIdLst>
  <p:handoutMasterIdLst>
    <p:handoutMasterId r:id="rId42"/>
  </p:handoutMasterIdLst>
  <p:sldIdLst>
    <p:sldId id="453" r:id="rId2"/>
    <p:sldId id="610" r:id="rId3"/>
    <p:sldId id="570" r:id="rId4"/>
    <p:sldId id="571" r:id="rId5"/>
    <p:sldId id="572" r:id="rId6"/>
    <p:sldId id="573" r:id="rId7"/>
    <p:sldId id="574" r:id="rId8"/>
    <p:sldId id="575" r:id="rId9"/>
    <p:sldId id="576" r:id="rId10"/>
    <p:sldId id="578" r:id="rId11"/>
    <p:sldId id="579" r:id="rId12"/>
    <p:sldId id="580" r:id="rId13"/>
    <p:sldId id="581" r:id="rId14"/>
    <p:sldId id="582" r:id="rId15"/>
    <p:sldId id="583" r:id="rId16"/>
    <p:sldId id="584" r:id="rId17"/>
    <p:sldId id="586" r:id="rId18"/>
    <p:sldId id="587" r:id="rId19"/>
    <p:sldId id="588" r:id="rId20"/>
    <p:sldId id="589" r:id="rId21"/>
    <p:sldId id="590" r:id="rId22"/>
    <p:sldId id="591" r:id="rId23"/>
    <p:sldId id="592" r:id="rId24"/>
    <p:sldId id="593" r:id="rId25"/>
    <p:sldId id="594" r:id="rId26"/>
    <p:sldId id="595" r:id="rId27"/>
    <p:sldId id="596" r:id="rId28"/>
    <p:sldId id="598" r:id="rId29"/>
    <p:sldId id="599" r:id="rId30"/>
    <p:sldId id="600" r:id="rId31"/>
    <p:sldId id="601" r:id="rId32"/>
    <p:sldId id="602" r:id="rId33"/>
    <p:sldId id="603" r:id="rId34"/>
    <p:sldId id="604" r:id="rId35"/>
    <p:sldId id="605" r:id="rId36"/>
    <p:sldId id="606" r:id="rId37"/>
    <p:sldId id="607" r:id="rId38"/>
    <p:sldId id="608" r:id="rId39"/>
    <p:sldId id="609" r:id="rId40"/>
  </p:sldIdLst>
  <p:sldSz cx="9144000" cy="6858000" type="letter"/>
  <p:notesSz cx="9305925" cy="70199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1">
          <p15:clr>
            <a:srgbClr val="A4A3A4"/>
          </p15:clr>
        </p15:guide>
        <p15:guide id="2" pos="29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5" d="100"/>
          <a:sy n="75" d="100"/>
        </p:scale>
        <p:origin x="44" y="52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11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30675" y="6686550"/>
            <a:ext cx="766763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39" tIns="44668" rIns="87739" bIns="4466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/>
              <a:t>Page </a:t>
            </a:r>
            <a:fld id="{82F5DC28-2DA9-4FFD-B1EA-C6994C4431A3}" type="slidenum">
              <a:rPr lang="en-US" altLang="en-US" sz="1200" b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2494641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6925"/>
            <a:ext cx="6826250" cy="3157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31" tIns="44668" rIns="90931" bIns="446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0513" y="6686550"/>
            <a:ext cx="80962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39" tIns="44668" rIns="87739" bIns="4466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9CA7544B-F0F0-4B81-B93E-F996CAA0BF4C}" type="slidenum">
              <a:rPr lang="en-US" altLang="en-US" sz="1200" b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3538" y="530225"/>
            <a:ext cx="3497262" cy="2624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7021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098408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0066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020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023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700966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1000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515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32957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2619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310228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172259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27A43F82-95AF-4C67-BEDD-81220234DCD1}" type="slidenum">
              <a:rPr lang="en-US" altLang="en-US" sz="1400" b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34200" y="6496050"/>
            <a:ext cx="20351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dirty="0" smtClean="0">
                <a:solidFill>
                  <a:schemeClr val="hlink"/>
                </a:solidFill>
              </a:rPr>
              <a:t>CSCE 212H Spring2018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/>
            <a:r>
              <a:rPr lang="en-US" altLang="en-US" sz="3400" smtClean="0"/>
              <a:t>Lecture 6</a:t>
            </a:r>
            <a:br>
              <a:rPr lang="en-US" altLang="en-US" sz="3400" smtClean="0"/>
            </a:br>
            <a:r>
              <a:rPr lang="en-US" altLang="en-US" sz="3400" smtClean="0"/>
              <a:t>Control Flow Instructions</a:t>
            </a:r>
            <a:br>
              <a:rPr lang="en-US" altLang="en-US" sz="3400" smtClean="0"/>
            </a:br>
            <a:r>
              <a:rPr lang="en-US" altLang="en-US" sz="340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57181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Control Flow</a:t>
            </a:r>
          </a:p>
          <a:p>
            <a:pPr lvl="1" eaLnBrk="1" hangingPunct="1">
              <a:defRPr/>
            </a:pPr>
            <a:r>
              <a:rPr lang="en-US" dirty="0" smtClean="0"/>
              <a:t>Branches</a:t>
            </a:r>
          </a:p>
          <a:p>
            <a:pPr lvl="1" eaLnBrk="1" hangingPunct="1">
              <a:defRPr/>
            </a:pPr>
            <a:r>
              <a:rPr lang="en-US" dirty="0" smtClean="0"/>
              <a:t>Condition Codes</a:t>
            </a:r>
          </a:p>
          <a:p>
            <a:pPr lvl="1" eaLnBrk="1" hangingPunct="1">
              <a:defRPr/>
            </a:pPr>
            <a:r>
              <a:rPr lang="en-US" dirty="0" err="1"/>
              <a:t>Jmps</a:t>
            </a:r>
            <a:endParaRPr lang="en-US" dirty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500813"/>
            <a:ext cx="1901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 New" panose="02070309020205020404" pitchFamily="49" charset="0"/>
              </a:rPr>
              <a:t>February 7, 2018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>
                <a:solidFill>
                  <a:schemeClr val="tx1"/>
                </a:solidFill>
              </a:rPr>
              <a:t>CSCE 212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433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863600"/>
          </a:xfrm>
        </p:spPr>
        <p:txBody>
          <a:bodyPr/>
          <a:lstStyle/>
          <a:p>
            <a:pPr>
              <a:defRPr/>
            </a:pPr>
            <a:r>
              <a:rPr lang="en-US"/>
              <a:t>jX Instructions</a:t>
            </a:r>
          </a:p>
          <a:p>
            <a:pPr marL="552450" lvl="1">
              <a:defRPr/>
            </a:pPr>
            <a:r>
              <a:rPr lang="en-US"/>
              <a:t>Jump to different part of code depending on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/>
        </p:nvGraphicFramePr>
        <p:xfrm>
          <a:off x="1511300" y="2433638"/>
          <a:ext cx="6096000" cy="3902075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81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6" marB="3810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36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Conditional Branch Example (Old Style)</a:t>
            </a:r>
          </a:p>
        </p:txBody>
      </p:sp>
      <p:sp>
        <p:nvSpPr>
          <p:cNvPr id="15365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absdiff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(long x, long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 (x &gt;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x-y;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else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y-x;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15366" name="Rectangle 5"/>
          <p:cNvSpPr>
            <a:spLocks/>
          </p:cNvSpPr>
          <p:nvPr/>
        </p:nvSpPr>
        <p:spPr bwMode="auto">
          <a:xfrm>
            <a:off x="4445000" y="1968500"/>
            <a:ext cx="439420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1371600" algn="l"/>
                <a:tab pos="1828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absdiff: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cmpq    %rsi, %rdi  # x:y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jle     .L4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movq    %rdi, %rax</a:t>
            </a:r>
          </a:p>
          <a:p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subq    %rsi,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ret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.L4:       # x &lt;= y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movq    %rsi,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subq    %rdi, %rax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ret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Generation</a:t>
            </a:r>
          </a:p>
          <a:p>
            <a:pPr marL="279400" lvl="1" indent="0">
              <a:buFont typeface="Wingdings" panose="05000000000000000000" pitchFamily="2" charset="2"/>
              <a:buNone/>
              <a:defRPr/>
            </a:pP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dirty="0" err="1" smtClean="0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dirty="0" err="1" smtClean="0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dirty="0" smtClean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dirty="0" err="1" smtClean="0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638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Expressing with Goto Code</a:t>
            </a:r>
          </a:p>
        </p:txBody>
      </p:sp>
      <p:sp>
        <p:nvSpPr>
          <p:cNvPr id="16389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absdiff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(long x, long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if (x &gt;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x-y;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else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y-x;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 allows </a:t>
            </a:r>
            <a:r>
              <a:rPr lang="en-US" dirty="0" err="1" smtClean="0">
                <a:latin typeface="Courier New"/>
                <a:cs typeface="Courier New"/>
              </a:rPr>
              <a:t>goto</a:t>
            </a:r>
            <a:r>
              <a:rPr lang="en-US" dirty="0"/>
              <a:t> </a:t>
            </a:r>
            <a:r>
              <a:rPr lang="en-US" dirty="0" smtClean="0"/>
              <a:t>statement</a:t>
            </a:r>
          </a:p>
          <a:p>
            <a:pPr>
              <a:defRPr/>
            </a:pPr>
            <a:r>
              <a:rPr lang="en-US" dirty="0" smtClean="0"/>
              <a:t>Jump to position designated by label</a:t>
            </a:r>
            <a:endParaRPr lang="en-US" dirty="0"/>
          </a:p>
          <a:p>
            <a:pPr>
              <a:defRPr/>
            </a:pPr>
            <a:endParaRPr lang="en-US" dirty="0" smtClean="0"/>
          </a:p>
        </p:txBody>
      </p:sp>
      <p:sp>
        <p:nvSpPr>
          <p:cNvPr id="16391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absdiff_j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(long x, long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int ntest = x &lt;= 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if (ntest) goto Else;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x-y;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goto Done;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Else: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y-x;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Done: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1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7412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17413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" panose="020F0502020204030204" pitchFamily="34" charset="0"/>
                <a:sym typeface="Calibri Bold Italic" panose="020F07020304040A0204" pitchFamily="34" charset="0"/>
              </a:rPr>
              <a:t>Test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?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Then_Expr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: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Else_Expr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</p:txBody>
      </p:sp>
      <p:sp>
        <p:nvSpPr>
          <p:cNvPr id="17414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17415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	ntest =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ourier New" panose="02070309020205020404" pitchFamily="49" charset="0"/>
                <a:sym typeface="Calibri Bold Italic" panose="020F07020304040A0204" pitchFamily="34" charset="0"/>
              </a:rPr>
              <a:t>!</a:t>
            </a:r>
            <a:r>
              <a:rPr lang="en-US" altLang="en-US" i="1">
                <a:latin typeface="Calibri" panose="020F0502020204030204" pitchFamily="34" charset="0"/>
                <a:ea typeface="Calibri Bold Italic" panose="020F07020304040A0204" pitchFamily="34" charset="0"/>
                <a:cs typeface="Calibri" panose="020F0502020204030204" pitchFamily="34" charset="0"/>
                <a:sym typeface="Calibri Bold Italic" panose="020F07020304040A0204" pitchFamily="34" charset="0"/>
              </a:rPr>
              <a:t>Test</a:t>
            </a:r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  <a:endParaRPr lang="en-US" altLang="en-US" sz="2400">
              <a:latin typeface="Courier New" panose="02070309020205020404" pitchFamily="49" charset="0"/>
              <a:ea typeface="Calibri Bold Italic" panose="020F07020304040A0204" pitchFamily="34" charset="0"/>
              <a:cs typeface="Calibri" panose="020F0502020204030204" pitchFamily="34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Monaco"/>
                <a:sym typeface="Courier New Bold" panose="02070609020205020404" pitchFamily="49" charset="0"/>
              </a:rPr>
              <a:t>	if (</a:t>
            </a:r>
            <a:r>
              <a:rPr lang="en-US" altLang="en-US">
                <a:latin typeface="Courier New" panose="02070309020205020404" pitchFamily="49" charset="0"/>
                <a:ea typeface="Lucida Grande"/>
                <a:cs typeface="Lucida Grande"/>
                <a:sym typeface="Courier New Bold" panose="02070609020205020404" pitchFamily="49" charset="0"/>
              </a:rPr>
              <a:t>ntest) </a:t>
            </a:r>
            <a:r>
              <a:rPr lang="en-US" altLang="en-US">
                <a:latin typeface="Courier New" panose="02070309020205020404" pitchFamily="49" charset="0"/>
                <a:ea typeface="Monaco"/>
                <a:cs typeface="Monaco"/>
                <a:sym typeface="Courier New Bold" panose="02070609020205020404" pitchFamily="49" charset="0"/>
              </a:rPr>
              <a:t>goto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 Italic" panose="02070609020205090404" pitchFamily="49" charset="0"/>
              </a:rPr>
              <a:t>Else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Monaco"/>
                <a:sym typeface="Courier New Bold" panose="02070609020205020404" pitchFamily="49" charset="0"/>
              </a:rPr>
              <a:t>	val = </a:t>
            </a:r>
            <a:r>
              <a:rPr lang="en-US" altLang="en-US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Then_Expr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Lucida Grande"/>
                <a:sym typeface="Courier New Bold" panose="02070609020205020404" pitchFamily="49" charset="0"/>
              </a:rPr>
              <a:t>  goto Done;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 Italic" panose="02070609020205090404" pitchFamily="49" charset="0"/>
              </a:rPr>
              <a:t>Else: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val = </a:t>
            </a:r>
            <a:r>
              <a:rPr lang="en-US" altLang="en-US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Else_Expr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 Italic" panose="02070609020205090404" pitchFamily="49" charset="0"/>
              </a:rPr>
              <a:t>Done: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Monaco"/>
                <a:sym typeface="Courier New Bold" panose="02070609020205020404" pitchFamily="49" charset="0"/>
              </a:rPr>
              <a:t>	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</p:txBody>
      </p:sp>
      <p:sp>
        <p:nvSpPr>
          <p:cNvPr id="1741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General Conditional Expression Translation (Using Branches)</a:t>
            </a:r>
          </a:p>
        </p:txBody>
      </p:sp>
      <p:sp>
        <p:nvSpPr>
          <p:cNvPr id="17417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</p:spPr>
        <p:txBody>
          <a:bodyPr/>
          <a:lstStyle/>
          <a:p>
            <a:pPr marL="552450" lvl="1"/>
            <a:r>
              <a:rPr lang="en-US" altLang="en-US" smtClean="0"/>
              <a:t>Create separate code regions for then &amp; else expressions</a:t>
            </a:r>
          </a:p>
          <a:p>
            <a:pPr marL="552450" lvl="1"/>
            <a:r>
              <a:rPr lang="en-US" altLang="en-US" smtClean="0"/>
              <a:t>Execute appropriate one</a:t>
            </a:r>
          </a:p>
        </p:txBody>
      </p:sp>
      <p:sp>
        <p:nvSpPr>
          <p:cNvPr id="17418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x&gt;y ? x-y : y-x;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843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8436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18437" name="Rectangle 4"/>
          <p:cNvSpPr>
            <a:spLocks/>
          </p:cNvSpPr>
          <p:nvPr/>
        </p:nvSpPr>
        <p:spPr bwMode="auto">
          <a:xfrm>
            <a:off x="5181600" y="2819400"/>
            <a:ext cx="2514600" cy="11604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" panose="020F0502020204030204" pitchFamily="34" charset="0"/>
                <a:sym typeface="Calibri Bold Italic" panose="020F07020304040A0204" pitchFamily="34" charset="0"/>
              </a:rPr>
              <a:t>Test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</a:t>
            </a:r>
          </a:p>
          <a:p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?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Then_Expr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</a:t>
            </a:r>
          </a:p>
          <a:p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: </a:t>
            </a:r>
            <a:r>
              <a:rPr lang="en-US" altLang="en-US" sz="2000" i="1">
                <a:latin typeface="Calibri" panose="020F050202020403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Else_Expr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</p:txBody>
      </p:sp>
      <p:sp>
        <p:nvSpPr>
          <p:cNvPr id="18438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18439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	result = </a:t>
            </a:r>
            <a:r>
              <a:rPr lang="en-US" altLang="en-US" i="1">
                <a:latin typeface="Calibri" panose="020F0502020204030204" pitchFamily="34" charset="0"/>
                <a:ea typeface="Monaco"/>
                <a:cs typeface="Calibri" panose="020F0502020204030204" pitchFamily="34" charset="0"/>
                <a:sym typeface="Courier New Bold" panose="02070609020205020404" pitchFamily="49" charset="0"/>
              </a:rPr>
              <a:t>Then_Expr</a:t>
            </a:r>
            <a:r>
              <a:rPr lang="en-US" altLang="en-US" sz="24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Arial Narrow Bold" panose="020B0706020202030204" pitchFamily="34" charset="0"/>
              </a:rPr>
              <a:t>;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Courier New Bold" panose="02070609020205020404" pitchFamily="49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  eval = </a:t>
            </a:r>
            <a:r>
              <a:rPr lang="en-US" altLang="en-US" i="1">
                <a:latin typeface="Calibri" panose="020F0502020204030204" pitchFamily="34" charset="0"/>
                <a:ea typeface="Monaco"/>
                <a:cs typeface="Calibri" panose="020F0502020204030204" pitchFamily="34" charset="0"/>
                <a:sym typeface="Courier New Bold" panose="02070609020205020404" pitchFamily="49" charset="0"/>
              </a:rPr>
              <a:t>Else_Expr</a:t>
            </a:r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  nt = !</a:t>
            </a:r>
            <a:r>
              <a:rPr lang="en-US" altLang="en-US" i="1">
                <a:latin typeface="Calibri" panose="020F0502020204030204" pitchFamily="34" charset="0"/>
                <a:ea typeface="Monaco"/>
                <a:cs typeface="Calibri" panose="020F0502020204030204" pitchFamily="34" charset="0"/>
                <a:sym typeface="Courier New Bold" panose="02070609020205020404" pitchFamily="49" charset="0"/>
              </a:rPr>
              <a:t>Test</a:t>
            </a:r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  </a:t>
            </a:r>
            <a:r>
              <a:rPr lang="en-US" altLang="en-US">
                <a:solidFill>
                  <a:srgbClr val="C00000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if (nt) result = eval;</a:t>
            </a:r>
          </a:p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  <a:endParaRPr lang="en-US" altLang="en-US" sz="2400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Arial Narrow Bold" panose="020B0706020202030204" pitchFamily="34" charset="0"/>
            </a:endParaRPr>
          </a:p>
        </p:txBody>
      </p:sp>
      <p:sp>
        <p:nvSpPr>
          <p:cNvPr id="1844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3500" y="1219200"/>
            <a:ext cx="4889500" cy="4038600"/>
          </a:xfrm>
        </p:spPr>
        <p:txBody>
          <a:bodyPr/>
          <a:lstStyle/>
          <a:p>
            <a:pPr marL="292100">
              <a:defRPr/>
            </a:pPr>
            <a:r>
              <a:rPr lang="en-US" dirty="0" smtClean="0"/>
              <a:t>Conditional Move Instructions</a:t>
            </a:r>
          </a:p>
          <a:p>
            <a:pPr marL="552450" lvl="1">
              <a:defRPr/>
            </a:pPr>
            <a:r>
              <a:rPr lang="en-US" dirty="0" smtClean="0"/>
              <a:t>Instruction supports:</a:t>
            </a:r>
          </a:p>
          <a:p>
            <a:pPr marL="838200" lvl="2">
              <a:buFont typeface="Wingdings" pitchFamily="2" charset="2"/>
              <a:buNone/>
              <a:defRPr/>
            </a:pPr>
            <a:r>
              <a:rPr lang="en-US" dirty="0" smtClean="0"/>
              <a:t>if (Test) </a:t>
            </a:r>
            <a:r>
              <a:rPr lang="en-US" dirty="0" err="1" smtClean="0"/>
              <a:t>Dest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Src</a:t>
            </a:r>
            <a:endParaRPr lang="en-US" dirty="0" smtClean="0"/>
          </a:p>
          <a:p>
            <a:pPr marL="552450" lvl="1">
              <a:defRPr/>
            </a:pPr>
            <a:r>
              <a:rPr lang="en-US" dirty="0" smtClean="0"/>
              <a:t>Supported in post-1995 x86 processors</a:t>
            </a:r>
          </a:p>
          <a:p>
            <a:pPr marL="552450" lvl="1">
              <a:defRPr/>
            </a:pPr>
            <a:r>
              <a:rPr lang="en-US" dirty="0" smtClean="0"/>
              <a:t>GCC tries to use them</a:t>
            </a:r>
          </a:p>
          <a:p>
            <a:pPr marL="838200" lvl="2">
              <a:defRPr/>
            </a:pPr>
            <a:r>
              <a:rPr lang="en-US" dirty="0" smtClean="0"/>
              <a:t>But, only when known to be safe</a:t>
            </a:r>
          </a:p>
          <a:p>
            <a:pPr marL="292100">
              <a:defRPr/>
            </a:pPr>
            <a:r>
              <a:rPr lang="en-US" dirty="0" smtClean="0"/>
              <a:t>Why?</a:t>
            </a:r>
          </a:p>
          <a:p>
            <a:pPr marL="552450" lvl="1">
              <a:defRPr/>
            </a:pPr>
            <a:r>
              <a:rPr lang="en-US" dirty="0" smtClean="0"/>
              <a:t>Branches are very disruptive to instruction flow through pipelines</a:t>
            </a:r>
          </a:p>
          <a:p>
            <a:pPr marL="552450" lvl="1">
              <a:defRPr/>
            </a:pPr>
            <a:r>
              <a:rPr lang="en-US" dirty="0" smtClean="0"/>
              <a:t>Conditional moves do not require control transfer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5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946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Conditional Move Example</a:t>
            </a:r>
          </a:p>
        </p:txBody>
      </p:sp>
      <p:sp>
        <p:nvSpPr>
          <p:cNvPr id="19461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1195388" algn="l"/>
                <a:tab pos="1308100" algn="l"/>
                <a:tab pos="2860675" algn="l"/>
                <a:tab pos="2959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absdiff: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movq    %rdi, %rax  # x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</a:t>
            </a:r>
            <a:r>
              <a:rPr lang="tr-TR" altLang="en-US">
                <a:solidFill>
                  <a:srgbClr val="0000FF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subq    %rsi, %rax  # result = x-y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movq    %rsi, %rdx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</a:t>
            </a:r>
            <a:r>
              <a:rPr lang="tr-TR" altLang="en-US">
                <a:solidFill>
                  <a:srgbClr val="CC0000"/>
                </a:solidFill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subq    %rdi, %rdx  # eval = y-x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cmpq    %rsi, %rdi  # x:y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cmovle  %rdx, %rax  # if &lt;=, result = eval</a:t>
            </a:r>
          </a:p>
          <a:p>
            <a:r>
              <a:rPr lang="tr-TR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ret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</p:txBody>
      </p:sp>
      <p:sp>
        <p:nvSpPr>
          <p:cNvPr id="19463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absdiff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(long x, long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if (x &gt;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x-y;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else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result = y-x;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048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0484" name="Rectangle 3"/>
          <p:cNvSpPr>
            <a:spLocks/>
          </p:cNvSpPr>
          <p:nvPr/>
        </p:nvSpPr>
        <p:spPr bwMode="auto">
          <a:xfrm>
            <a:off x="457200" y="1143000"/>
            <a:ext cx="4724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Expensive Computations</a:t>
            </a:r>
          </a:p>
        </p:txBody>
      </p:sp>
      <p:sp>
        <p:nvSpPr>
          <p:cNvPr id="2048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151063"/>
            <a:ext cx="4724400" cy="609600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Both values get </a:t>
            </a:r>
            <a:r>
              <a:rPr lang="en-US" sz="2000" dirty="0" smtClean="0"/>
              <a:t>computed</a:t>
            </a:r>
          </a:p>
          <a:p>
            <a:pPr>
              <a:defRPr/>
            </a:pPr>
            <a:r>
              <a:rPr lang="en-US" sz="2000" dirty="0" smtClean="0"/>
              <a:t>Only makes sense when computations are very simple</a:t>
            </a:r>
            <a:endParaRPr lang="en-US" sz="2000" dirty="0"/>
          </a:p>
        </p:txBody>
      </p:sp>
      <p:sp>
        <p:nvSpPr>
          <p:cNvPr id="20487" name="Rectangle 8"/>
          <p:cNvSpPr>
            <a:spLocks/>
          </p:cNvSpPr>
          <p:nvPr/>
        </p:nvSpPr>
        <p:spPr bwMode="auto">
          <a:xfrm>
            <a:off x="533400" y="1617663"/>
            <a:ext cx="5410200" cy="398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ourier New" panose="02070309020205020404" pitchFamily="49" charset="0"/>
                <a:sym typeface="Calibri Bold Italic" panose="020F07020304040A0204" pitchFamily="34" charset="0"/>
              </a:rPr>
              <a:t>Test(x)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?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Hard1(x)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: Hard2(x);</a:t>
            </a:r>
          </a:p>
        </p:txBody>
      </p:sp>
      <p:sp>
        <p:nvSpPr>
          <p:cNvPr id="20488" name="Rectangle 3"/>
          <p:cNvSpPr>
            <a:spLocks/>
          </p:cNvSpPr>
          <p:nvPr/>
        </p:nvSpPr>
        <p:spPr bwMode="auto">
          <a:xfrm>
            <a:off x="457200" y="3276600"/>
            <a:ext cx="4724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Risky Computations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685800" y="4284663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8100" tIns="38100" rIns="38100" bIns="38100"/>
          <a:lstStyle/>
          <a:p>
            <a:pPr marL="254000" indent="-254000" eaLnBrk="1" hangingPunct="1"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b="0" kern="0" dirty="0">
                <a:latin typeface="+mn-lt"/>
                <a:sym typeface="Calibri Bold" charset="0"/>
              </a:rPr>
              <a:t>Both values get computed</a:t>
            </a:r>
          </a:p>
          <a:p>
            <a:pPr marL="254000" indent="-254000" eaLnBrk="1" hangingPunct="1"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May have undesirable effects</a:t>
            </a:r>
            <a:endParaRPr lang="en-US" sz="2000" b="0" kern="0" dirty="0">
              <a:latin typeface="+mn-lt"/>
              <a:sym typeface="Calibri Bold" charset="0"/>
            </a:endParaRPr>
          </a:p>
        </p:txBody>
      </p:sp>
      <p:sp>
        <p:nvSpPr>
          <p:cNvPr id="20490" name="Rectangle 8"/>
          <p:cNvSpPr>
            <a:spLocks/>
          </p:cNvSpPr>
          <p:nvPr/>
        </p:nvSpPr>
        <p:spPr bwMode="auto">
          <a:xfrm>
            <a:off x="533400" y="3751263"/>
            <a:ext cx="5410200" cy="398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ourier New" panose="02070309020205020404" pitchFamily="49" charset="0"/>
                <a:sym typeface="Calibri Bold Italic" panose="020F07020304040A0204" pitchFamily="34" charset="0"/>
              </a:rPr>
              <a:t>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?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*p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: 0;</a:t>
            </a:r>
          </a:p>
        </p:txBody>
      </p:sp>
      <p:sp>
        <p:nvSpPr>
          <p:cNvPr id="20491" name="Rectangle 3"/>
          <p:cNvSpPr>
            <a:spLocks/>
          </p:cNvSpPr>
          <p:nvPr/>
        </p:nvSpPr>
        <p:spPr bwMode="auto">
          <a:xfrm>
            <a:off x="457200" y="5029200"/>
            <a:ext cx="4724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Computations with side effects</a:t>
            </a:r>
          </a:p>
        </p:txBody>
      </p:sp>
      <p:sp>
        <p:nvSpPr>
          <p:cNvPr id="14" name="Rectangle 7"/>
          <p:cNvSpPr txBox="1">
            <a:spLocks noChangeArrowheads="1"/>
          </p:cNvSpPr>
          <p:nvPr/>
        </p:nvSpPr>
        <p:spPr bwMode="auto">
          <a:xfrm>
            <a:off x="685800" y="6037263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8100" tIns="38100" rIns="38100" bIns="38100"/>
          <a:lstStyle/>
          <a:p>
            <a:pPr marL="254000" indent="-254000" eaLnBrk="1" hangingPunct="1"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b="0" kern="0" dirty="0">
                <a:latin typeface="+mn-lt"/>
                <a:sym typeface="Calibri Bold" charset="0"/>
              </a:rPr>
              <a:t>Both values get computed</a:t>
            </a:r>
          </a:p>
          <a:p>
            <a:pPr marL="254000" indent="-254000" eaLnBrk="1" hangingPunct="1">
              <a:spcBef>
                <a:spcPts val="600"/>
              </a:spcBef>
              <a:buClr>
                <a:srgbClr val="990000"/>
              </a:buClr>
              <a:buSzPct val="60000"/>
              <a:buFont typeface="Wingdings 2" charset="2"/>
              <a:buChar char="¢"/>
              <a:defRPr/>
            </a:pPr>
            <a:r>
              <a:rPr lang="en-US" sz="2000" kern="0" dirty="0">
                <a:latin typeface="+mn-lt"/>
                <a:sym typeface="Calibri Bold" charset="0"/>
              </a:rPr>
              <a:t>Must be side-effect free</a:t>
            </a:r>
            <a:endParaRPr lang="en-US" sz="2000" b="0" kern="0" dirty="0">
              <a:latin typeface="+mn-lt"/>
              <a:sym typeface="Calibri Bold" charset="0"/>
            </a:endParaRPr>
          </a:p>
        </p:txBody>
      </p:sp>
      <p:sp>
        <p:nvSpPr>
          <p:cNvPr id="20493" name="Rectangle 8"/>
          <p:cNvSpPr>
            <a:spLocks/>
          </p:cNvSpPr>
          <p:nvPr/>
        </p:nvSpPr>
        <p:spPr bwMode="auto">
          <a:xfrm>
            <a:off x="533400" y="5503863"/>
            <a:ext cx="5410200" cy="398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val =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ourier New" panose="02070309020205020404" pitchFamily="49" charset="0"/>
                <a:sym typeface="Calibri Bold Italic" panose="020F07020304040A0204" pitchFamily="34" charset="0"/>
              </a:rPr>
              <a:t>x &gt; 0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? </a:t>
            </a:r>
            <a:r>
              <a:rPr lang="en-US" altLang="en-US">
                <a:latin typeface="Courier New" panose="02070309020205020404" pitchFamily="49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x*=7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: x+=3;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150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1508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21509" name="Rectangle 4"/>
          <p:cNvSpPr>
            <a:spLocks/>
          </p:cNvSpPr>
          <p:nvPr/>
        </p:nvSpPr>
        <p:spPr bwMode="auto">
          <a:xfrm>
            <a:off x="530225" y="1863725"/>
            <a:ext cx="3736975" cy="26320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pcount_do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do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 while (x);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1510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21511" name="Rectangle 6"/>
          <p:cNvSpPr>
            <a:spLocks/>
          </p:cNvSpPr>
          <p:nvPr/>
        </p:nvSpPr>
        <p:spPr bwMode="auto">
          <a:xfrm>
            <a:off x="4797425" y="1863725"/>
            <a:ext cx="4041775" cy="2936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pcount_goto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loop: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if(x) goto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loop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151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8382000" cy="12827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Count number of 1’s in argument </a:t>
            </a:r>
            <a:r>
              <a:rPr lang="en-US" dirty="0" smtClean="0">
                <a:latin typeface="Courier New"/>
                <a:cs typeface="Courier New"/>
              </a:rPr>
              <a:t>x</a:t>
            </a:r>
            <a:r>
              <a:rPr lang="en-US" dirty="0" smtClean="0"/>
              <a:t> (“</a:t>
            </a:r>
            <a:r>
              <a:rPr lang="en-US" dirty="0" err="1" smtClean="0"/>
              <a:t>popcount</a:t>
            </a:r>
            <a:r>
              <a:rPr lang="en-US" dirty="0" smtClean="0"/>
              <a:t>”)</a:t>
            </a:r>
          </a:p>
          <a:p>
            <a:pPr>
              <a:defRPr/>
            </a:pPr>
            <a:r>
              <a:rPr lang="en-US" dirty="0" smtClean="0"/>
              <a:t>Use conditional branch to either continue looping or to exit loop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2531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2532" name="Rectangle 7"/>
          <p:cNvSpPr>
            <a:spLocks/>
          </p:cNvSpPr>
          <p:nvPr/>
        </p:nvSpPr>
        <p:spPr bwMode="auto">
          <a:xfrm>
            <a:off x="290513" y="10668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2253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“Do-While” Loop Compilation</a:t>
            </a:r>
          </a:p>
        </p:txBody>
      </p:sp>
      <p:sp>
        <p:nvSpPr>
          <p:cNvPr id="22534" name="Rectangle 11"/>
          <p:cNvSpPr>
            <a:spLocks/>
          </p:cNvSpPr>
          <p:nvPr/>
        </p:nvSpPr>
        <p:spPr bwMode="auto">
          <a:xfrm>
            <a:off x="2133600" y="4343400"/>
            <a:ext cx="579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92100" algn="l"/>
                <a:tab pos="1150938" algn="l"/>
                <a:tab pos="2860675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	</a:t>
            </a:r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movl    $0, %eax		#  result = 0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.L2:			# loop: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movq    %rdi, %rdx	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andl    $1, %edx		#  t = x &amp; 0x1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addq    %rdx, %rax	#  result += t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shrq    %rdi		#  x &gt;&gt;= 1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jne     .L2		#  if (x) goto loop</a:t>
            </a:r>
          </a:p>
          <a:p>
            <a:r>
              <a:rPr lang="cs-CZ" altLang="en-US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rep; ret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</p:txBody>
      </p:sp>
      <p:sp>
        <p:nvSpPr>
          <p:cNvPr id="22535" name="Rectangle 6"/>
          <p:cNvSpPr>
            <a:spLocks/>
          </p:cNvSpPr>
          <p:nvPr/>
        </p:nvSpPr>
        <p:spPr bwMode="auto">
          <a:xfrm>
            <a:off x="381000" y="1524000"/>
            <a:ext cx="4041775" cy="2590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pcount_goto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loop: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if(x) goto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loop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result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355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3556" name="Rectangle 3"/>
          <p:cNvSpPr>
            <a:spLocks/>
          </p:cNvSpPr>
          <p:nvPr/>
        </p:nvSpPr>
        <p:spPr bwMode="auto">
          <a:xfrm>
            <a:off x="444500" y="1228725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641475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23558" name="Rectangle 5"/>
          <p:cNvSpPr>
            <a:spLocks/>
          </p:cNvSpPr>
          <p:nvPr/>
        </p:nvSpPr>
        <p:spPr bwMode="auto">
          <a:xfrm>
            <a:off x="3810000" y="12192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631950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2356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035300"/>
            <a:ext cx="8382000" cy="3797300"/>
          </a:xfrm>
        </p:spPr>
        <p:txBody>
          <a:bodyPr/>
          <a:lstStyle/>
          <a:p>
            <a:pPr>
              <a:defRPr/>
            </a:pPr>
            <a:r>
              <a:rPr lang="en-US" dirty="0"/>
              <a:t>Body:</a:t>
            </a:r>
          </a:p>
          <a:p>
            <a:pPr marL="234950" lvl="1">
              <a:defRPr/>
            </a:pPr>
            <a:endParaRPr lang="en-US" dirty="0"/>
          </a:p>
          <a:p>
            <a:pPr marL="234950" lvl="1">
              <a:defRPr/>
            </a:pPr>
            <a:endParaRPr lang="en-US" dirty="0"/>
          </a:p>
          <a:p>
            <a:pPr marL="234950" lvl="1">
              <a:defRPr/>
            </a:pPr>
            <a:endParaRPr lang="en-US" dirty="0"/>
          </a:p>
          <a:p>
            <a:pPr marL="234950" lvl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23562" name="Rectangle 9"/>
          <p:cNvSpPr>
            <a:spLocks/>
          </p:cNvSpPr>
          <p:nvPr/>
        </p:nvSpPr>
        <p:spPr bwMode="auto">
          <a:xfrm>
            <a:off x="1625600" y="3146425"/>
            <a:ext cx="2222500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{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Statement</a:t>
            </a:r>
            <a:r>
              <a:rPr lang="en-US" altLang="en-US" sz="2000" baseline="-25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1</a:t>
            </a:r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;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Statement</a:t>
            </a:r>
            <a:r>
              <a:rPr lang="en-US" altLang="en-US" sz="2000" baseline="-25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2</a:t>
            </a:r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;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  …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  Statement</a:t>
            </a:r>
            <a:r>
              <a:rPr lang="en-US" altLang="en-US" sz="2000" baseline="-25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n</a:t>
            </a:r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;</a:t>
            </a:r>
            <a:endParaRPr lang="en-US" altLang="en-US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Monaco"/>
            </a:endParaRPr>
          </a:p>
          <a:p>
            <a:r>
              <a:rPr lang="en-US" altLang="en-US" sz="2000">
                <a:latin typeface="Courier New" panose="02070309020205020404" pitchFamily="49" charset="0"/>
                <a:ea typeface="Monaco"/>
                <a:cs typeface="Courier New" panose="02070309020205020404" pitchFamily="49" charset="0"/>
                <a:sym typeface="Monaco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614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Control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: Condition codes</a:t>
            </a:r>
          </a:p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pPr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pPr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pPr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457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4580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2458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“Jump-to-middle” translation</a:t>
            </a:r>
          </a:p>
          <a:p>
            <a:pPr>
              <a:defRPr/>
            </a:pPr>
            <a:r>
              <a:rPr lang="en-US" dirty="0" smtClean="0"/>
              <a:t>Used with </a:t>
            </a:r>
            <a:r>
              <a:rPr lang="en-US" dirty="0" smtClean="0">
                <a:latin typeface="Courier New"/>
                <a:cs typeface="Courier New"/>
              </a:rPr>
              <a:t>-</a:t>
            </a:r>
            <a:r>
              <a:rPr lang="en-US" dirty="0" err="1" smtClean="0">
                <a:latin typeface="Courier New"/>
                <a:cs typeface="Courier New"/>
              </a:rPr>
              <a:t>Og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5181600" y="2095500"/>
            <a:ext cx="2908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4586" name="AutoShape 11"/>
          <p:cNvSpPr>
            <a:spLocks/>
          </p:cNvSpPr>
          <p:nvPr/>
        </p:nvSpPr>
        <p:spPr bwMode="auto">
          <a:xfrm rot="-5400000">
            <a:off x="3657600" y="3048000"/>
            <a:ext cx="762000" cy="1524000"/>
          </a:xfrm>
          <a:custGeom>
            <a:avLst/>
            <a:gdLst>
              <a:gd name="T0" fmla="*/ 0 w 21600"/>
              <a:gd name="T1" fmla="*/ 16200 h 21600"/>
              <a:gd name="T2" fmla="*/ 5400 w 21600"/>
              <a:gd name="T3" fmla="*/ 16200 h 21600"/>
              <a:gd name="T4" fmla="*/ 5400 w 21600"/>
              <a:gd name="T5" fmla="*/ 0 h 21600"/>
              <a:gd name="T6" fmla="*/ 16200 w 21600"/>
              <a:gd name="T7" fmla="*/ 0 h 21600"/>
              <a:gd name="T8" fmla="*/ 16200 w 21600"/>
              <a:gd name="T9" fmla="*/ 16200 h 21600"/>
              <a:gd name="T10" fmla="*/ 21600 w 21600"/>
              <a:gd name="T11" fmla="*/ 16200 h 21600"/>
              <a:gd name="T12" fmla="*/ 10800 w 21600"/>
              <a:gd name="T13" fmla="*/ 21600 h 21600"/>
              <a:gd name="T14" fmla="*/ 0 w 21600"/>
              <a:gd name="T15" fmla="*/ 16200 h 21600"/>
              <a:gd name="T16" fmla="*/ 0 w 21600"/>
              <a:gd name="T17" fmla="*/ 162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lnTo>
                  <a:pt x="0" y="162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round/>
                <a:headEnd type="none" w="med" len="med"/>
                <a:tailEnd type="triangl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5604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25605" name="Rectangle 4"/>
          <p:cNvSpPr>
            <a:spLocks/>
          </p:cNvSpPr>
          <p:nvPr/>
        </p:nvSpPr>
        <p:spPr bwMode="auto">
          <a:xfrm>
            <a:off x="530225" y="1863725"/>
            <a:ext cx="3736975" cy="26320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pcount_while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while (x)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5606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to Middle Version</a:t>
            </a:r>
          </a:p>
        </p:txBody>
      </p:sp>
      <p:sp>
        <p:nvSpPr>
          <p:cNvPr id="25607" name="Rectangle 6"/>
          <p:cNvSpPr>
            <a:spLocks/>
          </p:cNvSpPr>
          <p:nvPr/>
        </p:nvSpPr>
        <p:spPr bwMode="auto">
          <a:xfrm>
            <a:off x="4797425" y="1863725"/>
            <a:ext cx="4041775" cy="31654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pcount_goto_jtm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goto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test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loop: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test: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if(x) goto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loop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560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Compare to do-while version of function</a:t>
            </a:r>
          </a:p>
          <a:p>
            <a:pPr>
              <a:defRPr/>
            </a:pPr>
            <a:r>
              <a:rPr lang="en-US" dirty="0" smtClean="0"/>
              <a:t>Initial </a:t>
            </a:r>
            <a:r>
              <a:rPr lang="en-US" dirty="0" err="1" smtClean="0"/>
              <a:t>goto</a:t>
            </a:r>
            <a:r>
              <a:rPr lang="en-US" dirty="0" smtClean="0"/>
              <a:t> starts loop at test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662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6628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26630" name="Rectangle 5"/>
          <p:cNvSpPr>
            <a:spLocks/>
          </p:cNvSpPr>
          <p:nvPr/>
        </p:nvSpPr>
        <p:spPr bwMode="auto">
          <a:xfrm>
            <a:off x="533400" y="3687763"/>
            <a:ext cx="2908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2663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“Do-while” conversion</a:t>
            </a:r>
          </a:p>
          <a:p>
            <a:pPr>
              <a:defRPr/>
            </a:pPr>
            <a:r>
              <a:rPr lang="en-US" dirty="0" smtClean="0"/>
              <a:t>Used with </a:t>
            </a:r>
            <a:r>
              <a:rPr lang="en-US" dirty="0" smtClean="0">
                <a:latin typeface="Courier New"/>
                <a:cs typeface="Courier New"/>
              </a:rPr>
              <a:t>–O1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6634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9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26636" name="AutoShape 10"/>
          <p:cNvSpPr>
            <a:spLocks/>
          </p:cNvSpPr>
          <p:nvPr/>
        </p:nvSpPr>
        <p:spPr bwMode="auto">
          <a:xfrm>
            <a:off x="1371600" y="2878138"/>
            <a:ext cx="762000" cy="842962"/>
          </a:xfrm>
          <a:custGeom>
            <a:avLst/>
            <a:gdLst>
              <a:gd name="T0" fmla="*/ 0 w 21600"/>
              <a:gd name="T1" fmla="*/ 11842 h 21600"/>
              <a:gd name="T2" fmla="*/ 5400 w 21600"/>
              <a:gd name="T3" fmla="*/ 11842 h 21600"/>
              <a:gd name="T4" fmla="*/ 5400 w 21600"/>
              <a:gd name="T5" fmla="*/ 0 h 21600"/>
              <a:gd name="T6" fmla="*/ 16200 w 21600"/>
              <a:gd name="T7" fmla="*/ 0 h 21600"/>
              <a:gd name="T8" fmla="*/ 16200 w 21600"/>
              <a:gd name="T9" fmla="*/ 11842 h 21600"/>
              <a:gd name="T10" fmla="*/ 21600 w 21600"/>
              <a:gd name="T11" fmla="*/ 11842 h 21600"/>
              <a:gd name="T12" fmla="*/ 10800 w 21600"/>
              <a:gd name="T13" fmla="*/ 21600 h 21600"/>
              <a:gd name="T14" fmla="*/ 0 w 21600"/>
              <a:gd name="T15" fmla="*/ 11842 h 21600"/>
              <a:gd name="T16" fmla="*/ 0 w 21600"/>
              <a:gd name="T17" fmla="*/ 1184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lnTo>
                  <a:pt x="0" y="11842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round/>
                <a:headEnd type="none" w="med" len="med"/>
                <a:tailEnd type="triangl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AutoShape 11"/>
          <p:cNvSpPr>
            <a:spLocks/>
          </p:cNvSpPr>
          <p:nvPr/>
        </p:nvSpPr>
        <p:spPr bwMode="auto">
          <a:xfrm rot="-5400000">
            <a:off x="4038600" y="4178300"/>
            <a:ext cx="762000" cy="1524000"/>
          </a:xfrm>
          <a:custGeom>
            <a:avLst/>
            <a:gdLst>
              <a:gd name="T0" fmla="*/ 0 w 21600"/>
              <a:gd name="T1" fmla="*/ 16200 h 21600"/>
              <a:gd name="T2" fmla="*/ 5400 w 21600"/>
              <a:gd name="T3" fmla="*/ 16200 h 21600"/>
              <a:gd name="T4" fmla="*/ 5400 w 21600"/>
              <a:gd name="T5" fmla="*/ 0 h 21600"/>
              <a:gd name="T6" fmla="*/ 16200 w 21600"/>
              <a:gd name="T7" fmla="*/ 0 h 21600"/>
              <a:gd name="T8" fmla="*/ 16200 w 21600"/>
              <a:gd name="T9" fmla="*/ 16200 h 21600"/>
              <a:gd name="T10" fmla="*/ 21600 w 21600"/>
              <a:gd name="T11" fmla="*/ 16200 h 21600"/>
              <a:gd name="T12" fmla="*/ 10800 w 21600"/>
              <a:gd name="T13" fmla="*/ 21600 h 21600"/>
              <a:gd name="T14" fmla="*/ 0 w 21600"/>
              <a:gd name="T15" fmla="*/ 16200 h 21600"/>
              <a:gd name="T16" fmla="*/ 0 w 21600"/>
              <a:gd name="T17" fmla="*/ 162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lnTo>
                  <a:pt x="0" y="162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round/>
                <a:headEnd type="none" w="med" len="med"/>
                <a:tailEnd type="triangl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7651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7652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27653" name="Rectangle 4"/>
          <p:cNvSpPr>
            <a:spLocks/>
          </p:cNvSpPr>
          <p:nvPr/>
        </p:nvSpPr>
        <p:spPr bwMode="auto">
          <a:xfrm>
            <a:off x="530225" y="1863725"/>
            <a:ext cx="3736975" cy="26320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pcount_while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while (x)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7654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Do-While Version</a:t>
            </a:r>
          </a:p>
        </p:txBody>
      </p:sp>
      <p:sp>
        <p:nvSpPr>
          <p:cNvPr id="27655" name="Rectangle 6"/>
          <p:cNvSpPr>
            <a:spLocks/>
          </p:cNvSpPr>
          <p:nvPr/>
        </p:nvSpPr>
        <p:spPr bwMode="auto">
          <a:xfrm>
            <a:off x="4797425" y="1863725"/>
            <a:ext cx="4041775" cy="31654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pcount_goto_dw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 (!x) goto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done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loop: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x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x &gt;&gt;=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if(x) goto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loop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</a:t>
            </a:r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done: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765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Compare to do-while version of function</a:t>
            </a:r>
          </a:p>
          <a:p>
            <a:pPr>
              <a:defRPr/>
            </a:pPr>
            <a:r>
              <a:rPr lang="en-US" dirty="0" smtClean="0"/>
              <a:t>Initial conditional guards entrance to loop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867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8676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28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8679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#define WSIZE 8*sizeof(int)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pcount_for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size_t i;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for (i = 0; i &lt; WSIZE; i++)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unsigned bit = 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(x &gt;&gt; i)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8680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 = 0</a:t>
            </a:r>
          </a:p>
        </p:txBody>
      </p:sp>
      <p:sp>
        <p:nvSpPr>
          <p:cNvPr id="28681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 &lt; WSIZE</a:t>
            </a:r>
          </a:p>
        </p:txBody>
      </p:sp>
      <p:sp>
        <p:nvSpPr>
          <p:cNvPr id="28682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i++</a:t>
            </a:r>
          </a:p>
        </p:txBody>
      </p:sp>
      <p:sp>
        <p:nvSpPr>
          <p:cNvPr id="28683" name="Rectangle 4"/>
          <p:cNvSpPr>
            <a:spLocks/>
          </p:cNvSpPr>
          <p:nvPr/>
        </p:nvSpPr>
        <p:spPr bwMode="auto">
          <a:xfrm>
            <a:off x="5029200" y="4191000"/>
            <a:ext cx="4114800" cy="1524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unsigned bit =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(x &gt;&gt; i)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969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29700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“For” Loop </a:t>
            </a:r>
            <a:r>
              <a:rPr lang="en-US" altLang="en-US" smtClean="0">
                <a:sym typeface="Wingdings" panose="05000000000000000000" pitchFamily="2" charset="2"/>
              </a:rPr>
              <a:t> While Loop</a:t>
            </a:r>
            <a:endParaRPr lang="en-US" altLang="en-US" smtClean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28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49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spcBef>
                <a:spcPct val="50000"/>
              </a:spcBef>
              <a:defRPr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9705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0 w 21600"/>
              <a:gd name="T1" fmla="*/ 11842 h 21600"/>
              <a:gd name="T2" fmla="*/ 5400 w 21600"/>
              <a:gd name="T3" fmla="*/ 11842 h 21600"/>
              <a:gd name="T4" fmla="*/ 5400 w 21600"/>
              <a:gd name="T5" fmla="*/ 0 h 21600"/>
              <a:gd name="T6" fmla="*/ 16200 w 21600"/>
              <a:gd name="T7" fmla="*/ 0 h 21600"/>
              <a:gd name="T8" fmla="*/ 16200 w 21600"/>
              <a:gd name="T9" fmla="*/ 11842 h 21600"/>
              <a:gd name="T10" fmla="*/ 21600 w 21600"/>
              <a:gd name="T11" fmla="*/ 11842 h 21600"/>
              <a:gd name="T12" fmla="*/ 10800 w 21600"/>
              <a:gd name="T13" fmla="*/ 21600 h 21600"/>
              <a:gd name="T14" fmla="*/ 0 w 21600"/>
              <a:gd name="T15" fmla="*/ 11842 h 21600"/>
              <a:gd name="T16" fmla="*/ 0 w 21600"/>
              <a:gd name="T17" fmla="*/ 1184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lnTo>
                  <a:pt x="0" y="11842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>
            <a:noFill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25400" cap="flat">
                <a:solidFill>
                  <a:srgbClr val="000000"/>
                </a:solidFill>
                <a:round/>
                <a:headEnd type="none" w="med" len="med"/>
                <a:tailEnd type="triangle" w="med" len="med"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072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0724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For-While Conversion</a:t>
            </a:r>
          </a:p>
        </p:txBody>
      </p:sp>
      <p:sp>
        <p:nvSpPr>
          <p:cNvPr id="30725" name="Rectangle 4"/>
          <p:cNvSpPr>
            <a:spLocks/>
          </p:cNvSpPr>
          <p:nvPr/>
        </p:nvSpPr>
        <p:spPr bwMode="auto">
          <a:xfrm>
            <a:off x="4419600" y="1143000"/>
            <a:ext cx="4495800" cy="4343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pcount_for_while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size_t i;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while (</a:t>
            </a:r>
            <a:r>
              <a:rPr lang="en-US" altLang="en-US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 &lt; WSIZE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unsigned bit = 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(x &gt;&gt; i) &amp; 0x1;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i++;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30726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 = 0</a:t>
            </a:r>
          </a:p>
        </p:txBody>
      </p:sp>
      <p:sp>
        <p:nvSpPr>
          <p:cNvPr id="30727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 &lt; WSIZE</a:t>
            </a:r>
          </a:p>
        </p:txBody>
      </p:sp>
      <p:sp>
        <p:nvSpPr>
          <p:cNvPr id="30728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i++</a:t>
            </a:r>
          </a:p>
        </p:txBody>
      </p:sp>
      <p:sp>
        <p:nvSpPr>
          <p:cNvPr id="30729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</a:t>
            </a:r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unsigned bit =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(x &gt;&gt; i) &amp; 0x1;</a:t>
            </a:r>
          </a:p>
          <a:p>
            <a:r>
              <a:rPr lang="en-US" altLang="en-US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defTabSz="895350">
              <a:spcBef>
                <a:spcPct val="30000"/>
              </a:spcBef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defTabSz="895350">
              <a:defRPr/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4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1748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 Code</a:t>
            </a:r>
          </a:p>
        </p:txBody>
      </p:sp>
      <p:sp>
        <p:nvSpPr>
          <p:cNvPr id="3174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“For” Loop</a:t>
            </a:r>
            <a:r>
              <a:rPr lang="en-US" altLang="en-US" smtClean="0">
                <a:sym typeface="Wingdings" panose="05000000000000000000" pitchFamily="2" charset="2"/>
              </a:rPr>
              <a:t> Do-While Conversion</a:t>
            </a:r>
            <a:endParaRPr lang="en-US" altLang="en-US" smtClean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Initial test can be optimized away</a:t>
            </a:r>
            <a:endParaRPr lang="en-US" dirty="0"/>
          </a:p>
        </p:txBody>
      </p:sp>
      <p:sp>
        <p:nvSpPr>
          <p:cNvPr id="31751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pcount_for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size_t i;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for (i = 0; i &lt; WSIZE; i++)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unsigned bit = 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(x &gt;&gt; i)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31752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863"/>
              </a:spcBef>
            </a:pPr>
            <a:r>
              <a:rPr lang="en-US" altLang="en-US" sz="24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Goto Version</a:t>
            </a:r>
          </a:p>
        </p:txBody>
      </p:sp>
      <p:sp>
        <p:nvSpPr>
          <p:cNvPr id="31753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pcount_for_goto_dw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(unsigned long x)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size_t i;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long result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 = 0;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 (!(i &lt; WSIZE))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goto done;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loop: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unsigned bit = 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(x &gt;&gt; i) &amp; 0x1;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result += bit;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}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i++;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if (i &lt; WSIZE)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goto loop;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done: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result;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125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888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1200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688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775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+mj-lt"/>
              </a:rPr>
              <a:t>Test</a:t>
            </a:r>
          </a:p>
        </p:txBody>
      </p:sp>
      <p:grpSp>
        <p:nvGrpSpPr>
          <p:cNvPr id="31759" name="Group 19"/>
          <p:cNvGrpSpPr>
            <a:grpSpLocks/>
          </p:cNvGrpSpPr>
          <p:nvPr/>
        </p:nvGrpSpPr>
        <p:grpSpPr bwMode="auto"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31760" name="Straight Connector 17"/>
            <p:cNvCxnSpPr>
              <a:cxnSpLocks noChangeShapeType="1"/>
            </p:cNvCxnSpPr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761" name="Straight Connector 18"/>
            <p:cNvCxnSpPr>
              <a:cxnSpLocks noChangeShapeType="1"/>
            </p:cNvCxnSpPr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</p:spPr>
        <p:txBody>
          <a:bodyPr/>
          <a:lstStyle/>
          <a:p>
            <a:pPr marL="119063" indent="-119063"/>
            <a:r>
              <a:rPr lang="en-US" altLang="en-US" smtClean="0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</p:spPr>
        <p:txBody>
          <a:bodyPr/>
          <a:lstStyle/>
          <a:p>
            <a:pPr>
              <a:defRPr/>
            </a:pPr>
            <a:r>
              <a:rPr lang="en-US" dirty="0"/>
              <a:t>Multiple case labels</a:t>
            </a:r>
          </a:p>
          <a:p>
            <a:pPr marL="552450" lvl="1">
              <a:defRPr/>
            </a:pPr>
            <a:r>
              <a:rPr lang="en-US" dirty="0"/>
              <a:t>Here: 5 &amp; 6</a:t>
            </a:r>
          </a:p>
          <a:p>
            <a:pPr>
              <a:defRPr/>
            </a:pPr>
            <a:r>
              <a:rPr lang="en-US" dirty="0"/>
              <a:t>Fall through cases</a:t>
            </a:r>
          </a:p>
          <a:p>
            <a:pPr marL="552450" lvl="1">
              <a:defRPr/>
            </a:pPr>
            <a:r>
              <a:rPr lang="en-US" dirty="0"/>
              <a:t>Here: 2</a:t>
            </a:r>
          </a:p>
          <a:p>
            <a:pPr>
              <a:defRPr/>
            </a:pPr>
            <a:r>
              <a:rPr lang="en-US" dirty="0"/>
              <a:t>Missing cases</a:t>
            </a:r>
          </a:p>
          <a:p>
            <a:pPr marL="552450" lvl="1">
              <a:defRPr/>
            </a:pPr>
            <a:r>
              <a:rPr lang="en-US" dirty="0"/>
              <a:t>Here: 4</a:t>
            </a:r>
          </a:p>
        </p:txBody>
      </p:sp>
      <p:sp>
        <p:nvSpPr>
          <p:cNvPr id="32774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switch_eg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(long x, long y, long z)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w = 1;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1: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y*z;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2: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y/z;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/* Fall Through */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3: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+=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5: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6: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-=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default: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2;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w;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379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Jump Table Structure</a:t>
            </a:r>
          </a:p>
        </p:txBody>
      </p:sp>
      <p:sp>
        <p:nvSpPr>
          <p:cNvPr id="33797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Code Block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0</a:t>
            </a:r>
          </a:p>
        </p:txBody>
      </p:sp>
      <p:sp>
        <p:nvSpPr>
          <p:cNvPr id="33798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Targ0:</a:t>
            </a:r>
          </a:p>
        </p:txBody>
      </p:sp>
      <p:sp>
        <p:nvSpPr>
          <p:cNvPr id="33799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Code Block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1</a:t>
            </a:r>
          </a:p>
        </p:txBody>
      </p:sp>
      <p:sp>
        <p:nvSpPr>
          <p:cNvPr id="33800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Targ1:</a:t>
            </a:r>
          </a:p>
        </p:txBody>
      </p:sp>
      <p:sp>
        <p:nvSpPr>
          <p:cNvPr id="33801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Code Block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2</a:t>
            </a:r>
          </a:p>
        </p:txBody>
      </p:sp>
      <p:sp>
        <p:nvSpPr>
          <p:cNvPr id="33802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Targ2:</a:t>
            </a:r>
          </a:p>
        </p:txBody>
      </p:sp>
      <p:sp>
        <p:nvSpPr>
          <p:cNvPr id="33803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Code Block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n</a:t>
            </a:r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–1</a:t>
            </a:r>
          </a:p>
        </p:txBody>
      </p:sp>
      <p:sp>
        <p:nvSpPr>
          <p:cNvPr id="33804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r"/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</a:t>
            </a:r>
            <a:r>
              <a:rPr lang="en-US" altLang="en-US" sz="2000">
                <a:latin typeface="Courier New Bold Italic" panose="02070609020205090404" pitchFamily="49" charset="0"/>
                <a:cs typeface="Courier New Bold Italic" panose="02070609020205090404" pitchFamily="49" charset="0"/>
                <a:sym typeface="Courier New Bold Italic" panose="02070609020205090404" pitchFamily="49" charset="0"/>
              </a:rPr>
              <a:t>n</a:t>
            </a:r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-1:</a:t>
            </a:r>
          </a:p>
        </p:txBody>
      </p:sp>
      <p:sp>
        <p:nvSpPr>
          <p:cNvPr id="33805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</a:p>
        </p:txBody>
      </p:sp>
      <p:sp>
        <p:nvSpPr>
          <p:cNvPr id="33806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Targ0</a:t>
            </a:r>
          </a:p>
        </p:txBody>
      </p:sp>
      <p:sp>
        <p:nvSpPr>
          <p:cNvPr id="33807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Targ1</a:t>
            </a:r>
          </a:p>
        </p:txBody>
      </p:sp>
      <p:sp>
        <p:nvSpPr>
          <p:cNvPr id="33808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Targ2</a:t>
            </a:r>
          </a:p>
        </p:txBody>
      </p:sp>
      <p:sp>
        <p:nvSpPr>
          <p:cNvPr id="33809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Targ</a:t>
            </a:r>
            <a:r>
              <a:rPr lang="en-US" altLang="en-US">
                <a:latin typeface="Courier New Bold Italic" panose="02070609020205090404" pitchFamily="49" charset="0"/>
                <a:cs typeface="Courier New Bold Italic" panose="02070609020205090404" pitchFamily="49" charset="0"/>
                <a:sym typeface="Courier New Bold Italic" panose="02070609020205090404" pitchFamily="49" charset="0"/>
              </a:rPr>
              <a:t>n</a:t>
            </a:r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-1</a:t>
            </a:r>
          </a:p>
        </p:txBody>
      </p:sp>
      <p:sp>
        <p:nvSpPr>
          <p:cNvPr id="33810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•</a:t>
            </a:r>
          </a:p>
        </p:txBody>
      </p:sp>
      <p:sp>
        <p:nvSpPr>
          <p:cNvPr id="33811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jtab:</a:t>
            </a:r>
          </a:p>
        </p:txBody>
      </p:sp>
      <p:sp>
        <p:nvSpPr>
          <p:cNvPr id="33812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goto *JTab[x];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</p:txBody>
      </p:sp>
      <p:sp>
        <p:nvSpPr>
          <p:cNvPr id="33813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switch(x) {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case val_0: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Block</a:t>
            </a:r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 0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case val_1: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Block</a:t>
            </a:r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 1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  • • •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case val_</a:t>
            </a:r>
            <a:r>
              <a:rPr lang="en-US" altLang="en-US">
                <a:latin typeface="Courier New Bold Italic" panose="02070609020205090404" pitchFamily="49" charset="0"/>
                <a:cs typeface="Courier New Bold Italic" panose="02070609020205090404" pitchFamily="49" charset="0"/>
                <a:sym typeface="Courier New Bold Italic" panose="02070609020205090404" pitchFamily="49" charset="0"/>
              </a:rPr>
              <a:t>n</a:t>
            </a:r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-1: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    </a:t>
            </a:r>
            <a:r>
              <a:rPr lang="en-US" altLang="en-US"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Block</a:t>
            </a:r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 </a:t>
            </a:r>
            <a:r>
              <a:rPr lang="en-US" altLang="en-US"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n</a:t>
            </a:r>
            <a:r>
              <a:rPr lang="en-US" altLang="en-US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–1</a:t>
            </a:r>
            <a:endParaRPr lang="en-US" altLang="en-US" sz="2400">
              <a:latin typeface="Arial Narrow Bold" panose="020B0706020202030204" pitchFamily="34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33814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Switch Form</a:t>
            </a:r>
          </a:p>
        </p:txBody>
      </p:sp>
      <p:sp>
        <p:nvSpPr>
          <p:cNvPr id="33815" name="Rectangle 22"/>
          <p:cNvSpPr>
            <a:spLocks/>
          </p:cNvSpPr>
          <p:nvPr/>
        </p:nvSpPr>
        <p:spPr bwMode="auto">
          <a:xfrm>
            <a:off x="271463" y="4724400"/>
            <a:ext cx="26336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Translation (Extended C)</a:t>
            </a:r>
          </a:p>
        </p:txBody>
      </p:sp>
      <p:sp>
        <p:nvSpPr>
          <p:cNvPr id="33816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Table</a:t>
            </a:r>
          </a:p>
        </p:txBody>
      </p:sp>
      <p:sp>
        <p:nvSpPr>
          <p:cNvPr id="33817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Targets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7171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</p:spPr>
        <p:txBody>
          <a:bodyPr/>
          <a:lstStyle/>
          <a:p>
            <a:pPr>
              <a:defRPr/>
            </a:pPr>
            <a:r>
              <a:rPr lang="en-US" dirty="0"/>
              <a:t>Information about currently executing program</a:t>
            </a:r>
          </a:p>
          <a:p>
            <a:pPr marL="552450" lvl="1">
              <a:defRPr/>
            </a:pPr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>
              <a:defRPr/>
            </a:pPr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 smtClean="0"/>
              <a:t> </a:t>
            </a:r>
            <a:r>
              <a:rPr lang="en-US" dirty="0"/>
              <a:t>)</a:t>
            </a:r>
          </a:p>
          <a:p>
            <a:pPr marL="552450" lvl="1">
              <a:defRPr/>
            </a:pPr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r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ip</a:t>
            </a:r>
            <a:r>
              <a:rPr lang="en-US" dirty="0"/>
              <a:t>, … )</a:t>
            </a:r>
          </a:p>
          <a:p>
            <a:pPr marL="552450" lvl="1">
              <a:defRPr/>
            </a:pPr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7174" name="Rectangle 5"/>
          <p:cNvSpPr>
            <a:spLocks/>
          </p:cNvSpPr>
          <p:nvPr/>
        </p:nvSpPr>
        <p:spPr bwMode="auto">
          <a:xfrm>
            <a:off x="4467225" y="5410200"/>
            <a:ext cx="2057400" cy="307975"/>
          </a:xfrm>
          <a:prstGeom prst="rect">
            <a:avLst/>
          </a:prstGeom>
          <a:solidFill>
            <a:srgbClr val="D6D6F4"/>
          </a:solidFill>
          <a:ln w="2556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%rip</a:t>
            </a:r>
          </a:p>
        </p:txBody>
      </p:sp>
      <p:sp>
        <p:nvSpPr>
          <p:cNvPr id="7175" name="Rectangle 6"/>
          <p:cNvSpPr>
            <a:spLocks/>
          </p:cNvSpPr>
          <p:nvPr/>
        </p:nvSpPr>
        <p:spPr bwMode="auto">
          <a:xfrm>
            <a:off x="4467225" y="1828800"/>
            <a:ext cx="10271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Registers</a:t>
            </a:r>
          </a:p>
        </p:txBody>
      </p:sp>
      <p:sp>
        <p:nvSpPr>
          <p:cNvPr id="7176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Current stack top</a:t>
            </a:r>
          </a:p>
        </p:txBody>
      </p:sp>
      <p:sp>
        <p:nvSpPr>
          <p:cNvPr id="7177" name="Rectangle 9"/>
          <p:cNvSpPr>
            <a:spLocks/>
          </p:cNvSpPr>
          <p:nvPr/>
        </p:nvSpPr>
        <p:spPr bwMode="auto">
          <a:xfrm>
            <a:off x="6677025" y="5334000"/>
            <a:ext cx="20637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Instruction pointer</a:t>
            </a:r>
          </a:p>
        </p:txBody>
      </p:sp>
      <p:sp>
        <p:nvSpPr>
          <p:cNvPr id="7178" name="Rectangle 10"/>
          <p:cNvSpPr>
            <a:spLocks/>
          </p:cNvSpPr>
          <p:nvPr/>
        </p:nvSpPr>
        <p:spPr bwMode="auto">
          <a:xfrm>
            <a:off x="4486275" y="6019800"/>
            <a:ext cx="533400" cy="533400"/>
          </a:xfrm>
          <a:prstGeom prst="rect">
            <a:avLst/>
          </a:prstGeom>
          <a:solidFill>
            <a:srgbClr val="C5FEB8"/>
          </a:solidFill>
          <a:ln w="2556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CF</a:t>
            </a:r>
          </a:p>
        </p:txBody>
      </p:sp>
      <p:sp>
        <p:nvSpPr>
          <p:cNvPr id="7179" name="Rectangle 11"/>
          <p:cNvSpPr>
            <a:spLocks/>
          </p:cNvSpPr>
          <p:nvPr/>
        </p:nvSpPr>
        <p:spPr bwMode="auto">
          <a:xfrm>
            <a:off x="5159375" y="6019800"/>
            <a:ext cx="533400" cy="533400"/>
          </a:xfrm>
          <a:prstGeom prst="rect">
            <a:avLst/>
          </a:prstGeom>
          <a:solidFill>
            <a:srgbClr val="C5FEB8"/>
          </a:solidFill>
          <a:ln w="2556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ZF</a:t>
            </a:r>
          </a:p>
        </p:txBody>
      </p:sp>
      <p:sp>
        <p:nvSpPr>
          <p:cNvPr id="7180" name="Rectangle 12"/>
          <p:cNvSpPr>
            <a:spLocks/>
          </p:cNvSpPr>
          <p:nvPr/>
        </p:nvSpPr>
        <p:spPr bwMode="auto">
          <a:xfrm>
            <a:off x="5832475" y="6019800"/>
            <a:ext cx="533400" cy="533400"/>
          </a:xfrm>
          <a:prstGeom prst="rect">
            <a:avLst/>
          </a:prstGeom>
          <a:solidFill>
            <a:srgbClr val="C5FEB8"/>
          </a:solidFill>
          <a:ln w="2556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SF</a:t>
            </a:r>
          </a:p>
        </p:txBody>
      </p:sp>
      <p:sp>
        <p:nvSpPr>
          <p:cNvPr id="7181" name="Rectangle 13"/>
          <p:cNvSpPr>
            <a:spLocks/>
          </p:cNvSpPr>
          <p:nvPr/>
        </p:nvSpPr>
        <p:spPr bwMode="auto">
          <a:xfrm>
            <a:off x="6505575" y="6019800"/>
            <a:ext cx="533400" cy="533400"/>
          </a:xfrm>
          <a:prstGeom prst="rect">
            <a:avLst/>
          </a:prstGeom>
          <a:solidFill>
            <a:srgbClr val="C5FEB8"/>
          </a:solidFill>
          <a:ln w="2556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20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OF</a:t>
            </a:r>
          </a:p>
        </p:txBody>
      </p:sp>
      <p:sp>
        <p:nvSpPr>
          <p:cNvPr id="7182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solidFill>
                  <a:srgbClr val="C00000"/>
                </a:solidFill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Condition codes</a:t>
            </a:r>
          </a:p>
        </p:txBody>
      </p:sp>
      <p:grpSp>
        <p:nvGrpSpPr>
          <p:cNvPr id="7183" name="Group 25"/>
          <p:cNvGrpSpPr>
            <a:grpSpLocks/>
          </p:cNvGrpSpPr>
          <p:nvPr/>
        </p:nvGrpSpPr>
        <p:grpSpPr bwMode="auto">
          <a:xfrm>
            <a:off x="4467225" y="2286000"/>
            <a:ext cx="4295775" cy="2743200"/>
            <a:chOff x="762000" y="1143000"/>
            <a:chExt cx="7518400" cy="4800600"/>
          </a:xfrm>
        </p:grpSpPr>
        <p:sp>
          <p:nvSpPr>
            <p:cNvPr id="7185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%rsp</a:t>
              </a:r>
            </a:p>
          </p:txBody>
        </p:sp>
        <p:sp>
          <p:nvSpPr>
            <p:cNvPr id="7186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%r8</a:t>
              </a:r>
            </a:p>
          </p:txBody>
        </p:sp>
        <p:sp>
          <p:nvSpPr>
            <p:cNvPr id="7187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%r9</a:t>
              </a:r>
            </a:p>
          </p:txBody>
        </p:sp>
        <p:sp>
          <p:nvSpPr>
            <p:cNvPr id="7188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%r10</a:t>
              </a:r>
            </a:p>
          </p:txBody>
        </p:sp>
        <p:sp>
          <p:nvSpPr>
            <p:cNvPr id="7189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%r11</a:t>
              </a:r>
            </a:p>
          </p:txBody>
        </p:sp>
        <p:sp>
          <p:nvSpPr>
            <p:cNvPr id="7190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%r12</a:t>
              </a:r>
            </a:p>
          </p:txBody>
        </p:sp>
        <p:sp>
          <p:nvSpPr>
            <p:cNvPr id="7191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%r13</a:t>
              </a:r>
            </a:p>
          </p:txBody>
        </p:sp>
        <p:sp>
          <p:nvSpPr>
            <p:cNvPr id="7192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%r14</a:t>
              </a:r>
            </a:p>
          </p:txBody>
        </p:sp>
        <p:sp>
          <p:nvSpPr>
            <p:cNvPr id="7193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%r15</a:t>
              </a:r>
            </a:p>
          </p:txBody>
        </p:sp>
        <p:sp>
          <p:nvSpPr>
            <p:cNvPr id="7194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%rax</a:t>
              </a:r>
            </a:p>
          </p:txBody>
        </p:sp>
        <p:sp>
          <p:nvSpPr>
            <p:cNvPr id="7195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%rbx</a:t>
              </a:r>
            </a:p>
          </p:txBody>
        </p:sp>
        <p:sp>
          <p:nvSpPr>
            <p:cNvPr id="7196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%rcx</a:t>
              </a:r>
            </a:p>
          </p:txBody>
        </p:sp>
        <p:sp>
          <p:nvSpPr>
            <p:cNvPr id="7197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%rdx</a:t>
              </a:r>
            </a:p>
          </p:txBody>
        </p:sp>
        <p:sp>
          <p:nvSpPr>
            <p:cNvPr id="7198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%rsi</a:t>
              </a:r>
            </a:p>
          </p:txBody>
        </p:sp>
        <p:sp>
          <p:nvSpPr>
            <p:cNvPr id="7199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%rdi</a:t>
              </a:r>
            </a:p>
          </p:txBody>
        </p:sp>
        <p:sp>
          <p:nvSpPr>
            <p:cNvPr id="7200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38100" tIns="38100" rIns="38100" bIns="38100" anchor="ctr"/>
            <a:lstStyle>
              <a:lvl1pPr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anose="020B0604020202020204" pitchFamily="34" charset="0"/>
                </a:defRPr>
              </a:lvl9pPr>
            </a:lstStyle>
            <a:p>
              <a:r>
                <a:rPr lang="en-US" altLang="en-US">
                  <a:latin typeface="Courier New Bold" panose="02070609020205020404" pitchFamily="49" charset="0"/>
                  <a:cs typeface="Courier New Bold" panose="02070609020205020404" pitchFamily="49" charset="0"/>
                  <a:sym typeface="Courier New Bold" panose="02070609020205020404" pitchFamily="49" charset="0"/>
                </a:rPr>
                <a:t>%rbp</a:t>
              </a:r>
            </a:p>
          </p:txBody>
        </p:sp>
      </p:grpSp>
      <p:cxnSp>
        <p:nvCxnSpPr>
          <p:cNvPr id="7184" name="Straight Arrow Connector 2"/>
          <p:cNvCxnSpPr>
            <a:cxnSpLocks noChangeShapeType="1"/>
            <a:endCxn id="7185" idx="1"/>
          </p:cNvCxnSpPr>
          <p:nvPr/>
        </p:nvCxnSpPr>
        <p:spPr bwMode="auto">
          <a:xfrm flipV="1">
            <a:off x="3657600" y="4529138"/>
            <a:ext cx="809625" cy="1185862"/>
          </a:xfrm>
          <a:prstGeom prst="straightConnector1">
            <a:avLst/>
          </a:prstGeom>
          <a:noFill/>
          <a:ln w="25400" algn="ctr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4819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482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Switch Statement Example</a:t>
            </a:r>
          </a:p>
        </p:txBody>
      </p:sp>
      <p:sp>
        <p:nvSpPr>
          <p:cNvPr id="34821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638"/>
              </a:spcBef>
            </a:pPr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Setup:</a:t>
            </a:r>
          </a:p>
        </p:txBody>
      </p:sp>
      <p:sp>
        <p:nvSpPr>
          <p:cNvPr id="34822" name="Rectangle 11"/>
          <p:cNvSpPr>
            <a:spLocks/>
          </p:cNvSpPr>
          <p:nvPr/>
        </p:nvSpPr>
        <p:spPr bwMode="auto">
          <a:xfrm>
            <a:off x="433388" y="1131888"/>
            <a:ext cx="5575300" cy="23066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switch_eg(long x, long y, long z)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w = 1;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w;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34823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switch_eg: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movq    %rdx, %rcx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cmpq    $6, %rdi   # x:6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ja      .L8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jmp     *.L4(,%rdi,8)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  <p:cxnSp>
        <p:nvCxnSpPr>
          <p:cNvPr id="34824" name="Straight Arrow Connector 19"/>
          <p:cNvCxnSpPr>
            <a:cxnSpLocks noChangeShapeType="1"/>
          </p:cNvCxnSpPr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noFill/>
          <a:ln w="25400" algn="ctr">
            <a:solidFill>
              <a:srgbClr val="4F81BD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38862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34826" name="TextBox 10"/>
          <p:cNvSpPr txBox="1">
            <a:spLocks noChangeArrowheads="1"/>
          </p:cNvSpPr>
          <p:nvPr/>
        </p:nvSpPr>
        <p:spPr bwMode="auto">
          <a:xfrm>
            <a:off x="5410200" y="5943600"/>
            <a:ext cx="320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C00000"/>
                </a:solidFill>
                <a:latin typeface="Calibri" panose="020F0502020204030204" pitchFamily="34" charset="0"/>
              </a:rPr>
              <a:t>Note that </a:t>
            </a:r>
            <a:r>
              <a:rPr lang="en-US" altLang="en-US" sz="240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altLang="en-US" sz="2400">
                <a:solidFill>
                  <a:srgbClr val="C00000"/>
                </a:solidFill>
                <a:latin typeface="Calibri" panose="020F0502020204030204" pitchFamily="34" charset="0"/>
              </a:rPr>
              <a:t> is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584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Switch Statement Example</a:t>
            </a:r>
          </a:p>
        </p:txBody>
      </p:sp>
      <p:sp>
        <p:nvSpPr>
          <p:cNvPr id="35845" name="Rectangle 4"/>
          <p:cNvSpPr>
            <a:spLocks/>
          </p:cNvSpPr>
          <p:nvPr/>
        </p:nvSpPr>
        <p:spPr bwMode="auto">
          <a:xfrm>
            <a:off x="457200" y="1350963"/>
            <a:ext cx="5575300" cy="230663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long switch_eg(long x, long y, long z)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w = 1;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return w;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sp>
        <p:nvSpPr>
          <p:cNvPr id="35846" name="Rectangle 5"/>
          <p:cNvSpPr>
            <a:spLocks/>
          </p:cNvSpPr>
          <p:nvPr/>
        </p:nvSpPr>
        <p:spPr bwMode="auto">
          <a:xfrm>
            <a:off x="76200" y="5334000"/>
            <a:ext cx="1004888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solidFill>
                  <a:srgbClr val="C00000"/>
                </a:solidFill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Indirect </a:t>
            </a:r>
            <a:br>
              <a:rPr lang="en-US" altLang="en-US">
                <a:solidFill>
                  <a:srgbClr val="C00000"/>
                </a:solidFill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</a:br>
            <a:r>
              <a:rPr lang="en-US" altLang="en-US">
                <a:solidFill>
                  <a:srgbClr val="C00000"/>
                </a:solidFill>
                <a:latin typeface="Calibri Bold Italic" panose="020F07020304040A0204" pitchFamily="34" charset="0"/>
                <a:ea typeface="Calibri Bold Italic" panose="020F07020304040A0204" pitchFamily="34" charset="0"/>
                <a:cs typeface="Calibri Bold Italic" panose="020F07020304040A0204" pitchFamily="34" charset="0"/>
                <a:sym typeface="Calibri Bold Italic" panose="020F07020304040A0204" pitchFamily="34" charset="0"/>
              </a:rPr>
              <a:t>jump</a:t>
            </a:r>
          </a:p>
        </p:txBody>
      </p:sp>
      <p:sp>
        <p:nvSpPr>
          <p:cNvPr id="35847" name="AutoShape 6"/>
          <p:cNvSpPr>
            <a:spLocks/>
          </p:cNvSpPr>
          <p:nvPr/>
        </p:nvSpPr>
        <p:spPr bwMode="auto">
          <a:xfrm>
            <a:off x="1066800" y="5410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5848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table</a:t>
            </a:r>
          </a:p>
        </p:txBody>
      </p:sp>
      <p:sp>
        <p:nvSpPr>
          <p:cNvPr id="35849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.section	.rodata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.align 8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.L4: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0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.L3	# x = 1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.L5	# x = 2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.L9	# x = 3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4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5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6</a:t>
            </a:r>
            <a:endParaRPr lang="en-US" altLang="en-US" sz="1400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  <p:sp>
        <p:nvSpPr>
          <p:cNvPr id="35850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23838" indent="-2238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638"/>
              </a:spcBef>
            </a:pPr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Setup:</a:t>
            </a:r>
          </a:p>
        </p:txBody>
      </p:sp>
      <p:sp>
        <p:nvSpPr>
          <p:cNvPr id="35851" name="Rectangle 1"/>
          <p:cNvSpPr>
            <a:spLocks/>
          </p:cNvSpPr>
          <p:nvPr/>
        </p:nvSpPr>
        <p:spPr bwMode="auto">
          <a:xfrm>
            <a:off x="1143000" y="4241800"/>
            <a:ext cx="58674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311275" algn="l"/>
                <a:tab pos="32512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switch_eg: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movq    %rdx, %rcx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cmpq    $6, %rdi      # x:6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ja      .L8           # Use default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jmp     *.L4(,%rdi,8) # goto *JTab[x]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686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</p:spPr>
        <p:txBody>
          <a:bodyPr/>
          <a:lstStyle/>
          <a:p>
            <a:pPr>
              <a:defRPr/>
            </a:pPr>
            <a:r>
              <a:rPr lang="en-US" dirty="0"/>
              <a:t>Table Structure</a:t>
            </a:r>
          </a:p>
          <a:p>
            <a:pPr marL="552450" lvl="1">
              <a:defRPr/>
            </a:pPr>
            <a:r>
              <a:rPr lang="en-US" dirty="0"/>
              <a:t>Each target requires </a:t>
            </a:r>
            <a:r>
              <a:rPr lang="en-US" dirty="0" smtClean="0"/>
              <a:t>8 </a:t>
            </a:r>
            <a:r>
              <a:rPr lang="en-US" dirty="0"/>
              <a:t>bytes</a:t>
            </a:r>
          </a:p>
          <a:p>
            <a:pPr marL="552450" lvl="1">
              <a:defRPr/>
            </a:pPr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Jumping</a:t>
            </a:r>
          </a:p>
          <a:p>
            <a:pPr marL="552450" lvl="1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L8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552450" lvl="1">
              <a:defRPr/>
            </a:pPr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L8</a:t>
            </a:r>
            <a:endParaRPr lang="en-US" dirty="0"/>
          </a:p>
          <a:p>
            <a:pPr marL="552450" lvl="1">
              <a:defRPr/>
            </a:pPr>
            <a:endParaRPr lang="en-US" dirty="0"/>
          </a:p>
          <a:p>
            <a:pPr marL="552450" lvl="1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L4(,%rdi,8)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552450" lvl="1">
              <a:defRPr/>
            </a:pPr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Must scale by factor of </a:t>
            </a:r>
            <a:r>
              <a:rPr lang="en-US" dirty="0" smtClean="0"/>
              <a:t>8 (addresses are 8 bytes)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L4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x*8</a:t>
            </a:r>
            <a:endParaRPr lang="en-US" dirty="0"/>
          </a:p>
          <a:p>
            <a:pPr marL="838200" lvl="2">
              <a:defRPr/>
            </a:pPr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38100" tIns="38100" rIns="38100" bIns="381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table</a:t>
            </a:r>
          </a:p>
        </p:txBody>
      </p:sp>
      <p:sp>
        <p:nvSpPr>
          <p:cNvPr id="36871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.section	.rodata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.align 8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.L4: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0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.L3	# x = 1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.L5	# x = 2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.L9	# x = 3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4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5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6</a:t>
            </a:r>
            <a:endParaRPr lang="en-US" altLang="en-US" sz="1400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/>
          </p:cNvSpPr>
          <p:nvPr/>
        </p:nvSpPr>
        <p:spPr bwMode="auto">
          <a:xfrm>
            <a:off x="1130300" y="1981200"/>
            <a:ext cx="2832100" cy="2286000"/>
          </a:xfrm>
          <a:prstGeom prst="rect">
            <a:avLst/>
          </a:prstGeom>
          <a:solidFill>
            <a:srgbClr val="D6D6F4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1201738" algn="l"/>
                <a:tab pos="1663700" algn="l"/>
                <a:tab pos="1768475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.section	.rodata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.align 8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.L4: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0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.L3	# x = 1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.L5	# x = 2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.L9	# x = 3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.L8	# x = 4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5</a:t>
            </a:r>
          </a:p>
          <a:p>
            <a:r>
              <a:rPr lang="en-US" altLang="en-US" sz="1400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.quad	.L7	# x = 6</a:t>
            </a:r>
            <a:endParaRPr lang="en-US" altLang="en-US" sz="1400">
              <a:latin typeface="Courier New" panose="02070309020205020404" pitchFamily="49" charset="0"/>
              <a:ea typeface="Monaco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  <p:sp>
        <p:nvSpPr>
          <p:cNvPr id="3789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789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Jump Table</a:t>
            </a:r>
          </a:p>
        </p:txBody>
      </p:sp>
      <p:sp>
        <p:nvSpPr>
          <p:cNvPr id="37894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 marL="185738" indent="-185738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ts val="638"/>
              </a:spcBef>
            </a:pPr>
            <a:r>
              <a:rPr lang="en-US" altLang="en-US" sz="200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  <a:sym typeface="Calibri Bold" panose="020F0702030404030204" pitchFamily="34" charset="0"/>
              </a:rPr>
              <a:t>Jump table</a:t>
            </a:r>
          </a:p>
        </p:txBody>
      </p:sp>
      <p:sp>
        <p:nvSpPr>
          <p:cNvPr id="37895" name="Rectangle 6"/>
          <p:cNvSpPr>
            <a:spLocks/>
          </p:cNvSpPr>
          <p:nvPr/>
        </p:nvSpPr>
        <p:spPr bwMode="auto">
          <a:xfrm>
            <a:off x="4419600" y="1600200"/>
            <a:ext cx="4432300" cy="47704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1:      // .L3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y*z;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2:      // .L5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y/z;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/* Fall Through */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3:      // .L9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+=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5: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6:      // .L7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-=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default:     // .L8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2;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</a:p>
        </p:txBody>
      </p:sp>
      <p:sp>
        <p:nvSpPr>
          <p:cNvPr id="37896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7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8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899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900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901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7902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891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Code Blocks (x == 1)</a:t>
            </a:r>
          </a:p>
        </p:txBody>
      </p:sp>
      <p:sp>
        <p:nvSpPr>
          <p:cNvPr id="38917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pt-BR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.L3:</a:t>
            </a:r>
          </a:p>
          <a:p>
            <a:r>
              <a:rPr lang="pt-BR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movq    %rsi, %rax  # y</a:t>
            </a:r>
          </a:p>
          <a:p>
            <a:r>
              <a:rPr lang="pt-BR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imulq   %rdx, %rax  # y*z</a:t>
            </a:r>
          </a:p>
          <a:p>
            <a:r>
              <a:rPr lang="pt-BR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ret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  <p:sp>
        <p:nvSpPr>
          <p:cNvPr id="38918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case 1:	  // .L3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y*z;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993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Handling Fall-Through</a:t>
            </a:r>
          </a:p>
        </p:txBody>
      </p:sp>
      <p:sp>
        <p:nvSpPr>
          <p:cNvPr id="39941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w 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 . .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	. . .	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   case 2: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y/z;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/* Fall Through */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3: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+=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	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case 3: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       w = 1;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</p:txBody>
      </p:sp>
      <p:sp>
        <p:nvSpPr>
          <p:cNvPr id="39943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2: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y/z;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Lucida Grande"/>
                <a:sym typeface="Courier New Bold" panose="02070609020205020404" pitchFamily="49" charset="0"/>
              </a:rPr>
              <a:t>        goto merge;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</p:txBody>
      </p:sp>
      <p:sp>
        <p:nvSpPr>
          <p:cNvPr id="39944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merge: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       w +=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</p:txBody>
      </p:sp>
      <p:cxnSp>
        <p:nvCxnSpPr>
          <p:cNvPr id="39945" name="Straight Arrow Connector 19"/>
          <p:cNvCxnSpPr>
            <a:cxnSpLocks noChangeShapeType="1"/>
            <a:endCxn id="39943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6" name="Straight Arrow Connector 20"/>
          <p:cNvCxnSpPr>
            <a:cxnSpLocks noChangeShapeType="1"/>
            <a:endCxn id="39942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947" name="Straight Arrow Connector 12"/>
          <p:cNvCxnSpPr>
            <a:cxnSpLocks noChangeShapeType="1"/>
            <a:stCxn id="39943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noFill/>
          <a:ln w="25400" algn="ctr">
            <a:solidFill>
              <a:srgbClr val="7030A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096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Code Blocks (x == 2, x == 3)</a:t>
            </a:r>
          </a:p>
        </p:txBody>
      </p:sp>
      <p:sp>
        <p:nvSpPr>
          <p:cNvPr id="40965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.L5:                  # Case 2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movq    %rsi, %rax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cqto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idivq   %rcx       #  y/z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jmp     .L6        #  goto merge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.L9:                  # Case 3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movl    $1, %eax   #  w = 1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.L6:                  # merge: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addq    %rcx, %rax #  w += z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ret</a:t>
            </a:r>
          </a:p>
        </p:txBody>
      </p:sp>
      <p:sp>
        <p:nvSpPr>
          <p:cNvPr id="40966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long w = 1;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	. . .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	. . .	</a:t>
            </a:r>
          </a:p>
          <a:p>
            <a:r>
              <a:rPr lang="en-US" altLang="en-US">
                <a:latin typeface="Courier New" panose="02070309020205020404" pitchFamily="49" charset="0"/>
                <a:ea typeface="Lucida Grande"/>
                <a:cs typeface="Courier New" panose="02070309020205020404" pitchFamily="49" charset="0"/>
                <a:sym typeface="Courier New Bold" panose="02070609020205020404" pitchFamily="49" charset="0"/>
              </a:rPr>
              <a:t>    case 2: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y/z;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/* Fall Through */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3: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+=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	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98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Code Blocks (x == 5, x == 6, default)</a:t>
            </a:r>
          </a:p>
        </p:txBody>
      </p:sp>
      <p:sp>
        <p:nvSpPr>
          <p:cNvPr id="41989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1082675" algn="l"/>
                <a:tab pos="2406650" algn="l"/>
                <a:tab pos="24638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.L7:               # Case 5,6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movl  $1, %eax   #  w = 1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subq  %rdx, %rax #  w -= z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.L8:               # Default: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movl  $2, %eax   #  2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</a:t>
            </a:r>
          </a:p>
        </p:txBody>
      </p:sp>
      <p:sp>
        <p:nvSpPr>
          <p:cNvPr id="41990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switch(x) {</a:t>
            </a:r>
            <a:endParaRPr lang="en-US" altLang="en-US" sz="2400">
              <a:latin typeface="Courier New" panose="02070309020205020404" pitchFamily="49" charset="0"/>
              <a:ea typeface="Lucida Grande"/>
              <a:cs typeface="Courier New" panose="02070309020205020404" pitchFamily="49" charset="0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. . .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5:  // .L7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case 6:  // .L7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-= z;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break;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default: // .L8</a:t>
            </a:r>
            <a:endParaRPr lang="en-US" altLang="en-US" sz="2400">
              <a:latin typeface="Courier New" panose="02070309020205020404" pitchFamily="49" charset="0"/>
              <a:ea typeface="Lucida Grande"/>
              <a:cs typeface="Lucida Grande"/>
              <a:sym typeface="Arial Narrow Bold" panose="020B0706020202030204" pitchFamily="34" charset="0"/>
            </a:endParaRP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w = 2; 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3011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Carnegie Mellon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382000" cy="1143000"/>
          </a:xfrm>
        </p:spPr>
        <p:txBody>
          <a:bodyPr/>
          <a:lstStyle/>
          <a:p>
            <a:pPr marL="119063" indent="-119063"/>
            <a:r>
              <a:rPr lang="en-US" altLang="en-US" smtClean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382000" cy="5435600"/>
          </a:xfrm>
        </p:spPr>
        <p:txBody>
          <a:bodyPr/>
          <a:lstStyle/>
          <a:p>
            <a:pPr>
              <a:defRPr/>
            </a:pPr>
            <a:r>
              <a:rPr lang="en-US" dirty="0"/>
              <a:t>C Control</a:t>
            </a:r>
          </a:p>
          <a:p>
            <a:pPr marL="546100" lvl="1">
              <a:defRPr/>
            </a:pPr>
            <a:r>
              <a:rPr lang="en-US" sz="1800" dirty="0"/>
              <a:t>if-then-else</a:t>
            </a:r>
          </a:p>
          <a:p>
            <a:pPr marL="546100" lvl="1">
              <a:defRPr/>
            </a:pPr>
            <a:r>
              <a:rPr lang="en-US" sz="1800" dirty="0"/>
              <a:t>do-while</a:t>
            </a:r>
          </a:p>
          <a:p>
            <a:pPr marL="546100" lvl="1">
              <a:defRPr/>
            </a:pPr>
            <a:r>
              <a:rPr lang="en-US" sz="1800" dirty="0"/>
              <a:t>while, for</a:t>
            </a:r>
          </a:p>
          <a:p>
            <a:pPr marL="546100" lvl="1">
              <a:defRPr/>
            </a:pPr>
            <a:r>
              <a:rPr lang="en-US" sz="1800" dirty="0" smtClean="0"/>
              <a:t>switch</a:t>
            </a:r>
            <a:endParaRPr lang="en-US" sz="1800" dirty="0"/>
          </a:p>
          <a:p>
            <a:pPr>
              <a:defRPr/>
            </a:pPr>
            <a:r>
              <a:rPr lang="en-US" dirty="0"/>
              <a:t>Assembler Control</a:t>
            </a:r>
          </a:p>
          <a:p>
            <a:pPr marL="546100" lvl="1">
              <a:defRPr/>
            </a:pPr>
            <a:r>
              <a:rPr lang="en-US" sz="1800" dirty="0"/>
              <a:t>Conditional jump</a:t>
            </a:r>
          </a:p>
          <a:p>
            <a:pPr marL="546100" lvl="1">
              <a:defRPr/>
            </a:pPr>
            <a:r>
              <a:rPr lang="en-US" sz="1800" dirty="0"/>
              <a:t>Conditional move</a:t>
            </a:r>
          </a:p>
          <a:p>
            <a:pPr marL="546100" lvl="1">
              <a:defRPr/>
            </a:pPr>
            <a:r>
              <a:rPr lang="en-US" sz="1800" dirty="0"/>
              <a:t>Indirect </a:t>
            </a:r>
            <a:r>
              <a:rPr lang="en-US" sz="1800" dirty="0" smtClean="0"/>
              <a:t>jump (via jump tables)</a:t>
            </a:r>
            <a:endParaRPr lang="en-US" sz="1800" dirty="0"/>
          </a:p>
          <a:p>
            <a:pPr marL="546100" lvl="1">
              <a:defRPr/>
            </a:pPr>
            <a:r>
              <a:rPr lang="en-US" sz="1800" dirty="0" smtClean="0"/>
              <a:t>Compiler generates code sequence </a:t>
            </a:r>
            <a:r>
              <a:rPr lang="en-US" sz="1800" dirty="0"/>
              <a:t>to implement more complex control</a:t>
            </a:r>
          </a:p>
          <a:p>
            <a:pPr>
              <a:defRPr/>
            </a:pPr>
            <a:r>
              <a:rPr lang="en-US" dirty="0"/>
              <a:t>Standard Techniques</a:t>
            </a:r>
          </a:p>
          <a:p>
            <a:pPr marL="546100" lvl="1">
              <a:defRPr/>
            </a:pPr>
            <a:r>
              <a:rPr lang="en-US" sz="1800" dirty="0"/>
              <a:t>L</a:t>
            </a:r>
            <a:r>
              <a:rPr lang="en-US" sz="1800" dirty="0" smtClean="0"/>
              <a:t>oops </a:t>
            </a:r>
            <a:r>
              <a:rPr lang="en-US" sz="1800" dirty="0"/>
              <a:t>converted to do-while </a:t>
            </a:r>
            <a:r>
              <a:rPr lang="en-US" sz="1800" dirty="0" smtClean="0"/>
              <a:t>or jump-to-middle form</a:t>
            </a:r>
            <a:endParaRPr lang="en-US" sz="1800" dirty="0"/>
          </a:p>
          <a:p>
            <a:pPr marL="546100" lvl="1">
              <a:defRPr/>
            </a:pPr>
            <a:r>
              <a:rPr lang="en-US" sz="1800" dirty="0" smtClean="0"/>
              <a:t>Large </a:t>
            </a:r>
            <a:r>
              <a:rPr lang="en-US" sz="1800" dirty="0"/>
              <a:t>switch statements use jump tables</a:t>
            </a:r>
          </a:p>
          <a:p>
            <a:pPr marL="546100" lvl="1">
              <a:defRPr/>
            </a:pPr>
            <a:r>
              <a:rPr lang="en-US" sz="1800" dirty="0"/>
              <a:t>Sparse switch statements may use decision </a:t>
            </a:r>
            <a:r>
              <a:rPr lang="en-US" sz="1800" dirty="0" smtClean="0"/>
              <a:t>trees (if-</a:t>
            </a:r>
            <a:r>
              <a:rPr lang="en-US" sz="1800" dirty="0" err="1" smtClean="0"/>
              <a:t>elseif</a:t>
            </a:r>
            <a:r>
              <a:rPr lang="en-US" sz="1800" dirty="0" smtClean="0"/>
              <a:t>-</a:t>
            </a:r>
            <a:r>
              <a:rPr lang="en-US" sz="1800" dirty="0" err="1" smtClean="0"/>
              <a:t>elseif</a:t>
            </a:r>
            <a:r>
              <a:rPr lang="en-US" sz="1800" dirty="0" smtClean="0"/>
              <a:t>-else)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403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Today</a:t>
            </a:r>
          </a:p>
          <a:p>
            <a:pPr marL="552450" lvl="1">
              <a:defRPr/>
            </a:pPr>
            <a:r>
              <a:rPr lang="en-US" dirty="0" smtClean="0"/>
              <a:t>Control</a:t>
            </a:r>
            <a:r>
              <a:rPr lang="en-US" dirty="0"/>
              <a:t>: Condition codes</a:t>
            </a:r>
          </a:p>
          <a:p>
            <a:pPr marL="552450" lvl="1">
              <a:defRPr/>
            </a:pPr>
            <a:r>
              <a:rPr lang="en-US" dirty="0"/>
              <a:t>Conditional </a:t>
            </a:r>
            <a:r>
              <a:rPr lang="en-US" dirty="0" smtClean="0"/>
              <a:t>branches &amp; conditional moves</a:t>
            </a:r>
            <a:endParaRPr lang="en-US" dirty="0"/>
          </a:p>
          <a:p>
            <a:pPr marL="552450" lvl="1">
              <a:defRPr/>
            </a:pPr>
            <a:r>
              <a:rPr lang="en-US" dirty="0" smtClean="0"/>
              <a:t>Loops</a:t>
            </a:r>
          </a:p>
          <a:p>
            <a:pPr marL="552450" lvl="1">
              <a:defRPr/>
            </a:pPr>
            <a:r>
              <a:rPr lang="en-US" dirty="0" smtClean="0"/>
              <a:t>Switch statements</a:t>
            </a:r>
            <a:endParaRPr lang="en-US" dirty="0"/>
          </a:p>
          <a:p>
            <a:pPr>
              <a:defRPr/>
            </a:pPr>
            <a:r>
              <a:rPr lang="en-US" dirty="0"/>
              <a:t>Next Time</a:t>
            </a:r>
          </a:p>
          <a:p>
            <a:pPr marL="552450" lvl="1">
              <a:defRPr/>
            </a:pPr>
            <a:r>
              <a:rPr lang="en-US" dirty="0" smtClean="0"/>
              <a:t>Stack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Call / return</a:t>
            </a:r>
          </a:p>
          <a:p>
            <a:pPr marL="552450" lvl="1">
              <a:defRPr/>
            </a:pPr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95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</a:t>
            </a:r>
            <a:r>
              <a:rPr lang="en-US" dirty="0" smtClean="0"/>
              <a:t>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endParaRPr lang="en-US" dirty="0" smtClean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 smtClean="0"/>
              <a:t>Implicitly </a:t>
            </a:r>
            <a:r>
              <a:rPr lang="en-US" dirty="0"/>
              <a:t>set (think of it as side effect) by arithmetic operations</a:t>
            </a:r>
          </a:p>
          <a:p>
            <a:pPr marL="317500" lvl="1" indent="0">
              <a:buFont typeface="Wingdings" panose="05000000000000000000" pitchFamily="2" charset="2"/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/>
              <a:t>Example: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 smtClean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↔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Font typeface="Wingdings" panose="05000000000000000000" pitchFamily="2" charset="2"/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(unsigned overflow)</a:t>
            </a:r>
          </a:p>
          <a:p>
            <a:pPr marL="317500" lvl="1" indent="0">
              <a:buFont typeface="Wingdings" panose="05000000000000000000" pitchFamily="2" charset="2"/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Font typeface="Wingdings" panose="05000000000000000000" pitchFamily="2" charset="2"/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Font typeface="Wingdings" panose="05000000000000000000" pitchFamily="2" charset="2"/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)</a:t>
            </a:r>
            <a:endParaRPr lang="en-US" dirty="0" smtClean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  <a:defRPr/>
            </a:pPr>
            <a:r>
              <a:rPr lang="en-US" dirty="0" smtClean="0"/>
              <a:t>Not </a:t>
            </a:r>
            <a:r>
              <a:rPr lang="en-US" dirty="0"/>
              <a:t>set by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 smtClean="0"/>
              <a:t> instruction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9219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Explicit Setting by Compare Instruction</a:t>
            </a:r>
          </a:p>
          <a:p>
            <a:pPr marL="317500" lvl="1" indent="0">
              <a:defRPr/>
            </a:pP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 smtClean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>
              <a:defRPr/>
            </a:pP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>
              <a:defRPr/>
            </a:pPr>
            <a:endParaRPr lang="en-US" dirty="0"/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if carry out from most significant bit (used for unsigned comparisons)</a:t>
            </a:r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if two’s-complement (signed) overflow</a:t>
            </a:r>
            <a:br>
              <a:rPr lang="en-US" dirty="0"/>
            </a:b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0243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Explicit Setting by Test instruction</a:t>
            </a:r>
          </a:p>
          <a:p>
            <a:pPr marL="317500" lvl="1" indent="0">
              <a:defRPr/>
            </a:pP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 smtClean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 smtClean="0"/>
          </a:p>
          <a:p>
            <a:pPr marL="603250" lvl="2" indent="0">
              <a:defRPr/>
            </a:pP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>
              <a:defRPr/>
            </a:pPr>
            <a:endParaRPr lang="en-US" dirty="0"/>
          </a:p>
          <a:p>
            <a:pPr marL="317500" lvl="1" indent="0">
              <a:defRPr/>
            </a:pPr>
            <a:r>
              <a:rPr lang="en-US" dirty="0"/>
              <a:t>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>
              <a:defRPr/>
            </a:pPr>
            <a:r>
              <a:rPr lang="en-US" dirty="0"/>
              <a:t>Useful to have one of the operands be a mask</a:t>
            </a:r>
          </a:p>
          <a:p>
            <a:pPr marL="317500" lvl="1" indent="0">
              <a:defRPr/>
            </a:pPr>
            <a:endParaRPr lang="en-US" dirty="0"/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>
              <a:defRPr/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267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Reading Condition Codes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SetX</a:t>
            </a:r>
            <a:r>
              <a:rPr lang="en-US" dirty="0"/>
              <a:t> Instructions</a:t>
            </a:r>
          </a:p>
          <a:p>
            <a:pPr marL="552450" lvl="1">
              <a:defRPr/>
            </a:pPr>
            <a:r>
              <a:rPr lang="en-US" dirty="0"/>
              <a:t>Set</a:t>
            </a:r>
            <a:r>
              <a:rPr lang="en-US" dirty="0" smtClean="0"/>
              <a:t> low-order byte of destination to 0 or 1 based </a:t>
            </a:r>
            <a:r>
              <a:rPr lang="en-US" dirty="0"/>
              <a:t>on combinations of condition </a:t>
            </a:r>
            <a:r>
              <a:rPr lang="en-US" dirty="0" smtClean="0"/>
              <a:t>codes</a:t>
            </a:r>
          </a:p>
          <a:p>
            <a:pPr marL="552450" lvl="1">
              <a:defRPr/>
            </a:pPr>
            <a:r>
              <a:rPr lang="en-US" dirty="0" smtClean="0"/>
              <a:t>Does not alter remaining 7 bytes</a:t>
            </a:r>
          </a:p>
          <a:p>
            <a:pPr marL="552450" lvl="1">
              <a:defRPr/>
            </a:pPr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/>
        </p:nvGraphicFramePr>
        <p:xfrm>
          <a:off x="1295400" y="2976563"/>
          <a:ext cx="6096000" cy="3576637"/>
        </p:xfrm>
        <a:graphic>
          <a:graphicData uri="http://schemas.openxmlformats.org/drawingml/2006/table">
            <a:tbl>
              <a:tblPr/>
              <a:tblGrid>
                <a:gridCol w="1109663"/>
                <a:gridCol w="2216150"/>
                <a:gridCol w="2770187"/>
              </a:tblGrid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2" marB="2540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%rsp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/>
            <a:r>
              <a:rPr lang="en-US" altLang="en-US" smtClean="0"/>
              <a:t>x86-64 Integer Registers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9088" y="6019800"/>
            <a:ext cx="7329487" cy="838200"/>
          </a:xfrm>
        </p:spPr>
        <p:txBody>
          <a:bodyPr/>
          <a:lstStyle/>
          <a:p>
            <a:pPr lvl="1"/>
            <a:r>
              <a:rPr lang="en-US" altLang="en-US" smtClean="0"/>
              <a:t>Can reference low-order byte</a:t>
            </a:r>
          </a:p>
        </p:txBody>
      </p:sp>
      <p:sp>
        <p:nvSpPr>
          <p:cNvPr id="12293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%al</a:t>
            </a:r>
          </a:p>
        </p:txBody>
      </p:sp>
      <p:sp>
        <p:nvSpPr>
          <p:cNvPr id="12294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%bl</a:t>
            </a:r>
          </a:p>
        </p:txBody>
      </p:sp>
      <p:sp>
        <p:nvSpPr>
          <p:cNvPr id="12295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%cl</a:t>
            </a:r>
          </a:p>
        </p:txBody>
      </p:sp>
      <p:sp>
        <p:nvSpPr>
          <p:cNvPr id="12296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%dl</a:t>
            </a:r>
          </a:p>
        </p:txBody>
      </p:sp>
      <p:sp>
        <p:nvSpPr>
          <p:cNvPr id="12297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%sil</a:t>
            </a:r>
          </a:p>
        </p:txBody>
      </p:sp>
      <p:sp>
        <p:nvSpPr>
          <p:cNvPr id="12298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%dil</a:t>
            </a:r>
          </a:p>
        </p:txBody>
      </p:sp>
      <p:sp>
        <p:nvSpPr>
          <p:cNvPr id="12299" name="Rectangle 12"/>
          <p:cNvSpPr>
            <a:spLocks/>
          </p:cNvSpPr>
          <p:nvPr/>
        </p:nvSpPr>
        <p:spPr bwMode="auto">
          <a:xfrm>
            <a:off x="3649663" y="4838700"/>
            <a:ext cx="655637" cy="4445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%spl</a:t>
            </a:r>
          </a:p>
        </p:txBody>
      </p:sp>
      <p:sp>
        <p:nvSpPr>
          <p:cNvPr id="12300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%bpl</a:t>
            </a:r>
          </a:p>
        </p:txBody>
      </p:sp>
      <p:sp>
        <p:nvSpPr>
          <p:cNvPr id="12301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%r8b</a:t>
            </a:r>
          </a:p>
        </p:txBody>
      </p:sp>
      <p:sp>
        <p:nvSpPr>
          <p:cNvPr id="12302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%r9b</a:t>
            </a:r>
          </a:p>
        </p:txBody>
      </p:sp>
      <p:sp>
        <p:nvSpPr>
          <p:cNvPr id="12303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%r10b</a:t>
            </a:r>
          </a:p>
        </p:txBody>
      </p:sp>
      <p:sp>
        <p:nvSpPr>
          <p:cNvPr id="12304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%r11b</a:t>
            </a:r>
          </a:p>
        </p:txBody>
      </p:sp>
      <p:sp>
        <p:nvSpPr>
          <p:cNvPr id="12305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%r12b</a:t>
            </a:r>
          </a:p>
        </p:txBody>
      </p:sp>
      <p:sp>
        <p:nvSpPr>
          <p:cNvPr id="12306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%r13b</a:t>
            </a:r>
          </a:p>
        </p:txBody>
      </p:sp>
      <p:sp>
        <p:nvSpPr>
          <p:cNvPr id="12307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%r14b</a:t>
            </a:r>
          </a:p>
        </p:txBody>
      </p:sp>
      <p:sp>
        <p:nvSpPr>
          <p:cNvPr id="12308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%r15b</a:t>
            </a:r>
          </a:p>
        </p:txBody>
      </p:sp>
      <p:sp>
        <p:nvSpPr>
          <p:cNvPr id="12309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%r8</a:t>
            </a:r>
          </a:p>
        </p:txBody>
      </p:sp>
      <p:sp>
        <p:nvSpPr>
          <p:cNvPr id="12310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%r9</a:t>
            </a:r>
          </a:p>
        </p:txBody>
      </p:sp>
      <p:sp>
        <p:nvSpPr>
          <p:cNvPr id="12311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%r10</a:t>
            </a:r>
          </a:p>
        </p:txBody>
      </p:sp>
      <p:sp>
        <p:nvSpPr>
          <p:cNvPr id="12312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%r11</a:t>
            </a:r>
          </a:p>
        </p:txBody>
      </p:sp>
      <p:sp>
        <p:nvSpPr>
          <p:cNvPr id="12313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%r12</a:t>
            </a:r>
          </a:p>
        </p:txBody>
      </p:sp>
      <p:sp>
        <p:nvSpPr>
          <p:cNvPr id="12314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%r13</a:t>
            </a:r>
          </a:p>
        </p:txBody>
      </p:sp>
      <p:sp>
        <p:nvSpPr>
          <p:cNvPr id="12315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%r14</a:t>
            </a:r>
          </a:p>
        </p:txBody>
      </p:sp>
      <p:sp>
        <p:nvSpPr>
          <p:cNvPr id="12316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%r15</a:t>
            </a:r>
          </a:p>
        </p:txBody>
      </p:sp>
      <p:sp>
        <p:nvSpPr>
          <p:cNvPr id="12317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%rax</a:t>
            </a:r>
          </a:p>
        </p:txBody>
      </p:sp>
      <p:sp>
        <p:nvSpPr>
          <p:cNvPr id="12318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%rbx</a:t>
            </a:r>
          </a:p>
        </p:txBody>
      </p:sp>
      <p:sp>
        <p:nvSpPr>
          <p:cNvPr id="12319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%rcx</a:t>
            </a:r>
          </a:p>
        </p:txBody>
      </p:sp>
      <p:sp>
        <p:nvSpPr>
          <p:cNvPr id="12320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%rdx</a:t>
            </a:r>
          </a:p>
        </p:txBody>
      </p:sp>
      <p:sp>
        <p:nvSpPr>
          <p:cNvPr id="12321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%rsi</a:t>
            </a:r>
          </a:p>
        </p:txBody>
      </p:sp>
      <p:sp>
        <p:nvSpPr>
          <p:cNvPr id="12322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%rdi</a:t>
            </a:r>
          </a:p>
        </p:txBody>
      </p:sp>
      <p:sp>
        <p:nvSpPr>
          <p:cNvPr id="12323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8100" tIns="38100" rIns="38100" bIns="38100" anchor="ctr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2400">
                <a:latin typeface="Courier New Bold" panose="02070609020205020404" pitchFamily="49" charset="0"/>
                <a:cs typeface="Courier New Bold" panose="02070609020205020404" pitchFamily="49" charset="0"/>
                <a:sym typeface="Courier New Bold" panose="02070609020205020404" pitchFamily="49" charset="0"/>
              </a:rPr>
              <a:t>%rbp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38100" tIns="38100" rIns="38100" bIns="38100"/>
          <a:lstStyle>
            <a:lvl1pPr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1938" algn="l"/>
                <a:tab pos="3086100" algn="l"/>
              </a:tabLs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cmpq   %rsi, %rdi			# Compare x:y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setg    %al			# Set when &gt;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movzbl  %al, %eax	# Zero rest of %rax</a:t>
            </a:r>
          </a:p>
          <a:p>
            <a:r>
              <a:rPr lang="cs-CZ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      ret</a:t>
            </a:r>
            <a:endParaRPr lang="en-US" altLang="en-US">
              <a:latin typeface="Courier New" panose="02070309020205020404" pitchFamily="49" charset="0"/>
              <a:cs typeface="Courier New" panose="02070309020205020404" pitchFamily="49" charset="0"/>
              <a:sym typeface="Courier New Bold" panose="02070609020205020404" pitchFamily="49" charset="0"/>
            </a:endParaRPr>
          </a:p>
        </p:txBody>
      </p:sp>
      <p:sp>
        <p:nvSpPr>
          <p:cNvPr id="13315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316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 sz="1200">
                <a:solidFill>
                  <a:srgbClr val="FFFFFF"/>
                </a:solidFill>
                <a:ea typeface="Gill Sans"/>
                <a:cs typeface="Gill Sans"/>
              </a:rPr>
              <a:t>Carnegie Mellon</a:t>
            </a:r>
          </a:p>
        </p:txBody>
      </p:sp>
      <p:sp>
        <p:nvSpPr>
          <p:cNvPr id="13317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/>
          <a:lstStyle/>
          <a:p>
            <a:pPr marL="119063" indent="-119063"/>
            <a:r>
              <a:rPr lang="en-US" altLang="en-US" smtClean="0"/>
              <a:t>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5880100" cy="3327400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>
              <a:defRPr/>
            </a:pPr>
            <a:r>
              <a:rPr lang="en-US" dirty="0"/>
              <a:t>Set single byte based on combination of condition codes</a:t>
            </a:r>
          </a:p>
          <a:p>
            <a:pPr>
              <a:defRPr/>
            </a:pPr>
            <a:r>
              <a:rPr lang="en-US" dirty="0"/>
              <a:t>One of </a:t>
            </a:r>
            <a:r>
              <a:rPr lang="en-US" dirty="0" smtClean="0"/>
              <a:t>addressable </a:t>
            </a:r>
            <a:r>
              <a:rPr lang="en-US" dirty="0"/>
              <a:t>byte registers</a:t>
            </a:r>
          </a:p>
          <a:p>
            <a:pPr marL="552450" lvl="1">
              <a:defRPr/>
            </a:pPr>
            <a:r>
              <a:rPr lang="en-US" dirty="0"/>
              <a:t>Does not alter remaining </a:t>
            </a:r>
            <a:r>
              <a:rPr lang="en-US" dirty="0" smtClean="0"/>
              <a:t>bytes</a:t>
            </a:r>
            <a:endParaRPr lang="en-US" dirty="0"/>
          </a:p>
          <a:p>
            <a:pPr marL="552450" lvl="1">
              <a:defRPr/>
            </a:pPr>
            <a:r>
              <a:rPr lang="en-US" dirty="0"/>
              <a:t>Typically use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 smtClean="0"/>
              <a:t> </a:t>
            </a:r>
            <a:r>
              <a:rPr lang="en-US" dirty="0"/>
              <a:t>to finish </a:t>
            </a:r>
            <a:r>
              <a:rPr lang="en-US" dirty="0" smtClean="0"/>
              <a:t>job</a:t>
            </a:r>
          </a:p>
          <a:p>
            <a:pPr marL="838200" lvl="2">
              <a:defRPr/>
            </a:pPr>
            <a:r>
              <a:rPr lang="en-US" dirty="0" smtClean="0"/>
              <a:t>32-bit instructions also set upper 32 bits to 0</a:t>
            </a:r>
            <a:endParaRPr lang="en-US" dirty="0"/>
          </a:p>
        </p:txBody>
      </p:sp>
      <p:sp>
        <p:nvSpPr>
          <p:cNvPr id="13319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int gt (long x, long y)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{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  return x &gt; y;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  <a:sym typeface="Courier New Bold" panose="02070609020205020404" pitchFamily="49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31486</TotalTime>
  <Pages>35</Pages>
  <Words>3056</Words>
  <Application>Microsoft Office PowerPoint</Application>
  <PresentationFormat>Letter Paper (8.5x11 in)</PresentationFormat>
  <Paragraphs>942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8" baseType="lpstr">
      <vt:lpstr>Helvetica</vt:lpstr>
      <vt:lpstr>Arial</vt:lpstr>
      <vt:lpstr>Wingdings</vt:lpstr>
      <vt:lpstr>Times New Roman</vt:lpstr>
      <vt:lpstr>Century Gothic</vt:lpstr>
      <vt:lpstr>Courier New</vt:lpstr>
      <vt:lpstr>Gill Sans</vt:lpstr>
      <vt:lpstr>Courier New Bold</vt:lpstr>
      <vt:lpstr>Calibri Bold</vt:lpstr>
      <vt:lpstr>Calibri Italic</vt:lpstr>
      <vt:lpstr>ヒラギノ角ゴ ProN W6</vt:lpstr>
      <vt:lpstr>Wingdings 2</vt:lpstr>
      <vt:lpstr>Calibri</vt:lpstr>
      <vt:lpstr>Monaco</vt:lpstr>
      <vt:lpstr>Calibri Bold Italic</vt:lpstr>
      <vt:lpstr>Lucida Grande</vt:lpstr>
      <vt:lpstr>Arial Narrow Bold</vt:lpstr>
      <vt:lpstr>Courier New Bold Italic</vt:lpstr>
      <vt:lpstr>white212</vt:lpstr>
      <vt:lpstr>Lecture 6 Control Flow Instructions               </vt:lpstr>
      <vt:lpstr>Today</vt:lpstr>
      <vt:lpstr>Processor State (x86-64, Partial)</vt:lpstr>
      <vt:lpstr>Condition Codes (Implicit Setting)</vt:lpstr>
      <vt:lpstr>Condition Codes (Explicit Setting: Compare)</vt:lpstr>
      <vt:lpstr>Condition Codes (Explicit Setting: Test)</vt:lpstr>
      <vt:lpstr>Reading Condition Codes</vt:lpstr>
      <vt:lpstr>x86-64 Integer Registers</vt:lpstr>
      <vt:lpstr>Reading Condition Codes (Cont.)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“Do-While” Loop Example</vt:lpstr>
      <vt:lpstr>“Do-While” Loop Compilation</vt:lpstr>
      <vt:lpstr>General “Do-While” Translation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MATTHEWS, MANTON M</cp:lastModifiedBy>
  <cp:revision>244</cp:revision>
  <cp:lastPrinted>2017-02-09T13:21:15Z</cp:lastPrinted>
  <dcterms:created xsi:type="dcterms:W3CDTF">1998-08-11T09:19:24Z</dcterms:created>
  <dcterms:modified xsi:type="dcterms:W3CDTF">2018-02-06T18:16:33Z</dcterms:modified>
</cp:coreProperties>
</file>