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9"/>
  </p:notesMasterIdLst>
  <p:handoutMasterIdLst>
    <p:handoutMasterId r:id="rId50"/>
  </p:handoutMasterIdLst>
  <p:sldIdLst>
    <p:sldId id="453" r:id="rId2"/>
    <p:sldId id="568" r:id="rId3"/>
    <p:sldId id="567" r:id="rId4"/>
    <p:sldId id="613" r:id="rId5"/>
    <p:sldId id="615" r:id="rId6"/>
    <p:sldId id="571" r:id="rId7"/>
    <p:sldId id="572" r:id="rId8"/>
    <p:sldId id="573" r:id="rId9"/>
    <p:sldId id="574" r:id="rId10"/>
    <p:sldId id="575" r:id="rId11"/>
    <p:sldId id="576" r:id="rId12"/>
    <p:sldId id="577" r:id="rId13"/>
    <p:sldId id="578" r:id="rId14"/>
    <p:sldId id="579" r:id="rId15"/>
    <p:sldId id="580" r:id="rId16"/>
    <p:sldId id="581" r:id="rId17"/>
    <p:sldId id="582" r:id="rId18"/>
    <p:sldId id="583" r:id="rId19"/>
    <p:sldId id="584" r:id="rId20"/>
    <p:sldId id="585" r:id="rId21"/>
    <p:sldId id="586" r:id="rId22"/>
    <p:sldId id="587" r:id="rId23"/>
    <p:sldId id="588" r:id="rId24"/>
    <p:sldId id="589" r:id="rId25"/>
    <p:sldId id="590" r:id="rId26"/>
    <p:sldId id="591" r:id="rId27"/>
    <p:sldId id="592" r:id="rId28"/>
    <p:sldId id="593" r:id="rId29"/>
    <p:sldId id="594" r:id="rId30"/>
    <p:sldId id="595" r:id="rId31"/>
    <p:sldId id="596" r:id="rId32"/>
    <p:sldId id="597" r:id="rId33"/>
    <p:sldId id="598" r:id="rId34"/>
    <p:sldId id="599" r:id="rId35"/>
    <p:sldId id="600" r:id="rId36"/>
    <p:sldId id="601" r:id="rId37"/>
    <p:sldId id="602" r:id="rId38"/>
    <p:sldId id="603" r:id="rId39"/>
    <p:sldId id="604" r:id="rId40"/>
    <p:sldId id="605" r:id="rId41"/>
    <p:sldId id="606" r:id="rId42"/>
    <p:sldId id="607" r:id="rId43"/>
    <p:sldId id="608" r:id="rId44"/>
    <p:sldId id="609" r:id="rId45"/>
    <p:sldId id="610" r:id="rId46"/>
    <p:sldId id="611" r:id="rId47"/>
    <p:sldId id="612" r:id="rId48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54" d="100"/>
          <a:sy n="54" d="100"/>
        </p:scale>
        <p:origin x="44" y="516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354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8"/>
        <p:guide pos="29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125913" y="6677025"/>
            <a:ext cx="766762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643" tIns="44619" rIns="87643" bIns="44619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/>
              <a:t>Page </a:t>
            </a:r>
            <a:fld id="{2998D8FD-48CC-49E4-8CD2-8B68C801B207}" type="slidenum">
              <a:rPr lang="en-US" altLang="en-US" sz="1200" b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2340936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8250" y="3332163"/>
            <a:ext cx="6819900" cy="3152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831" tIns="44619" rIns="90831" bIns="446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095750" y="6677025"/>
            <a:ext cx="80962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643" tIns="44619" rIns="87643" bIns="44619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B076DC53-4325-4A4F-BF96-924FA518EDD1}" type="slidenum">
              <a:rPr lang="en-US" altLang="en-US" sz="1200" b="0">
                <a:latin typeface="Century Gothic" panose="020B0502020202020204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0363" y="530225"/>
            <a:ext cx="3494087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614685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96919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660041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06893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09760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103769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85964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515941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46494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639762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075258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2433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29013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110038" y="9131300"/>
            <a:ext cx="31972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30" tIns="45665" rIns="91330" bIns="45665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1363" indent="-28416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1413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5970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42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5A157054-D8B4-4145-8537-56DF7964B575}" type="slidenum">
              <a:rPr lang="en-US" altLang="en-US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2696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110038" y="9131300"/>
            <a:ext cx="31972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30" tIns="45665" rIns="91330" bIns="45665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1363" indent="-28416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1413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5970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42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AE77AE1C-A87C-4E99-9E3B-CE342F5F61C0}" type="slidenum">
              <a:rPr lang="en-US" altLang="en-US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1230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930705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604739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8212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085977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977338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841709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3195954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59799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109642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778563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2792382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618386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7043494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0xf000 + 0x8 = 0xf008</a:t>
            </a:r>
          </a:p>
          <a:p>
            <a:r>
              <a:rPr lang="en-US" altLang="en-US" smtClean="0"/>
              <a:t>0xf000 + 0x0100 = 0xf100</a:t>
            </a:r>
          </a:p>
          <a:p>
            <a:r>
              <a:rPr lang="en-US" altLang="en-US" smtClean="0"/>
              <a:t>0xf000 + 4*0x0100 = 0xf400</a:t>
            </a:r>
          </a:p>
          <a:p>
            <a:r>
              <a:rPr lang="en-US" altLang="en-US" smtClean="0"/>
              <a:t>2*0xf000 + 0x80 = 0x1d080</a:t>
            </a: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110038" y="9131300"/>
            <a:ext cx="31972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30" tIns="45665" rIns="91330" bIns="45665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1363" indent="-28416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1413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5970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42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99FFFA15-12AF-4787-854C-54402BEEDD24}" type="slidenum">
              <a:rPr lang="en-US" altLang="en-US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115765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110038" y="9131300"/>
            <a:ext cx="31972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30" tIns="45665" rIns="91330" bIns="45665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1363" indent="-28416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1413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5970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42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FB8DB627-3DD8-451C-BC0B-EB602D94D0F0}" type="slidenum">
              <a:rPr lang="en-US" altLang="en-US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53423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110038" y="9131300"/>
            <a:ext cx="31972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30" tIns="45665" rIns="91330" bIns="45665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1363" indent="-28416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1413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5970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42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8ABB0905-8B00-411D-AD93-4BECF315FB18}" type="slidenum">
              <a:rPr lang="en-US" altLang="en-US"/>
              <a:pPr/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6164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35845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58030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45363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6541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110038" y="9131300"/>
            <a:ext cx="31972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30" tIns="45665" rIns="91330" bIns="45665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1363" indent="-28416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1413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5970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42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679F7DA5-C4E3-4486-BEDF-063EC1E9739B}" type="slidenum">
              <a:rPr lang="en-US" altLang="en-US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156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110038" y="9131300"/>
            <a:ext cx="31972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30" tIns="45665" rIns="91330" bIns="45665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1363" indent="-28416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1413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5970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4225" indent="-227013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F1B27A16-B874-478C-BA56-089F707A0165}" type="slidenum">
              <a:rPr lang="en-US" altLang="en-US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337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5841836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7562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676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021265"/>
            <a:ext cx="8307387" cy="5224462"/>
          </a:xfrm>
        </p:spPr>
        <p:txBody>
          <a:bodyPr/>
          <a:lstStyle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40086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98429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2163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8028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7993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339678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768211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285906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E0D6CC4E-BD52-4ED8-9C7B-73F5AAF58EC4}" type="slidenum">
              <a:rPr lang="en-US" altLang="en-US" sz="1400" b="0">
                <a:solidFill>
                  <a:schemeClr val="hlink"/>
                </a:solidFill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934200" y="6496050"/>
            <a:ext cx="20351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400" b="0" dirty="0" smtClean="0">
                <a:solidFill>
                  <a:schemeClr val="hlink"/>
                </a:solidFill>
              </a:rPr>
              <a:t>CSCE 212H Spring2018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•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</p:spPr>
        <p:txBody>
          <a:bodyPr/>
          <a:lstStyle/>
          <a:p>
            <a:pPr algn="ctr" eaLnBrk="1" hangingPunct="1"/>
            <a:r>
              <a:rPr lang="en-US" altLang="en-US" sz="3400" smtClean="0"/>
              <a:t>Lecture 5</a:t>
            </a:r>
            <a:br>
              <a:rPr lang="en-US" altLang="en-US" sz="3400" smtClean="0"/>
            </a:br>
            <a:r>
              <a:rPr lang="en-US" altLang="en-US" sz="3400" smtClean="0"/>
              <a:t>Machine Programming</a:t>
            </a:r>
            <a:br>
              <a:rPr lang="en-US" altLang="en-US" sz="3400" smtClean="0"/>
            </a:br>
            <a:r>
              <a:rPr lang="en-US" altLang="en-US" sz="3400" smtClean="0"/>
              <a:t>             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200400"/>
            <a:ext cx="5718175" cy="2981325"/>
          </a:xfrm>
        </p:spPr>
        <p:txBody>
          <a:bodyPr lIns="90487" tIns="44450" rIns="90487" bIns="44450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Interesting floats</a:t>
            </a:r>
          </a:p>
          <a:p>
            <a:pPr lvl="1" eaLnBrk="1" hangingPunct="1">
              <a:defRPr/>
            </a:pPr>
            <a:r>
              <a:rPr lang="en-US" dirty="0" smtClean="0"/>
              <a:t>C programming</a:t>
            </a:r>
          </a:p>
          <a:p>
            <a:pPr lvl="1" eaLnBrk="1" hangingPunct="1">
              <a:defRPr/>
            </a:pPr>
            <a:r>
              <a:rPr lang="en-US" dirty="0" smtClean="0"/>
              <a:t>Machine Level Code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47713" y="6500813"/>
            <a:ext cx="1901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Char char="•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2400" b="1">
                <a:solidFill>
                  <a:schemeClr val="folHlink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 New" panose="02070309020205020404" pitchFamily="49" charset="0"/>
              </a:rPr>
              <a:t>January 30, 2018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87400" y="762000"/>
            <a:ext cx="779621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Char char="•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2400" b="1">
                <a:solidFill>
                  <a:schemeClr val="folHlink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800">
                <a:solidFill>
                  <a:schemeClr val="tx1"/>
                </a:solidFill>
              </a:rPr>
              <a:t>CSCE 212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x86 Clones: Advanced Micro Devices (AMD)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 marL="160338" indent="-222250" defTabSz="895350">
              <a:tabLst>
                <a:tab pos="2349500" algn="l"/>
              </a:tabLst>
              <a:defRPr/>
            </a:pPr>
            <a:r>
              <a:rPr lang="en-US" dirty="0" smtClean="0"/>
              <a:t>Historically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  <a:defRPr/>
            </a:pPr>
            <a:r>
              <a:rPr lang="en-US" dirty="0"/>
              <a:t>AMD has followed just behind Intel</a:t>
            </a:r>
          </a:p>
          <a:p>
            <a:pPr marL="439738" lvl="1" indent="-165100" defTabSz="895350">
              <a:tabLst>
                <a:tab pos="2349500" algn="l"/>
              </a:tabLst>
              <a:defRPr/>
            </a:pPr>
            <a:r>
              <a:rPr lang="en-US" dirty="0"/>
              <a:t>A little bit slower, a lot cheaper</a:t>
            </a:r>
          </a:p>
          <a:p>
            <a:pPr marL="160338" indent="-222250" defTabSz="895350">
              <a:tabLst>
                <a:tab pos="2349500" algn="l"/>
              </a:tabLst>
              <a:defRPr/>
            </a:pPr>
            <a:r>
              <a:rPr lang="en-US" dirty="0" smtClean="0"/>
              <a:t>Then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  <a:defRPr/>
            </a:pPr>
            <a:r>
              <a:rPr lang="en-US" dirty="0"/>
              <a:t>Recruited top circuit designers from Digital Equipment Corp. and other downward trending companies</a:t>
            </a:r>
          </a:p>
          <a:p>
            <a:pPr marL="439738" lvl="1" indent="-165100" defTabSz="895350">
              <a:tabLst>
                <a:tab pos="2349500" algn="l"/>
              </a:tabLst>
              <a:defRPr/>
            </a:pPr>
            <a:r>
              <a:rPr lang="en-US" dirty="0" smtClean="0"/>
              <a:t>Built </a:t>
            </a:r>
            <a:r>
              <a:rPr lang="en-US" dirty="0" err="1" smtClean="0"/>
              <a:t>Opteron</a:t>
            </a:r>
            <a:r>
              <a:rPr lang="en-US" dirty="0" smtClean="0"/>
              <a:t>: tough competitor to Pentium 4</a:t>
            </a:r>
          </a:p>
          <a:p>
            <a:pPr marL="439738" lvl="1" indent="-165100" defTabSz="895350">
              <a:tabLst>
                <a:tab pos="2349500" algn="l"/>
              </a:tabLst>
              <a:defRPr/>
            </a:pPr>
            <a:r>
              <a:rPr lang="en-US" dirty="0" smtClean="0"/>
              <a:t>Developed x86-64, their own extension to 64 bits</a:t>
            </a:r>
          </a:p>
          <a:p>
            <a:pPr marL="39688" indent="-165100" defTabSz="895350">
              <a:tabLst>
                <a:tab pos="2349500" algn="l"/>
              </a:tabLst>
              <a:defRPr/>
            </a:pPr>
            <a:r>
              <a:rPr lang="en-US" dirty="0" smtClean="0"/>
              <a:t> Recent Years</a:t>
            </a:r>
          </a:p>
          <a:p>
            <a:pPr marL="439738" lvl="1" indent="-165100" defTabSz="895350">
              <a:tabLst>
                <a:tab pos="2349500" algn="l"/>
              </a:tabLst>
              <a:defRPr/>
            </a:pPr>
            <a:r>
              <a:rPr lang="en-US" dirty="0" smtClean="0"/>
              <a:t>Intel got its act together</a:t>
            </a:r>
          </a:p>
          <a:p>
            <a:pPr marL="839788" lvl="2" indent="-165100" defTabSz="895350">
              <a:tabLst>
                <a:tab pos="2349500" algn="l"/>
              </a:tabLst>
              <a:defRPr/>
            </a:pPr>
            <a:r>
              <a:rPr lang="en-US" dirty="0" smtClean="0"/>
              <a:t>Leads the world in semiconductor technology</a:t>
            </a:r>
          </a:p>
          <a:p>
            <a:pPr marL="439738" lvl="1" indent="-165100" defTabSz="895350">
              <a:tabLst>
                <a:tab pos="2349500" algn="l"/>
              </a:tabLst>
              <a:defRPr/>
            </a:pPr>
            <a:r>
              <a:rPr lang="en-US" dirty="0" smtClean="0"/>
              <a:t>AMD has fallen behind</a:t>
            </a:r>
          </a:p>
          <a:p>
            <a:pPr marL="839788" lvl="2" indent="-165100" defTabSz="895350">
              <a:tabLst>
                <a:tab pos="2349500" algn="l"/>
              </a:tabLst>
              <a:defRPr/>
            </a:pPr>
            <a:r>
              <a:rPr lang="en-US" dirty="0" smtClean="0"/>
              <a:t>Relies on external semiconductor manufacturer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Intel’s 64-Bit History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857250"/>
            <a:ext cx="7896225" cy="53911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2001: Intel Attempts </a:t>
            </a:r>
            <a:r>
              <a:rPr lang="en-US" dirty="0"/>
              <a:t>Radical Shift from IA32 to IA64</a:t>
            </a:r>
          </a:p>
          <a:p>
            <a:pPr lvl="1">
              <a:defRPr/>
            </a:pPr>
            <a:r>
              <a:rPr lang="en-US" dirty="0"/>
              <a:t>Totally different </a:t>
            </a:r>
            <a:r>
              <a:rPr lang="en-US" dirty="0" smtClean="0"/>
              <a:t>architecture (Itanium)</a:t>
            </a:r>
            <a:endParaRPr lang="en-US" dirty="0"/>
          </a:p>
          <a:p>
            <a:pPr lvl="1">
              <a:defRPr/>
            </a:pPr>
            <a:r>
              <a:rPr lang="en-US" dirty="0"/>
              <a:t>Executes </a:t>
            </a:r>
            <a:r>
              <a:rPr lang="en-US" dirty="0" smtClean="0"/>
              <a:t>IA32 </a:t>
            </a:r>
            <a:r>
              <a:rPr lang="en-US" dirty="0"/>
              <a:t>code only as legacy</a:t>
            </a:r>
          </a:p>
          <a:p>
            <a:pPr lvl="1">
              <a:defRPr/>
            </a:pPr>
            <a:r>
              <a:rPr lang="en-US" dirty="0"/>
              <a:t>Performance disappointing</a:t>
            </a:r>
          </a:p>
          <a:p>
            <a:pPr>
              <a:defRPr/>
            </a:pPr>
            <a:r>
              <a:rPr lang="en-US" dirty="0" smtClean="0"/>
              <a:t>2003: AMD Steps </a:t>
            </a:r>
            <a:r>
              <a:rPr lang="en-US" dirty="0"/>
              <a:t>in with Evolutionary Solution</a:t>
            </a:r>
          </a:p>
          <a:p>
            <a:pPr lvl="1">
              <a:defRPr/>
            </a:pPr>
            <a:r>
              <a:rPr lang="en-US" dirty="0"/>
              <a:t>x86-64 (now called “AMD64”)</a:t>
            </a:r>
          </a:p>
          <a:p>
            <a:pPr>
              <a:defRPr/>
            </a:pPr>
            <a:r>
              <a:rPr lang="en-US" dirty="0"/>
              <a:t>Intel Felt Obligated to Focus on IA64</a:t>
            </a:r>
          </a:p>
          <a:p>
            <a:pPr lvl="1">
              <a:defRPr/>
            </a:pPr>
            <a:r>
              <a:rPr lang="en-US" dirty="0"/>
              <a:t>Hard to admit mistake or that AMD is better</a:t>
            </a:r>
          </a:p>
          <a:p>
            <a:pPr>
              <a:defRPr/>
            </a:pPr>
            <a:r>
              <a:rPr lang="en-US" dirty="0"/>
              <a:t>2004: Intel Announces EM64T extension to IA32</a:t>
            </a:r>
          </a:p>
          <a:p>
            <a:pPr lvl="1">
              <a:defRPr/>
            </a:pPr>
            <a:r>
              <a:rPr lang="en-US" dirty="0"/>
              <a:t>Extended Memory 64-bit Technology</a:t>
            </a:r>
          </a:p>
          <a:p>
            <a:pPr lvl="1">
              <a:defRPr/>
            </a:pPr>
            <a:r>
              <a:rPr lang="en-US" dirty="0"/>
              <a:t>Almost identical to x86-64!</a:t>
            </a:r>
          </a:p>
          <a:p>
            <a:pPr>
              <a:defRPr/>
            </a:pPr>
            <a:r>
              <a:rPr lang="en-US" dirty="0" smtClean="0"/>
              <a:t>All but low-end x86 processors support x86-64</a:t>
            </a:r>
          </a:p>
          <a:p>
            <a:pPr lvl="1">
              <a:defRPr/>
            </a:pPr>
            <a:r>
              <a:rPr lang="en-US" dirty="0" smtClean="0"/>
              <a:t>But, lots of code still runs in 32-bit mode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Our Coverage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>
              <a:defRPr/>
            </a:pPr>
            <a:r>
              <a:rPr lang="en-US" dirty="0"/>
              <a:t>IA32</a:t>
            </a:r>
          </a:p>
          <a:p>
            <a:pPr lvl="1">
              <a:defRPr/>
            </a:pPr>
            <a:r>
              <a:rPr lang="en-US" dirty="0"/>
              <a:t>The traditional </a:t>
            </a:r>
            <a:r>
              <a:rPr lang="en-US" dirty="0" smtClean="0"/>
              <a:t>x86</a:t>
            </a:r>
          </a:p>
          <a:p>
            <a:pPr lvl="1">
              <a:defRPr/>
            </a:pPr>
            <a:r>
              <a:rPr lang="en-US" dirty="0" smtClean="0"/>
              <a:t>For 15/18-213: RIP, Summer 2015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x86-64</a:t>
            </a:r>
          </a:p>
          <a:p>
            <a:pPr lvl="1">
              <a:defRPr/>
            </a:pPr>
            <a:r>
              <a:rPr lang="en-US" dirty="0" smtClean="0"/>
              <a:t>The standard</a:t>
            </a:r>
          </a:p>
          <a:p>
            <a:pPr lvl="1">
              <a:defRPr/>
            </a:pPr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>
              <a:latin typeface="Courier New"/>
              <a:cs typeface="Courier New"/>
            </a:endParaRPr>
          </a:p>
          <a:p>
            <a:pPr lvl="1">
              <a:defRPr/>
            </a:pPr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–m64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>
              <a:latin typeface="Courier New"/>
              <a:cs typeface="Courier New"/>
            </a:endParaRP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Presentation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Book covers x86-64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Web aside on IA32</a:t>
            </a:r>
          </a:p>
          <a:p>
            <a:pPr lvl="1">
              <a:defRPr/>
            </a:pPr>
            <a:r>
              <a:rPr lang="en-US" dirty="0" smtClean="0"/>
              <a:t>We will only cover x86-64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04813" y="307975"/>
            <a:ext cx="8716962" cy="781050"/>
          </a:xfrm>
        </p:spPr>
        <p:txBody>
          <a:bodyPr/>
          <a:lstStyle/>
          <a:p>
            <a:r>
              <a:rPr lang="en-US" altLang="en-US" smtClean="0"/>
              <a:t>Today: Machine Programming I: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328738"/>
            <a:ext cx="8307387" cy="522446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pPr>
              <a:defRPr/>
            </a:pPr>
            <a:r>
              <a:rPr lang="en-US" dirty="0" smtClean="0"/>
              <a:t>C, assembly, machine code</a:t>
            </a:r>
          </a:p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&amp; logical operations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591425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Architecture:</a:t>
            </a:r>
            <a:r>
              <a:rPr lang="en-US" dirty="0" smtClean="0"/>
              <a:t> (also ISA: instruction set architecture) The parts of a processor design that one needs to understand or write assembly/machine code. </a:t>
            </a:r>
          </a:p>
          <a:p>
            <a:pPr lvl="1">
              <a:defRPr/>
            </a:pPr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instruction set specification, registers.</a:t>
            </a:r>
          </a:p>
          <a:p>
            <a:pPr>
              <a:defRPr/>
            </a:pPr>
            <a:r>
              <a:rPr lang="en-US" dirty="0" err="1" smtClean="0">
                <a:solidFill>
                  <a:srgbClr val="C00000"/>
                </a:solidFill>
              </a:rPr>
              <a:t>Microarchitecture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> Implementation of the architecture.</a:t>
            </a:r>
          </a:p>
          <a:p>
            <a:pPr lvl="1">
              <a:defRPr/>
            </a:pPr>
            <a:r>
              <a:rPr lang="en-US" dirty="0" smtClean="0"/>
              <a:t>Examples: cache sizes and core frequency.</a:t>
            </a:r>
          </a:p>
          <a:p>
            <a:pPr>
              <a:defRPr/>
            </a:pPr>
            <a:r>
              <a:rPr lang="en-US" dirty="0" smtClean="0"/>
              <a:t>Code Forms:</a:t>
            </a:r>
          </a:p>
          <a:p>
            <a:pPr lvl="1">
              <a:defRPr/>
            </a:pPr>
            <a:r>
              <a:rPr lang="en-US" dirty="0" smtClean="0">
                <a:solidFill>
                  <a:srgbClr val="FF0000"/>
                </a:solidFill>
              </a:rPr>
              <a:t>Machine Code</a:t>
            </a:r>
            <a:r>
              <a:rPr lang="en-US" dirty="0" smtClean="0"/>
              <a:t>: The byte-level programs that a processor executes</a:t>
            </a:r>
          </a:p>
          <a:p>
            <a:pPr lvl="1">
              <a:defRPr/>
            </a:pPr>
            <a:r>
              <a:rPr lang="en-US" dirty="0" smtClean="0">
                <a:solidFill>
                  <a:srgbClr val="FF0000"/>
                </a:solidFill>
              </a:rPr>
              <a:t>Assembly Code</a:t>
            </a:r>
            <a:r>
              <a:rPr lang="en-US" dirty="0" smtClean="0"/>
              <a:t>: A text representation of machine code</a:t>
            </a:r>
          </a:p>
          <a:p>
            <a:pPr eaLnBrk="1" hangingPunct="1">
              <a:defRPr/>
            </a:pPr>
            <a:r>
              <a:rPr lang="en-US" dirty="0" smtClean="0"/>
              <a:t>Example ISAs: </a:t>
            </a:r>
          </a:p>
          <a:p>
            <a:pPr lvl="1">
              <a:defRPr/>
            </a:pPr>
            <a:r>
              <a:rPr lang="en-US" dirty="0" smtClean="0"/>
              <a:t>Intel: x86, IA32, Itanium, x86-64</a:t>
            </a:r>
          </a:p>
          <a:p>
            <a:pPr lvl="1">
              <a:defRPr/>
            </a:pPr>
            <a:r>
              <a:rPr lang="en-US" dirty="0" smtClean="0"/>
              <a:t>ARM: Used in almost all mobile phones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ChangeArrowheads="1"/>
          </p:cNvSpPr>
          <p:nvPr/>
        </p:nvSpPr>
        <p:spPr bwMode="auto">
          <a:xfrm>
            <a:off x="1066800" y="7620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CPU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226300" cy="573088"/>
          </a:xfrm>
        </p:spPr>
        <p:txBody>
          <a:bodyPr/>
          <a:lstStyle/>
          <a:p>
            <a:r>
              <a:rPr lang="en-US" altLang="en-US" smtClean="0"/>
              <a:t>Assembly/Machine Code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9113" y="3048000"/>
            <a:ext cx="4852987" cy="3092450"/>
          </a:xfrm>
        </p:spPr>
        <p:txBody>
          <a:bodyPr/>
          <a:lstStyle/>
          <a:p>
            <a:pPr marL="227013" indent="-227013" defTabSz="895350">
              <a:buFont typeface="Wingdings" panose="05000000000000000000" pitchFamily="2" charset="2"/>
              <a:buNone/>
              <a:tabLst>
                <a:tab pos="1371600" algn="l"/>
                <a:tab pos="4572000" algn="l"/>
              </a:tabLst>
              <a:defRPr/>
            </a:pPr>
            <a:r>
              <a:rPr lang="en-US" sz="24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  <a:defRPr/>
            </a:pPr>
            <a:r>
              <a:rPr lang="en-US" sz="2000" dirty="0" smtClean="0"/>
              <a:t>PC: Program counter</a:t>
            </a:r>
            <a:endParaRPr lang="en-US" sz="20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  <a:defRPr/>
            </a:pPr>
            <a:r>
              <a:rPr lang="en-US" sz="18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  <a:defRPr/>
            </a:pPr>
            <a:r>
              <a:rPr lang="en-US" sz="1800" dirty="0" smtClean="0"/>
              <a:t>Called </a:t>
            </a:r>
            <a:r>
              <a:rPr lang="en-US" sz="1800" dirty="0"/>
              <a:t>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  <a:defRPr/>
            </a:pPr>
            <a:r>
              <a:rPr lang="en-US" sz="2000" dirty="0"/>
              <a:t>Register </a:t>
            </a:r>
            <a:r>
              <a:rPr lang="en-US" sz="2000" dirty="0" smtClean="0"/>
              <a:t>file</a:t>
            </a:r>
            <a:endParaRPr lang="en-US" sz="20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  <a:defRPr/>
            </a:pPr>
            <a:r>
              <a:rPr lang="en-US" sz="18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  <a:defRPr/>
            </a:pPr>
            <a:r>
              <a:rPr lang="en-US" sz="2000" dirty="0"/>
              <a:t>Condition </a:t>
            </a:r>
            <a:r>
              <a:rPr lang="en-US" sz="2000" dirty="0" smtClean="0"/>
              <a:t>codes</a:t>
            </a:r>
            <a:endParaRPr lang="en-US" sz="20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  <a:defRPr/>
            </a:pPr>
            <a:r>
              <a:rPr lang="en-US" sz="1800" dirty="0"/>
              <a:t>Store status information about most recent arithmetic </a:t>
            </a:r>
            <a:r>
              <a:rPr lang="en-US" sz="1800" dirty="0" smtClean="0"/>
              <a:t>or logical operation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  <a:defRPr/>
            </a:pPr>
            <a:r>
              <a:rPr lang="en-US" sz="18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409700" y="16764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066800"/>
            <a:ext cx="16764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762000"/>
            <a:ext cx="175260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defRPr/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6324600" y="1425575"/>
            <a:ext cx="11430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latin typeface="Calibri" panose="020F0502020204030204" pitchFamily="34" charset="0"/>
              </a:rPr>
              <a:t>Code</a:t>
            </a:r>
          </a:p>
          <a:p>
            <a:pPr algn="ctr"/>
            <a:r>
              <a:rPr lang="en-US" altLang="en-US" sz="2000">
                <a:latin typeface="Calibri" panose="020F0502020204030204" pitchFamily="34" charset="0"/>
              </a:rPr>
              <a:t>Data</a:t>
            </a:r>
          </a:p>
          <a:p>
            <a:pPr algn="ctr"/>
            <a:r>
              <a:rPr lang="en-US" altLang="en-US" sz="2000">
                <a:latin typeface="Calibri" panose="020F0502020204030204" pitchFamily="34" charset="0"/>
              </a:rPr>
              <a:t>Stack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4267200" y="1397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4267200" y="1930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4267200" y="2463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4267200" y="9906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r>
              <a:rPr lang="en-US" altLang="en-US" sz="2000" b="0">
                <a:latin typeface="Calibri" panose="020F0502020204030204" pitchFamily="34" charset="0"/>
              </a:rPr>
              <a:t>Addresses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267200" y="15494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r>
              <a:rPr lang="en-US" altLang="en-US" sz="2000" b="0">
                <a:latin typeface="Calibri" panose="020F0502020204030204" pitchFamily="34" charset="0"/>
              </a:rPr>
              <a:t>Data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4267200" y="20828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r>
              <a:rPr lang="en-US" altLang="en-US" sz="2000" b="0">
                <a:latin typeface="Calibri" panose="020F0502020204030204" pitchFamily="34" charset="0"/>
              </a:rPr>
              <a:t>Instructions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667000" y="1981200"/>
            <a:ext cx="10668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latin typeface="Calibri" pitchFamily="34" charset="0"/>
              </a:rPr>
              <a:t>Condition</a:t>
            </a:r>
          </a:p>
          <a:p>
            <a:pPr algn="ctr">
              <a:defRPr/>
            </a:pPr>
            <a:r>
              <a:rPr lang="en-US" dirty="0"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5372100" y="3397250"/>
            <a:ext cx="3619500" cy="1568450"/>
          </a:xfrm>
        </p:spPr>
        <p:txBody>
          <a:bodyPr/>
          <a:lstStyle/>
          <a:p>
            <a:pPr marL="292100" lvl="1" indent="-177800">
              <a:defRPr/>
            </a:pPr>
            <a:r>
              <a:rPr lang="en-US" sz="2000" dirty="0"/>
              <a:t>Memory</a:t>
            </a:r>
          </a:p>
          <a:p>
            <a:pPr marL="571500" lvl="2" indent="-165100">
              <a:defRPr/>
            </a:pPr>
            <a:r>
              <a:rPr lang="en-US" sz="1800" dirty="0"/>
              <a:t>Byte addressable array</a:t>
            </a:r>
          </a:p>
          <a:p>
            <a:pPr marL="571500" lvl="2" indent="-165100">
              <a:defRPr/>
            </a:pPr>
            <a:r>
              <a:rPr lang="en-US" sz="1800" dirty="0" smtClean="0"/>
              <a:t>Code and user data</a:t>
            </a:r>
          </a:p>
          <a:p>
            <a:pPr marL="571500" lvl="2" indent="-165100">
              <a:defRPr/>
            </a:pPr>
            <a:r>
              <a:rPr lang="en-US" sz="1800" dirty="0" smtClean="0"/>
              <a:t>Stack to support procedures</a:t>
            </a:r>
          </a:p>
          <a:p>
            <a:pPr marL="0" indent="0">
              <a:defRPr/>
            </a:pP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101725" y="2514600"/>
            <a:ext cx="7270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en-US" altLang="en-US" i="1">
                <a:latin typeface="Calibri" panose="020F0502020204030204" pitchFamily="34" charset="0"/>
              </a:rPr>
              <a:t>text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101725" y="3656013"/>
            <a:ext cx="72707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en-US" altLang="en-US" i="1">
                <a:latin typeface="Calibri" panose="020F0502020204030204" pitchFamily="34" charset="0"/>
              </a:rPr>
              <a:t>text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4724400"/>
            <a:ext cx="100012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en-US" altLang="en-US" i="1">
                <a:latin typeface="Calibri" panose="020F0502020204030204" pitchFamily="34" charset="0"/>
              </a:rPr>
              <a:t>binary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828675" y="5867400"/>
            <a:ext cx="100012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en-US" altLang="en-US" i="1">
                <a:latin typeface="Calibri" panose="020F0502020204030204" pitchFamily="34" charset="0"/>
              </a:rPr>
              <a:t>binary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3989388" y="2976563"/>
            <a:ext cx="0" cy="681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7" tIns="44450" rIns="90487" bIns="44450">
            <a:spAutoFit/>
          </a:bodyPr>
          <a:lstStyle/>
          <a:p>
            <a:endParaRPr lang="en-US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4295775" y="3124200"/>
            <a:ext cx="3032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" panose="020F0502020204030204" pitchFamily="34" charset="0"/>
              </a:rPr>
              <a:t>Compiler (</a:t>
            </a:r>
            <a:r>
              <a:rPr lang="en-US" altLang="en-US" sz="2000">
                <a:latin typeface="Courier New" panose="02070309020205020404" pitchFamily="49" charset="0"/>
              </a:rPr>
              <a:t>gcc –Og -S</a:t>
            </a:r>
            <a:r>
              <a:rPr lang="en-US" altLang="en-US" sz="200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" panose="020F0502020204030204" pitchFamily="34" charset="0"/>
              </a:rPr>
              <a:t>Assembler (</a:t>
            </a:r>
            <a:r>
              <a:rPr lang="en-US" altLang="en-US" sz="2000">
                <a:latin typeface="Courier New" panose="02070309020205020404" pitchFamily="49" charset="0"/>
              </a:rPr>
              <a:t>gcc</a:t>
            </a:r>
            <a:r>
              <a:rPr lang="en-US" altLang="en-US" sz="2000">
                <a:latin typeface="Calibri" panose="020F0502020204030204" pitchFamily="34" charset="0"/>
              </a:rPr>
              <a:t> or </a:t>
            </a:r>
            <a:r>
              <a:rPr lang="en-US" altLang="en-US" sz="2000">
                <a:latin typeface="Courier New" panose="02070309020205020404" pitchFamily="49" charset="0"/>
              </a:rPr>
              <a:t>as</a:t>
            </a:r>
            <a:r>
              <a:rPr lang="en-US" altLang="en-US" sz="200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" panose="020F0502020204030204" pitchFamily="34" charset="0"/>
              </a:rPr>
              <a:t>Linker (</a:t>
            </a:r>
            <a:r>
              <a:rPr lang="en-US" altLang="en-US" sz="2000">
                <a:latin typeface="Courier New" panose="02070309020205020404" pitchFamily="49" charset="0"/>
              </a:rPr>
              <a:t>gcc</a:t>
            </a:r>
            <a:r>
              <a:rPr lang="en-US" altLang="en-US" sz="2000">
                <a:latin typeface="Calibri" panose="020F0502020204030204" pitchFamily="34" charset="0"/>
              </a:rPr>
              <a:t> or</a:t>
            </a:r>
            <a:r>
              <a:rPr lang="en-US" altLang="en-US" sz="2000">
                <a:latin typeface="Courier"/>
              </a:rPr>
              <a:t> </a:t>
            </a:r>
            <a:r>
              <a:rPr lang="en-US" altLang="en-US" sz="2000">
                <a:latin typeface="Courier New" panose="02070309020205020404" pitchFamily="49" charset="0"/>
              </a:rPr>
              <a:t>ld</a:t>
            </a:r>
            <a:r>
              <a:rPr lang="en-US" altLang="en-US" sz="200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687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latin typeface="Calibri" panose="020F0502020204030204" pitchFamily="34" charset="0"/>
              </a:rPr>
              <a:t>C program (</a:t>
            </a:r>
            <a:r>
              <a:rPr lang="en-US" altLang="en-US" sz="2000">
                <a:latin typeface="Courier New" panose="02070309020205020404" pitchFamily="49" charset="0"/>
              </a:rPr>
              <a:t>p1.c p2.c</a:t>
            </a:r>
            <a:r>
              <a:rPr lang="en-US" altLang="en-US" sz="200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687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latin typeface="Calibri" panose="020F0502020204030204" pitchFamily="34" charset="0"/>
              </a:rPr>
              <a:t>Asm program (</a:t>
            </a:r>
            <a:r>
              <a:rPr lang="en-US" altLang="en-US" sz="2000">
                <a:latin typeface="Courier New" panose="02070309020205020404" pitchFamily="49" charset="0"/>
              </a:rPr>
              <a:t>p1.s p2.s</a:t>
            </a:r>
            <a:r>
              <a:rPr lang="en-US" altLang="en-US" sz="200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68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defRPr/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2132013" y="5943600"/>
            <a:ext cx="3748087" cy="39687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latin typeface="Calibri" panose="020F0502020204030204" pitchFamily="34" charset="0"/>
              </a:rPr>
              <a:t>Executable program (</a:t>
            </a:r>
            <a:r>
              <a:rPr lang="en-US" altLang="en-US" sz="2000">
                <a:latin typeface="Courier New" panose="02070309020205020404" pitchFamily="49" charset="0"/>
              </a:rPr>
              <a:t>p</a:t>
            </a:r>
            <a:r>
              <a:rPr lang="en-US" altLang="en-US" sz="200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3989388" y="4054475"/>
            <a:ext cx="0" cy="727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7" tIns="44450" rIns="90487" bIns="44450">
            <a:spAutoFit/>
          </a:bodyPr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3989388" y="5197475"/>
            <a:ext cx="0" cy="727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7" tIns="44450" rIns="90487" bIns="44450">
            <a:spAutoFit/>
          </a:bodyPr>
          <a:lstStyle/>
          <a:p>
            <a:endParaRPr lang="en-US"/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defRPr/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7" tIns="44450" rIns="90487" bIns="44450">
            <a:spAutoFit/>
          </a:bodyPr>
          <a:lstStyle/>
          <a:p>
            <a:endParaRPr lang="en-US"/>
          </a:p>
        </p:txBody>
      </p:sp>
      <p:sp>
        <p:nvSpPr>
          <p:cNvPr id="31762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997700" cy="573088"/>
          </a:xfrm>
        </p:spPr>
        <p:txBody>
          <a:bodyPr/>
          <a:lstStyle/>
          <a:p>
            <a:r>
              <a:rPr lang="en-US" altLang="en-US" smtClean="0"/>
              <a:t>Turning C into Object Code</a:t>
            </a:r>
          </a:p>
        </p:txBody>
      </p:sp>
      <p:sp>
        <p:nvSpPr>
          <p:cNvPr id="31763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649288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altLang="en-US" smtClean="0"/>
              <a:t>Code in files  </a:t>
            </a:r>
            <a:r>
              <a:rPr lang="en-US" altLang="en-US" smtClean="0">
                <a:latin typeface="Courier New" panose="02070309020205020404" pitchFamily="49" charset="0"/>
              </a:rPr>
              <a:t>p1.c p2.c</a:t>
            </a:r>
            <a:endParaRPr lang="en-US" altLang="en-US" smtClean="0">
              <a:latin typeface="Courier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altLang="en-US" smtClean="0"/>
              <a:t>Compile with command:  </a:t>
            </a:r>
            <a:r>
              <a:rPr lang="en-US" altLang="en-US" smtClean="0">
                <a:latin typeface="Courier New" panose="02070309020205020404" pitchFamily="49" charset="0"/>
              </a:rPr>
              <a:t>gcc –Og p1.c p2.c -o p</a:t>
            </a:r>
            <a:endParaRPr lang="en-US" altLang="en-US" smtClean="0">
              <a:latin typeface="Courier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altLang="en-US" smtClean="0"/>
              <a:t>Use basic optimizations (</a:t>
            </a:r>
            <a:r>
              <a:rPr lang="en-US" altLang="en-US" smtClean="0">
                <a:solidFill>
                  <a:schemeClr val="tx1"/>
                </a:solidFill>
                <a:latin typeface="Courier New" panose="02070309020205020404" pitchFamily="49" charset="0"/>
              </a:rPr>
              <a:t>-Og</a:t>
            </a:r>
            <a:r>
              <a:rPr lang="en-US" altLang="en-US" smtClean="0"/>
              <a:t>) [New to recent versions of GCC]</a:t>
            </a: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altLang="en-US" smtClean="0"/>
              <a:t>Put resulting binary in file </a:t>
            </a:r>
            <a:r>
              <a:rPr lang="en-US" altLang="en-US" smtClean="0">
                <a:solidFill>
                  <a:schemeClr val="tx1"/>
                </a:solidFill>
                <a:latin typeface="Courier New" panose="02070309020205020404" pitchFamily="49" charset="0"/>
              </a:rPr>
              <a:t>p</a:t>
            </a: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</p:spPr>
        <p:txBody>
          <a:bodyPr/>
          <a:lstStyle/>
          <a:p>
            <a:r>
              <a:rPr lang="en-US" altLang="en-US" smtClean="0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46150"/>
            <a:ext cx="2438400" cy="363538"/>
          </a:xfrm>
        </p:spPr>
        <p:txBody>
          <a:bodyPr lIns="90487" tIns="44450" rIns="90487" bIns="44450"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dirty="0"/>
              <a:t>C </a:t>
            </a:r>
            <a:r>
              <a:rPr lang="en-US" dirty="0" smtClean="0"/>
              <a:t>Code (</a:t>
            </a:r>
            <a:r>
              <a:rPr lang="en-US" dirty="0" err="1" smtClean="0"/>
              <a:t>sum.c</a:t>
            </a:r>
            <a:r>
              <a:rPr lang="en-US" dirty="0" smtClean="0"/>
              <a:t>)</a:t>
            </a:r>
            <a:endParaRPr lang="en-US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76200" y="1403350"/>
            <a:ext cx="4343400" cy="23050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long plus(long x, long y); </a:t>
            </a:r>
          </a:p>
          <a:p>
            <a:endParaRPr lang="en-US" altLang="en-US">
              <a:latin typeface="Courier New" panose="02070309020205020404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void sumstore(long x, long y,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          long *dest)</a:t>
            </a:r>
          </a:p>
          <a:p>
            <a:r>
              <a:rPr lang="en-US" altLang="en-US">
                <a:latin typeface="Courier New" panose="020703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long t = plus(x, y);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 *dest = t;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419600" y="914400"/>
            <a:ext cx="41148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223838" indent="-223838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anose="020F0502020204030204" pitchFamily="34" charset="0"/>
              </a:rPr>
              <a:t>Generated x86-64 Assembly</a:t>
            </a:r>
          </a:p>
          <a:p>
            <a:endParaRPr lang="en-US" altLang="en-US" sz="240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4495800" y="1395413"/>
            <a:ext cx="4195763" cy="20288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sumstore: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pushq   %rbx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movq    %rdx, %rbx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call    plus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movq    %rax, (%rbx)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popq    %rbx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ret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454025" y="3638550"/>
            <a:ext cx="746760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alibri" panose="020F0502020204030204" pitchFamily="34" charset="0"/>
              </a:rPr>
              <a:t>Obtain (on shark machine) with command</a:t>
            </a:r>
          </a:p>
          <a:p>
            <a:pPr lvl="1"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gcc –Og –S sum.c</a:t>
            </a:r>
          </a:p>
          <a:p>
            <a:pPr>
              <a:spcBef>
                <a:spcPct val="50000"/>
              </a:spcBef>
            </a:pPr>
            <a:r>
              <a:rPr lang="en-US" altLang="en-US">
                <a:latin typeface="Calibri" panose="020F0502020204030204" pitchFamily="34" charset="0"/>
              </a:rPr>
              <a:t>Produces file </a:t>
            </a:r>
            <a:r>
              <a:rPr lang="en-US" altLang="en-US">
                <a:latin typeface="Courier New" panose="02070309020205020404" pitchFamily="49" charset="0"/>
              </a:rPr>
              <a:t>sum.s</a:t>
            </a:r>
          </a:p>
          <a:p>
            <a:pPr>
              <a:spcBef>
                <a:spcPct val="50000"/>
              </a:spcBef>
            </a:pPr>
            <a:r>
              <a:rPr lang="en-US" altLang="en-US" i="1">
                <a:solidFill>
                  <a:srgbClr val="FF0000"/>
                </a:solidFill>
                <a:latin typeface="Calibri" panose="020F0502020204030204" pitchFamily="34" charset="0"/>
              </a:rPr>
              <a:t>Warning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: Will get very different results on different machines  (Linux, Mac OS-X, …) due to different versions of gcc and different compiler settings.</a:t>
            </a:r>
            <a:endParaRPr lang="en-US" altLang="en-US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rgbClr val="FF0000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3"/>
            <a:ext cx="8382000" cy="573087"/>
          </a:xfrm>
        </p:spPr>
        <p:txBody>
          <a:bodyPr/>
          <a:lstStyle/>
          <a:p>
            <a:r>
              <a:rPr lang="en-US" altLang="en-US" smtClean="0"/>
              <a:t>Assembly Characteristics: Data Types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548687" cy="55308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“</a:t>
            </a:r>
            <a:r>
              <a:rPr lang="en-US" dirty="0"/>
              <a:t>Integer” data of 1, 2</a:t>
            </a:r>
            <a:r>
              <a:rPr lang="en-US" dirty="0" smtClean="0"/>
              <a:t>, 4, or 8 </a:t>
            </a:r>
            <a:r>
              <a:rPr lang="en-US" dirty="0"/>
              <a:t>bytes</a:t>
            </a:r>
          </a:p>
          <a:p>
            <a:pPr lvl="1">
              <a:defRPr/>
            </a:pPr>
            <a:r>
              <a:rPr lang="en-US" dirty="0"/>
              <a:t>Data values</a:t>
            </a:r>
          </a:p>
          <a:p>
            <a:pPr lvl="1">
              <a:defRPr/>
            </a:pPr>
            <a:r>
              <a:rPr lang="en-US" dirty="0"/>
              <a:t>Addresses (</a:t>
            </a:r>
            <a:r>
              <a:rPr lang="en-US" dirty="0" err="1"/>
              <a:t>untyped</a:t>
            </a:r>
            <a:r>
              <a:rPr lang="en-US" dirty="0"/>
              <a:t> pointers)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Floating </a:t>
            </a:r>
            <a:r>
              <a:rPr lang="en-US" dirty="0"/>
              <a:t>point data of 4, 8, or 10 </a:t>
            </a:r>
            <a:r>
              <a:rPr lang="en-US" dirty="0" smtClean="0"/>
              <a:t>bytes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Code: Byte sequences encoding series of instructions</a:t>
            </a: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No </a:t>
            </a:r>
            <a:r>
              <a:rPr lang="en-US" dirty="0"/>
              <a:t>aggregate types such as arrays or structures</a:t>
            </a:r>
          </a:p>
          <a:p>
            <a:pPr lvl="1">
              <a:defRPr/>
            </a:pPr>
            <a:r>
              <a:rPr lang="en-US" dirty="0"/>
              <a:t>Just contiguously allocated bytes in </a:t>
            </a:r>
            <a:r>
              <a:rPr lang="en-US" dirty="0" smtClean="0"/>
              <a:t>memory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3"/>
            <a:ext cx="8382000" cy="573087"/>
          </a:xfrm>
        </p:spPr>
        <p:txBody>
          <a:bodyPr/>
          <a:lstStyle/>
          <a:p>
            <a:r>
              <a:rPr lang="en-US" altLang="en-US" smtClean="0"/>
              <a:t>Assembly Characteristics: Operations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27150"/>
            <a:ext cx="8548687" cy="4921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Perform </a:t>
            </a:r>
            <a:r>
              <a:rPr lang="en-US" dirty="0"/>
              <a:t>arithmetic function on register or memory data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Transfer </a:t>
            </a:r>
            <a:r>
              <a:rPr lang="en-US" dirty="0"/>
              <a:t>data between memory and register</a:t>
            </a:r>
          </a:p>
          <a:p>
            <a:pPr lvl="1">
              <a:defRPr/>
            </a:pPr>
            <a:r>
              <a:rPr lang="en-US" dirty="0"/>
              <a:t>Load data from memory into register</a:t>
            </a:r>
          </a:p>
          <a:p>
            <a:pPr lvl="1">
              <a:defRPr/>
            </a:pPr>
            <a:r>
              <a:rPr lang="en-US" dirty="0"/>
              <a:t>Store register data into memory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Transfer </a:t>
            </a:r>
            <a:r>
              <a:rPr lang="en-US" dirty="0"/>
              <a:t>control</a:t>
            </a:r>
          </a:p>
          <a:p>
            <a:pPr lvl="1">
              <a:defRPr/>
            </a:pPr>
            <a:r>
              <a:rPr lang="en-US" dirty="0"/>
              <a:t>Unconditional jumps to/from procedures</a:t>
            </a:r>
          </a:p>
          <a:p>
            <a:pPr lvl="1">
              <a:defRPr/>
            </a:pPr>
            <a:r>
              <a:rPr lang="en-US" dirty="0"/>
              <a:t>Conditional branches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16963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Overview</a:t>
            </a:r>
          </a:p>
        </p:txBody>
      </p:sp>
      <p:sp>
        <p:nvSpPr>
          <p:cNvPr id="99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09600"/>
            <a:ext cx="8701087" cy="5835650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Last Time</a:t>
            </a:r>
          </a:p>
          <a:p>
            <a:pPr lvl="1">
              <a:defRPr/>
            </a:pPr>
            <a:r>
              <a:rPr lang="en-US" dirty="0"/>
              <a:t>Rounding, addition, multiplication</a:t>
            </a:r>
          </a:p>
          <a:p>
            <a:pPr lvl="1">
              <a:defRPr/>
            </a:pPr>
            <a:r>
              <a:rPr lang="en-US" dirty="0"/>
              <a:t>Floating point in C</a:t>
            </a:r>
            <a:endParaRPr lang="en-US" sz="2200" dirty="0" smtClean="0"/>
          </a:p>
          <a:p>
            <a:pPr marL="457200" indent="-457200"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New</a:t>
            </a:r>
          </a:p>
          <a:p>
            <a:pPr lvl="1">
              <a:defRPr/>
            </a:pPr>
            <a:r>
              <a:rPr lang="en-US" dirty="0" smtClean="0"/>
              <a:t>C Primer overview</a:t>
            </a:r>
          </a:p>
          <a:p>
            <a:pPr lvl="1">
              <a:defRPr/>
            </a:pPr>
            <a:r>
              <a:rPr lang="en-US" dirty="0" smtClean="0"/>
              <a:t>Interesting floats</a:t>
            </a:r>
          </a:p>
          <a:p>
            <a:pPr lvl="1">
              <a:defRPr/>
            </a:pPr>
            <a:r>
              <a:rPr lang="en-US" dirty="0" smtClean="0"/>
              <a:t>History of Intel processors and architectures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C, assembly, machine code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Assembly Basics: Registers, operands, move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Arithmetic &amp; logical operations</a:t>
            </a:r>
          </a:p>
          <a:p>
            <a:pPr marL="1281112" lvl="2" indent="-381000" eaLnBrk="1" hangingPunct="1">
              <a:buFont typeface="Wingdings" pitchFamily="2" charset="2"/>
              <a:buNone/>
              <a:defRPr/>
            </a:pPr>
            <a:r>
              <a:rPr lang="en-US" dirty="0" smtClean="0"/>
              <a:t>	</a:t>
            </a:r>
          </a:p>
          <a:p>
            <a:pPr marL="457200" indent="-457200"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Next Time:  </a:t>
            </a:r>
          </a:p>
          <a:p>
            <a:pPr marL="879475" lvl="1" indent="-381000" eaLnBrk="1" hangingPunct="1">
              <a:defRPr/>
            </a:pPr>
            <a:r>
              <a:rPr lang="en-US" dirty="0" smtClean="0"/>
              <a:t>1D39 Lab – Representation of Numbers</a:t>
            </a:r>
          </a:p>
          <a:p>
            <a:pPr marL="879475" lvl="1" indent="-381000" eaLnBrk="1" hangingPunct="1">
              <a:defRPr/>
            </a:pPr>
            <a:r>
              <a:rPr lang="en-US" dirty="0" err="1" smtClean="0"/>
              <a:t>Showbytes.c</a:t>
            </a:r>
            <a:endParaRPr lang="en-US" dirty="0" smtClean="0"/>
          </a:p>
          <a:p>
            <a:pPr marL="879475" lvl="1" indent="-381000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42900" y="914400"/>
            <a:ext cx="30099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223838" indent="-223838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anose="020F0502020204030204" pitchFamily="34" charset="0"/>
              </a:rPr>
              <a:t>Code for </a:t>
            </a:r>
            <a:r>
              <a:rPr lang="en-US" altLang="en-US" sz="2400">
                <a:latin typeface="Courier New" panose="02070309020205020404" pitchFamily="49" charset="0"/>
              </a:rPr>
              <a:t>sumstore</a:t>
            </a:r>
            <a:endParaRPr lang="en-US" altLang="en-US" sz="240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endParaRPr lang="en-US" altLang="en-US" sz="240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44488" y="1447800"/>
            <a:ext cx="2511425" cy="424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0x0400595: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0x53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0x48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0x89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0xd3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0xe8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0xf2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0xff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0xff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0xff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0x48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0x89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0x03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0x5b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0xc3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 altLang="en-US" smtClean="0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pPr>
              <a:defRPr/>
            </a:pPr>
            <a:r>
              <a:rPr lang="en-US" dirty="0"/>
              <a:t>Assembler</a:t>
            </a:r>
          </a:p>
          <a:p>
            <a:pPr lvl="1">
              <a:defRPr/>
            </a:pPr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>
              <a:defRPr/>
            </a:pPr>
            <a:r>
              <a:rPr lang="en-US" dirty="0"/>
              <a:t>Binary encoding of each instruction</a:t>
            </a:r>
          </a:p>
          <a:p>
            <a:pPr lvl="1">
              <a:defRPr/>
            </a:pPr>
            <a:r>
              <a:rPr lang="en-US" dirty="0"/>
              <a:t>Nearly-complete image of executable code</a:t>
            </a:r>
          </a:p>
          <a:p>
            <a:pPr lvl="1">
              <a:defRPr/>
            </a:pPr>
            <a:r>
              <a:rPr lang="en-US" dirty="0"/>
              <a:t>Missing linkages between code in different files</a:t>
            </a:r>
          </a:p>
          <a:p>
            <a:pPr>
              <a:defRPr/>
            </a:pPr>
            <a:r>
              <a:rPr lang="en-US" dirty="0"/>
              <a:t>Linker</a:t>
            </a:r>
          </a:p>
          <a:p>
            <a:pPr lvl="1">
              <a:defRPr/>
            </a:pPr>
            <a:r>
              <a:rPr lang="en-US" dirty="0"/>
              <a:t>Resolves references between files</a:t>
            </a:r>
          </a:p>
          <a:p>
            <a:pPr lvl="1">
              <a:defRPr/>
            </a:pPr>
            <a:r>
              <a:rPr lang="en-US" dirty="0"/>
              <a:t>Combines with static run-time libraries</a:t>
            </a:r>
          </a:p>
          <a:p>
            <a:pPr lvl="2">
              <a:defRPr/>
            </a:pPr>
            <a:r>
              <a:rPr lang="en-US" dirty="0"/>
              <a:t>E.g., code for </a:t>
            </a: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dirty="0"/>
              <a:t>, </a:t>
            </a: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dirty="0">
              <a:solidFill>
                <a:schemeClr val="tx1"/>
              </a:solidFill>
              <a:latin typeface="Courier New" pitchFamily="49" charset="0"/>
            </a:endParaRPr>
          </a:p>
          <a:p>
            <a:pPr lvl="1">
              <a:defRPr/>
            </a:pPr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>
              <a:defRPr/>
            </a:pPr>
            <a:r>
              <a:rPr lang="en-US" dirty="0"/>
              <a:t>Linking occurs when program begins execution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295400" y="4038600"/>
            <a:ext cx="2362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342900" indent="-3429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560388" indent="-22225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lvl="1">
              <a:spcBef>
                <a:spcPct val="30000"/>
              </a:spcBef>
              <a:buFontTx/>
              <a:buChar char="•"/>
            </a:pPr>
            <a:r>
              <a:rPr lang="en-US" altLang="en-US">
                <a:solidFill>
                  <a:srgbClr val="C00000"/>
                </a:solidFill>
                <a:latin typeface="Calibri" panose="020F0502020204030204" pitchFamily="34" charset="0"/>
              </a:rPr>
              <a:t>Total of 14 bytes</a:t>
            </a:r>
          </a:p>
          <a:p>
            <a:pPr lvl="1">
              <a:spcBef>
                <a:spcPct val="30000"/>
              </a:spcBef>
              <a:buFontTx/>
              <a:buChar char="•"/>
            </a:pPr>
            <a:r>
              <a:rPr lang="en-US" altLang="en-US">
                <a:solidFill>
                  <a:srgbClr val="C00000"/>
                </a:solidFill>
                <a:latin typeface="Calibri" panose="020F0502020204030204" pitchFamily="34" charset="0"/>
              </a:rPr>
              <a:t>Each instruction 1, 3, or 5 bytes</a:t>
            </a:r>
          </a:p>
          <a:p>
            <a:pPr lvl="1">
              <a:spcBef>
                <a:spcPct val="30000"/>
              </a:spcBef>
              <a:buFontTx/>
              <a:buChar char="•"/>
            </a:pPr>
            <a:r>
              <a:rPr lang="en-US" altLang="en-US">
                <a:solidFill>
                  <a:srgbClr val="C00000"/>
                </a:solidFill>
                <a:latin typeface="Calibri" panose="020F0502020204030204" pitchFamily="34" charset="0"/>
              </a:rPr>
              <a:t>Starts at address </a:t>
            </a:r>
            <a:r>
              <a:rPr lang="en-US" altLang="en-US">
                <a:solidFill>
                  <a:srgbClr val="C00000"/>
                </a:solidFill>
                <a:latin typeface="Courier New" panose="02070309020205020404" pitchFamily="49" charset="0"/>
              </a:rPr>
              <a:t>0x0400595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 altLang="en-US" smtClean="0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  <a:defRPr/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  <a:defRPr/>
            </a:pPr>
            <a:r>
              <a:rPr lang="en-US" dirty="0" smtClean="0"/>
              <a:t>Store value </a:t>
            </a:r>
            <a:r>
              <a:rPr lang="en-US" dirty="0" smtClean="0">
                <a:latin typeface="Courier New"/>
                <a:cs typeface="Courier New"/>
              </a:rPr>
              <a:t>t</a:t>
            </a:r>
            <a:r>
              <a:rPr lang="en-US" dirty="0" smtClean="0"/>
              <a:t> where designated by </a:t>
            </a:r>
            <a:r>
              <a:rPr lang="en-US" dirty="0" err="1" smtClean="0">
                <a:latin typeface="Courier New"/>
                <a:cs typeface="Courier New"/>
              </a:rPr>
              <a:t>dest</a:t>
            </a:r>
            <a:endParaRPr lang="en-US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  <a:defRPr/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  <a:defRPr/>
            </a:pPr>
            <a:r>
              <a:rPr lang="en-US" dirty="0" smtClean="0"/>
              <a:t>Move 8-byte value to memory</a:t>
            </a:r>
            <a:endParaRPr lang="en-US" dirty="0"/>
          </a:p>
          <a:p>
            <a:pPr marL="839788" lvl="2" indent="-165100" defTabSz="895350">
              <a:tabLst>
                <a:tab pos="1603375" algn="l"/>
                <a:tab pos="2514600" algn="l"/>
              </a:tabLst>
              <a:defRPr/>
            </a:pPr>
            <a:r>
              <a:rPr lang="en-US" dirty="0" smtClean="0"/>
              <a:t>Quad words in x86-64 parlance</a:t>
            </a:r>
            <a:endParaRPr lang="en-US" dirty="0"/>
          </a:p>
          <a:p>
            <a:pPr marL="560388" lvl="1" indent="-222250" defTabSz="895350">
              <a:tabLst>
                <a:tab pos="1603375" algn="l"/>
                <a:tab pos="2514600" algn="l"/>
              </a:tabLst>
              <a:defRPr/>
            </a:pPr>
            <a:r>
              <a:rPr lang="en-US" dirty="0" smtClean="0"/>
              <a:t>Operands</a:t>
            </a:r>
            <a:r>
              <a:rPr lang="en-US" dirty="0"/>
              <a:t>:</a:t>
            </a: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t</a:t>
            </a:r>
            <a:r>
              <a:rPr lang="en-US" dirty="0" smtClean="0"/>
              <a:t>:	Register</a:t>
            </a:r>
            <a:r>
              <a:rPr lang="en-US" dirty="0"/>
              <a:t>	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rax</a:t>
            </a:r>
            <a:endParaRPr lang="en-US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dest</a:t>
            </a:r>
            <a:r>
              <a:rPr lang="en-US" dirty="0" smtClean="0"/>
              <a:t>:</a:t>
            </a:r>
            <a:r>
              <a:rPr lang="en-US" dirty="0"/>
              <a:t>	</a:t>
            </a:r>
            <a:r>
              <a:rPr lang="en-US" dirty="0" smtClean="0"/>
              <a:t>Register</a:t>
            </a:r>
            <a:r>
              <a:rPr lang="en-US" dirty="0"/>
              <a:t>	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*</a:t>
            </a:r>
            <a:r>
              <a:rPr lang="en-US" dirty="0" err="1" smtClean="0">
                <a:latin typeface="Courier New" pitchFamily="49" charset="0"/>
              </a:rPr>
              <a:t>dest</a:t>
            </a:r>
            <a:r>
              <a:rPr lang="en-US" dirty="0" smtClean="0"/>
              <a:t>:</a:t>
            </a:r>
            <a:r>
              <a:rPr lang="en-US" dirty="0"/>
              <a:t> </a:t>
            </a:r>
            <a:r>
              <a:rPr lang="en-US" dirty="0" smtClean="0"/>
              <a:t>	Memory</a:t>
            </a:r>
            <a:r>
              <a:rPr lang="en-US" dirty="0"/>
              <a:t>	M[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dirty="0"/>
          </a:p>
          <a:p>
            <a:pPr marL="223838" indent="-223838" defTabSz="895350">
              <a:tabLst>
                <a:tab pos="1603375" algn="l"/>
                <a:tab pos="2514600" algn="l"/>
              </a:tabLst>
              <a:defRPr/>
            </a:pPr>
            <a:r>
              <a:rPr lang="en-US" dirty="0" smtClean="0"/>
              <a:t>Object </a:t>
            </a:r>
            <a:r>
              <a:rPr lang="en-US" dirty="0"/>
              <a:t>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  <a:defRPr/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  <a:defRPr/>
            </a:pPr>
            <a:r>
              <a:rPr lang="en-US" dirty="0"/>
              <a:t>Stored at address </a:t>
            </a:r>
            <a:r>
              <a:rPr lang="en-US" dirty="0" smtClean="0">
                <a:latin typeface="Courier New" pitchFamily="49" charset="0"/>
              </a:rPr>
              <a:t>0x40059e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*dest = t;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tabLst>
                <a:tab pos="457200" algn="l"/>
                <a:tab pos="154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54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54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54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54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54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54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54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54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movq %rax, (%rbx)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30225" y="4913313"/>
            <a:ext cx="3886200" cy="3762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tabLst>
                <a:tab pos="292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92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92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92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92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0x40059e:  48 89 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223838" indent="-223838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anose="020F0502020204030204" pitchFamily="34" charset="0"/>
              </a:rPr>
              <a:t>Disassembled</a:t>
            </a:r>
          </a:p>
          <a:p>
            <a:endParaRPr lang="en-US" altLang="en-US" sz="240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4035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 altLang="en-US" smtClean="0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objdump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–d sum</a:t>
            </a:r>
            <a:endParaRPr lang="en-US" dirty="0">
              <a:latin typeface="Courier New" pitchFamily="49" charset="0"/>
            </a:endParaRPr>
          </a:p>
          <a:p>
            <a:pPr lvl="1">
              <a:defRPr/>
            </a:pPr>
            <a:r>
              <a:rPr lang="en-US" dirty="0"/>
              <a:t>Useful tool for examining object code</a:t>
            </a:r>
          </a:p>
          <a:p>
            <a:pPr lvl="1">
              <a:defRPr/>
            </a:pPr>
            <a:r>
              <a:rPr lang="en-US" dirty="0"/>
              <a:t>Analyzes bit pattern of series of instructions</a:t>
            </a:r>
          </a:p>
          <a:p>
            <a:pPr lvl="1">
              <a:defRPr/>
            </a:pPr>
            <a:r>
              <a:rPr lang="en-US" dirty="0"/>
              <a:t>Produces approximate rendition of assembly code</a:t>
            </a:r>
          </a:p>
          <a:p>
            <a:pPr lvl="1">
              <a:defRPr/>
            </a:pPr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44037" name="Rectangle 3"/>
          <p:cNvSpPr>
            <a:spLocks noChangeArrowheads="1"/>
          </p:cNvSpPr>
          <p:nvPr/>
        </p:nvSpPr>
        <p:spPr bwMode="auto">
          <a:xfrm>
            <a:off x="1104900" y="1628775"/>
            <a:ext cx="7493000" cy="20288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0000000000400595 &lt;sumstore&gt;: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400595:  53               push   %rbx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400596:  48 89 d3         mov    %rdx,%rbx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400599:  e8 f2 ff ff ff   callq  400590 &lt;plus&gt;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40059e:  48 89 03         mov    %rax,(%rbx)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4005a1:  5b               pop    %rbx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4005a2:  c3               retq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4191000" y="914400"/>
            <a:ext cx="26035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223838" indent="-223838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anose="020F0502020204030204" pitchFamily="34" charset="0"/>
              </a:rPr>
              <a:t>Disassembled</a:t>
            </a:r>
          </a:p>
          <a:p>
            <a:endParaRPr lang="en-US" altLang="en-US" sz="240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2297113" y="1704975"/>
            <a:ext cx="6846887" cy="20288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Dump of assembler code for function sumstore: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0x0000000000400595 &lt;+0&gt;: push   %rbx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0x0000000000400596 &lt;+1&gt;: mov    %rdx,%rbx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0x0000000000400599 &lt;+4&gt;: callq  0x400590 &lt;plus&gt;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0x000000000040059e &lt;+9&gt;: mov    %rax,(%rbx)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0x00000000004005a1 &lt;+12&gt;:pop    %rbx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0x00000000004005a2 &lt;+13&gt;:retq </a:t>
            </a:r>
            <a:endParaRPr lang="en-US" altLang="en-US" i="1">
              <a:latin typeface="Courier New" panose="02070309020205020404" pitchFamily="49" charset="0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3"/>
            <a:ext cx="6248400" cy="573087"/>
          </a:xfrm>
        </p:spPr>
        <p:txBody>
          <a:bodyPr/>
          <a:lstStyle/>
          <a:p>
            <a:r>
              <a:rPr lang="en-US" altLang="en-US" smtClean="0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pPr>
              <a:defRPr/>
            </a:pPr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gdb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sum</a:t>
            </a:r>
            <a:endParaRPr lang="en-US" dirty="0">
              <a:latin typeface="Courier New" pitchFamily="49" charset="0"/>
            </a:endParaRP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disassemble </a:t>
            </a:r>
            <a:r>
              <a:rPr lang="en-US" dirty="0" err="1" smtClean="0">
                <a:latin typeface="Courier New" pitchFamily="49" charset="0"/>
              </a:rPr>
              <a:t>sumstore</a:t>
            </a:r>
            <a:endParaRPr lang="en-US" dirty="0">
              <a:latin typeface="Courier New" pitchFamily="49" charset="0"/>
            </a:endParaRPr>
          </a:p>
          <a:p>
            <a:pPr lvl="1">
              <a:defRPr/>
            </a:pPr>
            <a:r>
              <a:rPr lang="en-US" dirty="0"/>
              <a:t>Disassemble procedure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x/14xb </a:t>
            </a:r>
            <a:r>
              <a:rPr lang="en-US" dirty="0" err="1" smtClean="0">
                <a:latin typeface="Courier New" pitchFamily="49" charset="0"/>
              </a:rPr>
              <a:t>sumstore</a:t>
            </a:r>
            <a:endParaRPr lang="en-US" dirty="0">
              <a:latin typeface="Courier New" pitchFamily="49" charset="0"/>
            </a:endParaRPr>
          </a:p>
          <a:p>
            <a:pPr lvl="1">
              <a:defRPr/>
            </a:pPr>
            <a:r>
              <a:rPr lang="en-US" dirty="0"/>
              <a:t>Examine the </a:t>
            </a:r>
            <a:r>
              <a:rPr lang="en-US" dirty="0" smtClean="0"/>
              <a:t>14 </a:t>
            </a:r>
            <a:r>
              <a:rPr lang="en-US" dirty="0"/>
              <a:t>bytes starting at </a:t>
            </a:r>
            <a:r>
              <a:rPr lang="en-US" dirty="0" err="1" smtClean="0">
                <a:latin typeface="Courier New" pitchFamily="49" charset="0"/>
              </a:rPr>
              <a:t>sumstore</a:t>
            </a:r>
            <a:endParaRPr lang="en-US" dirty="0">
              <a:latin typeface="Courier New" pitchFamily="49" charset="0"/>
            </a:endParaRPr>
          </a:p>
          <a:p>
            <a:pPr lvl="1">
              <a:defRPr/>
            </a:pPr>
            <a:endParaRPr lang="en-US" dirty="0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685800" y="1066800"/>
            <a:ext cx="13081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223838" indent="-223838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8953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anose="020F0502020204030204" pitchFamily="34" charset="0"/>
              </a:rPr>
              <a:t>Object</a:t>
            </a:r>
          </a:p>
          <a:p>
            <a:endParaRPr lang="en-US" altLang="en-US" sz="240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304800" y="1524000"/>
            <a:ext cx="1828800" cy="42449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0x0400595: 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0x53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0x48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0x89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0xd3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0xe8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0xf2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0xff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0xff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0xff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0x48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0x89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0x03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0x5b</a:t>
            </a:r>
          </a:p>
          <a:p>
            <a:pPr>
              <a:tabLst>
                <a:tab pos="457200" algn="l"/>
                <a:tab pos="1485900" algn="l"/>
              </a:tabLst>
              <a:defRPr/>
            </a:pPr>
            <a:r>
              <a:rPr lang="en-US" dirty="0">
                <a:latin typeface="Courier New" pitchFamily="49" charset="0"/>
              </a:rPr>
              <a:t>   0xc3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3"/>
            <a:ext cx="7150100" cy="573087"/>
          </a:xfrm>
        </p:spPr>
        <p:txBody>
          <a:bodyPr/>
          <a:lstStyle/>
          <a:p>
            <a:r>
              <a:rPr lang="en-US" altLang="en-US" smtClean="0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551488"/>
            <a:ext cx="8624887" cy="1306512"/>
          </a:xfrm>
        </p:spPr>
        <p:txBody>
          <a:bodyPr/>
          <a:lstStyle/>
          <a:p>
            <a:pPr>
              <a:defRPr/>
            </a:pPr>
            <a:r>
              <a:rPr lang="en-US" dirty="0"/>
              <a:t>Anything that can be interpreted as executable code</a:t>
            </a:r>
          </a:p>
          <a:p>
            <a:pPr>
              <a:defRPr/>
            </a:pPr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33400" y="1585913"/>
            <a:ext cx="8153400" cy="36718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% objdump -d WINWORD.EXE</a:t>
            </a:r>
          </a:p>
          <a:p>
            <a:endParaRPr lang="en-US" altLang="en-US">
              <a:latin typeface="Courier New" panose="02070309020205020404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WINWORD.EXE:   file format pei-i386</a:t>
            </a:r>
          </a:p>
          <a:p>
            <a:endParaRPr lang="en-US" altLang="en-US">
              <a:latin typeface="Courier New" panose="02070309020205020404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No symbols in "WINWORD.EXE".</a:t>
            </a:r>
          </a:p>
          <a:p>
            <a:r>
              <a:rPr lang="en-US" altLang="en-US">
                <a:latin typeface="Courier New" panose="02070309020205020404" pitchFamily="49" charset="0"/>
              </a:rPr>
              <a:t>Disassembly of section .text:</a:t>
            </a:r>
          </a:p>
          <a:p>
            <a:endParaRPr lang="en-US" altLang="en-US">
              <a:latin typeface="Courier New" panose="02070309020205020404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</a:rPr>
              <a:t>30001000 &lt;.text&gt;: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30001000:  55             push   %ebp</a:t>
            </a:r>
          </a:p>
          <a:p>
            <a:r>
              <a:rPr lang="en-US" altLang="en-US">
                <a:latin typeface="Courier New" panose="02070309020205020404" pitchFamily="49" charset="0"/>
              </a:rPr>
              <a:t>30001001:  8b ec          mov    %esp,%ebp</a:t>
            </a:r>
          </a:p>
          <a:p>
            <a:r>
              <a:rPr lang="en-US" altLang="en-US">
                <a:latin typeface="Courier New" panose="02070309020205020404" pitchFamily="49" charset="0"/>
              </a:rPr>
              <a:t>30001003:  6a ff          push   $0xffffffff</a:t>
            </a:r>
          </a:p>
          <a:p>
            <a:r>
              <a:rPr lang="en-US" altLang="en-US">
                <a:latin typeface="Courier New" panose="02070309020205020404" pitchFamily="49" charset="0"/>
              </a:rPr>
              <a:t>30001005:  68 90 10 00 30 push   $0x30001090</a:t>
            </a:r>
          </a:p>
          <a:p>
            <a:r>
              <a:rPr lang="en-US" altLang="en-US">
                <a:latin typeface="Courier New" panose="02070309020205020404" pitchFamily="49" charset="0"/>
              </a:rPr>
              <a:t>3000100a:  68 91 dc 4c 30 push   $0x304cdc91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133600" y="3859213"/>
            <a:ext cx="5334000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Reverse engineering forbidden by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Microsoft End User License Agreement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04813" y="307975"/>
            <a:ext cx="8716962" cy="781050"/>
          </a:xfrm>
        </p:spPr>
        <p:txBody>
          <a:bodyPr/>
          <a:lstStyle/>
          <a:p>
            <a:r>
              <a:rPr lang="en-US" altLang="en-US" smtClean="0"/>
              <a:t>Today: Machine Programming I: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328738"/>
            <a:ext cx="8307387" cy="522446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pPr>
              <a:defRPr/>
            </a:pPr>
            <a:r>
              <a:rPr lang="en-US" dirty="0" smtClean="0"/>
              <a:t>Assembly Basics: Registers, operands, move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&amp; logical operations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%rsp</a:t>
            </a:r>
          </a:p>
        </p:txBody>
      </p:sp>
      <p:sp>
        <p:nvSpPr>
          <p:cNvPr id="522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x86-64 Integer Registers</a:t>
            </a:r>
          </a:p>
        </p:txBody>
      </p:sp>
      <p:sp>
        <p:nvSpPr>
          <p:cNvPr id="5222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9088" y="6019800"/>
            <a:ext cx="7329487" cy="838200"/>
          </a:xfrm>
        </p:spPr>
        <p:txBody>
          <a:bodyPr/>
          <a:lstStyle/>
          <a:p>
            <a:pPr lvl="1"/>
            <a:r>
              <a:rPr lang="en-US" altLang="en-US" smtClean="0"/>
              <a:t>Can reference low-order 4 bytes (also low-order 1 &amp; 2 bytes)</a:t>
            </a:r>
          </a:p>
        </p:txBody>
      </p:sp>
      <p:sp>
        <p:nvSpPr>
          <p:cNvPr id="52229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%eax</a:t>
            </a:r>
          </a:p>
        </p:txBody>
      </p:sp>
      <p:sp>
        <p:nvSpPr>
          <p:cNvPr id="52230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%ebx</a:t>
            </a:r>
          </a:p>
        </p:txBody>
      </p:sp>
      <p:sp>
        <p:nvSpPr>
          <p:cNvPr id="52231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%ecx</a:t>
            </a:r>
          </a:p>
        </p:txBody>
      </p:sp>
      <p:sp>
        <p:nvSpPr>
          <p:cNvPr id="52232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%edx</a:t>
            </a:r>
          </a:p>
        </p:txBody>
      </p:sp>
      <p:sp>
        <p:nvSpPr>
          <p:cNvPr id="52233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%esi</a:t>
            </a:r>
          </a:p>
        </p:txBody>
      </p:sp>
      <p:sp>
        <p:nvSpPr>
          <p:cNvPr id="52234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%edi</a:t>
            </a:r>
          </a:p>
        </p:txBody>
      </p:sp>
      <p:sp>
        <p:nvSpPr>
          <p:cNvPr id="52235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%esp</a:t>
            </a:r>
          </a:p>
        </p:txBody>
      </p:sp>
      <p:sp>
        <p:nvSpPr>
          <p:cNvPr id="52236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%ebp</a:t>
            </a:r>
          </a:p>
        </p:txBody>
      </p:sp>
      <p:sp>
        <p:nvSpPr>
          <p:cNvPr id="52237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%r8d</a:t>
            </a:r>
          </a:p>
        </p:txBody>
      </p:sp>
      <p:sp>
        <p:nvSpPr>
          <p:cNvPr id="52238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%r9d</a:t>
            </a:r>
          </a:p>
        </p:txBody>
      </p:sp>
      <p:sp>
        <p:nvSpPr>
          <p:cNvPr id="52239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%r10d</a:t>
            </a:r>
          </a:p>
        </p:txBody>
      </p:sp>
      <p:sp>
        <p:nvSpPr>
          <p:cNvPr id="52240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%r11d</a:t>
            </a:r>
          </a:p>
        </p:txBody>
      </p:sp>
      <p:sp>
        <p:nvSpPr>
          <p:cNvPr id="52241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%r12d</a:t>
            </a:r>
          </a:p>
        </p:txBody>
      </p:sp>
      <p:sp>
        <p:nvSpPr>
          <p:cNvPr id="52242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%r13d</a:t>
            </a:r>
          </a:p>
        </p:txBody>
      </p:sp>
      <p:sp>
        <p:nvSpPr>
          <p:cNvPr id="52243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%r14d</a:t>
            </a:r>
          </a:p>
        </p:txBody>
      </p:sp>
      <p:sp>
        <p:nvSpPr>
          <p:cNvPr id="52244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%r15d</a:t>
            </a:r>
          </a:p>
        </p:txBody>
      </p:sp>
      <p:sp>
        <p:nvSpPr>
          <p:cNvPr id="52245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%r8</a:t>
            </a:r>
          </a:p>
        </p:txBody>
      </p:sp>
      <p:sp>
        <p:nvSpPr>
          <p:cNvPr id="52246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%r9</a:t>
            </a:r>
          </a:p>
        </p:txBody>
      </p:sp>
      <p:sp>
        <p:nvSpPr>
          <p:cNvPr id="52247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%r10</a:t>
            </a:r>
          </a:p>
        </p:txBody>
      </p:sp>
      <p:sp>
        <p:nvSpPr>
          <p:cNvPr id="52248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%r11</a:t>
            </a:r>
          </a:p>
        </p:txBody>
      </p:sp>
      <p:sp>
        <p:nvSpPr>
          <p:cNvPr id="52249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%r12</a:t>
            </a:r>
          </a:p>
        </p:txBody>
      </p:sp>
      <p:sp>
        <p:nvSpPr>
          <p:cNvPr id="52250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%r13</a:t>
            </a:r>
          </a:p>
        </p:txBody>
      </p:sp>
      <p:sp>
        <p:nvSpPr>
          <p:cNvPr id="52251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%r14</a:t>
            </a:r>
          </a:p>
        </p:txBody>
      </p:sp>
      <p:sp>
        <p:nvSpPr>
          <p:cNvPr id="52252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%r15</a:t>
            </a:r>
          </a:p>
        </p:txBody>
      </p:sp>
      <p:sp>
        <p:nvSpPr>
          <p:cNvPr id="52253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%rax</a:t>
            </a:r>
          </a:p>
        </p:txBody>
      </p:sp>
      <p:sp>
        <p:nvSpPr>
          <p:cNvPr id="52254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%rbx</a:t>
            </a:r>
          </a:p>
        </p:txBody>
      </p:sp>
      <p:sp>
        <p:nvSpPr>
          <p:cNvPr id="52255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%rcx</a:t>
            </a:r>
          </a:p>
        </p:txBody>
      </p:sp>
      <p:sp>
        <p:nvSpPr>
          <p:cNvPr id="52256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%rdx</a:t>
            </a:r>
          </a:p>
        </p:txBody>
      </p:sp>
      <p:sp>
        <p:nvSpPr>
          <p:cNvPr id="52257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%rsi</a:t>
            </a:r>
          </a:p>
        </p:txBody>
      </p:sp>
      <p:sp>
        <p:nvSpPr>
          <p:cNvPr id="52258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%rdi</a:t>
            </a:r>
          </a:p>
        </p:txBody>
      </p:sp>
      <p:sp>
        <p:nvSpPr>
          <p:cNvPr id="52259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%rbp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Some History: IA32 Registers</a:t>
            </a:r>
          </a:p>
        </p:txBody>
      </p:sp>
      <p:grpSp>
        <p:nvGrpSpPr>
          <p:cNvPr id="53251" name="Group 12"/>
          <p:cNvGrpSpPr>
            <a:grpSpLocks/>
          </p:cNvGrpSpPr>
          <p:nvPr/>
        </p:nvGrpSpPr>
        <p:grpSpPr bwMode="auto">
          <a:xfrm>
            <a:off x="1295400" y="1333500"/>
            <a:ext cx="5715000" cy="4533900"/>
            <a:chOff x="3984" y="1008"/>
            <a:chExt cx="1584" cy="2256"/>
          </a:xfrm>
        </p:grpSpPr>
        <p:sp>
          <p:nvSpPr>
            <p:cNvPr id="53297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%eax</a:t>
              </a:r>
            </a:p>
          </p:txBody>
        </p:sp>
        <p:sp>
          <p:nvSpPr>
            <p:cNvPr id="53298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%ecx</a:t>
              </a:r>
            </a:p>
          </p:txBody>
        </p:sp>
        <p:sp>
          <p:nvSpPr>
            <p:cNvPr id="53299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%edx</a:t>
              </a:r>
            </a:p>
          </p:txBody>
        </p:sp>
        <p:sp>
          <p:nvSpPr>
            <p:cNvPr id="53300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%ebx</a:t>
              </a:r>
            </a:p>
          </p:txBody>
        </p:sp>
        <p:sp>
          <p:nvSpPr>
            <p:cNvPr id="53301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%esi</a:t>
              </a:r>
            </a:p>
          </p:txBody>
        </p:sp>
        <p:sp>
          <p:nvSpPr>
            <p:cNvPr id="53302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%edi</a:t>
              </a:r>
            </a:p>
          </p:txBody>
        </p:sp>
        <p:sp>
          <p:nvSpPr>
            <p:cNvPr id="53303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%esp</a:t>
              </a:r>
            </a:p>
          </p:txBody>
        </p:sp>
        <p:sp>
          <p:nvSpPr>
            <p:cNvPr id="53304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%ebp</a:t>
              </a: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4184650" y="1404938"/>
            <a:ext cx="2819400" cy="344487"/>
            <a:chOff x="4495800" y="1404970"/>
            <a:chExt cx="2819400" cy="34369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495800" y="1404970"/>
              <a:ext cx="2819400" cy="34211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>
                <a:latin typeface="Arial Narrow" pitchFamily="34" charset="0"/>
              </a:endParaRPr>
            </a:p>
          </p:txBody>
        </p:sp>
        <p:cxnSp>
          <p:nvCxnSpPr>
            <p:cNvPr id="53296" name="Straight Connector 18"/>
            <p:cNvCxnSpPr>
              <a:cxnSpLocks noChangeShapeType="1"/>
              <a:stCxn id="13" idx="0"/>
              <a:endCxn id="13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184650" y="1989138"/>
            <a:ext cx="2819400" cy="342900"/>
            <a:chOff x="4495800" y="1404970"/>
            <a:chExt cx="2819400" cy="343694"/>
          </a:xfrm>
        </p:grpSpPr>
        <p:sp>
          <p:nvSpPr>
            <p:cNvPr id="24" name="Rectangle 23"/>
            <p:cNvSpPr/>
            <p:nvPr/>
          </p:nvSpPr>
          <p:spPr bwMode="auto">
            <a:xfrm>
              <a:off x="4495800" y="1404970"/>
              <a:ext cx="2819400" cy="34369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>
                <a:latin typeface="Arial Narrow" pitchFamily="34" charset="0"/>
              </a:endParaRPr>
            </a:p>
          </p:txBody>
        </p:sp>
        <p:cxnSp>
          <p:nvCxnSpPr>
            <p:cNvPr id="53294" name="Straight Connector 24"/>
            <p:cNvCxnSpPr>
              <a:cxnSpLocks noChangeShapeType="1"/>
              <a:stCxn id="24" idx="0"/>
              <a:endCxn id="24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4184650" y="2559050"/>
            <a:ext cx="2819400" cy="342900"/>
            <a:chOff x="4495800" y="1404970"/>
            <a:chExt cx="2819400" cy="343694"/>
          </a:xfrm>
        </p:grpSpPr>
        <p:sp>
          <p:nvSpPr>
            <p:cNvPr id="27" name="Rectangle 26"/>
            <p:cNvSpPr/>
            <p:nvPr/>
          </p:nvSpPr>
          <p:spPr bwMode="auto">
            <a:xfrm>
              <a:off x="4495800" y="1404970"/>
              <a:ext cx="2819400" cy="34369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>
                <a:latin typeface="Arial Narrow" pitchFamily="34" charset="0"/>
              </a:endParaRPr>
            </a:p>
          </p:txBody>
        </p:sp>
        <p:cxnSp>
          <p:nvCxnSpPr>
            <p:cNvPr id="53292" name="Straight Connector 27"/>
            <p:cNvCxnSpPr>
              <a:cxnSpLocks noChangeShapeType="1"/>
              <a:stCxn id="27" idx="0"/>
              <a:endCxn id="27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184650" y="3141663"/>
            <a:ext cx="2819400" cy="342900"/>
            <a:chOff x="4495800" y="1404970"/>
            <a:chExt cx="2819400" cy="343694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495800" y="1404970"/>
              <a:ext cx="2819400" cy="34369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>
                <a:latin typeface="Arial Narrow" pitchFamily="34" charset="0"/>
              </a:endParaRPr>
            </a:p>
          </p:txBody>
        </p:sp>
        <p:cxnSp>
          <p:nvCxnSpPr>
            <p:cNvPr id="53290" name="Straight Connector 30"/>
            <p:cNvCxnSpPr>
              <a:cxnSpLocks noChangeShapeType="1"/>
              <a:stCxn id="30" idx="0"/>
              <a:endCxn id="30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3" name="Rectangle 32"/>
          <p:cNvSpPr/>
          <p:nvPr/>
        </p:nvSpPr>
        <p:spPr bwMode="auto">
          <a:xfrm>
            <a:off x="4184650" y="3717925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Arial Narrow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184650" y="4302125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Arial Narrow" pitchFamily="34" charset="0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184650" y="4872038"/>
            <a:ext cx="2819400" cy="342900"/>
          </a:xfrm>
          <a:prstGeom prst="rect">
            <a:avLst/>
          </a:prstGeom>
          <a:solidFill>
            <a:srgbClr val="FF9999"/>
          </a:solidFill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 sz="2400">
              <a:latin typeface="Arial Narrow" panose="020B0606020202030204" pitchFamily="34" charset="0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4184650" y="5454650"/>
            <a:ext cx="2819400" cy="342900"/>
          </a:xfrm>
          <a:prstGeom prst="rect">
            <a:avLst/>
          </a:prstGeom>
          <a:solidFill>
            <a:srgbClr val="FF9999"/>
          </a:solidFill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581400" y="139223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%ax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3581400" y="1974850"/>
            <a:ext cx="598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%cx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3581400" y="254158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%dx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3581400" y="313213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%bx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3581400" y="3708400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%si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3581400" y="428783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%di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581400" y="4857750"/>
            <a:ext cx="598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%sp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3581400" y="5443538"/>
            <a:ext cx="598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%bp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4572000" y="139223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%ah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4572000" y="1974850"/>
            <a:ext cx="598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%ch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4572000" y="254158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%dh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4572000" y="313213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%bh</a:t>
            </a: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5943600" y="139223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%al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5943600" y="1974850"/>
            <a:ext cx="598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%cl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5943600" y="254158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%dl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5943600" y="3132138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%bl</a:t>
            </a:r>
          </a:p>
        </p:txBody>
      </p:sp>
      <p:sp>
        <p:nvSpPr>
          <p:cNvPr id="73" name="AutoShape 7"/>
          <p:cNvSpPr>
            <a:spLocks/>
          </p:cNvSpPr>
          <p:nvPr/>
        </p:nvSpPr>
        <p:spPr bwMode="auto">
          <a:xfrm rot="5400000">
            <a:off x="5452269" y="4671219"/>
            <a:ext cx="279400" cy="2824162"/>
          </a:xfrm>
          <a:prstGeom prst="rightBrace">
            <a:avLst>
              <a:gd name="adj1" fmla="val 24989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4267200" y="6172200"/>
            <a:ext cx="2660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Calibri" panose="020F0502020204030204" pitchFamily="34" charset="0"/>
              </a:rPr>
              <a:t>16-bit virtual registers</a:t>
            </a:r>
          </a:p>
          <a:p>
            <a:pPr algn="ctr"/>
            <a:r>
              <a:rPr lang="en-US" altLang="en-US">
                <a:latin typeface="Calibri" panose="020F0502020204030204" pitchFamily="34" charset="0"/>
              </a:rPr>
              <a:t>(backwards compatibility)</a:t>
            </a:r>
          </a:p>
        </p:txBody>
      </p:sp>
      <p:sp>
        <p:nvSpPr>
          <p:cNvPr id="53278" name="AutoShape 7"/>
          <p:cNvSpPr>
            <a:spLocks/>
          </p:cNvSpPr>
          <p:nvPr/>
        </p:nvSpPr>
        <p:spPr bwMode="auto">
          <a:xfrm rot="10800000">
            <a:off x="914400" y="1333500"/>
            <a:ext cx="279400" cy="3376613"/>
          </a:xfrm>
          <a:prstGeom prst="rightBrace">
            <a:avLst>
              <a:gd name="adj1" fmla="val 2501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3279" name="TextBox 75"/>
          <p:cNvSpPr txBox="1">
            <a:spLocks noChangeArrowheads="1"/>
          </p:cNvSpPr>
          <p:nvPr/>
        </p:nvSpPr>
        <p:spPr bwMode="auto">
          <a:xfrm rot="-5400000">
            <a:off x="-221456" y="2812256"/>
            <a:ext cx="172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general purpose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554913" y="1392238"/>
            <a:ext cx="1258887" cy="3063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accumulate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54913" y="1974850"/>
            <a:ext cx="93662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counter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554913" y="2541588"/>
            <a:ext cx="614362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data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54913" y="3132138"/>
            <a:ext cx="614362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base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54913" y="3627438"/>
            <a:ext cx="936625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source </a:t>
            </a:r>
          </a:p>
          <a:p>
            <a:pPr>
              <a:defRPr/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554913" y="4205288"/>
            <a:ext cx="1366837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destination</a:t>
            </a:r>
          </a:p>
          <a:p>
            <a:pPr>
              <a:defRPr/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7554913" y="4700588"/>
            <a:ext cx="114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i="1">
                <a:latin typeface="Courier New" panose="02070309020205020404" pitchFamily="49" charset="0"/>
                <a:cs typeface="Courier New" panose="02070309020205020404" pitchFamily="49" charset="0"/>
              </a:rPr>
              <a:t>stack </a:t>
            </a:r>
          </a:p>
          <a:p>
            <a:r>
              <a:rPr lang="en-US" altLang="en-US" i="1">
                <a:latin typeface="Courier New" panose="02070309020205020404" pitchFamily="49" charset="0"/>
                <a:cs typeface="Courier New" panose="02070309020205020404" pitchFamily="49" charset="0"/>
              </a:rPr>
              <a:t>pointer</a:t>
            </a: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7554913" y="5313363"/>
            <a:ext cx="11493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i="1"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</a:p>
          <a:p>
            <a:r>
              <a:rPr lang="en-US" altLang="en-US" i="1">
                <a:latin typeface="Courier New" panose="02070309020205020404" pitchFamily="49" charset="0"/>
                <a:cs typeface="Courier New" panose="02070309020205020404" pitchFamily="49" charset="0"/>
              </a:rPr>
              <a:t>pointer</a:t>
            </a: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7294563" y="649288"/>
            <a:ext cx="18494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Calibri" panose="020F0502020204030204" pitchFamily="34" charset="0"/>
              </a:rPr>
              <a:t>Origin</a:t>
            </a:r>
          </a:p>
          <a:p>
            <a:pPr algn="ctr"/>
            <a:r>
              <a:rPr lang="en-US" altLang="en-US">
                <a:latin typeface="Calibri" panose="020F0502020204030204" pitchFamily="34" charset="0"/>
              </a:rPr>
              <a:t>(mostly obsolete)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9" grpId="0" animBg="1"/>
      <p:bldP spid="4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9" grpId="0"/>
      <p:bldP spid="70" grpId="0"/>
      <p:bldP spid="71" grpId="0"/>
      <p:bldP spid="72" grpId="0"/>
      <p:bldP spid="73" grpId="0" animBg="1"/>
      <p:bldP spid="74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/>
          <a:lstStyle/>
          <a:p>
            <a:r>
              <a:rPr lang="en-US" altLang="en-US" smtClean="0"/>
              <a:t>Moving Data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00138"/>
            <a:ext cx="8396287" cy="5224462"/>
          </a:xfrm>
        </p:spPr>
        <p:txBody>
          <a:bodyPr/>
          <a:lstStyle/>
          <a:p>
            <a:pPr>
              <a:defRPr/>
            </a:pPr>
            <a:r>
              <a:rPr lang="en-US" dirty="0"/>
              <a:t>Moving Data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US" dirty="0" err="1" smtClean="0">
                <a:latin typeface="Courier New" pitchFamily="49" charset="0"/>
              </a:rPr>
              <a:t>movq</a:t>
            </a:r>
            <a:r>
              <a:rPr lang="en-US" dirty="0" smtClean="0"/>
              <a:t> </a:t>
            </a:r>
            <a:r>
              <a:rPr lang="en-US" i="1" dirty="0"/>
              <a:t>Source</a:t>
            </a:r>
            <a:r>
              <a:rPr lang="en-US" dirty="0" smtClean="0"/>
              <a:t>, </a:t>
            </a:r>
            <a:r>
              <a:rPr lang="en-US" i="1" dirty="0" err="1" smtClean="0"/>
              <a:t>Dest</a:t>
            </a:r>
            <a:r>
              <a:rPr lang="en-US" dirty="0" smtClean="0"/>
              <a:t>:</a:t>
            </a:r>
          </a:p>
          <a:p>
            <a:pPr>
              <a:spcBef>
                <a:spcPts val="1800"/>
              </a:spcBef>
              <a:defRPr/>
            </a:pPr>
            <a:r>
              <a:rPr lang="en-US" dirty="0" smtClean="0"/>
              <a:t>Operand </a:t>
            </a:r>
            <a:r>
              <a:rPr lang="en-US" dirty="0"/>
              <a:t>Types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>
              <a:defRPr/>
            </a:pPr>
            <a:r>
              <a:rPr lang="en-US" dirty="0" smtClean="0"/>
              <a:t>Example: </a:t>
            </a:r>
            <a:r>
              <a:rPr lang="en-US" dirty="0" smtClean="0">
                <a:latin typeface="Courier New" pitchFamily="49" charset="0"/>
              </a:rPr>
              <a:t>$0x400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$-533</a:t>
            </a:r>
            <a:endParaRPr lang="en-US" dirty="0" smtClean="0"/>
          </a:p>
          <a:p>
            <a:pPr lvl="2">
              <a:defRPr/>
            </a:pPr>
            <a:r>
              <a:rPr lang="en-US" dirty="0" smtClean="0"/>
              <a:t>Like </a:t>
            </a:r>
            <a:r>
              <a:rPr lang="en-US" dirty="0"/>
              <a:t>C constant, but prefixed with </a:t>
            </a:r>
            <a:r>
              <a:rPr lang="en-US" dirty="0">
                <a:latin typeface="Courier New" pitchFamily="49" charset="0"/>
              </a:rPr>
              <a:t>‘$’</a:t>
            </a:r>
          </a:p>
          <a:p>
            <a:pPr lvl="2">
              <a:defRPr/>
            </a:pPr>
            <a:r>
              <a:rPr lang="en-US" dirty="0" smtClean="0"/>
              <a:t>Encoded </a:t>
            </a:r>
            <a:r>
              <a:rPr lang="en-US" dirty="0"/>
              <a:t>with 1, 2</a:t>
            </a:r>
            <a:r>
              <a:rPr lang="en-US" dirty="0" smtClean="0"/>
              <a:t>, or 4 </a:t>
            </a:r>
            <a:r>
              <a:rPr lang="en-US" dirty="0"/>
              <a:t>bytes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</a:t>
            </a:r>
            <a:r>
              <a:rPr lang="en-US" dirty="0" smtClean="0"/>
              <a:t>16 </a:t>
            </a:r>
            <a:r>
              <a:rPr lang="en-US" dirty="0"/>
              <a:t>integer </a:t>
            </a:r>
            <a:r>
              <a:rPr lang="en-US" dirty="0" smtClean="0"/>
              <a:t>registers</a:t>
            </a:r>
          </a:p>
          <a:p>
            <a:pPr lvl="2">
              <a:defRPr/>
            </a:pPr>
            <a:r>
              <a:rPr lang="en-US" dirty="0" smtClean="0"/>
              <a:t>Example: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ax</a:t>
            </a:r>
            <a:r>
              <a:rPr lang="en-US" dirty="0" smtClean="0">
                <a:latin typeface="Courier New" pitchFamily="49" charset="0"/>
              </a:rPr>
              <a:t>, %r13</a:t>
            </a:r>
          </a:p>
          <a:p>
            <a:pPr lvl="2">
              <a:defRPr/>
            </a:pPr>
            <a:r>
              <a:rPr lang="en-US" dirty="0"/>
              <a:t>But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/>
              <a:t>reserved </a:t>
            </a:r>
            <a:r>
              <a:rPr lang="en-US" dirty="0"/>
              <a:t>for special use</a:t>
            </a:r>
          </a:p>
          <a:p>
            <a:pPr lvl="2">
              <a:defRPr/>
            </a:pPr>
            <a:r>
              <a:rPr lang="en-US" dirty="0"/>
              <a:t>Others have special uses for particular instructions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</a:t>
            </a:r>
            <a:r>
              <a:rPr lang="en-US" dirty="0" smtClean="0"/>
              <a:t>8 </a:t>
            </a:r>
            <a:r>
              <a:rPr lang="en-US" dirty="0"/>
              <a:t>consecutive bytes of </a:t>
            </a:r>
            <a:r>
              <a:rPr lang="en-US" dirty="0" smtClean="0"/>
              <a:t>memory at address given by register</a:t>
            </a:r>
          </a:p>
          <a:p>
            <a:pPr lvl="2">
              <a:defRPr/>
            </a:pPr>
            <a:r>
              <a:rPr lang="en-US" dirty="0" smtClean="0"/>
              <a:t>Simplest example: 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ax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>
              <a:latin typeface="Courier New" pitchFamily="49" charset="0"/>
            </a:endParaRPr>
          </a:p>
          <a:p>
            <a:pPr lvl="2">
              <a:defRPr/>
            </a:pPr>
            <a:r>
              <a:rPr lang="en-US" dirty="0"/>
              <a:t>Various </a:t>
            </a:r>
            <a:r>
              <a:rPr lang="en-US" dirty="0" smtClean="0"/>
              <a:t>other “address </a:t>
            </a:r>
            <a:r>
              <a:rPr lang="en-US" dirty="0"/>
              <a:t>modes”</a:t>
            </a:r>
          </a:p>
        </p:txBody>
      </p:sp>
      <p:grpSp>
        <p:nvGrpSpPr>
          <p:cNvPr id="55300" name="Group 2"/>
          <p:cNvGrpSpPr>
            <a:grpSpLocks/>
          </p:cNvGrpSpPr>
          <p:nvPr/>
        </p:nvGrpSpPr>
        <p:grpSpPr bwMode="auto">
          <a:xfrm>
            <a:off x="6167438" y="609600"/>
            <a:ext cx="2519362" cy="4267200"/>
            <a:chOff x="6167416" y="609600"/>
            <a:chExt cx="2519384" cy="4267200"/>
          </a:xfrm>
        </p:grpSpPr>
        <p:sp>
          <p:nvSpPr>
            <p:cNvPr id="55301" name="Rectangle 4"/>
            <p:cNvSpPr>
              <a:spLocks noChangeArrowheads="1"/>
            </p:cNvSpPr>
            <p:nvPr/>
          </p:nvSpPr>
          <p:spPr bwMode="auto">
            <a:xfrm>
              <a:off x="6172200" y="609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%rax</a:t>
              </a:r>
            </a:p>
          </p:txBody>
        </p:sp>
        <p:sp>
          <p:nvSpPr>
            <p:cNvPr id="55302" name="Rectangle 5"/>
            <p:cNvSpPr>
              <a:spLocks noChangeArrowheads="1"/>
            </p:cNvSpPr>
            <p:nvPr/>
          </p:nvSpPr>
          <p:spPr bwMode="auto">
            <a:xfrm>
              <a:off x="6172200" y="1066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%rcx</a:t>
              </a:r>
            </a:p>
          </p:txBody>
        </p:sp>
        <p:sp>
          <p:nvSpPr>
            <p:cNvPr id="55303" name="Rectangle 6"/>
            <p:cNvSpPr>
              <a:spLocks noChangeArrowheads="1"/>
            </p:cNvSpPr>
            <p:nvPr/>
          </p:nvSpPr>
          <p:spPr bwMode="auto">
            <a:xfrm>
              <a:off x="6172200" y="1524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%rdx</a:t>
              </a:r>
            </a:p>
          </p:txBody>
        </p:sp>
        <p:sp>
          <p:nvSpPr>
            <p:cNvPr id="55304" name="Rectangle 7"/>
            <p:cNvSpPr>
              <a:spLocks noChangeArrowheads="1"/>
            </p:cNvSpPr>
            <p:nvPr/>
          </p:nvSpPr>
          <p:spPr bwMode="auto">
            <a:xfrm>
              <a:off x="6172200" y="19812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%rbx</a:t>
              </a:r>
            </a:p>
          </p:txBody>
        </p:sp>
        <p:sp>
          <p:nvSpPr>
            <p:cNvPr id="55305" name="Rectangle 8"/>
            <p:cNvSpPr>
              <a:spLocks noChangeArrowheads="1"/>
            </p:cNvSpPr>
            <p:nvPr/>
          </p:nvSpPr>
          <p:spPr bwMode="auto">
            <a:xfrm>
              <a:off x="6172200" y="24384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%rsi</a:t>
              </a:r>
            </a:p>
          </p:txBody>
        </p:sp>
        <p:sp>
          <p:nvSpPr>
            <p:cNvPr id="55306" name="Rectangle 9"/>
            <p:cNvSpPr>
              <a:spLocks noChangeArrowheads="1"/>
            </p:cNvSpPr>
            <p:nvPr/>
          </p:nvSpPr>
          <p:spPr bwMode="auto">
            <a:xfrm>
              <a:off x="6172200" y="2895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%rdi</a:t>
              </a:r>
            </a:p>
          </p:txBody>
        </p:sp>
        <p:sp>
          <p:nvSpPr>
            <p:cNvPr id="55307" name="Rectangle 10"/>
            <p:cNvSpPr>
              <a:spLocks noChangeArrowheads="1"/>
            </p:cNvSpPr>
            <p:nvPr/>
          </p:nvSpPr>
          <p:spPr bwMode="auto">
            <a:xfrm>
              <a:off x="6172200" y="3352800"/>
              <a:ext cx="2514600" cy="3810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%rsp</a:t>
              </a:r>
            </a:p>
          </p:txBody>
        </p:sp>
        <p:sp>
          <p:nvSpPr>
            <p:cNvPr id="55308" name="Rectangle 11"/>
            <p:cNvSpPr>
              <a:spLocks noChangeArrowheads="1"/>
            </p:cNvSpPr>
            <p:nvPr/>
          </p:nvSpPr>
          <p:spPr bwMode="auto">
            <a:xfrm>
              <a:off x="6172200" y="3810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%rbp</a:t>
              </a:r>
            </a:p>
          </p:txBody>
        </p:sp>
        <p:sp>
          <p:nvSpPr>
            <p:cNvPr id="55309" name="Rectangle 11"/>
            <p:cNvSpPr>
              <a:spLocks noChangeArrowheads="1"/>
            </p:cNvSpPr>
            <p:nvPr/>
          </p:nvSpPr>
          <p:spPr bwMode="auto">
            <a:xfrm>
              <a:off x="6167416" y="4495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/>
          <a:lstStyle/>
          <a:p>
            <a:r>
              <a:rPr lang="en-US" altLang="en-US" smtClean="0">
                <a:latin typeface="Courier New" panose="02070309020205020404" pitchFamily="49" charset="0"/>
              </a:rPr>
              <a:t>movl</a:t>
            </a:r>
            <a:r>
              <a:rPr lang="en-US" altLang="en-US" smtClean="0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140700" cy="533400"/>
          </a:xfrm>
        </p:spPr>
        <p:txBody>
          <a:bodyPr lIns="0" tIns="0" rIns="0" bIns="0"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36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" panose="02070309020205020404" pitchFamily="49" charset="0"/>
              </a:rPr>
              <a:t>movq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 i="1">
                <a:latin typeface="Calibri" panose="020F0502020204030204" pitchFamily="34" charset="0"/>
              </a:rPr>
              <a:t>Imm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 i="1">
                <a:latin typeface="Calibri" panose="020F0502020204030204" pitchFamily="34" charset="0"/>
              </a:rPr>
              <a:t>Reg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 i="1">
                <a:latin typeface="Calibri" panose="020F0502020204030204" pitchFamily="34" charset="0"/>
              </a:rPr>
              <a:t>Mem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 i="1">
                <a:latin typeface="Calibri" panose="020F0502020204030204" pitchFamily="34" charset="0"/>
              </a:rPr>
              <a:t>Reg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 i="1">
                <a:latin typeface="Calibri" panose="020F0502020204030204" pitchFamily="34" charset="0"/>
              </a:rPr>
              <a:t>Mem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 i="1">
                <a:latin typeface="Calibri" panose="020F0502020204030204" pitchFamily="34" charset="0"/>
              </a:rPr>
              <a:t>Reg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 i="1">
                <a:latin typeface="Calibri" panose="020F0502020204030204" pitchFamily="34" charset="0"/>
              </a:rPr>
              <a:t>Mem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 i="1">
                <a:latin typeface="Calibri" panose="020F0502020204030204" pitchFamily="34" charset="0"/>
              </a:rPr>
              <a:t>Reg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Source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Dest</a:t>
            </a:r>
          </a:p>
        </p:txBody>
      </p:sp>
      <p:sp>
        <p:nvSpPr>
          <p:cNvPr id="57359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7360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7361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7362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39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movq $0x4,%rax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8019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movq $-147,(%rax)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39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movq %rax,%rdx</a:t>
            </a: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4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movq %rax,(%rdx)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4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movq (%rax),%rdx</a:t>
            </a: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</a:rPr>
              <a:t>temp = *p;</a:t>
            </a:r>
          </a:p>
        </p:txBody>
      </p:sp>
      <p:sp>
        <p:nvSpPr>
          <p:cNvPr id="57373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Src,Dest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0825"/>
            <a:ext cx="8077200" cy="685800"/>
          </a:xfrm>
        </p:spPr>
        <p:txBody>
          <a:bodyPr/>
          <a:lstStyle/>
          <a:p>
            <a:pPr marL="119063" indent="-119063"/>
            <a:r>
              <a:rPr lang="en-US" altLang="en-US" smtClean="0"/>
              <a:t>Interesting Floats/Doubles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65200"/>
            <a:ext cx="8382000" cy="5867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  <a:defRPr/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82000" cy="573088"/>
          </a:xfrm>
        </p:spPr>
        <p:txBody>
          <a:bodyPr/>
          <a:lstStyle/>
          <a:p>
            <a:r>
              <a:rPr lang="en-US" altLang="en-US" smtClean="0"/>
              <a:t>Simple Memory Addressing 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Normal	(</a:t>
            </a:r>
            <a:r>
              <a:rPr lang="en-US" dirty="0"/>
              <a:t>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r>
              <a:rPr lang="en-US" sz="2400" dirty="0"/>
              <a:t>Register R specifies memory </a:t>
            </a:r>
            <a:r>
              <a:rPr lang="en-US" sz="2400" dirty="0" smtClean="0"/>
              <a:t>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r>
              <a:rPr lang="en-US" sz="2400" dirty="0" smtClean="0"/>
              <a:t>Aha! Pointer dereferencing in C</a:t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 smtClean="0">
                <a:latin typeface="Courier New" pitchFamily="49" charset="0"/>
              </a:rPr>
              <a:t>movq</a:t>
            </a: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</a:rPr>
              <a:t>(</a:t>
            </a:r>
            <a:r>
              <a:rPr lang="en-US" sz="2400" dirty="0" smtClean="0">
                <a:latin typeface="Courier New" pitchFamily="49" charset="0"/>
              </a:rPr>
              <a:t>%</a:t>
            </a:r>
            <a:r>
              <a:rPr lang="en-US" sz="2400" dirty="0" err="1">
                <a:latin typeface="Courier New" pitchFamily="49" charset="0"/>
              </a:rPr>
              <a:t>r</a:t>
            </a:r>
            <a:r>
              <a:rPr lang="en-US" sz="2400" dirty="0" err="1" smtClean="0">
                <a:latin typeface="Courier New" pitchFamily="49" charset="0"/>
              </a:rPr>
              <a:t>cx</a:t>
            </a:r>
            <a:r>
              <a:rPr lang="en-US" sz="2400" dirty="0">
                <a:latin typeface="Courier New" pitchFamily="49" charset="0"/>
              </a:rPr>
              <a:t>),</a:t>
            </a:r>
            <a:r>
              <a:rPr lang="en-US" sz="2400" dirty="0" smtClean="0">
                <a:latin typeface="Courier New" pitchFamily="49" charset="0"/>
              </a:rPr>
              <a:t>%</a:t>
            </a:r>
            <a:r>
              <a:rPr lang="en-US" sz="2400" dirty="0" err="1">
                <a:latin typeface="Courier New" pitchFamily="49" charset="0"/>
              </a:rPr>
              <a:t>r</a:t>
            </a:r>
            <a:r>
              <a:rPr lang="en-US" sz="2400" dirty="0" err="1" smtClean="0">
                <a:latin typeface="Courier New" pitchFamily="49" charset="0"/>
              </a:rPr>
              <a:t>ax</a:t>
            </a:r>
            <a:endParaRPr lang="en-US" sz="2400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  <a:defRPr/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 smtClean="0">
                <a:latin typeface="Courier New" pitchFamily="49" charset="0"/>
              </a:rPr>
              <a:t>movq</a:t>
            </a: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</a:rPr>
              <a:t>8(</a:t>
            </a:r>
            <a:r>
              <a:rPr lang="en-US" sz="2400" dirty="0" smtClean="0">
                <a:latin typeface="Courier New" pitchFamily="49" charset="0"/>
              </a:rPr>
              <a:t>%</a:t>
            </a:r>
            <a:r>
              <a:rPr lang="en-US" sz="2400" dirty="0" err="1">
                <a:latin typeface="Courier New" pitchFamily="49" charset="0"/>
              </a:rPr>
              <a:t>r</a:t>
            </a:r>
            <a:r>
              <a:rPr lang="en-US" sz="2400" dirty="0" err="1" smtClean="0">
                <a:latin typeface="Courier New" pitchFamily="49" charset="0"/>
              </a:rPr>
              <a:t>bp</a:t>
            </a:r>
            <a:r>
              <a:rPr lang="en-US" sz="2400" dirty="0">
                <a:latin typeface="Courier New" pitchFamily="49" charset="0"/>
              </a:rPr>
              <a:t>),</a:t>
            </a:r>
            <a:r>
              <a:rPr lang="en-US" sz="2400" dirty="0" smtClean="0">
                <a:latin typeface="Courier New" pitchFamily="49" charset="0"/>
              </a:rPr>
              <a:t>%</a:t>
            </a:r>
            <a:r>
              <a:rPr lang="en-US" sz="2400" dirty="0" err="1">
                <a:latin typeface="Courier New" pitchFamily="49" charset="0"/>
              </a:rPr>
              <a:t>r</a:t>
            </a:r>
            <a:r>
              <a:rPr lang="en-US" sz="2400" dirty="0" err="1" smtClean="0">
                <a:latin typeface="Courier New" pitchFamily="49" charset="0"/>
              </a:rPr>
              <a:t>dx</a:t>
            </a:r>
            <a:endParaRPr lang="en-US" sz="24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63000" cy="573088"/>
          </a:xfrm>
        </p:spPr>
        <p:txBody>
          <a:bodyPr/>
          <a:lstStyle/>
          <a:p>
            <a:r>
              <a:rPr lang="en-US" altLang="en-US" smtClean="0"/>
              <a:t>Example of Simple Addressing Modes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3050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void swap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(long *xp, long *yp)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long t0 = *xp;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long t1 = *yp;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*xp = t1;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*yp = t0;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4495800" y="2154238"/>
            <a:ext cx="4191000" cy="175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swap: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</a:t>
            </a:r>
            <a:r>
              <a:rPr lang="ro-RO" altLang="en-US">
                <a:latin typeface="Courier New" panose="02070309020205020404" pitchFamily="49" charset="0"/>
              </a:rPr>
              <a:t> movq    (%rdi), %rax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(%rsi), %rdx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%rdx, (%rdi)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%rax, (%rsi)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ret</a:t>
            </a:r>
            <a:endParaRPr lang="en-US" altLang="en-US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6"/>
          <p:cNvGrpSpPr>
            <a:grpSpLocks/>
          </p:cNvGrpSpPr>
          <p:nvPr/>
        </p:nvGrpSpPr>
        <p:grpSpPr bwMode="auto">
          <a:xfrm>
            <a:off x="4332288" y="1781175"/>
            <a:ext cx="1752600" cy="1752600"/>
            <a:chOff x="9111129" y="1790700"/>
            <a:chExt cx="1752600" cy="1752600"/>
          </a:xfrm>
        </p:grpSpPr>
        <p:sp>
          <p:nvSpPr>
            <p:cNvPr id="63507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%rdi</a:t>
              </a:r>
            </a:p>
          </p:txBody>
        </p:sp>
        <p:sp>
          <p:nvSpPr>
            <p:cNvPr id="63508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%rsi</a:t>
              </a:r>
            </a:p>
          </p:txBody>
        </p:sp>
        <p:sp>
          <p:nvSpPr>
            <p:cNvPr id="63509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%rax</a:t>
              </a:r>
            </a:p>
          </p:txBody>
        </p:sp>
        <p:sp>
          <p:nvSpPr>
            <p:cNvPr id="63510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%rdx</a:t>
              </a:r>
            </a:p>
          </p:txBody>
        </p:sp>
        <p:sp>
          <p:nvSpPr>
            <p:cNvPr id="63511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endParaRPr lang="en-US" altLang="en-US">
                <a:latin typeface="Courier New" panose="02070309020205020404" pitchFamily="49" charset="0"/>
              </a:endParaRPr>
            </a:p>
          </p:txBody>
        </p:sp>
        <p:sp>
          <p:nvSpPr>
            <p:cNvPr id="63512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endParaRPr lang="en-US" altLang="en-US">
                <a:latin typeface="Courier New" panose="02070309020205020404" pitchFamily="49" charset="0"/>
              </a:endParaRPr>
            </a:p>
          </p:txBody>
        </p:sp>
        <p:sp>
          <p:nvSpPr>
            <p:cNvPr id="63513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endParaRPr lang="en-US" altLang="en-US">
                <a:latin typeface="Courier New" panose="02070309020205020404" pitchFamily="49" charset="0"/>
              </a:endParaRPr>
            </a:p>
          </p:txBody>
        </p:sp>
        <p:sp>
          <p:nvSpPr>
            <p:cNvPr id="63514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endParaRPr lang="en-US" altLang="en-US">
                <a:latin typeface="Courier New" panose="02070309020205020404" pitchFamily="49" charset="0"/>
              </a:endParaRPr>
            </a:p>
          </p:txBody>
        </p:sp>
      </p:grp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altLang="en-US" smtClean="0"/>
              <a:t>Understanding </a:t>
            </a:r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altLang="en-US" smtClean="0"/>
              <a:t>()</a:t>
            </a:r>
          </a:p>
        </p:txBody>
      </p:sp>
      <p:sp>
        <p:nvSpPr>
          <p:cNvPr id="63492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3050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void swap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 (long *xp, long *yp) </a:t>
            </a:r>
          </a:p>
          <a:p>
            <a:r>
              <a:rPr lang="en-US" altLang="en-US">
                <a:latin typeface="Courier New" panose="020703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long t0 = *xp;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long t1 = *yp;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*xp = t1;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*yp = t0;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7089775" y="833438"/>
            <a:ext cx="1279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Memory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tabLst>
                <a:tab pos="12065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12065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12065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12065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12065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065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065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065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065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>
                <a:latin typeface="Calibri" panose="020F0502020204030204" pitchFamily="34" charset="0"/>
              </a:rPr>
              <a:t>Register	Value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%rdi	xp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%rsi	yp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%rax	t0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>
                <a:latin typeface="Courier New" panose="02070309020205020404" pitchFamily="49" charset="0"/>
              </a:rPr>
              <a:t>%rdx	t1</a:t>
            </a:r>
          </a:p>
        </p:txBody>
      </p:sp>
      <p:sp>
        <p:nvSpPr>
          <p:cNvPr id="63495" name="Rectangle 4"/>
          <p:cNvSpPr>
            <a:spLocks noChangeArrowheads="1"/>
          </p:cNvSpPr>
          <p:nvPr/>
        </p:nvSpPr>
        <p:spPr bwMode="auto">
          <a:xfrm>
            <a:off x="3048000" y="4800600"/>
            <a:ext cx="5867400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swap: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</a:t>
            </a:r>
            <a:r>
              <a:rPr lang="ro-RO" altLang="en-US">
                <a:latin typeface="Courier New" panose="02070309020205020404" pitchFamily="49" charset="0"/>
              </a:rPr>
              <a:t> movq    (%rdi), %rax  # t0 = *xp  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(%rsi), %rdx  # t1 = *yp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%rdx, (%rdi)  # *xp = t1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%rax, (%rsi)  # *yp = t0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ret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63496" name="Text Box 5"/>
          <p:cNvSpPr txBox="1">
            <a:spLocks noChangeArrowheads="1"/>
          </p:cNvSpPr>
          <p:nvPr/>
        </p:nvSpPr>
        <p:spPr bwMode="auto">
          <a:xfrm>
            <a:off x="4516438" y="1219200"/>
            <a:ext cx="1350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Registers</a:t>
            </a:r>
          </a:p>
        </p:txBody>
      </p:sp>
      <p:cxnSp>
        <p:nvCxnSpPr>
          <p:cNvPr id="63497" name="Straight Arrow Connector 2"/>
          <p:cNvCxnSpPr>
            <a:cxnSpLocks noChangeShapeType="1"/>
            <a:endCxn id="34" idx="1"/>
          </p:cNvCxnSpPr>
          <p:nvPr/>
        </p:nvCxnSpPr>
        <p:spPr bwMode="auto">
          <a:xfrm flipV="1">
            <a:off x="5715000" y="1647825"/>
            <a:ext cx="1466850" cy="333375"/>
          </a:xfrm>
          <a:prstGeom prst="straightConnector1">
            <a:avLst/>
          </a:prstGeom>
          <a:noFill/>
          <a:ln w="25400" algn="ctr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498" name="Straight Arrow Connector 28"/>
          <p:cNvCxnSpPr>
            <a:cxnSpLocks noChangeShapeType="1"/>
          </p:cNvCxnSpPr>
          <p:nvPr/>
        </p:nvCxnSpPr>
        <p:spPr bwMode="auto">
          <a:xfrm>
            <a:off x="5715000" y="2438400"/>
            <a:ext cx="1450975" cy="685800"/>
          </a:xfrm>
          <a:prstGeom prst="straightConnector1">
            <a:avLst/>
          </a:prstGeom>
          <a:noFill/>
          <a:ln w="25400" algn="ctr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499" name="Oval 4"/>
          <p:cNvSpPr>
            <a:spLocks noChangeArrowheads="1"/>
          </p:cNvSpPr>
          <p:nvPr/>
        </p:nvSpPr>
        <p:spPr bwMode="auto">
          <a:xfrm>
            <a:off x="5638800" y="1905000"/>
            <a:ext cx="152400" cy="1524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 anchorCtr="1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63500" name="Oval 32"/>
          <p:cNvSpPr>
            <a:spLocks noChangeArrowheads="1"/>
          </p:cNvSpPr>
          <p:nvPr/>
        </p:nvSpPr>
        <p:spPr bwMode="auto">
          <a:xfrm>
            <a:off x="5638800" y="2362200"/>
            <a:ext cx="152400" cy="1524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 anchorCtr="1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/>
            <a:endParaRPr lang="en-US" altLang="en-US">
              <a:latin typeface="Calibri" panose="020F0502020204030204" pitchFamily="34" charset="0"/>
            </a:endParaRPr>
          </a:p>
        </p:txBody>
      </p:sp>
      <p:grpSp>
        <p:nvGrpSpPr>
          <p:cNvPr id="63501" name="Group 5"/>
          <p:cNvGrpSpPr>
            <a:grpSpLocks/>
          </p:cNvGrpSpPr>
          <p:nvPr/>
        </p:nvGrpSpPr>
        <p:grpSpPr bwMode="auto">
          <a:xfrm>
            <a:off x="7181850" y="1457325"/>
            <a:ext cx="1066800" cy="1905000"/>
            <a:chOff x="7181178" y="1456675"/>
            <a:chExt cx="1066800" cy="1905000"/>
          </a:xfrm>
        </p:grpSpPr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7181178" y="1456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7181178" y="1837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36" name="Rectangle 10"/>
            <p:cNvSpPr>
              <a:spLocks noChangeArrowheads="1"/>
            </p:cNvSpPr>
            <p:nvPr/>
          </p:nvSpPr>
          <p:spPr bwMode="auto">
            <a:xfrm>
              <a:off x="7181178" y="2218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Rectangle 11"/>
            <p:cNvSpPr>
              <a:spLocks noChangeArrowheads="1"/>
            </p:cNvSpPr>
            <p:nvPr/>
          </p:nvSpPr>
          <p:spPr bwMode="auto">
            <a:xfrm>
              <a:off x="7181178" y="2599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Rectangle 20"/>
            <p:cNvSpPr>
              <a:spLocks noChangeArrowheads="1"/>
            </p:cNvSpPr>
            <p:nvPr/>
          </p:nvSpPr>
          <p:spPr bwMode="auto">
            <a:xfrm>
              <a:off x="7181178" y="2980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altLang="en-US" smtClean="0"/>
              <a:t>Understanding </a:t>
            </a:r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altLang="en-US" smtClean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2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3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4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5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6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latin typeface="Calibri" pitchFamily="34" charset="0"/>
              </a:rPr>
              <a:t>456</a:t>
            </a:r>
          </a:p>
        </p:txBody>
      </p:sp>
      <p:grpSp>
        <p:nvGrpSpPr>
          <p:cNvPr id="65544" name="Group 63"/>
          <p:cNvGrpSpPr>
            <a:grpSpLocks/>
          </p:cNvGrpSpPr>
          <p:nvPr/>
        </p:nvGrpSpPr>
        <p:grpSpPr bwMode="auto">
          <a:xfrm>
            <a:off x="1111250" y="1814513"/>
            <a:ext cx="1752600" cy="1752600"/>
            <a:chOff x="9111129" y="1790700"/>
            <a:chExt cx="1752600" cy="1752600"/>
          </a:xfrm>
        </p:grpSpPr>
        <p:sp>
          <p:nvSpPr>
            <p:cNvPr id="6555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%rdi</a:t>
              </a:r>
            </a:p>
          </p:txBody>
        </p:sp>
        <p:sp>
          <p:nvSpPr>
            <p:cNvPr id="6555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%rsi</a:t>
              </a:r>
            </a:p>
          </p:txBody>
        </p:sp>
        <p:sp>
          <p:nvSpPr>
            <p:cNvPr id="6555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%rax</a:t>
              </a:r>
            </a:p>
          </p:txBody>
        </p:sp>
        <p:sp>
          <p:nvSpPr>
            <p:cNvPr id="6555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%rdx</a:t>
              </a:r>
            </a:p>
          </p:txBody>
        </p:sp>
        <p:sp>
          <p:nvSpPr>
            <p:cNvPr id="6555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0x120</a:t>
              </a:r>
            </a:p>
          </p:txBody>
        </p:sp>
        <p:sp>
          <p:nvSpPr>
            <p:cNvPr id="6556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0x100</a:t>
              </a:r>
            </a:p>
          </p:txBody>
        </p:sp>
        <p:sp>
          <p:nvSpPr>
            <p:cNvPr id="6556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endParaRPr lang="en-US" altLang="en-US">
                <a:latin typeface="Courier New" panose="02070309020205020404" pitchFamily="49" charset="0"/>
              </a:endParaRPr>
            </a:p>
          </p:txBody>
        </p:sp>
        <p:sp>
          <p:nvSpPr>
            <p:cNvPr id="6556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endParaRPr lang="en-US" altLang="en-US">
                <a:latin typeface="Courier New" panose="02070309020205020404" pitchFamily="49" charset="0"/>
              </a:endParaRPr>
            </a:p>
          </p:txBody>
        </p:sp>
      </p:grpSp>
      <p:sp>
        <p:nvSpPr>
          <p:cNvPr id="65545" name="Text Box 5"/>
          <p:cNvSpPr txBox="1">
            <a:spLocks noChangeArrowheads="1"/>
          </p:cNvSpPr>
          <p:nvPr/>
        </p:nvSpPr>
        <p:spPr bwMode="auto">
          <a:xfrm>
            <a:off x="1295400" y="1252538"/>
            <a:ext cx="1350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Registers</a:t>
            </a:r>
          </a:p>
        </p:txBody>
      </p:sp>
      <p:sp>
        <p:nvSpPr>
          <p:cNvPr id="65546" name="Text Box 5"/>
          <p:cNvSpPr txBox="1">
            <a:spLocks noChangeArrowheads="1"/>
          </p:cNvSpPr>
          <p:nvPr/>
        </p:nvSpPr>
        <p:spPr bwMode="auto">
          <a:xfrm>
            <a:off x="4816475" y="1031875"/>
            <a:ext cx="1279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Memory</a:t>
            </a:r>
          </a:p>
        </p:txBody>
      </p:sp>
      <p:sp>
        <p:nvSpPr>
          <p:cNvPr id="65547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swap: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</a:t>
            </a:r>
            <a:r>
              <a:rPr lang="ro-RO" altLang="en-US">
                <a:latin typeface="Courier New" panose="02070309020205020404" pitchFamily="49" charset="0"/>
              </a:rPr>
              <a:t> movq    (%rdi), %rax  # t0 = *xp  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(%rsi), %rdx  # t1 = *yp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%rdx, (%rdi)  # *xp = t1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%rax, (%rsi)  # *yp = t0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ret</a:t>
            </a:r>
            <a:endParaRPr lang="en-US" altLang="en-US">
              <a:latin typeface="Courier New" panose="02070309020205020404" pitchFamily="49" charset="0"/>
            </a:endParaRPr>
          </a:p>
        </p:txBody>
      </p:sp>
      <p:grpSp>
        <p:nvGrpSpPr>
          <p:cNvPr id="65548" name="Group 5"/>
          <p:cNvGrpSpPr>
            <a:grpSpLocks/>
          </p:cNvGrpSpPr>
          <p:nvPr/>
        </p:nvGrpSpPr>
        <p:grpSpPr bwMode="auto">
          <a:xfrm>
            <a:off x="6096000" y="1414463"/>
            <a:ext cx="1219200" cy="2190750"/>
            <a:chOff x="6096000" y="1414046"/>
            <a:chExt cx="1219200" cy="2190764"/>
          </a:xfrm>
        </p:grpSpPr>
        <p:sp>
          <p:nvSpPr>
            <p:cNvPr id="6554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0x120 </a:t>
              </a:r>
            </a:p>
          </p:txBody>
        </p:sp>
        <p:sp>
          <p:nvSpPr>
            <p:cNvPr id="6555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0x118</a:t>
              </a:r>
            </a:p>
          </p:txBody>
        </p:sp>
        <p:sp>
          <p:nvSpPr>
            <p:cNvPr id="6555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0x110 </a:t>
              </a:r>
            </a:p>
          </p:txBody>
        </p:sp>
        <p:sp>
          <p:nvSpPr>
            <p:cNvPr id="6555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0x108 </a:t>
              </a:r>
            </a:p>
          </p:txBody>
        </p:sp>
        <p:sp>
          <p:nvSpPr>
            <p:cNvPr id="6555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0x100 </a:t>
              </a:r>
            </a:p>
          </p:txBody>
        </p:sp>
        <p:sp>
          <p:nvSpPr>
            <p:cNvPr id="65554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sz="16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Address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altLang="en-US" smtClean="0"/>
              <a:t>Understanding </a:t>
            </a:r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altLang="en-US" smtClean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2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3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4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5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6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latin typeface="Courier New" pitchFamily="49" charset="0"/>
              </a:rPr>
              <a:t>456</a:t>
            </a:r>
          </a:p>
        </p:txBody>
      </p:sp>
      <p:grpSp>
        <p:nvGrpSpPr>
          <p:cNvPr id="67592" name="Group 63"/>
          <p:cNvGrpSpPr>
            <a:grpSpLocks/>
          </p:cNvGrpSpPr>
          <p:nvPr/>
        </p:nvGrpSpPr>
        <p:grpSpPr bwMode="auto">
          <a:xfrm>
            <a:off x="1111250" y="1814513"/>
            <a:ext cx="1752600" cy="1752600"/>
            <a:chOff x="9111129" y="1790700"/>
            <a:chExt cx="1752600" cy="1752600"/>
          </a:xfrm>
        </p:grpSpPr>
        <p:sp>
          <p:nvSpPr>
            <p:cNvPr id="67604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%rdi</a:t>
              </a:r>
            </a:p>
          </p:txBody>
        </p:sp>
        <p:sp>
          <p:nvSpPr>
            <p:cNvPr id="67605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%rsi</a:t>
              </a:r>
            </a:p>
          </p:txBody>
        </p:sp>
        <p:sp>
          <p:nvSpPr>
            <p:cNvPr id="67606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%rax</a:t>
              </a:r>
            </a:p>
          </p:txBody>
        </p:sp>
        <p:sp>
          <p:nvSpPr>
            <p:cNvPr id="67607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%rdx</a:t>
              </a:r>
            </a:p>
          </p:txBody>
        </p:sp>
        <p:sp>
          <p:nvSpPr>
            <p:cNvPr id="67608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0x120</a:t>
              </a:r>
            </a:p>
          </p:txBody>
        </p:sp>
        <p:sp>
          <p:nvSpPr>
            <p:cNvPr id="67609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0x100</a:t>
              </a:r>
            </a:p>
          </p:txBody>
        </p:sp>
        <p:sp>
          <p:nvSpPr>
            <p:cNvPr id="67610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solidFill>
                    <a:srgbClr val="FF0000"/>
                  </a:solidFill>
                  <a:latin typeface="Courier New" panose="02070309020205020404" pitchFamily="49" charset="0"/>
                </a:rPr>
                <a:t>123</a:t>
              </a:r>
            </a:p>
          </p:txBody>
        </p:sp>
        <p:sp>
          <p:nvSpPr>
            <p:cNvPr id="67611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endParaRPr lang="en-US" altLang="en-US">
                <a:latin typeface="Courier New" panose="02070309020205020404" pitchFamily="49" charset="0"/>
              </a:endParaRPr>
            </a:p>
          </p:txBody>
        </p:sp>
      </p:grpSp>
      <p:sp>
        <p:nvSpPr>
          <p:cNvPr id="67593" name="Text Box 5"/>
          <p:cNvSpPr txBox="1">
            <a:spLocks noChangeArrowheads="1"/>
          </p:cNvSpPr>
          <p:nvPr/>
        </p:nvSpPr>
        <p:spPr bwMode="auto">
          <a:xfrm>
            <a:off x="1295400" y="1252538"/>
            <a:ext cx="1350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Registers</a:t>
            </a:r>
          </a:p>
        </p:txBody>
      </p:sp>
      <p:sp>
        <p:nvSpPr>
          <p:cNvPr id="67594" name="Text Box 5"/>
          <p:cNvSpPr txBox="1">
            <a:spLocks noChangeArrowheads="1"/>
          </p:cNvSpPr>
          <p:nvPr/>
        </p:nvSpPr>
        <p:spPr bwMode="auto">
          <a:xfrm>
            <a:off x="4816475" y="1031875"/>
            <a:ext cx="1279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Memory</a:t>
            </a:r>
          </a:p>
        </p:txBody>
      </p:sp>
      <p:cxnSp>
        <p:nvCxnSpPr>
          <p:cNvPr id="67595" name="Straight Arrow Connector 77"/>
          <p:cNvCxnSpPr>
            <a:cxnSpLocks noChangeShapeType="1"/>
            <a:stCxn id="53" idx="1"/>
            <a:endCxn id="67610" idx="3"/>
          </p:cNvCxnSpPr>
          <p:nvPr/>
        </p:nvCxnSpPr>
        <p:spPr bwMode="auto">
          <a:xfrm flipH="1">
            <a:off x="2863850" y="1852613"/>
            <a:ext cx="2089150" cy="1066800"/>
          </a:xfrm>
          <a:prstGeom prst="straightConnector1">
            <a:avLst/>
          </a:prstGeom>
          <a:noFill/>
          <a:ln w="25400" algn="ctr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596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swap: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</a:t>
            </a:r>
            <a:r>
              <a:rPr lang="ro-RO" altLang="en-US">
                <a:latin typeface="Courier New" panose="02070309020205020404" pitchFamily="49" charset="0"/>
              </a:rPr>
              <a:t> </a:t>
            </a:r>
            <a:r>
              <a:rPr lang="ro-RO" altLang="en-US">
                <a:solidFill>
                  <a:srgbClr val="FF0000"/>
                </a:solidFill>
                <a:latin typeface="Courier New" panose="02070309020205020404" pitchFamily="49" charset="0"/>
              </a:rPr>
              <a:t>movq    (%rdi), %rax  # t0 = *xp  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(%rsi), %rdx  # t1 = *yp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%rdx, (%rdi)  # *xp = t1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%rax, (%rsi)  # *yp = t0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ret</a:t>
            </a:r>
            <a:endParaRPr lang="en-US" altLang="en-US">
              <a:latin typeface="Courier New" panose="02070309020205020404" pitchFamily="49" charset="0"/>
            </a:endParaRPr>
          </a:p>
        </p:txBody>
      </p:sp>
      <p:grpSp>
        <p:nvGrpSpPr>
          <p:cNvPr id="67597" name="Group 29"/>
          <p:cNvGrpSpPr>
            <a:grpSpLocks/>
          </p:cNvGrpSpPr>
          <p:nvPr/>
        </p:nvGrpSpPr>
        <p:grpSpPr bwMode="auto">
          <a:xfrm>
            <a:off x="6096000" y="1414463"/>
            <a:ext cx="1219200" cy="2190750"/>
            <a:chOff x="6096000" y="1414046"/>
            <a:chExt cx="1219200" cy="2190764"/>
          </a:xfrm>
        </p:grpSpPr>
        <p:sp>
          <p:nvSpPr>
            <p:cNvPr id="67598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0x120 </a:t>
              </a:r>
            </a:p>
          </p:txBody>
        </p:sp>
        <p:sp>
          <p:nvSpPr>
            <p:cNvPr id="67599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0x118</a:t>
              </a:r>
            </a:p>
          </p:txBody>
        </p:sp>
        <p:sp>
          <p:nvSpPr>
            <p:cNvPr id="67600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0x110 </a:t>
              </a:r>
            </a:p>
          </p:txBody>
        </p:sp>
        <p:sp>
          <p:nvSpPr>
            <p:cNvPr id="67601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0x108 </a:t>
              </a:r>
            </a:p>
          </p:txBody>
        </p:sp>
        <p:sp>
          <p:nvSpPr>
            <p:cNvPr id="67602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0x100 </a:t>
              </a:r>
            </a:p>
          </p:txBody>
        </p:sp>
        <p:sp>
          <p:nvSpPr>
            <p:cNvPr id="67603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sz="16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Address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altLang="en-US" smtClean="0"/>
              <a:t>Understanding </a:t>
            </a:r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altLang="en-US" smtClean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2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3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4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5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6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latin typeface="Courier New" pitchFamily="49" charset="0"/>
              </a:rPr>
              <a:t>456</a:t>
            </a:r>
          </a:p>
        </p:txBody>
      </p:sp>
      <p:grpSp>
        <p:nvGrpSpPr>
          <p:cNvPr id="69640" name="Group 63"/>
          <p:cNvGrpSpPr>
            <a:grpSpLocks/>
          </p:cNvGrpSpPr>
          <p:nvPr/>
        </p:nvGrpSpPr>
        <p:grpSpPr bwMode="auto">
          <a:xfrm>
            <a:off x="1111250" y="1814513"/>
            <a:ext cx="1752600" cy="1752600"/>
            <a:chOff x="9111129" y="1790700"/>
            <a:chExt cx="1752600" cy="1752600"/>
          </a:xfrm>
        </p:grpSpPr>
        <p:sp>
          <p:nvSpPr>
            <p:cNvPr id="69652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%rdi</a:t>
              </a:r>
            </a:p>
          </p:txBody>
        </p:sp>
        <p:sp>
          <p:nvSpPr>
            <p:cNvPr id="69653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%rsi</a:t>
              </a:r>
            </a:p>
          </p:txBody>
        </p:sp>
        <p:sp>
          <p:nvSpPr>
            <p:cNvPr id="69654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%rax</a:t>
              </a:r>
            </a:p>
          </p:txBody>
        </p:sp>
        <p:sp>
          <p:nvSpPr>
            <p:cNvPr id="69655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%rdx</a:t>
              </a:r>
            </a:p>
          </p:txBody>
        </p:sp>
        <p:sp>
          <p:nvSpPr>
            <p:cNvPr id="69656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0x120</a:t>
              </a:r>
            </a:p>
          </p:txBody>
        </p:sp>
        <p:sp>
          <p:nvSpPr>
            <p:cNvPr id="69657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0x100</a:t>
              </a:r>
            </a:p>
          </p:txBody>
        </p:sp>
        <p:sp>
          <p:nvSpPr>
            <p:cNvPr id="69658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123</a:t>
              </a:r>
            </a:p>
          </p:txBody>
        </p:sp>
        <p:sp>
          <p:nvSpPr>
            <p:cNvPr id="69659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solidFill>
                    <a:srgbClr val="FF0000"/>
                  </a:solidFill>
                  <a:latin typeface="Courier New" panose="02070309020205020404" pitchFamily="49" charset="0"/>
                </a:rPr>
                <a:t>456</a:t>
              </a:r>
            </a:p>
          </p:txBody>
        </p:sp>
      </p:grpSp>
      <p:sp>
        <p:nvSpPr>
          <p:cNvPr id="69641" name="Text Box 5"/>
          <p:cNvSpPr txBox="1">
            <a:spLocks noChangeArrowheads="1"/>
          </p:cNvSpPr>
          <p:nvPr/>
        </p:nvSpPr>
        <p:spPr bwMode="auto">
          <a:xfrm>
            <a:off x="1295400" y="1252538"/>
            <a:ext cx="1350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Registers</a:t>
            </a:r>
          </a:p>
        </p:txBody>
      </p:sp>
      <p:sp>
        <p:nvSpPr>
          <p:cNvPr id="69642" name="Text Box 5"/>
          <p:cNvSpPr txBox="1">
            <a:spLocks noChangeArrowheads="1"/>
          </p:cNvSpPr>
          <p:nvPr/>
        </p:nvSpPr>
        <p:spPr bwMode="auto">
          <a:xfrm>
            <a:off x="4816475" y="1031875"/>
            <a:ext cx="1279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Memory</a:t>
            </a:r>
          </a:p>
        </p:txBody>
      </p:sp>
      <p:cxnSp>
        <p:nvCxnSpPr>
          <p:cNvPr id="69643" name="Straight Arrow Connector 77"/>
          <p:cNvCxnSpPr>
            <a:cxnSpLocks noChangeShapeType="1"/>
            <a:stCxn id="58" idx="1"/>
            <a:endCxn id="69659" idx="3"/>
          </p:cNvCxnSpPr>
          <p:nvPr/>
        </p:nvCxnSpPr>
        <p:spPr bwMode="auto">
          <a:xfrm flipH="1">
            <a:off x="2863850" y="3376613"/>
            <a:ext cx="2089150" cy="0"/>
          </a:xfrm>
          <a:prstGeom prst="straightConnector1">
            <a:avLst/>
          </a:prstGeom>
          <a:noFill/>
          <a:ln w="25400" algn="ctr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9644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swap: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</a:t>
            </a:r>
            <a:r>
              <a:rPr lang="ro-RO" altLang="en-US">
                <a:latin typeface="Courier New" panose="02070309020205020404" pitchFamily="49" charset="0"/>
              </a:rPr>
              <a:t> movq    (%rdi), %rax  # t0 = *xp  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</a:t>
            </a:r>
            <a:r>
              <a:rPr lang="ro-RO" altLang="en-US">
                <a:solidFill>
                  <a:srgbClr val="FF0000"/>
                </a:solidFill>
                <a:latin typeface="Courier New" panose="02070309020205020404" pitchFamily="49" charset="0"/>
              </a:rPr>
              <a:t> movq    (%rsi), %rdx  # t1 = *yp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%rdx, (%rdi)  # *xp = t1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%rax, (%rsi)  # *yp = t0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ret</a:t>
            </a:r>
            <a:endParaRPr lang="en-US" altLang="en-US">
              <a:latin typeface="Courier New" panose="02070309020205020404" pitchFamily="49" charset="0"/>
            </a:endParaRPr>
          </a:p>
        </p:txBody>
      </p:sp>
      <p:grpSp>
        <p:nvGrpSpPr>
          <p:cNvPr id="69645" name="Group 30"/>
          <p:cNvGrpSpPr>
            <a:grpSpLocks/>
          </p:cNvGrpSpPr>
          <p:nvPr/>
        </p:nvGrpSpPr>
        <p:grpSpPr bwMode="auto">
          <a:xfrm>
            <a:off x="6096000" y="1414463"/>
            <a:ext cx="1219200" cy="2190750"/>
            <a:chOff x="6096000" y="1414046"/>
            <a:chExt cx="1219200" cy="2190764"/>
          </a:xfrm>
        </p:grpSpPr>
        <p:sp>
          <p:nvSpPr>
            <p:cNvPr id="69646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0x120 </a:t>
              </a:r>
            </a:p>
          </p:txBody>
        </p:sp>
        <p:sp>
          <p:nvSpPr>
            <p:cNvPr id="69647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0x118</a:t>
              </a:r>
            </a:p>
          </p:txBody>
        </p:sp>
        <p:sp>
          <p:nvSpPr>
            <p:cNvPr id="69648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0x110 </a:t>
              </a:r>
            </a:p>
          </p:txBody>
        </p:sp>
        <p:sp>
          <p:nvSpPr>
            <p:cNvPr id="69649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0x108 </a:t>
              </a:r>
            </a:p>
          </p:txBody>
        </p:sp>
        <p:sp>
          <p:nvSpPr>
            <p:cNvPr id="69650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0x100 </a:t>
              </a:r>
            </a:p>
          </p:txBody>
        </p:sp>
        <p:sp>
          <p:nvSpPr>
            <p:cNvPr id="69651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sz="16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Address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altLang="en-US" smtClean="0"/>
              <a:t>Understanding </a:t>
            </a:r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altLang="en-US" smtClean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2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3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4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5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6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latin typeface="Courier New" pitchFamily="49" charset="0"/>
              </a:rPr>
              <a:t>456</a:t>
            </a:r>
          </a:p>
        </p:txBody>
      </p:sp>
      <p:grpSp>
        <p:nvGrpSpPr>
          <p:cNvPr id="71688" name="Group 63"/>
          <p:cNvGrpSpPr>
            <a:grpSpLocks/>
          </p:cNvGrpSpPr>
          <p:nvPr/>
        </p:nvGrpSpPr>
        <p:grpSpPr bwMode="auto">
          <a:xfrm>
            <a:off x="1111250" y="1814513"/>
            <a:ext cx="1752600" cy="1752600"/>
            <a:chOff x="9111129" y="1790700"/>
            <a:chExt cx="1752600" cy="1752600"/>
          </a:xfrm>
        </p:grpSpPr>
        <p:sp>
          <p:nvSpPr>
            <p:cNvPr id="71700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%rdi</a:t>
              </a:r>
            </a:p>
          </p:txBody>
        </p:sp>
        <p:sp>
          <p:nvSpPr>
            <p:cNvPr id="71701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%rsi</a:t>
              </a:r>
            </a:p>
          </p:txBody>
        </p:sp>
        <p:sp>
          <p:nvSpPr>
            <p:cNvPr id="71702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%rax</a:t>
              </a:r>
            </a:p>
          </p:txBody>
        </p:sp>
        <p:sp>
          <p:nvSpPr>
            <p:cNvPr id="71703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%rdx</a:t>
              </a:r>
            </a:p>
          </p:txBody>
        </p:sp>
        <p:sp>
          <p:nvSpPr>
            <p:cNvPr id="71704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0x120</a:t>
              </a:r>
            </a:p>
          </p:txBody>
        </p:sp>
        <p:sp>
          <p:nvSpPr>
            <p:cNvPr id="71705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0x100</a:t>
              </a:r>
            </a:p>
          </p:txBody>
        </p:sp>
        <p:sp>
          <p:nvSpPr>
            <p:cNvPr id="71706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123</a:t>
              </a:r>
            </a:p>
          </p:txBody>
        </p:sp>
        <p:sp>
          <p:nvSpPr>
            <p:cNvPr id="71707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456</a:t>
              </a:r>
            </a:p>
          </p:txBody>
        </p:sp>
      </p:grpSp>
      <p:sp>
        <p:nvSpPr>
          <p:cNvPr id="71689" name="Text Box 5"/>
          <p:cNvSpPr txBox="1">
            <a:spLocks noChangeArrowheads="1"/>
          </p:cNvSpPr>
          <p:nvPr/>
        </p:nvSpPr>
        <p:spPr bwMode="auto">
          <a:xfrm>
            <a:off x="1295400" y="1252538"/>
            <a:ext cx="1350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Registers</a:t>
            </a:r>
          </a:p>
        </p:txBody>
      </p:sp>
      <p:sp>
        <p:nvSpPr>
          <p:cNvPr id="71690" name="Text Box 5"/>
          <p:cNvSpPr txBox="1">
            <a:spLocks noChangeArrowheads="1"/>
          </p:cNvSpPr>
          <p:nvPr/>
        </p:nvSpPr>
        <p:spPr bwMode="auto">
          <a:xfrm>
            <a:off x="4816475" y="1031875"/>
            <a:ext cx="1279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Memory</a:t>
            </a:r>
          </a:p>
        </p:txBody>
      </p:sp>
      <p:cxnSp>
        <p:nvCxnSpPr>
          <p:cNvPr id="71691" name="Straight Arrow Connector 77"/>
          <p:cNvCxnSpPr>
            <a:cxnSpLocks noChangeShapeType="1"/>
            <a:stCxn id="71707" idx="3"/>
            <a:endCxn id="53" idx="1"/>
          </p:cNvCxnSpPr>
          <p:nvPr/>
        </p:nvCxnSpPr>
        <p:spPr bwMode="auto">
          <a:xfrm flipV="1">
            <a:off x="2863850" y="1852613"/>
            <a:ext cx="2089150" cy="1524000"/>
          </a:xfrm>
          <a:prstGeom prst="straightConnector1">
            <a:avLst/>
          </a:prstGeom>
          <a:noFill/>
          <a:ln w="25400" algn="ctr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692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swap: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</a:t>
            </a:r>
            <a:r>
              <a:rPr lang="ro-RO" altLang="en-US">
                <a:latin typeface="Courier New" panose="02070309020205020404" pitchFamily="49" charset="0"/>
              </a:rPr>
              <a:t> movq    (%rdi), %rax  # t0 = *xp  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(%rsi), %rdx  # t1 = *yp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</a:t>
            </a:r>
            <a:r>
              <a:rPr lang="ro-RO" altLang="en-US">
                <a:solidFill>
                  <a:srgbClr val="FF0000"/>
                </a:solidFill>
                <a:latin typeface="Courier New" panose="02070309020205020404" pitchFamily="49" charset="0"/>
              </a:rPr>
              <a:t> movq    %rdx, (%rdi)  # *xp = t1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%rax, (%rsi)  # *yp = t0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ret</a:t>
            </a:r>
            <a:endParaRPr lang="en-US" altLang="en-US">
              <a:latin typeface="Courier New" panose="02070309020205020404" pitchFamily="49" charset="0"/>
            </a:endParaRPr>
          </a:p>
        </p:txBody>
      </p:sp>
      <p:grpSp>
        <p:nvGrpSpPr>
          <p:cNvPr id="71693" name="Group 29"/>
          <p:cNvGrpSpPr>
            <a:grpSpLocks/>
          </p:cNvGrpSpPr>
          <p:nvPr/>
        </p:nvGrpSpPr>
        <p:grpSpPr bwMode="auto">
          <a:xfrm>
            <a:off x="6096000" y="1414463"/>
            <a:ext cx="1219200" cy="2190750"/>
            <a:chOff x="6096000" y="1414046"/>
            <a:chExt cx="1219200" cy="2190764"/>
          </a:xfrm>
        </p:grpSpPr>
        <p:sp>
          <p:nvSpPr>
            <p:cNvPr id="71694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0x120 </a:t>
              </a:r>
            </a:p>
          </p:txBody>
        </p:sp>
        <p:sp>
          <p:nvSpPr>
            <p:cNvPr id="71695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0x118</a:t>
              </a:r>
            </a:p>
          </p:txBody>
        </p:sp>
        <p:sp>
          <p:nvSpPr>
            <p:cNvPr id="71696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0x110 </a:t>
              </a:r>
            </a:p>
          </p:txBody>
        </p:sp>
        <p:sp>
          <p:nvSpPr>
            <p:cNvPr id="71697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0x108 </a:t>
              </a:r>
            </a:p>
          </p:txBody>
        </p:sp>
        <p:sp>
          <p:nvSpPr>
            <p:cNvPr id="71698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0x100 </a:t>
              </a:r>
            </a:p>
          </p:txBody>
        </p:sp>
        <p:sp>
          <p:nvSpPr>
            <p:cNvPr id="71699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sz="16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Address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altLang="en-US" smtClean="0"/>
              <a:t>Understanding </a:t>
            </a:r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altLang="en-US" smtClean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2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latin typeface="Courier New" pitchFamily="49" charset="0"/>
              </a:rPr>
              <a:t>456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3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4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5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6113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123</a:t>
            </a:r>
          </a:p>
        </p:txBody>
      </p:sp>
      <p:grpSp>
        <p:nvGrpSpPr>
          <p:cNvPr id="73736" name="Group 63"/>
          <p:cNvGrpSpPr>
            <a:grpSpLocks/>
          </p:cNvGrpSpPr>
          <p:nvPr/>
        </p:nvGrpSpPr>
        <p:grpSpPr bwMode="auto">
          <a:xfrm>
            <a:off x="1111250" y="1814513"/>
            <a:ext cx="1752600" cy="1752600"/>
            <a:chOff x="9111129" y="1790700"/>
            <a:chExt cx="1752600" cy="1752600"/>
          </a:xfrm>
        </p:grpSpPr>
        <p:sp>
          <p:nvSpPr>
            <p:cNvPr id="73748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%rdi</a:t>
              </a:r>
            </a:p>
          </p:txBody>
        </p:sp>
        <p:sp>
          <p:nvSpPr>
            <p:cNvPr id="73749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%rsi</a:t>
              </a:r>
            </a:p>
          </p:txBody>
        </p:sp>
        <p:sp>
          <p:nvSpPr>
            <p:cNvPr id="73750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%rax</a:t>
              </a:r>
            </a:p>
          </p:txBody>
        </p:sp>
        <p:sp>
          <p:nvSpPr>
            <p:cNvPr id="73751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%rdx</a:t>
              </a:r>
            </a:p>
          </p:txBody>
        </p:sp>
        <p:sp>
          <p:nvSpPr>
            <p:cNvPr id="73752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0x120</a:t>
              </a:r>
            </a:p>
          </p:txBody>
        </p:sp>
        <p:sp>
          <p:nvSpPr>
            <p:cNvPr id="73753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0x100</a:t>
              </a:r>
            </a:p>
          </p:txBody>
        </p:sp>
        <p:sp>
          <p:nvSpPr>
            <p:cNvPr id="73754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123</a:t>
              </a:r>
            </a:p>
          </p:txBody>
        </p:sp>
        <p:sp>
          <p:nvSpPr>
            <p:cNvPr id="73755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/>
              <a:r>
                <a:rPr lang="en-US" altLang="en-US">
                  <a:latin typeface="Courier New" panose="02070309020205020404" pitchFamily="49" charset="0"/>
                </a:rPr>
                <a:t>456</a:t>
              </a:r>
            </a:p>
          </p:txBody>
        </p:sp>
      </p:grpSp>
      <p:sp>
        <p:nvSpPr>
          <p:cNvPr id="73737" name="Text Box 5"/>
          <p:cNvSpPr txBox="1">
            <a:spLocks noChangeArrowheads="1"/>
          </p:cNvSpPr>
          <p:nvPr/>
        </p:nvSpPr>
        <p:spPr bwMode="auto">
          <a:xfrm>
            <a:off x="1295400" y="1252538"/>
            <a:ext cx="1350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Registers</a:t>
            </a:r>
          </a:p>
        </p:txBody>
      </p:sp>
      <p:sp>
        <p:nvSpPr>
          <p:cNvPr id="73738" name="Text Box 5"/>
          <p:cNvSpPr txBox="1">
            <a:spLocks noChangeArrowheads="1"/>
          </p:cNvSpPr>
          <p:nvPr/>
        </p:nvSpPr>
        <p:spPr bwMode="auto">
          <a:xfrm>
            <a:off x="4816475" y="1031875"/>
            <a:ext cx="1279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</a:rPr>
              <a:t>Memory</a:t>
            </a:r>
          </a:p>
        </p:txBody>
      </p:sp>
      <p:cxnSp>
        <p:nvCxnSpPr>
          <p:cNvPr id="73739" name="Straight Arrow Connector 77"/>
          <p:cNvCxnSpPr>
            <a:cxnSpLocks noChangeShapeType="1"/>
            <a:stCxn id="73754" idx="3"/>
          </p:cNvCxnSpPr>
          <p:nvPr/>
        </p:nvCxnSpPr>
        <p:spPr bwMode="auto">
          <a:xfrm>
            <a:off x="2863850" y="2919413"/>
            <a:ext cx="2074863" cy="419100"/>
          </a:xfrm>
          <a:prstGeom prst="straightConnector1">
            <a:avLst/>
          </a:prstGeom>
          <a:noFill/>
          <a:ln w="25400" algn="ctr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74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  <a:tab pos="1312863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swap: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</a:t>
            </a:r>
            <a:r>
              <a:rPr lang="ro-RO" altLang="en-US">
                <a:latin typeface="Courier New" panose="02070309020205020404" pitchFamily="49" charset="0"/>
              </a:rPr>
              <a:t> movq    (%rdi), %rax  # t0 = *xp  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(%rsi), %rdx  # t1 = *yp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movq    %rdx, (%rdi)  # *xp = t1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</a:t>
            </a:r>
            <a:r>
              <a:rPr lang="ro-RO" altLang="en-US">
                <a:solidFill>
                  <a:srgbClr val="FF0000"/>
                </a:solidFill>
                <a:latin typeface="Courier New" panose="02070309020205020404" pitchFamily="49" charset="0"/>
              </a:rPr>
              <a:t>movq    %rax, (%rsi)  # *yp = t0</a:t>
            </a:r>
          </a:p>
          <a:p>
            <a:r>
              <a:rPr lang="ro-RO" altLang="en-US">
                <a:latin typeface="Courier New" panose="02070309020205020404" pitchFamily="49" charset="0"/>
              </a:rPr>
              <a:t>   ret</a:t>
            </a:r>
            <a:endParaRPr lang="en-US" altLang="en-US">
              <a:latin typeface="Courier New" panose="02070309020205020404" pitchFamily="49" charset="0"/>
            </a:endParaRPr>
          </a:p>
        </p:txBody>
      </p:sp>
      <p:grpSp>
        <p:nvGrpSpPr>
          <p:cNvPr id="73741" name="Group 27"/>
          <p:cNvGrpSpPr>
            <a:grpSpLocks/>
          </p:cNvGrpSpPr>
          <p:nvPr/>
        </p:nvGrpSpPr>
        <p:grpSpPr bwMode="auto">
          <a:xfrm>
            <a:off x="6096000" y="1414463"/>
            <a:ext cx="1219200" cy="2190750"/>
            <a:chOff x="6096000" y="1414046"/>
            <a:chExt cx="1219200" cy="2190764"/>
          </a:xfrm>
        </p:grpSpPr>
        <p:sp>
          <p:nvSpPr>
            <p:cNvPr id="73742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0x120 </a:t>
              </a:r>
            </a:p>
          </p:txBody>
        </p:sp>
        <p:sp>
          <p:nvSpPr>
            <p:cNvPr id="73743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0x118</a:t>
              </a:r>
            </a:p>
          </p:txBody>
        </p:sp>
        <p:sp>
          <p:nvSpPr>
            <p:cNvPr id="73744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0x110 </a:t>
              </a:r>
            </a:p>
          </p:txBody>
        </p:sp>
        <p:sp>
          <p:nvSpPr>
            <p:cNvPr id="73745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0x108 </a:t>
              </a:r>
            </a:p>
          </p:txBody>
        </p:sp>
        <p:sp>
          <p:nvSpPr>
            <p:cNvPr id="73746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" panose="02070309020205020404" pitchFamily="49" charset="0"/>
                </a:rPr>
                <a:t>0x100 </a:t>
              </a:r>
            </a:p>
          </p:txBody>
        </p:sp>
        <p:sp>
          <p:nvSpPr>
            <p:cNvPr id="73747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 sz="160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Address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34400" cy="573088"/>
          </a:xfrm>
        </p:spPr>
        <p:txBody>
          <a:bodyPr/>
          <a:lstStyle/>
          <a:p>
            <a:r>
              <a:rPr lang="en-US" altLang="en-US" smtClean="0"/>
              <a:t>Simple Memory Addressing 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Normal	(</a:t>
            </a:r>
            <a:r>
              <a:rPr lang="en-US" dirty="0"/>
              <a:t>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r>
              <a:rPr lang="en-US" sz="2400" dirty="0"/>
              <a:t>Register R specifies memory </a:t>
            </a:r>
            <a:r>
              <a:rPr lang="en-US" sz="2400" dirty="0" smtClean="0"/>
              <a:t>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r>
              <a:rPr lang="en-US" sz="2400" dirty="0" smtClean="0"/>
              <a:t>Aha! Pointer dereferencing in C</a:t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 smtClean="0">
                <a:latin typeface="Courier New" pitchFamily="49" charset="0"/>
              </a:rPr>
              <a:t>movq</a:t>
            </a: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</a:rPr>
              <a:t>(</a:t>
            </a:r>
            <a:r>
              <a:rPr lang="en-US" sz="2400" dirty="0" smtClean="0">
                <a:latin typeface="Courier New" pitchFamily="49" charset="0"/>
              </a:rPr>
              <a:t>%</a:t>
            </a:r>
            <a:r>
              <a:rPr lang="en-US" sz="2400" dirty="0" err="1">
                <a:latin typeface="Courier New" pitchFamily="49" charset="0"/>
              </a:rPr>
              <a:t>r</a:t>
            </a:r>
            <a:r>
              <a:rPr lang="en-US" sz="2400" dirty="0" err="1" smtClean="0">
                <a:latin typeface="Courier New" pitchFamily="49" charset="0"/>
              </a:rPr>
              <a:t>cx</a:t>
            </a:r>
            <a:r>
              <a:rPr lang="en-US" sz="2400" dirty="0">
                <a:latin typeface="Courier New" pitchFamily="49" charset="0"/>
              </a:rPr>
              <a:t>),</a:t>
            </a:r>
            <a:r>
              <a:rPr lang="en-US" sz="2400" dirty="0" smtClean="0">
                <a:latin typeface="Courier New" pitchFamily="49" charset="0"/>
              </a:rPr>
              <a:t>%</a:t>
            </a:r>
            <a:r>
              <a:rPr lang="en-US" sz="2400" dirty="0" err="1">
                <a:latin typeface="Courier New" pitchFamily="49" charset="0"/>
              </a:rPr>
              <a:t>r</a:t>
            </a:r>
            <a:r>
              <a:rPr lang="en-US" sz="2400" dirty="0" err="1" smtClean="0">
                <a:latin typeface="Courier New" pitchFamily="49" charset="0"/>
              </a:rPr>
              <a:t>ax</a:t>
            </a:r>
            <a:endParaRPr lang="en-US" sz="2400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  <a:defRPr/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  <a:defRPr/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 smtClean="0">
                <a:latin typeface="Courier New" pitchFamily="49" charset="0"/>
              </a:rPr>
              <a:t>movq</a:t>
            </a: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</a:rPr>
              <a:t>8(</a:t>
            </a:r>
            <a:r>
              <a:rPr lang="en-US" sz="2400" dirty="0" smtClean="0">
                <a:latin typeface="Courier New" pitchFamily="49" charset="0"/>
              </a:rPr>
              <a:t>%</a:t>
            </a:r>
            <a:r>
              <a:rPr lang="en-US" sz="2400" dirty="0" err="1">
                <a:latin typeface="Courier New" pitchFamily="49" charset="0"/>
              </a:rPr>
              <a:t>r</a:t>
            </a:r>
            <a:r>
              <a:rPr lang="en-US" sz="2400" dirty="0" err="1" smtClean="0">
                <a:latin typeface="Courier New" pitchFamily="49" charset="0"/>
              </a:rPr>
              <a:t>bp</a:t>
            </a:r>
            <a:r>
              <a:rPr lang="en-US" sz="2400" dirty="0">
                <a:latin typeface="Courier New" pitchFamily="49" charset="0"/>
              </a:rPr>
              <a:t>),</a:t>
            </a:r>
            <a:r>
              <a:rPr lang="en-US" sz="2400" dirty="0" smtClean="0">
                <a:latin typeface="Courier New" pitchFamily="49" charset="0"/>
              </a:rPr>
              <a:t>%</a:t>
            </a:r>
            <a:r>
              <a:rPr lang="en-US" sz="2400" dirty="0" err="1">
                <a:latin typeface="Courier New" pitchFamily="49" charset="0"/>
              </a:rPr>
              <a:t>r</a:t>
            </a:r>
            <a:r>
              <a:rPr lang="en-US" sz="2400" dirty="0" err="1" smtClean="0">
                <a:latin typeface="Courier New" pitchFamily="49" charset="0"/>
              </a:rPr>
              <a:t>dx</a:t>
            </a:r>
            <a:endParaRPr lang="en-US" sz="2400" dirty="0">
              <a:latin typeface="Courier New" pitchFamily="49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86800" cy="573088"/>
          </a:xfrm>
        </p:spPr>
        <p:txBody>
          <a:bodyPr/>
          <a:lstStyle/>
          <a:p>
            <a:r>
              <a:rPr lang="en-US" altLang="en-US" smtClean="0"/>
              <a:t>Complete Memory 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  <a:defRPr/>
            </a:pPr>
            <a:r>
              <a:rPr lang="en-US" dirty="0"/>
              <a:t>Most General Form</a:t>
            </a:r>
          </a:p>
          <a:p>
            <a:pPr marL="223838" indent="-223838" defTabSz="895350">
              <a:buFont typeface="Wingdings" panose="05000000000000000000" pitchFamily="2" charset="2"/>
              <a:buNone/>
              <a:tabLst>
                <a:tab pos="1206500" algn="l"/>
                <a:tab pos="3657600" algn="l"/>
              </a:tabLst>
              <a:defRPr/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  <a:defRPr/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  <a:defRPr/>
            </a:pPr>
            <a:r>
              <a:rPr lang="en-US" dirty="0" err="1"/>
              <a:t>Rb</a:t>
            </a:r>
            <a:r>
              <a:rPr lang="en-US" dirty="0"/>
              <a:t>: 	Base register: Any of </a:t>
            </a:r>
            <a:r>
              <a:rPr lang="en-US" dirty="0" smtClean="0"/>
              <a:t>16 </a:t>
            </a:r>
            <a:r>
              <a:rPr lang="en-US" dirty="0"/>
              <a:t>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  <a:defRPr/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sp</a:t>
            </a:r>
            <a:endParaRPr lang="en-US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S</a:t>
            </a:r>
            <a:r>
              <a:rPr lang="en-US" dirty="0"/>
              <a:t>: 	Scale: 1, 2, 4, or </a:t>
            </a:r>
            <a:r>
              <a:rPr lang="en-US" dirty="0" smtClean="0"/>
              <a:t>8 (</a:t>
            </a:r>
            <a:r>
              <a:rPr lang="en-US" i="1" dirty="0" smtClean="0">
                <a:solidFill>
                  <a:srgbClr val="C00000"/>
                </a:solidFill>
              </a:rPr>
              <a:t>why these numbers?</a:t>
            </a:r>
            <a:r>
              <a:rPr lang="en-US" dirty="0" smtClean="0"/>
              <a:t>)</a:t>
            </a: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  <a:defRPr/>
            </a:pPr>
            <a:endParaRPr lang="en-US" dirty="0" smtClean="0"/>
          </a:p>
          <a:p>
            <a:pPr marL="223838" indent="-223838" defTabSz="895350"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Special </a:t>
            </a:r>
            <a:r>
              <a:rPr lang="en-US" dirty="0"/>
              <a:t>Cases</a:t>
            </a:r>
          </a:p>
          <a:p>
            <a:pPr marL="223838" indent="-223838" defTabSz="895350">
              <a:buFont typeface="Wingdings" panose="05000000000000000000" pitchFamily="2" charset="2"/>
              <a:buNone/>
              <a:tabLst>
                <a:tab pos="1206500" algn="l"/>
                <a:tab pos="3657600" algn="l"/>
              </a:tabLst>
              <a:defRPr/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Font typeface="Wingdings" panose="05000000000000000000" pitchFamily="2" charset="2"/>
              <a:buNone/>
              <a:tabLst>
                <a:tab pos="1206500" algn="l"/>
                <a:tab pos="3657600" algn="l"/>
              </a:tabLst>
              <a:defRPr/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Font typeface="Wingdings" panose="05000000000000000000" pitchFamily="2" charset="2"/>
              <a:buNone/>
              <a:tabLst>
                <a:tab pos="1206500" algn="l"/>
                <a:tab pos="3657600" algn="l"/>
              </a:tabLst>
              <a:defRPr/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C-Primer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CMU 2002</a:t>
            </a:r>
          </a:p>
          <a:p>
            <a:pPr eaLnBrk="1" hangingPunct="1">
              <a:defRPr/>
            </a:pPr>
            <a:r>
              <a:rPr lang="en-US" altLang="en-US" dirty="0" smtClean="0"/>
              <a:t>Overview comparison of C and Java</a:t>
            </a:r>
          </a:p>
          <a:p>
            <a:pPr lvl="1" eaLnBrk="1" hangingPunct="1">
              <a:defRPr/>
            </a:pPr>
            <a:r>
              <a:rPr lang="en-CA" altLang="en-US" dirty="0" smtClean="0"/>
              <a:t>Like Java, like C</a:t>
            </a:r>
          </a:p>
          <a:p>
            <a:pPr eaLnBrk="1" hangingPunct="1">
              <a:defRPr/>
            </a:pPr>
            <a:r>
              <a:rPr lang="en-US" altLang="en-US" dirty="0" smtClean="0"/>
              <a:t>Preprocessor</a:t>
            </a:r>
          </a:p>
          <a:p>
            <a:pPr lvl="1" eaLnBrk="1" hangingPunct="1">
              <a:defRPr/>
            </a:pPr>
            <a:r>
              <a:rPr lang="en-US" altLang="en-US" dirty="0" smtClean="0"/>
              <a:t>#include</a:t>
            </a:r>
          </a:p>
          <a:p>
            <a:pPr lvl="1" eaLnBrk="1" hangingPunct="1">
              <a:defRPr/>
            </a:pPr>
            <a:r>
              <a:rPr lang="en-US" altLang="en-US" dirty="0" smtClean="0"/>
              <a:t>#define</a:t>
            </a:r>
          </a:p>
          <a:p>
            <a:pPr eaLnBrk="1" hangingPunct="1">
              <a:defRPr/>
            </a:pPr>
            <a:r>
              <a:rPr lang="en-US" altLang="en-US" dirty="0" smtClean="0"/>
              <a:t>Command line arguments</a:t>
            </a:r>
          </a:p>
          <a:p>
            <a:pPr eaLnBrk="1" hangingPunct="1">
              <a:defRPr/>
            </a:pPr>
            <a:r>
              <a:rPr lang="en-US" altLang="en-US" dirty="0" smtClean="0"/>
              <a:t>Arrays and structures</a:t>
            </a:r>
          </a:p>
          <a:p>
            <a:pPr eaLnBrk="1" hangingPunct="1">
              <a:defRPr/>
            </a:pPr>
            <a:r>
              <a:rPr lang="en-US" altLang="en-US" dirty="0" smtClean="0"/>
              <a:t>Pointers and dynamic memory</a:t>
            </a:r>
          </a:p>
          <a:p>
            <a:pPr lvl="1" eaLnBrk="1" hangingPunct="1">
              <a:defRPr/>
            </a:pPr>
            <a:r>
              <a:rPr lang="en-US" altLang="en-US" dirty="0" err="1"/>
              <a:t>m</a:t>
            </a:r>
            <a:r>
              <a:rPr lang="en-US" altLang="en-US" dirty="0" err="1" smtClean="0"/>
              <a:t>alloc</a:t>
            </a:r>
            <a:r>
              <a:rPr lang="en-US" altLang="en-US" dirty="0" smtClean="0"/>
              <a:t> and free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67" name="Group 79"/>
          <p:cNvGraphicFramePr>
            <a:graphicFrameLocks noGrp="1"/>
          </p:cNvGraphicFramePr>
          <p:nvPr/>
        </p:nvGraphicFramePr>
        <p:xfrm>
          <a:off x="1050925" y="3886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990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7990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963" indent="-80963"/>
            <a:r>
              <a:rPr lang="en-US" alt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Address Computation Examples</a:t>
            </a:r>
            <a:endParaRPr lang="en-US" altLang="en-US" smtClean="0">
              <a:latin typeface="Calibri" panose="020F0502020204030204" pitchFamily="34" charset="0"/>
              <a:ea typeface="ヒラギノ角ゴ ProN W3"/>
              <a:cs typeface="ヒラギノ角ゴ ProN W3"/>
              <a:sym typeface="Calibri" panose="020F0502020204030204" pitchFamily="34" charset="0"/>
            </a:endParaRPr>
          </a:p>
        </p:txBody>
      </p:sp>
      <p:graphicFrame>
        <p:nvGraphicFramePr>
          <p:cNvPr id="12296" name="Group 8"/>
          <p:cNvGraphicFramePr>
            <a:graphicFrameLocks noGrp="1"/>
          </p:cNvGraphicFramePr>
          <p:nvPr/>
        </p:nvGraphicFramePr>
        <p:xfrm>
          <a:off x="1050925" y="3894138"/>
          <a:ext cx="6934200" cy="2524125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492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571" marB="101571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571" marB="10157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571" marB="10157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78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179" marB="76179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+ 0x8</a:t>
                      </a:r>
                    </a:p>
                  </a:txBody>
                  <a:tcPr marL="76200" marR="76200" marT="76179" marB="761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0xf008</a:t>
                      </a:r>
                    </a:p>
                  </a:txBody>
                  <a:tcPr marL="76200" marR="76200" marT="76179" marB="761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78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179" marB="76179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+ 0x100</a:t>
                      </a:r>
                    </a:p>
                  </a:txBody>
                  <a:tcPr marL="76200" marR="76200" marT="76179" marB="761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0xf100</a:t>
                      </a:r>
                    </a:p>
                  </a:txBody>
                  <a:tcPr marL="76200" marR="76200" marT="76179" marB="761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78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179" marB="76179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+ 4*0x100</a:t>
                      </a:r>
                    </a:p>
                  </a:txBody>
                  <a:tcPr marL="76200" marR="76200" marT="76179" marB="761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0xf400</a:t>
                      </a:r>
                    </a:p>
                  </a:txBody>
                  <a:tcPr marL="76200" marR="76200" marT="76179" marB="761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78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179" marB="76179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2*0xf000 + 0x80</a:t>
                      </a:r>
                    </a:p>
                  </a:txBody>
                  <a:tcPr marL="76200" marR="76200" marT="76179" marB="761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0x1e080</a:t>
                      </a:r>
                    </a:p>
                  </a:txBody>
                  <a:tcPr marL="76200" marR="76200" marT="76179" marB="7617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350" name="Group 62"/>
          <p:cNvGraphicFramePr>
            <a:graphicFrameLocks noGrp="1"/>
          </p:cNvGraphicFramePr>
          <p:nvPr/>
        </p:nvGraphicFramePr>
        <p:xfrm>
          <a:off x="1066800" y="1511300"/>
          <a:ext cx="2362200" cy="1016000"/>
        </p:xfrm>
        <a:graphic>
          <a:graphicData uri="http://schemas.openxmlformats.org/drawingml/2006/table">
            <a:tbl>
              <a:tblPr/>
              <a:tblGrid>
                <a:gridCol w="1041400"/>
                <a:gridCol w="13208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0x0100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>
          <a:xfrm>
            <a:off x="228600" y="460375"/>
            <a:ext cx="8893175" cy="781050"/>
          </a:xfrm>
        </p:spPr>
        <p:txBody>
          <a:bodyPr/>
          <a:lstStyle/>
          <a:p>
            <a:r>
              <a:rPr lang="en-US" altLang="en-US" smtClean="0"/>
              <a:t>Today: Machine Programming I: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238" y="1481138"/>
            <a:ext cx="8475662" cy="522446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pPr>
              <a:defRPr/>
            </a:pPr>
            <a:r>
              <a:rPr lang="en-US" dirty="0"/>
              <a:t>Arithmetic &amp; logical operations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Address Computation Instruction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>
              <a:defRPr/>
            </a:pP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 smtClean="0"/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r>
              <a:rPr lang="en-US" dirty="0" smtClean="0"/>
              <a:t>, </a:t>
            </a:r>
            <a:r>
              <a:rPr lang="en-US" dirty="0" err="1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Dst</a:t>
            </a:r>
            <a:endParaRPr lang="en-US" dirty="0"/>
          </a:p>
          <a:p>
            <a:pPr marL="552450" lvl="1">
              <a:defRPr/>
            </a:pP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/>
              <a:t> is address mode expression</a:t>
            </a:r>
          </a:p>
          <a:p>
            <a:pPr marL="552450" lvl="1">
              <a:defRPr/>
            </a:pPr>
            <a:r>
              <a:rPr lang="en-US" dirty="0"/>
              <a:t>Set 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Dst</a:t>
            </a:r>
            <a:r>
              <a:rPr lang="en-US" dirty="0" smtClean="0"/>
              <a:t> </a:t>
            </a:r>
            <a:r>
              <a:rPr lang="en-US" dirty="0"/>
              <a:t>to address denoted by expression</a:t>
            </a:r>
          </a:p>
          <a:p>
            <a:pPr>
              <a:spcBef>
                <a:spcPts val="2800"/>
              </a:spcBef>
              <a:defRPr/>
            </a:pPr>
            <a:r>
              <a:rPr lang="en-US" dirty="0"/>
              <a:t>Uses</a:t>
            </a:r>
          </a:p>
          <a:p>
            <a:pPr marL="552450" lvl="1">
              <a:defRPr/>
            </a:pPr>
            <a:r>
              <a:rPr lang="en-US" dirty="0"/>
              <a:t>Computing addresses without a memory reference</a:t>
            </a:r>
          </a:p>
          <a:p>
            <a:pPr marL="838200" lvl="2">
              <a:defRPr/>
            </a:pPr>
            <a:r>
              <a:rPr lang="en-US" dirty="0"/>
              <a:t>E.g., translation of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p = &amp;x[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];</a:t>
            </a:r>
            <a:endParaRPr lang="en-US" dirty="0"/>
          </a:p>
          <a:p>
            <a:pPr marL="552450" lvl="1">
              <a:defRPr/>
            </a:pPr>
            <a:r>
              <a:rPr lang="en-US" dirty="0"/>
              <a:t>Computing arithmetic expressions of the form x + k*y</a:t>
            </a:r>
          </a:p>
          <a:p>
            <a:pPr marL="838200" lvl="2">
              <a:defRPr/>
            </a:pPr>
            <a:r>
              <a:rPr lang="en-US" dirty="0"/>
              <a:t>k = 1, 2, 4, or 8</a:t>
            </a:r>
          </a:p>
          <a:p>
            <a:pPr>
              <a:defRPr/>
            </a:pP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83973" name="Rectangle 5"/>
          <p:cNvSpPr>
            <a:spLocks/>
          </p:cNvSpPr>
          <p:nvPr/>
        </p:nvSpPr>
        <p:spPr bwMode="auto">
          <a:xfrm>
            <a:off x="304800" y="5219700"/>
            <a:ext cx="2514600" cy="1346200"/>
          </a:xfrm>
          <a:prstGeom prst="rect">
            <a:avLst/>
          </a:prstGeom>
          <a:solidFill>
            <a:srgbClr val="CDF1C5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8288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long m12(long x)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return x*12;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}</a:t>
            </a:r>
          </a:p>
        </p:txBody>
      </p:sp>
      <p:sp>
        <p:nvSpPr>
          <p:cNvPr id="83974" name="Rectangle 6"/>
          <p:cNvSpPr>
            <a:spLocks/>
          </p:cNvSpPr>
          <p:nvPr/>
        </p:nvSpPr>
        <p:spPr bwMode="auto">
          <a:xfrm>
            <a:off x="3340100" y="5740400"/>
            <a:ext cx="5524500" cy="6858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>
            <a:lvl1pPr>
              <a:tabLst>
                <a:tab pos="2286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286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286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286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286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leaq (%rdi,%rdi,2), %rax # t &lt;- x+x*2</a:t>
            </a:r>
            <a:endParaRPr lang="en-US" altLang="en-US">
              <a:latin typeface="Arial Narrow" panose="020B0606020202030204" pitchFamily="34" charset="0"/>
              <a:ea typeface="Lucida Grande"/>
              <a:cs typeface="Lucida Grande"/>
              <a:sym typeface="Arial Narrow" panose="020B06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salq $2, %rax            # return t&lt;&lt;2</a:t>
            </a:r>
          </a:p>
        </p:txBody>
      </p:sp>
      <p:sp>
        <p:nvSpPr>
          <p:cNvPr id="83975" name="Rectangle 7"/>
          <p:cNvSpPr>
            <a:spLocks/>
          </p:cNvSpPr>
          <p:nvPr/>
        </p:nvSpPr>
        <p:spPr bwMode="auto">
          <a:xfrm>
            <a:off x="3297238" y="5295900"/>
            <a:ext cx="39497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Converted to ASM by compiler: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  <a:defRPr/>
            </a:pPr>
            <a:r>
              <a:rPr lang="en-US" dirty="0"/>
              <a:t>Two Operand Instructions:</a:t>
            </a:r>
          </a:p>
          <a:p>
            <a:pPr marL="0" lvl="1" indent="0">
              <a:buFont typeface="Wingdings" panose="05000000000000000000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salq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shlq</a:t>
            </a:r>
            <a:endParaRPr lang="en-US" dirty="0"/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sarq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andq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smtClean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  <a:defRPr/>
            </a:pPr>
            <a:r>
              <a:rPr lang="en-US" dirty="0" smtClean="0"/>
              <a:t>No </a:t>
            </a:r>
            <a:r>
              <a:rPr lang="en-US" dirty="0"/>
              <a:t>distinction between signed and unsigned </a:t>
            </a:r>
            <a:r>
              <a:rPr lang="en-US" dirty="0" err="1"/>
              <a:t>int</a:t>
            </a:r>
            <a:r>
              <a:rPr lang="en-US" dirty="0"/>
              <a:t> (why?)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  <a:defRPr/>
            </a:pPr>
            <a:r>
              <a:rPr lang="en-US" dirty="0"/>
              <a:t>One Operand Instructions</a:t>
            </a:r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incq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decq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negq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Font typeface="Wingdings" pitchFamily="2" charset="2"/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notq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  <a:defRPr/>
            </a:pPr>
            <a:r>
              <a:rPr lang="en-US" dirty="0"/>
              <a:t>See book for more instructions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Arithmetic Expression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86200" y="3505200"/>
            <a:ext cx="4406900" cy="28289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 smtClean="0"/>
              <a:t>Interesting Instructions</a:t>
            </a:r>
          </a:p>
          <a:p>
            <a:pPr lvl="1" indent="-342900">
              <a:defRPr/>
            </a:pPr>
            <a:r>
              <a:rPr lang="en-US" dirty="0" err="1" smtClean="0">
                <a:latin typeface="Courier New"/>
                <a:cs typeface="Courier New"/>
              </a:rPr>
              <a:t>leaq</a:t>
            </a:r>
            <a:r>
              <a:rPr lang="en-US" dirty="0" smtClean="0"/>
              <a:t>: address computation</a:t>
            </a:r>
          </a:p>
          <a:p>
            <a:pPr lvl="1" indent="-342900">
              <a:defRPr/>
            </a:pPr>
            <a:r>
              <a:rPr lang="en-US" dirty="0" err="1" smtClean="0">
                <a:latin typeface="Courier New"/>
                <a:cs typeface="Courier New"/>
              </a:rPr>
              <a:t>salq</a:t>
            </a:r>
            <a:r>
              <a:rPr lang="en-US" dirty="0" smtClean="0"/>
              <a:t>: shift</a:t>
            </a:r>
          </a:p>
          <a:p>
            <a:pPr lvl="1" indent="-342900">
              <a:defRPr/>
            </a:pPr>
            <a:r>
              <a:rPr lang="en-US" dirty="0" err="1" smtClean="0">
                <a:latin typeface="Courier New"/>
                <a:cs typeface="Courier New"/>
              </a:rPr>
              <a:t>imulq</a:t>
            </a:r>
            <a:r>
              <a:rPr lang="en-US" dirty="0" smtClean="0"/>
              <a:t>: multiplication</a:t>
            </a:r>
          </a:p>
          <a:p>
            <a:pPr lvl="2" indent="-342900">
              <a:defRPr/>
            </a:pPr>
            <a:r>
              <a:rPr lang="en-US" dirty="0" smtClean="0"/>
              <a:t>But, only used once</a:t>
            </a:r>
            <a:endParaRPr lang="en-US" dirty="0"/>
          </a:p>
        </p:txBody>
      </p:sp>
      <p:sp>
        <p:nvSpPr>
          <p:cNvPr id="87045" name="Rectangle 4"/>
          <p:cNvSpPr>
            <a:spLocks/>
          </p:cNvSpPr>
          <p:nvPr/>
        </p:nvSpPr>
        <p:spPr bwMode="auto">
          <a:xfrm>
            <a:off x="152400" y="1752600"/>
            <a:ext cx="3581400" cy="3429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long arith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(long x, long y, long z)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t1 = x+y;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t2 = z+t1;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t3 = x+4;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t4 = y * 48;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t5 = t3 + t4;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rval = t2 * t5;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return rval;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}</a:t>
            </a:r>
          </a:p>
        </p:txBody>
      </p:sp>
      <p:sp>
        <p:nvSpPr>
          <p:cNvPr id="87046" name="Rectangle 5"/>
          <p:cNvSpPr>
            <a:spLocks/>
          </p:cNvSpPr>
          <p:nvPr/>
        </p:nvSpPr>
        <p:spPr bwMode="auto">
          <a:xfrm>
            <a:off x="4249738" y="1193800"/>
            <a:ext cx="41275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arith: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leaq    (%rdi,%rsi), %rax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addq    %rdx, %rax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leaq    (%rsi,%rsi,2), %rdx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salq    $4, %rdx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leaq    4(%rdi,%rdx), %rcx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imulq   %rcx, %rax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ret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Understanding Arithmetic Expression Example</a:t>
            </a:r>
          </a:p>
        </p:txBody>
      </p:sp>
      <p:sp>
        <p:nvSpPr>
          <p:cNvPr id="88068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long arith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(long x, long y, long z)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t1 = x+y;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t2 = z+t1;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t3 = x+4;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t4 = y * 48;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t5 = t3 + t4;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long rval = t2 * t5;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return rval;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}</a:t>
            </a:r>
          </a:p>
        </p:txBody>
      </p:sp>
      <p:sp>
        <p:nvSpPr>
          <p:cNvPr id="88069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6075" algn="l"/>
                <a:tab pos="457200" algn="l"/>
                <a:tab pos="1201738" algn="l"/>
                <a:tab pos="14859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arith: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leaq    (%rdi,%rsi), %rax   # t1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addq    %rdx, %rax          # t2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leaq    (%rsi,%rsi,2), %rdx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salq    $4, %rdx            # t4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leaq    4(%rdi,%rdx), %rcx  # t5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imulq   %rcx, %rax          # rval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ret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648200" y="3733800"/>
          <a:ext cx="3352800" cy="2667000"/>
        </p:xfrm>
        <a:graphic>
          <a:graphicData uri="http://schemas.openxmlformats.org/drawingml/2006/table">
            <a:tbl>
              <a:tblPr firstRow="1" bandRow="1"/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dirty="0" smtClean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t2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baseline="0" dirty="0" err="1" smtClean="0">
                          <a:latin typeface="Courier New"/>
                          <a:cs typeface="Courier New"/>
                        </a:rPr>
                        <a:t>rval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t4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t5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Machine Programming I: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History of Intel processors and architectures</a:t>
            </a:r>
          </a:p>
          <a:p>
            <a:pPr lvl="1">
              <a:defRPr/>
            </a:pPr>
            <a:r>
              <a:rPr lang="en-US" dirty="0" smtClean="0"/>
              <a:t>Evolutionary design leads to many quirks and artifacts</a:t>
            </a:r>
          </a:p>
          <a:p>
            <a:pPr>
              <a:defRPr/>
            </a:pPr>
            <a:r>
              <a:rPr lang="en-US" dirty="0" smtClean="0"/>
              <a:t>C, assembly, machine code</a:t>
            </a:r>
          </a:p>
          <a:p>
            <a:pPr lvl="1">
              <a:defRPr/>
            </a:pPr>
            <a:r>
              <a:rPr lang="en-US" dirty="0" smtClean="0"/>
              <a:t>New forms of visible state: program counter, registers, ...</a:t>
            </a:r>
          </a:p>
          <a:p>
            <a:pPr lvl="1">
              <a:defRPr/>
            </a:pPr>
            <a:r>
              <a:rPr lang="en-US" dirty="0" smtClean="0"/>
              <a:t>Compiler must transform statements, expressions, procedures into low-level instruction sequences</a:t>
            </a:r>
          </a:p>
          <a:p>
            <a:pPr>
              <a:defRPr/>
            </a:pPr>
            <a:r>
              <a:rPr lang="en-US" dirty="0" smtClean="0"/>
              <a:t>Assembly Basics: Registers, operands, move</a:t>
            </a:r>
          </a:p>
          <a:p>
            <a:pPr lvl="1">
              <a:defRPr/>
            </a:pPr>
            <a:r>
              <a:rPr lang="en-US" dirty="0" smtClean="0"/>
              <a:t>The x86-64 move instructions cover wide range of data movement forms</a:t>
            </a:r>
          </a:p>
          <a:p>
            <a:pPr>
              <a:defRPr/>
            </a:pPr>
            <a:r>
              <a:rPr lang="en-US" dirty="0" smtClean="0"/>
              <a:t>Arithmetic</a:t>
            </a:r>
          </a:p>
          <a:p>
            <a:pPr lvl="1">
              <a:defRPr/>
            </a:pPr>
            <a:r>
              <a:rPr lang="en-US" dirty="0" smtClean="0"/>
              <a:t>C compiler will figure out different instruction combinations to carry out computation</a:t>
            </a:r>
          </a:p>
          <a:p>
            <a:pPr lvl="1">
              <a:defRPr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Lab01-Datalab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020763"/>
            <a:ext cx="8307387" cy="5224462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Intel x86 Processors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62075"/>
            <a:ext cx="7896225" cy="4972050"/>
          </a:xfrm>
        </p:spPr>
        <p:txBody>
          <a:bodyPr lIns="90487" tIns="44450" rIns="90487" bIns="44450"/>
          <a:lstStyle/>
          <a:p>
            <a:pPr>
              <a:defRPr/>
            </a:pPr>
            <a:r>
              <a:rPr lang="en-US" dirty="0"/>
              <a:t>D</a:t>
            </a:r>
            <a:r>
              <a:rPr lang="en-US" dirty="0" smtClean="0"/>
              <a:t>ominate laptop/desktop/server market</a:t>
            </a: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Evolutionary design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Backwards compatible up until 8086, introduced in 1978</a:t>
            </a:r>
            <a:endParaRPr lang="en-US" dirty="0"/>
          </a:p>
          <a:p>
            <a:pPr lvl="1">
              <a:defRPr/>
            </a:pPr>
            <a:r>
              <a:rPr lang="en-US" dirty="0"/>
              <a:t>Added more features as time goes on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Complex instruction set computer </a:t>
            </a:r>
            <a:r>
              <a:rPr lang="en-US" dirty="0"/>
              <a:t>(CISC)</a:t>
            </a:r>
          </a:p>
          <a:p>
            <a:pPr lvl="1">
              <a:defRPr/>
            </a:pPr>
            <a:r>
              <a:rPr lang="en-US" dirty="0"/>
              <a:t>Many different instructions with many different formats</a:t>
            </a:r>
          </a:p>
          <a:p>
            <a:pPr lvl="2">
              <a:defRPr/>
            </a:pPr>
            <a:r>
              <a:rPr lang="en-US" dirty="0"/>
              <a:t>But, only small subset encountered with Linux programs</a:t>
            </a:r>
          </a:p>
          <a:p>
            <a:pPr lvl="1">
              <a:defRPr/>
            </a:pPr>
            <a:r>
              <a:rPr lang="en-US" dirty="0"/>
              <a:t>Hard to match performance of Reduced Instruction Set Computers (RISC)</a:t>
            </a:r>
          </a:p>
          <a:p>
            <a:pPr lvl="1">
              <a:defRPr/>
            </a:pPr>
            <a:r>
              <a:rPr lang="en-US" dirty="0"/>
              <a:t>But, Intel has done just that</a:t>
            </a:r>
            <a:r>
              <a:rPr lang="en-US" dirty="0" smtClean="0"/>
              <a:t>!</a:t>
            </a:r>
          </a:p>
          <a:p>
            <a:pPr lvl="2">
              <a:defRPr/>
            </a:pPr>
            <a:r>
              <a:rPr lang="en-US" dirty="0" smtClean="0"/>
              <a:t>In terms of speed.  Less so for low power.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8229600" cy="573088"/>
          </a:xfrm>
        </p:spPr>
        <p:txBody>
          <a:bodyPr/>
          <a:lstStyle/>
          <a:p>
            <a:r>
              <a:rPr lang="en-US" altLang="en-US" smtClean="0"/>
              <a:t>Intel x86 Evolution: Milestones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73088"/>
            <a:ext cx="7924800" cy="5105400"/>
          </a:xfrm>
        </p:spPr>
        <p:txBody>
          <a:bodyPr/>
          <a:lstStyle/>
          <a:p>
            <a:pPr marL="223838" indent="-223838" defTabSz="895350">
              <a:buFont typeface="Wingdings" panose="05000000000000000000" pitchFamily="2" charset="2"/>
              <a:buNone/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	</a:t>
            </a:r>
            <a:r>
              <a:rPr lang="en-US" i="1" dirty="0" smtClean="0">
                <a:solidFill>
                  <a:srgbClr val="C00000"/>
                </a:solidFill>
              </a:rPr>
              <a:t>Transistors	MHz</a:t>
            </a:r>
            <a:endParaRPr lang="en-US" i="1" dirty="0">
              <a:solidFill>
                <a:srgbClr val="C00000"/>
              </a:solidFill>
            </a:endParaRPr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/>
              <a:t>8086	1978	</a:t>
            </a:r>
            <a:r>
              <a:rPr lang="en-US" dirty="0" smtClean="0"/>
              <a:t>29K	5-10</a:t>
            </a:r>
            <a:endParaRPr lang="en-US" dirty="0"/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First 16-bit Intel processor</a:t>
            </a:r>
            <a:r>
              <a:rPr lang="en-US" dirty="0"/>
              <a:t>.  Basis for IBM PC &amp; DOS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1MB </a:t>
            </a:r>
            <a:r>
              <a:rPr lang="en-US" dirty="0"/>
              <a:t>address </a:t>
            </a:r>
            <a:r>
              <a:rPr lang="en-US" dirty="0" smtClean="0"/>
              <a:t>space</a:t>
            </a:r>
            <a:endParaRPr lang="en-US" dirty="0"/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/>
              <a:t>386	1985	</a:t>
            </a:r>
            <a:r>
              <a:rPr lang="en-US" dirty="0" smtClean="0"/>
              <a:t>275K	16-33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First 32 bit Intel processor , referred to as IA32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Added </a:t>
            </a:r>
            <a:r>
              <a:rPr lang="en-US" dirty="0"/>
              <a:t>“flat addressing</a:t>
            </a:r>
            <a:r>
              <a:rPr lang="en-US" dirty="0" smtClean="0"/>
              <a:t>”, capable of running Unix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Pentium 4E	2004	125M	2800-3800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First 64-bit Intel x86 processor, referred to as x86-64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Core 2	2006	291M	1060-3500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First multi-core Intel processor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Core i7	2008	731M	1700-3900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  <a:defRPr/>
            </a:pPr>
            <a:r>
              <a:rPr lang="en-US" dirty="0" smtClean="0"/>
              <a:t>Four cores (our 1D39, 3D22)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altLang="en-US" smtClean="0"/>
              <a:t>Intel x86 Processors, cont.</a:t>
            </a:r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223838" indent="-223838" defTabSz="895350">
              <a:tabLst>
                <a:tab pos="2349500" algn="l"/>
              </a:tabLst>
              <a:defRPr/>
            </a:pPr>
            <a:r>
              <a:rPr lang="en-US" dirty="0"/>
              <a:t>Machine Evolution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 smtClean="0"/>
              <a:t>386</a:t>
            </a:r>
            <a:r>
              <a:rPr lang="en-US" dirty="0"/>
              <a:t>	</a:t>
            </a:r>
            <a:r>
              <a:rPr lang="en-US" dirty="0" smtClean="0"/>
              <a:t>1985</a:t>
            </a:r>
            <a:r>
              <a:rPr lang="en-US" dirty="0"/>
              <a:t>	</a:t>
            </a:r>
            <a:r>
              <a:rPr lang="en-US" dirty="0" smtClean="0"/>
              <a:t>0.3M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/>
              <a:t>Pentium	1993	3.1M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/>
              <a:t>Pentium/MMX	1997	4.5M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 err="1"/>
              <a:t>PentiumPro</a:t>
            </a:r>
            <a:r>
              <a:rPr lang="en-US" dirty="0"/>
              <a:t>	1995	6.5M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/>
              <a:t>Pentium III	1999	8.2M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/>
              <a:t>Pentium 4	2001	42M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/>
              <a:t>Core </a:t>
            </a:r>
            <a:r>
              <a:rPr lang="en-US" dirty="0" smtClean="0"/>
              <a:t>2 Duo</a:t>
            </a:r>
            <a:r>
              <a:rPr lang="en-US" dirty="0"/>
              <a:t>	2006	</a:t>
            </a:r>
            <a:r>
              <a:rPr lang="en-US" dirty="0" smtClean="0"/>
              <a:t>291M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 smtClean="0"/>
              <a:t>Core i7	2008	731M</a:t>
            </a:r>
            <a:endParaRPr lang="en-US" dirty="0"/>
          </a:p>
          <a:p>
            <a:pPr marL="223838" indent="-223838" defTabSz="895350">
              <a:tabLst>
                <a:tab pos="2349500" algn="l"/>
              </a:tabLst>
              <a:defRPr/>
            </a:pPr>
            <a:r>
              <a:rPr lang="en-US" dirty="0"/>
              <a:t>Added Features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/>
              <a:t>Instructions to support multimedia operations</a:t>
            </a:r>
            <a:endParaRPr lang="en-US" dirty="0" smtClean="0"/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 smtClean="0"/>
              <a:t>Instructions </a:t>
            </a:r>
            <a:r>
              <a:rPr lang="en-US" dirty="0"/>
              <a:t>to enable more efficient conditional </a:t>
            </a:r>
            <a:r>
              <a:rPr lang="en-US" dirty="0" smtClean="0"/>
              <a:t>operations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 smtClean="0"/>
              <a:t>Transition from 32 bits to 64 bits</a:t>
            </a:r>
          </a:p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 smtClean="0"/>
              <a:t>More cores</a:t>
            </a: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143000"/>
            <a:ext cx="42481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altLang="en-US" smtClean="0"/>
              <a:t>2015 State of the Art</a:t>
            </a:r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560388" lvl="1" indent="-222250" defTabSz="895350">
              <a:tabLst>
                <a:tab pos="2349500" algn="l"/>
              </a:tabLst>
              <a:defRPr/>
            </a:pPr>
            <a:r>
              <a:rPr lang="en-US" dirty="0" smtClean="0"/>
              <a:t>Core i7 </a:t>
            </a:r>
            <a:r>
              <a:rPr lang="en-US" dirty="0" err="1" smtClean="0"/>
              <a:t>Broadwell</a:t>
            </a:r>
            <a:r>
              <a:rPr lang="en-US" dirty="0" smtClean="0"/>
              <a:t> 2015</a:t>
            </a:r>
            <a:endParaRPr lang="en-US" dirty="0"/>
          </a:p>
          <a:p>
            <a:pPr marL="223838" indent="-223838" defTabSz="895350">
              <a:tabLst>
                <a:tab pos="2349500" algn="l"/>
              </a:tabLst>
              <a:defRPr/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Desktop Model</a:t>
            </a:r>
          </a:p>
          <a:p>
            <a:pPr marL="623888" lvl="1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4 cores</a:t>
            </a:r>
          </a:p>
          <a:p>
            <a:pPr marL="623888" lvl="1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Integrated graphics</a:t>
            </a:r>
          </a:p>
          <a:p>
            <a:pPr marL="623888" lvl="1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3.3-3.8 GHz</a:t>
            </a:r>
          </a:p>
          <a:p>
            <a:pPr marL="623888" lvl="1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65W</a:t>
            </a:r>
          </a:p>
          <a:p>
            <a:pPr marL="623888" lvl="1" indent="-223838" defTabSz="895350">
              <a:tabLst>
                <a:tab pos="2349500" algn="l"/>
              </a:tabLst>
              <a:defRPr/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Server Model</a:t>
            </a:r>
          </a:p>
          <a:p>
            <a:pPr marL="623888" lvl="1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8 cores</a:t>
            </a:r>
          </a:p>
          <a:p>
            <a:pPr marL="623888" lvl="1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Integrated I/O</a:t>
            </a:r>
          </a:p>
          <a:p>
            <a:pPr marL="623888" lvl="1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2-2.6 GHz</a:t>
            </a:r>
          </a:p>
          <a:p>
            <a:pPr marL="623888" lvl="1" indent="-223838" defTabSz="895350">
              <a:tabLst>
                <a:tab pos="2349500" algn="l"/>
              </a:tabLst>
              <a:defRPr/>
            </a:pPr>
            <a:r>
              <a:rPr lang="en-US" dirty="0" smtClean="0"/>
              <a:t>45W</a:t>
            </a:r>
            <a:endParaRPr lang="en-US" dirty="0"/>
          </a:p>
        </p:txBody>
      </p:sp>
      <p:pic>
        <p:nvPicPr>
          <p:cNvPr id="1741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825" y="1447800"/>
            <a:ext cx="5032375" cy="437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29963</TotalTime>
  <Pages>35</Pages>
  <Words>2974</Words>
  <Application>Microsoft Office PowerPoint</Application>
  <PresentationFormat>Letter Paper (8.5x11 in)</PresentationFormat>
  <Paragraphs>836</Paragraphs>
  <Slides>47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20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68" baseType="lpstr">
      <vt:lpstr>Helvetica</vt:lpstr>
      <vt:lpstr>Arial</vt:lpstr>
      <vt:lpstr>Wingdings</vt:lpstr>
      <vt:lpstr>Times New Roman</vt:lpstr>
      <vt:lpstr>Century Gothic</vt:lpstr>
      <vt:lpstr>Courier New</vt:lpstr>
      <vt:lpstr>Calibri</vt:lpstr>
      <vt:lpstr>Courier</vt:lpstr>
      <vt:lpstr>Courier New Bold</vt:lpstr>
      <vt:lpstr>Arial Narrow</vt:lpstr>
      <vt:lpstr>Calibri Bold</vt:lpstr>
      <vt:lpstr>ヒラギノ角ゴ ProN W6</vt:lpstr>
      <vt:lpstr>Wingdings 2</vt:lpstr>
      <vt:lpstr>ヒラギノ角ゴ ProN W3</vt:lpstr>
      <vt:lpstr>Gill Sans</vt:lpstr>
      <vt:lpstr>Calibri Bold Italic</vt:lpstr>
      <vt:lpstr>Calibri Italic</vt:lpstr>
      <vt:lpstr>Monaco</vt:lpstr>
      <vt:lpstr>Lucida Grande</vt:lpstr>
      <vt:lpstr>Symbol</vt:lpstr>
      <vt:lpstr>white212</vt:lpstr>
      <vt:lpstr>Lecture 5 Machine Programming               </vt:lpstr>
      <vt:lpstr>Overview</vt:lpstr>
      <vt:lpstr>Interesting Floats/Doubles</vt:lpstr>
      <vt:lpstr>C-Primer Highlights</vt:lpstr>
      <vt:lpstr>Lab01-Datalab</vt:lpstr>
      <vt:lpstr>Intel x86 Processors</vt:lpstr>
      <vt:lpstr>Intel x86 Evolution: Milestones</vt:lpstr>
      <vt:lpstr>Intel x86 Processors, cont.</vt:lpstr>
      <vt:lpstr>2015 State of the Art</vt:lpstr>
      <vt:lpstr>x86 Clones: Advanced Micro Devices (AMD)</vt:lpstr>
      <vt:lpstr>Intel’s 64-Bit History</vt:lpstr>
      <vt:lpstr>Our Coverage</vt:lpstr>
      <vt:lpstr>Today: Machine Programming I: Basics</vt:lpstr>
      <vt:lpstr>Definitions</vt:lpstr>
      <vt:lpstr>Assembly/Machine Code View</vt:lpstr>
      <vt:lpstr>Turning C into Object Code</vt:lpstr>
      <vt:lpstr>Compiling Into Assembly</vt:lpstr>
      <vt:lpstr>Assembly Characteristics: Data Types</vt:lpstr>
      <vt:lpstr>Assembly Characteristics: Operations</vt:lpstr>
      <vt:lpstr>Object Code</vt:lpstr>
      <vt:lpstr>Machine Instruction Example</vt:lpstr>
      <vt:lpstr>Disassembling Object Code</vt:lpstr>
      <vt:lpstr>Alternate Disassembly</vt:lpstr>
      <vt:lpstr>What Can be Disassembled?</vt:lpstr>
      <vt:lpstr>Today: Machine Programming I: Basics</vt:lpstr>
      <vt:lpstr>x86-64 Integer Registers</vt:lpstr>
      <vt:lpstr>Some History: IA32 Registers</vt:lpstr>
      <vt:lpstr>Moving Data</vt:lpstr>
      <vt:lpstr>movl Operand Combinations</vt:lpstr>
      <vt:lpstr>Simple Memory Addressing Modes</vt:lpstr>
      <vt:lpstr>Example of Simple Addressing Modes</vt:lpstr>
      <vt:lpstr>Understanding Swap()</vt:lpstr>
      <vt:lpstr>Understanding Swap()</vt:lpstr>
      <vt:lpstr>Understanding Swap()</vt:lpstr>
      <vt:lpstr>Understanding Swap()</vt:lpstr>
      <vt:lpstr>Understanding Swap()</vt:lpstr>
      <vt:lpstr>Understanding Swap()</vt:lpstr>
      <vt:lpstr>Simple Memory Addressing Modes</vt:lpstr>
      <vt:lpstr>Complete Memory Addressing Modes</vt:lpstr>
      <vt:lpstr>Address Computation Examples</vt:lpstr>
      <vt:lpstr>Today: Machine Programming I: Basics</vt:lpstr>
      <vt:lpstr>Address Computation Instruction</vt:lpstr>
      <vt:lpstr>Some Arithmetic Operations</vt:lpstr>
      <vt:lpstr>Some Arithmetic Operations</vt:lpstr>
      <vt:lpstr>Arithmetic Expression Example</vt:lpstr>
      <vt:lpstr>Understanding Arithmetic Expression Example</vt:lpstr>
      <vt:lpstr>Machine Programming I: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MATTHEWS, MANTON M</cp:lastModifiedBy>
  <cp:revision>247</cp:revision>
  <cp:lastPrinted>2017-01-31T12:49:47Z</cp:lastPrinted>
  <dcterms:created xsi:type="dcterms:W3CDTF">1998-08-11T09:19:24Z</dcterms:created>
  <dcterms:modified xsi:type="dcterms:W3CDTF">2018-01-30T14:21:48Z</dcterms:modified>
</cp:coreProperties>
</file>