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xls" ContentType="application/vnd.ms-excel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1"/>
  </p:sldMasterIdLst>
  <p:notesMasterIdLst>
    <p:notesMasterId r:id="rId37"/>
  </p:notesMasterIdLst>
  <p:handoutMasterIdLst>
    <p:handoutMasterId r:id="rId38"/>
  </p:handoutMasterIdLst>
  <p:sldIdLst>
    <p:sldId id="453" r:id="rId2"/>
    <p:sldId id="582" r:id="rId3"/>
    <p:sldId id="583" r:id="rId4"/>
    <p:sldId id="584" r:id="rId5"/>
    <p:sldId id="585" r:id="rId6"/>
    <p:sldId id="586" r:id="rId7"/>
    <p:sldId id="587" r:id="rId8"/>
    <p:sldId id="588" r:id="rId9"/>
    <p:sldId id="589" r:id="rId10"/>
    <p:sldId id="590" r:id="rId11"/>
    <p:sldId id="591" r:id="rId12"/>
    <p:sldId id="592" r:id="rId13"/>
    <p:sldId id="593" r:id="rId14"/>
    <p:sldId id="594" r:id="rId15"/>
    <p:sldId id="595" r:id="rId16"/>
    <p:sldId id="596" r:id="rId17"/>
    <p:sldId id="597" r:id="rId18"/>
    <p:sldId id="598" r:id="rId19"/>
    <p:sldId id="599" r:id="rId20"/>
    <p:sldId id="600" r:id="rId21"/>
    <p:sldId id="601" r:id="rId22"/>
    <p:sldId id="602" r:id="rId23"/>
    <p:sldId id="603" r:id="rId24"/>
    <p:sldId id="604" r:id="rId25"/>
    <p:sldId id="605" r:id="rId26"/>
    <p:sldId id="606" r:id="rId27"/>
    <p:sldId id="607" r:id="rId28"/>
    <p:sldId id="608" r:id="rId29"/>
    <p:sldId id="609" r:id="rId30"/>
    <p:sldId id="610" r:id="rId31"/>
    <p:sldId id="611" r:id="rId32"/>
    <p:sldId id="612" r:id="rId33"/>
    <p:sldId id="613" r:id="rId34"/>
    <p:sldId id="614" r:id="rId35"/>
    <p:sldId id="581" r:id="rId36"/>
  </p:sldIdLst>
  <p:sldSz cx="9144000" cy="6858000" type="letter"/>
  <p:notesSz cx="9305925" cy="7019925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">
          <p15:clr>
            <a:srgbClr val="A4A3A4"/>
          </p15:clr>
        </p15:guide>
        <p15:guide id="2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211">
          <p15:clr>
            <a:srgbClr val="A4A3A4"/>
          </p15:clr>
        </p15:guide>
        <p15:guide id="2" pos="29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FF0000"/>
    <a:srgbClr val="FFCCCC"/>
    <a:srgbClr val="CCCCFF"/>
    <a:srgbClr val="CCECFF"/>
    <a:srgbClr val="9999FF"/>
    <a:srgbClr val="FFFF99"/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94660"/>
  </p:normalViewPr>
  <p:slideViewPr>
    <p:cSldViewPr>
      <p:cViewPr varScale="1">
        <p:scale>
          <a:sx n="67" d="100"/>
          <a:sy n="67" d="100"/>
        </p:scale>
        <p:origin x="256" y="44"/>
      </p:cViewPr>
      <p:guideLst>
        <p:guide orient="horz" pos="96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7354"/>
    </p:cViewPr>
  </p:sorterViewPr>
  <p:notesViewPr>
    <p:cSldViewPr>
      <p:cViewPr varScale="1">
        <p:scale>
          <a:sx n="77" d="100"/>
          <a:sy n="77" d="100"/>
        </p:scale>
        <p:origin x="-1584" y="-104"/>
      </p:cViewPr>
      <p:guideLst>
        <p:guide orient="horz" pos="2211"/>
        <p:guide pos="293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130675" y="6686550"/>
            <a:ext cx="766763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739" tIns="44668" rIns="87739" bIns="44668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/>
              <a:t>Page </a:t>
            </a:r>
            <a:fld id="{5C237A25-C438-47A0-AFD4-3B35C1DAC806}" type="slidenum">
              <a:rPr lang="en-US" altLang="en-US" sz="1200" b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/>
          </a:p>
        </p:txBody>
      </p:sp>
    </p:spTree>
    <p:extLst>
      <p:ext uri="{BB962C8B-B14F-4D97-AF65-F5344CB8AC3E}">
        <p14:creationId xmlns:p14="http://schemas.microsoft.com/office/powerpoint/2010/main" val="32327223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39838" y="3336925"/>
            <a:ext cx="6826250" cy="31575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931" tIns="44668" rIns="90931" bIns="446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4100513" y="6686550"/>
            <a:ext cx="809625" cy="2571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87739" tIns="44668" rIns="87739" bIns="44668">
            <a:spAutoFit/>
          </a:bodyPr>
          <a:lstStyle>
            <a:lvl1pPr defTabSz="903288"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 defTabSz="903288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 defTabSz="903288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defTabSz="903288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b="0">
                <a:latin typeface="Century Gothic" panose="020B0502020202020204" pitchFamily="34" charset="0"/>
              </a:rPr>
              <a:t>Page </a:t>
            </a:r>
            <a:fld id="{3B2AC453-4811-453C-9264-50631A6D5D8F}" type="slidenum">
              <a:rPr lang="en-US" altLang="en-US" sz="1200" b="0">
                <a:latin typeface="Century Gothic" panose="020B0502020202020204" pitchFamily="34" charset="0"/>
              </a:rPr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b="0">
              <a:latin typeface="Century Gothic" panose="020B0502020202020204" pitchFamily="34" charset="0"/>
            </a:endParaRPr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3538" y="530225"/>
            <a:ext cx="3497262" cy="2624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0489311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Century Gothic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077445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9346716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2300805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2356614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426401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986719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50208" y="8866909"/>
            <a:ext cx="3072384" cy="44334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46839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62905106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475516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6694030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641563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593283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950208" y="8866909"/>
            <a:ext cx="3072384" cy="44334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0F64717-A5A5-4C4E-9291-2F18B7410B06}" type="slidenum">
              <a:rPr lang="en-US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2938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85374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18806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8383809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59527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4566120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9038" y="703263"/>
            <a:ext cx="4633912" cy="3475037"/>
          </a:xfrm>
          <a:ln/>
        </p:spPr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113" y="4417635"/>
            <a:ext cx="5142177" cy="4182458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42561454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0" y="6400800"/>
            <a:ext cx="3657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79" tIns="44446" rIns="90479" bIns="44446"/>
          <a:lstStyle/>
          <a:p>
            <a:pPr algn="ctr" eaLnBrk="1" hangingPunct="1"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Click to edit Master subtitle style</a:t>
            </a:r>
          </a:p>
        </p:txBody>
      </p:sp>
      <p:sp>
        <p:nvSpPr>
          <p:cNvPr id="3481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481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2066" tIns="46033" rIns="92066" bIns="46033"/>
          <a:lstStyle>
            <a:lvl1pPr>
              <a:defRPr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19175678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909683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7310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31943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1594874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20788"/>
            <a:ext cx="4076700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220788"/>
            <a:ext cx="4078287" cy="52244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1195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678411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253446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41137676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38835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014956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20788"/>
            <a:ext cx="8307387" cy="5224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79" tIns="44446" rIns="90479" bIns="4444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>
            <a:noFill/>
          </a:ln>
          <a:effectLst>
            <a:outerShdw dist="53882" dir="2700000" algn="ctr" rotWithShape="0">
              <a:srgbClr val="96969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47140" name="Text Box 4"/>
          <p:cNvSpPr txBox="1">
            <a:spLocks noChangeArrowheads="1"/>
          </p:cNvSpPr>
          <p:nvPr/>
        </p:nvSpPr>
        <p:spPr bwMode="auto">
          <a:xfrm>
            <a:off x="219075" y="6400800"/>
            <a:ext cx="604838" cy="285750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15" tIns="45715" rIns="45715" bIns="45715" anchor="ctr">
            <a:spAutoFit/>
          </a:bodyPr>
          <a:lstStyle>
            <a:lvl1pPr>
              <a:defRPr b="1">
                <a:solidFill>
                  <a:schemeClr val="tx1"/>
                </a:solidFill>
                <a:latin typeface="Helvetica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Helvetica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Helvetica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Helvetica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Helvetica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itchFamily="34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400" b="0">
                <a:solidFill>
                  <a:schemeClr val="hlink"/>
                </a:solidFill>
              </a:rPr>
              <a:t>– </a:t>
            </a:r>
            <a:fld id="{345C7B4D-E913-47CA-9B64-22007A794F28}" type="slidenum">
              <a:rPr lang="en-US" altLang="en-US" sz="1400" b="0">
                <a:solidFill>
                  <a:schemeClr val="hlink"/>
                </a:solidFill>
              </a:rPr>
              <a:pPr algn="ctr">
                <a:lnSpc>
                  <a:spcPct val="90000"/>
                </a:lnSpc>
                <a:defRPr/>
              </a:pPr>
              <a:t>‹#›</a:t>
            </a:fld>
            <a:r>
              <a:rPr lang="en-US" altLang="en-US" sz="1400" b="0">
                <a:solidFill>
                  <a:schemeClr val="hlink"/>
                </a:solidFill>
              </a:rPr>
              <a:t> –</a:t>
            </a:r>
            <a:endParaRPr lang="en-US" altLang="en-US" sz="1400" b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6908800" y="6496050"/>
            <a:ext cx="20859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45715" tIns="45715" rIns="45715" bIns="45715" anchor="ctr">
            <a:spAutoFit/>
          </a:bodyPr>
          <a:lstStyle>
            <a:lvl1pPr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1pPr>
            <a:lvl2pPr marL="742950" indent="-28575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3pPr>
            <a:lvl4pPr marL="16002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 algn="ctr">
              <a:lnSpc>
                <a:spcPct val="90000"/>
              </a:lnSpc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Helvetica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sz="1400" b="0" dirty="0" smtClean="0">
                <a:solidFill>
                  <a:schemeClr val="hlink"/>
                </a:solidFill>
              </a:rPr>
              <a:t>CSCE 212H Spring 2018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spd="med"/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rtl="0" eaLnBrk="0" fontAlgn="base" hangingPunct="0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•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4538" indent="-246063" algn="l" rtl="0" eaLnBrk="0" fontAlgn="base" hangingPunct="0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anose="05000000000000000000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sz="2400" b="1">
          <a:solidFill>
            <a:schemeClr val="folHlink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5.emf"/><Relationship Id="rId5" Type="http://schemas.openxmlformats.org/officeDocument/2006/relationships/oleObject" Target="../embeddings/Microsoft_Excel_97-2003_Worksheet3.xls"/><Relationship Id="rId4" Type="http://schemas.openxmlformats.org/officeDocument/2006/relationships/oleObject" Target="../embeddings/oleObject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6.emf"/><Relationship Id="rId5" Type="http://schemas.openxmlformats.org/officeDocument/2006/relationships/oleObject" Target="../embeddings/Microsoft_Word_97_-_2003_Document4.doc"/><Relationship Id="rId4" Type="http://schemas.openxmlformats.org/officeDocument/2006/relationships/oleObject" Target="../embeddings/oleObject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.sc.edu/~matthews/Courses/212/index.html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1836738"/>
            <a:ext cx="7772400" cy="1565275"/>
          </a:xfrm>
        </p:spPr>
        <p:txBody>
          <a:bodyPr/>
          <a:lstStyle/>
          <a:p>
            <a:pPr algn="ctr" eaLnBrk="1" hangingPunct="1"/>
            <a:r>
              <a:rPr lang="en-US" altLang="en-US" sz="3400" dirty="0" smtClean="0"/>
              <a:t>Lecture 2</a:t>
            </a:r>
            <a:r>
              <a:rPr lang="en-US" altLang="en-US" sz="3400" dirty="0" smtClean="0"/>
              <a:t/>
            </a:r>
            <a:br>
              <a:rPr lang="en-US" altLang="en-US" sz="3400" dirty="0" smtClean="0"/>
            </a:br>
            <a:r>
              <a:rPr lang="en-US" altLang="en-US" sz="3400" dirty="0" smtClean="0"/>
              <a:t>Integers</a:t>
            </a:r>
            <a:r>
              <a:rPr lang="en-US" altLang="en-US" sz="3400" dirty="0" smtClean="0"/>
              <a:t/>
            </a:r>
            <a:br>
              <a:rPr lang="en-US" altLang="en-US" sz="3400" dirty="0" smtClean="0"/>
            </a:br>
            <a:r>
              <a:rPr lang="en-US" altLang="en-US" sz="3400" dirty="0" smtClean="0"/>
              <a:t>              </a:t>
            </a:r>
          </a:p>
        </p:txBody>
      </p:sp>
      <p:sp>
        <p:nvSpPr>
          <p:cNvPr id="41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30425" y="3200400"/>
            <a:ext cx="6556375" cy="2981325"/>
          </a:xfrm>
        </p:spPr>
        <p:txBody>
          <a:bodyPr lIns="90487" tIns="44450" rIns="90487" bIns="44450"/>
          <a:lstStyle/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US" dirty="0" smtClean="0"/>
              <a:t>Topics</a:t>
            </a:r>
          </a:p>
          <a:p>
            <a:pPr lvl="1" eaLnBrk="1" hangingPunct="1">
              <a:defRPr/>
            </a:pPr>
            <a:r>
              <a:rPr lang="en-US" dirty="0" smtClean="0"/>
              <a:t>Login in SWGN 1D39, a Linux Lab (3D22 is another)</a:t>
            </a:r>
          </a:p>
          <a:p>
            <a:pPr lvl="1" eaLnBrk="1" hangingPunct="1">
              <a:defRPr/>
            </a:pPr>
            <a:r>
              <a:rPr lang="en-US" dirty="0" smtClean="0"/>
              <a:t>Code-all.tgz (all the code from the book)</a:t>
            </a:r>
          </a:p>
          <a:p>
            <a:pPr lvl="1" eaLnBrk="1" hangingPunct="1">
              <a:defRPr/>
            </a:pPr>
            <a:r>
              <a:rPr lang="en-US" dirty="0" smtClean="0"/>
              <a:t>Basic Unix Commands</a:t>
            </a:r>
          </a:p>
          <a:p>
            <a:pPr lvl="1" eaLnBrk="1" hangingPunct="1">
              <a:defRPr/>
            </a:pPr>
            <a:endParaRPr lang="en-US" dirty="0" smtClean="0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47713" y="6500813"/>
            <a:ext cx="19018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7" tIns="44450" rIns="90487" bIns="4445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Char char="•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sz="2400" b="1">
                <a:solidFill>
                  <a:schemeClr val="folHlink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1400">
                <a:solidFill>
                  <a:schemeClr val="tx1"/>
                </a:solidFill>
                <a:latin typeface="Courier New" panose="02070309020205020404" pitchFamily="49" charset="0"/>
              </a:rPr>
              <a:t>January 16, 2018</a:t>
            </a: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787400" y="762000"/>
            <a:ext cx="7796213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3500" tIns="25400" rIns="63500" bIns="25400">
            <a:spAutoFit/>
          </a:bodyPr>
          <a:lstStyle>
            <a:lvl1pPr>
              <a:lnSpc>
                <a:spcPct val="95000"/>
              </a:lnSpc>
              <a:spcBef>
                <a:spcPct val="50000"/>
              </a:spcBef>
              <a:buClr>
                <a:schemeClr val="hlink"/>
              </a:buClr>
              <a:buFont typeface="Wingdings" panose="05000000000000000000" pitchFamily="2" charset="2"/>
              <a:buChar char="•"/>
              <a:defRPr sz="2400" b="1">
                <a:solidFill>
                  <a:schemeClr val="tx2"/>
                </a:solidFill>
                <a:latin typeface="Helvetica" panose="020B0604020202020204" pitchFamily="34" charset="0"/>
              </a:defRPr>
            </a:lvl1pPr>
            <a:lvl2pPr marL="742950" indent="-285750">
              <a:spcBef>
                <a:spcPct val="25000"/>
              </a:spcBef>
              <a:buClr>
                <a:schemeClr val="hlink"/>
              </a:buClr>
              <a:buSzPct val="75000"/>
              <a:buFont typeface="Wingdings" panose="05000000000000000000" pitchFamily="2" charset="2"/>
              <a:buChar char="n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2pPr>
            <a:lvl3pPr marL="1143000" indent="-228600">
              <a:lnSpc>
                <a:spcPct val="107000"/>
              </a:lnSpc>
              <a:spcBef>
                <a:spcPct val="10000"/>
              </a:spcBef>
              <a:buClr>
                <a:srgbClr val="005400"/>
              </a:buClr>
              <a:buSzPct val="90000"/>
              <a:buFont typeface="Wingdings" panose="05000000000000000000" pitchFamily="2" charset="2"/>
              <a:buChar char="l"/>
              <a:defRPr sz="2400" b="1">
                <a:solidFill>
                  <a:schemeClr val="folHlink"/>
                </a:solidFill>
                <a:latin typeface="Helvetica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»"/>
              <a:defRPr sz="2000" b="1">
                <a:solidFill>
                  <a:schemeClr val="tx1"/>
                </a:solidFill>
                <a:latin typeface="Helvetica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lnSpc>
                <a:spcPct val="87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800">
                <a:solidFill>
                  <a:schemeClr val="tx1"/>
                </a:solidFill>
              </a:rPr>
              <a:t>CSCE 212 Computer Architecture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11175"/>
            <a:ext cx="74739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Two’s Complement Addition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4025" y="3533775"/>
            <a:ext cx="7916863" cy="22399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err="1" smtClean="0"/>
              <a:t>TAdd</a:t>
            </a:r>
            <a:r>
              <a:rPr lang="en-US" dirty="0" smtClean="0"/>
              <a:t> and </a:t>
            </a:r>
            <a:r>
              <a:rPr lang="en-US" dirty="0" err="1" smtClean="0"/>
              <a:t>UAdd</a:t>
            </a:r>
            <a:r>
              <a:rPr lang="en-US" dirty="0" smtClean="0"/>
              <a:t> have Identical Bit-Level Behavior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Signed vs. unsigned addition in C: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s, t, u, v;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	s = 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 ((unsigned) u + (unsigned) v);</a:t>
            </a:r>
          </a:p>
          <a:p>
            <a:pPr lvl="1" eaLnBrk="1" hangingPunct="1">
              <a:buFont typeface="Wingdings" pitchFamily="2" charset="2"/>
              <a:buNone/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sz="1800" b="1" dirty="0" smtClean="0">
                <a:latin typeface="Courier New" pitchFamily="49" charset="0"/>
              </a:rPr>
              <a:t> 	t = u + v</a:t>
            </a:r>
          </a:p>
          <a:p>
            <a:pPr lvl="1" eaLnBrk="1" hangingPunct="1">
              <a:tabLst>
                <a:tab pos="1371600" algn="l"/>
                <a:tab pos="1892300" algn="l"/>
                <a:tab pos="2349500" algn="l"/>
              </a:tabLst>
              <a:defRPr/>
            </a:pPr>
            <a:r>
              <a:rPr lang="en-US" dirty="0" smtClean="0"/>
              <a:t>Will give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s == t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626534" y="1392381"/>
            <a:ext cx="2743200" cy="228600"/>
            <a:chOff x="2976" y="816"/>
            <a:chExt cx="1728" cy="144"/>
          </a:xfrm>
        </p:grpSpPr>
        <p:sp>
          <p:nvSpPr>
            <p:cNvPr id="33833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34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35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36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37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38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39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626534" y="1849581"/>
            <a:ext cx="2743200" cy="228600"/>
            <a:chOff x="2976" y="1104"/>
            <a:chExt cx="1728" cy="144"/>
          </a:xfrm>
        </p:grpSpPr>
        <p:sp>
          <p:nvSpPr>
            <p:cNvPr id="33826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27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28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29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30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31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32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sp>
        <p:nvSpPr>
          <p:cNvPr id="33798" name="Rectangle 20"/>
          <p:cNvSpPr>
            <a:spLocks noChangeArrowheads="1"/>
          </p:cNvSpPr>
          <p:nvPr/>
        </p:nvSpPr>
        <p:spPr bwMode="auto">
          <a:xfrm>
            <a:off x="4016934" y="1316181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</a:t>
            </a:r>
          </a:p>
        </p:txBody>
      </p:sp>
      <p:sp>
        <p:nvSpPr>
          <p:cNvPr id="33799" name="Rectangle 21"/>
          <p:cNvSpPr>
            <a:spLocks noChangeArrowheads="1"/>
          </p:cNvSpPr>
          <p:nvPr/>
        </p:nvSpPr>
        <p:spPr bwMode="auto">
          <a:xfrm>
            <a:off x="4016934" y="1773381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v</a:t>
            </a:r>
          </a:p>
        </p:txBody>
      </p:sp>
      <p:sp>
        <p:nvSpPr>
          <p:cNvPr id="33800" name="Line 22"/>
          <p:cNvSpPr>
            <a:spLocks noChangeShapeType="1"/>
          </p:cNvSpPr>
          <p:nvPr/>
        </p:nvSpPr>
        <p:spPr bwMode="auto">
          <a:xfrm>
            <a:off x="3635934" y="21543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3801" name="Rectangle 23"/>
          <p:cNvSpPr>
            <a:spLocks noChangeArrowheads="1"/>
          </p:cNvSpPr>
          <p:nvPr/>
        </p:nvSpPr>
        <p:spPr bwMode="auto">
          <a:xfrm>
            <a:off x="3635934" y="1773381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Arial Narrow" pitchFamily="34" charset="0"/>
              </a:rPr>
              <a:t>+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397934" y="2306781"/>
            <a:ext cx="2971800" cy="228600"/>
            <a:chOff x="2832" y="1392"/>
            <a:chExt cx="1872" cy="144"/>
          </a:xfrm>
        </p:grpSpPr>
        <p:grpSp>
          <p:nvGrpSpPr>
            <p:cNvPr id="5" name="Group 25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33819" name="Rectangle 26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3820" name="Rectangle 27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3821" name="Rectangle 28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3822" name="Rectangle 29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3823" name="Rectangle 30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3824" name="Rectangle 31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33825" name="Rectangle 32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solidFill>
                      <a:srgbClr val="000000"/>
                    </a:solidFill>
                    <a:latin typeface="Arial Narrow" pitchFamily="34" charset="0"/>
                  </a:rPr>
                  <a:t>• • •</a:t>
                </a:r>
              </a:p>
            </p:txBody>
          </p:sp>
        </p:grpSp>
        <p:sp>
          <p:nvSpPr>
            <p:cNvPr id="33818" name="Rectangle 33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</p:grpSp>
      <p:sp>
        <p:nvSpPr>
          <p:cNvPr id="33803" name="Rectangle 34"/>
          <p:cNvSpPr>
            <a:spLocks noChangeArrowheads="1"/>
          </p:cNvSpPr>
          <p:nvPr/>
        </p:nvSpPr>
        <p:spPr bwMode="auto">
          <a:xfrm>
            <a:off x="3635934" y="2154381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 </a:t>
            </a: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+ </a:t>
            </a: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v</a:t>
            </a:r>
          </a:p>
        </p:txBody>
      </p:sp>
      <p:grpSp>
        <p:nvGrpSpPr>
          <p:cNvPr id="6" name="Group 35"/>
          <p:cNvGrpSpPr>
            <a:grpSpLocks/>
          </p:cNvGrpSpPr>
          <p:nvPr/>
        </p:nvGrpSpPr>
        <p:grpSpPr bwMode="auto">
          <a:xfrm>
            <a:off x="4626534" y="2763981"/>
            <a:ext cx="2743200" cy="228600"/>
            <a:chOff x="2976" y="1392"/>
            <a:chExt cx="1728" cy="144"/>
          </a:xfrm>
        </p:grpSpPr>
        <p:sp>
          <p:nvSpPr>
            <p:cNvPr id="33810" name="Rectangle 36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11" name="Rectangle 37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12" name="Rectangle 38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13" name="Rectangle 39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14" name="Rectangle 40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15" name="Rectangle 41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3816" name="Rectangle 42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sp>
        <p:nvSpPr>
          <p:cNvPr id="33805" name="Line 43"/>
          <p:cNvSpPr>
            <a:spLocks noChangeShapeType="1"/>
          </p:cNvSpPr>
          <p:nvPr/>
        </p:nvSpPr>
        <p:spPr bwMode="auto">
          <a:xfrm>
            <a:off x="3635934" y="2611581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3806" name="Text Box 44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True Sum: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+1 bits</a:t>
            </a:r>
          </a:p>
        </p:txBody>
      </p:sp>
      <p:sp>
        <p:nvSpPr>
          <p:cNvPr id="33807" name="Text Box 45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Operands: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</a:t>
            </a:r>
          </a:p>
        </p:txBody>
      </p:sp>
      <p:sp>
        <p:nvSpPr>
          <p:cNvPr id="33808" name="Text Box 46"/>
          <p:cNvSpPr txBox="1">
            <a:spLocks noChangeArrowheads="1"/>
          </p:cNvSpPr>
          <p:nvPr/>
        </p:nvSpPr>
        <p:spPr bwMode="auto">
          <a:xfrm>
            <a:off x="457200" y="2667000"/>
            <a:ext cx="29718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Discard Carry: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</a:t>
            </a:r>
          </a:p>
        </p:txBody>
      </p:sp>
      <p:sp>
        <p:nvSpPr>
          <p:cNvPr id="33809" name="Rectangle 47"/>
          <p:cNvSpPr>
            <a:spLocks noChangeArrowheads="1"/>
          </p:cNvSpPr>
          <p:nvPr/>
        </p:nvSpPr>
        <p:spPr bwMode="auto">
          <a:xfrm>
            <a:off x="3048000" y="2668671"/>
            <a:ext cx="150233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000" b="0">
                <a:solidFill>
                  <a:srgbClr val="000000"/>
                </a:solidFill>
                <a:latin typeface="Times" pitchFamily="18" charset="0"/>
              </a:rPr>
              <a:t>TAdd</a:t>
            </a:r>
            <a:r>
              <a:rPr lang="en-US" sz="2000" b="0" i="1" baseline="-25000">
                <a:solidFill>
                  <a:srgbClr val="000000"/>
                </a:solidFill>
                <a:latin typeface="Times" pitchFamily="18" charset="0"/>
              </a:rPr>
              <a:t>w</a:t>
            </a:r>
            <a:r>
              <a:rPr lang="en-US" sz="2000" b="0">
                <a:solidFill>
                  <a:srgbClr val="000000"/>
                </a:solidFill>
                <a:latin typeface="Times" pitchFamily="18" charset="0"/>
              </a:rPr>
              <a:t>(</a:t>
            </a:r>
            <a:r>
              <a:rPr lang="en-US" sz="2000" b="0" i="1">
                <a:solidFill>
                  <a:srgbClr val="000000"/>
                </a:solidFill>
                <a:latin typeface="Times" pitchFamily="18" charset="0"/>
              </a:rPr>
              <a:t>u</a:t>
            </a:r>
            <a:r>
              <a:rPr lang="en-US" sz="2000" b="0">
                <a:solidFill>
                  <a:srgbClr val="000000"/>
                </a:solidFill>
                <a:latin typeface="Times" pitchFamily="18" charset="0"/>
              </a:rPr>
              <a:t> , </a:t>
            </a:r>
            <a:r>
              <a:rPr lang="en-US" sz="2000" b="0" i="1">
                <a:solidFill>
                  <a:srgbClr val="000000"/>
                </a:solidFill>
                <a:latin typeface="Times" pitchFamily="18" charset="0"/>
              </a:rPr>
              <a:t>v</a:t>
            </a:r>
            <a:r>
              <a:rPr lang="en-US" sz="2000" b="0">
                <a:solidFill>
                  <a:srgbClr val="000000"/>
                </a:solidFill>
                <a:latin typeface="Times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044014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663575"/>
            <a:ext cx="67595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TAdd Overflow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557337"/>
            <a:ext cx="330993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Functionality</a:t>
            </a:r>
          </a:p>
          <a:p>
            <a:pPr lvl="1" eaLnBrk="1" hangingPunct="1">
              <a:defRPr/>
            </a:pPr>
            <a:r>
              <a:rPr lang="en-US" dirty="0" smtClean="0"/>
              <a:t>True sum requires </a:t>
            </a:r>
            <a:r>
              <a:rPr lang="en-US" b="0" i="1" dirty="0" smtClean="0"/>
              <a:t>w</a:t>
            </a:r>
            <a:r>
              <a:rPr lang="en-US" b="0" dirty="0" smtClean="0"/>
              <a:t>+1</a:t>
            </a:r>
            <a:r>
              <a:rPr lang="en-US" dirty="0" smtClean="0"/>
              <a:t> bits</a:t>
            </a:r>
          </a:p>
          <a:p>
            <a:pPr lvl="1" eaLnBrk="1" hangingPunct="1">
              <a:defRPr/>
            </a:pPr>
            <a:r>
              <a:rPr lang="en-US" dirty="0" smtClean="0"/>
              <a:t>Drop off MSB</a:t>
            </a:r>
          </a:p>
          <a:p>
            <a:pPr lvl="1" eaLnBrk="1" hangingPunct="1">
              <a:defRPr/>
            </a:pPr>
            <a:r>
              <a:rPr lang="en-US" dirty="0" smtClean="0"/>
              <a:t>Treat remaining bits as 2’s comp. integer</a:t>
            </a:r>
          </a:p>
        </p:txBody>
      </p:sp>
      <p:sp>
        <p:nvSpPr>
          <p:cNvPr id="34820" name="Rectangle 5"/>
          <p:cNvSpPr>
            <a:spLocks noChangeArrowheads="1"/>
          </p:cNvSpPr>
          <p:nvPr/>
        </p:nvSpPr>
        <p:spPr bwMode="auto">
          <a:xfrm>
            <a:off x="4959240" y="4066687"/>
            <a:ext cx="714137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 pitchFamily="34" charset="0"/>
              </a:rPr>
              <a:t>–2</a:t>
            </a:r>
            <a:r>
              <a:rPr lang="en-US" b="0" i="1" baseline="30000" dirty="0">
                <a:solidFill>
                  <a:srgbClr val="000000"/>
                </a:solidFill>
                <a:latin typeface="Calibri" pitchFamily="34" charset="0"/>
              </a:rPr>
              <a:t>w </a:t>
            </a:r>
            <a:r>
              <a:rPr lang="en-US" b="0" baseline="30000" dirty="0">
                <a:solidFill>
                  <a:srgbClr val="000000"/>
                </a:solidFill>
                <a:latin typeface="Calibri" pitchFamily="34" charset="0"/>
              </a:rPr>
              <a:t>–</a:t>
            </a:r>
            <a:r>
              <a:rPr lang="en-US" b="0" baseline="30000" dirty="0" smtClean="0">
                <a:solidFill>
                  <a:srgbClr val="000000"/>
                </a:solidFill>
                <a:latin typeface="Calibri" pitchFamily="34" charset="0"/>
              </a:rPr>
              <a:t>1</a:t>
            </a:r>
            <a:endParaRPr lang="en-US" b="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821" name="Rectangle 6"/>
          <p:cNvSpPr>
            <a:spLocks noChangeArrowheads="1"/>
          </p:cNvSpPr>
          <p:nvPr/>
        </p:nvSpPr>
        <p:spPr bwMode="auto">
          <a:xfrm>
            <a:off x="5147593" y="4752111"/>
            <a:ext cx="52578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 pitchFamily="34" charset="0"/>
              </a:rPr>
              <a:t>–2</a:t>
            </a:r>
            <a:r>
              <a:rPr lang="en-US" b="0" i="1" baseline="30000" dirty="0">
                <a:solidFill>
                  <a:srgbClr val="000000"/>
                </a:solidFill>
                <a:latin typeface="Calibri" pitchFamily="34" charset="0"/>
              </a:rPr>
              <a:t>w</a:t>
            </a:r>
          </a:p>
        </p:txBody>
      </p:sp>
      <p:sp>
        <p:nvSpPr>
          <p:cNvPr id="34835" name="Line 8"/>
          <p:cNvSpPr>
            <a:spLocks noChangeShapeType="1"/>
          </p:cNvSpPr>
          <p:nvPr/>
        </p:nvSpPr>
        <p:spPr bwMode="auto">
          <a:xfrm>
            <a:off x="5818911" y="22018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36" name="Line 9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37" name="Line 10"/>
          <p:cNvSpPr>
            <a:spLocks noChangeShapeType="1"/>
          </p:cNvSpPr>
          <p:nvPr/>
        </p:nvSpPr>
        <p:spPr bwMode="auto">
          <a:xfrm>
            <a:off x="5754696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38" name="Line 11"/>
          <p:cNvSpPr>
            <a:spLocks noChangeShapeType="1"/>
          </p:cNvSpPr>
          <p:nvPr/>
        </p:nvSpPr>
        <p:spPr bwMode="auto">
          <a:xfrm>
            <a:off x="5754696" y="21891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39" name="Line 12"/>
          <p:cNvSpPr>
            <a:spLocks noChangeShapeType="1"/>
          </p:cNvSpPr>
          <p:nvPr/>
        </p:nvSpPr>
        <p:spPr bwMode="auto">
          <a:xfrm>
            <a:off x="7113598" y="28876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40" name="Line 13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41" name="Line 14"/>
          <p:cNvSpPr>
            <a:spLocks noChangeShapeType="1"/>
          </p:cNvSpPr>
          <p:nvPr/>
        </p:nvSpPr>
        <p:spPr bwMode="auto">
          <a:xfrm>
            <a:off x="7050098" y="28749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42" name="Line 15"/>
          <p:cNvSpPr>
            <a:spLocks noChangeShapeType="1"/>
          </p:cNvSpPr>
          <p:nvPr/>
        </p:nvSpPr>
        <p:spPr bwMode="auto">
          <a:xfrm>
            <a:off x="5983296" y="31035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43" name="Freeform 16"/>
          <p:cNvSpPr>
            <a:spLocks/>
          </p:cNvSpPr>
          <p:nvPr/>
        </p:nvSpPr>
        <p:spPr bwMode="auto">
          <a:xfrm>
            <a:off x="5970596" y="2570162"/>
            <a:ext cx="992189" cy="1296988"/>
          </a:xfrm>
          <a:custGeom>
            <a:avLst/>
            <a:gdLst>
              <a:gd name="T0" fmla="*/ 0 w 625"/>
              <a:gd name="T1" fmla="*/ 0 h 817"/>
              <a:gd name="T2" fmla="*/ 240 w 625"/>
              <a:gd name="T3" fmla="*/ 0 h 817"/>
              <a:gd name="T4" fmla="*/ 384 w 625"/>
              <a:gd name="T5" fmla="*/ 816 h 817"/>
              <a:gd name="T6" fmla="*/ 624 w 625"/>
              <a:gd name="T7" fmla="*/ 816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0"/>
                </a:moveTo>
                <a:lnTo>
                  <a:pt x="240" y="0"/>
                </a:lnTo>
                <a:lnTo>
                  <a:pt x="384" y="816"/>
                </a:lnTo>
                <a:lnTo>
                  <a:pt x="624" y="816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44" name="Rectangle 17"/>
          <p:cNvSpPr>
            <a:spLocks noChangeArrowheads="1"/>
          </p:cNvSpPr>
          <p:nvPr/>
        </p:nvSpPr>
        <p:spPr bwMode="auto">
          <a:xfrm>
            <a:off x="5373616" y="3373581"/>
            <a:ext cx="299761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4845" name="Rectangle 18"/>
          <p:cNvSpPr>
            <a:spLocks noChangeArrowheads="1"/>
          </p:cNvSpPr>
          <p:nvPr/>
        </p:nvSpPr>
        <p:spPr bwMode="auto">
          <a:xfrm>
            <a:off x="4959240" y="2695087"/>
            <a:ext cx="944143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 pitchFamily="34" charset="0"/>
              </a:rPr>
              <a:t>2</a:t>
            </a:r>
            <a:r>
              <a:rPr lang="en-US" b="0" i="1" baseline="30000" dirty="0">
                <a:solidFill>
                  <a:srgbClr val="000000"/>
                </a:solidFill>
                <a:latin typeface="Calibri" pitchFamily="34" charset="0"/>
              </a:rPr>
              <a:t>w </a:t>
            </a:r>
            <a:r>
              <a:rPr lang="en-US" b="0" baseline="30000" dirty="0">
                <a:solidFill>
                  <a:srgbClr val="000000"/>
                </a:solidFill>
                <a:latin typeface="Calibri" pitchFamily="34" charset="0"/>
              </a:rPr>
              <a:t>–</a:t>
            </a:r>
            <a:r>
              <a:rPr lang="en-US" b="0" baseline="30000" dirty="0" smtClean="0">
                <a:solidFill>
                  <a:srgbClr val="000000"/>
                </a:solidFill>
                <a:latin typeface="Calibri" pitchFamily="34" charset="0"/>
              </a:rPr>
              <a:t>1</a:t>
            </a:r>
            <a:r>
              <a:rPr lang="en-US" b="0" dirty="0" smtClean="0">
                <a:solidFill>
                  <a:srgbClr val="000000"/>
                </a:solidFill>
                <a:latin typeface="Calibri" pitchFamily="34" charset="0"/>
              </a:rPr>
              <a:t>–1</a:t>
            </a:r>
            <a:endParaRPr lang="en-US" b="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846" name="Rectangle 19"/>
          <p:cNvSpPr>
            <a:spLocks noChangeArrowheads="1"/>
          </p:cNvSpPr>
          <p:nvPr/>
        </p:nvSpPr>
        <p:spPr bwMode="auto">
          <a:xfrm>
            <a:off x="5030573" y="2001981"/>
            <a:ext cx="642804" cy="36676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 pitchFamily="34" charset="0"/>
              </a:rPr>
              <a:t>2</a:t>
            </a:r>
            <a:r>
              <a:rPr lang="en-US" b="0" i="1" baseline="30000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b="0" dirty="0">
                <a:solidFill>
                  <a:srgbClr val="000000"/>
                </a:solidFill>
                <a:latin typeface="Calibri" pitchFamily="34" charset="0"/>
              </a:rPr>
              <a:t>–1</a:t>
            </a:r>
          </a:p>
        </p:txBody>
      </p:sp>
      <p:sp>
        <p:nvSpPr>
          <p:cNvPr id="34847" name="Line 20"/>
          <p:cNvSpPr>
            <a:spLocks noChangeShapeType="1"/>
          </p:cNvSpPr>
          <p:nvPr/>
        </p:nvSpPr>
        <p:spPr bwMode="auto">
          <a:xfrm>
            <a:off x="5818196" y="3573462"/>
            <a:ext cx="0" cy="134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48" name="Line 21"/>
          <p:cNvSpPr>
            <a:spLocks noChangeShapeType="1"/>
          </p:cNvSpPr>
          <p:nvPr/>
        </p:nvSpPr>
        <p:spPr bwMode="auto">
          <a:xfrm>
            <a:off x="5754696" y="49323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49" name="Line 22"/>
          <p:cNvSpPr>
            <a:spLocks noChangeShapeType="1"/>
          </p:cNvSpPr>
          <p:nvPr/>
        </p:nvSpPr>
        <p:spPr bwMode="auto">
          <a:xfrm>
            <a:off x="5754696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50" name="Line 23"/>
          <p:cNvSpPr>
            <a:spLocks noChangeShapeType="1"/>
          </p:cNvSpPr>
          <p:nvPr/>
        </p:nvSpPr>
        <p:spPr bwMode="auto">
          <a:xfrm>
            <a:off x="5754696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51" name="Line 24"/>
          <p:cNvSpPr>
            <a:spLocks noChangeShapeType="1"/>
          </p:cNvSpPr>
          <p:nvPr/>
        </p:nvSpPr>
        <p:spPr bwMode="auto">
          <a:xfrm>
            <a:off x="7113598" y="3573462"/>
            <a:ext cx="0" cy="660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52" name="Line 25"/>
          <p:cNvSpPr>
            <a:spLocks noChangeShapeType="1"/>
          </p:cNvSpPr>
          <p:nvPr/>
        </p:nvSpPr>
        <p:spPr bwMode="auto">
          <a:xfrm>
            <a:off x="7050098" y="42465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53" name="Line 26"/>
          <p:cNvSpPr>
            <a:spLocks noChangeShapeType="1"/>
          </p:cNvSpPr>
          <p:nvPr/>
        </p:nvSpPr>
        <p:spPr bwMode="auto">
          <a:xfrm>
            <a:off x="7050098" y="3560762"/>
            <a:ext cx="127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54" name="Line 27"/>
          <p:cNvSpPr>
            <a:spLocks noChangeShapeType="1"/>
          </p:cNvSpPr>
          <p:nvPr/>
        </p:nvSpPr>
        <p:spPr bwMode="auto">
          <a:xfrm>
            <a:off x="5983296" y="4017962"/>
            <a:ext cx="965201" cy="0"/>
          </a:xfrm>
          <a:prstGeom prst="line">
            <a:avLst/>
          </a:prstGeom>
          <a:noFill/>
          <a:ln w="76200">
            <a:solidFill>
              <a:schemeClr val="accent2">
                <a:lumMod val="75000"/>
              </a:schemeClr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55" name="Freeform 28"/>
          <p:cNvSpPr>
            <a:spLocks/>
          </p:cNvSpPr>
          <p:nvPr/>
        </p:nvSpPr>
        <p:spPr bwMode="auto">
          <a:xfrm>
            <a:off x="5970596" y="3332162"/>
            <a:ext cx="992189" cy="1296988"/>
          </a:xfrm>
          <a:custGeom>
            <a:avLst/>
            <a:gdLst>
              <a:gd name="T0" fmla="*/ 0 w 625"/>
              <a:gd name="T1" fmla="*/ 816 h 817"/>
              <a:gd name="T2" fmla="*/ 240 w 625"/>
              <a:gd name="T3" fmla="*/ 816 h 817"/>
              <a:gd name="T4" fmla="*/ 384 w 625"/>
              <a:gd name="T5" fmla="*/ 0 h 817"/>
              <a:gd name="T6" fmla="*/ 624 w 625"/>
              <a:gd name="T7" fmla="*/ 0 h 817"/>
              <a:gd name="T8" fmla="*/ 0 60000 65536"/>
              <a:gd name="T9" fmla="*/ 0 60000 65536"/>
              <a:gd name="T10" fmla="*/ 0 60000 65536"/>
              <a:gd name="T11" fmla="*/ 0 60000 65536"/>
              <a:gd name="T12" fmla="*/ 0 w 625"/>
              <a:gd name="T13" fmla="*/ 0 h 817"/>
              <a:gd name="T14" fmla="*/ 625 w 625"/>
              <a:gd name="T15" fmla="*/ 817 h 81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625" h="817">
                <a:moveTo>
                  <a:pt x="0" y="816"/>
                </a:moveTo>
                <a:lnTo>
                  <a:pt x="240" y="816"/>
                </a:lnTo>
                <a:lnTo>
                  <a:pt x="384" y="0"/>
                </a:lnTo>
                <a:lnTo>
                  <a:pt x="624" y="0"/>
                </a:lnTo>
              </a:path>
            </a:pathLst>
          </a:custGeom>
          <a:noFill/>
          <a:ln w="25400" cap="rnd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4823" name="Rectangle 29"/>
          <p:cNvSpPr>
            <a:spLocks noChangeArrowheads="1"/>
          </p:cNvSpPr>
          <p:nvPr/>
        </p:nvSpPr>
        <p:spPr bwMode="auto">
          <a:xfrm>
            <a:off x="5181600" y="1524000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True Sum</a:t>
            </a:r>
          </a:p>
        </p:txBody>
      </p:sp>
      <p:sp>
        <p:nvSpPr>
          <p:cNvPr id="34824" name="Rectangle 30"/>
          <p:cNvSpPr>
            <a:spLocks noChangeArrowheads="1"/>
          </p:cNvSpPr>
          <p:nvPr/>
        </p:nvSpPr>
        <p:spPr bwMode="auto">
          <a:xfrm>
            <a:off x="6781800" y="2286000"/>
            <a:ext cx="169135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 err="1">
                <a:solidFill>
                  <a:srgbClr val="000000"/>
                </a:solidFill>
                <a:latin typeface="Calibri" pitchFamily="34" charset="0"/>
              </a:rPr>
              <a:t>TAdd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 Result</a:t>
            </a:r>
          </a:p>
        </p:txBody>
      </p:sp>
      <p:sp>
        <p:nvSpPr>
          <p:cNvPr id="34825" name="Rectangle 31"/>
          <p:cNvSpPr>
            <a:spLocks noChangeArrowheads="1"/>
          </p:cNvSpPr>
          <p:nvPr/>
        </p:nvSpPr>
        <p:spPr bwMode="auto">
          <a:xfrm>
            <a:off x="3886200" y="47275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1</a:t>
            </a:r>
            <a:r>
              <a:rPr lang="en-US" sz="1400" b="0" dirty="0">
                <a:solidFill>
                  <a:srgbClr val="000000"/>
                </a:solidFill>
                <a:latin typeface="Calibri" pitchFamily="34" charset="0"/>
              </a:rPr>
              <a:t> 000…0</a:t>
            </a:r>
          </a:p>
        </p:txBody>
      </p:sp>
      <p:sp>
        <p:nvSpPr>
          <p:cNvPr id="34826" name="Rectangle 32"/>
          <p:cNvSpPr>
            <a:spLocks noChangeArrowheads="1"/>
          </p:cNvSpPr>
          <p:nvPr/>
        </p:nvSpPr>
        <p:spPr bwMode="auto">
          <a:xfrm>
            <a:off x="3886200" y="40417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1</a:t>
            </a:r>
            <a:r>
              <a:rPr lang="en-US" sz="1400" b="0" dirty="0">
                <a:solidFill>
                  <a:srgbClr val="000000"/>
                </a:solidFill>
                <a:latin typeface="Calibri" pitchFamily="34" charset="0"/>
              </a:rPr>
              <a:t> 011…1</a:t>
            </a:r>
          </a:p>
        </p:txBody>
      </p:sp>
      <p:sp>
        <p:nvSpPr>
          <p:cNvPr id="34827" name="Rectangle 33"/>
          <p:cNvSpPr>
            <a:spLocks noChangeArrowheads="1"/>
          </p:cNvSpPr>
          <p:nvPr/>
        </p:nvSpPr>
        <p:spPr bwMode="auto">
          <a:xfrm>
            <a:off x="3886200" y="33559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sz="1400" b="0" dirty="0">
                <a:solidFill>
                  <a:srgbClr val="000000"/>
                </a:solidFill>
                <a:latin typeface="Calibri" pitchFamily="34" charset="0"/>
              </a:rPr>
              <a:t> 000…0</a:t>
            </a:r>
          </a:p>
        </p:txBody>
      </p:sp>
      <p:sp>
        <p:nvSpPr>
          <p:cNvPr id="34828" name="Rectangle 34"/>
          <p:cNvSpPr>
            <a:spLocks noChangeArrowheads="1"/>
          </p:cNvSpPr>
          <p:nvPr/>
        </p:nvSpPr>
        <p:spPr bwMode="auto">
          <a:xfrm>
            <a:off x="3886200" y="26701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sz="1400" b="0" dirty="0">
                <a:solidFill>
                  <a:srgbClr val="000000"/>
                </a:solidFill>
                <a:latin typeface="Calibri" pitchFamily="34" charset="0"/>
              </a:rPr>
              <a:t> 100…0</a:t>
            </a:r>
          </a:p>
        </p:txBody>
      </p:sp>
      <p:sp>
        <p:nvSpPr>
          <p:cNvPr id="34829" name="Rectangle 35"/>
          <p:cNvSpPr>
            <a:spLocks noChangeArrowheads="1"/>
          </p:cNvSpPr>
          <p:nvPr/>
        </p:nvSpPr>
        <p:spPr bwMode="auto">
          <a:xfrm>
            <a:off x="3886200" y="1984375"/>
            <a:ext cx="803104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dirty="0">
                <a:solidFill>
                  <a:srgbClr val="000000"/>
                </a:solidFill>
                <a:latin typeface="Calibri" pitchFamily="34" charset="0"/>
              </a:rPr>
              <a:t>0</a:t>
            </a:r>
            <a:r>
              <a:rPr lang="en-US" sz="1400" b="0" dirty="0">
                <a:solidFill>
                  <a:srgbClr val="000000"/>
                </a:solidFill>
                <a:latin typeface="Calibri" pitchFamily="34" charset="0"/>
              </a:rPr>
              <a:t> 111…1</a:t>
            </a:r>
          </a:p>
        </p:txBody>
      </p:sp>
      <p:sp>
        <p:nvSpPr>
          <p:cNvPr id="34830" name="Rectangle 36"/>
          <p:cNvSpPr>
            <a:spLocks noChangeArrowheads="1"/>
          </p:cNvSpPr>
          <p:nvPr/>
        </p:nvSpPr>
        <p:spPr bwMode="auto">
          <a:xfrm>
            <a:off x="7391400" y="41179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>
                <a:solidFill>
                  <a:srgbClr val="000000"/>
                </a:solidFill>
                <a:latin typeface="Calibri" pitchFamily="34" charset="0"/>
              </a:rPr>
              <a:t>100…0</a:t>
            </a:r>
          </a:p>
        </p:txBody>
      </p:sp>
      <p:sp>
        <p:nvSpPr>
          <p:cNvPr id="34831" name="Rectangle 37"/>
          <p:cNvSpPr>
            <a:spLocks noChangeArrowheads="1"/>
          </p:cNvSpPr>
          <p:nvPr/>
        </p:nvSpPr>
        <p:spPr bwMode="auto">
          <a:xfrm>
            <a:off x="7391400" y="34321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>
                <a:solidFill>
                  <a:srgbClr val="000000"/>
                </a:solidFill>
                <a:latin typeface="Calibri" pitchFamily="34" charset="0"/>
              </a:rPr>
              <a:t>000…0</a:t>
            </a:r>
          </a:p>
        </p:txBody>
      </p:sp>
      <p:sp>
        <p:nvSpPr>
          <p:cNvPr id="34832" name="Rectangle 38"/>
          <p:cNvSpPr>
            <a:spLocks noChangeArrowheads="1"/>
          </p:cNvSpPr>
          <p:nvPr/>
        </p:nvSpPr>
        <p:spPr bwMode="auto">
          <a:xfrm>
            <a:off x="7391400" y="2746375"/>
            <a:ext cx="671658" cy="3052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>
                <a:solidFill>
                  <a:srgbClr val="000000"/>
                </a:solidFill>
                <a:latin typeface="Calibri" pitchFamily="34" charset="0"/>
              </a:rPr>
              <a:t>011…1</a:t>
            </a:r>
          </a:p>
        </p:txBody>
      </p:sp>
      <p:sp>
        <p:nvSpPr>
          <p:cNvPr id="34833" name="Text Box 39"/>
          <p:cNvSpPr txBox="1">
            <a:spLocks noChangeArrowheads="1"/>
          </p:cNvSpPr>
          <p:nvPr/>
        </p:nvSpPr>
        <p:spPr bwMode="auto">
          <a:xfrm>
            <a:off x="5867400" y="2243137"/>
            <a:ext cx="790088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solidFill>
                  <a:srgbClr val="000000"/>
                </a:solidFill>
                <a:latin typeface="Calibri" pitchFamily="34" charset="0"/>
              </a:rPr>
              <a:t>PosOver</a:t>
            </a:r>
            <a:endParaRPr lang="en-US" sz="1400" b="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34834" name="Text Box 40"/>
          <p:cNvSpPr txBox="1">
            <a:spLocks noChangeArrowheads="1"/>
          </p:cNvSpPr>
          <p:nvPr/>
        </p:nvSpPr>
        <p:spPr bwMode="auto">
          <a:xfrm>
            <a:off x="5943600" y="4681537"/>
            <a:ext cx="825739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400" b="0" dirty="0" err="1">
                <a:solidFill>
                  <a:srgbClr val="000000"/>
                </a:solidFill>
                <a:latin typeface="Calibri" pitchFamily="34" charset="0"/>
              </a:rPr>
              <a:t>NegOver</a:t>
            </a:r>
            <a:endParaRPr lang="en-US" sz="1400" b="0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9306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3886200" y="205740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58" name="Chart" r:id="rId5" imgW="6146800" imgH="5067300" progId="Excel.Sheet.8">
                  <p:embed/>
                </p:oleObj>
              </mc:Choice>
              <mc:Fallback>
                <p:oleObj name="Chart" r:id="rId5" imgW="6146800" imgH="50673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205740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0531" name="Rectangle 3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98353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2’s Complement Addition</a:t>
            </a:r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28600" y="1752600"/>
            <a:ext cx="3354388" cy="4592638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Values</a:t>
            </a:r>
          </a:p>
          <a:p>
            <a:pPr lvl="1" eaLnBrk="1" hangingPunct="1">
              <a:defRPr/>
            </a:pPr>
            <a:r>
              <a:rPr lang="en-US" smtClean="0"/>
              <a:t>4-bit two’s comp.</a:t>
            </a:r>
          </a:p>
          <a:p>
            <a:pPr lvl="1" eaLnBrk="1" hangingPunct="1">
              <a:defRPr/>
            </a:pPr>
            <a:r>
              <a:rPr lang="en-US" smtClean="0"/>
              <a:t>Range from -8 to +7</a:t>
            </a:r>
          </a:p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sum </a:t>
            </a:r>
            <a:r>
              <a:rPr lang="en-US" smtClean="0">
                <a:sym typeface="Symbol" pitchFamily="18" charset="2"/>
              </a:rPr>
              <a:t> </a:t>
            </a:r>
            <a:r>
              <a:rPr lang="en-US" smtClean="0"/>
              <a:t>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negative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  <a:p>
            <a:pPr lvl="1" eaLnBrk="1" hangingPunct="1">
              <a:defRPr/>
            </a:pPr>
            <a:r>
              <a:rPr lang="en-US" smtClean="0"/>
              <a:t>If sum &lt; –2</a:t>
            </a:r>
            <a:r>
              <a:rPr lang="en-US" i="1" baseline="30000" smtClean="0"/>
              <a:t>w</a:t>
            </a:r>
            <a:r>
              <a:rPr lang="en-US" baseline="30000" smtClean="0"/>
              <a:t>–1</a:t>
            </a:r>
            <a:endParaRPr lang="en-US" smtClean="0"/>
          </a:p>
          <a:p>
            <a:pPr lvl="2" eaLnBrk="1" hangingPunct="1">
              <a:defRPr/>
            </a:pPr>
            <a:r>
              <a:rPr lang="en-US" smtClean="0"/>
              <a:t>Becomes positive</a:t>
            </a:r>
          </a:p>
          <a:p>
            <a:pPr lvl="2" eaLnBrk="1" hangingPunct="1">
              <a:defRPr/>
            </a:pPr>
            <a:r>
              <a:rPr lang="en-US" smtClean="0"/>
              <a:t>At most once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638800" y="2133600"/>
            <a:ext cx="1681421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30000"/>
              </a:spcBef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TAdd</a:t>
            </a:r>
            <a:r>
              <a:rPr lang="en-US" sz="2400" baseline="-25000" dirty="0">
                <a:solidFill>
                  <a:srgbClr val="000000"/>
                </a:solidFill>
                <a:latin typeface="Calibri" pitchFamily="34" charset="0"/>
              </a:rPr>
              <a:t>4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u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 , </a:t>
            </a: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v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4648200" y="556260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30000"/>
              </a:spcBef>
            </a:pP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7315200" y="502920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30000"/>
              </a:spcBef>
            </a:pP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7391400" y="5562600"/>
            <a:ext cx="89434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solidFill>
                  <a:srgbClr val="000000"/>
                </a:solidFill>
                <a:latin typeface="Calibri" pitchFamily="34" charset="0"/>
              </a:rPr>
              <a:t>PosOver</a:t>
            </a:r>
            <a:endParaRPr lang="en-US" sz="1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1371600"/>
            <a:ext cx="931345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 err="1">
                <a:solidFill>
                  <a:srgbClr val="000000"/>
                </a:solidFill>
                <a:latin typeface="Calibri" pitchFamily="34" charset="0"/>
              </a:rPr>
              <a:t>NegOver</a:t>
            </a:r>
            <a:endParaRPr lang="en-US" sz="16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0250" name="Line 10"/>
          <p:cNvSpPr>
            <a:spLocks noChangeShapeType="1"/>
          </p:cNvSpPr>
          <p:nvPr/>
        </p:nvSpPr>
        <p:spPr bwMode="auto">
          <a:xfrm>
            <a:off x="4038600" y="1752600"/>
            <a:ext cx="838200" cy="175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0251" name="Line 11"/>
          <p:cNvSpPr>
            <a:spLocks noChangeShapeType="1"/>
          </p:cNvSpPr>
          <p:nvPr/>
        </p:nvSpPr>
        <p:spPr bwMode="auto">
          <a:xfrm flipH="1" flipV="1">
            <a:off x="7543800" y="4191000"/>
            <a:ext cx="609600" cy="1295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366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87375"/>
            <a:ext cx="5908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Multiplication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28737"/>
            <a:ext cx="8307388" cy="5224463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dirty="0" smtClean="0"/>
              <a:t>Goal: Computing Product of </a:t>
            </a:r>
            <a:r>
              <a:rPr lang="en-US" b="0" i="1" dirty="0" smtClean="0"/>
              <a:t>w</a:t>
            </a:r>
            <a:r>
              <a:rPr lang="en-US" dirty="0" smtClean="0"/>
              <a:t>-bit numbers </a:t>
            </a:r>
            <a:r>
              <a:rPr lang="en-US" b="0" i="1" dirty="0" smtClean="0"/>
              <a:t>x</a:t>
            </a:r>
            <a:r>
              <a:rPr lang="en-US" dirty="0" smtClean="0"/>
              <a:t>, </a:t>
            </a:r>
            <a:r>
              <a:rPr lang="en-US" b="0" i="1" dirty="0" smtClean="0"/>
              <a:t>y</a:t>
            </a:r>
          </a:p>
          <a:p>
            <a:pPr lvl="1" eaLnBrk="1" hangingPunct="1">
              <a:defRPr/>
            </a:pPr>
            <a:r>
              <a:rPr lang="en-US" dirty="0" smtClean="0"/>
              <a:t>Either signed or unsigned</a:t>
            </a:r>
          </a:p>
          <a:p>
            <a:pPr eaLnBrk="1" hangingPunct="1">
              <a:defRPr/>
            </a:pPr>
            <a:r>
              <a:rPr lang="en-US" dirty="0" smtClean="0"/>
              <a:t>But, exact results can be bigger than </a:t>
            </a:r>
            <a:r>
              <a:rPr lang="en-US" b="0" i="1" dirty="0" err="1" smtClean="0"/>
              <a:t>w</a:t>
            </a:r>
            <a:r>
              <a:rPr lang="en-US" b="0" i="1" dirty="0" smtClean="0"/>
              <a:t> </a:t>
            </a:r>
            <a:r>
              <a:rPr lang="en-US" dirty="0" smtClean="0"/>
              <a:t>bits</a:t>
            </a:r>
            <a:endParaRPr lang="en-US" i="1" dirty="0" smtClean="0"/>
          </a:p>
          <a:p>
            <a:pPr lvl="1" eaLnBrk="1" hangingPunct="1">
              <a:defRPr/>
            </a:pPr>
            <a:r>
              <a:rPr lang="en-US" dirty="0" smtClean="0"/>
              <a:t>Unsigned: up to 2</a:t>
            </a:r>
            <a:r>
              <a:rPr lang="en-US" i="1" dirty="0" smtClean="0"/>
              <a:t>w</a:t>
            </a:r>
            <a:r>
              <a:rPr lang="en-US" dirty="0" smtClean="0"/>
              <a:t> bits</a:t>
            </a:r>
          </a:p>
          <a:p>
            <a:pPr lvl="2">
              <a:defRPr/>
            </a:pPr>
            <a:r>
              <a:rPr lang="en-US" b="0" dirty="0" smtClean="0"/>
              <a:t>Result range: 0 ≤ </a:t>
            </a:r>
            <a:r>
              <a:rPr lang="en-US" b="0" i="1" dirty="0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1)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dirty="0" smtClean="0"/>
              <a:t> –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+1</a:t>
            </a:r>
            <a:r>
              <a:rPr lang="en-US" b="0" dirty="0" smtClean="0"/>
              <a:t> + 1</a:t>
            </a:r>
          </a:p>
          <a:p>
            <a:pPr lvl="1" eaLnBrk="1" hangingPunct="1">
              <a:defRPr/>
            </a:pPr>
            <a:r>
              <a:rPr lang="en-US" dirty="0" smtClean="0"/>
              <a:t>Two’s complement min (negative): Up to 2</a:t>
            </a:r>
            <a:r>
              <a:rPr lang="en-US" i="1" dirty="0" smtClean="0"/>
              <a:t>w</a:t>
            </a:r>
            <a:r>
              <a:rPr lang="en-US" dirty="0" smtClean="0"/>
              <a:t>-1 bits</a:t>
            </a:r>
          </a:p>
          <a:p>
            <a:pPr lvl="2">
              <a:defRPr/>
            </a:pPr>
            <a:r>
              <a:rPr lang="en-US" b="0" dirty="0" smtClean="0"/>
              <a:t>Result range</a:t>
            </a:r>
            <a:r>
              <a:rPr lang="en-US" b="0" i="1" dirty="0" smtClean="0"/>
              <a:t>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 ≥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)*(2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–1)  =  –2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 </a:t>
            </a:r>
            <a:r>
              <a:rPr lang="en-US" b="0" dirty="0" smtClean="0"/>
              <a:t>+ 2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</a:p>
          <a:p>
            <a:pPr lvl="1">
              <a:defRPr/>
            </a:pPr>
            <a:r>
              <a:rPr lang="en-US" dirty="0" smtClean="0"/>
              <a:t>Two’s complement max (positive): Up to 2</a:t>
            </a:r>
            <a:r>
              <a:rPr lang="en-US" i="1" dirty="0" smtClean="0"/>
              <a:t>w</a:t>
            </a:r>
            <a:r>
              <a:rPr lang="en-US" dirty="0" smtClean="0"/>
              <a:t> bits, but only for (</a:t>
            </a:r>
            <a:r>
              <a:rPr lang="en-US" i="1" dirty="0" smtClean="0"/>
              <a:t>TMin</a:t>
            </a:r>
            <a:r>
              <a:rPr lang="en-US" i="1" baseline="-25000" dirty="0" smtClean="0"/>
              <a:t>w</a:t>
            </a:r>
            <a:r>
              <a:rPr lang="en-US" dirty="0" smtClean="0"/>
              <a:t>)</a:t>
            </a:r>
            <a:r>
              <a:rPr lang="en-US" baseline="30000" dirty="0" smtClean="0"/>
              <a:t>2</a:t>
            </a:r>
          </a:p>
          <a:p>
            <a:pPr lvl="2">
              <a:defRPr/>
            </a:pPr>
            <a:r>
              <a:rPr lang="en-US" b="0" dirty="0" smtClean="0"/>
              <a:t>Result range: </a:t>
            </a:r>
            <a:r>
              <a:rPr lang="en-US" b="0" i="1" dirty="0" err="1" smtClean="0"/>
              <a:t>x</a:t>
            </a:r>
            <a:r>
              <a:rPr lang="en-US" b="0" dirty="0" smtClean="0"/>
              <a:t> * </a:t>
            </a:r>
            <a:r>
              <a:rPr lang="en-US" b="0" i="1" dirty="0" smtClean="0"/>
              <a:t>y</a:t>
            </a:r>
            <a:r>
              <a:rPr lang="en-US" b="0" dirty="0" smtClean="0"/>
              <a:t> ≤ (–2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–1</a:t>
            </a:r>
            <a:r>
              <a:rPr lang="en-US" b="0" dirty="0" smtClean="0"/>
              <a:t>) </a:t>
            </a:r>
            <a:r>
              <a:rPr lang="en-US" b="0" baseline="30000" dirty="0" smtClean="0"/>
              <a:t>2</a:t>
            </a:r>
            <a:r>
              <a:rPr lang="en-US" b="0" dirty="0" smtClean="0"/>
              <a:t>  =  2</a:t>
            </a:r>
            <a:r>
              <a:rPr lang="en-US" b="0" baseline="30000" dirty="0" smtClean="0"/>
              <a:t>2</a:t>
            </a:r>
            <a:r>
              <a:rPr lang="en-US" b="0" i="1" baseline="30000" dirty="0" smtClean="0"/>
              <a:t>w</a:t>
            </a:r>
            <a:r>
              <a:rPr lang="en-US" b="0" baseline="30000" dirty="0" smtClean="0"/>
              <a:t>–2</a:t>
            </a:r>
          </a:p>
          <a:p>
            <a:pPr eaLnBrk="1" hangingPunct="1">
              <a:defRPr/>
            </a:pPr>
            <a:r>
              <a:rPr lang="en-US" dirty="0" smtClean="0"/>
              <a:t>So, maintaining exact results…</a:t>
            </a:r>
          </a:p>
          <a:p>
            <a:pPr lvl="1" eaLnBrk="1" hangingPunct="1">
              <a:defRPr/>
            </a:pPr>
            <a:r>
              <a:rPr lang="en-US" dirty="0" smtClean="0"/>
              <a:t>would need to keep expanding word size with each product computed</a:t>
            </a:r>
          </a:p>
          <a:p>
            <a:pPr lvl="1" eaLnBrk="1" hangingPunct="1">
              <a:defRPr/>
            </a:pPr>
            <a:r>
              <a:rPr lang="en-US" dirty="0" smtClean="0"/>
              <a:t>is done in software, if needed</a:t>
            </a:r>
          </a:p>
          <a:p>
            <a:pPr lvl="2">
              <a:defRPr/>
            </a:pPr>
            <a:r>
              <a:rPr lang="en-US" dirty="0" smtClean="0"/>
              <a:t>e.g., by “arbitrary precision” arithmetic packages</a:t>
            </a:r>
          </a:p>
        </p:txBody>
      </p:sp>
    </p:spTree>
    <p:extLst>
      <p:ext uri="{BB962C8B-B14F-4D97-AF65-F5344CB8AC3E}">
        <p14:creationId xmlns:p14="http://schemas.microsoft.com/office/powerpoint/2010/main" val="40717523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Multiplication in C</a:t>
            </a:r>
          </a:p>
        </p:txBody>
      </p:sp>
      <p:sp>
        <p:nvSpPr>
          <p:cNvPr id="158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0350" y="3689350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b="0" smtClean="0"/>
              <a:t>UMult</a:t>
            </a:r>
            <a:r>
              <a:rPr lang="en-US" b="0" i="1" baseline="-25000" smtClean="0"/>
              <a:t>w</a:t>
            </a:r>
            <a:r>
              <a:rPr lang="en-US" b="0" smtClean="0"/>
              <a:t>(</a:t>
            </a:r>
            <a:r>
              <a:rPr lang="en-US" b="0" i="1" smtClean="0"/>
              <a:t>u</a:t>
            </a:r>
            <a:r>
              <a:rPr lang="en-US" b="0" smtClean="0"/>
              <a:t> , </a:t>
            </a:r>
            <a:r>
              <a:rPr lang="en-US" b="0" i="1" smtClean="0"/>
              <a:t>v</a:t>
            </a:r>
            <a:r>
              <a:rPr lang="en-US" b="0" smtClean="0"/>
              <a:t>)	=	</a:t>
            </a:r>
            <a:r>
              <a:rPr lang="en-US" b="0" i="1" smtClean="0"/>
              <a:t>u</a:t>
            </a:r>
            <a:r>
              <a:rPr lang="en-US" b="0" smtClean="0"/>
              <a:t>   · </a:t>
            </a:r>
            <a:r>
              <a:rPr lang="en-US" b="0" i="1" smtClean="0"/>
              <a:t>v</a:t>
            </a:r>
            <a:r>
              <a:rPr lang="en-US" b="0" smtClean="0"/>
              <a:t>  mod 2</a:t>
            </a:r>
            <a:r>
              <a:rPr lang="en-US" b="0" i="1" baseline="30000" smtClean="0"/>
              <a:t>w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24000"/>
            <a:ext cx="2743200" cy="228600"/>
            <a:chOff x="2976" y="816"/>
            <a:chExt cx="1728" cy="144"/>
          </a:xfrm>
        </p:grpSpPr>
        <p:sp>
          <p:nvSpPr>
            <p:cNvPr id="36911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12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13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14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15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16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17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81200"/>
            <a:ext cx="2743200" cy="228600"/>
            <a:chOff x="2976" y="1104"/>
            <a:chExt cx="1728" cy="144"/>
          </a:xfrm>
        </p:grpSpPr>
        <p:sp>
          <p:nvSpPr>
            <p:cNvPr id="36904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05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06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07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08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09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10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sp>
        <p:nvSpPr>
          <p:cNvPr id="36870" name="Rectangle 20"/>
          <p:cNvSpPr>
            <a:spLocks noChangeArrowheads="1"/>
          </p:cNvSpPr>
          <p:nvPr/>
        </p:nvSpPr>
        <p:spPr bwMode="auto">
          <a:xfrm>
            <a:off x="5562600" y="14478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</a:t>
            </a:r>
          </a:p>
        </p:txBody>
      </p:sp>
      <p:sp>
        <p:nvSpPr>
          <p:cNvPr id="36871" name="Rectangle 21"/>
          <p:cNvSpPr>
            <a:spLocks noChangeArrowheads="1"/>
          </p:cNvSpPr>
          <p:nvPr/>
        </p:nvSpPr>
        <p:spPr bwMode="auto">
          <a:xfrm>
            <a:off x="5562600" y="19050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v</a:t>
            </a:r>
          </a:p>
        </p:txBody>
      </p:sp>
      <p:sp>
        <p:nvSpPr>
          <p:cNvPr id="36872" name="Line 22"/>
          <p:cNvSpPr>
            <a:spLocks noChangeShapeType="1"/>
          </p:cNvSpPr>
          <p:nvPr/>
        </p:nvSpPr>
        <p:spPr bwMode="auto">
          <a:xfrm>
            <a:off x="2743200" y="22860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6873" name="Rectangle 23"/>
          <p:cNvSpPr>
            <a:spLocks noChangeArrowheads="1"/>
          </p:cNvSpPr>
          <p:nvPr/>
        </p:nvSpPr>
        <p:spPr bwMode="auto">
          <a:xfrm>
            <a:off x="5181600" y="19050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Arial Narrow" pitchFamily="34" charset="0"/>
              </a:rPr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38400"/>
            <a:ext cx="2743200" cy="228600"/>
            <a:chOff x="2976" y="1392"/>
            <a:chExt cx="1728" cy="144"/>
          </a:xfrm>
        </p:grpSpPr>
        <p:sp>
          <p:nvSpPr>
            <p:cNvPr id="36897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98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99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00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01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02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903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sp>
        <p:nvSpPr>
          <p:cNvPr id="36875" name="Rectangle 32"/>
          <p:cNvSpPr>
            <a:spLocks noChangeArrowheads="1"/>
          </p:cNvSpPr>
          <p:nvPr/>
        </p:nvSpPr>
        <p:spPr bwMode="auto">
          <a:xfrm>
            <a:off x="2857500" y="228600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 </a:t>
            </a: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· </a:t>
            </a: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95600"/>
            <a:ext cx="2743200" cy="228600"/>
            <a:chOff x="2976" y="1392"/>
            <a:chExt cx="1728" cy="144"/>
          </a:xfrm>
        </p:grpSpPr>
        <p:sp>
          <p:nvSpPr>
            <p:cNvPr id="36890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91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92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93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94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95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96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sp>
        <p:nvSpPr>
          <p:cNvPr id="36877" name="Line 41"/>
          <p:cNvSpPr>
            <a:spLocks noChangeShapeType="1"/>
          </p:cNvSpPr>
          <p:nvPr/>
        </p:nvSpPr>
        <p:spPr bwMode="auto">
          <a:xfrm flipV="1">
            <a:off x="2743200" y="2743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36878" name="Text Box 42"/>
          <p:cNvSpPr txBox="1">
            <a:spLocks noChangeArrowheads="1"/>
          </p:cNvSpPr>
          <p:nvPr/>
        </p:nvSpPr>
        <p:spPr bwMode="auto">
          <a:xfrm>
            <a:off x="228600" y="236220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True Product: 2*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 bits</a:t>
            </a:r>
          </a:p>
        </p:txBody>
      </p:sp>
      <p:sp>
        <p:nvSpPr>
          <p:cNvPr id="36879" name="Text Box 43"/>
          <p:cNvSpPr txBox="1">
            <a:spLocks noChangeArrowheads="1"/>
          </p:cNvSpPr>
          <p:nvPr/>
        </p:nvSpPr>
        <p:spPr bwMode="auto">
          <a:xfrm>
            <a:off x="228600" y="16764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Operands: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</a:t>
            </a:r>
          </a:p>
        </p:txBody>
      </p:sp>
      <p:sp>
        <p:nvSpPr>
          <p:cNvPr id="36880" name="Text Box 44"/>
          <p:cNvSpPr txBox="1">
            <a:spLocks noChangeArrowheads="1"/>
          </p:cNvSpPr>
          <p:nvPr/>
        </p:nvSpPr>
        <p:spPr bwMode="auto">
          <a:xfrm>
            <a:off x="228600" y="29718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Discard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</a:t>
            </a:r>
          </a:p>
        </p:txBody>
      </p:sp>
      <p:sp>
        <p:nvSpPr>
          <p:cNvPr id="36881" name="Rectangle 45"/>
          <p:cNvSpPr>
            <a:spLocks noChangeArrowheads="1"/>
          </p:cNvSpPr>
          <p:nvPr/>
        </p:nvSpPr>
        <p:spPr bwMode="auto">
          <a:xfrm>
            <a:off x="4584700" y="2743200"/>
            <a:ext cx="14351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UMult</a:t>
            </a:r>
            <a:r>
              <a:rPr lang="en-US" sz="2400" b="0" i="1" baseline="-25000">
                <a:solidFill>
                  <a:srgbClr val="000000"/>
                </a:solidFill>
                <a:latin typeface="Times" pitchFamily="18" charset="0"/>
              </a:rPr>
              <a:t>w</a:t>
            </a: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(</a:t>
            </a: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</a:t>
            </a: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 , </a:t>
            </a: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v</a:t>
            </a: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38400"/>
            <a:ext cx="2743200" cy="228600"/>
            <a:chOff x="2976" y="1392"/>
            <a:chExt cx="1728" cy="144"/>
          </a:xfrm>
          <a:solidFill>
            <a:schemeClr val="accent2">
              <a:lumMod val="40000"/>
              <a:lumOff val="60000"/>
            </a:schemeClr>
          </a:solidFill>
        </p:grpSpPr>
        <p:sp>
          <p:nvSpPr>
            <p:cNvPr id="36883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84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85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86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87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88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36889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grpFill/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065071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587375"/>
            <a:ext cx="7686675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Signed Multiplication in C</a:t>
            </a:r>
          </a:p>
        </p:txBody>
      </p:sp>
      <p:sp>
        <p:nvSpPr>
          <p:cNvPr id="191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6550" y="3690937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Standard Multiplication Function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Ignores high order </a:t>
            </a:r>
            <a:r>
              <a:rPr lang="en-US" b="0" i="1" smtClean="0"/>
              <a:t>w</a:t>
            </a:r>
            <a:r>
              <a:rPr lang="en-US" smtClean="0"/>
              <a:t> bits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Some of which are different for signed vs. unsigned multiplication</a:t>
            </a:r>
          </a:p>
          <a:p>
            <a:pPr lvl="1" eaLnBrk="1" hangingPunct="1">
              <a:tabLst>
                <a:tab pos="1828800" algn="l"/>
                <a:tab pos="2286000" algn="l"/>
                <a:tab pos="3035300" algn="l"/>
                <a:tab pos="3429000" algn="l"/>
              </a:tabLst>
              <a:defRPr/>
            </a:pPr>
            <a:r>
              <a:rPr lang="en-US" smtClean="0"/>
              <a:t>Lower bits are the same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172200" y="1504890"/>
            <a:ext cx="2743200" cy="228600"/>
            <a:chOff x="2976" y="816"/>
            <a:chExt cx="1728" cy="144"/>
          </a:xfrm>
        </p:grpSpPr>
        <p:sp>
          <p:nvSpPr>
            <p:cNvPr id="41007" name="Rectangle 5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08" name="Rectangle 6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09" name="Rectangle 7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10" name="Rectangle 8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11" name="Rectangle 9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12" name="Rectangle 10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13" name="Rectangle 11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6172200" y="1962090"/>
            <a:ext cx="2743200" cy="228600"/>
            <a:chOff x="2976" y="1104"/>
            <a:chExt cx="1728" cy="144"/>
          </a:xfrm>
        </p:grpSpPr>
        <p:sp>
          <p:nvSpPr>
            <p:cNvPr id="41000" name="Rectangle 13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01" name="Rectangle 14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02" name="Rectangle 15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03" name="Rectangle 16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04" name="Rectangle 17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05" name="Rectangle 18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1006" name="Rectangle 19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sp>
        <p:nvSpPr>
          <p:cNvPr id="40966" name="Rectangle 20"/>
          <p:cNvSpPr>
            <a:spLocks noChangeArrowheads="1"/>
          </p:cNvSpPr>
          <p:nvPr/>
        </p:nvSpPr>
        <p:spPr bwMode="auto">
          <a:xfrm>
            <a:off x="5562600" y="142869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</a:t>
            </a:r>
          </a:p>
        </p:txBody>
      </p:sp>
      <p:sp>
        <p:nvSpPr>
          <p:cNvPr id="40967" name="Rectangle 21"/>
          <p:cNvSpPr>
            <a:spLocks noChangeArrowheads="1"/>
          </p:cNvSpPr>
          <p:nvPr/>
        </p:nvSpPr>
        <p:spPr bwMode="auto">
          <a:xfrm>
            <a:off x="5562600" y="188589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v</a:t>
            </a:r>
          </a:p>
        </p:txBody>
      </p:sp>
      <p:sp>
        <p:nvSpPr>
          <p:cNvPr id="40968" name="Line 22"/>
          <p:cNvSpPr>
            <a:spLocks noChangeShapeType="1"/>
          </p:cNvSpPr>
          <p:nvPr/>
        </p:nvSpPr>
        <p:spPr bwMode="auto">
          <a:xfrm>
            <a:off x="2743200" y="22668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0969" name="Rectangle 23"/>
          <p:cNvSpPr>
            <a:spLocks noChangeArrowheads="1"/>
          </p:cNvSpPr>
          <p:nvPr/>
        </p:nvSpPr>
        <p:spPr bwMode="auto">
          <a:xfrm>
            <a:off x="5181600" y="188589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Arial Narrow" pitchFamily="34" charset="0"/>
              </a:rPr>
              <a:t>*</a:t>
            </a: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172200" y="2419290"/>
            <a:ext cx="2743200" cy="228600"/>
            <a:chOff x="2976" y="1392"/>
            <a:chExt cx="1728" cy="144"/>
          </a:xfrm>
        </p:grpSpPr>
        <p:sp>
          <p:nvSpPr>
            <p:cNvPr id="40993" name="Rectangle 25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94" name="Rectangle 26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95" name="Rectangle 27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96" name="Rectangle 28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97" name="Rectangle 29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98" name="Rectangle 30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99" name="Rectangle 31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sp>
        <p:nvSpPr>
          <p:cNvPr id="40971" name="Rectangle 32"/>
          <p:cNvSpPr>
            <a:spLocks noChangeArrowheads="1"/>
          </p:cNvSpPr>
          <p:nvPr/>
        </p:nvSpPr>
        <p:spPr bwMode="auto">
          <a:xfrm>
            <a:off x="2857500" y="2266890"/>
            <a:ext cx="5715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 </a:t>
            </a: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· </a:t>
            </a: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v</a:t>
            </a:r>
          </a:p>
        </p:txBody>
      </p: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172200" y="2876490"/>
            <a:ext cx="2743200" cy="228600"/>
            <a:chOff x="2976" y="1392"/>
            <a:chExt cx="1728" cy="144"/>
          </a:xfrm>
        </p:grpSpPr>
        <p:sp>
          <p:nvSpPr>
            <p:cNvPr id="40986" name="Rectangle 34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87" name="Rectangle 35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88" name="Rectangle 36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89" name="Rectangle 37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90" name="Rectangle 38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91" name="Rectangle 39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92" name="Rectangle 40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sp>
        <p:nvSpPr>
          <p:cNvPr id="40973" name="Line 41"/>
          <p:cNvSpPr>
            <a:spLocks noChangeShapeType="1"/>
          </p:cNvSpPr>
          <p:nvPr/>
        </p:nvSpPr>
        <p:spPr bwMode="auto">
          <a:xfrm flipV="1">
            <a:off x="2743200" y="272409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0974" name="Text Box 42"/>
          <p:cNvSpPr txBox="1">
            <a:spLocks noChangeArrowheads="1"/>
          </p:cNvSpPr>
          <p:nvPr/>
        </p:nvSpPr>
        <p:spPr bwMode="auto">
          <a:xfrm>
            <a:off x="228600" y="2343090"/>
            <a:ext cx="2586798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True Product: 2*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 bits</a:t>
            </a:r>
          </a:p>
        </p:txBody>
      </p:sp>
      <p:sp>
        <p:nvSpPr>
          <p:cNvPr id="40975" name="Text Box 43"/>
          <p:cNvSpPr txBox="1">
            <a:spLocks noChangeArrowheads="1"/>
          </p:cNvSpPr>
          <p:nvPr/>
        </p:nvSpPr>
        <p:spPr bwMode="auto">
          <a:xfrm>
            <a:off x="228600" y="165729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Operands: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</a:t>
            </a:r>
          </a:p>
        </p:txBody>
      </p:sp>
      <p:sp>
        <p:nvSpPr>
          <p:cNvPr id="40976" name="Text Box 44"/>
          <p:cNvSpPr txBox="1">
            <a:spLocks noChangeArrowheads="1"/>
          </p:cNvSpPr>
          <p:nvPr/>
        </p:nvSpPr>
        <p:spPr bwMode="auto">
          <a:xfrm>
            <a:off x="228600" y="295269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Discard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</a:t>
            </a:r>
          </a:p>
        </p:txBody>
      </p:sp>
      <p:sp>
        <p:nvSpPr>
          <p:cNvPr id="40977" name="Rectangle 45"/>
          <p:cNvSpPr>
            <a:spLocks noChangeArrowheads="1"/>
          </p:cNvSpPr>
          <p:nvPr/>
        </p:nvSpPr>
        <p:spPr bwMode="auto">
          <a:xfrm>
            <a:off x="4648200" y="2724090"/>
            <a:ext cx="14097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 dirty="0" err="1">
                <a:solidFill>
                  <a:srgbClr val="000000"/>
                </a:solidFill>
                <a:latin typeface="Times" pitchFamily="18" charset="0"/>
              </a:rPr>
              <a:t>TMult</a:t>
            </a:r>
            <a:r>
              <a:rPr lang="en-US" sz="2400" b="0" i="1" baseline="-25000" dirty="0" err="1">
                <a:solidFill>
                  <a:srgbClr val="000000"/>
                </a:solidFill>
                <a:latin typeface="Times" pitchFamily="18" charset="0"/>
              </a:rPr>
              <a:t>w</a:t>
            </a:r>
            <a:r>
              <a:rPr lang="en-US" sz="2400" b="0" dirty="0">
                <a:solidFill>
                  <a:srgbClr val="000000"/>
                </a:solidFill>
                <a:latin typeface="Times" pitchFamily="18" charset="0"/>
              </a:rPr>
              <a:t>(</a:t>
            </a:r>
            <a:r>
              <a:rPr lang="en-US" sz="2400" b="0" i="1" dirty="0">
                <a:solidFill>
                  <a:srgbClr val="000000"/>
                </a:solidFill>
                <a:latin typeface="Times" pitchFamily="18" charset="0"/>
              </a:rPr>
              <a:t>u</a:t>
            </a:r>
            <a:r>
              <a:rPr lang="en-US" sz="2400" b="0" dirty="0">
                <a:solidFill>
                  <a:srgbClr val="000000"/>
                </a:solidFill>
                <a:latin typeface="Times" pitchFamily="18" charset="0"/>
              </a:rPr>
              <a:t> , </a:t>
            </a:r>
            <a:r>
              <a:rPr lang="en-US" sz="2400" b="0" i="1" dirty="0">
                <a:solidFill>
                  <a:srgbClr val="000000"/>
                </a:solidFill>
                <a:latin typeface="Times" pitchFamily="18" charset="0"/>
              </a:rPr>
              <a:t>v</a:t>
            </a:r>
            <a:r>
              <a:rPr lang="en-US" sz="2400" b="0" dirty="0">
                <a:solidFill>
                  <a:srgbClr val="000000"/>
                </a:solidFill>
                <a:latin typeface="Times" pitchFamily="18" charset="0"/>
              </a:rPr>
              <a:t>)</a:t>
            </a:r>
          </a:p>
        </p:txBody>
      </p:sp>
      <p:grpSp>
        <p:nvGrpSpPr>
          <p:cNvPr id="6" name="Group 46"/>
          <p:cNvGrpSpPr>
            <a:grpSpLocks/>
          </p:cNvGrpSpPr>
          <p:nvPr/>
        </p:nvGrpSpPr>
        <p:grpSpPr bwMode="auto">
          <a:xfrm>
            <a:off x="3429000" y="2419290"/>
            <a:ext cx="2743200" cy="228600"/>
            <a:chOff x="2976" y="1392"/>
            <a:chExt cx="1728" cy="144"/>
          </a:xfrm>
        </p:grpSpPr>
        <p:sp>
          <p:nvSpPr>
            <p:cNvPr id="40979" name="Rectangle 4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80" name="Rectangle 4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81" name="Rectangle 4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82" name="Rectangle 5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83" name="Rectangle 5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84" name="Rectangle 5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40985" name="Rectangle 5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479675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69912"/>
            <a:ext cx="73993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Power-of-2 Multiply with Shift</a:t>
            </a:r>
          </a:p>
        </p:txBody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875" y="1352550"/>
            <a:ext cx="7896225" cy="4972050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Operation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k</a:t>
            </a:r>
            <a:r>
              <a:rPr lang="en-US" b="1" dirty="0" smtClean="0"/>
              <a:t> </a:t>
            </a:r>
            <a:r>
              <a:rPr lang="en-US" dirty="0" smtClean="0"/>
              <a:t>gives </a:t>
            </a:r>
            <a:r>
              <a:rPr lang="en-US" b="1" dirty="0" smtClean="0">
                <a:latin typeface="Courier New" pitchFamily="49" charset="0"/>
              </a:rPr>
              <a:t>u *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Both signed and unsigned</a:t>
            </a:r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endParaRPr lang="en-US" dirty="0" smtClean="0"/>
          </a:p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Examples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&lt;&lt; 3	==	u * 8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(u &lt;&lt; 5) – (u &lt;&lt; 3)	==	u * 24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Most machines shift and add faster than multiply</a:t>
            </a:r>
          </a:p>
          <a:p>
            <a:pPr lvl="2" eaLnBrk="1" hangingPunct="1">
              <a:tabLst>
                <a:tab pos="2971800" algn="l"/>
              </a:tabLst>
              <a:defRPr/>
            </a:pPr>
            <a:r>
              <a:rPr lang="en-US" dirty="0" smtClean="0"/>
              <a:t>Compiler generates this code automatically</a:t>
            </a:r>
          </a:p>
          <a:p>
            <a:pPr lvl="1" eaLnBrk="1" hangingPunct="1">
              <a:tabLst>
                <a:tab pos="2971800" algn="l"/>
              </a:tabLst>
              <a:defRPr/>
            </a:pPr>
            <a:endParaRPr lang="en-US" dirty="0" smtClean="0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5943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2000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1989" name="Rectangle 5"/>
          <p:cNvSpPr>
            <a:spLocks noChangeArrowheads="1"/>
          </p:cNvSpPr>
          <p:nvPr/>
        </p:nvSpPr>
        <p:spPr bwMode="auto">
          <a:xfrm>
            <a:off x="6172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2000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64008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2000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1991" name="Rectangle 7"/>
          <p:cNvSpPr>
            <a:spLocks noChangeArrowheads="1"/>
          </p:cNvSpPr>
          <p:nvPr/>
        </p:nvSpPr>
        <p:spPr bwMode="auto">
          <a:xfrm>
            <a:off x="80010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2000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82296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2000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8458200" y="25146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2000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6629400" y="2514600"/>
            <a:ext cx="1371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0">
                <a:solidFill>
                  <a:srgbClr val="000000"/>
                </a:solidFill>
                <a:latin typeface="Calibri"/>
                <a:cs typeface="Calibri"/>
              </a:rPr>
              <a:t>• • •</a:t>
            </a:r>
          </a:p>
        </p:txBody>
      </p:sp>
      <p:sp>
        <p:nvSpPr>
          <p:cNvPr id="41995" name="Rectangle 11"/>
          <p:cNvSpPr>
            <a:spLocks noChangeArrowheads="1"/>
          </p:cNvSpPr>
          <p:nvPr/>
        </p:nvSpPr>
        <p:spPr bwMode="auto">
          <a:xfrm>
            <a:off x="5943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1996" name="Rectangle 12"/>
          <p:cNvSpPr>
            <a:spLocks noChangeArrowheads="1"/>
          </p:cNvSpPr>
          <p:nvPr/>
        </p:nvSpPr>
        <p:spPr bwMode="auto">
          <a:xfrm>
            <a:off x="68580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1997" name="Rectangle 13"/>
          <p:cNvSpPr>
            <a:spLocks noChangeArrowheads="1"/>
          </p:cNvSpPr>
          <p:nvPr/>
        </p:nvSpPr>
        <p:spPr bwMode="auto">
          <a:xfrm>
            <a:off x="7086600" y="29718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/>
                <a:cs typeface="Calibri"/>
              </a:rPr>
              <a:t>1</a:t>
            </a:r>
          </a:p>
        </p:txBody>
      </p:sp>
      <p:sp>
        <p:nvSpPr>
          <p:cNvPr id="41998" name="Rectangle 14"/>
          <p:cNvSpPr>
            <a:spLocks noChangeArrowheads="1"/>
          </p:cNvSpPr>
          <p:nvPr/>
        </p:nvSpPr>
        <p:spPr bwMode="auto">
          <a:xfrm>
            <a:off x="7315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1999" name="Rectangle 15"/>
          <p:cNvSpPr>
            <a:spLocks noChangeArrowheads="1"/>
          </p:cNvSpPr>
          <p:nvPr/>
        </p:nvSpPr>
        <p:spPr bwMode="auto">
          <a:xfrm>
            <a:off x="82296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2000" name="Rectangle 16"/>
          <p:cNvSpPr>
            <a:spLocks noChangeArrowheads="1"/>
          </p:cNvSpPr>
          <p:nvPr/>
        </p:nvSpPr>
        <p:spPr bwMode="auto">
          <a:xfrm>
            <a:off x="8458200" y="29718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61722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5334000" y="2438400"/>
            <a:ext cx="2984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5334000" y="2895600"/>
            <a:ext cx="36671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2</a:t>
            </a:r>
            <a:r>
              <a:rPr lang="en-US" sz="2400" b="0" i="1" baseline="30000">
                <a:solidFill>
                  <a:srgbClr val="000000"/>
                </a:solidFill>
                <a:latin typeface="Times" pitchFamily="18" charset="0"/>
              </a:rPr>
              <a:t>k</a:t>
            </a:r>
            <a:endParaRPr lang="en-US" sz="2400" b="0" i="1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2514600" y="3276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2005" name="Rectangle 21"/>
          <p:cNvSpPr>
            <a:spLocks noChangeArrowheads="1"/>
          </p:cNvSpPr>
          <p:nvPr/>
        </p:nvSpPr>
        <p:spPr bwMode="auto">
          <a:xfrm>
            <a:off x="4953000" y="2895600"/>
            <a:ext cx="320675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Arial Narrow" pitchFamily="34" charset="0"/>
              </a:rPr>
              <a:t>*</a:t>
            </a:r>
          </a:p>
        </p:txBody>
      </p:sp>
      <p:sp>
        <p:nvSpPr>
          <p:cNvPr id="42006" name="Rectangle 22"/>
          <p:cNvSpPr>
            <a:spLocks noChangeArrowheads="1"/>
          </p:cNvSpPr>
          <p:nvPr/>
        </p:nvSpPr>
        <p:spPr bwMode="auto">
          <a:xfrm>
            <a:off x="3886200" y="3276600"/>
            <a:ext cx="652463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 </a:t>
            </a: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· 2</a:t>
            </a:r>
            <a:r>
              <a:rPr lang="en-US" sz="2400" b="0" i="1" baseline="30000">
                <a:solidFill>
                  <a:srgbClr val="000000"/>
                </a:solidFill>
                <a:latin typeface="Times" pitchFamily="18" charset="0"/>
              </a:rPr>
              <a:t>k</a:t>
            </a:r>
            <a:endParaRPr lang="en-US" sz="2400" b="0" i="1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2514600" y="37338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42008" name="Text Box 24"/>
          <p:cNvSpPr txBox="1">
            <a:spLocks noChangeArrowheads="1"/>
          </p:cNvSpPr>
          <p:nvPr/>
        </p:nvSpPr>
        <p:spPr bwMode="auto">
          <a:xfrm>
            <a:off x="990600" y="3352800"/>
            <a:ext cx="2573974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True Product: </a:t>
            </a:r>
            <a:r>
              <a:rPr lang="en-US" sz="2000" b="0" i="1" dirty="0" err="1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 err="1">
                <a:solidFill>
                  <a:srgbClr val="000000"/>
                </a:solidFill>
                <a:latin typeface="Calibri" pitchFamily="34" charset="0"/>
              </a:rPr>
              <a:t>+</a:t>
            </a:r>
            <a:r>
              <a:rPr lang="en-US" sz="2000" b="0" i="1" dirty="0" err="1">
                <a:solidFill>
                  <a:srgbClr val="000000"/>
                </a:solidFill>
                <a:latin typeface="Calibri" pitchFamily="34" charset="0"/>
              </a:rPr>
              <a:t>k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 bits</a:t>
            </a:r>
          </a:p>
        </p:txBody>
      </p:sp>
      <p:sp>
        <p:nvSpPr>
          <p:cNvPr id="42009" name="Text Box 25"/>
          <p:cNvSpPr txBox="1">
            <a:spLocks noChangeArrowheads="1"/>
          </p:cNvSpPr>
          <p:nvPr/>
        </p:nvSpPr>
        <p:spPr bwMode="auto">
          <a:xfrm>
            <a:off x="990600" y="26670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Operands: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</a:t>
            </a:r>
          </a:p>
        </p:txBody>
      </p:sp>
      <p:sp>
        <p:nvSpPr>
          <p:cNvPr id="42010" name="Text Box 26"/>
          <p:cNvSpPr txBox="1">
            <a:spLocks noChangeArrowheads="1"/>
          </p:cNvSpPr>
          <p:nvPr/>
        </p:nvSpPr>
        <p:spPr bwMode="auto">
          <a:xfrm>
            <a:off x="990600" y="3795712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Discard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</a:t>
            </a:r>
          </a:p>
        </p:txBody>
      </p:sp>
      <p:sp>
        <p:nvSpPr>
          <p:cNvPr id="42011" name="Rectangle 27"/>
          <p:cNvSpPr>
            <a:spLocks noChangeArrowheads="1"/>
          </p:cNvSpPr>
          <p:nvPr/>
        </p:nvSpPr>
        <p:spPr bwMode="auto">
          <a:xfrm>
            <a:off x="4383692" y="3795712"/>
            <a:ext cx="138210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>
                <a:solidFill>
                  <a:srgbClr val="000000"/>
                </a:solidFill>
                <a:latin typeface="Times" pitchFamily="18" charset="0"/>
              </a:rPr>
              <a:t>UMult</a:t>
            </a:r>
            <a:r>
              <a:rPr lang="en-US" sz="1600" b="0" i="1" baseline="-25000">
                <a:solidFill>
                  <a:srgbClr val="000000"/>
                </a:solidFill>
                <a:latin typeface="Times" pitchFamily="18" charset="0"/>
              </a:rPr>
              <a:t>w</a:t>
            </a:r>
            <a:r>
              <a:rPr lang="en-US" sz="1600" b="0">
                <a:solidFill>
                  <a:srgbClr val="000000"/>
                </a:solidFill>
                <a:latin typeface="Times" pitchFamily="18" charset="0"/>
              </a:rPr>
              <a:t>(</a:t>
            </a:r>
            <a:r>
              <a:rPr lang="en-US" sz="1600" b="0" i="1">
                <a:solidFill>
                  <a:srgbClr val="000000"/>
                </a:solidFill>
                <a:latin typeface="Times" pitchFamily="18" charset="0"/>
              </a:rPr>
              <a:t>u</a:t>
            </a:r>
            <a:r>
              <a:rPr lang="en-US" sz="1600" b="0">
                <a:solidFill>
                  <a:srgbClr val="000000"/>
                </a:solidFill>
                <a:latin typeface="Times" pitchFamily="18" charset="0"/>
              </a:rPr>
              <a:t> , 2</a:t>
            </a:r>
            <a:r>
              <a:rPr lang="en-US" sz="1600" b="0" i="1" baseline="30000">
                <a:solidFill>
                  <a:srgbClr val="000000"/>
                </a:solidFill>
                <a:latin typeface="Times" pitchFamily="18" charset="0"/>
              </a:rPr>
              <a:t>k</a:t>
            </a:r>
            <a:r>
              <a:rPr lang="en-US" sz="1600" b="0">
                <a:solidFill>
                  <a:srgbClr val="000000"/>
                </a:solidFill>
                <a:latin typeface="Times" pitchFamily="18" charset="0"/>
              </a:rPr>
              <a:t>)</a:t>
            </a:r>
          </a:p>
        </p:txBody>
      </p:sp>
      <p:sp>
        <p:nvSpPr>
          <p:cNvPr id="42012" name="Rectangle 28"/>
          <p:cNvSpPr>
            <a:spLocks noChangeArrowheads="1"/>
          </p:cNvSpPr>
          <p:nvPr/>
        </p:nvSpPr>
        <p:spPr bwMode="auto">
          <a:xfrm>
            <a:off x="7543800" y="29718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sp>
        <p:nvSpPr>
          <p:cNvPr id="42013" name="Rectangle 29"/>
          <p:cNvSpPr>
            <a:spLocks noChangeArrowheads="1"/>
          </p:cNvSpPr>
          <p:nvPr/>
        </p:nvSpPr>
        <p:spPr bwMode="auto">
          <a:xfrm>
            <a:off x="7105650" y="2057400"/>
            <a:ext cx="28575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k</a:t>
            </a:r>
          </a:p>
        </p:txBody>
      </p:sp>
      <p:grpSp>
        <p:nvGrpSpPr>
          <p:cNvPr id="2" name="Group 30"/>
          <p:cNvGrpSpPr>
            <a:grpSpLocks/>
          </p:cNvGrpSpPr>
          <p:nvPr/>
        </p:nvGrpSpPr>
        <p:grpSpPr bwMode="auto">
          <a:xfrm>
            <a:off x="4572000" y="3429000"/>
            <a:ext cx="2743200" cy="228600"/>
            <a:chOff x="2976" y="816"/>
            <a:chExt cx="1728" cy="144"/>
          </a:xfrm>
        </p:grpSpPr>
        <p:sp>
          <p:nvSpPr>
            <p:cNvPr id="42028" name="Rectangle 31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000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42029" name="Rectangle 32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000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42030" name="Rectangle 33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000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42031" name="Rectangle 34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000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42032" name="Rectangle 35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000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42033" name="Rectangle 36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000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42034" name="Rectangle 37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0" dirty="0">
                  <a:solidFill>
                    <a:srgbClr val="000000"/>
                  </a:solidFill>
                  <a:latin typeface="Calibri"/>
                  <a:cs typeface="Calibri"/>
                </a:rPr>
                <a:t>• • •</a:t>
              </a:r>
            </a:p>
          </p:txBody>
        </p:sp>
      </p:grpSp>
      <p:sp>
        <p:nvSpPr>
          <p:cNvPr id="42015" name="Rectangle 38"/>
          <p:cNvSpPr>
            <a:spLocks noChangeArrowheads="1"/>
          </p:cNvSpPr>
          <p:nvPr/>
        </p:nvSpPr>
        <p:spPr bwMode="auto">
          <a:xfrm>
            <a:off x="7315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2016" name="Rectangle 39"/>
          <p:cNvSpPr>
            <a:spLocks noChangeArrowheads="1"/>
          </p:cNvSpPr>
          <p:nvPr/>
        </p:nvSpPr>
        <p:spPr bwMode="auto">
          <a:xfrm>
            <a:off x="82296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2017" name="Rectangle 40"/>
          <p:cNvSpPr>
            <a:spLocks noChangeArrowheads="1"/>
          </p:cNvSpPr>
          <p:nvPr/>
        </p:nvSpPr>
        <p:spPr bwMode="auto">
          <a:xfrm>
            <a:off x="8458200" y="3429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2018" name="Rectangle 41"/>
          <p:cNvSpPr>
            <a:spLocks noChangeArrowheads="1"/>
          </p:cNvSpPr>
          <p:nvPr/>
        </p:nvSpPr>
        <p:spPr bwMode="auto">
          <a:xfrm>
            <a:off x="7543800" y="3429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sp>
        <p:nvSpPr>
          <p:cNvPr id="42019" name="Rectangle 42"/>
          <p:cNvSpPr>
            <a:spLocks noChangeArrowheads="1"/>
          </p:cNvSpPr>
          <p:nvPr/>
        </p:nvSpPr>
        <p:spPr bwMode="auto">
          <a:xfrm>
            <a:off x="4398197" y="4066758"/>
            <a:ext cx="1359667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1600" b="0" dirty="0" err="1">
                <a:solidFill>
                  <a:srgbClr val="000000"/>
                </a:solidFill>
                <a:latin typeface="Times" pitchFamily="18" charset="0"/>
              </a:rPr>
              <a:t>TMult</a:t>
            </a:r>
            <a:r>
              <a:rPr lang="en-US" sz="1600" b="0" i="1" baseline="-25000" dirty="0" err="1">
                <a:solidFill>
                  <a:srgbClr val="000000"/>
                </a:solidFill>
                <a:latin typeface="Times" pitchFamily="18" charset="0"/>
              </a:rPr>
              <a:t>w</a:t>
            </a:r>
            <a:r>
              <a:rPr lang="en-US" sz="1600" b="0" dirty="0">
                <a:solidFill>
                  <a:srgbClr val="000000"/>
                </a:solidFill>
                <a:latin typeface="Times" pitchFamily="18" charset="0"/>
              </a:rPr>
              <a:t>(</a:t>
            </a:r>
            <a:r>
              <a:rPr lang="en-US" sz="1600" b="0" i="1" dirty="0">
                <a:solidFill>
                  <a:srgbClr val="000000"/>
                </a:solidFill>
                <a:latin typeface="Times" pitchFamily="18" charset="0"/>
              </a:rPr>
              <a:t>u</a:t>
            </a:r>
            <a:r>
              <a:rPr lang="en-US" sz="1600" b="0" dirty="0">
                <a:solidFill>
                  <a:srgbClr val="000000"/>
                </a:solidFill>
                <a:latin typeface="Times" pitchFamily="18" charset="0"/>
              </a:rPr>
              <a:t> , 2</a:t>
            </a:r>
            <a:r>
              <a:rPr lang="en-US" sz="1600" b="0" i="1" baseline="30000" dirty="0">
                <a:solidFill>
                  <a:srgbClr val="000000"/>
                </a:solidFill>
                <a:latin typeface="Times" pitchFamily="18" charset="0"/>
              </a:rPr>
              <a:t>k</a:t>
            </a:r>
            <a:r>
              <a:rPr lang="en-US" sz="1600" b="0" dirty="0">
                <a:solidFill>
                  <a:srgbClr val="000000"/>
                </a:solidFill>
                <a:latin typeface="Times" pitchFamily="18" charset="0"/>
              </a:rPr>
              <a:t>)</a:t>
            </a:r>
          </a:p>
        </p:txBody>
      </p:sp>
      <p:sp>
        <p:nvSpPr>
          <p:cNvPr id="42020" name="Rectangle 43"/>
          <p:cNvSpPr>
            <a:spLocks noChangeArrowheads="1"/>
          </p:cNvSpPr>
          <p:nvPr/>
        </p:nvSpPr>
        <p:spPr bwMode="auto">
          <a:xfrm>
            <a:off x="7315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2021" name="Rectangle 44"/>
          <p:cNvSpPr>
            <a:spLocks noChangeArrowheads="1"/>
          </p:cNvSpPr>
          <p:nvPr/>
        </p:nvSpPr>
        <p:spPr bwMode="auto">
          <a:xfrm>
            <a:off x="82296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2022" name="Rectangle 45"/>
          <p:cNvSpPr>
            <a:spLocks noChangeArrowheads="1"/>
          </p:cNvSpPr>
          <p:nvPr/>
        </p:nvSpPr>
        <p:spPr bwMode="auto">
          <a:xfrm>
            <a:off x="8458200" y="38862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42023" name="Rectangle 46"/>
          <p:cNvSpPr>
            <a:spLocks noChangeArrowheads="1"/>
          </p:cNvSpPr>
          <p:nvPr/>
        </p:nvSpPr>
        <p:spPr bwMode="auto">
          <a:xfrm>
            <a:off x="7543800" y="38862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sp>
        <p:nvSpPr>
          <p:cNvPr id="42024" name="Rectangle 47"/>
          <p:cNvSpPr>
            <a:spLocks noChangeArrowheads="1"/>
          </p:cNvSpPr>
          <p:nvPr/>
        </p:nvSpPr>
        <p:spPr bwMode="auto">
          <a:xfrm>
            <a:off x="66294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2025" name="Rectangle 48"/>
          <p:cNvSpPr>
            <a:spLocks noChangeArrowheads="1"/>
          </p:cNvSpPr>
          <p:nvPr/>
        </p:nvSpPr>
        <p:spPr bwMode="auto">
          <a:xfrm>
            <a:off x="68580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2026" name="Rectangle 49"/>
          <p:cNvSpPr>
            <a:spLocks noChangeArrowheads="1"/>
          </p:cNvSpPr>
          <p:nvPr/>
        </p:nvSpPr>
        <p:spPr bwMode="auto">
          <a:xfrm>
            <a:off x="7086600" y="3886200"/>
            <a:ext cx="2286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42027" name="Rectangle 50"/>
          <p:cNvSpPr>
            <a:spLocks noChangeArrowheads="1"/>
          </p:cNvSpPr>
          <p:nvPr/>
        </p:nvSpPr>
        <p:spPr bwMode="auto">
          <a:xfrm>
            <a:off x="5943600" y="3886200"/>
            <a:ext cx="685800" cy="228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</p:spTree>
    <p:extLst>
      <p:ext uri="{BB962C8B-B14F-4D97-AF65-F5344CB8AC3E}">
        <p14:creationId xmlns:p14="http://schemas.microsoft.com/office/powerpoint/2010/main" val="31915100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6" grpId="0"/>
      <p:bldP spid="42007" grpId="0" animBg="1"/>
      <p:bldP spid="42007" grpId="1" animBg="1"/>
      <p:bldP spid="42008" grpId="0"/>
      <p:bldP spid="42010" grpId="0"/>
      <p:bldP spid="42011" grpId="0"/>
      <p:bldP spid="42015" grpId="0" animBg="1"/>
      <p:bldP spid="42016" grpId="0" animBg="1"/>
      <p:bldP spid="42017" grpId="0" animBg="1"/>
      <p:bldP spid="42018" grpId="0" animBg="1"/>
      <p:bldP spid="42019" grpId="0"/>
      <p:bldP spid="42020" grpId="0" animBg="1"/>
      <p:bldP spid="42021" grpId="0" animBg="1"/>
      <p:bldP spid="42022" grpId="0" animBg="1"/>
      <p:bldP spid="42023" grpId="0" animBg="1"/>
      <p:bldP spid="42024" grpId="0" animBg="1"/>
      <p:bldP spid="42025" grpId="0" animBg="1"/>
      <p:bldP spid="42026" grpId="0" animBg="1"/>
      <p:bldP spid="4202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382000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Unsigned Power-of-2 Divide with Shift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20788"/>
            <a:ext cx="8307387" cy="1268412"/>
          </a:xfrm>
        </p:spPr>
        <p:txBody>
          <a:bodyPr/>
          <a:lstStyle/>
          <a:p>
            <a:pPr eaLnBrk="1" hangingPunct="1">
              <a:tabLst>
                <a:tab pos="2971800" algn="l"/>
              </a:tabLst>
              <a:defRPr/>
            </a:pPr>
            <a:r>
              <a:rPr lang="en-US" dirty="0" smtClean="0"/>
              <a:t>Quotient of Unsigned by Power of 2</a:t>
            </a:r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b="1" dirty="0" smtClean="0">
                <a:latin typeface="Courier New" pitchFamily="49" charset="0"/>
              </a:rPr>
              <a:t>u &gt;&gt; k</a:t>
            </a:r>
            <a:r>
              <a:rPr lang="en-US" b="1" dirty="0" smtClean="0"/>
              <a:t> </a:t>
            </a:r>
            <a:r>
              <a:rPr lang="en-US" dirty="0" smtClean="0"/>
              <a:t>gives  </a:t>
            </a:r>
            <a:r>
              <a:rPr lang="en-US" b="1" dirty="0" smtClean="0">
                <a:sym typeface="Symbol" pitchFamily="18" charset="2"/>
              </a:rPr>
              <a:t> </a:t>
            </a:r>
            <a:r>
              <a:rPr lang="en-US" b="1" dirty="0" smtClean="0">
                <a:latin typeface="Courier New" pitchFamily="49" charset="0"/>
              </a:rPr>
              <a:t>u / </a:t>
            </a:r>
            <a:r>
              <a:rPr lang="en-US" b="1" i="1" dirty="0" smtClean="0"/>
              <a:t>2</a:t>
            </a:r>
            <a:r>
              <a:rPr lang="en-US" b="1" i="1" baseline="30000" dirty="0" smtClean="0"/>
              <a:t>k </a:t>
            </a:r>
            <a:r>
              <a:rPr lang="en-US" b="1" dirty="0" smtClean="0">
                <a:sym typeface="Symbol" pitchFamily="18" charset="2"/>
              </a:rPr>
              <a:t></a:t>
            </a:r>
            <a:endParaRPr lang="en-US" b="1" i="1" baseline="30000" dirty="0" smtClean="0"/>
          </a:p>
          <a:p>
            <a:pPr lvl="1" eaLnBrk="1" hangingPunct="1">
              <a:tabLst>
                <a:tab pos="2971800" algn="l"/>
              </a:tabLst>
              <a:defRPr/>
            </a:pPr>
            <a:r>
              <a:rPr lang="en-US" dirty="0" smtClean="0">
                <a:solidFill>
                  <a:schemeClr val="tx2"/>
                </a:solidFill>
              </a:rPr>
              <a:t>Uses logical shift</a:t>
            </a:r>
          </a:p>
        </p:txBody>
      </p:sp>
      <p:graphicFrame>
        <p:nvGraphicFramePr>
          <p:cNvPr id="13314" name="Object 4"/>
          <p:cNvGraphicFramePr>
            <a:graphicFrameLocks noChangeAspect="1"/>
          </p:cNvGraphicFramePr>
          <p:nvPr/>
        </p:nvGraphicFramePr>
        <p:xfrm>
          <a:off x="762000" y="4914900"/>
          <a:ext cx="7683500" cy="163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2" name="Document" r:id="rId5" imgW="7988300" imgH="1651000" progId="Word.Document.8">
                  <p:embed/>
                </p:oleObj>
              </mc:Choice>
              <mc:Fallback>
                <p:oleObj name="Document" r:id="rId5" imgW="7988300" imgH="16510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914900"/>
                        <a:ext cx="7683500" cy="163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3962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2000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41910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2000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5105400" y="27432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sz="2000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3962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48768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5105400" y="3200400"/>
            <a:ext cx="228600" cy="228600"/>
          </a:xfrm>
          <a:prstGeom prst="rect">
            <a:avLst/>
          </a:prstGeom>
          <a:solidFill>
            <a:srgbClr val="A8E7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/>
                <a:cs typeface="Calibri"/>
              </a:rPr>
              <a:t>1</a:t>
            </a:r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334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62484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13325" name="Rectangle 13"/>
          <p:cNvSpPr>
            <a:spLocks noChangeArrowheads="1"/>
          </p:cNvSpPr>
          <p:nvPr/>
        </p:nvSpPr>
        <p:spPr bwMode="auto">
          <a:xfrm>
            <a:off x="6477000" y="32004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41910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sp>
        <p:nvSpPr>
          <p:cNvPr id="13327" name="Rectangle 15"/>
          <p:cNvSpPr>
            <a:spLocks noChangeArrowheads="1"/>
          </p:cNvSpPr>
          <p:nvPr/>
        </p:nvSpPr>
        <p:spPr bwMode="auto">
          <a:xfrm>
            <a:off x="3352800" y="26670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</a:t>
            </a:r>
          </a:p>
        </p:txBody>
      </p:sp>
      <p:sp>
        <p:nvSpPr>
          <p:cNvPr id="13328" name="Rectangle 16"/>
          <p:cNvSpPr>
            <a:spLocks noChangeArrowheads="1"/>
          </p:cNvSpPr>
          <p:nvPr/>
        </p:nvSpPr>
        <p:spPr bwMode="auto">
          <a:xfrm>
            <a:off x="3352800" y="3124200"/>
            <a:ext cx="3667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2</a:t>
            </a:r>
            <a:r>
              <a:rPr lang="en-US" sz="2400" b="0" i="1" baseline="30000">
                <a:solidFill>
                  <a:srgbClr val="000000"/>
                </a:solidFill>
                <a:latin typeface="Times" pitchFamily="18" charset="0"/>
              </a:rPr>
              <a:t>k</a:t>
            </a:r>
            <a:endParaRPr lang="en-US" sz="2400" b="0" i="1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>
            <a:off x="2209800" y="35052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3330" name="Rectangle 18"/>
          <p:cNvSpPr>
            <a:spLocks noChangeArrowheads="1"/>
          </p:cNvSpPr>
          <p:nvPr/>
        </p:nvSpPr>
        <p:spPr bwMode="auto">
          <a:xfrm>
            <a:off x="2971800" y="3124200"/>
            <a:ext cx="3206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Arial Narrow" pitchFamily="34" charset="0"/>
              </a:rPr>
              <a:t>/</a:t>
            </a:r>
          </a:p>
        </p:txBody>
      </p:sp>
      <p:sp>
        <p:nvSpPr>
          <p:cNvPr id="13331" name="Rectangle 19"/>
          <p:cNvSpPr>
            <a:spLocks noChangeArrowheads="1"/>
          </p:cNvSpPr>
          <p:nvPr/>
        </p:nvSpPr>
        <p:spPr bwMode="auto">
          <a:xfrm>
            <a:off x="3048000" y="3581400"/>
            <a:ext cx="658813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 </a:t>
            </a: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/ 2</a:t>
            </a:r>
            <a:r>
              <a:rPr lang="en-US" sz="2400" b="0" i="1" baseline="30000">
                <a:solidFill>
                  <a:srgbClr val="000000"/>
                </a:solidFill>
                <a:latin typeface="Times" pitchFamily="18" charset="0"/>
              </a:rPr>
              <a:t>k</a:t>
            </a:r>
            <a:endParaRPr lang="en-US" sz="2400" b="0" i="1">
              <a:solidFill>
                <a:srgbClr val="000000"/>
              </a:solidFill>
              <a:latin typeface="Times" pitchFamily="18" charset="0"/>
            </a:endParaRPr>
          </a:p>
        </p:txBody>
      </p:sp>
      <p:sp>
        <p:nvSpPr>
          <p:cNvPr id="13332" name="Text Box 20"/>
          <p:cNvSpPr txBox="1">
            <a:spLocks noChangeArrowheads="1"/>
          </p:cNvSpPr>
          <p:nvPr/>
        </p:nvSpPr>
        <p:spPr bwMode="auto">
          <a:xfrm>
            <a:off x="533400" y="3581400"/>
            <a:ext cx="1319592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dirty="0">
                <a:solidFill>
                  <a:srgbClr val="000000"/>
                </a:solidFill>
                <a:latin typeface="Calibri" pitchFamily="34" charset="0"/>
              </a:rPr>
              <a:t>Division: </a:t>
            </a:r>
          </a:p>
        </p:txBody>
      </p:sp>
      <p:sp>
        <p:nvSpPr>
          <p:cNvPr id="13333" name="Text Box 21"/>
          <p:cNvSpPr txBox="1">
            <a:spLocks noChangeArrowheads="1"/>
          </p:cNvSpPr>
          <p:nvPr/>
        </p:nvSpPr>
        <p:spPr bwMode="auto">
          <a:xfrm>
            <a:off x="533400" y="2895600"/>
            <a:ext cx="147841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dirty="0">
                <a:solidFill>
                  <a:srgbClr val="000000"/>
                </a:solidFill>
                <a:latin typeface="Calibri" pitchFamily="34" charset="0"/>
              </a:rPr>
              <a:t>Operands:</a:t>
            </a:r>
          </a:p>
        </p:txBody>
      </p:sp>
      <p:sp>
        <p:nvSpPr>
          <p:cNvPr id="13334" name="Rectangle 22"/>
          <p:cNvSpPr>
            <a:spLocks noChangeArrowheads="1"/>
          </p:cNvSpPr>
          <p:nvPr/>
        </p:nvSpPr>
        <p:spPr bwMode="auto">
          <a:xfrm>
            <a:off x="5562600" y="32004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sp>
        <p:nvSpPr>
          <p:cNvPr id="13335" name="Rectangle 23"/>
          <p:cNvSpPr>
            <a:spLocks noChangeArrowheads="1"/>
          </p:cNvSpPr>
          <p:nvPr/>
        </p:nvSpPr>
        <p:spPr bwMode="auto">
          <a:xfrm>
            <a:off x="5029200" y="23622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k</a:t>
            </a:r>
          </a:p>
        </p:txBody>
      </p:sp>
      <p:sp>
        <p:nvSpPr>
          <p:cNvPr id="13336" name="Rectangle 24"/>
          <p:cNvSpPr>
            <a:spLocks noChangeArrowheads="1"/>
          </p:cNvSpPr>
          <p:nvPr/>
        </p:nvSpPr>
        <p:spPr bwMode="auto">
          <a:xfrm>
            <a:off x="4419600" y="27432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sz="2000" b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2" name="Group 25"/>
          <p:cNvGrpSpPr>
            <a:grpSpLocks/>
          </p:cNvGrpSpPr>
          <p:nvPr/>
        </p:nvGrpSpPr>
        <p:grpSpPr bwMode="auto">
          <a:xfrm>
            <a:off x="5334000" y="2743200"/>
            <a:ext cx="1371600" cy="228600"/>
            <a:chOff x="3744" y="1488"/>
            <a:chExt cx="864" cy="144"/>
          </a:xfrm>
        </p:grpSpPr>
        <p:sp>
          <p:nvSpPr>
            <p:cNvPr id="13367" name="Rectangle 26"/>
            <p:cNvSpPr>
              <a:spLocks noChangeArrowheads="1"/>
            </p:cNvSpPr>
            <p:nvPr/>
          </p:nvSpPr>
          <p:spPr bwMode="auto">
            <a:xfrm>
              <a:off x="374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000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3368" name="Rectangle 27"/>
            <p:cNvSpPr>
              <a:spLocks noChangeArrowheads="1"/>
            </p:cNvSpPr>
            <p:nvPr/>
          </p:nvSpPr>
          <p:spPr bwMode="auto">
            <a:xfrm>
              <a:off x="4320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000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3369" name="Rectangle 28"/>
            <p:cNvSpPr>
              <a:spLocks noChangeArrowheads="1"/>
            </p:cNvSpPr>
            <p:nvPr/>
          </p:nvSpPr>
          <p:spPr bwMode="auto">
            <a:xfrm>
              <a:off x="4464" y="1488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000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3370" name="Rectangle 29"/>
            <p:cNvSpPr>
              <a:spLocks noChangeArrowheads="1"/>
            </p:cNvSpPr>
            <p:nvPr/>
          </p:nvSpPr>
          <p:spPr bwMode="auto">
            <a:xfrm>
              <a:off x="3888" y="1488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000" b="0">
                  <a:solidFill>
                    <a:srgbClr val="000000"/>
                  </a:solidFill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38" name="Rectangle 30"/>
          <p:cNvSpPr>
            <a:spLocks noChangeArrowheads="1"/>
          </p:cNvSpPr>
          <p:nvPr/>
        </p:nvSpPr>
        <p:spPr bwMode="auto">
          <a:xfrm>
            <a:off x="5334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39" name="Rectangle 31"/>
          <p:cNvSpPr>
            <a:spLocks noChangeArrowheads="1"/>
          </p:cNvSpPr>
          <p:nvPr/>
        </p:nvSpPr>
        <p:spPr bwMode="auto">
          <a:xfrm>
            <a:off x="55626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40" name="Rectangle 32"/>
          <p:cNvSpPr>
            <a:spLocks noChangeArrowheads="1"/>
          </p:cNvSpPr>
          <p:nvPr/>
        </p:nvSpPr>
        <p:spPr bwMode="auto">
          <a:xfrm>
            <a:off x="6477000" y="36576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41" name="Rectangle 33"/>
          <p:cNvSpPr>
            <a:spLocks noChangeArrowheads="1"/>
          </p:cNvSpPr>
          <p:nvPr/>
        </p:nvSpPr>
        <p:spPr bwMode="auto">
          <a:xfrm>
            <a:off x="5791200" y="36576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sp>
        <p:nvSpPr>
          <p:cNvPr id="13342" name="Rectangle 34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13343" name="Rectangle 35"/>
          <p:cNvSpPr>
            <a:spLocks noChangeArrowheads="1"/>
          </p:cNvSpPr>
          <p:nvPr/>
        </p:nvSpPr>
        <p:spPr bwMode="auto">
          <a:xfrm>
            <a:off x="48768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 smtClean="0">
                <a:solidFill>
                  <a:srgbClr val="000000"/>
                </a:solidFill>
                <a:latin typeface="Calibri"/>
                <a:cs typeface="Calibri"/>
              </a:rPr>
              <a:t>0</a:t>
            </a:r>
            <a:endParaRPr lang="en-US" b="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44" name="Rectangle 36"/>
          <p:cNvSpPr>
            <a:spLocks noChangeArrowheads="1"/>
          </p:cNvSpPr>
          <p:nvPr/>
        </p:nvSpPr>
        <p:spPr bwMode="auto">
          <a:xfrm>
            <a:off x="5105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 smtClean="0">
                <a:solidFill>
                  <a:srgbClr val="000000"/>
                </a:solidFill>
                <a:latin typeface="Calibri"/>
                <a:cs typeface="Calibri"/>
              </a:rPr>
              <a:t>0</a:t>
            </a:r>
            <a:endParaRPr lang="en-US" b="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45" name="Rectangle 37"/>
          <p:cNvSpPr>
            <a:spLocks noChangeArrowheads="1"/>
          </p:cNvSpPr>
          <p:nvPr/>
        </p:nvSpPr>
        <p:spPr bwMode="auto">
          <a:xfrm>
            <a:off x="4191000" y="36576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grpSp>
        <p:nvGrpSpPr>
          <p:cNvPr id="3" name="Group 38"/>
          <p:cNvGrpSpPr>
            <a:grpSpLocks/>
          </p:cNvGrpSpPr>
          <p:nvPr/>
        </p:nvGrpSpPr>
        <p:grpSpPr bwMode="auto">
          <a:xfrm>
            <a:off x="6781800" y="3657600"/>
            <a:ext cx="1371600" cy="228600"/>
            <a:chOff x="4416" y="2256"/>
            <a:chExt cx="864" cy="144"/>
          </a:xfrm>
        </p:grpSpPr>
        <p:sp>
          <p:nvSpPr>
            <p:cNvPr id="13363" name="Rectangle 39"/>
            <p:cNvSpPr>
              <a:spLocks noChangeArrowheads="1"/>
            </p:cNvSpPr>
            <p:nvPr/>
          </p:nvSpPr>
          <p:spPr bwMode="auto">
            <a:xfrm>
              <a:off x="441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3364" name="Rectangle 40"/>
            <p:cNvSpPr>
              <a:spLocks noChangeArrowheads="1"/>
            </p:cNvSpPr>
            <p:nvPr/>
          </p:nvSpPr>
          <p:spPr bwMode="auto">
            <a:xfrm>
              <a:off x="4992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3365" name="Rectangle 41"/>
            <p:cNvSpPr>
              <a:spLocks noChangeArrowheads="1"/>
            </p:cNvSpPr>
            <p:nvPr/>
          </p:nvSpPr>
          <p:spPr bwMode="auto">
            <a:xfrm>
              <a:off x="5136" y="2256"/>
              <a:ext cx="144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b="0">
                <a:solidFill>
                  <a:srgbClr val="000000"/>
                </a:solidFill>
                <a:latin typeface="Calibri"/>
                <a:cs typeface="Calibri"/>
              </a:endParaRPr>
            </a:p>
          </p:txBody>
        </p:sp>
        <p:sp>
          <p:nvSpPr>
            <p:cNvPr id="13366" name="Rectangle 42"/>
            <p:cNvSpPr>
              <a:spLocks noChangeArrowheads="1"/>
            </p:cNvSpPr>
            <p:nvPr/>
          </p:nvSpPr>
          <p:spPr bwMode="auto">
            <a:xfrm>
              <a:off x="4560" y="2256"/>
              <a:ext cx="432" cy="144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b="0">
                  <a:solidFill>
                    <a:srgbClr val="000000"/>
                  </a:solidFill>
                  <a:latin typeface="Calibri"/>
                  <a:cs typeface="Calibri"/>
                </a:rPr>
                <a:t>•••</a:t>
              </a:r>
            </a:p>
          </p:txBody>
        </p:sp>
      </p:grpSp>
      <p:sp>
        <p:nvSpPr>
          <p:cNvPr id="13347" name="Line 43"/>
          <p:cNvSpPr>
            <a:spLocks noChangeShapeType="1"/>
          </p:cNvSpPr>
          <p:nvPr/>
        </p:nvSpPr>
        <p:spPr bwMode="auto">
          <a:xfrm>
            <a:off x="2209800" y="4038600"/>
            <a:ext cx="6324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3348" name="Rectangle 44"/>
          <p:cNvSpPr>
            <a:spLocks noChangeArrowheads="1"/>
          </p:cNvSpPr>
          <p:nvPr/>
        </p:nvSpPr>
        <p:spPr bwMode="auto">
          <a:xfrm>
            <a:off x="2642741" y="4133850"/>
            <a:ext cx="116249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 dirty="0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</a:t>
            </a:r>
            <a:r>
              <a:rPr lang="en-US" sz="1600" b="0" i="1" dirty="0">
                <a:solidFill>
                  <a:srgbClr val="000000"/>
                </a:solidFill>
                <a:latin typeface="Times" pitchFamily="18" charset="0"/>
              </a:rPr>
              <a:t> </a:t>
            </a:r>
            <a:r>
              <a:rPr lang="en-US" sz="2400" b="0" i="1" dirty="0">
                <a:solidFill>
                  <a:srgbClr val="000000"/>
                </a:solidFill>
                <a:latin typeface="Times" pitchFamily="18" charset="0"/>
              </a:rPr>
              <a:t>u </a:t>
            </a:r>
            <a:r>
              <a:rPr lang="en-US" sz="2400" b="0" dirty="0">
                <a:solidFill>
                  <a:srgbClr val="000000"/>
                </a:solidFill>
                <a:latin typeface="Times" pitchFamily="18" charset="0"/>
              </a:rPr>
              <a:t>/ 2</a:t>
            </a:r>
            <a:r>
              <a:rPr lang="en-US" sz="2400" b="0" i="1" baseline="30000" dirty="0">
                <a:solidFill>
                  <a:srgbClr val="000000"/>
                </a:solidFill>
                <a:latin typeface="Times" pitchFamily="18" charset="0"/>
              </a:rPr>
              <a:t>k </a:t>
            </a:r>
            <a:r>
              <a:rPr lang="en-US" sz="2400" b="0" dirty="0">
                <a:solidFill>
                  <a:srgbClr val="000000"/>
                </a:solidFill>
                <a:latin typeface="Calibri" pitchFamily="34" charset="0"/>
                <a:sym typeface="Symbol" pitchFamily="18" charset="2"/>
              </a:rPr>
              <a:t></a:t>
            </a:r>
          </a:p>
        </p:txBody>
      </p:sp>
      <p:sp>
        <p:nvSpPr>
          <p:cNvPr id="13349" name="Rectangle 45"/>
          <p:cNvSpPr>
            <a:spLocks noChangeArrowheads="1"/>
          </p:cNvSpPr>
          <p:nvPr/>
        </p:nvSpPr>
        <p:spPr bwMode="auto">
          <a:xfrm>
            <a:off x="5334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50" name="Rectangle 46"/>
          <p:cNvSpPr>
            <a:spLocks noChangeArrowheads="1"/>
          </p:cNvSpPr>
          <p:nvPr/>
        </p:nvSpPr>
        <p:spPr bwMode="auto">
          <a:xfrm>
            <a:off x="55626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51" name="Rectangle 47"/>
          <p:cNvSpPr>
            <a:spLocks noChangeArrowheads="1"/>
          </p:cNvSpPr>
          <p:nvPr/>
        </p:nvSpPr>
        <p:spPr bwMode="auto">
          <a:xfrm>
            <a:off x="6477000" y="4191000"/>
            <a:ext cx="2286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endParaRPr lang="en-US" b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52" name="Rectangle 48"/>
          <p:cNvSpPr>
            <a:spLocks noChangeArrowheads="1"/>
          </p:cNvSpPr>
          <p:nvPr/>
        </p:nvSpPr>
        <p:spPr bwMode="auto">
          <a:xfrm>
            <a:off x="5791200" y="4191000"/>
            <a:ext cx="685800" cy="22860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sp>
        <p:nvSpPr>
          <p:cNvPr id="13353" name="Text Box 49"/>
          <p:cNvSpPr txBox="1">
            <a:spLocks noChangeArrowheads="1"/>
          </p:cNvSpPr>
          <p:nvPr/>
        </p:nvSpPr>
        <p:spPr bwMode="auto">
          <a:xfrm>
            <a:off x="533400" y="4114800"/>
            <a:ext cx="103688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dirty="0">
                <a:solidFill>
                  <a:srgbClr val="000000"/>
                </a:solidFill>
                <a:latin typeface="Calibri" pitchFamily="34" charset="0"/>
              </a:rPr>
              <a:t>Result:</a:t>
            </a:r>
          </a:p>
        </p:txBody>
      </p:sp>
      <p:sp>
        <p:nvSpPr>
          <p:cNvPr id="13354" name="Text Box 50"/>
          <p:cNvSpPr txBox="1">
            <a:spLocks noChangeArrowheads="1"/>
          </p:cNvSpPr>
          <p:nvPr/>
        </p:nvSpPr>
        <p:spPr bwMode="auto">
          <a:xfrm>
            <a:off x="6629400" y="3581400"/>
            <a:ext cx="242938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b="0" dirty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</p:txBody>
      </p:sp>
      <p:sp>
        <p:nvSpPr>
          <p:cNvPr id="13355" name="Text Box 51"/>
          <p:cNvSpPr txBox="1">
            <a:spLocks noChangeArrowheads="1"/>
          </p:cNvSpPr>
          <p:nvPr/>
        </p:nvSpPr>
        <p:spPr bwMode="auto">
          <a:xfrm>
            <a:off x="6934200" y="2667000"/>
            <a:ext cx="1695144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dirty="0">
                <a:solidFill>
                  <a:srgbClr val="000000"/>
                </a:solidFill>
                <a:latin typeface="Calibri" pitchFamily="34" charset="0"/>
              </a:rPr>
              <a:t>Binary Point</a:t>
            </a:r>
          </a:p>
        </p:txBody>
      </p:sp>
      <p:sp>
        <p:nvSpPr>
          <p:cNvPr id="13356" name="Line 52"/>
          <p:cNvSpPr>
            <a:spLocks noChangeShapeType="1"/>
          </p:cNvSpPr>
          <p:nvPr/>
        </p:nvSpPr>
        <p:spPr bwMode="auto">
          <a:xfrm flipH="1">
            <a:off x="6781800" y="3048000"/>
            <a:ext cx="304800" cy="685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13357" name="Rectangle 53"/>
          <p:cNvSpPr>
            <a:spLocks noChangeArrowheads="1"/>
          </p:cNvSpPr>
          <p:nvPr/>
        </p:nvSpPr>
        <p:spPr bwMode="auto">
          <a:xfrm>
            <a:off x="3962400" y="36576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 smtClean="0">
                <a:solidFill>
                  <a:srgbClr val="000000"/>
                </a:solidFill>
                <a:latin typeface="Calibri"/>
                <a:cs typeface="Calibri"/>
              </a:rPr>
              <a:t>0</a:t>
            </a:r>
            <a:endParaRPr lang="en-US" b="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58" name="Rectangle 54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0</a:t>
            </a:r>
          </a:p>
        </p:txBody>
      </p:sp>
      <p:sp>
        <p:nvSpPr>
          <p:cNvPr id="13359" name="Rectangle 55"/>
          <p:cNvSpPr>
            <a:spLocks noChangeArrowheads="1"/>
          </p:cNvSpPr>
          <p:nvPr/>
        </p:nvSpPr>
        <p:spPr bwMode="auto">
          <a:xfrm>
            <a:off x="48768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 smtClean="0">
                <a:solidFill>
                  <a:srgbClr val="000000"/>
                </a:solidFill>
                <a:latin typeface="Calibri"/>
                <a:cs typeface="Calibri"/>
              </a:rPr>
              <a:t>0</a:t>
            </a:r>
            <a:endParaRPr lang="en-US" b="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60" name="Rectangle 56"/>
          <p:cNvSpPr>
            <a:spLocks noChangeArrowheads="1"/>
          </p:cNvSpPr>
          <p:nvPr/>
        </p:nvSpPr>
        <p:spPr bwMode="auto">
          <a:xfrm>
            <a:off x="5105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 smtClean="0">
                <a:solidFill>
                  <a:srgbClr val="000000"/>
                </a:solidFill>
                <a:latin typeface="Calibri"/>
                <a:cs typeface="Calibri"/>
              </a:rPr>
              <a:t>0</a:t>
            </a:r>
            <a:endParaRPr lang="en-US" b="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  <p:sp>
        <p:nvSpPr>
          <p:cNvPr id="13361" name="Rectangle 57"/>
          <p:cNvSpPr>
            <a:spLocks noChangeArrowheads="1"/>
          </p:cNvSpPr>
          <p:nvPr/>
        </p:nvSpPr>
        <p:spPr bwMode="auto">
          <a:xfrm>
            <a:off x="4191000" y="4191000"/>
            <a:ext cx="6858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>
                <a:solidFill>
                  <a:srgbClr val="000000"/>
                </a:solidFill>
                <a:latin typeface="Calibri"/>
                <a:cs typeface="Calibri"/>
              </a:rPr>
              <a:t>•••</a:t>
            </a:r>
          </a:p>
        </p:txBody>
      </p:sp>
      <p:sp>
        <p:nvSpPr>
          <p:cNvPr id="13362" name="Rectangle 58"/>
          <p:cNvSpPr>
            <a:spLocks noChangeArrowheads="1"/>
          </p:cNvSpPr>
          <p:nvPr/>
        </p:nvSpPr>
        <p:spPr bwMode="auto">
          <a:xfrm>
            <a:off x="3962400" y="4191000"/>
            <a:ext cx="228600" cy="228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100000"/>
              </a:lnSpc>
            </a:pPr>
            <a:r>
              <a:rPr lang="en-US" b="0" dirty="0" smtClean="0">
                <a:solidFill>
                  <a:srgbClr val="000000"/>
                </a:solidFill>
                <a:latin typeface="Calibri"/>
                <a:cs typeface="Calibri"/>
              </a:rPr>
              <a:t>0</a:t>
            </a:r>
            <a:endParaRPr lang="en-US" b="0" dirty="0">
              <a:solidFill>
                <a:srgbClr val="000000"/>
              </a:solidFill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33735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31" grpId="0"/>
      <p:bldP spid="13332" grpId="0"/>
      <p:bldP spid="13338" grpId="0" animBg="1"/>
      <p:bldP spid="13339" grpId="0" animBg="1"/>
      <p:bldP spid="13340" grpId="0" animBg="1"/>
      <p:bldP spid="13341" grpId="0" animBg="1"/>
      <p:bldP spid="13342" grpId="0" animBg="1"/>
      <p:bldP spid="13343" grpId="0" animBg="1"/>
      <p:bldP spid="13344" grpId="0" animBg="1"/>
      <p:bldP spid="13345" grpId="0" animBg="1"/>
      <p:bldP spid="13347" grpId="0" animBg="1"/>
      <p:bldP spid="13348" grpId="0"/>
      <p:bldP spid="13349" grpId="0" animBg="1"/>
      <p:bldP spid="13350" grpId="0" animBg="1"/>
      <p:bldP spid="13351" grpId="0" animBg="1"/>
      <p:bldP spid="13352" grpId="0" animBg="1"/>
      <p:bldP spid="13353" grpId="0"/>
      <p:bldP spid="13354" grpId="0"/>
      <p:bldP spid="13355" grpId="0"/>
      <p:bldP spid="13356" grpId="0" animBg="1"/>
      <p:bldP spid="13357" grpId="0" animBg="1"/>
      <p:bldP spid="13358" grpId="0" animBg="1"/>
      <p:bldP spid="13359" grpId="0" animBg="1"/>
      <p:bldP spid="13360" grpId="0" animBg="1"/>
      <p:bldP spid="13361" grpId="0" animBg="1"/>
      <p:bldP spid="1336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Arithmetic: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Addition:</a:t>
            </a:r>
          </a:p>
          <a:p>
            <a:pPr lvl="1"/>
            <a:r>
              <a:rPr lang="en-US" dirty="0" smtClean="0"/>
              <a:t>Unsigned/signed: Normal addition followed by truncate,</a:t>
            </a:r>
            <a:br>
              <a:rPr lang="en-US" dirty="0" smtClean="0"/>
            </a:br>
            <a:r>
              <a:rPr lang="en-US" dirty="0" smtClean="0"/>
              <a:t>same operation on bit level</a:t>
            </a:r>
          </a:p>
          <a:p>
            <a:pPr lvl="1"/>
            <a:r>
              <a:rPr lang="en-US" dirty="0" smtClean="0"/>
              <a:t>Unsigned: addition mod 2</a:t>
            </a:r>
            <a:r>
              <a:rPr lang="en-US" baseline="30000" dirty="0" smtClean="0"/>
              <a:t>w</a:t>
            </a:r>
          </a:p>
          <a:p>
            <a:pPr lvl="2"/>
            <a:r>
              <a:rPr lang="en-US" dirty="0" smtClean="0"/>
              <a:t>Mathematical addition + possible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1"/>
            <a:r>
              <a:rPr lang="en-US" dirty="0" smtClean="0"/>
              <a:t>Signed: modified addition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  <a:p>
            <a:pPr lvl="2"/>
            <a:r>
              <a:rPr lang="en-US" dirty="0" smtClean="0"/>
              <a:t>Mathematical addition + possible addition or subtraction of 2</a:t>
            </a:r>
            <a:r>
              <a:rPr lang="en-US" baseline="30000" dirty="0" smtClean="0"/>
              <a:t>w</a:t>
            </a:r>
            <a:endParaRPr lang="en-US" dirty="0" smtClean="0"/>
          </a:p>
          <a:p>
            <a:pPr lvl="2"/>
            <a:endParaRPr lang="en-US" dirty="0" smtClean="0"/>
          </a:p>
          <a:p>
            <a:r>
              <a:rPr lang="en-US" dirty="0" smtClean="0"/>
              <a:t>Multiplication:</a:t>
            </a:r>
          </a:p>
          <a:p>
            <a:pPr lvl="1"/>
            <a:r>
              <a:rPr lang="en-US" dirty="0" smtClean="0"/>
              <a:t>Unsigned/signed: Normal multiplication followed by truncate, same operation on bit level</a:t>
            </a:r>
          </a:p>
          <a:p>
            <a:pPr lvl="1"/>
            <a:r>
              <a:rPr lang="en-US" dirty="0" smtClean="0"/>
              <a:t>Unsigned: multiplication mod 2</a:t>
            </a:r>
            <a:r>
              <a:rPr lang="en-US" baseline="30000" dirty="0" smtClean="0"/>
              <a:t>w</a:t>
            </a:r>
          </a:p>
          <a:p>
            <a:pPr lvl="1"/>
            <a:r>
              <a:rPr lang="en-US" dirty="0" smtClean="0"/>
              <a:t>Signed: modified multiplication mod 2</a:t>
            </a:r>
            <a:r>
              <a:rPr lang="en-US" baseline="30000" dirty="0" smtClean="0"/>
              <a:t>w </a:t>
            </a:r>
            <a:r>
              <a:rPr lang="en-US" dirty="0" smtClean="0"/>
              <a:t>(result in proper range)</a:t>
            </a:r>
            <a:endParaRPr lang="en-US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279036251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Why Should I Use Unsigned?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Don’t</a:t>
            </a:r>
            <a:r>
              <a:rPr lang="en-US" dirty="0" smtClean="0"/>
              <a:t> use without understanding implications</a:t>
            </a:r>
          </a:p>
          <a:p>
            <a:pPr lvl="1" eaLnBrk="1" hangingPunct="1">
              <a:defRPr/>
            </a:pPr>
            <a:r>
              <a:rPr lang="en-US" dirty="0" smtClean="0"/>
              <a:t>Easy to make mistakes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</a:p>
          <a:p>
            <a:pPr lvl="1" eaLnBrk="1" hangingPunct="1">
              <a:defRPr/>
            </a:pPr>
            <a:endParaRPr lang="en-US" dirty="0" smtClean="0"/>
          </a:p>
          <a:p>
            <a:pPr lvl="1" eaLnBrk="1" hangingPunct="1">
              <a:defRPr/>
            </a:pPr>
            <a:r>
              <a:rPr lang="en-US" dirty="0" smtClean="0"/>
              <a:t>Can be very subtle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#define DELTA </a:t>
            </a:r>
            <a:r>
              <a:rPr lang="en-US" sz="1800" b="1" dirty="0" err="1" smtClean="0">
                <a:latin typeface="Courier New" pitchFamily="49" charset="0"/>
              </a:rPr>
              <a:t>sizeof</a:t>
            </a:r>
            <a:r>
              <a:rPr lang="en-US" sz="1800" b="1" dirty="0" smtClean="0">
                <a:latin typeface="Courier New" pitchFamily="49" charset="0"/>
              </a:rPr>
              <a:t>(</a:t>
            </a: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)</a:t>
            </a:r>
          </a:p>
          <a:p>
            <a:pPr lvl="2">
              <a:buNone/>
              <a:defRPr/>
            </a:pPr>
            <a:r>
              <a:rPr lang="en-US" sz="1800" b="1" dirty="0" err="1" smtClean="0">
                <a:latin typeface="Courier New" pitchFamily="49" charset="0"/>
              </a:rPr>
              <a:t>int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-DELTA &gt;= 0;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-= DELTA)</a:t>
            </a:r>
          </a:p>
          <a:p>
            <a:pPr lvl="2"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. . .</a:t>
            </a:r>
          </a:p>
        </p:txBody>
      </p:sp>
    </p:spTree>
    <p:extLst>
      <p:ext uri="{BB962C8B-B14F-4D97-AF65-F5344CB8AC3E}">
        <p14:creationId xmlns:p14="http://schemas.microsoft.com/office/powerpoint/2010/main" val="369454518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638" y="76200"/>
            <a:ext cx="8716962" cy="781050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839200" cy="5224462"/>
          </a:xfrm>
        </p:spPr>
        <p:txBody>
          <a:bodyPr/>
          <a:lstStyle/>
          <a:p>
            <a:r>
              <a:rPr lang="en-US" dirty="0" smtClean="0"/>
              <a:t>Last Time – Lec01 slides 1-?</a:t>
            </a:r>
          </a:p>
          <a:p>
            <a:r>
              <a:rPr lang="en-US" dirty="0" smtClean="0"/>
              <a:t>Course Pragmatics</a:t>
            </a:r>
          </a:p>
          <a:p>
            <a:pPr lvl="1" eaLnBrk="1" hangingPunct="1">
              <a:defRPr/>
            </a:pPr>
            <a:r>
              <a:rPr lang="en-US" dirty="0" smtClean="0"/>
              <a:t>Website </a:t>
            </a:r>
            <a:r>
              <a:rPr lang="en-US" sz="1800" dirty="0" smtClean="0">
                <a:hlinkClick r:id="rId2"/>
              </a:rPr>
              <a:t>http</a:t>
            </a:r>
            <a:r>
              <a:rPr lang="en-US" sz="1800" dirty="0">
                <a:hlinkClick r:id="rId2"/>
              </a:rPr>
              <a:t>://www.cse.sc.edu/~matthews/Courses/212/index.html</a:t>
            </a:r>
            <a:endParaRPr lang="en-US" dirty="0"/>
          </a:p>
          <a:p>
            <a:pPr lvl="1" eaLnBrk="1" hangingPunct="1">
              <a:defRPr/>
            </a:pPr>
            <a:r>
              <a:rPr lang="en-US" dirty="0" smtClean="0"/>
              <a:t>Text - </a:t>
            </a:r>
            <a:r>
              <a:rPr lang="en-US" i="1" dirty="0" smtClean="0"/>
              <a:t>"Computer </a:t>
            </a:r>
            <a:r>
              <a:rPr lang="en-US" i="1" dirty="0"/>
              <a:t>Systems: A Programmer's Perspective"</a:t>
            </a:r>
            <a:r>
              <a:rPr lang="en-US" dirty="0"/>
              <a:t> 3</a:t>
            </a:r>
            <a:r>
              <a:rPr lang="en-US" baseline="30000" dirty="0"/>
              <a:t>rd</a:t>
            </a:r>
            <a:r>
              <a:rPr lang="en-US" dirty="0"/>
              <a:t> </a:t>
            </a:r>
            <a:r>
              <a:rPr lang="en-US" dirty="0" err="1" smtClean="0"/>
              <a:t>ed</a:t>
            </a:r>
            <a:endParaRPr lang="en-US" dirty="0" smtClean="0"/>
          </a:p>
          <a:p>
            <a:pPr lvl="1" eaLnBrk="1" hangingPunct="1">
              <a:defRPr/>
            </a:pPr>
            <a:r>
              <a:rPr lang="en-US" dirty="0" err="1" smtClean="0"/>
              <a:t>Ints</a:t>
            </a:r>
            <a:r>
              <a:rPr lang="en-US" dirty="0" smtClean="0"/>
              <a:t> are not integers; floats are not reals; unsigned are Z mod 2</a:t>
            </a:r>
            <a:r>
              <a:rPr lang="en-US" baseline="30000" dirty="0" smtClean="0"/>
              <a:t>w</a:t>
            </a:r>
            <a:r>
              <a:rPr lang="en-US" dirty="0" smtClean="0"/>
              <a:t> </a:t>
            </a:r>
          </a:p>
          <a:p>
            <a:r>
              <a:rPr lang="en-US" dirty="0" smtClean="0"/>
              <a:t>Today</a:t>
            </a:r>
          </a:p>
          <a:p>
            <a:pPr lvl="1"/>
            <a:r>
              <a:rPr lang="en-US" dirty="0" smtClean="0"/>
              <a:t>Slides 29- from Lec01</a:t>
            </a:r>
          </a:p>
          <a:p>
            <a:pPr lvl="1"/>
            <a:r>
              <a:rPr lang="en-US" dirty="0" smtClean="0"/>
              <a:t>Two’s Complement formal notation</a:t>
            </a:r>
          </a:p>
          <a:p>
            <a:pPr lvl="1"/>
            <a:r>
              <a:rPr lang="en-US" dirty="0"/>
              <a:t>Two’s Complement </a:t>
            </a:r>
            <a:r>
              <a:rPr lang="en-US" dirty="0" smtClean="0"/>
              <a:t>representation (from text) -1 on highest bit</a:t>
            </a:r>
          </a:p>
          <a:p>
            <a:pPr lvl="1"/>
            <a:r>
              <a:rPr lang="en-US" dirty="0" smtClean="0"/>
              <a:t>Two’s Complement representation (take  2)</a:t>
            </a:r>
          </a:p>
          <a:p>
            <a:pPr lvl="2"/>
            <a:r>
              <a:rPr lang="en-US" dirty="0"/>
              <a:t>To represent a positive number  </a:t>
            </a:r>
            <a:r>
              <a:rPr lang="en-US" dirty="0" smtClean="0"/>
              <a:t>- same as signed magnitude</a:t>
            </a:r>
          </a:p>
          <a:p>
            <a:pPr lvl="2"/>
            <a:r>
              <a:rPr lang="en-US" dirty="0"/>
              <a:t>To represent a </a:t>
            </a:r>
            <a:r>
              <a:rPr lang="en-US" dirty="0" smtClean="0"/>
              <a:t>negative number – take two’s complement of magnitude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183538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Counting Down with Unsigned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Proper way to use unsigned as loop index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unsigned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;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for (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= cnt-2;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Courier New" pitchFamily="49" charset="0"/>
              </a:rPr>
              <a:t>&lt; </a:t>
            </a: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</a:rPr>
              <a:t>cnt</a:t>
            </a:r>
            <a:r>
              <a:rPr lang="en-US" sz="1800" b="1" dirty="0" smtClean="0">
                <a:latin typeface="Courier New" pitchFamily="49" charset="0"/>
              </a:rPr>
              <a:t>; 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--)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n-US" sz="1800" b="1" dirty="0" smtClean="0">
                <a:latin typeface="Courier New" pitchFamily="49" charset="0"/>
              </a:rPr>
              <a:t>  a[</a:t>
            </a:r>
            <a:r>
              <a:rPr lang="en-US" sz="1800" b="1" dirty="0" err="1" smtClean="0">
                <a:latin typeface="Courier New" pitchFamily="49" charset="0"/>
              </a:rPr>
              <a:t>i</a:t>
            </a:r>
            <a:r>
              <a:rPr lang="en-US" sz="1800" b="1" dirty="0" smtClean="0">
                <a:latin typeface="Courier New" pitchFamily="49" charset="0"/>
              </a:rPr>
              <a:t>] += a[i+1];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See Robert </a:t>
            </a:r>
            <a:r>
              <a:rPr lang="en-US" dirty="0" err="1" smtClean="0"/>
              <a:t>Seacord</a:t>
            </a:r>
            <a:r>
              <a:rPr lang="en-US" dirty="0" smtClean="0"/>
              <a:t>, </a:t>
            </a:r>
            <a:r>
              <a:rPr lang="en-US" i="1" dirty="0" smtClean="0"/>
              <a:t>Secure Coding in C and C++</a:t>
            </a:r>
          </a:p>
          <a:p>
            <a:pPr lvl="1">
              <a:defRPr/>
            </a:pPr>
            <a:r>
              <a:rPr lang="en-US" dirty="0" smtClean="0"/>
              <a:t>C Standard guarantees that unsigned addition will behave like modular arithmetic</a:t>
            </a:r>
          </a:p>
          <a:p>
            <a:pPr lvl="2">
              <a:defRPr/>
            </a:pPr>
            <a:r>
              <a:rPr lang="en-US" dirty="0" smtClean="0"/>
              <a:t>0 – 1 </a:t>
            </a:r>
            <a:r>
              <a:rPr lang="en-US" dirty="0" smtClean="0">
                <a:sym typeface="Wingdings"/>
              </a:rPr>
              <a:t> </a:t>
            </a:r>
            <a:r>
              <a:rPr lang="en-US" i="1" dirty="0" err="1" smtClean="0">
                <a:sym typeface="Wingdings"/>
              </a:rPr>
              <a:t>UMax</a:t>
            </a:r>
            <a:endParaRPr lang="en-US" i="1" dirty="0" smtClean="0">
              <a:sym typeface="Wingdings"/>
            </a:endParaRPr>
          </a:p>
          <a:p>
            <a:pPr>
              <a:defRPr/>
            </a:pPr>
            <a:r>
              <a:rPr lang="en-US" dirty="0" smtClean="0"/>
              <a:t>Even better</a:t>
            </a:r>
            <a:endParaRPr lang="en-US" dirty="0"/>
          </a:p>
          <a:p>
            <a:pPr lvl="2">
              <a:buNone/>
              <a:defRPr/>
            </a:pPr>
            <a:r>
              <a:rPr lang="en-US" sz="1800" b="1" dirty="0" err="1" smtClean="0">
                <a:solidFill>
                  <a:srgbClr val="FF0000"/>
                </a:solidFill>
                <a:latin typeface="Courier New" pitchFamily="49" charset="0"/>
              </a:rPr>
              <a:t>size_t</a:t>
            </a:r>
            <a:r>
              <a:rPr lang="en-US" sz="1800" b="1" dirty="0" smtClean="0">
                <a:latin typeface="Courier New" pitchFamily="49" charset="0"/>
              </a:rPr>
              <a:t>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;</a:t>
            </a:r>
          </a:p>
          <a:p>
            <a:pPr lvl="2">
              <a:buNone/>
              <a:defRPr/>
            </a:pPr>
            <a:r>
              <a:rPr lang="en-US" sz="1800" b="1" dirty="0">
                <a:latin typeface="Courier New" pitchFamily="49" charset="0"/>
              </a:rPr>
              <a:t>for (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 = cnt-2;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 </a:t>
            </a:r>
            <a:r>
              <a:rPr lang="en-US" sz="1800" b="1" dirty="0" smtClean="0">
                <a:latin typeface="Courier New" pitchFamily="49" charset="0"/>
              </a:rPr>
              <a:t>&lt; </a:t>
            </a:r>
            <a:r>
              <a:rPr lang="en-US" sz="1800" b="1" dirty="0" err="1">
                <a:latin typeface="Courier New" pitchFamily="49" charset="0"/>
              </a:rPr>
              <a:t>cnt</a:t>
            </a:r>
            <a:r>
              <a:rPr lang="en-US" sz="1800" b="1" dirty="0">
                <a:latin typeface="Courier New" pitchFamily="49" charset="0"/>
              </a:rPr>
              <a:t>; 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--)</a:t>
            </a:r>
          </a:p>
          <a:p>
            <a:pPr lvl="2">
              <a:buNone/>
              <a:defRPr/>
            </a:pPr>
            <a:r>
              <a:rPr lang="en-US" sz="1800" b="1" dirty="0">
                <a:latin typeface="Courier New" pitchFamily="49" charset="0"/>
              </a:rPr>
              <a:t>  a[</a:t>
            </a:r>
            <a:r>
              <a:rPr lang="en-US" sz="1800" b="1" dirty="0" err="1">
                <a:latin typeface="Courier New" pitchFamily="49" charset="0"/>
              </a:rPr>
              <a:t>i</a:t>
            </a:r>
            <a:r>
              <a:rPr lang="en-US" sz="1800" b="1" dirty="0">
                <a:latin typeface="Courier New" pitchFamily="49" charset="0"/>
              </a:rPr>
              <a:t>] += a[i+1]</a:t>
            </a:r>
            <a:r>
              <a:rPr lang="en-US" sz="1800" b="1" dirty="0" smtClean="0">
                <a:latin typeface="Courier New" pitchFamily="49" charset="0"/>
              </a:rPr>
              <a:t>;</a:t>
            </a:r>
            <a:endParaRPr lang="en-US" sz="1800" b="1" dirty="0">
              <a:latin typeface="Courier New" pitchFamily="49" charset="0"/>
            </a:endParaRPr>
          </a:p>
          <a:p>
            <a:pPr lvl="1">
              <a:defRPr/>
            </a:pPr>
            <a:r>
              <a:rPr lang="en-US" sz="1800" dirty="0" smtClean="0"/>
              <a:t>Data type </a:t>
            </a:r>
            <a:r>
              <a:rPr lang="en-US" sz="1800" b="1" dirty="0" err="1" smtClean="0">
                <a:latin typeface="Courier New"/>
                <a:cs typeface="Courier New"/>
              </a:rPr>
              <a:t>size_t</a:t>
            </a:r>
            <a:r>
              <a:rPr lang="en-US" sz="1800" dirty="0" smtClean="0"/>
              <a:t> defined as unsigned value with length = word size</a:t>
            </a:r>
          </a:p>
          <a:p>
            <a:pPr lvl="1">
              <a:defRPr/>
            </a:pPr>
            <a:r>
              <a:rPr lang="en-US" sz="1800" dirty="0" smtClean="0"/>
              <a:t>Code will work even if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/>
              <a:t> = </a:t>
            </a:r>
            <a:r>
              <a:rPr lang="en-US" sz="1800" i="1" dirty="0" err="1" smtClean="0"/>
              <a:t>UMax</a:t>
            </a:r>
            <a:endParaRPr lang="en-US" sz="1800" i="1" dirty="0" smtClean="0"/>
          </a:p>
          <a:p>
            <a:pPr lvl="1">
              <a:defRPr/>
            </a:pPr>
            <a:r>
              <a:rPr lang="en-US" sz="1800" dirty="0" smtClean="0"/>
              <a:t>What if </a:t>
            </a:r>
            <a:r>
              <a:rPr lang="en-US" sz="1800" b="1" dirty="0" err="1" smtClean="0">
                <a:latin typeface="Courier New"/>
                <a:cs typeface="Courier New"/>
              </a:rPr>
              <a:t>cnt</a:t>
            </a:r>
            <a:r>
              <a:rPr lang="en-US" sz="1800" dirty="0" smtClean="0"/>
              <a:t> is signed and &lt; 0?</a:t>
            </a:r>
            <a:endParaRPr lang="en-US" sz="1800" dirty="0"/>
          </a:p>
          <a:p>
            <a:pPr lvl="2">
              <a:buNone/>
              <a:defRPr/>
            </a:pPr>
            <a:endParaRPr lang="en-US" sz="1800" b="1" dirty="0" smtClean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7602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609600"/>
            <a:ext cx="74501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Why Should I Use Unsigned? (cont.)</a:t>
            </a:r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2" y="1404937"/>
            <a:ext cx="8307388" cy="5224463"/>
          </a:xfrm>
        </p:spPr>
        <p:txBody>
          <a:bodyPr/>
          <a:lstStyle/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Performing Modular Arithmetic</a:t>
            </a:r>
          </a:p>
          <a:p>
            <a:pPr lvl="1" eaLnBrk="1" hangingPunct="1">
              <a:defRPr/>
            </a:pPr>
            <a:r>
              <a:rPr lang="en-US" dirty="0" err="1" smtClean="0"/>
              <a:t>Multiprecision</a:t>
            </a:r>
            <a:r>
              <a:rPr lang="en-US" dirty="0" smtClean="0"/>
              <a:t> arithmetic</a:t>
            </a:r>
          </a:p>
          <a:p>
            <a:pPr eaLnBrk="1" hangingPunct="1">
              <a:defRPr/>
            </a:pPr>
            <a:r>
              <a:rPr lang="en-US" i="1" dirty="0" smtClean="0"/>
              <a:t>Do</a:t>
            </a:r>
            <a:r>
              <a:rPr lang="en-US" dirty="0" smtClean="0"/>
              <a:t> Use When Using Bits to Represent Sets</a:t>
            </a:r>
          </a:p>
          <a:p>
            <a:pPr lvl="1" eaLnBrk="1" hangingPunct="1">
              <a:defRPr/>
            </a:pPr>
            <a:r>
              <a:rPr lang="en-US" dirty="0" smtClean="0"/>
              <a:t>Logical right shift, no sign extension</a:t>
            </a:r>
          </a:p>
        </p:txBody>
      </p:sp>
    </p:spTree>
    <p:extLst>
      <p:ext uri="{BB962C8B-B14F-4D97-AF65-F5344CB8AC3E}">
        <p14:creationId xmlns:p14="http://schemas.microsoft.com/office/powerpoint/2010/main" val="36162272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Byte-Oriented Memory Organization</a:t>
            </a:r>
          </a:p>
        </p:txBody>
      </p:sp>
      <p:sp>
        <p:nvSpPr>
          <p:cNvPr id="44037" name="Rectangle 4"/>
          <p:cNvSpPr>
            <a:spLocks noGrp="1" noChangeArrowheads="1"/>
          </p:cNvSpPr>
          <p:nvPr>
            <p:ph idx="1"/>
          </p:nvPr>
        </p:nvSpPr>
        <p:spPr>
          <a:xfrm>
            <a:off x="228601" y="2809875"/>
            <a:ext cx="8686800" cy="3743325"/>
          </a:xfrm>
        </p:spPr>
        <p:txBody>
          <a:bodyPr/>
          <a:lstStyle/>
          <a:p>
            <a:pPr eaLnBrk="1" hangingPunct="1"/>
            <a:r>
              <a:rPr lang="en-US" dirty="0"/>
              <a:t>Programs</a:t>
            </a:r>
            <a:r>
              <a:rPr lang="en-US" dirty="0" smtClean="0"/>
              <a:t> refer </a:t>
            </a:r>
            <a:r>
              <a:rPr lang="en-US" dirty="0"/>
              <a:t>to</a:t>
            </a:r>
            <a:r>
              <a:rPr lang="en-US" dirty="0" smtClean="0"/>
              <a:t> data by address</a:t>
            </a:r>
          </a:p>
          <a:p>
            <a:pPr marL="552450" lvl="1" eaLnBrk="1" hangingPunct="1"/>
            <a:r>
              <a:rPr lang="en-US" dirty="0" smtClean="0"/>
              <a:t>Conceptually, envision it as a very </a:t>
            </a:r>
            <a:r>
              <a:rPr lang="en-US" dirty="0"/>
              <a:t>large array of </a:t>
            </a:r>
            <a:r>
              <a:rPr lang="en-US" dirty="0" smtClean="0"/>
              <a:t>bytes</a:t>
            </a:r>
          </a:p>
          <a:p>
            <a:pPr marL="952500" lvl="2"/>
            <a:r>
              <a:rPr lang="en-US" dirty="0" smtClean="0"/>
              <a:t>In reality, it’s not, but can think of it that way</a:t>
            </a:r>
          </a:p>
          <a:p>
            <a:pPr marL="552450" lvl="1" eaLnBrk="1" hangingPunct="1"/>
            <a:r>
              <a:rPr lang="en-US" dirty="0" smtClean="0"/>
              <a:t>An address is like an index into that array</a:t>
            </a:r>
          </a:p>
          <a:p>
            <a:pPr marL="952500" lvl="2"/>
            <a:r>
              <a:rPr lang="en-US" dirty="0" smtClean="0"/>
              <a:t>and, a pointer variable stores an address</a:t>
            </a:r>
          </a:p>
          <a:p>
            <a:pPr marL="952500" lvl="2"/>
            <a:endParaRPr lang="en-US" dirty="0" smtClean="0"/>
          </a:p>
          <a:p>
            <a:pPr marL="152400"/>
            <a:r>
              <a:rPr lang="en-US" dirty="0" smtClean="0"/>
              <a:t>Note: system </a:t>
            </a:r>
            <a:r>
              <a:rPr lang="en-US" dirty="0"/>
              <a:t>provides</a:t>
            </a:r>
            <a:r>
              <a:rPr lang="en-US" dirty="0" smtClean="0"/>
              <a:t> private address spaces to each “</a:t>
            </a:r>
            <a:r>
              <a:rPr lang="en-US" dirty="0"/>
              <a:t>process”</a:t>
            </a:r>
            <a:endParaRPr lang="en-US" dirty="0" smtClean="0"/>
          </a:p>
          <a:p>
            <a:pPr marL="438150" lvl="1"/>
            <a:r>
              <a:rPr lang="en-US" dirty="0" smtClean="0"/>
              <a:t>Think of a process as a program </a:t>
            </a:r>
            <a:r>
              <a:rPr lang="en-US" dirty="0"/>
              <a:t>being executed</a:t>
            </a:r>
            <a:endParaRPr lang="en-US" dirty="0" smtClean="0"/>
          </a:p>
          <a:p>
            <a:pPr marL="438150" lvl="1"/>
            <a:r>
              <a:rPr lang="en-US" dirty="0" smtClean="0"/>
              <a:t>So, a program </a:t>
            </a:r>
            <a:r>
              <a:rPr lang="en-US" dirty="0"/>
              <a:t>can clobber its own data, but not that of </a:t>
            </a:r>
            <a:r>
              <a:rPr lang="en-US" dirty="0" smtClean="0"/>
              <a:t>others</a:t>
            </a:r>
            <a:endParaRPr lang="en-US" dirty="0"/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762000" y="1198562"/>
            <a:ext cx="6416675" cy="1239838"/>
            <a:chOff x="0" y="0"/>
            <a:chExt cx="4042" cy="780"/>
          </a:xfrm>
        </p:grpSpPr>
        <p:sp>
          <p:nvSpPr>
            <p:cNvPr id="44039" name="Rectangle 6"/>
            <p:cNvSpPr>
              <a:spLocks/>
            </p:cNvSpPr>
            <p:nvPr/>
          </p:nvSpPr>
          <p:spPr bwMode="auto">
            <a:xfrm>
              <a:off x="1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0" name="Rectangle 7"/>
            <p:cNvSpPr>
              <a:spLocks/>
            </p:cNvSpPr>
            <p:nvPr/>
          </p:nvSpPr>
          <p:spPr bwMode="auto">
            <a:xfrm>
              <a:off x="3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1" name="Rectangle 8"/>
            <p:cNvSpPr>
              <a:spLocks/>
            </p:cNvSpPr>
            <p:nvPr/>
          </p:nvSpPr>
          <p:spPr bwMode="auto">
            <a:xfrm>
              <a:off x="6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2" name="Rectangle 9"/>
            <p:cNvSpPr>
              <a:spLocks/>
            </p:cNvSpPr>
            <p:nvPr/>
          </p:nvSpPr>
          <p:spPr bwMode="auto">
            <a:xfrm>
              <a:off x="8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3" name="Rectangle 10"/>
            <p:cNvSpPr>
              <a:spLocks/>
            </p:cNvSpPr>
            <p:nvPr/>
          </p:nvSpPr>
          <p:spPr bwMode="auto">
            <a:xfrm>
              <a:off x="10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4" name="Rectangle 11"/>
            <p:cNvSpPr>
              <a:spLocks/>
            </p:cNvSpPr>
            <p:nvPr/>
          </p:nvSpPr>
          <p:spPr bwMode="auto">
            <a:xfrm>
              <a:off x="1338" y="520"/>
              <a:ext cx="96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5" name="Rectangle 12"/>
            <p:cNvSpPr>
              <a:spLocks/>
            </p:cNvSpPr>
            <p:nvPr/>
          </p:nvSpPr>
          <p:spPr bwMode="auto">
            <a:xfrm>
              <a:off x="22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6" name="Rectangle 13"/>
            <p:cNvSpPr>
              <a:spLocks/>
            </p:cNvSpPr>
            <p:nvPr/>
          </p:nvSpPr>
          <p:spPr bwMode="auto">
            <a:xfrm>
              <a:off x="253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7" name="Rectangle 14"/>
            <p:cNvSpPr>
              <a:spLocks/>
            </p:cNvSpPr>
            <p:nvPr/>
          </p:nvSpPr>
          <p:spPr bwMode="auto">
            <a:xfrm>
              <a:off x="277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8" name="Rectangle 15"/>
            <p:cNvSpPr>
              <a:spLocks/>
            </p:cNvSpPr>
            <p:nvPr/>
          </p:nvSpPr>
          <p:spPr bwMode="auto">
            <a:xfrm>
              <a:off x="301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49" name="Rectangle 16"/>
            <p:cNvSpPr>
              <a:spLocks/>
            </p:cNvSpPr>
            <p:nvPr/>
          </p:nvSpPr>
          <p:spPr bwMode="auto">
            <a:xfrm>
              <a:off x="325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0" name="Rectangle 17"/>
            <p:cNvSpPr>
              <a:spLocks/>
            </p:cNvSpPr>
            <p:nvPr/>
          </p:nvSpPr>
          <p:spPr bwMode="auto">
            <a:xfrm>
              <a:off x="3498" y="520"/>
              <a:ext cx="248" cy="192"/>
            </a:xfrm>
            <a:prstGeom prst="rect">
              <a:avLst/>
            </a:prstGeom>
            <a:noFill/>
            <a:ln w="19050">
              <a:solidFill>
                <a:srgbClr val="003300"/>
              </a:solidFill>
              <a:round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4051" name="Rectangle 18"/>
            <p:cNvSpPr>
              <a:spLocks/>
            </p:cNvSpPr>
            <p:nvPr/>
          </p:nvSpPr>
          <p:spPr bwMode="auto">
            <a:xfrm>
              <a:off x="1332" y="484"/>
              <a:ext cx="968" cy="296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lIns="50800" tIns="50800" rIns="45720" bIns="50800">
              <a:prstTxWarp prst="textNoShape">
                <a:avLst/>
              </a:prstTxWarp>
            </a:bodyPr>
            <a:lstStyle/>
            <a:p>
              <a:pPr eaLnBrk="1" hangingPunct="1"/>
              <a:r>
                <a:rPr lang="en-US" sz="2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• • •</a:t>
              </a:r>
            </a:p>
          </p:txBody>
        </p:sp>
        <p:sp>
          <p:nvSpPr>
            <p:cNvPr id="44052" name="Rectangle 19"/>
            <p:cNvSpPr>
              <a:spLocks/>
            </p:cNvSpPr>
            <p:nvPr/>
          </p:nvSpPr>
          <p:spPr bwMode="auto">
            <a:xfrm rot="-2580000">
              <a:off x="-2" y="171"/>
              <a:ext cx="589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US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00•••0</a:t>
              </a:r>
            </a:p>
          </p:txBody>
        </p:sp>
        <p:sp>
          <p:nvSpPr>
            <p:cNvPr id="44053" name="Rectangle 20"/>
            <p:cNvSpPr>
              <a:spLocks/>
            </p:cNvSpPr>
            <p:nvPr/>
          </p:nvSpPr>
          <p:spPr bwMode="auto">
            <a:xfrm rot="-2580000">
              <a:off x="3455" y="171"/>
              <a:ext cx="590" cy="22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algn="l" eaLnBrk="1" hangingPunct="1"/>
              <a:r>
                <a:rPr lang="en-US" b="0">
                  <a:solidFill>
                    <a:srgbClr val="000066"/>
                  </a:solidFill>
                  <a:latin typeface="Courier New Bold" charset="0"/>
                  <a:ea typeface="Courier New Bold" charset="0"/>
                  <a:cs typeface="Courier New Bold" charset="0"/>
                  <a:sym typeface="Courier New Bold" charset="0"/>
                </a:rPr>
                <a:t>FF•••F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1046617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Machine Words</a:t>
            </a:r>
          </a:p>
        </p:txBody>
      </p:sp>
      <p:sp>
        <p:nvSpPr>
          <p:cNvPr id="45061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Any given computer has a “</a:t>
            </a:r>
            <a:r>
              <a:rPr lang="en-US" dirty="0"/>
              <a:t>Word Size”</a:t>
            </a:r>
          </a:p>
          <a:p>
            <a:pPr marL="552450" lvl="1" eaLnBrk="1" hangingPunct="1"/>
            <a:r>
              <a:rPr lang="en-US" dirty="0"/>
              <a:t>Nominal size of integer-valued data</a:t>
            </a:r>
            <a:endParaRPr lang="en-US" dirty="0" smtClean="0"/>
          </a:p>
          <a:p>
            <a:pPr marL="838200" lvl="2" eaLnBrk="1" hangingPunct="1"/>
            <a:r>
              <a:rPr lang="en-US" dirty="0" smtClean="0"/>
              <a:t>and of addresses</a:t>
            </a:r>
          </a:p>
          <a:p>
            <a:pPr marL="552450" lvl="1" eaLnBrk="1" hangingPunct="1"/>
            <a:endParaRPr lang="en-US" dirty="0" smtClean="0"/>
          </a:p>
          <a:p>
            <a:pPr marL="552450" lvl="1" eaLnBrk="1" hangingPunct="1"/>
            <a:r>
              <a:rPr lang="en-US" dirty="0" smtClean="0"/>
              <a:t>Until recently, most </a:t>
            </a:r>
            <a:r>
              <a:rPr lang="en-US" dirty="0"/>
              <a:t>machines </a:t>
            </a:r>
            <a:r>
              <a:rPr lang="en-US" dirty="0" smtClean="0"/>
              <a:t>used </a:t>
            </a:r>
            <a:r>
              <a:rPr lang="en-US" dirty="0"/>
              <a:t>32 bits (4 bytes)</a:t>
            </a:r>
            <a:r>
              <a:rPr lang="en-US" dirty="0" smtClean="0"/>
              <a:t> as word size</a:t>
            </a:r>
          </a:p>
          <a:p>
            <a:pPr marL="838200" lvl="2" eaLnBrk="1" hangingPunct="1"/>
            <a:r>
              <a:rPr lang="en-US" dirty="0"/>
              <a:t>Limits addresses to </a:t>
            </a:r>
            <a:r>
              <a:rPr lang="en-US" dirty="0" smtClean="0"/>
              <a:t>4GB (2</a:t>
            </a:r>
            <a:r>
              <a:rPr lang="en-US" baseline="30000" dirty="0" smtClean="0"/>
              <a:t>32</a:t>
            </a:r>
            <a:r>
              <a:rPr lang="en-US" dirty="0" smtClean="0"/>
              <a:t> bytes)</a:t>
            </a:r>
          </a:p>
          <a:p>
            <a:pPr marL="438150" lvl="1"/>
            <a:endParaRPr lang="en-US" dirty="0" smtClean="0"/>
          </a:p>
          <a:p>
            <a:pPr marL="438150" lvl="1"/>
            <a:r>
              <a:rPr lang="en-US" dirty="0" smtClean="0"/>
              <a:t>Increasingly, machines have 64-bit word size</a:t>
            </a:r>
          </a:p>
          <a:p>
            <a:pPr marL="838200" lvl="2" eaLnBrk="1" hangingPunct="1"/>
            <a:r>
              <a:rPr lang="en-US" dirty="0" smtClean="0"/>
              <a:t>Potentially, could have 18 PB (petabytes) of addressable memory</a:t>
            </a:r>
          </a:p>
          <a:p>
            <a:pPr marL="838200" lvl="2" eaLnBrk="1" hangingPunct="1"/>
            <a:r>
              <a:rPr lang="en-US" dirty="0" smtClean="0"/>
              <a:t>That’s 18.4 X 10</a:t>
            </a:r>
            <a:r>
              <a:rPr lang="en-US" baseline="30000" dirty="0" smtClean="0"/>
              <a:t>15</a:t>
            </a:r>
          </a:p>
          <a:p>
            <a:pPr marL="552450" lvl="1" eaLnBrk="1" hangingPunct="1"/>
            <a:endParaRPr lang="en-US" dirty="0" smtClean="0"/>
          </a:p>
          <a:p>
            <a:pPr marL="552450" lvl="1" eaLnBrk="1" hangingPunct="1"/>
            <a:r>
              <a:rPr lang="en-US" dirty="0" smtClean="0"/>
              <a:t>Machines still support </a:t>
            </a:r>
            <a:r>
              <a:rPr lang="en-US" dirty="0"/>
              <a:t>multiple data formats</a:t>
            </a:r>
          </a:p>
          <a:p>
            <a:pPr marL="838200" lvl="2" eaLnBrk="1" hangingPunct="1"/>
            <a:r>
              <a:rPr lang="en-US" dirty="0"/>
              <a:t>Fractions or multiples of word size</a:t>
            </a:r>
          </a:p>
          <a:p>
            <a:pPr marL="838200" lvl="2" eaLnBrk="1" hangingPunct="1"/>
            <a:r>
              <a:rPr lang="en-US" dirty="0"/>
              <a:t>Always integral number of bytes</a:t>
            </a:r>
          </a:p>
        </p:txBody>
      </p:sp>
    </p:spTree>
    <p:extLst>
      <p:ext uri="{BB962C8B-B14F-4D97-AF65-F5344CB8AC3E}">
        <p14:creationId xmlns:p14="http://schemas.microsoft.com/office/powerpoint/2010/main" val="3562036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Word-Oriented Memory Organization</a:t>
            </a:r>
          </a:p>
        </p:txBody>
      </p:sp>
      <p:sp>
        <p:nvSpPr>
          <p:cNvPr id="46085" name="Rectangle 4"/>
          <p:cNvSpPr>
            <a:spLocks noGrp="1" noChangeArrowheads="1"/>
          </p:cNvSpPr>
          <p:nvPr>
            <p:ph idx="1"/>
          </p:nvPr>
        </p:nvSpPr>
        <p:spPr>
          <a:xfrm>
            <a:off x="396876" y="1362075"/>
            <a:ext cx="4554538" cy="4972050"/>
          </a:xfrm>
        </p:spPr>
        <p:txBody>
          <a:bodyPr/>
          <a:lstStyle/>
          <a:p>
            <a:pPr eaLnBrk="1" hangingPunct="1"/>
            <a:r>
              <a:rPr lang="en-US" dirty="0"/>
              <a:t>Addresses Specify Byte Locations</a:t>
            </a:r>
          </a:p>
          <a:p>
            <a:pPr marL="552450" lvl="1" eaLnBrk="1" hangingPunct="1"/>
            <a:r>
              <a:rPr lang="en-US" dirty="0"/>
              <a:t>Address of first byte in word</a:t>
            </a:r>
          </a:p>
          <a:p>
            <a:pPr marL="552450" lvl="1" eaLnBrk="1" hangingPunct="1"/>
            <a:r>
              <a:rPr lang="en-US" dirty="0"/>
              <a:t>Addresses of successive words differ by 4 (32-bit) or 8 (64-bit)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219700" y="1143000"/>
            <a:ext cx="3467100" cy="5591175"/>
            <a:chOff x="0" y="0"/>
            <a:chExt cx="2184" cy="3522"/>
          </a:xfrm>
        </p:grpSpPr>
        <p:sp>
          <p:nvSpPr>
            <p:cNvPr id="46087" name="Rectangle 6"/>
            <p:cNvSpPr>
              <a:spLocks/>
            </p:cNvSpPr>
            <p:nvPr/>
          </p:nvSpPr>
          <p:spPr bwMode="auto">
            <a:xfrm>
              <a:off x="1253" y="41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8" name="Rectangle 7"/>
            <p:cNvSpPr>
              <a:spLocks/>
            </p:cNvSpPr>
            <p:nvPr/>
          </p:nvSpPr>
          <p:spPr bwMode="auto">
            <a:xfrm>
              <a:off x="1253" y="61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89" name="Rectangle 8"/>
            <p:cNvSpPr>
              <a:spLocks/>
            </p:cNvSpPr>
            <p:nvPr/>
          </p:nvSpPr>
          <p:spPr bwMode="auto">
            <a:xfrm>
              <a:off x="1253" y="80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0" name="Rectangle 9"/>
            <p:cNvSpPr>
              <a:spLocks/>
            </p:cNvSpPr>
            <p:nvPr/>
          </p:nvSpPr>
          <p:spPr bwMode="auto">
            <a:xfrm>
              <a:off x="1253" y="99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1" name="Rectangle 10"/>
            <p:cNvSpPr>
              <a:spLocks/>
            </p:cNvSpPr>
            <p:nvPr/>
          </p:nvSpPr>
          <p:spPr bwMode="auto">
            <a:xfrm>
              <a:off x="1253" y="118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2" name="Rectangle 11"/>
            <p:cNvSpPr>
              <a:spLocks/>
            </p:cNvSpPr>
            <p:nvPr/>
          </p:nvSpPr>
          <p:spPr bwMode="auto">
            <a:xfrm>
              <a:off x="1253" y="137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3" name="Rectangle 12"/>
            <p:cNvSpPr>
              <a:spLocks/>
            </p:cNvSpPr>
            <p:nvPr/>
          </p:nvSpPr>
          <p:spPr bwMode="auto">
            <a:xfrm>
              <a:off x="1253" y="157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4" name="Rectangle 13"/>
            <p:cNvSpPr>
              <a:spLocks/>
            </p:cNvSpPr>
            <p:nvPr/>
          </p:nvSpPr>
          <p:spPr bwMode="auto">
            <a:xfrm>
              <a:off x="1253" y="176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5" name="Rectangle 14"/>
            <p:cNvSpPr>
              <a:spLocks/>
            </p:cNvSpPr>
            <p:nvPr/>
          </p:nvSpPr>
          <p:spPr bwMode="auto">
            <a:xfrm>
              <a:off x="1253" y="195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6" name="Rectangle 15"/>
            <p:cNvSpPr>
              <a:spLocks/>
            </p:cNvSpPr>
            <p:nvPr/>
          </p:nvSpPr>
          <p:spPr bwMode="auto">
            <a:xfrm>
              <a:off x="1253" y="214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7" name="Rectangle 16"/>
            <p:cNvSpPr>
              <a:spLocks/>
            </p:cNvSpPr>
            <p:nvPr/>
          </p:nvSpPr>
          <p:spPr bwMode="auto">
            <a:xfrm>
              <a:off x="1253" y="233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8" name="Rectangle 17"/>
            <p:cNvSpPr>
              <a:spLocks/>
            </p:cNvSpPr>
            <p:nvPr/>
          </p:nvSpPr>
          <p:spPr bwMode="auto">
            <a:xfrm>
              <a:off x="1253" y="2530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099" name="Rectangle 18"/>
            <p:cNvSpPr>
              <a:spLocks/>
            </p:cNvSpPr>
            <p:nvPr/>
          </p:nvSpPr>
          <p:spPr bwMode="auto">
            <a:xfrm>
              <a:off x="1733" y="41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0000</a:t>
              </a:r>
            </a:p>
          </p:txBody>
        </p:sp>
        <p:sp>
          <p:nvSpPr>
            <p:cNvPr id="46100" name="Rectangle 19"/>
            <p:cNvSpPr>
              <a:spLocks/>
            </p:cNvSpPr>
            <p:nvPr/>
          </p:nvSpPr>
          <p:spPr bwMode="auto">
            <a:xfrm>
              <a:off x="1733" y="61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0001</a:t>
              </a:r>
            </a:p>
          </p:txBody>
        </p:sp>
        <p:sp>
          <p:nvSpPr>
            <p:cNvPr id="46101" name="Rectangle 20"/>
            <p:cNvSpPr>
              <a:spLocks/>
            </p:cNvSpPr>
            <p:nvPr/>
          </p:nvSpPr>
          <p:spPr bwMode="auto">
            <a:xfrm>
              <a:off x="1733" y="80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0002</a:t>
              </a:r>
            </a:p>
          </p:txBody>
        </p:sp>
        <p:sp>
          <p:nvSpPr>
            <p:cNvPr id="46102" name="Rectangle 21"/>
            <p:cNvSpPr>
              <a:spLocks/>
            </p:cNvSpPr>
            <p:nvPr/>
          </p:nvSpPr>
          <p:spPr bwMode="auto">
            <a:xfrm>
              <a:off x="1733" y="99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0003</a:t>
              </a:r>
            </a:p>
          </p:txBody>
        </p:sp>
        <p:sp>
          <p:nvSpPr>
            <p:cNvPr id="46103" name="Rectangle 22"/>
            <p:cNvSpPr>
              <a:spLocks/>
            </p:cNvSpPr>
            <p:nvPr/>
          </p:nvSpPr>
          <p:spPr bwMode="auto">
            <a:xfrm>
              <a:off x="1733" y="118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0004</a:t>
              </a:r>
            </a:p>
          </p:txBody>
        </p:sp>
        <p:sp>
          <p:nvSpPr>
            <p:cNvPr id="46104" name="Rectangle 23"/>
            <p:cNvSpPr>
              <a:spLocks/>
            </p:cNvSpPr>
            <p:nvPr/>
          </p:nvSpPr>
          <p:spPr bwMode="auto">
            <a:xfrm>
              <a:off x="1733" y="137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0005</a:t>
              </a:r>
            </a:p>
          </p:txBody>
        </p:sp>
        <p:sp>
          <p:nvSpPr>
            <p:cNvPr id="46105" name="Rectangle 24"/>
            <p:cNvSpPr>
              <a:spLocks/>
            </p:cNvSpPr>
            <p:nvPr/>
          </p:nvSpPr>
          <p:spPr bwMode="auto">
            <a:xfrm>
              <a:off x="1733" y="157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0006</a:t>
              </a:r>
            </a:p>
          </p:txBody>
        </p:sp>
        <p:sp>
          <p:nvSpPr>
            <p:cNvPr id="46106" name="Rectangle 25"/>
            <p:cNvSpPr>
              <a:spLocks/>
            </p:cNvSpPr>
            <p:nvPr/>
          </p:nvSpPr>
          <p:spPr bwMode="auto">
            <a:xfrm>
              <a:off x="1733" y="176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0007</a:t>
              </a:r>
            </a:p>
          </p:txBody>
        </p:sp>
        <p:sp>
          <p:nvSpPr>
            <p:cNvPr id="46107" name="Rectangle 26"/>
            <p:cNvSpPr>
              <a:spLocks/>
            </p:cNvSpPr>
            <p:nvPr/>
          </p:nvSpPr>
          <p:spPr bwMode="auto">
            <a:xfrm>
              <a:off x="1733" y="195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0008</a:t>
              </a:r>
            </a:p>
          </p:txBody>
        </p:sp>
        <p:sp>
          <p:nvSpPr>
            <p:cNvPr id="46108" name="Rectangle 27"/>
            <p:cNvSpPr>
              <a:spLocks/>
            </p:cNvSpPr>
            <p:nvPr/>
          </p:nvSpPr>
          <p:spPr bwMode="auto">
            <a:xfrm>
              <a:off x="1733" y="214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0009</a:t>
              </a:r>
            </a:p>
          </p:txBody>
        </p:sp>
        <p:sp>
          <p:nvSpPr>
            <p:cNvPr id="46109" name="Rectangle 28"/>
            <p:cNvSpPr>
              <a:spLocks/>
            </p:cNvSpPr>
            <p:nvPr/>
          </p:nvSpPr>
          <p:spPr bwMode="auto">
            <a:xfrm>
              <a:off x="1733" y="233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0010</a:t>
              </a:r>
            </a:p>
          </p:txBody>
        </p:sp>
        <p:sp>
          <p:nvSpPr>
            <p:cNvPr id="46110" name="Rectangle 29"/>
            <p:cNvSpPr>
              <a:spLocks/>
            </p:cNvSpPr>
            <p:nvPr/>
          </p:nvSpPr>
          <p:spPr bwMode="auto">
            <a:xfrm>
              <a:off x="1733" y="2530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0011</a:t>
              </a: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657" y="418"/>
              <a:ext cx="384" cy="3072"/>
              <a:chOff x="0" y="0"/>
              <a:chExt cx="384" cy="3072"/>
            </a:xfrm>
          </p:grpSpPr>
          <p:sp>
            <p:nvSpPr>
              <p:cNvPr id="46155" name="Rectangle 31"/>
              <p:cNvSpPr>
                <a:spLocks/>
              </p:cNvSpPr>
              <p:nvPr/>
            </p:nvSpPr>
            <p:spPr bwMode="auto">
              <a:xfrm>
                <a:off x="0" y="1536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6" name="Rectangle 32"/>
              <p:cNvSpPr>
                <a:spLocks/>
              </p:cNvSpPr>
              <p:nvPr/>
            </p:nvSpPr>
            <p:spPr bwMode="auto">
              <a:xfrm>
                <a:off x="0" y="0"/>
                <a:ext cx="384" cy="153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grpSp>
          <p:nvGrpSpPr>
            <p:cNvPr id="4" name="Group 33"/>
            <p:cNvGrpSpPr>
              <a:grpSpLocks/>
            </p:cNvGrpSpPr>
            <p:nvPr/>
          </p:nvGrpSpPr>
          <p:grpSpPr bwMode="auto">
            <a:xfrm>
              <a:off x="81" y="418"/>
              <a:ext cx="384" cy="3072"/>
              <a:chOff x="0" y="0"/>
              <a:chExt cx="384" cy="3072"/>
            </a:xfrm>
          </p:grpSpPr>
          <p:sp>
            <p:nvSpPr>
              <p:cNvPr id="46151" name="Rectangle 34"/>
              <p:cNvSpPr>
                <a:spLocks/>
              </p:cNvSpPr>
              <p:nvPr/>
            </p:nvSpPr>
            <p:spPr bwMode="auto">
              <a:xfrm>
                <a:off x="0" y="0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2" name="Rectangle 35"/>
              <p:cNvSpPr>
                <a:spLocks/>
              </p:cNvSpPr>
              <p:nvPr/>
            </p:nvSpPr>
            <p:spPr bwMode="auto">
              <a:xfrm>
                <a:off x="0" y="768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3" name="Rectangle 36"/>
              <p:cNvSpPr>
                <a:spLocks/>
              </p:cNvSpPr>
              <p:nvPr/>
            </p:nvSpPr>
            <p:spPr bwMode="auto">
              <a:xfrm>
                <a:off x="0" y="1536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6154" name="Rectangle 37"/>
              <p:cNvSpPr>
                <a:spLocks/>
              </p:cNvSpPr>
              <p:nvPr/>
            </p:nvSpPr>
            <p:spPr bwMode="auto">
              <a:xfrm>
                <a:off x="0" y="2304"/>
                <a:ext cx="384" cy="76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</p:grpSp>
        <p:sp>
          <p:nvSpPr>
            <p:cNvPr id="46113" name="Rectangle 38"/>
            <p:cNvSpPr>
              <a:spLocks/>
            </p:cNvSpPr>
            <p:nvPr/>
          </p:nvSpPr>
          <p:spPr bwMode="auto">
            <a:xfrm>
              <a:off x="0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32-bit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14" name="Rectangle 39"/>
            <p:cNvSpPr>
              <a:spLocks/>
            </p:cNvSpPr>
            <p:nvPr/>
          </p:nvSpPr>
          <p:spPr bwMode="auto">
            <a:xfrm>
              <a:off x="1198" y="82"/>
              <a:ext cx="49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Bytes</a:t>
              </a:r>
            </a:p>
          </p:txBody>
        </p:sp>
        <p:sp>
          <p:nvSpPr>
            <p:cNvPr id="46115" name="Rectangle 40"/>
            <p:cNvSpPr>
              <a:spLocks/>
            </p:cNvSpPr>
            <p:nvPr/>
          </p:nvSpPr>
          <p:spPr bwMode="auto">
            <a:xfrm>
              <a:off x="1718" y="82"/>
              <a:ext cx="466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Addr.</a:t>
              </a:r>
            </a:p>
          </p:txBody>
        </p:sp>
        <p:sp>
          <p:nvSpPr>
            <p:cNvPr id="46116" name="Rectangle 41"/>
            <p:cNvSpPr>
              <a:spLocks/>
            </p:cNvSpPr>
            <p:nvPr/>
          </p:nvSpPr>
          <p:spPr bwMode="auto">
            <a:xfrm>
              <a:off x="1253" y="2722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7" name="Rectangle 42"/>
            <p:cNvSpPr>
              <a:spLocks/>
            </p:cNvSpPr>
            <p:nvPr/>
          </p:nvSpPr>
          <p:spPr bwMode="auto">
            <a:xfrm>
              <a:off x="1733" y="2722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0012</a:t>
              </a:r>
            </a:p>
          </p:txBody>
        </p:sp>
        <p:sp>
          <p:nvSpPr>
            <p:cNvPr id="46118" name="Rectangle 43"/>
            <p:cNvSpPr>
              <a:spLocks/>
            </p:cNvSpPr>
            <p:nvPr/>
          </p:nvSpPr>
          <p:spPr bwMode="auto">
            <a:xfrm>
              <a:off x="1253" y="2914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19" name="Rectangle 44"/>
            <p:cNvSpPr>
              <a:spLocks/>
            </p:cNvSpPr>
            <p:nvPr/>
          </p:nvSpPr>
          <p:spPr bwMode="auto">
            <a:xfrm>
              <a:off x="1733" y="2914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0013</a:t>
              </a:r>
            </a:p>
          </p:txBody>
        </p:sp>
        <p:sp>
          <p:nvSpPr>
            <p:cNvPr id="46120" name="Rectangle 45"/>
            <p:cNvSpPr>
              <a:spLocks/>
            </p:cNvSpPr>
            <p:nvPr/>
          </p:nvSpPr>
          <p:spPr bwMode="auto">
            <a:xfrm>
              <a:off x="1253" y="3106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1" name="Rectangle 46"/>
            <p:cNvSpPr>
              <a:spLocks/>
            </p:cNvSpPr>
            <p:nvPr/>
          </p:nvSpPr>
          <p:spPr bwMode="auto">
            <a:xfrm>
              <a:off x="1733" y="3106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0014</a:t>
              </a:r>
            </a:p>
          </p:txBody>
        </p:sp>
        <p:sp>
          <p:nvSpPr>
            <p:cNvPr id="46122" name="Rectangle 47"/>
            <p:cNvSpPr>
              <a:spLocks/>
            </p:cNvSpPr>
            <p:nvPr/>
          </p:nvSpPr>
          <p:spPr bwMode="auto">
            <a:xfrm>
              <a:off x="1253" y="3298"/>
              <a:ext cx="384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6123" name="Rectangle 48"/>
            <p:cNvSpPr>
              <a:spLocks/>
            </p:cNvSpPr>
            <p:nvPr/>
          </p:nvSpPr>
          <p:spPr bwMode="auto">
            <a:xfrm>
              <a:off x="1733" y="3298"/>
              <a:ext cx="443" cy="2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0015</a:t>
              </a:r>
            </a:p>
          </p:txBody>
        </p:sp>
        <p:sp>
          <p:nvSpPr>
            <p:cNvPr id="46124" name="Rectangle 49"/>
            <p:cNvSpPr>
              <a:spLocks/>
            </p:cNvSpPr>
            <p:nvPr/>
          </p:nvSpPr>
          <p:spPr bwMode="auto">
            <a:xfrm>
              <a:off x="576" y="0"/>
              <a:ext cx="543" cy="41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64-bit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Words</a:t>
              </a:r>
            </a:p>
          </p:txBody>
        </p:sp>
        <p:sp>
          <p:nvSpPr>
            <p:cNvPr id="46125" name="Rectangle 50"/>
            <p:cNvSpPr>
              <a:spLocks/>
            </p:cNvSpPr>
            <p:nvPr/>
          </p:nvSpPr>
          <p:spPr bwMode="auto">
            <a:xfrm>
              <a:off x="657" y="94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6" name="Rectangle 51"/>
            <p:cNvSpPr>
              <a:spLocks/>
            </p:cNvSpPr>
            <p:nvPr/>
          </p:nvSpPr>
          <p:spPr bwMode="auto">
            <a:xfrm>
              <a:off x="657" y="2434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7" name="Rectangle 52"/>
            <p:cNvSpPr>
              <a:spLocks/>
            </p:cNvSpPr>
            <p:nvPr/>
          </p:nvSpPr>
          <p:spPr bwMode="auto">
            <a:xfrm>
              <a:off x="81" y="562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8" name="Rectangle 53"/>
            <p:cNvSpPr>
              <a:spLocks/>
            </p:cNvSpPr>
            <p:nvPr/>
          </p:nvSpPr>
          <p:spPr bwMode="auto">
            <a:xfrm>
              <a:off x="81" y="1330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29" name="Rectangle 54"/>
            <p:cNvSpPr>
              <a:spLocks/>
            </p:cNvSpPr>
            <p:nvPr/>
          </p:nvSpPr>
          <p:spPr bwMode="auto">
            <a:xfrm>
              <a:off x="81" y="2098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sp>
          <p:nvSpPr>
            <p:cNvPr id="46130" name="Rectangle 55"/>
            <p:cNvSpPr>
              <a:spLocks/>
            </p:cNvSpPr>
            <p:nvPr/>
          </p:nvSpPr>
          <p:spPr bwMode="auto">
            <a:xfrm>
              <a:off x="81" y="2866"/>
              <a:ext cx="392" cy="46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Addr 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=</a:t>
              </a:r>
            </a:p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solidFill>
                    <a:srgbClr val="000066"/>
                  </a:solidFill>
                  <a:latin typeface="Courier New" charset="0"/>
                  <a:ea typeface="Courier New" charset="0"/>
                  <a:cs typeface="Courier New" charset="0"/>
                  <a:sym typeface="Courier New" charset="0"/>
                </a:rPr>
                <a:t>??</a:t>
              </a:r>
            </a:p>
          </p:txBody>
        </p:sp>
        <p:grpSp>
          <p:nvGrpSpPr>
            <p:cNvPr id="5" name="Group 56"/>
            <p:cNvGrpSpPr>
              <a:grpSpLocks/>
            </p:cNvGrpSpPr>
            <p:nvPr/>
          </p:nvGrpSpPr>
          <p:grpSpPr bwMode="auto">
            <a:xfrm>
              <a:off x="103" y="826"/>
              <a:ext cx="340" cy="2496"/>
              <a:chOff x="0" y="0"/>
              <a:chExt cx="340" cy="2496"/>
            </a:xfrm>
          </p:grpSpPr>
          <p:grpSp>
            <p:nvGrpSpPr>
              <p:cNvPr id="6" name="Group 57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49" name="Rectangle 58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50" name="Rectangle 59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7" name="Group 60"/>
              <p:cNvGrpSpPr>
                <a:grpSpLocks/>
              </p:cNvGrpSpPr>
              <p:nvPr/>
            </p:nvGrpSpPr>
            <p:grpSpPr bwMode="auto">
              <a:xfrm>
                <a:off x="0" y="768"/>
                <a:ext cx="340" cy="192"/>
                <a:chOff x="0" y="0"/>
                <a:chExt cx="340" cy="192"/>
              </a:xfrm>
            </p:grpSpPr>
            <p:sp>
              <p:nvSpPr>
                <p:cNvPr id="46147" name="Rectangle 6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8" name="Rectangle 6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0004</a:t>
                  </a:r>
                </a:p>
              </p:txBody>
            </p:sp>
          </p:grpSp>
          <p:grpSp>
            <p:nvGrpSpPr>
              <p:cNvPr id="8" name="Group 63"/>
              <p:cNvGrpSpPr>
                <a:grpSpLocks/>
              </p:cNvGrpSpPr>
              <p:nvPr/>
            </p:nvGrpSpPr>
            <p:grpSpPr bwMode="auto">
              <a:xfrm>
                <a:off x="0" y="1536"/>
                <a:ext cx="340" cy="192"/>
                <a:chOff x="0" y="0"/>
                <a:chExt cx="340" cy="192"/>
              </a:xfrm>
            </p:grpSpPr>
            <p:sp>
              <p:nvSpPr>
                <p:cNvPr id="46145" name="Rectangle 6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6" name="Rectangle 6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  <p:grpSp>
            <p:nvGrpSpPr>
              <p:cNvPr id="9" name="Group 66"/>
              <p:cNvGrpSpPr>
                <a:grpSpLocks/>
              </p:cNvGrpSpPr>
              <p:nvPr/>
            </p:nvGrpSpPr>
            <p:grpSpPr bwMode="auto">
              <a:xfrm>
                <a:off x="0" y="2304"/>
                <a:ext cx="340" cy="192"/>
                <a:chOff x="0" y="0"/>
                <a:chExt cx="340" cy="192"/>
              </a:xfrm>
            </p:grpSpPr>
            <p:sp>
              <p:nvSpPr>
                <p:cNvPr id="46143" name="Rectangle 67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44" name="Rectangle 68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0012</a:t>
                  </a:r>
                </a:p>
              </p:txBody>
            </p:sp>
          </p:grp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679" y="1210"/>
              <a:ext cx="340" cy="1680"/>
              <a:chOff x="0" y="0"/>
              <a:chExt cx="340" cy="1680"/>
            </a:xfrm>
          </p:grpSpPr>
          <p:grpSp>
            <p:nvGrpSpPr>
              <p:cNvPr id="11" name="Group 70"/>
              <p:cNvGrpSpPr>
                <a:grpSpLocks/>
              </p:cNvGrpSpPr>
              <p:nvPr/>
            </p:nvGrpSpPr>
            <p:grpSpPr bwMode="auto">
              <a:xfrm>
                <a:off x="0" y="0"/>
                <a:ext cx="340" cy="192"/>
                <a:chOff x="0" y="0"/>
                <a:chExt cx="340" cy="192"/>
              </a:xfrm>
            </p:grpSpPr>
            <p:sp>
              <p:nvSpPr>
                <p:cNvPr id="46137" name="Rectangle 71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8" name="Rectangle 72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0000</a:t>
                  </a:r>
                </a:p>
              </p:txBody>
            </p:sp>
          </p:grpSp>
          <p:grpSp>
            <p:nvGrpSpPr>
              <p:cNvPr id="12" name="Group 73"/>
              <p:cNvGrpSpPr>
                <a:grpSpLocks/>
              </p:cNvGrpSpPr>
              <p:nvPr/>
            </p:nvGrpSpPr>
            <p:grpSpPr bwMode="auto">
              <a:xfrm>
                <a:off x="0" y="1488"/>
                <a:ext cx="340" cy="192"/>
                <a:chOff x="0" y="0"/>
                <a:chExt cx="340" cy="192"/>
              </a:xfrm>
            </p:grpSpPr>
            <p:sp>
              <p:nvSpPr>
                <p:cNvPr id="46135" name="Rectangle 74"/>
                <p:cNvSpPr>
                  <a:spLocks/>
                </p:cNvSpPr>
                <p:nvPr/>
              </p:nvSpPr>
              <p:spPr bwMode="auto">
                <a:xfrm>
                  <a:off x="26" y="24"/>
                  <a:ext cx="288" cy="144"/>
                </a:xfrm>
                <a:prstGeom prst="rect">
                  <a:avLst/>
                </a:prstGeom>
                <a:solidFill>
                  <a:srgbClr val="FFFF99"/>
                </a:solidFill>
                <a:ln w="19050">
                  <a:noFill/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46136" name="Rectangle 75"/>
                <p:cNvSpPr>
                  <a:spLocks/>
                </p:cNvSpPr>
                <p:nvPr/>
              </p:nvSpPr>
              <p:spPr bwMode="auto">
                <a:xfrm>
                  <a:off x="0" y="0"/>
                  <a:ext cx="340" cy="19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rIns="4572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/>
                  <a:r>
                    <a:rPr lang="en-US" sz="1400" b="0">
                      <a:solidFill>
                        <a:srgbClr val="000066"/>
                      </a:solidFill>
                      <a:latin typeface="Courier New" charset="0"/>
                      <a:ea typeface="Courier New" charset="0"/>
                      <a:cs typeface="Courier New" charset="0"/>
                      <a:sym typeface="Courier New" charset="0"/>
                    </a:rPr>
                    <a:t>0008</a:t>
                  </a:r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8639862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 smtClean="0"/>
              <a:t>Example Data </a:t>
            </a:r>
            <a:r>
              <a:rPr lang="en-US" dirty="0"/>
              <a:t>Representations</a:t>
            </a:r>
          </a:p>
        </p:txBody>
      </p:sp>
      <p:graphicFrame>
        <p:nvGraphicFramePr>
          <p:cNvPr id="12292" name="Group 4"/>
          <p:cNvGraphicFramePr>
            <a:graphicFrameLocks noGrp="1"/>
          </p:cNvGraphicFramePr>
          <p:nvPr>
            <p:extLst/>
          </p:nvPr>
        </p:nvGraphicFramePr>
        <p:xfrm>
          <a:off x="1549400" y="1524000"/>
          <a:ext cx="6032500" cy="4165600"/>
        </p:xfrm>
        <a:graphic>
          <a:graphicData uri="http://schemas.openxmlformats.org/drawingml/2006/table">
            <a:tbl>
              <a:tblPr/>
              <a:tblGrid>
                <a:gridCol w="1651000"/>
                <a:gridCol w="1460500"/>
                <a:gridCol w="1460500"/>
                <a:gridCol w="1460500"/>
              </a:tblGrid>
              <a:tr h="508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C Data Type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32-bit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Typical 64-bit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/>
                        <a:ea typeface="Arial Narrow Bold" charset="0"/>
                        <a:cs typeface="Calibri"/>
                        <a:sym typeface="Arial Narro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/>
                          <a:ea typeface="Arial Narrow Bold" charset="0"/>
                          <a:cs typeface="Calibri"/>
                          <a:sym typeface="Arial Narrow Bold" charset="0"/>
                        </a:rPr>
                        <a:t>x86-64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80002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char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short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int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/>
                        <a:ea typeface="Arial Narrow" charset="0"/>
                        <a:cs typeface="Courier New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float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/>
                          <a:ea typeface="Arial Narrow" charset="0"/>
                          <a:cs typeface="Courier New"/>
                          <a:sym typeface="Arial Narrow" charset="0"/>
                        </a:rPr>
                        <a:t>long double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ＭＳ ゴシック"/>
                          <a:cs typeface="Calibri"/>
                          <a:sym typeface="Arial Narrow" charset="0"/>
                        </a:rPr>
                        <a:t>−</a:t>
                      </a: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/>
                        <a:ea typeface="Arial Narrow" charset="0"/>
                        <a:cs typeface="Calibri"/>
                        <a:sym typeface="Arial Narrow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10/16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pointer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8C9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18524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2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</a:t>
            </a:r>
          </a:p>
        </p:txBody>
      </p:sp>
      <p:sp>
        <p:nvSpPr>
          <p:cNvPr id="48133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So, how are the bytes </a:t>
            </a:r>
            <a:r>
              <a:rPr lang="en-US" dirty="0"/>
              <a:t>within a multi-byte word</a:t>
            </a:r>
            <a:r>
              <a:rPr lang="en-US" dirty="0" smtClean="0"/>
              <a:t> ordered </a:t>
            </a:r>
            <a:r>
              <a:rPr lang="en-US" dirty="0"/>
              <a:t>in memory?</a:t>
            </a:r>
          </a:p>
          <a:p>
            <a:pPr eaLnBrk="1" hangingPunct="1"/>
            <a:r>
              <a:rPr lang="en-US" dirty="0"/>
              <a:t>Conventions</a:t>
            </a:r>
          </a:p>
          <a:p>
            <a:pPr marL="552450" lvl="1" eaLnBrk="1" hangingPunct="1"/>
            <a:r>
              <a:rPr lang="en-US" dirty="0"/>
              <a:t>Big </a:t>
            </a:r>
            <a:r>
              <a:rPr lang="en-US" dirty="0" err="1"/>
              <a:t>Endian</a:t>
            </a:r>
            <a:r>
              <a:rPr lang="en-US" dirty="0"/>
              <a:t>: Sun, PPC Mac, Internet</a:t>
            </a:r>
          </a:p>
          <a:p>
            <a:pPr marL="838200" lvl="2" eaLnBrk="1" hangingPunct="1"/>
            <a:r>
              <a:rPr lang="en-US" dirty="0"/>
              <a:t>Least significant byte has highest address</a:t>
            </a:r>
          </a:p>
          <a:p>
            <a:pPr marL="552450" lvl="1" eaLnBrk="1" hangingPunct="1"/>
            <a:r>
              <a:rPr lang="en-US" dirty="0"/>
              <a:t>Little Endian: </a:t>
            </a:r>
            <a:r>
              <a:rPr lang="en-US" dirty="0" smtClean="0"/>
              <a:t>x86, ARM processors running Android, </a:t>
            </a:r>
            <a:r>
              <a:rPr lang="en-US" dirty="0" err="1" smtClean="0"/>
              <a:t>iOS</a:t>
            </a:r>
            <a:r>
              <a:rPr lang="en-US" dirty="0" smtClean="0"/>
              <a:t>, and Windows</a:t>
            </a:r>
            <a:endParaRPr lang="en-US" dirty="0"/>
          </a:p>
          <a:p>
            <a:pPr marL="838200" lvl="2" eaLnBrk="1" hangingPunct="1"/>
            <a:r>
              <a:rPr lang="en-US" dirty="0"/>
              <a:t>Least significant byte has lowest address</a:t>
            </a:r>
          </a:p>
        </p:txBody>
      </p:sp>
    </p:spTree>
    <p:extLst>
      <p:ext uri="{BB962C8B-B14F-4D97-AF65-F5344CB8AC3E}">
        <p14:creationId xmlns:p14="http://schemas.microsoft.com/office/powerpoint/2010/main" val="4065517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Byte Ordering Example</a:t>
            </a:r>
          </a:p>
        </p:txBody>
      </p:sp>
      <p:sp>
        <p:nvSpPr>
          <p:cNvPr id="49157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524001"/>
            <a:ext cx="7896225" cy="4810124"/>
          </a:xfrm>
        </p:spPr>
        <p:txBody>
          <a:bodyPr/>
          <a:lstStyle/>
          <a:p>
            <a:pPr eaLnBrk="1" hangingPunct="1"/>
            <a:r>
              <a:rPr lang="en-US" dirty="0" smtClean="0"/>
              <a:t>Example</a:t>
            </a:r>
            <a:endParaRPr lang="en-US" dirty="0"/>
          </a:p>
          <a:p>
            <a:pPr marL="552450" lvl="1" eaLnBrk="1" hangingPunct="1"/>
            <a:r>
              <a:rPr lang="en-US" dirty="0"/>
              <a:t>Variable </a:t>
            </a:r>
            <a:r>
              <a:rPr lang="en-US" dirty="0" err="1"/>
              <a:t>x</a:t>
            </a:r>
            <a:r>
              <a:rPr lang="en-US" dirty="0"/>
              <a:t> has 4-byte</a:t>
            </a:r>
            <a:r>
              <a:rPr lang="en-US" dirty="0" smtClean="0"/>
              <a:t> value of 0x01234567</a:t>
            </a:r>
            <a:endParaRPr lang="en-US" dirty="0"/>
          </a:p>
          <a:p>
            <a:pPr marL="552450" lvl="1" eaLnBrk="1" hangingPunct="1"/>
            <a:r>
              <a:rPr lang="en-US" dirty="0"/>
              <a:t>Address given by &amp;</a:t>
            </a:r>
            <a:r>
              <a:rPr lang="en-US" dirty="0" err="1"/>
              <a:t>x</a:t>
            </a:r>
            <a:r>
              <a:rPr lang="en-US" dirty="0"/>
              <a:t> is 0x100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057400" y="3479800"/>
            <a:ext cx="5486400" cy="635000"/>
            <a:chOff x="0" y="0"/>
            <a:chExt cx="3456" cy="400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42" name="Rectangle 7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3" name="Rectangle 8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40" name="Rectangle 10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41" name="Rectangle 11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38" name="Rectangle 13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9" name="Rectangle 14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6" name="Group 15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36" name="Rectangle 1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7" name="Rectangle 1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220" name="Rectangle 18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1" name="Rectangle 19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34" name="Rectangle 21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5" name="Rectangle 22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8" name="Group 23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32" name="Rectangle 24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3" name="Rectangle 25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9" name="Group 26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30" name="Rectangle 2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31" name="Rectangle 28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0" name="Group 29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28" name="Rectangle 3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29" name="Rectangle 3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sp>
          <p:nvSpPr>
            <p:cNvPr id="49226" name="Rectangle 32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227" name="Rectangle 33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11" name="Group 34"/>
          <p:cNvGrpSpPr>
            <a:grpSpLocks/>
          </p:cNvGrpSpPr>
          <p:nvPr/>
        </p:nvGrpSpPr>
        <p:grpSpPr bwMode="auto">
          <a:xfrm>
            <a:off x="2057400" y="4318000"/>
            <a:ext cx="5486400" cy="635000"/>
            <a:chOff x="0" y="0"/>
            <a:chExt cx="3456" cy="400"/>
          </a:xfrm>
        </p:grpSpPr>
        <p:grpSp>
          <p:nvGrpSpPr>
            <p:cNvPr id="12" name="Group 35"/>
            <p:cNvGrpSpPr>
              <a:grpSpLocks/>
            </p:cNvGrpSpPr>
            <p:nvPr/>
          </p:nvGrpSpPr>
          <p:grpSpPr bwMode="auto">
            <a:xfrm>
              <a:off x="864" y="0"/>
              <a:ext cx="433" cy="192"/>
              <a:chOff x="0" y="0"/>
              <a:chExt cx="433" cy="192"/>
            </a:xfrm>
          </p:grpSpPr>
          <p:sp>
            <p:nvSpPr>
              <p:cNvPr id="49214" name="Rectangle 36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5" name="Rectangle 37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0x100</a:t>
                </a:r>
              </a:p>
            </p:txBody>
          </p:sp>
        </p:grpSp>
        <p:grpSp>
          <p:nvGrpSpPr>
            <p:cNvPr id="13" name="Group 38"/>
            <p:cNvGrpSpPr>
              <a:grpSpLocks/>
            </p:cNvGrpSpPr>
            <p:nvPr/>
          </p:nvGrpSpPr>
          <p:grpSpPr bwMode="auto">
            <a:xfrm>
              <a:off x="1296" y="0"/>
              <a:ext cx="433" cy="192"/>
              <a:chOff x="0" y="0"/>
              <a:chExt cx="433" cy="192"/>
            </a:xfrm>
          </p:grpSpPr>
          <p:sp>
            <p:nvSpPr>
              <p:cNvPr id="49212" name="Rectangle 39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3" name="Rectangle 40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0x101</a:t>
                </a:r>
              </a:p>
            </p:txBody>
          </p:sp>
        </p:grpSp>
        <p:grpSp>
          <p:nvGrpSpPr>
            <p:cNvPr id="14" name="Group 41"/>
            <p:cNvGrpSpPr>
              <a:grpSpLocks/>
            </p:cNvGrpSpPr>
            <p:nvPr/>
          </p:nvGrpSpPr>
          <p:grpSpPr bwMode="auto">
            <a:xfrm>
              <a:off x="1728" y="0"/>
              <a:ext cx="433" cy="192"/>
              <a:chOff x="0" y="0"/>
              <a:chExt cx="433" cy="192"/>
            </a:xfrm>
          </p:grpSpPr>
          <p:sp>
            <p:nvSpPr>
              <p:cNvPr id="49210" name="Rectangle 42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11" name="Rectangle 43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0x102</a:t>
                </a:r>
              </a:p>
            </p:txBody>
          </p:sp>
        </p:grpSp>
        <p:grpSp>
          <p:nvGrpSpPr>
            <p:cNvPr id="15" name="Group 44"/>
            <p:cNvGrpSpPr>
              <a:grpSpLocks/>
            </p:cNvGrpSpPr>
            <p:nvPr/>
          </p:nvGrpSpPr>
          <p:grpSpPr bwMode="auto">
            <a:xfrm>
              <a:off x="2160" y="0"/>
              <a:ext cx="433" cy="192"/>
              <a:chOff x="0" y="0"/>
              <a:chExt cx="433" cy="192"/>
            </a:xfrm>
          </p:grpSpPr>
          <p:sp>
            <p:nvSpPr>
              <p:cNvPr id="49208" name="Rectangle 45"/>
              <p:cNvSpPr>
                <a:spLocks/>
              </p:cNvSpPr>
              <p:nvPr/>
            </p:nvSpPr>
            <p:spPr bwMode="auto">
              <a:xfrm>
                <a:off x="0" y="0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noFill/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9" name="Rectangle 46"/>
              <p:cNvSpPr>
                <a:spLocks/>
              </p:cNvSpPr>
              <p:nvPr/>
            </p:nvSpPr>
            <p:spPr bwMode="auto">
              <a:xfrm>
                <a:off x="0" y="0"/>
                <a:ext cx="433" cy="19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0x103</a:t>
                </a:r>
              </a:p>
            </p:txBody>
          </p:sp>
        </p:grpSp>
        <p:sp>
          <p:nvSpPr>
            <p:cNvPr id="49192" name="Rectangle 47"/>
            <p:cNvSpPr>
              <a:spLocks/>
            </p:cNvSpPr>
            <p:nvPr/>
          </p:nvSpPr>
          <p:spPr bwMode="auto">
            <a:xfrm>
              <a:off x="0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3" name="Rectangle 48"/>
            <p:cNvSpPr>
              <a:spLocks/>
            </p:cNvSpPr>
            <p:nvPr/>
          </p:nvSpPr>
          <p:spPr bwMode="auto">
            <a:xfrm>
              <a:off x="43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grpSp>
          <p:nvGrpSpPr>
            <p:cNvPr id="16" name="Group 49"/>
            <p:cNvGrpSpPr>
              <a:grpSpLocks/>
            </p:cNvGrpSpPr>
            <p:nvPr/>
          </p:nvGrpSpPr>
          <p:grpSpPr bwMode="auto">
            <a:xfrm>
              <a:off x="864" y="176"/>
              <a:ext cx="432" cy="224"/>
              <a:chOff x="0" y="0"/>
              <a:chExt cx="432" cy="224"/>
            </a:xfrm>
          </p:grpSpPr>
          <p:sp>
            <p:nvSpPr>
              <p:cNvPr id="49206" name="Rectangle 5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7" name="Rectangle 51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17" name="Group 52"/>
            <p:cNvGrpSpPr>
              <a:grpSpLocks/>
            </p:cNvGrpSpPr>
            <p:nvPr/>
          </p:nvGrpSpPr>
          <p:grpSpPr bwMode="auto">
            <a:xfrm>
              <a:off x="1296" y="176"/>
              <a:ext cx="432" cy="224"/>
              <a:chOff x="0" y="0"/>
              <a:chExt cx="432" cy="224"/>
            </a:xfrm>
          </p:grpSpPr>
          <p:sp>
            <p:nvSpPr>
              <p:cNvPr id="49204" name="Rectangle 5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5" name="Rectangle 54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18" name="Group 55"/>
            <p:cNvGrpSpPr>
              <a:grpSpLocks/>
            </p:cNvGrpSpPr>
            <p:nvPr/>
          </p:nvGrpSpPr>
          <p:grpSpPr bwMode="auto">
            <a:xfrm>
              <a:off x="1728" y="176"/>
              <a:ext cx="432" cy="224"/>
              <a:chOff x="0" y="0"/>
              <a:chExt cx="432" cy="224"/>
            </a:xfrm>
          </p:grpSpPr>
          <p:sp>
            <p:nvSpPr>
              <p:cNvPr id="49202" name="Rectangle 5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3" name="Rectangle 57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19" name="Group 58"/>
            <p:cNvGrpSpPr>
              <a:grpSpLocks/>
            </p:cNvGrpSpPr>
            <p:nvPr/>
          </p:nvGrpSpPr>
          <p:grpSpPr bwMode="auto">
            <a:xfrm>
              <a:off x="2160" y="176"/>
              <a:ext cx="432" cy="224"/>
              <a:chOff x="0" y="0"/>
              <a:chExt cx="432" cy="224"/>
            </a:xfrm>
          </p:grpSpPr>
          <p:sp>
            <p:nvSpPr>
              <p:cNvPr id="49200" name="Rectangle 5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201" name="Rectangle 60"/>
              <p:cNvSpPr>
                <a:spLocks/>
              </p:cNvSpPr>
              <p:nvPr/>
            </p:nvSpPr>
            <p:spPr bwMode="auto">
              <a:xfrm>
                <a:off x="80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FFFFFF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sp>
          <p:nvSpPr>
            <p:cNvPr id="49198" name="Rectangle 61"/>
            <p:cNvSpPr>
              <a:spLocks/>
            </p:cNvSpPr>
            <p:nvPr/>
          </p:nvSpPr>
          <p:spPr bwMode="auto">
            <a:xfrm>
              <a:off x="2592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49199" name="Rectangle 62"/>
            <p:cNvSpPr>
              <a:spLocks/>
            </p:cNvSpPr>
            <p:nvPr/>
          </p:nvSpPr>
          <p:spPr bwMode="auto">
            <a:xfrm>
              <a:off x="3024" y="192"/>
              <a:ext cx="432" cy="192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miter lim="800000"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49160" name="Rectangle 63"/>
          <p:cNvSpPr>
            <a:spLocks/>
          </p:cNvSpPr>
          <p:nvPr/>
        </p:nvSpPr>
        <p:spPr bwMode="auto">
          <a:xfrm>
            <a:off x="838200" y="34036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algn="l" eaLnBrk="1" hangingPunct="1">
              <a:lnSpc>
                <a:spcPct val="95000"/>
              </a:lnSpc>
            </a:pPr>
            <a:r>
              <a:rPr lang="en-US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Big Endian</a:t>
            </a:r>
          </a:p>
        </p:txBody>
      </p:sp>
      <p:sp>
        <p:nvSpPr>
          <p:cNvPr id="49161" name="Rectangle 64"/>
          <p:cNvSpPr>
            <a:spLocks/>
          </p:cNvSpPr>
          <p:nvPr/>
        </p:nvSpPr>
        <p:spPr bwMode="auto">
          <a:xfrm>
            <a:off x="838200" y="4241800"/>
            <a:ext cx="1790700" cy="330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5400" tIns="25400" rIns="63500" bIns="25400">
            <a:prstTxWarp prst="textNoShape">
              <a:avLst/>
            </a:prstTxWarp>
          </a:bodyPr>
          <a:lstStyle/>
          <a:p>
            <a:pPr marL="12700" algn="l" eaLnBrk="1" hangingPunct="1">
              <a:lnSpc>
                <a:spcPct val="95000"/>
              </a:lnSpc>
            </a:pPr>
            <a:r>
              <a:rPr lang="en-US">
                <a:solidFill>
                  <a:srgbClr val="980002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Little Endian</a:t>
            </a:r>
          </a:p>
        </p:txBody>
      </p:sp>
      <p:grpSp>
        <p:nvGrpSpPr>
          <p:cNvPr id="20" name="Group 65"/>
          <p:cNvGrpSpPr>
            <a:grpSpLocks/>
          </p:cNvGrpSpPr>
          <p:nvPr/>
        </p:nvGrpSpPr>
        <p:grpSpPr bwMode="auto">
          <a:xfrm>
            <a:off x="3429000" y="3759200"/>
            <a:ext cx="2743200" cy="355600"/>
            <a:chOff x="0" y="0"/>
            <a:chExt cx="1728" cy="224"/>
          </a:xfrm>
        </p:grpSpPr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86" name="Rectangle 67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7" name="Rectangle 68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  <p:grpSp>
          <p:nvGrpSpPr>
            <p:cNvPr id="22" name="Group 69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84" name="Rectangle 7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5" name="Rectangle 7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3" name="Group 72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82" name="Rectangle 7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3" name="Rectangle 7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4" name="Group 75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80" name="Rectangle 7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81" name="Rectangle 7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</p:grpSp>
      <p:grpSp>
        <p:nvGrpSpPr>
          <p:cNvPr id="25" name="Group 78"/>
          <p:cNvGrpSpPr>
            <a:grpSpLocks/>
          </p:cNvGrpSpPr>
          <p:nvPr/>
        </p:nvGrpSpPr>
        <p:grpSpPr bwMode="auto">
          <a:xfrm>
            <a:off x="3429000" y="4597400"/>
            <a:ext cx="2743200" cy="355600"/>
            <a:chOff x="0" y="0"/>
            <a:chExt cx="1728" cy="224"/>
          </a:xfrm>
        </p:grpSpPr>
        <p:grpSp>
          <p:nvGrpSpPr>
            <p:cNvPr id="26" name="Group 79"/>
            <p:cNvGrpSpPr>
              <a:grpSpLocks/>
            </p:cNvGrpSpPr>
            <p:nvPr/>
          </p:nvGrpSpPr>
          <p:grpSpPr bwMode="auto">
            <a:xfrm>
              <a:off x="0" y="0"/>
              <a:ext cx="432" cy="224"/>
              <a:chOff x="0" y="0"/>
              <a:chExt cx="432" cy="224"/>
            </a:xfrm>
          </p:grpSpPr>
          <p:sp>
            <p:nvSpPr>
              <p:cNvPr id="49174" name="Rectangle 80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5" name="Rectangle 81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b="0" dirty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67</a:t>
                </a:r>
              </a:p>
            </p:txBody>
          </p:sp>
        </p:grpSp>
        <p:grpSp>
          <p:nvGrpSpPr>
            <p:cNvPr id="27" name="Group 82"/>
            <p:cNvGrpSpPr>
              <a:grpSpLocks/>
            </p:cNvGrpSpPr>
            <p:nvPr/>
          </p:nvGrpSpPr>
          <p:grpSpPr bwMode="auto">
            <a:xfrm>
              <a:off x="432" y="0"/>
              <a:ext cx="432" cy="224"/>
              <a:chOff x="0" y="0"/>
              <a:chExt cx="432" cy="224"/>
            </a:xfrm>
          </p:grpSpPr>
          <p:sp>
            <p:nvSpPr>
              <p:cNvPr id="49172" name="Rectangle 83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3" name="Rectangle 84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45</a:t>
                </a:r>
              </a:p>
            </p:txBody>
          </p:sp>
        </p:grpSp>
        <p:grpSp>
          <p:nvGrpSpPr>
            <p:cNvPr id="28" name="Group 85"/>
            <p:cNvGrpSpPr>
              <a:grpSpLocks/>
            </p:cNvGrpSpPr>
            <p:nvPr/>
          </p:nvGrpSpPr>
          <p:grpSpPr bwMode="auto">
            <a:xfrm>
              <a:off x="864" y="0"/>
              <a:ext cx="432" cy="224"/>
              <a:chOff x="0" y="0"/>
              <a:chExt cx="432" cy="224"/>
            </a:xfrm>
          </p:grpSpPr>
          <p:sp>
            <p:nvSpPr>
              <p:cNvPr id="49170" name="Rectangle 86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71" name="Rectangle 87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23</a:t>
                </a:r>
              </a:p>
            </p:txBody>
          </p:sp>
        </p:grpSp>
        <p:grpSp>
          <p:nvGrpSpPr>
            <p:cNvPr id="29" name="Group 88"/>
            <p:cNvGrpSpPr>
              <a:grpSpLocks/>
            </p:cNvGrpSpPr>
            <p:nvPr/>
          </p:nvGrpSpPr>
          <p:grpSpPr bwMode="auto">
            <a:xfrm>
              <a:off x="1296" y="0"/>
              <a:ext cx="432" cy="224"/>
              <a:chOff x="0" y="0"/>
              <a:chExt cx="432" cy="224"/>
            </a:xfrm>
          </p:grpSpPr>
          <p:sp>
            <p:nvSpPr>
              <p:cNvPr id="49168" name="Rectangle 89"/>
              <p:cNvSpPr>
                <a:spLocks/>
              </p:cNvSpPr>
              <p:nvPr/>
            </p:nvSpPr>
            <p:spPr bwMode="auto">
              <a:xfrm>
                <a:off x="0" y="16"/>
                <a:ext cx="432" cy="192"/>
              </a:xfrm>
              <a:prstGeom prst="rect">
                <a:avLst/>
              </a:prstGeom>
              <a:solidFill>
                <a:srgbClr val="FFFF99"/>
              </a:solidFill>
              <a:ln w="28575">
                <a:solidFill>
                  <a:srgbClr val="003300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49169" name="Rectangle 90"/>
              <p:cNvSpPr>
                <a:spLocks/>
              </p:cNvSpPr>
              <p:nvPr/>
            </p:nvSpPr>
            <p:spPr bwMode="auto">
              <a:xfrm>
                <a:off x="93" y="0"/>
                <a:ext cx="245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rIns="4572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/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797811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/>
          </p:cNvSpPr>
          <p:nvPr/>
        </p:nvSpPr>
        <p:spPr bwMode="auto">
          <a:xfrm>
            <a:off x="4432300" y="2324100"/>
            <a:ext cx="4381500" cy="31496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4" name="Rectangle 2"/>
          <p:cNvSpPr>
            <a:spLocks/>
          </p:cNvSpPr>
          <p:nvPr/>
        </p:nvSpPr>
        <p:spPr bwMode="auto">
          <a:xfrm>
            <a:off x="749300" y="476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18435" name="Rectangle 3"/>
          <p:cNvSpPr>
            <a:spLocks/>
          </p:cNvSpPr>
          <p:nvPr/>
        </p:nvSpPr>
        <p:spPr bwMode="auto">
          <a:xfrm>
            <a:off x="749300" y="2222500"/>
            <a:ext cx="2730500" cy="1841500"/>
          </a:xfrm>
          <a:prstGeom prst="rect">
            <a:avLst/>
          </a:prstGeom>
          <a:solidFill>
            <a:srgbClr val="F2F2F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  <a:defRPr/>
            </a:pPr>
            <a:endParaRPr lang="en-US" sz="4200" b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55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Representing Integers</a:t>
            </a:r>
          </a:p>
        </p:txBody>
      </p:sp>
      <p:sp>
        <p:nvSpPr>
          <p:cNvPr id="18439" name="Rectangle 7"/>
          <p:cNvSpPr>
            <a:spLocks/>
          </p:cNvSpPr>
          <p:nvPr/>
        </p:nvSpPr>
        <p:spPr bwMode="auto">
          <a:xfrm>
            <a:off x="5080000" y="292100"/>
            <a:ext cx="3975100" cy="1295400"/>
          </a:xfrm>
          <a:prstGeom prst="rect">
            <a:avLst/>
          </a:prstGeom>
          <a:solidFill>
            <a:srgbClr val="FFFF99"/>
          </a:solidFill>
          <a:ln w="12700" cap="flat">
            <a:solidFill>
              <a:srgbClr val="000066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algn="l" eaLnBrk="1" hangingPunct="1">
              <a:lnSpc>
                <a:spcPct val="100000"/>
              </a:lnSpc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Decimal:	</a:t>
            </a:r>
            <a:r>
              <a:rPr lang="en-US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15213</a:t>
            </a:r>
          </a:p>
          <a:p>
            <a:pPr algn="l" eaLnBrk="1" hangingPunct="1">
              <a:lnSpc>
                <a:spcPct val="100000"/>
              </a:lnSpc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Binary:</a:t>
            </a:r>
            <a:r>
              <a:rPr lang="en-US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0011 1011 0110 1101</a:t>
            </a:r>
          </a:p>
          <a:p>
            <a:pPr algn="l" eaLnBrk="1" hangingPunct="1">
              <a:lnSpc>
                <a:spcPct val="100000"/>
              </a:lnSpc>
              <a:spcBef>
                <a:spcPts val="1100"/>
              </a:spcBef>
              <a:tabLst>
                <a:tab pos="1130300" algn="l"/>
                <a:tab pos="1866900" algn="l"/>
                <a:tab pos="1130300" algn="l"/>
                <a:tab pos="1866900" algn="l"/>
                <a:tab pos="1130300" algn="l"/>
                <a:tab pos="1866900" algn="l"/>
              </a:tabLst>
              <a:defRPr/>
            </a:pPr>
            <a:r>
              <a:rPr lang="en-US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Hex:</a:t>
            </a:r>
            <a:r>
              <a:rPr lang="en-US" b="0" dirty="0">
                <a:solidFill>
                  <a:srgbClr val="000066"/>
                </a:solidFill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  	  3    B    6    D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736600" y="2208213"/>
            <a:ext cx="1476375" cy="1703387"/>
            <a:chOff x="0" y="0"/>
            <a:chExt cx="930" cy="1073"/>
          </a:xfrm>
        </p:grpSpPr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98" name="Rectangle 1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9" name="Rectangle 1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" name="Group 13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96" name="Rectangle 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7" name="Rectangle 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6" name="Group 16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94" name="Rectangle 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5" name="Rectangle 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7" name="Group 19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92" name="Rectangle 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93" name="Rectangle 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87" name="Rectangle 22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2641600" y="2208213"/>
            <a:ext cx="617538" cy="1703387"/>
            <a:chOff x="0" y="0"/>
            <a:chExt cx="389" cy="1073"/>
          </a:xfrm>
        </p:grpSpPr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10" name="Group 25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84" name="Rectangle 2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5" name="Rectangle 2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11" name="Group 28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82" name="Rectangle 2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3" name="Rectangle 3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12" name="Group 31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80" name="Rectangle 3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81" name="Rectangle 3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13" name="Group 34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78" name="Rectangle 3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79" name="Rectangle 3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73" name="Rectangle 37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14" name="Group 38"/>
          <p:cNvGrpSpPr>
            <a:grpSpLocks/>
          </p:cNvGrpSpPr>
          <p:nvPr/>
        </p:nvGrpSpPr>
        <p:grpSpPr bwMode="auto">
          <a:xfrm>
            <a:off x="1574800" y="2819400"/>
            <a:ext cx="1066800" cy="914400"/>
            <a:chOff x="0" y="0"/>
            <a:chExt cx="672" cy="576"/>
          </a:xfrm>
        </p:grpSpPr>
        <p:sp>
          <p:nvSpPr>
            <p:cNvPr id="53368" name="Line 39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69" name="Line 40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0" name="Line 41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71" name="Line 42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0" name="Rectangle 43"/>
          <p:cNvSpPr>
            <a:spLocks/>
          </p:cNvSpPr>
          <p:nvPr/>
        </p:nvSpPr>
        <p:spPr bwMode="auto">
          <a:xfrm>
            <a:off x="357188" y="17526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4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</p:txBody>
      </p:sp>
      <p:grpSp>
        <p:nvGrpSpPr>
          <p:cNvPr id="15" name="Group 44"/>
          <p:cNvGrpSpPr>
            <a:grpSpLocks/>
          </p:cNvGrpSpPr>
          <p:nvPr/>
        </p:nvGrpSpPr>
        <p:grpSpPr bwMode="auto">
          <a:xfrm>
            <a:off x="749300" y="4773613"/>
            <a:ext cx="1476375" cy="1703387"/>
            <a:chOff x="0" y="0"/>
            <a:chExt cx="930" cy="1073"/>
          </a:xfrm>
        </p:grpSpPr>
        <p:grpSp>
          <p:nvGrpSpPr>
            <p:cNvPr id="16" name="Group 45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17" name="Group 46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66" name="Rectangle 4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7" name="Rectangle 4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18" name="Group 49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64" name="Rectangle 5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5" name="Rectangle 5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19" name="Group 52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62" name="Rectangle 5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3" name="Rectangle 5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0" name="Group 55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60" name="Rectangle 56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61" name="Rectangle 57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55" name="Rectangle 58"/>
            <p:cNvSpPr>
              <a:spLocks/>
            </p:cNvSpPr>
            <p:nvPr/>
          </p:nvSpPr>
          <p:spPr bwMode="auto">
            <a:xfrm>
              <a:off x="0" y="0"/>
              <a:ext cx="930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IA32, x86-64</a:t>
              </a:r>
            </a:p>
          </p:txBody>
        </p:sp>
      </p:grpSp>
      <p:grpSp>
        <p:nvGrpSpPr>
          <p:cNvPr id="21" name="Group 59"/>
          <p:cNvGrpSpPr>
            <a:grpSpLocks/>
          </p:cNvGrpSpPr>
          <p:nvPr/>
        </p:nvGrpSpPr>
        <p:grpSpPr bwMode="auto">
          <a:xfrm>
            <a:off x="2654300" y="4773613"/>
            <a:ext cx="617538" cy="1703387"/>
            <a:chOff x="0" y="0"/>
            <a:chExt cx="389" cy="1073"/>
          </a:xfrm>
        </p:grpSpPr>
        <p:grpSp>
          <p:nvGrpSpPr>
            <p:cNvPr id="22" name="Group 60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23" name="Group 61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52" name="Rectangle 6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3" name="Rectangle 6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C4</a:t>
                  </a:r>
                </a:p>
              </p:txBody>
            </p:sp>
          </p:grpSp>
          <p:grpSp>
            <p:nvGrpSpPr>
              <p:cNvPr id="24" name="Group 64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50" name="Rectangle 6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51" name="Rectangle 6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93</a:t>
                  </a:r>
                </a:p>
              </p:txBody>
            </p:sp>
          </p:grpSp>
          <p:grpSp>
            <p:nvGrpSpPr>
              <p:cNvPr id="25" name="Group 67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48" name="Rectangle 6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9" name="Rectangle 6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  <p:grpSp>
            <p:nvGrpSpPr>
              <p:cNvPr id="26" name="Group 70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46" name="Rectangle 71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47" name="Rectangle 72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FF</a:t>
                  </a:r>
                </a:p>
              </p:txBody>
            </p:sp>
          </p:grpSp>
        </p:grpSp>
        <p:sp>
          <p:nvSpPr>
            <p:cNvPr id="53341" name="Rectangle 73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27" name="Group 74"/>
          <p:cNvGrpSpPr>
            <a:grpSpLocks/>
          </p:cNvGrpSpPr>
          <p:nvPr/>
        </p:nvGrpSpPr>
        <p:grpSpPr bwMode="auto">
          <a:xfrm>
            <a:off x="1587500" y="5384800"/>
            <a:ext cx="1066800" cy="914400"/>
            <a:chOff x="0" y="0"/>
            <a:chExt cx="672" cy="576"/>
          </a:xfrm>
        </p:grpSpPr>
        <p:sp>
          <p:nvSpPr>
            <p:cNvPr id="53336" name="Line 75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7" name="Line 76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8" name="Line 77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339" name="Line 78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53264" name="Rectangle 79"/>
          <p:cNvSpPr>
            <a:spLocks/>
          </p:cNvSpPr>
          <p:nvPr/>
        </p:nvSpPr>
        <p:spPr bwMode="auto">
          <a:xfrm>
            <a:off x="3810000" y="6030913"/>
            <a:ext cx="3872001" cy="3795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dirty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Two’s complement </a:t>
            </a:r>
            <a:r>
              <a:rPr lang="en-US" dirty="0" smtClean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representation</a:t>
            </a:r>
          </a:p>
        </p:txBody>
      </p:sp>
      <p:sp>
        <p:nvSpPr>
          <p:cNvPr id="53265" name="Line 80"/>
          <p:cNvSpPr>
            <a:spLocks noChangeShapeType="1"/>
          </p:cNvSpPr>
          <p:nvPr/>
        </p:nvSpPr>
        <p:spPr bwMode="auto">
          <a:xfrm rot="10800000">
            <a:off x="3352800" y="5638800"/>
            <a:ext cx="914400" cy="381000"/>
          </a:xfrm>
          <a:prstGeom prst="line">
            <a:avLst/>
          </a:prstGeom>
          <a:noFill/>
          <a:ln w="25400">
            <a:solidFill>
              <a:srgbClr val="000066"/>
            </a:solidFill>
            <a:round/>
            <a:headEnd/>
            <a:tailEnd type="triangl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eaLnBrk="1" hangingPunct="1">
              <a:lnSpc>
                <a:spcPct val="100000"/>
              </a:lnSpc>
            </a:pPr>
            <a:endParaRPr lang="en-US" sz="4200" b="0" smtClean="0">
              <a:solidFill>
                <a:srgbClr val="000000"/>
              </a:solidFill>
              <a:latin typeface="Gill Sans" charset="0"/>
              <a:ea typeface="ヒラギノ角ゴ ProN W3" charset="-128"/>
              <a:cs typeface="ヒラギノ角ゴ ProN W3" charset="-128"/>
              <a:sym typeface="Gill Sans" charset="0"/>
            </a:endParaRPr>
          </a:p>
        </p:txBody>
      </p:sp>
      <p:sp>
        <p:nvSpPr>
          <p:cNvPr id="53266" name="Rectangle 81"/>
          <p:cNvSpPr>
            <a:spLocks/>
          </p:cNvSpPr>
          <p:nvPr/>
        </p:nvSpPr>
        <p:spPr bwMode="auto">
          <a:xfrm>
            <a:off x="355600" y="4318000"/>
            <a:ext cx="3048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 B = -15213;</a:t>
            </a:r>
          </a:p>
        </p:txBody>
      </p:sp>
      <p:sp>
        <p:nvSpPr>
          <p:cNvPr id="53267" name="Rectangle 82"/>
          <p:cNvSpPr>
            <a:spLocks/>
          </p:cNvSpPr>
          <p:nvPr/>
        </p:nvSpPr>
        <p:spPr bwMode="auto">
          <a:xfrm>
            <a:off x="4152900" y="1866900"/>
            <a:ext cx="3733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long int C = 15213;</a:t>
            </a:r>
          </a:p>
        </p:txBody>
      </p:sp>
      <p:grpSp>
        <p:nvGrpSpPr>
          <p:cNvPr id="28" name="Group 83"/>
          <p:cNvGrpSpPr>
            <a:grpSpLocks/>
          </p:cNvGrpSpPr>
          <p:nvPr/>
        </p:nvGrpSpPr>
        <p:grpSpPr bwMode="auto">
          <a:xfrm>
            <a:off x="6337300" y="4051300"/>
            <a:ext cx="609600" cy="1270000"/>
            <a:chOff x="0" y="0"/>
            <a:chExt cx="384" cy="800"/>
          </a:xfrm>
        </p:grpSpPr>
        <p:grpSp>
          <p:nvGrpSpPr>
            <p:cNvPr id="29" name="Group 84"/>
            <p:cNvGrpSpPr>
              <a:grpSpLocks/>
            </p:cNvGrpSpPr>
            <p:nvPr/>
          </p:nvGrpSpPr>
          <p:grpSpPr bwMode="auto">
            <a:xfrm>
              <a:off x="0" y="0"/>
              <a:ext cx="384" cy="224"/>
              <a:chOff x="0" y="0"/>
              <a:chExt cx="384" cy="224"/>
            </a:xfrm>
          </p:grpSpPr>
          <p:sp>
            <p:nvSpPr>
              <p:cNvPr id="53334" name="Rectangle 85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5" name="Rectangle 86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0" name="Group 87"/>
            <p:cNvGrpSpPr>
              <a:grpSpLocks/>
            </p:cNvGrpSpPr>
            <p:nvPr/>
          </p:nvGrpSpPr>
          <p:grpSpPr bwMode="auto">
            <a:xfrm>
              <a:off x="0" y="192"/>
              <a:ext cx="384" cy="224"/>
              <a:chOff x="0" y="0"/>
              <a:chExt cx="384" cy="224"/>
            </a:xfrm>
          </p:grpSpPr>
          <p:sp>
            <p:nvSpPr>
              <p:cNvPr id="53332" name="Rectangle 88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3" name="Rectangle 89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31" name="Group 90"/>
            <p:cNvGrpSpPr>
              <a:grpSpLocks/>
            </p:cNvGrpSpPr>
            <p:nvPr/>
          </p:nvGrpSpPr>
          <p:grpSpPr bwMode="auto">
            <a:xfrm>
              <a:off x="0" y="384"/>
              <a:ext cx="384" cy="224"/>
              <a:chOff x="0" y="0"/>
              <a:chExt cx="384" cy="224"/>
            </a:xfrm>
          </p:grpSpPr>
          <p:sp>
            <p:nvSpPr>
              <p:cNvPr id="53330" name="Rectangle 91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31" name="Rectangle 92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  <p:grpSp>
          <p:nvGrpSpPr>
            <p:cNvPr id="53312" name="Group 93"/>
            <p:cNvGrpSpPr>
              <a:grpSpLocks/>
            </p:cNvGrpSpPr>
            <p:nvPr/>
          </p:nvGrpSpPr>
          <p:grpSpPr bwMode="auto">
            <a:xfrm>
              <a:off x="0" y="576"/>
              <a:ext cx="384" cy="224"/>
              <a:chOff x="0" y="0"/>
              <a:chExt cx="384" cy="224"/>
            </a:xfrm>
          </p:grpSpPr>
          <p:sp>
            <p:nvSpPr>
              <p:cNvPr id="53328" name="Rectangle 94"/>
              <p:cNvSpPr>
                <a:spLocks/>
              </p:cNvSpPr>
              <p:nvPr/>
            </p:nvSpPr>
            <p:spPr bwMode="auto">
              <a:xfrm>
                <a:off x="0" y="16"/>
                <a:ext cx="384" cy="19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66"/>
                </a:solidFill>
                <a:miter lim="800000"/>
                <a:headEnd/>
                <a:tailEnd/>
              </a:ln>
            </p:spPr>
            <p:txBody>
              <a:bodyPr lIns="0" tIns="0" rIns="0" bIns="0">
                <a:prstTxWarp prst="textNoShape">
                  <a:avLst/>
                </a:prstTxWarp>
              </a:bodyPr>
              <a:lstStyle/>
              <a:p>
                <a:pPr eaLnBrk="1" hangingPunct="1">
                  <a:lnSpc>
                    <a:spcPct val="100000"/>
                  </a:lnSpc>
                </a:pPr>
                <a:endParaRPr lang="en-US" sz="4200" b="0" smtClean="0">
                  <a:solidFill>
                    <a:srgbClr val="000000"/>
                  </a:solidFill>
                  <a:latin typeface="Gill Sans" charset="0"/>
                  <a:ea typeface="ヒラギノ角ゴ ProN W3" charset="-128"/>
                  <a:cs typeface="ヒラギノ角ゴ ProN W3" charset="-128"/>
                  <a:sym typeface="Gill Sans" charset="0"/>
                </a:endParaRPr>
              </a:p>
            </p:txBody>
          </p:sp>
          <p:sp>
            <p:nvSpPr>
              <p:cNvPr id="53329" name="Rectangle 95"/>
              <p:cNvSpPr>
                <a:spLocks/>
              </p:cNvSpPr>
              <p:nvPr/>
            </p:nvSpPr>
            <p:spPr bwMode="auto">
              <a:xfrm>
                <a:off x="56" y="0"/>
                <a:ext cx="271" cy="22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50800" tIns="50800" bIns="50800" anchor="ctr">
                <a:prstTxWarp prst="textNoShape">
                  <a:avLst/>
                </a:prstTxWarp>
                <a:spAutoFit/>
              </a:bodyPr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b="0">
                    <a:solidFill>
                      <a:srgbClr val="000066"/>
                    </a:solidFill>
                    <a:latin typeface="Courier New Bold" charset="0"/>
                    <a:ea typeface="Courier New Bold" charset="0"/>
                    <a:cs typeface="Courier New Bold" charset="0"/>
                    <a:sym typeface="Courier New Bold" charset="0"/>
                  </a:rPr>
                  <a:t>00</a:t>
                </a:r>
              </a:p>
            </p:txBody>
          </p:sp>
        </p:grpSp>
      </p:grpSp>
      <p:grpSp>
        <p:nvGrpSpPr>
          <p:cNvPr id="53313" name="Group 96"/>
          <p:cNvGrpSpPr>
            <a:grpSpLocks/>
          </p:cNvGrpSpPr>
          <p:nvPr/>
        </p:nvGrpSpPr>
        <p:grpSpPr bwMode="auto">
          <a:xfrm>
            <a:off x="6107113" y="2398713"/>
            <a:ext cx="866775" cy="1703387"/>
            <a:chOff x="0" y="0"/>
            <a:chExt cx="545" cy="1073"/>
          </a:xfrm>
        </p:grpSpPr>
        <p:grpSp>
          <p:nvGrpSpPr>
            <p:cNvPr id="53314" name="Group 97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15" name="Group 98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22" name="Rectangle 99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3" name="Rectangle 100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24" name="Group 101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20" name="Rectangle 102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21" name="Rectangle 103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25" name="Group 104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18" name="Rectangle 105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9" name="Rectangle 106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26" name="Group 107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16" name="Rectangle 108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17" name="Rectangle 109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311" name="Rectangle 110"/>
            <p:cNvSpPr>
              <a:spLocks/>
            </p:cNvSpPr>
            <p:nvPr/>
          </p:nvSpPr>
          <p:spPr bwMode="auto">
            <a:xfrm>
              <a:off x="0" y="0"/>
              <a:ext cx="545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x86-64</a:t>
              </a:r>
            </a:p>
          </p:txBody>
        </p:sp>
      </p:grpSp>
      <p:grpSp>
        <p:nvGrpSpPr>
          <p:cNvPr id="53327" name="Group 111"/>
          <p:cNvGrpSpPr>
            <a:grpSpLocks/>
          </p:cNvGrpSpPr>
          <p:nvPr/>
        </p:nvGrpSpPr>
        <p:grpSpPr bwMode="auto">
          <a:xfrm>
            <a:off x="8013700" y="2398713"/>
            <a:ext cx="617538" cy="1703387"/>
            <a:chOff x="0" y="0"/>
            <a:chExt cx="389" cy="1073"/>
          </a:xfrm>
        </p:grpSpPr>
        <p:grpSp>
          <p:nvGrpSpPr>
            <p:cNvPr id="53340" name="Group 112"/>
            <p:cNvGrpSpPr>
              <a:grpSpLocks/>
            </p:cNvGrpSpPr>
            <p:nvPr/>
          </p:nvGrpSpPr>
          <p:grpSpPr bwMode="auto">
            <a:xfrm>
              <a:off x="0" y="273"/>
              <a:ext cx="384" cy="800"/>
              <a:chOff x="0" y="0"/>
              <a:chExt cx="384" cy="800"/>
            </a:xfrm>
          </p:grpSpPr>
          <p:grpSp>
            <p:nvGrpSpPr>
              <p:cNvPr id="53342" name="Group 113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308" name="Rectangle 11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9" name="Rectangle 11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43" name="Group 116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306" name="Rectangle 11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7" name="Rectangle 11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44" name="Group 119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304" name="Rectangle 12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5" name="Rectangle 12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45" name="Group 122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302" name="Rectangle 12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303" name="Rectangle 12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97" name="Rectangle 125"/>
            <p:cNvSpPr>
              <a:spLocks/>
            </p:cNvSpPr>
            <p:nvPr/>
          </p:nvSpPr>
          <p:spPr bwMode="auto">
            <a:xfrm>
              <a:off x="20" y="0"/>
              <a:ext cx="369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Sun</a:t>
              </a:r>
            </a:p>
          </p:txBody>
        </p:sp>
      </p:grpSp>
      <p:grpSp>
        <p:nvGrpSpPr>
          <p:cNvPr id="53354" name="Group 126"/>
          <p:cNvGrpSpPr>
            <a:grpSpLocks/>
          </p:cNvGrpSpPr>
          <p:nvPr/>
        </p:nvGrpSpPr>
        <p:grpSpPr bwMode="auto">
          <a:xfrm>
            <a:off x="6946900" y="3009900"/>
            <a:ext cx="1066800" cy="914400"/>
            <a:chOff x="0" y="0"/>
            <a:chExt cx="672" cy="576"/>
          </a:xfrm>
        </p:grpSpPr>
        <p:sp>
          <p:nvSpPr>
            <p:cNvPr id="53292" name="Line 127"/>
            <p:cNvSpPr>
              <a:spLocks noChangeShapeType="1"/>
            </p:cNvSpPr>
            <p:nvPr/>
          </p:nvSpPr>
          <p:spPr bwMode="auto">
            <a:xfrm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3" name="Line 128"/>
            <p:cNvSpPr>
              <a:spLocks noChangeShapeType="1"/>
            </p:cNvSpPr>
            <p:nvPr/>
          </p:nvSpPr>
          <p:spPr bwMode="auto">
            <a:xfrm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4" name="Line 129"/>
            <p:cNvSpPr>
              <a:spLocks noChangeShapeType="1"/>
            </p:cNvSpPr>
            <p:nvPr/>
          </p:nvSpPr>
          <p:spPr bwMode="auto">
            <a:xfrm rot="10800000" flipH="1">
              <a:off x="0" y="192"/>
              <a:ext cx="672" cy="192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95" name="Line 13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57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grpSp>
        <p:nvGrpSpPr>
          <p:cNvPr id="53356" name="Group 131"/>
          <p:cNvGrpSpPr>
            <a:grpSpLocks/>
          </p:cNvGrpSpPr>
          <p:nvPr/>
        </p:nvGrpSpPr>
        <p:grpSpPr bwMode="auto">
          <a:xfrm>
            <a:off x="4432300" y="2398713"/>
            <a:ext cx="838200" cy="1703387"/>
            <a:chOff x="0" y="0"/>
            <a:chExt cx="528" cy="1073"/>
          </a:xfrm>
        </p:grpSpPr>
        <p:grpSp>
          <p:nvGrpSpPr>
            <p:cNvPr id="53357" name="Group 132"/>
            <p:cNvGrpSpPr>
              <a:grpSpLocks/>
            </p:cNvGrpSpPr>
            <p:nvPr/>
          </p:nvGrpSpPr>
          <p:grpSpPr bwMode="auto">
            <a:xfrm>
              <a:off x="144" y="273"/>
              <a:ext cx="384" cy="800"/>
              <a:chOff x="0" y="0"/>
              <a:chExt cx="384" cy="800"/>
            </a:xfrm>
          </p:grpSpPr>
          <p:grpSp>
            <p:nvGrpSpPr>
              <p:cNvPr id="53358" name="Group 133"/>
              <p:cNvGrpSpPr>
                <a:grpSpLocks/>
              </p:cNvGrpSpPr>
              <p:nvPr/>
            </p:nvGrpSpPr>
            <p:grpSpPr bwMode="auto">
              <a:xfrm>
                <a:off x="0" y="0"/>
                <a:ext cx="384" cy="224"/>
                <a:chOff x="0" y="0"/>
                <a:chExt cx="384" cy="224"/>
              </a:xfrm>
            </p:grpSpPr>
            <p:sp>
              <p:nvSpPr>
                <p:cNvPr id="53290" name="Rectangle 134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91" name="Rectangle 135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6D</a:t>
                  </a:r>
                </a:p>
              </p:txBody>
            </p:sp>
          </p:grpSp>
          <p:grpSp>
            <p:nvGrpSpPr>
              <p:cNvPr id="53359" name="Group 136"/>
              <p:cNvGrpSpPr>
                <a:grpSpLocks/>
              </p:cNvGrpSpPr>
              <p:nvPr/>
            </p:nvGrpSpPr>
            <p:grpSpPr bwMode="auto">
              <a:xfrm>
                <a:off x="0" y="192"/>
                <a:ext cx="384" cy="224"/>
                <a:chOff x="0" y="0"/>
                <a:chExt cx="384" cy="224"/>
              </a:xfrm>
            </p:grpSpPr>
            <p:sp>
              <p:nvSpPr>
                <p:cNvPr id="53288" name="Rectangle 137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9" name="Rectangle 138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3B</a:t>
                  </a:r>
                </a:p>
              </p:txBody>
            </p:sp>
          </p:grpSp>
          <p:grpSp>
            <p:nvGrpSpPr>
              <p:cNvPr id="53372" name="Group 139"/>
              <p:cNvGrpSpPr>
                <a:grpSpLocks/>
              </p:cNvGrpSpPr>
              <p:nvPr/>
            </p:nvGrpSpPr>
            <p:grpSpPr bwMode="auto">
              <a:xfrm>
                <a:off x="0" y="384"/>
                <a:ext cx="384" cy="224"/>
                <a:chOff x="0" y="0"/>
                <a:chExt cx="384" cy="224"/>
              </a:xfrm>
            </p:grpSpPr>
            <p:sp>
              <p:nvSpPr>
                <p:cNvPr id="53286" name="Rectangle 140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7" name="Rectangle 141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  <p:grpSp>
            <p:nvGrpSpPr>
              <p:cNvPr id="53374" name="Group 142"/>
              <p:cNvGrpSpPr>
                <a:grpSpLocks/>
              </p:cNvGrpSpPr>
              <p:nvPr/>
            </p:nvGrpSpPr>
            <p:grpSpPr bwMode="auto">
              <a:xfrm>
                <a:off x="0" y="576"/>
                <a:ext cx="384" cy="224"/>
                <a:chOff x="0" y="0"/>
                <a:chExt cx="384" cy="224"/>
              </a:xfrm>
            </p:grpSpPr>
            <p:sp>
              <p:nvSpPr>
                <p:cNvPr id="53284" name="Rectangle 143"/>
                <p:cNvSpPr>
                  <a:spLocks/>
                </p:cNvSpPr>
                <p:nvPr/>
              </p:nvSpPr>
              <p:spPr bwMode="auto">
                <a:xfrm>
                  <a:off x="0" y="16"/>
                  <a:ext cx="384" cy="192"/>
                </a:xfrm>
                <a:prstGeom prst="rect">
                  <a:avLst/>
                </a:prstGeom>
                <a:solidFill>
                  <a:srgbClr val="FFFFFF"/>
                </a:solidFill>
                <a:ln w="25400">
                  <a:solidFill>
                    <a:srgbClr val="000066"/>
                  </a:solidFill>
                  <a:miter lim="800000"/>
                  <a:headEnd/>
                  <a:tailEnd/>
                </a:ln>
              </p:spPr>
              <p:txBody>
                <a:bodyPr lIns="0" tIns="0" rIns="0" bIns="0">
                  <a:prstTxWarp prst="textNoShape">
                    <a:avLst/>
                  </a:prstTxWarp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 sz="4200" b="0" smtClean="0">
                    <a:solidFill>
                      <a:srgbClr val="000000"/>
                    </a:solidFill>
                    <a:latin typeface="Gill Sans" charset="0"/>
                    <a:ea typeface="ヒラギノ角ゴ ProN W3" charset="-128"/>
                    <a:cs typeface="ヒラギノ角ゴ ProN W3" charset="-128"/>
                    <a:sym typeface="Gill Sans" charset="0"/>
                  </a:endParaRPr>
                </a:p>
              </p:txBody>
            </p:sp>
            <p:sp>
              <p:nvSpPr>
                <p:cNvPr id="53285" name="Rectangle 144"/>
                <p:cNvSpPr>
                  <a:spLocks/>
                </p:cNvSpPr>
                <p:nvPr/>
              </p:nvSpPr>
              <p:spPr bwMode="auto">
                <a:xfrm>
                  <a:off x="56" y="0"/>
                  <a:ext cx="271" cy="22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50800" tIns="50800" bIns="50800" anchor="ctr">
                  <a:prstTxWarp prst="textNoShape">
                    <a:avLst/>
                  </a:prstTxWarp>
                  <a:spAutoFit/>
                </a:bodyPr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b="0">
                      <a:solidFill>
                        <a:srgbClr val="000066"/>
                      </a:solidFill>
                      <a:latin typeface="Courier New Bold" charset="0"/>
                      <a:ea typeface="Courier New Bold" charset="0"/>
                      <a:cs typeface="Courier New Bold" charset="0"/>
                      <a:sym typeface="Courier New Bold" charset="0"/>
                    </a:rPr>
                    <a:t>00</a:t>
                  </a:r>
                </a:p>
              </p:txBody>
            </p:sp>
          </p:grpSp>
        </p:grpSp>
        <p:sp>
          <p:nvSpPr>
            <p:cNvPr id="53279" name="Rectangle 145"/>
            <p:cNvSpPr>
              <a:spLocks/>
            </p:cNvSpPr>
            <p:nvPr/>
          </p:nvSpPr>
          <p:spPr bwMode="auto">
            <a:xfrm>
              <a:off x="0" y="0"/>
              <a:ext cx="401" cy="2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50800" tIns="50800" bIns="50800">
              <a:prstTxWarp prst="textNoShape">
                <a:avLst/>
              </a:prstTxWarp>
              <a:spAutoFit/>
            </a:bodyPr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IA32</a:t>
              </a:r>
            </a:p>
          </p:txBody>
        </p:sp>
      </p:grpSp>
      <p:grpSp>
        <p:nvGrpSpPr>
          <p:cNvPr id="53375" name="Group 146"/>
          <p:cNvGrpSpPr>
            <a:grpSpLocks/>
          </p:cNvGrpSpPr>
          <p:nvPr/>
        </p:nvGrpSpPr>
        <p:grpSpPr bwMode="auto">
          <a:xfrm>
            <a:off x="5270500" y="3009900"/>
            <a:ext cx="1066800" cy="915988"/>
            <a:chOff x="0" y="0"/>
            <a:chExt cx="672" cy="577"/>
          </a:xfrm>
        </p:grpSpPr>
        <p:sp>
          <p:nvSpPr>
            <p:cNvPr id="53274" name="Line 147"/>
            <p:cNvSpPr>
              <a:spLocks noChangeShapeType="1"/>
            </p:cNvSpPr>
            <p:nvPr/>
          </p:nvSpPr>
          <p:spPr bwMode="auto">
            <a:xfrm>
              <a:off x="0" y="576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5" name="Line 148"/>
            <p:cNvSpPr>
              <a:spLocks noChangeShapeType="1"/>
            </p:cNvSpPr>
            <p:nvPr/>
          </p:nvSpPr>
          <p:spPr bwMode="auto">
            <a:xfrm>
              <a:off x="0" y="192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6" name="Line 149"/>
            <p:cNvSpPr>
              <a:spLocks noChangeShapeType="1"/>
            </p:cNvSpPr>
            <p:nvPr/>
          </p:nvSpPr>
          <p:spPr bwMode="auto">
            <a:xfrm rot="10800000" flipH="1">
              <a:off x="0" y="384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3277" name="Line 150"/>
            <p:cNvSpPr>
              <a:spLocks noChangeShapeType="1"/>
            </p:cNvSpPr>
            <p:nvPr/>
          </p:nvSpPr>
          <p:spPr bwMode="auto">
            <a:xfrm rot="10800000" flipH="1">
              <a:off x="0" y="0"/>
              <a:ext cx="67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90288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3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Examining Data Representations</a:t>
            </a:r>
          </a:p>
        </p:txBody>
      </p:sp>
      <p:sp>
        <p:nvSpPr>
          <p:cNvPr id="51205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Code to Print Byte Representation of Data</a:t>
            </a:r>
          </a:p>
          <a:p>
            <a:pPr marL="552450" lvl="1" eaLnBrk="1" hangingPunct="1"/>
            <a:r>
              <a:rPr lang="en-US" dirty="0"/>
              <a:t>Casting pointer to unsigned char *</a:t>
            </a:r>
            <a:r>
              <a:rPr lang="en-US" dirty="0" smtClean="0"/>
              <a:t> allows treatment as a byte </a:t>
            </a:r>
            <a:r>
              <a:rPr lang="en-US" dirty="0"/>
              <a:t>array</a:t>
            </a:r>
          </a:p>
        </p:txBody>
      </p:sp>
      <p:sp>
        <p:nvSpPr>
          <p:cNvPr id="51206" name="Rectangle 5"/>
          <p:cNvSpPr>
            <a:spLocks/>
          </p:cNvSpPr>
          <p:nvPr/>
        </p:nvSpPr>
        <p:spPr bwMode="auto">
          <a:xfrm>
            <a:off x="5092700" y="5307013"/>
            <a:ext cx="2857500" cy="965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algn="l" eaLnBrk="1" hangingPunct="1">
              <a:lnSpc>
                <a:spcPct val="100000"/>
              </a:lnSpc>
              <a:tabLst>
                <a:tab pos="785813" algn="l"/>
              </a:tabLst>
            </a:pPr>
            <a:r>
              <a:rPr lang="en-US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Printf directives:</a:t>
            </a:r>
          </a:p>
          <a:p>
            <a:pPr marL="39688" algn="l" eaLnBrk="1" hangingPunct="1">
              <a:lnSpc>
                <a:spcPct val="100000"/>
              </a:lnSpc>
              <a:tabLst>
                <a:tab pos="785813" algn="l"/>
              </a:tabLst>
            </a:pPr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%p</a:t>
            </a:r>
            <a:r>
              <a:rPr lang="en-US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pointer</a:t>
            </a:r>
            <a:endParaRPr lang="en-US">
              <a:solidFill>
                <a:srgbClr val="0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marL="39688" algn="l" eaLnBrk="1" hangingPunct="1">
              <a:lnSpc>
                <a:spcPct val="100000"/>
              </a:lnSpc>
              <a:tabLst>
                <a:tab pos="785813" algn="l"/>
              </a:tabLst>
            </a:pPr>
            <a:r>
              <a:rPr lang="en-US" b="0">
                <a:solidFill>
                  <a:srgbClr val="000000"/>
                </a:solidFill>
                <a:latin typeface="Monaco" charset="0"/>
                <a:ea typeface="Monaco" charset="0"/>
                <a:cs typeface="Monaco" charset="0"/>
                <a:sym typeface="Monaco" charset="0"/>
              </a:rPr>
              <a:t>%x</a:t>
            </a:r>
            <a:r>
              <a:rPr lang="en-US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	</a:t>
            </a:r>
            <a:r>
              <a:rPr lang="en-US" b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Print Hexadecimal</a:t>
            </a:r>
          </a:p>
        </p:txBody>
      </p:sp>
      <p:sp>
        <p:nvSpPr>
          <p:cNvPr id="16390" name="Rectangle 6"/>
          <p:cNvSpPr>
            <a:spLocks/>
          </p:cNvSpPr>
          <p:nvPr/>
        </p:nvSpPr>
        <p:spPr bwMode="auto">
          <a:xfrm>
            <a:off x="1193800" y="2362200"/>
            <a:ext cx="6743700" cy="2641600"/>
          </a:xfrm>
          <a:prstGeom prst="rect">
            <a:avLst/>
          </a:prstGeom>
          <a:solidFill>
            <a:srgbClr val="FFFF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50800" tIns="50800" bIns="50800">
            <a:prstTxWarp prst="textNoShape">
              <a:avLst/>
            </a:prstTxWarp>
          </a:bodyPr>
          <a:lstStyle/>
          <a:p>
            <a:pPr algn="l" eaLnBrk="1" hangingPunct="1">
              <a:lnSpc>
                <a:spcPct val="100000"/>
              </a:lnSpc>
              <a:defRPr/>
            </a:pP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unsigned char *pointer;</a:t>
            </a:r>
          </a:p>
          <a:p>
            <a:pPr algn="l" eaLnBrk="1" hangingPunct="1">
              <a:lnSpc>
                <a:spcPct val="100000"/>
              </a:lnSpc>
              <a:defRPr/>
            </a:pPr>
            <a:endParaRPr lang="en-US" sz="1600" dirty="0">
              <a:solidFill>
                <a:srgbClr val="000000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 eaLnBrk="1" hangingPunct="1">
              <a:lnSpc>
                <a:spcPct val="100000"/>
              </a:lnSpc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void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(pointer start,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size_t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){</a:t>
            </a:r>
          </a:p>
          <a:p>
            <a:pPr algn="l" eaLnBrk="1" hangingPunct="1">
              <a:lnSpc>
                <a:spcPct val="100000"/>
              </a:lnSpc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size_t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 eaLnBrk="1" hangingPunct="1">
              <a:lnSpc>
                <a:spcPct val="100000"/>
              </a:lnSpc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for 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0;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&lt;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++)</a:t>
            </a:r>
          </a:p>
          <a:p>
            <a:pPr algn="l" eaLnBrk="1" hangingPunct="1">
              <a:lnSpc>
                <a:spcPct val="100000"/>
              </a:lnSpc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printf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(”%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p\t0x%.2x\n",start+i,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start[i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]);</a:t>
            </a:r>
          </a:p>
          <a:p>
            <a:pPr algn="l" eaLnBrk="1" hangingPunct="1">
              <a:lnSpc>
                <a:spcPct val="100000"/>
              </a:lnSpc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printf("\n</a:t>
            </a: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");</a:t>
            </a:r>
          </a:p>
          <a:p>
            <a:pPr algn="l" eaLnBrk="1" hangingPunct="1">
              <a:lnSpc>
                <a:spcPct val="100000"/>
              </a:lnSpc>
              <a:defRPr/>
            </a:pPr>
            <a:r>
              <a:rPr lang="en-US" sz="160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602358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9121775" cy="781050"/>
          </a:xfrm>
        </p:spPr>
        <p:txBody>
          <a:bodyPr/>
          <a:lstStyle/>
          <a:p>
            <a:r>
              <a:rPr lang="en-US" dirty="0" smtClean="0"/>
              <a:t>Review – Values represented by</a:t>
            </a:r>
            <a:br>
              <a:rPr lang="en-US" dirty="0" smtClean="0"/>
            </a:br>
            <a:r>
              <a:rPr lang="en-US" dirty="0" err="1" smtClean="0"/>
              <a:t>int</a:t>
            </a:r>
            <a:r>
              <a:rPr lang="en-US" dirty="0" smtClean="0"/>
              <a:t> Representations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07387" cy="4767262"/>
          </a:xfrm>
        </p:spPr>
        <p:txBody>
          <a:bodyPr/>
          <a:lstStyle/>
          <a:p>
            <a:r>
              <a:rPr lang="en-US" dirty="0" smtClean="0"/>
              <a:t>Unsigned</a:t>
            </a:r>
          </a:p>
          <a:p>
            <a:endParaRPr lang="en-US" dirty="0" smtClean="0"/>
          </a:p>
          <a:p>
            <a:r>
              <a:rPr lang="en-US" dirty="0" smtClean="0"/>
              <a:t>Signed Magnitude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2’s complement</a:t>
            </a:r>
          </a:p>
          <a:p>
            <a:endParaRPr lang="en-US" dirty="0"/>
          </a:p>
        </p:txBody>
      </p:sp>
      <p:graphicFrame>
        <p:nvGraphicFramePr>
          <p:cNvPr id="4" name="Object 6"/>
          <p:cNvGraphicFramePr>
            <a:graphicFrameLocks noChangeAspect="1"/>
          </p:cNvGraphicFramePr>
          <p:nvPr>
            <p:extLst/>
          </p:nvPr>
        </p:nvGraphicFramePr>
        <p:xfrm>
          <a:off x="1066800" y="1885950"/>
          <a:ext cx="213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6" name="Equation" r:id="rId3" imgW="2133600" imgH="596900" progId="Equation.3">
                  <p:embed/>
                </p:oleObj>
              </mc:Choice>
              <mc:Fallback>
                <p:oleObj name="Equation" r:id="rId3" imgW="21336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885950"/>
                        <a:ext cx="21336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5"/>
          <p:cNvGraphicFramePr>
            <a:graphicFrameLocks noChangeAspect="1"/>
          </p:cNvGraphicFramePr>
          <p:nvPr>
            <p:extLst/>
          </p:nvPr>
        </p:nvGraphicFramePr>
        <p:xfrm>
          <a:off x="1182687" y="4114800"/>
          <a:ext cx="33401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Equation" r:id="rId5" imgW="3340100" imgH="596900" progId="Equation.3">
                  <p:embed/>
                </p:oleObj>
              </mc:Choice>
              <mc:Fallback>
                <p:oleObj name="Equation" r:id="rId5" imgW="3340100" imgH="5969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2687" y="4114800"/>
                        <a:ext cx="33401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99646070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>
                <a:latin typeface="Courier New Bold" charset="0"/>
                <a:ea typeface="Courier New Bold" charset="0"/>
                <a:cs typeface="Courier New Bold" charset="0"/>
                <a:sym typeface="Courier New Bold" charset="0"/>
              </a:rPr>
              <a:t>show_bytes</a:t>
            </a:r>
            <a:r>
              <a:rPr lang="en-US"/>
              <a:t> Execution Example</a:t>
            </a:r>
          </a:p>
        </p:txBody>
      </p:sp>
      <p:sp>
        <p:nvSpPr>
          <p:cNvPr id="17412" name="Rectangle 4"/>
          <p:cNvSpPr>
            <a:spLocks/>
          </p:cNvSpPr>
          <p:nvPr/>
        </p:nvSpPr>
        <p:spPr bwMode="auto">
          <a:xfrm>
            <a:off x="952500" y="1447800"/>
            <a:ext cx="7226300" cy="13716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algn="l" eaLnBrk="1" hangingPunct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algn="l" eaLnBrk="1" hangingPunct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printf("int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15213;\n");</a:t>
            </a:r>
          </a:p>
          <a:p>
            <a:pPr marL="39688" algn="l" eaLnBrk="1" hangingPunct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show_bytes((pointer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&amp;a, </a:t>
            </a: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sizeof(int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));</a:t>
            </a:r>
          </a:p>
        </p:txBody>
      </p:sp>
      <p:sp>
        <p:nvSpPr>
          <p:cNvPr id="52230" name="Rectangle 5"/>
          <p:cNvSpPr>
            <a:spLocks/>
          </p:cNvSpPr>
          <p:nvPr/>
        </p:nvSpPr>
        <p:spPr bwMode="auto">
          <a:xfrm>
            <a:off x="2507119" y="3203575"/>
            <a:ext cx="3239177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0" tIns="0" rIns="40639" bIns="0">
            <a:prstTxWarp prst="textNoShape">
              <a:avLst/>
            </a:prstTxWarp>
            <a:spAutoFit/>
          </a:bodyPr>
          <a:lstStyle/>
          <a:p>
            <a:pPr marL="39688" eaLnBrk="1" hangingPunct="1"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Result (</a:t>
            </a:r>
            <a:r>
              <a:rPr lang="en-US" sz="2400" dirty="0" smtClean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Linux x86-64)</a:t>
            </a:r>
            <a:r>
              <a:rPr lang="en-US" sz="2400" dirty="0">
                <a:solidFill>
                  <a:srgbClr val="0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:</a:t>
            </a:r>
          </a:p>
        </p:txBody>
      </p:sp>
      <p:sp>
        <p:nvSpPr>
          <p:cNvPr id="17414" name="Rectangle 6"/>
          <p:cNvSpPr>
            <a:spLocks/>
          </p:cNvSpPr>
          <p:nvPr/>
        </p:nvSpPr>
        <p:spPr bwMode="auto">
          <a:xfrm>
            <a:off x="2476500" y="3733800"/>
            <a:ext cx="3340100" cy="2260600"/>
          </a:xfrm>
          <a:prstGeom prst="rect">
            <a:avLst/>
          </a:prstGeom>
          <a:solidFill>
            <a:srgbClr val="E0E0E0"/>
          </a:solidFill>
          <a:ln w="6350" cap="flat">
            <a:solidFill>
              <a:srgbClr val="DBF2DA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40639" bIns="0">
            <a:prstTxWarp prst="textNoShape">
              <a:avLst/>
            </a:prstTxWarp>
          </a:bodyPr>
          <a:lstStyle/>
          <a:p>
            <a:pPr marL="39688" algn="l" eaLnBrk="1" hangingPunct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 = 15213;</a:t>
            </a:r>
          </a:p>
          <a:p>
            <a:pPr marL="39688" algn="l" eaLnBrk="1" hangingPunct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sz="2000" b="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0x7fffb7f71dbc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	6d</a:t>
            </a:r>
          </a:p>
          <a:p>
            <a:pPr marL="39688" algn="l" eaLnBrk="1" hangingPunct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0x7fffb7f71dbd	3b</a:t>
            </a:r>
          </a:p>
          <a:p>
            <a:pPr marL="39688" algn="l" eaLnBrk="1" hangingPunct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0x7fffb7f71dbe	00</a:t>
            </a:r>
          </a:p>
          <a:p>
            <a:pPr marL="39688" algn="l" eaLnBrk="1" hangingPunct="1">
              <a:lnSpc>
                <a:spcPct val="100000"/>
              </a:lnSpc>
              <a:spcBef>
                <a:spcPts val="30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0x7fffb7f71dbf	</a:t>
            </a:r>
            <a:r>
              <a:rPr lang="en-US" sz="2000" b="0" dirty="0" smtClean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00</a:t>
            </a:r>
          </a:p>
        </p:txBody>
      </p:sp>
    </p:spTree>
    <p:extLst>
      <p:ext uri="{BB962C8B-B14F-4D97-AF65-F5344CB8AC3E}">
        <p14:creationId xmlns:p14="http://schemas.microsoft.com/office/powerpoint/2010/main" val="12007041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 Pointers</a:t>
            </a:r>
          </a:p>
        </p:txBody>
      </p:sp>
      <p:sp>
        <p:nvSpPr>
          <p:cNvPr id="54277" name="Rectangle 4"/>
          <p:cNvSpPr>
            <a:spLocks/>
          </p:cNvSpPr>
          <p:nvPr/>
        </p:nvSpPr>
        <p:spPr bwMode="auto">
          <a:xfrm>
            <a:off x="152400" y="5638800"/>
            <a:ext cx="8839200" cy="673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lIns="50800" tIns="50800" bIns="50800">
            <a:prstTxWarp prst="textNoShape">
              <a:avLst/>
            </a:prstTxWarp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 b="0" dirty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Different compilers &amp; machines assign different locations to </a:t>
            </a:r>
            <a:r>
              <a:rPr lang="en-US" sz="2400" b="0" dirty="0" smtClean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objects</a:t>
            </a:r>
          </a:p>
          <a:p>
            <a:pPr algn="l" eaLnBrk="1" hangingPunct="1">
              <a:lnSpc>
                <a:spcPct val="100000"/>
              </a:lnSpc>
            </a:pPr>
            <a:endParaRPr lang="en-US" sz="2400" b="0" dirty="0" smtClean="0">
              <a:solidFill>
                <a:srgbClr val="000066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 b="0" dirty="0" smtClean="0">
                <a:solidFill>
                  <a:srgbClr val="000066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Even get different results each time run program</a:t>
            </a:r>
            <a:endParaRPr lang="en-US" sz="2400" b="0" dirty="0">
              <a:solidFill>
                <a:srgbClr val="000066"/>
              </a:solidFill>
              <a:latin typeface="Calibri Bold" charset="0"/>
              <a:ea typeface="Calibri Bold" charset="0"/>
              <a:cs typeface="Calibri Bold" charset="0"/>
              <a:sym typeface="Calibri Bold" charset="0"/>
            </a:endParaRP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412750" y="1365647"/>
            <a:ext cx="2308700" cy="615553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chemeClr val="bg2">
                <a:alpha val="75000"/>
              </a:schemeClr>
            </a:outerShdw>
          </a:effectLst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100000"/>
              </a:lnSpc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B = -15213;</a:t>
            </a:r>
          </a:p>
          <a:p>
            <a:pPr algn="l" eaLnBrk="1" hangingPunct="1">
              <a:lnSpc>
                <a:spcPct val="100000"/>
              </a:lnSpc>
              <a:defRPr/>
            </a:pPr>
            <a:r>
              <a:rPr lang="en-US" sz="2000" b="0" dirty="0" err="1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2000" b="0" dirty="0">
                <a:solidFill>
                  <a:srgbClr val="000000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*P = &amp;B;</a:t>
            </a:r>
          </a:p>
        </p:txBody>
      </p:sp>
      <p:sp>
        <p:nvSpPr>
          <p:cNvPr id="54279" name="Rectangle 6"/>
          <p:cNvSpPr>
            <a:spLocks/>
          </p:cNvSpPr>
          <p:nvPr/>
        </p:nvSpPr>
        <p:spPr bwMode="auto">
          <a:xfrm>
            <a:off x="5784850" y="2133600"/>
            <a:ext cx="8651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x86-64</a:t>
            </a:r>
          </a:p>
        </p:txBody>
      </p:sp>
      <p:sp>
        <p:nvSpPr>
          <p:cNvPr id="54280" name="Rectangle 7"/>
          <p:cNvSpPr>
            <a:spLocks/>
          </p:cNvSpPr>
          <p:nvPr/>
        </p:nvSpPr>
        <p:spPr bwMode="auto">
          <a:xfrm>
            <a:off x="3581400" y="2133600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sp>
        <p:nvSpPr>
          <p:cNvPr id="54281" name="Rectangle 8"/>
          <p:cNvSpPr>
            <a:spLocks/>
          </p:cNvSpPr>
          <p:nvPr/>
        </p:nvSpPr>
        <p:spPr bwMode="auto">
          <a:xfrm>
            <a:off x="4733925" y="2133600"/>
            <a:ext cx="6365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/>
          </p:nvPr>
        </p:nvGraphicFramePr>
        <p:xfrm>
          <a:off x="35909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EF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FB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2C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AF4E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483" name="Group 27"/>
          <p:cNvGraphicFramePr>
            <a:graphicFrameLocks noGrp="1"/>
          </p:cNvGraphicFramePr>
          <p:nvPr>
            <p:extLst/>
          </p:nvPr>
        </p:nvGraphicFramePr>
        <p:xfrm>
          <a:off x="4746625" y="2527300"/>
          <a:ext cx="635000" cy="1524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AC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28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F5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FE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501" name="Group 45"/>
          <p:cNvGraphicFramePr>
            <a:graphicFrameLocks noGrp="1"/>
          </p:cNvGraphicFramePr>
          <p:nvPr>
            <p:extLst/>
          </p:nvPr>
        </p:nvGraphicFramePr>
        <p:xfrm>
          <a:off x="5902325" y="2527300"/>
          <a:ext cx="635000" cy="3048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3C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1B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FE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82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FD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7F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10051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/>
          </p:cNvSpPr>
          <p:nvPr/>
        </p:nvSpPr>
        <p:spPr bwMode="auto">
          <a:xfrm>
            <a:off x="4991100" y="1206500"/>
            <a:ext cx="3911600" cy="457200"/>
          </a:xfrm>
          <a:prstGeom prst="rect">
            <a:avLst/>
          </a:prstGeom>
          <a:solidFill>
            <a:srgbClr val="FFFF9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blurRad="127000" dist="76199" dir="2700000" algn="ctr" rotWithShape="0">
              <a:srgbClr val="000000">
                <a:alpha val="75000"/>
              </a:srgbClr>
            </a:outerShdw>
          </a:effectLst>
        </p:spPr>
        <p:txBody>
          <a:bodyPr lIns="25400" tIns="25400" rIns="65086" bIns="25400">
            <a:prstTxWarp prst="textNoShape">
              <a:avLst/>
            </a:prstTxWarp>
          </a:bodyPr>
          <a:lstStyle/>
          <a:p>
            <a:pPr marL="398463" indent="-385763" eaLnBrk="1" hangingPunct="1">
              <a:lnSpc>
                <a:spcPct val="95000"/>
              </a:lnSpc>
              <a:spcBef>
                <a:spcPts val="1150"/>
              </a:spcBef>
              <a:defRPr/>
            </a:pP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char S[6] = "</a:t>
            </a:r>
            <a:r>
              <a:rPr lang="en-US" sz="2000" b="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18213</a:t>
            </a:r>
            <a:r>
              <a:rPr lang="en-US" sz="2000" b="0" dirty="0">
                <a:solidFill>
                  <a:srgbClr val="00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Courier New"/>
                <a:ea typeface="Monaco" charset="0"/>
                <a:cs typeface="Courier New"/>
                <a:sym typeface="Monaco" charset="0"/>
              </a:rPr>
              <a:t>";</a:t>
            </a:r>
          </a:p>
        </p:txBody>
      </p:sp>
      <p:sp>
        <p:nvSpPr>
          <p:cNvPr id="1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 dirty="0"/>
              <a:t>Representing</a:t>
            </a:r>
            <a:r>
              <a:rPr lang="en-US" dirty="0" smtClean="0"/>
              <a:t> Strings</a:t>
            </a:r>
            <a:endParaRPr lang="en-US" dirty="0"/>
          </a:p>
        </p:txBody>
      </p:sp>
      <p:sp>
        <p:nvSpPr>
          <p:cNvPr id="55301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428750"/>
            <a:ext cx="7896225" cy="4972050"/>
          </a:xfrm>
        </p:spPr>
        <p:txBody>
          <a:bodyPr/>
          <a:lstStyle/>
          <a:p>
            <a:pPr eaLnBrk="1" hangingPunct="1"/>
            <a:r>
              <a:rPr lang="en-US" dirty="0"/>
              <a:t>Strings in C</a:t>
            </a:r>
          </a:p>
          <a:p>
            <a:pPr marL="552450" lvl="1" eaLnBrk="1" hangingPunct="1"/>
            <a:r>
              <a:rPr lang="en-US" dirty="0"/>
              <a:t>Represented by array of characters</a:t>
            </a:r>
          </a:p>
          <a:p>
            <a:pPr marL="552450" lvl="1" eaLnBrk="1" hangingPunct="1"/>
            <a:r>
              <a:rPr lang="en-US" dirty="0"/>
              <a:t>Each character encoded in ASCII format</a:t>
            </a:r>
          </a:p>
          <a:p>
            <a:pPr marL="838200" lvl="2" eaLnBrk="1" hangingPunct="1"/>
            <a:r>
              <a:rPr lang="en-US" dirty="0"/>
              <a:t>Standard 7-bit encoding of character set</a:t>
            </a:r>
          </a:p>
          <a:p>
            <a:pPr marL="838200" lvl="2" eaLnBrk="1" hangingPunct="1"/>
            <a:r>
              <a:rPr lang="en-US" dirty="0"/>
              <a:t>Character “0” has code 0x30</a:t>
            </a:r>
          </a:p>
          <a:p>
            <a:pPr marL="1181100" lvl="3" eaLnBrk="1" hangingPunct="1"/>
            <a:r>
              <a:rPr lang="en-US" dirty="0"/>
              <a:t>Digit </a:t>
            </a:r>
            <a:r>
              <a:rPr lang="en-US" i="1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r>
              <a:rPr lang="en-US" dirty="0"/>
              <a:t>  has code 0x30+</a:t>
            </a:r>
            <a:r>
              <a:rPr lang="en-US" i="1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i</a:t>
            </a:r>
            <a:endParaRPr lang="en-US" i="1" dirty="0"/>
          </a:p>
          <a:p>
            <a:pPr marL="552450" lvl="1" eaLnBrk="1" hangingPunct="1"/>
            <a:r>
              <a:rPr lang="en-US" dirty="0"/>
              <a:t>String should be null-terminated</a:t>
            </a:r>
          </a:p>
          <a:p>
            <a:pPr marL="838200" lvl="2" eaLnBrk="1" hangingPunct="1"/>
            <a:r>
              <a:rPr lang="en-US" dirty="0"/>
              <a:t>Final character = 0</a:t>
            </a:r>
          </a:p>
          <a:p>
            <a:pPr eaLnBrk="1" hangingPunct="1"/>
            <a:r>
              <a:rPr lang="en-US" dirty="0"/>
              <a:t>Compatibility</a:t>
            </a:r>
          </a:p>
          <a:p>
            <a:pPr marL="552450" lvl="1" eaLnBrk="1" hangingPunct="1"/>
            <a:r>
              <a:rPr lang="en-US" dirty="0"/>
              <a:t>Byte ordering not an issue</a:t>
            </a:r>
          </a:p>
        </p:txBody>
      </p:sp>
      <p:sp>
        <p:nvSpPr>
          <p:cNvPr id="55302" name="Rectangle 5"/>
          <p:cNvSpPr>
            <a:spLocks/>
          </p:cNvSpPr>
          <p:nvPr/>
        </p:nvSpPr>
        <p:spPr bwMode="auto">
          <a:xfrm>
            <a:off x="6254813" y="2246313"/>
            <a:ext cx="631217" cy="37959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dirty="0" smtClean="0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IA32</a:t>
            </a:r>
            <a:endParaRPr lang="en-US" dirty="0">
              <a:solidFill>
                <a:srgbClr val="000066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</p:txBody>
      </p:sp>
      <p:sp>
        <p:nvSpPr>
          <p:cNvPr id="55303" name="Rectangle 6"/>
          <p:cNvSpPr>
            <a:spLocks/>
          </p:cNvSpPr>
          <p:nvPr/>
        </p:nvSpPr>
        <p:spPr bwMode="auto">
          <a:xfrm>
            <a:off x="7894637" y="2246313"/>
            <a:ext cx="585788" cy="3810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>
                <a:solidFill>
                  <a:srgbClr val="000066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Sun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6935787" y="2832100"/>
            <a:ext cx="914400" cy="1906588"/>
            <a:chOff x="0" y="0"/>
            <a:chExt cx="576" cy="1201"/>
          </a:xfrm>
        </p:grpSpPr>
        <p:sp>
          <p:nvSpPr>
            <p:cNvPr id="55337" name="Line 8"/>
            <p:cNvSpPr>
              <a:spLocks noChangeShapeType="1"/>
            </p:cNvSpPr>
            <p:nvPr/>
          </p:nvSpPr>
          <p:spPr bwMode="auto">
            <a:xfrm>
              <a:off x="0" y="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38" name="Line 9"/>
            <p:cNvSpPr>
              <a:spLocks noChangeShapeType="1"/>
            </p:cNvSpPr>
            <p:nvPr/>
          </p:nvSpPr>
          <p:spPr bwMode="auto">
            <a:xfrm>
              <a:off x="0" y="24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39" name="Line 10"/>
            <p:cNvSpPr>
              <a:spLocks noChangeShapeType="1"/>
            </p:cNvSpPr>
            <p:nvPr/>
          </p:nvSpPr>
          <p:spPr bwMode="auto">
            <a:xfrm>
              <a:off x="0" y="48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40" name="Line 11"/>
            <p:cNvSpPr>
              <a:spLocks noChangeShapeType="1"/>
            </p:cNvSpPr>
            <p:nvPr/>
          </p:nvSpPr>
          <p:spPr bwMode="auto">
            <a:xfrm>
              <a:off x="0" y="72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41" name="Line 12"/>
            <p:cNvSpPr>
              <a:spLocks noChangeShapeType="1"/>
            </p:cNvSpPr>
            <p:nvPr/>
          </p:nvSpPr>
          <p:spPr bwMode="auto">
            <a:xfrm>
              <a:off x="0" y="96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  <p:sp>
          <p:nvSpPr>
            <p:cNvPr id="55342" name="Line 13"/>
            <p:cNvSpPr>
              <a:spLocks noChangeShapeType="1"/>
            </p:cNvSpPr>
            <p:nvPr/>
          </p:nvSpPr>
          <p:spPr bwMode="auto">
            <a:xfrm>
              <a:off x="0" y="1200"/>
              <a:ext cx="576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 type="triangle" w="med" len="med"/>
              <a:tailEnd type="triangle" w="med" len="med"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smtClean="0">
                <a:solidFill>
                  <a:srgbClr val="000000"/>
                </a:solidFill>
                <a:latin typeface="Courier New"/>
                <a:ea typeface="ヒラギノ角ゴ ProN W3" charset="-128"/>
                <a:cs typeface="Courier New"/>
                <a:sym typeface="Gill Sans" charset="0"/>
              </a:endParaRPr>
            </a:p>
          </p:txBody>
        </p:sp>
      </p:grpSp>
      <p:graphicFrame>
        <p:nvGraphicFramePr>
          <p:cNvPr id="20494" name="Group 14"/>
          <p:cNvGraphicFramePr>
            <a:graphicFrameLocks noGrp="1"/>
          </p:cNvGraphicFramePr>
          <p:nvPr>
            <p:extLst/>
          </p:nvPr>
        </p:nvGraphicFramePr>
        <p:xfrm>
          <a:off x="62912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20" name="Group 40"/>
          <p:cNvGraphicFramePr>
            <a:graphicFrameLocks noGrp="1"/>
          </p:cNvGraphicFramePr>
          <p:nvPr>
            <p:extLst/>
          </p:nvPr>
        </p:nvGraphicFramePr>
        <p:xfrm>
          <a:off x="7866062" y="2667000"/>
          <a:ext cx="635000" cy="2286000"/>
        </p:xfrm>
        <a:graphic>
          <a:graphicData uri="http://schemas.openxmlformats.org/drawingml/2006/table">
            <a:tbl>
              <a:tblPr/>
              <a:tblGrid>
                <a:gridCol w="6350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38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32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31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000080"/>
                        </a:solidFill>
                        <a:effectLst/>
                        <a:latin typeface="Courier New"/>
                        <a:ea typeface="Monaco" charset="0"/>
                        <a:cs typeface="Courier New"/>
                        <a:sym typeface="Monaco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33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80"/>
                          </a:solidFill>
                          <a:effectLst/>
                          <a:latin typeface="Courier New"/>
                          <a:ea typeface="Monaco" charset="0"/>
                          <a:cs typeface="Courier New"/>
                          <a:sym typeface="Monaco" charset="0"/>
                        </a:rPr>
                        <a:t>00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6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Integer C Puzzles</a:t>
            </a:r>
          </a:p>
        </p:txBody>
      </p:sp>
      <p:sp>
        <p:nvSpPr>
          <p:cNvPr id="50179" name="Rectangle 4"/>
          <p:cNvSpPr>
            <a:spLocks noChangeArrowheads="1"/>
          </p:cNvSpPr>
          <p:nvPr/>
        </p:nvSpPr>
        <p:spPr bwMode="auto">
          <a:xfrm>
            <a:off x="3124200" y="1447800"/>
            <a:ext cx="5867400" cy="482952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x &lt; 0	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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	((x*2) &lt; 0)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err="1">
                <a:solidFill>
                  <a:srgbClr val="000000"/>
                </a:solidFill>
                <a:latin typeface="Courier New"/>
                <a:cs typeface="Courier New"/>
              </a:rPr>
              <a:t>ux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 &gt;= 0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x &amp; 7 == 7	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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	(x&lt;&lt;30) &lt; 0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err="1">
                <a:solidFill>
                  <a:srgbClr val="000000"/>
                </a:solidFill>
                <a:latin typeface="Courier New"/>
                <a:cs typeface="Courier New"/>
              </a:rPr>
              <a:t>ux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 &gt; -1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x &gt;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y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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	-x &lt; -y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x * x &gt;= 0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x &gt; 0 &amp;&amp; y &gt; 0	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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	x + y &gt; 0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x &gt;= 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0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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	-x &lt;= 0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x &lt;= 0	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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	-x &gt;= 0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(x|-x)&gt;&gt;31 == -1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ux</a:t>
            </a:r>
            <a:r>
              <a:rPr lang="en-US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&gt;&gt; 3 == </a:t>
            </a:r>
            <a:r>
              <a:rPr lang="en-US" sz="2000" dirty="0" err="1">
                <a:solidFill>
                  <a:srgbClr val="000000"/>
                </a:solidFill>
                <a:latin typeface="Courier New"/>
                <a:cs typeface="Courier New"/>
              </a:rPr>
              <a:t>ux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/8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x &gt;&gt; 3 == x/8</a:t>
            </a:r>
          </a:p>
          <a:p>
            <a:pPr marL="292100" indent="-292100" algn="l">
              <a:lnSpc>
                <a:spcPct val="100000"/>
              </a:lnSpc>
              <a:spcBef>
                <a:spcPct val="20000"/>
              </a:spcBef>
              <a:buFont typeface="Helvetica" pitchFamily="34" charset="0"/>
              <a:buChar char="•"/>
              <a:tabLst>
                <a:tab pos="2632075" algn="l"/>
                <a:tab pos="3148013" algn="l"/>
                <a:tab pos="5829300" algn="r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x &amp; (x-1) != 0</a:t>
            </a:r>
          </a:p>
        </p:txBody>
      </p:sp>
      <p:sp>
        <p:nvSpPr>
          <p:cNvPr id="50180" name="Rectangle 5"/>
          <p:cNvSpPr>
            <a:spLocks noChangeArrowheads="1"/>
          </p:cNvSpPr>
          <p:nvPr/>
        </p:nvSpPr>
        <p:spPr bwMode="auto">
          <a:xfrm>
            <a:off x="152400" y="4213367"/>
            <a:ext cx="2819400" cy="1782539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 x = </a:t>
            </a:r>
            <a:r>
              <a:rPr lang="en-US" sz="2000" dirty="0" err="1">
                <a:solidFill>
                  <a:srgbClr val="000000"/>
                </a:solidFill>
                <a:latin typeface="Courier New"/>
                <a:cs typeface="Courier New"/>
              </a:rPr>
              <a:t>foo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();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 err="1">
                <a:solidFill>
                  <a:srgbClr val="000000"/>
                </a:solidFill>
                <a:latin typeface="Courier New"/>
                <a:cs typeface="Courier New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 y = bar();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unsigned </a:t>
            </a:r>
            <a:r>
              <a:rPr lang="en-US" sz="2000" dirty="0" err="1">
                <a:solidFill>
                  <a:srgbClr val="000000"/>
                </a:solidFill>
                <a:latin typeface="Courier New"/>
                <a:cs typeface="Courier New"/>
              </a:rPr>
              <a:t>ux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 = x;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  <a:tabLst>
                <a:tab pos="1371600" algn="l"/>
                <a:tab pos="2286000" algn="l"/>
              </a:tabLst>
            </a:pP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unsigned </a:t>
            </a:r>
            <a:r>
              <a:rPr lang="en-US" sz="2000" dirty="0" err="1">
                <a:solidFill>
                  <a:srgbClr val="000000"/>
                </a:solidFill>
                <a:latin typeface="Courier New"/>
                <a:cs typeface="Courier New"/>
              </a:rPr>
              <a:t>uy</a:t>
            </a:r>
            <a:r>
              <a:rPr lang="en-US" sz="2000" dirty="0">
                <a:solidFill>
                  <a:srgbClr val="000000"/>
                </a:solidFill>
                <a:latin typeface="Courier New"/>
                <a:cs typeface="Courier New"/>
              </a:rPr>
              <a:t> = y;</a:t>
            </a:r>
          </a:p>
        </p:txBody>
      </p:sp>
      <p:sp>
        <p:nvSpPr>
          <p:cNvPr id="50181" name="Rectangle 6"/>
          <p:cNvSpPr>
            <a:spLocks noChangeArrowheads="1"/>
          </p:cNvSpPr>
          <p:nvPr/>
        </p:nvSpPr>
        <p:spPr bwMode="auto">
          <a:xfrm>
            <a:off x="609600" y="3671097"/>
            <a:ext cx="177093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Initialization</a:t>
            </a:r>
          </a:p>
        </p:txBody>
      </p:sp>
    </p:spTree>
    <p:extLst>
      <p:ext uri="{BB962C8B-B14F-4D97-AF65-F5344CB8AC3E}">
        <p14:creationId xmlns:p14="http://schemas.microsoft.com/office/powerpoint/2010/main" val="21825267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119063" indent="-119063" eaLnBrk="1" hangingPunct="1"/>
            <a:r>
              <a:rPr lang="en-US"/>
              <a:t>Application of Boolean Algebra</a:t>
            </a:r>
          </a:p>
        </p:txBody>
      </p:sp>
      <p:sp>
        <p:nvSpPr>
          <p:cNvPr id="57349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/>
              <a:t>Applied to Digital Systems by Claude Shannon</a:t>
            </a:r>
          </a:p>
          <a:p>
            <a:pPr marL="552450" lvl="1" eaLnBrk="1" hangingPunct="1"/>
            <a:r>
              <a:rPr lang="en-US"/>
              <a:t>1937 MIT Master’s Thesis</a:t>
            </a:r>
          </a:p>
          <a:p>
            <a:pPr marL="552450" lvl="1" eaLnBrk="1" hangingPunct="1"/>
            <a:r>
              <a:rPr lang="en-US"/>
              <a:t>Reason about networks of relay switches</a:t>
            </a:r>
          </a:p>
          <a:p>
            <a:pPr marL="838200" lvl="2" eaLnBrk="1" hangingPunct="1"/>
            <a:r>
              <a:rPr lang="en-US"/>
              <a:t>Encode closed switch as 1, open switch as 0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1527175" y="3863975"/>
            <a:ext cx="3048000" cy="1143000"/>
            <a:chOff x="0" y="0"/>
            <a:chExt cx="1920" cy="720"/>
          </a:xfrm>
        </p:grpSpPr>
        <p:sp>
          <p:nvSpPr>
            <p:cNvPr id="57359" name="Line 6"/>
            <p:cNvSpPr>
              <a:spLocks noChangeShapeType="1"/>
            </p:cNvSpPr>
            <p:nvPr/>
          </p:nvSpPr>
          <p:spPr bwMode="auto">
            <a:xfrm rot="10800000" flipH="1">
              <a:off x="288" y="0"/>
              <a:ext cx="672" cy="384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0" name="Line 7"/>
            <p:cNvSpPr>
              <a:spLocks noChangeShapeType="1"/>
            </p:cNvSpPr>
            <p:nvPr/>
          </p:nvSpPr>
          <p:spPr bwMode="auto">
            <a:xfrm>
              <a:off x="288" y="384"/>
              <a:ext cx="672" cy="33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1" name="Line 8"/>
            <p:cNvSpPr>
              <a:spLocks noChangeShapeType="1"/>
            </p:cNvSpPr>
            <p:nvPr/>
          </p:nvSpPr>
          <p:spPr bwMode="auto">
            <a:xfrm>
              <a:off x="960" y="0"/>
              <a:ext cx="672" cy="336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2" name="Line 9"/>
            <p:cNvSpPr>
              <a:spLocks noChangeShapeType="1"/>
            </p:cNvSpPr>
            <p:nvPr/>
          </p:nvSpPr>
          <p:spPr bwMode="auto">
            <a:xfrm rot="10800000" flipH="1">
              <a:off x="960" y="336"/>
              <a:ext cx="672" cy="384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3" name="Rectangle 10"/>
            <p:cNvSpPr>
              <a:spLocks/>
            </p:cNvSpPr>
            <p:nvPr/>
          </p:nvSpPr>
          <p:spPr bwMode="auto">
            <a:xfrm>
              <a:off x="567" y="3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</a:t>
              </a:r>
            </a:p>
          </p:txBody>
        </p:sp>
        <p:sp>
          <p:nvSpPr>
            <p:cNvPr id="57364" name="Rectangle 11"/>
            <p:cNvSpPr>
              <a:spLocks/>
            </p:cNvSpPr>
            <p:nvPr/>
          </p:nvSpPr>
          <p:spPr bwMode="auto">
            <a:xfrm>
              <a:off x="577" y="48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~A</a:t>
              </a:r>
            </a:p>
          </p:txBody>
        </p:sp>
        <p:sp>
          <p:nvSpPr>
            <p:cNvPr id="57365" name="Rectangle 12"/>
            <p:cNvSpPr>
              <a:spLocks/>
            </p:cNvSpPr>
            <p:nvPr/>
          </p:nvSpPr>
          <p:spPr bwMode="auto">
            <a:xfrm>
              <a:off x="1057" y="3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~B</a:t>
              </a:r>
            </a:p>
          </p:txBody>
        </p:sp>
        <p:sp>
          <p:nvSpPr>
            <p:cNvPr id="57366" name="Rectangle 13"/>
            <p:cNvSpPr>
              <a:spLocks/>
            </p:cNvSpPr>
            <p:nvPr/>
          </p:nvSpPr>
          <p:spPr bwMode="auto">
            <a:xfrm>
              <a:off x="1067" y="480"/>
              <a:ext cx="304" cy="240"/>
            </a:xfrm>
            <a:prstGeom prst="rect">
              <a:avLst/>
            </a:prstGeom>
            <a:solidFill>
              <a:srgbClr val="FFFFFF"/>
            </a:solidFill>
            <a:ln w="25400">
              <a:noFill/>
              <a:miter lim="800000"/>
              <a:headEnd/>
              <a:tailEnd/>
            </a:ln>
          </p:spPr>
          <p:txBody>
            <a:bodyPr lIns="50800" tIns="50800" bIns="5080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r>
                <a:rPr lang="en-US" b="0">
                  <a:solidFill>
                    <a:srgbClr val="000066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B</a:t>
              </a:r>
            </a:p>
          </p:txBody>
        </p:sp>
        <p:sp>
          <p:nvSpPr>
            <p:cNvPr id="57367" name="Line 14"/>
            <p:cNvSpPr>
              <a:spLocks noChangeShapeType="1"/>
            </p:cNvSpPr>
            <p:nvPr/>
          </p:nvSpPr>
          <p:spPr bwMode="auto">
            <a:xfrm>
              <a:off x="1632" y="336"/>
              <a:ext cx="1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8" name="Line 15"/>
            <p:cNvSpPr>
              <a:spLocks noChangeShapeType="1"/>
            </p:cNvSpPr>
            <p:nvPr/>
          </p:nvSpPr>
          <p:spPr bwMode="auto">
            <a:xfrm>
              <a:off x="96" y="384"/>
              <a:ext cx="192" cy="1"/>
            </a:xfrm>
            <a:prstGeom prst="line">
              <a:avLst/>
            </a:prstGeom>
            <a:noFill/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69" name="Oval 16"/>
            <p:cNvSpPr>
              <a:spLocks/>
            </p:cNvSpPr>
            <p:nvPr/>
          </p:nvSpPr>
          <p:spPr bwMode="auto">
            <a:xfrm>
              <a:off x="0" y="336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70" name="Oval 17"/>
            <p:cNvSpPr>
              <a:spLocks/>
            </p:cNvSpPr>
            <p:nvPr/>
          </p:nvSpPr>
          <p:spPr bwMode="auto">
            <a:xfrm>
              <a:off x="1824" y="288"/>
              <a:ext cx="96" cy="96"/>
            </a:xfrm>
            <a:prstGeom prst="ellipse">
              <a:avLst/>
            </a:prstGeom>
            <a:solidFill>
              <a:srgbClr val="FFFFFF"/>
            </a:solidFill>
            <a:ln w="25400">
              <a:solidFill>
                <a:srgbClr val="000066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</p:grpSp>
      <p:sp>
        <p:nvSpPr>
          <p:cNvPr id="22546" name="Rectangle 18"/>
          <p:cNvSpPr>
            <a:spLocks/>
          </p:cNvSpPr>
          <p:nvPr/>
        </p:nvSpPr>
        <p:spPr bwMode="auto">
          <a:xfrm>
            <a:off x="4940300" y="3530600"/>
            <a:ext cx="2693988" cy="1943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50800" tIns="50800" bIns="50800">
            <a:prstTxWarp prst="textNoShape">
              <a:avLst/>
            </a:prstTxWarp>
            <a:spAutoFit/>
          </a:bodyPr>
          <a:lstStyle/>
          <a:p>
            <a:pPr algn="l" eaLnBrk="1" hangingPunct="1">
              <a:lnSpc>
                <a:spcPct val="100000"/>
              </a:lnSpc>
            </a:pPr>
            <a:r>
              <a:rPr lang="en-US" sz="24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Connection when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 </a:t>
            </a:r>
          </a:p>
          <a:p>
            <a:pPr algn="l" eaLnBrk="1" hangingPunct="1">
              <a:lnSpc>
                <a:spcPct val="100000"/>
              </a:lnSpc>
            </a:pPr>
            <a:r>
              <a:rPr lang="en-US" sz="24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A&amp;~B | ~A&amp;B</a:t>
            </a:r>
          </a:p>
          <a:p>
            <a:pPr algn="l" eaLnBrk="1" hangingPunct="1">
              <a:lnSpc>
                <a:spcPct val="100000"/>
              </a:lnSpc>
            </a:pPr>
            <a:endParaRPr lang="en-US" sz="2400">
              <a:solidFill>
                <a:srgbClr val="800000"/>
              </a:solidFill>
              <a:latin typeface="Helvetica" charset="0"/>
              <a:ea typeface="Helvetica" charset="0"/>
              <a:cs typeface="Helvetica" charset="0"/>
              <a:sym typeface="Helvetica" charset="0"/>
            </a:endParaRPr>
          </a:p>
          <a:p>
            <a:pPr algn="l" eaLnBrk="1" hangingPunct="1">
              <a:lnSpc>
                <a:spcPct val="100000"/>
              </a:lnSpc>
            </a:pPr>
            <a:r>
              <a:rPr lang="en-US" sz="24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  </a:t>
            </a:r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663700" y="3378200"/>
            <a:ext cx="2819400" cy="838200"/>
            <a:chOff x="0" y="0"/>
            <a:chExt cx="1776" cy="528"/>
          </a:xfrm>
        </p:grpSpPr>
        <p:sp>
          <p:nvSpPr>
            <p:cNvPr id="57357" name="Freeform 20"/>
            <p:cNvSpPr>
              <a:spLocks/>
            </p:cNvSpPr>
            <p:nvPr/>
          </p:nvSpPr>
          <p:spPr bwMode="auto">
            <a:xfrm>
              <a:off x="0" y="240"/>
              <a:ext cx="1776" cy="288"/>
            </a:xfrm>
            <a:custGeom>
              <a:avLst/>
              <a:gdLst>
                <a:gd name="T0" fmla="*/ 0 w 21600"/>
                <a:gd name="T1" fmla="*/ 21600 h 21600"/>
                <a:gd name="T2" fmla="*/ 3503 w 21600"/>
                <a:gd name="T3" fmla="*/ 21600 h 21600"/>
                <a:gd name="T4" fmla="*/ 11092 w 21600"/>
                <a:gd name="T5" fmla="*/ 0 h 21600"/>
                <a:gd name="T6" fmla="*/ 18681 w 21600"/>
                <a:gd name="T7" fmla="*/ 18000 h 21600"/>
                <a:gd name="T8" fmla="*/ 21600 w 21600"/>
                <a:gd name="T9" fmla="*/ 180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21600"/>
                  </a:moveTo>
                  <a:lnTo>
                    <a:pt x="3503" y="21600"/>
                  </a:lnTo>
                  <a:cubicBezTo>
                    <a:pt x="5351" y="18000"/>
                    <a:pt x="8891" y="0"/>
                    <a:pt x="11092" y="0"/>
                  </a:cubicBezTo>
                  <a:cubicBezTo>
                    <a:pt x="13293" y="0"/>
                    <a:pt x="16930" y="15000"/>
                    <a:pt x="18681" y="18000"/>
                  </a:cubicBezTo>
                  <a:lnTo>
                    <a:pt x="21600" y="18000"/>
                  </a:ln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58" name="Rectangle 21"/>
            <p:cNvSpPr>
              <a:spLocks/>
            </p:cNvSpPr>
            <p:nvPr/>
          </p:nvSpPr>
          <p:spPr bwMode="auto">
            <a:xfrm>
              <a:off x="714" y="0"/>
              <a:ext cx="469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>
                  <a:solidFill>
                    <a:srgbClr val="CC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A&amp;~B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1587500" y="4673600"/>
            <a:ext cx="2819400" cy="914400"/>
            <a:chOff x="0" y="0"/>
            <a:chExt cx="1776" cy="576"/>
          </a:xfrm>
        </p:grpSpPr>
        <p:sp>
          <p:nvSpPr>
            <p:cNvPr id="57355" name="Freeform 23"/>
            <p:cNvSpPr>
              <a:spLocks/>
            </p:cNvSpPr>
            <p:nvPr/>
          </p:nvSpPr>
          <p:spPr bwMode="auto">
            <a:xfrm rot="10800000" flipH="1">
              <a:off x="0" y="0"/>
              <a:ext cx="1776" cy="288"/>
            </a:xfrm>
            <a:custGeom>
              <a:avLst/>
              <a:gdLst>
                <a:gd name="T0" fmla="*/ 0 w 21600"/>
                <a:gd name="T1" fmla="*/ 21600 h 21600"/>
                <a:gd name="T2" fmla="*/ 3503 w 21600"/>
                <a:gd name="T3" fmla="*/ 21600 h 21600"/>
                <a:gd name="T4" fmla="*/ 11092 w 21600"/>
                <a:gd name="T5" fmla="*/ 0 h 21600"/>
                <a:gd name="T6" fmla="*/ 18681 w 21600"/>
                <a:gd name="T7" fmla="*/ 18000 h 21600"/>
                <a:gd name="T8" fmla="*/ 21600 w 21600"/>
                <a:gd name="T9" fmla="*/ 18000 h 2160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1600"/>
                <a:gd name="T16" fmla="*/ 0 h 21600"/>
                <a:gd name="T17" fmla="*/ 21600 w 21600"/>
                <a:gd name="T18" fmla="*/ 21600 h 2160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1600" h="21600">
                  <a:moveTo>
                    <a:pt x="0" y="21600"/>
                  </a:moveTo>
                  <a:lnTo>
                    <a:pt x="3503" y="21600"/>
                  </a:lnTo>
                  <a:cubicBezTo>
                    <a:pt x="5351" y="18000"/>
                    <a:pt x="8891" y="0"/>
                    <a:pt x="11092" y="0"/>
                  </a:cubicBezTo>
                  <a:cubicBezTo>
                    <a:pt x="13293" y="0"/>
                    <a:pt x="16930" y="15000"/>
                    <a:pt x="18681" y="18000"/>
                  </a:cubicBezTo>
                  <a:lnTo>
                    <a:pt x="21600" y="18000"/>
                  </a:lnTo>
                </a:path>
              </a:pathLst>
            </a:custGeom>
            <a:noFill/>
            <a:ln w="28575">
              <a:solidFill>
                <a:srgbClr val="FF5050"/>
              </a:solidFill>
              <a:round/>
              <a:headEnd/>
              <a:tailEnd/>
            </a:ln>
          </p:spPr>
          <p:txBody>
            <a:bodyPr lIns="0" tIns="0" rIns="0" bIns="0">
              <a:prstTxWarp prst="textNoShape">
                <a:avLst/>
              </a:prstTxWarp>
            </a:bodyPr>
            <a:lstStyle/>
            <a:p>
              <a:pPr eaLnBrk="1" hangingPunct="1">
                <a:lnSpc>
                  <a:spcPct val="100000"/>
                </a:lnSpc>
              </a:pPr>
              <a:endParaRPr lang="en-US" sz="4200" b="0" smtClean="0">
                <a:solidFill>
                  <a:srgbClr val="000000"/>
                </a:solidFill>
                <a:latin typeface="Gill Sans" charset="0"/>
                <a:ea typeface="ヒラギノ角ゴ ProN W3" charset="-128"/>
                <a:cs typeface="ヒラギノ角ゴ ProN W3" charset="-128"/>
                <a:sym typeface="Gill Sans" charset="0"/>
              </a:endParaRPr>
            </a:p>
          </p:txBody>
        </p:sp>
        <p:sp>
          <p:nvSpPr>
            <p:cNvPr id="57356" name="Rectangle 24"/>
            <p:cNvSpPr>
              <a:spLocks/>
            </p:cNvSpPr>
            <p:nvPr/>
          </p:nvSpPr>
          <p:spPr bwMode="auto">
            <a:xfrm>
              <a:off x="762" y="336"/>
              <a:ext cx="469" cy="240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/>
            </a:ln>
          </p:spPr>
          <p:txBody>
            <a:bodyPr wrap="none" lIns="50800" tIns="50800" rIns="45720" bIns="50800">
              <a:prstTxWarp prst="textNoShape">
                <a:avLst/>
              </a:prstTxWarp>
              <a:spAutoFit/>
            </a:bodyPr>
            <a:lstStyle/>
            <a:p>
              <a:pPr eaLnBrk="1" hangingPunct="1"/>
              <a:r>
                <a:rPr lang="en-US">
                  <a:solidFill>
                    <a:srgbClr val="CC0000"/>
                  </a:solidFill>
                  <a:latin typeface="Helvetica" charset="0"/>
                  <a:ea typeface="Helvetica" charset="0"/>
                  <a:cs typeface="Helvetica" charset="0"/>
                  <a:sym typeface="Helvetica" charset="0"/>
                </a:rPr>
                <a:t>~A&amp;B</a:t>
              </a:r>
            </a:p>
          </p:txBody>
        </p:sp>
      </p:grpSp>
      <p:sp>
        <p:nvSpPr>
          <p:cNvPr id="22553" name="Rectangle 25"/>
          <p:cNvSpPr>
            <a:spLocks/>
          </p:cNvSpPr>
          <p:nvPr/>
        </p:nvSpPr>
        <p:spPr bwMode="auto">
          <a:xfrm>
            <a:off x="5092700" y="5130800"/>
            <a:ext cx="984250" cy="469900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</p:spPr>
        <p:txBody>
          <a:bodyPr wrap="none" lIns="50800" tIns="50800" rIns="45720" bIns="50800">
            <a:prstTxWarp prst="textNoShape">
              <a:avLst/>
            </a:prstTxWarp>
            <a:spAutoFit/>
          </a:bodyPr>
          <a:lstStyle/>
          <a:p>
            <a:pPr eaLnBrk="1" hangingPunct="1">
              <a:lnSpc>
                <a:spcPct val="100000"/>
              </a:lnSpc>
            </a:pPr>
            <a:r>
              <a:rPr lang="en-US" sz="2400">
                <a:solidFill>
                  <a:srgbClr val="800000"/>
                </a:solidFill>
                <a:latin typeface="Helvetica" charset="0"/>
                <a:ea typeface="Helvetica" charset="0"/>
                <a:cs typeface="Helvetica" charset="0"/>
                <a:sym typeface="Helvetica" charset="0"/>
              </a:rPr>
              <a:t>= A^B</a:t>
            </a:r>
          </a:p>
        </p:txBody>
      </p:sp>
    </p:spTree>
    <p:extLst>
      <p:ext uri="{BB962C8B-B14F-4D97-AF65-F5344CB8AC3E}">
        <p14:creationId xmlns:p14="http://schemas.microsoft.com/office/powerpoint/2010/main" val="1901254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5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6" grpId="0" autoUpdateAnimBg="0"/>
      <p:bldP spid="22553" grpId="0" build="p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110288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 Extension</a:t>
            </a:r>
          </a:p>
        </p:txBody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3213" y="1220788"/>
            <a:ext cx="8294687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Task:</a:t>
            </a:r>
          </a:p>
          <a:p>
            <a:pPr lvl="1" eaLnBrk="1" hangingPunct="1">
              <a:defRPr/>
            </a:pPr>
            <a:r>
              <a:rPr lang="en-US" smtClean="0"/>
              <a:t>Given </a:t>
            </a:r>
            <a:r>
              <a:rPr lang="en-US" i="1" smtClean="0"/>
              <a:t>w</a:t>
            </a:r>
            <a:r>
              <a:rPr lang="en-US" smtClean="0"/>
              <a:t>-bit signed integer </a:t>
            </a:r>
            <a:r>
              <a:rPr lang="en-US" i="1" smtClean="0"/>
              <a:t>x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Convert it to </a:t>
            </a:r>
            <a:r>
              <a:rPr lang="en-US" i="1" smtClean="0"/>
              <a:t>w</a:t>
            </a:r>
            <a:r>
              <a:rPr lang="en-US" smtClean="0"/>
              <a:t>+</a:t>
            </a:r>
            <a:r>
              <a:rPr lang="en-US" i="1" smtClean="0"/>
              <a:t>k</a:t>
            </a:r>
            <a:r>
              <a:rPr lang="en-US" smtClean="0"/>
              <a:t>-bit integer with same value</a:t>
            </a:r>
          </a:p>
          <a:p>
            <a:pPr eaLnBrk="1" hangingPunct="1">
              <a:defRPr/>
            </a:pPr>
            <a:r>
              <a:rPr lang="en-US" smtClean="0"/>
              <a:t>Rule:</a:t>
            </a:r>
          </a:p>
          <a:p>
            <a:pPr lvl="1" eaLnBrk="1" hangingPunct="1">
              <a:defRPr/>
            </a:pPr>
            <a:r>
              <a:rPr lang="en-US" smtClean="0"/>
              <a:t>Make </a:t>
            </a:r>
            <a:r>
              <a:rPr lang="en-US" i="1" smtClean="0"/>
              <a:t>k</a:t>
            </a:r>
            <a:r>
              <a:rPr lang="en-US" smtClean="0"/>
              <a:t> copies of sign bit:</a:t>
            </a:r>
          </a:p>
          <a:p>
            <a:pPr lvl="1" eaLnBrk="1" hangingPunct="1">
              <a:defRPr/>
            </a:pPr>
            <a:r>
              <a:rPr lang="en-US" b="0" i="1" smtClean="0"/>
              <a:t>X</a:t>
            </a:r>
            <a:r>
              <a:rPr lang="en-US" smtClean="0"/>
              <a:t> </a:t>
            </a:r>
            <a:r>
              <a:rPr lang="en-US" smtClean="0">
                <a:latin typeface="Symbol" pitchFamily="18" charset="2"/>
              </a:rPr>
              <a:t></a:t>
            </a:r>
            <a:r>
              <a:rPr lang="en-US" smtClean="0"/>
              <a:t> = 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–1 </a:t>
            </a:r>
            <a:r>
              <a:rPr lang="en-US" smtClean="0"/>
              <a:t>, </a:t>
            </a:r>
            <a:r>
              <a:rPr lang="en-US" b="0" i="1" smtClean="0"/>
              <a:t>x</a:t>
            </a:r>
            <a:r>
              <a:rPr lang="en-US" b="0" i="1" baseline="-25000" smtClean="0"/>
              <a:t>w</a:t>
            </a:r>
            <a:r>
              <a:rPr lang="en-US" b="0" baseline="-25000" smtClean="0"/>
              <a:t>–2 </a:t>
            </a:r>
            <a:r>
              <a:rPr lang="en-US" smtClean="0"/>
              <a:t>,…, </a:t>
            </a:r>
            <a:r>
              <a:rPr lang="en-US" b="0" i="1" smtClean="0"/>
              <a:t>x</a:t>
            </a:r>
            <a:r>
              <a:rPr lang="en-US" b="0" baseline="-25000" smtClean="0"/>
              <a:t>0</a:t>
            </a:r>
          </a:p>
          <a:p>
            <a:pPr eaLnBrk="1" hangingPunct="1">
              <a:defRPr/>
            </a:pPr>
            <a:endParaRPr lang="en-US" smtClean="0"/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1752600" y="3733800"/>
            <a:ext cx="1296988" cy="77788"/>
          </a:xfrm>
          <a:custGeom>
            <a:avLst/>
            <a:gdLst>
              <a:gd name="T0" fmla="*/ 0 w 817"/>
              <a:gd name="T1" fmla="*/ 0 h 49"/>
              <a:gd name="T2" fmla="*/ 0 w 817"/>
              <a:gd name="T3" fmla="*/ 48 h 49"/>
              <a:gd name="T4" fmla="*/ 816 w 817"/>
              <a:gd name="T5" fmla="*/ 48 h 49"/>
              <a:gd name="T6" fmla="*/ 816 w 817"/>
              <a:gd name="T7" fmla="*/ 0 h 49"/>
              <a:gd name="T8" fmla="*/ 0 60000 65536"/>
              <a:gd name="T9" fmla="*/ 0 60000 65536"/>
              <a:gd name="T10" fmla="*/ 0 60000 65536"/>
              <a:gd name="T11" fmla="*/ 0 60000 65536"/>
              <a:gd name="T12" fmla="*/ 0 w 817"/>
              <a:gd name="T13" fmla="*/ 0 h 49"/>
              <a:gd name="T14" fmla="*/ 817 w 817"/>
              <a:gd name="T15" fmla="*/ 49 h 4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817" h="49">
                <a:moveTo>
                  <a:pt x="0" y="0"/>
                </a:moveTo>
                <a:lnTo>
                  <a:pt x="0" y="48"/>
                </a:lnTo>
                <a:lnTo>
                  <a:pt x="816" y="48"/>
                </a:lnTo>
                <a:lnTo>
                  <a:pt x="816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1447800" y="3962400"/>
            <a:ext cx="1529841" cy="33598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i="1" dirty="0">
                <a:solidFill>
                  <a:srgbClr val="000000"/>
                </a:solidFill>
                <a:latin typeface="Calibri" pitchFamily="34" charset="0"/>
              </a:rPr>
              <a:t>k</a:t>
            </a:r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 copies of MSB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1905000" y="3887788"/>
            <a:ext cx="5181600" cy="2913062"/>
            <a:chOff x="1392" y="2104"/>
            <a:chExt cx="3264" cy="183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92" y="2352"/>
              <a:ext cx="3264" cy="1248"/>
              <a:chOff x="1392" y="2352"/>
              <a:chExt cx="3264" cy="1248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2928" y="2400"/>
                <a:ext cx="1728" cy="144"/>
                <a:chOff x="2928" y="2400"/>
                <a:chExt cx="1728" cy="144"/>
              </a:xfrm>
            </p:grpSpPr>
            <p:sp>
              <p:nvSpPr>
                <p:cNvPr id="28714" name="Rectangle 9"/>
                <p:cNvSpPr>
                  <a:spLocks noChangeArrowheads="1"/>
                </p:cNvSpPr>
                <p:nvPr/>
              </p:nvSpPr>
              <p:spPr bwMode="auto">
                <a:xfrm>
                  <a:off x="2928" y="2400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2400" b="0">
                    <a:solidFill>
                      <a:srgbClr val="000000"/>
                    </a:solidFill>
                    <a:latin typeface="Arial Narrow" pitchFamily="34" charset="0"/>
                  </a:endParaRPr>
                </a:p>
              </p:txBody>
            </p:sp>
            <p:sp>
              <p:nvSpPr>
                <p:cNvPr id="28715" name="Rectangle 10"/>
                <p:cNvSpPr>
                  <a:spLocks noChangeArrowheads="1"/>
                </p:cNvSpPr>
                <p:nvPr/>
              </p:nvSpPr>
              <p:spPr bwMode="auto">
                <a:xfrm>
                  <a:off x="307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2400" b="0">
                    <a:solidFill>
                      <a:srgbClr val="000000"/>
                    </a:solidFill>
                    <a:latin typeface="Arial Narrow" pitchFamily="34" charset="0"/>
                  </a:endParaRPr>
                </a:p>
              </p:txBody>
            </p:sp>
            <p:sp>
              <p:nvSpPr>
                <p:cNvPr id="28716" name="Rectangle 11"/>
                <p:cNvSpPr>
                  <a:spLocks noChangeArrowheads="1"/>
                </p:cNvSpPr>
                <p:nvPr/>
              </p:nvSpPr>
              <p:spPr bwMode="auto">
                <a:xfrm>
                  <a:off x="3216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2400" b="0">
                    <a:solidFill>
                      <a:srgbClr val="000000"/>
                    </a:solidFill>
                    <a:latin typeface="Arial Narrow" pitchFamily="34" charset="0"/>
                  </a:endParaRPr>
                </a:p>
              </p:txBody>
            </p:sp>
            <p:sp>
              <p:nvSpPr>
                <p:cNvPr id="28717" name="Rectangle 12"/>
                <p:cNvSpPr>
                  <a:spLocks noChangeArrowheads="1"/>
                </p:cNvSpPr>
                <p:nvPr/>
              </p:nvSpPr>
              <p:spPr bwMode="auto">
                <a:xfrm>
                  <a:off x="4224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2400" b="0">
                    <a:solidFill>
                      <a:srgbClr val="000000"/>
                    </a:solidFill>
                    <a:latin typeface="Arial Narrow" pitchFamily="34" charset="0"/>
                  </a:endParaRPr>
                </a:p>
              </p:txBody>
            </p:sp>
            <p:sp>
              <p:nvSpPr>
                <p:cNvPr id="28718" name="Rectangle 13"/>
                <p:cNvSpPr>
                  <a:spLocks noChangeArrowheads="1"/>
                </p:cNvSpPr>
                <p:nvPr/>
              </p:nvSpPr>
              <p:spPr bwMode="auto">
                <a:xfrm>
                  <a:off x="4368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2400" b="0">
                    <a:solidFill>
                      <a:srgbClr val="000000"/>
                    </a:solidFill>
                    <a:latin typeface="Arial Narrow" pitchFamily="34" charset="0"/>
                  </a:endParaRPr>
                </a:p>
              </p:txBody>
            </p:sp>
            <p:sp>
              <p:nvSpPr>
                <p:cNvPr id="28719" name="Rectangle 14"/>
                <p:cNvSpPr>
                  <a:spLocks noChangeArrowheads="1"/>
                </p:cNvSpPr>
                <p:nvPr/>
              </p:nvSpPr>
              <p:spPr bwMode="auto">
                <a:xfrm>
                  <a:off x="4512" y="2400"/>
                  <a:ext cx="14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2400" b="0">
                    <a:solidFill>
                      <a:srgbClr val="000000"/>
                    </a:solidFill>
                    <a:latin typeface="Arial Narrow" pitchFamily="34" charset="0"/>
                  </a:endParaRPr>
                </a:p>
              </p:txBody>
            </p:sp>
            <p:sp>
              <p:nvSpPr>
                <p:cNvPr id="28720" name="Rectangle 15"/>
                <p:cNvSpPr>
                  <a:spLocks noChangeArrowheads="1"/>
                </p:cNvSpPr>
                <p:nvPr/>
              </p:nvSpPr>
              <p:spPr bwMode="auto">
                <a:xfrm>
                  <a:off x="3360" y="2400"/>
                  <a:ext cx="864" cy="144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r>
                    <a:rPr lang="en-US" sz="2400" b="0">
                      <a:solidFill>
                        <a:srgbClr val="000000"/>
                      </a:solidFill>
                      <a:latin typeface="Arial Narrow" pitchFamily="34" charset="0"/>
                    </a:rPr>
                    <a:t>• • •</a:t>
                  </a:r>
                </a:p>
              </p:txBody>
            </p:sp>
          </p:grpSp>
          <p:sp>
            <p:nvSpPr>
              <p:cNvPr id="28687" name="Rectangle 16"/>
              <p:cNvSpPr>
                <a:spLocks noChangeArrowheads="1"/>
              </p:cNvSpPr>
              <p:nvPr/>
            </p:nvSpPr>
            <p:spPr bwMode="auto">
              <a:xfrm>
                <a:off x="2544" y="2352"/>
                <a:ext cx="248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2400" i="1">
                    <a:solidFill>
                      <a:srgbClr val="000000"/>
                    </a:solidFill>
                    <a:latin typeface="Times" pitchFamily="18" charset="0"/>
                  </a:rPr>
                  <a:t>X</a:t>
                </a:r>
                <a:r>
                  <a:rPr lang="en-US" sz="2400" b="0">
                    <a:solidFill>
                      <a:srgbClr val="000000"/>
                    </a:solidFill>
                    <a:latin typeface="Times" pitchFamily="18" charset="0"/>
                  </a:rPr>
                  <a:t> </a:t>
                </a:r>
                <a:endParaRPr lang="en-US" sz="2400" b="0">
                  <a:solidFill>
                    <a:srgbClr val="000000"/>
                  </a:solidFill>
                  <a:latin typeface="Symbol" pitchFamily="18" charset="2"/>
                </a:endParaRPr>
              </a:p>
            </p:txBody>
          </p:sp>
          <p:sp>
            <p:nvSpPr>
              <p:cNvPr id="28688" name="Rectangle 17"/>
              <p:cNvSpPr>
                <a:spLocks noChangeArrowheads="1"/>
              </p:cNvSpPr>
              <p:nvPr/>
            </p:nvSpPr>
            <p:spPr bwMode="auto">
              <a:xfrm>
                <a:off x="1392" y="3360"/>
                <a:ext cx="284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2400" i="1">
                    <a:solidFill>
                      <a:srgbClr val="000000"/>
                    </a:solidFill>
                    <a:latin typeface="Times" pitchFamily="18" charset="0"/>
                  </a:rPr>
                  <a:t>X</a:t>
                </a:r>
                <a:r>
                  <a:rPr lang="en-US" sz="2400" b="0">
                    <a:solidFill>
                      <a:srgbClr val="000000"/>
                    </a:solidFill>
                    <a:latin typeface="Times" pitchFamily="18" charset="0"/>
                  </a:rPr>
                  <a:t> </a:t>
                </a:r>
                <a:r>
                  <a:rPr lang="en-US" sz="2400" b="0">
                    <a:solidFill>
                      <a:srgbClr val="000000"/>
                    </a:solidFill>
                    <a:latin typeface="Symbol" pitchFamily="18" charset="2"/>
                  </a:rPr>
                  <a:t></a:t>
                </a:r>
              </a:p>
            </p:txBody>
          </p:sp>
          <p:sp>
            <p:nvSpPr>
              <p:cNvPr id="28689" name="Line 18"/>
              <p:cNvSpPr>
                <a:spLocks noChangeShapeType="1"/>
              </p:cNvSpPr>
              <p:nvPr/>
            </p:nvSpPr>
            <p:spPr bwMode="auto">
              <a:xfrm>
                <a:off x="302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8690" name="Line 19"/>
              <p:cNvSpPr>
                <a:spLocks noChangeShapeType="1"/>
              </p:cNvSpPr>
              <p:nvPr/>
            </p:nvSpPr>
            <p:spPr bwMode="auto">
              <a:xfrm flipH="1">
                <a:off x="2880" y="2592"/>
                <a:ext cx="14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1824" y="3456"/>
                <a:ext cx="2832" cy="144"/>
                <a:chOff x="1824" y="3456"/>
                <a:chExt cx="2832" cy="144"/>
              </a:xfrm>
            </p:grpSpPr>
            <p:sp>
              <p:nvSpPr>
                <p:cNvPr id="28701" name="Rectangle 21"/>
                <p:cNvSpPr>
                  <a:spLocks noChangeArrowheads="1"/>
                </p:cNvSpPr>
                <p:nvPr/>
              </p:nvSpPr>
              <p:spPr bwMode="auto">
                <a:xfrm>
                  <a:off x="2112" y="3456"/>
                  <a:ext cx="528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r>
                    <a:rPr lang="en-US" sz="2400" b="0">
                      <a:solidFill>
                        <a:srgbClr val="000000"/>
                      </a:solidFill>
                      <a:latin typeface="Arial Narrow" pitchFamily="34" charset="0"/>
                    </a:rPr>
                    <a:t>• • •</a:t>
                  </a:r>
                </a:p>
              </p:txBody>
            </p:sp>
            <p:sp>
              <p:nvSpPr>
                <p:cNvPr id="28702" name="Rectangle 22"/>
                <p:cNvSpPr>
                  <a:spLocks noChangeArrowheads="1"/>
                </p:cNvSpPr>
                <p:nvPr/>
              </p:nvSpPr>
              <p:spPr bwMode="auto">
                <a:xfrm>
                  <a:off x="278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2400" b="0">
                    <a:solidFill>
                      <a:srgbClr val="000000"/>
                    </a:solidFill>
                    <a:latin typeface="Arial Narrow" pitchFamily="34" charset="0"/>
                  </a:endParaRPr>
                </a:p>
              </p:txBody>
            </p:sp>
            <p:sp>
              <p:nvSpPr>
                <p:cNvPr id="28703" name="Rectangle 23"/>
                <p:cNvSpPr>
                  <a:spLocks noChangeArrowheads="1"/>
                </p:cNvSpPr>
                <p:nvPr/>
              </p:nvSpPr>
              <p:spPr bwMode="auto">
                <a:xfrm>
                  <a:off x="2640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2400" b="0">
                    <a:solidFill>
                      <a:srgbClr val="000000"/>
                    </a:solidFill>
                    <a:latin typeface="Arial Narrow" pitchFamily="34" charset="0"/>
                  </a:endParaRPr>
                </a:p>
              </p:txBody>
            </p:sp>
            <p:sp>
              <p:nvSpPr>
                <p:cNvPr id="28704" name="Rectangle 24"/>
                <p:cNvSpPr>
                  <a:spLocks noChangeArrowheads="1"/>
                </p:cNvSpPr>
                <p:nvPr/>
              </p:nvSpPr>
              <p:spPr bwMode="auto">
                <a:xfrm>
                  <a:off x="1968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2400" b="0">
                    <a:solidFill>
                      <a:srgbClr val="000000"/>
                    </a:solidFill>
                    <a:latin typeface="Arial Narrow" pitchFamily="34" charset="0"/>
                  </a:endParaRPr>
                </a:p>
              </p:txBody>
            </p:sp>
            <p:sp>
              <p:nvSpPr>
                <p:cNvPr id="28705" name="Rectangle 25"/>
                <p:cNvSpPr>
                  <a:spLocks noChangeArrowheads="1"/>
                </p:cNvSpPr>
                <p:nvPr/>
              </p:nvSpPr>
              <p:spPr bwMode="auto">
                <a:xfrm>
                  <a:off x="1824" y="3456"/>
                  <a:ext cx="144" cy="14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lnSpc>
                      <a:spcPct val="100000"/>
                    </a:lnSpc>
                  </a:pPr>
                  <a:endParaRPr lang="en-US" sz="2400" b="0">
                    <a:solidFill>
                      <a:srgbClr val="000000"/>
                    </a:solidFill>
                    <a:latin typeface="Arial Narrow" pitchFamily="34" charset="0"/>
                  </a:endParaRPr>
                </a:p>
              </p:txBody>
            </p:sp>
            <p:grpSp>
              <p:nvGrpSpPr>
                <p:cNvPr id="6" name="Group 26"/>
                <p:cNvGrpSpPr>
                  <a:grpSpLocks/>
                </p:cNvGrpSpPr>
                <p:nvPr/>
              </p:nvGrpSpPr>
              <p:grpSpPr bwMode="auto">
                <a:xfrm>
                  <a:off x="2928" y="3456"/>
                  <a:ext cx="1728" cy="144"/>
                  <a:chOff x="2928" y="3456"/>
                  <a:chExt cx="1728" cy="144"/>
                </a:xfrm>
              </p:grpSpPr>
              <p:sp>
                <p:nvSpPr>
                  <p:cNvPr id="28707" name="Rectangle 27"/>
                  <p:cNvSpPr>
                    <a:spLocks noChangeArrowheads="1"/>
                  </p:cNvSpPr>
                  <p:nvPr/>
                </p:nvSpPr>
                <p:spPr bwMode="auto">
                  <a:xfrm>
                    <a:off x="2928" y="3456"/>
                    <a:ext cx="144" cy="144"/>
                  </a:xfrm>
                  <a:prstGeom prst="rect">
                    <a:avLst/>
                  </a:prstGeom>
                  <a:solidFill>
                    <a:schemeClr val="accent2">
                      <a:lumMod val="40000"/>
                      <a:lumOff val="60000"/>
                    </a:schemeClr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lnSpc>
                        <a:spcPct val="100000"/>
                      </a:lnSpc>
                    </a:pPr>
                    <a:endParaRPr lang="en-US" sz="2400" b="0">
                      <a:solidFill>
                        <a:srgbClr val="000000"/>
                      </a:solidFill>
                      <a:latin typeface="Arial Narrow" pitchFamily="34" charset="0"/>
                    </a:endParaRPr>
                  </a:p>
                </p:txBody>
              </p:sp>
              <p:sp>
                <p:nvSpPr>
                  <p:cNvPr id="28708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lnSpc>
                        <a:spcPct val="100000"/>
                      </a:lnSpc>
                    </a:pPr>
                    <a:endParaRPr lang="en-US" sz="2400" b="0">
                      <a:solidFill>
                        <a:srgbClr val="000000"/>
                      </a:solidFill>
                      <a:latin typeface="Arial Narrow" pitchFamily="34" charset="0"/>
                    </a:endParaRPr>
                  </a:p>
                </p:txBody>
              </p:sp>
              <p:sp>
                <p:nvSpPr>
                  <p:cNvPr id="28709" name="Rectangle 29"/>
                  <p:cNvSpPr>
                    <a:spLocks noChangeArrowheads="1"/>
                  </p:cNvSpPr>
                  <p:nvPr/>
                </p:nvSpPr>
                <p:spPr bwMode="auto">
                  <a:xfrm>
                    <a:off x="3216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lnSpc>
                        <a:spcPct val="100000"/>
                      </a:lnSpc>
                    </a:pPr>
                    <a:endParaRPr lang="en-US" sz="2400" b="0">
                      <a:solidFill>
                        <a:srgbClr val="000000"/>
                      </a:solidFill>
                      <a:latin typeface="Arial Narrow" pitchFamily="34" charset="0"/>
                    </a:endParaRPr>
                  </a:p>
                </p:txBody>
              </p:sp>
              <p:sp>
                <p:nvSpPr>
                  <p:cNvPr id="28710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lnSpc>
                        <a:spcPct val="100000"/>
                      </a:lnSpc>
                    </a:pPr>
                    <a:endParaRPr lang="en-US" sz="2400" b="0">
                      <a:solidFill>
                        <a:srgbClr val="000000"/>
                      </a:solidFill>
                      <a:latin typeface="Arial Narrow" pitchFamily="34" charset="0"/>
                    </a:endParaRPr>
                  </a:p>
                </p:txBody>
              </p:sp>
              <p:sp>
                <p:nvSpPr>
                  <p:cNvPr id="28711" name="Rectangle 31"/>
                  <p:cNvSpPr>
                    <a:spLocks noChangeArrowheads="1"/>
                  </p:cNvSpPr>
                  <p:nvPr/>
                </p:nvSpPr>
                <p:spPr bwMode="auto">
                  <a:xfrm>
                    <a:off x="4368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lnSpc>
                        <a:spcPct val="100000"/>
                      </a:lnSpc>
                    </a:pPr>
                    <a:endParaRPr lang="en-US" sz="2400" b="0">
                      <a:solidFill>
                        <a:srgbClr val="000000"/>
                      </a:solidFill>
                      <a:latin typeface="Arial Narrow" pitchFamily="34" charset="0"/>
                    </a:endParaRPr>
                  </a:p>
                </p:txBody>
              </p:sp>
              <p:sp>
                <p:nvSpPr>
                  <p:cNvPr id="28712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3456"/>
                    <a:ext cx="14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lnSpc>
                        <a:spcPct val="100000"/>
                      </a:lnSpc>
                    </a:pPr>
                    <a:endParaRPr lang="en-US" sz="2400" b="0">
                      <a:solidFill>
                        <a:srgbClr val="000000"/>
                      </a:solidFill>
                      <a:latin typeface="Arial Narrow" pitchFamily="34" charset="0"/>
                    </a:endParaRPr>
                  </a:p>
                </p:txBody>
              </p:sp>
              <p:sp>
                <p:nvSpPr>
                  <p:cNvPr id="28713" name="Rectangle 33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3456"/>
                    <a:ext cx="864" cy="144"/>
                  </a:xfrm>
                  <a:prstGeom prst="rect">
                    <a:avLst/>
                  </a:prstGeom>
                  <a:solidFill>
                    <a:schemeClr val="bg1"/>
                  </a:solidFill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>
                      <a:lnSpc>
                        <a:spcPct val="100000"/>
                      </a:lnSpc>
                    </a:pPr>
                    <a:r>
                      <a:rPr lang="en-US" sz="2400" b="0">
                        <a:solidFill>
                          <a:srgbClr val="000000"/>
                        </a:solidFill>
                        <a:latin typeface="Arial Narrow" pitchFamily="34" charset="0"/>
                      </a:rPr>
                      <a:t>• • •</a:t>
                    </a:r>
                  </a:p>
                </p:txBody>
              </p:sp>
            </p:grpSp>
          </p:grpSp>
          <p:sp>
            <p:nvSpPr>
              <p:cNvPr id="28692" name="Line 34"/>
              <p:cNvSpPr>
                <a:spLocks noChangeShapeType="1"/>
              </p:cNvSpPr>
              <p:nvPr/>
            </p:nvSpPr>
            <p:spPr bwMode="auto">
              <a:xfrm flipH="1">
                <a:off x="2736" y="2592"/>
                <a:ext cx="288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8693" name="Line 35"/>
              <p:cNvSpPr>
                <a:spLocks noChangeShapeType="1"/>
              </p:cNvSpPr>
              <p:nvPr/>
            </p:nvSpPr>
            <p:spPr bwMode="auto">
              <a:xfrm flipH="1">
                <a:off x="2064" y="2592"/>
                <a:ext cx="96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8694" name="Line 36"/>
              <p:cNvSpPr>
                <a:spLocks noChangeShapeType="1"/>
              </p:cNvSpPr>
              <p:nvPr/>
            </p:nvSpPr>
            <p:spPr bwMode="auto">
              <a:xfrm flipH="1">
                <a:off x="1920" y="2592"/>
                <a:ext cx="1104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8695" name="Line 37"/>
              <p:cNvSpPr>
                <a:spLocks noChangeShapeType="1"/>
              </p:cNvSpPr>
              <p:nvPr/>
            </p:nvSpPr>
            <p:spPr bwMode="auto">
              <a:xfrm>
                <a:off x="316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8696" name="Line 38"/>
              <p:cNvSpPr>
                <a:spLocks noChangeShapeType="1"/>
              </p:cNvSpPr>
              <p:nvPr/>
            </p:nvSpPr>
            <p:spPr bwMode="auto">
              <a:xfrm>
                <a:off x="3312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8697" name="Line 39"/>
              <p:cNvSpPr>
                <a:spLocks noChangeShapeType="1"/>
              </p:cNvSpPr>
              <p:nvPr/>
            </p:nvSpPr>
            <p:spPr bwMode="auto">
              <a:xfrm>
                <a:off x="4320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8698" name="Line 40"/>
              <p:cNvSpPr>
                <a:spLocks noChangeShapeType="1"/>
              </p:cNvSpPr>
              <p:nvPr/>
            </p:nvSpPr>
            <p:spPr bwMode="auto">
              <a:xfrm>
                <a:off x="4464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8699" name="Line 41"/>
              <p:cNvSpPr>
                <a:spLocks noChangeShapeType="1"/>
              </p:cNvSpPr>
              <p:nvPr/>
            </p:nvSpPr>
            <p:spPr bwMode="auto">
              <a:xfrm>
                <a:off x="4608" y="2592"/>
                <a:ext cx="0" cy="8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28700" name="Rectangle 42"/>
              <p:cNvSpPr>
                <a:spLocks noChangeArrowheads="1"/>
              </p:cNvSpPr>
              <p:nvPr/>
            </p:nvSpPr>
            <p:spPr bwMode="auto">
              <a:xfrm>
                <a:off x="2352" y="3120"/>
                <a:ext cx="451" cy="19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l">
                  <a:lnSpc>
                    <a:spcPct val="100000"/>
                  </a:lnSpc>
                </a:pPr>
                <a:r>
                  <a:rPr lang="en-US" sz="1400" b="0">
                    <a:solidFill>
                      <a:srgbClr val="000000"/>
                    </a:solidFill>
                    <a:latin typeface="Arial Narrow" pitchFamily="34" charset="0"/>
                  </a:rPr>
                  <a:t>• • •</a:t>
                </a:r>
              </a:p>
            </p:txBody>
          </p:sp>
        </p:grpSp>
        <p:sp>
          <p:nvSpPr>
            <p:cNvPr id="28680" name="Line 43"/>
            <p:cNvSpPr>
              <a:spLocks noChangeShapeType="1"/>
            </p:cNvSpPr>
            <p:nvPr/>
          </p:nvSpPr>
          <p:spPr bwMode="auto">
            <a:xfrm>
              <a:off x="2928" y="2208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en-US" sz="240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28681" name="Rectangle 44"/>
            <p:cNvSpPr>
              <a:spLocks noChangeArrowheads="1"/>
            </p:cNvSpPr>
            <p:nvPr/>
          </p:nvSpPr>
          <p:spPr bwMode="auto">
            <a:xfrm>
              <a:off x="3696" y="2104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b="0" i="1" dirty="0">
                  <a:solidFill>
                    <a:srgbClr val="000000"/>
                  </a:solidFill>
                  <a:latin typeface="Calibri" pitchFamily="34" charset="0"/>
                </a:rPr>
                <a:t>w</a:t>
              </a:r>
            </a:p>
          </p:txBody>
        </p:sp>
        <p:sp>
          <p:nvSpPr>
            <p:cNvPr id="28682" name="Line 45"/>
            <p:cNvSpPr>
              <a:spLocks noChangeShapeType="1"/>
            </p:cNvSpPr>
            <p:nvPr/>
          </p:nvSpPr>
          <p:spPr bwMode="auto">
            <a:xfrm>
              <a:off x="2928" y="3744"/>
              <a:ext cx="172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en-US" sz="240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28683" name="Rectangle 46"/>
            <p:cNvSpPr>
              <a:spLocks noChangeArrowheads="1"/>
            </p:cNvSpPr>
            <p:nvPr/>
          </p:nvSpPr>
          <p:spPr bwMode="auto">
            <a:xfrm>
              <a:off x="3696" y="3640"/>
              <a:ext cx="255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b="0" i="1" dirty="0">
                  <a:solidFill>
                    <a:srgbClr val="000000"/>
                  </a:solidFill>
                  <a:latin typeface="Calibri" pitchFamily="34" charset="0"/>
                </a:rPr>
                <a:t>w</a:t>
              </a:r>
            </a:p>
          </p:txBody>
        </p:sp>
        <p:sp>
          <p:nvSpPr>
            <p:cNvPr id="28684" name="Line 47"/>
            <p:cNvSpPr>
              <a:spLocks noChangeShapeType="1"/>
            </p:cNvSpPr>
            <p:nvPr/>
          </p:nvSpPr>
          <p:spPr bwMode="auto">
            <a:xfrm>
              <a:off x="1824" y="3744"/>
              <a:ext cx="110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arrow" w="med" len="med"/>
              <a:tailEnd type="arrow" w="med" len="med"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en-US" sz="240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28685" name="Rectangle 48"/>
            <p:cNvSpPr>
              <a:spLocks noChangeArrowheads="1"/>
            </p:cNvSpPr>
            <p:nvPr/>
          </p:nvSpPr>
          <p:spPr bwMode="auto">
            <a:xfrm>
              <a:off x="2208" y="3648"/>
              <a:ext cx="204" cy="291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b="0" i="1" dirty="0">
                  <a:solidFill>
                    <a:srgbClr val="000000"/>
                  </a:solidFill>
                  <a:latin typeface="Calibri" pitchFamily="34" charset="0"/>
                </a:rPr>
                <a:t>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69572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23850"/>
            <a:ext cx="7005638" cy="573088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Sign Extension 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4803775"/>
            <a:ext cx="8307387" cy="1641475"/>
          </a:xfrm>
        </p:spPr>
        <p:txBody>
          <a:bodyPr/>
          <a:lstStyle/>
          <a:p>
            <a:r>
              <a:rPr lang="en-US" dirty="0" smtClean="0"/>
              <a:t>Converting from smaller to larger integer data type</a:t>
            </a:r>
          </a:p>
          <a:p>
            <a:r>
              <a:rPr lang="en-US" dirty="0" smtClean="0"/>
              <a:t>C automatically performs sign extension</a:t>
            </a:r>
          </a:p>
        </p:txBody>
      </p:sp>
      <p:sp>
        <p:nvSpPr>
          <p:cNvPr id="29700" name="Text Box 4"/>
          <p:cNvSpPr txBox="1">
            <a:spLocks noChangeArrowheads="1"/>
          </p:cNvSpPr>
          <p:nvPr/>
        </p:nvSpPr>
        <p:spPr bwMode="auto">
          <a:xfrm>
            <a:off x="381000" y="1284982"/>
            <a:ext cx="4191000" cy="1077218"/>
          </a:xfrm>
          <a:prstGeom prst="rect">
            <a:avLst/>
          </a:prstGeom>
          <a:solidFill>
            <a:srgbClr val="CDF1C5"/>
          </a:solidFill>
          <a:ln w="12700" cmpd="dbl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 15213;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ix = (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 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short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-15213;</a:t>
            </a:r>
          </a:p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iy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11096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2082800" y="2863850"/>
            <a:ext cx="17463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3738563" y="2863850"/>
            <a:ext cx="19050" cy="1588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55600" y="2844801"/>
            <a:ext cx="8431213" cy="1427163"/>
            <a:chOff x="224" y="1792"/>
            <a:chExt cx="5311" cy="899"/>
          </a:xfrm>
        </p:grpSpPr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751" y="1808"/>
              <a:ext cx="544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Decimal</a:t>
              </a: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11" y="1808"/>
              <a:ext cx="233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Hex</a:t>
              </a: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3742" y="1808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Binary</a:t>
              </a: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09" name="Rectangle 13"/>
            <p:cNvSpPr>
              <a:spLocks noChangeArrowheads="1"/>
            </p:cNvSpPr>
            <p:nvPr/>
          </p:nvSpPr>
          <p:spPr bwMode="auto">
            <a:xfrm>
              <a:off x="224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0" name="Rectangle 14"/>
            <p:cNvSpPr>
              <a:spLocks noChangeArrowheads="1"/>
            </p:cNvSpPr>
            <p:nvPr/>
          </p:nvSpPr>
          <p:spPr bwMode="auto">
            <a:xfrm>
              <a:off x="236" y="1792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1" name="Rectangle 15"/>
            <p:cNvSpPr>
              <a:spLocks noChangeArrowheads="1"/>
            </p:cNvSpPr>
            <p:nvPr/>
          </p:nvSpPr>
          <p:spPr bwMode="auto">
            <a:xfrm>
              <a:off x="699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2" name="Rectangle 16"/>
            <p:cNvSpPr>
              <a:spLocks noChangeArrowheads="1"/>
            </p:cNvSpPr>
            <p:nvPr/>
          </p:nvSpPr>
          <p:spPr bwMode="auto">
            <a:xfrm>
              <a:off x="711" y="1792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3" name="Rectangle 17"/>
            <p:cNvSpPr>
              <a:spLocks noChangeArrowheads="1"/>
            </p:cNvSpPr>
            <p:nvPr/>
          </p:nvSpPr>
          <p:spPr bwMode="auto">
            <a:xfrm>
              <a:off x="1312" y="1792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4" name="Rectangle 18"/>
            <p:cNvSpPr>
              <a:spLocks noChangeArrowheads="1"/>
            </p:cNvSpPr>
            <p:nvPr/>
          </p:nvSpPr>
          <p:spPr bwMode="auto">
            <a:xfrm>
              <a:off x="1323" y="1792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5" name="Rectangle 19"/>
            <p:cNvSpPr>
              <a:spLocks noChangeArrowheads="1"/>
            </p:cNvSpPr>
            <p:nvPr/>
          </p:nvSpPr>
          <p:spPr bwMode="auto">
            <a:xfrm>
              <a:off x="2355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6" name="Rectangle 20"/>
            <p:cNvSpPr>
              <a:spLocks noChangeArrowheads="1"/>
            </p:cNvSpPr>
            <p:nvPr/>
          </p:nvSpPr>
          <p:spPr bwMode="auto">
            <a:xfrm>
              <a:off x="2367" y="1792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7" name="Rectangle 21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8" name="Rectangle 22"/>
            <p:cNvSpPr>
              <a:spLocks noChangeArrowheads="1"/>
            </p:cNvSpPr>
            <p:nvPr/>
          </p:nvSpPr>
          <p:spPr bwMode="auto">
            <a:xfrm>
              <a:off x="5523" y="1792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19" name="Rectangle 23"/>
            <p:cNvSpPr>
              <a:spLocks noChangeArrowheads="1"/>
            </p:cNvSpPr>
            <p:nvPr/>
          </p:nvSpPr>
          <p:spPr bwMode="auto">
            <a:xfrm>
              <a:off x="224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0" name="Rectangle 24"/>
            <p:cNvSpPr>
              <a:spLocks noChangeArrowheads="1"/>
            </p:cNvSpPr>
            <p:nvPr/>
          </p:nvSpPr>
          <p:spPr bwMode="auto">
            <a:xfrm>
              <a:off x="699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1" name="Rectangle 25"/>
            <p:cNvSpPr>
              <a:spLocks noChangeArrowheads="1"/>
            </p:cNvSpPr>
            <p:nvPr/>
          </p:nvSpPr>
          <p:spPr bwMode="auto">
            <a:xfrm>
              <a:off x="1312" y="1804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2" name="Rectangle 26"/>
            <p:cNvSpPr>
              <a:spLocks noChangeArrowheads="1"/>
            </p:cNvSpPr>
            <p:nvPr/>
          </p:nvSpPr>
          <p:spPr bwMode="auto">
            <a:xfrm>
              <a:off x="2355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3" name="Rectangle 27"/>
            <p:cNvSpPr>
              <a:spLocks noChangeArrowheads="1"/>
            </p:cNvSpPr>
            <p:nvPr/>
          </p:nvSpPr>
          <p:spPr bwMode="auto">
            <a:xfrm>
              <a:off x="5523" y="1804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4" name="Rectangle 28"/>
            <p:cNvSpPr>
              <a:spLocks noChangeArrowheads="1"/>
            </p:cNvSpPr>
            <p:nvPr/>
          </p:nvSpPr>
          <p:spPr bwMode="auto">
            <a:xfrm>
              <a:off x="273" y="1993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x</a:t>
              </a:r>
            </a:p>
          </p:txBody>
        </p:sp>
        <p:sp>
          <p:nvSpPr>
            <p:cNvPr id="29725" name="Rectangle 29"/>
            <p:cNvSpPr>
              <a:spLocks noChangeArrowheads="1"/>
            </p:cNvSpPr>
            <p:nvPr/>
          </p:nvSpPr>
          <p:spPr bwMode="auto">
            <a:xfrm>
              <a:off x="874" y="1986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</a:p>
          </p:txBody>
        </p:sp>
        <p:sp>
          <p:nvSpPr>
            <p:cNvPr id="29726" name="Rectangle 30"/>
            <p:cNvSpPr>
              <a:spLocks noChangeArrowheads="1"/>
            </p:cNvSpPr>
            <p:nvPr/>
          </p:nvSpPr>
          <p:spPr bwMode="auto">
            <a:xfrm>
              <a:off x="1886" y="1993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3B 6D</a:t>
              </a:r>
            </a:p>
          </p:txBody>
        </p:sp>
        <p:sp>
          <p:nvSpPr>
            <p:cNvPr id="29727" name="Rectangle 31"/>
            <p:cNvSpPr>
              <a:spLocks noChangeArrowheads="1"/>
            </p:cNvSpPr>
            <p:nvPr/>
          </p:nvSpPr>
          <p:spPr bwMode="auto">
            <a:xfrm>
              <a:off x="4017" y="1993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00111011 01101101</a:t>
              </a:r>
            </a:p>
          </p:txBody>
        </p:sp>
        <p:sp>
          <p:nvSpPr>
            <p:cNvPr id="29728" name="Rectangle 32"/>
            <p:cNvSpPr>
              <a:spLocks noChangeArrowheads="1"/>
            </p:cNvSpPr>
            <p:nvPr/>
          </p:nvSpPr>
          <p:spPr bwMode="auto">
            <a:xfrm>
              <a:off x="224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29" name="Rectangle 33"/>
            <p:cNvSpPr>
              <a:spLocks noChangeArrowheads="1"/>
            </p:cNvSpPr>
            <p:nvPr/>
          </p:nvSpPr>
          <p:spPr bwMode="auto">
            <a:xfrm>
              <a:off x="236" y="1970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0" name="Rectangle 34"/>
            <p:cNvSpPr>
              <a:spLocks noChangeArrowheads="1"/>
            </p:cNvSpPr>
            <p:nvPr/>
          </p:nvSpPr>
          <p:spPr bwMode="auto">
            <a:xfrm>
              <a:off x="699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1" name="Rectangle 35"/>
            <p:cNvSpPr>
              <a:spLocks noChangeArrowheads="1"/>
            </p:cNvSpPr>
            <p:nvPr/>
          </p:nvSpPr>
          <p:spPr bwMode="auto">
            <a:xfrm>
              <a:off x="711" y="1970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2" name="Rectangle 36"/>
            <p:cNvSpPr>
              <a:spLocks noChangeArrowheads="1"/>
            </p:cNvSpPr>
            <p:nvPr/>
          </p:nvSpPr>
          <p:spPr bwMode="auto">
            <a:xfrm>
              <a:off x="1312" y="1970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3" name="Rectangle 37"/>
            <p:cNvSpPr>
              <a:spLocks noChangeArrowheads="1"/>
            </p:cNvSpPr>
            <p:nvPr/>
          </p:nvSpPr>
          <p:spPr bwMode="auto">
            <a:xfrm>
              <a:off x="1323" y="1970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4" name="Rectangle 38"/>
            <p:cNvSpPr>
              <a:spLocks noChangeArrowheads="1"/>
            </p:cNvSpPr>
            <p:nvPr/>
          </p:nvSpPr>
          <p:spPr bwMode="auto">
            <a:xfrm>
              <a:off x="2355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5" name="Rectangle 39"/>
            <p:cNvSpPr>
              <a:spLocks noChangeArrowheads="1"/>
            </p:cNvSpPr>
            <p:nvPr/>
          </p:nvSpPr>
          <p:spPr bwMode="auto">
            <a:xfrm>
              <a:off x="2367" y="1970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6" name="Rectangle 40"/>
            <p:cNvSpPr>
              <a:spLocks noChangeArrowheads="1"/>
            </p:cNvSpPr>
            <p:nvPr/>
          </p:nvSpPr>
          <p:spPr bwMode="auto">
            <a:xfrm>
              <a:off x="5523" y="1970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7" name="Rectangle 41"/>
            <p:cNvSpPr>
              <a:spLocks noChangeArrowheads="1"/>
            </p:cNvSpPr>
            <p:nvPr/>
          </p:nvSpPr>
          <p:spPr bwMode="auto">
            <a:xfrm>
              <a:off x="224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8" name="Rectangle 42"/>
            <p:cNvSpPr>
              <a:spLocks noChangeArrowheads="1"/>
            </p:cNvSpPr>
            <p:nvPr/>
          </p:nvSpPr>
          <p:spPr bwMode="auto">
            <a:xfrm>
              <a:off x="699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39" name="Rectangle 43"/>
            <p:cNvSpPr>
              <a:spLocks noChangeArrowheads="1"/>
            </p:cNvSpPr>
            <p:nvPr/>
          </p:nvSpPr>
          <p:spPr bwMode="auto">
            <a:xfrm>
              <a:off x="1312" y="1982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0" name="Rectangle 44"/>
            <p:cNvSpPr>
              <a:spLocks noChangeArrowheads="1"/>
            </p:cNvSpPr>
            <p:nvPr/>
          </p:nvSpPr>
          <p:spPr bwMode="auto">
            <a:xfrm>
              <a:off x="2355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1" name="Rectangle 45"/>
            <p:cNvSpPr>
              <a:spLocks noChangeArrowheads="1"/>
            </p:cNvSpPr>
            <p:nvPr/>
          </p:nvSpPr>
          <p:spPr bwMode="auto">
            <a:xfrm>
              <a:off x="5523" y="1982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2" name="Rectangle 46"/>
            <p:cNvSpPr>
              <a:spLocks noChangeArrowheads="1"/>
            </p:cNvSpPr>
            <p:nvPr/>
          </p:nvSpPr>
          <p:spPr bwMode="auto">
            <a:xfrm>
              <a:off x="273" y="2170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ix</a:t>
              </a:r>
            </a:p>
          </p:txBody>
        </p:sp>
        <p:sp>
          <p:nvSpPr>
            <p:cNvPr id="29743" name="Rectangle 47"/>
            <p:cNvSpPr>
              <a:spLocks noChangeArrowheads="1"/>
            </p:cNvSpPr>
            <p:nvPr/>
          </p:nvSpPr>
          <p:spPr bwMode="auto">
            <a:xfrm>
              <a:off x="874" y="2164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15213</a:t>
              </a:r>
            </a:p>
          </p:txBody>
        </p:sp>
        <p:sp>
          <p:nvSpPr>
            <p:cNvPr id="29744" name="Rectangle 48"/>
            <p:cNvSpPr>
              <a:spLocks noChangeArrowheads="1"/>
            </p:cNvSpPr>
            <p:nvPr/>
          </p:nvSpPr>
          <p:spPr bwMode="auto">
            <a:xfrm>
              <a:off x="1419" y="2170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 00 3B 6D</a:t>
              </a:r>
            </a:p>
          </p:txBody>
        </p:sp>
        <p:sp>
          <p:nvSpPr>
            <p:cNvPr id="29745" name="Rectangle 49"/>
            <p:cNvSpPr>
              <a:spLocks noChangeArrowheads="1"/>
            </p:cNvSpPr>
            <p:nvPr/>
          </p:nvSpPr>
          <p:spPr bwMode="auto">
            <a:xfrm>
              <a:off x="2617" y="2170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00000000 00000000 00111011 01101101</a:t>
              </a:r>
            </a:p>
          </p:txBody>
        </p:sp>
        <p:sp>
          <p:nvSpPr>
            <p:cNvPr id="29746" name="Rectangle 50"/>
            <p:cNvSpPr>
              <a:spLocks noChangeArrowheads="1"/>
            </p:cNvSpPr>
            <p:nvPr/>
          </p:nvSpPr>
          <p:spPr bwMode="auto">
            <a:xfrm>
              <a:off x="224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7" name="Rectangle 51"/>
            <p:cNvSpPr>
              <a:spLocks noChangeArrowheads="1"/>
            </p:cNvSpPr>
            <p:nvPr/>
          </p:nvSpPr>
          <p:spPr bwMode="auto">
            <a:xfrm>
              <a:off x="236" y="2147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8" name="Rectangle 52"/>
            <p:cNvSpPr>
              <a:spLocks noChangeArrowheads="1"/>
            </p:cNvSpPr>
            <p:nvPr/>
          </p:nvSpPr>
          <p:spPr bwMode="auto">
            <a:xfrm>
              <a:off x="699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49" name="Rectangle 53"/>
            <p:cNvSpPr>
              <a:spLocks noChangeArrowheads="1"/>
            </p:cNvSpPr>
            <p:nvPr/>
          </p:nvSpPr>
          <p:spPr bwMode="auto">
            <a:xfrm>
              <a:off x="711" y="2147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0" name="Rectangle 54"/>
            <p:cNvSpPr>
              <a:spLocks noChangeArrowheads="1"/>
            </p:cNvSpPr>
            <p:nvPr/>
          </p:nvSpPr>
          <p:spPr bwMode="auto">
            <a:xfrm>
              <a:off x="1312" y="2147"/>
              <a:ext cx="11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1" name="Rectangle 55"/>
            <p:cNvSpPr>
              <a:spLocks noChangeArrowheads="1"/>
            </p:cNvSpPr>
            <p:nvPr/>
          </p:nvSpPr>
          <p:spPr bwMode="auto">
            <a:xfrm>
              <a:off x="1323" y="2147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2" name="Rectangle 56"/>
            <p:cNvSpPr>
              <a:spLocks noChangeArrowheads="1"/>
            </p:cNvSpPr>
            <p:nvPr/>
          </p:nvSpPr>
          <p:spPr bwMode="auto">
            <a:xfrm>
              <a:off x="2355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3" name="Rectangle 57"/>
            <p:cNvSpPr>
              <a:spLocks noChangeArrowheads="1"/>
            </p:cNvSpPr>
            <p:nvPr/>
          </p:nvSpPr>
          <p:spPr bwMode="auto">
            <a:xfrm>
              <a:off x="2367" y="2147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4" name="Rectangle 58"/>
            <p:cNvSpPr>
              <a:spLocks noChangeArrowheads="1"/>
            </p:cNvSpPr>
            <p:nvPr/>
          </p:nvSpPr>
          <p:spPr bwMode="auto">
            <a:xfrm>
              <a:off x="5523" y="2147"/>
              <a:ext cx="12" cy="13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5" name="Rectangle 59"/>
            <p:cNvSpPr>
              <a:spLocks noChangeArrowheads="1"/>
            </p:cNvSpPr>
            <p:nvPr/>
          </p:nvSpPr>
          <p:spPr bwMode="auto">
            <a:xfrm>
              <a:off x="224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6" name="Rectangle 60"/>
            <p:cNvSpPr>
              <a:spLocks noChangeArrowheads="1"/>
            </p:cNvSpPr>
            <p:nvPr/>
          </p:nvSpPr>
          <p:spPr bwMode="auto">
            <a:xfrm>
              <a:off x="699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7" name="Rectangle 61"/>
            <p:cNvSpPr>
              <a:spLocks noChangeArrowheads="1"/>
            </p:cNvSpPr>
            <p:nvPr/>
          </p:nvSpPr>
          <p:spPr bwMode="auto">
            <a:xfrm>
              <a:off x="1312" y="2160"/>
              <a:ext cx="11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8" name="Rectangle 62"/>
            <p:cNvSpPr>
              <a:spLocks noChangeArrowheads="1"/>
            </p:cNvSpPr>
            <p:nvPr/>
          </p:nvSpPr>
          <p:spPr bwMode="auto">
            <a:xfrm>
              <a:off x="2355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59" name="Rectangle 63"/>
            <p:cNvSpPr>
              <a:spLocks noChangeArrowheads="1"/>
            </p:cNvSpPr>
            <p:nvPr/>
          </p:nvSpPr>
          <p:spPr bwMode="auto">
            <a:xfrm>
              <a:off x="5523" y="2160"/>
              <a:ext cx="12" cy="165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0" name="Rectangle 64"/>
            <p:cNvSpPr>
              <a:spLocks noChangeArrowheads="1"/>
            </p:cNvSpPr>
            <p:nvPr/>
          </p:nvSpPr>
          <p:spPr bwMode="auto">
            <a:xfrm>
              <a:off x="273" y="2348"/>
              <a:ext cx="78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y</a:t>
              </a:r>
            </a:p>
          </p:txBody>
        </p:sp>
        <p:sp>
          <p:nvSpPr>
            <p:cNvPr id="29761" name="Rectangle 65"/>
            <p:cNvSpPr>
              <a:spLocks noChangeArrowheads="1"/>
            </p:cNvSpPr>
            <p:nvPr/>
          </p:nvSpPr>
          <p:spPr bwMode="auto">
            <a:xfrm>
              <a:off x="826" y="2341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</a:p>
          </p:txBody>
        </p:sp>
        <p:sp>
          <p:nvSpPr>
            <p:cNvPr id="29762" name="Rectangle 66"/>
            <p:cNvSpPr>
              <a:spLocks noChangeArrowheads="1"/>
            </p:cNvSpPr>
            <p:nvPr/>
          </p:nvSpPr>
          <p:spPr bwMode="auto">
            <a:xfrm>
              <a:off x="1886" y="2348"/>
              <a:ext cx="389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C4 93</a:t>
              </a:r>
            </a:p>
          </p:txBody>
        </p:sp>
        <p:sp>
          <p:nvSpPr>
            <p:cNvPr id="29763" name="Rectangle 67"/>
            <p:cNvSpPr>
              <a:spLocks noChangeArrowheads="1"/>
            </p:cNvSpPr>
            <p:nvPr/>
          </p:nvSpPr>
          <p:spPr bwMode="auto">
            <a:xfrm>
              <a:off x="4017" y="2348"/>
              <a:ext cx="1322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11000100 10010011</a:t>
              </a:r>
            </a:p>
          </p:txBody>
        </p:sp>
        <p:sp>
          <p:nvSpPr>
            <p:cNvPr id="29764" name="Rectangle 68"/>
            <p:cNvSpPr>
              <a:spLocks noChangeArrowheads="1"/>
            </p:cNvSpPr>
            <p:nvPr/>
          </p:nvSpPr>
          <p:spPr bwMode="auto">
            <a:xfrm>
              <a:off x="224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5" name="Rectangle 69"/>
            <p:cNvSpPr>
              <a:spLocks noChangeArrowheads="1"/>
            </p:cNvSpPr>
            <p:nvPr/>
          </p:nvSpPr>
          <p:spPr bwMode="auto">
            <a:xfrm>
              <a:off x="236" y="2325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6" name="Rectangle 70"/>
            <p:cNvSpPr>
              <a:spLocks noChangeArrowheads="1"/>
            </p:cNvSpPr>
            <p:nvPr/>
          </p:nvSpPr>
          <p:spPr bwMode="auto">
            <a:xfrm>
              <a:off x="699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7" name="Rectangle 71"/>
            <p:cNvSpPr>
              <a:spLocks noChangeArrowheads="1"/>
            </p:cNvSpPr>
            <p:nvPr/>
          </p:nvSpPr>
          <p:spPr bwMode="auto">
            <a:xfrm>
              <a:off x="711" y="2325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8" name="Rectangle 72"/>
            <p:cNvSpPr>
              <a:spLocks noChangeArrowheads="1"/>
            </p:cNvSpPr>
            <p:nvPr/>
          </p:nvSpPr>
          <p:spPr bwMode="auto">
            <a:xfrm>
              <a:off x="1312" y="2325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69" name="Rectangle 73"/>
            <p:cNvSpPr>
              <a:spLocks noChangeArrowheads="1"/>
            </p:cNvSpPr>
            <p:nvPr/>
          </p:nvSpPr>
          <p:spPr bwMode="auto">
            <a:xfrm>
              <a:off x="1323" y="2325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0" name="Rectangle 74"/>
            <p:cNvSpPr>
              <a:spLocks noChangeArrowheads="1"/>
            </p:cNvSpPr>
            <p:nvPr/>
          </p:nvSpPr>
          <p:spPr bwMode="auto">
            <a:xfrm>
              <a:off x="2355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1" name="Rectangle 75"/>
            <p:cNvSpPr>
              <a:spLocks noChangeArrowheads="1"/>
            </p:cNvSpPr>
            <p:nvPr/>
          </p:nvSpPr>
          <p:spPr bwMode="auto">
            <a:xfrm>
              <a:off x="2367" y="2325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2" name="Rectangle 76"/>
            <p:cNvSpPr>
              <a:spLocks noChangeArrowheads="1"/>
            </p:cNvSpPr>
            <p:nvPr/>
          </p:nvSpPr>
          <p:spPr bwMode="auto">
            <a:xfrm>
              <a:off x="5523" y="2325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3" name="Rectangle 77"/>
            <p:cNvSpPr>
              <a:spLocks noChangeArrowheads="1"/>
            </p:cNvSpPr>
            <p:nvPr/>
          </p:nvSpPr>
          <p:spPr bwMode="auto">
            <a:xfrm>
              <a:off x="224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4" name="Rectangle 78"/>
            <p:cNvSpPr>
              <a:spLocks noChangeArrowheads="1"/>
            </p:cNvSpPr>
            <p:nvPr/>
          </p:nvSpPr>
          <p:spPr bwMode="auto">
            <a:xfrm>
              <a:off x="699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5" name="Rectangle 79"/>
            <p:cNvSpPr>
              <a:spLocks noChangeArrowheads="1"/>
            </p:cNvSpPr>
            <p:nvPr/>
          </p:nvSpPr>
          <p:spPr bwMode="auto">
            <a:xfrm>
              <a:off x="1312" y="2337"/>
              <a:ext cx="11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6" name="Rectangle 80"/>
            <p:cNvSpPr>
              <a:spLocks noChangeArrowheads="1"/>
            </p:cNvSpPr>
            <p:nvPr/>
          </p:nvSpPr>
          <p:spPr bwMode="auto">
            <a:xfrm>
              <a:off x="2355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7" name="Rectangle 81"/>
            <p:cNvSpPr>
              <a:spLocks noChangeArrowheads="1"/>
            </p:cNvSpPr>
            <p:nvPr/>
          </p:nvSpPr>
          <p:spPr bwMode="auto">
            <a:xfrm>
              <a:off x="5523" y="2337"/>
              <a:ext cx="12" cy="166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8" name="Rectangle 82"/>
            <p:cNvSpPr>
              <a:spLocks noChangeArrowheads="1"/>
            </p:cNvSpPr>
            <p:nvPr/>
          </p:nvSpPr>
          <p:spPr bwMode="auto">
            <a:xfrm>
              <a:off x="316" y="2526"/>
              <a:ext cx="156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iy</a:t>
              </a:r>
              <a:endParaRPr lang="en-US" sz="1600" dirty="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79" name="Rectangle 83"/>
            <p:cNvSpPr>
              <a:spLocks noChangeArrowheads="1"/>
            </p:cNvSpPr>
            <p:nvPr/>
          </p:nvSpPr>
          <p:spPr bwMode="auto">
            <a:xfrm>
              <a:off x="826" y="2519"/>
              <a:ext cx="467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-15213</a:t>
              </a:r>
            </a:p>
          </p:txBody>
        </p:sp>
        <p:sp>
          <p:nvSpPr>
            <p:cNvPr id="29780" name="Rectangle 84"/>
            <p:cNvSpPr>
              <a:spLocks noChangeArrowheads="1"/>
            </p:cNvSpPr>
            <p:nvPr/>
          </p:nvSpPr>
          <p:spPr bwMode="auto">
            <a:xfrm>
              <a:off x="1419" y="2526"/>
              <a:ext cx="855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 </a:t>
              </a:r>
              <a:r>
                <a:rPr lang="en-US" sz="1600" dirty="0" err="1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FF</a:t>
              </a: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 C4 93</a:t>
              </a:r>
            </a:p>
          </p:txBody>
        </p:sp>
        <p:sp>
          <p:nvSpPr>
            <p:cNvPr id="29781" name="Rectangle 85"/>
            <p:cNvSpPr>
              <a:spLocks noChangeArrowheads="1"/>
            </p:cNvSpPr>
            <p:nvPr/>
          </p:nvSpPr>
          <p:spPr bwMode="auto">
            <a:xfrm>
              <a:off x="2617" y="2526"/>
              <a:ext cx="2721" cy="1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US" sz="1600" dirty="0">
                  <a:solidFill>
                    <a:srgbClr val="000000"/>
                  </a:solidFill>
                  <a:latin typeface="Courier New" pitchFamily="49" charset="0"/>
                  <a:cs typeface="Courier New" pitchFamily="49" charset="0"/>
                </a:rPr>
                <a:t>11111111 11111111 11000100 10010011</a:t>
              </a:r>
            </a:p>
          </p:txBody>
        </p:sp>
        <p:sp>
          <p:nvSpPr>
            <p:cNvPr id="29782" name="Rectangle 86"/>
            <p:cNvSpPr>
              <a:spLocks noChangeArrowheads="1"/>
            </p:cNvSpPr>
            <p:nvPr/>
          </p:nvSpPr>
          <p:spPr bwMode="auto">
            <a:xfrm>
              <a:off x="224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3" name="Rectangle 87"/>
            <p:cNvSpPr>
              <a:spLocks noChangeArrowheads="1"/>
            </p:cNvSpPr>
            <p:nvPr/>
          </p:nvSpPr>
          <p:spPr bwMode="auto">
            <a:xfrm>
              <a:off x="236" y="2503"/>
              <a:ext cx="463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4" name="Rectangle 88"/>
            <p:cNvSpPr>
              <a:spLocks noChangeArrowheads="1"/>
            </p:cNvSpPr>
            <p:nvPr/>
          </p:nvSpPr>
          <p:spPr bwMode="auto">
            <a:xfrm>
              <a:off x="699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5" name="Rectangle 89"/>
            <p:cNvSpPr>
              <a:spLocks noChangeArrowheads="1"/>
            </p:cNvSpPr>
            <p:nvPr/>
          </p:nvSpPr>
          <p:spPr bwMode="auto">
            <a:xfrm>
              <a:off x="711" y="2503"/>
              <a:ext cx="601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6" name="Rectangle 90"/>
            <p:cNvSpPr>
              <a:spLocks noChangeArrowheads="1"/>
            </p:cNvSpPr>
            <p:nvPr/>
          </p:nvSpPr>
          <p:spPr bwMode="auto">
            <a:xfrm>
              <a:off x="1312" y="2503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7" name="Rectangle 91"/>
            <p:cNvSpPr>
              <a:spLocks noChangeArrowheads="1"/>
            </p:cNvSpPr>
            <p:nvPr/>
          </p:nvSpPr>
          <p:spPr bwMode="auto">
            <a:xfrm>
              <a:off x="1323" y="2503"/>
              <a:ext cx="1032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8" name="Rectangle 92"/>
            <p:cNvSpPr>
              <a:spLocks noChangeArrowheads="1"/>
            </p:cNvSpPr>
            <p:nvPr/>
          </p:nvSpPr>
          <p:spPr bwMode="auto">
            <a:xfrm>
              <a:off x="2355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89" name="Rectangle 93"/>
            <p:cNvSpPr>
              <a:spLocks noChangeArrowheads="1"/>
            </p:cNvSpPr>
            <p:nvPr/>
          </p:nvSpPr>
          <p:spPr bwMode="auto">
            <a:xfrm>
              <a:off x="2367" y="2503"/>
              <a:ext cx="3156" cy="11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0" name="Rectangle 94"/>
            <p:cNvSpPr>
              <a:spLocks noChangeArrowheads="1"/>
            </p:cNvSpPr>
            <p:nvPr/>
          </p:nvSpPr>
          <p:spPr bwMode="auto">
            <a:xfrm>
              <a:off x="5523" y="2503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1" name="Rectangle 95"/>
            <p:cNvSpPr>
              <a:spLocks noChangeArrowheads="1"/>
            </p:cNvSpPr>
            <p:nvPr/>
          </p:nvSpPr>
          <p:spPr bwMode="auto">
            <a:xfrm>
              <a:off x="224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2" name="Rectangle 96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3" name="Rectangle 97"/>
            <p:cNvSpPr>
              <a:spLocks noChangeArrowheads="1"/>
            </p:cNvSpPr>
            <p:nvPr/>
          </p:nvSpPr>
          <p:spPr bwMode="auto">
            <a:xfrm>
              <a:off x="224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4" name="Rectangle 98"/>
            <p:cNvSpPr>
              <a:spLocks noChangeArrowheads="1"/>
            </p:cNvSpPr>
            <p:nvPr/>
          </p:nvSpPr>
          <p:spPr bwMode="auto">
            <a:xfrm>
              <a:off x="236" y="2679"/>
              <a:ext cx="463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5" name="Rectangle 99"/>
            <p:cNvSpPr>
              <a:spLocks noChangeArrowheads="1"/>
            </p:cNvSpPr>
            <p:nvPr/>
          </p:nvSpPr>
          <p:spPr bwMode="auto">
            <a:xfrm>
              <a:off x="699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6" name="Rectangle 100"/>
            <p:cNvSpPr>
              <a:spLocks noChangeArrowheads="1"/>
            </p:cNvSpPr>
            <p:nvPr/>
          </p:nvSpPr>
          <p:spPr bwMode="auto">
            <a:xfrm>
              <a:off x="699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7" name="Rectangle 101"/>
            <p:cNvSpPr>
              <a:spLocks noChangeArrowheads="1"/>
            </p:cNvSpPr>
            <p:nvPr/>
          </p:nvSpPr>
          <p:spPr bwMode="auto">
            <a:xfrm>
              <a:off x="711" y="2679"/>
              <a:ext cx="60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8" name="Rectangle 102"/>
            <p:cNvSpPr>
              <a:spLocks noChangeArrowheads="1"/>
            </p:cNvSpPr>
            <p:nvPr/>
          </p:nvSpPr>
          <p:spPr bwMode="auto">
            <a:xfrm>
              <a:off x="1312" y="2515"/>
              <a:ext cx="11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799" name="Rectangle 103"/>
            <p:cNvSpPr>
              <a:spLocks noChangeArrowheads="1"/>
            </p:cNvSpPr>
            <p:nvPr/>
          </p:nvSpPr>
          <p:spPr bwMode="auto">
            <a:xfrm>
              <a:off x="1312" y="2679"/>
              <a:ext cx="11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0" name="Rectangle 104"/>
            <p:cNvSpPr>
              <a:spLocks noChangeArrowheads="1"/>
            </p:cNvSpPr>
            <p:nvPr/>
          </p:nvSpPr>
          <p:spPr bwMode="auto">
            <a:xfrm>
              <a:off x="1323" y="2679"/>
              <a:ext cx="103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1" name="Rectangle 105"/>
            <p:cNvSpPr>
              <a:spLocks noChangeArrowheads="1"/>
            </p:cNvSpPr>
            <p:nvPr/>
          </p:nvSpPr>
          <p:spPr bwMode="auto">
            <a:xfrm>
              <a:off x="2355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2" name="Rectangle 106"/>
            <p:cNvSpPr>
              <a:spLocks noChangeArrowheads="1"/>
            </p:cNvSpPr>
            <p:nvPr/>
          </p:nvSpPr>
          <p:spPr bwMode="auto">
            <a:xfrm>
              <a:off x="2355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3" name="Rectangle 107"/>
            <p:cNvSpPr>
              <a:spLocks noChangeArrowheads="1"/>
            </p:cNvSpPr>
            <p:nvPr/>
          </p:nvSpPr>
          <p:spPr bwMode="auto">
            <a:xfrm>
              <a:off x="2367" y="2679"/>
              <a:ext cx="3156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4" name="Rectangle 108"/>
            <p:cNvSpPr>
              <a:spLocks noChangeArrowheads="1"/>
            </p:cNvSpPr>
            <p:nvPr/>
          </p:nvSpPr>
          <p:spPr bwMode="auto">
            <a:xfrm>
              <a:off x="5523" y="2515"/>
              <a:ext cx="12" cy="164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5" name="Rectangle 109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9806" name="Rectangle 110"/>
            <p:cNvSpPr>
              <a:spLocks noChangeArrowheads="1"/>
            </p:cNvSpPr>
            <p:nvPr/>
          </p:nvSpPr>
          <p:spPr bwMode="auto">
            <a:xfrm>
              <a:off x="5523" y="2679"/>
              <a:ext cx="12" cy="12"/>
            </a:xfrm>
            <a:prstGeom prst="rect">
              <a:avLst/>
            </a:prstGeom>
            <a:solidFill>
              <a:srgbClr val="00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1600">
                <a:solidFill>
                  <a:srgbClr val="000000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36656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685800"/>
            <a:ext cx="7592093" cy="762000"/>
          </a:xfrm>
        </p:spPr>
        <p:txBody>
          <a:bodyPr/>
          <a:lstStyle/>
          <a:p>
            <a:pPr marL="0" indent="0"/>
            <a:r>
              <a:rPr lang="en-US" dirty="0" smtClean="0"/>
              <a:t>Summary:</a:t>
            </a:r>
            <a:br>
              <a:rPr lang="en-US" dirty="0" smtClean="0"/>
            </a:br>
            <a:r>
              <a:rPr lang="en-US" dirty="0" smtClean="0"/>
              <a:t>Expanding, Truncating: Basic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885950"/>
            <a:ext cx="7896225" cy="4972050"/>
          </a:xfrm>
        </p:spPr>
        <p:txBody>
          <a:bodyPr/>
          <a:lstStyle/>
          <a:p>
            <a:r>
              <a:rPr lang="en-US" dirty="0" smtClean="0"/>
              <a:t>Expanding (e.g., short </a:t>
            </a:r>
            <a:r>
              <a:rPr lang="en-US" dirty="0" err="1" smtClean="0"/>
              <a:t>int</a:t>
            </a:r>
            <a:r>
              <a:rPr lang="en-US" dirty="0" smtClean="0"/>
              <a:t> to </a:t>
            </a:r>
            <a:r>
              <a:rPr lang="en-US" dirty="0" err="1" smtClean="0"/>
              <a:t>int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Unsigned: zeros added</a:t>
            </a:r>
          </a:p>
          <a:p>
            <a:pPr lvl="1"/>
            <a:r>
              <a:rPr lang="en-US" dirty="0" smtClean="0"/>
              <a:t>Signed: sign extension</a:t>
            </a:r>
          </a:p>
          <a:p>
            <a:pPr lvl="1"/>
            <a:r>
              <a:rPr lang="en-US" dirty="0" smtClean="0"/>
              <a:t>Both yield expected result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Truncating (e.g., unsigned to unsigned short)</a:t>
            </a:r>
          </a:p>
          <a:p>
            <a:pPr lvl="1"/>
            <a:r>
              <a:rPr lang="en-US" dirty="0" smtClean="0"/>
              <a:t>Unsigned/signed: bits are truncated</a:t>
            </a:r>
          </a:p>
          <a:p>
            <a:pPr lvl="1"/>
            <a:r>
              <a:rPr lang="en-US" dirty="0" smtClean="0"/>
              <a:t>Result reinterpreted</a:t>
            </a:r>
          </a:p>
          <a:p>
            <a:pPr lvl="1"/>
            <a:r>
              <a:rPr lang="en-US" dirty="0" smtClean="0"/>
              <a:t>Unsigned: mod operation</a:t>
            </a:r>
          </a:p>
          <a:p>
            <a:pPr lvl="1"/>
            <a:r>
              <a:rPr lang="en-US" dirty="0" smtClean="0"/>
              <a:t>Signed: similar to mod</a:t>
            </a:r>
          </a:p>
          <a:p>
            <a:pPr lvl="1"/>
            <a:r>
              <a:rPr lang="en-US" dirty="0" smtClean="0"/>
              <a:t>For small numbers yields expected behavior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16896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11175"/>
            <a:ext cx="638175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Unsigned Addition</a:t>
            </a: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0" y="3533775"/>
            <a:ext cx="5149850" cy="1643063"/>
          </a:xfrm>
        </p:spPr>
        <p:txBody>
          <a:bodyPr lIns="90487" tIns="44450" rIns="90487" bIns="44450"/>
          <a:lstStyle/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Standard Addition Function</a:t>
            </a:r>
          </a:p>
          <a:p>
            <a:pPr lvl="1"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Ignores carry output</a:t>
            </a:r>
          </a:p>
          <a:p>
            <a:pPr eaLnBrk="1" hangingPunct="1"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dirty="0" smtClean="0"/>
              <a:t>Implements Modular Arithmetic</a:t>
            </a:r>
          </a:p>
          <a:p>
            <a:pPr lvl="1" eaLnBrk="1" hangingPunct="1">
              <a:buFont typeface="Wingdings" pitchFamily="2" charset="2"/>
              <a:buNone/>
              <a:tabLst>
                <a:tab pos="800100" algn="l"/>
                <a:tab pos="1257300" algn="l"/>
                <a:tab pos="3035300" algn="l"/>
                <a:tab pos="3429000" algn="l"/>
              </a:tabLst>
              <a:defRPr/>
            </a:pPr>
            <a:r>
              <a:rPr lang="en-US" b="0" i="1" dirty="0" smtClean="0"/>
              <a:t>s</a:t>
            </a:r>
            <a:r>
              <a:rPr lang="en-US" b="0" dirty="0" smtClean="0"/>
              <a:t>		=	 </a:t>
            </a:r>
            <a:r>
              <a:rPr lang="en-US" b="0" dirty="0" err="1" smtClean="0"/>
              <a:t>UAdd</a:t>
            </a:r>
            <a:r>
              <a:rPr lang="en-US" b="0" i="1" baseline="-25000" dirty="0" err="1" smtClean="0"/>
              <a:t>w</a:t>
            </a:r>
            <a:r>
              <a:rPr lang="en-US" b="0" dirty="0" smtClean="0"/>
              <a:t>(</a:t>
            </a:r>
            <a:r>
              <a:rPr lang="en-US" b="0" i="1" dirty="0" smtClean="0"/>
              <a:t>u</a:t>
            </a:r>
            <a:r>
              <a:rPr lang="en-US" b="0" dirty="0" smtClean="0"/>
              <a:t> , </a:t>
            </a:r>
            <a:r>
              <a:rPr lang="en-US" b="0" i="1" dirty="0" smtClean="0"/>
              <a:t>v</a:t>
            </a:r>
            <a:r>
              <a:rPr lang="en-US" b="0" dirty="0" smtClean="0"/>
              <a:t>)	=	</a:t>
            </a:r>
            <a:r>
              <a:rPr lang="en-US" b="0" i="1" dirty="0" smtClean="0"/>
              <a:t>u</a:t>
            </a:r>
            <a:r>
              <a:rPr lang="en-US" b="0" dirty="0" smtClean="0"/>
              <a:t> + </a:t>
            </a:r>
            <a:r>
              <a:rPr lang="en-US" b="0" i="1" dirty="0" smtClean="0"/>
              <a:t>v</a:t>
            </a:r>
            <a:r>
              <a:rPr lang="en-US" b="0" dirty="0" smtClean="0"/>
              <a:t>  mod 2</a:t>
            </a:r>
            <a:r>
              <a:rPr lang="en-US" b="0" i="1" baseline="30000" dirty="0" smtClean="0"/>
              <a:t>w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965700" y="1371600"/>
            <a:ext cx="2743200" cy="228600"/>
            <a:chOff x="2976" y="816"/>
            <a:chExt cx="1728" cy="144"/>
          </a:xfrm>
        </p:grpSpPr>
        <p:sp>
          <p:nvSpPr>
            <p:cNvPr id="7210" name="Rectangle 6"/>
            <p:cNvSpPr>
              <a:spLocks noChangeArrowheads="1"/>
            </p:cNvSpPr>
            <p:nvPr/>
          </p:nvSpPr>
          <p:spPr bwMode="auto">
            <a:xfrm>
              <a:off x="297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11" name="Rectangle 7"/>
            <p:cNvSpPr>
              <a:spLocks noChangeArrowheads="1"/>
            </p:cNvSpPr>
            <p:nvPr/>
          </p:nvSpPr>
          <p:spPr bwMode="auto">
            <a:xfrm>
              <a:off x="312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12" name="Rectangle 8"/>
            <p:cNvSpPr>
              <a:spLocks noChangeArrowheads="1"/>
            </p:cNvSpPr>
            <p:nvPr/>
          </p:nvSpPr>
          <p:spPr bwMode="auto">
            <a:xfrm>
              <a:off x="3264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13" name="Rectangle 9"/>
            <p:cNvSpPr>
              <a:spLocks noChangeArrowheads="1"/>
            </p:cNvSpPr>
            <p:nvPr/>
          </p:nvSpPr>
          <p:spPr bwMode="auto">
            <a:xfrm>
              <a:off x="4272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14" name="Rectangle 10"/>
            <p:cNvSpPr>
              <a:spLocks noChangeArrowheads="1"/>
            </p:cNvSpPr>
            <p:nvPr/>
          </p:nvSpPr>
          <p:spPr bwMode="auto">
            <a:xfrm>
              <a:off x="4416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15" name="Rectangle 11"/>
            <p:cNvSpPr>
              <a:spLocks noChangeArrowheads="1"/>
            </p:cNvSpPr>
            <p:nvPr/>
          </p:nvSpPr>
          <p:spPr bwMode="auto">
            <a:xfrm>
              <a:off x="4560" y="816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16" name="Rectangle 12"/>
            <p:cNvSpPr>
              <a:spLocks noChangeArrowheads="1"/>
            </p:cNvSpPr>
            <p:nvPr/>
          </p:nvSpPr>
          <p:spPr bwMode="auto">
            <a:xfrm>
              <a:off x="3408" y="816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965700" y="1828800"/>
            <a:ext cx="2743200" cy="228600"/>
            <a:chOff x="2976" y="1104"/>
            <a:chExt cx="1728" cy="144"/>
          </a:xfrm>
        </p:grpSpPr>
        <p:sp>
          <p:nvSpPr>
            <p:cNvPr id="7203" name="Rectangle 14"/>
            <p:cNvSpPr>
              <a:spLocks noChangeArrowheads="1"/>
            </p:cNvSpPr>
            <p:nvPr/>
          </p:nvSpPr>
          <p:spPr bwMode="auto">
            <a:xfrm>
              <a:off x="297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04" name="Rectangle 15"/>
            <p:cNvSpPr>
              <a:spLocks noChangeArrowheads="1"/>
            </p:cNvSpPr>
            <p:nvPr/>
          </p:nvSpPr>
          <p:spPr bwMode="auto">
            <a:xfrm>
              <a:off x="312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05" name="Rectangle 16"/>
            <p:cNvSpPr>
              <a:spLocks noChangeArrowheads="1"/>
            </p:cNvSpPr>
            <p:nvPr/>
          </p:nvSpPr>
          <p:spPr bwMode="auto">
            <a:xfrm>
              <a:off x="3264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06" name="Rectangle 17"/>
            <p:cNvSpPr>
              <a:spLocks noChangeArrowheads="1"/>
            </p:cNvSpPr>
            <p:nvPr/>
          </p:nvSpPr>
          <p:spPr bwMode="auto">
            <a:xfrm>
              <a:off x="4272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07" name="Rectangle 18"/>
            <p:cNvSpPr>
              <a:spLocks noChangeArrowheads="1"/>
            </p:cNvSpPr>
            <p:nvPr/>
          </p:nvSpPr>
          <p:spPr bwMode="auto">
            <a:xfrm>
              <a:off x="4416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08" name="Rectangle 19"/>
            <p:cNvSpPr>
              <a:spLocks noChangeArrowheads="1"/>
            </p:cNvSpPr>
            <p:nvPr/>
          </p:nvSpPr>
          <p:spPr bwMode="auto">
            <a:xfrm>
              <a:off x="4560" y="1104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209" name="Rectangle 20"/>
            <p:cNvSpPr>
              <a:spLocks noChangeArrowheads="1"/>
            </p:cNvSpPr>
            <p:nvPr/>
          </p:nvSpPr>
          <p:spPr bwMode="auto">
            <a:xfrm>
              <a:off x="3408" y="1104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sp>
        <p:nvSpPr>
          <p:cNvPr id="7175" name="Rectangle 21"/>
          <p:cNvSpPr>
            <a:spLocks noChangeArrowheads="1"/>
          </p:cNvSpPr>
          <p:nvPr/>
        </p:nvSpPr>
        <p:spPr bwMode="auto">
          <a:xfrm>
            <a:off x="4425950" y="1219200"/>
            <a:ext cx="2984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</a:t>
            </a:r>
          </a:p>
        </p:txBody>
      </p:sp>
      <p:sp>
        <p:nvSpPr>
          <p:cNvPr id="7176" name="Rectangle 22"/>
          <p:cNvSpPr>
            <a:spLocks noChangeArrowheads="1"/>
          </p:cNvSpPr>
          <p:nvPr/>
        </p:nvSpPr>
        <p:spPr bwMode="auto">
          <a:xfrm>
            <a:off x="4438650" y="1676400"/>
            <a:ext cx="28575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v</a:t>
            </a:r>
          </a:p>
        </p:txBody>
      </p:sp>
      <p:sp>
        <p:nvSpPr>
          <p:cNvPr id="7177" name="Line 23"/>
          <p:cNvSpPr>
            <a:spLocks noChangeShapeType="1"/>
          </p:cNvSpPr>
          <p:nvPr/>
        </p:nvSpPr>
        <p:spPr bwMode="auto">
          <a:xfrm>
            <a:off x="3975100" y="21336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178" name="Rectangle 24"/>
          <p:cNvSpPr>
            <a:spLocks noChangeArrowheads="1"/>
          </p:cNvSpPr>
          <p:nvPr/>
        </p:nvSpPr>
        <p:spPr bwMode="auto">
          <a:xfrm>
            <a:off x="4147417" y="1683760"/>
            <a:ext cx="357790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+</a:t>
            </a:r>
          </a:p>
        </p:txBody>
      </p:sp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4737100" y="2286000"/>
            <a:ext cx="2971800" cy="228600"/>
            <a:chOff x="2832" y="1392"/>
            <a:chExt cx="1872" cy="144"/>
          </a:xfrm>
        </p:grpSpPr>
        <p:grpSp>
          <p:nvGrpSpPr>
            <p:cNvPr id="5" name="Group 26"/>
            <p:cNvGrpSpPr>
              <a:grpSpLocks/>
            </p:cNvGrpSpPr>
            <p:nvPr/>
          </p:nvGrpSpPr>
          <p:grpSpPr bwMode="auto">
            <a:xfrm>
              <a:off x="2976" y="1392"/>
              <a:ext cx="1728" cy="144"/>
              <a:chOff x="2976" y="1392"/>
              <a:chExt cx="1728" cy="144"/>
            </a:xfrm>
          </p:grpSpPr>
          <p:sp>
            <p:nvSpPr>
              <p:cNvPr id="7196" name="Rectangle 27"/>
              <p:cNvSpPr>
                <a:spLocks noChangeArrowheads="1"/>
              </p:cNvSpPr>
              <p:nvPr/>
            </p:nvSpPr>
            <p:spPr bwMode="auto">
              <a:xfrm>
                <a:off x="297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7197" name="Rectangle 28"/>
              <p:cNvSpPr>
                <a:spLocks noChangeArrowheads="1"/>
              </p:cNvSpPr>
              <p:nvPr/>
            </p:nvSpPr>
            <p:spPr bwMode="auto">
              <a:xfrm>
                <a:off x="312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7198" name="Rectangle 29"/>
              <p:cNvSpPr>
                <a:spLocks noChangeArrowheads="1"/>
              </p:cNvSpPr>
              <p:nvPr/>
            </p:nvSpPr>
            <p:spPr bwMode="auto">
              <a:xfrm>
                <a:off x="3264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7199" name="Rectangle 30"/>
              <p:cNvSpPr>
                <a:spLocks noChangeArrowheads="1"/>
              </p:cNvSpPr>
              <p:nvPr/>
            </p:nvSpPr>
            <p:spPr bwMode="auto">
              <a:xfrm>
                <a:off x="4272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7200" name="Rectangle 31"/>
              <p:cNvSpPr>
                <a:spLocks noChangeArrowheads="1"/>
              </p:cNvSpPr>
              <p:nvPr/>
            </p:nvSpPr>
            <p:spPr bwMode="auto">
              <a:xfrm>
                <a:off x="4416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7201" name="Rectangle 32"/>
              <p:cNvSpPr>
                <a:spLocks noChangeArrowheads="1"/>
              </p:cNvSpPr>
              <p:nvPr/>
            </p:nvSpPr>
            <p:spPr bwMode="auto">
              <a:xfrm>
                <a:off x="4560" y="1392"/>
                <a:ext cx="14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endParaRPr lang="en-US" sz="2400" b="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7202" name="Rectangle 33"/>
              <p:cNvSpPr>
                <a:spLocks noChangeArrowheads="1"/>
              </p:cNvSpPr>
              <p:nvPr/>
            </p:nvSpPr>
            <p:spPr bwMode="auto">
              <a:xfrm>
                <a:off x="3408" y="1392"/>
                <a:ext cx="864" cy="144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100000"/>
                  </a:lnSpc>
                </a:pPr>
                <a:r>
                  <a:rPr lang="en-US" sz="2400" b="0">
                    <a:solidFill>
                      <a:srgbClr val="000000"/>
                    </a:solidFill>
                    <a:latin typeface="Arial Narrow" pitchFamily="34" charset="0"/>
                  </a:rPr>
                  <a:t>• • •</a:t>
                </a:r>
              </a:p>
            </p:txBody>
          </p:sp>
        </p:grpSp>
        <p:sp>
          <p:nvSpPr>
            <p:cNvPr id="7195" name="Rectangle 34"/>
            <p:cNvSpPr>
              <a:spLocks noChangeArrowheads="1"/>
            </p:cNvSpPr>
            <p:nvPr/>
          </p:nvSpPr>
          <p:spPr bwMode="auto">
            <a:xfrm>
              <a:off x="2832" y="1392"/>
              <a:ext cx="144" cy="144"/>
            </a:xfrm>
            <a:prstGeom prst="rect">
              <a:avLst/>
            </a:prstGeom>
            <a:solidFill>
              <a:srgbClr val="FF99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</p:grpSp>
      <p:sp>
        <p:nvSpPr>
          <p:cNvPr id="7180" name="Rectangle 35"/>
          <p:cNvSpPr>
            <a:spLocks noChangeArrowheads="1"/>
          </p:cNvSpPr>
          <p:nvPr/>
        </p:nvSpPr>
        <p:spPr bwMode="auto">
          <a:xfrm>
            <a:off x="4081462" y="2133600"/>
            <a:ext cx="642938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u </a:t>
            </a:r>
            <a:r>
              <a:rPr lang="en-US" sz="2400" b="0">
                <a:solidFill>
                  <a:srgbClr val="000000"/>
                </a:solidFill>
                <a:latin typeface="Times" pitchFamily="18" charset="0"/>
              </a:rPr>
              <a:t>+ </a:t>
            </a:r>
            <a:r>
              <a:rPr lang="en-US" sz="2400" b="0" i="1">
                <a:solidFill>
                  <a:srgbClr val="000000"/>
                </a:solidFill>
                <a:latin typeface="Times" pitchFamily="18" charset="0"/>
              </a:rPr>
              <a:t>v</a:t>
            </a:r>
          </a:p>
        </p:txBody>
      </p: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4965700" y="2743200"/>
            <a:ext cx="2743200" cy="228600"/>
            <a:chOff x="2976" y="1392"/>
            <a:chExt cx="1728" cy="144"/>
          </a:xfrm>
        </p:grpSpPr>
        <p:sp>
          <p:nvSpPr>
            <p:cNvPr id="7187" name="Rectangle 37"/>
            <p:cNvSpPr>
              <a:spLocks noChangeArrowheads="1"/>
            </p:cNvSpPr>
            <p:nvPr/>
          </p:nvSpPr>
          <p:spPr bwMode="auto">
            <a:xfrm>
              <a:off x="297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188" name="Rectangle 38"/>
            <p:cNvSpPr>
              <a:spLocks noChangeArrowheads="1"/>
            </p:cNvSpPr>
            <p:nvPr/>
          </p:nvSpPr>
          <p:spPr bwMode="auto">
            <a:xfrm>
              <a:off x="312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189" name="Rectangle 39"/>
            <p:cNvSpPr>
              <a:spLocks noChangeArrowheads="1"/>
            </p:cNvSpPr>
            <p:nvPr/>
          </p:nvSpPr>
          <p:spPr bwMode="auto">
            <a:xfrm>
              <a:off x="3264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190" name="Rectangle 40"/>
            <p:cNvSpPr>
              <a:spLocks noChangeArrowheads="1"/>
            </p:cNvSpPr>
            <p:nvPr/>
          </p:nvSpPr>
          <p:spPr bwMode="auto">
            <a:xfrm>
              <a:off x="4272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191" name="Rectangle 41"/>
            <p:cNvSpPr>
              <a:spLocks noChangeArrowheads="1"/>
            </p:cNvSpPr>
            <p:nvPr/>
          </p:nvSpPr>
          <p:spPr bwMode="auto">
            <a:xfrm>
              <a:off x="4416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192" name="Rectangle 42"/>
            <p:cNvSpPr>
              <a:spLocks noChangeArrowheads="1"/>
            </p:cNvSpPr>
            <p:nvPr/>
          </p:nvSpPr>
          <p:spPr bwMode="auto">
            <a:xfrm>
              <a:off x="4560" y="1392"/>
              <a:ext cx="14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endParaRPr lang="en-US" sz="2400" b="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7193" name="Rectangle 43"/>
            <p:cNvSpPr>
              <a:spLocks noChangeArrowheads="1"/>
            </p:cNvSpPr>
            <p:nvPr/>
          </p:nvSpPr>
          <p:spPr bwMode="auto">
            <a:xfrm>
              <a:off x="3408" y="1392"/>
              <a:ext cx="864" cy="14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100000"/>
                </a:lnSpc>
              </a:pPr>
              <a:r>
                <a:rPr lang="en-US" sz="2400" b="0">
                  <a:solidFill>
                    <a:srgbClr val="000000"/>
                  </a:solidFill>
                  <a:latin typeface="Arial Narrow" pitchFamily="34" charset="0"/>
                </a:rPr>
                <a:t>• • •</a:t>
              </a:r>
            </a:p>
          </p:txBody>
        </p:sp>
      </p:grpSp>
      <p:sp>
        <p:nvSpPr>
          <p:cNvPr id="7182" name="Line 44"/>
          <p:cNvSpPr>
            <a:spLocks noChangeShapeType="1"/>
          </p:cNvSpPr>
          <p:nvPr/>
        </p:nvSpPr>
        <p:spPr bwMode="auto">
          <a:xfrm>
            <a:off x="3975100" y="2590800"/>
            <a:ext cx="3886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7183" name="Text Box 45"/>
          <p:cNvSpPr txBox="1">
            <a:spLocks noChangeArrowheads="1"/>
          </p:cNvSpPr>
          <p:nvPr/>
        </p:nvSpPr>
        <p:spPr bwMode="auto">
          <a:xfrm>
            <a:off x="457200" y="2057400"/>
            <a:ext cx="216931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True Sum: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+1 bits</a:t>
            </a:r>
          </a:p>
        </p:txBody>
      </p:sp>
      <p:sp>
        <p:nvSpPr>
          <p:cNvPr id="7184" name="Text Box 46"/>
          <p:cNvSpPr txBox="1">
            <a:spLocks noChangeArrowheads="1"/>
          </p:cNvSpPr>
          <p:nvPr/>
        </p:nvSpPr>
        <p:spPr bwMode="auto">
          <a:xfrm>
            <a:off x="457200" y="1371600"/>
            <a:ext cx="194431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Operands: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</a:t>
            </a:r>
          </a:p>
        </p:txBody>
      </p:sp>
      <p:sp>
        <p:nvSpPr>
          <p:cNvPr id="7185" name="Text Box 47"/>
          <p:cNvSpPr txBox="1">
            <a:spLocks noChangeArrowheads="1"/>
          </p:cNvSpPr>
          <p:nvPr/>
        </p:nvSpPr>
        <p:spPr bwMode="auto">
          <a:xfrm>
            <a:off x="457200" y="2667000"/>
            <a:ext cx="2438400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Discard Carry: </a:t>
            </a:r>
            <a:r>
              <a:rPr lang="en-US" sz="2000" b="0" i="1" dirty="0">
                <a:solidFill>
                  <a:srgbClr val="000000"/>
                </a:solidFill>
                <a:latin typeface="Calibri" pitchFamily="34" charset="0"/>
              </a:rPr>
              <a:t>w</a:t>
            </a:r>
            <a:r>
              <a:rPr lang="en-US" sz="2000" b="0" dirty="0">
                <a:solidFill>
                  <a:srgbClr val="000000"/>
                </a:solidFill>
                <a:latin typeface="Calibri" pitchFamily="34" charset="0"/>
              </a:rPr>
              <a:t> bits</a:t>
            </a:r>
          </a:p>
        </p:txBody>
      </p:sp>
      <p:sp>
        <p:nvSpPr>
          <p:cNvPr id="7186" name="Rectangle 48"/>
          <p:cNvSpPr>
            <a:spLocks noChangeArrowheads="1"/>
          </p:cNvSpPr>
          <p:nvPr/>
        </p:nvSpPr>
        <p:spPr bwMode="auto">
          <a:xfrm>
            <a:off x="3437081" y="2590800"/>
            <a:ext cx="13843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b="0" dirty="0" err="1">
                <a:solidFill>
                  <a:srgbClr val="000000"/>
                </a:solidFill>
                <a:latin typeface="Times" pitchFamily="18" charset="0"/>
              </a:rPr>
              <a:t>UAdd</a:t>
            </a:r>
            <a:r>
              <a:rPr lang="en-US" sz="2400" b="0" i="1" baseline="-25000" dirty="0" err="1">
                <a:solidFill>
                  <a:srgbClr val="000000"/>
                </a:solidFill>
                <a:latin typeface="Times" pitchFamily="18" charset="0"/>
              </a:rPr>
              <a:t>w</a:t>
            </a:r>
            <a:r>
              <a:rPr lang="en-US" sz="2400" b="0" dirty="0">
                <a:solidFill>
                  <a:srgbClr val="000000"/>
                </a:solidFill>
                <a:latin typeface="Times" pitchFamily="18" charset="0"/>
              </a:rPr>
              <a:t>(</a:t>
            </a:r>
            <a:r>
              <a:rPr lang="en-US" sz="2400" b="0" i="1" dirty="0">
                <a:solidFill>
                  <a:srgbClr val="000000"/>
                </a:solidFill>
                <a:latin typeface="Times" pitchFamily="18" charset="0"/>
              </a:rPr>
              <a:t>u</a:t>
            </a:r>
            <a:r>
              <a:rPr lang="en-US" sz="2400" b="0" dirty="0">
                <a:solidFill>
                  <a:srgbClr val="000000"/>
                </a:solidFill>
                <a:latin typeface="Times" pitchFamily="18" charset="0"/>
              </a:rPr>
              <a:t> , </a:t>
            </a:r>
            <a:r>
              <a:rPr lang="en-US" sz="2400" b="0" i="1" dirty="0">
                <a:solidFill>
                  <a:srgbClr val="000000"/>
                </a:solidFill>
                <a:latin typeface="Times" pitchFamily="18" charset="0"/>
              </a:rPr>
              <a:t>v</a:t>
            </a:r>
            <a:r>
              <a:rPr lang="en-US" sz="2400" b="0" dirty="0">
                <a:solidFill>
                  <a:srgbClr val="000000"/>
                </a:solidFill>
                <a:latin typeface="Times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7561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3733800" y="2012950"/>
          <a:ext cx="4560888" cy="3973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0" name="Chart" r:id="rId5" imgW="6146800" imgH="5067300" progId="Excel.Sheet.8">
                  <p:embed/>
                </p:oleObj>
              </mc:Choice>
              <mc:Fallback>
                <p:oleObj name="Chart" r:id="rId5" imgW="6146800" imgH="50673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2012950"/>
                        <a:ext cx="4560888" cy="39735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8839200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/>
              <a:t>Visualizing (Mathematical) Integer Addition</a:t>
            </a:r>
          </a:p>
        </p:txBody>
      </p:sp>
      <p:sp>
        <p:nvSpPr>
          <p:cNvPr id="1402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557338"/>
            <a:ext cx="3290887" cy="5224462"/>
          </a:xfrm>
        </p:spPr>
        <p:txBody>
          <a:bodyPr lIns="90487" tIns="44450" rIns="90487" bIns="44450"/>
          <a:lstStyle/>
          <a:p>
            <a:pPr marL="228600" indent="-228600" eaLnBrk="1" hangingPunct="1">
              <a:defRPr/>
            </a:pPr>
            <a:r>
              <a:rPr lang="en-US" smtClean="0"/>
              <a:t>Integer Addition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4-bit integers </a:t>
            </a:r>
            <a:r>
              <a:rPr lang="en-US" i="1" smtClean="0"/>
              <a:t>u</a:t>
            </a:r>
            <a:r>
              <a:rPr lang="en-US" smtClean="0"/>
              <a:t>, </a:t>
            </a:r>
            <a:r>
              <a:rPr lang="en-US" i="1" smtClean="0"/>
              <a:t>v</a:t>
            </a:r>
            <a:endParaRPr lang="en-US" smtClean="0"/>
          </a:p>
          <a:p>
            <a:pPr marL="635000" lvl="1" indent="-228600" eaLnBrk="1" hangingPunct="1">
              <a:defRPr/>
            </a:pPr>
            <a:r>
              <a:rPr lang="en-US" smtClean="0"/>
              <a:t>Compute true sum Add</a:t>
            </a:r>
            <a:r>
              <a:rPr lang="en-US" baseline="-25000" smtClean="0"/>
              <a:t>4</a:t>
            </a:r>
            <a:r>
              <a:rPr lang="en-US" smtClean="0"/>
              <a:t>(</a:t>
            </a:r>
            <a:r>
              <a:rPr lang="en-US" i="1" smtClean="0"/>
              <a:t>u</a:t>
            </a:r>
            <a:r>
              <a:rPr lang="en-US" smtClean="0"/>
              <a:t> , </a:t>
            </a:r>
            <a:r>
              <a:rPr lang="en-US" i="1" smtClean="0"/>
              <a:t>v</a:t>
            </a:r>
            <a:r>
              <a:rPr lang="en-US" smtClean="0"/>
              <a:t>)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Values increase linearly with </a:t>
            </a:r>
            <a:r>
              <a:rPr lang="en-US" i="1" smtClean="0"/>
              <a:t>u</a:t>
            </a:r>
            <a:r>
              <a:rPr lang="en-US" smtClean="0"/>
              <a:t> and </a:t>
            </a:r>
            <a:r>
              <a:rPr lang="en-US" i="1" smtClean="0"/>
              <a:t>v</a:t>
            </a:r>
          </a:p>
          <a:p>
            <a:pPr marL="635000" lvl="1" indent="-228600" eaLnBrk="1" hangingPunct="1">
              <a:defRPr/>
            </a:pPr>
            <a:r>
              <a:rPr lang="en-US" smtClean="0"/>
              <a:t>Forms planar surface</a:t>
            </a: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auto">
          <a:xfrm>
            <a:off x="5257800" y="1555750"/>
            <a:ext cx="1553309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30000"/>
              </a:spcBef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Add</a:t>
            </a:r>
            <a:r>
              <a:rPr lang="en-US" sz="2400" baseline="-25000" dirty="0">
                <a:solidFill>
                  <a:srgbClr val="000000"/>
                </a:solidFill>
                <a:latin typeface="Calibri" pitchFamily="34" charset="0"/>
              </a:rPr>
              <a:t>4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u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 , </a:t>
            </a: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v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343400" y="5365750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30000"/>
              </a:spcBef>
            </a:pP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auto">
          <a:xfrm>
            <a:off x="7239000" y="4832350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30000"/>
              </a:spcBef>
            </a:pP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226639273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3810000" y="2241550"/>
          <a:ext cx="4560888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34" name="Chart" r:id="rId5" imgW="6146800" imgH="5067300" progId="Excel.Sheet.8">
                  <p:embed/>
                </p:oleObj>
              </mc:Choice>
              <mc:Fallback>
                <p:oleObj name="Chart" r:id="rId5" imgW="6146800" imgH="506730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41550"/>
                        <a:ext cx="4560888" cy="397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 xmlns="">
                            <a:solidFill>
                              <a:schemeClr val="bg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xmlns="" w="254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 xmlns="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511175"/>
            <a:ext cx="7853363" cy="555625"/>
          </a:xfrm>
        </p:spPr>
        <p:txBody>
          <a:bodyPr/>
          <a:lstStyle/>
          <a:p>
            <a:pPr eaLnBrk="1" hangingPunct="1">
              <a:defRPr/>
            </a:pPr>
            <a:r>
              <a:rPr lang="en-US" smtClean="0"/>
              <a:t>Visualizing Unsigned Addition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633538"/>
            <a:ext cx="3476625" cy="5224462"/>
          </a:xfrm>
        </p:spPr>
        <p:txBody>
          <a:bodyPr lIns="90487" tIns="44450" rIns="90487" bIns="44450"/>
          <a:lstStyle/>
          <a:p>
            <a:pPr eaLnBrk="1" hangingPunct="1">
              <a:defRPr/>
            </a:pPr>
            <a:r>
              <a:rPr lang="en-US" smtClean="0"/>
              <a:t>Wraps Around</a:t>
            </a:r>
          </a:p>
          <a:p>
            <a:pPr lvl="1" eaLnBrk="1" hangingPunct="1">
              <a:defRPr/>
            </a:pPr>
            <a:r>
              <a:rPr lang="en-US" smtClean="0"/>
              <a:t>If true sum ≥ 2</a:t>
            </a:r>
            <a:r>
              <a:rPr lang="en-US" i="1" baseline="30000" smtClean="0"/>
              <a:t>w</a:t>
            </a:r>
            <a:endParaRPr lang="en-US" smtClean="0"/>
          </a:p>
          <a:p>
            <a:pPr lvl="1" eaLnBrk="1" hangingPunct="1">
              <a:defRPr/>
            </a:pPr>
            <a:r>
              <a:rPr lang="en-US" smtClean="0"/>
              <a:t>At most once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609600" y="3743325"/>
            <a:ext cx="2044699" cy="1830388"/>
            <a:chOff x="384" y="2098"/>
            <a:chExt cx="1288" cy="1153"/>
          </a:xfrm>
        </p:grpSpPr>
        <p:grpSp>
          <p:nvGrpSpPr>
            <p:cNvPr id="3" name="Group 6"/>
            <p:cNvGrpSpPr>
              <a:grpSpLocks/>
            </p:cNvGrpSpPr>
            <p:nvPr/>
          </p:nvGrpSpPr>
          <p:grpSpPr bwMode="auto">
            <a:xfrm>
              <a:off x="776" y="2208"/>
              <a:ext cx="80" cy="864"/>
              <a:chOff x="776" y="2208"/>
              <a:chExt cx="80" cy="864"/>
            </a:xfrm>
          </p:grpSpPr>
          <p:sp>
            <p:nvSpPr>
              <p:cNvPr id="9240" name="Line 7"/>
              <p:cNvSpPr>
                <a:spLocks noChangeShapeType="1"/>
              </p:cNvSpPr>
              <p:nvPr/>
            </p:nvSpPr>
            <p:spPr bwMode="auto">
              <a:xfrm>
                <a:off x="816" y="2216"/>
                <a:ext cx="0" cy="848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241" name="Line 8"/>
              <p:cNvSpPr>
                <a:spLocks noChangeShapeType="1"/>
              </p:cNvSpPr>
              <p:nvPr/>
            </p:nvSpPr>
            <p:spPr bwMode="auto">
              <a:xfrm>
                <a:off x="776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242" name="Line 9"/>
              <p:cNvSpPr>
                <a:spLocks noChangeShapeType="1"/>
              </p:cNvSpPr>
              <p:nvPr/>
            </p:nvSpPr>
            <p:spPr bwMode="auto">
              <a:xfrm>
                <a:off x="776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243" name="Line 10"/>
              <p:cNvSpPr>
                <a:spLocks noChangeShapeType="1"/>
              </p:cNvSpPr>
              <p:nvPr/>
            </p:nvSpPr>
            <p:spPr bwMode="auto">
              <a:xfrm>
                <a:off x="776" y="2208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</p:grpSp>
        <p:grpSp>
          <p:nvGrpSpPr>
            <p:cNvPr id="4" name="Group 11"/>
            <p:cNvGrpSpPr>
              <a:grpSpLocks/>
            </p:cNvGrpSpPr>
            <p:nvPr/>
          </p:nvGrpSpPr>
          <p:grpSpPr bwMode="auto">
            <a:xfrm>
              <a:off x="1592" y="2640"/>
              <a:ext cx="80" cy="432"/>
              <a:chOff x="1592" y="2640"/>
              <a:chExt cx="80" cy="432"/>
            </a:xfrm>
          </p:grpSpPr>
          <p:sp>
            <p:nvSpPr>
              <p:cNvPr id="9237" name="Line 12"/>
              <p:cNvSpPr>
                <a:spLocks noChangeShapeType="1"/>
              </p:cNvSpPr>
              <p:nvPr/>
            </p:nvSpPr>
            <p:spPr bwMode="auto">
              <a:xfrm>
                <a:off x="1632" y="2648"/>
                <a:ext cx="0" cy="416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238" name="Line 13"/>
              <p:cNvSpPr>
                <a:spLocks noChangeShapeType="1"/>
              </p:cNvSpPr>
              <p:nvPr/>
            </p:nvSpPr>
            <p:spPr bwMode="auto">
              <a:xfrm>
                <a:off x="1592" y="3072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  <p:sp>
            <p:nvSpPr>
              <p:cNvPr id="9239" name="Line 14"/>
              <p:cNvSpPr>
                <a:spLocks noChangeShapeType="1"/>
              </p:cNvSpPr>
              <p:nvPr/>
            </p:nvSpPr>
            <p:spPr bwMode="auto">
              <a:xfrm>
                <a:off x="1592" y="2640"/>
                <a:ext cx="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lnSpc>
                    <a:spcPct val="100000"/>
                  </a:lnSpc>
                </a:pPr>
                <a:endParaRPr lang="en-US" sz="2400">
                  <a:solidFill>
                    <a:srgbClr val="000000"/>
                  </a:solidFill>
                  <a:latin typeface="Arial Narrow" pitchFamily="34" charset="0"/>
                </a:endParaRPr>
              </a:p>
            </p:txBody>
          </p:sp>
        </p:grpSp>
        <p:sp>
          <p:nvSpPr>
            <p:cNvPr id="9232" name="Line 15"/>
            <p:cNvSpPr>
              <a:spLocks noChangeShapeType="1"/>
            </p:cNvSpPr>
            <p:nvPr/>
          </p:nvSpPr>
          <p:spPr bwMode="auto">
            <a:xfrm>
              <a:off x="920" y="2880"/>
              <a:ext cx="6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pPr algn="l">
                <a:lnSpc>
                  <a:spcPct val="100000"/>
                </a:lnSpc>
              </a:pPr>
              <a:endParaRPr lang="en-US" sz="240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9233" name="Freeform 16"/>
            <p:cNvSpPr>
              <a:spLocks/>
            </p:cNvSpPr>
            <p:nvPr/>
          </p:nvSpPr>
          <p:spPr bwMode="auto">
            <a:xfrm>
              <a:off x="912" y="2400"/>
              <a:ext cx="625" cy="337"/>
            </a:xfrm>
            <a:custGeom>
              <a:avLst/>
              <a:gdLst>
                <a:gd name="T0" fmla="*/ 0 w 625"/>
                <a:gd name="T1" fmla="*/ 0 h 337"/>
                <a:gd name="T2" fmla="*/ 240 w 625"/>
                <a:gd name="T3" fmla="*/ 0 h 337"/>
                <a:gd name="T4" fmla="*/ 384 w 625"/>
                <a:gd name="T5" fmla="*/ 336 h 337"/>
                <a:gd name="T6" fmla="*/ 624 w 625"/>
                <a:gd name="T7" fmla="*/ 336 h 3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5"/>
                <a:gd name="T13" fmla="*/ 0 h 337"/>
                <a:gd name="T14" fmla="*/ 625 w 625"/>
                <a:gd name="T15" fmla="*/ 337 h 3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5" h="337">
                  <a:moveTo>
                    <a:pt x="0" y="0"/>
                  </a:moveTo>
                  <a:lnTo>
                    <a:pt x="240" y="0"/>
                  </a:lnTo>
                  <a:lnTo>
                    <a:pt x="384" y="336"/>
                  </a:lnTo>
                  <a:lnTo>
                    <a:pt x="624" y="336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pPr algn="l">
                <a:lnSpc>
                  <a:spcPct val="100000"/>
                </a:lnSpc>
              </a:pPr>
              <a:endParaRPr lang="en-US" sz="2400">
                <a:solidFill>
                  <a:srgbClr val="000000"/>
                </a:solidFill>
                <a:latin typeface="Arial Narrow" pitchFamily="34" charset="0"/>
              </a:endParaRPr>
            </a:p>
          </p:txBody>
        </p:sp>
        <p:sp>
          <p:nvSpPr>
            <p:cNvPr id="9234" name="Rectangle 17"/>
            <p:cNvSpPr>
              <a:spLocks noChangeArrowheads="1"/>
            </p:cNvSpPr>
            <p:nvPr/>
          </p:nvSpPr>
          <p:spPr bwMode="auto">
            <a:xfrm>
              <a:off x="384" y="2962"/>
              <a:ext cx="21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b="0" dirty="0">
                  <a:solidFill>
                    <a:srgbClr val="0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9235" name="Rectangle 18"/>
            <p:cNvSpPr>
              <a:spLocks noChangeArrowheads="1"/>
            </p:cNvSpPr>
            <p:nvPr/>
          </p:nvSpPr>
          <p:spPr bwMode="auto">
            <a:xfrm>
              <a:off x="384" y="2530"/>
              <a:ext cx="306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b="0" dirty="0">
                  <a:solidFill>
                    <a:srgbClr val="000000"/>
                  </a:solidFill>
                  <a:latin typeface="Calibri" pitchFamily="34" charset="0"/>
                </a:rPr>
                <a:t>2</a:t>
              </a:r>
              <a:r>
                <a:rPr lang="en-US" sz="2400" b="0" i="1" baseline="30000" dirty="0">
                  <a:solidFill>
                    <a:srgbClr val="000000"/>
                  </a:solidFill>
                  <a:latin typeface="Calibri" pitchFamily="34" charset="0"/>
                </a:rPr>
                <a:t>w</a:t>
              </a:r>
            </a:p>
          </p:txBody>
        </p:sp>
        <p:sp>
          <p:nvSpPr>
            <p:cNvPr id="9236" name="Rectangle 19"/>
            <p:cNvSpPr>
              <a:spLocks noChangeArrowheads="1"/>
            </p:cNvSpPr>
            <p:nvPr/>
          </p:nvSpPr>
          <p:spPr bwMode="auto">
            <a:xfrm>
              <a:off x="384" y="2098"/>
              <a:ext cx="453" cy="28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spAutoFit/>
            </a:bodyPr>
            <a:lstStyle/>
            <a:p>
              <a:pPr algn="l">
                <a:lnSpc>
                  <a:spcPct val="100000"/>
                </a:lnSpc>
              </a:pPr>
              <a:r>
                <a:rPr lang="en-US" sz="2400" b="0" dirty="0">
                  <a:solidFill>
                    <a:srgbClr val="000000"/>
                  </a:solidFill>
                  <a:latin typeface="Calibri" pitchFamily="34" charset="0"/>
                </a:rPr>
                <a:t>2</a:t>
              </a:r>
              <a:r>
                <a:rPr lang="en-US" sz="2400" b="0" i="1" baseline="30000" dirty="0">
                  <a:solidFill>
                    <a:srgbClr val="000000"/>
                  </a:solidFill>
                  <a:latin typeface="Calibri" pitchFamily="34" charset="0"/>
                </a:rPr>
                <a:t>w</a:t>
              </a:r>
              <a:r>
                <a:rPr lang="en-US" sz="2400" b="0" baseline="30000" dirty="0">
                  <a:solidFill>
                    <a:srgbClr val="000000"/>
                  </a:solidFill>
                  <a:latin typeface="Calibri" pitchFamily="34" charset="0"/>
                </a:rPr>
                <a:t>+1</a:t>
              </a:r>
            </a:p>
          </p:txBody>
        </p:sp>
      </p:grpSp>
      <p:sp>
        <p:nvSpPr>
          <p:cNvPr id="9222" name="Rectangle 20"/>
          <p:cNvSpPr>
            <a:spLocks noChangeArrowheads="1"/>
          </p:cNvSpPr>
          <p:nvPr/>
        </p:nvSpPr>
        <p:spPr bwMode="auto">
          <a:xfrm>
            <a:off x="5410200" y="2317750"/>
            <a:ext cx="1745413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30000"/>
              </a:spcBef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UAdd</a:t>
            </a:r>
            <a:r>
              <a:rPr lang="en-US" sz="2400" baseline="-25000" dirty="0">
                <a:solidFill>
                  <a:srgbClr val="000000"/>
                </a:solidFill>
                <a:latin typeface="Calibri" pitchFamily="34" charset="0"/>
              </a:rPr>
              <a:t>4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(</a:t>
            </a: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u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 , </a:t>
            </a: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v</a:t>
            </a: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9223" name="Rectangle 21"/>
          <p:cNvSpPr>
            <a:spLocks noChangeArrowheads="1"/>
          </p:cNvSpPr>
          <p:nvPr/>
        </p:nvSpPr>
        <p:spPr bwMode="auto">
          <a:xfrm>
            <a:off x="4240213" y="5618163"/>
            <a:ext cx="344645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30000"/>
              </a:spcBef>
            </a:pP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u</a:t>
            </a:r>
          </a:p>
        </p:txBody>
      </p:sp>
      <p:sp>
        <p:nvSpPr>
          <p:cNvPr id="9224" name="Rectangle 22"/>
          <p:cNvSpPr>
            <a:spLocks noChangeArrowheads="1"/>
          </p:cNvSpPr>
          <p:nvPr/>
        </p:nvSpPr>
        <p:spPr bwMode="auto">
          <a:xfrm>
            <a:off x="7764463" y="4932363"/>
            <a:ext cx="327012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30000"/>
              </a:spcBef>
            </a:pPr>
            <a:r>
              <a:rPr lang="en-US" sz="2400" i="1" dirty="0">
                <a:solidFill>
                  <a:srgbClr val="000000"/>
                </a:solidFill>
                <a:latin typeface="Calibri" pitchFamily="34" charset="0"/>
              </a:rPr>
              <a:t>v</a:t>
            </a:r>
          </a:p>
        </p:txBody>
      </p:sp>
      <p:sp>
        <p:nvSpPr>
          <p:cNvPr id="9225" name="Rectangle 23"/>
          <p:cNvSpPr>
            <a:spLocks noChangeArrowheads="1"/>
          </p:cNvSpPr>
          <p:nvPr/>
        </p:nvSpPr>
        <p:spPr bwMode="auto">
          <a:xfrm>
            <a:off x="442913" y="3438525"/>
            <a:ext cx="1378838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True Sum</a:t>
            </a:r>
          </a:p>
        </p:txBody>
      </p:sp>
      <p:sp>
        <p:nvSpPr>
          <p:cNvPr id="9226" name="Rectangle 24"/>
          <p:cNvSpPr>
            <a:spLocks noChangeArrowheads="1"/>
          </p:cNvSpPr>
          <p:nvPr/>
        </p:nvSpPr>
        <p:spPr bwMode="auto">
          <a:xfrm>
            <a:off x="1662113" y="5343525"/>
            <a:ext cx="1913984" cy="4591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400" dirty="0">
                <a:solidFill>
                  <a:srgbClr val="000000"/>
                </a:solidFill>
                <a:latin typeface="Calibri" pitchFamily="34" charset="0"/>
              </a:rPr>
              <a:t>Modular Sum</a:t>
            </a:r>
          </a:p>
        </p:txBody>
      </p:sp>
      <p:sp>
        <p:nvSpPr>
          <p:cNvPr id="9227" name="Text Box 25"/>
          <p:cNvSpPr txBox="1">
            <a:spLocks noChangeArrowheads="1"/>
          </p:cNvSpPr>
          <p:nvPr/>
        </p:nvSpPr>
        <p:spPr bwMode="auto">
          <a:xfrm>
            <a:off x="1524000" y="3917950"/>
            <a:ext cx="98583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b="0" dirty="0">
                <a:solidFill>
                  <a:srgbClr val="000000"/>
                </a:solidFill>
                <a:latin typeface="Calibri" pitchFamily="34" charset="0"/>
              </a:rPr>
              <a:t>Overflow</a:t>
            </a:r>
          </a:p>
        </p:txBody>
      </p:sp>
      <p:sp>
        <p:nvSpPr>
          <p:cNvPr id="9228" name="Text Box 26"/>
          <p:cNvSpPr txBox="1">
            <a:spLocks noChangeArrowheads="1"/>
          </p:cNvSpPr>
          <p:nvPr/>
        </p:nvSpPr>
        <p:spPr bwMode="auto">
          <a:xfrm>
            <a:off x="6477000" y="1631950"/>
            <a:ext cx="974241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Overflow</a:t>
            </a:r>
          </a:p>
        </p:txBody>
      </p:sp>
      <p:sp>
        <p:nvSpPr>
          <p:cNvPr id="9229" name="Line 27"/>
          <p:cNvSpPr>
            <a:spLocks noChangeShapeType="1"/>
          </p:cNvSpPr>
          <p:nvPr/>
        </p:nvSpPr>
        <p:spPr bwMode="auto">
          <a:xfrm>
            <a:off x="7010400" y="2089150"/>
            <a:ext cx="381000" cy="1295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pPr algn="l">
              <a:lnSpc>
                <a:spcPct val="100000"/>
              </a:lnSpc>
            </a:pPr>
            <a:endParaRPr lang="en-US" sz="2400">
              <a:solidFill>
                <a:srgbClr val="000000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6071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te21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white21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non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white21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hite21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hite21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Settings\mmm\Application Data\Microsoft\Templates\white212.pot</Template>
  <TotalTime>35791</TotalTime>
  <Pages>35</Pages>
  <Words>1960</Words>
  <Application>Microsoft Office PowerPoint</Application>
  <PresentationFormat>Letter Paper (8.5x11 in)</PresentationFormat>
  <Paragraphs>664</Paragraphs>
  <Slides>35</Slides>
  <Notes>19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35</vt:i4>
      </vt:variant>
    </vt:vector>
  </HeadingPairs>
  <TitlesOfParts>
    <vt:vector size="45" baseType="lpstr">
      <vt:lpstr>Helvetica</vt:lpstr>
      <vt:lpstr>Arial</vt:lpstr>
      <vt:lpstr>Wingdings</vt:lpstr>
      <vt:lpstr>Times New Roman</vt:lpstr>
      <vt:lpstr>Century Gothic</vt:lpstr>
      <vt:lpstr>Courier New</vt:lpstr>
      <vt:lpstr>white212</vt:lpstr>
      <vt:lpstr>Equation</vt:lpstr>
      <vt:lpstr>Chart</vt:lpstr>
      <vt:lpstr>Document</vt:lpstr>
      <vt:lpstr>Lecture 2 Integers               </vt:lpstr>
      <vt:lpstr>Overview</vt:lpstr>
      <vt:lpstr>Review – Values represented by int Representations</vt:lpstr>
      <vt:lpstr>Sign Extension</vt:lpstr>
      <vt:lpstr>Sign Extension Example</vt:lpstr>
      <vt:lpstr>Summary: Expanding, Truncating: Basic Rules</vt:lpstr>
      <vt:lpstr>Unsigned Addition</vt:lpstr>
      <vt:lpstr>Visualizing (Mathematical) Integer Addition</vt:lpstr>
      <vt:lpstr>Visualizing Unsigned Addition</vt:lpstr>
      <vt:lpstr>Two’s Complement Addition</vt:lpstr>
      <vt:lpstr>TAdd Overflow</vt:lpstr>
      <vt:lpstr>Visualizing 2’s Complement Addition</vt:lpstr>
      <vt:lpstr>Multiplication</vt:lpstr>
      <vt:lpstr>Unsigned Multiplication in C</vt:lpstr>
      <vt:lpstr>Signed Multiplication in C</vt:lpstr>
      <vt:lpstr>Power-of-2 Multiply with Shift</vt:lpstr>
      <vt:lpstr>Unsigned Power-of-2 Divide with Shift</vt:lpstr>
      <vt:lpstr>Arithmetic: Basic Rules</vt:lpstr>
      <vt:lpstr>Why Should I Use Unsigned?</vt:lpstr>
      <vt:lpstr>Counting Down with Unsigned</vt:lpstr>
      <vt:lpstr>Why Should I Use Unsigned? (cont.)</vt:lpstr>
      <vt:lpstr>Byte-Oriented Memory Organization</vt:lpstr>
      <vt:lpstr>Machine Words</vt:lpstr>
      <vt:lpstr>Word-Oriented Memory Organization</vt:lpstr>
      <vt:lpstr>Example Data Representations</vt:lpstr>
      <vt:lpstr>Byte Ordering</vt:lpstr>
      <vt:lpstr>Byte Ordering Example</vt:lpstr>
      <vt:lpstr>Representing Integers</vt:lpstr>
      <vt:lpstr>Examining Data Representations</vt:lpstr>
      <vt:lpstr>show_bytes Execution Example</vt:lpstr>
      <vt:lpstr>Representing Pointers</vt:lpstr>
      <vt:lpstr>Representing Strings</vt:lpstr>
      <vt:lpstr>Integer C Puzzles</vt:lpstr>
      <vt:lpstr>Application of Boolean Algebra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CSCE 212 Computer Architecture</dc:title>
  <dc:creator>Manton Matthews</dc:creator>
  <cp:lastModifiedBy>mmm</cp:lastModifiedBy>
  <cp:revision>250</cp:revision>
  <cp:lastPrinted>2017-01-26T17:18:15Z</cp:lastPrinted>
  <dcterms:created xsi:type="dcterms:W3CDTF">1998-08-11T09:19:24Z</dcterms:created>
  <dcterms:modified xsi:type="dcterms:W3CDTF">2018-01-18T13:21:14Z</dcterms:modified>
</cp:coreProperties>
</file>