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  <p:sldMasterId id="2147483663" r:id="rId2"/>
  </p:sldMasterIdLst>
  <p:notesMasterIdLst>
    <p:notesMasterId r:id="rId61"/>
  </p:notesMasterIdLst>
  <p:handoutMasterIdLst>
    <p:handoutMasterId r:id="rId62"/>
  </p:handoutMasterIdLst>
  <p:sldIdLst>
    <p:sldId id="453" r:id="rId3"/>
    <p:sldId id="456" r:id="rId4"/>
    <p:sldId id="457" r:id="rId5"/>
    <p:sldId id="458" r:id="rId6"/>
    <p:sldId id="522" r:id="rId7"/>
    <p:sldId id="511" r:id="rId8"/>
    <p:sldId id="512" r:id="rId9"/>
    <p:sldId id="513" r:id="rId10"/>
    <p:sldId id="514" r:id="rId11"/>
    <p:sldId id="515" r:id="rId12"/>
    <p:sldId id="516" r:id="rId13"/>
    <p:sldId id="517" r:id="rId14"/>
    <p:sldId id="518" r:id="rId15"/>
    <p:sldId id="519" r:id="rId16"/>
    <p:sldId id="520" r:id="rId17"/>
    <p:sldId id="521" r:id="rId18"/>
    <p:sldId id="459" r:id="rId19"/>
    <p:sldId id="460" r:id="rId20"/>
    <p:sldId id="461" r:id="rId21"/>
    <p:sldId id="462" r:id="rId22"/>
    <p:sldId id="463" r:id="rId23"/>
    <p:sldId id="464" r:id="rId24"/>
    <p:sldId id="465" r:id="rId25"/>
    <p:sldId id="466" r:id="rId26"/>
    <p:sldId id="467" r:id="rId27"/>
    <p:sldId id="478" r:id="rId28"/>
    <p:sldId id="479" r:id="rId29"/>
    <p:sldId id="480" r:id="rId30"/>
    <p:sldId id="481" r:id="rId31"/>
    <p:sldId id="482" r:id="rId32"/>
    <p:sldId id="483" r:id="rId33"/>
    <p:sldId id="484" r:id="rId34"/>
    <p:sldId id="485" r:id="rId35"/>
    <p:sldId id="486" r:id="rId36"/>
    <p:sldId id="487" r:id="rId37"/>
    <p:sldId id="488" r:id="rId38"/>
    <p:sldId id="489" r:id="rId39"/>
    <p:sldId id="490" r:id="rId40"/>
    <p:sldId id="491" r:id="rId41"/>
    <p:sldId id="492" r:id="rId42"/>
    <p:sldId id="493" r:id="rId43"/>
    <p:sldId id="494" r:id="rId44"/>
    <p:sldId id="495" r:id="rId45"/>
    <p:sldId id="496" r:id="rId46"/>
    <p:sldId id="497" r:id="rId47"/>
    <p:sldId id="498" r:id="rId48"/>
    <p:sldId id="499" r:id="rId49"/>
    <p:sldId id="500" r:id="rId50"/>
    <p:sldId id="501" r:id="rId51"/>
    <p:sldId id="502" r:id="rId52"/>
    <p:sldId id="503" r:id="rId53"/>
    <p:sldId id="504" r:id="rId54"/>
    <p:sldId id="505" r:id="rId55"/>
    <p:sldId id="506" r:id="rId56"/>
    <p:sldId id="507" r:id="rId57"/>
    <p:sldId id="508" r:id="rId58"/>
    <p:sldId id="509" r:id="rId59"/>
    <p:sldId id="510" r:id="rId60"/>
  </p:sldIdLst>
  <p:sldSz cx="9144000" cy="6858000" type="letter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66" d="100"/>
          <a:sy n="66" d="100"/>
        </p:scale>
        <p:origin x="280" y="52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354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8"/>
        <p:guide pos="29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4" Type="http://schemas.openxmlformats.org/officeDocument/2006/relationships/slide" Target="slides/slide2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droh:Google%20Drive:ics3:mountains:corei7mountain4x4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45"/>
      <c:rAngAx val="0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8498920968212"/>
          <c:y val="2.8386075383512899E-2"/>
          <c:w val="0.69976389617964396"/>
          <c:h val="0.921287118521949"/>
        </c:manualLayout>
      </c:layout>
      <c:surface3DChart>
        <c:wireframe val="0"/>
        <c:ser>
          <c:idx val="0"/>
          <c:order val="0"/>
          <c:tx>
            <c:strRef>
              <c:f>data!$A$2</c:f>
              <c:strCache>
                <c:ptCount val="1"/>
                <c:pt idx="0">
                  <c:v>128m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data!$B$2:$M$2</c:f>
              <c:numCache>
                <c:formatCode>General</c:formatCode>
                <c:ptCount val="12"/>
                <c:pt idx="0">
                  <c:v>8350</c:v>
                </c:pt>
                <c:pt idx="1">
                  <c:v>4750</c:v>
                </c:pt>
                <c:pt idx="2">
                  <c:v>3096</c:v>
                </c:pt>
                <c:pt idx="3">
                  <c:v>2286</c:v>
                </c:pt>
                <c:pt idx="4">
                  <c:v>1817</c:v>
                </c:pt>
                <c:pt idx="5">
                  <c:v>1512</c:v>
                </c:pt>
                <c:pt idx="6">
                  <c:v>1293</c:v>
                </c:pt>
                <c:pt idx="7">
                  <c:v>1131</c:v>
                </c:pt>
                <c:pt idx="8">
                  <c:v>1055</c:v>
                </c:pt>
                <c:pt idx="9">
                  <c:v>995</c:v>
                </c:pt>
                <c:pt idx="10">
                  <c:v>945</c:v>
                </c:pt>
                <c:pt idx="11">
                  <c:v>900</c:v>
                </c:pt>
              </c:numCache>
            </c:numRef>
          </c:val>
        </c:ser>
        <c:ser>
          <c:idx val="1"/>
          <c:order val="1"/>
          <c:tx>
            <c:strRef>
              <c:f>data!$A$3</c:f>
              <c:strCache>
                <c:ptCount val="1"/>
                <c:pt idx="0">
                  <c:v>64m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data!$B$3:$M$3</c:f>
              <c:numCache>
                <c:formatCode>General</c:formatCode>
                <c:ptCount val="12"/>
                <c:pt idx="0">
                  <c:v>8352</c:v>
                </c:pt>
                <c:pt idx="1">
                  <c:v>4750</c:v>
                </c:pt>
                <c:pt idx="2">
                  <c:v>3092</c:v>
                </c:pt>
                <c:pt idx="3">
                  <c:v>2287</c:v>
                </c:pt>
                <c:pt idx="4">
                  <c:v>1816</c:v>
                </c:pt>
                <c:pt idx="5">
                  <c:v>1510</c:v>
                </c:pt>
                <c:pt idx="6">
                  <c:v>1291</c:v>
                </c:pt>
                <c:pt idx="7">
                  <c:v>1129</c:v>
                </c:pt>
                <c:pt idx="8">
                  <c:v>1051</c:v>
                </c:pt>
                <c:pt idx="9">
                  <c:v>989</c:v>
                </c:pt>
                <c:pt idx="10">
                  <c:v>938</c:v>
                </c:pt>
                <c:pt idx="11">
                  <c:v>894</c:v>
                </c:pt>
              </c:numCache>
            </c:numRef>
          </c:val>
        </c:ser>
        <c:ser>
          <c:idx val="2"/>
          <c:order val="2"/>
          <c:tx>
            <c:strRef>
              <c:f>data!$A$4</c:f>
              <c:strCache>
                <c:ptCount val="1"/>
                <c:pt idx="0">
                  <c:v>32m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data!$B$4:$M$4</c:f>
              <c:numCache>
                <c:formatCode>General</c:formatCode>
                <c:ptCount val="12"/>
                <c:pt idx="0">
                  <c:v>8406</c:v>
                </c:pt>
                <c:pt idx="1">
                  <c:v>4787</c:v>
                </c:pt>
                <c:pt idx="2">
                  <c:v>3098</c:v>
                </c:pt>
                <c:pt idx="3">
                  <c:v>2289</c:v>
                </c:pt>
                <c:pt idx="4">
                  <c:v>1823</c:v>
                </c:pt>
                <c:pt idx="5">
                  <c:v>1512</c:v>
                </c:pt>
                <c:pt idx="6">
                  <c:v>1295</c:v>
                </c:pt>
                <c:pt idx="7">
                  <c:v>1133</c:v>
                </c:pt>
                <c:pt idx="8">
                  <c:v>1052</c:v>
                </c:pt>
                <c:pt idx="9">
                  <c:v>989</c:v>
                </c:pt>
                <c:pt idx="10">
                  <c:v>938</c:v>
                </c:pt>
                <c:pt idx="11">
                  <c:v>892</c:v>
                </c:pt>
              </c:numCache>
            </c:numRef>
          </c:val>
        </c:ser>
        <c:ser>
          <c:idx val="3"/>
          <c:order val="3"/>
          <c:tx>
            <c:strRef>
              <c:f>data!$A$5</c:f>
              <c:strCache>
                <c:ptCount val="1"/>
                <c:pt idx="0">
                  <c:v>16m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data!$B$5:$M$5</c:f>
              <c:numCache>
                <c:formatCode>General</c:formatCode>
                <c:ptCount val="12"/>
                <c:pt idx="0">
                  <c:v>8556</c:v>
                </c:pt>
                <c:pt idx="1">
                  <c:v>4990</c:v>
                </c:pt>
                <c:pt idx="2">
                  <c:v>3204</c:v>
                </c:pt>
                <c:pt idx="3">
                  <c:v>2376</c:v>
                </c:pt>
                <c:pt idx="4">
                  <c:v>1891</c:v>
                </c:pt>
                <c:pt idx="5">
                  <c:v>1579</c:v>
                </c:pt>
                <c:pt idx="6">
                  <c:v>1356</c:v>
                </c:pt>
                <c:pt idx="7">
                  <c:v>1198</c:v>
                </c:pt>
                <c:pt idx="8">
                  <c:v>1127</c:v>
                </c:pt>
                <c:pt idx="9">
                  <c:v>1070</c:v>
                </c:pt>
                <c:pt idx="10">
                  <c:v>1028</c:v>
                </c:pt>
                <c:pt idx="11">
                  <c:v>994</c:v>
                </c:pt>
              </c:numCache>
            </c:numRef>
          </c:val>
        </c:ser>
        <c:ser>
          <c:idx val="4"/>
          <c:order val="4"/>
          <c:tx>
            <c:strRef>
              <c:f>data!$A$6</c:f>
              <c:strCache>
                <c:ptCount val="1"/>
                <c:pt idx="0">
                  <c:v>8m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data!$B$6:$M$6</c:f>
              <c:numCache>
                <c:formatCode>General</c:formatCode>
                <c:ptCount val="12"/>
                <c:pt idx="0">
                  <c:v>8998</c:v>
                </c:pt>
                <c:pt idx="1">
                  <c:v>5447</c:v>
                </c:pt>
                <c:pt idx="2">
                  <c:v>3570</c:v>
                </c:pt>
                <c:pt idx="3">
                  <c:v>2643</c:v>
                </c:pt>
                <c:pt idx="4">
                  <c:v>2104</c:v>
                </c:pt>
                <c:pt idx="5">
                  <c:v>1743</c:v>
                </c:pt>
                <c:pt idx="6">
                  <c:v>1477</c:v>
                </c:pt>
                <c:pt idx="7">
                  <c:v>1300</c:v>
                </c:pt>
                <c:pt idx="8">
                  <c:v>1217</c:v>
                </c:pt>
                <c:pt idx="9">
                  <c:v>1158</c:v>
                </c:pt>
                <c:pt idx="10">
                  <c:v>1128</c:v>
                </c:pt>
                <c:pt idx="11">
                  <c:v>1096</c:v>
                </c:pt>
              </c:numCache>
            </c:numRef>
          </c:val>
        </c:ser>
        <c:ser>
          <c:idx val="5"/>
          <c:order val="5"/>
          <c:tx>
            <c:strRef>
              <c:f>data!$A$7</c:f>
              <c:strCache>
                <c:ptCount val="1"/>
                <c:pt idx="0">
                  <c:v>4m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data!$B$7:$M$7</c:f>
              <c:numCache>
                <c:formatCode>General</c:formatCode>
                <c:ptCount val="12"/>
                <c:pt idx="0">
                  <c:v>11494</c:v>
                </c:pt>
                <c:pt idx="1">
                  <c:v>7921</c:v>
                </c:pt>
                <c:pt idx="2">
                  <c:v>5664</c:v>
                </c:pt>
                <c:pt idx="3">
                  <c:v>4319</c:v>
                </c:pt>
                <c:pt idx="4">
                  <c:v>3524</c:v>
                </c:pt>
                <c:pt idx="5">
                  <c:v>2991</c:v>
                </c:pt>
                <c:pt idx="6">
                  <c:v>2592</c:v>
                </c:pt>
                <c:pt idx="7">
                  <c:v>2298</c:v>
                </c:pt>
                <c:pt idx="8">
                  <c:v>2208</c:v>
                </c:pt>
                <c:pt idx="9">
                  <c:v>2148</c:v>
                </c:pt>
                <c:pt idx="10">
                  <c:v>2117</c:v>
                </c:pt>
                <c:pt idx="11">
                  <c:v>2077</c:v>
                </c:pt>
              </c:numCache>
            </c:numRef>
          </c:val>
        </c:ser>
        <c:ser>
          <c:idx val="6"/>
          <c:order val="6"/>
          <c:tx>
            <c:strRef>
              <c:f>data!$A$8</c:f>
              <c:strCache>
                <c:ptCount val="1"/>
                <c:pt idx="0">
                  <c:v>2m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data!$B$8:$M$8</c:f>
              <c:numCache>
                <c:formatCode>General</c:formatCode>
                <c:ptCount val="12"/>
                <c:pt idx="0">
                  <c:v>12297</c:v>
                </c:pt>
                <c:pt idx="1">
                  <c:v>8417</c:v>
                </c:pt>
                <c:pt idx="2">
                  <c:v>5940</c:v>
                </c:pt>
                <c:pt idx="3">
                  <c:v>4573</c:v>
                </c:pt>
                <c:pt idx="4">
                  <c:v>3734</c:v>
                </c:pt>
                <c:pt idx="5">
                  <c:v>3174</c:v>
                </c:pt>
                <c:pt idx="6">
                  <c:v>2763</c:v>
                </c:pt>
                <c:pt idx="7">
                  <c:v>2446</c:v>
                </c:pt>
                <c:pt idx="8">
                  <c:v>2349</c:v>
                </c:pt>
                <c:pt idx="9">
                  <c:v>2272</c:v>
                </c:pt>
                <c:pt idx="10">
                  <c:v>2213</c:v>
                </c:pt>
                <c:pt idx="11">
                  <c:v>2160</c:v>
                </c:pt>
              </c:numCache>
            </c:numRef>
          </c:val>
        </c:ser>
        <c:ser>
          <c:idx val="7"/>
          <c:order val="7"/>
          <c:tx>
            <c:strRef>
              <c:f>data!$A$9</c:f>
              <c:strCache>
                <c:ptCount val="1"/>
                <c:pt idx="0">
                  <c:v>1024k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data!$B$9:$M$9</c:f>
              <c:numCache>
                <c:formatCode>General</c:formatCode>
                <c:ptCount val="12"/>
                <c:pt idx="0">
                  <c:v>12422</c:v>
                </c:pt>
                <c:pt idx="1">
                  <c:v>8398</c:v>
                </c:pt>
                <c:pt idx="2">
                  <c:v>5971</c:v>
                </c:pt>
                <c:pt idx="3">
                  <c:v>4569</c:v>
                </c:pt>
                <c:pt idx="4">
                  <c:v>3740</c:v>
                </c:pt>
                <c:pt idx="5">
                  <c:v>3172</c:v>
                </c:pt>
                <c:pt idx="6">
                  <c:v>2756</c:v>
                </c:pt>
                <c:pt idx="7">
                  <c:v>2446</c:v>
                </c:pt>
                <c:pt idx="8">
                  <c:v>2351</c:v>
                </c:pt>
                <c:pt idx="9">
                  <c:v>2271</c:v>
                </c:pt>
                <c:pt idx="10">
                  <c:v>2209</c:v>
                </c:pt>
                <c:pt idx="11">
                  <c:v>2162</c:v>
                </c:pt>
              </c:numCache>
            </c:numRef>
          </c:val>
        </c:ser>
        <c:ser>
          <c:idx val="8"/>
          <c:order val="8"/>
          <c:tx>
            <c:strRef>
              <c:f>data!$A$10</c:f>
              <c:strCache>
                <c:ptCount val="1"/>
                <c:pt idx="0">
                  <c:v>512k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data!$B$10:$M$10</c:f>
              <c:numCache>
                <c:formatCode>General</c:formatCode>
                <c:ptCount val="12"/>
                <c:pt idx="0">
                  <c:v>12432</c:v>
                </c:pt>
                <c:pt idx="1">
                  <c:v>8472</c:v>
                </c:pt>
                <c:pt idx="2">
                  <c:v>5950</c:v>
                </c:pt>
                <c:pt idx="3">
                  <c:v>4573</c:v>
                </c:pt>
                <c:pt idx="4">
                  <c:v>3726</c:v>
                </c:pt>
                <c:pt idx="5">
                  <c:v>3165</c:v>
                </c:pt>
                <c:pt idx="6">
                  <c:v>2758</c:v>
                </c:pt>
                <c:pt idx="7">
                  <c:v>2447</c:v>
                </c:pt>
                <c:pt idx="8">
                  <c:v>2341</c:v>
                </c:pt>
                <c:pt idx="9">
                  <c:v>2267</c:v>
                </c:pt>
                <c:pt idx="10">
                  <c:v>2210</c:v>
                </c:pt>
                <c:pt idx="11">
                  <c:v>2162</c:v>
                </c:pt>
              </c:numCache>
            </c:numRef>
          </c:val>
        </c:ser>
        <c:ser>
          <c:idx val="9"/>
          <c:order val="9"/>
          <c:tx>
            <c:strRef>
              <c:f>data!$A$11</c:f>
              <c:strCache>
                <c:ptCount val="1"/>
                <c:pt idx="0">
                  <c:v>256k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data!$B$11:$M$11</c:f>
              <c:numCache>
                <c:formatCode>General</c:formatCode>
                <c:ptCount val="12"/>
                <c:pt idx="0">
                  <c:v>12564</c:v>
                </c:pt>
                <c:pt idx="1">
                  <c:v>10037</c:v>
                </c:pt>
                <c:pt idx="2">
                  <c:v>8679</c:v>
                </c:pt>
                <c:pt idx="3">
                  <c:v>7175</c:v>
                </c:pt>
                <c:pt idx="4">
                  <c:v>5915</c:v>
                </c:pt>
                <c:pt idx="5">
                  <c:v>5022</c:v>
                </c:pt>
                <c:pt idx="6">
                  <c:v>4345</c:v>
                </c:pt>
                <c:pt idx="7">
                  <c:v>3856</c:v>
                </c:pt>
                <c:pt idx="8">
                  <c:v>3895</c:v>
                </c:pt>
                <c:pt idx="9">
                  <c:v>3981</c:v>
                </c:pt>
                <c:pt idx="10">
                  <c:v>4001</c:v>
                </c:pt>
                <c:pt idx="11">
                  <c:v>4404</c:v>
                </c:pt>
              </c:numCache>
            </c:numRef>
          </c:val>
        </c:ser>
        <c:ser>
          <c:idx val="10"/>
          <c:order val="10"/>
          <c:tx>
            <c:strRef>
              <c:f>data!$A$12</c:f>
              <c:strCache>
                <c:ptCount val="1"/>
                <c:pt idx="0">
                  <c:v>128k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data!$B$12:$M$12</c:f>
              <c:numCache>
                <c:formatCode>General</c:formatCode>
                <c:ptCount val="12"/>
                <c:pt idx="0">
                  <c:v>12711</c:v>
                </c:pt>
                <c:pt idx="1">
                  <c:v>10750</c:v>
                </c:pt>
                <c:pt idx="2">
                  <c:v>10271</c:v>
                </c:pt>
                <c:pt idx="3">
                  <c:v>8649</c:v>
                </c:pt>
                <c:pt idx="4">
                  <c:v>7525</c:v>
                </c:pt>
                <c:pt idx="5">
                  <c:v>6374</c:v>
                </c:pt>
                <c:pt idx="6">
                  <c:v>5482</c:v>
                </c:pt>
                <c:pt idx="7">
                  <c:v>4854</c:v>
                </c:pt>
                <c:pt idx="8">
                  <c:v>4901</c:v>
                </c:pt>
                <c:pt idx="9">
                  <c:v>4933</c:v>
                </c:pt>
                <c:pt idx="10">
                  <c:v>4917</c:v>
                </c:pt>
                <c:pt idx="11">
                  <c:v>4924</c:v>
                </c:pt>
              </c:numCache>
            </c:numRef>
          </c:val>
        </c:ser>
        <c:ser>
          <c:idx val="11"/>
          <c:order val="11"/>
          <c:tx>
            <c:strRef>
              <c:f>data!$A$13</c:f>
              <c:strCache>
                <c:ptCount val="1"/>
                <c:pt idx="0">
                  <c:v>64k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data!$B$13:$M$13</c:f>
              <c:numCache>
                <c:formatCode>General</c:formatCode>
                <c:ptCount val="12"/>
                <c:pt idx="0">
                  <c:v>12687</c:v>
                </c:pt>
                <c:pt idx="1">
                  <c:v>10689</c:v>
                </c:pt>
                <c:pt idx="2">
                  <c:v>10208</c:v>
                </c:pt>
                <c:pt idx="3">
                  <c:v>8768</c:v>
                </c:pt>
                <c:pt idx="4">
                  <c:v>7570</c:v>
                </c:pt>
                <c:pt idx="5">
                  <c:v>6352</c:v>
                </c:pt>
                <c:pt idx="6">
                  <c:v>5460</c:v>
                </c:pt>
                <c:pt idx="7">
                  <c:v>4830</c:v>
                </c:pt>
                <c:pt idx="8">
                  <c:v>4885</c:v>
                </c:pt>
                <c:pt idx="9">
                  <c:v>4885</c:v>
                </c:pt>
                <c:pt idx="10">
                  <c:v>4823</c:v>
                </c:pt>
                <c:pt idx="11">
                  <c:v>4868</c:v>
                </c:pt>
              </c:numCache>
            </c:numRef>
          </c:val>
        </c:ser>
        <c:ser>
          <c:idx val="12"/>
          <c:order val="12"/>
          <c:tx>
            <c:strRef>
              <c:f>data!$A$14</c:f>
              <c:strCache>
                <c:ptCount val="1"/>
                <c:pt idx="0">
                  <c:v>32k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data!$B$14:$M$14</c:f>
              <c:numCache>
                <c:formatCode>General</c:formatCode>
                <c:ptCount val="12"/>
                <c:pt idx="0">
                  <c:v>14101</c:v>
                </c:pt>
                <c:pt idx="1">
                  <c:v>13686</c:v>
                </c:pt>
                <c:pt idx="2">
                  <c:v>13524</c:v>
                </c:pt>
                <c:pt idx="3">
                  <c:v>13092</c:v>
                </c:pt>
                <c:pt idx="4">
                  <c:v>13144</c:v>
                </c:pt>
                <c:pt idx="5">
                  <c:v>12771</c:v>
                </c:pt>
                <c:pt idx="6">
                  <c:v>12783</c:v>
                </c:pt>
                <c:pt idx="7">
                  <c:v>12466</c:v>
                </c:pt>
                <c:pt idx="8">
                  <c:v>12230</c:v>
                </c:pt>
                <c:pt idx="9">
                  <c:v>12716</c:v>
                </c:pt>
                <c:pt idx="10">
                  <c:v>12238</c:v>
                </c:pt>
                <c:pt idx="11">
                  <c:v>12409</c:v>
                </c:pt>
              </c:numCache>
            </c:numRef>
          </c:val>
        </c:ser>
        <c:ser>
          <c:idx val="13"/>
          <c:order val="13"/>
          <c:tx>
            <c:strRef>
              <c:f>data!$A$15</c:f>
              <c:strCache>
                <c:ptCount val="1"/>
                <c:pt idx="0">
                  <c:v>16k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data!$B$15:$M$15</c:f>
              <c:numCache>
                <c:formatCode>General</c:formatCode>
                <c:ptCount val="12"/>
                <c:pt idx="0">
                  <c:v>13958</c:v>
                </c:pt>
                <c:pt idx="1">
                  <c:v>13986</c:v>
                </c:pt>
                <c:pt idx="2">
                  <c:v>13366</c:v>
                </c:pt>
                <c:pt idx="3">
                  <c:v>13033</c:v>
                </c:pt>
                <c:pt idx="4">
                  <c:v>12835</c:v>
                </c:pt>
                <c:pt idx="5">
                  <c:v>12409</c:v>
                </c:pt>
                <c:pt idx="6">
                  <c:v>11784</c:v>
                </c:pt>
                <c:pt idx="7">
                  <c:v>10833</c:v>
                </c:pt>
                <c:pt idx="8">
                  <c:v>10414</c:v>
                </c:pt>
                <c:pt idx="9">
                  <c:v>11543</c:v>
                </c:pt>
                <c:pt idx="10">
                  <c:v>10857</c:v>
                </c:pt>
                <c:pt idx="11">
                  <c:v>10129</c:v>
                </c:pt>
              </c:numCache>
            </c:numRef>
          </c:val>
        </c:ser>
        <c:bandFmts/>
        <c:axId val="390472624"/>
        <c:axId val="390473184"/>
        <c:axId val="46571232"/>
      </c:surface3DChart>
      <c:catAx>
        <c:axId val="3904726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13657770709015099"/>
              <c:y val="0.84909405264439197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 rot="0" vert="horz" anchor="b" anchorCtr="1"/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390473184"/>
        <c:crosses val="autoZero"/>
        <c:auto val="1"/>
        <c:lblAlgn val="ctr"/>
        <c:lblOffset val="100"/>
        <c:noMultiLvlLbl val="0"/>
      </c:catAx>
      <c:valAx>
        <c:axId val="390473184"/>
        <c:scaling>
          <c:orientation val="minMax"/>
          <c:max val="170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Read throughput (MB/s)</a:t>
                </a:r>
              </a:p>
              <a:p>
                <a:pPr>
                  <a:defRPr sz="1200">
                    <a:latin typeface="Arial"/>
                  </a:defRPr>
                </a:pPr>
                <a:endParaRPr lang="en-US" sz="1200">
                  <a:latin typeface="Arial"/>
                </a:endParaRPr>
              </a:p>
            </c:rich>
          </c:tx>
          <c:layout>
            <c:manualLayout>
              <c:xMode val="edge"/>
              <c:yMode val="edge"/>
              <c:x val="2.9427050902444098E-2"/>
              <c:y val="0.2617015621110019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390472624"/>
        <c:crosses val="autoZero"/>
        <c:crossBetween val="midCat"/>
        <c:majorUnit val="2000"/>
        <c:minorUnit val="500"/>
      </c:valAx>
      <c:serAx>
        <c:axId val="46571232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Size (bytes)</a:t>
                </a:r>
              </a:p>
            </c:rich>
          </c:tx>
          <c:layout>
            <c:manualLayout>
              <c:xMode val="edge"/>
              <c:yMode val="edge"/>
              <c:x val="0.64497276173811602"/>
              <c:y val="0.855644760091263"/>
            </c:manualLayout>
          </c:layout>
          <c:overlay val="0"/>
        </c:title>
        <c:majorTickMark val="out"/>
        <c:minorTickMark val="none"/>
        <c:tickLblPos val="nextTo"/>
        <c:txPr>
          <a:bodyPr rot="0" vert="horz" lIns="2">
            <a:spAutoFit/>
          </a:bodyPr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390473184"/>
        <c:crosses val="autoZero"/>
        <c:tickLblSkip val="2"/>
        <c:tickMarkSkip val="1"/>
      </c:serAx>
    </c:plotArea>
    <c:plotVisOnly val="1"/>
    <c:dispBlanksAs val="zero"/>
    <c:showDLblsOverMax val="0"/>
  </c:chart>
  <c:spPr>
    <a:ln w="9525">
      <a:noFill/>
    </a:ln>
  </c:sp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125913" y="6677025"/>
            <a:ext cx="765175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652" tIns="44624" rIns="87652" bIns="44624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smtClean="0"/>
              <a:t>Page </a:t>
            </a:r>
            <a:fld id="{6C68DC57-4001-46B1-9ACD-707315A789C8}" type="slidenum">
              <a:rPr lang="en-US" altLang="en-US" sz="1200" b="0" smtClean="0"/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smtClean="0"/>
          </a:p>
        </p:txBody>
      </p:sp>
    </p:spTree>
    <p:extLst>
      <p:ext uri="{BB962C8B-B14F-4D97-AF65-F5344CB8AC3E}">
        <p14:creationId xmlns:p14="http://schemas.microsoft.com/office/powerpoint/2010/main" val="926522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8250" y="3332163"/>
            <a:ext cx="6819900" cy="3152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840" tIns="44624" rIns="90840" bIns="446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095750" y="6677025"/>
            <a:ext cx="809625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652" tIns="44624" rIns="87652" bIns="44624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smtClean="0">
                <a:latin typeface="Century Gothic" panose="020B0502020202020204" pitchFamily="34" charset="0"/>
              </a:rPr>
              <a:t>Page </a:t>
            </a:r>
            <a:fld id="{A1BA24B1-1B93-4A2E-9A96-B4B8C0A0FB54}" type="slidenum">
              <a:rPr lang="en-US" altLang="en-US" sz="1200" b="0" smtClean="0">
                <a:latin typeface="Century Gothic" panose="020B0502020202020204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smtClean="0">
              <a:latin typeface="Century Gothic" panose="020B0502020202020204" pitchFamily="34" charset="0"/>
            </a:endParaRPr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0363" y="530225"/>
            <a:ext cx="3494087" cy="2619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4115672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Click to edit Master subtitle style</a:t>
            </a: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2672776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66499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95495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DABBF-317F-44ED-A9C6-B839410052CD}" type="datetimeFigureOut">
              <a:rPr lang="en-US"/>
              <a:pPr>
                <a:defRPr/>
              </a:pPr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33F126-0262-43AC-8657-D22EDCE566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1498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350DD-51EA-4A84-BA49-51EE74D2A9D7}" type="datetimeFigureOut">
              <a:rPr lang="en-US"/>
              <a:pPr>
                <a:defRPr/>
              </a:pPr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7999C7-D83F-48D5-97FB-051A43AD5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1543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C36CA-2F66-4771-B20C-59531598E48A}" type="datetimeFigureOut">
              <a:rPr lang="en-US"/>
              <a:pPr>
                <a:defRPr/>
              </a:pPr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44E3CC-5329-4302-AE60-A132601A03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219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7A36F-968E-4AF3-8FCC-E18A473E0403}" type="datetimeFigureOut">
              <a:rPr lang="en-US"/>
              <a:pPr>
                <a:defRPr/>
              </a:pPr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FEB715-401D-40B5-8C97-4696093BD2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05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2DAE8-D585-4489-8396-739741D9D8EE}" type="datetimeFigureOut">
              <a:rPr lang="en-US"/>
              <a:pPr>
                <a:defRPr/>
              </a:pPr>
              <a:t>1/15/2018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11A78B-8DC4-4A22-9BCE-B151CE0955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0191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11345-6EB5-47E7-A189-B91154C40DFA}" type="datetimeFigureOut">
              <a:rPr lang="en-US"/>
              <a:pPr>
                <a:defRPr/>
              </a:pPr>
              <a:t>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9BC0DC8-DF47-466C-981E-CFAEA462E5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29993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7E4CE-53F6-406E-AC4F-70D864B17872}" type="datetimeFigureOut">
              <a:rPr lang="en-US"/>
              <a:pPr>
                <a:defRPr/>
              </a:pPr>
              <a:t>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646AE9-2C9B-445E-B313-21C6AC0D47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14690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E3AE1-3EEC-4F8A-BBCB-7792C329C9F9}" type="datetimeFigureOut">
              <a:rPr lang="en-US"/>
              <a:pPr>
                <a:defRPr/>
              </a:pPr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473AF8-EC88-497A-9133-30F9786F6D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604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07387" cy="5224462"/>
          </a:xfrm>
        </p:spPr>
        <p:txBody>
          <a:bodyPr/>
          <a:lstStyle>
            <a:lvl1pPr>
              <a:buSzPct val="100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304655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F8280-97D5-440E-AA2D-88E85B3549BC}" type="datetimeFigureOut">
              <a:rPr lang="en-US"/>
              <a:pPr>
                <a:defRPr/>
              </a:pPr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E27F0C-90A1-475C-8FE4-3AC154454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425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BE7DD-8695-4085-A110-523B57D0E72F}" type="datetimeFigureOut">
              <a:rPr lang="en-US"/>
              <a:pPr>
                <a:defRPr/>
              </a:pPr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10EFF41-C026-4B29-9C30-0D9D69C614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2819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B699-C38F-4440-849E-40C46F39C531}" type="datetimeFigureOut">
              <a:rPr lang="en-US"/>
              <a:pPr>
                <a:defRPr/>
              </a:pPr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664943E-E293-4341-A883-72DB565F08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6071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402040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296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4758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9963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533257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410448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471767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– </a:t>
            </a:r>
            <a:fld id="{824746C9-B7AC-415E-B50A-0AC8E2BC382F}" type="slidenum">
              <a:rPr lang="en-US" altLang="en-US" sz="1400" b="0" smtClean="0">
                <a:solidFill>
                  <a:schemeClr val="hlink"/>
                </a:solidFill>
              </a:rPr>
              <a:pPr algn="ctr">
                <a:lnSpc>
                  <a:spcPct val="90000"/>
                </a:lnSpc>
                <a:defRPr/>
              </a:pPr>
              <a:t>‹#›</a:t>
            </a:fld>
            <a:r>
              <a:rPr lang="en-US" altLang="en-US" sz="1400" b="0" smtClean="0">
                <a:solidFill>
                  <a:schemeClr val="hlink"/>
                </a:solidFill>
              </a:rPr>
              <a:t> –</a:t>
            </a:r>
            <a:endParaRPr lang="en-US" alt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010400" y="6495578"/>
            <a:ext cx="2084856" cy="286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15" tIns="45715" rIns="45715" bIns="45715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 b="0" dirty="0">
                <a:solidFill>
                  <a:schemeClr val="hlink"/>
                </a:solidFill>
              </a:rPr>
              <a:t>CSCE 212H Spring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SzPct val="175000"/>
        <a:buFont typeface="Arial" pitchFamily="34" charset="0"/>
        <a:buChar char="•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81000" y="2286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143000"/>
            <a:ext cx="8229600" cy="498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90000"/>
              </a:lnSpc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0E31BC6-6A27-4FDA-B236-8A30EDCC38E6}" type="datetimeFigureOut">
              <a:rPr lang="en-US"/>
              <a:pPr>
                <a:defRPr/>
              </a:pPr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lnSpc>
                <a:spcPct val="90000"/>
              </a:lnSpc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CSCE 212 Spring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FDA7FCF-42B7-448A-AE61-AE31725F0F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sc.edu/~matthews/Courses/212/index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wmf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4.wmf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836738"/>
            <a:ext cx="7772400" cy="1565275"/>
          </a:xfrm>
        </p:spPr>
        <p:txBody>
          <a:bodyPr/>
          <a:lstStyle/>
          <a:p>
            <a:pPr algn="ctr" eaLnBrk="1" hangingPunct="1"/>
            <a:r>
              <a:rPr lang="en-US" altLang="en-US" sz="3400" smtClean="0"/>
              <a:t>Lecture 1</a:t>
            </a:r>
            <a:br>
              <a:rPr lang="en-US" altLang="en-US" sz="3400" smtClean="0"/>
            </a:br>
            <a:r>
              <a:rPr lang="en-US" altLang="en-US" sz="3400" smtClean="0"/>
              <a:t>Introduction to Computer Architecture</a:t>
            </a:r>
            <a:br>
              <a:rPr lang="en-US" altLang="en-US" sz="3400" smtClean="0"/>
            </a:br>
            <a:r>
              <a:rPr lang="en-US" altLang="en-US" sz="3400" smtClean="0"/>
              <a:t>              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200400"/>
            <a:ext cx="5718175" cy="2981325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Representations of Data</a:t>
            </a:r>
          </a:p>
          <a:p>
            <a:pPr lvl="1" eaLnBrk="1" hangingPunct="1">
              <a:defRPr/>
            </a:pPr>
            <a:r>
              <a:rPr lang="en-US" dirty="0" smtClean="0"/>
              <a:t>Computer Architecture</a:t>
            </a:r>
          </a:p>
          <a:p>
            <a:pPr lvl="1" eaLnBrk="1" hangingPunct="1">
              <a:defRPr/>
            </a:pPr>
            <a:r>
              <a:rPr lang="en-US" dirty="0" smtClean="0"/>
              <a:t>C Programming</a:t>
            </a:r>
          </a:p>
          <a:p>
            <a:pPr lvl="1" eaLnBrk="1" hangingPunct="1">
              <a:defRPr/>
            </a:pPr>
            <a:r>
              <a:rPr lang="en-US" dirty="0" smtClean="0"/>
              <a:t>Unsigned Integers</a:t>
            </a:r>
          </a:p>
          <a:p>
            <a:pPr lvl="1" eaLnBrk="1" hangingPunct="1">
              <a:defRPr/>
            </a:pPr>
            <a:r>
              <a:rPr lang="en-US" dirty="0" smtClean="0"/>
              <a:t>Signed magnitude</a:t>
            </a:r>
          </a:p>
          <a:p>
            <a:pPr lvl="1" eaLnBrk="1" hangingPunct="1">
              <a:defRPr/>
            </a:pPr>
            <a:r>
              <a:rPr lang="en-US" dirty="0" smtClean="0"/>
              <a:t>Two’s complement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747713" y="6500813"/>
            <a:ext cx="1901160" cy="30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anose="02070309020205020404" pitchFamily="49" charset="0"/>
              </a:rPr>
              <a:t>January </a:t>
            </a:r>
            <a:r>
              <a:rPr lang="en-US" altLang="en-US" sz="1400" smtClean="0">
                <a:latin typeface="Courier New" panose="02070309020205020404" pitchFamily="49" charset="0"/>
              </a:rPr>
              <a:t>16, 2018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82613" y="762000"/>
            <a:ext cx="8205787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CSCE 212H Computer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27" name="Rectangle 2"/>
          <p:cNvSpPr>
            <a:spLocks/>
          </p:cNvSpPr>
          <p:nvPr/>
        </p:nvSpPr>
        <p:spPr bwMode="auto">
          <a:xfrm>
            <a:off x="7772400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Memory Referencing Bug Example</a:t>
            </a:r>
          </a:p>
        </p:txBody>
      </p:sp>
      <p:sp>
        <p:nvSpPr>
          <p:cNvPr id="26629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6096000"/>
            <a:ext cx="8229600" cy="563563"/>
          </a:xfrm>
        </p:spPr>
        <p:txBody>
          <a:bodyPr lIns="38100" tIns="38100" rIns="38100" bIns="38100"/>
          <a:lstStyle/>
          <a:p>
            <a:pPr lvl="1" indent="-342900"/>
            <a:r>
              <a:rPr lang="en-US" altLang="en-US" smtClean="0"/>
              <a:t>Result is system specific</a:t>
            </a:r>
          </a:p>
        </p:txBody>
      </p:sp>
      <p:sp>
        <p:nvSpPr>
          <p:cNvPr id="18437" name="Rectangle 5"/>
          <p:cNvSpPr>
            <a:spLocks/>
          </p:cNvSpPr>
          <p:nvPr/>
        </p:nvSpPr>
        <p:spPr bwMode="auto">
          <a:xfrm>
            <a:off x="825500" y="4267200"/>
            <a:ext cx="7327900" cy="1828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>
                <a:latin typeface="Courier New" panose="02070309020205020404" pitchFamily="49" charset="0"/>
                <a:ea typeface="Zapf Dingbats"/>
                <a:cs typeface="Zapf Dingbats"/>
                <a:sym typeface="Courier New" panose="02070309020205020404" pitchFamily="49" charset="0"/>
              </a:rPr>
              <a:t>fun(0)  ➙	3.14</a:t>
            </a:r>
            <a:endParaRPr lang="en-US" altLang="en-US" sz="2400">
              <a:latin typeface="Arial Narrow" panose="020B0606020202030204" pitchFamily="34" charset="0"/>
              <a:ea typeface="Lucida Grande"/>
              <a:cs typeface="Lucida Grande"/>
              <a:sym typeface="Arial Narrow" panose="020B0606020202030204" pitchFamily="34" charset="0"/>
            </a:endParaRPr>
          </a:p>
          <a:p>
            <a:pPr algn="l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fun(1)  </a:t>
            </a:r>
            <a:r>
              <a:rPr lang="en-US" altLang="en-US">
                <a:latin typeface="Courier New" panose="02070309020205020404" pitchFamily="49" charset="0"/>
                <a:ea typeface="Zapf Dingbats"/>
                <a:cs typeface="Zapf Dingbats"/>
                <a:sym typeface="Courier New" panose="02070309020205020404" pitchFamily="49" charset="0"/>
              </a:rPr>
              <a:t>➙</a:t>
            </a:r>
            <a:r>
              <a:rPr lang="en-US" altLang="en-US">
                <a:latin typeface="Courier New" panose="02070309020205020404" pitchFamily="49" charset="0"/>
                <a:ea typeface="Monaco" pitchFamily="49" charset="0"/>
                <a:cs typeface="Monaco" pitchFamily="49" charset="0"/>
                <a:sym typeface="Courier New" panose="02070309020205020404" pitchFamily="49" charset="0"/>
              </a:rPr>
              <a:t>	3.14</a:t>
            </a:r>
            <a:endParaRPr lang="en-US" altLang="en-US" sz="2400">
              <a:latin typeface="Arial Narrow" panose="020B0606020202030204" pitchFamily="34" charset="0"/>
              <a:ea typeface="Lucida Grande"/>
              <a:cs typeface="Lucida Grande"/>
              <a:sym typeface="Arial Narrow" panose="020B0606020202030204" pitchFamily="34" charset="0"/>
            </a:endParaRPr>
          </a:p>
          <a:p>
            <a:pPr algn="l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fun(2)  </a:t>
            </a:r>
            <a:r>
              <a:rPr lang="en-US" altLang="en-US">
                <a:latin typeface="Courier New" panose="02070309020205020404" pitchFamily="49" charset="0"/>
                <a:ea typeface="Zapf Dingbats"/>
                <a:cs typeface="Zapf Dingbats"/>
                <a:sym typeface="Courier New" panose="02070309020205020404" pitchFamily="49" charset="0"/>
              </a:rPr>
              <a:t>➙</a:t>
            </a:r>
            <a:r>
              <a:rPr lang="en-US" altLang="en-US">
                <a:latin typeface="Courier New" panose="02070309020205020404" pitchFamily="49" charset="0"/>
                <a:ea typeface="Monaco" pitchFamily="49" charset="0"/>
                <a:cs typeface="Monaco" pitchFamily="49" charset="0"/>
                <a:sym typeface="Courier New" panose="02070309020205020404" pitchFamily="49" charset="0"/>
              </a:rPr>
              <a:t>	3.1399998664856</a:t>
            </a:r>
            <a:endParaRPr lang="en-US" altLang="en-US" sz="2400">
              <a:latin typeface="Arial Narrow" panose="020B0606020202030204" pitchFamily="34" charset="0"/>
              <a:ea typeface="Lucida Grande"/>
              <a:cs typeface="Lucida Grande"/>
              <a:sym typeface="Arial Narrow" panose="020B0606020202030204" pitchFamily="34" charset="0"/>
            </a:endParaRPr>
          </a:p>
          <a:p>
            <a:pPr algn="l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fun(3)  </a:t>
            </a:r>
            <a:r>
              <a:rPr lang="en-US" altLang="en-US">
                <a:latin typeface="Courier New" panose="02070309020205020404" pitchFamily="49" charset="0"/>
                <a:ea typeface="Zapf Dingbats"/>
                <a:cs typeface="Zapf Dingbats"/>
                <a:sym typeface="Courier New" panose="02070309020205020404" pitchFamily="49" charset="0"/>
              </a:rPr>
              <a:t>➙</a:t>
            </a:r>
            <a:r>
              <a:rPr lang="en-US" altLang="en-US">
                <a:latin typeface="Courier New" panose="02070309020205020404" pitchFamily="49" charset="0"/>
                <a:ea typeface="Monaco" pitchFamily="49" charset="0"/>
                <a:cs typeface="Monaco" pitchFamily="49" charset="0"/>
                <a:sym typeface="Courier New" panose="02070309020205020404" pitchFamily="49" charset="0"/>
              </a:rPr>
              <a:t>	2.00000061035156</a:t>
            </a:r>
            <a:endParaRPr lang="en-US" altLang="en-US" sz="2400">
              <a:latin typeface="Arial Narrow" panose="020B0606020202030204" pitchFamily="34" charset="0"/>
              <a:ea typeface="Lucida Grande"/>
              <a:cs typeface="Lucida Grande"/>
              <a:sym typeface="Arial Narrow" panose="020B0606020202030204" pitchFamily="34" charset="0"/>
            </a:endParaRPr>
          </a:p>
          <a:p>
            <a:pPr algn="l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fun(4)  </a:t>
            </a:r>
            <a:r>
              <a:rPr lang="en-US" altLang="en-US">
                <a:latin typeface="Courier New" panose="02070309020205020404" pitchFamily="49" charset="0"/>
                <a:ea typeface="Zapf Dingbats"/>
                <a:cs typeface="Zapf Dingbats"/>
                <a:sym typeface="Courier New" panose="02070309020205020404" pitchFamily="49" charset="0"/>
              </a:rPr>
              <a:t>➙</a:t>
            </a:r>
            <a:r>
              <a:rPr lang="en-US" altLang="en-US">
                <a:latin typeface="Courier New" panose="02070309020205020404" pitchFamily="49" charset="0"/>
                <a:ea typeface="Monaco" pitchFamily="49" charset="0"/>
                <a:cs typeface="Monaco" pitchFamily="49" charset="0"/>
                <a:sym typeface="Courier New" panose="02070309020205020404" pitchFamily="49" charset="0"/>
              </a:rPr>
              <a:t>	3.14</a:t>
            </a:r>
          </a:p>
          <a:p>
            <a:pPr algn="l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fun(6)  </a:t>
            </a:r>
            <a:r>
              <a:rPr lang="en-US" altLang="en-US">
                <a:latin typeface="Courier New" panose="02070309020205020404" pitchFamily="49" charset="0"/>
                <a:ea typeface="Zapf Dingbats"/>
                <a:cs typeface="Zapf Dingbats"/>
                <a:sym typeface="Courier New" panose="02070309020205020404" pitchFamily="49" charset="0"/>
              </a:rPr>
              <a:t>➙</a:t>
            </a:r>
            <a:r>
              <a:rPr lang="en-US" altLang="en-US">
                <a:latin typeface="Courier New" panose="02070309020205020404" pitchFamily="49" charset="0"/>
                <a:ea typeface="Monaco" pitchFamily="49" charset="0"/>
                <a:cs typeface="Monaco" pitchFamily="49" charset="0"/>
                <a:sym typeface="Courier New" panose="02070309020205020404" pitchFamily="49" charset="0"/>
              </a:rPr>
              <a:t>	</a:t>
            </a:r>
            <a:r>
              <a:rPr lang="en-US" altLang="en-US">
                <a:latin typeface="Calibri" panose="020F0502020204030204" pitchFamily="34" charset="0"/>
                <a:ea typeface="Monaco" pitchFamily="49" charset="0"/>
                <a:cs typeface="Monaco" pitchFamily="49" charset="0"/>
                <a:sym typeface="Courier New" panose="02070309020205020404" pitchFamily="49" charset="0"/>
              </a:rPr>
              <a:t>Segmentation fault</a:t>
            </a:r>
            <a:endParaRPr lang="en-US" altLang="en-US">
              <a:latin typeface="Courier New" panose="02070309020205020404" pitchFamily="49" charset="0"/>
              <a:ea typeface="Monaco" pitchFamily="49" charset="0"/>
              <a:cs typeface="Monaco" pitchFamily="49" charset="0"/>
              <a:sym typeface="Courier New" panose="02070309020205020404" pitchFamily="49" charset="0"/>
            </a:endParaRPr>
          </a:p>
        </p:txBody>
      </p:sp>
      <p:sp>
        <p:nvSpPr>
          <p:cNvPr id="26631" name="Rectangle 4"/>
          <p:cNvSpPr>
            <a:spLocks/>
          </p:cNvSpPr>
          <p:nvPr/>
        </p:nvSpPr>
        <p:spPr bwMode="auto">
          <a:xfrm>
            <a:off x="838200" y="1295400"/>
            <a:ext cx="6553200" cy="2844800"/>
          </a:xfrm>
          <a:prstGeom prst="rect">
            <a:avLst/>
          </a:prstGeom>
          <a:solidFill>
            <a:srgbClr val="F8F6D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lIns="63500" tIns="63500" rIns="63500" bIns="63500"/>
          <a:lstStyle>
            <a:lvl1pPr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typedef struct {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int a[2];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double d;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} struct_t;</a:t>
            </a:r>
          </a:p>
          <a:p>
            <a:pPr algn="l"/>
            <a:endParaRPr lang="en-US" altLang="en-US" sz="1600">
              <a:latin typeface="Courier New" panose="02070309020205020404" pitchFamily="49" charset="0"/>
              <a:ea typeface="Monaco" pitchFamily="49" charset="0"/>
              <a:cs typeface="Courier New" panose="02070309020205020404" pitchFamily="49" charset="0"/>
              <a:sym typeface="Monaco" pitchFamily="49" charset="0"/>
            </a:endParaRP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double fun(int i) {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volatile struct_t s;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s.d = 3.14;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s.a[i] = 1073741824; /* Possibly out of bounds */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return s.d;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51" name="Rectangle 2"/>
          <p:cNvSpPr>
            <a:spLocks/>
          </p:cNvSpPr>
          <p:nvPr/>
        </p:nvSpPr>
        <p:spPr bwMode="auto">
          <a:xfrm>
            <a:off x="7772400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Memory Referencing Bug Example</a:t>
            </a:r>
          </a:p>
        </p:txBody>
      </p:sp>
      <p:sp>
        <p:nvSpPr>
          <p:cNvPr id="27653" name="Rectangle 4"/>
          <p:cNvSpPr>
            <a:spLocks/>
          </p:cNvSpPr>
          <p:nvPr/>
        </p:nvSpPr>
        <p:spPr bwMode="auto">
          <a:xfrm>
            <a:off x="762000" y="1270000"/>
            <a:ext cx="2209800" cy="1320800"/>
          </a:xfrm>
          <a:prstGeom prst="rect">
            <a:avLst/>
          </a:prstGeom>
          <a:solidFill>
            <a:srgbClr val="F8F6D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lIns="63500" tIns="63500" rIns="63500" bIns="63500"/>
          <a:lstStyle>
            <a:lvl1pPr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typedef struct {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int a[2];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double d;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} struct_t;</a:t>
            </a:r>
          </a:p>
        </p:txBody>
      </p:sp>
      <p:sp>
        <p:nvSpPr>
          <p:cNvPr id="27654" name="Rectangle 5"/>
          <p:cNvSpPr>
            <a:spLocks/>
          </p:cNvSpPr>
          <p:nvPr/>
        </p:nvSpPr>
        <p:spPr bwMode="auto">
          <a:xfrm>
            <a:off x="3581400" y="1295400"/>
            <a:ext cx="4419600" cy="1371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>
                <a:latin typeface="Courier New" panose="02070309020205020404" pitchFamily="49" charset="0"/>
                <a:ea typeface="Zapf Dingbats"/>
                <a:cs typeface="Zapf Dingbats"/>
                <a:sym typeface="Courier New" panose="02070309020205020404" pitchFamily="49" charset="0"/>
              </a:rPr>
              <a:t>fun(0)  ➙	3.14</a:t>
            </a:r>
            <a:endParaRPr lang="en-US" altLang="en-US" sz="2400">
              <a:latin typeface="Arial Narrow" panose="020B0606020202030204" pitchFamily="34" charset="0"/>
              <a:ea typeface="Lucida Grande"/>
              <a:cs typeface="Lucida Grande"/>
              <a:sym typeface="Arial Narrow" panose="020B0606020202030204" pitchFamily="34" charset="0"/>
            </a:endParaRPr>
          </a:p>
          <a:p>
            <a:pPr algn="l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fun(1)  </a:t>
            </a:r>
            <a:r>
              <a:rPr lang="en-US" altLang="en-US">
                <a:latin typeface="Courier New" panose="02070309020205020404" pitchFamily="49" charset="0"/>
                <a:ea typeface="Zapf Dingbats"/>
                <a:cs typeface="Zapf Dingbats"/>
                <a:sym typeface="Courier New" panose="02070309020205020404" pitchFamily="49" charset="0"/>
              </a:rPr>
              <a:t>➙</a:t>
            </a:r>
            <a:r>
              <a:rPr lang="en-US" altLang="en-US">
                <a:latin typeface="Courier New" panose="02070309020205020404" pitchFamily="49" charset="0"/>
                <a:ea typeface="Monaco" pitchFamily="49" charset="0"/>
                <a:cs typeface="Monaco" pitchFamily="49" charset="0"/>
                <a:sym typeface="Courier New" panose="02070309020205020404" pitchFamily="49" charset="0"/>
              </a:rPr>
              <a:t>	3.14</a:t>
            </a:r>
            <a:endParaRPr lang="en-US" altLang="en-US" sz="2400">
              <a:latin typeface="Arial Narrow" panose="020B0606020202030204" pitchFamily="34" charset="0"/>
              <a:ea typeface="Lucida Grande"/>
              <a:cs typeface="Lucida Grande"/>
              <a:sym typeface="Arial Narrow" panose="020B0606020202030204" pitchFamily="34" charset="0"/>
            </a:endParaRPr>
          </a:p>
          <a:p>
            <a:pPr algn="l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fun(2)  </a:t>
            </a:r>
            <a:r>
              <a:rPr lang="en-US" altLang="en-US">
                <a:latin typeface="Courier New" panose="02070309020205020404" pitchFamily="49" charset="0"/>
                <a:ea typeface="Zapf Dingbats"/>
                <a:cs typeface="Zapf Dingbats"/>
                <a:sym typeface="Courier New" panose="02070309020205020404" pitchFamily="49" charset="0"/>
              </a:rPr>
              <a:t>➙</a:t>
            </a:r>
            <a:r>
              <a:rPr lang="en-US" altLang="en-US">
                <a:latin typeface="Courier New" panose="02070309020205020404" pitchFamily="49" charset="0"/>
                <a:ea typeface="Monaco" pitchFamily="49" charset="0"/>
                <a:cs typeface="Monaco" pitchFamily="49" charset="0"/>
                <a:sym typeface="Courier New" panose="02070309020205020404" pitchFamily="49" charset="0"/>
              </a:rPr>
              <a:t>	3.1399998664856</a:t>
            </a:r>
            <a:endParaRPr lang="en-US" altLang="en-US" sz="2400">
              <a:latin typeface="Arial Narrow" panose="020B0606020202030204" pitchFamily="34" charset="0"/>
              <a:ea typeface="Lucida Grande"/>
              <a:cs typeface="Lucida Grande"/>
              <a:sym typeface="Arial Narrow" panose="020B0606020202030204" pitchFamily="34" charset="0"/>
            </a:endParaRPr>
          </a:p>
          <a:p>
            <a:pPr algn="l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fun(3)  </a:t>
            </a:r>
            <a:r>
              <a:rPr lang="en-US" altLang="en-US">
                <a:latin typeface="Courier New" panose="02070309020205020404" pitchFamily="49" charset="0"/>
                <a:ea typeface="Zapf Dingbats"/>
                <a:cs typeface="Zapf Dingbats"/>
                <a:sym typeface="Courier New" panose="02070309020205020404" pitchFamily="49" charset="0"/>
              </a:rPr>
              <a:t>➙</a:t>
            </a:r>
            <a:r>
              <a:rPr lang="en-US" altLang="en-US">
                <a:latin typeface="Courier New" panose="02070309020205020404" pitchFamily="49" charset="0"/>
                <a:ea typeface="Monaco" pitchFamily="49" charset="0"/>
                <a:cs typeface="Monaco" pitchFamily="49" charset="0"/>
                <a:sym typeface="Courier New" panose="02070309020205020404" pitchFamily="49" charset="0"/>
              </a:rPr>
              <a:t>	2.00000061035156</a:t>
            </a:r>
            <a:endParaRPr lang="en-US" altLang="en-US" sz="2400">
              <a:latin typeface="Arial Narrow" panose="020B0606020202030204" pitchFamily="34" charset="0"/>
              <a:ea typeface="Lucida Grande"/>
              <a:cs typeface="Lucida Grande"/>
              <a:sym typeface="Arial Narrow" panose="020B0606020202030204" pitchFamily="34" charset="0"/>
            </a:endParaRPr>
          </a:p>
          <a:p>
            <a:pPr algn="l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fun(4)  </a:t>
            </a:r>
            <a:r>
              <a:rPr lang="en-US" altLang="en-US">
                <a:latin typeface="Courier New" panose="02070309020205020404" pitchFamily="49" charset="0"/>
                <a:ea typeface="Zapf Dingbats"/>
                <a:cs typeface="Zapf Dingbats"/>
                <a:sym typeface="Courier New" panose="02070309020205020404" pitchFamily="49" charset="0"/>
              </a:rPr>
              <a:t>➙</a:t>
            </a:r>
            <a:r>
              <a:rPr lang="en-US" altLang="en-US">
                <a:latin typeface="Courier New" panose="02070309020205020404" pitchFamily="49" charset="0"/>
                <a:ea typeface="Monaco" pitchFamily="49" charset="0"/>
                <a:cs typeface="Monaco" pitchFamily="49" charset="0"/>
                <a:sym typeface="Courier New" panose="02070309020205020404" pitchFamily="49" charset="0"/>
              </a:rPr>
              <a:t>	3.14</a:t>
            </a:r>
          </a:p>
          <a:p>
            <a:pPr algn="l"/>
            <a:r>
              <a:rPr lang="en-US" altLang="en-US">
                <a:latin typeface="Courier New" panose="02070309020205020404" pitchFamily="49" charset="0"/>
                <a:ea typeface="Monaco" pitchFamily="49" charset="0"/>
                <a:cs typeface="Monaco" pitchFamily="49" charset="0"/>
                <a:sym typeface="Courier New" panose="02070309020205020404" pitchFamily="49" charset="0"/>
              </a:rPr>
              <a:t>fun(6)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  </a:t>
            </a:r>
            <a:r>
              <a:rPr lang="en-US" altLang="en-US">
                <a:latin typeface="Courier New" panose="02070309020205020404" pitchFamily="49" charset="0"/>
                <a:ea typeface="Zapf Dingbats"/>
                <a:cs typeface="Zapf Dingbats"/>
                <a:sym typeface="Courier New" panose="02070309020205020404" pitchFamily="49" charset="0"/>
              </a:rPr>
              <a:t>➙</a:t>
            </a:r>
            <a:r>
              <a:rPr lang="en-US" altLang="en-US">
                <a:latin typeface="Courier New" panose="02070309020205020404" pitchFamily="49" charset="0"/>
                <a:ea typeface="Monaco" pitchFamily="49" charset="0"/>
                <a:cs typeface="Monaco" pitchFamily="49" charset="0"/>
                <a:sym typeface="Courier New" panose="02070309020205020404" pitchFamily="49" charset="0"/>
              </a:rPr>
              <a:t>	</a:t>
            </a:r>
            <a:r>
              <a:rPr lang="en-US" altLang="en-US">
                <a:latin typeface="Calibri" panose="020F0502020204030204" pitchFamily="34" charset="0"/>
                <a:ea typeface="Monaco" pitchFamily="49" charset="0"/>
                <a:cs typeface="Monaco" pitchFamily="49" charset="0"/>
                <a:sym typeface="Courier New" panose="02070309020205020404" pitchFamily="49" charset="0"/>
              </a:rPr>
              <a:t>Segmentation fault</a:t>
            </a:r>
            <a:endParaRPr lang="en-US" altLang="en-US">
              <a:latin typeface="Courier New" panose="02070309020205020404" pitchFamily="49" charset="0"/>
              <a:ea typeface="Monaco" pitchFamily="49" charset="0"/>
              <a:cs typeface="Monaco" pitchFamily="49" charset="0"/>
              <a:sym typeface="Courier New" panose="02070309020205020404" pitchFamily="49" charset="0"/>
            </a:endParaRPr>
          </a:p>
        </p:txBody>
      </p:sp>
      <p:sp>
        <p:nvSpPr>
          <p:cNvPr id="27655" name="AutoShape 6"/>
          <p:cNvSpPr>
            <a:spLocks/>
          </p:cNvSpPr>
          <p:nvPr/>
        </p:nvSpPr>
        <p:spPr bwMode="auto">
          <a:xfrm>
            <a:off x="4648200" y="3733800"/>
            <a:ext cx="304800" cy="26670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56" name="Rectangle 7"/>
          <p:cNvSpPr>
            <a:spLocks/>
          </p:cNvSpPr>
          <p:nvPr/>
        </p:nvSpPr>
        <p:spPr bwMode="auto">
          <a:xfrm>
            <a:off x="5105400" y="4800600"/>
            <a:ext cx="21209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en-US" alt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Location accessed by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fun(i)</a:t>
            </a:r>
          </a:p>
        </p:txBody>
      </p:sp>
      <p:sp>
        <p:nvSpPr>
          <p:cNvPr id="27657" name="Rectangle 8"/>
          <p:cNvSpPr>
            <a:spLocks/>
          </p:cNvSpPr>
          <p:nvPr/>
        </p:nvSpPr>
        <p:spPr bwMode="auto">
          <a:xfrm>
            <a:off x="762000" y="3200400"/>
            <a:ext cx="1668463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Explanation: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/>
        </p:nvGraphicFramePr>
        <p:xfrm>
          <a:off x="2514600" y="3733800"/>
          <a:ext cx="2070100" cy="2667000"/>
        </p:xfrm>
        <a:graphic>
          <a:graphicData uri="http://schemas.openxmlformats.org/drawingml/2006/table">
            <a:tbl>
              <a:tblPr/>
              <a:tblGrid>
                <a:gridCol w="1638300"/>
                <a:gridCol w="431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ourier New"/>
                          <a:sym typeface="Monaco" charset="0"/>
                        </a:rPr>
                        <a:t>?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ourier New"/>
                          <a:sym typeface="Monaco" charset="0"/>
                        </a:rPr>
                        <a:t>?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d7 ... d4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d3 ... d0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a[1]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a[0]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83" name="AutoShape 6"/>
          <p:cNvSpPr>
            <a:spLocks/>
          </p:cNvSpPr>
          <p:nvPr/>
        </p:nvSpPr>
        <p:spPr bwMode="auto">
          <a:xfrm flipH="1">
            <a:off x="2057400" y="4876800"/>
            <a:ext cx="304800" cy="15240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4" name="Rectangle 1"/>
          <p:cNvSpPr>
            <a:spLocks noChangeArrowheads="1"/>
          </p:cNvSpPr>
          <p:nvPr/>
        </p:nvSpPr>
        <p:spPr bwMode="auto">
          <a:xfrm>
            <a:off x="609600" y="5486400"/>
            <a:ext cx="1292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struct_t</a:t>
            </a: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75" name="Rectangle 2"/>
          <p:cNvSpPr>
            <a:spLocks/>
          </p:cNvSpPr>
          <p:nvPr/>
        </p:nvSpPr>
        <p:spPr bwMode="auto">
          <a:xfrm>
            <a:off x="7772400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Memory Referencing Errors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dirty="0"/>
              <a:t>C and C++ do not provide any memory protection</a:t>
            </a:r>
          </a:p>
          <a:p>
            <a:pPr marL="552450" lvl="1">
              <a:defRPr/>
            </a:pPr>
            <a:r>
              <a:rPr lang="en-US" dirty="0"/>
              <a:t>Out of bounds array references</a:t>
            </a:r>
          </a:p>
          <a:p>
            <a:pPr marL="552450" lvl="1">
              <a:defRPr/>
            </a:pPr>
            <a:r>
              <a:rPr lang="en-US" dirty="0"/>
              <a:t>Invalid pointer values</a:t>
            </a:r>
          </a:p>
          <a:p>
            <a:pPr marL="552450" lvl="1">
              <a:defRPr/>
            </a:pPr>
            <a:r>
              <a:rPr lang="en-US" dirty="0"/>
              <a:t>Abuses of </a:t>
            </a:r>
            <a:r>
              <a:rPr lang="en-US" dirty="0" err="1"/>
              <a:t>malloc</a:t>
            </a:r>
            <a:r>
              <a:rPr lang="en-US" dirty="0"/>
              <a:t>/free</a:t>
            </a:r>
          </a:p>
          <a:p>
            <a:pPr>
              <a:defRPr/>
            </a:pPr>
            <a:r>
              <a:rPr lang="en-US" dirty="0"/>
              <a:t>Can lead to nasty bugs</a:t>
            </a:r>
          </a:p>
          <a:p>
            <a:pPr marL="552450" lvl="1">
              <a:defRPr/>
            </a:pPr>
            <a:r>
              <a:rPr lang="en-US" dirty="0"/>
              <a:t>Whether or not bug has any effect depends on system and compiler</a:t>
            </a:r>
          </a:p>
          <a:p>
            <a:pPr marL="552450" lvl="1">
              <a:defRPr/>
            </a:pPr>
            <a:r>
              <a:rPr lang="en-US" dirty="0"/>
              <a:t>Action at a distance</a:t>
            </a:r>
          </a:p>
          <a:p>
            <a:pPr marL="838200" lvl="2">
              <a:defRPr/>
            </a:pPr>
            <a:r>
              <a:rPr lang="en-US" dirty="0"/>
              <a:t>Corrupted object logically unrelated to one being accessed</a:t>
            </a:r>
          </a:p>
          <a:p>
            <a:pPr marL="838200" lvl="2">
              <a:defRPr/>
            </a:pPr>
            <a:r>
              <a:rPr lang="en-US" dirty="0"/>
              <a:t>Effect of bug may be first observed long after it is generated</a:t>
            </a:r>
          </a:p>
          <a:p>
            <a:pPr>
              <a:defRPr/>
            </a:pPr>
            <a:r>
              <a:rPr lang="en-US" dirty="0"/>
              <a:t>How can I deal with this?</a:t>
            </a:r>
          </a:p>
          <a:p>
            <a:pPr marL="552450" lvl="1">
              <a:defRPr/>
            </a:pPr>
            <a:r>
              <a:rPr lang="en-US" dirty="0"/>
              <a:t>Program in Java, </a:t>
            </a:r>
            <a:r>
              <a:rPr lang="en-US" dirty="0" smtClean="0"/>
              <a:t>Ruby, Python, ML, …</a:t>
            </a:r>
            <a:endParaRPr lang="en-US" dirty="0"/>
          </a:p>
          <a:p>
            <a:pPr marL="552450" lvl="1">
              <a:defRPr/>
            </a:pPr>
            <a:r>
              <a:rPr lang="en-US" dirty="0"/>
              <a:t>Understand what possible interactions may occur</a:t>
            </a:r>
          </a:p>
          <a:p>
            <a:pPr marL="552450" lvl="1">
              <a:defRPr/>
            </a:pPr>
            <a:r>
              <a:rPr lang="en-US" dirty="0"/>
              <a:t>Use or develop tools to detect referencing </a:t>
            </a:r>
            <a:r>
              <a:rPr lang="en-US" dirty="0" smtClean="0"/>
              <a:t>errors (e.g. </a:t>
            </a:r>
            <a:r>
              <a:rPr lang="en-US" dirty="0" err="1" smtClean="0"/>
              <a:t>Valgrind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699" name="Rectangle 2"/>
          <p:cNvSpPr>
            <a:spLocks/>
          </p:cNvSpPr>
          <p:nvPr/>
        </p:nvSpPr>
        <p:spPr bwMode="auto">
          <a:xfrm>
            <a:off x="7772400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82000" cy="1066800"/>
          </a:xfrm>
        </p:spPr>
        <p:txBody>
          <a:bodyPr/>
          <a:lstStyle/>
          <a:p>
            <a:pPr marL="119063" indent="-119063"/>
            <a:r>
              <a:rPr lang="en-US" altLang="en-US" sz="3200" smtClean="0"/>
              <a:t>Great Reality #4: There’s more to performance than asymptotic complexity</a:t>
            </a:r>
            <a:br>
              <a:rPr lang="en-US" altLang="en-US" sz="3200" smtClean="0"/>
            </a:br>
            <a:endParaRPr lang="en-US" altLang="en-US" sz="3200" smtClean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651000"/>
            <a:ext cx="8382000" cy="5181600"/>
          </a:xfrm>
        </p:spPr>
        <p:txBody>
          <a:bodyPr/>
          <a:lstStyle/>
          <a:p>
            <a:pPr>
              <a:defRPr/>
            </a:pPr>
            <a:r>
              <a:rPr lang="en-US" dirty="0"/>
              <a:t>Constant factors matter too!</a:t>
            </a:r>
          </a:p>
          <a:p>
            <a:pPr>
              <a:defRPr/>
            </a:pPr>
            <a:r>
              <a:rPr lang="en-US" dirty="0"/>
              <a:t>And even exact op count does not predict performance</a:t>
            </a:r>
          </a:p>
          <a:p>
            <a:pPr marL="552450" lvl="1">
              <a:defRPr/>
            </a:pPr>
            <a:r>
              <a:rPr lang="en-US" dirty="0"/>
              <a:t>Easily see 10:1 performance range depending on how code written</a:t>
            </a:r>
          </a:p>
          <a:p>
            <a:pPr marL="552450" lvl="1">
              <a:defRPr/>
            </a:pPr>
            <a:r>
              <a:rPr lang="en-US" dirty="0"/>
              <a:t>Must optimize at multiple levels: algorithm, data representations, procedures, and loops</a:t>
            </a:r>
          </a:p>
          <a:p>
            <a:pPr>
              <a:defRPr/>
            </a:pPr>
            <a:r>
              <a:rPr lang="en-US" dirty="0"/>
              <a:t>Must understand system to optimize performance</a:t>
            </a:r>
          </a:p>
          <a:p>
            <a:pPr marL="552450" lvl="1">
              <a:defRPr/>
            </a:pPr>
            <a:r>
              <a:rPr lang="en-US" dirty="0"/>
              <a:t>How programs compiled and executed</a:t>
            </a:r>
          </a:p>
          <a:p>
            <a:pPr marL="552450" lvl="1">
              <a:defRPr/>
            </a:pPr>
            <a:r>
              <a:rPr lang="en-US" dirty="0"/>
              <a:t>How to measure program performance and identify bottlenecks</a:t>
            </a:r>
          </a:p>
          <a:p>
            <a:pPr marL="552450" lvl="1">
              <a:defRPr/>
            </a:pPr>
            <a:r>
              <a:rPr lang="en-US" dirty="0"/>
              <a:t>How to improve performance without destroying code modularity and generality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23" name="Rectangle 2"/>
          <p:cNvSpPr>
            <a:spLocks/>
          </p:cNvSpPr>
          <p:nvPr/>
        </p:nvSpPr>
        <p:spPr bwMode="auto">
          <a:xfrm>
            <a:off x="7772400" y="20638"/>
            <a:ext cx="1320800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title"/>
          </p:nvPr>
        </p:nvSpPr>
        <p:spPr>
          <a:xfrm>
            <a:off x="404813" y="361950"/>
            <a:ext cx="8716962" cy="781050"/>
          </a:xfrm>
        </p:spPr>
        <p:txBody>
          <a:bodyPr/>
          <a:lstStyle/>
          <a:p>
            <a:pPr marL="119063" indent="-119063"/>
            <a:r>
              <a:rPr lang="en-US" altLang="en-US" smtClean="0"/>
              <a:t>Memory System Performance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4610100"/>
            <a:ext cx="8382000" cy="2222500"/>
          </a:xfrm>
        </p:spPr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Hierarchical </a:t>
            </a:r>
            <a:r>
              <a:rPr lang="en-US" dirty="0"/>
              <a:t>memory organization</a:t>
            </a:r>
          </a:p>
          <a:p>
            <a:pPr>
              <a:defRPr/>
            </a:pPr>
            <a:r>
              <a:rPr lang="en-US" dirty="0"/>
              <a:t>Performance depends on access patterns</a:t>
            </a:r>
          </a:p>
          <a:p>
            <a:pPr marL="552450" lvl="1">
              <a:defRPr/>
            </a:pPr>
            <a:r>
              <a:rPr lang="en-US" dirty="0"/>
              <a:t>Including how step through multi-dimensional array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622800" y="1603375"/>
            <a:ext cx="4114800" cy="2273300"/>
          </a:xfrm>
          <a:prstGeom prst="rect">
            <a:avLst/>
          </a:prstGeom>
          <a:solidFill>
            <a:srgbClr val="D3F2D3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lIns="63500" tIns="63500" rIns="63500" bIns="63500"/>
          <a:lstStyle>
            <a:lvl1pPr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void copyji(int src[2048][2048],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          int dst[2048][2048])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{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int i,j;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</a:t>
            </a:r>
            <a:r>
              <a:rPr lang="en-US" altLang="en-US" sz="1600">
                <a:solidFill>
                  <a:srgbClr val="21218A"/>
                </a:solidFill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for (j = 0; j &lt; 2048; j++)</a:t>
            </a:r>
            <a:endParaRPr lang="en-US" altLang="en-US" sz="1600">
              <a:latin typeface="Courier New" panose="02070309020205020404" pitchFamily="49" charset="0"/>
              <a:ea typeface="Monaco" pitchFamily="49" charset="0"/>
              <a:cs typeface="Courier New" panose="02070309020205020404" pitchFamily="49" charset="0"/>
              <a:sym typeface="Monaco" pitchFamily="49" charset="0"/>
            </a:endParaRP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  </a:t>
            </a:r>
            <a:r>
              <a:rPr lang="en-US" altLang="en-US" sz="1600">
                <a:solidFill>
                  <a:srgbClr val="C00000"/>
                </a:solidFill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for (i = 0; i &lt; 2048; i++)</a:t>
            </a:r>
            <a:endParaRPr lang="en-US" altLang="en-US" sz="1600">
              <a:latin typeface="Courier New" panose="02070309020205020404" pitchFamily="49" charset="0"/>
              <a:ea typeface="Monaco" pitchFamily="49" charset="0"/>
              <a:cs typeface="Courier New" panose="02070309020205020404" pitchFamily="49" charset="0"/>
              <a:sym typeface="Monaco" pitchFamily="49" charset="0"/>
            </a:endParaRP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    dst[i][j] = src[i][j];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}</a:t>
            </a:r>
          </a:p>
        </p:txBody>
      </p:sp>
      <p:sp>
        <p:nvSpPr>
          <p:cNvPr id="30727" name="Rectangle 6"/>
          <p:cNvSpPr>
            <a:spLocks/>
          </p:cNvSpPr>
          <p:nvPr/>
        </p:nvSpPr>
        <p:spPr bwMode="auto">
          <a:xfrm>
            <a:off x="393700" y="1603375"/>
            <a:ext cx="4114800" cy="2273300"/>
          </a:xfrm>
          <a:prstGeom prst="rect">
            <a:avLst/>
          </a:prstGeom>
          <a:solidFill>
            <a:srgbClr val="F8F6D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lIns="63500" tIns="63500" rIns="63500" bIns="63500"/>
          <a:lstStyle>
            <a:lvl1pPr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void copyij(int src[2048][2048],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          int dst[2048][2048])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{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int i,j;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</a:t>
            </a:r>
            <a:r>
              <a:rPr lang="en-US" altLang="en-US" sz="1600">
                <a:solidFill>
                  <a:srgbClr val="C00000"/>
                </a:solidFill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for (i = 0; i &lt; 2048; i++)</a:t>
            </a:r>
            <a:endParaRPr lang="en-US" altLang="en-US" sz="1600">
              <a:latin typeface="Courier New" panose="02070309020205020404" pitchFamily="49" charset="0"/>
              <a:ea typeface="Monaco" pitchFamily="49" charset="0"/>
              <a:cs typeface="Courier New" panose="02070309020205020404" pitchFamily="49" charset="0"/>
              <a:sym typeface="Monaco" pitchFamily="49" charset="0"/>
            </a:endParaRP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  </a:t>
            </a:r>
            <a:r>
              <a:rPr lang="en-US" altLang="en-US" sz="1600">
                <a:solidFill>
                  <a:srgbClr val="21218A"/>
                </a:solidFill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for (j = 0; j &lt; 2048; j++)</a:t>
            </a:r>
            <a:endParaRPr lang="en-US" altLang="en-US" sz="1600">
              <a:latin typeface="Courier New" panose="02070309020205020404" pitchFamily="49" charset="0"/>
              <a:ea typeface="Monaco" pitchFamily="49" charset="0"/>
              <a:cs typeface="Courier New" panose="02070309020205020404" pitchFamily="49" charset="0"/>
              <a:sym typeface="Monaco" pitchFamily="49" charset="0"/>
            </a:endParaRP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      dst[i][j] = src[i][j];</a:t>
            </a:r>
          </a:p>
          <a:p>
            <a:pPr algn="l"/>
            <a:r>
              <a:rPr lang="en-US" altLang="en-US" sz="1600">
                <a:latin typeface="Courier New" panose="02070309020205020404" pitchFamily="49" charset="0"/>
                <a:ea typeface="Monaco" pitchFamily="49" charset="0"/>
                <a:cs typeface="Courier New" panose="02070309020205020404" pitchFamily="49" charset="0"/>
                <a:sym typeface="Monaco" pitchFamily="49" charset="0"/>
              </a:rPr>
              <a:t>}</a:t>
            </a:r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4130675" y="2860675"/>
            <a:ext cx="762000" cy="228600"/>
            <a:chOff x="0" y="0"/>
            <a:chExt cx="480" cy="144"/>
          </a:xfrm>
        </p:grpSpPr>
        <p:sp>
          <p:nvSpPr>
            <p:cNvPr id="30733" name="Line 8"/>
            <p:cNvSpPr>
              <a:spLocks noChangeShapeType="1"/>
            </p:cNvSpPr>
            <p:nvPr/>
          </p:nvSpPr>
          <p:spPr bwMode="auto">
            <a:xfrm>
              <a:off x="0" y="0"/>
              <a:ext cx="48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734" name="Line 9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48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874838" y="3886200"/>
            <a:ext cx="5872162" cy="1122363"/>
            <a:chOff x="1875047" y="3886200"/>
            <a:chExt cx="5871668" cy="1122200"/>
          </a:xfrm>
        </p:grpSpPr>
        <p:sp>
          <p:nvSpPr>
            <p:cNvPr id="21514" name="Rectangle 10"/>
            <p:cNvSpPr>
              <a:spLocks/>
            </p:cNvSpPr>
            <p:nvPr/>
          </p:nvSpPr>
          <p:spPr bwMode="auto">
            <a:xfrm>
              <a:off x="6605399" y="3886200"/>
              <a:ext cx="1141316" cy="507926"/>
            </a:xfrm>
            <a:prstGeom prst="rect">
              <a:avLst/>
            </a:prstGeom>
            <a:noFill/>
            <a:ln w="12700" cap="rnd">
              <a:noFill/>
              <a:round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2800" dirty="0">
                  <a:latin typeface="+mn-lt"/>
                  <a:ea typeface="Calibri" charset="0"/>
                  <a:cs typeface="Calibri" charset="0"/>
                  <a:sym typeface="Calibri" charset="0"/>
                </a:rPr>
                <a:t>81.8ms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875047" y="3886200"/>
              <a:ext cx="1066710" cy="5237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2800" dirty="0">
                  <a:latin typeface="+mn-lt"/>
                </a:rPr>
                <a:t>4.3ms</a:t>
              </a:r>
            </a:p>
          </p:txBody>
        </p:sp>
        <p:sp>
          <p:nvSpPr>
            <p:cNvPr id="13" name="Rectangle 10"/>
            <p:cNvSpPr>
              <a:spLocks/>
            </p:cNvSpPr>
            <p:nvPr/>
          </p:nvSpPr>
          <p:spPr bwMode="auto">
            <a:xfrm>
              <a:off x="2567139" y="4598884"/>
              <a:ext cx="4282715" cy="409516"/>
            </a:xfrm>
            <a:prstGeom prst="rect">
              <a:avLst/>
            </a:prstGeom>
            <a:noFill/>
            <a:ln w="12700" cap="rnd">
              <a:noFill/>
              <a:round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2400" dirty="0">
                  <a:latin typeface="+mn-lt"/>
                  <a:ea typeface="Calibri" charset="0"/>
                  <a:cs typeface="Calibri" charset="0"/>
                  <a:sym typeface="Calibri" charset="0"/>
                </a:rPr>
                <a:t>2.0 GHz Intel Core i7 </a:t>
              </a:r>
              <a:r>
                <a:rPr lang="en-US" sz="2400" dirty="0" err="1">
                  <a:latin typeface="+mn-lt"/>
                  <a:ea typeface="Calibri" charset="0"/>
                  <a:cs typeface="Calibri" charset="0"/>
                  <a:sym typeface="Calibri" charset="0"/>
                </a:rPr>
                <a:t>Haswell</a:t>
              </a:r>
              <a:endParaRPr lang="en-US" sz="2400" dirty="0">
                <a:latin typeface="+mn-lt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0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The Performance Differs</a:t>
            </a:r>
          </a:p>
        </p:txBody>
      </p:sp>
      <p:graphicFrame>
        <p:nvGraphicFramePr>
          <p:cNvPr id="4" name="Chart 3"/>
          <p:cNvGraphicFramePr>
            <a:graphicFrameLocks noGrp="1" noChangeAspect="1"/>
          </p:cNvGraphicFramePr>
          <p:nvPr/>
        </p:nvGraphicFramePr>
        <p:xfrm>
          <a:off x="457200" y="1061112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828800" y="1295400"/>
            <a:ext cx="1219200" cy="533400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  <a:ea typeface="ヒラギノ角ゴ ProN W3"/>
                <a:cs typeface="Courier New" panose="02070309020205020404" pitchFamily="49" charset="0"/>
                <a:sym typeface="Gill Sans"/>
              </a:rPr>
              <a:t>copyij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4724400" y="4724400"/>
            <a:ext cx="1219200" cy="533400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  <a:ea typeface="ヒラギノ角ゴ ProN W3"/>
                <a:cs typeface="Courier New" panose="02070309020205020404" pitchFamily="49" charset="0"/>
                <a:sym typeface="Gill Sans"/>
              </a:rPr>
              <a:t>copyji</a:t>
            </a:r>
          </a:p>
        </p:txBody>
      </p:sp>
      <p:cxnSp>
        <p:nvCxnSpPr>
          <p:cNvPr id="31750" name="Straight Arrow Connector 7"/>
          <p:cNvCxnSpPr>
            <a:cxnSpLocks noChangeShapeType="1"/>
            <a:stCxn id="31748" idx="2"/>
          </p:cNvCxnSpPr>
          <p:nvPr/>
        </p:nvCxnSpPr>
        <p:spPr bwMode="auto">
          <a:xfrm flipH="1">
            <a:off x="1981200" y="1828800"/>
            <a:ext cx="457200" cy="1828800"/>
          </a:xfrm>
          <a:prstGeom prst="straightConnector1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31751" name="Straight Arrow Connector 8"/>
          <p:cNvCxnSpPr>
            <a:cxnSpLocks noChangeShapeType="1"/>
            <a:stCxn id="31749" idx="2"/>
          </p:cNvCxnSpPr>
          <p:nvPr/>
        </p:nvCxnSpPr>
        <p:spPr bwMode="auto">
          <a:xfrm flipH="1">
            <a:off x="4495800" y="5257800"/>
            <a:ext cx="838200" cy="685800"/>
          </a:xfrm>
          <a:prstGeom prst="straightConnector1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2771" name="Rectangle 2"/>
          <p:cNvSpPr>
            <a:spLocks/>
          </p:cNvSpPr>
          <p:nvPr/>
        </p:nvSpPr>
        <p:spPr bwMode="auto">
          <a:xfrm>
            <a:off x="7772400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686800" cy="1168400"/>
          </a:xfrm>
        </p:spPr>
        <p:txBody>
          <a:bodyPr/>
          <a:lstStyle/>
          <a:p>
            <a:pPr marL="119063" indent="-119063"/>
            <a:r>
              <a:rPr lang="en-US" altLang="en-US" sz="3200" smtClean="0"/>
              <a:t>Great Reality #5:</a:t>
            </a:r>
            <a:br>
              <a:rPr lang="en-US" altLang="en-US" sz="3200" smtClean="0"/>
            </a:br>
            <a:r>
              <a:rPr lang="en-US" altLang="en-US" sz="3200" smtClean="0"/>
              <a:t>Computers do more than execute programs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5232400"/>
          </a:xfrm>
        </p:spPr>
        <p:txBody>
          <a:bodyPr/>
          <a:lstStyle/>
          <a:p>
            <a:pPr>
              <a:defRPr/>
            </a:pPr>
            <a:r>
              <a:rPr lang="en-US" dirty="0"/>
              <a:t>They need to get data in and out</a:t>
            </a:r>
          </a:p>
          <a:p>
            <a:pPr marL="552450" lvl="1">
              <a:defRPr/>
            </a:pPr>
            <a:r>
              <a:rPr lang="en-US" dirty="0"/>
              <a:t>I/O system critical to program reliability and performance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They communicate with each other over networks</a:t>
            </a:r>
          </a:p>
          <a:p>
            <a:pPr marL="552450" lvl="1">
              <a:defRPr/>
            </a:pPr>
            <a:r>
              <a:rPr lang="en-US" dirty="0"/>
              <a:t>Many system-level issues arise in presence of network</a:t>
            </a:r>
          </a:p>
          <a:p>
            <a:pPr marL="838200" lvl="2">
              <a:defRPr/>
            </a:pPr>
            <a:r>
              <a:rPr lang="en-US" dirty="0"/>
              <a:t>Concurrent operations by autonomous processes</a:t>
            </a:r>
          </a:p>
          <a:p>
            <a:pPr marL="838200" lvl="2">
              <a:defRPr/>
            </a:pPr>
            <a:r>
              <a:rPr lang="en-US" dirty="0"/>
              <a:t>Coping with unreliable media</a:t>
            </a:r>
          </a:p>
          <a:p>
            <a:pPr marL="838200" lvl="2">
              <a:defRPr/>
            </a:pPr>
            <a:r>
              <a:rPr lang="en-US" dirty="0"/>
              <a:t>Cross platform compatibility</a:t>
            </a:r>
          </a:p>
          <a:p>
            <a:pPr marL="838200" lvl="2">
              <a:defRPr/>
            </a:pPr>
            <a:r>
              <a:rPr lang="en-US" dirty="0"/>
              <a:t>Complex performance issues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Bits and Bytes</a:t>
            </a:r>
          </a:p>
        </p:txBody>
      </p:sp>
      <p:sp>
        <p:nvSpPr>
          <p:cNvPr id="82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mtClean="0"/>
              <a:t>Why bits?</a:t>
            </a:r>
          </a:p>
          <a:p>
            <a:pPr lvl="1" eaLnBrk="1" hangingPunct="1">
              <a:defRPr/>
            </a:pPr>
            <a:r>
              <a:rPr lang="en-US" smtClean="0"/>
              <a:t>Representing information as bits</a:t>
            </a:r>
          </a:p>
          <a:p>
            <a:pPr lvl="2" eaLnBrk="1" hangingPunct="1">
              <a:defRPr/>
            </a:pPr>
            <a:r>
              <a:rPr lang="en-US" smtClean="0"/>
              <a:t>Binary/Hexadecimal</a:t>
            </a:r>
          </a:p>
          <a:p>
            <a:pPr lvl="2" eaLnBrk="1" hangingPunct="1">
              <a:defRPr/>
            </a:pPr>
            <a:r>
              <a:rPr lang="en-US" smtClean="0"/>
              <a:t>Byte representations</a:t>
            </a:r>
          </a:p>
          <a:p>
            <a:pPr lvl="3" eaLnBrk="1" hangingPunct="1">
              <a:defRPr/>
            </a:pPr>
            <a:r>
              <a:rPr lang="en-US" smtClean="0"/>
              <a:t>numbers</a:t>
            </a:r>
          </a:p>
          <a:p>
            <a:pPr lvl="3" eaLnBrk="1" hangingPunct="1">
              <a:defRPr/>
            </a:pPr>
            <a:r>
              <a:rPr lang="en-US" smtClean="0"/>
              <a:t>characters and strings</a:t>
            </a:r>
          </a:p>
          <a:p>
            <a:pPr lvl="3" eaLnBrk="1" hangingPunct="1">
              <a:defRPr/>
            </a:pPr>
            <a:r>
              <a:rPr lang="en-US" smtClean="0"/>
              <a:t>Instructions </a:t>
            </a:r>
          </a:p>
          <a:p>
            <a:pPr lvl="1" eaLnBrk="1" hangingPunct="1">
              <a:defRPr/>
            </a:pPr>
            <a:r>
              <a:rPr lang="en-US" smtClean="0"/>
              <a:t>Bit-level manipulations</a:t>
            </a:r>
          </a:p>
          <a:p>
            <a:pPr lvl="2" eaLnBrk="1" hangingPunct="1">
              <a:defRPr/>
            </a:pPr>
            <a:r>
              <a:rPr lang="en-US" smtClean="0"/>
              <a:t>Boolean algebra</a:t>
            </a:r>
          </a:p>
          <a:p>
            <a:pPr lvl="2" eaLnBrk="1" hangingPunct="1">
              <a:defRPr/>
            </a:pPr>
            <a:r>
              <a:rPr lang="en-US" smtClean="0"/>
              <a:t>Expressing in C</a:t>
            </a:r>
          </a:p>
          <a:p>
            <a:pPr lvl="2" eaLnBrk="1" hangingPunct="1">
              <a:defRPr/>
            </a:pPr>
            <a:endParaRPr lang="en-US" smtClean="0"/>
          </a:p>
          <a:p>
            <a:pPr lvl="2" eaLnBrk="1" hangingPunct="1"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How much C do we Know?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Byte-Oriented Memory Organization</a:t>
            </a:r>
          </a:p>
        </p:txBody>
      </p:sp>
      <p:sp>
        <p:nvSpPr>
          <p:cNvPr id="82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Programs Refer to Virtual Addresses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Conceptually very large array of bytes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Actually implemented with hierarchy of different memory types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z="1600" smtClean="0"/>
              <a:t>SRAM, DRAM, disk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z="1600" smtClean="0"/>
              <a:t>Only allocate for regions actually used by program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In Unix and Windows NT, address space private to particular “process”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z="1600" smtClean="0"/>
              <a:t>Program being executed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z="1600" smtClean="0"/>
              <a:t>Program can clobber its own data, but not that of others</a:t>
            </a:r>
          </a:p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Compiler + Run-Time System Control Allocation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Where different program objects should be stored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Multiple mechanisms: static, stack, and heap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In any case, all allocation within single virtual address space</a:t>
            </a:r>
          </a:p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2000" smtClean="0"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Words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83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marL="342900" indent="-342900" eaLnBrk="1" hangingPunct="1">
              <a:buFont typeface="Wingdings" pitchFamily="2" charset="2"/>
              <a:buNone/>
              <a:defRPr/>
            </a:pPr>
            <a:r>
              <a:rPr lang="en-US" sz="2000" smtClean="0"/>
              <a:t>Machine Has “Word Size”</a:t>
            </a:r>
          </a:p>
          <a:p>
            <a:pPr marL="742950" lvl="1" indent="-285750" eaLnBrk="1" hangingPunct="1">
              <a:defRPr/>
            </a:pPr>
            <a:r>
              <a:rPr lang="en-US" sz="1800" smtClean="0"/>
              <a:t>Nominal size of integer-valued data</a:t>
            </a:r>
          </a:p>
          <a:p>
            <a:pPr marL="1143000" lvl="2" indent="-228600" eaLnBrk="1" hangingPunct="1">
              <a:defRPr/>
            </a:pPr>
            <a:r>
              <a:rPr lang="en-US" sz="1600" smtClean="0"/>
              <a:t>Including addresses</a:t>
            </a:r>
          </a:p>
          <a:p>
            <a:pPr marL="742950" lvl="1" indent="-285750" eaLnBrk="1" hangingPunct="1">
              <a:defRPr/>
            </a:pPr>
            <a:r>
              <a:rPr lang="en-US" sz="1800" smtClean="0"/>
              <a:t>Most current machines are 32 bits (4 bytes)</a:t>
            </a:r>
          </a:p>
          <a:p>
            <a:pPr marL="1143000" lvl="2" indent="-228600" eaLnBrk="1" hangingPunct="1">
              <a:defRPr/>
            </a:pPr>
            <a:r>
              <a:rPr lang="en-US" sz="1600" smtClean="0"/>
              <a:t>Limits addresses to 4GB</a:t>
            </a:r>
          </a:p>
          <a:p>
            <a:pPr marL="1143000" lvl="2" indent="-228600" eaLnBrk="1" hangingPunct="1">
              <a:defRPr/>
            </a:pPr>
            <a:r>
              <a:rPr lang="en-US" sz="1600" smtClean="0"/>
              <a:t>Becoming too small for memory-intensive applications</a:t>
            </a:r>
          </a:p>
          <a:p>
            <a:pPr marL="742950" lvl="1" indent="-285750" eaLnBrk="1" hangingPunct="1">
              <a:defRPr/>
            </a:pPr>
            <a:r>
              <a:rPr lang="en-US" sz="1800" smtClean="0"/>
              <a:t>High-end systems are 64 bits (8 bytes)</a:t>
            </a:r>
          </a:p>
          <a:p>
            <a:pPr marL="1143000" lvl="2" indent="-228600" eaLnBrk="1" hangingPunct="1">
              <a:defRPr/>
            </a:pPr>
            <a:r>
              <a:rPr lang="en-US" sz="1600" smtClean="0"/>
              <a:t>Potentially address </a:t>
            </a:r>
            <a:r>
              <a:rPr lang="en-US" sz="1600" smtClean="0">
                <a:latin typeface="Symbol" pitchFamily="18" charset="2"/>
              </a:rPr>
              <a:t></a:t>
            </a:r>
            <a:r>
              <a:rPr lang="en-US" sz="1600" smtClean="0"/>
              <a:t> 1.8 X 10</a:t>
            </a:r>
            <a:r>
              <a:rPr lang="en-US" sz="1600" baseline="30000" smtClean="0"/>
              <a:t>19</a:t>
            </a:r>
            <a:r>
              <a:rPr lang="en-US" sz="1600" smtClean="0"/>
              <a:t> bytes</a:t>
            </a:r>
          </a:p>
          <a:p>
            <a:pPr marL="742950" lvl="1" indent="-285750" eaLnBrk="1" hangingPunct="1">
              <a:defRPr/>
            </a:pPr>
            <a:r>
              <a:rPr lang="en-US" sz="1800" smtClean="0"/>
              <a:t>Machines support multiple data formats</a:t>
            </a:r>
          </a:p>
          <a:p>
            <a:pPr marL="1143000" lvl="2" indent="-228600" eaLnBrk="1" hangingPunct="1">
              <a:defRPr/>
            </a:pPr>
            <a:r>
              <a:rPr lang="en-US" sz="1600" smtClean="0"/>
              <a:t>Fractions or multiples of word size</a:t>
            </a:r>
          </a:p>
          <a:p>
            <a:pPr marL="1143000" lvl="2" indent="-228600" eaLnBrk="1" hangingPunct="1">
              <a:defRPr/>
            </a:pPr>
            <a:r>
              <a:rPr lang="en-US" sz="1600" smtClean="0"/>
              <a:t>Always integral number of bytes</a:t>
            </a:r>
          </a:p>
          <a:p>
            <a:pPr marL="342900" indent="-342900" eaLnBrk="1" hangingPunct="1">
              <a:buFont typeface="Wingdings" pitchFamily="2" charset="2"/>
              <a:buNone/>
              <a:defRPr/>
            </a:pPr>
            <a:r>
              <a:rPr lang="en-US" sz="2000" smtClean="0"/>
              <a:t>Word-Oriented Memory Organization</a:t>
            </a:r>
          </a:p>
          <a:p>
            <a:pPr marL="342900" indent="-342900" eaLnBrk="1" hangingPunct="1">
              <a:buFont typeface="Wingdings" pitchFamily="2" charset="2"/>
              <a:buNone/>
              <a:defRPr/>
            </a:pPr>
            <a:endParaRPr lang="en-US" sz="2000" smtClean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Course Pragmatics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Syllabus</a:t>
            </a:r>
          </a:p>
          <a:p>
            <a:pPr lvl="1" eaLnBrk="1" hangingPunct="1">
              <a:defRPr/>
            </a:pPr>
            <a:r>
              <a:rPr lang="en-US" dirty="0" smtClean="0"/>
              <a:t>Instructor: Manton Matthews</a:t>
            </a:r>
          </a:p>
          <a:p>
            <a:pPr lvl="1" eaLnBrk="1" hangingPunct="1">
              <a:defRPr/>
            </a:pPr>
            <a:r>
              <a:rPr lang="en-US" dirty="0" smtClean="0"/>
              <a:t>Website: </a:t>
            </a:r>
            <a:r>
              <a:rPr lang="en-US" dirty="0" smtClean="0">
                <a:hlinkClick r:id="rId2"/>
              </a:rPr>
              <a:t>http://www.cse.sc.edu/~matthews/Courses/212/index.html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Text </a:t>
            </a:r>
          </a:p>
          <a:p>
            <a:pPr lvl="2" eaLnBrk="1" hangingPunct="1">
              <a:defRPr/>
            </a:pPr>
            <a:r>
              <a:rPr lang="en-US" i="1" dirty="0" smtClean="0"/>
              <a:t>"Computer Systems: A Programmer's Perspective"</a:t>
            </a:r>
            <a:r>
              <a:rPr lang="en-US" dirty="0" smtClean="0"/>
              <a:t> 3</a:t>
            </a:r>
            <a:r>
              <a:rPr lang="en-US" baseline="30000" dirty="0" smtClean="0"/>
              <a:t>rd</a:t>
            </a:r>
            <a:r>
              <a:rPr lang="en-US" dirty="0" smtClean="0"/>
              <a:t> edition by Randal E. Bryant and David </a:t>
            </a:r>
            <a:r>
              <a:rPr lang="en-US" dirty="0" err="1" smtClean="0"/>
              <a:t>O'Hallaron</a:t>
            </a:r>
            <a:r>
              <a:rPr lang="en-US" dirty="0" smtClean="0"/>
              <a:t>, Prentice-Hall 2016. </a:t>
            </a:r>
          </a:p>
          <a:p>
            <a:pPr lvl="1" eaLnBrk="1" hangingPunct="1">
              <a:defRPr/>
            </a:pPr>
            <a:r>
              <a:rPr lang="en-US" dirty="0" smtClean="0"/>
              <a:t>Important Dates on website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Academic Integrity 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 smtClean="0"/>
              <a:t>Slides are based on text, some directly supplied by the authors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Byte Order</a:t>
            </a:r>
            <a:endParaRPr lang="en-US" altLang="en-US" sz="3400" smtClean="0"/>
          </a:p>
        </p:txBody>
      </p:sp>
      <p:sp>
        <p:nvSpPr>
          <p:cNvPr id="83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Big Endian</a:t>
            </a:r>
          </a:p>
          <a:p>
            <a:pPr lvl="1" eaLnBrk="1" hangingPunct="1">
              <a:defRPr/>
            </a:pPr>
            <a:r>
              <a:rPr lang="en-US" smtClean="0"/>
              <a:t>Least significant byte has highest address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Little Endian</a:t>
            </a:r>
          </a:p>
          <a:p>
            <a:pPr lvl="1" eaLnBrk="1" hangingPunct="1">
              <a:defRPr/>
            </a:pPr>
            <a:r>
              <a:rPr lang="en-US" smtClean="0"/>
              <a:t>Least significant byte has lowest address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Example</a:t>
            </a:r>
          </a:p>
          <a:p>
            <a:pPr lvl="1" eaLnBrk="1" hangingPunct="1">
              <a:defRPr/>
            </a:pPr>
            <a:r>
              <a:rPr lang="en-US" smtClean="0"/>
              <a:t>Variable </a:t>
            </a:r>
            <a:r>
              <a:rPr lang="en-US" smtClean="0">
                <a:latin typeface="Courier New" pitchFamily="49" charset="0"/>
              </a:rPr>
              <a:t>x</a:t>
            </a:r>
            <a:r>
              <a:rPr lang="en-US" smtClean="0"/>
              <a:t> has 4-byte representation </a:t>
            </a:r>
            <a:r>
              <a:rPr lang="en-US" smtClean="0">
                <a:latin typeface="Courier New" pitchFamily="49" charset="0"/>
              </a:rPr>
              <a:t>0x01234567</a:t>
            </a:r>
          </a:p>
          <a:p>
            <a:pPr lvl="1" eaLnBrk="1" hangingPunct="1">
              <a:defRPr/>
            </a:pPr>
            <a:r>
              <a:rPr lang="en-US" smtClean="0"/>
              <a:t>Address given by </a:t>
            </a:r>
            <a:r>
              <a:rPr lang="en-US" smtClean="0">
                <a:latin typeface="Courier New" pitchFamily="49" charset="0"/>
              </a:rPr>
              <a:t>&amp;x</a:t>
            </a:r>
            <a:r>
              <a:rPr lang="en-US" smtClean="0"/>
              <a:t> is </a:t>
            </a:r>
            <a:r>
              <a:rPr lang="en-US" smtClean="0">
                <a:latin typeface="Courier New" pitchFamily="49" charset="0"/>
              </a:rPr>
              <a:t>0x100</a:t>
            </a:r>
          </a:p>
          <a:p>
            <a:pPr lvl="1" eaLnBrk="1" hangingPunct="1">
              <a:defRPr/>
            </a:pPr>
            <a:endParaRPr lang="en-US" smtClean="0"/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US" smtClean="0"/>
          </a:p>
          <a:p>
            <a:pPr lvl="1" eaLnBrk="1" hangingPunct="1"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Reading Byte-Reversed Listings</a:t>
            </a:r>
          </a:p>
        </p:txBody>
      </p:sp>
      <p:sp>
        <p:nvSpPr>
          <p:cNvPr id="83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Disassembly</a:t>
            </a:r>
          </a:p>
          <a:p>
            <a:pPr lvl="1" eaLnBrk="1" hangingPunct="1">
              <a:defRPr/>
            </a:pPr>
            <a:r>
              <a:rPr lang="en-US" smtClean="0"/>
              <a:t>Text representation of binary machine code</a:t>
            </a:r>
          </a:p>
          <a:p>
            <a:pPr lvl="1" eaLnBrk="1" hangingPunct="1">
              <a:defRPr/>
            </a:pPr>
            <a:r>
              <a:rPr lang="en-US" smtClean="0"/>
              <a:t>Generated by program that reads machine code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Example Fragment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609600" y="3352800"/>
            <a:ext cx="8153400" cy="1209675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20" rIns="45720">
            <a:spAutoFit/>
          </a:bodyPr>
          <a:lstStyle>
            <a:lvl1pPr algn="ctr">
              <a:lnSpc>
                <a:spcPct val="90000"/>
              </a:lnSpc>
              <a:tabLst>
                <a:tab pos="1658938" algn="l"/>
                <a:tab pos="474821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tabLst>
                <a:tab pos="1658938" algn="l"/>
                <a:tab pos="474821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tabLst>
                <a:tab pos="1658938" algn="l"/>
                <a:tab pos="474821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tabLst>
                <a:tab pos="1658938" algn="l"/>
                <a:tab pos="474821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tabLst>
                <a:tab pos="1658938" algn="l"/>
                <a:tab pos="474821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658938" algn="l"/>
                <a:tab pos="474821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658938" algn="l"/>
                <a:tab pos="474821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658938" algn="l"/>
                <a:tab pos="474821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658938" algn="l"/>
                <a:tab pos="474821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>
                <a:solidFill>
                  <a:schemeClr val="accent1"/>
                </a:solidFill>
              </a:rPr>
              <a:t>Address	Instruction Code	Assembly Rendition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8048365:	5b                   	pop    %ebx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8048366:	81 c3 ab 12 00 00    	add    $0x12ab,%ebx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804836c:	83 bb 28 00 00 00 00 	cmpl   $0x0,0x28(%ebx)</a:t>
            </a:r>
          </a:p>
        </p:txBody>
      </p:sp>
      <p:sp>
        <p:nvSpPr>
          <p:cNvPr id="832517" name="Rectangle 5"/>
          <p:cNvSpPr>
            <a:spLocks noChangeArrowheads="1"/>
          </p:cNvSpPr>
          <p:nvPr/>
        </p:nvSpPr>
        <p:spPr bwMode="auto">
          <a:xfrm>
            <a:off x="609600" y="4589463"/>
            <a:ext cx="8001000" cy="2268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Deciphering Numbers</a:t>
            </a:r>
          </a:p>
          <a:p>
            <a:pPr lvl="1" eaLnBrk="1" hangingPunct="1">
              <a:spcBef>
                <a:spcPct val="50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Value: 	</a:t>
            </a:r>
            <a:r>
              <a:rPr lang="en-US" sz="2000">
                <a:latin typeface="Courier New" pitchFamily="49" charset="0"/>
              </a:rPr>
              <a:t>0x12ab</a:t>
            </a:r>
          </a:p>
          <a:p>
            <a:pPr lvl="1" eaLnBrk="1" hangingPunct="1">
              <a:spcBef>
                <a:spcPct val="50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Pad to 4 bytes: 	</a:t>
            </a:r>
            <a:r>
              <a:rPr lang="en-US" sz="2000">
                <a:latin typeface="Courier New" pitchFamily="49" charset="0"/>
              </a:rPr>
              <a:t>0x000012ab</a:t>
            </a:r>
          </a:p>
          <a:p>
            <a:pPr lvl="1" eaLnBrk="1" hangingPunct="1">
              <a:spcBef>
                <a:spcPct val="50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Split into bytes: 	</a:t>
            </a:r>
            <a:r>
              <a:rPr lang="en-US" sz="2000">
                <a:latin typeface="Courier New" pitchFamily="49" charset="0"/>
              </a:rPr>
              <a:t>00 00 12 ab</a:t>
            </a:r>
          </a:p>
          <a:p>
            <a:pPr lvl="1" eaLnBrk="1" hangingPunct="1">
              <a:spcBef>
                <a:spcPct val="50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Reverse: 	</a:t>
            </a:r>
            <a:r>
              <a:rPr lang="en-US" sz="2000">
                <a:latin typeface="Courier New" pitchFamily="49" charset="0"/>
              </a:rPr>
              <a:t>ab 12 00 00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Code to Print Byte Representation of Data</a:t>
            </a:r>
          </a:p>
        </p:txBody>
      </p:sp>
      <p:sp>
        <p:nvSpPr>
          <p:cNvPr id="3891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7772400" cy="4114800"/>
          </a:xfrm>
          <a:noFill/>
          <a:ln w="38100" cmpd="dbl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/>
          <a:lstStyle/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mtClean="0">
                <a:effectLst/>
              </a:rPr>
              <a:t>typedef unsigned char *pointer;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mtClean="0">
              <a:effectLst/>
            </a:endParaRP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mtClean="0">
                <a:effectLst/>
              </a:rPr>
              <a:t>void show_bytes(pointer start, int len)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mtClean="0">
                <a:effectLst/>
              </a:rPr>
              <a:t>{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mtClean="0">
                <a:effectLst/>
              </a:rPr>
              <a:t>  int i;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mtClean="0">
                <a:effectLst/>
              </a:rPr>
              <a:t>  for (i = 0; i &lt; len; i++)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mtClean="0">
                <a:effectLst/>
              </a:rPr>
              <a:t>    printf("0x%p\t0x%.2x\n",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mtClean="0">
                <a:effectLst/>
              </a:rPr>
              <a:t>           start+i, start[i]);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mtClean="0">
                <a:effectLst/>
              </a:rPr>
              <a:t>  printf("\n");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mtClean="0">
                <a:effectLst/>
              </a:rPr>
              <a:t>}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882650" y="5789613"/>
            <a:ext cx="30797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Printf directives:</a:t>
            </a:r>
            <a:endParaRPr lang="en-US" altLang="en-US" b="0">
              <a:latin typeface="Courier New" panose="02070309020205020404" pitchFamily="49" charset="0"/>
            </a:endParaRPr>
          </a:p>
          <a:p>
            <a:pPr lvl="1"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%p</a:t>
            </a:r>
            <a:r>
              <a:rPr lang="en-US" altLang="en-US"/>
              <a:t>:	Print pointer</a:t>
            </a:r>
          </a:p>
          <a:p>
            <a:pPr lvl="1"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%x</a:t>
            </a:r>
            <a:r>
              <a:rPr lang="en-US" altLang="en-US"/>
              <a:t>:	Print Hexadecimal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Courier New" panose="02070309020205020404" pitchFamily="49" charset="0"/>
              </a:rPr>
              <a:t>show_bytes</a:t>
            </a:r>
            <a:r>
              <a:rPr lang="en-US" altLang="en-US" smtClean="0"/>
              <a:t> Execution Example</a:t>
            </a:r>
          </a:p>
        </p:txBody>
      </p:sp>
      <p:sp>
        <p:nvSpPr>
          <p:cNvPr id="83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1600200" y="1600200"/>
            <a:ext cx="5943600" cy="13779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en-US" sz="2400"/>
              <a:t>int a = 15213;</a:t>
            </a:r>
          </a:p>
          <a:p>
            <a:pPr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en-US" sz="2400"/>
              <a:t>printf("int a = 15213;\n");</a:t>
            </a:r>
          </a:p>
          <a:p>
            <a:pPr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en-US" sz="2400"/>
              <a:t>show_bytes((pointer) &amp;a, sizeof(int));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1524000" y="3584575"/>
            <a:ext cx="2316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Result (Linux):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2133600" y="4191000"/>
            <a:ext cx="5181600" cy="22606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en-US" sz="2400"/>
              <a:t>int a = 15213;</a:t>
            </a:r>
          </a:p>
          <a:p>
            <a:pPr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en-US" sz="2400"/>
              <a:t>0x11ffffcb8	0x6d</a:t>
            </a:r>
          </a:p>
          <a:p>
            <a:pPr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en-US" sz="2400"/>
              <a:t>0x11ffffcb9	0x3b</a:t>
            </a:r>
          </a:p>
          <a:p>
            <a:pPr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en-US" sz="2400"/>
              <a:t>0x11ffffcba	0x00</a:t>
            </a:r>
          </a:p>
          <a:p>
            <a:pPr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en-US" sz="2400"/>
              <a:t>0x11ffffcbb	0x00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Strings</a:t>
            </a:r>
          </a:p>
        </p:txBody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mtClean="0"/>
              <a:t>Strings in C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2400" smtClean="0"/>
              <a:t>Represented by array of characters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2400" smtClean="0"/>
              <a:t>Each character encoded in ASCII format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Standard 7-bit encoding of character set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Other encodings exist, but uncommon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Character “0” has code 0x30</a:t>
            </a:r>
          </a:p>
          <a:p>
            <a:pPr lvl="3" eaLnBrk="1" hangingPunct="1">
              <a:lnSpc>
                <a:spcPct val="75000"/>
              </a:lnSpc>
              <a:defRPr/>
            </a:pPr>
            <a:r>
              <a:rPr lang="en-US" sz="2400" smtClean="0"/>
              <a:t>Digit </a:t>
            </a:r>
            <a:r>
              <a:rPr lang="en-US" sz="2400" i="1" smtClean="0"/>
              <a:t>i</a:t>
            </a:r>
            <a:r>
              <a:rPr lang="en-US" sz="2400" smtClean="0"/>
              <a:t>  has code 0x30+</a:t>
            </a:r>
            <a:r>
              <a:rPr lang="en-US" sz="2400" i="1" smtClean="0"/>
              <a:t>i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2400" smtClean="0"/>
              <a:t>String should be null-terminated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Final character = 0</a:t>
            </a:r>
          </a:p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mtClean="0"/>
              <a:t>Compatibility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2400" smtClean="0"/>
              <a:t>Byte ordering not an issue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Data are single byte quantities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2400" smtClean="0"/>
              <a:t>Text files generally platform independent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Except for different conventions of line termination character(s)!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Machine-Level Code Representation</a:t>
            </a:r>
          </a:p>
        </p:txBody>
      </p:sp>
      <p:sp>
        <p:nvSpPr>
          <p:cNvPr id="83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mtClean="0"/>
              <a:t>Encode Program as Sequence of Instructions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2400" smtClean="0"/>
              <a:t>Each simple operation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Arithmetic operation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Read or write memory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Conditional branch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2400" smtClean="0"/>
              <a:t>Instructions encoded as bytes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Alpha’s, Sun’s, Mac’s use 4 byte instructions</a:t>
            </a:r>
          </a:p>
          <a:p>
            <a:pPr lvl="3" eaLnBrk="1" hangingPunct="1">
              <a:lnSpc>
                <a:spcPct val="75000"/>
              </a:lnSpc>
              <a:defRPr/>
            </a:pPr>
            <a:r>
              <a:rPr lang="en-US" sz="2400" smtClean="0"/>
              <a:t>Reduced Instruction Set Computer (RISC)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PC’s use variable length instructions</a:t>
            </a:r>
          </a:p>
          <a:p>
            <a:pPr lvl="3" eaLnBrk="1" hangingPunct="1">
              <a:lnSpc>
                <a:spcPct val="75000"/>
              </a:lnSpc>
              <a:defRPr/>
            </a:pPr>
            <a:r>
              <a:rPr lang="en-US" sz="2400" smtClean="0"/>
              <a:t>Complex Instruction Set Computer (CISC)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2400" smtClean="0"/>
              <a:t>Different instruction types and encodings for different machines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Most code not binary compatible</a:t>
            </a:r>
          </a:p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mtClean="0"/>
              <a:t>Programs are Byte Sequences Too!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Relations Between Operations</a:t>
            </a:r>
          </a:p>
        </p:txBody>
      </p:sp>
      <p:sp>
        <p:nvSpPr>
          <p:cNvPr id="84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mtClean="0"/>
              <a:t>DeMorgan’s Laws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mtClean="0"/>
              <a:t>Express &amp; in terms of |, and vice-versa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A &amp; B  =  ~(~A | ~B)</a:t>
            </a:r>
          </a:p>
          <a:p>
            <a:pPr lvl="3" eaLnBrk="1" hangingPunct="1">
              <a:lnSpc>
                <a:spcPct val="75000"/>
              </a:lnSpc>
              <a:defRPr/>
            </a:pPr>
            <a:r>
              <a:rPr lang="en-US" smtClean="0"/>
              <a:t>A and B are true if and only if neither A nor B is false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A | B  =  ~(~A &amp; ~B)</a:t>
            </a:r>
          </a:p>
          <a:p>
            <a:pPr lvl="3" eaLnBrk="1" hangingPunct="1">
              <a:lnSpc>
                <a:spcPct val="75000"/>
              </a:lnSpc>
              <a:defRPr/>
            </a:pPr>
            <a:r>
              <a:rPr lang="en-US" smtClean="0"/>
              <a:t>A or B are true if and only if A and B are not both false</a:t>
            </a:r>
          </a:p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mtClean="0"/>
              <a:t>Exclusive-Or using Inclusive Or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A ^ B  =  (~A &amp; B) | (A &amp; ~B)</a:t>
            </a:r>
          </a:p>
          <a:p>
            <a:pPr lvl="3" eaLnBrk="1" hangingPunct="1">
              <a:lnSpc>
                <a:spcPct val="75000"/>
              </a:lnSpc>
              <a:defRPr/>
            </a:pPr>
            <a:r>
              <a:rPr lang="en-US" smtClean="0"/>
              <a:t>Exactly one of A and B is true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mtClean="0"/>
              <a:t>A ^ B  =  (A | B) &amp; ~(A &amp; B)</a:t>
            </a:r>
          </a:p>
          <a:p>
            <a:pPr lvl="3" eaLnBrk="1" hangingPunct="1">
              <a:lnSpc>
                <a:spcPct val="75000"/>
              </a:lnSpc>
              <a:defRPr/>
            </a:pPr>
            <a:r>
              <a:rPr lang="en-US" smtClean="0"/>
              <a:t>Either A is true, or B is true, but not both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General Boolean Algebras</a:t>
            </a:r>
          </a:p>
        </p:txBody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Operate on Bit Vectors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Operations are applied bitwise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All of the Properties of Boolean Algebra Apply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762000" y="3581400"/>
            <a:ext cx="17081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  01101001</a:t>
            </a:r>
          </a:p>
          <a:p>
            <a:pPr algn="l">
              <a:lnSpc>
                <a:spcPct val="10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&amp; 01010101</a:t>
            </a:r>
          </a:p>
          <a:p>
            <a:pPr algn="l">
              <a:lnSpc>
                <a:spcPct val="10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Courier New" panose="02070309020205020404" pitchFamily="49" charset="0"/>
              </a:rPr>
              <a:t>01000001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590800" y="3581400"/>
            <a:ext cx="17081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  01101001</a:t>
            </a:r>
          </a:p>
          <a:p>
            <a:pPr algn="l">
              <a:lnSpc>
                <a:spcPct val="10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| 01010101</a:t>
            </a:r>
          </a:p>
          <a:p>
            <a:pPr algn="l">
              <a:lnSpc>
                <a:spcPct val="10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Courier New" panose="02070309020205020404" pitchFamily="49" charset="0"/>
              </a:rPr>
              <a:t>01111101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4419600" y="3581400"/>
            <a:ext cx="17081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  01101001</a:t>
            </a:r>
          </a:p>
          <a:p>
            <a:pPr algn="l">
              <a:lnSpc>
                <a:spcPct val="10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^ 01010101</a:t>
            </a:r>
          </a:p>
          <a:p>
            <a:pPr algn="l">
              <a:lnSpc>
                <a:spcPct val="10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Courier New" panose="02070309020205020404" pitchFamily="49" charset="0"/>
              </a:rPr>
              <a:t>00111100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6324600" y="3581400"/>
            <a:ext cx="17081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  </a:t>
            </a:r>
          </a:p>
          <a:p>
            <a:pPr algn="l">
              <a:lnSpc>
                <a:spcPct val="10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~ 01010101</a:t>
            </a:r>
          </a:p>
          <a:p>
            <a:pPr algn="l">
              <a:lnSpc>
                <a:spcPct val="10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  </a:t>
            </a:r>
            <a:r>
              <a:rPr lang="en-US" altLang="en-US" sz="2000">
                <a:solidFill>
                  <a:schemeClr val="bg1"/>
                </a:solidFill>
                <a:latin typeface="Courier New" panose="02070309020205020404" pitchFamily="49" charset="0"/>
              </a:rPr>
              <a:t>10101010</a:t>
            </a:r>
          </a:p>
        </p:txBody>
      </p:sp>
      <p:sp>
        <p:nvSpPr>
          <p:cNvPr id="848904" name="Text Box 8"/>
          <p:cNvSpPr txBox="1">
            <a:spLocks noChangeArrowheads="1"/>
          </p:cNvSpPr>
          <p:nvPr/>
        </p:nvSpPr>
        <p:spPr bwMode="auto">
          <a:xfrm>
            <a:off x="762000" y="4191000"/>
            <a:ext cx="170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000">
                <a:solidFill>
                  <a:schemeClr val="accent2"/>
                </a:solidFill>
                <a:latin typeface="Courier New" panose="02070309020205020404" pitchFamily="49" charset="0"/>
              </a:rPr>
              <a:t>  01000001</a:t>
            </a:r>
          </a:p>
        </p:txBody>
      </p:sp>
      <p:sp>
        <p:nvSpPr>
          <p:cNvPr id="848905" name="Text Box 9"/>
          <p:cNvSpPr txBox="1">
            <a:spLocks noChangeArrowheads="1"/>
          </p:cNvSpPr>
          <p:nvPr/>
        </p:nvSpPr>
        <p:spPr bwMode="auto">
          <a:xfrm>
            <a:off x="2895600" y="4191000"/>
            <a:ext cx="1403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000">
                <a:solidFill>
                  <a:schemeClr val="accent2"/>
                </a:solidFill>
                <a:latin typeface="Courier New" panose="02070309020205020404" pitchFamily="49" charset="0"/>
              </a:rPr>
              <a:t>01111101</a:t>
            </a:r>
          </a:p>
        </p:txBody>
      </p:sp>
      <p:sp>
        <p:nvSpPr>
          <p:cNvPr id="848906" name="Text Box 10"/>
          <p:cNvSpPr txBox="1">
            <a:spLocks noChangeArrowheads="1"/>
          </p:cNvSpPr>
          <p:nvPr/>
        </p:nvSpPr>
        <p:spPr bwMode="auto">
          <a:xfrm>
            <a:off x="4724400" y="4191000"/>
            <a:ext cx="1403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000">
                <a:solidFill>
                  <a:schemeClr val="accent2"/>
                </a:solidFill>
                <a:latin typeface="Courier New" panose="02070309020205020404" pitchFamily="49" charset="0"/>
              </a:rPr>
              <a:t>00111100</a:t>
            </a:r>
          </a:p>
        </p:txBody>
      </p:sp>
      <p:sp>
        <p:nvSpPr>
          <p:cNvPr id="848907" name="Text Box 11"/>
          <p:cNvSpPr txBox="1">
            <a:spLocks noChangeArrowheads="1"/>
          </p:cNvSpPr>
          <p:nvPr/>
        </p:nvSpPr>
        <p:spPr bwMode="auto">
          <a:xfrm>
            <a:off x="6629400" y="4191000"/>
            <a:ext cx="1403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000">
                <a:solidFill>
                  <a:schemeClr val="accent2"/>
                </a:solidFill>
                <a:latin typeface="Courier New" panose="02070309020205020404" pitchFamily="49" charset="0"/>
              </a:rPr>
              <a:t>10101010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489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489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48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48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8904" grpId="0" build="p" autoUpdateAnimBg="0"/>
      <p:bldP spid="848905" grpId="0" build="p" autoUpdateAnimBg="0"/>
      <p:bldP spid="848906" grpId="0" build="p" autoUpdateAnimBg="0"/>
      <p:bldP spid="848907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Representing &amp; Manipulating Sets</a:t>
            </a:r>
          </a:p>
        </p:txBody>
      </p:sp>
      <p:sp>
        <p:nvSpPr>
          <p:cNvPr id="84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Representation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Width </a:t>
            </a:r>
            <a:r>
              <a:rPr lang="en-US" sz="1800" b="0" i="1" smtClean="0"/>
              <a:t>w</a:t>
            </a:r>
            <a:r>
              <a:rPr lang="en-US" sz="1800" smtClean="0"/>
              <a:t> bit vector represents subsets of </a:t>
            </a:r>
            <a:r>
              <a:rPr lang="en-US" sz="1800" b="0" smtClean="0"/>
              <a:t>{0, …, </a:t>
            </a:r>
            <a:r>
              <a:rPr lang="en-US" sz="1800" b="0" i="1" smtClean="0"/>
              <a:t>w</a:t>
            </a:r>
            <a:r>
              <a:rPr lang="en-US" sz="1800" b="0" smtClean="0"/>
              <a:t>–1}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b="0" smtClean="0"/>
              <a:t>a</a:t>
            </a:r>
            <a:r>
              <a:rPr lang="en-US" sz="1800" b="0" i="1" baseline="-25000" smtClean="0"/>
              <a:t>j</a:t>
            </a:r>
            <a:r>
              <a:rPr lang="en-US" sz="1800" b="0" smtClean="0"/>
              <a:t> = 1</a:t>
            </a:r>
            <a:r>
              <a:rPr lang="en-US" sz="1800" smtClean="0"/>
              <a:t> if </a:t>
            </a:r>
            <a:r>
              <a:rPr lang="en-US" sz="1800" b="0" i="1" smtClean="0"/>
              <a:t>j</a:t>
            </a:r>
            <a:r>
              <a:rPr lang="en-US" sz="1800" smtClean="0"/>
              <a:t>  </a:t>
            </a:r>
            <a:r>
              <a:rPr lang="en-US" sz="1800" b="0" smtClean="0">
                <a:latin typeface="Symbol" pitchFamily="18" charset="2"/>
                <a:sym typeface="Symbol" pitchFamily="18" charset="2"/>
              </a:rPr>
              <a:t></a:t>
            </a:r>
            <a:r>
              <a:rPr lang="en-US" sz="1800" smtClean="0"/>
              <a:t> </a:t>
            </a:r>
            <a:r>
              <a:rPr lang="en-US" sz="1800" b="0" i="1" smtClean="0"/>
              <a:t>A</a:t>
            </a:r>
          </a:p>
          <a:p>
            <a:pPr marL="1143000" lvl="2" indent="-2286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01101001</a:t>
            </a:r>
            <a:r>
              <a:rPr lang="en-US" sz="1600" smtClean="0">
                <a:latin typeface="Courier New" pitchFamily="49" charset="0"/>
              </a:rPr>
              <a:t>	</a:t>
            </a:r>
            <a:r>
              <a:rPr lang="en-US" sz="1600" smtClean="0"/>
              <a:t>{ 0, 3, 5, 6 }</a:t>
            </a:r>
          </a:p>
          <a:p>
            <a:pPr marL="1143000" lvl="2" indent="-2286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969696"/>
                </a:solidFill>
                <a:latin typeface="Courier New" pitchFamily="49" charset="0"/>
              </a:rPr>
              <a:t>7</a:t>
            </a:r>
            <a:r>
              <a:rPr lang="en-US" smtClean="0">
                <a:solidFill>
                  <a:srgbClr val="CC0000"/>
                </a:solidFill>
                <a:latin typeface="Courier New" pitchFamily="49" charset="0"/>
              </a:rPr>
              <a:t>65</a:t>
            </a:r>
            <a:r>
              <a:rPr lang="en-US" smtClean="0">
                <a:solidFill>
                  <a:srgbClr val="969696"/>
                </a:solidFill>
                <a:latin typeface="Courier New" pitchFamily="49" charset="0"/>
              </a:rPr>
              <a:t>4</a:t>
            </a:r>
            <a:r>
              <a:rPr lang="en-US" smtClean="0">
                <a:solidFill>
                  <a:srgbClr val="CC0000"/>
                </a:solidFill>
                <a:latin typeface="Courier New" pitchFamily="49" charset="0"/>
              </a:rPr>
              <a:t>3</a:t>
            </a:r>
            <a:r>
              <a:rPr lang="en-US" smtClean="0">
                <a:solidFill>
                  <a:srgbClr val="969696"/>
                </a:solidFill>
                <a:latin typeface="Courier New" pitchFamily="49" charset="0"/>
              </a:rPr>
              <a:t>21</a:t>
            </a:r>
            <a:r>
              <a:rPr lang="en-US" smtClean="0">
                <a:solidFill>
                  <a:srgbClr val="CC0000"/>
                </a:solidFill>
                <a:latin typeface="Courier New" pitchFamily="49" charset="0"/>
              </a:rPr>
              <a:t>0</a:t>
            </a:r>
          </a:p>
          <a:p>
            <a:pPr marL="1143000" lvl="2" indent="-2286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mtClean="0">
              <a:solidFill>
                <a:schemeClr val="tx1"/>
              </a:solidFill>
              <a:latin typeface="Courier New" pitchFamily="49" charset="0"/>
            </a:endParaRPr>
          </a:p>
          <a:p>
            <a:pPr marL="1143000" lvl="2" indent="-2286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01010101</a:t>
            </a:r>
            <a:r>
              <a:rPr lang="en-US" sz="1600" smtClean="0">
                <a:latin typeface="Courier New" pitchFamily="49" charset="0"/>
              </a:rPr>
              <a:t>	</a:t>
            </a:r>
            <a:r>
              <a:rPr lang="en-US" sz="1600" smtClean="0"/>
              <a:t>{ 0, 2, 4, 6 }</a:t>
            </a:r>
          </a:p>
          <a:p>
            <a:pPr marL="1143000" lvl="2" indent="-2286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969696"/>
                </a:solidFill>
                <a:latin typeface="Courier New" pitchFamily="49" charset="0"/>
              </a:rPr>
              <a:t>7</a:t>
            </a:r>
            <a:r>
              <a:rPr lang="en-US" smtClean="0">
                <a:solidFill>
                  <a:srgbClr val="CC0000"/>
                </a:solidFill>
                <a:latin typeface="Courier New" pitchFamily="49" charset="0"/>
              </a:rPr>
              <a:t>6</a:t>
            </a:r>
            <a:r>
              <a:rPr lang="en-US" smtClean="0">
                <a:solidFill>
                  <a:srgbClr val="969696"/>
                </a:solidFill>
                <a:latin typeface="Courier New" pitchFamily="49" charset="0"/>
              </a:rPr>
              <a:t>5</a:t>
            </a:r>
            <a:r>
              <a:rPr lang="en-US" smtClean="0">
                <a:solidFill>
                  <a:srgbClr val="CC0000"/>
                </a:solidFill>
                <a:latin typeface="Courier New" pitchFamily="49" charset="0"/>
              </a:rPr>
              <a:t>4</a:t>
            </a:r>
            <a:r>
              <a:rPr lang="en-US" smtClean="0">
                <a:solidFill>
                  <a:srgbClr val="969696"/>
                </a:solidFill>
                <a:latin typeface="Courier New" pitchFamily="49" charset="0"/>
              </a:rPr>
              <a:t>3</a:t>
            </a:r>
            <a:r>
              <a:rPr lang="en-US" smtClean="0">
                <a:solidFill>
                  <a:srgbClr val="CC0000"/>
                </a:solidFill>
                <a:latin typeface="Courier New" pitchFamily="49" charset="0"/>
              </a:rPr>
              <a:t>2</a:t>
            </a:r>
            <a:r>
              <a:rPr lang="en-US" smtClean="0">
                <a:solidFill>
                  <a:srgbClr val="969696"/>
                </a:solidFill>
                <a:latin typeface="Courier New" pitchFamily="49" charset="0"/>
              </a:rPr>
              <a:t>1</a:t>
            </a:r>
            <a:r>
              <a:rPr lang="en-US" smtClean="0">
                <a:solidFill>
                  <a:srgbClr val="CC0000"/>
                </a:solidFill>
                <a:latin typeface="Courier New" pitchFamily="49" charset="0"/>
              </a:rPr>
              <a:t>0</a:t>
            </a:r>
          </a:p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Operations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&amp; 	     Intersection	</a:t>
            </a:r>
            <a:r>
              <a:rPr lang="en-US" sz="1800" smtClean="0">
                <a:latin typeface="Courier New" pitchFamily="49" charset="0"/>
              </a:rPr>
              <a:t>01000001	</a:t>
            </a:r>
            <a:r>
              <a:rPr lang="en-US" sz="1800" b="0" smtClean="0"/>
              <a:t>{ 0, 6 }</a:t>
            </a:r>
            <a:endParaRPr lang="en-US" sz="1800" smtClean="0"/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|  		Union	</a:t>
            </a:r>
            <a:r>
              <a:rPr lang="en-US" sz="1800" smtClean="0">
                <a:latin typeface="Courier New" pitchFamily="49" charset="0"/>
              </a:rPr>
              <a:t>01111101	</a:t>
            </a:r>
            <a:r>
              <a:rPr lang="en-US" sz="1800" b="0" smtClean="0"/>
              <a:t>{ 0, 2, 3, 4, 5, 6 }</a:t>
            </a:r>
            <a:endParaRPr lang="en-US" sz="1800" smtClean="0"/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^	  Symmetric difference	</a:t>
            </a:r>
            <a:r>
              <a:rPr lang="en-US" sz="1800" smtClean="0">
                <a:latin typeface="Courier New" pitchFamily="49" charset="0"/>
              </a:rPr>
              <a:t>00111100	</a:t>
            </a:r>
            <a:r>
              <a:rPr lang="en-US" sz="1800" b="0" smtClean="0"/>
              <a:t>{ 2, 3, 4, 5 }</a:t>
            </a:r>
            <a:endParaRPr lang="en-US" sz="1800" smtClean="0"/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~	                 Complement	</a:t>
            </a:r>
            <a:r>
              <a:rPr lang="en-US" sz="1800" smtClean="0">
                <a:latin typeface="Courier New" pitchFamily="49" charset="0"/>
              </a:rPr>
              <a:t>10101010	</a:t>
            </a:r>
            <a:r>
              <a:rPr lang="en-US" sz="1800" b="0" smtClean="0"/>
              <a:t>{ 1, 3, 5, 7 }</a:t>
            </a:r>
            <a:endParaRPr lang="en-US" sz="1800" smtClean="0"/>
          </a:p>
          <a:p>
            <a:pPr marL="742950" lvl="1" indent="-285750" eaLnBrk="1" hangingPunct="1">
              <a:lnSpc>
                <a:spcPct val="75000"/>
              </a:lnSpc>
              <a:defRPr/>
            </a:pPr>
            <a:endParaRPr lang="en-US" sz="1800" smtClean="0"/>
          </a:p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2000" smtClean="0"/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Bit-Level Operations in C</a:t>
            </a:r>
          </a:p>
        </p:txBody>
      </p:sp>
      <p:sp>
        <p:nvSpPr>
          <p:cNvPr id="85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Operations &amp;,  |,  ~,  ^ Available in C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Apply to any “integral” data type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z="1600" smtClean="0">
                <a:latin typeface="Courier New" pitchFamily="49" charset="0"/>
              </a:rPr>
              <a:t>long</a:t>
            </a:r>
            <a:r>
              <a:rPr lang="en-US" sz="1600" smtClean="0"/>
              <a:t>,  </a:t>
            </a:r>
            <a:r>
              <a:rPr lang="en-US" sz="1600" smtClean="0">
                <a:latin typeface="Courier New" pitchFamily="49" charset="0"/>
              </a:rPr>
              <a:t>int</a:t>
            </a:r>
            <a:r>
              <a:rPr lang="en-US" sz="1600" smtClean="0"/>
              <a:t>,  </a:t>
            </a:r>
            <a:r>
              <a:rPr lang="en-US" sz="1600" smtClean="0">
                <a:latin typeface="Courier New" pitchFamily="49" charset="0"/>
              </a:rPr>
              <a:t>short</a:t>
            </a:r>
            <a:r>
              <a:rPr lang="en-US" sz="1600" smtClean="0"/>
              <a:t>,  </a:t>
            </a:r>
            <a:r>
              <a:rPr lang="en-US" sz="1600" smtClean="0">
                <a:latin typeface="Courier New" pitchFamily="49" charset="0"/>
              </a:rPr>
              <a:t>char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View arguments as bit vectors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/>
              <a:t>Arguments applied bit-wise</a:t>
            </a:r>
          </a:p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Examples (Char data type)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>
                <a:latin typeface="Courier New" pitchFamily="49" charset="0"/>
              </a:rPr>
              <a:t>~0x41 --&gt;  0xBE</a:t>
            </a:r>
            <a:endParaRPr lang="en-US" sz="1800" b="0" smtClean="0">
              <a:latin typeface="Courier New" pitchFamily="49" charset="0"/>
            </a:endParaRPr>
          </a:p>
          <a:p>
            <a:pPr marL="1143000" lvl="2" indent="-2286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>
                <a:latin typeface="Courier New" pitchFamily="49" charset="0"/>
              </a:rPr>
              <a:t>~01000001</a:t>
            </a:r>
            <a:r>
              <a:rPr lang="en-US" sz="1600" baseline="-25000" smtClean="0">
                <a:latin typeface="Courier New" pitchFamily="49" charset="0"/>
              </a:rPr>
              <a:t>2</a:t>
            </a:r>
            <a:r>
              <a:rPr lang="en-US" sz="1600" smtClean="0">
                <a:latin typeface="Courier New" pitchFamily="49" charset="0"/>
              </a:rPr>
              <a:t>	--&gt;	10111110</a:t>
            </a:r>
            <a:r>
              <a:rPr lang="en-US" sz="1600" baseline="-25000" smtClean="0">
                <a:latin typeface="Courier New" pitchFamily="49" charset="0"/>
              </a:rPr>
              <a:t>2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>
                <a:latin typeface="Courier New" pitchFamily="49" charset="0"/>
              </a:rPr>
              <a:t>~0x00 --&gt;  0xFF</a:t>
            </a:r>
            <a:endParaRPr lang="en-US" sz="1800" b="0" smtClean="0">
              <a:latin typeface="Courier New" pitchFamily="49" charset="0"/>
            </a:endParaRPr>
          </a:p>
          <a:p>
            <a:pPr marL="1143000" lvl="2" indent="-2286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>
                <a:latin typeface="Courier New" pitchFamily="49" charset="0"/>
              </a:rPr>
              <a:t>~00000000</a:t>
            </a:r>
            <a:r>
              <a:rPr lang="en-US" sz="1600" baseline="-25000" smtClean="0">
                <a:latin typeface="Courier New" pitchFamily="49" charset="0"/>
              </a:rPr>
              <a:t>2</a:t>
            </a:r>
            <a:r>
              <a:rPr lang="en-US" sz="1600" smtClean="0">
                <a:latin typeface="Courier New" pitchFamily="49" charset="0"/>
              </a:rPr>
              <a:t>	--&gt;	11111111</a:t>
            </a:r>
            <a:r>
              <a:rPr lang="en-US" sz="1600" baseline="-25000" smtClean="0">
                <a:latin typeface="Courier New" pitchFamily="49" charset="0"/>
              </a:rPr>
              <a:t>2</a:t>
            </a:r>
            <a:endParaRPr lang="en-US" sz="1600" smtClean="0">
              <a:latin typeface="Courier New" pitchFamily="49" charset="0"/>
            </a:endParaRP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>
                <a:latin typeface="Courier New" pitchFamily="49" charset="0"/>
              </a:rPr>
              <a:t>0x69 &amp; 0x55  --&gt;  0x41</a:t>
            </a:r>
            <a:endParaRPr lang="en-US" sz="1800" b="0" smtClean="0">
              <a:latin typeface="Courier New" pitchFamily="49" charset="0"/>
            </a:endParaRPr>
          </a:p>
          <a:p>
            <a:pPr marL="1143000" lvl="2" indent="-2286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>
                <a:latin typeface="Courier New" pitchFamily="49" charset="0"/>
              </a:rPr>
              <a:t>01101001</a:t>
            </a:r>
            <a:r>
              <a:rPr lang="en-US" sz="1600" baseline="-25000" smtClean="0">
                <a:latin typeface="Courier New" pitchFamily="49" charset="0"/>
              </a:rPr>
              <a:t>2</a:t>
            </a:r>
            <a:r>
              <a:rPr lang="en-US" sz="1600" smtClean="0">
                <a:latin typeface="Courier New" pitchFamily="49" charset="0"/>
              </a:rPr>
              <a:t> &amp; 01010101</a:t>
            </a:r>
            <a:r>
              <a:rPr lang="en-US" sz="1600" baseline="-25000" smtClean="0">
                <a:latin typeface="Courier New" pitchFamily="49" charset="0"/>
              </a:rPr>
              <a:t>2</a:t>
            </a:r>
            <a:r>
              <a:rPr lang="en-US" sz="1600" smtClean="0">
                <a:latin typeface="Courier New" pitchFamily="49" charset="0"/>
              </a:rPr>
              <a:t> --&gt; 01000001</a:t>
            </a:r>
            <a:r>
              <a:rPr lang="en-US" sz="1600" baseline="-25000" smtClean="0">
                <a:latin typeface="Courier New" pitchFamily="49" charset="0"/>
              </a:rPr>
              <a:t>2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>
                <a:latin typeface="Courier New" pitchFamily="49" charset="0"/>
              </a:rPr>
              <a:t>0x69 | 0x55  --&gt;  0x7D</a:t>
            </a:r>
            <a:endParaRPr lang="en-US" sz="1800" b="0" smtClean="0">
              <a:latin typeface="Courier New" pitchFamily="49" charset="0"/>
            </a:endParaRPr>
          </a:p>
          <a:p>
            <a:pPr marL="1143000" lvl="2" indent="-2286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>
                <a:latin typeface="Courier New" pitchFamily="49" charset="0"/>
              </a:rPr>
              <a:t>01101001</a:t>
            </a:r>
            <a:r>
              <a:rPr lang="en-US" sz="1600" baseline="-25000" smtClean="0">
                <a:latin typeface="Courier New" pitchFamily="49" charset="0"/>
              </a:rPr>
              <a:t>2</a:t>
            </a:r>
            <a:r>
              <a:rPr lang="en-US" sz="1600" smtClean="0">
                <a:latin typeface="Courier New" pitchFamily="49" charset="0"/>
              </a:rPr>
              <a:t> | 01010101</a:t>
            </a:r>
            <a:r>
              <a:rPr lang="en-US" sz="1600" baseline="-25000" smtClean="0">
                <a:latin typeface="Courier New" pitchFamily="49" charset="0"/>
              </a:rPr>
              <a:t>2</a:t>
            </a:r>
            <a:r>
              <a:rPr lang="en-US" sz="1600" smtClean="0">
                <a:latin typeface="Courier New" pitchFamily="49" charset="0"/>
              </a:rPr>
              <a:t> --&gt; 01111101</a:t>
            </a:r>
            <a:r>
              <a:rPr lang="en-US" sz="1600" baseline="-25000" smtClean="0">
                <a:latin typeface="Courier New" pitchFamily="49" charset="0"/>
              </a:rPr>
              <a:t>2</a:t>
            </a:r>
            <a:endParaRPr lang="en-US" sz="1600" b="0" baseline="-25000" smtClean="0">
              <a:latin typeface="Courier New" pitchFamily="49" charset="0"/>
            </a:endParaRPr>
          </a:p>
          <a:p>
            <a:pPr marL="1143000" lvl="2" indent="-2286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1600" b="0" baseline="-2500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2000" smtClean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is Computer Architecture?</a:t>
            </a:r>
          </a:p>
        </p:txBody>
      </p:sp>
      <p:sp>
        <p:nvSpPr>
          <p:cNvPr id="82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effectLst/>
              </a:rPr>
              <a:t>Computer Architecture is </a:t>
            </a:r>
            <a:r>
              <a:rPr lang="en-US" smtClean="0"/>
              <a:t>the attributes of a [computing] system as seen by the programmer, </a:t>
            </a:r>
            <a:r>
              <a:rPr lang="en-US" i="1" smtClean="0"/>
              <a:t>i.e.  </a:t>
            </a:r>
            <a:r>
              <a:rPr lang="en-US" smtClean="0"/>
              <a:t>the conceptual structure and functional behavior, as distinct from the organization of the data flows and controls the logic design, and the physical implementation.    				</a:t>
            </a:r>
            <a:r>
              <a:rPr lang="en-US" smtClean="0">
                <a:solidFill>
                  <a:srgbClr val="0000CC"/>
                </a:solidFill>
              </a:rPr>
              <a:t>		– Amdahl, Blaaw, and Brooks,  1964</a:t>
            </a:r>
            <a:endParaRPr lang="en-US" smtClean="0"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effectLst/>
              </a:rPr>
              <a:t>The term computer architecture was first used in 1964 the designers of the IBM System/360.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effectLst/>
              </a:rPr>
              <a:t>The IBM/360 was a family of computers all with the same architecture, but with a variety of organizations(implementations).</a:t>
            </a:r>
            <a:endParaRPr lang="en-US" smtClean="0"/>
          </a:p>
          <a:p>
            <a:pPr lvl="1" eaLnBrk="1" hangingPunct="1">
              <a:defRPr/>
            </a:pPr>
            <a:endParaRPr lang="en-US" smtClean="0"/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Contrast: Logic Operations in C</a:t>
            </a:r>
          </a:p>
        </p:txBody>
      </p:sp>
      <p:sp>
        <p:nvSpPr>
          <p:cNvPr id="85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Contrast to Logical Operators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>
                <a:latin typeface="Courier New" pitchFamily="49" charset="0"/>
              </a:rPr>
              <a:t>&amp;&amp;</a:t>
            </a:r>
            <a:r>
              <a:rPr lang="en-US" sz="1800" smtClean="0"/>
              <a:t>, </a:t>
            </a:r>
            <a:r>
              <a:rPr lang="en-US" sz="1800" smtClean="0">
                <a:latin typeface="Courier New" pitchFamily="49" charset="0"/>
              </a:rPr>
              <a:t>||</a:t>
            </a:r>
            <a:r>
              <a:rPr lang="en-US" sz="1800" smtClean="0"/>
              <a:t>, </a:t>
            </a:r>
            <a:r>
              <a:rPr lang="en-US" sz="1800" smtClean="0">
                <a:latin typeface="Courier New" pitchFamily="49" charset="0"/>
              </a:rPr>
              <a:t>!</a:t>
            </a:r>
            <a:endParaRPr lang="en-US" sz="1800" smtClean="0"/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z="1600" smtClean="0"/>
              <a:t>View 0 as “False”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z="1600" smtClean="0"/>
              <a:t>Anything nonzero as “True”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z="1600" smtClean="0"/>
              <a:t>Always return 0 or 1</a:t>
            </a:r>
          </a:p>
          <a:p>
            <a:pPr marL="1143000" lvl="2" indent="-228600" eaLnBrk="1" hangingPunct="1">
              <a:lnSpc>
                <a:spcPct val="75000"/>
              </a:lnSpc>
              <a:defRPr/>
            </a:pPr>
            <a:r>
              <a:rPr lang="en-US" sz="1600" smtClean="0"/>
              <a:t>Early termination</a:t>
            </a:r>
          </a:p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Examples (char data type)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>
                <a:latin typeface="Courier New" pitchFamily="49" charset="0"/>
              </a:rPr>
              <a:t>!0x41  --&gt;  0x00</a:t>
            </a:r>
            <a:endParaRPr lang="en-US" sz="1800" b="0" smtClean="0">
              <a:latin typeface="Courier New" pitchFamily="49" charset="0"/>
            </a:endParaRP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>
                <a:latin typeface="Courier New" pitchFamily="49" charset="0"/>
              </a:rPr>
              <a:t>!0x00  --&gt;  0x01</a:t>
            </a:r>
            <a:endParaRPr lang="en-US" sz="1800" b="0" smtClean="0">
              <a:latin typeface="Courier New" pitchFamily="49" charset="0"/>
            </a:endParaRP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>
                <a:latin typeface="Courier New" pitchFamily="49" charset="0"/>
              </a:rPr>
              <a:t>!!0x41 --&gt;  0x01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endParaRPr lang="en-US" sz="1800" b="0" baseline="-25000" smtClean="0">
              <a:latin typeface="Courier New" pitchFamily="49" charset="0"/>
            </a:endParaRP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>
                <a:latin typeface="Courier New" pitchFamily="49" charset="0"/>
              </a:rPr>
              <a:t>0x69 &amp;&amp; 0x55  --&gt;  0x01</a:t>
            </a:r>
            <a:endParaRPr lang="en-US" sz="1800" b="0" smtClean="0">
              <a:latin typeface="Courier New" pitchFamily="49" charset="0"/>
            </a:endParaRP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>
                <a:latin typeface="Courier New" pitchFamily="49" charset="0"/>
              </a:rPr>
              <a:t>0x69 || 0x55  --&gt;  0x01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smtClean="0">
                <a:latin typeface="Courier New" pitchFamily="49" charset="0"/>
              </a:rPr>
              <a:t>p &amp;&amp; *p 	(</a:t>
            </a:r>
            <a:r>
              <a:rPr lang="en-US" sz="1800" smtClean="0"/>
              <a:t>avoids null pointer access)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endParaRPr lang="en-US" sz="1800" smtClean="0"/>
          </a:p>
          <a:p>
            <a:pPr marL="342900" indent="-34290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2000" smtClean="0"/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Shift Operations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marL="342900" indent="-342900" eaLnBrk="1" hangingPunct="1">
              <a:buFont typeface="Wingdings" pitchFamily="2" charset="2"/>
              <a:buNone/>
              <a:defRPr/>
            </a:pPr>
            <a:r>
              <a:rPr lang="en-US" sz="2000" smtClean="0"/>
              <a:t>Left Shift: 	</a:t>
            </a:r>
            <a:r>
              <a:rPr lang="en-US" sz="2000" smtClean="0">
                <a:latin typeface="Courier New" pitchFamily="49" charset="0"/>
              </a:rPr>
              <a:t>x &lt;&lt; y</a:t>
            </a:r>
          </a:p>
          <a:p>
            <a:pPr marL="742950" lvl="1" indent="-285750" eaLnBrk="1" hangingPunct="1">
              <a:defRPr/>
            </a:pPr>
            <a:r>
              <a:rPr lang="en-US" sz="1800" smtClean="0"/>
              <a:t>Shift bit-vector </a:t>
            </a:r>
            <a:r>
              <a:rPr lang="en-US" sz="1800" smtClean="0">
                <a:latin typeface="Courier New" pitchFamily="49" charset="0"/>
              </a:rPr>
              <a:t>x</a:t>
            </a:r>
            <a:r>
              <a:rPr lang="en-US" sz="1800" smtClean="0"/>
              <a:t> left </a:t>
            </a:r>
            <a:r>
              <a:rPr lang="en-US" sz="1800" smtClean="0">
                <a:latin typeface="Courier New" pitchFamily="49" charset="0"/>
              </a:rPr>
              <a:t>y</a:t>
            </a:r>
            <a:r>
              <a:rPr lang="en-US" sz="1800" smtClean="0"/>
              <a:t> positions</a:t>
            </a:r>
          </a:p>
          <a:p>
            <a:pPr marL="1143000" lvl="2" indent="-228600" eaLnBrk="1" hangingPunct="1">
              <a:defRPr/>
            </a:pPr>
            <a:r>
              <a:rPr lang="en-US" sz="1600" smtClean="0"/>
              <a:t>Throw away extra bits on left</a:t>
            </a:r>
          </a:p>
          <a:p>
            <a:pPr marL="1143000" lvl="2" indent="-228600" eaLnBrk="1" hangingPunct="1">
              <a:defRPr/>
            </a:pPr>
            <a:r>
              <a:rPr lang="en-US" sz="1600" smtClean="0"/>
              <a:t>Fill with 0’s on right</a:t>
            </a:r>
          </a:p>
          <a:p>
            <a:pPr marL="342900" indent="-342900" eaLnBrk="1" hangingPunct="1">
              <a:buFont typeface="Wingdings" pitchFamily="2" charset="2"/>
              <a:buNone/>
              <a:defRPr/>
            </a:pPr>
            <a:r>
              <a:rPr lang="en-US" sz="2000" smtClean="0"/>
              <a:t>Right Shift: 	</a:t>
            </a:r>
            <a:r>
              <a:rPr lang="en-US" sz="2000" smtClean="0">
                <a:latin typeface="Courier New" pitchFamily="49" charset="0"/>
              </a:rPr>
              <a:t>x &gt;&gt; y</a:t>
            </a:r>
          </a:p>
          <a:p>
            <a:pPr marL="742950" lvl="1" indent="-285750" eaLnBrk="1" hangingPunct="1">
              <a:defRPr/>
            </a:pPr>
            <a:r>
              <a:rPr lang="en-US" sz="1800" smtClean="0"/>
              <a:t>Shift bit-vector </a:t>
            </a:r>
            <a:r>
              <a:rPr lang="en-US" sz="1800" smtClean="0">
                <a:latin typeface="Courier New" pitchFamily="49" charset="0"/>
              </a:rPr>
              <a:t>x</a:t>
            </a:r>
            <a:r>
              <a:rPr lang="en-US" sz="1800" smtClean="0"/>
              <a:t> right </a:t>
            </a:r>
            <a:r>
              <a:rPr lang="en-US" sz="1800" smtClean="0">
                <a:latin typeface="Courier New" pitchFamily="49" charset="0"/>
              </a:rPr>
              <a:t>y</a:t>
            </a:r>
            <a:r>
              <a:rPr lang="en-US" sz="1800" smtClean="0"/>
              <a:t> positions</a:t>
            </a:r>
          </a:p>
          <a:p>
            <a:pPr marL="1143000" lvl="2" indent="-228600" eaLnBrk="1" hangingPunct="1">
              <a:defRPr/>
            </a:pPr>
            <a:r>
              <a:rPr lang="en-US" sz="1600" smtClean="0"/>
              <a:t>Throw away extra bits on right</a:t>
            </a:r>
          </a:p>
          <a:p>
            <a:pPr marL="742950" lvl="1" indent="-285750" eaLnBrk="1" hangingPunct="1">
              <a:defRPr/>
            </a:pPr>
            <a:r>
              <a:rPr lang="en-US" sz="1800" smtClean="0"/>
              <a:t>Logical shift</a:t>
            </a:r>
          </a:p>
          <a:p>
            <a:pPr marL="1143000" lvl="2" indent="-228600" eaLnBrk="1" hangingPunct="1">
              <a:defRPr/>
            </a:pPr>
            <a:r>
              <a:rPr lang="en-US" sz="1600" smtClean="0"/>
              <a:t>Fill with 0’s on left</a:t>
            </a:r>
          </a:p>
          <a:p>
            <a:pPr marL="742950" lvl="1" indent="-285750" eaLnBrk="1" hangingPunct="1">
              <a:defRPr/>
            </a:pPr>
            <a:r>
              <a:rPr lang="en-US" sz="1800" smtClean="0"/>
              <a:t>Arithmetic shift</a:t>
            </a:r>
          </a:p>
          <a:p>
            <a:pPr marL="1143000" lvl="2" indent="-228600" eaLnBrk="1" hangingPunct="1">
              <a:defRPr/>
            </a:pPr>
            <a:r>
              <a:rPr lang="en-US" sz="1600" smtClean="0"/>
              <a:t>Replicate most significant bit on right</a:t>
            </a:r>
          </a:p>
          <a:p>
            <a:pPr marL="1143000" lvl="2" indent="-228600" eaLnBrk="1" hangingPunct="1">
              <a:defRPr/>
            </a:pPr>
            <a:r>
              <a:rPr lang="en-US" sz="1600" smtClean="0"/>
              <a:t>Useful with two’s complement integer representation</a:t>
            </a:r>
          </a:p>
          <a:p>
            <a:pPr marL="1143000" lvl="2" indent="-228600" eaLnBrk="1" hangingPunct="1">
              <a:defRPr/>
            </a:pPr>
            <a:endParaRPr lang="en-US" sz="1600" smtClean="0">
              <a:latin typeface="Courier New" pitchFamily="49" charset="0"/>
            </a:endParaRPr>
          </a:p>
          <a:p>
            <a:pPr marL="342900" indent="-342900" eaLnBrk="1" hangingPunct="1">
              <a:buFont typeface="Wingdings" pitchFamily="2" charset="2"/>
              <a:buNone/>
              <a:defRPr/>
            </a:pPr>
            <a:endParaRPr lang="en-US" sz="2000" smtClean="0"/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XOR</a:t>
            </a:r>
          </a:p>
        </p:txBody>
      </p:sp>
      <p:sp>
        <p:nvSpPr>
          <p:cNvPr id="85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marL="742950" lvl="1" indent="-285750" eaLnBrk="1" hangingPunct="1">
              <a:defRPr/>
            </a:pPr>
            <a:r>
              <a:rPr lang="en-US" smtClean="0"/>
              <a:t>Bitwise Xor is form of addition</a:t>
            </a:r>
          </a:p>
          <a:p>
            <a:pPr marL="742950" lvl="1" indent="-285750" eaLnBrk="1" hangingPunct="1">
              <a:defRPr/>
            </a:pPr>
            <a:r>
              <a:rPr lang="en-US" smtClean="0"/>
              <a:t>With extra property that every value is its own additive inverse</a:t>
            </a:r>
          </a:p>
          <a:p>
            <a:pPr marL="1143000" lvl="2" indent="-228600" eaLnBrk="1" hangingPunct="1">
              <a:buFont typeface="Wingdings" pitchFamily="2" charset="2"/>
              <a:buNone/>
              <a:defRPr/>
            </a:pPr>
            <a:r>
              <a:rPr lang="en-US" smtClean="0"/>
              <a:t> A ^ A = 0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1800" smtClean="0">
                <a:latin typeface="Courier New" pitchFamily="49" charset="0"/>
              </a:rPr>
              <a:t>void funny(int *x, int *y)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1800" smtClean="0">
                <a:latin typeface="Courier New" pitchFamily="49" charset="0"/>
              </a:rPr>
              <a:t>{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1800" smtClean="0">
                <a:latin typeface="Courier New" pitchFamily="49" charset="0"/>
              </a:rPr>
              <a:t>   *x = *x ^ *y;    /* #1 */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1800" smtClean="0">
                <a:latin typeface="Courier New" pitchFamily="49" charset="0"/>
              </a:rPr>
              <a:t>   *y = *x ^ *y;    /* #2 */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1800" smtClean="0">
                <a:latin typeface="Courier New" pitchFamily="49" charset="0"/>
              </a:rPr>
              <a:t>   *x = *x ^ *y;    /* #3 */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1800" smtClean="0">
                <a:latin typeface="Courier New" pitchFamily="49" charset="0"/>
              </a:rPr>
              <a:t>}</a:t>
            </a:r>
          </a:p>
          <a:p>
            <a:pPr marL="342900" indent="-342900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23850"/>
            <a:ext cx="6116638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Encoding Integers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752600" y="2362200"/>
            <a:ext cx="3429000" cy="6794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 short int x =  15213;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 short int y = -15213;</a:t>
            </a:r>
          </a:p>
        </p:txBody>
      </p:sp>
      <p:sp>
        <p:nvSpPr>
          <p:cNvPr id="8550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305800" cy="35052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mtClean="0"/>
              <a:t>C </a:t>
            </a:r>
            <a:r>
              <a:rPr lang="en-US" smtClean="0">
                <a:latin typeface="Courier New" pitchFamily="49" charset="0"/>
              </a:rPr>
              <a:t>short</a:t>
            </a:r>
            <a:r>
              <a:rPr lang="en-US" smtClean="0"/>
              <a:t> 2 bytes long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Sign Bit</a:t>
            </a:r>
          </a:p>
          <a:p>
            <a:pPr lvl="1" eaLnBrk="1" hangingPunct="1">
              <a:defRPr/>
            </a:pPr>
            <a:r>
              <a:rPr lang="en-US" smtClean="0"/>
              <a:t>For 2’s complement, most significant bit indicates sign</a:t>
            </a:r>
          </a:p>
          <a:p>
            <a:pPr lvl="2" eaLnBrk="1" hangingPunct="1">
              <a:defRPr/>
            </a:pPr>
            <a:r>
              <a:rPr lang="en-US" smtClean="0"/>
              <a:t>0 for nonnegative</a:t>
            </a:r>
          </a:p>
          <a:p>
            <a:pPr lvl="2" eaLnBrk="1" hangingPunct="1">
              <a:defRPr/>
            </a:pPr>
            <a:r>
              <a:rPr lang="en-US" smtClean="0"/>
              <a:t>1 for negative</a:t>
            </a:r>
          </a:p>
        </p:txBody>
      </p:sp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4800600" y="1524000"/>
          <a:ext cx="334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1" name="Equation" r:id="rId3" imgW="3340100" imgH="596900" progId="Equation.3">
                  <p:embed/>
                </p:oleObj>
              </mc:Choice>
              <mc:Fallback>
                <p:oleObj name="Equation" r:id="rId3" imgW="3340100" imgH="596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524000"/>
                        <a:ext cx="3340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990600" y="1524000"/>
          <a:ext cx="213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2" name="Equation" r:id="rId5" imgW="2133600" imgH="596900" progId="Equation.3">
                  <p:embed/>
                </p:oleObj>
              </mc:Choice>
              <mc:Fallback>
                <p:oleObj name="Equation" r:id="rId5" imgW="2133600" imgH="596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2133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990600" y="914400"/>
            <a:ext cx="1571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Unsigned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4876800" y="990600"/>
            <a:ext cx="2976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Two’s Complement</a:t>
            </a: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 flipV="1">
            <a:off x="6629400" y="2057400"/>
            <a:ext cx="1066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7848600" y="2590800"/>
            <a:ext cx="6762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Sign</a:t>
            </a:r>
          </a:p>
          <a:p>
            <a:pPr algn="l">
              <a:lnSpc>
                <a:spcPct val="100000"/>
              </a:lnSpc>
            </a:pPr>
            <a:r>
              <a:rPr lang="en-US" altLang="en-US"/>
              <a:t>Bit</a:t>
            </a:r>
          </a:p>
        </p:txBody>
      </p:sp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1600200" y="3657600"/>
          <a:ext cx="5653088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3" name="Document" r:id="rId7" imgW="5652516" imgH="1016508" progId="Word.Document.8">
                  <p:embed/>
                </p:oleObj>
              </mc:Choice>
              <mc:Fallback>
                <p:oleObj name="Document" r:id="rId7" imgW="5652516" imgH="1016508" progId="Word.Document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657600"/>
                        <a:ext cx="5653088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23850"/>
            <a:ext cx="6510338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Encoding Example (Cont.)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1752600" y="990600"/>
            <a:ext cx="5410200" cy="6794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 x =      15213: 00111011 01101101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 y =     -15213: 11000100 10010011</a:t>
            </a:r>
          </a:p>
        </p:txBody>
      </p:sp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1922463" y="1779588"/>
          <a:ext cx="5545137" cy="492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6" name="Document" r:id="rId3" imgW="5544312" imgH="4925568" progId="Word.Document.8">
                  <p:embed/>
                </p:oleObj>
              </mc:Choice>
              <mc:Fallback>
                <p:oleObj name="Document" r:id="rId3" imgW="5544312" imgH="4925568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463" y="1779588"/>
                        <a:ext cx="5545137" cy="4926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23850"/>
            <a:ext cx="5822950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Numeric Ranges</a:t>
            </a:r>
          </a:p>
        </p:txBody>
      </p:sp>
      <p:sp>
        <p:nvSpPr>
          <p:cNvPr id="8570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20788"/>
            <a:ext cx="4078287" cy="5224462"/>
          </a:xfrm>
        </p:spPr>
        <p:txBody>
          <a:bodyPr lIns="90487" tIns="44450" rIns="90487" bIns="44450"/>
          <a:lstStyle/>
          <a:p>
            <a:pPr marL="0" indent="0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2000" smtClean="0"/>
              <a:t>Unsigned Values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smtClean="0"/>
              <a:t>UMin</a:t>
            </a:r>
            <a:r>
              <a:rPr lang="en-US" sz="2000" b="0" smtClean="0"/>
              <a:t>	=	0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smtClean="0"/>
              <a:t>000…0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smtClean="0"/>
              <a:t>UMax</a:t>
            </a:r>
            <a:r>
              <a:rPr lang="en-US" sz="2000" smtClean="0"/>
              <a:t> 	=	 </a:t>
            </a:r>
            <a:r>
              <a:rPr lang="en-US" sz="2000" b="0" smtClean="0"/>
              <a:t>2</a:t>
            </a:r>
            <a:r>
              <a:rPr lang="en-US" sz="2000" b="0" i="1" baseline="30000" smtClean="0"/>
              <a:t>w</a:t>
            </a:r>
            <a:r>
              <a:rPr lang="en-US" sz="2000" b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smtClean="0"/>
              <a:t>111…1</a:t>
            </a:r>
          </a:p>
        </p:txBody>
      </p:sp>
      <p:sp>
        <p:nvSpPr>
          <p:cNvPr id="85709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 lIns="90487" tIns="44450" rIns="90487" bIns="44450"/>
          <a:lstStyle/>
          <a:p>
            <a:pPr marL="0" indent="0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2000" smtClean="0"/>
              <a:t>Two’s Complement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smtClean="0"/>
              <a:t>TMin</a:t>
            </a:r>
            <a:r>
              <a:rPr lang="en-US" sz="2000" b="0" smtClean="0"/>
              <a:t>	=	 –2</a:t>
            </a:r>
            <a:r>
              <a:rPr lang="en-US" sz="2000" b="0" i="1" baseline="30000" smtClean="0"/>
              <a:t>w</a:t>
            </a:r>
            <a:r>
              <a:rPr lang="en-US" sz="2000" b="0" baseline="30000" smtClean="0"/>
              <a:t>–1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smtClean="0"/>
              <a:t>100…0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smtClean="0"/>
              <a:t>TMax</a:t>
            </a:r>
            <a:r>
              <a:rPr lang="en-US" sz="2000" smtClean="0"/>
              <a:t> 	=	 </a:t>
            </a:r>
            <a:r>
              <a:rPr lang="en-US" sz="2000" b="0" smtClean="0"/>
              <a:t>2</a:t>
            </a:r>
            <a:r>
              <a:rPr lang="en-US" sz="2000" b="0" i="1" baseline="30000" smtClean="0"/>
              <a:t>w</a:t>
            </a:r>
            <a:r>
              <a:rPr lang="en-US" sz="2000" b="0" baseline="30000" smtClean="0"/>
              <a:t>–1</a:t>
            </a:r>
            <a:r>
              <a:rPr lang="en-US" sz="2000" b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smtClean="0"/>
              <a:t>011…1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2000" smtClean="0"/>
              <a:t>Other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smtClean="0"/>
              <a:t>Minus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smtClean="0"/>
              <a:t>111…1</a:t>
            </a:r>
          </a:p>
        </p:txBody>
      </p:sp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371600" y="4419600"/>
          <a:ext cx="5905500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2" name="Document" r:id="rId3" imgW="5916168" imgH="1933956" progId="Word.Document.8">
                  <p:embed/>
                </p:oleObj>
              </mc:Choice>
              <mc:Fallback>
                <p:oleObj name="Document" r:id="rId3" imgW="5916168" imgH="1933956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419600"/>
                        <a:ext cx="5905500" cy="193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1371600" y="3962400"/>
            <a:ext cx="2290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000">
                <a:solidFill>
                  <a:schemeClr val="tx2"/>
                </a:solidFill>
              </a:rPr>
              <a:t>Values for </a:t>
            </a:r>
            <a:r>
              <a:rPr lang="en-US" altLang="en-US" sz="2000" i="1">
                <a:solidFill>
                  <a:schemeClr val="tx2"/>
                </a:solidFill>
              </a:rPr>
              <a:t>W</a:t>
            </a:r>
            <a:r>
              <a:rPr lang="en-US" altLang="en-US" sz="2000">
                <a:solidFill>
                  <a:schemeClr val="tx2"/>
                </a:solidFill>
              </a:rPr>
              <a:t> = 16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25538" y="323850"/>
            <a:ext cx="7308850" cy="555625"/>
          </a:xfrm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altLang="en-US" smtClean="0"/>
              <a:t>Values for Different Word Sizes</a:t>
            </a:r>
          </a:p>
        </p:txBody>
      </p:sp>
      <p:sp>
        <p:nvSpPr>
          <p:cNvPr id="85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3124200"/>
            <a:ext cx="4146550" cy="2314575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smtClean="0"/>
              <a:t>Observations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smtClean="0"/>
              <a:t>|</a:t>
            </a:r>
            <a:r>
              <a:rPr lang="en-US" b="0" i="1" smtClean="0"/>
              <a:t>TMin </a:t>
            </a:r>
            <a:r>
              <a:rPr lang="en-US" b="0" smtClean="0"/>
              <a:t>| 	= 	</a:t>
            </a:r>
            <a:r>
              <a:rPr lang="en-US" b="0" i="1" smtClean="0"/>
              <a:t>TMax</a:t>
            </a:r>
            <a:r>
              <a:rPr lang="en-US" b="0" smtClean="0"/>
              <a:t> + 1</a:t>
            </a:r>
          </a:p>
          <a:p>
            <a:pPr lvl="2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smtClean="0"/>
              <a:t>Asymmetric range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i="1" smtClean="0"/>
              <a:t>UMax</a:t>
            </a:r>
            <a:r>
              <a:rPr lang="en-US" b="0" smtClean="0"/>
              <a:t>	=	2 * </a:t>
            </a:r>
            <a:r>
              <a:rPr lang="en-US" b="0" i="1" smtClean="0"/>
              <a:t>TMax</a:t>
            </a:r>
            <a:r>
              <a:rPr lang="en-US" b="0" smtClean="0"/>
              <a:t> + 1 		</a:t>
            </a:r>
          </a:p>
        </p:txBody>
      </p:sp>
      <p:sp>
        <p:nvSpPr>
          <p:cNvPr id="858116" name="Rectangle 4"/>
          <p:cNvSpPr>
            <a:spLocks noChangeArrowheads="1"/>
          </p:cNvSpPr>
          <p:nvPr/>
        </p:nvSpPr>
        <p:spPr bwMode="auto">
          <a:xfrm>
            <a:off x="4419600" y="3024188"/>
            <a:ext cx="4724400" cy="236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tabLst>
                <a:tab pos="5435600" algn="r"/>
              </a:tabLst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 Programming</a:t>
            </a:r>
          </a:p>
          <a:p>
            <a:pPr marL="744538" lvl="1" indent="-246063" eaLnBrk="1" hangingPunct="1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tabLst>
                <a:tab pos="5435600" algn="r"/>
              </a:tabLst>
              <a:defRPr/>
            </a:pPr>
            <a:r>
              <a:rPr lang="en-US" sz="2000"/>
              <a:t> </a:t>
            </a:r>
            <a:r>
              <a:rPr lang="en-US" sz="2000">
                <a:latin typeface="Courier New" pitchFamily="49" charset="0"/>
              </a:rPr>
              <a:t>#include &lt;limits.h&gt;</a:t>
            </a:r>
            <a:endParaRPr lang="en-US" sz="2000"/>
          </a:p>
          <a:p>
            <a:pPr marL="1146175" lvl="2" indent="-238125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5435600" algn="r"/>
              </a:tabLst>
              <a:defRPr/>
            </a:pPr>
            <a:r>
              <a:rPr lang="en-US">
                <a:solidFill>
                  <a:schemeClr val="folHlink"/>
                </a:solidFill>
              </a:rPr>
              <a:t>K&amp;R App. B11</a:t>
            </a:r>
          </a:p>
          <a:p>
            <a:pPr marL="744538" lvl="1" indent="-246063" eaLnBrk="1" hangingPunct="1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tabLst>
                <a:tab pos="5435600" algn="r"/>
              </a:tabLst>
              <a:defRPr/>
            </a:pPr>
            <a:r>
              <a:rPr lang="en-US" sz="2000"/>
              <a:t>Declares constants, e.g.,</a:t>
            </a:r>
          </a:p>
          <a:p>
            <a:pPr marL="1146175" lvl="2" indent="-238125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5435600" algn="r"/>
              </a:tabLst>
              <a:defRPr/>
            </a:pPr>
            <a:r>
              <a:rPr lang="en-US">
                <a:solidFill>
                  <a:schemeClr val="folHlink"/>
                </a:solidFill>
              </a:rPr>
              <a:t> </a:t>
            </a:r>
            <a:r>
              <a:rPr lang="en-US">
                <a:solidFill>
                  <a:schemeClr val="folHlink"/>
                </a:solidFill>
                <a:latin typeface="Courier New" pitchFamily="49" charset="0"/>
              </a:rPr>
              <a:t>ULONG_MAX</a:t>
            </a:r>
          </a:p>
          <a:p>
            <a:pPr marL="1146175" lvl="2" indent="-238125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5435600" algn="r"/>
              </a:tabLst>
              <a:defRPr/>
            </a:pPr>
            <a:r>
              <a:rPr lang="en-US">
                <a:solidFill>
                  <a:schemeClr val="folHlink"/>
                </a:solidFill>
              </a:rPr>
              <a:t> </a:t>
            </a:r>
            <a:r>
              <a:rPr lang="en-US">
                <a:solidFill>
                  <a:schemeClr val="folHlink"/>
                </a:solidFill>
                <a:latin typeface="Courier New" pitchFamily="49" charset="0"/>
              </a:rPr>
              <a:t>LONG_MAX</a:t>
            </a:r>
          </a:p>
          <a:p>
            <a:pPr marL="1146175" lvl="2" indent="-238125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5435600" algn="r"/>
              </a:tabLst>
              <a:defRPr/>
            </a:pPr>
            <a:r>
              <a:rPr lang="en-US">
                <a:solidFill>
                  <a:schemeClr val="folHlink"/>
                </a:solidFill>
              </a:rPr>
              <a:t> </a:t>
            </a:r>
            <a:r>
              <a:rPr lang="en-US">
                <a:solidFill>
                  <a:schemeClr val="folHlink"/>
                </a:solidFill>
                <a:latin typeface="Courier New" pitchFamily="49" charset="0"/>
              </a:rPr>
              <a:t>LONG_MIN</a:t>
            </a:r>
          </a:p>
          <a:p>
            <a:pPr marL="744538" lvl="1" indent="-246063" eaLnBrk="1" hangingPunct="1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tabLst>
                <a:tab pos="5435600" algn="r"/>
              </a:tabLst>
              <a:defRPr/>
            </a:pPr>
            <a:r>
              <a:rPr lang="en-US" sz="2000"/>
              <a:t>Values platform-specific</a:t>
            </a:r>
          </a:p>
        </p:txBody>
      </p:sp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442913" y="1219200"/>
          <a:ext cx="8396287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5" name="Document" r:id="rId3" imgW="8395716" imgH="1714500" progId="Word.Document.8">
                  <p:embed/>
                </p:oleObj>
              </mc:Choice>
              <mc:Fallback>
                <p:oleObj name="Document" r:id="rId3" imgW="8395716" imgH="171450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3" y="1219200"/>
                        <a:ext cx="8396287" cy="171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066800" y="1971675"/>
            <a:ext cx="6858000" cy="122872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 short int           x =  15213;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 unsigned short int ux = (unsigned short) x;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 short int           y  = -15213;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 unsigned short int uy = (unsigned short) y;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323850"/>
            <a:ext cx="7170738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Casting Signed to Unsigned</a:t>
            </a:r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C Allows Conversions from Signed to Unsigned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Resulting Value</a:t>
            </a:r>
          </a:p>
          <a:p>
            <a:pPr lvl="1" eaLnBrk="1" hangingPunct="1">
              <a:defRPr/>
            </a:pPr>
            <a:r>
              <a:rPr lang="en-US" smtClean="0"/>
              <a:t>No change in bit representation</a:t>
            </a:r>
          </a:p>
          <a:p>
            <a:pPr lvl="1" eaLnBrk="1" hangingPunct="1">
              <a:defRPr/>
            </a:pPr>
            <a:r>
              <a:rPr lang="en-US" smtClean="0"/>
              <a:t>Nonnegative values unchanged</a:t>
            </a:r>
          </a:p>
          <a:p>
            <a:pPr lvl="2" eaLnBrk="1" hangingPunct="1">
              <a:defRPr/>
            </a:pPr>
            <a:r>
              <a:rPr lang="en-US" i="1" smtClean="0"/>
              <a:t>ux</a:t>
            </a:r>
            <a:r>
              <a:rPr lang="en-US" smtClean="0"/>
              <a:t> = 15213</a:t>
            </a:r>
          </a:p>
          <a:p>
            <a:pPr lvl="1" eaLnBrk="1" hangingPunct="1">
              <a:defRPr/>
            </a:pPr>
            <a:r>
              <a:rPr lang="en-US" smtClean="0"/>
              <a:t>Negative values change into (large) positive values</a:t>
            </a:r>
          </a:p>
          <a:p>
            <a:pPr lvl="2" eaLnBrk="1" hangingPunct="1">
              <a:defRPr/>
            </a:pPr>
            <a:r>
              <a:rPr lang="en-US" i="1" smtClean="0"/>
              <a:t>uy</a:t>
            </a:r>
            <a:r>
              <a:rPr lang="en-US" smtClean="0"/>
              <a:t> = 50323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23850"/>
            <a:ext cx="86868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Relation Between Signed &amp; Unsigned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922963"/>
            <a:ext cx="8307387" cy="522287"/>
          </a:xfrm>
        </p:spPr>
        <p:txBody>
          <a:bodyPr/>
          <a:lstStyle/>
          <a:p>
            <a:pPr lvl="1" eaLnBrk="1" hangingPunct="1">
              <a:tabLst>
                <a:tab pos="1371600" algn="l"/>
                <a:tab pos="1828800" algn="l"/>
                <a:tab pos="3657600" algn="l"/>
                <a:tab pos="4114800" algn="l"/>
              </a:tabLst>
            </a:pPr>
            <a:r>
              <a:rPr lang="en-US" altLang="en-US" b="0" i="1" smtClean="0"/>
              <a:t>uy 	</a:t>
            </a:r>
            <a:r>
              <a:rPr lang="en-US" altLang="en-US" b="0" smtClean="0"/>
              <a:t>= </a:t>
            </a:r>
            <a:r>
              <a:rPr lang="en-US" altLang="en-US" b="0" i="1" smtClean="0"/>
              <a:t>	y </a:t>
            </a:r>
            <a:r>
              <a:rPr lang="en-US" altLang="en-US" b="0" smtClean="0"/>
              <a:t>+ 2 * 32768</a:t>
            </a:r>
            <a:r>
              <a:rPr lang="en-US" altLang="en-US" b="0" i="1" smtClean="0"/>
              <a:t>	</a:t>
            </a:r>
            <a:r>
              <a:rPr lang="en-US" altLang="en-US" b="0" smtClean="0"/>
              <a:t>=	</a:t>
            </a:r>
            <a:r>
              <a:rPr lang="en-US" altLang="en-US" b="0" i="1" smtClean="0"/>
              <a:t>y </a:t>
            </a:r>
            <a:r>
              <a:rPr lang="en-US" altLang="en-US" b="0" smtClean="0"/>
              <a:t>+ 65536</a:t>
            </a:r>
            <a:endParaRPr lang="en-US" altLang="en-US" smtClean="0"/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1798638" y="966788"/>
          <a:ext cx="5545137" cy="492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2" name="Document" r:id="rId3" imgW="5544312" imgH="4925568" progId="Word.Document.8">
                  <p:embed/>
                </p:oleObj>
              </mc:Choice>
              <mc:Fallback>
                <p:oleObj name="Document" r:id="rId3" imgW="5544312" imgH="4925568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638" y="966788"/>
                        <a:ext cx="5545137" cy="4926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7323138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Signed vs. Unsigned in C</a:t>
            </a:r>
          </a:p>
        </p:txBody>
      </p:sp>
      <p:sp>
        <p:nvSpPr>
          <p:cNvPr id="86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Constants</a:t>
            </a:r>
          </a:p>
          <a:p>
            <a:pPr lvl="1" eaLnBrk="1" hangingPunct="1">
              <a:defRPr/>
            </a:pPr>
            <a:r>
              <a:rPr lang="en-US" smtClean="0"/>
              <a:t>By default are considered to be signed integers</a:t>
            </a:r>
          </a:p>
          <a:p>
            <a:pPr lvl="1" eaLnBrk="1" hangingPunct="1">
              <a:defRPr/>
            </a:pPr>
            <a:r>
              <a:rPr lang="en-US" smtClean="0"/>
              <a:t>Unsigned if have “U” as suffix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0U, 4294967259U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Casting</a:t>
            </a:r>
          </a:p>
          <a:p>
            <a:pPr lvl="1" eaLnBrk="1" hangingPunct="1">
              <a:defRPr/>
            </a:pPr>
            <a:r>
              <a:rPr lang="en-US" smtClean="0"/>
              <a:t>Explicit casting between signed &amp; unsigned same as U2T and T2U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int tx, ty;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unsigned ux, uy;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tx = (int) ux;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uy = (unsigned) ty;</a:t>
            </a:r>
          </a:p>
          <a:p>
            <a:pPr lvl="1" eaLnBrk="1" hangingPunct="1">
              <a:defRPr/>
            </a:pPr>
            <a:r>
              <a:rPr lang="en-US" smtClean="0"/>
              <a:t>Implicit casting also occurs via assignments and procedure calls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tx = ux;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uy = ty;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1800" b="0" smtClean="0">
              <a:latin typeface="Courier New" pitchFamily="49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and Why for this course</a:t>
            </a:r>
          </a:p>
        </p:txBody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dirty="0" smtClean="0"/>
              <a:t>Architecture from the programmer perspective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Use knowledge of architecture to improve performance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Representations of Data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Basic Computer Organization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Instruction Set Design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Pipelining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HDL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Memory Hierarchies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Basics of Performance Evaluation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Interconnection Basics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dirty="0" smtClean="0"/>
              <a:t>The goal is to provide foundational knowledge in the structure and organization of machines to enable you to write better programs 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210" name="Rectangle 2"/>
          <p:cNvSpPr>
            <a:spLocks noChangeArrowheads="1"/>
          </p:cNvSpPr>
          <p:nvPr/>
        </p:nvSpPr>
        <p:spPr bwMode="auto">
          <a:xfrm>
            <a:off x="290513" y="3276600"/>
            <a:ext cx="8853487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342900" indent="-342900" algn="ctr" defTabSz="895350">
              <a:lnSpc>
                <a:spcPct val="90000"/>
              </a:lnSpc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687388" indent="-187325" algn="ctr" defTabSz="895350">
              <a:lnSpc>
                <a:spcPct val="90000"/>
              </a:lnSpc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defTabSz="895350">
              <a:lnSpc>
                <a:spcPct val="90000"/>
              </a:lnSpc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defTabSz="895350">
              <a:lnSpc>
                <a:spcPct val="90000"/>
              </a:lnSpc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defTabSz="895350">
              <a:lnSpc>
                <a:spcPct val="90000"/>
              </a:lnSpc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defTabSz="895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defTabSz="895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defTabSz="895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defTabSz="895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anose="02070309020205020404" pitchFamily="49" charset="0"/>
              </a:rPr>
              <a:t>	0	0U	</a:t>
            </a:r>
            <a:r>
              <a:rPr lang="en-US" altLang="en-US" sz="2000">
                <a:latin typeface="Courier New" panose="02070309020205020404" pitchFamily="49" charset="0"/>
              </a:rPr>
              <a:t>==	</a:t>
            </a:r>
            <a:r>
              <a:rPr lang="en-US" altLang="en-US" sz="2000"/>
              <a:t>unsigned</a:t>
            </a:r>
            <a:endParaRPr lang="en-US" altLang="en-US" sz="2000">
              <a:latin typeface="Courier New" panose="02070309020205020404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anose="02070309020205020404" pitchFamily="49" charset="0"/>
              </a:rPr>
              <a:t>	-1	0	</a:t>
            </a:r>
            <a:r>
              <a:rPr lang="en-US" altLang="en-US" sz="2000">
                <a:latin typeface="Courier New" panose="02070309020205020404" pitchFamily="49" charset="0"/>
              </a:rPr>
              <a:t>&lt;	</a:t>
            </a:r>
            <a:r>
              <a:rPr lang="en-US" altLang="en-US" sz="2000"/>
              <a:t>signed</a:t>
            </a:r>
            <a:endParaRPr lang="en-US" altLang="en-US" sz="2000">
              <a:latin typeface="Courier New" panose="02070309020205020404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anose="02070309020205020404" pitchFamily="49" charset="0"/>
              </a:rPr>
              <a:t>	-1	0U	</a:t>
            </a:r>
            <a:r>
              <a:rPr lang="en-US" altLang="en-US" sz="2000">
                <a:latin typeface="Courier New" panose="02070309020205020404" pitchFamily="49" charset="0"/>
              </a:rPr>
              <a:t>&gt;	</a:t>
            </a:r>
            <a:r>
              <a:rPr lang="en-US" altLang="en-US" sz="2000"/>
              <a:t>unsigned</a:t>
            </a:r>
            <a:endParaRPr lang="en-US" altLang="en-US" sz="2000">
              <a:latin typeface="Courier New" panose="02070309020205020404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anose="02070309020205020404" pitchFamily="49" charset="0"/>
              </a:rPr>
              <a:t>	2147483647	-2147483648</a:t>
            </a:r>
            <a:r>
              <a:rPr lang="en-US" altLang="en-US" sz="2000">
                <a:latin typeface="Courier New" panose="02070309020205020404" pitchFamily="49" charset="0"/>
              </a:rPr>
              <a:t> 	&gt;	</a:t>
            </a:r>
            <a:r>
              <a:rPr lang="en-US" altLang="en-US" sz="2000"/>
              <a:t>signed</a:t>
            </a: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anose="02070309020205020404" pitchFamily="49" charset="0"/>
              </a:rPr>
              <a:t>	2147483647U	-2147483648</a:t>
            </a:r>
            <a:r>
              <a:rPr lang="en-US" altLang="en-US" sz="2000">
                <a:latin typeface="Courier New" panose="02070309020205020404" pitchFamily="49" charset="0"/>
              </a:rPr>
              <a:t> 	&lt;	</a:t>
            </a:r>
            <a:r>
              <a:rPr lang="en-US" altLang="en-US" sz="2000"/>
              <a:t>unsigned</a:t>
            </a:r>
            <a:endParaRPr lang="en-US" altLang="en-US" sz="2000">
              <a:latin typeface="Courier New" panose="02070309020205020404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anose="02070309020205020404" pitchFamily="49" charset="0"/>
              </a:rPr>
              <a:t>	-1	-2</a:t>
            </a:r>
            <a:r>
              <a:rPr lang="en-US" altLang="en-US" sz="2000">
                <a:latin typeface="Courier New" panose="02070309020205020404" pitchFamily="49" charset="0"/>
              </a:rPr>
              <a:t> 	&gt;	</a:t>
            </a:r>
            <a:r>
              <a:rPr lang="en-US" altLang="en-US" sz="2000"/>
              <a:t>signed</a:t>
            </a:r>
            <a:endParaRPr lang="en-US" altLang="en-US" sz="2000">
              <a:latin typeface="Courier New" panose="02070309020205020404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anose="02070309020205020404" pitchFamily="49" charset="0"/>
              </a:rPr>
              <a:t>	(unsigned) -1	-2</a:t>
            </a:r>
            <a:r>
              <a:rPr lang="en-US" altLang="en-US" sz="2000">
                <a:latin typeface="Courier New" panose="02070309020205020404" pitchFamily="49" charset="0"/>
              </a:rPr>
              <a:t> 	&gt;	</a:t>
            </a:r>
            <a:r>
              <a:rPr lang="en-US" altLang="en-US" sz="2000"/>
              <a:t>unsigned</a:t>
            </a:r>
            <a:endParaRPr lang="en-US" altLang="en-US" sz="2000">
              <a:latin typeface="Courier New" panose="02070309020205020404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anose="02070309020205020404" pitchFamily="49" charset="0"/>
              </a:rPr>
              <a:t>	 2147483647 	2147483648U</a:t>
            </a:r>
            <a:r>
              <a:rPr lang="en-US" altLang="en-US" sz="2000">
                <a:latin typeface="Courier New" panose="02070309020205020404" pitchFamily="49" charset="0"/>
              </a:rPr>
              <a:t> 	&lt;	</a:t>
            </a:r>
            <a:r>
              <a:rPr lang="en-US" altLang="en-US" sz="2000"/>
              <a:t>unsigned</a:t>
            </a:r>
            <a:endParaRPr lang="en-US" altLang="en-US" sz="2000">
              <a:latin typeface="Courier New" panose="02070309020205020404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anose="02070309020205020404" pitchFamily="49" charset="0"/>
              </a:rPr>
              <a:t>	 2147483647 	(int) 2147483648U</a:t>
            </a:r>
            <a:r>
              <a:rPr lang="en-US" altLang="en-US" sz="2000">
                <a:latin typeface="Courier New" panose="02070309020205020404" pitchFamily="49" charset="0"/>
              </a:rPr>
              <a:t>	&gt;	</a:t>
            </a:r>
            <a:r>
              <a:rPr lang="en-US" altLang="en-US" sz="2000"/>
              <a:t>signed</a:t>
            </a:r>
            <a:endParaRPr lang="en-US" altLang="en-US" sz="2000">
              <a:latin typeface="Courier New" panose="02070309020205020404" pitchFamily="49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6524625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Casting Surprises</a:t>
            </a:r>
          </a:p>
        </p:txBody>
      </p:sp>
      <p:sp>
        <p:nvSpPr>
          <p:cNvPr id="8622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8853487" cy="5224463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/>
              <a:t>If mix unsigned and signed in single expression, signed values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/>
              <a:t>Including comparison operations </a:t>
            </a:r>
            <a:r>
              <a:rPr lang="en-US" smtClean="0">
                <a:latin typeface="Courier New" pitchFamily="49" charset="0"/>
              </a:rPr>
              <a:t>&lt;</a:t>
            </a:r>
            <a:r>
              <a:rPr lang="en-US" smtClean="0"/>
              <a:t>, </a:t>
            </a:r>
            <a:r>
              <a:rPr lang="en-US" smtClean="0">
                <a:latin typeface="Courier New" pitchFamily="49" charset="0"/>
              </a:rPr>
              <a:t>&gt;</a:t>
            </a:r>
            <a:r>
              <a:rPr lang="en-US" smtClean="0"/>
              <a:t>, </a:t>
            </a:r>
            <a:r>
              <a:rPr lang="en-US" smtClean="0">
                <a:latin typeface="Courier New" pitchFamily="49" charset="0"/>
              </a:rPr>
              <a:t>==</a:t>
            </a:r>
            <a:r>
              <a:rPr lang="en-US" smtClean="0"/>
              <a:t>, </a:t>
            </a:r>
            <a:r>
              <a:rPr lang="en-US" smtClean="0">
                <a:latin typeface="Courier New" pitchFamily="49" charset="0"/>
              </a:rPr>
              <a:t>&lt;=</a:t>
            </a:r>
            <a:r>
              <a:rPr lang="en-US" smtClean="0"/>
              <a:t>, </a:t>
            </a:r>
            <a:r>
              <a:rPr lang="en-US" smtClean="0">
                <a:latin typeface="Courier New" pitchFamily="49" charset="0"/>
              </a:rPr>
              <a:t>&gt;=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/>
              <a:t>Examples for </a:t>
            </a:r>
            <a:r>
              <a:rPr lang="en-US" i="1" smtClean="0"/>
              <a:t>W</a:t>
            </a:r>
            <a:r>
              <a:rPr lang="en-US" smtClean="0"/>
              <a:t> = 32</a:t>
            </a:r>
          </a:p>
          <a:p>
            <a:pPr eaLnBrk="1" hangingPunct="1"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/>
              <a:t>Constant</a:t>
            </a:r>
            <a:r>
              <a:rPr lang="en-US" baseline="-25000" smtClean="0"/>
              <a:t>1</a:t>
            </a:r>
            <a:r>
              <a:rPr lang="en-US" smtClean="0"/>
              <a:t>	Constant</a:t>
            </a:r>
            <a:r>
              <a:rPr lang="en-US" baseline="-25000" smtClean="0"/>
              <a:t>2</a:t>
            </a:r>
            <a:r>
              <a:rPr lang="en-US" smtClean="0"/>
              <a:t>	Relation	Evaluation</a:t>
            </a:r>
          </a:p>
          <a:p>
            <a:pPr marL="687388" lvl="1" indent="-187325" eaLnBrk="1" hangingPunct="1">
              <a:buFont typeface="Wingdings" panose="05000000000000000000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>
                <a:latin typeface="Courier New" pitchFamily="49" charset="0"/>
              </a:rPr>
              <a:t>	0	0U	</a:t>
            </a:r>
          </a:p>
          <a:p>
            <a:pPr marL="687388" lvl="1" indent="-187325" eaLnBrk="1" hangingPunct="1">
              <a:buFont typeface="Wingdings" panose="05000000000000000000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>
                <a:latin typeface="Courier New" pitchFamily="49" charset="0"/>
              </a:rPr>
              <a:t>	-1	0	</a:t>
            </a:r>
          </a:p>
          <a:p>
            <a:pPr marL="687388" lvl="1" indent="-187325" eaLnBrk="1" hangingPunct="1">
              <a:buFont typeface="Wingdings" panose="05000000000000000000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>
                <a:latin typeface="Courier New" pitchFamily="49" charset="0"/>
              </a:rPr>
              <a:t>	-1	0U	</a:t>
            </a:r>
          </a:p>
          <a:p>
            <a:pPr marL="687388" lvl="1" indent="-187325" eaLnBrk="1" hangingPunct="1">
              <a:buFont typeface="Wingdings" panose="05000000000000000000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>
                <a:latin typeface="Courier New" pitchFamily="49" charset="0"/>
              </a:rPr>
              <a:t>	2147483647	-2147483648 	</a:t>
            </a:r>
            <a:endParaRPr lang="en-US" smtClean="0"/>
          </a:p>
          <a:p>
            <a:pPr marL="687388" lvl="1" indent="-187325" eaLnBrk="1" hangingPunct="1">
              <a:buFont typeface="Wingdings" panose="05000000000000000000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>
                <a:latin typeface="Courier New" pitchFamily="49" charset="0"/>
              </a:rPr>
              <a:t>	2147483647U	-2147483648 	</a:t>
            </a:r>
          </a:p>
          <a:p>
            <a:pPr marL="687388" lvl="1" indent="-187325" eaLnBrk="1" hangingPunct="1">
              <a:buFont typeface="Wingdings" panose="05000000000000000000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>
                <a:latin typeface="Courier New" pitchFamily="49" charset="0"/>
              </a:rPr>
              <a:t>	-1	-2 	</a:t>
            </a:r>
          </a:p>
          <a:p>
            <a:pPr marL="687388" lvl="1" indent="-187325" eaLnBrk="1" hangingPunct="1">
              <a:buFont typeface="Wingdings" panose="05000000000000000000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>
                <a:latin typeface="Courier New" pitchFamily="49" charset="0"/>
              </a:rPr>
              <a:t>	(unsigned) -1	-2 	</a:t>
            </a:r>
          </a:p>
          <a:p>
            <a:pPr marL="687388" lvl="1" indent="-187325" eaLnBrk="1" hangingPunct="1">
              <a:buFont typeface="Wingdings" panose="05000000000000000000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>
                <a:latin typeface="Courier New" pitchFamily="49" charset="0"/>
              </a:rPr>
              <a:t>	 2147483647 	2147483648U 	</a:t>
            </a:r>
          </a:p>
          <a:p>
            <a:pPr marL="687388" lvl="1" indent="-187325" eaLnBrk="1" hangingPunct="1">
              <a:buFont typeface="Wingdings" panose="05000000000000000000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smtClean="0">
                <a:latin typeface="Courier New" pitchFamily="49" charset="0"/>
              </a:rPr>
              <a:t>	 2147483647 	(int) 2147483648U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2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2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2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2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2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22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22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22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22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2210" grpId="0" build="p" bldLvl="2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1636713" y="1524000"/>
            <a:ext cx="7202487" cy="5014913"/>
            <a:chOff x="528" y="1056"/>
            <a:chExt cx="4537" cy="3159"/>
          </a:xfrm>
        </p:grpSpPr>
        <p:sp>
          <p:nvSpPr>
            <p:cNvPr id="58373" name="Rectangle 3"/>
            <p:cNvSpPr>
              <a:spLocks noChangeArrowheads="1"/>
            </p:cNvSpPr>
            <p:nvPr/>
          </p:nvSpPr>
          <p:spPr bwMode="auto">
            <a:xfrm>
              <a:off x="3072" y="2064"/>
              <a:ext cx="288" cy="11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8374" name="Rectangle 4"/>
            <p:cNvSpPr>
              <a:spLocks noChangeArrowheads="1"/>
            </p:cNvSpPr>
            <p:nvPr/>
          </p:nvSpPr>
          <p:spPr bwMode="auto">
            <a:xfrm>
              <a:off x="2016" y="2064"/>
              <a:ext cx="288" cy="11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8375" name="Rectangle 5"/>
            <p:cNvSpPr>
              <a:spLocks noChangeArrowheads="1"/>
            </p:cNvSpPr>
            <p:nvPr/>
          </p:nvSpPr>
          <p:spPr bwMode="auto">
            <a:xfrm>
              <a:off x="2016" y="3216"/>
              <a:ext cx="288" cy="9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8376" name="Rectangle 6"/>
            <p:cNvSpPr>
              <a:spLocks noChangeArrowheads="1"/>
            </p:cNvSpPr>
            <p:nvPr/>
          </p:nvSpPr>
          <p:spPr bwMode="auto">
            <a:xfrm>
              <a:off x="3072" y="1104"/>
              <a:ext cx="288" cy="9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58377" name="Group 7"/>
            <p:cNvGrpSpPr>
              <a:grpSpLocks/>
            </p:cNvGrpSpPr>
            <p:nvPr/>
          </p:nvGrpSpPr>
          <p:grpSpPr bwMode="auto">
            <a:xfrm>
              <a:off x="1488" y="1056"/>
              <a:ext cx="2784" cy="3159"/>
              <a:chOff x="2736" y="768"/>
              <a:chExt cx="2784" cy="3159"/>
            </a:xfrm>
          </p:grpSpPr>
          <p:sp>
            <p:nvSpPr>
              <p:cNvPr id="58382" name="Oval 8"/>
              <p:cNvSpPr>
                <a:spLocks noChangeArrowheads="1"/>
              </p:cNvSpPr>
              <p:nvPr/>
            </p:nvSpPr>
            <p:spPr bwMode="auto">
              <a:xfrm>
                <a:off x="3312" y="278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8383" name="Text Box 9"/>
              <p:cNvSpPr txBox="1">
                <a:spLocks noChangeArrowheads="1"/>
              </p:cNvSpPr>
              <p:nvPr/>
            </p:nvSpPr>
            <p:spPr bwMode="auto">
              <a:xfrm>
                <a:off x="2736" y="2736"/>
                <a:ext cx="48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b="0"/>
                  <a:t>0</a:t>
                </a:r>
              </a:p>
            </p:txBody>
          </p:sp>
          <p:sp>
            <p:nvSpPr>
              <p:cNvPr id="58384" name="Line 10"/>
              <p:cNvSpPr>
                <a:spLocks noChangeShapeType="1"/>
              </p:cNvSpPr>
              <p:nvPr/>
            </p:nvSpPr>
            <p:spPr bwMode="auto">
              <a:xfrm>
                <a:off x="3408" y="2832"/>
                <a:ext cx="105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85" name="Oval 11"/>
              <p:cNvSpPr>
                <a:spLocks noChangeArrowheads="1"/>
              </p:cNvSpPr>
              <p:nvPr/>
            </p:nvSpPr>
            <p:spPr bwMode="auto">
              <a:xfrm>
                <a:off x="3312" y="182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8386" name="Text Box 12"/>
              <p:cNvSpPr txBox="1">
                <a:spLocks noChangeArrowheads="1"/>
              </p:cNvSpPr>
              <p:nvPr/>
            </p:nvSpPr>
            <p:spPr bwMode="auto">
              <a:xfrm>
                <a:off x="2784" y="1776"/>
                <a:ext cx="4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b="0" i="1"/>
                  <a:t>TMax</a:t>
                </a:r>
              </a:p>
            </p:txBody>
          </p:sp>
          <p:sp>
            <p:nvSpPr>
              <p:cNvPr id="58387" name="Line 13"/>
              <p:cNvSpPr>
                <a:spLocks noChangeShapeType="1"/>
              </p:cNvSpPr>
              <p:nvPr/>
            </p:nvSpPr>
            <p:spPr bwMode="auto">
              <a:xfrm>
                <a:off x="3408" y="1872"/>
                <a:ext cx="105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88" name="Oval 14"/>
              <p:cNvSpPr>
                <a:spLocks noChangeArrowheads="1"/>
              </p:cNvSpPr>
              <p:nvPr/>
            </p:nvSpPr>
            <p:spPr bwMode="auto">
              <a:xfrm>
                <a:off x="3312" y="374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8389" name="Text Box 15"/>
              <p:cNvSpPr txBox="1">
                <a:spLocks noChangeArrowheads="1"/>
              </p:cNvSpPr>
              <p:nvPr/>
            </p:nvSpPr>
            <p:spPr bwMode="auto">
              <a:xfrm>
                <a:off x="2776" y="3696"/>
                <a:ext cx="4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b="0" i="1"/>
                  <a:t>TMin</a:t>
                </a:r>
              </a:p>
            </p:txBody>
          </p:sp>
          <p:sp>
            <p:nvSpPr>
              <p:cNvPr id="58390" name="Oval 16"/>
              <p:cNvSpPr>
                <a:spLocks noChangeArrowheads="1"/>
              </p:cNvSpPr>
              <p:nvPr/>
            </p:nvSpPr>
            <p:spPr bwMode="auto">
              <a:xfrm>
                <a:off x="3312" y="2976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8391" name="Text Box 17"/>
              <p:cNvSpPr txBox="1">
                <a:spLocks noChangeArrowheads="1"/>
              </p:cNvSpPr>
              <p:nvPr/>
            </p:nvSpPr>
            <p:spPr bwMode="auto">
              <a:xfrm>
                <a:off x="2736" y="2928"/>
                <a:ext cx="48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b="0"/>
                  <a:t>–1</a:t>
                </a:r>
              </a:p>
            </p:txBody>
          </p:sp>
          <p:sp>
            <p:nvSpPr>
              <p:cNvPr id="58392" name="Oval 18"/>
              <p:cNvSpPr>
                <a:spLocks noChangeArrowheads="1"/>
              </p:cNvSpPr>
              <p:nvPr/>
            </p:nvSpPr>
            <p:spPr bwMode="auto">
              <a:xfrm>
                <a:off x="3312" y="316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8393" name="Text Box 19"/>
              <p:cNvSpPr txBox="1">
                <a:spLocks noChangeArrowheads="1"/>
              </p:cNvSpPr>
              <p:nvPr/>
            </p:nvSpPr>
            <p:spPr bwMode="auto">
              <a:xfrm>
                <a:off x="2736" y="3120"/>
                <a:ext cx="48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b="0"/>
                  <a:t>–2</a:t>
                </a:r>
              </a:p>
            </p:txBody>
          </p:sp>
          <p:sp>
            <p:nvSpPr>
              <p:cNvPr id="58394" name="Oval 20"/>
              <p:cNvSpPr>
                <a:spLocks noChangeArrowheads="1"/>
              </p:cNvSpPr>
              <p:nvPr/>
            </p:nvSpPr>
            <p:spPr bwMode="auto">
              <a:xfrm>
                <a:off x="4464" y="278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8395" name="Oval 21"/>
              <p:cNvSpPr>
                <a:spLocks noChangeArrowheads="1"/>
              </p:cNvSpPr>
              <p:nvPr/>
            </p:nvSpPr>
            <p:spPr bwMode="auto">
              <a:xfrm>
                <a:off x="4464" y="182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8396" name="Oval 22"/>
              <p:cNvSpPr>
                <a:spLocks noChangeArrowheads="1"/>
              </p:cNvSpPr>
              <p:nvPr/>
            </p:nvSpPr>
            <p:spPr bwMode="auto">
              <a:xfrm>
                <a:off x="4464" y="163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8397" name="Oval 23"/>
              <p:cNvSpPr>
                <a:spLocks noChangeArrowheads="1"/>
              </p:cNvSpPr>
              <p:nvPr/>
            </p:nvSpPr>
            <p:spPr bwMode="auto">
              <a:xfrm>
                <a:off x="4464" y="86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8398" name="Oval 24"/>
              <p:cNvSpPr>
                <a:spLocks noChangeArrowheads="1"/>
              </p:cNvSpPr>
              <p:nvPr/>
            </p:nvSpPr>
            <p:spPr bwMode="auto">
              <a:xfrm>
                <a:off x="4464" y="1056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8399" name="Freeform 25"/>
              <p:cNvSpPr>
                <a:spLocks/>
              </p:cNvSpPr>
              <p:nvPr/>
            </p:nvSpPr>
            <p:spPr bwMode="auto">
              <a:xfrm>
                <a:off x="3408" y="912"/>
                <a:ext cx="1056" cy="2112"/>
              </a:xfrm>
              <a:custGeom>
                <a:avLst/>
                <a:gdLst>
                  <a:gd name="T0" fmla="*/ 0 w 1056"/>
                  <a:gd name="T1" fmla="*/ 2112 h 2112"/>
                  <a:gd name="T2" fmla="*/ 144 w 1056"/>
                  <a:gd name="T3" fmla="*/ 2112 h 2112"/>
                  <a:gd name="T4" fmla="*/ 912 w 1056"/>
                  <a:gd name="T5" fmla="*/ 0 h 2112"/>
                  <a:gd name="T6" fmla="*/ 1056 w 1056"/>
                  <a:gd name="T7" fmla="*/ 0 h 21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56"/>
                  <a:gd name="T13" fmla="*/ 0 h 2112"/>
                  <a:gd name="T14" fmla="*/ 1056 w 1056"/>
                  <a:gd name="T15" fmla="*/ 2112 h 21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56" h="2112">
                    <a:moveTo>
                      <a:pt x="0" y="2112"/>
                    </a:moveTo>
                    <a:lnTo>
                      <a:pt x="144" y="2112"/>
                    </a:lnTo>
                    <a:lnTo>
                      <a:pt x="912" y="0"/>
                    </a:lnTo>
                    <a:lnTo>
                      <a:pt x="1056" y="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0" name="Freeform 26"/>
              <p:cNvSpPr>
                <a:spLocks/>
              </p:cNvSpPr>
              <p:nvPr/>
            </p:nvSpPr>
            <p:spPr bwMode="auto">
              <a:xfrm>
                <a:off x="3408" y="1104"/>
                <a:ext cx="1056" cy="2112"/>
              </a:xfrm>
              <a:custGeom>
                <a:avLst/>
                <a:gdLst>
                  <a:gd name="T0" fmla="*/ 0 w 1056"/>
                  <a:gd name="T1" fmla="*/ 2112 h 2112"/>
                  <a:gd name="T2" fmla="*/ 144 w 1056"/>
                  <a:gd name="T3" fmla="*/ 2112 h 2112"/>
                  <a:gd name="T4" fmla="*/ 912 w 1056"/>
                  <a:gd name="T5" fmla="*/ 0 h 2112"/>
                  <a:gd name="T6" fmla="*/ 1056 w 1056"/>
                  <a:gd name="T7" fmla="*/ 0 h 21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56"/>
                  <a:gd name="T13" fmla="*/ 0 h 2112"/>
                  <a:gd name="T14" fmla="*/ 1056 w 1056"/>
                  <a:gd name="T15" fmla="*/ 2112 h 21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56" h="2112">
                    <a:moveTo>
                      <a:pt x="0" y="2112"/>
                    </a:moveTo>
                    <a:lnTo>
                      <a:pt x="144" y="2112"/>
                    </a:lnTo>
                    <a:lnTo>
                      <a:pt x="912" y="0"/>
                    </a:lnTo>
                    <a:lnTo>
                      <a:pt x="1056" y="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1" name="Freeform 27"/>
              <p:cNvSpPr>
                <a:spLocks/>
              </p:cNvSpPr>
              <p:nvPr/>
            </p:nvSpPr>
            <p:spPr bwMode="auto">
              <a:xfrm>
                <a:off x="3408" y="1680"/>
                <a:ext cx="1056" cy="2112"/>
              </a:xfrm>
              <a:custGeom>
                <a:avLst/>
                <a:gdLst>
                  <a:gd name="T0" fmla="*/ 0 w 1056"/>
                  <a:gd name="T1" fmla="*/ 2112 h 2112"/>
                  <a:gd name="T2" fmla="*/ 144 w 1056"/>
                  <a:gd name="T3" fmla="*/ 2112 h 2112"/>
                  <a:gd name="T4" fmla="*/ 912 w 1056"/>
                  <a:gd name="T5" fmla="*/ 0 h 2112"/>
                  <a:gd name="T6" fmla="*/ 1056 w 1056"/>
                  <a:gd name="T7" fmla="*/ 0 h 21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56"/>
                  <a:gd name="T13" fmla="*/ 0 h 2112"/>
                  <a:gd name="T14" fmla="*/ 1056 w 1056"/>
                  <a:gd name="T15" fmla="*/ 2112 h 21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56" h="2112">
                    <a:moveTo>
                      <a:pt x="0" y="2112"/>
                    </a:moveTo>
                    <a:lnTo>
                      <a:pt x="144" y="2112"/>
                    </a:lnTo>
                    <a:lnTo>
                      <a:pt x="912" y="0"/>
                    </a:lnTo>
                    <a:lnTo>
                      <a:pt x="1056" y="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2" name="Text Box 28"/>
              <p:cNvSpPr txBox="1">
                <a:spLocks noChangeArrowheads="1"/>
              </p:cNvSpPr>
              <p:nvPr/>
            </p:nvSpPr>
            <p:spPr bwMode="auto">
              <a:xfrm>
                <a:off x="4656" y="2736"/>
                <a:ext cx="48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b="0"/>
                  <a:t>0</a:t>
                </a:r>
              </a:p>
            </p:txBody>
          </p:sp>
          <p:sp>
            <p:nvSpPr>
              <p:cNvPr id="58403" name="Text Box 29"/>
              <p:cNvSpPr txBox="1">
                <a:spLocks noChangeArrowheads="1"/>
              </p:cNvSpPr>
              <p:nvPr/>
            </p:nvSpPr>
            <p:spPr bwMode="auto">
              <a:xfrm>
                <a:off x="4608" y="768"/>
                <a:ext cx="5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b="0" i="1"/>
                  <a:t>UMax</a:t>
                </a:r>
              </a:p>
            </p:txBody>
          </p:sp>
          <p:sp>
            <p:nvSpPr>
              <p:cNvPr id="58404" name="Text Box 30"/>
              <p:cNvSpPr txBox="1">
                <a:spLocks noChangeArrowheads="1"/>
              </p:cNvSpPr>
              <p:nvPr/>
            </p:nvSpPr>
            <p:spPr bwMode="auto">
              <a:xfrm>
                <a:off x="4608" y="960"/>
                <a:ext cx="91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b="0" i="1"/>
                  <a:t>UMax</a:t>
                </a:r>
                <a:r>
                  <a:rPr lang="en-US" altLang="en-US" b="0"/>
                  <a:t> – 1</a:t>
                </a:r>
                <a:endParaRPr lang="en-US" altLang="en-US" b="0" i="1"/>
              </a:p>
            </p:txBody>
          </p:sp>
          <p:sp>
            <p:nvSpPr>
              <p:cNvPr id="58405" name="Text Box 31"/>
              <p:cNvSpPr txBox="1">
                <a:spLocks noChangeArrowheads="1"/>
              </p:cNvSpPr>
              <p:nvPr/>
            </p:nvSpPr>
            <p:spPr bwMode="auto">
              <a:xfrm>
                <a:off x="4656" y="1776"/>
                <a:ext cx="4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b="0" i="1"/>
                  <a:t>TMax</a:t>
                </a:r>
              </a:p>
            </p:txBody>
          </p:sp>
          <p:sp>
            <p:nvSpPr>
              <p:cNvPr id="58406" name="Text Box 32"/>
              <p:cNvSpPr txBox="1">
                <a:spLocks noChangeArrowheads="1"/>
              </p:cNvSpPr>
              <p:nvPr/>
            </p:nvSpPr>
            <p:spPr bwMode="auto">
              <a:xfrm>
                <a:off x="4656" y="1584"/>
                <a:ext cx="76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b="0" i="1"/>
                  <a:t>TMax  </a:t>
                </a:r>
                <a:r>
                  <a:rPr lang="en-US" altLang="en-US" b="0"/>
                  <a:t>+ 1</a:t>
                </a:r>
                <a:endParaRPr lang="en-US" altLang="en-US" b="0" i="1"/>
              </a:p>
            </p:txBody>
          </p:sp>
        </p:grpSp>
        <p:sp>
          <p:nvSpPr>
            <p:cNvPr id="58378" name="Rectangle 33"/>
            <p:cNvSpPr>
              <a:spLocks noChangeArrowheads="1"/>
            </p:cNvSpPr>
            <p:nvPr/>
          </p:nvSpPr>
          <p:spPr bwMode="auto">
            <a:xfrm>
              <a:off x="528" y="2832"/>
              <a:ext cx="836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 sz="2000" b="0"/>
                <a:t>2’s Comp.</a:t>
              </a:r>
            </a:p>
            <a:p>
              <a:pPr algn="r">
                <a:lnSpc>
                  <a:spcPct val="100000"/>
                </a:lnSpc>
              </a:pPr>
              <a:r>
                <a:rPr lang="en-US" altLang="en-US" sz="2000" b="0"/>
                <a:t>Range</a:t>
              </a:r>
            </a:p>
          </p:txBody>
        </p:sp>
        <p:sp>
          <p:nvSpPr>
            <p:cNvPr id="58379" name="Freeform 34"/>
            <p:cNvSpPr>
              <a:spLocks/>
            </p:cNvSpPr>
            <p:nvPr/>
          </p:nvSpPr>
          <p:spPr bwMode="auto">
            <a:xfrm>
              <a:off x="1536" y="2064"/>
              <a:ext cx="96" cy="2112"/>
            </a:xfrm>
            <a:custGeom>
              <a:avLst/>
              <a:gdLst>
                <a:gd name="T0" fmla="*/ 19 w 144"/>
                <a:gd name="T1" fmla="*/ 1974 h 2160"/>
                <a:gd name="T2" fmla="*/ 0 w 144"/>
                <a:gd name="T3" fmla="*/ 1974 h 2160"/>
                <a:gd name="T4" fmla="*/ 0 w 144"/>
                <a:gd name="T5" fmla="*/ 0 h 2160"/>
                <a:gd name="T6" fmla="*/ 29 w 144"/>
                <a:gd name="T7" fmla="*/ 0 h 21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2160"/>
                <a:gd name="T14" fmla="*/ 144 w 144"/>
                <a:gd name="T15" fmla="*/ 2160 h 21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2160">
                  <a:moveTo>
                    <a:pt x="96" y="2160"/>
                  </a:moveTo>
                  <a:lnTo>
                    <a:pt x="0" y="2160"/>
                  </a:lnTo>
                  <a:lnTo>
                    <a:pt x="0" y="0"/>
                  </a:lnTo>
                  <a:lnTo>
                    <a:pt x="144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0" name="Freeform 35"/>
            <p:cNvSpPr>
              <a:spLocks/>
            </p:cNvSpPr>
            <p:nvPr/>
          </p:nvSpPr>
          <p:spPr bwMode="auto">
            <a:xfrm flipH="1">
              <a:off x="4080" y="1104"/>
              <a:ext cx="96" cy="2112"/>
            </a:xfrm>
            <a:custGeom>
              <a:avLst/>
              <a:gdLst>
                <a:gd name="T0" fmla="*/ 19 w 144"/>
                <a:gd name="T1" fmla="*/ 1974 h 2160"/>
                <a:gd name="T2" fmla="*/ 0 w 144"/>
                <a:gd name="T3" fmla="*/ 1974 h 2160"/>
                <a:gd name="T4" fmla="*/ 0 w 144"/>
                <a:gd name="T5" fmla="*/ 0 h 2160"/>
                <a:gd name="T6" fmla="*/ 29 w 144"/>
                <a:gd name="T7" fmla="*/ 0 h 21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2160"/>
                <a:gd name="T14" fmla="*/ 144 w 144"/>
                <a:gd name="T15" fmla="*/ 2160 h 21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2160">
                  <a:moveTo>
                    <a:pt x="96" y="2160"/>
                  </a:moveTo>
                  <a:lnTo>
                    <a:pt x="0" y="2160"/>
                  </a:lnTo>
                  <a:lnTo>
                    <a:pt x="0" y="0"/>
                  </a:lnTo>
                  <a:lnTo>
                    <a:pt x="144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1" name="Rectangle 36"/>
            <p:cNvSpPr>
              <a:spLocks noChangeArrowheads="1"/>
            </p:cNvSpPr>
            <p:nvPr/>
          </p:nvSpPr>
          <p:spPr bwMode="auto">
            <a:xfrm>
              <a:off x="4272" y="1920"/>
              <a:ext cx="79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2000" b="0"/>
                <a:t>Unsigned</a:t>
              </a:r>
            </a:p>
            <a:p>
              <a:pPr algn="l">
                <a:lnSpc>
                  <a:spcPct val="100000"/>
                </a:lnSpc>
              </a:pPr>
              <a:r>
                <a:rPr lang="en-US" altLang="en-US" sz="2000" b="0"/>
                <a:t>Range</a:t>
              </a:r>
            </a:p>
          </p:txBody>
        </p:sp>
      </p:grpSp>
      <p:sp>
        <p:nvSpPr>
          <p:cNvPr id="58371" name="Rectangle 37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945438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Explanation of Casting Surprises</a:t>
            </a:r>
          </a:p>
        </p:txBody>
      </p:sp>
      <p:sp>
        <p:nvSpPr>
          <p:cNvPr id="863270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159250" cy="17160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2’s Comp.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Unsigned</a:t>
            </a:r>
          </a:p>
          <a:p>
            <a:pPr lvl="1" eaLnBrk="1" hangingPunct="1">
              <a:defRPr/>
            </a:pPr>
            <a:r>
              <a:rPr lang="en-US" smtClean="0"/>
              <a:t>Ordering Inversion</a:t>
            </a:r>
          </a:p>
          <a:p>
            <a:pPr lvl="1" eaLnBrk="1" hangingPunct="1">
              <a:defRPr/>
            </a:pPr>
            <a:r>
              <a:rPr lang="en-US" smtClean="0"/>
              <a:t>Negative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Big Positive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6110288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Sign Extension</a:t>
            </a:r>
          </a:p>
        </p:txBody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20788"/>
            <a:ext cx="8294687" cy="5224462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Task:</a:t>
            </a:r>
          </a:p>
          <a:p>
            <a:pPr lvl="1" eaLnBrk="1" hangingPunct="1">
              <a:defRPr/>
            </a:pPr>
            <a:r>
              <a:rPr lang="en-US" smtClean="0"/>
              <a:t>Given </a:t>
            </a:r>
            <a:r>
              <a:rPr lang="en-US" i="1" smtClean="0"/>
              <a:t>w</a:t>
            </a:r>
            <a:r>
              <a:rPr lang="en-US" smtClean="0"/>
              <a:t>-bit signed integer </a:t>
            </a:r>
            <a:r>
              <a:rPr lang="en-US" i="1" smtClean="0"/>
              <a:t>x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Convert it to </a:t>
            </a:r>
            <a:r>
              <a:rPr lang="en-US" i="1" smtClean="0"/>
              <a:t>w</a:t>
            </a:r>
            <a:r>
              <a:rPr lang="en-US" smtClean="0"/>
              <a:t>+</a:t>
            </a:r>
            <a:r>
              <a:rPr lang="en-US" i="1" smtClean="0"/>
              <a:t>k</a:t>
            </a:r>
            <a:r>
              <a:rPr lang="en-US" smtClean="0"/>
              <a:t>-bit integer with same value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Rule:</a:t>
            </a:r>
          </a:p>
          <a:p>
            <a:pPr lvl="1" eaLnBrk="1" hangingPunct="1">
              <a:defRPr/>
            </a:pPr>
            <a:r>
              <a:rPr lang="en-US" smtClean="0"/>
              <a:t>Make </a:t>
            </a:r>
            <a:r>
              <a:rPr lang="en-US" i="1" smtClean="0"/>
              <a:t>k</a:t>
            </a:r>
            <a:r>
              <a:rPr lang="en-US" smtClean="0"/>
              <a:t> copies of sign bit:</a:t>
            </a:r>
          </a:p>
          <a:p>
            <a:pPr lvl="1" eaLnBrk="1" hangingPunct="1">
              <a:defRPr/>
            </a:pPr>
            <a:r>
              <a:rPr lang="en-US" b="0" i="1" smtClean="0"/>
              <a:t>X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</a:t>
            </a:r>
            <a:r>
              <a:rPr lang="en-US" smtClean="0"/>
              <a:t> = 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–2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baseline="-25000" smtClean="0"/>
              <a:t>0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  <p:sp>
        <p:nvSpPr>
          <p:cNvPr id="59396" name="Freeform 4"/>
          <p:cNvSpPr>
            <a:spLocks/>
          </p:cNvSpPr>
          <p:nvPr/>
        </p:nvSpPr>
        <p:spPr bwMode="auto">
          <a:xfrm>
            <a:off x="1752600" y="3733800"/>
            <a:ext cx="1296988" cy="77788"/>
          </a:xfrm>
          <a:custGeom>
            <a:avLst/>
            <a:gdLst>
              <a:gd name="T0" fmla="*/ 0 w 817"/>
              <a:gd name="T1" fmla="*/ 0 h 49"/>
              <a:gd name="T2" fmla="*/ 0 w 817"/>
              <a:gd name="T3" fmla="*/ 2147483646 h 49"/>
              <a:gd name="T4" fmla="*/ 2147483646 w 817"/>
              <a:gd name="T5" fmla="*/ 2147483646 h 49"/>
              <a:gd name="T6" fmla="*/ 2147483646 w 817"/>
              <a:gd name="T7" fmla="*/ 0 h 49"/>
              <a:gd name="T8" fmla="*/ 0 60000 65536"/>
              <a:gd name="T9" fmla="*/ 0 60000 65536"/>
              <a:gd name="T10" fmla="*/ 0 60000 65536"/>
              <a:gd name="T11" fmla="*/ 0 60000 65536"/>
              <a:gd name="T12" fmla="*/ 0 w 817"/>
              <a:gd name="T13" fmla="*/ 0 h 49"/>
              <a:gd name="T14" fmla="*/ 817 w 817"/>
              <a:gd name="T15" fmla="*/ 49 h 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7" h="49">
                <a:moveTo>
                  <a:pt x="0" y="0"/>
                </a:moveTo>
                <a:lnTo>
                  <a:pt x="0" y="48"/>
                </a:lnTo>
                <a:lnTo>
                  <a:pt x="816" y="48"/>
                </a:lnTo>
                <a:lnTo>
                  <a:pt x="81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1447800" y="3962400"/>
            <a:ext cx="175101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 i="1"/>
              <a:t>k</a:t>
            </a:r>
            <a:r>
              <a:rPr lang="en-US" altLang="en-US" sz="1600"/>
              <a:t> copies of MSB</a:t>
            </a:r>
          </a:p>
        </p:txBody>
      </p:sp>
      <p:grpSp>
        <p:nvGrpSpPr>
          <p:cNvPr id="59398" name="Group 6"/>
          <p:cNvGrpSpPr>
            <a:grpSpLocks/>
          </p:cNvGrpSpPr>
          <p:nvPr/>
        </p:nvGrpSpPr>
        <p:grpSpPr bwMode="auto">
          <a:xfrm>
            <a:off x="1905000" y="3887788"/>
            <a:ext cx="5181600" cy="2817812"/>
            <a:chOff x="1392" y="2104"/>
            <a:chExt cx="3264" cy="1775"/>
          </a:xfrm>
        </p:grpSpPr>
        <p:grpSp>
          <p:nvGrpSpPr>
            <p:cNvPr id="59399" name="Group 7"/>
            <p:cNvGrpSpPr>
              <a:grpSpLocks/>
            </p:cNvGrpSpPr>
            <p:nvPr/>
          </p:nvGrpSpPr>
          <p:grpSpPr bwMode="auto">
            <a:xfrm>
              <a:off x="1392" y="2352"/>
              <a:ext cx="3264" cy="1248"/>
              <a:chOff x="1392" y="2352"/>
              <a:chExt cx="3264" cy="1248"/>
            </a:xfrm>
          </p:grpSpPr>
          <p:grpSp>
            <p:nvGrpSpPr>
              <p:cNvPr id="59406" name="Group 8"/>
              <p:cNvGrpSpPr>
                <a:grpSpLocks/>
              </p:cNvGrpSpPr>
              <p:nvPr/>
            </p:nvGrpSpPr>
            <p:grpSpPr bwMode="auto">
              <a:xfrm>
                <a:off x="2928" y="2400"/>
                <a:ext cx="1728" cy="144"/>
                <a:chOff x="2928" y="2400"/>
                <a:chExt cx="1728" cy="144"/>
              </a:xfrm>
            </p:grpSpPr>
            <p:sp>
              <p:nvSpPr>
                <p:cNvPr id="59434" name="Rectangle 9"/>
                <p:cNvSpPr>
                  <a:spLocks noChangeArrowheads="1"/>
                </p:cNvSpPr>
                <p:nvPr/>
              </p:nvSpPr>
              <p:spPr bwMode="auto">
                <a:xfrm>
                  <a:off x="2928" y="2400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anose="02070309020205020404" pitchFamily="49" charset="0"/>
                  </a:endParaRPr>
                </a:p>
              </p:txBody>
            </p:sp>
            <p:sp>
              <p:nvSpPr>
                <p:cNvPr id="59435" name="Rectangle 10"/>
                <p:cNvSpPr>
                  <a:spLocks noChangeArrowheads="1"/>
                </p:cNvSpPr>
                <p:nvPr/>
              </p:nvSpPr>
              <p:spPr bwMode="auto">
                <a:xfrm>
                  <a:off x="307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anose="02070309020205020404" pitchFamily="49" charset="0"/>
                  </a:endParaRPr>
                </a:p>
              </p:txBody>
            </p:sp>
            <p:sp>
              <p:nvSpPr>
                <p:cNvPr id="59436" name="Rectangle 11"/>
                <p:cNvSpPr>
                  <a:spLocks noChangeArrowheads="1"/>
                </p:cNvSpPr>
                <p:nvPr/>
              </p:nvSpPr>
              <p:spPr bwMode="auto">
                <a:xfrm>
                  <a:off x="3216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anose="02070309020205020404" pitchFamily="49" charset="0"/>
                  </a:endParaRPr>
                </a:p>
              </p:txBody>
            </p:sp>
            <p:sp>
              <p:nvSpPr>
                <p:cNvPr id="59437" name="Rectangle 12"/>
                <p:cNvSpPr>
                  <a:spLocks noChangeArrowheads="1"/>
                </p:cNvSpPr>
                <p:nvPr/>
              </p:nvSpPr>
              <p:spPr bwMode="auto">
                <a:xfrm>
                  <a:off x="4224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anose="02070309020205020404" pitchFamily="49" charset="0"/>
                  </a:endParaRPr>
                </a:p>
              </p:txBody>
            </p:sp>
            <p:sp>
              <p:nvSpPr>
                <p:cNvPr id="59438" name="Rectangle 13"/>
                <p:cNvSpPr>
                  <a:spLocks noChangeArrowheads="1"/>
                </p:cNvSpPr>
                <p:nvPr/>
              </p:nvSpPr>
              <p:spPr bwMode="auto">
                <a:xfrm>
                  <a:off x="4368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anose="02070309020205020404" pitchFamily="49" charset="0"/>
                  </a:endParaRPr>
                </a:p>
              </p:txBody>
            </p:sp>
            <p:sp>
              <p:nvSpPr>
                <p:cNvPr id="59439" name="Rectangle 14"/>
                <p:cNvSpPr>
                  <a:spLocks noChangeArrowheads="1"/>
                </p:cNvSpPr>
                <p:nvPr/>
              </p:nvSpPr>
              <p:spPr bwMode="auto">
                <a:xfrm>
                  <a:off x="451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anose="02070309020205020404" pitchFamily="49" charset="0"/>
                  </a:endParaRPr>
                </a:p>
              </p:txBody>
            </p:sp>
            <p:sp>
              <p:nvSpPr>
                <p:cNvPr id="59440" name="Rectangle 15"/>
                <p:cNvSpPr>
                  <a:spLocks noChangeArrowheads="1"/>
                </p:cNvSpPr>
                <p:nvPr/>
              </p:nvSpPr>
              <p:spPr bwMode="auto">
                <a:xfrm>
                  <a:off x="3360" y="2400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 b="0">
                      <a:latin typeface="Courier New" panose="02070309020205020404" pitchFamily="49" charset="0"/>
                    </a:rPr>
                    <a:t>• • •</a:t>
                  </a:r>
                </a:p>
              </p:txBody>
            </p:sp>
          </p:grpSp>
          <p:sp>
            <p:nvSpPr>
              <p:cNvPr id="59407" name="Rectangle 16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i="1">
                    <a:latin typeface="Times" panose="02020603050405020304" pitchFamily="18" charset="0"/>
                  </a:rPr>
                  <a:t>X</a:t>
                </a:r>
                <a:r>
                  <a:rPr lang="en-US" altLang="en-US" b="0">
                    <a:latin typeface="Times" panose="02020603050405020304" pitchFamily="18" charset="0"/>
                  </a:rPr>
                  <a:t> </a:t>
                </a:r>
                <a:endParaRPr lang="en-US" altLang="en-US" b="0">
                  <a:latin typeface="Symbol" panose="05050102010706020507" pitchFamily="18" charset="2"/>
                </a:endParaRPr>
              </a:p>
            </p:txBody>
          </p:sp>
          <p:sp>
            <p:nvSpPr>
              <p:cNvPr id="59408" name="Rectangle 17"/>
              <p:cNvSpPr>
                <a:spLocks noChangeArrowheads="1"/>
              </p:cNvSpPr>
              <p:nvPr/>
            </p:nvSpPr>
            <p:spPr bwMode="auto">
              <a:xfrm>
                <a:off x="1392" y="3360"/>
                <a:ext cx="28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i="1">
                    <a:latin typeface="Times" panose="02020603050405020304" pitchFamily="18" charset="0"/>
                  </a:rPr>
                  <a:t>X</a:t>
                </a:r>
                <a:r>
                  <a:rPr lang="en-US" altLang="en-US" b="0">
                    <a:latin typeface="Times" panose="02020603050405020304" pitchFamily="18" charset="0"/>
                  </a:rPr>
                  <a:t> </a:t>
                </a:r>
                <a:r>
                  <a:rPr lang="en-US" altLang="en-US" b="0">
                    <a:latin typeface="Symbol" panose="05050102010706020507" pitchFamily="18" charset="2"/>
                  </a:rPr>
                  <a:t></a:t>
                </a:r>
              </a:p>
            </p:txBody>
          </p:sp>
          <p:sp>
            <p:nvSpPr>
              <p:cNvPr id="59409" name="Line 18"/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10" name="Line 19"/>
              <p:cNvSpPr>
                <a:spLocks noChangeShapeType="1"/>
              </p:cNvSpPr>
              <p:nvPr/>
            </p:nvSpPr>
            <p:spPr bwMode="auto">
              <a:xfrm flipH="1">
                <a:off x="2880" y="2592"/>
                <a:ext cx="14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9411" name="Group 20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59421" name="Rectangle 21"/>
                <p:cNvSpPr>
                  <a:spLocks noChangeArrowheads="1"/>
                </p:cNvSpPr>
                <p:nvPr/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 b="0">
                      <a:latin typeface="Courier New" panose="02070309020205020404" pitchFamily="49" charset="0"/>
                    </a:rPr>
                    <a:t>• • •</a:t>
                  </a:r>
                </a:p>
              </p:txBody>
            </p:sp>
            <p:sp>
              <p:nvSpPr>
                <p:cNvPr id="59422" name="Rectangle 22"/>
                <p:cNvSpPr>
                  <a:spLocks noChangeArrowheads="1"/>
                </p:cNvSpPr>
                <p:nvPr/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anose="02070309020205020404" pitchFamily="49" charset="0"/>
                  </a:endParaRPr>
                </a:p>
              </p:txBody>
            </p:sp>
            <p:sp>
              <p:nvSpPr>
                <p:cNvPr id="59423" name="Rectangle 23"/>
                <p:cNvSpPr>
                  <a:spLocks noChangeArrowheads="1"/>
                </p:cNvSpPr>
                <p:nvPr/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anose="02070309020205020404" pitchFamily="49" charset="0"/>
                  </a:endParaRPr>
                </a:p>
              </p:txBody>
            </p:sp>
            <p:sp>
              <p:nvSpPr>
                <p:cNvPr id="59424" name="Rectangle 24"/>
                <p:cNvSpPr>
                  <a:spLocks noChangeArrowheads="1"/>
                </p:cNvSpPr>
                <p:nvPr/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anose="02070309020205020404" pitchFamily="49" charset="0"/>
                  </a:endParaRPr>
                </a:p>
              </p:txBody>
            </p:sp>
            <p:sp>
              <p:nvSpPr>
                <p:cNvPr id="59425" name="Rectangle 2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 algn="ctr">
                    <a:lnSpc>
                      <a:spcPct val="90000"/>
                    </a:lnSpc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anose="02070309020205020404" pitchFamily="49" charset="0"/>
                  </a:endParaRPr>
                </a:p>
              </p:txBody>
            </p:sp>
            <p:grpSp>
              <p:nvGrpSpPr>
                <p:cNvPr id="59426" name="Group 26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5942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bg2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1pPr>
                    <a:lvl2pPr marL="742950" indent="-28575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2pPr>
                    <a:lvl3pPr marL="11430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3pPr>
                    <a:lvl4pPr marL="16002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4pPr>
                    <a:lvl5pPr marL="20574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anose="02070309020205020404" pitchFamily="49" charset="0"/>
                    </a:endParaRPr>
                  </a:p>
                </p:txBody>
              </p:sp>
              <p:sp>
                <p:nvSpPr>
                  <p:cNvPr id="5942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1pPr>
                    <a:lvl2pPr marL="742950" indent="-28575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2pPr>
                    <a:lvl3pPr marL="11430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3pPr>
                    <a:lvl4pPr marL="16002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4pPr>
                    <a:lvl5pPr marL="20574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anose="02070309020205020404" pitchFamily="49" charset="0"/>
                    </a:endParaRPr>
                  </a:p>
                </p:txBody>
              </p:sp>
              <p:sp>
                <p:nvSpPr>
                  <p:cNvPr id="5942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1pPr>
                    <a:lvl2pPr marL="742950" indent="-28575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2pPr>
                    <a:lvl3pPr marL="11430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3pPr>
                    <a:lvl4pPr marL="16002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4pPr>
                    <a:lvl5pPr marL="20574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anose="02070309020205020404" pitchFamily="49" charset="0"/>
                    </a:endParaRPr>
                  </a:p>
                </p:txBody>
              </p:sp>
              <p:sp>
                <p:nvSpPr>
                  <p:cNvPr id="5943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1pPr>
                    <a:lvl2pPr marL="742950" indent="-28575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2pPr>
                    <a:lvl3pPr marL="11430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3pPr>
                    <a:lvl4pPr marL="16002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4pPr>
                    <a:lvl5pPr marL="20574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anose="02070309020205020404" pitchFamily="49" charset="0"/>
                    </a:endParaRPr>
                  </a:p>
                </p:txBody>
              </p:sp>
              <p:sp>
                <p:nvSpPr>
                  <p:cNvPr id="5943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1pPr>
                    <a:lvl2pPr marL="742950" indent="-28575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2pPr>
                    <a:lvl3pPr marL="11430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3pPr>
                    <a:lvl4pPr marL="16002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4pPr>
                    <a:lvl5pPr marL="20574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anose="02070309020205020404" pitchFamily="49" charset="0"/>
                    </a:endParaRPr>
                  </a:p>
                </p:txBody>
              </p:sp>
              <p:sp>
                <p:nvSpPr>
                  <p:cNvPr id="5943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1pPr>
                    <a:lvl2pPr marL="742950" indent="-28575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2pPr>
                    <a:lvl3pPr marL="11430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3pPr>
                    <a:lvl4pPr marL="16002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4pPr>
                    <a:lvl5pPr marL="20574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anose="02070309020205020404" pitchFamily="49" charset="0"/>
                    </a:endParaRPr>
                  </a:p>
                </p:txBody>
              </p:sp>
              <p:sp>
                <p:nvSpPr>
                  <p:cNvPr id="5943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1pPr>
                    <a:lvl2pPr marL="742950" indent="-28575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2pPr>
                    <a:lvl3pPr marL="11430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3pPr>
                    <a:lvl4pPr marL="16002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4pPr>
                    <a:lvl5pPr marL="2057400" indent="-228600" algn="ctr">
                      <a:lnSpc>
                        <a:spcPct val="90000"/>
                      </a:lnSpc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 b="0">
                        <a:latin typeface="Courier New" panose="02070309020205020404" pitchFamily="49" charset="0"/>
                      </a:rPr>
                      <a:t>• • •</a:t>
                    </a:r>
                  </a:p>
                </p:txBody>
              </p:sp>
            </p:grpSp>
          </p:grpSp>
          <p:sp>
            <p:nvSpPr>
              <p:cNvPr id="59412" name="Line 34"/>
              <p:cNvSpPr>
                <a:spLocks noChangeShapeType="1"/>
              </p:cNvSpPr>
              <p:nvPr/>
            </p:nvSpPr>
            <p:spPr bwMode="auto">
              <a:xfrm flipH="1">
                <a:off x="2736" y="2592"/>
                <a:ext cx="288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13" name="Line 35"/>
              <p:cNvSpPr>
                <a:spLocks noChangeShapeType="1"/>
              </p:cNvSpPr>
              <p:nvPr/>
            </p:nvSpPr>
            <p:spPr bwMode="auto">
              <a:xfrm flipH="1">
                <a:off x="2064" y="2592"/>
                <a:ext cx="96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14" name="Line 36"/>
              <p:cNvSpPr>
                <a:spLocks noChangeShapeType="1"/>
              </p:cNvSpPr>
              <p:nvPr/>
            </p:nvSpPr>
            <p:spPr bwMode="auto">
              <a:xfrm flipH="1">
                <a:off x="1920" y="2592"/>
                <a:ext cx="110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15" name="Line 37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16" name="Line 38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17" name="Line 39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18" name="Line 40"/>
              <p:cNvSpPr>
                <a:spLocks noChangeShapeType="1"/>
              </p:cNvSpPr>
              <p:nvPr/>
            </p:nvSpPr>
            <p:spPr bwMode="auto">
              <a:xfrm>
                <a:off x="446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19" name="Line 41"/>
              <p:cNvSpPr>
                <a:spLocks noChangeShapeType="1"/>
              </p:cNvSpPr>
              <p:nvPr/>
            </p:nvSpPr>
            <p:spPr bwMode="auto">
              <a:xfrm>
                <a:off x="460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20" name="Rectangle 42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451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sz="1400" b="0">
                    <a:latin typeface="Courier New" panose="02070309020205020404" pitchFamily="49" charset="0"/>
                  </a:rPr>
                  <a:t>• • •</a:t>
                </a:r>
              </a:p>
            </p:txBody>
          </p:sp>
        </p:grpSp>
        <p:sp>
          <p:nvSpPr>
            <p:cNvPr id="59400" name="Line 43"/>
            <p:cNvSpPr>
              <a:spLocks noChangeShapeType="1"/>
            </p:cNvSpPr>
            <p:nvPr/>
          </p:nvSpPr>
          <p:spPr bwMode="auto">
            <a:xfrm>
              <a:off x="2928" y="2208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1" name="Rectangle 44"/>
            <p:cNvSpPr>
              <a:spLocks noChangeArrowheads="1"/>
            </p:cNvSpPr>
            <p:nvPr/>
          </p:nvSpPr>
          <p:spPr bwMode="auto">
            <a:xfrm>
              <a:off x="3696" y="2104"/>
              <a:ext cx="220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w</a:t>
              </a:r>
            </a:p>
          </p:txBody>
        </p:sp>
        <p:sp>
          <p:nvSpPr>
            <p:cNvPr id="59402" name="Line 45"/>
            <p:cNvSpPr>
              <a:spLocks noChangeShapeType="1"/>
            </p:cNvSpPr>
            <p:nvPr/>
          </p:nvSpPr>
          <p:spPr bwMode="auto">
            <a:xfrm>
              <a:off x="2928" y="3744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3" name="Rectangle 46"/>
            <p:cNvSpPr>
              <a:spLocks noChangeArrowheads="1"/>
            </p:cNvSpPr>
            <p:nvPr/>
          </p:nvSpPr>
          <p:spPr bwMode="auto">
            <a:xfrm>
              <a:off x="3696" y="3640"/>
              <a:ext cx="220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w</a:t>
              </a:r>
            </a:p>
          </p:txBody>
        </p:sp>
        <p:sp>
          <p:nvSpPr>
            <p:cNvPr id="59404" name="Line 47"/>
            <p:cNvSpPr>
              <a:spLocks noChangeShapeType="1"/>
            </p:cNvSpPr>
            <p:nvPr/>
          </p:nvSpPr>
          <p:spPr bwMode="auto">
            <a:xfrm>
              <a:off x="1824" y="3744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5" name="Rectangle 48"/>
            <p:cNvSpPr>
              <a:spLocks noChangeArrowheads="1"/>
            </p:cNvSpPr>
            <p:nvPr/>
          </p:nvSpPr>
          <p:spPr bwMode="auto">
            <a:xfrm>
              <a:off x="2208" y="3648"/>
              <a:ext cx="188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k</a:t>
              </a:r>
            </a:p>
          </p:txBody>
        </p:sp>
      </p:grp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005638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Sign Extension Example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803775"/>
            <a:ext cx="8307387" cy="1641475"/>
          </a:xfrm>
        </p:spPr>
        <p:txBody>
          <a:bodyPr/>
          <a:lstStyle/>
          <a:p>
            <a:pPr lvl="1" eaLnBrk="1" hangingPunct="1"/>
            <a:r>
              <a:rPr lang="en-US" altLang="en-US" smtClean="0"/>
              <a:t>Converting from smaller to larger integer data type</a:t>
            </a:r>
          </a:p>
          <a:p>
            <a:pPr lvl="1" eaLnBrk="1" hangingPunct="1"/>
            <a:r>
              <a:rPr lang="en-US" altLang="en-US" smtClean="0"/>
              <a:t>C automatically performs sign extension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2133600" y="1143000"/>
            <a:ext cx="4191000" cy="122872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 short int x =  15213;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 int      ix = (int) x; 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 short int y = -15213;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  int      iy = (int) y;</a:t>
            </a:r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1109663" y="2863850"/>
            <a:ext cx="19050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2082800" y="2863850"/>
            <a:ext cx="17463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3738563" y="2863850"/>
            <a:ext cx="19050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60424" name="Group 8"/>
          <p:cNvGrpSpPr>
            <a:grpSpLocks/>
          </p:cNvGrpSpPr>
          <p:nvPr/>
        </p:nvGrpSpPr>
        <p:grpSpPr bwMode="auto">
          <a:xfrm>
            <a:off x="355600" y="2844800"/>
            <a:ext cx="8491538" cy="1470025"/>
            <a:chOff x="224" y="1792"/>
            <a:chExt cx="5349" cy="926"/>
          </a:xfrm>
        </p:grpSpPr>
        <p:sp>
          <p:nvSpPr>
            <p:cNvPr id="60425" name="Rectangle 9"/>
            <p:cNvSpPr>
              <a:spLocks noChangeArrowheads="1"/>
            </p:cNvSpPr>
            <p:nvPr/>
          </p:nvSpPr>
          <p:spPr bwMode="auto">
            <a:xfrm>
              <a:off x="751" y="1808"/>
              <a:ext cx="582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Decimal</a:t>
              </a:r>
              <a:endParaRPr lang="en-US" altLang="en-US"/>
            </a:p>
          </p:txBody>
        </p:sp>
        <p:sp>
          <p:nvSpPr>
            <p:cNvPr id="60426" name="Rectangle 10"/>
            <p:cNvSpPr>
              <a:spLocks noChangeArrowheads="1"/>
            </p:cNvSpPr>
            <p:nvPr/>
          </p:nvSpPr>
          <p:spPr bwMode="auto">
            <a:xfrm>
              <a:off x="1711" y="1808"/>
              <a:ext cx="31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Hex</a:t>
              </a:r>
              <a:endParaRPr lang="en-US" altLang="en-US"/>
            </a:p>
          </p:txBody>
        </p:sp>
        <p:sp>
          <p:nvSpPr>
            <p:cNvPr id="60427" name="Rectangle 11"/>
            <p:cNvSpPr>
              <a:spLocks noChangeArrowheads="1"/>
            </p:cNvSpPr>
            <p:nvPr/>
          </p:nvSpPr>
          <p:spPr bwMode="auto">
            <a:xfrm>
              <a:off x="3742" y="1808"/>
              <a:ext cx="46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Binary</a:t>
              </a:r>
              <a:endParaRPr lang="en-US" altLang="en-US"/>
            </a:p>
          </p:txBody>
        </p:sp>
        <p:sp>
          <p:nvSpPr>
            <p:cNvPr id="60428" name="Rectangle 12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29" name="Rectangle 13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30" name="Rectangle 14"/>
            <p:cNvSpPr>
              <a:spLocks noChangeArrowheads="1"/>
            </p:cNvSpPr>
            <p:nvPr/>
          </p:nvSpPr>
          <p:spPr bwMode="auto">
            <a:xfrm>
              <a:off x="236" y="1792"/>
              <a:ext cx="463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31" name="Rectangle 15"/>
            <p:cNvSpPr>
              <a:spLocks noChangeArrowheads="1"/>
            </p:cNvSpPr>
            <p:nvPr/>
          </p:nvSpPr>
          <p:spPr bwMode="auto">
            <a:xfrm>
              <a:off x="699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32" name="Rectangle 16"/>
            <p:cNvSpPr>
              <a:spLocks noChangeArrowheads="1"/>
            </p:cNvSpPr>
            <p:nvPr/>
          </p:nvSpPr>
          <p:spPr bwMode="auto">
            <a:xfrm>
              <a:off x="711" y="1792"/>
              <a:ext cx="60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33" name="Rectangle 17"/>
            <p:cNvSpPr>
              <a:spLocks noChangeArrowheads="1"/>
            </p:cNvSpPr>
            <p:nvPr/>
          </p:nvSpPr>
          <p:spPr bwMode="auto">
            <a:xfrm>
              <a:off x="1312" y="1792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34" name="Rectangle 18"/>
            <p:cNvSpPr>
              <a:spLocks noChangeArrowheads="1"/>
            </p:cNvSpPr>
            <p:nvPr/>
          </p:nvSpPr>
          <p:spPr bwMode="auto">
            <a:xfrm>
              <a:off x="1323" y="1792"/>
              <a:ext cx="103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35" name="Rectangle 19"/>
            <p:cNvSpPr>
              <a:spLocks noChangeArrowheads="1"/>
            </p:cNvSpPr>
            <p:nvPr/>
          </p:nvSpPr>
          <p:spPr bwMode="auto">
            <a:xfrm>
              <a:off x="2355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36" name="Rectangle 20"/>
            <p:cNvSpPr>
              <a:spLocks noChangeArrowheads="1"/>
            </p:cNvSpPr>
            <p:nvPr/>
          </p:nvSpPr>
          <p:spPr bwMode="auto">
            <a:xfrm>
              <a:off x="2367" y="1792"/>
              <a:ext cx="3156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37" name="Rectangle 21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38" name="Rectangle 22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39" name="Rectangle 23"/>
            <p:cNvSpPr>
              <a:spLocks noChangeArrowheads="1"/>
            </p:cNvSpPr>
            <p:nvPr/>
          </p:nvSpPr>
          <p:spPr bwMode="auto">
            <a:xfrm>
              <a:off x="224" y="1804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40" name="Rectangle 24"/>
            <p:cNvSpPr>
              <a:spLocks noChangeArrowheads="1"/>
            </p:cNvSpPr>
            <p:nvPr/>
          </p:nvSpPr>
          <p:spPr bwMode="auto">
            <a:xfrm>
              <a:off x="699" y="1804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41" name="Rectangle 25"/>
            <p:cNvSpPr>
              <a:spLocks noChangeArrowheads="1"/>
            </p:cNvSpPr>
            <p:nvPr/>
          </p:nvSpPr>
          <p:spPr bwMode="auto">
            <a:xfrm>
              <a:off x="1312" y="1804"/>
              <a:ext cx="11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42" name="Rectangle 26"/>
            <p:cNvSpPr>
              <a:spLocks noChangeArrowheads="1"/>
            </p:cNvSpPr>
            <p:nvPr/>
          </p:nvSpPr>
          <p:spPr bwMode="auto">
            <a:xfrm>
              <a:off x="2355" y="1804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43" name="Rectangle 27"/>
            <p:cNvSpPr>
              <a:spLocks noChangeArrowheads="1"/>
            </p:cNvSpPr>
            <p:nvPr/>
          </p:nvSpPr>
          <p:spPr bwMode="auto">
            <a:xfrm>
              <a:off x="5523" y="1804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44" name="Rectangle 28"/>
            <p:cNvSpPr>
              <a:spLocks noChangeArrowheads="1"/>
            </p:cNvSpPr>
            <p:nvPr/>
          </p:nvSpPr>
          <p:spPr bwMode="auto">
            <a:xfrm>
              <a:off x="273" y="1993"/>
              <a:ext cx="1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anose="02070309020205020404" pitchFamily="49" charset="0"/>
                </a:rPr>
                <a:t>x</a:t>
              </a:r>
              <a:endParaRPr lang="en-US" altLang="en-US"/>
            </a:p>
          </p:txBody>
        </p:sp>
        <p:sp>
          <p:nvSpPr>
            <p:cNvPr id="60445" name="Rectangle 29"/>
            <p:cNvSpPr>
              <a:spLocks noChangeArrowheads="1"/>
            </p:cNvSpPr>
            <p:nvPr/>
          </p:nvSpPr>
          <p:spPr bwMode="auto">
            <a:xfrm>
              <a:off x="874" y="1986"/>
              <a:ext cx="462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15213</a:t>
              </a:r>
              <a:endParaRPr lang="en-US" altLang="en-US"/>
            </a:p>
          </p:txBody>
        </p:sp>
        <p:sp>
          <p:nvSpPr>
            <p:cNvPr id="60446" name="Rectangle 30"/>
            <p:cNvSpPr>
              <a:spLocks noChangeArrowheads="1"/>
            </p:cNvSpPr>
            <p:nvPr/>
          </p:nvSpPr>
          <p:spPr bwMode="auto">
            <a:xfrm>
              <a:off x="1886" y="1993"/>
              <a:ext cx="51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anose="02070309020205020404" pitchFamily="49" charset="0"/>
                </a:rPr>
                <a:t>3B 6D</a:t>
              </a:r>
              <a:endParaRPr lang="en-US" altLang="en-US"/>
            </a:p>
          </p:txBody>
        </p:sp>
        <p:sp>
          <p:nvSpPr>
            <p:cNvPr id="60447" name="Rectangle 31"/>
            <p:cNvSpPr>
              <a:spLocks noChangeArrowheads="1"/>
            </p:cNvSpPr>
            <p:nvPr/>
          </p:nvSpPr>
          <p:spPr bwMode="auto">
            <a:xfrm>
              <a:off x="4017" y="1993"/>
              <a:ext cx="155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anose="02070309020205020404" pitchFamily="49" charset="0"/>
                </a:rPr>
                <a:t>00111011 01101101</a:t>
              </a:r>
              <a:endParaRPr lang="en-US" altLang="en-US"/>
            </a:p>
          </p:txBody>
        </p:sp>
        <p:sp>
          <p:nvSpPr>
            <p:cNvPr id="60448" name="Rectangle 32"/>
            <p:cNvSpPr>
              <a:spLocks noChangeArrowheads="1"/>
            </p:cNvSpPr>
            <p:nvPr/>
          </p:nvSpPr>
          <p:spPr bwMode="auto">
            <a:xfrm>
              <a:off x="224" y="1970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49" name="Rectangle 33"/>
            <p:cNvSpPr>
              <a:spLocks noChangeArrowheads="1"/>
            </p:cNvSpPr>
            <p:nvPr/>
          </p:nvSpPr>
          <p:spPr bwMode="auto">
            <a:xfrm>
              <a:off x="236" y="1970"/>
              <a:ext cx="463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50" name="Rectangle 34"/>
            <p:cNvSpPr>
              <a:spLocks noChangeArrowheads="1"/>
            </p:cNvSpPr>
            <p:nvPr/>
          </p:nvSpPr>
          <p:spPr bwMode="auto">
            <a:xfrm>
              <a:off x="699" y="1970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51" name="Rectangle 35"/>
            <p:cNvSpPr>
              <a:spLocks noChangeArrowheads="1"/>
            </p:cNvSpPr>
            <p:nvPr/>
          </p:nvSpPr>
          <p:spPr bwMode="auto">
            <a:xfrm>
              <a:off x="711" y="1970"/>
              <a:ext cx="601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52" name="Rectangle 36"/>
            <p:cNvSpPr>
              <a:spLocks noChangeArrowheads="1"/>
            </p:cNvSpPr>
            <p:nvPr/>
          </p:nvSpPr>
          <p:spPr bwMode="auto">
            <a:xfrm>
              <a:off x="1312" y="1970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53" name="Rectangle 37"/>
            <p:cNvSpPr>
              <a:spLocks noChangeArrowheads="1"/>
            </p:cNvSpPr>
            <p:nvPr/>
          </p:nvSpPr>
          <p:spPr bwMode="auto">
            <a:xfrm>
              <a:off x="1323" y="1970"/>
              <a:ext cx="1032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54" name="Rectangle 38"/>
            <p:cNvSpPr>
              <a:spLocks noChangeArrowheads="1"/>
            </p:cNvSpPr>
            <p:nvPr/>
          </p:nvSpPr>
          <p:spPr bwMode="auto">
            <a:xfrm>
              <a:off x="2355" y="1970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55" name="Rectangle 39"/>
            <p:cNvSpPr>
              <a:spLocks noChangeArrowheads="1"/>
            </p:cNvSpPr>
            <p:nvPr/>
          </p:nvSpPr>
          <p:spPr bwMode="auto">
            <a:xfrm>
              <a:off x="2367" y="1970"/>
              <a:ext cx="3156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56" name="Rectangle 40"/>
            <p:cNvSpPr>
              <a:spLocks noChangeArrowheads="1"/>
            </p:cNvSpPr>
            <p:nvPr/>
          </p:nvSpPr>
          <p:spPr bwMode="auto">
            <a:xfrm>
              <a:off x="5523" y="1970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57" name="Rectangle 41"/>
            <p:cNvSpPr>
              <a:spLocks noChangeArrowheads="1"/>
            </p:cNvSpPr>
            <p:nvPr/>
          </p:nvSpPr>
          <p:spPr bwMode="auto">
            <a:xfrm>
              <a:off x="224" y="1982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58" name="Rectangle 42"/>
            <p:cNvSpPr>
              <a:spLocks noChangeArrowheads="1"/>
            </p:cNvSpPr>
            <p:nvPr/>
          </p:nvSpPr>
          <p:spPr bwMode="auto">
            <a:xfrm>
              <a:off x="699" y="1982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59" name="Rectangle 43"/>
            <p:cNvSpPr>
              <a:spLocks noChangeArrowheads="1"/>
            </p:cNvSpPr>
            <p:nvPr/>
          </p:nvSpPr>
          <p:spPr bwMode="auto">
            <a:xfrm>
              <a:off x="1312" y="1982"/>
              <a:ext cx="11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60" name="Rectangle 44"/>
            <p:cNvSpPr>
              <a:spLocks noChangeArrowheads="1"/>
            </p:cNvSpPr>
            <p:nvPr/>
          </p:nvSpPr>
          <p:spPr bwMode="auto">
            <a:xfrm>
              <a:off x="2355" y="1982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61" name="Rectangle 45"/>
            <p:cNvSpPr>
              <a:spLocks noChangeArrowheads="1"/>
            </p:cNvSpPr>
            <p:nvPr/>
          </p:nvSpPr>
          <p:spPr bwMode="auto">
            <a:xfrm>
              <a:off x="5523" y="1982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62" name="Rectangle 46"/>
            <p:cNvSpPr>
              <a:spLocks noChangeArrowheads="1"/>
            </p:cNvSpPr>
            <p:nvPr/>
          </p:nvSpPr>
          <p:spPr bwMode="auto">
            <a:xfrm>
              <a:off x="273" y="2170"/>
              <a:ext cx="25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anose="02070309020205020404" pitchFamily="49" charset="0"/>
                </a:rPr>
                <a:t>ix</a:t>
              </a:r>
              <a:endParaRPr lang="en-US" altLang="en-US"/>
            </a:p>
          </p:txBody>
        </p:sp>
        <p:sp>
          <p:nvSpPr>
            <p:cNvPr id="60463" name="Rectangle 47"/>
            <p:cNvSpPr>
              <a:spLocks noChangeArrowheads="1"/>
            </p:cNvSpPr>
            <p:nvPr/>
          </p:nvSpPr>
          <p:spPr bwMode="auto">
            <a:xfrm>
              <a:off x="874" y="2164"/>
              <a:ext cx="462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15213</a:t>
              </a:r>
              <a:endParaRPr lang="en-US" altLang="en-US"/>
            </a:p>
          </p:txBody>
        </p:sp>
        <p:sp>
          <p:nvSpPr>
            <p:cNvPr id="60464" name="Rectangle 48"/>
            <p:cNvSpPr>
              <a:spLocks noChangeArrowheads="1"/>
            </p:cNvSpPr>
            <p:nvPr/>
          </p:nvSpPr>
          <p:spPr bwMode="auto">
            <a:xfrm>
              <a:off x="1412" y="2170"/>
              <a:ext cx="94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anose="02070309020205020404" pitchFamily="49" charset="0"/>
                </a:rPr>
                <a:t>00 00 3B 6D</a:t>
              </a:r>
              <a:endParaRPr lang="en-US" altLang="en-US"/>
            </a:p>
          </p:txBody>
        </p:sp>
        <p:sp>
          <p:nvSpPr>
            <p:cNvPr id="60465" name="Rectangle 49"/>
            <p:cNvSpPr>
              <a:spLocks noChangeArrowheads="1"/>
            </p:cNvSpPr>
            <p:nvPr/>
          </p:nvSpPr>
          <p:spPr bwMode="auto">
            <a:xfrm>
              <a:off x="2462" y="2170"/>
              <a:ext cx="311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anose="02070309020205020404" pitchFamily="49" charset="0"/>
                </a:rPr>
                <a:t>00000000 00000000 00111011 01101101</a:t>
              </a:r>
              <a:endParaRPr lang="en-US" altLang="en-US"/>
            </a:p>
          </p:txBody>
        </p:sp>
        <p:sp>
          <p:nvSpPr>
            <p:cNvPr id="60466" name="Rectangle 50"/>
            <p:cNvSpPr>
              <a:spLocks noChangeArrowheads="1"/>
            </p:cNvSpPr>
            <p:nvPr/>
          </p:nvSpPr>
          <p:spPr bwMode="auto">
            <a:xfrm>
              <a:off x="224" y="2147"/>
              <a:ext cx="12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67" name="Rectangle 51"/>
            <p:cNvSpPr>
              <a:spLocks noChangeArrowheads="1"/>
            </p:cNvSpPr>
            <p:nvPr/>
          </p:nvSpPr>
          <p:spPr bwMode="auto">
            <a:xfrm>
              <a:off x="236" y="2147"/>
              <a:ext cx="463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68" name="Rectangle 52"/>
            <p:cNvSpPr>
              <a:spLocks noChangeArrowheads="1"/>
            </p:cNvSpPr>
            <p:nvPr/>
          </p:nvSpPr>
          <p:spPr bwMode="auto">
            <a:xfrm>
              <a:off x="699" y="2147"/>
              <a:ext cx="12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69" name="Rectangle 53"/>
            <p:cNvSpPr>
              <a:spLocks noChangeArrowheads="1"/>
            </p:cNvSpPr>
            <p:nvPr/>
          </p:nvSpPr>
          <p:spPr bwMode="auto">
            <a:xfrm>
              <a:off x="711" y="2147"/>
              <a:ext cx="60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70" name="Rectangle 54"/>
            <p:cNvSpPr>
              <a:spLocks noChangeArrowheads="1"/>
            </p:cNvSpPr>
            <p:nvPr/>
          </p:nvSpPr>
          <p:spPr bwMode="auto">
            <a:xfrm>
              <a:off x="1312" y="2147"/>
              <a:ext cx="11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71" name="Rectangle 55"/>
            <p:cNvSpPr>
              <a:spLocks noChangeArrowheads="1"/>
            </p:cNvSpPr>
            <p:nvPr/>
          </p:nvSpPr>
          <p:spPr bwMode="auto">
            <a:xfrm>
              <a:off x="1323" y="2147"/>
              <a:ext cx="103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72" name="Rectangle 56"/>
            <p:cNvSpPr>
              <a:spLocks noChangeArrowheads="1"/>
            </p:cNvSpPr>
            <p:nvPr/>
          </p:nvSpPr>
          <p:spPr bwMode="auto">
            <a:xfrm>
              <a:off x="2355" y="2147"/>
              <a:ext cx="12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73" name="Rectangle 57"/>
            <p:cNvSpPr>
              <a:spLocks noChangeArrowheads="1"/>
            </p:cNvSpPr>
            <p:nvPr/>
          </p:nvSpPr>
          <p:spPr bwMode="auto">
            <a:xfrm>
              <a:off x="2367" y="2147"/>
              <a:ext cx="3156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74" name="Rectangle 58"/>
            <p:cNvSpPr>
              <a:spLocks noChangeArrowheads="1"/>
            </p:cNvSpPr>
            <p:nvPr/>
          </p:nvSpPr>
          <p:spPr bwMode="auto">
            <a:xfrm>
              <a:off x="5523" y="2147"/>
              <a:ext cx="12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75" name="Rectangle 59"/>
            <p:cNvSpPr>
              <a:spLocks noChangeArrowheads="1"/>
            </p:cNvSpPr>
            <p:nvPr/>
          </p:nvSpPr>
          <p:spPr bwMode="auto">
            <a:xfrm>
              <a:off x="224" y="2160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76" name="Rectangle 60"/>
            <p:cNvSpPr>
              <a:spLocks noChangeArrowheads="1"/>
            </p:cNvSpPr>
            <p:nvPr/>
          </p:nvSpPr>
          <p:spPr bwMode="auto">
            <a:xfrm>
              <a:off x="699" y="2160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77" name="Rectangle 61"/>
            <p:cNvSpPr>
              <a:spLocks noChangeArrowheads="1"/>
            </p:cNvSpPr>
            <p:nvPr/>
          </p:nvSpPr>
          <p:spPr bwMode="auto">
            <a:xfrm>
              <a:off x="1312" y="2160"/>
              <a:ext cx="11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78" name="Rectangle 62"/>
            <p:cNvSpPr>
              <a:spLocks noChangeArrowheads="1"/>
            </p:cNvSpPr>
            <p:nvPr/>
          </p:nvSpPr>
          <p:spPr bwMode="auto">
            <a:xfrm>
              <a:off x="2355" y="2160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79" name="Rectangle 63"/>
            <p:cNvSpPr>
              <a:spLocks noChangeArrowheads="1"/>
            </p:cNvSpPr>
            <p:nvPr/>
          </p:nvSpPr>
          <p:spPr bwMode="auto">
            <a:xfrm>
              <a:off x="5523" y="2160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80" name="Rectangle 64"/>
            <p:cNvSpPr>
              <a:spLocks noChangeArrowheads="1"/>
            </p:cNvSpPr>
            <p:nvPr/>
          </p:nvSpPr>
          <p:spPr bwMode="auto">
            <a:xfrm>
              <a:off x="273" y="2348"/>
              <a:ext cx="1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anose="02070309020205020404" pitchFamily="49" charset="0"/>
                </a:rPr>
                <a:t>y</a:t>
              </a:r>
              <a:endParaRPr lang="en-US" altLang="en-US"/>
            </a:p>
          </p:txBody>
        </p:sp>
        <p:sp>
          <p:nvSpPr>
            <p:cNvPr id="60481" name="Rectangle 65"/>
            <p:cNvSpPr>
              <a:spLocks noChangeArrowheads="1"/>
            </p:cNvSpPr>
            <p:nvPr/>
          </p:nvSpPr>
          <p:spPr bwMode="auto">
            <a:xfrm>
              <a:off x="826" y="2341"/>
              <a:ext cx="510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-15213</a:t>
              </a:r>
              <a:endParaRPr lang="en-US" altLang="en-US"/>
            </a:p>
          </p:txBody>
        </p:sp>
        <p:sp>
          <p:nvSpPr>
            <p:cNvPr id="60482" name="Rectangle 66"/>
            <p:cNvSpPr>
              <a:spLocks noChangeArrowheads="1"/>
            </p:cNvSpPr>
            <p:nvPr/>
          </p:nvSpPr>
          <p:spPr bwMode="auto">
            <a:xfrm>
              <a:off x="1886" y="2348"/>
              <a:ext cx="51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anose="02070309020205020404" pitchFamily="49" charset="0"/>
                </a:rPr>
                <a:t>C4 93</a:t>
              </a:r>
              <a:endParaRPr lang="en-US" altLang="en-US"/>
            </a:p>
          </p:txBody>
        </p:sp>
        <p:sp>
          <p:nvSpPr>
            <p:cNvPr id="60483" name="Rectangle 67"/>
            <p:cNvSpPr>
              <a:spLocks noChangeArrowheads="1"/>
            </p:cNvSpPr>
            <p:nvPr/>
          </p:nvSpPr>
          <p:spPr bwMode="auto">
            <a:xfrm>
              <a:off x="4017" y="2348"/>
              <a:ext cx="155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anose="02070309020205020404" pitchFamily="49" charset="0"/>
                </a:rPr>
                <a:t>11000100 10010011</a:t>
              </a:r>
              <a:endParaRPr lang="en-US" altLang="en-US"/>
            </a:p>
          </p:txBody>
        </p:sp>
        <p:sp>
          <p:nvSpPr>
            <p:cNvPr id="60484" name="Rectangle 68"/>
            <p:cNvSpPr>
              <a:spLocks noChangeArrowheads="1"/>
            </p:cNvSpPr>
            <p:nvPr/>
          </p:nvSpPr>
          <p:spPr bwMode="auto">
            <a:xfrm>
              <a:off x="224" y="23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85" name="Rectangle 69"/>
            <p:cNvSpPr>
              <a:spLocks noChangeArrowheads="1"/>
            </p:cNvSpPr>
            <p:nvPr/>
          </p:nvSpPr>
          <p:spPr bwMode="auto">
            <a:xfrm>
              <a:off x="236" y="2325"/>
              <a:ext cx="463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86" name="Rectangle 70"/>
            <p:cNvSpPr>
              <a:spLocks noChangeArrowheads="1"/>
            </p:cNvSpPr>
            <p:nvPr/>
          </p:nvSpPr>
          <p:spPr bwMode="auto">
            <a:xfrm>
              <a:off x="699" y="23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87" name="Rectangle 71"/>
            <p:cNvSpPr>
              <a:spLocks noChangeArrowheads="1"/>
            </p:cNvSpPr>
            <p:nvPr/>
          </p:nvSpPr>
          <p:spPr bwMode="auto">
            <a:xfrm>
              <a:off x="711" y="2325"/>
              <a:ext cx="601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88" name="Rectangle 72"/>
            <p:cNvSpPr>
              <a:spLocks noChangeArrowheads="1"/>
            </p:cNvSpPr>
            <p:nvPr/>
          </p:nvSpPr>
          <p:spPr bwMode="auto">
            <a:xfrm>
              <a:off x="1312" y="2325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89" name="Rectangle 73"/>
            <p:cNvSpPr>
              <a:spLocks noChangeArrowheads="1"/>
            </p:cNvSpPr>
            <p:nvPr/>
          </p:nvSpPr>
          <p:spPr bwMode="auto">
            <a:xfrm>
              <a:off x="1323" y="2325"/>
              <a:ext cx="1032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90" name="Rectangle 74"/>
            <p:cNvSpPr>
              <a:spLocks noChangeArrowheads="1"/>
            </p:cNvSpPr>
            <p:nvPr/>
          </p:nvSpPr>
          <p:spPr bwMode="auto">
            <a:xfrm>
              <a:off x="2355" y="23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91" name="Rectangle 75"/>
            <p:cNvSpPr>
              <a:spLocks noChangeArrowheads="1"/>
            </p:cNvSpPr>
            <p:nvPr/>
          </p:nvSpPr>
          <p:spPr bwMode="auto">
            <a:xfrm>
              <a:off x="2367" y="2325"/>
              <a:ext cx="3156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92" name="Rectangle 76"/>
            <p:cNvSpPr>
              <a:spLocks noChangeArrowheads="1"/>
            </p:cNvSpPr>
            <p:nvPr/>
          </p:nvSpPr>
          <p:spPr bwMode="auto">
            <a:xfrm>
              <a:off x="5523" y="23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93" name="Rectangle 77"/>
            <p:cNvSpPr>
              <a:spLocks noChangeArrowheads="1"/>
            </p:cNvSpPr>
            <p:nvPr/>
          </p:nvSpPr>
          <p:spPr bwMode="auto">
            <a:xfrm>
              <a:off x="224" y="2337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94" name="Rectangle 78"/>
            <p:cNvSpPr>
              <a:spLocks noChangeArrowheads="1"/>
            </p:cNvSpPr>
            <p:nvPr/>
          </p:nvSpPr>
          <p:spPr bwMode="auto">
            <a:xfrm>
              <a:off x="699" y="2337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95" name="Rectangle 79"/>
            <p:cNvSpPr>
              <a:spLocks noChangeArrowheads="1"/>
            </p:cNvSpPr>
            <p:nvPr/>
          </p:nvSpPr>
          <p:spPr bwMode="auto">
            <a:xfrm>
              <a:off x="1312" y="2337"/>
              <a:ext cx="11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96" name="Rectangle 80"/>
            <p:cNvSpPr>
              <a:spLocks noChangeArrowheads="1"/>
            </p:cNvSpPr>
            <p:nvPr/>
          </p:nvSpPr>
          <p:spPr bwMode="auto">
            <a:xfrm>
              <a:off x="2355" y="2337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97" name="Rectangle 81"/>
            <p:cNvSpPr>
              <a:spLocks noChangeArrowheads="1"/>
            </p:cNvSpPr>
            <p:nvPr/>
          </p:nvSpPr>
          <p:spPr bwMode="auto">
            <a:xfrm>
              <a:off x="5523" y="2337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98" name="Rectangle 82"/>
            <p:cNvSpPr>
              <a:spLocks noChangeArrowheads="1"/>
            </p:cNvSpPr>
            <p:nvPr/>
          </p:nvSpPr>
          <p:spPr bwMode="auto">
            <a:xfrm>
              <a:off x="316" y="2526"/>
              <a:ext cx="17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anose="02070309020205020404" pitchFamily="49" charset="0"/>
                </a:rPr>
                <a:t>iy</a:t>
              </a:r>
              <a:endParaRPr lang="en-US" altLang="en-US"/>
            </a:p>
          </p:txBody>
        </p:sp>
        <p:sp>
          <p:nvSpPr>
            <p:cNvPr id="60499" name="Rectangle 83"/>
            <p:cNvSpPr>
              <a:spLocks noChangeArrowheads="1"/>
            </p:cNvSpPr>
            <p:nvPr/>
          </p:nvSpPr>
          <p:spPr bwMode="auto">
            <a:xfrm>
              <a:off x="826" y="2519"/>
              <a:ext cx="510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-15213</a:t>
              </a:r>
              <a:endParaRPr lang="en-US" altLang="en-US"/>
            </a:p>
          </p:txBody>
        </p:sp>
        <p:sp>
          <p:nvSpPr>
            <p:cNvPr id="60500" name="Rectangle 84"/>
            <p:cNvSpPr>
              <a:spLocks noChangeArrowheads="1"/>
            </p:cNvSpPr>
            <p:nvPr/>
          </p:nvSpPr>
          <p:spPr bwMode="auto">
            <a:xfrm>
              <a:off x="1367" y="2526"/>
              <a:ext cx="103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anose="02070309020205020404" pitchFamily="49" charset="0"/>
                </a:rPr>
                <a:t>FF FF C4 93</a:t>
              </a:r>
              <a:endParaRPr lang="en-US" altLang="en-US"/>
            </a:p>
          </p:txBody>
        </p:sp>
        <p:sp>
          <p:nvSpPr>
            <p:cNvPr id="60501" name="Rectangle 85"/>
            <p:cNvSpPr>
              <a:spLocks noChangeArrowheads="1"/>
            </p:cNvSpPr>
            <p:nvPr/>
          </p:nvSpPr>
          <p:spPr bwMode="auto">
            <a:xfrm>
              <a:off x="2462" y="2526"/>
              <a:ext cx="311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anose="02070309020205020404" pitchFamily="49" charset="0"/>
                </a:rPr>
                <a:t>11111111 11111111 11000100 10010011</a:t>
              </a:r>
              <a:endParaRPr lang="en-US" altLang="en-US"/>
            </a:p>
          </p:txBody>
        </p:sp>
        <p:sp>
          <p:nvSpPr>
            <p:cNvPr id="60502" name="Rectangle 86"/>
            <p:cNvSpPr>
              <a:spLocks noChangeArrowheads="1"/>
            </p:cNvSpPr>
            <p:nvPr/>
          </p:nvSpPr>
          <p:spPr bwMode="auto">
            <a:xfrm>
              <a:off x="224" y="2503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03" name="Rectangle 87"/>
            <p:cNvSpPr>
              <a:spLocks noChangeArrowheads="1"/>
            </p:cNvSpPr>
            <p:nvPr/>
          </p:nvSpPr>
          <p:spPr bwMode="auto">
            <a:xfrm>
              <a:off x="236" y="2503"/>
              <a:ext cx="463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04" name="Rectangle 88"/>
            <p:cNvSpPr>
              <a:spLocks noChangeArrowheads="1"/>
            </p:cNvSpPr>
            <p:nvPr/>
          </p:nvSpPr>
          <p:spPr bwMode="auto">
            <a:xfrm>
              <a:off x="699" y="2503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05" name="Rectangle 89"/>
            <p:cNvSpPr>
              <a:spLocks noChangeArrowheads="1"/>
            </p:cNvSpPr>
            <p:nvPr/>
          </p:nvSpPr>
          <p:spPr bwMode="auto">
            <a:xfrm>
              <a:off x="711" y="2503"/>
              <a:ext cx="601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06" name="Rectangle 90"/>
            <p:cNvSpPr>
              <a:spLocks noChangeArrowheads="1"/>
            </p:cNvSpPr>
            <p:nvPr/>
          </p:nvSpPr>
          <p:spPr bwMode="auto">
            <a:xfrm>
              <a:off x="1312" y="2503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07" name="Rectangle 91"/>
            <p:cNvSpPr>
              <a:spLocks noChangeArrowheads="1"/>
            </p:cNvSpPr>
            <p:nvPr/>
          </p:nvSpPr>
          <p:spPr bwMode="auto">
            <a:xfrm>
              <a:off x="1323" y="2503"/>
              <a:ext cx="1032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08" name="Rectangle 92"/>
            <p:cNvSpPr>
              <a:spLocks noChangeArrowheads="1"/>
            </p:cNvSpPr>
            <p:nvPr/>
          </p:nvSpPr>
          <p:spPr bwMode="auto">
            <a:xfrm>
              <a:off x="2355" y="2503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09" name="Rectangle 93"/>
            <p:cNvSpPr>
              <a:spLocks noChangeArrowheads="1"/>
            </p:cNvSpPr>
            <p:nvPr/>
          </p:nvSpPr>
          <p:spPr bwMode="auto">
            <a:xfrm>
              <a:off x="2367" y="2503"/>
              <a:ext cx="3156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10" name="Rectangle 94"/>
            <p:cNvSpPr>
              <a:spLocks noChangeArrowheads="1"/>
            </p:cNvSpPr>
            <p:nvPr/>
          </p:nvSpPr>
          <p:spPr bwMode="auto">
            <a:xfrm>
              <a:off x="5523" y="2503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11" name="Rectangle 95"/>
            <p:cNvSpPr>
              <a:spLocks noChangeArrowheads="1"/>
            </p:cNvSpPr>
            <p:nvPr/>
          </p:nvSpPr>
          <p:spPr bwMode="auto">
            <a:xfrm>
              <a:off x="224" y="2515"/>
              <a:ext cx="12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12" name="Rectangle 96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13" name="Rectangle 97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14" name="Rectangle 98"/>
            <p:cNvSpPr>
              <a:spLocks noChangeArrowheads="1"/>
            </p:cNvSpPr>
            <p:nvPr/>
          </p:nvSpPr>
          <p:spPr bwMode="auto">
            <a:xfrm>
              <a:off x="236" y="2679"/>
              <a:ext cx="463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15" name="Rectangle 99"/>
            <p:cNvSpPr>
              <a:spLocks noChangeArrowheads="1"/>
            </p:cNvSpPr>
            <p:nvPr/>
          </p:nvSpPr>
          <p:spPr bwMode="auto">
            <a:xfrm>
              <a:off x="699" y="2515"/>
              <a:ext cx="12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16" name="Rectangle 100"/>
            <p:cNvSpPr>
              <a:spLocks noChangeArrowheads="1"/>
            </p:cNvSpPr>
            <p:nvPr/>
          </p:nvSpPr>
          <p:spPr bwMode="auto">
            <a:xfrm>
              <a:off x="699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17" name="Rectangle 101"/>
            <p:cNvSpPr>
              <a:spLocks noChangeArrowheads="1"/>
            </p:cNvSpPr>
            <p:nvPr/>
          </p:nvSpPr>
          <p:spPr bwMode="auto">
            <a:xfrm>
              <a:off x="711" y="2679"/>
              <a:ext cx="60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18" name="Rectangle 102"/>
            <p:cNvSpPr>
              <a:spLocks noChangeArrowheads="1"/>
            </p:cNvSpPr>
            <p:nvPr/>
          </p:nvSpPr>
          <p:spPr bwMode="auto">
            <a:xfrm>
              <a:off x="1312" y="2515"/>
              <a:ext cx="11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19" name="Rectangle 103"/>
            <p:cNvSpPr>
              <a:spLocks noChangeArrowheads="1"/>
            </p:cNvSpPr>
            <p:nvPr/>
          </p:nvSpPr>
          <p:spPr bwMode="auto">
            <a:xfrm>
              <a:off x="1312" y="2679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20" name="Rectangle 104"/>
            <p:cNvSpPr>
              <a:spLocks noChangeArrowheads="1"/>
            </p:cNvSpPr>
            <p:nvPr/>
          </p:nvSpPr>
          <p:spPr bwMode="auto">
            <a:xfrm>
              <a:off x="1323" y="2679"/>
              <a:ext cx="103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21" name="Rectangle 105"/>
            <p:cNvSpPr>
              <a:spLocks noChangeArrowheads="1"/>
            </p:cNvSpPr>
            <p:nvPr/>
          </p:nvSpPr>
          <p:spPr bwMode="auto">
            <a:xfrm>
              <a:off x="2355" y="2515"/>
              <a:ext cx="12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22" name="Rectangle 106"/>
            <p:cNvSpPr>
              <a:spLocks noChangeArrowheads="1"/>
            </p:cNvSpPr>
            <p:nvPr/>
          </p:nvSpPr>
          <p:spPr bwMode="auto">
            <a:xfrm>
              <a:off x="2355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23" name="Rectangle 107"/>
            <p:cNvSpPr>
              <a:spLocks noChangeArrowheads="1"/>
            </p:cNvSpPr>
            <p:nvPr/>
          </p:nvSpPr>
          <p:spPr bwMode="auto">
            <a:xfrm>
              <a:off x="2367" y="2679"/>
              <a:ext cx="3156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24" name="Rectangle 108"/>
            <p:cNvSpPr>
              <a:spLocks noChangeArrowheads="1"/>
            </p:cNvSpPr>
            <p:nvPr/>
          </p:nvSpPr>
          <p:spPr bwMode="auto">
            <a:xfrm>
              <a:off x="5523" y="2515"/>
              <a:ext cx="12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25" name="Rectangle 109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526" name="Rectangle 110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153400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Justification For Sign Extension</a:t>
            </a:r>
          </a:p>
        </p:txBody>
      </p:sp>
      <p:sp>
        <p:nvSpPr>
          <p:cNvPr id="866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20788"/>
            <a:ext cx="8294687" cy="1566862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tabLst>
                <a:tab pos="1549400" algn="l"/>
                <a:tab pos="4000500" algn="l"/>
                <a:tab pos="4457700" algn="l"/>
              </a:tabLst>
              <a:defRPr/>
            </a:pPr>
            <a:r>
              <a:rPr lang="en-US" smtClean="0"/>
              <a:t>Prove Correctness by Induction on </a:t>
            </a:r>
            <a:r>
              <a:rPr lang="en-US" i="1" smtClean="0"/>
              <a:t>k</a:t>
            </a:r>
            <a:endParaRPr lang="en-US" smtClean="0"/>
          </a:p>
          <a:p>
            <a:pPr lvl="1" eaLnBrk="1" hangingPunct="1">
              <a:tabLst>
                <a:tab pos="1549400" algn="l"/>
                <a:tab pos="4000500" algn="l"/>
                <a:tab pos="4457700" algn="l"/>
              </a:tabLst>
              <a:defRPr/>
            </a:pPr>
            <a:r>
              <a:rPr lang="en-US" smtClean="0"/>
              <a:t>Induction Step: extending by single bit maintains value</a:t>
            </a:r>
          </a:p>
          <a:p>
            <a:pPr eaLnBrk="1" hangingPunct="1">
              <a:buFont typeface="Wingdings" pitchFamily="2" charset="2"/>
              <a:buNone/>
              <a:tabLst>
                <a:tab pos="1549400" algn="l"/>
                <a:tab pos="4000500" algn="l"/>
                <a:tab pos="4457700" algn="l"/>
              </a:tabLst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tabLst>
                <a:tab pos="1549400" algn="l"/>
                <a:tab pos="4000500" algn="l"/>
                <a:tab pos="4457700" algn="l"/>
              </a:tabLst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tabLst>
                <a:tab pos="1549400" algn="l"/>
                <a:tab pos="4000500" algn="l"/>
                <a:tab pos="4457700" algn="l"/>
              </a:tabLst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tabLst>
                <a:tab pos="1549400" algn="l"/>
                <a:tab pos="4000500" algn="l"/>
                <a:tab pos="4457700" algn="l"/>
              </a:tabLst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tabLst>
                <a:tab pos="1549400" algn="l"/>
                <a:tab pos="4000500" algn="l"/>
                <a:tab pos="4457700" algn="l"/>
              </a:tabLst>
              <a:defRPr/>
            </a:pPr>
            <a:endParaRPr lang="en-US" smtClean="0"/>
          </a:p>
          <a:p>
            <a:pPr lvl="1" eaLnBrk="1" hangingPunct="1">
              <a:tabLst>
                <a:tab pos="1549400" algn="l"/>
                <a:tab pos="4000500" algn="l"/>
                <a:tab pos="4457700" algn="l"/>
              </a:tabLst>
              <a:defRPr/>
            </a:pPr>
            <a:endParaRPr lang="en-US" smtClean="0"/>
          </a:p>
          <a:p>
            <a:pPr lvl="1" eaLnBrk="1" hangingPunct="1">
              <a:tabLst>
                <a:tab pos="1549400" algn="l"/>
                <a:tab pos="4000500" algn="l"/>
                <a:tab pos="4457700" algn="l"/>
              </a:tabLst>
              <a:defRPr/>
            </a:pPr>
            <a:r>
              <a:rPr lang="en-US" smtClean="0"/>
              <a:t>Key observation: 	</a:t>
            </a:r>
            <a:r>
              <a:rPr lang="en-US" b="0" smtClean="0"/>
              <a:t>–2</a:t>
            </a:r>
            <a:r>
              <a:rPr lang="en-US" b="0" i="1" baseline="30000" smtClean="0"/>
              <a:t>w</a:t>
            </a:r>
            <a:r>
              <a:rPr lang="en-US" b="0" baseline="30000" smtClean="0"/>
              <a:t>–1</a:t>
            </a:r>
            <a:r>
              <a:rPr lang="en-US" smtClean="0"/>
              <a:t>  =  </a:t>
            </a:r>
            <a:r>
              <a:rPr lang="en-US" b="0" smtClean="0"/>
              <a:t>–2</a:t>
            </a:r>
            <a:r>
              <a:rPr lang="en-US" b="0" i="1" baseline="30000" smtClean="0"/>
              <a:t>w</a:t>
            </a:r>
            <a:r>
              <a:rPr lang="en-US" b="0" smtClean="0"/>
              <a:t> +2</a:t>
            </a:r>
            <a:r>
              <a:rPr lang="en-US" b="0" i="1" baseline="30000" smtClean="0"/>
              <a:t>w</a:t>
            </a:r>
            <a:r>
              <a:rPr lang="en-US" b="0" baseline="30000" smtClean="0"/>
              <a:t>–1</a:t>
            </a:r>
            <a:endParaRPr lang="en-US" b="0" smtClean="0"/>
          </a:p>
          <a:p>
            <a:pPr lvl="1" eaLnBrk="1" hangingPunct="1">
              <a:tabLst>
                <a:tab pos="1549400" algn="l"/>
                <a:tab pos="4000500" algn="l"/>
                <a:tab pos="4457700" algn="l"/>
              </a:tabLst>
              <a:defRPr/>
            </a:pPr>
            <a:r>
              <a:rPr lang="en-US" smtClean="0"/>
              <a:t>Look at weight of upper bits: </a:t>
            </a:r>
          </a:p>
          <a:p>
            <a:pPr lvl="2" eaLnBrk="1" hangingPunct="1">
              <a:buFont typeface="Wingdings" pitchFamily="2" charset="2"/>
              <a:buNone/>
              <a:tabLst>
                <a:tab pos="1549400" algn="l"/>
                <a:tab pos="4000500" algn="l"/>
                <a:tab pos="4457700" algn="l"/>
              </a:tabLst>
              <a:defRPr/>
            </a:pPr>
            <a:r>
              <a:rPr lang="en-US" sz="1400" i="1" smtClean="0"/>
              <a:t>X</a:t>
            </a:r>
            <a:r>
              <a:rPr lang="en-US" sz="1400" b="0" i="1" smtClean="0"/>
              <a:t> </a:t>
            </a:r>
            <a:r>
              <a:rPr lang="en-US" smtClean="0"/>
              <a:t>		</a:t>
            </a:r>
            <a:r>
              <a:rPr lang="en-US" b="0" smtClean="0"/>
              <a:t>–2</a:t>
            </a:r>
            <a:r>
              <a:rPr lang="en-US" b="0" i="1" baseline="30000" smtClean="0"/>
              <a:t>w</a:t>
            </a:r>
            <a:r>
              <a:rPr lang="en-US" b="0" baseline="30000" smtClean="0"/>
              <a:t>–1</a:t>
            </a:r>
            <a:r>
              <a:rPr lang="en-US" smtClean="0"/>
              <a:t> </a:t>
            </a:r>
            <a:r>
              <a:rPr lang="en-US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</a:t>
            </a:r>
            <a:r>
              <a:rPr lang="en-US" smtClean="0"/>
              <a:t> </a:t>
            </a:r>
            <a:endParaRPr lang="en-US" b="0" baseline="30000" smtClean="0"/>
          </a:p>
          <a:p>
            <a:pPr lvl="2" eaLnBrk="1" hangingPunct="1">
              <a:buFont typeface="Wingdings" pitchFamily="2" charset="2"/>
              <a:buNone/>
              <a:tabLst>
                <a:tab pos="1549400" algn="l"/>
                <a:tab pos="4000500" algn="l"/>
                <a:tab pos="4457700" algn="l"/>
              </a:tabLst>
              <a:defRPr/>
            </a:pPr>
            <a:r>
              <a:rPr lang="en-US" sz="1400" i="1" smtClean="0"/>
              <a:t>X</a:t>
            </a:r>
            <a:r>
              <a:rPr lang="en-US" sz="1400" smtClean="0"/>
              <a:t> </a:t>
            </a:r>
            <a:r>
              <a:rPr lang="en-US" sz="1400" smtClean="0">
                <a:latin typeface="Symbol" pitchFamily="18" charset="2"/>
              </a:rPr>
              <a:t></a:t>
            </a:r>
            <a:r>
              <a:rPr lang="en-US" smtClean="0"/>
              <a:t>		</a:t>
            </a:r>
            <a:r>
              <a:rPr lang="en-US" b="0" smtClean="0"/>
              <a:t>–2</a:t>
            </a:r>
            <a:r>
              <a:rPr lang="en-US" b="0" i="1" baseline="30000" smtClean="0"/>
              <a:t>w</a:t>
            </a:r>
            <a:r>
              <a:rPr lang="en-US" smtClean="0"/>
              <a:t> </a:t>
            </a:r>
            <a:r>
              <a:rPr lang="en-US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</a:t>
            </a:r>
            <a:r>
              <a:rPr lang="en-US" smtClean="0"/>
              <a:t> </a:t>
            </a:r>
            <a:r>
              <a:rPr lang="en-US" b="0" smtClean="0"/>
              <a:t>+ 2</a:t>
            </a:r>
            <a:r>
              <a:rPr lang="en-US" b="0" i="1" baseline="30000" smtClean="0"/>
              <a:t>w</a:t>
            </a:r>
            <a:r>
              <a:rPr lang="en-US" b="0" baseline="30000" smtClean="0"/>
              <a:t>–1</a:t>
            </a:r>
            <a:r>
              <a:rPr lang="en-US" smtClean="0"/>
              <a:t> </a:t>
            </a:r>
            <a:r>
              <a:rPr lang="en-US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</a:t>
            </a:r>
            <a:r>
              <a:rPr lang="en-US" smtClean="0"/>
              <a:t> 	=	</a:t>
            </a:r>
            <a:r>
              <a:rPr lang="en-US" b="0" smtClean="0"/>
              <a:t>–2</a:t>
            </a:r>
            <a:r>
              <a:rPr lang="en-US" b="0" i="1" baseline="30000" smtClean="0"/>
              <a:t>w</a:t>
            </a:r>
            <a:r>
              <a:rPr lang="en-US" b="0" baseline="30000" smtClean="0"/>
              <a:t>–1</a:t>
            </a:r>
            <a:r>
              <a:rPr lang="en-US" smtClean="0"/>
              <a:t> </a:t>
            </a:r>
            <a:r>
              <a:rPr lang="en-US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</a:t>
            </a:r>
            <a:endParaRPr lang="en-US" smtClean="0"/>
          </a:p>
        </p:txBody>
      </p:sp>
      <p:grpSp>
        <p:nvGrpSpPr>
          <p:cNvPr id="61444" name="Group 4"/>
          <p:cNvGrpSpPr>
            <a:grpSpLocks/>
          </p:cNvGrpSpPr>
          <p:nvPr/>
        </p:nvGrpSpPr>
        <p:grpSpPr bwMode="auto">
          <a:xfrm>
            <a:off x="2133600" y="2147888"/>
            <a:ext cx="3581400" cy="2805112"/>
            <a:chOff x="1920" y="1576"/>
            <a:chExt cx="2256" cy="1767"/>
          </a:xfrm>
        </p:grpSpPr>
        <p:sp>
          <p:nvSpPr>
            <p:cNvPr id="61445" name="Rectangle 5"/>
            <p:cNvSpPr>
              <a:spLocks noChangeArrowheads="1"/>
            </p:cNvSpPr>
            <p:nvPr/>
          </p:nvSpPr>
          <p:spPr bwMode="auto">
            <a:xfrm>
              <a:off x="2448" y="1872"/>
              <a:ext cx="144" cy="144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anose="02070309020205020404" pitchFamily="49" charset="0"/>
                </a:rPr>
                <a:t>-</a:t>
              </a:r>
            </a:p>
          </p:txBody>
        </p:sp>
        <p:sp>
          <p:nvSpPr>
            <p:cNvPr id="61446" name="Rectangle 6"/>
            <p:cNvSpPr>
              <a:spLocks noChangeArrowheads="1"/>
            </p:cNvSpPr>
            <p:nvPr/>
          </p:nvSpPr>
          <p:spPr bwMode="auto">
            <a:xfrm>
              <a:off x="2592" y="187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1447" name="Rectangle 7"/>
            <p:cNvSpPr>
              <a:spLocks noChangeArrowheads="1"/>
            </p:cNvSpPr>
            <p:nvPr/>
          </p:nvSpPr>
          <p:spPr bwMode="auto">
            <a:xfrm>
              <a:off x="2736" y="187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1448" name="Rectangle 8"/>
            <p:cNvSpPr>
              <a:spLocks noChangeArrowheads="1"/>
            </p:cNvSpPr>
            <p:nvPr/>
          </p:nvSpPr>
          <p:spPr bwMode="auto">
            <a:xfrm>
              <a:off x="3744" y="187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1449" name="Rectangle 9"/>
            <p:cNvSpPr>
              <a:spLocks noChangeArrowheads="1"/>
            </p:cNvSpPr>
            <p:nvPr/>
          </p:nvSpPr>
          <p:spPr bwMode="auto">
            <a:xfrm>
              <a:off x="3888" y="187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1450" name="Rectangle 10"/>
            <p:cNvSpPr>
              <a:spLocks noChangeArrowheads="1"/>
            </p:cNvSpPr>
            <p:nvPr/>
          </p:nvSpPr>
          <p:spPr bwMode="auto">
            <a:xfrm>
              <a:off x="4032" y="187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1451" name="Rectangle 11"/>
            <p:cNvSpPr>
              <a:spLocks noChangeArrowheads="1"/>
            </p:cNvSpPr>
            <p:nvPr/>
          </p:nvSpPr>
          <p:spPr bwMode="auto">
            <a:xfrm>
              <a:off x="2880" y="187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anose="02070309020205020404" pitchFamily="49" charset="0"/>
                </a:rPr>
                <a:t>• • •</a:t>
              </a:r>
            </a:p>
          </p:txBody>
        </p:sp>
        <p:sp>
          <p:nvSpPr>
            <p:cNvPr id="61452" name="Rectangle 12"/>
            <p:cNvSpPr>
              <a:spLocks noChangeArrowheads="1"/>
            </p:cNvSpPr>
            <p:nvPr/>
          </p:nvSpPr>
          <p:spPr bwMode="auto">
            <a:xfrm>
              <a:off x="2064" y="1824"/>
              <a:ext cx="2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i="1">
                  <a:latin typeface="Times" panose="02020603050405020304" pitchFamily="18" charset="0"/>
                </a:rPr>
                <a:t>X</a:t>
              </a:r>
              <a:r>
                <a:rPr lang="en-US" altLang="en-US" b="0">
                  <a:latin typeface="Times" panose="02020603050405020304" pitchFamily="18" charset="0"/>
                </a:rPr>
                <a:t> </a:t>
              </a:r>
              <a:endParaRPr lang="en-US" altLang="en-US" b="0">
                <a:latin typeface="Symbol" panose="05050102010706020507" pitchFamily="18" charset="2"/>
              </a:endParaRPr>
            </a:p>
          </p:txBody>
        </p:sp>
        <p:sp>
          <p:nvSpPr>
            <p:cNvPr id="61453" name="Rectangle 13"/>
            <p:cNvSpPr>
              <a:spLocks noChangeArrowheads="1"/>
            </p:cNvSpPr>
            <p:nvPr/>
          </p:nvSpPr>
          <p:spPr bwMode="auto">
            <a:xfrm>
              <a:off x="1920" y="2832"/>
              <a:ext cx="2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i="1">
                  <a:latin typeface="Times" panose="02020603050405020304" pitchFamily="18" charset="0"/>
                </a:rPr>
                <a:t>X</a:t>
              </a:r>
              <a:r>
                <a:rPr lang="en-US" altLang="en-US" b="0">
                  <a:latin typeface="Times" panose="02020603050405020304" pitchFamily="18" charset="0"/>
                </a:rPr>
                <a:t> </a:t>
              </a:r>
              <a:r>
                <a:rPr lang="en-US" altLang="en-US" b="0">
                  <a:latin typeface="Symbol" panose="05050102010706020507" pitchFamily="18" charset="2"/>
                </a:rPr>
                <a:t></a:t>
              </a:r>
            </a:p>
          </p:txBody>
        </p:sp>
        <p:sp>
          <p:nvSpPr>
            <p:cNvPr id="61454" name="Line 14"/>
            <p:cNvSpPr>
              <a:spLocks noChangeShapeType="1"/>
            </p:cNvSpPr>
            <p:nvPr/>
          </p:nvSpPr>
          <p:spPr bwMode="auto">
            <a:xfrm>
              <a:off x="2544" y="2064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5" name="Line 15"/>
            <p:cNvSpPr>
              <a:spLocks noChangeShapeType="1"/>
            </p:cNvSpPr>
            <p:nvPr/>
          </p:nvSpPr>
          <p:spPr bwMode="auto">
            <a:xfrm flipH="1">
              <a:off x="2400" y="2064"/>
              <a:ext cx="144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6" name="Rectangle 16"/>
            <p:cNvSpPr>
              <a:spLocks noChangeArrowheads="1"/>
            </p:cNvSpPr>
            <p:nvPr/>
          </p:nvSpPr>
          <p:spPr bwMode="auto">
            <a:xfrm>
              <a:off x="2304" y="2928"/>
              <a:ext cx="144" cy="144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anose="02070309020205020404" pitchFamily="49" charset="0"/>
                </a:rPr>
                <a:t>-</a:t>
              </a:r>
            </a:p>
          </p:txBody>
        </p:sp>
        <p:sp>
          <p:nvSpPr>
            <p:cNvPr id="61457" name="Rectangle 17"/>
            <p:cNvSpPr>
              <a:spLocks noChangeArrowheads="1"/>
            </p:cNvSpPr>
            <p:nvPr/>
          </p:nvSpPr>
          <p:spPr bwMode="auto">
            <a:xfrm>
              <a:off x="2448" y="2928"/>
              <a:ext cx="144" cy="144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anose="02070309020205020404" pitchFamily="49" charset="0"/>
                </a:rPr>
                <a:t>+</a:t>
              </a:r>
            </a:p>
          </p:txBody>
        </p:sp>
        <p:sp>
          <p:nvSpPr>
            <p:cNvPr id="61458" name="Rectangle 18"/>
            <p:cNvSpPr>
              <a:spLocks noChangeArrowheads="1"/>
            </p:cNvSpPr>
            <p:nvPr/>
          </p:nvSpPr>
          <p:spPr bwMode="auto">
            <a:xfrm>
              <a:off x="2592" y="292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1459" name="Rectangle 19"/>
            <p:cNvSpPr>
              <a:spLocks noChangeArrowheads="1"/>
            </p:cNvSpPr>
            <p:nvPr/>
          </p:nvSpPr>
          <p:spPr bwMode="auto">
            <a:xfrm>
              <a:off x="2736" y="292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1460" name="Rectangle 20"/>
            <p:cNvSpPr>
              <a:spLocks noChangeArrowheads="1"/>
            </p:cNvSpPr>
            <p:nvPr/>
          </p:nvSpPr>
          <p:spPr bwMode="auto">
            <a:xfrm>
              <a:off x="3744" y="292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1461" name="Rectangle 21"/>
            <p:cNvSpPr>
              <a:spLocks noChangeArrowheads="1"/>
            </p:cNvSpPr>
            <p:nvPr/>
          </p:nvSpPr>
          <p:spPr bwMode="auto">
            <a:xfrm>
              <a:off x="3888" y="292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1462" name="Rectangle 22"/>
            <p:cNvSpPr>
              <a:spLocks noChangeArrowheads="1"/>
            </p:cNvSpPr>
            <p:nvPr/>
          </p:nvSpPr>
          <p:spPr bwMode="auto">
            <a:xfrm>
              <a:off x="4032" y="292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1463" name="Rectangle 23"/>
            <p:cNvSpPr>
              <a:spLocks noChangeArrowheads="1"/>
            </p:cNvSpPr>
            <p:nvPr/>
          </p:nvSpPr>
          <p:spPr bwMode="auto">
            <a:xfrm>
              <a:off x="2880" y="292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anose="02070309020205020404" pitchFamily="49" charset="0"/>
                </a:rPr>
                <a:t>• • •</a:t>
              </a:r>
            </a:p>
          </p:txBody>
        </p:sp>
        <p:sp>
          <p:nvSpPr>
            <p:cNvPr id="61464" name="Line 24"/>
            <p:cNvSpPr>
              <a:spLocks noChangeShapeType="1"/>
            </p:cNvSpPr>
            <p:nvPr/>
          </p:nvSpPr>
          <p:spPr bwMode="auto">
            <a:xfrm>
              <a:off x="2688" y="2064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5" name="Line 25"/>
            <p:cNvSpPr>
              <a:spLocks noChangeShapeType="1"/>
            </p:cNvSpPr>
            <p:nvPr/>
          </p:nvSpPr>
          <p:spPr bwMode="auto">
            <a:xfrm>
              <a:off x="2832" y="2064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6" name="Line 26"/>
            <p:cNvSpPr>
              <a:spLocks noChangeShapeType="1"/>
            </p:cNvSpPr>
            <p:nvPr/>
          </p:nvSpPr>
          <p:spPr bwMode="auto">
            <a:xfrm>
              <a:off x="3840" y="2064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7" name="Line 27"/>
            <p:cNvSpPr>
              <a:spLocks noChangeShapeType="1"/>
            </p:cNvSpPr>
            <p:nvPr/>
          </p:nvSpPr>
          <p:spPr bwMode="auto">
            <a:xfrm>
              <a:off x="3984" y="2064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8" name="Line 28"/>
            <p:cNvSpPr>
              <a:spLocks noChangeShapeType="1"/>
            </p:cNvSpPr>
            <p:nvPr/>
          </p:nvSpPr>
          <p:spPr bwMode="auto">
            <a:xfrm>
              <a:off x="4128" y="2064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9" name="Line 29"/>
            <p:cNvSpPr>
              <a:spLocks noChangeShapeType="1"/>
            </p:cNvSpPr>
            <p:nvPr/>
          </p:nvSpPr>
          <p:spPr bwMode="auto">
            <a:xfrm>
              <a:off x="2304" y="3208"/>
              <a:ext cx="1872" cy="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0" name="Rectangle 30"/>
            <p:cNvSpPr>
              <a:spLocks noChangeArrowheads="1"/>
            </p:cNvSpPr>
            <p:nvPr/>
          </p:nvSpPr>
          <p:spPr bwMode="auto">
            <a:xfrm>
              <a:off x="3216" y="3112"/>
              <a:ext cx="384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w</a:t>
              </a:r>
              <a:r>
                <a:rPr lang="en-US" altLang="en-US" b="0"/>
                <a:t>+1</a:t>
              </a:r>
              <a:endParaRPr lang="en-US" altLang="en-US" b="0" i="1"/>
            </a:p>
          </p:txBody>
        </p:sp>
        <p:sp>
          <p:nvSpPr>
            <p:cNvPr id="61471" name="Line 31"/>
            <p:cNvSpPr>
              <a:spLocks noChangeShapeType="1"/>
            </p:cNvSpPr>
            <p:nvPr/>
          </p:nvSpPr>
          <p:spPr bwMode="auto">
            <a:xfrm>
              <a:off x="2448" y="1680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2" name="Rectangle 32"/>
            <p:cNvSpPr>
              <a:spLocks noChangeArrowheads="1"/>
            </p:cNvSpPr>
            <p:nvPr/>
          </p:nvSpPr>
          <p:spPr bwMode="auto">
            <a:xfrm>
              <a:off x="3216" y="1576"/>
              <a:ext cx="220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w</a:t>
              </a:r>
            </a:p>
          </p:txBody>
        </p:sp>
      </p:grp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7450138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Why Should I Use Unsigned?</a:t>
            </a:r>
          </a:p>
        </p:txBody>
      </p:sp>
      <p:sp>
        <p:nvSpPr>
          <p:cNvPr id="86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i="1" smtClean="0"/>
              <a:t>Don’t</a:t>
            </a:r>
            <a:r>
              <a:rPr lang="en-US" smtClean="0"/>
              <a:t> Use Just Because Number Nonzero</a:t>
            </a:r>
          </a:p>
          <a:p>
            <a:pPr lvl="1" eaLnBrk="1" hangingPunct="1">
              <a:defRPr/>
            </a:pPr>
            <a:r>
              <a:rPr lang="en-US" smtClean="0"/>
              <a:t>C compilers on some machines generate less efficient code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unsigned i;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for (i = 1; i &lt; cnt; i++)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  a[i] += a[i-1];</a:t>
            </a:r>
          </a:p>
          <a:p>
            <a:pPr lvl="1" eaLnBrk="1" hangingPunct="1">
              <a:defRPr/>
            </a:pPr>
            <a:r>
              <a:rPr lang="en-US" smtClean="0"/>
              <a:t>Easy to make mistakes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for (i = cnt-2; i &gt;= 0; i--)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  a[i] += a[i+1];</a:t>
            </a: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i="1" smtClean="0"/>
              <a:t>Do</a:t>
            </a:r>
            <a:r>
              <a:rPr lang="en-US" smtClean="0"/>
              <a:t> Use When Performing Modular Arithmetic</a:t>
            </a:r>
          </a:p>
          <a:p>
            <a:pPr lvl="1" eaLnBrk="1" hangingPunct="1">
              <a:defRPr/>
            </a:pPr>
            <a:r>
              <a:rPr lang="en-US" smtClean="0"/>
              <a:t>Multiprecision arithmetic</a:t>
            </a:r>
          </a:p>
          <a:p>
            <a:pPr lvl="1" eaLnBrk="1" hangingPunct="1">
              <a:defRPr/>
            </a:pPr>
            <a:r>
              <a:rPr lang="en-US" smtClean="0"/>
              <a:t>Other esoteric stuff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i="1" smtClean="0"/>
              <a:t>Do</a:t>
            </a:r>
            <a:r>
              <a:rPr lang="en-US" smtClean="0"/>
              <a:t> Use When Need Extra Bit’s Worth of Range</a:t>
            </a:r>
          </a:p>
          <a:p>
            <a:pPr lvl="1" eaLnBrk="1" hangingPunct="1">
              <a:defRPr/>
            </a:pPr>
            <a:r>
              <a:rPr lang="en-US" smtClean="0"/>
              <a:t>Working right up to limit of word size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323850"/>
            <a:ext cx="8866187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Negating with Complement &amp; Increment</a:t>
            </a:r>
          </a:p>
        </p:txBody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7854950" cy="5224462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smtClean="0"/>
              <a:t>Claim: Following Holds for 2’s Complement</a:t>
            </a:r>
          </a:p>
          <a:p>
            <a:pPr lvl="1" eaLnBrk="1" hangingPunct="1">
              <a:buFont typeface="Wingdings" panose="05000000000000000000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smtClean="0"/>
              <a:t> </a:t>
            </a:r>
            <a:r>
              <a:rPr lang="en-US" smtClean="0">
                <a:latin typeface="Courier New" pitchFamily="49" charset="0"/>
              </a:rPr>
              <a:t>~x + 1 == -x</a:t>
            </a:r>
          </a:p>
          <a:p>
            <a:pPr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smtClean="0"/>
              <a:t>Complement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smtClean="0"/>
              <a:t>Observation: </a:t>
            </a:r>
            <a:r>
              <a:rPr lang="en-US" smtClean="0">
                <a:latin typeface="Courier New" pitchFamily="49" charset="0"/>
              </a:rPr>
              <a:t>~x + x == 1111…11</a:t>
            </a:r>
            <a:r>
              <a:rPr lang="en-US" b="0" baseline="-25000" smtClean="0"/>
              <a:t>2</a:t>
            </a:r>
            <a:r>
              <a:rPr lang="en-US" smtClean="0">
                <a:latin typeface="Courier New" pitchFamily="49" charset="0"/>
              </a:rPr>
              <a:t> == -1</a:t>
            </a:r>
            <a:endParaRPr lang="en-US" smtClean="0"/>
          </a:p>
          <a:p>
            <a:pPr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smtClean="0"/>
              <a:t>Increment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smtClean="0">
                <a:latin typeface="Courier New" pitchFamily="49" charset="0"/>
              </a:rPr>
              <a:t>~x + x + (-x + 1)	==	-1 + (-x + 1)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smtClean="0">
                <a:latin typeface="Courier New" pitchFamily="49" charset="0"/>
              </a:rPr>
              <a:t>~x + 1	==	-x</a:t>
            </a:r>
          </a:p>
          <a:p>
            <a:pPr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smtClean="0"/>
              <a:t>Warning: Be cautious treating </a:t>
            </a:r>
            <a:r>
              <a:rPr lang="en-US" smtClean="0">
                <a:latin typeface="Courier New" pitchFamily="49" charset="0"/>
              </a:rPr>
              <a:t>int</a:t>
            </a:r>
            <a:r>
              <a:rPr lang="en-US" smtClean="0"/>
              <a:t>’s as integers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smtClean="0"/>
              <a:t>OK here</a:t>
            </a:r>
          </a:p>
        </p:txBody>
      </p:sp>
      <p:grpSp>
        <p:nvGrpSpPr>
          <p:cNvPr id="63492" name="Group 4"/>
          <p:cNvGrpSpPr>
            <a:grpSpLocks/>
          </p:cNvGrpSpPr>
          <p:nvPr/>
        </p:nvGrpSpPr>
        <p:grpSpPr bwMode="auto">
          <a:xfrm>
            <a:off x="3048000" y="3048000"/>
            <a:ext cx="2971800" cy="1600200"/>
            <a:chOff x="2160" y="1968"/>
            <a:chExt cx="1872" cy="1008"/>
          </a:xfrm>
        </p:grpSpPr>
        <p:grpSp>
          <p:nvGrpSpPr>
            <p:cNvPr id="63497" name="Group 5"/>
            <p:cNvGrpSpPr>
              <a:grpSpLocks/>
            </p:cNvGrpSpPr>
            <p:nvPr/>
          </p:nvGrpSpPr>
          <p:grpSpPr bwMode="auto">
            <a:xfrm>
              <a:off x="2448" y="1968"/>
              <a:ext cx="1536" cy="288"/>
              <a:chOff x="2448" y="1968"/>
              <a:chExt cx="1536" cy="288"/>
            </a:xfrm>
          </p:grpSpPr>
          <p:sp>
            <p:nvSpPr>
              <p:cNvPr id="63520" name="Rectangle 6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21" name="Rectangle 7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63522" name="Rectangle 8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63523" name="Rectangle 9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24" name="Rectangle 10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63525" name="Rectangle 11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26" name="Rectangle 12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27" name="Rectangle 13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28" name="Rectangle 14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34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sz="2400">
                    <a:latin typeface="Courier New" panose="02070309020205020404" pitchFamily="49" charset="0"/>
                  </a:rPr>
                  <a:t> x</a:t>
                </a:r>
              </a:p>
            </p:txBody>
          </p:sp>
        </p:grpSp>
        <p:grpSp>
          <p:nvGrpSpPr>
            <p:cNvPr id="63498" name="Group 15"/>
            <p:cNvGrpSpPr>
              <a:grpSpLocks/>
            </p:cNvGrpSpPr>
            <p:nvPr/>
          </p:nvGrpSpPr>
          <p:grpSpPr bwMode="auto">
            <a:xfrm>
              <a:off x="2448" y="2304"/>
              <a:ext cx="1536" cy="288"/>
              <a:chOff x="2448" y="2448"/>
              <a:chExt cx="1536" cy="288"/>
            </a:xfrm>
          </p:grpSpPr>
          <p:sp>
            <p:nvSpPr>
              <p:cNvPr id="63511" name="Rectangle 16"/>
              <p:cNvSpPr>
                <a:spLocks noChangeArrowheads="1"/>
              </p:cNvSpPr>
              <p:nvPr/>
            </p:nvSpPr>
            <p:spPr bwMode="auto">
              <a:xfrm>
                <a:off x="283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63512" name="Rectangle 17"/>
              <p:cNvSpPr>
                <a:spLocks noChangeArrowheads="1"/>
              </p:cNvSpPr>
              <p:nvPr/>
            </p:nvSpPr>
            <p:spPr bwMode="auto">
              <a:xfrm>
                <a:off x="297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13" name="Rectangle 18"/>
              <p:cNvSpPr>
                <a:spLocks noChangeArrowheads="1"/>
              </p:cNvSpPr>
              <p:nvPr/>
            </p:nvSpPr>
            <p:spPr bwMode="auto">
              <a:xfrm>
                <a:off x="312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14" name="Rectangle 19"/>
              <p:cNvSpPr>
                <a:spLocks noChangeArrowheads="1"/>
              </p:cNvSpPr>
              <p:nvPr/>
            </p:nvSpPr>
            <p:spPr bwMode="auto">
              <a:xfrm>
                <a:off x="355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63515" name="Rectangle 20"/>
              <p:cNvSpPr>
                <a:spLocks noChangeArrowheads="1"/>
              </p:cNvSpPr>
              <p:nvPr/>
            </p:nvSpPr>
            <p:spPr bwMode="auto">
              <a:xfrm>
                <a:off x="369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16" name="Rectangle 21"/>
              <p:cNvSpPr>
                <a:spLocks noChangeArrowheads="1"/>
              </p:cNvSpPr>
              <p:nvPr/>
            </p:nvSpPr>
            <p:spPr bwMode="auto">
              <a:xfrm>
                <a:off x="384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63517" name="Rectangle 22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63518" name="Rectangle 23"/>
              <p:cNvSpPr>
                <a:spLocks noChangeArrowheads="1"/>
              </p:cNvSpPr>
              <p:nvPr/>
            </p:nvSpPr>
            <p:spPr bwMode="auto">
              <a:xfrm>
                <a:off x="3408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63519" name="Rectangle 24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34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sz="2400">
                    <a:latin typeface="Courier New" panose="02070309020205020404" pitchFamily="49" charset="0"/>
                  </a:rPr>
                  <a:t>~x</a:t>
                </a:r>
              </a:p>
            </p:txBody>
          </p:sp>
        </p:grpSp>
        <p:sp>
          <p:nvSpPr>
            <p:cNvPr id="63499" name="Rectangle 25"/>
            <p:cNvSpPr>
              <a:spLocks noChangeArrowheads="1"/>
            </p:cNvSpPr>
            <p:nvPr/>
          </p:nvSpPr>
          <p:spPr bwMode="auto">
            <a:xfrm>
              <a:off x="2160" y="2304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2400">
                  <a:latin typeface="Courier New" panose="02070309020205020404" pitchFamily="49" charset="0"/>
                </a:rPr>
                <a:t>+</a:t>
              </a:r>
            </a:p>
          </p:txBody>
        </p:sp>
        <p:sp>
          <p:nvSpPr>
            <p:cNvPr id="63500" name="Line 26"/>
            <p:cNvSpPr>
              <a:spLocks noChangeShapeType="1"/>
            </p:cNvSpPr>
            <p:nvPr/>
          </p:nvSpPr>
          <p:spPr bwMode="auto">
            <a:xfrm>
              <a:off x="2208" y="2640"/>
              <a:ext cx="18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3501" name="Group 27"/>
            <p:cNvGrpSpPr>
              <a:grpSpLocks/>
            </p:cNvGrpSpPr>
            <p:nvPr/>
          </p:nvGrpSpPr>
          <p:grpSpPr bwMode="auto">
            <a:xfrm>
              <a:off x="2448" y="2688"/>
              <a:ext cx="1536" cy="288"/>
              <a:chOff x="2448" y="1968"/>
              <a:chExt cx="1536" cy="288"/>
            </a:xfrm>
          </p:grpSpPr>
          <p:sp>
            <p:nvSpPr>
              <p:cNvPr id="63502" name="Rectangle 28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03" name="Rectangle 29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04" name="Rectangle 30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05" name="Rectangle 31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06" name="Rectangle 32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07" name="Rectangle 33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08" name="Rectangle 34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09" name="Rectangle 35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63510" name="Rectangle 36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34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sz="2400">
                    <a:latin typeface="Courier New" panose="02070309020205020404" pitchFamily="49" charset="0"/>
                  </a:rPr>
                  <a:t>-1</a:t>
                </a:r>
              </a:p>
            </p:txBody>
          </p:sp>
        </p:grpSp>
      </p:grpSp>
      <p:sp>
        <p:nvSpPr>
          <p:cNvPr id="63493" name="Line 37"/>
          <p:cNvSpPr>
            <a:spLocks noChangeShapeType="1"/>
          </p:cNvSpPr>
          <p:nvPr/>
        </p:nvSpPr>
        <p:spPr bwMode="auto">
          <a:xfrm flipV="1">
            <a:off x="1828800" y="5105400"/>
            <a:ext cx="304800" cy="304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Line 38"/>
          <p:cNvSpPr>
            <a:spLocks noChangeShapeType="1"/>
          </p:cNvSpPr>
          <p:nvPr/>
        </p:nvSpPr>
        <p:spPr bwMode="auto">
          <a:xfrm flipV="1">
            <a:off x="2667000" y="5105400"/>
            <a:ext cx="304800" cy="304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5" name="Line 39"/>
          <p:cNvSpPr>
            <a:spLocks noChangeShapeType="1"/>
          </p:cNvSpPr>
          <p:nvPr/>
        </p:nvSpPr>
        <p:spPr bwMode="auto">
          <a:xfrm flipV="1">
            <a:off x="6477000" y="5105400"/>
            <a:ext cx="304800" cy="304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Line 40"/>
          <p:cNvSpPr>
            <a:spLocks noChangeShapeType="1"/>
          </p:cNvSpPr>
          <p:nvPr/>
        </p:nvSpPr>
        <p:spPr bwMode="auto">
          <a:xfrm flipV="1">
            <a:off x="5029200" y="5105400"/>
            <a:ext cx="304800" cy="304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256463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Comp. &amp; Incr. Examples</a:t>
            </a:r>
          </a:p>
        </p:txBody>
      </p:sp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1524000" y="1371600"/>
          <a:ext cx="56261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1" name="Document" r:id="rId3" imgW="5632704" imgH="1638300" progId="Word.Document.8">
                  <p:embed/>
                </p:oleObj>
              </mc:Choice>
              <mc:Fallback>
                <p:oleObj name="Document" r:id="rId3" imgW="5632704" imgH="163830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71600"/>
                        <a:ext cx="56261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1219200" y="990600"/>
            <a:ext cx="1193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x = 15213</a:t>
            </a:r>
          </a:p>
        </p:txBody>
      </p:sp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1447800" y="3200400"/>
          <a:ext cx="590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2" name="Document" r:id="rId5" imgW="5916168" imgH="1362456" progId="Word.Document.8">
                  <p:embed/>
                </p:oleObj>
              </mc:Choice>
              <mc:Fallback>
                <p:oleObj name="Document" r:id="rId5" imgW="5916168" imgH="1362456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200400"/>
                        <a:ext cx="590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1143000" y="2895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0</a:t>
            </a: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23850"/>
            <a:ext cx="6381750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Unsigned Addition</a:t>
            </a:r>
          </a:p>
        </p:txBody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3533775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smtClean="0"/>
              <a:t>Standard Addition Function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smtClean="0"/>
              <a:t>Ignores carry output</a:t>
            </a:r>
          </a:p>
          <a:p>
            <a:pPr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smtClean="0"/>
              <a:t>Implements Modular Arithmetic</a:t>
            </a:r>
          </a:p>
          <a:p>
            <a:pPr lvl="1" eaLnBrk="1" hangingPunct="1">
              <a:buFont typeface="Wingdings" panose="05000000000000000000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i="1" smtClean="0"/>
              <a:t>s</a:t>
            </a:r>
            <a:r>
              <a:rPr lang="en-US" b="0" smtClean="0"/>
              <a:t>		=	 UAdd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	=	</a:t>
            </a:r>
            <a:r>
              <a:rPr lang="en-US" b="0" i="1" smtClean="0"/>
              <a:t>u</a:t>
            </a:r>
            <a:r>
              <a:rPr lang="en-US" b="0" smtClean="0"/>
              <a:t> + </a:t>
            </a:r>
            <a:r>
              <a:rPr lang="en-US" b="0" i="1" smtClean="0"/>
              <a:t>v</a:t>
            </a:r>
            <a:r>
              <a:rPr lang="en-US" b="0" smtClean="0"/>
              <a:t>  mod 2</a:t>
            </a:r>
            <a:r>
              <a:rPr lang="en-US" b="0" i="1" baseline="30000" smtClean="0"/>
              <a:t>w</a:t>
            </a:r>
          </a:p>
        </p:txBody>
      </p:sp>
      <p:graphicFrame>
        <p:nvGraphicFramePr>
          <p:cNvPr id="65540" name="Object 4"/>
          <p:cNvGraphicFramePr>
            <a:graphicFrameLocks/>
          </p:cNvGraphicFramePr>
          <p:nvPr/>
        </p:nvGraphicFramePr>
        <p:xfrm>
          <a:off x="2590800" y="5511800"/>
          <a:ext cx="4165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6" name="Equation" r:id="rId3" imgW="6096000" imgH="4064000" progId="Equation.3">
                  <p:embed/>
                </p:oleObj>
              </mc:Choice>
              <mc:Fallback>
                <p:oleObj name="Equation" r:id="rId3" imgW="6096000" imgH="406400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1808" b="80063"/>
                      <a:stretch>
                        <a:fillRect/>
                      </a:stretch>
                    </p:blipFill>
                    <p:spPr bwMode="auto">
                      <a:xfrm>
                        <a:off x="2590800" y="5511800"/>
                        <a:ext cx="4165600" cy="8128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25400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5541" name="Group 5"/>
          <p:cNvGrpSpPr>
            <a:grpSpLocks/>
          </p:cNvGrpSpPr>
          <p:nvPr/>
        </p:nvGrpSpPr>
        <p:grpSpPr bwMode="auto">
          <a:xfrm>
            <a:off x="4724400" y="1295400"/>
            <a:ext cx="2743200" cy="228600"/>
            <a:chOff x="2976" y="816"/>
            <a:chExt cx="1728" cy="144"/>
          </a:xfrm>
        </p:grpSpPr>
        <p:sp>
          <p:nvSpPr>
            <p:cNvPr id="65578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79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80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81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82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83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84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anose="02070309020205020404" pitchFamily="49" charset="0"/>
                </a:rPr>
                <a:t>• • •</a:t>
              </a:r>
            </a:p>
          </p:txBody>
        </p:sp>
      </p:grpSp>
      <p:grpSp>
        <p:nvGrpSpPr>
          <p:cNvPr id="65542" name="Group 13"/>
          <p:cNvGrpSpPr>
            <a:grpSpLocks/>
          </p:cNvGrpSpPr>
          <p:nvPr/>
        </p:nvGrpSpPr>
        <p:grpSpPr bwMode="auto">
          <a:xfrm>
            <a:off x="4724400" y="1752600"/>
            <a:ext cx="2743200" cy="228600"/>
            <a:chOff x="2976" y="1104"/>
            <a:chExt cx="1728" cy="144"/>
          </a:xfrm>
        </p:grpSpPr>
        <p:sp>
          <p:nvSpPr>
            <p:cNvPr id="65571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72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73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74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75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76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77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anose="02070309020205020404" pitchFamily="49" charset="0"/>
                </a:rPr>
                <a:t>• • •</a:t>
              </a:r>
            </a:p>
          </p:txBody>
        </p:sp>
      </p:grpSp>
      <p:sp>
        <p:nvSpPr>
          <p:cNvPr id="65543" name="Rectangle 21"/>
          <p:cNvSpPr>
            <a:spLocks noChangeArrowheads="1"/>
          </p:cNvSpPr>
          <p:nvPr/>
        </p:nvSpPr>
        <p:spPr bwMode="auto">
          <a:xfrm>
            <a:off x="4114800" y="121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 panose="02020603050405020304" pitchFamily="18" charset="0"/>
              </a:rPr>
              <a:t>u</a:t>
            </a:r>
          </a:p>
        </p:txBody>
      </p:sp>
      <p:sp>
        <p:nvSpPr>
          <p:cNvPr id="65544" name="Rectangle 22"/>
          <p:cNvSpPr>
            <a:spLocks noChangeArrowheads="1"/>
          </p:cNvSpPr>
          <p:nvPr/>
        </p:nvSpPr>
        <p:spPr bwMode="auto">
          <a:xfrm>
            <a:off x="4114800" y="1676400"/>
            <a:ext cx="285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 panose="02020603050405020304" pitchFamily="18" charset="0"/>
              </a:rPr>
              <a:t>v</a:t>
            </a:r>
          </a:p>
        </p:txBody>
      </p:sp>
      <p:sp>
        <p:nvSpPr>
          <p:cNvPr id="65545" name="Line 23"/>
          <p:cNvSpPr>
            <a:spLocks noChangeShapeType="1"/>
          </p:cNvSpPr>
          <p:nvPr/>
        </p:nvSpPr>
        <p:spPr bwMode="auto">
          <a:xfrm>
            <a:off x="3733800" y="20574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Rectangle 24"/>
          <p:cNvSpPr>
            <a:spLocks noChangeArrowheads="1"/>
          </p:cNvSpPr>
          <p:nvPr/>
        </p:nvSpPr>
        <p:spPr bwMode="auto">
          <a:xfrm>
            <a:off x="3733800" y="1676400"/>
            <a:ext cx="32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+</a:t>
            </a:r>
          </a:p>
        </p:txBody>
      </p:sp>
      <p:grpSp>
        <p:nvGrpSpPr>
          <p:cNvPr id="65547" name="Group 25"/>
          <p:cNvGrpSpPr>
            <a:grpSpLocks/>
          </p:cNvGrpSpPr>
          <p:nvPr/>
        </p:nvGrpSpPr>
        <p:grpSpPr bwMode="auto">
          <a:xfrm>
            <a:off x="4495800" y="2209800"/>
            <a:ext cx="2971800" cy="228600"/>
            <a:chOff x="2832" y="1392"/>
            <a:chExt cx="1872" cy="144"/>
          </a:xfrm>
        </p:grpSpPr>
        <p:grpSp>
          <p:nvGrpSpPr>
            <p:cNvPr id="65562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65564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anose="02070309020205020404" pitchFamily="49" charset="0"/>
                </a:endParaRPr>
              </a:p>
            </p:txBody>
          </p:sp>
          <p:sp>
            <p:nvSpPr>
              <p:cNvPr id="65565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anose="02070309020205020404" pitchFamily="49" charset="0"/>
                </a:endParaRPr>
              </a:p>
            </p:txBody>
          </p:sp>
          <p:sp>
            <p:nvSpPr>
              <p:cNvPr id="65566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anose="02070309020205020404" pitchFamily="49" charset="0"/>
                </a:endParaRPr>
              </a:p>
            </p:txBody>
          </p:sp>
          <p:sp>
            <p:nvSpPr>
              <p:cNvPr id="65567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anose="02070309020205020404" pitchFamily="49" charset="0"/>
                </a:endParaRPr>
              </a:p>
            </p:txBody>
          </p:sp>
          <p:sp>
            <p:nvSpPr>
              <p:cNvPr id="65568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anose="02070309020205020404" pitchFamily="49" charset="0"/>
                </a:endParaRPr>
              </a:p>
            </p:txBody>
          </p:sp>
          <p:sp>
            <p:nvSpPr>
              <p:cNvPr id="65569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anose="02070309020205020404" pitchFamily="49" charset="0"/>
                </a:endParaRPr>
              </a:p>
            </p:txBody>
          </p:sp>
          <p:sp>
            <p:nvSpPr>
              <p:cNvPr id="65570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 b="0">
                    <a:latin typeface="Courier New" panose="02070309020205020404" pitchFamily="49" charset="0"/>
                  </a:rPr>
                  <a:t>• • •</a:t>
                </a:r>
              </a:p>
            </p:txBody>
          </p:sp>
        </p:grpSp>
        <p:sp>
          <p:nvSpPr>
            <p:cNvPr id="65563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</p:grpSp>
      <p:sp>
        <p:nvSpPr>
          <p:cNvPr id="65548" name="Rectangle 35"/>
          <p:cNvSpPr>
            <a:spLocks noChangeArrowheads="1"/>
          </p:cNvSpPr>
          <p:nvPr/>
        </p:nvSpPr>
        <p:spPr bwMode="auto">
          <a:xfrm>
            <a:off x="3733800" y="2133600"/>
            <a:ext cx="6429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Times" panose="02020603050405020304" pitchFamily="18" charset="0"/>
              </a:rPr>
              <a:t>u </a:t>
            </a:r>
            <a:r>
              <a:rPr lang="en-US" altLang="en-US" b="0">
                <a:latin typeface="Times" panose="02020603050405020304" pitchFamily="18" charset="0"/>
              </a:rPr>
              <a:t>+ </a:t>
            </a:r>
            <a:r>
              <a:rPr lang="en-US" altLang="en-US" b="0" i="1">
                <a:latin typeface="Times" panose="02020603050405020304" pitchFamily="18" charset="0"/>
              </a:rPr>
              <a:t>v</a:t>
            </a:r>
          </a:p>
        </p:txBody>
      </p:sp>
      <p:grpSp>
        <p:nvGrpSpPr>
          <p:cNvPr id="65549" name="Group 36"/>
          <p:cNvGrpSpPr>
            <a:grpSpLocks/>
          </p:cNvGrpSpPr>
          <p:nvPr/>
        </p:nvGrpSpPr>
        <p:grpSpPr bwMode="auto">
          <a:xfrm>
            <a:off x="4724400" y="2667000"/>
            <a:ext cx="2743200" cy="228600"/>
            <a:chOff x="2976" y="1392"/>
            <a:chExt cx="1728" cy="144"/>
          </a:xfrm>
        </p:grpSpPr>
        <p:sp>
          <p:nvSpPr>
            <p:cNvPr id="65555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56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57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58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59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60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5561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anose="02070309020205020404" pitchFamily="49" charset="0"/>
                </a:rPr>
                <a:t>• • •</a:t>
              </a:r>
            </a:p>
          </p:txBody>
        </p:sp>
      </p:grpSp>
      <p:sp>
        <p:nvSpPr>
          <p:cNvPr id="65550" name="Line 44"/>
          <p:cNvSpPr>
            <a:spLocks noChangeShapeType="1"/>
          </p:cNvSpPr>
          <p:nvPr/>
        </p:nvSpPr>
        <p:spPr bwMode="auto">
          <a:xfrm>
            <a:off x="3733800" y="2514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1" name="Text Box 45"/>
          <p:cNvSpPr txBox="1">
            <a:spLocks noChangeArrowheads="1"/>
          </p:cNvSpPr>
          <p:nvPr/>
        </p:nvSpPr>
        <p:spPr bwMode="auto">
          <a:xfrm>
            <a:off x="457200" y="2057400"/>
            <a:ext cx="2159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True Sum: </a:t>
            </a:r>
            <a:r>
              <a:rPr lang="en-US" altLang="en-US" b="0" i="1"/>
              <a:t>w</a:t>
            </a:r>
            <a:r>
              <a:rPr lang="en-US" altLang="en-US" b="0"/>
              <a:t>+1 bits</a:t>
            </a:r>
          </a:p>
        </p:txBody>
      </p:sp>
      <p:sp>
        <p:nvSpPr>
          <p:cNvPr id="65552" name="Text Box 46"/>
          <p:cNvSpPr txBox="1">
            <a:spLocks noChangeArrowheads="1"/>
          </p:cNvSpPr>
          <p:nvPr/>
        </p:nvSpPr>
        <p:spPr bwMode="auto">
          <a:xfrm>
            <a:off x="457200" y="1371600"/>
            <a:ext cx="1898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Operands: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65553" name="Text Box 47"/>
          <p:cNvSpPr txBox="1">
            <a:spLocks noChangeArrowheads="1"/>
          </p:cNvSpPr>
          <p:nvPr/>
        </p:nvSpPr>
        <p:spPr bwMode="auto">
          <a:xfrm>
            <a:off x="457200" y="26670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Discard Carry: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65554" name="Rectangle 48"/>
          <p:cNvSpPr>
            <a:spLocks noChangeArrowheads="1"/>
          </p:cNvSpPr>
          <p:nvPr/>
        </p:nvSpPr>
        <p:spPr bwMode="auto">
          <a:xfrm>
            <a:off x="3022600" y="2667000"/>
            <a:ext cx="1384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Times" panose="02020603050405020304" pitchFamily="18" charset="0"/>
              </a:rPr>
              <a:t>UAdd</a:t>
            </a:r>
            <a:r>
              <a:rPr lang="en-US" altLang="en-US" b="0" i="1" baseline="-25000">
                <a:latin typeface="Times" panose="02020603050405020304" pitchFamily="18" charset="0"/>
              </a:rPr>
              <a:t>w</a:t>
            </a:r>
            <a:r>
              <a:rPr lang="en-US" altLang="en-US" b="0">
                <a:latin typeface="Times" panose="02020603050405020304" pitchFamily="18" charset="0"/>
              </a:rPr>
              <a:t>(</a:t>
            </a:r>
            <a:r>
              <a:rPr lang="en-US" altLang="en-US" b="0" i="1">
                <a:latin typeface="Times" panose="02020603050405020304" pitchFamily="18" charset="0"/>
              </a:rPr>
              <a:t>u</a:t>
            </a:r>
            <a:r>
              <a:rPr lang="en-US" altLang="en-US" b="0">
                <a:latin typeface="Times" panose="02020603050405020304" pitchFamily="18" charset="0"/>
              </a:rPr>
              <a:t> , </a:t>
            </a:r>
            <a:r>
              <a:rPr lang="en-US" altLang="en-US" b="0" i="1">
                <a:latin typeface="Times" panose="02020603050405020304" pitchFamily="18" charset="0"/>
              </a:rPr>
              <a:t>v</a:t>
            </a:r>
            <a:r>
              <a:rPr lang="en-US" altLang="en-US" b="0">
                <a:latin typeface="Times" panose="02020603050405020304" pitchFamily="18" charset="0"/>
              </a:rPr>
              <a:t>)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23850"/>
            <a:ext cx="7054850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Mathematical Properties</a:t>
            </a:r>
          </a:p>
        </p:txBody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smtClean="0"/>
              <a:t>Modular Addition Forms an </a:t>
            </a:r>
            <a:r>
              <a:rPr lang="en-US" i="1" smtClean="0"/>
              <a:t>Abelian Group</a:t>
            </a:r>
            <a:endParaRPr lang="en-US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smtClean="0"/>
              <a:t>Closed under addition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smtClean="0"/>
              <a:t>0  </a:t>
            </a:r>
            <a:r>
              <a:rPr lang="en-US" smtClean="0">
                <a:sym typeface="Symbol" pitchFamily="18" charset="2"/>
              </a:rPr>
              <a:t></a:t>
            </a:r>
            <a:r>
              <a:rPr lang="en-US" smtClean="0"/>
              <a:t> UAdd</a:t>
            </a:r>
            <a:r>
              <a:rPr lang="en-US" i="1" baseline="-25000" smtClean="0"/>
              <a:t>w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, </a:t>
            </a:r>
            <a:r>
              <a:rPr lang="en-US" i="1" smtClean="0"/>
              <a:t>v</a:t>
            </a:r>
            <a:r>
              <a:rPr lang="en-US" smtClean="0"/>
              <a:t>)   </a:t>
            </a:r>
            <a:r>
              <a:rPr lang="en-US" smtClean="0">
                <a:sym typeface="Symbol" pitchFamily="18" charset="2"/>
              </a:rPr>
              <a:t></a:t>
            </a:r>
            <a:r>
              <a:rPr lang="en-US" smtClean="0"/>
              <a:t>  2</a:t>
            </a:r>
            <a:r>
              <a:rPr lang="en-US" i="1" baseline="30000" smtClean="0"/>
              <a:t>w</a:t>
            </a:r>
            <a:r>
              <a:rPr lang="en-US" smtClean="0"/>
              <a:t> –1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smtClean="0"/>
              <a:t>Commutative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smtClean="0"/>
              <a:t>UAdd</a:t>
            </a:r>
            <a:r>
              <a:rPr lang="en-US" i="1" baseline="-25000" smtClean="0"/>
              <a:t>w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, </a:t>
            </a:r>
            <a:r>
              <a:rPr lang="en-US" i="1" smtClean="0"/>
              <a:t>v</a:t>
            </a:r>
            <a:r>
              <a:rPr lang="en-US" smtClean="0"/>
              <a:t>)  =   UAdd</a:t>
            </a:r>
            <a:r>
              <a:rPr lang="en-US" i="1" baseline="-25000" smtClean="0"/>
              <a:t>w</a:t>
            </a:r>
            <a:r>
              <a:rPr lang="en-US" smtClean="0"/>
              <a:t>(</a:t>
            </a:r>
            <a:r>
              <a:rPr lang="en-US" i="1" smtClean="0"/>
              <a:t>v</a:t>
            </a:r>
            <a:r>
              <a:rPr lang="en-US" smtClean="0"/>
              <a:t> , </a:t>
            </a:r>
            <a:r>
              <a:rPr lang="en-US" i="1" smtClean="0"/>
              <a:t>u</a:t>
            </a:r>
            <a:r>
              <a:rPr lang="en-US" smtClean="0"/>
              <a:t>)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smtClean="0"/>
              <a:t>Associative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smtClean="0"/>
              <a:t>UAdd</a:t>
            </a:r>
            <a:r>
              <a:rPr lang="en-US" i="1" baseline="-25000" smtClean="0"/>
              <a:t>w</a:t>
            </a:r>
            <a:r>
              <a:rPr lang="en-US" smtClean="0"/>
              <a:t>(</a:t>
            </a:r>
            <a:r>
              <a:rPr lang="en-US" i="1" smtClean="0"/>
              <a:t>t</a:t>
            </a:r>
            <a:r>
              <a:rPr lang="en-US" smtClean="0"/>
              <a:t>, UAdd</a:t>
            </a:r>
            <a:r>
              <a:rPr lang="en-US" i="1" baseline="-25000" smtClean="0"/>
              <a:t>w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, </a:t>
            </a:r>
            <a:r>
              <a:rPr lang="en-US" i="1" smtClean="0"/>
              <a:t>v</a:t>
            </a:r>
            <a:r>
              <a:rPr lang="en-US" smtClean="0"/>
              <a:t>))  =   UAdd</a:t>
            </a:r>
            <a:r>
              <a:rPr lang="en-US" i="1" baseline="-25000" smtClean="0"/>
              <a:t>w</a:t>
            </a:r>
            <a:r>
              <a:rPr lang="en-US" smtClean="0"/>
              <a:t>(UAdd</a:t>
            </a:r>
            <a:r>
              <a:rPr lang="en-US" i="1" baseline="-25000" smtClean="0"/>
              <a:t>w</a:t>
            </a:r>
            <a:r>
              <a:rPr lang="en-US" smtClean="0"/>
              <a:t>(</a:t>
            </a:r>
            <a:r>
              <a:rPr lang="en-US" i="1" smtClean="0"/>
              <a:t>t</a:t>
            </a:r>
            <a:r>
              <a:rPr lang="en-US" smtClean="0"/>
              <a:t>, </a:t>
            </a:r>
            <a:r>
              <a:rPr lang="en-US" i="1" smtClean="0"/>
              <a:t>u</a:t>
            </a:r>
            <a:r>
              <a:rPr lang="en-US" smtClean="0"/>
              <a:t> ), </a:t>
            </a:r>
            <a:r>
              <a:rPr lang="en-US" i="1" smtClean="0"/>
              <a:t>v</a:t>
            </a:r>
            <a:r>
              <a:rPr lang="en-US" smtClean="0"/>
              <a:t>)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smtClean="0"/>
              <a:t>0 is additive identity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smtClean="0"/>
              <a:t>UAdd</a:t>
            </a:r>
            <a:r>
              <a:rPr lang="en-US" i="1" baseline="-25000" smtClean="0"/>
              <a:t>w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, 0)  =  </a:t>
            </a:r>
            <a:r>
              <a:rPr lang="en-US" i="1" smtClean="0"/>
              <a:t>u</a:t>
            </a:r>
            <a:endParaRPr lang="en-US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smtClean="0"/>
              <a:t>Every element has additive inverse</a:t>
            </a:r>
          </a:p>
          <a:p>
            <a:pPr lvl="2" eaLnBrk="1" hangingPunct="1">
              <a:tabLst>
                <a:tab pos="1943100" algn="l"/>
              </a:tabLst>
              <a:defRPr/>
            </a:pPr>
            <a:r>
              <a:rPr lang="en-US" smtClean="0"/>
              <a:t>Let 	UComp</a:t>
            </a:r>
            <a:r>
              <a:rPr lang="en-US" i="1" baseline="-25000" smtClean="0"/>
              <a:t>w 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)  = 2</a:t>
            </a:r>
            <a:r>
              <a:rPr lang="en-US" i="1" baseline="30000" smtClean="0"/>
              <a:t>w</a:t>
            </a:r>
            <a:r>
              <a:rPr lang="en-US" smtClean="0"/>
              <a:t> – </a:t>
            </a:r>
            <a:r>
              <a:rPr lang="en-US" i="1" smtClean="0"/>
              <a:t>u</a:t>
            </a:r>
            <a:endParaRPr lang="en-US" smtClean="0"/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smtClean="0"/>
              <a:t>UAdd</a:t>
            </a:r>
            <a:r>
              <a:rPr lang="en-US" i="1" baseline="-25000" smtClean="0"/>
              <a:t>w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, UComp</a:t>
            </a:r>
            <a:r>
              <a:rPr lang="en-US" i="1" baseline="-25000" smtClean="0"/>
              <a:t>w 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))  =  0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Umax, Tmax, Tmin, Max Float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Unsigned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Two’s complement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Floats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Doubles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23850"/>
            <a:ext cx="7473950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Two’s Complement Addition</a:t>
            </a:r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3533775"/>
            <a:ext cx="7916863" cy="2239963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mtClean="0"/>
              <a:t>TAdd and UAdd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mtClean="0"/>
              <a:t>Signed vs. unsigned addition in C:</a:t>
            </a:r>
          </a:p>
          <a:p>
            <a:pPr lvl="1" eaLnBrk="1" hangingPunct="1">
              <a:buFont typeface="Wingdings" panose="05000000000000000000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mtClean="0">
                <a:latin typeface="Courier New" pitchFamily="49" charset="0"/>
              </a:rPr>
              <a:t>	int s, t, u, v;</a:t>
            </a:r>
          </a:p>
          <a:p>
            <a:pPr lvl="1" eaLnBrk="1" hangingPunct="1">
              <a:buFont typeface="Wingdings" panose="05000000000000000000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mtClean="0">
                <a:latin typeface="Courier New" pitchFamily="49" charset="0"/>
              </a:rPr>
              <a:t>	s = (int) ((unsigned) u + (unsigned) v);</a:t>
            </a:r>
          </a:p>
          <a:p>
            <a:pPr lvl="1" eaLnBrk="1" hangingPunct="1">
              <a:buFont typeface="Wingdings" panose="05000000000000000000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mtClean="0">
                <a:latin typeface="Courier New" pitchFamily="49" charset="0"/>
              </a:rPr>
              <a:t>  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mtClean="0"/>
              <a:t>Will give</a:t>
            </a:r>
            <a:r>
              <a:rPr lang="en-US" smtClean="0">
                <a:latin typeface="Courier New" pitchFamily="49" charset="0"/>
              </a:rPr>
              <a:t> s == t</a:t>
            </a:r>
            <a:endParaRPr lang="en-US" sz="1600" smtClean="0"/>
          </a:p>
        </p:txBody>
      </p:sp>
      <p:grpSp>
        <p:nvGrpSpPr>
          <p:cNvPr id="67588" name="Group 4"/>
          <p:cNvGrpSpPr>
            <a:grpSpLocks/>
          </p:cNvGrpSpPr>
          <p:nvPr/>
        </p:nvGrpSpPr>
        <p:grpSpPr bwMode="auto">
          <a:xfrm>
            <a:off x="4724400" y="1295400"/>
            <a:ext cx="2743200" cy="228600"/>
            <a:chOff x="2976" y="816"/>
            <a:chExt cx="1728" cy="144"/>
          </a:xfrm>
        </p:grpSpPr>
        <p:sp>
          <p:nvSpPr>
            <p:cNvPr id="67625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26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27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28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29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30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31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anose="02070309020205020404" pitchFamily="49" charset="0"/>
                </a:rPr>
                <a:t>• • •</a:t>
              </a:r>
            </a:p>
          </p:txBody>
        </p:sp>
      </p:grpSp>
      <p:grpSp>
        <p:nvGrpSpPr>
          <p:cNvPr id="67589" name="Group 12"/>
          <p:cNvGrpSpPr>
            <a:grpSpLocks/>
          </p:cNvGrpSpPr>
          <p:nvPr/>
        </p:nvGrpSpPr>
        <p:grpSpPr bwMode="auto">
          <a:xfrm>
            <a:off x="4724400" y="1752600"/>
            <a:ext cx="2743200" cy="228600"/>
            <a:chOff x="2976" y="1104"/>
            <a:chExt cx="1728" cy="144"/>
          </a:xfrm>
        </p:grpSpPr>
        <p:sp>
          <p:nvSpPr>
            <p:cNvPr id="67618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19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20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21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22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23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24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anose="02070309020205020404" pitchFamily="49" charset="0"/>
                </a:rPr>
                <a:t>• • •</a:t>
              </a:r>
            </a:p>
          </p:txBody>
        </p:sp>
      </p:grpSp>
      <p:sp>
        <p:nvSpPr>
          <p:cNvPr id="67590" name="Rectangle 20"/>
          <p:cNvSpPr>
            <a:spLocks noChangeArrowheads="1"/>
          </p:cNvSpPr>
          <p:nvPr/>
        </p:nvSpPr>
        <p:spPr bwMode="auto">
          <a:xfrm>
            <a:off x="4114800" y="121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 panose="02020603050405020304" pitchFamily="18" charset="0"/>
              </a:rPr>
              <a:t>u</a:t>
            </a:r>
          </a:p>
        </p:txBody>
      </p:sp>
      <p:sp>
        <p:nvSpPr>
          <p:cNvPr id="67591" name="Rectangle 21"/>
          <p:cNvSpPr>
            <a:spLocks noChangeArrowheads="1"/>
          </p:cNvSpPr>
          <p:nvPr/>
        </p:nvSpPr>
        <p:spPr bwMode="auto">
          <a:xfrm>
            <a:off x="4114800" y="1676400"/>
            <a:ext cx="285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 panose="02020603050405020304" pitchFamily="18" charset="0"/>
              </a:rPr>
              <a:t>v</a:t>
            </a:r>
          </a:p>
        </p:txBody>
      </p:sp>
      <p:sp>
        <p:nvSpPr>
          <p:cNvPr id="67592" name="Line 22"/>
          <p:cNvSpPr>
            <a:spLocks noChangeShapeType="1"/>
          </p:cNvSpPr>
          <p:nvPr/>
        </p:nvSpPr>
        <p:spPr bwMode="auto">
          <a:xfrm>
            <a:off x="3733800" y="20574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Rectangle 23"/>
          <p:cNvSpPr>
            <a:spLocks noChangeArrowheads="1"/>
          </p:cNvSpPr>
          <p:nvPr/>
        </p:nvSpPr>
        <p:spPr bwMode="auto">
          <a:xfrm>
            <a:off x="3733800" y="1676400"/>
            <a:ext cx="32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anose="02070309020205020404" pitchFamily="49" charset="0"/>
              </a:rPr>
              <a:t>+</a:t>
            </a:r>
          </a:p>
        </p:txBody>
      </p:sp>
      <p:grpSp>
        <p:nvGrpSpPr>
          <p:cNvPr id="67594" name="Group 24"/>
          <p:cNvGrpSpPr>
            <a:grpSpLocks/>
          </p:cNvGrpSpPr>
          <p:nvPr/>
        </p:nvGrpSpPr>
        <p:grpSpPr bwMode="auto">
          <a:xfrm>
            <a:off x="4495800" y="2209800"/>
            <a:ext cx="2971800" cy="228600"/>
            <a:chOff x="2832" y="1392"/>
            <a:chExt cx="1872" cy="144"/>
          </a:xfrm>
        </p:grpSpPr>
        <p:grpSp>
          <p:nvGrpSpPr>
            <p:cNvPr id="67609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67611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anose="02070309020205020404" pitchFamily="49" charset="0"/>
                </a:endParaRPr>
              </a:p>
            </p:txBody>
          </p:sp>
          <p:sp>
            <p:nvSpPr>
              <p:cNvPr id="67612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anose="02070309020205020404" pitchFamily="49" charset="0"/>
                </a:endParaRPr>
              </a:p>
            </p:txBody>
          </p:sp>
          <p:sp>
            <p:nvSpPr>
              <p:cNvPr id="67613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anose="02070309020205020404" pitchFamily="49" charset="0"/>
                </a:endParaRPr>
              </a:p>
            </p:txBody>
          </p:sp>
          <p:sp>
            <p:nvSpPr>
              <p:cNvPr id="67614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anose="02070309020205020404" pitchFamily="49" charset="0"/>
                </a:endParaRPr>
              </a:p>
            </p:txBody>
          </p:sp>
          <p:sp>
            <p:nvSpPr>
              <p:cNvPr id="67615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anose="02070309020205020404" pitchFamily="49" charset="0"/>
                </a:endParaRPr>
              </a:p>
            </p:txBody>
          </p:sp>
          <p:sp>
            <p:nvSpPr>
              <p:cNvPr id="67616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anose="02070309020205020404" pitchFamily="49" charset="0"/>
                </a:endParaRPr>
              </a:p>
            </p:txBody>
          </p:sp>
          <p:sp>
            <p:nvSpPr>
              <p:cNvPr id="67617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 b="0">
                    <a:latin typeface="Courier New" panose="02070309020205020404" pitchFamily="49" charset="0"/>
                  </a:rPr>
                  <a:t>• • •</a:t>
                </a:r>
              </a:p>
            </p:txBody>
          </p:sp>
        </p:grpSp>
        <p:sp>
          <p:nvSpPr>
            <p:cNvPr id="67610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</p:grpSp>
      <p:sp>
        <p:nvSpPr>
          <p:cNvPr id="67595" name="Rectangle 34"/>
          <p:cNvSpPr>
            <a:spLocks noChangeArrowheads="1"/>
          </p:cNvSpPr>
          <p:nvPr/>
        </p:nvSpPr>
        <p:spPr bwMode="auto">
          <a:xfrm>
            <a:off x="3733800" y="2133600"/>
            <a:ext cx="6429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Times" panose="02020603050405020304" pitchFamily="18" charset="0"/>
              </a:rPr>
              <a:t>u </a:t>
            </a:r>
            <a:r>
              <a:rPr lang="en-US" altLang="en-US" b="0">
                <a:latin typeface="Times" panose="02020603050405020304" pitchFamily="18" charset="0"/>
              </a:rPr>
              <a:t>+ </a:t>
            </a:r>
            <a:r>
              <a:rPr lang="en-US" altLang="en-US" b="0" i="1">
                <a:latin typeface="Times" panose="02020603050405020304" pitchFamily="18" charset="0"/>
              </a:rPr>
              <a:t>v</a:t>
            </a:r>
          </a:p>
        </p:txBody>
      </p:sp>
      <p:grpSp>
        <p:nvGrpSpPr>
          <p:cNvPr id="67596" name="Group 35"/>
          <p:cNvGrpSpPr>
            <a:grpSpLocks/>
          </p:cNvGrpSpPr>
          <p:nvPr/>
        </p:nvGrpSpPr>
        <p:grpSpPr bwMode="auto">
          <a:xfrm>
            <a:off x="4724400" y="2667000"/>
            <a:ext cx="2743200" cy="228600"/>
            <a:chOff x="2976" y="1392"/>
            <a:chExt cx="1728" cy="144"/>
          </a:xfrm>
        </p:grpSpPr>
        <p:sp>
          <p:nvSpPr>
            <p:cNvPr id="67602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03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04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05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06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07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anose="02070309020205020404" pitchFamily="49" charset="0"/>
              </a:endParaRPr>
            </a:p>
          </p:txBody>
        </p:sp>
        <p:sp>
          <p:nvSpPr>
            <p:cNvPr id="67608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anose="02070309020205020404" pitchFamily="49" charset="0"/>
                </a:rPr>
                <a:t>• • •</a:t>
              </a:r>
            </a:p>
          </p:txBody>
        </p:sp>
      </p:grpSp>
      <p:sp>
        <p:nvSpPr>
          <p:cNvPr id="67597" name="Line 43"/>
          <p:cNvSpPr>
            <a:spLocks noChangeShapeType="1"/>
          </p:cNvSpPr>
          <p:nvPr/>
        </p:nvSpPr>
        <p:spPr bwMode="auto">
          <a:xfrm>
            <a:off x="3733800" y="2514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Text Box 44"/>
          <p:cNvSpPr txBox="1">
            <a:spLocks noChangeArrowheads="1"/>
          </p:cNvSpPr>
          <p:nvPr/>
        </p:nvSpPr>
        <p:spPr bwMode="auto">
          <a:xfrm>
            <a:off x="457200" y="2057400"/>
            <a:ext cx="2159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True Sum: </a:t>
            </a:r>
            <a:r>
              <a:rPr lang="en-US" altLang="en-US" b="0" i="1"/>
              <a:t>w</a:t>
            </a:r>
            <a:r>
              <a:rPr lang="en-US" altLang="en-US" b="0"/>
              <a:t>+1 bits</a:t>
            </a:r>
          </a:p>
        </p:txBody>
      </p:sp>
      <p:sp>
        <p:nvSpPr>
          <p:cNvPr id="67599" name="Text Box 45"/>
          <p:cNvSpPr txBox="1">
            <a:spLocks noChangeArrowheads="1"/>
          </p:cNvSpPr>
          <p:nvPr/>
        </p:nvSpPr>
        <p:spPr bwMode="auto">
          <a:xfrm>
            <a:off x="457200" y="1371600"/>
            <a:ext cx="1898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Operands: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67600" name="Text Box 46"/>
          <p:cNvSpPr txBox="1">
            <a:spLocks noChangeArrowheads="1"/>
          </p:cNvSpPr>
          <p:nvPr/>
        </p:nvSpPr>
        <p:spPr bwMode="auto">
          <a:xfrm>
            <a:off x="457200" y="26670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Discard Carry: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67601" name="Rectangle 47"/>
          <p:cNvSpPr>
            <a:spLocks noChangeArrowheads="1"/>
          </p:cNvSpPr>
          <p:nvPr/>
        </p:nvSpPr>
        <p:spPr bwMode="auto">
          <a:xfrm>
            <a:off x="3048000" y="2667000"/>
            <a:ext cx="1358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Times" panose="02020603050405020304" pitchFamily="18" charset="0"/>
              </a:rPr>
              <a:t>TAdd</a:t>
            </a:r>
            <a:r>
              <a:rPr lang="en-US" altLang="en-US" b="0" i="1" baseline="-25000">
                <a:latin typeface="Times" panose="02020603050405020304" pitchFamily="18" charset="0"/>
              </a:rPr>
              <a:t>w</a:t>
            </a:r>
            <a:r>
              <a:rPr lang="en-US" altLang="en-US" b="0">
                <a:latin typeface="Times" panose="02020603050405020304" pitchFamily="18" charset="0"/>
              </a:rPr>
              <a:t>(</a:t>
            </a:r>
            <a:r>
              <a:rPr lang="en-US" altLang="en-US" b="0" i="1">
                <a:latin typeface="Times" panose="02020603050405020304" pitchFamily="18" charset="0"/>
              </a:rPr>
              <a:t>u</a:t>
            </a:r>
            <a:r>
              <a:rPr lang="en-US" altLang="en-US" b="0">
                <a:latin typeface="Times" panose="02020603050405020304" pitchFamily="18" charset="0"/>
              </a:rPr>
              <a:t> , </a:t>
            </a:r>
            <a:r>
              <a:rPr lang="en-US" altLang="en-US" b="0" i="1">
                <a:latin typeface="Times" panose="02020603050405020304" pitchFamily="18" charset="0"/>
              </a:rPr>
              <a:t>v</a:t>
            </a:r>
            <a:r>
              <a:rPr lang="en-US" altLang="en-US" b="0">
                <a:latin typeface="Times" panose="02020603050405020304" pitchFamily="18" charset="0"/>
              </a:rPr>
              <a:t>)</a:t>
            </a: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6759575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Characterizing TAdd</a:t>
            </a:r>
          </a:p>
        </p:txBody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3309938" cy="5224463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Functionality</a:t>
            </a:r>
          </a:p>
          <a:p>
            <a:pPr lvl="1" eaLnBrk="1" hangingPunct="1">
              <a:defRPr/>
            </a:pPr>
            <a:r>
              <a:rPr lang="en-US" smtClean="0"/>
              <a:t>True sum requires </a:t>
            </a:r>
            <a:r>
              <a:rPr lang="en-US" b="0" i="1" smtClean="0"/>
              <a:t>w</a:t>
            </a:r>
            <a:r>
              <a:rPr lang="en-US" b="0" smtClean="0"/>
              <a:t>+1</a:t>
            </a:r>
            <a:r>
              <a:rPr lang="en-US" smtClean="0"/>
              <a:t> bits</a:t>
            </a:r>
          </a:p>
          <a:p>
            <a:pPr lvl="1" eaLnBrk="1" hangingPunct="1">
              <a:defRPr/>
            </a:pPr>
            <a:r>
              <a:rPr lang="en-US" smtClean="0"/>
              <a:t>Drop off MSB</a:t>
            </a:r>
          </a:p>
          <a:p>
            <a:pPr lvl="1" eaLnBrk="1" hangingPunct="1">
              <a:defRPr/>
            </a:pPr>
            <a:r>
              <a:rPr lang="en-US" smtClean="0"/>
              <a:t>Treat remaining bits as 2’s comp. integer</a:t>
            </a:r>
          </a:p>
        </p:txBody>
      </p:sp>
      <p:grpSp>
        <p:nvGrpSpPr>
          <p:cNvPr id="68612" name="Group 4"/>
          <p:cNvGrpSpPr>
            <a:grpSpLocks/>
          </p:cNvGrpSpPr>
          <p:nvPr/>
        </p:nvGrpSpPr>
        <p:grpSpPr bwMode="auto">
          <a:xfrm>
            <a:off x="4191000" y="1143000"/>
            <a:ext cx="4187825" cy="3411538"/>
            <a:chOff x="2640" y="720"/>
            <a:chExt cx="2638" cy="2149"/>
          </a:xfrm>
        </p:grpSpPr>
        <p:sp>
          <p:nvSpPr>
            <p:cNvPr id="68636" name="Rectangle 5"/>
            <p:cNvSpPr>
              <a:spLocks noChangeArrowheads="1"/>
            </p:cNvSpPr>
            <p:nvPr/>
          </p:nvSpPr>
          <p:spPr bwMode="auto">
            <a:xfrm>
              <a:off x="3176" y="2256"/>
              <a:ext cx="47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–2</a:t>
              </a:r>
              <a:r>
                <a:rPr lang="en-US" altLang="en-US" b="0" i="1" baseline="30000"/>
                <a:t>w </a:t>
              </a:r>
              <a:r>
                <a:rPr lang="en-US" altLang="en-US" b="0" baseline="30000"/>
                <a:t>–1</a:t>
              </a:r>
            </a:p>
          </p:txBody>
        </p:sp>
        <p:sp>
          <p:nvSpPr>
            <p:cNvPr id="68637" name="Rectangle 6"/>
            <p:cNvSpPr>
              <a:spLocks noChangeArrowheads="1"/>
            </p:cNvSpPr>
            <p:nvPr/>
          </p:nvSpPr>
          <p:spPr bwMode="auto">
            <a:xfrm>
              <a:off x="3176" y="2640"/>
              <a:ext cx="34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–2</a:t>
              </a:r>
              <a:r>
                <a:rPr lang="en-US" altLang="en-US" b="0" i="1" baseline="30000"/>
                <a:t>w</a:t>
              </a:r>
            </a:p>
          </p:txBody>
        </p:sp>
        <p:grpSp>
          <p:nvGrpSpPr>
            <p:cNvPr id="68638" name="Group 7"/>
            <p:cNvGrpSpPr>
              <a:grpSpLocks/>
            </p:cNvGrpSpPr>
            <p:nvPr/>
          </p:nvGrpSpPr>
          <p:grpSpPr bwMode="auto">
            <a:xfrm>
              <a:off x="3224" y="960"/>
              <a:ext cx="1297" cy="1838"/>
              <a:chOff x="3263" y="946"/>
              <a:chExt cx="1297" cy="1838"/>
            </a:xfrm>
          </p:grpSpPr>
          <p:sp>
            <p:nvSpPr>
              <p:cNvPr id="68649" name="Line 8"/>
              <p:cNvSpPr>
                <a:spLocks noChangeShapeType="1"/>
              </p:cNvSpPr>
              <p:nvPr/>
            </p:nvSpPr>
            <p:spPr bwMode="auto">
              <a:xfrm>
                <a:off x="3704" y="1064"/>
                <a:ext cx="0" cy="8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50" name="Line 9"/>
              <p:cNvSpPr>
                <a:spLocks noChangeShapeType="1"/>
              </p:cNvSpPr>
              <p:nvPr/>
            </p:nvSpPr>
            <p:spPr bwMode="auto">
              <a:xfrm>
                <a:off x="3664" y="192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51" name="Line 10"/>
              <p:cNvSpPr>
                <a:spLocks noChangeShapeType="1"/>
              </p:cNvSpPr>
              <p:nvPr/>
            </p:nvSpPr>
            <p:spPr bwMode="auto">
              <a:xfrm>
                <a:off x="3664" y="1488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52" name="Line 11"/>
              <p:cNvSpPr>
                <a:spLocks noChangeShapeType="1"/>
              </p:cNvSpPr>
              <p:nvPr/>
            </p:nvSpPr>
            <p:spPr bwMode="auto">
              <a:xfrm>
                <a:off x="3664" y="1056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53" name="Line 12"/>
              <p:cNvSpPr>
                <a:spLocks noChangeShapeType="1"/>
              </p:cNvSpPr>
              <p:nvPr/>
            </p:nvSpPr>
            <p:spPr bwMode="auto">
              <a:xfrm>
                <a:off x="4520" y="1496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54" name="Line 13"/>
              <p:cNvSpPr>
                <a:spLocks noChangeShapeType="1"/>
              </p:cNvSpPr>
              <p:nvPr/>
            </p:nvSpPr>
            <p:spPr bwMode="auto">
              <a:xfrm>
                <a:off x="4480" y="192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55" name="Line 14"/>
              <p:cNvSpPr>
                <a:spLocks noChangeShapeType="1"/>
              </p:cNvSpPr>
              <p:nvPr/>
            </p:nvSpPr>
            <p:spPr bwMode="auto">
              <a:xfrm>
                <a:off x="4480" y="1488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56" name="Line 15"/>
              <p:cNvSpPr>
                <a:spLocks noChangeShapeType="1"/>
              </p:cNvSpPr>
              <p:nvPr/>
            </p:nvSpPr>
            <p:spPr bwMode="auto">
              <a:xfrm>
                <a:off x="3808" y="1632"/>
                <a:ext cx="60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57" name="Freeform 16"/>
              <p:cNvSpPr>
                <a:spLocks/>
              </p:cNvSpPr>
              <p:nvPr/>
            </p:nvSpPr>
            <p:spPr bwMode="auto">
              <a:xfrm>
                <a:off x="3800" y="1296"/>
                <a:ext cx="625" cy="817"/>
              </a:xfrm>
              <a:custGeom>
                <a:avLst/>
                <a:gdLst>
                  <a:gd name="T0" fmla="*/ 0 w 625"/>
                  <a:gd name="T1" fmla="*/ 0 h 817"/>
                  <a:gd name="T2" fmla="*/ 240 w 625"/>
                  <a:gd name="T3" fmla="*/ 0 h 817"/>
                  <a:gd name="T4" fmla="*/ 384 w 625"/>
                  <a:gd name="T5" fmla="*/ 816 h 817"/>
                  <a:gd name="T6" fmla="*/ 624 w 625"/>
                  <a:gd name="T7" fmla="*/ 816 h 8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25"/>
                  <a:gd name="T13" fmla="*/ 0 h 817"/>
                  <a:gd name="T14" fmla="*/ 625 w 625"/>
                  <a:gd name="T15" fmla="*/ 817 h 8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25" h="817">
                    <a:moveTo>
                      <a:pt x="0" y="0"/>
                    </a:moveTo>
                    <a:lnTo>
                      <a:pt x="240" y="0"/>
                    </a:lnTo>
                    <a:lnTo>
                      <a:pt x="384" y="816"/>
                    </a:lnTo>
                    <a:lnTo>
                      <a:pt x="624" y="816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58" name="Rectangle 17"/>
              <p:cNvSpPr>
                <a:spLocks noChangeArrowheads="1"/>
              </p:cNvSpPr>
              <p:nvPr/>
            </p:nvSpPr>
            <p:spPr bwMode="auto">
              <a:xfrm>
                <a:off x="3311" y="1810"/>
                <a:ext cx="194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b="0"/>
                  <a:t>0</a:t>
                </a:r>
              </a:p>
            </p:txBody>
          </p:sp>
          <p:sp>
            <p:nvSpPr>
              <p:cNvPr id="68659" name="Rectangle 18"/>
              <p:cNvSpPr>
                <a:spLocks noChangeArrowheads="1"/>
              </p:cNvSpPr>
              <p:nvPr/>
            </p:nvSpPr>
            <p:spPr bwMode="auto">
              <a:xfrm>
                <a:off x="3311" y="1378"/>
                <a:ext cx="396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b="0"/>
                  <a:t>2</a:t>
                </a:r>
                <a:r>
                  <a:rPr lang="en-US" altLang="en-US" b="0" i="1" baseline="30000"/>
                  <a:t>w </a:t>
                </a:r>
                <a:r>
                  <a:rPr lang="en-US" altLang="en-US" b="0" baseline="30000"/>
                  <a:t>–1</a:t>
                </a:r>
              </a:p>
            </p:txBody>
          </p:sp>
          <p:sp>
            <p:nvSpPr>
              <p:cNvPr id="68660" name="Rectangle 19"/>
              <p:cNvSpPr>
                <a:spLocks noChangeArrowheads="1"/>
              </p:cNvSpPr>
              <p:nvPr/>
            </p:nvSpPr>
            <p:spPr bwMode="auto">
              <a:xfrm>
                <a:off x="3263" y="946"/>
                <a:ext cx="423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 algn="ctr">
                  <a:lnSpc>
                    <a:spcPct val="90000"/>
                  </a:lnSpc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b="0"/>
                  <a:t>2</a:t>
                </a:r>
                <a:r>
                  <a:rPr lang="en-US" altLang="en-US" b="0" i="1" baseline="30000"/>
                  <a:t>w</a:t>
                </a:r>
                <a:r>
                  <a:rPr lang="en-US" altLang="en-US" b="0"/>
                  <a:t>–1</a:t>
                </a:r>
              </a:p>
            </p:txBody>
          </p:sp>
          <p:sp>
            <p:nvSpPr>
              <p:cNvPr id="68661" name="Line 20"/>
              <p:cNvSpPr>
                <a:spLocks noChangeShapeType="1"/>
              </p:cNvSpPr>
              <p:nvPr/>
            </p:nvSpPr>
            <p:spPr bwMode="auto">
              <a:xfrm>
                <a:off x="3704" y="1928"/>
                <a:ext cx="0" cy="8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2" name="Line 21"/>
              <p:cNvSpPr>
                <a:spLocks noChangeShapeType="1"/>
              </p:cNvSpPr>
              <p:nvPr/>
            </p:nvSpPr>
            <p:spPr bwMode="auto">
              <a:xfrm>
                <a:off x="3664" y="2784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3" name="Line 22"/>
              <p:cNvSpPr>
                <a:spLocks noChangeShapeType="1"/>
              </p:cNvSpPr>
              <p:nvPr/>
            </p:nvSpPr>
            <p:spPr bwMode="auto">
              <a:xfrm>
                <a:off x="3664" y="235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4" name="Line 23"/>
              <p:cNvSpPr>
                <a:spLocks noChangeShapeType="1"/>
              </p:cNvSpPr>
              <p:nvPr/>
            </p:nvSpPr>
            <p:spPr bwMode="auto">
              <a:xfrm>
                <a:off x="3664" y="192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5" name="Line 24"/>
              <p:cNvSpPr>
                <a:spLocks noChangeShapeType="1"/>
              </p:cNvSpPr>
              <p:nvPr/>
            </p:nvSpPr>
            <p:spPr bwMode="auto">
              <a:xfrm>
                <a:off x="4520" y="1928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6" name="Line 25"/>
              <p:cNvSpPr>
                <a:spLocks noChangeShapeType="1"/>
              </p:cNvSpPr>
              <p:nvPr/>
            </p:nvSpPr>
            <p:spPr bwMode="auto">
              <a:xfrm>
                <a:off x="4480" y="235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7" name="Line 26"/>
              <p:cNvSpPr>
                <a:spLocks noChangeShapeType="1"/>
              </p:cNvSpPr>
              <p:nvPr/>
            </p:nvSpPr>
            <p:spPr bwMode="auto">
              <a:xfrm>
                <a:off x="4480" y="192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8" name="Line 27"/>
              <p:cNvSpPr>
                <a:spLocks noChangeShapeType="1"/>
              </p:cNvSpPr>
              <p:nvPr/>
            </p:nvSpPr>
            <p:spPr bwMode="auto">
              <a:xfrm>
                <a:off x="3808" y="2208"/>
                <a:ext cx="60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9" name="Freeform 28"/>
              <p:cNvSpPr>
                <a:spLocks/>
              </p:cNvSpPr>
              <p:nvPr/>
            </p:nvSpPr>
            <p:spPr bwMode="auto">
              <a:xfrm>
                <a:off x="3800" y="1776"/>
                <a:ext cx="625" cy="817"/>
              </a:xfrm>
              <a:custGeom>
                <a:avLst/>
                <a:gdLst>
                  <a:gd name="T0" fmla="*/ 0 w 625"/>
                  <a:gd name="T1" fmla="*/ 816 h 817"/>
                  <a:gd name="T2" fmla="*/ 240 w 625"/>
                  <a:gd name="T3" fmla="*/ 816 h 817"/>
                  <a:gd name="T4" fmla="*/ 384 w 625"/>
                  <a:gd name="T5" fmla="*/ 0 h 817"/>
                  <a:gd name="T6" fmla="*/ 624 w 625"/>
                  <a:gd name="T7" fmla="*/ 0 h 8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25"/>
                  <a:gd name="T13" fmla="*/ 0 h 817"/>
                  <a:gd name="T14" fmla="*/ 625 w 625"/>
                  <a:gd name="T15" fmla="*/ 817 h 8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25" h="817">
                    <a:moveTo>
                      <a:pt x="0" y="816"/>
                    </a:moveTo>
                    <a:lnTo>
                      <a:pt x="240" y="816"/>
                    </a:lnTo>
                    <a:lnTo>
                      <a:pt x="384" y="0"/>
                    </a:lnTo>
                    <a:lnTo>
                      <a:pt x="624" y="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8639" name="Rectangle 29"/>
            <p:cNvSpPr>
              <a:spLocks noChangeArrowheads="1"/>
            </p:cNvSpPr>
            <p:nvPr/>
          </p:nvSpPr>
          <p:spPr bwMode="auto">
            <a:xfrm>
              <a:off x="3264" y="720"/>
              <a:ext cx="77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True Sum</a:t>
              </a:r>
            </a:p>
          </p:txBody>
        </p:sp>
        <p:sp>
          <p:nvSpPr>
            <p:cNvPr id="68640" name="Rectangle 30"/>
            <p:cNvSpPr>
              <a:spLocks noChangeArrowheads="1"/>
            </p:cNvSpPr>
            <p:nvPr/>
          </p:nvSpPr>
          <p:spPr bwMode="auto">
            <a:xfrm>
              <a:off x="4320" y="1200"/>
              <a:ext cx="95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/>
                <a:t>TAdd Result</a:t>
              </a:r>
            </a:p>
          </p:txBody>
        </p:sp>
        <p:sp>
          <p:nvSpPr>
            <p:cNvPr id="68641" name="Rectangle 31"/>
            <p:cNvSpPr>
              <a:spLocks noChangeArrowheads="1"/>
            </p:cNvSpPr>
            <p:nvPr/>
          </p:nvSpPr>
          <p:spPr bwMode="auto">
            <a:xfrm>
              <a:off x="2640" y="2669"/>
              <a:ext cx="56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/>
                <a:t>1</a:t>
              </a:r>
              <a:r>
                <a:rPr lang="en-US" altLang="en-US" sz="1400" b="0"/>
                <a:t> 000…0</a:t>
              </a:r>
            </a:p>
          </p:txBody>
        </p:sp>
        <p:sp>
          <p:nvSpPr>
            <p:cNvPr id="68642" name="Rectangle 32"/>
            <p:cNvSpPr>
              <a:spLocks noChangeArrowheads="1"/>
            </p:cNvSpPr>
            <p:nvPr/>
          </p:nvSpPr>
          <p:spPr bwMode="auto">
            <a:xfrm>
              <a:off x="2640" y="2237"/>
              <a:ext cx="56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/>
                <a:t>1</a:t>
              </a:r>
              <a:r>
                <a:rPr lang="en-US" altLang="en-US" sz="1400" b="0"/>
                <a:t> 100…0</a:t>
              </a:r>
            </a:p>
          </p:txBody>
        </p:sp>
        <p:sp>
          <p:nvSpPr>
            <p:cNvPr id="68643" name="Rectangle 33"/>
            <p:cNvSpPr>
              <a:spLocks noChangeArrowheads="1"/>
            </p:cNvSpPr>
            <p:nvPr/>
          </p:nvSpPr>
          <p:spPr bwMode="auto">
            <a:xfrm>
              <a:off x="2640" y="1805"/>
              <a:ext cx="56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/>
                <a:t>0</a:t>
              </a:r>
              <a:r>
                <a:rPr lang="en-US" altLang="en-US" sz="1400" b="0"/>
                <a:t> 000…0</a:t>
              </a:r>
            </a:p>
          </p:txBody>
        </p:sp>
        <p:sp>
          <p:nvSpPr>
            <p:cNvPr id="68644" name="Rectangle 34"/>
            <p:cNvSpPr>
              <a:spLocks noChangeArrowheads="1"/>
            </p:cNvSpPr>
            <p:nvPr/>
          </p:nvSpPr>
          <p:spPr bwMode="auto">
            <a:xfrm>
              <a:off x="2640" y="1373"/>
              <a:ext cx="56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/>
                <a:t>0</a:t>
              </a:r>
              <a:r>
                <a:rPr lang="en-US" altLang="en-US" sz="1400" b="0"/>
                <a:t> 100…0</a:t>
              </a:r>
            </a:p>
          </p:txBody>
        </p:sp>
        <p:sp>
          <p:nvSpPr>
            <p:cNvPr id="68645" name="Rectangle 35"/>
            <p:cNvSpPr>
              <a:spLocks noChangeArrowheads="1"/>
            </p:cNvSpPr>
            <p:nvPr/>
          </p:nvSpPr>
          <p:spPr bwMode="auto">
            <a:xfrm>
              <a:off x="2640" y="941"/>
              <a:ext cx="56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/>
                <a:t>0</a:t>
              </a:r>
              <a:r>
                <a:rPr lang="en-US" altLang="en-US" sz="1400" b="0"/>
                <a:t> 111…1</a:t>
              </a:r>
            </a:p>
          </p:txBody>
        </p:sp>
        <p:sp>
          <p:nvSpPr>
            <p:cNvPr id="68646" name="Rectangle 36"/>
            <p:cNvSpPr>
              <a:spLocks noChangeArrowheads="1"/>
            </p:cNvSpPr>
            <p:nvPr/>
          </p:nvSpPr>
          <p:spPr bwMode="auto">
            <a:xfrm>
              <a:off x="4656" y="2285"/>
              <a:ext cx="47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 b="0"/>
                <a:t>100…0</a:t>
              </a:r>
            </a:p>
          </p:txBody>
        </p:sp>
        <p:sp>
          <p:nvSpPr>
            <p:cNvPr id="68647" name="Rectangle 37"/>
            <p:cNvSpPr>
              <a:spLocks noChangeArrowheads="1"/>
            </p:cNvSpPr>
            <p:nvPr/>
          </p:nvSpPr>
          <p:spPr bwMode="auto">
            <a:xfrm>
              <a:off x="4656" y="1853"/>
              <a:ext cx="47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 b="0"/>
                <a:t>000…0</a:t>
              </a:r>
            </a:p>
          </p:txBody>
        </p:sp>
        <p:sp>
          <p:nvSpPr>
            <p:cNvPr id="68648" name="Rectangle 38"/>
            <p:cNvSpPr>
              <a:spLocks noChangeArrowheads="1"/>
            </p:cNvSpPr>
            <p:nvPr/>
          </p:nvSpPr>
          <p:spPr bwMode="auto">
            <a:xfrm>
              <a:off x="4656" y="1421"/>
              <a:ext cx="47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 b="0"/>
                <a:t>011…1</a:t>
              </a:r>
            </a:p>
          </p:txBody>
        </p:sp>
      </p:grpSp>
      <p:sp>
        <p:nvSpPr>
          <p:cNvPr id="68613" name="Text Box 39"/>
          <p:cNvSpPr txBox="1">
            <a:spLocks noChangeArrowheads="1"/>
          </p:cNvSpPr>
          <p:nvPr/>
        </p:nvSpPr>
        <p:spPr bwMode="auto">
          <a:xfrm>
            <a:off x="5867400" y="1752600"/>
            <a:ext cx="8747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 b="0"/>
              <a:t>PosOver</a:t>
            </a:r>
          </a:p>
        </p:txBody>
      </p:sp>
      <p:sp>
        <p:nvSpPr>
          <p:cNvPr id="68614" name="Text Box 40"/>
          <p:cNvSpPr txBox="1">
            <a:spLocks noChangeArrowheads="1"/>
          </p:cNvSpPr>
          <p:nvPr/>
        </p:nvSpPr>
        <p:spPr bwMode="auto">
          <a:xfrm>
            <a:off x="5943600" y="4191000"/>
            <a:ext cx="8937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 b="0"/>
              <a:t>NegOver</a:t>
            </a:r>
          </a:p>
        </p:txBody>
      </p:sp>
      <p:graphicFrame>
        <p:nvGraphicFramePr>
          <p:cNvPr id="68615" name="Object 41"/>
          <p:cNvGraphicFramePr>
            <a:graphicFrameLocks/>
          </p:cNvGraphicFramePr>
          <p:nvPr/>
        </p:nvGraphicFramePr>
        <p:xfrm>
          <a:off x="3352800" y="4953000"/>
          <a:ext cx="5473700" cy="120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71" name="Equation" r:id="rId3" imgW="6096000" imgH="4064000" progId="Equation.3">
                  <p:embed/>
                </p:oleObj>
              </mc:Choice>
              <mc:Fallback>
                <p:oleObj name="Equation" r:id="rId3" imgW="6096000" imgH="4064000" progId="Equation.3">
                  <p:embed/>
                  <p:pic>
                    <p:nvPicPr>
                      <p:cNvPr id="0" name="Object 41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0396" b="70523"/>
                      <a:stretch>
                        <a:fillRect/>
                      </a:stretch>
                    </p:blipFill>
                    <p:spPr bwMode="auto">
                      <a:xfrm>
                        <a:off x="3352800" y="4953000"/>
                        <a:ext cx="5473700" cy="12017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25400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6" name="Text Box 42"/>
          <p:cNvSpPr txBox="1">
            <a:spLocks noChangeArrowheads="1"/>
          </p:cNvSpPr>
          <p:nvPr/>
        </p:nvSpPr>
        <p:spPr bwMode="auto">
          <a:xfrm>
            <a:off x="7772400" y="4951413"/>
            <a:ext cx="1038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(NegOver)</a:t>
            </a:r>
          </a:p>
        </p:txBody>
      </p:sp>
      <p:sp>
        <p:nvSpPr>
          <p:cNvPr id="68617" name="Text Box 43"/>
          <p:cNvSpPr txBox="1">
            <a:spLocks noChangeArrowheads="1"/>
          </p:cNvSpPr>
          <p:nvPr/>
        </p:nvSpPr>
        <p:spPr bwMode="auto">
          <a:xfrm>
            <a:off x="7848600" y="5713413"/>
            <a:ext cx="1028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(PosOver)</a:t>
            </a:r>
          </a:p>
        </p:txBody>
      </p:sp>
      <p:grpSp>
        <p:nvGrpSpPr>
          <p:cNvPr id="68618" name="Group 44"/>
          <p:cNvGrpSpPr>
            <a:grpSpLocks/>
          </p:cNvGrpSpPr>
          <p:nvPr/>
        </p:nvGrpSpPr>
        <p:grpSpPr bwMode="auto">
          <a:xfrm>
            <a:off x="609600" y="3581400"/>
            <a:ext cx="2246313" cy="2667000"/>
            <a:chOff x="384" y="2016"/>
            <a:chExt cx="1415" cy="1680"/>
          </a:xfrm>
        </p:grpSpPr>
        <p:sp>
          <p:nvSpPr>
            <p:cNvPr id="68619" name="Rectangle 45"/>
            <p:cNvSpPr>
              <a:spLocks noChangeArrowheads="1"/>
            </p:cNvSpPr>
            <p:nvPr/>
          </p:nvSpPr>
          <p:spPr bwMode="auto">
            <a:xfrm>
              <a:off x="720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8620" name="Rectangle 46"/>
            <p:cNvSpPr>
              <a:spLocks noChangeArrowheads="1"/>
            </p:cNvSpPr>
            <p:nvPr/>
          </p:nvSpPr>
          <p:spPr bwMode="auto">
            <a:xfrm>
              <a:off x="1056" y="3312"/>
              <a:ext cx="20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>
                  <a:latin typeface="Courier New" panose="02070309020205020404" pitchFamily="49" charset="0"/>
                </a:rPr>
                <a:t>u</a:t>
              </a:r>
            </a:p>
          </p:txBody>
        </p:sp>
        <p:sp>
          <p:nvSpPr>
            <p:cNvPr id="68621" name="Rectangle 47"/>
            <p:cNvSpPr>
              <a:spLocks noChangeArrowheads="1"/>
            </p:cNvSpPr>
            <p:nvPr/>
          </p:nvSpPr>
          <p:spPr bwMode="auto">
            <a:xfrm>
              <a:off x="384" y="2690"/>
              <a:ext cx="20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>
                  <a:latin typeface="Courier New" panose="02070309020205020404" pitchFamily="49" charset="0"/>
                </a:rPr>
                <a:t>v</a:t>
              </a:r>
            </a:p>
          </p:txBody>
        </p:sp>
        <p:sp>
          <p:nvSpPr>
            <p:cNvPr id="68622" name="Rectangle 48"/>
            <p:cNvSpPr>
              <a:spLocks noChangeArrowheads="1"/>
            </p:cNvSpPr>
            <p:nvPr/>
          </p:nvSpPr>
          <p:spPr bwMode="auto">
            <a:xfrm>
              <a:off x="768" y="3216"/>
              <a:ext cx="3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&lt; 0</a:t>
              </a:r>
            </a:p>
          </p:txBody>
        </p:sp>
        <p:sp>
          <p:nvSpPr>
            <p:cNvPr id="68623" name="Rectangle 49"/>
            <p:cNvSpPr>
              <a:spLocks noChangeArrowheads="1"/>
            </p:cNvSpPr>
            <p:nvPr/>
          </p:nvSpPr>
          <p:spPr bwMode="auto">
            <a:xfrm>
              <a:off x="1200" y="3216"/>
              <a:ext cx="3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&gt; 0</a:t>
              </a:r>
            </a:p>
          </p:txBody>
        </p:sp>
        <p:sp>
          <p:nvSpPr>
            <p:cNvPr id="68624" name="Rectangle 50"/>
            <p:cNvSpPr>
              <a:spLocks noChangeArrowheads="1"/>
            </p:cNvSpPr>
            <p:nvPr/>
          </p:nvSpPr>
          <p:spPr bwMode="auto">
            <a:xfrm>
              <a:off x="384" y="2880"/>
              <a:ext cx="3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&lt; 0</a:t>
              </a:r>
            </a:p>
          </p:txBody>
        </p:sp>
        <p:sp>
          <p:nvSpPr>
            <p:cNvPr id="68625" name="Rectangle 51"/>
            <p:cNvSpPr>
              <a:spLocks noChangeArrowheads="1"/>
            </p:cNvSpPr>
            <p:nvPr/>
          </p:nvSpPr>
          <p:spPr bwMode="auto">
            <a:xfrm>
              <a:off x="384" y="2496"/>
              <a:ext cx="3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&gt; 0</a:t>
              </a:r>
            </a:p>
          </p:txBody>
        </p:sp>
        <p:sp>
          <p:nvSpPr>
            <p:cNvPr id="68626" name="Rectangle 52"/>
            <p:cNvSpPr>
              <a:spLocks noChangeArrowheads="1"/>
            </p:cNvSpPr>
            <p:nvPr/>
          </p:nvSpPr>
          <p:spPr bwMode="auto">
            <a:xfrm>
              <a:off x="480" y="3504"/>
              <a:ext cx="56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 b="0"/>
                <a:t>NegOver</a:t>
              </a:r>
            </a:p>
          </p:txBody>
        </p:sp>
        <p:sp>
          <p:nvSpPr>
            <p:cNvPr id="68627" name="Rectangle 53"/>
            <p:cNvSpPr>
              <a:spLocks noChangeArrowheads="1"/>
            </p:cNvSpPr>
            <p:nvPr/>
          </p:nvSpPr>
          <p:spPr bwMode="auto">
            <a:xfrm>
              <a:off x="1248" y="2016"/>
              <a:ext cx="55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 b="0"/>
                <a:t>PosOver</a:t>
              </a:r>
            </a:p>
          </p:txBody>
        </p:sp>
        <p:sp>
          <p:nvSpPr>
            <p:cNvPr id="68628" name="Rectangle 54"/>
            <p:cNvSpPr>
              <a:spLocks noChangeArrowheads="1"/>
            </p:cNvSpPr>
            <p:nvPr/>
          </p:nvSpPr>
          <p:spPr bwMode="auto">
            <a:xfrm>
              <a:off x="1152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8629" name="Rectangle 55"/>
            <p:cNvSpPr>
              <a:spLocks noChangeArrowheads="1"/>
            </p:cNvSpPr>
            <p:nvPr/>
          </p:nvSpPr>
          <p:spPr bwMode="auto">
            <a:xfrm>
              <a:off x="720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8630" name="Rectangle 56"/>
            <p:cNvSpPr>
              <a:spLocks noChangeArrowheads="1"/>
            </p:cNvSpPr>
            <p:nvPr/>
          </p:nvSpPr>
          <p:spPr bwMode="auto">
            <a:xfrm>
              <a:off x="1152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8631" name="Freeform 57"/>
            <p:cNvSpPr>
              <a:spLocks/>
            </p:cNvSpPr>
            <p:nvPr/>
          </p:nvSpPr>
          <p:spPr bwMode="auto">
            <a:xfrm rot="5400000" flipH="1">
              <a:off x="1176" y="2424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269 w 432"/>
                <a:gd name="T3" fmla="*/ 615 h 384"/>
                <a:gd name="T4" fmla="*/ 269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2" name="Freeform 58"/>
            <p:cNvSpPr>
              <a:spLocks/>
            </p:cNvSpPr>
            <p:nvPr/>
          </p:nvSpPr>
          <p:spPr bwMode="auto">
            <a:xfrm rot="16200000" flipH="1">
              <a:off x="744" y="2808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269 w 432"/>
                <a:gd name="T3" fmla="*/ 615 h 384"/>
                <a:gd name="T4" fmla="*/ 269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3" name="Line 59"/>
            <p:cNvSpPr>
              <a:spLocks noChangeShapeType="1"/>
            </p:cNvSpPr>
            <p:nvPr/>
          </p:nvSpPr>
          <p:spPr bwMode="auto">
            <a:xfrm flipV="1">
              <a:off x="672" y="3072"/>
              <a:ext cx="144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4" name="Line 60"/>
            <p:cNvSpPr>
              <a:spLocks noChangeShapeType="1"/>
            </p:cNvSpPr>
            <p:nvPr/>
          </p:nvSpPr>
          <p:spPr bwMode="auto">
            <a:xfrm flipH="1">
              <a:off x="1440" y="2256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5" name="Rectangle 61"/>
            <p:cNvSpPr>
              <a:spLocks noChangeArrowheads="1"/>
            </p:cNvSpPr>
            <p:nvPr/>
          </p:nvSpPr>
          <p:spPr bwMode="auto">
            <a:xfrm>
              <a:off x="384" y="2160"/>
              <a:ext cx="86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spcBef>
                  <a:spcPct val="30000"/>
                </a:spcBef>
              </a:pPr>
              <a:r>
                <a:rPr lang="en-US" altLang="en-US">
                  <a:solidFill>
                    <a:schemeClr val="tx2"/>
                  </a:solidFill>
                </a:rPr>
                <a:t>TAdd(</a:t>
              </a:r>
              <a:r>
                <a:rPr lang="en-US" altLang="en-US" i="1">
                  <a:solidFill>
                    <a:schemeClr val="tx2"/>
                  </a:solidFill>
                </a:rPr>
                <a:t>u</a:t>
              </a:r>
              <a:r>
                <a:rPr lang="en-US" altLang="en-US">
                  <a:solidFill>
                    <a:schemeClr val="tx2"/>
                  </a:solidFill>
                </a:rPr>
                <a:t> , </a:t>
              </a:r>
              <a:r>
                <a:rPr lang="en-US" altLang="en-US" i="1">
                  <a:solidFill>
                    <a:schemeClr val="tx2"/>
                  </a:solidFill>
                </a:rPr>
                <a:t>v</a:t>
              </a:r>
              <a:r>
                <a:rPr lang="en-US" altLang="en-US">
                  <a:solidFill>
                    <a:schemeClr val="tx2"/>
                  </a:solidFill>
                </a:rPr>
                <a:t>)</a:t>
              </a:r>
            </a:p>
          </p:txBody>
        </p:sp>
      </p:grp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23850"/>
            <a:ext cx="7640638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Detecting 2’s Comp. Overflow</a:t>
            </a:r>
          </a:p>
        </p:txBody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7708900" cy="4687888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/>
              <a:t>Task</a:t>
            </a:r>
          </a:p>
          <a:p>
            <a:pPr lvl="1"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/>
              <a:t>Given</a:t>
            </a:r>
            <a:r>
              <a:rPr lang="en-US" b="0" smtClean="0"/>
              <a:t> </a:t>
            </a:r>
            <a:r>
              <a:rPr lang="en-US" b="0" i="1" smtClean="0"/>
              <a:t>s</a:t>
            </a:r>
            <a:r>
              <a:rPr lang="en-US" b="0" smtClean="0"/>
              <a:t>  =  TAdd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</a:t>
            </a:r>
          </a:p>
          <a:p>
            <a:pPr lvl="1"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/>
              <a:t>Determine if </a:t>
            </a:r>
            <a:r>
              <a:rPr lang="en-US" b="0" i="1" smtClean="0"/>
              <a:t>s   </a:t>
            </a:r>
            <a:r>
              <a:rPr lang="en-US" b="0" smtClean="0"/>
              <a:t>=</a:t>
            </a:r>
            <a:r>
              <a:rPr lang="en-US" b="0" i="1" smtClean="0"/>
              <a:t> </a:t>
            </a:r>
            <a:r>
              <a:rPr lang="en-US" b="0" smtClean="0"/>
              <a:t>Add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</a:t>
            </a:r>
          </a:p>
          <a:p>
            <a:pPr lvl="1"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/>
              <a:t>Example</a:t>
            </a:r>
          </a:p>
          <a:p>
            <a:pPr lvl="1" eaLnBrk="1" hangingPunct="1">
              <a:buFont typeface="Wingdings" panose="05000000000000000000" pitchFamily="2" charset="2"/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>
                <a:latin typeface="Courier New" pitchFamily="49" charset="0"/>
              </a:rPr>
              <a:t>	int s, u, v;</a:t>
            </a:r>
          </a:p>
          <a:p>
            <a:pPr lvl="1" eaLnBrk="1" hangingPunct="1">
              <a:buFont typeface="Wingdings" panose="05000000000000000000" pitchFamily="2" charset="2"/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>
                <a:latin typeface="Courier New" pitchFamily="49" charset="0"/>
              </a:rPr>
              <a:t>	s = u + v;</a:t>
            </a:r>
          </a:p>
          <a:p>
            <a:pPr eaLnBrk="1" hangingPunct="1">
              <a:buFont typeface="Wingdings" pitchFamily="2" charset="2"/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/>
              <a:t>Claim</a:t>
            </a:r>
          </a:p>
          <a:p>
            <a:pPr lvl="1"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/>
              <a:t>Overflow iff either:</a:t>
            </a:r>
          </a:p>
          <a:p>
            <a:pPr lvl="2" eaLnBrk="1" hangingPunct="1">
              <a:buFont typeface="Wingdings" pitchFamily="2" charset="2"/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i="1" smtClean="0"/>
              <a:t>	u</a:t>
            </a:r>
            <a:r>
              <a:rPr lang="en-US" smtClean="0"/>
              <a:t>, </a:t>
            </a:r>
            <a:r>
              <a:rPr lang="en-US" i="1" smtClean="0"/>
              <a:t>v</a:t>
            </a:r>
            <a:r>
              <a:rPr lang="en-US" smtClean="0"/>
              <a:t> &lt; 0, </a:t>
            </a:r>
            <a:r>
              <a:rPr lang="en-US" i="1" smtClean="0"/>
              <a:t>s</a:t>
            </a:r>
            <a:r>
              <a:rPr lang="en-US" smtClean="0"/>
              <a:t> </a:t>
            </a:r>
            <a:r>
              <a:rPr lang="en-US" smtClean="0">
                <a:sym typeface="Symbol" pitchFamily="18" charset="2"/>
              </a:rPr>
              <a:t></a:t>
            </a:r>
            <a:r>
              <a:rPr lang="en-US" smtClean="0"/>
              <a:t> 0	(NegOver)</a:t>
            </a:r>
          </a:p>
          <a:p>
            <a:pPr lvl="2" eaLnBrk="1" hangingPunct="1">
              <a:buFont typeface="Wingdings" pitchFamily="2" charset="2"/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i="1" smtClean="0"/>
              <a:t>	u</a:t>
            </a:r>
            <a:r>
              <a:rPr lang="en-US" smtClean="0"/>
              <a:t>, </a:t>
            </a:r>
            <a:r>
              <a:rPr lang="en-US" i="1" smtClean="0"/>
              <a:t>v</a:t>
            </a:r>
            <a:r>
              <a:rPr lang="en-US" smtClean="0"/>
              <a:t> </a:t>
            </a:r>
            <a:r>
              <a:rPr lang="en-US" smtClean="0">
                <a:sym typeface="Symbol" pitchFamily="18" charset="2"/>
              </a:rPr>
              <a:t></a:t>
            </a:r>
            <a:r>
              <a:rPr lang="en-US" smtClean="0"/>
              <a:t> 0, </a:t>
            </a:r>
            <a:r>
              <a:rPr lang="en-US" i="1" smtClean="0"/>
              <a:t>s</a:t>
            </a:r>
            <a:r>
              <a:rPr lang="en-US" smtClean="0"/>
              <a:t> &lt; 0	(PosOver)</a:t>
            </a:r>
          </a:p>
          <a:p>
            <a:pPr lvl="1" eaLnBrk="1" hangingPunct="1">
              <a:buFont typeface="Wingdings" panose="05000000000000000000" pitchFamily="2" charset="2"/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smtClean="0">
                <a:latin typeface="Courier New" pitchFamily="49" charset="0"/>
              </a:rPr>
              <a:t>	ovf = (u&lt;0 == v&lt;0) &amp;&amp; (u&lt;0 != s&lt;0);</a:t>
            </a:r>
            <a:endParaRPr lang="en-US" smtClean="0"/>
          </a:p>
        </p:txBody>
      </p:sp>
      <p:grpSp>
        <p:nvGrpSpPr>
          <p:cNvPr id="69636" name="Group 4"/>
          <p:cNvGrpSpPr>
            <a:grpSpLocks/>
          </p:cNvGrpSpPr>
          <p:nvPr/>
        </p:nvGrpSpPr>
        <p:grpSpPr bwMode="auto">
          <a:xfrm>
            <a:off x="5257800" y="1371600"/>
            <a:ext cx="2058988" cy="2938463"/>
            <a:chOff x="3311" y="850"/>
            <a:chExt cx="1297" cy="1851"/>
          </a:xfrm>
        </p:grpSpPr>
        <p:sp>
          <p:nvSpPr>
            <p:cNvPr id="69637" name="Line 5"/>
            <p:cNvSpPr>
              <a:spLocks noChangeShapeType="1"/>
            </p:cNvSpPr>
            <p:nvPr/>
          </p:nvSpPr>
          <p:spPr bwMode="auto">
            <a:xfrm>
              <a:off x="3752" y="968"/>
              <a:ext cx="0" cy="8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8" name="Line 6"/>
            <p:cNvSpPr>
              <a:spLocks noChangeShapeType="1"/>
            </p:cNvSpPr>
            <p:nvPr/>
          </p:nvSpPr>
          <p:spPr bwMode="auto">
            <a:xfrm>
              <a:off x="3712" y="1824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9" name="Line 7"/>
            <p:cNvSpPr>
              <a:spLocks noChangeShapeType="1"/>
            </p:cNvSpPr>
            <p:nvPr/>
          </p:nvSpPr>
          <p:spPr bwMode="auto">
            <a:xfrm>
              <a:off x="3712" y="1392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0" name="Line 8"/>
            <p:cNvSpPr>
              <a:spLocks noChangeShapeType="1"/>
            </p:cNvSpPr>
            <p:nvPr/>
          </p:nvSpPr>
          <p:spPr bwMode="auto">
            <a:xfrm>
              <a:off x="3712" y="960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1" name="Line 9"/>
            <p:cNvSpPr>
              <a:spLocks noChangeShapeType="1"/>
            </p:cNvSpPr>
            <p:nvPr/>
          </p:nvSpPr>
          <p:spPr bwMode="auto">
            <a:xfrm>
              <a:off x="4568" y="1400"/>
              <a:ext cx="0" cy="4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2" name="Line 10"/>
            <p:cNvSpPr>
              <a:spLocks noChangeShapeType="1"/>
            </p:cNvSpPr>
            <p:nvPr/>
          </p:nvSpPr>
          <p:spPr bwMode="auto">
            <a:xfrm>
              <a:off x="4528" y="1824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3" name="Line 11"/>
            <p:cNvSpPr>
              <a:spLocks noChangeShapeType="1"/>
            </p:cNvSpPr>
            <p:nvPr/>
          </p:nvSpPr>
          <p:spPr bwMode="auto">
            <a:xfrm>
              <a:off x="4528" y="1392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4" name="Line 12"/>
            <p:cNvSpPr>
              <a:spLocks noChangeShapeType="1"/>
            </p:cNvSpPr>
            <p:nvPr/>
          </p:nvSpPr>
          <p:spPr bwMode="auto">
            <a:xfrm>
              <a:off x="3856" y="1536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5" name="Freeform 13"/>
            <p:cNvSpPr>
              <a:spLocks/>
            </p:cNvSpPr>
            <p:nvPr/>
          </p:nvSpPr>
          <p:spPr bwMode="auto">
            <a:xfrm>
              <a:off x="3848" y="1200"/>
              <a:ext cx="625" cy="817"/>
            </a:xfrm>
            <a:custGeom>
              <a:avLst/>
              <a:gdLst>
                <a:gd name="T0" fmla="*/ 0 w 625"/>
                <a:gd name="T1" fmla="*/ 0 h 817"/>
                <a:gd name="T2" fmla="*/ 240 w 625"/>
                <a:gd name="T3" fmla="*/ 0 h 817"/>
                <a:gd name="T4" fmla="*/ 384 w 625"/>
                <a:gd name="T5" fmla="*/ 816 h 817"/>
                <a:gd name="T6" fmla="*/ 624 w 625"/>
                <a:gd name="T7" fmla="*/ 816 h 8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817"/>
                <a:gd name="T14" fmla="*/ 625 w 625"/>
                <a:gd name="T15" fmla="*/ 817 h 8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817">
                  <a:moveTo>
                    <a:pt x="0" y="0"/>
                  </a:moveTo>
                  <a:lnTo>
                    <a:pt x="240" y="0"/>
                  </a:lnTo>
                  <a:lnTo>
                    <a:pt x="384" y="816"/>
                  </a:lnTo>
                  <a:lnTo>
                    <a:pt x="624" y="81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6" name="Rectangle 14"/>
            <p:cNvSpPr>
              <a:spLocks noChangeArrowheads="1"/>
            </p:cNvSpPr>
            <p:nvPr/>
          </p:nvSpPr>
          <p:spPr bwMode="auto">
            <a:xfrm>
              <a:off x="3359" y="171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0</a:t>
              </a:r>
            </a:p>
          </p:txBody>
        </p:sp>
        <p:sp>
          <p:nvSpPr>
            <p:cNvPr id="69647" name="Rectangle 15"/>
            <p:cNvSpPr>
              <a:spLocks noChangeArrowheads="1"/>
            </p:cNvSpPr>
            <p:nvPr/>
          </p:nvSpPr>
          <p:spPr bwMode="auto">
            <a:xfrm>
              <a:off x="3359" y="1282"/>
              <a:ext cx="39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2</a:t>
              </a:r>
              <a:r>
                <a:rPr lang="en-US" altLang="en-US" b="0" i="1" baseline="30000"/>
                <a:t>w </a:t>
              </a:r>
              <a:r>
                <a:rPr lang="en-US" altLang="en-US" b="0" baseline="30000"/>
                <a:t>–1</a:t>
              </a:r>
            </a:p>
          </p:txBody>
        </p:sp>
        <p:sp>
          <p:nvSpPr>
            <p:cNvPr id="69648" name="Rectangle 16"/>
            <p:cNvSpPr>
              <a:spLocks noChangeArrowheads="1"/>
            </p:cNvSpPr>
            <p:nvPr/>
          </p:nvSpPr>
          <p:spPr bwMode="auto">
            <a:xfrm>
              <a:off x="3311" y="850"/>
              <a:ext cx="42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2</a:t>
              </a:r>
              <a:r>
                <a:rPr lang="en-US" altLang="en-US" b="0" i="1" baseline="30000"/>
                <a:t>w</a:t>
              </a:r>
              <a:r>
                <a:rPr lang="en-US" altLang="en-US" b="0"/>
                <a:t>–1</a:t>
              </a:r>
            </a:p>
          </p:txBody>
        </p:sp>
        <p:sp>
          <p:nvSpPr>
            <p:cNvPr id="69649" name="Line 17"/>
            <p:cNvSpPr>
              <a:spLocks noChangeShapeType="1"/>
            </p:cNvSpPr>
            <p:nvPr/>
          </p:nvSpPr>
          <p:spPr bwMode="auto">
            <a:xfrm>
              <a:off x="3752" y="1832"/>
              <a:ext cx="0" cy="8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0" name="Line 18"/>
            <p:cNvSpPr>
              <a:spLocks noChangeShapeType="1"/>
            </p:cNvSpPr>
            <p:nvPr/>
          </p:nvSpPr>
          <p:spPr bwMode="auto">
            <a:xfrm>
              <a:off x="3712" y="2688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1" name="Line 19"/>
            <p:cNvSpPr>
              <a:spLocks noChangeShapeType="1"/>
            </p:cNvSpPr>
            <p:nvPr/>
          </p:nvSpPr>
          <p:spPr bwMode="auto">
            <a:xfrm>
              <a:off x="3712" y="2256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2" name="Line 20"/>
            <p:cNvSpPr>
              <a:spLocks noChangeShapeType="1"/>
            </p:cNvSpPr>
            <p:nvPr/>
          </p:nvSpPr>
          <p:spPr bwMode="auto">
            <a:xfrm>
              <a:off x="3712" y="1824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3" name="Line 21"/>
            <p:cNvSpPr>
              <a:spLocks noChangeShapeType="1"/>
            </p:cNvSpPr>
            <p:nvPr/>
          </p:nvSpPr>
          <p:spPr bwMode="auto">
            <a:xfrm>
              <a:off x="4568" y="1832"/>
              <a:ext cx="0" cy="4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4" name="Line 22"/>
            <p:cNvSpPr>
              <a:spLocks noChangeShapeType="1"/>
            </p:cNvSpPr>
            <p:nvPr/>
          </p:nvSpPr>
          <p:spPr bwMode="auto">
            <a:xfrm>
              <a:off x="4528" y="2256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5" name="Line 23"/>
            <p:cNvSpPr>
              <a:spLocks noChangeShapeType="1"/>
            </p:cNvSpPr>
            <p:nvPr/>
          </p:nvSpPr>
          <p:spPr bwMode="auto">
            <a:xfrm>
              <a:off x="4528" y="1824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6" name="Line 24"/>
            <p:cNvSpPr>
              <a:spLocks noChangeShapeType="1"/>
            </p:cNvSpPr>
            <p:nvPr/>
          </p:nvSpPr>
          <p:spPr bwMode="auto">
            <a:xfrm>
              <a:off x="3856" y="2112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7" name="Freeform 25"/>
            <p:cNvSpPr>
              <a:spLocks/>
            </p:cNvSpPr>
            <p:nvPr/>
          </p:nvSpPr>
          <p:spPr bwMode="auto">
            <a:xfrm>
              <a:off x="3848" y="1680"/>
              <a:ext cx="625" cy="817"/>
            </a:xfrm>
            <a:custGeom>
              <a:avLst/>
              <a:gdLst>
                <a:gd name="T0" fmla="*/ 0 w 625"/>
                <a:gd name="T1" fmla="*/ 816 h 817"/>
                <a:gd name="T2" fmla="*/ 240 w 625"/>
                <a:gd name="T3" fmla="*/ 816 h 817"/>
                <a:gd name="T4" fmla="*/ 384 w 625"/>
                <a:gd name="T5" fmla="*/ 0 h 817"/>
                <a:gd name="T6" fmla="*/ 624 w 625"/>
                <a:gd name="T7" fmla="*/ 0 h 8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817"/>
                <a:gd name="T14" fmla="*/ 625 w 625"/>
                <a:gd name="T15" fmla="*/ 817 h 8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817">
                  <a:moveTo>
                    <a:pt x="0" y="816"/>
                  </a:moveTo>
                  <a:lnTo>
                    <a:pt x="240" y="816"/>
                  </a:lnTo>
                  <a:lnTo>
                    <a:pt x="384" y="0"/>
                  </a:lnTo>
                  <a:lnTo>
                    <a:pt x="624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8" name="Rectangle 26"/>
            <p:cNvSpPr>
              <a:spLocks noChangeArrowheads="1"/>
            </p:cNvSpPr>
            <p:nvPr/>
          </p:nvSpPr>
          <p:spPr bwMode="auto">
            <a:xfrm>
              <a:off x="3831" y="1023"/>
              <a:ext cx="54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 b="0"/>
                <a:t>PosOver</a:t>
              </a:r>
            </a:p>
          </p:txBody>
        </p:sp>
        <p:sp>
          <p:nvSpPr>
            <p:cNvPr id="69659" name="Rectangle 27"/>
            <p:cNvSpPr>
              <a:spLocks noChangeArrowheads="1"/>
            </p:cNvSpPr>
            <p:nvPr/>
          </p:nvSpPr>
          <p:spPr bwMode="auto">
            <a:xfrm>
              <a:off x="3831" y="2511"/>
              <a:ext cx="561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 algn="ctr">
                <a:lnSpc>
                  <a:spcPct val="90000"/>
                </a:lnSpc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 b="0"/>
                <a:t>NegOver</a:t>
              </a:r>
            </a:p>
          </p:txBody>
        </p:sp>
      </p:grp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237538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Mathematical Properties of TAdd</a:t>
            </a:r>
          </a:p>
        </p:txBody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3348037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Isomorphic Algebra to UAdd</a:t>
            </a:r>
          </a:p>
          <a:p>
            <a:pPr lvl="1" eaLnBrk="1" hangingPunct="1">
              <a:defRPr/>
            </a:pPr>
            <a:r>
              <a:rPr lang="en-US" b="0" smtClean="0"/>
              <a:t>TAdd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 =  U2T(UAdd</a:t>
            </a:r>
            <a:r>
              <a:rPr lang="en-US" b="0" i="1" baseline="-25000" smtClean="0"/>
              <a:t>w</a:t>
            </a:r>
            <a:r>
              <a:rPr lang="en-US" b="0" smtClean="0"/>
              <a:t>(T2U(</a:t>
            </a:r>
            <a:r>
              <a:rPr lang="en-US" b="0" i="1" smtClean="0"/>
              <a:t>u</a:t>
            </a:r>
            <a:r>
              <a:rPr lang="en-US" b="0" smtClean="0"/>
              <a:t> ), T2U(</a:t>
            </a:r>
            <a:r>
              <a:rPr lang="en-US" b="0" i="1" smtClean="0"/>
              <a:t>v</a:t>
            </a:r>
            <a:r>
              <a:rPr lang="en-US" b="0" smtClean="0"/>
              <a:t>)))</a:t>
            </a:r>
          </a:p>
          <a:p>
            <a:pPr lvl="2" eaLnBrk="1" hangingPunct="1">
              <a:defRPr/>
            </a:pPr>
            <a:r>
              <a:rPr lang="en-US" smtClean="0"/>
              <a:t>Since both have identical bit patterns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Two’s Complement Under TAdd Forms a Group</a:t>
            </a:r>
          </a:p>
          <a:p>
            <a:pPr lvl="1" eaLnBrk="1" hangingPunct="1">
              <a:defRPr/>
            </a:pPr>
            <a:r>
              <a:rPr lang="en-US" smtClean="0"/>
              <a:t>Closed, Commutative, Associative, 0 is additive identity</a:t>
            </a:r>
          </a:p>
          <a:p>
            <a:pPr lvl="1" eaLnBrk="1" hangingPunct="1">
              <a:defRPr/>
            </a:pPr>
            <a:r>
              <a:rPr lang="en-US" smtClean="0"/>
              <a:t>Every element has additive inverse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/>
              <a:t>Let 	TComp</a:t>
            </a:r>
            <a:r>
              <a:rPr lang="en-US" i="1" baseline="-25000" smtClean="0"/>
              <a:t>w 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)  =  U2T(UComp</a:t>
            </a:r>
            <a:r>
              <a:rPr lang="en-US" i="1" baseline="-25000" smtClean="0"/>
              <a:t>w</a:t>
            </a:r>
            <a:r>
              <a:rPr lang="en-US" smtClean="0"/>
              <a:t>(T2U(</a:t>
            </a:r>
            <a:r>
              <a:rPr lang="en-US" i="1" smtClean="0"/>
              <a:t>u</a:t>
            </a:r>
            <a:r>
              <a:rPr lang="en-US" smtClean="0"/>
              <a:t> ))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mtClean="0"/>
              <a:t>TAdd</a:t>
            </a:r>
            <a:r>
              <a:rPr lang="en-US" i="1" baseline="-25000" smtClean="0"/>
              <a:t>w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, TComp</a:t>
            </a:r>
            <a:r>
              <a:rPr lang="en-US" i="1" baseline="-25000" smtClean="0"/>
              <a:t>w 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))  =  0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1800" b="0" smtClean="0"/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2590800" y="5105400"/>
          <a:ext cx="360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2" name="Equation" r:id="rId3" imgW="3606800" imgH="622300" progId="Equation.3">
                  <p:embed/>
                </p:oleObj>
              </mc:Choice>
              <mc:Fallback>
                <p:oleObj name="Equation" r:id="rId3" imgW="3606800" imgH="622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105400"/>
                        <a:ext cx="360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477250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Unsigned vs. Signed Multiplication</a:t>
            </a:r>
          </a:p>
        </p:txBody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Unsigned Multiplication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mtClean="0"/>
              <a:t>	</a:t>
            </a:r>
            <a:r>
              <a:rPr lang="en-US" smtClean="0">
                <a:latin typeface="Courier New" pitchFamily="49" charset="0"/>
              </a:rPr>
              <a:t>unsigned ux = (unsigned) x;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	unsigned uy = (unsigned) y;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mtClean="0"/>
              <a:t>	</a:t>
            </a:r>
            <a:r>
              <a:rPr lang="en-US" smtClean="0">
                <a:latin typeface="Courier New" pitchFamily="49" charset="0"/>
              </a:rPr>
              <a:t>unsigned up = ux * uy</a:t>
            </a:r>
          </a:p>
          <a:p>
            <a:pPr lvl="1" eaLnBrk="1" hangingPunct="1">
              <a:defRPr/>
            </a:pPr>
            <a:r>
              <a:rPr lang="en-US" smtClean="0"/>
              <a:t>Truncates product to </a:t>
            </a:r>
            <a:r>
              <a:rPr lang="en-US" i="1" smtClean="0"/>
              <a:t>w</a:t>
            </a:r>
            <a:r>
              <a:rPr lang="en-US" smtClean="0"/>
              <a:t>-bit number </a:t>
            </a:r>
            <a:r>
              <a:rPr lang="en-US" b="0" i="1" smtClean="0"/>
              <a:t>up</a:t>
            </a:r>
            <a:r>
              <a:rPr lang="en-US" i="1" smtClean="0"/>
              <a:t>  </a:t>
            </a:r>
            <a:r>
              <a:rPr lang="en-US" smtClean="0"/>
              <a:t>= </a:t>
            </a:r>
            <a:r>
              <a:rPr lang="en-US" b="0" smtClean="0"/>
              <a:t>UMult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ux</a:t>
            </a:r>
            <a:r>
              <a:rPr lang="en-US" b="0" smtClean="0"/>
              <a:t>, </a:t>
            </a:r>
            <a:r>
              <a:rPr lang="en-US" b="0" i="1" smtClean="0"/>
              <a:t>uy</a:t>
            </a:r>
            <a:r>
              <a:rPr lang="en-US" b="0" smtClean="0"/>
              <a:t>)</a:t>
            </a:r>
            <a:endParaRPr lang="en-US" i="1" smtClean="0"/>
          </a:p>
          <a:p>
            <a:pPr lvl="1" eaLnBrk="1" hangingPunct="1">
              <a:defRPr/>
            </a:pPr>
            <a:r>
              <a:rPr lang="en-US" smtClean="0"/>
              <a:t>Modular arithmetic: </a:t>
            </a:r>
            <a:r>
              <a:rPr lang="en-US" i="1" smtClean="0"/>
              <a:t>up</a:t>
            </a:r>
            <a:r>
              <a:rPr lang="en-US" smtClean="0"/>
              <a:t> = </a:t>
            </a:r>
            <a:r>
              <a:rPr lang="en-US" i="1" smtClean="0"/>
              <a:t>ux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</a:t>
            </a:r>
            <a:r>
              <a:rPr lang="en-US" smtClean="0"/>
              <a:t> </a:t>
            </a:r>
            <a:r>
              <a:rPr lang="en-US" i="1" smtClean="0"/>
              <a:t>uy</a:t>
            </a:r>
            <a:r>
              <a:rPr lang="en-US" smtClean="0"/>
              <a:t>  mod 2</a:t>
            </a:r>
            <a:r>
              <a:rPr lang="en-US" i="1" baseline="30000" smtClean="0"/>
              <a:t>w</a:t>
            </a:r>
            <a:endParaRPr lang="en-US" baseline="300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Two’s Complement Multiplication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	int x, y;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	int p = x * y;</a:t>
            </a:r>
          </a:p>
          <a:p>
            <a:pPr lvl="1" eaLnBrk="1" hangingPunct="1">
              <a:defRPr/>
            </a:pPr>
            <a:r>
              <a:rPr lang="en-US" smtClean="0"/>
              <a:t>Compute exact product of two </a:t>
            </a:r>
            <a:r>
              <a:rPr lang="en-US" i="1" smtClean="0"/>
              <a:t>w</a:t>
            </a:r>
            <a:r>
              <a:rPr lang="en-US" smtClean="0"/>
              <a:t>-bit numbers </a:t>
            </a:r>
            <a:r>
              <a:rPr lang="en-US" i="1" smtClean="0"/>
              <a:t>x</a:t>
            </a:r>
            <a:r>
              <a:rPr lang="en-US" smtClean="0"/>
              <a:t>, </a:t>
            </a:r>
            <a:r>
              <a:rPr lang="en-US" i="1" smtClean="0"/>
              <a:t>y</a:t>
            </a:r>
          </a:p>
          <a:p>
            <a:pPr lvl="1" eaLnBrk="1" hangingPunct="1">
              <a:defRPr/>
            </a:pPr>
            <a:r>
              <a:rPr lang="en-US" smtClean="0"/>
              <a:t>Truncate result to </a:t>
            </a:r>
            <a:r>
              <a:rPr lang="en-US" i="1" smtClean="0"/>
              <a:t>w</a:t>
            </a:r>
            <a:r>
              <a:rPr lang="en-US" smtClean="0"/>
              <a:t>-bit number </a:t>
            </a:r>
            <a:r>
              <a:rPr lang="en-US" b="0" i="1" smtClean="0"/>
              <a:t>p</a:t>
            </a:r>
            <a:r>
              <a:rPr lang="en-US" b="0" smtClean="0"/>
              <a:t>  = TMult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x</a:t>
            </a:r>
            <a:r>
              <a:rPr lang="en-US" b="0" smtClean="0"/>
              <a:t>, </a:t>
            </a:r>
            <a:r>
              <a:rPr lang="en-US" b="0" i="1" smtClean="0"/>
              <a:t>y</a:t>
            </a:r>
            <a:r>
              <a:rPr lang="en-US" b="0" smtClean="0"/>
              <a:t>)</a:t>
            </a:r>
            <a:endParaRPr lang="en-US" i="1" smtClean="0"/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477250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Unsigned vs. Signed Multiplication</a:t>
            </a:r>
          </a:p>
        </p:txBody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Unsigned Multiplication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mtClean="0"/>
              <a:t>	</a:t>
            </a:r>
            <a:r>
              <a:rPr lang="en-US" smtClean="0">
                <a:latin typeface="Courier New" pitchFamily="49" charset="0"/>
              </a:rPr>
              <a:t>unsigned ux = (unsigned) x;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	unsigned uy = (unsigned) y;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mtClean="0"/>
              <a:t>	</a:t>
            </a:r>
            <a:r>
              <a:rPr lang="en-US" smtClean="0">
                <a:latin typeface="Courier New" pitchFamily="49" charset="0"/>
              </a:rPr>
              <a:t>unsigned up = ux * uy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Two’s Complement Multiplication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	int x, y;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	int p = x * y;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Relation</a:t>
            </a:r>
          </a:p>
          <a:p>
            <a:pPr lvl="1" eaLnBrk="1" hangingPunct="1">
              <a:defRPr/>
            </a:pPr>
            <a:r>
              <a:rPr lang="en-US" smtClean="0"/>
              <a:t>Signed multiplication gives same bit-level result as unsigned</a:t>
            </a:r>
          </a:p>
          <a:p>
            <a:pPr lvl="1" eaLnBrk="1" hangingPunct="1">
              <a:defRPr/>
            </a:pPr>
            <a:r>
              <a:rPr lang="en-US" smtClean="0"/>
              <a:t> </a:t>
            </a:r>
            <a:r>
              <a:rPr lang="en-US" smtClean="0">
                <a:latin typeface="Courier New" pitchFamily="49" charset="0"/>
              </a:rPr>
              <a:t>up == (unsigned) p</a:t>
            </a: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755063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Properties of Two’s Comp. Arithmetic</a:t>
            </a:r>
          </a:p>
        </p:txBody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86800" cy="5224463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smtClean="0"/>
              <a:t>Isomorphic Algebras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smtClean="0"/>
              <a:t>Unsigned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smtClean="0"/>
              <a:t>Truncating to </a:t>
            </a:r>
            <a:r>
              <a:rPr lang="en-US" i="1" smtClean="0"/>
              <a:t>w</a:t>
            </a:r>
            <a:r>
              <a:rPr lang="en-US" smtClean="0"/>
              <a:t> bits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smtClean="0"/>
              <a:t>Two’s complement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smtClean="0"/>
              <a:t>Truncating to </a:t>
            </a:r>
            <a:r>
              <a:rPr lang="en-US" i="1" smtClean="0"/>
              <a:t>w</a:t>
            </a:r>
            <a:r>
              <a:rPr lang="en-US" smtClean="0"/>
              <a:t> bits</a:t>
            </a:r>
          </a:p>
          <a:p>
            <a:pPr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smtClean="0"/>
              <a:t>Both Form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smtClean="0"/>
              <a:t>Isomorphic to ring of integers mod </a:t>
            </a:r>
            <a:r>
              <a:rPr lang="en-US" b="0" smtClean="0"/>
              <a:t>2</a:t>
            </a:r>
            <a:r>
              <a:rPr lang="en-US" b="0" i="1" baseline="30000" smtClean="0"/>
              <a:t>w</a:t>
            </a:r>
            <a:endParaRPr lang="en-US" smtClean="0"/>
          </a:p>
          <a:p>
            <a:pPr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smtClean="0"/>
              <a:t>Comparison to Integer Arithmetic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smtClean="0"/>
              <a:t>Both are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smtClean="0"/>
              <a:t>Integers obey ordering properties, e.g.,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smtClean="0"/>
              <a:t>u</a:t>
            </a:r>
            <a:r>
              <a:rPr lang="en-US" smtClean="0"/>
              <a:t> &gt; 0	</a:t>
            </a:r>
            <a:r>
              <a:rPr lang="en-US" smtClean="0">
                <a:sym typeface="Symbol" pitchFamily="18" charset="2"/>
              </a:rPr>
              <a:t></a:t>
            </a:r>
            <a:r>
              <a:rPr lang="en-US" smtClean="0"/>
              <a:t>	</a:t>
            </a:r>
            <a:r>
              <a:rPr lang="en-US" i="1" smtClean="0"/>
              <a:t>u</a:t>
            </a:r>
            <a:r>
              <a:rPr lang="en-US" smtClean="0"/>
              <a:t> + </a:t>
            </a:r>
            <a:r>
              <a:rPr lang="en-US" i="1" smtClean="0"/>
              <a:t>v</a:t>
            </a:r>
            <a:r>
              <a:rPr lang="en-US" smtClean="0"/>
              <a:t> &gt; </a:t>
            </a:r>
            <a:r>
              <a:rPr lang="en-US" i="1" smtClean="0"/>
              <a:t>v</a:t>
            </a:r>
            <a:endParaRPr lang="en-US" smtClean="0"/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smtClean="0"/>
              <a:t>u</a:t>
            </a:r>
            <a:r>
              <a:rPr lang="en-US" smtClean="0"/>
              <a:t> &gt; 0, </a:t>
            </a:r>
            <a:r>
              <a:rPr lang="en-US" i="1" smtClean="0"/>
              <a:t>v</a:t>
            </a:r>
            <a:r>
              <a:rPr lang="en-US" smtClean="0"/>
              <a:t> &gt; 0	</a:t>
            </a:r>
            <a:r>
              <a:rPr lang="en-US" smtClean="0">
                <a:sym typeface="Symbol" pitchFamily="18" charset="2"/>
              </a:rPr>
              <a:t></a:t>
            </a:r>
            <a:r>
              <a:rPr lang="en-US" smtClean="0"/>
              <a:t>	</a:t>
            </a:r>
            <a:r>
              <a:rPr lang="en-US" i="1" smtClean="0"/>
              <a:t>u</a:t>
            </a:r>
            <a:r>
              <a:rPr lang="en-US" smtClean="0"/>
              <a:t> · </a:t>
            </a:r>
            <a:r>
              <a:rPr lang="en-US" i="1" smtClean="0"/>
              <a:t>v</a:t>
            </a:r>
            <a:r>
              <a:rPr lang="en-US" smtClean="0"/>
              <a:t> &gt; 0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smtClean="0"/>
              <a:t>These properties are not obeyed by two’s comp. arithmetic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smtClean="0"/>
              <a:t>TMax</a:t>
            </a:r>
            <a:r>
              <a:rPr lang="en-US" b="0" smtClean="0">
                <a:latin typeface="Courier New" pitchFamily="49" charset="0"/>
              </a:rPr>
              <a:t> + 1	==	</a:t>
            </a:r>
            <a:r>
              <a:rPr lang="en-US" i="1" smtClean="0"/>
              <a:t>TMin</a:t>
            </a:r>
            <a:endParaRPr lang="en-US" b="0" smtClean="0">
              <a:latin typeface="Courier New" pitchFamily="49" charset="0"/>
            </a:endParaRP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b="0" smtClean="0">
                <a:latin typeface="Courier New" pitchFamily="49" charset="0"/>
              </a:rPr>
              <a:t>15213 * 30426	==	-10030	</a:t>
            </a:r>
            <a:r>
              <a:rPr lang="en-US" b="0" smtClean="0"/>
              <a:t>(16-bit words)</a:t>
            </a:r>
            <a:endParaRPr lang="en-US" smtClean="0"/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 Puzzles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307388" cy="5224463"/>
          </a:xfrm>
        </p:spPr>
        <p:txBody>
          <a:bodyPr/>
          <a:lstStyle/>
          <a:p>
            <a:pPr lvl="1" eaLnBrk="1" hangingPunct="1"/>
            <a:r>
              <a:rPr lang="en-US" altLang="en-US" smtClean="0"/>
              <a:t>Taken from old exams</a:t>
            </a:r>
          </a:p>
          <a:p>
            <a:pPr lvl="1" eaLnBrk="1" hangingPunct="1"/>
            <a:r>
              <a:rPr lang="en-US" altLang="en-US" smtClean="0"/>
              <a:t>Assume machine with 32 bit word size, two’s complement integers</a:t>
            </a:r>
          </a:p>
          <a:p>
            <a:pPr lvl="1" eaLnBrk="1" hangingPunct="1"/>
            <a:r>
              <a:rPr lang="en-US" altLang="en-US" smtClean="0"/>
              <a:t>For each of the following C expressions, either:</a:t>
            </a:r>
          </a:p>
          <a:p>
            <a:pPr lvl="2" eaLnBrk="1" hangingPunct="1"/>
            <a:r>
              <a:rPr lang="en-US" altLang="en-US" smtClean="0"/>
              <a:t>Argue that is true for all argument values</a:t>
            </a:r>
          </a:p>
          <a:p>
            <a:pPr lvl="2" eaLnBrk="1" hangingPunct="1"/>
            <a:r>
              <a:rPr lang="en-US" altLang="en-US" smtClean="0"/>
              <a:t>Give example where not true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3429000" y="3048000"/>
            <a:ext cx="5257800" cy="366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 marL="292100" indent="-292100" algn="ctr">
              <a:lnSpc>
                <a:spcPct val="90000"/>
              </a:lnSpc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  <a:buFont typeface="Helvetica" panose="020B0604020202020204" pitchFamily="34" charset="0"/>
              <a:buChar char="•"/>
            </a:pPr>
            <a:r>
              <a:rPr lang="en-US" altLang="en-US">
                <a:latin typeface="Courier New" panose="02070309020205020404" pitchFamily="49" charset="0"/>
              </a:rPr>
              <a:t>x &lt; 0	</a:t>
            </a:r>
            <a:r>
              <a:rPr lang="en-US" altLang="en-US">
                <a:latin typeface="Symbol" panose="05050102010706020507" pitchFamily="18" charset="2"/>
              </a:rPr>
              <a:t></a:t>
            </a:r>
            <a:r>
              <a:rPr lang="en-US" altLang="en-US">
                <a:latin typeface="Courier New" panose="02070309020205020404" pitchFamily="49" charset="0"/>
              </a:rPr>
              <a:t>	((x*2) &lt; 0)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anose="020B0604020202020204" pitchFamily="34" charset="0"/>
              <a:buChar char="•"/>
            </a:pPr>
            <a:r>
              <a:rPr lang="en-US" altLang="en-US">
                <a:latin typeface="Courier New" panose="02070309020205020404" pitchFamily="49" charset="0"/>
              </a:rPr>
              <a:t>ux &gt;=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anose="020B0604020202020204" pitchFamily="34" charset="0"/>
              <a:buChar char="•"/>
            </a:pPr>
            <a:r>
              <a:rPr lang="en-US" altLang="en-US">
                <a:latin typeface="Courier New" panose="02070309020205020404" pitchFamily="49" charset="0"/>
              </a:rPr>
              <a:t>x &amp; 7 == 7	</a:t>
            </a:r>
            <a:r>
              <a:rPr lang="en-US" altLang="en-US">
                <a:latin typeface="Symbol" panose="05050102010706020507" pitchFamily="18" charset="2"/>
              </a:rPr>
              <a:t></a:t>
            </a:r>
            <a:r>
              <a:rPr lang="en-US" altLang="en-US">
                <a:latin typeface="Courier New" panose="02070309020205020404" pitchFamily="49" charset="0"/>
              </a:rPr>
              <a:t>	(x&lt;&lt;30) &lt;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anose="020B0604020202020204" pitchFamily="34" charset="0"/>
              <a:buChar char="•"/>
            </a:pPr>
            <a:r>
              <a:rPr lang="en-US" altLang="en-US">
                <a:latin typeface="Courier New" panose="02070309020205020404" pitchFamily="49" charset="0"/>
              </a:rPr>
              <a:t>ux &gt; -1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anose="020B0604020202020204" pitchFamily="34" charset="0"/>
              <a:buChar char="•"/>
            </a:pPr>
            <a:r>
              <a:rPr lang="en-US" altLang="en-US">
                <a:latin typeface="Courier New" panose="02070309020205020404" pitchFamily="49" charset="0"/>
              </a:rPr>
              <a:t>x &gt; y	</a:t>
            </a:r>
            <a:r>
              <a:rPr lang="en-US" altLang="en-US">
                <a:latin typeface="Symbol" panose="05050102010706020507" pitchFamily="18" charset="2"/>
              </a:rPr>
              <a:t></a:t>
            </a:r>
            <a:r>
              <a:rPr lang="en-US" altLang="en-US">
                <a:latin typeface="Courier New" panose="02070309020205020404" pitchFamily="49" charset="0"/>
              </a:rPr>
              <a:t>	-x &lt; -y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anose="020B0604020202020204" pitchFamily="34" charset="0"/>
              <a:buChar char="•"/>
            </a:pPr>
            <a:r>
              <a:rPr lang="en-US" altLang="en-US">
                <a:latin typeface="Courier New" panose="02070309020205020404" pitchFamily="49" charset="0"/>
              </a:rPr>
              <a:t>x * x &gt;=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anose="020B0604020202020204" pitchFamily="34" charset="0"/>
              <a:buChar char="•"/>
            </a:pPr>
            <a:r>
              <a:rPr lang="en-US" altLang="en-US">
                <a:latin typeface="Courier New" panose="02070309020205020404" pitchFamily="49" charset="0"/>
              </a:rPr>
              <a:t>x &gt; 0 &amp;&amp; y &gt; 0	</a:t>
            </a:r>
            <a:r>
              <a:rPr lang="en-US" altLang="en-US">
                <a:latin typeface="Symbol" panose="05050102010706020507" pitchFamily="18" charset="2"/>
              </a:rPr>
              <a:t></a:t>
            </a:r>
            <a:r>
              <a:rPr lang="en-US" altLang="en-US">
                <a:latin typeface="Courier New" panose="02070309020205020404" pitchFamily="49" charset="0"/>
              </a:rPr>
              <a:t>	x + y &gt;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anose="020B0604020202020204" pitchFamily="34" charset="0"/>
              <a:buChar char="•"/>
            </a:pPr>
            <a:r>
              <a:rPr lang="en-US" altLang="en-US">
                <a:latin typeface="Courier New" panose="02070309020205020404" pitchFamily="49" charset="0"/>
              </a:rPr>
              <a:t>x &gt;= 0	 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-x &lt;=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anose="020B0604020202020204" pitchFamily="34" charset="0"/>
              <a:buChar char="•"/>
            </a:pPr>
            <a:r>
              <a:rPr lang="en-US" altLang="en-US">
                <a:latin typeface="Courier New" panose="02070309020205020404" pitchFamily="49" charset="0"/>
              </a:rPr>
              <a:t>x &lt;= 0	 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-x &gt;= 0</a:t>
            </a:r>
            <a:endParaRPr lang="en-US" altLang="en-US"/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457200" y="4191000"/>
            <a:ext cx="2613025" cy="1627188"/>
          </a:xfrm>
          <a:prstGeom prst="rect">
            <a:avLst/>
          </a:prstGeom>
          <a:solidFill>
            <a:srgbClr val="FFFF99"/>
          </a:solidFill>
          <a:ln w="25400">
            <a:solidFill>
              <a:srgbClr val="CC0000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 algn="ctr">
              <a:lnSpc>
                <a:spcPct val="90000"/>
              </a:lnSpc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int x = foo();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int y = bar();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unsigned ux = x;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unsigned uy = y;</a:t>
            </a: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914400" y="3657600"/>
            <a:ext cx="1501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Initialization</a:t>
            </a:r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23850"/>
            <a:ext cx="6143625" cy="555625"/>
          </a:xfrm>
        </p:spPr>
        <p:txBody>
          <a:bodyPr/>
          <a:lstStyle/>
          <a:p>
            <a:pPr eaLnBrk="1" hangingPunct="1"/>
            <a:r>
              <a:rPr lang="en-US" altLang="en-US" smtClean="0"/>
              <a:t>C Puzzle Answers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4709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7" tIns="44450" rIns="90487" bIns="44450"/>
          <a:lstStyle/>
          <a:p>
            <a:pPr lvl="1" eaLnBrk="1" hangingPunct="1"/>
            <a:r>
              <a:rPr lang="en-US" altLang="en-US" smtClean="0"/>
              <a:t>Assume machine with 32 bit word size, two’s comp. integers</a:t>
            </a:r>
          </a:p>
          <a:p>
            <a:pPr lvl="1" eaLnBrk="1" hangingPunct="1"/>
            <a:r>
              <a:rPr lang="en-US" altLang="en-US" b="0" i="1" smtClean="0"/>
              <a:t>TMin</a:t>
            </a:r>
            <a:r>
              <a:rPr lang="en-US" altLang="en-US" smtClean="0"/>
              <a:t> makes a good counterexample in many cases</a:t>
            </a:r>
          </a:p>
        </p:txBody>
      </p:sp>
      <p:sp>
        <p:nvSpPr>
          <p:cNvPr id="880644" name="Rectangle 4"/>
          <p:cNvSpPr>
            <a:spLocks noChangeArrowheads="1"/>
          </p:cNvSpPr>
          <p:nvPr/>
        </p:nvSpPr>
        <p:spPr bwMode="auto">
          <a:xfrm>
            <a:off x="609600" y="2133600"/>
            <a:ext cx="8001000" cy="366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 marL="292100" indent="-292100" algn="ctr">
              <a:lnSpc>
                <a:spcPct val="90000"/>
              </a:lnSpc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&lt; 0	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((x*2) &lt; 0)	</a:t>
            </a:r>
            <a:r>
              <a:rPr lang="en-US" altLang="en-US"/>
              <a:t>False: 	</a:t>
            </a:r>
            <a:r>
              <a:rPr lang="en-US" altLang="en-US" b="0" i="1"/>
              <a:t>TMin</a:t>
            </a:r>
            <a:endParaRPr lang="en-US" altLang="en-US">
              <a:latin typeface="Courier New" panose="02070309020205020404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ux &gt;= 0			</a:t>
            </a:r>
            <a:r>
              <a:rPr lang="en-US" altLang="en-US"/>
              <a:t>True: 	</a:t>
            </a:r>
            <a:r>
              <a:rPr lang="en-US" altLang="en-US" b="0"/>
              <a:t>0 = </a:t>
            </a:r>
            <a:r>
              <a:rPr lang="en-US" altLang="en-US" b="0" i="1"/>
              <a:t>UMin</a:t>
            </a:r>
            <a:endParaRPr lang="en-US" altLang="en-US">
              <a:latin typeface="Courier New" panose="02070309020205020404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&amp; 7 == 7	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(x&lt;&lt;30) &lt; 0	</a:t>
            </a:r>
            <a:r>
              <a:rPr lang="en-US" altLang="en-US"/>
              <a:t>True:  	</a:t>
            </a:r>
            <a:r>
              <a:rPr lang="en-US" altLang="en-US" b="0" i="1"/>
              <a:t>x</a:t>
            </a:r>
            <a:r>
              <a:rPr lang="en-US" altLang="en-US" b="0" baseline="-25000"/>
              <a:t>1</a:t>
            </a:r>
            <a:r>
              <a:rPr lang="en-US" altLang="en-US" b="0"/>
              <a:t> = 1</a:t>
            </a:r>
            <a:endParaRPr lang="en-US" altLang="en-US">
              <a:latin typeface="Courier New" panose="02070309020205020404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ux &gt; -1			</a:t>
            </a:r>
            <a:r>
              <a:rPr lang="en-US" altLang="en-US"/>
              <a:t>False: 	</a:t>
            </a:r>
            <a:r>
              <a:rPr lang="en-US" altLang="en-US" b="0"/>
              <a:t>0</a:t>
            </a:r>
            <a:endParaRPr lang="en-US" altLang="en-US">
              <a:latin typeface="Courier New" panose="02070309020205020404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&gt; y	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-x &lt; -y	</a:t>
            </a:r>
            <a:r>
              <a:rPr lang="en-US" altLang="en-US"/>
              <a:t>False: 	</a:t>
            </a:r>
            <a:r>
              <a:rPr lang="en-US" altLang="en-US" b="0">
                <a:latin typeface="Courier New" panose="02070309020205020404" pitchFamily="49" charset="0"/>
              </a:rPr>
              <a:t>-1</a:t>
            </a:r>
            <a:r>
              <a:rPr lang="en-US" altLang="en-US" b="0"/>
              <a:t>, </a:t>
            </a:r>
            <a:r>
              <a:rPr lang="en-US" altLang="en-US" b="0" i="1"/>
              <a:t>TMin</a:t>
            </a:r>
            <a:endParaRPr lang="en-US" altLang="en-US">
              <a:latin typeface="Courier New" panose="02070309020205020404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* x &gt;= 0			</a:t>
            </a:r>
            <a:r>
              <a:rPr lang="en-US" altLang="en-US"/>
              <a:t>False: 	</a:t>
            </a:r>
            <a:r>
              <a:rPr lang="en-US" altLang="en-US" b="0">
                <a:latin typeface="Courier New" panose="02070309020205020404" pitchFamily="49" charset="0"/>
              </a:rPr>
              <a:t>30426</a:t>
            </a:r>
            <a:endParaRPr lang="en-US" altLang="en-US">
              <a:latin typeface="Courier New" panose="02070309020205020404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&gt; 0 &amp;&amp; y &gt; 0	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x + y &gt; 0	</a:t>
            </a:r>
            <a:r>
              <a:rPr lang="en-US" altLang="en-US"/>
              <a:t>False: 	</a:t>
            </a:r>
            <a:r>
              <a:rPr lang="en-US" altLang="en-US" b="0" i="1"/>
              <a:t>TMax</a:t>
            </a:r>
            <a:r>
              <a:rPr lang="en-US" altLang="en-US" b="0"/>
              <a:t>, </a:t>
            </a:r>
            <a:r>
              <a:rPr lang="en-US" altLang="en-US" b="0" i="1"/>
              <a:t>TMax</a:t>
            </a:r>
            <a:endParaRPr lang="en-US" altLang="en-US">
              <a:latin typeface="Courier New" panose="02070309020205020404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&gt;= 0	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-x &lt;= 0	</a:t>
            </a:r>
            <a:r>
              <a:rPr lang="en-US" altLang="en-US"/>
              <a:t>True: 	</a:t>
            </a:r>
            <a:r>
              <a:rPr lang="en-US" altLang="en-US" b="0"/>
              <a:t>–</a:t>
            </a:r>
            <a:r>
              <a:rPr lang="en-US" altLang="en-US" b="0" i="1"/>
              <a:t>TMax</a:t>
            </a:r>
            <a:r>
              <a:rPr lang="en-US" altLang="en-US" b="0"/>
              <a:t> &lt; 0</a:t>
            </a:r>
            <a:endParaRPr lang="en-US" altLang="en-US"/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&lt;= 0	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-x &gt;= 0</a:t>
            </a:r>
            <a:r>
              <a:rPr lang="en-US" altLang="en-US"/>
              <a:t>	False: 	</a:t>
            </a:r>
            <a:r>
              <a:rPr lang="en-US" altLang="en-US" b="0" i="1"/>
              <a:t>TMin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609600" y="2133600"/>
            <a:ext cx="8001000" cy="366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 marL="292100" indent="-292100" algn="ctr">
              <a:lnSpc>
                <a:spcPct val="90000"/>
              </a:lnSpc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63800" algn="l"/>
                <a:tab pos="3086100" algn="l"/>
                <a:tab pos="5207000" algn="l"/>
                <a:tab pos="6121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&lt; 0	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((x*2) &lt; 0)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ux &gt;= 0		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&amp; 7 == 7	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(x&lt;&lt;30) &lt; 0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ux &gt; -1		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&gt; y	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-x &lt; -y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* x &gt;= 0		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&gt; 0 &amp;&amp; y &gt; 0	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x + y &gt; 0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&gt;= 0	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-x &lt;= 0	</a:t>
            </a:r>
            <a:endParaRPr lang="en-US" altLang="en-US"/>
          </a:p>
          <a:p>
            <a:pPr algn="l">
              <a:lnSpc>
                <a:spcPct val="100000"/>
              </a:lnSpc>
              <a:spcBef>
                <a:spcPct val="50000"/>
              </a:spcBef>
              <a:buSzPct val="70000"/>
              <a:buFont typeface="Wingdings" panose="05000000000000000000" pitchFamily="2" charset="2"/>
              <a:buChar char="q"/>
            </a:pPr>
            <a:r>
              <a:rPr lang="en-US" altLang="en-US">
                <a:latin typeface="Courier New" panose="02070309020205020404" pitchFamily="49" charset="0"/>
              </a:rPr>
              <a:t>x &lt;= 0	</a:t>
            </a:r>
            <a:r>
              <a:rPr lang="en-US" altLang="en-US">
                <a:latin typeface="Symbol" panose="05050102010706020507" pitchFamily="18" charset="2"/>
              </a:rPr>
              <a:t></a:t>
            </a:r>
            <a:r>
              <a:rPr lang="en-US" altLang="en-US">
                <a:latin typeface="Courier New" panose="02070309020205020404" pitchFamily="49" charset="0"/>
              </a:rPr>
              <a:t>	-x &gt;= 0</a:t>
            </a:r>
            <a:r>
              <a:rPr lang="en-US" altLang="en-US"/>
              <a:t>	</a:t>
            </a:r>
            <a:endParaRPr lang="en-US" altLang="en-US" b="0" i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4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31" name="Rectangle 2"/>
          <p:cNvSpPr>
            <a:spLocks/>
          </p:cNvSpPr>
          <p:nvPr/>
        </p:nvSpPr>
        <p:spPr bwMode="auto">
          <a:xfrm>
            <a:off x="7848600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1143000"/>
          </a:xfrm>
        </p:spPr>
        <p:txBody>
          <a:bodyPr/>
          <a:lstStyle/>
          <a:p>
            <a:pPr marL="119063" indent="-119063"/>
            <a:r>
              <a:rPr lang="en-US" altLang="en-US" sz="3200" smtClean="0"/>
              <a:t>Great Reality #1: </a:t>
            </a:r>
            <a:br>
              <a:rPr lang="en-US" altLang="en-US" sz="3200" smtClean="0"/>
            </a:br>
            <a:r>
              <a:rPr lang="en-US" altLang="en-US" sz="3200" smtClean="0"/>
              <a:t>Ints are not Integers, Floats are not Reals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252538"/>
            <a:ext cx="8307388" cy="5224462"/>
          </a:xfrm>
        </p:spPr>
        <p:txBody>
          <a:bodyPr/>
          <a:lstStyle/>
          <a:p>
            <a:pPr>
              <a:defRPr/>
            </a:pPr>
            <a:r>
              <a:rPr lang="en-US" dirty="0"/>
              <a:t>Example 1: Is x</a:t>
            </a:r>
            <a:r>
              <a:rPr lang="en-US" baseline="32000" dirty="0"/>
              <a:t>2</a:t>
            </a:r>
            <a:r>
              <a:rPr lang="en-US" dirty="0"/>
              <a:t> ≥ 0?</a:t>
            </a:r>
          </a:p>
          <a:p>
            <a:pPr marL="552450" lvl="1">
              <a:spcBef>
                <a:spcPts val="1600"/>
              </a:spcBef>
              <a:defRPr/>
            </a:pPr>
            <a:r>
              <a:rPr lang="en-US" dirty="0"/>
              <a:t>Float’s: Yes!</a:t>
            </a:r>
          </a:p>
          <a:p>
            <a:pPr marL="552450" lvl="1">
              <a:spcBef>
                <a:spcPts val="9600"/>
              </a:spcBef>
              <a:defRPr/>
            </a:pPr>
            <a:r>
              <a:rPr lang="en-US" dirty="0" err="1"/>
              <a:t>Int’s</a:t>
            </a:r>
            <a:r>
              <a:rPr lang="en-US" dirty="0"/>
              <a:t>:</a:t>
            </a:r>
          </a:p>
          <a:p>
            <a:pPr marL="838200" lvl="2">
              <a:defRPr/>
            </a:pPr>
            <a:r>
              <a:rPr lang="en-US" dirty="0">
                <a:ea typeface="Zapf Dingbats" charset="2"/>
                <a:cs typeface="Zapf Dingbats" charset="2"/>
              </a:rPr>
              <a:t> 40000 * 40000  ➙ </a:t>
            </a:r>
            <a:r>
              <a:rPr lang="en-US" dirty="0" smtClean="0">
                <a:ea typeface="Zapf Dingbats" charset="2"/>
                <a:cs typeface="Zapf Dingbats" charset="2"/>
              </a:rPr>
              <a:t>1,600,000,000</a:t>
            </a:r>
            <a:endParaRPr lang="en-US" dirty="0"/>
          </a:p>
          <a:p>
            <a:pPr marL="838200" lvl="2">
              <a:defRPr/>
            </a:pPr>
            <a:r>
              <a:rPr lang="en-US" dirty="0">
                <a:ea typeface="Zapf Dingbats" charset="2"/>
                <a:cs typeface="Zapf Dingbats" charset="2"/>
              </a:rPr>
              <a:t> 50000 * 50000  ➙ ??</a:t>
            </a:r>
            <a:endParaRPr lang="en-US" dirty="0"/>
          </a:p>
          <a:p>
            <a:pPr>
              <a:defRPr/>
            </a:pPr>
            <a:r>
              <a:rPr lang="en-US" dirty="0"/>
              <a:t>Example 2: Is (</a:t>
            </a:r>
            <a:r>
              <a:rPr lang="en-US" dirty="0" err="1"/>
              <a:t>x</a:t>
            </a:r>
            <a:r>
              <a:rPr lang="en-US" dirty="0"/>
              <a:t> + </a:t>
            </a:r>
            <a:r>
              <a:rPr lang="en-US" dirty="0" err="1"/>
              <a:t>y</a:t>
            </a:r>
            <a:r>
              <a:rPr lang="en-US" dirty="0"/>
              <a:t>) + </a:t>
            </a:r>
            <a:r>
              <a:rPr lang="en-US" dirty="0" err="1"/>
              <a:t>z</a:t>
            </a:r>
            <a:r>
              <a:rPr lang="en-US" dirty="0"/>
              <a:t>  =  </a:t>
            </a:r>
            <a:r>
              <a:rPr lang="en-US" dirty="0" err="1"/>
              <a:t>x</a:t>
            </a:r>
            <a:r>
              <a:rPr lang="en-US" dirty="0"/>
              <a:t> + (</a:t>
            </a:r>
            <a:r>
              <a:rPr lang="en-US" dirty="0" err="1"/>
              <a:t>y</a:t>
            </a:r>
            <a:r>
              <a:rPr lang="en-US" dirty="0"/>
              <a:t> + </a:t>
            </a:r>
            <a:r>
              <a:rPr lang="en-US" dirty="0" err="1"/>
              <a:t>z</a:t>
            </a:r>
            <a:r>
              <a:rPr lang="en-US" dirty="0"/>
              <a:t>)?</a:t>
            </a:r>
          </a:p>
          <a:p>
            <a:pPr marL="552450" lvl="1">
              <a:defRPr/>
            </a:pPr>
            <a:r>
              <a:rPr lang="en-US" dirty="0"/>
              <a:t>Unsigned &amp; Signed </a:t>
            </a:r>
            <a:r>
              <a:rPr lang="en-US" dirty="0" err="1"/>
              <a:t>Int’s</a:t>
            </a:r>
            <a:r>
              <a:rPr lang="en-US" dirty="0"/>
              <a:t>: Yes!</a:t>
            </a:r>
          </a:p>
          <a:p>
            <a:pPr marL="552450" lvl="1">
              <a:defRPr/>
            </a:pPr>
            <a:r>
              <a:rPr lang="en-US" dirty="0"/>
              <a:t>Float’s:	</a:t>
            </a:r>
          </a:p>
          <a:p>
            <a:pPr marL="838200" lvl="2">
              <a:defRPr/>
            </a:pPr>
            <a:r>
              <a:rPr lang="en-US" dirty="0"/>
              <a:t> (1e20 + -1e20) + 3.14 --&gt; 3.14</a:t>
            </a:r>
          </a:p>
          <a:p>
            <a:pPr marL="838200" lvl="2">
              <a:defRPr/>
            </a:pPr>
            <a:r>
              <a:rPr lang="en-US" dirty="0"/>
              <a:t> 1e20 + (-1e20 + 3.14) --&gt; ??</a:t>
            </a: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800" y="1900238"/>
            <a:ext cx="5524500" cy="182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Rectangle 6"/>
          <p:cNvSpPr>
            <a:spLocks/>
          </p:cNvSpPr>
          <p:nvPr/>
        </p:nvSpPr>
        <p:spPr bwMode="auto">
          <a:xfrm>
            <a:off x="7342188" y="6578600"/>
            <a:ext cx="17272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Source: xkcd.com/571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555" name="Rectangle 2"/>
          <p:cNvSpPr>
            <a:spLocks/>
          </p:cNvSpPr>
          <p:nvPr/>
        </p:nvSpPr>
        <p:spPr bwMode="auto">
          <a:xfrm>
            <a:off x="7772400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Computer Arithmetic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Does not generate random values</a:t>
            </a:r>
          </a:p>
          <a:p>
            <a:pPr lvl="1">
              <a:defRPr/>
            </a:pPr>
            <a:r>
              <a:rPr lang="en-US" dirty="0" smtClean="0"/>
              <a:t>Arithmetic operations have important mathematical properties</a:t>
            </a:r>
          </a:p>
          <a:p>
            <a:pPr>
              <a:defRPr/>
            </a:pPr>
            <a:r>
              <a:rPr lang="en-US" dirty="0" smtClean="0"/>
              <a:t>Cannot assume all “usual” mathematical properties</a:t>
            </a:r>
          </a:p>
          <a:p>
            <a:pPr lvl="1">
              <a:defRPr/>
            </a:pPr>
            <a:r>
              <a:rPr lang="en-US" dirty="0" smtClean="0"/>
              <a:t>Due to finiteness of representations</a:t>
            </a:r>
          </a:p>
          <a:p>
            <a:pPr lvl="1">
              <a:defRPr/>
            </a:pPr>
            <a:r>
              <a:rPr lang="en-US" dirty="0" smtClean="0"/>
              <a:t>Integer operations satisfy “ring” properties</a:t>
            </a:r>
          </a:p>
          <a:p>
            <a:pPr lvl="2">
              <a:defRPr/>
            </a:pPr>
            <a:r>
              <a:rPr lang="en-US" dirty="0" err="1" smtClean="0"/>
              <a:t>Commutativity</a:t>
            </a:r>
            <a:r>
              <a:rPr lang="en-US" dirty="0" smtClean="0"/>
              <a:t>, </a:t>
            </a:r>
            <a:r>
              <a:rPr lang="en-US" dirty="0" err="1" smtClean="0"/>
              <a:t>associativity</a:t>
            </a:r>
            <a:r>
              <a:rPr lang="en-US" dirty="0" smtClean="0"/>
              <a:t>, </a:t>
            </a:r>
            <a:r>
              <a:rPr lang="en-US" dirty="0" err="1" smtClean="0"/>
              <a:t>distributivity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Floating point operations satisfy “ordering” properties</a:t>
            </a:r>
          </a:p>
          <a:p>
            <a:pPr lvl="2">
              <a:defRPr/>
            </a:pPr>
            <a:r>
              <a:rPr lang="en-US" dirty="0" err="1" smtClean="0"/>
              <a:t>Monotonicity</a:t>
            </a:r>
            <a:r>
              <a:rPr lang="en-US" dirty="0" smtClean="0"/>
              <a:t>, values of signs</a:t>
            </a:r>
          </a:p>
          <a:p>
            <a:pPr>
              <a:defRPr/>
            </a:pPr>
            <a:r>
              <a:rPr lang="en-US" dirty="0" smtClean="0"/>
              <a:t>Observation</a:t>
            </a:r>
          </a:p>
          <a:p>
            <a:pPr lvl="1">
              <a:defRPr/>
            </a:pPr>
            <a:r>
              <a:rPr lang="en-US" dirty="0" smtClean="0"/>
              <a:t>Need to understand which abstractions apply in which contexts</a:t>
            </a:r>
          </a:p>
          <a:p>
            <a:pPr lvl="1">
              <a:defRPr/>
            </a:pPr>
            <a:r>
              <a:rPr lang="en-US" dirty="0" smtClean="0"/>
              <a:t>Important issues for compiler writers and serious application programmers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4579" name="Rectangle 2"/>
          <p:cNvSpPr>
            <a:spLocks/>
          </p:cNvSpPr>
          <p:nvPr/>
        </p:nvSpPr>
        <p:spPr bwMode="auto">
          <a:xfrm>
            <a:off x="7848600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title"/>
          </p:nvPr>
        </p:nvSpPr>
        <p:spPr>
          <a:xfrm>
            <a:off x="404813" y="361950"/>
            <a:ext cx="8716962" cy="781050"/>
          </a:xfrm>
        </p:spPr>
        <p:txBody>
          <a:bodyPr/>
          <a:lstStyle/>
          <a:p>
            <a:r>
              <a:rPr lang="en-US" altLang="en-US" sz="3600" smtClean="0"/>
              <a:t>Great Reality #2: </a:t>
            </a:r>
            <a:br>
              <a:rPr lang="en-US" altLang="en-US" sz="3600" smtClean="0"/>
            </a:br>
            <a:r>
              <a:rPr lang="en-US" altLang="en-US" sz="3600" smtClean="0"/>
              <a:t>You’ve Got to Know Assembly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7388" cy="49958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Chances are, you’ll never write programs in assembly</a:t>
            </a:r>
          </a:p>
          <a:p>
            <a:pPr lvl="1">
              <a:defRPr/>
            </a:pPr>
            <a:r>
              <a:rPr lang="en-US" dirty="0" smtClean="0"/>
              <a:t>Compilers are much better &amp; more patient than you are</a:t>
            </a:r>
          </a:p>
          <a:p>
            <a:pPr>
              <a:defRPr/>
            </a:pPr>
            <a:r>
              <a:rPr lang="en-US" dirty="0" smtClean="0"/>
              <a:t>But: Understanding assembly is key to machine-level execution model</a:t>
            </a:r>
          </a:p>
          <a:p>
            <a:pPr lvl="1">
              <a:defRPr/>
            </a:pPr>
            <a:r>
              <a:rPr lang="en-US" dirty="0" smtClean="0"/>
              <a:t>Behavior of programs in presence of bugs</a:t>
            </a:r>
          </a:p>
          <a:p>
            <a:pPr lvl="2">
              <a:defRPr/>
            </a:pPr>
            <a:r>
              <a:rPr lang="en-US" dirty="0" smtClean="0"/>
              <a:t>High-level language models break down</a:t>
            </a:r>
          </a:p>
          <a:p>
            <a:pPr lvl="1">
              <a:defRPr/>
            </a:pPr>
            <a:r>
              <a:rPr lang="en-US" dirty="0" smtClean="0"/>
              <a:t>Tuning program performance</a:t>
            </a:r>
          </a:p>
          <a:p>
            <a:pPr lvl="2">
              <a:defRPr/>
            </a:pPr>
            <a:r>
              <a:rPr lang="en-US" dirty="0" smtClean="0"/>
              <a:t>Understand optimizations done / not done by the compiler</a:t>
            </a:r>
          </a:p>
          <a:p>
            <a:pPr lvl="2">
              <a:defRPr/>
            </a:pPr>
            <a:r>
              <a:rPr lang="en-US" dirty="0" smtClean="0"/>
              <a:t>Understanding sources of program inefficiency</a:t>
            </a:r>
          </a:p>
          <a:p>
            <a:pPr lvl="1">
              <a:defRPr/>
            </a:pPr>
            <a:r>
              <a:rPr lang="en-US" dirty="0" smtClean="0"/>
              <a:t>Implementing system software</a:t>
            </a:r>
          </a:p>
          <a:p>
            <a:pPr lvl="2">
              <a:defRPr/>
            </a:pPr>
            <a:r>
              <a:rPr lang="en-US" dirty="0" smtClean="0"/>
              <a:t>Compiler has machine code as target</a:t>
            </a:r>
          </a:p>
          <a:p>
            <a:pPr lvl="2">
              <a:defRPr/>
            </a:pPr>
            <a:r>
              <a:rPr lang="en-US" dirty="0" smtClean="0"/>
              <a:t>Operating systems must manage process state</a:t>
            </a:r>
          </a:p>
          <a:p>
            <a:pPr lvl="1">
              <a:defRPr/>
            </a:pPr>
            <a:r>
              <a:rPr lang="en-US" dirty="0" smtClean="0"/>
              <a:t>Creating / fighting malware</a:t>
            </a:r>
          </a:p>
          <a:p>
            <a:pPr lvl="2">
              <a:defRPr/>
            </a:pPr>
            <a:r>
              <a:rPr lang="en-US" dirty="0" smtClean="0"/>
              <a:t>x86 assembly is the language of choice!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7772400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z="3200" smtClean="0"/>
              <a:t>Great Reality #3: Memory Matters</a:t>
            </a:r>
            <a:br>
              <a:rPr lang="en-US" altLang="en-US" sz="3200" smtClean="0"/>
            </a:br>
            <a:r>
              <a:rPr lang="en-US" altLang="en-US" sz="2400" smtClean="0"/>
              <a:t>Random Access Memory Is an Unphysical Abstraction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</p:spPr>
        <p:txBody>
          <a:bodyPr/>
          <a:lstStyle/>
          <a:p>
            <a:pPr marL="838200" lvl="2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Memory is not unbounded</a:t>
            </a:r>
          </a:p>
          <a:p>
            <a:pPr marL="552450" lvl="1">
              <a:defRPr/>
            </a:pPr>
            <a:r>
              <a:rPr lang="en-US" dirty="0" smtClean="0"/>
              <a:t>It must be allocated and managed</a:t>
            </a:r>
          </a:p>
          <a:p>
            <a:pPr marL="552450" lvl="1">
              <a:defRPr/>
            </a:pPr>
            <a:r>
              <a:rPr lang="en-US" dirty="0" smtClean="0"/>
              <a:t>Many applications are memory dominated</a:t>
            </a:r>
          </a:p>
          <a:p>
            <a:pPr>
              <a:defRPr/>
            </a:pPr>
            <a:r>
              <a:rPr lang="en-US" dirty="0" smtClean="0"/>
              <a:t>Memory referencing bugs especially pernicious</a:t>
            </a:r>
          </a:p>
          <a:p>
            <a:pPr marL="552450" lvl="1">
              <a:defRPr/>
            </a:pPr>
            <a:r>
              <a:rPr lang="en-US" dirty="0" smtClean="0"/>
              <a:t>Effects are distant in both time and space</a:t>
            </a:r>
          </a:p>
          <a:p>
            <a:pPr>
              <a:defRPr/>
            </a:pPr>
            <a:r>
              <a:rPr lang="en-US" dirty="0" smtClean="0"/>
              <a:t>Memory performance is not uniform</a:t>
            </a:r>
          </a:p>
          <a:p>
            <a:pPr marL="552450" lvl="1">
              <a:defRPr/>
            </a:pPr>
            <a:r>
              <a:rPr lang="en-US" dirty="0" smtClean="0"/>
              <a:t>Cache and virtual memory effects can greatly affect program performance</a:t>
            </a:r>
          </a:p>
          <a:p>
            <a:pPr marL="552450" lvl="1">
              <a:defRPr/>
            </a:pPr>
            <a:r>
              <a:rPr lang="en-US" dirty="0" smtClean="0"/>
              <a:t>Adapting program to characteristics of memory system can lead to major speed improvements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21845</TotalTime>
  <Pages>35</Pages>
  <Words>2951</Words>
  <Application>Microsoft Office PowerPoint</Application>
  <PresentationFormat>Letter Paper (8.5x11 in)</PresentationFormat>
  <Paragraphs>870</Paragraphs>
  <Slides>58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58</vt:i4>
      </vt:variant>
    </vt:vector>
  </HeadingPairs>
  <TitlesOfParts>
    <vt:vector size="79" baseType="lpstr">
      <vt:lpstr>Arial</vt:lpstr>
      <vt:lpstr>Arial Narrow</vt:lpstr>
      <vt:lpstr>Calibri</vt:lpstr>
      <vt:lpstr>Calibri Bold</vt:lpstr>
      <vt:lpstr>Century Gothic</vt:lpstr>
      <vt:lpstr>Courier New</vt:lpstr>
      <vt:lpstr>Gill Sans</vt:lpstr>
      <vt:lpstr>Helvetica</vt:lpstr>
      <vt:lpstr>Lucida Grande</vt:lpstr>
      <vt:lpstr>Monaco</vt:lpstr>
      <vt:lpstr>Symbol</vt:lpstr>
      <vt:lpstr>Times</vt:lpstr>
      <vt:lpstr>Times New Roman</vt:lpstr>
      <vt:lpstr>Wingdings</vt:lpstr>
      <vt:lpstr>Wingdings 2</vt:lpstr>
      <vt:lpstr>Zapf Dingbats</vt:lpstr>
      <vt:lpstr>ヒラギノ角ゴ ProN W3</vt:lpstr>
      <vt:lpstr>white212</vt:lpstr>
      <vt:lpstr>Custom Design</vt:lpstr>
      <vt:lpstr>Equation</vt:lpstr>
      <vt:lpstr>Document</vt:lpstr>
      <vt:lpstr>Lecture 1 Introduction to Computer Architecture               </vt:lpstr>
      <vt:lpstr>Course Pragmatics</vt:lpstr>
      <vt:lpstr>What is Computer Architecture?</vt:lpstr>
      <vt:lpstr>What and Why for this course</vt:lpstr>
      <vt:lpstr>Umax, Tmax, Tmin, Max Float</vt:lpstr>
      <vt:lpstr>Great Reality #1:  Ints are not Integers, Floats are not Reals</vt:lpstr>
      <vt:lpstr>Computer Arithmetic</vt:lpstr>
      <vt:lpstr>Great Reality #2:  You’ve Got to Know Assembly</vt:lpstr>
      <vt:lpstr>Great Reality #3: Memory Matters Random Access Memory Is an Unphysical Abstraction</vt:lpstr>
      <vt:lpstr>Memory Referencing Bug Example</vt:lpstr>
      <vt:lpstr>Memory Referencing Bug Example</vt:lpstr>
      <vt:lpstr>Memory Referencing Errors</vt:lpstr>
      <vt:lpstr>Great Reality #4: There’s more to performance than asymptotic complexity </vt:lpstr>
      <vt:lpstr>Memory System Performance Example</vt:lpstr>
      <vt:lpstr>Why The Performance Differs</vt:lpstr>
      <vt:lpstr>Great Reality #5: Computers do more than execute programs</vt:lpstr>
      <vt:lpstr>Bits and Bytes</vt:lpstr>
      <vt:lpstr>Byte-Oriented Memory Organization</vt:lpstr>
      <vt:lpstr>Words </vt:lpstr>
      <vt:lpstr>Byte Order</vt:lpstr>
      <vt:lpstr>Reading Byte-Reversed Listings</vt:lpstr>
      <vt:lpstr>Code to Print Byte Representation of Data</vt:lpstr>
      <vt:lpstr>show_bytes Execution Example</vt:lpstr>
      <vt:lpstr>Strings</vt:lpstr>
      <vt:lpstr>Machine-Level Code Representation</vt:lpstr>
      <vt:lpstr>Relations Between Operations</vt:lpstr>
      <vt:lpstr>General Boolean Algebras</vt:lpstr>
      <vt:lpstr>Representing &amp; Manipulating Sets</vt:lpstr>
      <vt:lpstr>Bit-Level Operations in C</vt:lpstr>
      <vt:lpstr>Contrast: Logic Operations in C</vt:lpstr>
      <vt:lpstr>Shift Operations</vt:lpstr>
      <vt:lpstr>XOR</vt:lpstr>
      <vt:lpstr>Encoding Integers</vt:lpstr>
      <vt:lpstr>Encoding Example (Cont.)</vt:lpstr>
      <vt:lpstr>Numeric Ranges</vt:lpstr>
      <vt:lpstr>Values for Different Word Sizes</vt:lpstr>
      <vt:lpstr>Casting Signed to Unsigned</vt:lpstr>
      <vt:lpstr>Relation Between Signed &amp; Unsigned</vt:lpstr>
      <vt:lpstr>Signed vs. Unsigned in C</vt:lpstr>
      <vt:lpstr>Casting Surprises</vt:lpstr>
      <vt:lpstr>Explanation of Casting Surprises</vt:lpstr>
      <vt:lpstr>Sign Extension</vt:lpstr>
      <vt:lpstr>Sign Extension Example</vt:lpstr>
      <vt:lpstr>Justification For Sign Extension</vt:lpstr>
      <vt:lpstr>Why Should I Use Unsigned?</vt:lpstr>
      <vt:lpstr>Negating with Complement &amp; Increment</vt:lpstr>
      <vt:lpstr>Comp. &amp; Incr. Examples</vt:lpstr>
      <vt:lpstr>Unsigned Addition</vt:lpstr>
      <vt:lpstr>Mathematical Properties</vt:lpstr>
      <vt:lpstr>Two’s Complement Addition</vt:lpstr>
      <vt:lpstr>Characterizing TAdd</vt:lpstr>
      <vt:lpstr>Detecting 2’s Comp. Overflow</vt:lpstr>
      <vt:lpstr>Mathematical Properties of TAdd</vt:lpstr>
      <vt:lpstr>Unsigned vs. Signed Multiplication</vt:lpstr>
      <vt:lpstr>Unsigned vs. Signed Multiplication</vt:lpstr>
      <vt:lpstr>Properties of Two’s Comp. Arithmetic</vt:lpstr>
      <vt:lpstr>C Puzzles</vt:lpstr>
      <vt:lpstr>C Puzzle Answers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creator>Manton Matthews</dc:creator>
  <cp:lastModifiedBy>mmm</cp:lastModifiedBy>
  <cp:revision>180</cp:revision>
  <cp:lastPrinted>2017-01-09T22:02:08Z</cp:lastPrinted>
  <dcterms:created xsi:type="dcterms:W3CDTF">1998-08-11T09:19:24Z</dcterms:created>
  <dcterms:modified xsi:type="dcterms:W3CDTF">2018-01-16T01:15:45Z</dcterms:modified>
</cp:coreProperties>
</file>