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610" r:id="rId3"/>
    <p:sldId id="637" r:id="rId4"/>
    <p:sldId id="604" r:id="rId5"/>
    <p:sldId id="476" r:id="rId6"/>
    <p:sldId id="475" r:id="rId7"/>
    <p:sldId id="605" r:id="rId8"/>
    <p:sldId id="606" r:id="rId9"/>
    <p:sldId id="607" r:id="rId10"/>
    <p:sldId id="487" r:id="rId11"/>
    <p:sldId id="481" r:id="rId12"/>
    <p:sldId id="505" r:id="rId13"/>
    <p:sldId id="611" r:id="rId14"/>
    <p:sldId id="638" r:id="rId15"/>
    <p:sldId id="613" r:id="rId16"/>
    <p:sldId id="584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86" r:id="rId27"/>
    <p:sldId id="587" r:id="rId28"/>
    <p:sldId id="588" r:id="rId29"/>
    <p:sldId id="590" r:id="rId30"/>
    <p:sldId id="568" r:id="rId31"/>
    <p:sldId id="614" r:id="rId32"/>
    <p:sldId id="573" r:id="rId33"/>
    <p:sldId id="648" r:id="rId34"/>
    <p:sldId id="580" r:id="rId35"/>
    <p:sldId id="655" r:id="rId36"/>
    <p:sldId id="640" r:id="rId37"/>
    <p:sldId id="616" r:id="rId38"/>
    <p:sldId id="649" r:id="rId39"/>
    <p:sldId id="650" r:id="rId40"/>
    <p:sldId id="617" r:id="rId41"/>
    <p:sldId id="620" r:id="rId42"/>
    <p:sldId id="609" r:id="rId43"/>
    <p:sldId id="634" r:id="rId44"/>
    <p:sldId id="635" r:id="rId45"/>
    <p:sldId id="618" r:id="rId46"/>
    <p:sldId id="651" r:id="rId47"/>
    <p:sldId id="619" r:id="rId48"/>
    <p:sldId id="631" r:id="rId49"/>
    <p:sldId id="632" r:id="rId50"/>
    <p:sldId id="633" r:id="rId51"/>
    <p:sldId id="630" r:id="rId52"/>
    <p:sldId id="628" r:id="rId53"/>
    <p:sldId id="653" r:id="rId54"/>
    <p:sldId id="629" r:id="rId55"/>
    <p:sldId id="654" r:id="rId56"/>
    <p:sldId id="652" r:id="rId57"/>
    <p:sldId id="641" r:id="rId58"/>
    <p:sldId id="642" r:id="rId59"/>
    <p:sldId id="643" r:id="rId60"/>
    <p:sldId id="644" r:id="rId61"/>
    <p:sldId id="645" r:id="rId62"/>
    <p:sldId id="646" r:id="rId63"/>
    <p:sldId id="647" r:id="rId64"/>
    <p:sldId id="615" r:id="rId65"/>
    <p:sldId id="336" r:id="rId66"/>
    <p:sldId id="636" r:id="rId67"/>
    <p:sldId id="624" r:id="rId68"/>
    <p:sldId id="608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OS, JASON" initials="BJ" lastIdx="1" clrIdx="0">
    <p:extLst>
      <p:ext uri="{19B8F6BF-5375-455C-9EA6-DF929625EA0E}">
        <p15:presenceInfo xmlns:p15="http://schemas.microsoft.com/office/powerpoint/2012/main" userId="BAKOS, JA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9933"/>
    <a:srgbClr val="FF7C80"/>
    <a:srgbClr val="CC0000"/>
    <a:srgbClr val="99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89417" autoAdjust="0"/>
  </p:normalViewPr>
  <p:slideViewPr>
    <p:cSldViewPr>
      <p:cViewPr varScale="1">
        <p:scale>
          <a:sx n="98" d="100"/>
          <a:sy n="98" d="100"/>
        </p:scale>
        <p:origin x="1405" y="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%20D.%20Bakos\Desktop\Dropbox\Jason\ua%20talk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C-470C-8AD9-BB4B0BF0C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78624"/>
        <c:axId val="1722774272"/>
      </c:barChart>
      <c:catAx>
        <c:axId val="17227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4272"/>
        <c:crosses val="autoZero"/>
        <c:auto val="1"/>
        <c:lblAlgn val="ctr"/>
        <c:lblOffset val="100"/>
        <c:noMultiLvlLbl val="0"/>
      </c:catAx>
      <c:valAx>
        <c:axId val="172277427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B-4D80-A94B-5B076487F20D}"/>
            </c:ext>
          </c:extLst>
        </c:ser>
        <c:ser>
          <c:idx val="2"/>
          <c:order val="1"/>
          <c:tx>
            <c:strRef>
              <c:f>Sheet1!$G$57</c:f>
              <c:strCache>
                <c:ptCount val="1"/>
                <c:pt idx="0">
                  <c:v>Compute cycles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Sheet1!$G$59:$G$68</c:f>
              <c:numCache>
                <c:formatCode>General</c:formatCode>
                <c:ptCount val="10"/>
                <c:pt idx="0">
                  <c:v>2106936</c:v>
                </c:pt>
                <c:pt idx="1">
                  <c:v>1828958</c:v>
                </c:pt>
                <c:pt idx="2">
                  <c:v>1684803</c:v>
                </c:pt>
                <c:pt idx="3">
                  <c:v>1551327</c:v>
                </c:pt>
                <c:pt idx="4">
                  <c:v>1471052</c:v>
                </c:pt>
                <c:pt idx="5">
                  <c:v>1495759</c:v>
                </c:pt>
                <c:pt idx="6">
                  <c:v>1984855</c:v>
                </c:pt>
                <c:pt idx="7">
                  <c:v>2125456</c:v>
                </c:pt>
                <c:pt idx="8">
                  <c:v>2323605</c:v>
                </c:pt>
                <c:pt idx="9">
                  <c:v>2241750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B-4D80-A94B-5B076487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81888"/>
        <c:axId val="1722785152"/>
      </c:barChart>
      <c:catAx>
        <c:axId val="17227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5152"/>
        <c:crosses val="autoZero"/>
        <c:auto val="1"/>
        <c:lblAlgn val="ctr"/>
        <c:lblOffset val="100"/>
        <c:noMultiLvlLbl val="0"/>
      </c:catAx>
      <c:valAx>
        <c:axId val="172278515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55AA4-29F6-4FC4-8105-30D8DEC96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416DC-E550-4F4F-B772-6651BC35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12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07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</a:t>
            </a:r>
            <a:r>
              <a:rPr lang="en-US" baseline="0" dirty="0"/>
              <a:t> </a:t>
            </a:r>
            <a:r>
              <a:rPr lang="en-US" dirty="0"/>
              <a:t>limitation, branches</a:t>
            </a:r>
            <a:r>
              <a:rPr lang="en-US" baseline="0"/>
              <a:t>, register</a:t>
            </a:r>
            <a:r>
              <a:rPr lang="en-US" baseline="0" dirty="0"/>
              <a:t>, assembly(parallel not happen obviously, lower level than C), 3 cycles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87069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102345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062752"/>
            <a:ext cx="7162800" cy="80576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35783"/>
            <a:ext cx="7391400" cy="609601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7ADB0-9C3B-4E04-8885-0170F6429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129702" y="4471379"/>
            <a:ext cx="2483796" cy="19969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943B4B3-9004-4ECA-8B21-18CB4CA475A9}"/>
              </a:ext>
            </a:extLst>
          </p:cNvPr>
          <p:cNvSpPr txBox="1"/>
          <p:nvPr userDrawn="1"/>
        </p:nvSpPr>
        <p:spPr>
          <a:xfrm>
            <a:off x="-27562" y="6400800"/>
            <a:ext cx="2795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+mn-lt"/>
              </a:rPr>
              <a:t>Heterogeneous and Reconfigurable Computing Group</a:t>
            </a:r>
          </a:p>
        </p:txBody>
      </p:sp>
      <p:pic>
        <p:nvPicPr>
          <p:cNvPr id="22530" name="Picture 2" descr="https://www.sc.edu/about/offices_and_divisions/communications/images/grid_images/logos/academic_logo_square.png">
            <a:extLst>
              <a:ext uri="{FF2B5EF4-FFF2-40B4-BE49-F238E27FC236}">
                <a16:creationId xmlns:a16="http://schemas.microsoft.com/office/drawing/2014/main" id="{9E173E87-A88B-4434-9C36-F803EB5995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7" b="18235"/>
          <a:stretch/>
        </p:blipFill>
        <p:spPr bwMode="auto">
          <a:xfrm>
            <a:off x="2819400" y="4850486"/>
            <a:ext cx="3147356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www.nsf.gov/images/logos/nsf1.jpg">
            <a:extLst>
              <a:ext uri="{FF2B5EF4-FFF2-40B4-BE49-F238E27FC236}">
                <a16:creationId xmlns:a16="http://schemas.microsoft.com/office/drawing/2014/main" id="{8B307CC9-E712-4802-B1C1-CE75FF9E2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07" y="4554925"/>
            <a:ext cx="1077385" cy="10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637989-3775-4A9E-88A5-AF386742E52F}"/>
              </a:ext>
            </a:extLst>
          </p:cNvPr>
          <p:cNvSpPr/>
          <p:nvPr userDrawn="1"/>
        </p:nvSpPr>
        <p:spPr>
          <a:xfrm>
            <a:off x="6629400" y="5274063"/>
            <a:ext cx="202862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>
                <a:latin typeface="+mj-lt"/>
              </a:rPr>
              <a:t>Grant No. 1421059</a:t>
            </a:r>
          </a:p>
        </p:txBody>
      </p:sp>
      <p:pic>
        <p:nvPicPr>
          <p:cNvPr id="22532" name="Picture 4" descr="https://upload.wikimedia.org/wikipedia/commons/thumb/b/ba/TexasInstruments-Logo.svg/2000px-TexasInstruments-Logo.svg.png">
            <a:extLst>
              <a:ext uri="{FF2B5EF4-FFF2-40B4-BE49-F238E27FC236}">
                <a16:creationId xmlns:a16="http://schemas.microsoft.com/office/drawing/2014/main" id="{DBE6E5FD-073B-423A-8F3B-561FE26FA0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98" y="5638800"/>
            <a:ext cx="2971800" cy="10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5F0C09-0918-4E39-AAB1-95BEA99EF3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4F3BC6-65C2-41C0-A5D3-4CBA338696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79792-ADA8-4988-9427-5F67DDE84C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3FC64-1CE0-4522-9233-3645FB0D9D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01FC8-6FFB-4D05-99BA-C7C5496E33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6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0F188-0CCB-4EA1-A0F0-AB4005B987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1D4E56-450D-430A-A112-8EDB46B42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5A4C2-2E7A-4478-8991-FB7AA30553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450A330-2943-4E0E-8DD8-2CA028EB77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4AD11-9418-4390-B2A4-B91454A802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C8913-0D87-486C-9BB4-9B0AAC45B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990033"/>
                </a:solidFill>
              </a:rPr>
              <a:t>			 </a:t>
            </a:r>
            <a:fld id="{3540AB1D-2EE0-42E0-95AB-5637281BD0C4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2841A-22B5-432A-87CF-D9B652CC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76200" y="5822323"/>
            <a:ext cx="1295400" cy="104151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514" y="685800"/>
            <a:ext cx="8839200" cy="2133600"/>
          </a:xfrm>
        </p:spPr>
        <p:txBody>
          <a:bodyPr/>
          <a:lstStyle/>
          <a:p>
            <a:pPr algn="l" eaLnBrk="1" hangingPunct="1"/>
            <a:r>
              <a:rPr lang="en-US" sz="4800"/>
              <a:t>Specialization and Heterogeneity:</a:t>
            </a:r>
            <a:br>
              <a:rPr lang="en-US" sz="4800"/>
            </a:br>
            <a:r>
              <a:rPr lang="en-US">
                <a:solidFill>
                  <a:srgbClr val="FF0000"/>
                </a:solidFill>
              </a:rPr>
              <a:t>The Last Ride on Moore’s Law?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000" y="3200400"/>
            <a:ext cx="8839200" cy="914400"/>
          </a:xfrm>
        </p:spPr>
        <p:txBody>
          <a:bodyPr/>
          <a:lstStyle/>
          <a:p>
            <a:pPr algn="r" eaLnBrk="1" hangingPunct="1"/>
            <a:r>
              <a:rPr lang="en-US" altLang="en-US" sz="3200"/>
              <a:t>Jason </a:t>
            </a:r>
            <a:r>
              <a:rPr lang="en-US" altLang="en-US" sz="3200" dirty="0"/>
              <a:t>D</a:t>
            </a:r>
            <a:r>
              <a:rPr lang="en-US" altLang="en-US" sz="3200"/>
              <a:t>. Bakos</a:t>
            </a:r>
          </a:p>
          <a:p>
            <a:pPr algn="r" eaLnBrk="1" hangingPunct="1"/>
            <a:r>
              <a:rPr lang="en-US" altLang="en-US" sz="2000"/>
              <a:t>Grad assistants:  Rasha Karakchi and Madushan Abeysinghe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218"/>
            <a:ext cx="8229600" cy="792163"/>
          </a:xfrm>
        </p:spPr>
        <p:txBody>
          <a:bodyPr/>
          <a:lstStyle/>
          <a:p>
            <a:r>
              <a:rPr lang="en-US"/>
              <a:t>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10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6" name="Picture 2" descr="http://images.anandtech.com/doci/7355/pLDBDAIaeFFrBEdN.large_575px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71" y="963012"/>
            <a:ext cx="2995750" cy="22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80001" y="3197044"/>
            <a:ext cx="1595504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A6 (2012)</a:t>
            </a:r>
          </a:p>
        </p:txBody>
      </p:sp>
      <p:pic>
        <p:nvPicPr>
          <p:cNvPr id="1026" name="Picture 2" descr="Image result for apple a5 di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0" y="963012"/>
            <a:ext cx="2255162" cy="2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2387" y="3197166"/>
            <a:ext cx="1453397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A5x (2012)</a:t>
            </a:r>
          </a:p>
        </p:txBody>
      </p:sp>
      <p:pic>
        <p:nvPicPr>
          <p:cNvPr id="1028" name="Picture 4" descr="Image result for apple a7 die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26" y="960980"/>
            <a:ext cx="2114040" cy="22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58643" y="3197044"/>
            <a:ext cx="1395487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A7 (2013)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37" y="960980"/>
            <a:ext cx="1836318" cy="22571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28364" y="3187419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A8 (2014)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7379" y="1422230"/>
            <a:ext cx="930661" cy="86358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58458" y="2022175"/>
            <a:ext cx="780511" cy="105859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148644" y="2285814"/>
            <a:ext cx="708415" cy="77545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93368" y="2068004"/>
            <a:ext cx="676449" cy="76653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apple a9 die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31" y="3902285"/>
            <a:ext cx="2056613" cy="25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317181" y="6099308"/>
            <a:ext cx="1430605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A9 (2015)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75307" y="5218777"/>
            <a:ext cx="658693" cy="116018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786" y="3902285"/>
            <a:ext cx="2383853" cy="2511122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7097493" y="6110900"/>
            <a:ext cx="1462122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A10 (2016)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82511" y="4703152"/>
            <a:ext cx="711112" cy="1056981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E25E5-B618-4D4A-A80A-0B10B9F06757}"/>
              </a:ext>
            </a:extLst>
          </p:cNvPr>
          <p:cNvSpPr txBox="1"/>
          <p:nvPr/>
        </p:nvSpPr>
        <p:spPr>
          <a:xfrm>
            <a:off x="7333058" y="4372995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CPU: ~12%</a:t>
            </a:r>
          </a:p>
        </p:txBody>
      </p:sp>
    </p:spTree>
    <p:extLst>
      <p:ext uri="{BB962C8B-B14F-4D97-AF65-F5344CB8AC3E}">
        <p14:creationId xmlns:p14="http://schemas.microsoft.com/office/powerpoint/2010/main" val="15406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857E-A264-4AA0-8FFB-AE2AC1BA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 SoC:  Specialized Processors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DBB38-BA92-4E4E-BADB-F3C4946E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88" y="1371600"/>
            <a:ext cx="8497112" cy="4648200"/>
          </a:xfrm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</a:rPr>
              <a:t>Qualcomm Snapdragon 835 [phone]</a:t>
            </a:r>
          </a:p>
          <a:p>
            <a:pPr marL="857250" lvl="1" indent="-342900"/>
            <a:r>
              <a:rPr lang="en-US" sz="1800"/>
              <a:t>CPU + 6:</a:t>
            </a:r>
          </a:p>
          <a:p>
            <a:pPr marL="857250" lvl="1" indent="0">
              <a:buNone/>
            </a:pPr>
            <a:r>
              <a:rPr lang="en-US" sz="1400"/>
              <a:t>DSP, audio, location services, display and video, camera, and security</a:t>
            </a:r>
          </a:p>
          <a:p>
            <a:r>
              <a:rPr lang="en-US" sz="2000" b="1">
                <a:solidFill>
                  <a:schemeClr val="tx1"/>
                </a:solidFill>
              </a:rPr>
              <a:t>Apple A11 Bionic [phone/tablet]</a:t>
            </a:r>
          </a:p>
          <a:p>
            <a:pPr marL="857250" lvl="1" indent="-342900"/>
            <a:r>
              <a:rPr lang="en-US" sz="1800"/>
              <a:t>CPU + 3:</a:t>
            </a:r>
          </a:p>
          <a:p>
            <a:pPr marL="855663" lvl="1" indent="-342900">
              <a:buFont typeface="+mj-lt"/>
              <a:buAutoNum type="arabicPeriod"/>
            </a:pPr>
            <a:r>
              <a:rPr lang="en-US" sz="1400"/>
              <a:t>Neural engine:  600 teraops/sec (face ID, animoji, other)</a:t>
            </a:r>
          </a:p>
          <a:p>
            <a:pPr marL="855663" lvl="1" indent="-342900">
              <a:buFont typeface="+mj-lt"/>
              <a:buAutoNum type="arabicPeriod"/>
            </a:pPr>
            <a:r>
              <a:rPr lang="en-US" sz="1400"/>
              <a:t>Apple GPU</a:t>
            </a:r>
          </a:p>
          <a:p>
            <a:pPr marL="855663" lvl="1" indent="-342900">
              <a:buFont typeface="+mj-lt"/>
              <a:buAutoNum type="arabicPeriod"/>
            </a:pPr>
            <a:r>
              <a:rPr lang="en-US" sz="1400"/>
              <a:t>Motion coprocessor:  12 million pixels per second for computational photography, 2 million image tiles per second for video analysis, 500 million pixels/second for H265 encoding</a:t>
            </a:r>
          </a:p>
          <a:p>
            <a:r>
              <a:rPr lang="en-US" sz="2000" b="1">
                <a:solidFill>
                  <a:schemeClr val="tx1"/>
                </a:solidFill>
              </a:rPr>
              <a:t>Nvidia Xavier [advanced driver assistance systems]</a:t>
            </a:r>
          </a:p>
          <a:p>
            <a:pPr lvl="1"/>
            <a:r>
              <a:rPr lang="en-US" sz="1800"/>
              <a:t>CPU + 3: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8 Volta GPU cores with support for fp16, int8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Deep Learning Accelerator (DLA)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Programmable Vision Accelerator (PVA):  7-way VLIW processor</a:t>
            </a:r>
          </a:p>
          <a:p>
            <a:pPr marL="855663" lvl="1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7EDBCE7-2A9B-4BA2-A706-6B35EFE63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11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94D2FCA-3CA6-4E7B-BDAF-08506D6B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335786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GPU, Xeon Phi, etc.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Machine Learning: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Google Tensor Processor Unit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DNN inferrence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Specialized scratchpad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256x256x8b MAC unit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Intel Crest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DNN training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32x32x16b MAC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SRAM + HBM2</a:t>
            </a:r>
          </a:p>
          <a:p>
            <a:pPr lvl="1">
              <a:lnSpc>
                <a:spcPct val="90000"/>
              </a:lnSpc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20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6978"/>
            <a:ext cx="8281987" cy="707886"/>
          </a:xfrm>
        </p:spPr>
        <p:txBody>
          <a:bodyPr/>
          <a:lstStyle/>
          <a:p>
            <a:r>
              <a:rPr lang="en-US"/>
              <a:t>HPC/Data Center</a:t>
            </a:r>
            <a:endParaRPr lang="en-AU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5BECFED-A9F3-46EA-9A13-0215FB620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8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6FA3-027F-47A5-95A7-203F45043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r>
              <a:rPr lang="en-US" sz="2000" b="1"/>
              <a:t>Memory wall:  </a:t>
            </a:r>
            <a:r>
              <a:rPr lang="en-US" sz="2000"/>
              <a:t>RAM performance limits CPU utilization</a:t>
            </a:r>
          </a:p>
          <a:p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endParaRPr lang="en-US" sz="2000" b="1"/>
          </a:p>
          <a:p>
            <a:r>
              <a:rPr lang="en-US" sz="2000" b="1"/>
              <a:t>Power wall:  </a:t>
            </a:r>
            <a:r>
              <a:rPr lang="en-US" sz="2000"/>
              <a:t>Power envelope (1-2 W per mm</a:t>
            </a:r>
            <a:r>
              <a:rPr lang="en-US" sz="2000" baseline="30000"/>
              <a:t>2</a:t>
            </a:r>
            <a:r>
              <a:rPr lang="en-US" sz="2000"/>
              <a:t>) limits CPU utilization</a:t>
            </a:r>
          </a:p>
          <a:p>
            <a:endParaRPr lang="en-US" sz="20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6A750-C0FF-4728-9CB2-DA498A4CD59E}"/>
              </a:ext>
            </a:extLst>
          </p:cNvPr>
          <p:cNvSpPr txBox="1">
            <a:spLocks/>
          </p:cNvSpPr>
          <p:nvPr/>
        </p:nvSpPr>
        <p:spPr bwMode="auto">
          <a:xfrm>
            <a:off x="905312" y="3581400"/>
            <a:ext cx="7629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800" kern="0"/>
              <a:t>DSAs “skirt” by </a:t>
            </a:r>
            <a:r>
              <a:rPr lang="en-US" sz="1800" kern="0">
                <a:solidFill>
                  <a:srgbClr val="C00000"/>
                </a:solidFill>
              </a:rPr>
              <a:t>eliminating overheads needed for dynamic ILP and deep memory hierarchy</a:t>
            </a:r>
            <a:endParaRPr lang="en-US" sz="1800" ker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0F4BF-E1A9-46B2-8293-1346529C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Domain-Specific Architectures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0CCFF9-51BA-4199-BF74-303CEFCA1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1EA36-B5A2-45F7-9FC1-3EAA758E7132}"/>
              </a:ext>
            </a:extLst>
          </p:cNvPr>
          <p:cNvSpPr txBox="1">
            <a:spLocks/>
          </p:cNvSpPr>
          <p:nvPr/>
        </p:nvSpPr>
        <p:spPr bwMode="auto">
          <a:xfrm>
            <a:off x="506136" y="4602163"/>
            <a:ext cx="82296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>
                <a:solidFill>
                  <a:schemeClr val="tx1"/>
                </a:solidFill>
              </a:rPr>
              <a:t>DSAs in reconfigurable logic =&gt; allows niche domains</a:t>
            </a:r>
          </a:p>
          <a:p>
            <a:pPr lvl="1"/>
            <a:r>
              <a:rPr lang="en-US" sz="1800" kern="0"/>
              <a:t>Challenges: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kern="0"/>
              <a:t>10X penalty on clock/density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b="1" kern="0"/>
              <a:t>Engineering effort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186C81-82C0-4A85-844F-9B5E6EE52ABF}"/>
              </a:ext>
            </a:extLst>
          </p:cNvPr>
          <p:cNvSpPr txBox="1">
            <a:spLocks/>
          </p:cNvSpPr>
          <p:nvPr/>
        </p:nvSpPr>
        <p:spPr bwMode="auto">
          <a:xfrm>
            <a:off x="914400" y="1811568"/>
            <a:ext cx="7848600" cy="5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800" kern="0"/>
              <a:t>DSAs “skirt” using </a:t>
            </a:r>
            <a:r>
              <a:rPr lang="en-US" sz="1800" kern="0">
                <a:solidFill>
                  <a:srgbClr val="C00000"/>
                </a:solidFill>
              </a:rPr>
              <a:t>customized on-chip memory structures</a:t>
            </a:r>
            <a:endParaRPr lang="en-US" sz="1800" kern="0"/>
          </a:p>
          <a:p>
            <a:pPr lvl="1"/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035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6337-AF8B-4BF6-97D3-DB146598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Effort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37F35-923D-4BFC-843C-4638D99CD680}"/>
              </a:ext>
            </a:extLst>
          </p:cNvPr>
          <p:cNvGrpSpPr/>
          <p:nvPr/>
        </p:nvGrpSpPr>
        <p:grpSpPr>
          <a:xfrm>
            <a:off x="5635557" y="2514600"/>
            <a:ext cx="3051243" cy="2737715"/>
            <a:chOff x="5936304" y="2214871"/>
            <a:chExt cx="3051243" cy="273771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BF6FE55-4B9E-40F4-A365-A85166AF9979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4841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AC5DEF-4F8A-4D42-8A42-FFDEA18246E5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5603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1B9950-EDCD-4FA8-A3B4-D047B9EE68E2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6365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079C2A7-C4B2-4F83-90AE-41186D8A2010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7902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FE6CDE-33AF-48F1-B580-44B5A028EC84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8664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AB6338-CABA-4864-BD03-599EFEE56371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9426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9915EB-53E0-465A-91B5-E8F048F4BA31}"/>
                </a:ext>
              </a:extLst>
            </p:cNvPr>
            <p:cNvCxnSpPr>
              <a:cxnSpLocks/>
            </p:cNvCxnSpPr>
            <p:nvPr/>
          </p:nvCxnSpPr>
          <p:spPr>
            <a:xfrm>
              <a:off x="82239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2DDD7F-200E-447F-BB4F-EF15A559E4A7}"/>
                </a:ext>
              </a:extLst>
            </p:cNvPr>
            <p:cNvCxnSpPr>
              <a:cxnSpLocks/>
            </p:cNvCxnSpPr>
            <p:nvPr/>
          </p:nvCxnSpPr>
          <p:spPr>
            <a:xfrm>
              <a:off x="82985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C826FC-39E6-4C75-ABE8-68916700C203}"/>
                </a:ext>
              </a:extLst>
            </p:cNvPr>
            <p:cNvCxnSpPr>
              <a:cxnSpLocks/>
            </p:cNvCxnSpPr>
            <p:nvPr/>
          </p:nvCxnSpPr>
          <p:spPr>
            <a:xfrm>
              <a:off x="83747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FE56CE-75B5-4F73-AC35-E2FF2063F2AF}"/>
                </a:ext>
              </a:extLst>
            </p:cNvPr>
            <p:cNvCxnSpPr>
              <a:cxnSpLocks/>
            </p:cNvCxnSpPr>
            <p:nvPr/>
          </p:nvCxnSpPr>
          <p:spPr>
            <a:xfrm>
              <a:off x="73857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99F216-80A5-4924-8216-CA751B87E159}"/>
                </a:ext>
              </a:extLst>
            </p:cNvPr>
            <p:cNvCxnSpPr>
              <a:cxnSpLocks/>
            </p:cNvCxnSpPr>
            <p:nvPr/>
          </p:nvCxnSpPr>
          <p:spPr>
            <a:xfrm>
              <a:off x="74603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691F2D-386D-43B6-9012-40A6744C0F2B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2CF8FD-638B-42F5-A14F-63157663BB7F}"/>
                </a:ext>
              </a:extLst>
            </p:cNvPr>
            <p:cNvCxnSpPr>
              <a:cxnSpLocks/>
            </p:cNvCxnSpPr>
            <p:nvPr/>
          </p:nvCxnSpPr>
          <p:spPr>
            <a:xfrm>
              <a:off x="65475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EF8E86-54E1-4800-8771-82671B7297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21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0D2B1BB-55D0-4BAE-B8E7-78886580A883}"/>
                </a:ext>
              </a:extLst>
            </p:cNvPr>
            <p:cNvCxnSpPr>
              <a:cxnSpLocks/>
            </p:cNvCxnSpPr>
            <p:nvPr/>
          </p:nvCxnSpPr>
          <p:spPr>
            <a:xfrm>
              <a:off x="66983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5AC2E39-EDB7-45DF-9BAF-B4195BA11454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1910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B2A053-2A09-4054-BC72-580C02AFD427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2672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DD695F-1A7A-43FD-A23D-F3E46372FC3D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3434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A4EB90-CDC8-4675-B60C-385C497BA613}"/>
                </a:ext>
              </a:extLst>
            </p:cNvPr>
            <p:cNvSpPr txBox="1"/>
            <p:nvPr/>
          </p:nvSpPr>
          <p:spPr>
            <a:xfrm>
              <a:off x="59363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A848A4-D5ED-4134-8107-4D91B9F48A6C}"/>
                </a:ext>
              </a:extLst>
            </p:cNvPr>
            <p:cNvSpPr txBox="1"/>
            <p:nvPr/>
          </p:nvSpPr>
          <p:spPr>
            <a:xfrm>
              <a:off x="67745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23A42-4E2C-47FA-B1A1-EFBC4739126F}"/>
                </a:ext>
              </a:extLst>
            </p:cNvPr>
            <p:cNvSpPr txBox="1"/>
            <p:nvPr/>
          </p:nvSpPr>
          <p:spPr>
            <a:xfrm>
              <a:off x="76127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530944-9F34-4DDA-80D2-20759B3BD509}"/>
                </a:ext>
              </a:extLst>
            </p:cNvPr>
            <p:cNvSpPr txBox="1"/>
            <p:nvPr/>
          </p:nvSpPr>
          <p:spPr>
            <a:xfrm>
              <a:off x="84509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E96225-4566-44B8-A8E7-CB128760FC72}"/>
                </a:ext>
              </a:extLst>
            </p:cNvPr>
            <p:cNvSpPr txBox="1"/>
            <p:nvPr/>
          </p:nvSpPr>
          <p:spPr>
            <a:xfrm>
              <a:off x="59363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A3B863-0E15-44D4-A3C8-3CDBCA45547A}"/>
                </a:ext>
              </a:extLst>
            </p:cNvPr>
            <p:cNvSpPr txBox="1"/>
            <p:nvPr/>
          </p:nvSpPr>
          <p:spPr>
            <a:xfrm>
              <a:off x="67745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3BB03F-7327-49E9-A9B7-70CB3E351367}"/>
                </a:ext>
              </a:extLst>
            </p:cNvPr>
            <p:cNvSpPr txBox="1"/>
            <p:nvPr/>
          </p:nvSpPr>
          <p:spPr>
            <a:xfrm>
              <a:off x="76127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A4A977-AEA4-47D9-9111-EAFE913DB48F}"/>
                </a:ext>
              </a:extLst>
            </p:cNvPr>
            <p:cNvSpPr txBox="1"/>
            <p:nvPr/>
          </p:nvSpPr>
          <p:spPr>
            <a:xfrm>
              <a:off x="84509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292596-12D2-4392-AF18-30B15E200480}"/>
                </a:ext>
              </a:extLst>
            </p:cNvPr>
            <p:cNvSpPr txBox="1"/>
            <p:nvPr/>
          </p:nvSpPr>
          <p:spPr>
            <a:xfrm>
              <a:off x="59363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F960D-EE53-4B43-A3EE-FAF2AC5E54D3}"/>
                </a:ext>
              </a:extLst>
            </p:cNvPr>
            <p:cNvSpPr txBox="1"/>
            <p:nvPr/>
          </p:nvSpPr>
          <p:spPr>
            <a:xfrm>
              <a:off x="67745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2AA9BD-8611-47A5-83C0-E799936D8BD8}"/>
                </a:ext>
              </a:extLst>
            </p:cNvPr>
            <p:cNvSpPr txBox="1"/>
            <p:nvPr/>
          </p:nvSpPr>
          <p:spPr>
            <a:xfrm>
              <a:off x="76127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A3C97-ED9B-463A-8380-2D34CC57C753}"/>
                </a:ext>
              </a:extLst>
            </p:cNvPr>
            <p:cNvSpPr txBox="1"/>
            <p:nvPr/>
          </p:nvSpPr>
          <p:spPr>
            <a:xfrm>
              <a:off x="84509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25E991-EF06-41BE-9B3E-18EFAE622DC6}"/>
                </a:ext>
              </a:extLst>
            </p:cNvPr>
            <p:cNvSpPr txBox="1"/>
            <p:nvPr/>
          </p:nvSpPr>
          <p:spPr>
            <a:xfrm>
              <a:off x="59395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11C68E-60C8-4A5B-BDA1-1758D1A82B7D}"/>
                </a:ext>
              </a:extLst>
            </p:cNvPr>
            <p:cNvSpPr txBox="1"/>
            <p:nvPr/>
          </p:nvSpPr>
          <p:spPr>
            <a:xfrm>
              <a:off x="67777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86611E-A315-4F3B-9D6C-D735AE845386}"/>
                </a:ext>
              </a:extLst>
            </p:cNvPr>
            <p:cNvSpPr txBox="1"/>
            <p:nvPr/>
          </p:nvSpPr>
          <p:spPr>
            <a:xfrm>
              <a:off x="76159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830C98-B53B-4614-9132-B6FF597A5603}"/>
                </a:ext>
              </a:extLst>
            </p:cNvPr>
            <p:cNvSpPr txBox="1"/>
            <p:nvPr/>
          </p:nvSpPr>
          <p:spPr>
            <a:xfrm>
              <a:off x="84541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C5C87-B31F-4145-AAC5-5B3481EBEB3D}"/>
                </a:ext>
              </a:extLst>
            </p:cNvPr>
            <p:cNvSpPr txBox="1"/>
            <p:nvPr/>
          </p:nvSpPr>
          <p:spPr>
            <a:xfrm>
              <a:off x="6355404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6C9459-3726-4497-A4D3-5032F4069EA2}"/>
                </a:ext>
              </a:extLst>
            </p:cNvPr>
            <p:cNvSpPr txBox="1"/>
            <p:nvPr/>
          </p:nvSpPr>
          <p:spPr>
            <a:xfrm>
              <a:off x="7211438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D31A87-9B17-4C23-862D-B4937B9D0D78}"/>
                </a:ext>
              </a:extLst>
            </p:cNvPr>
            <p:cNvSpPr txBox="1"/>
            <p:nvPr/>
          </p:nvSpPr>
          <p:spPr>
            <a:xfrm>
              <a:off x="8049638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66D045-DA11-47F1-8EB2-B0D19D980156}"/>
                </a:ext>
              </a:extLst>
            </p:cNvPr>
            <p:cNvSpPr txBox="1"/>
            <p:nvPr/>
          </p:nvSpPr>
          <p:spPr>
            <a:xfrm>
              <a:off x="6348919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375E2E-95B4-4A14-84F4-B9F9AEF4D8AC}"/>
                </a:ext>
              </a:extLst>
            </p:cNvPr>
            <p:cNvSpPr txBox="1"/>
            <p:nvPr/>
          </p:nvSpPr>
          <p:spPr>
            <a:xfrm>
              <a:off x="7204953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A6232-5C12-46C2-9CF8-9E7DA2758B30}"/>
                </a:ext>
              </a:extLst>
            </p:cNvPr>
            <p:cNvSpPr txBox="1"/>
            <p:nvPr/>
          </p:nvSpPr>
          <p:spPr>
            <a:xfrm>
              <a:off x="8043153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67FE88-791A-48F6-9454-7746C54016C4}"/>
                </a:ext>
              </a:extLst>
            </p:cNvPr>
            <p:cNvSpPr txBox="1"/>
            <p:nvPr/>
          </p:nvSpPr>
          <p:spPr>
            <a:xfrm>
              <a:off x="6355404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ADA65B-A791-4EA0-8DDA-0415ED5FF109}"/>
                </a:ext>
              </a:extLst>
            </p:cNvPr>
            <p:cNvSpPr txBox="1"/>
            <p:nvPr/>
          </p:nvSpPr>
          <p:spPr>
            <a:xfrm>
              <a:off x="7211438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927984-AD83-4C0D-B5FD-2282B1B03A3A}"/>
                </a:ext>
              </a:extLst>
            </p:cNvPr>
            <p:cNvSpPr txBox="1"/>
            <p:nvPr/>
          </p:nvSpPr>
          <p:spPr>
            <a:xfrm>
              <a:off x="8049638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43563303-8C0B-4E6E-B0E5-74332C86F2F9}"/>
              </a:ext>
            </a:extLst>
          </p:cNvPr>
          <p:cNvSpPr/>
          <p:nvPr/>
        </p:nvSpPr>
        <p:spPr>
          <a:xfrm>
            <a:off x="437745" y="2760740"/>
            <a:ext cx="2879381" cy="1853234"/>
          </a:xfrm>
          <a:prstGeom prst="cloud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Application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543BE577-9467-42E9-BCE5-0D0B47D45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E8A5A-980C-4BEA-914F-1232C7B7EB2F}"/>
              </a:ext>
            </a:extLst>
          </p:cNvPr>
          <p:cNvSpPr txBox="1"/>
          <p:nvPr/>
        </p:nvSpPr>
        <p:spPr>
          <a:xfrm>
            <a:off x="5521257" y="21090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gates and wires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3447A1B-0D0A-4B43-93B5-6B5644D1EA25}"/>
              </a:ext>
            </a:extLst>
          </p:cNvPr>
          <p:cNvSpPr/>
          <p:nvPr/>
        </p:nvSpPr>
        <p:spPr>
          <a:xfrm>
            <a:off x="3657600" y="3315304"/>
            <a:ext cx="1703151" cy="5447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6337-AF8B-4BF6-97D3-DB146598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FPGA Overlays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37F35-923D-4BFC-843C-4638D99CD680}"/>
              </a:ext>
            </a:extLst>
          </p:cNvPr>
          <p:cNvGrpSpPr/>
          <p:nvPr/>
        </p:nvGrpSpPr>
        <p:grpSpPr>
          <a:xfrm>
            <a:off x="5936304" y="2767669"/>
            <a:ext cx="3051243" cy="2737715"/>
            <a:chOff x="5936304" y="2214871"/>
            <a:chExt cx="3051243" cy="273771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BF6FE55-4B9E-40F4-A365-A85166AF9979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4841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AC5DEF-4F8A-4D42-8A42-FFDEA18246E5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5603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1B9950-EDCD-4FA8-A3B4-D047B9EE68E2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3636524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079C2A7-C4B2-4F83-90AE-41186D8A2010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7902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FE6CDE-33AF-48F1-B580-44B5A028EC84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8664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AB6338-CABA-4864-BD03-599EFEE56371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2942617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9915EB-53E0-465A-91B5-E8F048F4BA31}"/>
                </a:ext>
              </a:extLst>
            </p:cNvPr>
            <p:cNvCxnSpPr>
              <a:cxnSpLocks/>
            </p:cNvCxnSpPr>
            <p:nvPr/>
          </p:nvCxnSpPr>
          <p:spPr>
            <a:xfrm>
              <a:off x="82239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2DDD7F-200E-447F-BB4F-EF15A559E4A7}"/>
                </a:ext>
              </a:extLst>
            </p:cNvPr>
            <p:cNvCxnSpPr>
              <a:cxnSpLocks/>
            </p:cNvCxnSpPr>
            <p:nvPr/>
          </p:nvCxnSpPr>
          <p:spPr>
            <a:xfrm>
              <a:off x="82985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C826FC-39E6-4C75-ABE8-68916700C203}"/>
                </a:ext>
              </a:extLst>
            </p:cNvPr>
            <p:cNvCxnSpPr>
              <a:cxnSpLocks/>
            </p:cNvCxnSpPr>
            <p:nvPr/>
          </p:nvCxnSpPr>
          <p:spPr>
            <a:xfrm>
              <a:off x="83747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FE56CE-75B5-4F73-AC35-E2FF2063F2AF}"/>
                </a:ext>
              </a:extLst>
            </p:cNvPr>
            <p:cNvCxnSpPr>
              <a:cxnSpLocks/>
            </p:cNvCxnSpPr>
            <p:nvPr/>
          </p:nvCxnSpPr>
          <p:spPr>
            <a:xfrm>
              <a:off x="73857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99F216-80A5-4924-8216-CA751B87E159}"/>
                </a:ext>
              </a:extLst>
            </p:cNvPr>
            <p:cNvCxnSpPr>
              <a:cxnSpLocks/>
            </p:cNvCxnSpPr>
            <p:nvPr/>
          </p:nvCxnSpPr>
          <p:spPr>
            <a:xfrm>
              <a:off x="74603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691F2D-386D-43B6-9012-40A6744C0F2B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2CF8FD-638B-42F5-A14F-63157663BB7F}"/>
                </a:ext>
              </a:extLst>
            </p:cNvPr>
            <p:cNvCxnSpPr>
              <a:cxnSpLocks/>
            </p:cNvCxnSpPr>
            <p:nvPr/>
          </p:nvCxnSpPr>
          <p:spPr>
            <a:xfrm>
              <a:off x="6547525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EF8E86-54E1-4800-8771-82671B7297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2104" y="2222770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0D2B1BB-55D0-4BAE-B8E7-78886580A883}"/>
                </a:ext>
              </a:extLst>
            </p:cNvPr>
            <p:cNvCxnSpPr>
              <a:cxnSpLocks/>
            </p:cNvCxnSpPr>
            <p:nvPr/>
          </p:nvCxnSpPr>
          <p:spPr>
            <a:xfrm>
              <a:off x="6698304" y="2214871"/>
              <a:ext cx="0" cy="272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5AC2E39-EDB7-45DF-9BAF-B4195BA11454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1910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B2A053-2A09-4054-BC72-580C02AFD427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2672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DD695F-1A7A-43FD-A23D-F3E46372FC3D}"/>
                </a:ext>
              </a:extLst>
            </p:cNvPr>
            <p:cNvCxnSpPr>
              <a:cxnSpLocks/>
            </p:cNvCxnSpPr>
            <p:nvPr/>
          </p:nvCxnSpPr>
          <p:spPr>
            <a:xfrm>
              <a:off x="6028717" y="4343400"/>
              <a:ext cx="2763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A4EB90-CDC8-4675-B60C-385C497BA613}"/>
                </a:ext>
              </a:extLst>
            </p:cNvPr>
            <p:cNvSpPr txBox="1"/>
            <p:nvPr/>
          </p:nvSpPr>
          <p:spPr>
            <a:xfrm>
              <a:off x="59363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A848A4-D5ED-4134-8107-4D91B9F48A6C}"/>
                </a:ext>
              </a:extLst>
            </p:cNvPr>
            <p:cNvSpPr txBox="1"/>
            <p:nvPr/>
          </p:nvSpPr>
          <p:spPr>
            <a:xfrm>
              <a:off x="67745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23A42-4E2C-47FA-B1A1-EFBC4739126F}"/>
                </a:ext>
              </a:extLst>
            </p:cNvPr>
            <p:cNvSpPr txBox="1"/>
            <p:nvPr/>
          </p:nvSpPr>
          <p:spPr>
            <a:xfrm>
              <a:off x="76127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530944-9F34-4DDA-80D2-20759B3BD509}"/>
                </a:ext>
              </a:extLst>
            </p:cNvPr>
            <p:cNvSpPr txBox="1"/>
            <p:nvPr/>
          </p:nvSpPr>
          <p:spPr>
            <a:xfrm>
              <a:off x="8450904" y="23622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E96225-4566-44B8-A8E7-CB128760FC72}"/>
                </a:ext>
              </a:extLst>
            </p:cNvPr>
            <p:cNvSpPr txBox="1"/>
            <p:nvPr/>
          </p:nvSpPr>
          <p:spPr>
            <a:xfrm>
              <a:off x="59363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A3B863-0E15-44D4-A3C8-3CDBCA45547A}"/>
                </a:ext>
              </a:extLst>
            </p:cNvPr>
            <p:cNvSpPr txBox="1"/>
            <p:nvPr/>
          </p:nvSpPr>
          <p:spPr>
            <a:xfrm>
              <a:off x="67745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3BB03F-7327-49E9-A9B7-70CB3E351367}"/>
                </a:ext>
              </a:extLst>
            </p:cNvPr>
            <p:cNvSpPr txBox="1"/>
            <p:nvPr/>
          </p:nvSpPr>
          <p:spPr>
            <a:xfrm>
              <a:off x="76127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A4A977-AEA4-47D9-9111-EAFE913DB48F}"/>
                </a:ext>
              </a:extLst>
            </p:cNvPr>
            <p:cNvSpPr txBox="1"/>
            <p:nvPr/>
          </p:nvSpPr>
          <p:spPr>
            <a:xfrm>
              <a:off x="8450904" y="3047712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292596-12D2-4392-AF18-30B15E200480}"/>
                </a:ext>
              </a:extLst>
            </p:cNvPr>
            <p:cNvSpPr txBox="1"/>
            <p:nvPr/>
          </p:nvSpPr>
          <p:spPr>
            <a:xfrm>
              <a:off x="59363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F960D-EE53-4B43-A3EE-FAF2AC5E54D3}"/>
                </a:ext>
              </a:extLst>
            </p:cNvPr>
            <p:cNvSpPr txBox="1"/>
            <p:nvPr/>
          </p:nvSpPr>
          <p:spPr>
            <a:xfrm>
              <a:off x="67745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2AA9BD-8611-47A5-83C0-E799936D8BD8}"/>
                </a:ext>
              </a:extLst>
            </p:cNvPr>
            <p:cNvSpPr txBox="1"/>
            <p:nvPr/>
          </p:nvSpPr>
          <p:spPr>
            <a:xfrm>
              <a:off x="76127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A3C97-ED9B-463A-8380-2D34CC57C753}"/>
                </a:ext>
              </a:extLst>
            </p:cNvPr>
            <p:cNvSpPr txBox="1"/>
            <p:nvPr/>
          </p:nvSpPr>
          <p:spPr>
            <a:xfrm>
              <a:off x="8450904" y="3736644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25E991-EF06-41BE-9B3E-18EFAE622DC6}"/>
                </a:ext>
              </a:extLst>
            </p:cNvPr>
            <p:cNvSpPr txBox="1"/>
            <p:nvPr/>
          </p:nvSpPr>
          <p:spPr>
            <a:xfrm>
              <a:off x="59395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11C68E-60C8-4A5B-BDA1-1758D1A82B7D}"/>
                </a:ext>
              </a:extLst>
            </p:cNvPr>
            <p:cNvSpPr txBox="1"/>
            <p:nvPr/>
          </p:nvSpPr>
          <p:spPr>
            <a:xfrm>
              <a:off x="67777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86611E-A315-4F3B-9D6C-D735AE845386}"/>
                </a:ext>
              </a:extLst>
            </p:cNvPr>
            <p:cNvSpPr txBox="1"/>
            <p:nvPr/>
          </p:nvSpPr>
          <p:spPr>
            <a:xfrm>
              <a:off x="76159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830C98-B53B-4614-9132-B6FF597A5603}"/>
                </a:ext>
              </a:extLst>
            </p:cNvPr>
            <p:cNvSpPr txBox="1"/>
            <p:nvPr/>
          </p:nvSpPr>
          <p:spPr>
            <a:xfrm>
              <a:off x="8454147" y="4419600"/>
              <a:ext cx="533400" cy="30777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C5C87-B31F-4145-AAC5-5B3481EBEB3D}"/>
                </a:ext>
              </a:extLst>
            </p:cNvPr>
            <p:cNvSpPr txBox="1"/>
            <p:nvPr/>
          </p:nvSpPr>
          <p:spPr>
            <a:xfrm>
              <a:off x="6355404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6C9459-3726-4497-A4D3-5032F4069EA2}"/>
                </a:ext>
              </a:extLst>
            </p:cNvPr>
            <p:cNvSpPr txBox="1"/>
            <p:nvPr/>
          </p:nvSpPr>
          <p:spPr>
            <a:xfrm>
              <a:off x="7211438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D31A87-9B17-4C23-862D-B4937B9D0D78}"/>
                </a:ext>
              </a:extLst>
            </p:cNvPr>
            <p:cNvSpPr txBox="1"/>
            <p:nvPr/>
          </p:nvSpPr>
          <p:spPr>
            <a:xfrm>
              <a:off x="8049638" y="270779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66D045-DA11-47F1-8EB2-B0D19D980156}"/>
                </a:ext>
              </a:extLst>
            </p:cNvPr>
            <p:cNvSpPr txBox="1"/>
            <p:nvPr/>
          </p:nvSpPr>
          <p:spPr>
            <a:xfrm>
              <a:off x="6348919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375E2E-95B4-4A14-84F4-B9F9AEF4D8AC}"/>
                </a:ext>
              </a:extLst>
            </p:cNvPr>
            <p:cNvSpPr txBox="1"/>
            <p:nvPr/>
          </p:nvSpPr>
          <p:spPr>
            <a:xfrm>
              <a:off x="7204953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A6232-5C12-46C2-9CF8-9E7DA2758B30}"/>
                </a:ext>
              </a:extLst>
            </p:cNvPr>
            <p:cNvSpPr txBox="1"/>
            <p:nvPr/>
          </p:nvSpPr>
          <p:spPr>
            <a:xfrm>
              <a:off x="8043153" y="3387628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67FE88-791A-48F6-9454-7746C54016C4}"/>
                </a:ext>
              </a:extLst>
            </p:cNvPr>
            <p:cNvSpPr txBox="1"/>
            <p:nvPr/>
          </p:nvSpPr>
          <p:spPr>
            <a:xfrm>
              <a:off x="6355404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ADA65B-A791-4EA0-8DDA-0415ED5FF109}"/>
                </a:ext>
              </a:extLst>
            </p:cNvPr>
            <p:cNvSpPr txBox="1"/>
            <p:nvPr/>
          </p:nvSpPr>
          <p:spPr>
            <a:xfrm>
              <a:off x="7211438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927984-AD83-4C0D-B5FD-2282B1B03A3A}"/>
                </a:ext>
              </a:extLst>
            </p:cNvPr>
            <p:cNvSpPr txBox="1"/>
            <p:nvPr/>
          </p:nvSpPr>
          <p:spPr>
            <a:xfrm>
              <a:off x="8049638" y="4083995"/>
              <a:ext cx="533400" cy="307777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SW</a:t>
              </a:r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43563303-8C0B-4E6E-B0E5-74332C86F2F9}"/>
              </a:ext>
            </a:extLst>
          </p:cNvPr>
          <p:cNvSpPr/>
          <p:nvPr/>
        </p:nvSpPr>
        <p:spPr>
          <a:xfrm>
            <a:off x="76200" y="3433851"/>
            <a:ext cx="2277084" cy="1327781"/>
          </a:xfrm>
          <a:prstGeom prst="cloud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Application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543BE577-9467-42E9-BCE5-0D0B47D45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15</a:t>
            </a:fld>
            <a:endParaRPr lang="en-US">
              <a:solidFill>
                <a:srgbClr val="99003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2D79C-4454-47BB-A027-B61E7B2B0B4A}"/>
              </a:ext>
            </a:extLst>
          </p:cNvPr>
          <p:cNvGrpSpPr/>
          <p:nvPr/>
        </p:nvGrpSpPr>
        <p:grpSpPr>
          <a:xfrm>
            <a:off x="2977876" y="3200400"/>
            <a:ext cx="2286003" cy="1740257"/>
            <a:chOff x="2977876" y="2647602"/>
            <a:chExt cx="2286003" cy="17402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785F61F-8261-434E-A4C4-4B781812BB30}"/>
                </a:ext>
              </a:extLst>
            </p:cNvPr>
            <p:cNvSpPr txBox="1"/>
            <p:nvPr/>
          </p:nvSpPr>
          <p:spPr>
            <a:xfrm>
              <a:off x="2977876" y="2661631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0E35F3-43B3-43DC-BD55-61F6FFC610CE}"/>
                </a:ext>
              </a:extLst>
            </p:cNvPr>
            <p:cNvSpPr txBox="1"/>
            <p:nvPr/>
          </p:nvSpPr>
          <p:spPr>
            <a:xfrm>
              <a:off x="3846884" y="2661631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30E3B0-E1D8-4F69-9832-D5EFE1F92154}"/>
                </a:ext>
              </a:extLst>
            </p:cNvPr>
            <p:cNvSpPr txBox="1"/>
            <p:nvPr/>
          </p:nvSpPr>
          <p:spPr>
            <a:xfrm>
              <a:off x="4713835" y="2647602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7E68B21-EF90-4555-9280-21A072435F07}"/>
                </a:ext>
              </a:extLst>
            </p:cNvPr>
            <p:cNvSpPr txBox="1"/>
            <p:nvPr/>
          </p:nvSpPr>
          <p:spPr>
            <a:xfrm>
              <a:off x="2977876" y="3320352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0C8B44-E10D-4A48-BAD9-DEC60AA16F89}"/>
                </a:ext>
              </a:extLst>
            </p:cNvPr>
            <p:cNvSpPr txBox="1"/>
            <p:nvPr/>
          </p:nvSpPr>
          <p:spPr>
            <a:xfrm>
              <a:off x="3846884" y="3311566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F3B2382-9A6A-4EA6-96AD-1B349A0CD22E}"/>
                </a:ext>
              </a:extLst>
            </p:cNvPr>
            <p:cNvSpPr txBox="1"/>
            <p:nvPr/>
          </p:nvSpPr>
          <p:spPr>
            <a:xfrm>
              <a:off x="4715892" y="3311566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51AB20A-45AB-44FC-9829-33271F200525}"/>
                </a:ext>
              </a:extLst>
            </p:cNvPr>
            <p:cNvSpPr txBox="1"/>
            <p:nvPr/>
          </p:nvSpPr>
          <p:spPr>
            <a:xfrm>
              <a:off x="2992467" y="3987749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BE028A-297D-49F1-BA66-59419DA314B4}"/>
                </a:ext>
              </a:extLst>
            </p:cNvPr>
            <p:cNvSpPr txBox="1"/>
            <p:nvPr/>
          </p:nvSpPr>
          <p:spPr>
            <a:xfrm>
              <a:off x="3861475" y="3978963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F7E083E-108F-449A-B3DA-9752AFD148EB}"/>
                </a:ext>
              </a:extLst>
            </p:cNvPr>
            <p:cNvSpPr txBox="1"/>
            <p:nvPr/>
          </p:nvSpPr>
          <p:spPr>
            <a:xfrm>
              <a:off x="4730483" y="3978963"/>
              <a:ext cx="533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/>
                <a:t>PE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B816E54-169B-4329-B59C-425481528279}"/>
                </a:ext>
              </a:extLst>
            </p:cNvPr>
            <p:cNvCxnSpPr>
              <a:stCxn id="71" idx="3"/>
              <a:endCxn id="74" idx="1"/>
            </p:cNvCxnSpPr>
            <p:nvPr/>
          </p:nvCxnSpPr>
          <p:spPr>
            <a:xfrm>
              <a:off x="3511272" y="2861686"/>
              <a:ext cx="3356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15BE7B3-A37C-4BA5-962F-6775F1D981E9}"/>
                </a:ext>
              </a:extLst>
            </p:cNvPr>
            <p:cNvCxnSpPr/>
            <p:nvPr/>
          </p:nvCxnSpPr>
          <p:spPr>
            <a:xfrm flipV="1">
              <a:off x="4366498" y="2847657"/>
              <a:ext cx="335612" cy="87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7CB8E5A-608C-4DDE-8449-6577F3FBEF52}"/>
                </a:ext>
              </a:extLst>
            </p:cNvPr>
            <p:cNvCxnSpPr/>
            <p:nvPr/>
          </p:nvCxnSpPr>
          <p:spPr>
            <a:xfrm flipV="1">
              <a:off x="3503979" y="3516014"/>
              <a:ext cx="335612" cy="87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CA8FA3A-6DA3-4C98-874E-0CB03550A5B3}"/>
                </a:ext>
              </a:extLst>
            </p:cNvPr>
            <p:cNvCxnSpPr/>
            <p:nvPr/>
          </p:nvCxnSpPr>
          <p:spPr>
            <a:xfrm flipV="1">
              <a:off x="4366498" y="3516014"/>
              <a:ext cx="335612" cy="87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E8E4B05-C402-445E-A22C-2005BAEB7C12}"/>
                </a:ext>
              </a:extLst>
            </p:cNvPr>
            <p:cNvCxnSpPr/>
            <p:nvPr/>
          </p:nvCxnSpPr>
          <p:spPr>
            <a:xfrm flipV="1">
              <a:off x="3529923" y="4195246"/>
              <a:ext cx="335612" cy="87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AAC6D90-BA76-462A-8E93-BF0D8766D9C1}"/>
                </a:ext>
              </a:extLst>
            </p:cNvPr>
            <p:cNvCxnSpPr/>
            <p:nvPr/>
          </p:nvCxnSpPr>
          <p:spPr>
            <a:xfrm flipV="1">
              <a:off x="4392442" y="4195246"/>
              <a:ext cx="335612" cy="87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D161FD7-5750-4AA0-A995-F6E3D2B5C030}"/>
                </a:ext>
              </a:extLst>
            </p:cNvPr>
            <p:cNvCxnSpPr>
              <a:cxnSpLocks/>
              <a:stCxn id="71" idx="2"/>
              <a:endCxn id="76" idx="0"/>
            </p:cNvCxnSpPr>
            <p:nvPr/>
          </p:nvCxnSpPr>
          <p:spPr>
            <a:xfrm>
              <a:off x="3244574" y="3061741"/>
              <a:ext cx="0" cy="2586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F509370-43F8-4A8B-93B6-A8EE6AC57627}"/>
                </a:ext>
              </a:extLst>
            </p:cNvPr>
            <p:cNvCxnSpPr>
              <a:cxnSpLocks/>
              <a:stCxn id="74" idx="2"/>
              <a:endCxn id="77" idx="0"/>
            </p:cNvCxnSpPr>
            <p:nvPr/>
          </p:nvCxnSpPr>
          <p:spPr>
            <a:xfrm>
              <a:off x="4113582" y="3061741"/>
              <a:ext cx="0" cy="2498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DD76751-C7AB-4924-9A02-2272E9C52868}"/>
                </a:ext>
              </a:extLst>
            </p:cNvPr>
            <p:cNvCxnSpPr>
              <a:cxnSpLocks/>
              <a:stCxn id="75" idx="2"/>
              <a:endCxn id="78" idx="0"/>
            </p:cNvCxnSpPr>
            <p:nvPr/>
          </p:nvCxnSpPr>
          <p:spPr>
            <a:xfrm>
              <a:off x="4980533" y="3047712"/>
              <a:ext cx="2057" cy="2638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4226840-7B5D-4978-9DEB-C2E7B583DA44}"/>
                </a:ext>
              </a:extLst>
            </p:cNvPr>
            <p:cNvCxnSpPr>
              <a:cxnSpLocks/>
            </p:cNvCxnSpPr>
            <p:nvPr/>
          </p:nvCxnSpPr>
          <p:spPr>
            <a:xfrm>
              <a:off x="3244574" y="3725705"/>
              <a:ext cx="0" cy="2586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2FF0EA3-14B7-4329-BBCA-8C6BCC453803}"/>
                </a:ext>
              </a:extLst>
            </p:cNvPr>
            <p:cNvCxnSpPr>
              <a:cxnSpLocks/>
            </p:cNvCxnSpPr>
            <p:nvPr/>
          </p:nvCxnSpPr>
          <p:spPr>
            <a:xfrm>
              <a:off x="4113582" y="3725705"/>
              <a:ext cx="0" cy="2498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F992E11-B983-4307-8BEA-C8CF6D3A38FF}"/>
                </a:ext>
              </a:extLst>
            </p:cNvPr>
            <p:cNvCxnSpPr>
              <a:cxnSpLocks/>
            </p:cNvCxnSpPr>
            <p:nvPr/>
          </p:nvCxnSpPr>
          <p:spPr>
            <a:xfrm>
              <a:off x="4980533" y="3711676"/>
              <a:ext cx="2057" cy="2638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1E8A5A-980C-4BEA-914F-1232C7B7EB2F}"/>
              </a:ext>
            </a:extLst>
          </p:cNvPr>
          <p:cNvSpPr txBox="1"/>
          <p:nvPr/>
        </p:nvSpPr>
        <p:spPr>
          <a:xfrm>
            <a:off x="5763638" y="225770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gates and wires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6398F9-1365-4E97-874B-97F7C46FC795}"/>
              </a:ext>
            </a:extLst>
          </p:cNvPr>
          <p:cNvSpPr txBox="1"/>
          <p:nvPr/>
        </p:nvSpPr>
        <p:spPr>
          <a:xfrm>
            <a:off x="2845342" y="2289456"/>
            <a:ext cx="291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program code for PEs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CE9829DB-63AC-45A1-9DA2-5BFDD9F0CD53}"/>
              </a:ext>
            </a:extLst>
          </p:cNvPr>
          <p:cNvSpPr/>
          <p:nvPr/>
        </p:nvSpPr>
        <p:spPr>
          <a:xfrm>
            <a:off x="5376970" y="3703478"/>
            <a:ext cx="513914" cy="5447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8A8AABC9-8B98-494E-A686-7D55F9B93E15}"/>
              </a:ext>
            </a:extLst>
          </p:cNvPr>
          <p:cNvSpPr/>
          <p:nvPr/>
        </p:nvSpPr>
        <p:spPr>
          <a:xfrm>
            <a:off x="2432982" y="3703478"/>
            <a:ext cx="513914" cy="5447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NAPOLY:  Pattern Matching Overlay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58074" y="4121214"/>
            <a:ext cx="3055977" cy="105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 dirty="0">
                <a:solidFill>
                  <a:schemeClr val="tx1"/>
                </a:solidFill>
              </a:rPr>
              <a:t>TCAM</a:t>
            </a:r>
          </a:p>
          <a:p>
            <a:pPr algn="ctr"/>
            <a:r>
              <a:rPr lang="en-US" sz="1805" dirty="0">
                <a:solidFill>
                  <a:schemeClr val="tx1"/>
                </a:solidFill>
              </a:rPr>
              <a:t>Bloom filter</a:t>
            </a:r>
          </a:p>
          <a:p>
            <a:pPr algn="ctr"/>
            <a:r>
              <a:rPr lang="en-US" sz="1805">
                <a:solidFill>
                  <a:schemeClr val="tx1"/>
                </a:solidFill>
              </a:rPr>
              <a:t>Automata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173" y="1427965"/>
            <a:ext cx="4185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Patterns: </a:t>
            </a:r>
            <a:r>
              <a:rPr lang="en-US" sz="2000"/>
              <a:t>ex. threat signatures,</a:t>
            </a:r>
          </a:p>
          <a:p>
            <a:pPr algn="ctr"/>
            <a:r>
              <a:rPr lang="en-US" sz="2000"/>
              <a:t>network addresses,</a:t>
            </a:r>
          </a:p>
          <a:p>
            <a:pPr algn="ctr"/>
            <a:r>
              <a:rPr lang="en-US" sz="2000"/>
              <a:t>genomic seq.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86062" y="25908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72201" y="4635484"/>
            <a:ext cx="57291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360" y="4461930"/>
            <a:ext cx="1747398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/>
              <a:t>input sequence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9916" y="3218183"/>
            <a:ext cx="143229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/>
              <a:t>preprocess</a:t>
            </a:r>
          </a:p>
        </p:txBody>
      </p:sp>
      <p:cxnSp>
        <p:nvCxnSpPr>
          <p:cNvPr id="22" name="Straight Arrow Connector 21"/>
          <p:cNvCxnSpPr>
            <a:cxnSpLocks/>
            <a:stCxn id="16" idx="2"/>
            <a:endCxn id="5" idx="0"/>
          </p:cNvCxnSpPr>
          <p:nvPr/>
        </p:nvCxnSpPr>
        <p:spPr>
          <a:xfrm>
            <a:off x="4486063" y="3588284"/>
            <a:ext cx="0" cy="53293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14051" y="4635484"/>
            <a:ext cx="57291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86968" y="4456201"/>
            <a:ext cx="1897178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/>
              <a:t>pattern matches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8214" y="3199717"/>
            <a:ext cx="1203126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5">
                <a:solidFill>
                  <a:srgbClr val="FF0000"/>
                </a:solidFill>
              </a:rPr>
              <a:t>(slow)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7930" y="4672917"/>
            <a:ext cx="1203126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5">
                <a:solidFill>
                  <a:srgbClr val="00B050"/>
                </a:solidFill>
              </a:rPr>
              <a:t>(fast)</a:t>
            </a:r>
          </a:p>
        </p:txBody>
      </p:sp>
    </p:spTree>
    <p:extLst>
      <p:ext uri="{BB962C8B-B14F-4D97-AF65-F5344CB8AC3E}">
        <p14:creationId xmlns:p14="http://schemas.microsoft.com/office/powerpoint/2010/main" val="5125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6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“ababc”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53" name="TextBox 52"/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Straight Arrow Connector 55"/>
          <p:cNvCxnSpPr>
            <a:stCxn id="46" idx="6"/>
            <a:endCxn id="48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6"/>
            <a:endCxn id="50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50" idx="6"/>
            <a:endCxn id="58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6"/>
            <a:endCxn id="54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7" name="Isosceles Triangle 66"/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44" idx="6"/>
            <a:endCxn id="46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8" grpId="0" animBg="1"/>
      <p:bldP spid="59" grpId="0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FF0000"/>
                </a:solidFill>
              </a:rPr>
              <a:t>a</a:t>
            </a:r>
            <a:r>
              <a:rPr lang="en-US" sz="1805"/>
              <a:t>babc”</a:t>
            </a:r>
          </a:p>
          <a:p>
            <a:endParaRPr lang="en-US" sz="1805"/>
          </a:p>
          <a:p>
            <a:r>
              <a:rPr lang="en-US" sz="1805"/>
              <a:t>Input:  “</a:t>
            </a:r>
            <a:r>
              <a:rPr lang="en-US" sz="1805">
                <a:solidFill>
                  <a:srgbClr val="FF0000"/>
                </a:solidFill>
              </a:rPr>
              <a:t>a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042A6DF4-ABFA-4546-8028-59CD41085437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CDF60D-665C-4530-8EC6-F0360F781383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4AE770-A0A6-4F08-B900-79E4FBDBF2AE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47D10-B398-40B9-82BB-3D5500EA97A7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BF5128-1794-42BB-8502-8CB0D038ED98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3DA5DB-7C0A-4F89-B4B2-8A083E4BB609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E3592F3-7E43-443A-B0C7-938C0CA2D56F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346804-553F-4087-AFE0-8FA9DDA5ADBD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EA5A41-172A-4846-A88F-FC3D9E18743E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76251C-6DDD-45E8-8E50-A714F04A385F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BDB0B6-DDD0-45EA-8F84-2D9DF385BD35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D78A87-2646-46F1-8666-763BF9F53671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6A8056-302E-4856-A9A9-472934375158}"/>
              </a:ext>
            </a:extLst>
          </p:cNvPr>
          <p:cNvCxnSpPr>
            <a:stCxn id="33" idx="6"/>
            <a:endCxn id="35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5E07821-C74D-4331-B7F9-FB63C80C92CB}"/>
              </a:ext>
            </a:extLst>
          </p:cNvPr>
          <p:cNvCxnSpPr>
            <a:stCxn id="35" idx="6"/>
            <a:endCxn id="37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C01649F-627E-44C8-A3E1-DAD91C6138CE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307E00-1E0D-4E4B-ACC3-5EAF9DF7BDD4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44A32D-E428-4A92-8026-353BE2223E30}"/>
              </a:ext>
            </a:extLst>
          </p:cNvPr>
          <p:cNvCxnSpPr>
            <a:stCxn id="37" idx="6"/>
            <a:endCxn id="71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62FDE51-9D46-40E2-9854-F8256E4F5F44}"/>
              </a:ext>
            </a:extLst>
          </p:cNvPr>
          <p:cNvCxnSpPr>
            <a:stCxn id="71" idx="6"/>
            <a:endCxn id="41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FBF22CB-4336-4573-8461-EF534DB63627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05BA35-2448-4893-807D-CB0736E138F3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931431-6901-40A3-B3EA-C6D8A09F71FE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A6DD7E-20DA-430E-92AD-C53B66657E92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4F0A74-D715-4423-9995-458CB715916A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D2333BBD-0085-4870-8270-A55453FEAC95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BF4C5-9EAD-42D2-8052-0F2D7BE09C62}"/>
              </a:ext>
            </a:extLst>
          </p:cNvPr>
          <p:cNvCxnSpPr>
            <a:stCxn id="31" idx="6"/>
            <a:endCxn id="33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AC9A04-0DDF-46AB-B11D-1657D9BFB3E9}"/>
              </a:ext>
            </a:extLst>
          </p:cNvPr>
          <p:cNvSpPr txBox="1"/>
          <p:nvPr/>
        </p:nvSpPr>
        <p:spPr>
          <a:xfrm>
            <a:off x="1372702" y="3880968"/>
            <a:ext cx="11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“a”</a:t>
            </a:r>
          </a:p>
        </p:txBody>
      </p:sp>
    </p:spTree>
    <p:extLst>
      <p:ext uri="{BB962C8B-B14F-4D97-AF65-F5344CB8AC3E}">
        <p14:creationId xmlns:p14="http://schemas.microsoft.com/office/powerpoint/2010/main" val="374183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19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FF0000"/>
                </a:solidFill>
              </a:rPr>
              <a:t>ab</a:t>
            </a:r>
            <a:r>
              <a:rPr lang="en-US" sz="1805"/>
              <a:t>abc”</a:t>
            </a:r>
          </a:p>
          <a:p>
            <a:endParaRPr lang="en-US" sz="1805"/>
          </a:p>
          <a:p>
            <a:r>
              <a:rPr lang="en-US" sz="1805"/>
              <a:t>Input:  “</a:t>
            </a:r>
            <a:r>
              <a:rPr lang="en-US" sz="1805">
                <a:solidFill>
                  <a:srgbClr val="FF0000"/>
                </a:solidFill>
              </a:rPr>
              <a:t>ab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7B4CE3A3-7213-4054-A693-07E4569C130A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38F4D1-BA9D-4B27-BD84-8AEE3C055994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F6F61F9-2CF2-4A85-A78C-67F2191FE605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A08E0C-F296-499F-980D-364EC54B4204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E78215-57E7-43FA-B707-5D233822720F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1B889-EAC5-4138-951E-05D4592846AC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95DA0E-B423-42E3-895C-65BE6ACCD91B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CC5FA-BFB4-4706-A43C-E86546B67A24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E32938-3B5E-4E39-B2E5-AE9AF315336D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3E4B3-7905-45FE-8A13-59B26EC7C804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1A41B18-370F-4174-9DE7-68AFCDDFFF77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A9E8665-B8AA-41AE-90F8-A3BFC0F9FB3D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48F404-9D2A-4EEA-B034-F068EF22F119}"/>
              </a:ext>
            </a:extLst>
          </p:cNvPr>
          <p:cNvCxnSpPr>
            <a:stCxn id="33" idx="6"/>
            <a:endCxn id="35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1E5B526-80DB-4AAC-BEEC-13CDD1E91AB3}"/>
              </a:ext>
            </a:extLst>
          </p:cNvPr>
          <p:cNvCxnSpPr>
            <a:stCxn id="35" idx="6"/>
            <a:endCxn id="37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23346DB-F4C9-44E8-BEE2-C9FA8C3F7E0F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A515CA-9BF7-4874-B64E-1229F5824A1E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8906B9-C5DC-4A2D-92E3-09E97574685B}"/>
              </a:ext>
            </a:extLst>
          </p:cNvPr>
          <p:cNvCxnSpPr>
            <a:stCxn id="37" idx="6"/>
            <a:endCxn id="71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4EF6BC2-F522-4F3D-B515-451CBB7DC2F1}"/>
              </a:ext>
            </a:extLst>
          </p:cNvPr>
          <p:cNvCxnSpPr>
            <a:stCxn id="71" idx="6"/>
            <a:endCxn id="41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2962AD4-C56D-4973-A1FD-FC887BE3B6AB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F1D30B-933D-44C3-A1E3-89334C188C06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DF0EC3-3D49-40B5-B365-2A0478BC3EB2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426A68E-4981-4314-AE79-E335098C5B69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3E0354-CBD3-47B5-B897-65FE90B4A8BE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62E76917-9BBD-43C7-B90A-44FD34523C9E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F75DC8-FAA7-4D30-A5D2-6FC3EB34E4C6}"/>
              </a:ext>
            </a:extLst>
          </p:cNvPr>
          <p:cNvCxnSpPr>
            <a:stCxn id="31" idx="6"/>
            <a:endCxn id="33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9F62EF-A155-407B-8495-6E347F2E4C1E}"/>
              </a:ext>
            </a:extLst>
          </p:cNvPr>
          <p:cNvSpPr txBox="1"/>
          <p:nvPr/>
        </p:nvSpPr>
        <p:spPr>
          <a:xfrm>
            <a:off x="2329042" y="3880968"/>
            <a:ext cx="11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“ab”</a:t>
            </a:r>
          </a:p>
        </p:txBody>
      </p:sp>
    </p:spTree>
    <p:extLst>
      <p:ext uri="{BB962C8B-B14F-4D97-AF65-F5344CB8AC3E}">
        <p14:creationId xmlns:p14="http://schemas.microsoft.com/office/powerpoint/2010/main" val="195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782766" cy="45720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u="sng"/>
              <a:t>Heterogeneous Computing:</a:t>
            </a:r>
          </a:p>
          <a:p>
            <a:pPr marL="228600" indent="0">
              <a:spcBef>
                <a:spcPts val="400"/>
              </a:spcBef>
              <a:buNone/>
            </a:pPr>
            <a:r>
              <a:rPr lang="en-US"/>
              <a:t>CPUs + </a:t>
            </a:r>
            <a:r>
              <a:rPr lang="en-US" sz="1600">
                <a:solidFill>
                  <a:schemeClr val="tx1"/>
                </a:solidFill>
              </a:rPr>
              <a:t>domain-specific processors</a:t>
            </a:r>
          </a:p>
          <a:p>
            <a:pPr marL="0" indent="0">
              <a:spcBef>
                <a:spcPts val="400"/>
              </a:spcBef>
              <a:buNone/>
            </a:pPr>
            <a:endParaRPr lang="en-US" u="sng"/>
          </a:p>
          <a:p>
            <a:pPr marL="57150" indent="0">
              <a:spcBef>
                <a:spcPts val="400"/>
              </a:spcBef>
              <a:buNone/>
            </a:pPr>
            <a:r>
              <a:rPr lang="en-US"/>
              <a:t>Applying</a:t>
            </a:r>
            <a:endParaRPr lang="en-US" sz="1600"/>
          </a:p>
          <a:p>
            <a:pPr marL="400050" indent="0">
              <a:spcBef>
                <a:spcPts val="400"/>
              </a:spcBef>
              <a:buNone/>
            </a:pPr>
            <a:r>
              <a:rPr lang="en-US" sz="1600">
                <a:solidFill>
                  <a:srgbClr val="FF0000"/>
                </a:solidFill>
              </a:rPr>
              <a:t>Field Programmable Gate Arrays</a:t>
            </a:r>
            <a:endParaRPr lang="en-US" sz="1600" b="1">
              <a:solidFill>
                <a:srgbClr val="FF0000"/>
              </a:solidFill>
            </a:endParaRP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and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>
                <a:solidFill>
                  <a:srgbClr val="FF0000"/>
                </a:solidFill>
              </a:rPr>
              <a:t>Digital Signal Processors</a:t>
            </a:r>
            <a:endParaRPr lang="en-US"/>
          </a:p>
          <a:p>
            <a:pPr marL="401638" lvl="1" indent="-1588">
              <a:spcBef>
                <a:spcPts val="400"/>
              </a:spcBef>
              <a:buNone/>
            </a:pPr>
            <a:r>
              <a:rPr lang="en-US"/>
              <a:t>to:</a:t>
            </a:r>
            <a:endParaRPr lang="en-US" sz="1400" b="1"/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Distributed control of power electronics,</a:t>
            </a: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Machine learning,</a:t>
            </a: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Sparse linear algebra / graphs,</a:t>
            </a: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Data analytics,</a:t>
            </a: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Computer vision,</a:t>
            </a:r>
          </a:p>
          <a:p>
            <a:pPr marL="628650" lvl="1" indent="0">
              <a:spcBef>
                <a:spcPts val="400"/>
              </a:spcBef>
              <a:buNone/>
            </a:pPr>
            <a:r>
              <a:rPr lang="en-US" sz="1400"/>
              <a:t>Genomic analysis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EC288-97E0-4EFB-9491-89AFCE2624AC}"/>
              </a:ext>
            </a:extLst>
          </p:cNvPr>
          <p:cNvSpPr txBox="1">
            <a:spLocks/>
          </p:cNvSpPr>
          <p:nvPr/>
        </p:nvSpPr>
        <p:spPr bwMode="auto">
          <a:xfrm>
            <a:off x="4267200" y="1524000"/>
            <a:ext cx="48589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00"/>
              </a:spcBef>
              <a:buFontTx/>
              <a:buNone/>
            </a:pPr>
            <a:r>
              <a:rPr lang="en-US" u="sng" kern="0"/>
              <a:t>Heterogeneous Computing:</a:t>
            </a:r>
          </a:p>
          <a:p>
            <a:pPr marL="228600" indent="0">
              <a:spcBef>
                <a:spcPts val="400"/>
              </a:spcBef>
              <a:buFontTx/>
              <a:buNone/>
            </a:pPr>
            <a:r>
              <a:rPr lang="en-US" kern="0"/>
              <a:t>CPUs + </a:t>
            </a:r>
            <a:r>
              <a:rPr lang="en-US" sz="1600" kern="0">
                <a:solidFill>
                  <a:schemeClr val="tx1"/>
                </a:solidFill>
              </a:rPr>
              <a:t>domain-specific processors</a:t>
            </a:r>
          </a:p>
          <a:p>
            <a:pPr marL="0" indent="0">
              <a:spcBef>
                <a:spcPts val="400"/>
              </a:spcBef>
              <a:buFontTx/>
              <a:buNone/>
            </a:pPr>
            <a:endParaRPr lang="en-US" u="sng" kern="0"/>
          </a:p>
          <a:p>
            <a:pPr marL="57150" indent="0">
              <a:spcBef>
                <a:spcPts val="400"/>
              </a:spcBef>
              <a:buFontTx/>
              <a:buNone/>
            </a:pPr>
            <a:r>
              <a:rPr lang="en-US" kern="0"/>
              <a:t>Applying</a:t>
            </a:r>
            <a:endParaRPr lang="en-US" sz="1600" kern="0"/>
          </a:p>
          <a:p>
            <a:pPr marL="400050" indent="0">
              <a:spcBef>
                <a:spcPts val="400"/>
              </a:spcBef>
              <a:buFontTx/>
              <a:buNone/>
            </a:pPr>
            <a:r>
              <a:rPr lang="en-US" sz="1600" kern="0">
                <a:solidFill>
                  <a:srgbClr val="FF0000"/>
                </a:solidFill>
              </a:rPr>
              <a:t>Field Programmable Gate Arrays</a:t>
            </a:r>
            <a:endParaRPr lang="en-US" sz="1600" b="1" kern="0">
              <a:solidFill>
                <a:srgbClr val="FF0000"/>
              </a:solidFill>
            </a:endParaRP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kern="0"/>
              <a:t>and</a:t>
            </a:r>
          </a:p>
          <a:p>
            <a:pPr marL="400050" lvl="1" indent="0">
              <a:spcBef>
                <a:spcPts val="400"/>
              </a:spcBef>
              <a:buFontTx/>
              <a:buNone/>
            </a:pPr>
            <a:r>
              <a:rPr lang="en-US" kern="0">
                <a:solidFill>
                  <a:srgbClr val="FF0000"/>
                </a:solidFill>
              </a:rPr>
              <a:t>Digital Signal Processors</a:t>
            </a:r>
            <a:endParaRPr lang="en-US" kern="0"/>
          </a:p>
          <a:p>
            <a:pPr marL="401638" lvl="1" indent="0">
              <a:spcBef>
                <a:spcPts val="400"/>
              </a:spcBef>
              <a:buFontTx/>
              <a:buNone/>
            </a:pPr>
            <a:r>
              <a:rPr lang="en-US" kern="0"/>
              <a:t>to:</a:t>
            </a:r>
            <a:endParaRPr lang="en-US" sz="1400" b="1" kern="0"/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kern="0"/>
              <a:t>Distributed control of power electronics,</a:t>
            </a: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kern="0"/>
              <a:t>Machine learning,</a:t>
            </a: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kern="0"/>
              <a:t>Sparse linear algebra / graphs,</a:t>
            </a: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b="1" kern="0">
                <a:solidFill>
                  <a:srgbClr val="FF0000"/>
                </a:solidFill>
              </a:rPr>
              <a:t>Data analytics </a:t>
            </a:r>
            <a:r>
              <a:rPr lang="en-US" sz="1000" b="1" kern="0">
                <a:solidFill>
                  <a:srgbClr val="FF0000"/>
                </a:solidFill>
              </a:rPr>
              <a:t>(RA: Madushan Abeysinghe)</a:t>
            </a:r>
            <a:r>
              <a:rPr lang="en-US" sz="1400" b="1" kern="0">
                <a:solidFill>
                  <a:srgbClr val="FF0000"/>
                </a:solidFill>
              </a:rPr>
              <a:t>, </a:t>
            </a: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b="1" kern="0">
                <a:solidFill>
                  <a:srgbClr val="FF0000"/>
                </a:solidFill>
              </a:rPr>
              <a:t>Computer vision </a:t>
            </a:r>
            <a:r>
              <a:rPr lang="en-US" sz="1050" b="1" kern="0">
                <a:solidFill>
                  <a:srgbClr val="FF0000"/>
                </a:solidFill>
              </a:rPr>
              <a:t>(RA: Rasha Karakchi)</a:t>
            </a:r>
            <a:r>
              <a:rPr lang="en-US" sz="1400" b="1" kern="0">
                <a:solidFill>
                  <a:srgbClr val="FF0000"/>
                </a:solidFill>
              </a:rPr>
              <a:t>,</a:t>
            </a:r>
          </a:p>
          <a:p>
            <a:pPr marL="628650" lvl="1" indent="0">
              <a:spcBef>
                <a:spcPts val="400"/>
              </a:spcBef>
              <a:buFontTx/>
              <a:buNone/>
            </a:pPr>
            <a:r>
              <a:rPr lang="en-US" sz="1400" kern="0"/>
              <a:t>Genomic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34" y="1763664"/>
            <a:ext cx="4401766" cy="3330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sz="2400"/>
              <a:t>Heterogeneous and Reconfigurable Computing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20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92D050"/>
                </a:solidFill>
              </a:rPr>
              <a:t>a</a:t>
            </a:r>
            <a:r>
              <a:rPr lang="en-US" sz="1805">
                <a:solidFill>
                  <a:srgbClr val="FF0000"/>
                </a:solidFill>
              </a:rPr>
              <a:t>ba</a:t>
            </a:r>
            <a:r>
              <a:rPr lang="en-US" sz="1805"/>
              <a:t>bc”</a:t>
            </a:r>
          </a:p>
          <a:p>
            <a:endParaRPr lang="en-US" sz="1805"/>
          </a:p>
          <a:p>
            <a:r>
              <a:rPr lang="en-US" sz="1805"/>
              <a:t>Input:  “</a:t>
            </a:r>
            <a:r>
              <a:rPr lang="en-US" sz="1805">
                <a:solidFill>
                  <a:srgbClr val="FF0000"/>
                </a:solidFill>
              </a:rPr>
              <a:t>ab</a:t>
            </a:r>
            <a:r>
              <a:rPr lang="en-US" sz="1805">
                <a:solidFill>
                  <a:srgbClr val="92D050"/>
                </a:solidFill>
              </a:rPr>
              <a:t>a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0,1,3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2702" y="3880968"/>
            <a:ext cx="11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4311" y="3883584"/>
            <a:ext cx="11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“aba”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BFEC98-485A-4C0D-AB38-CA07BE15D139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609BA9-1B4C-4010-81BE-2E03C1EF7C43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2830CB-3CAE-49CE-AF5F-970DBB5347A7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677F20-A5AF-420C-8BE8-D99781D62DFC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4C90CA-F91B-409D-B8A8-8199588E4B30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EC25C5-5D3B-44D8-BD77-D4D68C91EF38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2E11FD-6CB9-4A2E-9331-1876114CCCC8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49418D-FBAF-495A-A457-1694D859B657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E5D51C-1A5C-495D-BEDC-B7CA3B821260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BF2BDB-93CE-402F-8862-D9620657FB03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BBA099-CD52-4013-A24D-7495C39957A3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14D03D3-0E1F-42F1-8660-41CC65F23053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AA9DD-B3D0-4D88-A1C3-3740787A28CF}"/>
              </a:ext>
            </a:extLst>
          </p:cNvPr>
          <p:cNvCxnSpPr>
            <a:stCxn id="35" idx="6"/>
            <a:endCxn id="37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EE40A87-E51A-497A-BADD-1045B5458F7B}"/>
              </a:ext>
            </a:extLst>
          </p:cNvPr>
          <p:cNvCxnSpPr>
            <a:stCxn id="37" idx="6"/>
            <a:endCxn id="39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5714750B-47A6-45F2-8081-A22AAC5DB3EC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821206-66E7-436D-8C59-CC64552C800D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521868F-37A0-45D9-85FA-A55DE619834D}"/>
              </a:ext>
            </a:extLst>
          </p:cNvPr>
          <p:cNvCxnSpPr>
            <a:stCxn id="39" idx="6"/>
            <a:endCxn id="73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A2E924F-76CF-4F08-BD89-582C069387C6}"/>
              </a:ext>
            </a:extLst>
          </p:cNvPr>
          <p:cNvCxnSpPr>
            <a:stCxn id="73" idx="6"/>
            <a:endCxn id="43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8D5D963-8439-4B88-9BD2-E00B964B0F45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C7F0EA-536F-48D1-B41D-E470EF403706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F964AB-2544-4C34-9D17-AD5522C1BE88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7C9A91-3A97-4E27-9546-54D2B0D2C2C5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7DB3B2-509D-4CD4-85CE-B04C73C3326A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1AD60365-A069-42BB-B81C-B96363ED6B30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3FD4C60-377B-4567-AC93-026399C81B6C}"/>
              </a:ext>
            </a:extLst>
          </p:cNvPr>
          <p:cNvCxnSpPr>
            <a:stCxn id="33" idx="6"/>
            <a:endCxn id="35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9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21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92D050"/>
                </a:solidFill>
              </a:rPr>
              <a:t>ab</a:t>
            </a:r>
            <a:r>
              <a:rPr lang="en-US" sz="1805">
                <a:solidFill>
                  <a:srgbClr val="FF0000"/>
                </a:solidFill>
              </a:rPr>
              <a:t>ab</a:t>
            </a:r>
            <a:r>
              <a:rPr lang="en-US" sz="1805"/>
              <a:t>c”</a:t>
            </a:r>
          </a:p>
          <a:p>
            <a:endParaRPr lang="en-US" sz="1805"/>
          </a:p>
          <a:p>
            <a:r>
              <a:rPr lang="en-US" sz="1805"/>
              <a:t>Input:  “</a:t>
            </a:r>
            <a:r>
              <a:rPr lang="en-US" sz="1805">
                <a:solidFill>
                  <a:srgbClr val="FF0000"/>
                </a:solidFill>
              </a:rPr>
              <a:t>ab</a:t>
            </a:r>
            <a:r>
              <a:rPr lang="en-US" sz="1805">
                <a:solidFill>
                  <a:srgbClr val="92D050"/>
                </a:solidFill>
              </a:rPr>
              <a:t>ab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0,2,4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9432" y="3883584"/>
            <a:ext cx="110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97026" y="3883584"/>
            <a:ext cx="123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“abab”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6EA0BF-335C-49F0-9123-5B3EDFE30FC2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3D273C-95A8-48E6-B310-096239CFE717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3A5D35-FBA8-492A-9A5A-AF29CAD5C947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A460F5-666D-46AE-9691-DC67AC833720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655C7E-44E7-42F2-8D04-62ED6F09A33C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F0C5E5-9FDF-4C85-A6A4-008E91D4440E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3D40D99-6881-4F13-A7CF-AAF08D596C9A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00B354-1BCC-4539-BC83-05E2BD706D52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AEA623-000B-4385-ACFC-DC87E60A1488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410FE3-1649-4A98-ACCF-7643C0EA19CC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6E07A69-600D-49C8-BFBD-21336BC6F52D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2187A9E-22C0-4E3C-92DA-51E8B000B20A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58DD50C-260D-4541-B896-4A8159262153}"/>
              </a:ext>
            </a:extLst>
          </p:cNvPr>
          <p:cNvCxnSpPr>
            <a:stCxn id="35" idx="6"/>
            <a:endCxn id="37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B2E789-31F1-42DD-9038-B3881A79302F}"/>
              </a:ext>
            </a:extLst>
          </p:cNvPr>
          <p:cNvCxnSpPr>
            <a:stCxn id="37" idx="6"/>
            <a:endCxn id="39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CBB4496-8286-4FBD-BE19-38F8BBF40DAA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C77085-9CF0-498B-8B4B-73E6E63A9D6B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FE87E1A-763C-4809-86D4-D7AFDA39C379}"/>
              </a:ext>
            </a:extLst>
          </p:cNvPr>
          <p:cNvCxnSpPr>
            <a:stCxn id="39" idx="6"/>
            <a:endCxn id="73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C2D9FFA-1D89-4BD6-AAEA-E1E477732990}"/>
              </a:ext>
            </a:extLst>
          </p:cNvPr>
          <p:cNvCxnSpPr>
            <a:stCxn id="73" idx="6"/>
            <a:endCxn id="43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607FA5C-E503-4CEF-805F-F4EA05B7CC5C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A80409-F2EC-40DA-9DDF-6E6D36C46A98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FBF40F1-CA4C-47B6-978D-3018F606364E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DEF1F6-D5EE-431D-A77E-CA8F57924517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308FC4-F182-47CD-8AED-5E0BABCD4717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6847055-EB69-4BA7-8729-3BA829C5ECBE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40CBA91-854B-4687-B91A-2E279F2466AB}"/>
              </a:ext>
            </a:extLst>
          </p:cNvPr>
          <p:cNvCxnSpPr>
            <a:stCxn id="33" idx="6"/>
            <a:endCxn id="35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22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92D050"/>
                </a:solidFill>
              </a:rPr>
              <a:t>aba</a:t>
            </a:r>
            <a:r>
              <a:rPr lang="en-US" sz="1805"/>
              <a:t>bc”</a:t>
            </a:r>
          </a:p>
          <a:p>
            <a:endParaRPr lang="en-US" sz="1805"/>
          </a:p>
          <a:p>
            <a:r>
              <a:rPr lang="en-US" sz="1805"/>
              <a:t>Input:  “ab</a:t>
            </a:r>
            <a:r>
              <a:rPr lang="en-US" sz="1805">
                <a:solidFill>
                  <a:srgbClr val="92D050"/>
                </a:solidFill>
              </a:rPr>
              <a:t>aba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0,2,4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0,3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189778" y="3770875"/>
            <a:ext cx="110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“aba”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7990" y="3707524"/>
            <a:ext cx="94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lost track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3F581C-3F3C-4F8B-8A20-4DDD58005C78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55485E-0092-4FB5-BEF1-0D14676F3E82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F4F720-A9E3-4F54-8D04-BE9B68656957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AE6F88-578B-4786-A755-143941E73C97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C1D192-246F-4ED9-B458-4A0E895E3AB4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E1A0AA-7620-4DE6-A49A-E48B0540F35C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4E6241-8281-413E-A9B2-C1739A540A13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546C-E60E-4709-9139-B3F0F7339F32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40073E-66A6-4803-83E4-08EAFD910E0F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898577D-FEEC-45AE-A815-EF58A753A194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4D501F1-8468-4304-9F1A-ADC33B7DBEF2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7C1B9E-14AA-4A6B-9F26-A08C33393946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60D5D41-95E0-452A-AFFE-C7994A671DA6}"/>
              </a:ext>
            </a:extLst>
          </p:cNvPr>
          <p:cNvCxnSpPr>
            <a:stCxn id="35" idx="6"/>
            <a:endCxn id="37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4BCC3F-6BF9-41FE-8CF9-07C5306E04D2}"/>
              </a:ext>
            </a:extLst>
          </p:cNvPr>
          <p:cNvCxnSpPr>
            <a:stCxn id="37" idx="6"/>
            <a:endCxn id="39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F4952D5-6FAC-45AA-A769-0B1BD9676F04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E780BC-2E53-4BDE-8DAE-6A98C07BE58C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456BBFC-777C-4E38-9CF3-AFFB41ACD6BB}"/>
              </a:ext>
            </a:extLst>
          </p:cNvPr>
          <p:cNvCxnSpPr>
            <a:stCxn id="39" idx="6"/>
            <a:endCxn id="73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408A7E-CC65-43B0-B95F-AE16EF883905}"/>
              </a:ext>
            </a:extLst>
          </p:cNvPr>
          <p:cNvCxnSpPr>
            <a:stCxn id="73" idx="6"/>
            <a:endCxn id="43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98352A7-EFAC-4150-A954-DA8CB3D0DA93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287874-F0BB-479D-9A8A-F7EDB93B025A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8E5898-BB16-436A-A2C9-399F0852812F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6C21CC-B598-4FF6-8AE7-8081C4CAB24F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481031-B5F7-49EC-9CF3-3F679DF829DA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7383295-3F33-4986-AEA4-336A7DB8B62A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2E34CA-0494-4C7E-A4C3-B5D012F04DEB}"/>
              </a:ext>
            </a:extLst>
          </p:cNvPr>
          <p:cNvCxnSpPr>
            <a:stCxn id="33" idx="6"/>
            <a:endCxn id="35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7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92D050"/>
                </a:solidFill>
              </a:rPr>
              <a:t>abab</a:t>
            </a:r>
            <a:r>
              <a:rPr lang="en-US" sz="1805"/>
              <a:t>c”</a:t>
            </a:r>
          </a:p>
          <a:p>
            <a:endParaRPr lang="en-US" sz="1805"/>
          </a:p>
          <a:p>
            <a:r>
              <a:rPr lang="en-US" sz="1805"/>
              <a:t>Input:  “ab</a:t>
            </a:r>
            <a:r>
              <a:rPr lang="en-US" sz="1805">
                <a:solidFill>
                  <a:srgbClr val="92D050"/>
                </a:solidFill>
              </a:rPr>
              <a:t>abab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0,2,4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0,4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61747" y="3758250"/>
            <a:ext cx="110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tracking pattern “abab”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2FD48A-5752-4225-9ADA-DB0B98F1918F}"/>
              </a:ext>
            </a:extLst>
          </p:cNvPr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AF2AEE-A252-489B-9E20-9AEEEDB8C6CB}"/>
              </a:ext>
            </a:extLst>
          </p:cNvPr>
          <p:cNvSpPr txBox="1"/>
          <p:nvPr/>
        </p:nvSpPr>
        <p:spPr>
          <a:xfrm>
            <a:off x="793110" y="3323322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7B8760-53AF-4A00-A692-7C3267F51B83}"/>
              </a:ext>
            </a:extLst>
          </p:cNvPr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21C6D8-DEB5-43A2-A26D-5E679FDDCE02}"/>
              </a:ext>
            </a:extLst>
          </p:cNvPr>
          <p:cNvSpPr txBox="1"/>
          <p:nvPr/>
        </p:nvSpPr>
        <p:spPr>
          <a:xfrm>
            <a:off x="182886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4530F8-1F9D-4BB5-A865-86939E721BFD}"/>
              </a:ext>
            </a:extLst>
          </p:cNvPr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A0AB38-8899-4F6D-853B-FCCAF7CFB1F8}"/>
              </a:ext>
            </a:extLst>
          </p:cNvPr>
          <p:cNvSpPr txBox="1"/>
          <p:nvPr/>
        </p:nvSpPr>
        <p:spPr>
          <a:xfrm>
            <a:off x="2713180" y="331618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5E42704-13BB-497B-911C-1969BC4F3BBF}"/>
              </a:ext>
            </a:extLst>
          </p:cNvPr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AF0B9C-3ECE-4B80-BFB3-47419B716A7D}"/>
              </a:ext>
            </a:extLst>
          </p:cNvPr>
          <p:cNvSpPr txBox="1"/>
          <p:nvPr/>
        </p:nvSpPr>
        <p:spPr>
          <a:xfrm>
            <a:off x="3607150" y="3331266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11B7DC-C20D-484D-A9F4-1D178C152175}"/>
              </a:ext>
            </a:extLst>
          </p:cNvPr>
          <p:cNvGrpSpPr/>
          <p:nvPr/>
        </p:nvGrpSpPr>
        <p:grpSpPr>
          <a:xfrm>
            <a:off x="5382801" y="3231902"/>
            <a:ext cx="509470" cy="516802"/>
            <a:chOff x="8262726" y="900383"/>
            <a:chExt cx="677613" cy="6873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F66402-5450-43E7-BF35-3C9D65762CC4}"/>
                </a:ext>
              </a:extLst>
            </p:cNvPr>
            <p:cNvSpPr txBox="1"/>
            <p:nvPr/>
          </p:nvSpPr>
          <p:spPr>
            <a:xfrm>
              <a:off x="8414895" y="991767"/>
              <a:ext cx="297626" cy="49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20547F3-C571-4BF2-9B1D-84D376692E4F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689782-DBC1-49B5-AA8C-DAC20FDE2A79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3FBF3C9-95DB-4E53-BAC8-BA820A58E0A8}"/>
              </a:ext>
            </a:extLst>
          </p:cNvPr>
          <p:cNvCxnSpPr>
            <a:stCxn id="34" idx="6"/>
            <a:endCxn id="36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C65E8B3-5F34-4A6C-8FDE-EBB57BB046B5}"/>
              </a:ext>
            </a:extLst>
          </p:cNvPr>
          <p:cNvCxnSpPr>
            <a:stCxn id="36" idx="6"/>
            <a:endCxn id="38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3DFD29E-9B10-46B9-AA73-B483982604D6}"/>
              </a:ext>
            </a:extLst>
          </p:cNvPr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6B69A10-896C-4B91-B6C3-1A2DCCACDB3A}"/>
              </a:ext>
            </a:extLst>
          </p:cNvPr>
          <p:cNvSpPr txBox="1"/>
          <p:nvPr/>
        </p:nvSpPr>
        <p:spPr>
          <a:xfrm>
            <a:off x="4468313" y="332967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4F8D5A-F5DE-4D21-A45C-E2BE5D921830}"/>
              </a:ext>
            </a:extLst>
          </p:cNvPr>
          <p:cNvCxnSpPr>
            <a:stCxn id="38" idx="6"/>
            <a:endCxn id="72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DF2A9E-06E7-4ADD-ADC3-CB63A8AE04E7}"/>
              </a:ext>
            </a:extLst>
          </p:cNvPr>
          <p:cNvCxnSpPr>
            <a:stCxn id="72" idx="6"/>
            <a:endCxn id="42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DD4045B-154A-404C-8A6B-98A977346AEA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06A9DC-34F3-4A6C-BE4A-EADD5AB20824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C75583-4A5F-4667-B316-C2485A458437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0B8735-7F82-43F4-9118-A677CC29C74F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C1D962-4EB9-4E60-982D-3D1799A8DA86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C390857E-2A36-4292-AF3F-480A1470EAF9}"/>
              </a:ext>
            </a:extLst>
          </p:cNvPr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DEED02D-1F2D-47AD-9439-251F9F061517}"/>
              </a:ext>
            </a:extLst>
          </p:cNvPr>
          <p:cNvCxnSpPr>
            <a:stCxn id="32" idx="6"/>
            <a:endCxn id="34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9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5432785" y="3275232"/>
            <a:ext cx="415621" cy="42613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Finite Automata (NFA)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15065" y="325686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8816" y="3322085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737681" y="325541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7917" y="3320630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24081" y="325712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34317" y="3322341"/>
            <a:ext cx="219484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41851" y="3259863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39138" y="3313785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19538" y="3327983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82801" y="3231902"/>
            <a:ext cx="509470" cy="5168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46" idx="6"/>
            <a:endCxn id="48" idx="2"/>
          </p:cNvCxnSpPr>
          <p:nvPr/>
        </p:nvCxnSpPr>
        <p:spPr>
          <a:xfrm>
            <a:off x="2197115" y="3485662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6"/>
            <a:endCxn id="50" idx="2"/>
          </p:cNvCxnSpPr>
          <p:nvPr/>
        </p:nvCxnSpPr>
        <p:spPr>
          <a:xfrm>
            <a:off x="3083515" y="3487373"/>
            <a:ext cx="458335" cy="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397474" y="3262262"/>
            <a:ext cx="437803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81785" y="3316182"/>
            <a:ext cx="223773" cy="3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50" idx="6"/>
            <a:endCxn id="58" idx="2"/>
          </p:cNvCxnSpPr>
          <p:nvPr/>
        </p:nvCxnSpPr>
        <p:spPr>
          <a:xfrm>
            <a:off x="3979653" y="3490111"/>
            <a:ext cx="417821" cy="2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6"/>
            <a:endCxn id="54" idx="2"/>
          </p:cNvCxnSpPr>
          <p:nvPr/>
        </p:nvCxnSpPr>
        <p:spPr>
          <a:xfrm flipV="1">
            <a:off x="4835277" y="3490303"/>
            <a:ext cx="547524" cy="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7096130">
            <a:off x="610393" y="328329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44" idx="6"/>
            <a:endCxn id="46" idx="2"/>
          </p:cNvCxnSpPr>
          <p:nvPr/>
        </p:nvCxnSpPr>
        <p:spPr>
          <a:xfrm flipV="1">
            <a:off x="1174499" y="3485661"/>
            <a:ext cx="563182" cy="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3494796"/>
          </a:xfrm>
        </p:spPr>
        <p:txBody>
          <a:bodyPr/>
          <a:lstStyle/>
          <a:p>
            <a:r>
              <a:rPr lang="en-US" sz="1805"/>
              <a:t>Recognize pattern:  “</a:t>
            </a:r>
            <a:r>
              <a:rPr lang="en-US" sz="1805">
                <a:solidFill>
                  <a:srgbClr val="92D050"/>
                </a:solidFill>
              </a:rPr>
              <a:t>ababc</a:t>
            </a:r>
            <a:r>
              <a:rPr lang="en-US" sz="1805"/>
              <a:t>”</a:t>
            </a:r>
          </a:p>
          <a:p>
            <a:endParaRPr lang="en-US" sz="1805"/>
          </a:p>
          <a:p>
            <a:r>
              <a:rPr lang="en-US" sz="1805"/>
              <a:t>Input:  “ab</a:t>
            </a:r>
            <a:r>
              <a:rPr lang="en-US" sz="1805">
                <a:solidFill>
                  <a:srgbClr val="92D050"/>
                </a:solidFill>
              </a:rPr>
              <a:t>ababc</a:t>
            </a:r>
            <a:r>
              <a:rPr lang="en-US" sz="1805"/>
              <a:t>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22690" y="2137292"/>
          <a:ext cx="2199049" cy="2538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States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en-US" sz="1400" baseline="0" dirty="0"/>
                        <a:t>2</a:t>
                      </a:r>
                      <a:endParaRPr lang="en-US" sz="1400" dirty="0"/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0,1,3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0,2,4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0,3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0,4</a:t>
                      </a:r>
                    </a:p>
                  </a:txBody>
                  <a:tcPr marL="68750" marR="68750" marT="34375" marB="3437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0,5 (accept)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73025" y="3805380"/>
            <a:ext cx="110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accept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64613B-AA0E-4C43-8AC6-573B7F27BBB9}"/>
              </a:ext>
            </a:extLst>
          </p:cNvPr>
          <p:cNvSpPr txBox="1"/>
          <p:nvPr/>
        </p:nvSpPr>
        <p:spPr>
          <a:xfrm>
            <a:off x="126568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6ABDA1-FF51-42D5-B43E-45965BAA0A02}"/>
              </a:ext>
            </a:extLst>
          </p:cNvPr>
          <p:cNvSpPr txBox="1"/>
          <p:nvPr/>
        </p:nvSpPr>
        <p:spPr>
          <a:xfrm>
            <a:off x="4015934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F7D1D-A374-4B11-8174-6ADBE10765B1}"/>
              </a:ext>
            </a:extLst>
          </p:cNvPr>
          <p:cNvSpPr txBox="1"/>
          <p:nvPr/>
        </p:nvSpPr>
        <p:spPr>
          <a:xfrm>
            <a:off x="3139598" y="316250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AE958D-51C0-4ACC-B835-ADC87A9C8ABB}"/>
              </a:ext>
            </a:extLst>
          </p:cNvPr>
          <p:cNvSpPr txBox="1"/>
          <p:nvPr/>
        </p:nvSpPr>
        <p:spPr>
          <a:xfrm>
            <a:off x="2222025" y="3187673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56BF12-319F-4D73-9EE7-A2EAB32E5836}"/>
              </a:ext>
            </a:extLst>
          </p:cNvPr>
          <p:cNvSpPr txBox="1"/>
          <p:nvPr/>
        </p:nvSpPr>
        <p:spPr>
          <a:xfrm>
            <a:off x="4932489" y="319377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19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4997970" cy="3494796"/>
          </a:xfrm>
        </p:spPr>
        <p:txBody>
          <a:bodyPr/>
          <a:lstStyle/>
          <a:p>
            <a:r>
              <a:rPr lang="en-US" sz="1805"/>
              <a:t>Reference seq. “abab”</a:t>
            </a: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25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94793" y="4933610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654227" y="516385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0204" y="4836524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087042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6"/>
          </p:cNvCxnSpPr>
          <p:nvPr/>
        </p:nvCxnSpPr>
        <p:spPr>
          <a:xfrm>
            <a:off x="2546476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2453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2973442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3432876" y="5155697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8853" y="482836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3865038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7" idx="6"/>
          </p:cNvCxnSpPr>
          <p:nvPr/>
        </p:nvCxnSpPr>
        <p:spPr>
          <a:xfrm>
            <a:off x="4324472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0450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4757287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7096130">
            <a:off x="1082241" y="495246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5" idx="7"/>
            <a:endCxn id="30" idx="3"/>
          </p:cNvCxnSpPr>
          <p:nvPr/>
        </p:nvCxnSpPr>
        <p:spPr>
          <a:xfrm flipV="1">
            <a:off x="1586944" y="4575186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081431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2540865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00931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>
          <a:xfrm>
            <a:off x="2967832" y="4195382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6"/>
          </p:cNvCxnSpPr>
          <p:nvPr/>
        </p:nvCxnSpPr>
        <p:spPr>
          <a:xfrm>
            <a:off x="3427265" y="4425630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87331" y="411062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3859428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stCxn id="36" idx="6"/>
          </p:cNvCxnSpPr>
          <p:nvPr/>
        </p:nvCxnSpPr>
        <p:spPr>
          <a:xfrm>
            <a:off x="4318862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8927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6" name="Oval 45"/>
          <p:cNvSpPr/>
          <p:nvPr/>
        </p:nvSpPr>
        <p:spPr>
          <a:xfrm>
            <a:off x="4783614" y="4954312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stCxn id="30" idx="7"/>
          </p:cNvCxnSpPr>
          <p:nvPr/>
        </p:nvCxnSpPr>
        <p:spPr>
          <a:xfrm flipV="1">
            <a:off x="2473583" y="3773257"/>
            <a:ext cx="508606" cy="476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967832" y="3456181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53" idx="6"/>
          </p:cNvCxnSpPr>
          <p:nvPr/>
        </p:nvCxnSpPr>
        <p:spPr>
          <a:xfrm>
            <a:off x="3427265" y="368642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77822" y="336007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6" name="Oval 55"/>
          <p:cNvSpPr/>
          <p:nvPr/>
        </p:nvSpPr>
        <p:spPr>
          <a:xfrm>
            <a:off x="3859428" y="3442927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>
            <a:stCxn id="56" idx="6"/>
          </p:cNvCxnSpPr>
          <p:nvPr/>
        </p:nvCxnSpPr>
        <p:spPr>
          <a:xfrm>
            <a:off x="4318862" y="3673175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69418" y="334681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1" name="Straight Arrow Connector 70"/>
          <p:cNvCxnSpPr>
            <a:stCxn id="53" idx="7"/>
            <a:endCxn id="73" idx="3"/>
          </p:cNvCxnSpPr>
          <p:nvPr/>
        </p:nvCxnSpPr>
        <p:spPr>
          <a:xfrm flipV="1">
            <a:off x="3359983" y="3096890"/>
            <a:ext cx="566727" cy="42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859428" y="2703833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/>
          <p:cNvCxnSpPr>
            <a:stCxn id="73" idx="6"/>
          </p:cNvCxnSpPr>
          <p:nvPr/>
        </p:nvCxnSpPr>
        <p:spPr>
          <a:xfrm>
            <a:off x="4318862" y="2934081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388084" y="260272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Oval 86"/>
          <p:cNvSpPr/>
          <p:nvPr/>
        </p:nvSpPr>
        <p:spPr>
          <a:xfrm>
            <a:off x="4743426" y="4169406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769752" y="4198269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751729" y="3441600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778055" y="3470463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745120" y="271184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771446" y="274070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740115" y="197906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766442" y="200792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>
            <a:stCxn id="73" idx="7"/>
            <a:endCxn id="93" idx="3"/>
          </p:cNvCxnSpPr>
          <p:nvPr/>
        </p:nvCxnSpPr>
        <p:spPr>
          <a:xfrm flipV="1">
            <a:off x="4251579" y="2372123"/>
            <a:ext cx="555819" cy="39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783614" y="500879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78055" y="4251649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78055" y="3540693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83614" y="2824574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78004" y="207216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437815" y="4521380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48181" y="4553331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272460" y="4542765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365474" y="3828227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243448" y="3817122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267875" y="3096348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579793" y="1849263"/>
            <a:ext cx="3414918" cy="3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Input seq. 1 “”</a:t>
            </a:r>
            <a:endParaRPr lang="en-US" sz="1504" ker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8801" y="2687731"/>
            <a:ext cx="51562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0955" y="2512332"/>
            <a:ext cx="11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match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961992" y="2880090"/>
            <a:ext cx="285128" cy="276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430709" y="2880090"/>
            <a:ext cx="15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mis</a:t>
            </a:r>
            <a:r>
              <a:rPr lang="en-US" dirty="0">
                <a:latin typeface="+mn-lt"/>
              </a:rPr>
              <a:t>-match</a:t>
            </a:r>
          </a:p>
        </p:txBody>
      </p:sp>
    </p:spTree>
    <p:extLst>
      <p:ext uri="{BB962C8B-B14F-4D97-AF65-F5344CB8AC3E}">
        <p14:creationId xmlns:p14="http://schemas.microsoft.com/office/powerpoint/2010/main" val="241665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4997970" cy="3494796"/>
          </a:xfrm>
        </p:spPr>
        <p:txBody>
          <a:bodyPr/>
          <a:lstStyle/>
          <a:p>
            <a:r>
              <a:rPr lang="en-US" sz="1805"/>
              <a:t>Reference seq. “abab”</a:t>
            </a: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579793" y="1849263"/>
            <a:ext cx="3414918" cy="3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Input seq. 1 “a”</a:t>
            </a:r>
          </a:p>
          <a:p>
            <a:endParaRPr lang="en-US" sz="1805" kern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2D9EDB9-9148-4AB7-A95A-F436A638252A}"/>
              </a:ext>
            </a:extLst>
          </p:cNvPr>
          <p:cNvSpPr/>
          <p:nvPr/>
        </p:nvSpPr>
        <p:spPr>
          <a:xfrm>
            <a:off x="1194793" y="4933610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5178F58-E608-4206-9106-DF6AA5463757}"/>
              </a:ext>
            </a:extLst>
          </p:cNvPr>
          <p:cNvCxnSpPr>
            <a:stCxn id="68" idx="6"/>
          </p:cNvCxnSpPr>
          <p:nvPr/>
        </p:nvCxnSpPr>
        <p:spPr>
          <a:xfrm>
            <a:off x="1654227" y="516385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651F0E1-CAF5-49D5-BB50-DBD2EA63E3EA}"/>
              </a:ext>
            </a:extLst>
          </p:cNvPr>
          <p:cNvSpPr txBox="1"/>
          <p:nvPr/>
        </p:nvSpPr>
        <p:spPr>
          <a:xfrm>
            <a:off x="1700204" y="4836524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15B543-DFE1-484C-B597-24586046546C}"/>
              </a:ext>
            </a:extLst>
          </p:cNvPr>
          <p:cNvSpPr/>
          <p:nvPr/>
        </p:nvSpPr>
        <p:spPr>
          <a:xfrm>
            <a:off x="2087042" y="4912194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F0FA14-0634-4B1E-B331-D8A7765DE03A}"/>
              </a:ext>
            </a:extLst>
          </p:cNvPr>
          <p:cNvCxnSpPr>
            <a:stCxn id="72" idx="6"/>
          </p:cNvCxnSpPr>
          <p:nvPr/>
        </p:nvCxnSpPr>
        <p:spPr>
          <a:xfrm>
            <a:off x="2546476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0920EC0-5302-4CD0-99A5-FAF910DE42E9}"/>
              </a:ext>
            </a:extLst>
          </p:cNvPr>
          <p:cNvSpPr txBox="1"/>
          <p:nvPr/>
        </p:nvSpPr>
        <p:spPr>
          <a:xfrm>
            <a:off x="2592453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71FDC3C-3448-4A9D-9253-B78D39B0E556}"/>
              </a:ext>
            </a:extLst>
          </p:cNvPr>
          <p:cNvSpPr/>
          <p:nvPr/>
        </p:nvSpPr>
        <p:spPr>
          <a:xfrm>
            <a:off x="2973442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C929E16-35BB-4849-B038-1356302DA636}"/>
              </a:ext>
            </a:extLst>
          </p:cNvPr>
          <p:cNvCxnSpPr>
            <a:stCxn id="78" idx="6"/>
          </p:cNvCxnSpPr>
          <p:nvPr/>
        </p:nvCxnSpPr>
        <p:spPr>
          <a:xfrm>
            <a:off x="3432876" y="5155697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54F995B-BCE6-4C94-BAE3-809C4AA7DF68}"/>
              </a:ext>
            </a:extLst>
          </p:cNvPr>
          <p:cNvSpPr txBox="1"/>
          <p:nvPr/>
        </p:nvSpPr>
        <p:spPr>
          <a:xfrm>
            <a:off x="3478853" y="482836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DC495D0-E906-4984-AE93-E7D52F09B101}"/>
              </a:ext>
            </a:extLst>
          </p:cNvPr>
          <p:cNvSpPr/>
          <p:nvPr/>
        </p:nvSpPr>
        <p:spPr>
          <a:xfrm>
            <a:off x="3865038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0FDABC8-4A8E-4C5E-8CD4-92B3E83B12C0}"/>
              </a:ext>
            </a:extLst>
          </p:cNvPr>
          <p:cNvCxnSpPr>
            <a:stCxn id="81" idx="6"/>
          </p:cNvCxnSpPr>
          <p:nvPr/>
        </p:nvCxnSpPr>
        <p:spPr>
          <a:xfrm>
            <a:off x="4324472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C24D517-51A1-46FD-9DED-5C0DB4883509}"/>
              </a:ext>
            </a:extLst>
          </p:cNvPr>
          <p:cNvSpPr txBox="1"/>
          <p:nvPr/>
        </p:nvSpPr>
        <p:spPr>
          <a:xfrm>
            <a:off x="4370450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31C6214-ADD1-4D06-8FAA-25159040079D}"/>
              </a:ext>
            </a:extLst>
          </p:cNvPr>
          <p:cNvSpPr/>
          <p:nvPr/>
        </p:nvSpPr>
        <p:spPr>
          <a:xfrm>
            <a:off x="4757287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CD2441F-5C55-46E3-83FB-2FEC75E889C9}"/>
              </a:ext>
            </a:extLst>
          </p:cNvPr>
          <p:cNvSpPr/>
          <p:nvPr/>
        </p:nvSpPr>
        <p:spPr>
          <a:xfrm rot="7096130">
            <a:off x="1082241" y="495246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1901741-CEF6-42AC-9B70-B4C76D9974B1}"/>
              </a:ext>
            </a:extLst>
          </p:cNvPr>
          <p:cNvCxnSpPr>
            <a:stCxn id="68" idx="7"/>
            <a:endCxn id="96" idx="3"/>
          </p:cNvCxnSpPr>
          <p:nvPr/>
        </p:nvCxnSpPr>
        <p:spPr>
          <a:xfrm flipV="1">
            <a:off x="1586944" y="4575186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943BC571-8004-49CC-B91D-45ADEFC84559}"/>
              </a:ext>
            </a:extLst>
          </p:cNvPr>
          <p:cNvSpPr/>
          <p:nvPr/>
        </p:nvSpPr>
        <p:spPr>
          <a:xfrm>
            <a:off x="2081431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7B11B95-9852-433F-BC91-9F1D1E4B3B16}"/>
              </a:ext>
            </a:extLst>
          </p:cNvPr>
          <p:cNvCxnSpPr>
            <a:stCxn id="96" idx="6"/>
          </p:cNvCxnSpPr>
          <p:nvPr/>
        </p:nvCxnSpPr>
        <p:spPr>
          <a:xfrm>
            <a:off x="2540865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C87345A-FC6F-4F63-ADB9-96318DAE4000}"/>
              </a:ext>
            </a:extLst>
          </p:cNvPr>
          <p:cNvSpPr txBox="1"/>
          <p:nvPr/>
        </p:nvSpPr>
        <p:spPr>
          <a:xfrm>
            <a:off x="2600931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CE4C636-615D-4F40-9D46-F703CA0E1135}"/>
              </a:ext>
            </a:extLst>
          </p:cNvPr>
          <p:cNvSpPr/>
          <p:nvPr/>
        </p:nvSpPr>
        <p:spPr>
          <a:xfrm>
            <a:off x="2967832" y="4195382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DB180F2-E99A-4595-A95F-6D9460BD3636}"/>
              </a:ext>
            </a:extLst>
          </p:cNvPr>
          <p:cNvCxnSpPr>
            <a:stCxn id="99" idx="6"/>
          </p:cNvCxnSpPr>
          <p:nvPr/>
        </p:nvCxnSpPr>
        <p:spPr>
          <a:xfrm>
            <a:off x="3427265" y="4425630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3640319E-3C5A-4421-81F9-0F207B619D0F}"/>
              </a:ext>
            </a:extLst>
          </p:cNvPr>
          <p:cNvSpPr txBox="1"/>
          <p:nvPr/>
        </p:nvSpPr>
        <p:spPr>
          <a:xfrm>
            <a:off x="3487331" y="411062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001C93A-08E6-45F8-86D3-8587B2A315A7}"/>
              </a:ext>
            </a:extLst>
          </p:cNvPr>
          <p:cNvSpPr/>
          <p:nvPr/>
        </p:nvSpPr>
        <p:spPr>
          <a:xfrm>
            <a:off x="3859428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B2FB0B-0B2C-4E34-ACED-EE7BBF06933D}"/>
              </a:ext>
            </a:extLst>
          </p:cNvPr>
          <p:cNvCxnSpPr>
            <a:stCxn id="102" idx="6"/>
          </p:cNvCxnSpPr>
          <p:nvPr/>
        </p:nvCxnSpPr>
        <p:spPr>
          <a:xfrm>
            <a:off x="4318862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B94630E-552B-4463-9F28-316E9A74FB2E}"/>
              </a:ext>
            </a:extLst>
          </p:cNvPr>
          <p:cNvSpPr txBox="1"/>
          <p:nvPr/>
        </p:nvSpPr>
        <p:spPr>
          <a:xfrm>
            <a:off x="4378927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08F91A3-CA80-42F4-AC32-FA74D4419409}"/>
              </a:ext>
            </a:extLst>
          </p:cNvPr>
          <p:cNvSpPr/>
          <p:nvPr/>
        </p:nvSpPr>
        <p:spPr>
          <a:xfrm>
            <a:off x="4783614" y="4954312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F2ACB8F-FD34-4516-82E7-9B0CF6B73185}"/>
              </a:ext>
            </a:extLst>
          </p:cNvPr>
          <p:cNvCxnSpPr>
            <a:stCxn id="96" idx="7"/>
          </p:cNvCxnSpPr>
          <p:nvPr/>
        </p:nvCxnSpPr>
        <p:spPr>
          <a:xfrm flipV="1">
            <a:off x="2473583" y="3773257"/>
            <a:ext cx="508606" cy="476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111FA852-4CDF-4C6C-8C34-C74000026E86}"/>
              </a:ext>
            </a:extLst>
          </p:cNvPr>
          <p:cNvSpPr/>
          <p:nvPr/>
        </p:nvSpPr>
        <p:spPr>
          <a:xfrm>
            <a:off x="2967832" y="3456181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CC8F3E2-6776-49B6-BB23-08945EA51495}"/>
              </a:ext>
            </a:extLst>
          </p:cNvPr>
          <p:cNvCxnSpPr>
            <a:stCxn id="112" idx="6"/>
          </p:cNvCxnSpPr>
          <p:nvPr/>
        </p:nvCxnSpPr>
        <p:spPr>
          <a:xfrm>
            <a:off x="3427265" y="368642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7B66049-6B23-4EA6-B319-56EE82071548}"/>
              </a:ext>
            </a:extLst>
          </p:cNvPr>
          <p:cNvSpPr txBox="1"/>
          <p:nvPr/>
        </p:nvSpPr>
        <p:spPr>
          <a:xfrm>
            <a:off x="3477822" y="336007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7A10E9-A69C-464F-A41A-362F02D50CAF}"/>
              </a:ext>
            </a:extLst>
          </p:cNvPr>
          <p:cNvSpPr/>
          <p:nvPr/>
        </p:nvSpPr>
        <p:spPr>
          <a:xfrm>
            <a:off x="3859428" y="3442927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19C22A6-22E7-44D3-8B21-39709A969744}"/>
              </a:ext>
            </a:extLst>
          </p:cNvPr>
          <p:cNvCxnSpPr>
            <a:stCxn id="115" idx="6"/>
          </p:cNvCxnSpPr>
          <p:nvPr/>
        </p:nvCxnSpPr>
        <p:spPr>
          <a:xfrm>
            <a:off x="4318862" y="3673175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431518B-D755-48CA-833E-84BBC538AB4A}"/>
              </a:ext>
            </a:extLst>
          </p:cNvPr>
          <p:cNvSpPr txBox="1"/>
          <p:nvPr/>
        </p:nvSpPr>
        <p:spPr>
          <a:xfrm>
            <a:off x="4369418" y="334681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D5830D1-9E1E-4E2F-9D6D-AE4AD340F4AD}"/>
              </a:ext>
            </a:extLst>
          </p:cNvPr>
          <p:cNvCxnSpPr>
            <a:stCxn id="112" idx="7"/>
            <a:endCxn id="119" idx="3"/>
          </p:cNvCxnSpPr>
          <p:nvPr/>
        </p:nvCxnSpPr>
        <p:spPr>
          <a:xfrm flipV="1">
            <a:off x="3359983" y="3096890"/>
            <a:ext cx="566727" cy="42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DB268663-030A-4617-B020-10F5A896845C}"/>
              </a:ext>
            </a:extLst>
          </p:cNvPr>
          <p:cNvSpPr/>
          <p:nvPr/>
        </p:nvSpPr>
        <p:spPr>
          <a:xfrm>
            <a:off x="3859428" y="2703833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328DB49-F752-4541-B887-2387A1B100A0}"/>
              </a:ext>
            </a:extLst>
          </p:cNvPr>
          <p:cNvCxnSpPr>
            <a:stCxn id="119" idx="6"/>
          </p:cNvCxnSpPr>
          <p:nvPr/>
        </p:nvCxnSpPr>
        <p:spPr>
          <a:xfrm>
            <a:off x="4318862" y="2934081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0381394B-717E-43DA-B28A-0B08EB161342}"/>
              </a:ext>
            </a:extLst>
          </p:cNvPr>
          <p:cNvSpPr txBox="1"/>
          <p:nvPr/>
        </p:nvSpPr>
        <p:spPr>
          <a:xfrm>
            <a:off x="4388084" y="260272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638EC8F-F711-40AA-BE3D-9A2EBA440862}"/>
              </a:ext>
            </a:extLst>
          </p:cNvPr>
          <p:cNvSpPr/>
          <p:nvPr/>
        </p:nvSpPr>
        <p:spPr>
          <a:xfrm>
            <a:off x="4743426" y="4169406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5155364-8F05-4A5F-8213-009E83234B7F}"/>
              </a:ext>
            </a:extLst>
          </p:cNvPr>
          <p:cNvSpPr/>
          <p:nvPr/>
        </p:nvSpPr>
        <p:spPr>
          <a:xfrm>
            <a:off x="4769752" y="4198269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66C4E6E-4395-40F3-B89E-3028B7073BA8}"/>
              </a:ext>
            </a:extLst>
          </p:cNvPr>
          <p:cNvSpPr/>
          <p:nvPr/>
        </p:nvSpPr>
        <p:spPr>
          <a:xfrm>
            <a:off x="4751729" y="3441600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DE2404E-A785-499E-957E-F91164289F4E}"/>
              </a:ext>
            </a:extLst>
          </p:cNvPr>
          <p:cNvSpPr/>
          <p:nvPr/>
        </p:nvSpPr>
        <p:spPr>
          <a:xfrm>
            <a:off x="4778055" y="3470463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7EBFCBD-A854-4F0B-9C9A-CEBD28D6FBE4}"/>
              </a:ext>
            </a:extLst>
          </p:cNvPr>
          <p:cNvSpPr/>
          <p:nvPr/>
        </p:nvSpPr>
        <p:spPr>
          <a:xfrm>
            <a:off x="4745120" y="271184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F92D66-6224-4B5C-A72E-DE9CE2C27575}"/>
              </a:ext>
            </a:extLst>
          </p:cNvPr>
          <p:cNvSpPr/>
          <p:nvPr/>
        </p:nvSpPr>
        <p:spPr>
          <a:xfrm>
            <a:off x="4771446" y="274070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D0A69BC-4B61-42B1-9435-45B3E343F914}"/>
              </a:ext>
            </a:extLst>
          </p:cNvPr>
          <p:cNvSpPr/>
          <p:nvPr/>
        </p:nvSpPr>
        <p:spPr>
          <a:xfrm>
            <a:off x="4740115" y="197906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F0332F7-4D7F-4AF1-B57A-3F796D641A57}"/>
              </a:ext>
            </a:extLst>
          </p:cNvPr>
          <p:cNvSpPr/>
          <p:nvPr/>
        </p:nvSpPr>
        <p:spPr>
          <a:xfrm>
            <a:off x="4766442" y="200792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9F91E0E-D1B9-4593-AAC3-D4C5A5215E56}"/>
              </a:ext>
            </a:extLst>
          </p:cNvPr>
          <p:cNvCxnSpPr>
            <a:stCxn id="119" idx="7"/>
            <a:endCxn id="128" idx="3"/>
          </p:cNvCxnSpPr>
          <p:nvPr/>
        </p:nvCxnSpPr>
        <p:spPr>
          <a:xfrm flipV="1">
            <a:off x="4251579" y="2372123"/>
            <a:ext cx="555819" cy="39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F6477BE-8A9D-4856-917D-F95730C34489}"/>
              </a:ext>
            </a:extLst>
          </p:cNvPr>
          <p:cNvSpPr txBox="1"/>
          <p:nvPr/>
        </p:nvSpPr>
        <p:spPr>
          <a:xfrm>
            <a:off x="4783614" y="500879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CB63CEB-B01C-4E0A-82A0-D0ED347E19C4}"/>
              </a:ext>
            </a:extLst>
          </p:cNvPr>
          <p:cNvSpPr txBox="1"/>
          <p:nvPr/>
        </p:nvSpPr>
        <p:spPr>
          <a:xfrm>
            <a:off x="4778055" y="4251649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B06B32-6BEF-455F-AA74-E29B3FF831A5}"/>
              </a:ext>
            </a:extLst>
          </p:cNvPr>
          <p:cNvSpPr txBox="1"/>
          <p:nvPr/>
        </p:nvSpPr>
        <p:spPr>
          <a:xfrm>
            <a:off x="4778055" y="3540693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3CB5240-BF1D-42F0-8924-B6B800CAC564}"/>
              </a:ext>
            </a:extLst>
          </p:cNvPr>
          <p:cNvSpPr txBox="1"/>
          <p:nvPr/>
        </p:nvSpPr>
        <p:spPr>
          <a:xfrm>
            <a:off x="4783614" y="2824574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5F7DA1D-45AF-4AF8-A60F-3345924DB2EA}"/>
              </a:ext>
            </a:extLst>
          </p:cNvPr>
          <p:cNvSpPr txBox="1"/>
          <p:nvPr/>
        </p:nvSpPr>
        <p:spPr>
          <a:xfrm>
            <a:off x="4778004" y="207216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A9906FC-A9C7-44E5-A84E-E2038B9627E8}"/>
              </a:ext>
            </a:extLst>
          </p:cNvPr>
          <p:cNvCxnSpPr/>
          <p:nvPr/>
        </p:nvCxnSpPr>
        <p:spPr>
          <a:xfrm flipV="1">
            <a:off x="2437815" y="4521380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2DCE5DF-19B2-4AB6-A0FE-7A9ED2BA4B7A}"/>
              </a:ext>
            </a:extLst>
          </p:cNvPr>
          <p:cNvCxnSpPr/>
          <p:nvPr/>
        </p:nvCxnSpPr>
        <p:spPr>
          <a:xfrm flipV="1">
            <a:off x="3348181" y="4553331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C0B4ABA-E7C7-4AFE-B5ED-8B7C7626B8E8}"/>
              </a:ext>
            </a:extLst>
          </p:cNvPr>
          <p:cNvCxnSpPr/>
          <p:nvPr/>
        </p:nvCxnSpPr>
        <p:spPr>
          <a:xfrm flipV="1">
            <a:off x="4272460" y="4542765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E2804E0-E59C-4E2A-A1D8-759A5F538B9B}"/>
              </a:ext>
            </a:extLst>
          </p:cNvPr>
          <p:cNvCxnSpPr/>
          <p:nvPr/>
        </p:nvCxnSpPr>
        <p:spPr>
          <a:xfrm flipV="1">
            <a:off x="3365474" y="3828227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10BBEA3-1527-4EE8-ADFF-A94A6AB8B18B}"/>
              </a:ext>
            </a:extLst>
          </p:cNvPr>
          <p:cNvCxnSpPr/>
          <p:nvPr/>
        </p:nvCxnSpPr>
        <p:spPr>
          <a:xfrm flipV="1">
            <a:off x="4243448" y="3817122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D51EB74-6CC1-488D-AF9C-A574CBAFD717}"/>
              </a:ext>
            </a:extLst>
          </p:cNvPr>
          <p:cNvCxnSpPr/>
          <p:nvPr/>
        </p:nvCxnSpPr>
        <p:spPr>
          <a:xfrm flipV="1">
            <a:off x="4267875" y="3096348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8A98CF-0DD3-45DA-92B1-C1036E016BB1}"/>
              </a:ext>
            </a:extLst>
          </p:cNvPr>
          <p:cNvSpPr txBox="1"/>
          <p:nvPr/>
        </p:nvSpPr>
        <p:spPr>
          <a:xfrm>
            <a:off x="2175183" y="5333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2376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4997970" cy="3494796"/>
          </a:xfrm>
        </p:spPr>
        <p:txBody>
          <a:bodyPr/>
          <a:lstStyle/>
          <a:p>
            <a:r>
              <a:rPr lang="en-US" sz="1805"/>
              <a:t>Reference seq. “abab”</a:t>
            </a: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579793" y="1849263"/>
            <a:ext cx="3414918" cy="3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Input seq. 1 “ab”</a:t>
            </a:r>
          </a:p>
          <a:p>
            <a:r>
              <a:rPr lang="en-US" sz="1805" kern="0"/>
              <a:t>Input seq. 2 “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”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0CCCE22-689D-44DF-AA38-5BDEB62560EE}"/>
              </a:ext>
            </a:extLst>
          </p:cNvPr>
          <p:cNvSpPr/>
          <p:nvPr/>
        </p:nvSpPr>
        <p:spPr>
          <a:xfrm>
            <a:off x="1194793" y="4933610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538E77C-C053-4A9F-824E-2CEE9292E40F}"/>
              </a:ext>
            </a:extLst>
          </p:cNvPr>
          <p:cNvCxnSpPr>
            <a:stCxn id="68" idx="6"/>
          </p:cNvCxnSpPr>
          <p:nvPr/>
        </p:nvCxnSpPr>
        <p:spPr>
          <a:xfrm>
            <a:off x="1654227" y="516385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62F27B2-EC27-4EF1-B50A-7BDE72CD6C58}"/>
              </a:ext>
            </a:extLst>
          </p:cNvPr>
          <p:cNvSpPr txBox="1"/>
          <p:nvPr/>
        </p:nvSpPr>
        <p:spPr>
          <a:xfrm>
            <a:off x="1700204" y="4836524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11E99E8-9251-46CD-9EDC-400B4874494A}"/>
              </a:ext>
            </a:extLst>
          </p:cNvPr>
          <p:cNvSpPr/>
          <p:nvPr/>
        </p:nvSpPr>
        <p:spPr>
          <a:xfrm>
            <a:off x="2087042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2F0DD8-6C8C-4A9B-BA8F-8128EF92F256}"/>
              </a:ext>
            </a:extLst>
          </p:cNvPr>
          <p:cNvCxnSpPr>
            <a:stCxn id="72" idx="6"/>
          </p:cNvCxnSpPr>
          <p:nvPr/>
        </p:nvCxnSpPr>
        <p:spPr>
          <a:xfrm>
            <a:off x="2546476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9842B03-3DD0-4F4F-AF4F-A3AD7305504E}"/>
              </a:ext>
            </a:extLst>
          </p:cNvPr>
          <p:cNvSpPr txBox="1"/>
          <p:nvPr/>
        </p:nvSpPr>
        <p:spPr>
          <a:xfrm>
            <a:off x="2592453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5DAB41-DF6A-4F46-88B6-A1DB4A1F9729}"/>
              </a:ext>
            </a:extLst>
          </p:cNvPr>
          <p:cNvSpPr/>
          <p:nvPr/>
        </p:nvSpPr>
        <p:spPr>
          <a:xfrm>
            <a:off x="2973442" y="4925449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904623A-1AA1-4C64-BE65-CD9FC1BFD070}"/>
              </a:ext>
            </a:extLst>
          </p:cNvPr>
          <p:cNvCxnSpPr>
            <a:stCxn id="78" idx="6"/>
          </p:cNvCxnSpPr>
          <p:nvPr/>
        </p:nvCxnSpPr>
        <p:spPr>
          <a:xfrm>
            <a:off x="3432876" y="5155697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03C9326-67D2-4920-B774-AD79530E1239}"/>
              </a:ext>
            </a:extLst>
          </p:cNvPr>
          <p:cNvSpPr txBox="1"/>
          <p:nvPr/>
        </p:nvSpPr>
        <p:spPr>
          <a:xfrm>
            <a:off x="3478853" y="482836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D4E2D1B-551F-432D-81DA-E32F33427588}"/>
              </a:ext>
            </a:extLst>
          </p:cNvPr>
          <p:cNvSpPr/>
          <p:nvPr/>
        </p:nvSpPr>
        <p:spPr>
          <a:xfrm>
            <a:off x="3865038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0C63D95-022F-40A7-AED0-EDE0DE04C016}"/>
              </a:ext>
            </a:extLst>
          </p:cNvPr>
          <p:cNvCxnSpPr>
            <a:stCxn id="81" idx="6"/>
          </p:cNvCxnSpPr>
          <p:nvPr/>
        </p:nvCxnSpPr>
        <p:spPr>
          <a:xfrm>
            <a:off x="4324472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EF77C58-DBA1-4D08-8F84-4544D07EBC70}"/>
              </a:ext>
            </a:extLst>
          </p:cNvPr>
          <p:cNvSpPr txBox="1"/>
          <p:nvPr/>
        </p:nvSpPr>
        <p:spPr>
          <a:xfrm>
            <a:off x="4370450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F74300D-3A0C-4317-9F94-FA1E9E53BE6F}"/>
              </a:ext>
            </a:extLst>
          </p:cNvPr>
          <p:cNvSpPr/>
          <p:nvPr/>
        </p:nvSpPr>
        <p:spPr>
          <a:xfrm>
            <a:off x="4757287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C1D55F2D-0BBC-4125-95C0-712DE34C1DBE}"/>
              </a:ext>
            </a:extLst>
          </p:cNvPr>
          <p:cNvSpPr/>
          <p:nvPr/>
        </p:nvSpPr>
        <p:spPr>
          <a:xfrm rot="7096130">
            <a:off x="1082241" y="495246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3D32C71-F846-4E49-ACC3-3260612D6152}"/>
              </a:ext>
            </a:extLst>
          </p:cNvPr>
          <p:cNvCxnSpPr>
            <a:stCxn id="68" idx="7"/>
            <a:endCxn id="96" idx="3"/>
          </p:cNvCxnSpPr>
          <p:nvPr/>
        </p:nvCxnSpPr>
        <p:spPr>
          <a:xfrm flipV="1">
            <a:off x="1586944" y="4575186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F5B677AF-9D10-48B1-9BA3-1751A4CA2CCC}"/>
              </a:ext>
            </a:extLst>
          </p:cNvPr>
          <p:cNvSpPr/>
          <p:nvPr/>
        </p:nvSpPr>
        <p:spPr>
          <a:xfrm>
            <a:off x="2081431" y="4182128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2EA8F5-228F-4902-B74A-94C13F4CBFBC}"/>
              </a:ext>
            </a:extLst>
          </p:cNvPr>
          <p:cNvCxnSpPr>
            <a:stCxn id="96" idx="6"/>
          </p:cNvCxnSpPr>
          <p:nvPr/>
        </p:nvCxnSpPr>
        <p:spPr>
          <a:xfrm>
            <a:off x="2540865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D3634DE4-9D5F-424C-BF37-807219C311CD}"/>
              </a:ext>
            </a:extLst>
          </p:cNvPr>
          <p:cNvSpPr txBox="1"/>
          <p:nvPr/>
        </p:nvSpPr>
        <p:spPr>
          <a:xfrm>
            <a:off x="2600931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5C6FDE1-FB40-4D3F-947D-B01321CD5F30}"/>
              </a:ext>
            </a:extLst>
          </p:cNvPr>
          <p:cNvSpPr/>
          <p:nvPr/>
        </p:nvSpPr>
        <p:spPr>
          <a:xfrm>
            <a:off x="2967832" y="4195382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44912A7-E0CC-41F0-B24D-B0EBD1942441}"/>
              </a:ext>
            </a:extLst>
          </p:cNvPr>
          <p:cNvCxnSpPr>
            <a:stCxn id="99" idx="6"/>
          </p:cNvCxnSpPr>
          <p:nvPr/>
        </p:nvCxnSpPr>
        <p:spPr>
          <a:xfrm>
            <a:off x="3427265" y="4425630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77C58EB-6272-4F91-AAA6-33B30D749DD2}"/>
              </a:ext>
            </a:extLst>
          </p:cNvPr>
          <p:cNvSpPr txBox="1"/>
          <p:nvPr/>
        </p:nvSpPr>
        <p:spPr>
          <a:xfrm>
            <a:off x="3487331" y="411062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209DB64-B5D0-424C-9D81-541E1AB620E4}"/>
              </a:ext>
            </a:extLst>
          </p:cNvPr>
          <p:cNvSpPr/>
          <p:nvPr/>
        </p:nvSpPr>
        <p:spPr>
          <a:xfrm>
            <a:off x="3859428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8CD32B1-B5FD-4444-ACC6-248F35F6B618}"/>
              </a:ext>
            </a:extLst>
          </p:cNvPr>
          <p:cNvCxnSpPr>
            <a:stCxn id="102" idx="6"/>
          </p:cNvCxnSpPr>
          <p:nvPr/>
        </p:nvCxnSpPr>
        <p:spPr>
          <a:xfrm>
            <a:off x="4318862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5AA2EB9-7F2A-4893-9893-A8A7067F803B}"/>
              </a:ext>
            </a:extLst>
          </p:cNvPr>
          <p:cNvSpPr txBox="1"/>
          <p:nvPr/>
        </p:nvSpPr>
        <p:spPr>
          <a:xfrm>
            <a:off x="4378927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0342DB2-1E54-44A1-8FB3-CABF16736A27}"/>
              </a:ext>
            </a:extLst>
          </p:cNvPr>
          <p:cNvSpPr/>
          <p:nvPr/>
        </p:nvSpPr>
        <p:spPr>
          <a:xfrm>
            <a:off x="4783614" y="4954312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DC1EA6C-ACCE-4F70-A7C0-1B4E593CCDEF}"/>
              </a:ext>
            </a:extLst>
          </p:cNvPr>
          <p:cNvCxnSpPr>
            <a:stCxn id="96" idx="7"/>
          </p:cNvCxnSpPr>
          <p:nvPr/>
        </p:nvCxnSpPr>
        <p:spPr>
          <a:xfrm flipV="1">
            <a:off x="2473583" y="3773257"/>
            <a:ext cx="508606" cy="476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739BE321-C656-4933-ACFF-30759E7DC50B}"/>
              </a:ext>
            </a:extLst>
          </p:cNvPr>
          <p:cNvSpPr/>
          <p:nvPr/>
        </p:nvSpPr>
        <p:spPr>
          <a:xfrm>
            <a:off x="2967832" y="3456181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90D5313-994C-421B-8A57-F87E4A5498E3}"/>
              </a:ext>
            </a:extLst>
          </p:cNvPr>
          <p:cNvCxnSpPr>
            <a:stCxn id="112" idx="6"/>
          </p:cNvCxnSpPr>
          <p:nvPr/>
        </p:nvCxnSpPr>
        <p:spPr>
          <a:xfrm>
            <a:off x="3427265" y="368642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895891C-FE92-46A3-8584-68FF5D85F867}"/>
              </a:ext>
            </a:extLst>
          </p:cNvPr>
          <p:cNvSpPr txBox="1"/>
          <p:nvPr/>
        </p:nvSpPr>
        <p:spPr>
          <a:xfrm>
            <a:off x="3477822" y="336007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826FB69-5062-4034-8EEF-22D71D148780}"/>
              </a:ext>
            </a:extLst>
          </p:cNvPr>
          <p:cNvSpPr/>
          <p:nvPr/>
        </p:nvSpPr>
        <p:spPr>
          <a:xfrm>
            <a:off x="3859428" y="3442927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A7CC5B2-0578-4DB7-97F1-54AC683479EE}"/>
              </a:ext>
            </a:extLst>
          </p:cNvPr>
          <p:cNvCxnSpPr>
            <a:stCxn id="115" idx="6"/>
          </p:cNvCxnSpPr>
          <p:nvPr/>
        </p:nvCxnSpPr>
        <p:spPr>
          <a:xfrm>
            <a:off x="4318862" y="3673175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937A8F8-A9A1-4ABB-BFE6-4B1109F4C72B}"/>
              </a:ext>
            </a:extLst>
          </p:cNvPr>
          <p:cNvSpPr txBox="1"/>
          <p:nvPr/>
        </p:nvSpPr>
        <p:spPr>
          <a:xfrm>
            <a:off x="4369418" y="334681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8DBF039-070A-4F80-8584-3932A06F203B}"/>
              </a:ext>
            </a:extLst>
          </p:cNvPr>
          <p:cNvCxnSpPr>
            <a:stCxn id="112" idx="7"/>
            <a:endCxn id="119" idx="3"/>
          </p:cNvCxnSpPr>
          <p:nvPr/>
        </p:nvCxnSpPr>
        <p:spPr>
          <a:xfrm flipV="1">
            <a:off x="3359983" y="3096890"/>
            <a:ext cx="566727" cy="42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102E795A-DED9-4D72-943E-FD74E4133FED}"/>
              </a:ext>
            </a:extLst>
          </p:cNvPr>
          <p:cNvSpPr/>
          <p:nvPr/>
        </p:nvSpPr>
        <p:spPr>
          <a:xfrm>
            <a:off x="3859428" y="2703833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31D220E-8677-4A0B-A3F6-9D79265E94C9}"/>
              </a:ext>
            </a:extLst>
          </p:cNvPr>
          <p:cNvCxnSpPr>
            <a:stCxn id="119" idx="6"/>
          </p:cNvCxnSpPr>
          <p:nvPr/>
        </p:nvCxnSpPr>
        <p:spPr>
          <a:xfrm>
            <a:off x="4318862" y="2934081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F857F7DE-9B3D-481E-BCED-215C9A1063F2}"/>
              </a:ext>
            </a:extLst>
          </p:cNvPr>
          <p:cNvSpPr txBox="1"/>
          <p:nvPr/>
        </p:nvSpPr>
        <p:spPr>
          <a:xfrm>
            <a:off x="4388084" y="260272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B8A620A-3E03-4F12-905F-A955BE6AA9F2}"/>
              </a:ext>
            </a:extLst>
          </p:cNvPr>
          <p:cNvSpPr/>
          <p:nvPr/>
        </p:nvSpPr>
        <p:spPr>
          <a:xfrm>
            <a:off x="4743426" y="4169406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64A6C50-FB81-4BE7-A9B0-33FAEBB666D1}"/>
              </a:ext>
            </a:extLst>
          </p:cNvPr>
          <p:cNvSpPr/>
          <p:nvPr/>
        </p:nvSpPr>
        <p:spPr>
          <a:xfrm>
            <a:off x="4769752" y="4198269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BEBC30E-963E-49C9-9859-AB95E3FEB6DE}"/>
              </a:ext>
            </a:extLst>
          </p:cNvPr>
          <p:cNvSpPr/>
          <p:nvPr/>
        </p:nvSpPr>
        <p:spPr>
          <a:xfrm>
            <a:off x="4751729" y="3441600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003FBCC-C450-4D2D-BACA-6767CE06EB19}"/>
              </a:ext>
            </a:extLst>
          </p:cNvPr>
          <p:cNvSpPr/>
          <p:nvPr/>
        </p:nvSpPr>
        <p:spPr>
          <a:xfrm>
            <a:off x="4778055" y="3470463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37F5C6F-9916-4279-844C-1A88D2DED7B1}"/>
              </a:ext>
            </a:extLst>
          </p:cNvPr>
          <p:cNvSpPr/>
          <p:nvPr/>
        </p:nvSpPr>
        <p:spPr>
          <a:xfrm>
            <a:off x="4745120" y="271184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57BBCE4-84BB-42EE-9475-E7D6703097D1}"/>
              </a:ext>
            </a:extLst>
          </p:cNvPr>
          <p:cNvSpPr/>
          <p:nvPr/>
        </p:nvSpPr>
        <p:spPr>
          <a:xfrm>
            <a:off x="4771446" y="274070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FF1729A-A354-4E6C-90DF-24DD2907872B}"/>
              </a:ext>
            </a:extLst>
          </p:cNvPr>
          <p:cNvSpPr/>
          <p:nvPr/>
        </p:nvSpPr>
        <p:spPr>
          <a:xfrm>
            <a:off x="4740115" y="197906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AE34157-AF72-4DD6-B2E1-033D598E5567}"/>
              </a:ext>
            </a:extLst>
          </p:cNvPr>
          <p:cNvSpPr/>
          <p:nvPr/>
        </p:nvSpPr>
        <p:spPr>
          <a:xfrm>
            <a:off x="4766442" y="200792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7C2B6F8-1806-4990-9B44-EA6F83E9A6DF}"/>
              </a:ext>
            </a:extLst>
          </p:cNvPr>
          <p:cNvCxnSpPr>
            <a:stCxn id="119" idx="7"/>
            <a:endCxn id="128" idx="3"/>
          </p:cNvCxnSpPr>
          <p:nvPr/>
        </p:nvCxnSpPr>
        <p:spPr>
          <a:xfrm flipV="1">
            <a:off x="4251579" y="2372123"/>
            <a:ext cx="555819" cy="39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8EBCB6A-2B92-4549-ADCD-44C3B2EA9549}"/>
              </a:ext>
            </a:extLst>
          </p:cNvPr>
          <p:cNvSpPr txBox="1"/>
          <p:nvPr/>
        </p:nvSpPr>
        <p:spPr>
          <a:xfrm>
            <a:off x="4783614" y="500879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D0C7FC-02AF-4849-B21A-F42D5C61FA6F}"/>
              </a:ext>
            </a:extLst>
          </p:cNvPr>
          <p:cNvSpPr txBox="1"/>
          <p:nvPr/>
        </p:nvSpPr>
        <p:spPr>
          <a:xfrm>
            <a:off x="4778055" y="4251649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EBD5184-FD79-4AAE-BD07-1D8C41C64D29}"/>
              </a:ext>
            </a:extLst>
          </p:cNvPr>
          <p:cNvSpPr txBox="1"/>
          <p:nvPr/>
        </p:nvSpPr>
        <p:spPr>
          <a:xfrm>
            <a:off x="4778055" y="3540693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13D8A82-48FE-4746-A7F4-2CD9B0B1BF13}"/>
              </a:ext>
            </a:extLst>
          </p:cNvPr>
          <p:cNvSpPr txBox="1"/>
          <p:nvPr/>
        </p:nvSpPr>
        <p:spPr>
          <a:xfrm>
            <a:off x="4783614" y="2824574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B3FDE58-331E-4218-A31E-4E27523F68E6}"/>
              </a:ext>
            </a:extLst>
          </p:cNvPr>
          <p:cNvSpPr txBox="1"/>
          <p:nvPr/>
        </p:nvSpPr>
        <p:spPr>
          <a:xfrm>
            <a:off x="4778004" y="207216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614BAF5-B59B-4910-B8D8-5CB285A01FB2}"/>
              </a:ext>
            </a:extLst>
          </p:cNvPr>
          <p:cNvCxnSpPr/>
          <p:nvPr/>
        </p:nvCxnSpPr>
        <p:spPr>
          <a:xfrm flipV="1">
            <a:off x="2437815" y="4521380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EBA480B-8FD7-4771-AE6D-C791389E9C2C}"/>
              </a:ext>
            </a:extLst>
          </p:cNvPr>
          <p:cNvCxnSpPr/>
          <p:nvPr/>
        </p:nvCxnSpPr>
        <p:spPr>
          <a:xfrm flipV="1">
            <a:off x="3348181" y="4553331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DB18EBD-3CCA-4A75-9CA4-4321B761465D}"/>
              </a:ext>
            </a:extLst>
          </p:cNvPr>
          <p:cNvCxnSpPr/>
          <p:nvPr/>
        </p:nvCxnSpPr>
        <p:spPr>
          <a:xfrm flipV="1">
            <a:off x="4272460" y="4542765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0AAF13A-D61E-48AD-A42F-DF3789D3E26C}"/>
              </a:ext>
            </a:extLst>
          </p:cNvPr>
          <p:cNvCxnSpPr/>
          <p:nvPr/>
        </p:nvCxnSpPr>
        <p:spPr>
          <a:xfrm flipV="1">
            <a:off x="3365474" y="3828227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620DCBC-D738-4510-828E-AA9F05A943C7}"/>
              </a:ext>
            </a:extLst>
          </p:cNvPr>
          <p:cNvCxnSpPr/>
          <p:nvPr/>
        </p:nvCxnSpPr>
        <p:spPr>
          <a:xfrm flipV="1">
            <a:off x="4243448" y="3817122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3093AA5-BF06-4104-89CE-13B7918C7579}"/>
              </a:ext>
            </a:extLst>
          </p:cNvPr>
          <p:cNvCxnSpPr/>
          <p:nvPr/>
        </p:nvCxnSpPr>
        <p:spPr>
          <a:xfrm flipV="1">
            <a:off x="4267875" y="3096348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D2D88CC-2D9E-42EB-8294-CB7CBD538DE2}"/>
              </a:ext>
            </a:extLst>
          </p:cNvPr>
          <p:cNvSpPr txBox="1"/>
          <p:nvPr/>
        </p:nvSpPr>
        <p:spPr>
          <a:xfrm>
            <a:off x="3041096" y="53726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8489D-9C3A-4AD3-8FE5-BEA7FBAC933B}"/>
              </a:ext>
            </a:extLst>
          </p:cNvPr>
          <p:cNvSpPr txBox="1"/>
          <p:nvPr/>
        </p:nvSpPr>
        <p:spPr>
          <a:xfrm>
            <a:off x="1816080" y="38337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3986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4997970" cy="3494796"/>
          </a:xfrm>
        </p:spPr>
        <p:txBody>
          <a:bodyPr/>
          <a:lstStyle/>
          <a:p>
            <a:r>
              <a:rPr lang="en-US" sz="1805"/>
              <a:t>Reference seq. “abab”</a:t>
            </a: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579793" y="1849263"/>
            <a:ext cx="3414918" cy="3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Input seq. 1 “ab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”</a:t>
            </a:r>
          </a:p>
          <a:p>
            <a:r>
              <a:rPr lang="en-US" sz="1805" kern="0"/>
              <a:t>Input seq. 2 “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b”</a:t>
            </a:r>
          </a:p>
          <a:p>
            <a:r>
              <a:rPr lang="en-US" sz="1805" kern="0"/>
              <a:t>Input seq. 3 “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”</a:t>
            </a:r>
            <a:endParaRPr lang="en-US" sz="1504" kern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9934D31-4750-4706-8166-BADBAE6092E2}"/>
              </a:ext>
            </a:extLst>
          </p:cNvPr>
          <p:cNvSpPr/>
          <p:nvPr/>
        </p:nvSpPr>
        <p:spPr>
          <a:xfrm>
            <a:off x="1194793" y="4933610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0C3761D-C9A4-4AA6-96D3-CB283673AF6D}"/>
              </a:ext>
            </a:extLst>
          </p:cNvPr>
          <p:cNvCxnSpPr>
            <a:stCxn id="68" idx="6"/>
          </p:cNvCxnSpPr>
          <p:nvPr/>
        </p:nvCxnSpPr>
        <p:spPr>
          <a:xfrm>
            <a:off x="1654227" y="516385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87EF21C-CC76-4EDE-B9EA-8E7AB5D80BAC}"/>
              </a:ext>
            </a:extLst>
          </p:cNvPr>
          <p:cNvSpPr txBox="1"/>
          <p:nvPr/>
        </p:nvSpPr>
        <p:spPr>
          <a:xfrm>
            <a:off x="1700204" y="4836524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33D5F95-FA23-489F-8A85-E28F909EC497}"/>
              </a:ext>
            </a:extLst>
          </p:cNvPr>
          <p:cNvSpPr/>
          <p:nvPr/>
        </p:nvSpPr>
        <p:spPr>
          <a:xfrm>
            <a:off x="2087042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F6689B8-19F1-4B6D-BA39-83A1CE28F0D0}"/>
              </a:ext>
            </a:extLst>
          </p:cNvPr>
          <p:cNvCxnSpPr>
            <a:stCxn id="72" idx="6"/>
          </p:cNvCxnSpPr>
          <p:nvPr/>
        </p:nvCxnSpPr>
        <p:spPr>
          <a:xfrm>
            <a:off x="2546476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644B4DB-1371-4690-926E-A88338CE1D49}"/>
              </a:ext>
            </a:extLst>
          </p:cNvPr>
          <p:cNvSpPr txBox="1"/>
          <p:nvPr/>
        </p:nvSpPr>
        <p:spPr>
          <a:xfrm>
            <a:off x="2592453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2BC81A-C525-48E6-AA1A-906A46F63D01}"/>
              </a:ext>
            </a:extLst>
          </p:cNvPr>
          <p:cNvSpPr/>
          <p:nvPr/>
        </p:nvSpPr>
        <p:spPr>
          <a:xfrm>
            <a:off x="2973442" y="4925449"/>
            <a:ext cx="459434" cy="460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BE59433-3130-4DA2-B7BD-63D69A79C1AB}"/>
              </a:ext>
            </a:extLst>
          </p:cNvPr>
          <p:cNvCxnSpPr>
            <a:stCxn id="78" idx="6"/>
          </p:cNvCxnSpPr>
          <p:nvPr/>
        </p:nvCxnSpPr>
        <p:spPr>
          <a:xfrm>
            <a:off x="3432876" y="5155697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8B76A89-2318-4D14-A74A-A8F6FB22E7AD}"/>
              </a:ext>
            </a:extLst>
          </p:cNvPr>
          <p:cNvSpPr txBox="1"/>
          <p:nvPr/>
        </p:nvSpPr>
        <p:spPr>
          <a:xfrm>
            <a:off x="3478853" y="482836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354241A-A2E8-423A-9923-54E2395B2A08}"/>
              </a:ext>
            </a:extLst>
          </p:cNvPr>
          <p:cNvSpPr/>
          <p:nvPr/>
        </p:nvSpPr>
        <p:spPr>
          <a:xfrm>
            <a:off x="3865038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CFC914E-11B6-4F94-9229-D062234689A7}"/>
              </a:ext>
            </a:extLst>
          </p:cNvPr>
          <p:cNvCxnSpPr>
            <a:stCxn id="81" idx="6"/>
          </p:cNvCxnSpPr>
          <p:nvPr/>
        </p:nvCxnSpPr>
        <p:spPr>
          <a:xfrm>
            <a:off x="4324472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CC4AE87-E933-48D6-8125-19FA6305F6BC}"/>
              </a:ext>
            </a:extLst>
          </p:cNvPr>
          <p:cNvSpPr txBox="1"/>
          <p:nvPr/>
        </p:nvSpPr>
        <p:spPr>
          <a:xfrm>
            <a:off x="4370450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68FAEED-1ACE-4E5D-8F42-0A91041572A4}"/>
              </a:ext>
            </a:extLst>
          </p:cNvPr>
          <p:cNvSpPr/>
          <p:nvPr/>
        </p:nvSpPr>
        <p:spPr>
          <a:xfrm>
            <a:off x="4757287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A28CD675-A836-456F-A302-19381FCB6CB9}"/>
              </a:ext>
            </a:extLst>
          </p:cNvPr>
          <p:cNvSpPr/>
          <p:nvPr/>
        </p:nvSpPr>
        <p:spPr>
          <a:xfrm rot="7096130">
            <a:off x="1082241" y="495246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C9DF5A-AE2F-4493-A9DC-E7C24EA1ADBE}"/>
              </a:ext>
            </a:extLst>
          </p:cNvPr>
          <p:cNvCxnSpPr>
            <a:stCxn id="68" idx="7"/>
            <a:endCxn id="96" idx="3"/>
          </p:cNvCxnSpPr>
          <p:nvPr/>
        </p:nvCxnSpPr>
        <p:spPr>
          <a:xfrm flipV="1">
            <a:off x="1586944" y="4575186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25AE4725-F5F1-45FF-B1B8-76B0FE3335E7}"/>
              </a:ext>
            </a:extLst>
          </p:cNvPr>
          <p:cNvSpPr/>
          <p:nvPr/>
        </p:nvSpPr>
        <p:spPr>
          <a:xfrm>
            <a:off x="2081431" y="4182128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D13600B-166E-4F8A-81DC-8E0D359C456B}"/>
              </a:ext>
            </a:extLst>
          </p:cNvPr>
          <p:cNvCxnSpPr>
            <a:stCxn id="96" idx="6"/>
          </p:cNvCxnSpPr>
          <p:nvPr/>
        </p:nvCxnSpPr>
        <p:spPr>
          <a:xfrm>
            <a:off x="2540865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5804F73-AFF4-4893-A156-65CB6A0378A9}"/>
              </a:ext>
            </a:extLst>
          </p:cNvPr>
          <p:cNvSpPr txBox="1"/>
          <p:nvPr/>
        </p:nvSpPr>
        <p:spPr>
          <a:xfrm>
            <a:off x="2600931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8135356-11F6-4107-A0F0-8F53A1C8AA95}"/>
              </a:ext>
            </a:extLst>
          </p:cNvPr>
          <p:cNvSpPr/>
          <p:nvPr/>
        </p:nvSpPr>
        <p:spPr>
          <a:xfrm>
            <a:off x="2967832" y="4195382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9F37773-A69F-4A10-BE3E-7004813A2883}"/>
              </a:ext>
            </a:extLst>
          </p:cNvPr>
          <p:cNvCxnSpPr>
            <a:stCxn id="99" idx="6"/>
          </p:cNvCxnSpPr>
          <p:nvPr/>
        </p:nvCxnSpPr>
        <p:spPr>
          <a:xfrm>
            <a:off x="3427265" y="4425630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0D83A43-6A7C-49A2-B016-A37D242E974A}"/>
              </a:ext>
            </a:extLst>
          </p:cNvPr>
          <p:cNvSpPr txBox="1"/>
          <p:nvPr/>
        </p:nvSpPr>
        <p:spPr>
          <a:xfrm>
            <a:off x="3487331" y="411062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62ED910-B118-4881-8EA0-DF32FB9AA1D7}"/>
              </a:ext>
            </a:extLst>
          </p:cNvPr>
          <p:cNvSpPr/>
          <p:nvPr/>
        </p:nvSpPr>
        <p:spPr>
          <a:xfrm>
            <a:off x="3859428" y="4182128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5BD56FC-A31C-4C01-B375-EAA1EC79FDFE}"/>
              </a:ext>
            </a:extLst>
          </p:cNvPr>
          <p:cNvCxnSpPr>
            <a:stCxn id="102" idx="6"/>
          </p:cNvCxnSpPr>
          <p:nvPr/>
        </p:nvCxnSpPr>
        <p:spPr>
          <a:xfrm>
            <a:off x="4318862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E70E2FC-E216-4C50-8A85-2728FE841CAF}"/>
              </a:ext>
            </a:extLst>
          </p:cNvPr>
          <p:cNvSpPr txBox="1"/>
          <p:nvPr/>
        </p:nvSpPr>
        <p:spPr>
          <a:xfrm>
            <a:off x="4378927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DC21EDD-1119-45D2-9793-3442848AE4B9}"/>
              </a:ext>
            </a:extLst>
          </p:cNvPr>
          <p:cNvSpPr/>
          <p:nvPr/>
        </p:nvSpPr>
        <p:spPr>
          <a:xfrm>
            <a:off x="4783614" y="4954312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4F5B781-942F-4C0B-8145-C0922C2FED5F}"/>
              </a:ext>
            </a:extLst>
          </p:cNvPr>
          <p:cNvCxnSpPr>
            <a:stCxn id="96" idx="7"/>
          </p:cNvCxnSpPr>
          <p:nvPr/>
        </p:nvCxnSpPr>
        <p:spPr>
          <a:xfrm flipV="1">
            <a:off x="2473583" y="3773257"/>
            <a:ext cx="508606" cy="476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EF352AB6-45AC-4FA6-94AA-FA82B625B5A3}"/>
              </a:ext>
            </a:extLst>
          </p:cNvPr>
          <p:cNvSpPr/>
          <p:nvPr/>
        </p:nvSpPr>
        <p:spPr>
          <a:xfrm>
            <a:off x="2967832" y="3456181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5A4AB23-FE10-4531-9E7C-629EF9999635}"/>
              </a:ext>
            </a:extLst>
          </p:cNvPr>
          <p:cNvCxnSpPr>
            <a:stCxn id="112" idx="6"/>
          </p:cNvCxnSpPr>
          <p:nvPr/>
        </p:nvCxnSpPr>
        <p:spPr>
          <a:xfrm>
            <a:off x="3427265" y="368642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18EEE0C-B6A4-4C23-A84E-84D8B91B38B6}"/>
              </a:ext>
            </a:extLst>
          </p:cNvPr>
          <p:cNvSpPr txBox="1"/>
          <p:nvPr/>
        </p:nvSpPr>
        <p:spPr>
          <a:xfrm>
            <a:off x="3477822" y="336007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7210AAA-6288-4640-9A92-0BB33C5A3618}"/>
              </a:ext>
            </a:extLst>
          </p:cNvPr>
          <p:cNvSpPr/>
          <p:nvPr/>
        </p:nvSpPr>
        <p:spPr>
          <a:xfrm>
            <a:off x="3859428" y="3442927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50C8FB8-1072-4F2F-A75E-62604EA6FAD3}"/>
              </a:ext>
            </a:extLst>
          </p:cNvPr>
          <p:cNvCxnSpPr>
            <a:stCxn id="115" idx="6"/>
          </p:cNvCxnSpPr>
          <p:nvPr/>
        </p:nvCxnSpPr>
        <p:spPr>
          <a:xfrm>
            <a:off x="4318862" y="3673175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B89A794-0064-4A88-AE59-F6E9C4B3C409}"/>
              </a:ext>
            </a:extLst>
          </p:cNvPr>
          <p:cNvSpPr txBox="1"/>
          <p:nvPr/>
        </p:nvSpPr>
        <p:spPr>
          <a:xfrm>
            <a:off x="4369418" y="334681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5949EDC-1F60-4C44-9FF9-AB4D20C660B3}"/>
              </a:ext>
            </a:extLst>
          </p:cNvPr>
          <p:cNvCxnSpPr>
            <a:stCxn id="112" idx="7"/>
            <a:endCxn id="119" idx="3"/>
          </p:cNvCxnSpPr>
          <p:nvPr/>
        </p:nvCxnSpPr>
        <p:spPr>
          <a:xfrm flipV="1">
            <a:off x="3359983" y="3096890"/>
            <a:ext cx="566727" cy="42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1D40304E-38F5-405A-A227-78C36CEC2A78}"/>
              </a:ext>
            </a:extLst>
          </p:cNvPr>
          <p:cNvSpPr/>
          <p:nvPr/>
        </p:nvSpPr>
        <p:spPr>
          <a:xfrm>
            <a:off x="3859428" y="2703833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A7185C8-0A0B-4F05-9F13-1D9C2BFB2D1A}"/>
              </a:ext>
            </a:extLst>
          </p:cNvPr>
          <p:cNvCxnSpPr>
            <a:stCxn id="119" idx="6"/>
          </p:cNvCxnSpPr>
          <p:nvPr/>
        </p:nvCxnSpPr>
        <p:spPr>
          <a:xfrm>
            <a:off x="4318862" y="2934081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1424756-00F2-4038-AEFA-3A9DBD609A95}"/>
              </a:ext>
            </a:extLst>
          </p:cNvPr>
          <p:cNvSpPr txBox="1"/>
          <p:nvPr/>
        </p:nvSpPr>
        <p:spPr>
          <a:xfrm>
            <a:off x="4388084" y="260272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2780E56-1948-44C5-AA55-D0D98B5EBE8D}"/>
              </a:ext>
            </a:extLst>
          </p:cNvPr>
          <p:cNvSpPr/>
          <p:nvPr/>
        </p:nvSpPr>
        <p:spPr>
          <a:xfrm>
            <a:off x="4743426" y="4169406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A02BA5-330D-49B7-911B-CB45CE03CD35}"/>
              </a:ext>
            </a:extLst>
          </p:cNvPr>
          <p:cNvSpPr/>
          <p:nvPr/>
        </p:nvSpPr>
        <p:spPr>
          <a:xfrm>
            <a:off x="4769752" y="4198269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B283D07-2F44-4796-9FB8-2A81D8A78C46}"/>
              </a:ext>
            </a:extLst>
          </p:cNvPr>
          <p:cNvSpPr/>
          <p:nvPr/>
        </p:nvSpPr>
        <p:spPr>
          <a:xfrm>
            <a:off x="4751729" y="3441600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7003777-4B9E-410E-8EF0-4707F43F08BE}"/>
              </a:ext>
            </a:extLst>
          </p:cNvPr>
          <p:cNvSpPr/>
          <p:nvPr/>
        </p:nvSpPr>
        <p:spPr>
          <a:xfrm>
            <a:off x="4778055" y="3470463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AC5088-15D5-4C92-9A89-4DDC6CD13896}"/>
              </a:ext>
            </a:extLst>
          </p:cNvPr>
          <p:cNvSpPr/>
          <p:nvPr/>
        </p:nvSpPr>
        <p:spPr>
          <a:xfrm>
            <a:off x="4745120" y="271184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1115B4-0728-4B52-9FEB-647D4B418DDB}"/>
              </a:ext>
            </a:extLst>
          </p:cNvPr>
          <p:cNvSpPr/>
          <p:nvPr/>
        </p:nvSpPr>
        <p:spPr>
          <a:xfrm>
            <a:off x="4771446" y="274070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54DFD57-5389-41C1-813B-549EC800E4AB}"/>
              </a:ext>
            </a:extLst>
          </p:cNvPr>
          <p:cNvSpPr/>
          <p:nvPr/>
        </p:nvSpPr>
        <p:spPr>
          <a:xfrm>
            <a:off x="4740115" y="197906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49C3155-0382-4B79-A05C-7965A40FA4A8}"/>
              </a:ext>
            </a:extLst>
          </p:cNvPr>
          <p:cNvSpPr/>
          <p:nvPr/>
        </p:nvSpPr>
        <p:spPr>
          <a:xfrm>
            <a:off x="4766442" y="200792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E1ED916-4D18-4149-A00A-5E9AFE48DB51}"/>
              </a:ext>
            </a:extLst>
          </p:cNvPr>
          <p:cNvCxnSpPr>
            <a:stCxn id="119" idx="7"/>
            <a:endCxn id="128" idx="3"/>
          </p:cNvCxnSpPr>
          <p:nvPr/>
        </p:nvCxnSpPr>
        <p:spPr>
          <a:xfrm flipV="1">
            <a:off x="4251579" y="2372123"/>
            <a:ext cx="555819" cy="39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5534F35D-03DB-454A-9B1C-AB8D463EFA39}"/>
              </a:ext>
            </a:extLst>
          </p:cNvPr>
          <p:cNvSpPr txBox="1"/>
          <p:nvPr/>
        </p:nvSpPr>
        <p:spPr>
          <a:xfrm>
            <a:off x="4783614" y="500879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37730F-63E9-49D5-924A-654458A3F1DC}"/>
              </a:ext>
            </a:extLst>
          </p:cNvPr>
          <p:cNvSpPr txBox="1"/>
          <p:nvPr/>
        </p:nvSpPr>
        <p:spPr>
          <a:xfrm>
            <a:off x="4778055" y="4251649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FC95349-8328-4A79-9927-2707968FED04}"/>
              </a:ext>
            </a:extLst>
          </p:cNvPr>
          <p:cNvSpPr txBox="1"/>
          <p:nvPr/>
        </p:nvSpPr>
        <p:spPr>
          <a:xfrm>
            <a:off x="4778055" y="3540693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8CA92C3-9C9C-4D2D-A570-D11E0C8C18F3}"/>
              </a:ext>
            </a:extLst>
          </p:cNvPr>
          <p:cNvSpPr txBox="1"/>
          <p:nvPr/>
        </p:nvSpPr>
        <p:spPr>
          <a:xfrm>
            <a:off x="4783614" y="2824574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00A17A0-8328-406A-B669-BC11A2A5BB72}"/>
              </a:ext>
            </a:extLst>
          </p:cNvPr>
          <p:cNvSpPr txBox="1"/>
          <p:nvPr/>
        </p:nvSpPr>
        <p:spPr>
          <a:xfrm>
            <a:off x="4778004" y="207216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3B3D79E-7EE9-44C4-9DFC-B3E1B9122A33}"/>
              </a:ext>
            </a:extLst>
          </p:cNvPr>
          <p:cNvCxnSpPr/>
          <p:nvPr/>
        </p:nvCxnSpPr>
        <p:spPr>
          <a:xfrm flipV="1">
            <a:off x="2437815" y="4521380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84A162A-9342-43F7-8F7D-E67E0BC5DE09}"/>
              </a:ext>
            </a:extLst>
          </p:cNvPr>
          <p:cNvCxnSpPr/>
          <p:nvPr/>
        </p:nvCxnSpPr>
        <p:spPr>
          <a:xfrm flipV="1">
            <a:off x="3348181" y="4553331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BACAF26-15A5-4965-8C69-B8D0D2FAFA9D}"/>
              </a:ext>
            </a:extLst>
          </p:cNvPr>
          <p:cNvCxnSpPr/>
          <p:nvPr/>
        </p:nvCxnSpPr>
        <p:spPr>
          <a:xfrm flipV="1">
            <a:off x="4272460" y="4542765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C8440F3-DBC4-468A-8D18-9DA51C0FD578}"/>
              </a:ext>
            </a:extLst>
          </p:cNvPr>
          <p:cNvCxnSpPr/>
          <p:nvPr/>
        </p:nvCxnSpPr>
        <p:spPr>
          <a:xfrm flipV="1">
            <a:off x="3365474" y="3828227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4B62171-C7A5-4A57-8C62-63289C558018}"/>
              </a:ext>
            </a:extLst>
          </p:cNvPr>
          <p:cNvCxnSpPr/>
          <p:nvPr/>
        </p:nvCxnSpPr>
        <p:spPr>
          <a:xfrm flipV="1">
            <a:off x="4243448" y="3817122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931D118-9DEF-48AF-A792-E2BC6C26D755}"/>
              </a:ext>
            </a:extLst>
          </p:cNvPr>
          <p:cNvCxnSpPr/>
          <p:nvPr/>
        </p:nvCxnSpPr>
        <p:spPr>
          <a:xfrm flipV="1">
            <a:off x="4267875" y="3096348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A650DB7-936F-42AB-A65F-DB7C401025E9}"/>
              </a:ext>
            </a:extLst>
          </p:cNvPr>
          <p:cNvSpPr txBox="1"/>
          <p:nvPr/>
        </p:nvSpPr>
        <p:spPr>
          <a:xfrm>
            <a:off x="1948420" y="390993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9A81D3-4646-4D9A-B78E-11F6BB29D921}"/>
              </a:ext>
            </a:extLst>
          </p:cNvPr>
          <p:cNvSpPr txBox="1"/>
          <p:nvPr/>
        </p:nvSpPr>
        <p:spPr>
          <a:xfrm>
            <a:off x="2881737" y="3888828"/>
            <a:ext cx="5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F17593-0BB2-47A9-85D9-27BBB654BB90}"/>
              </a:ext>
            </a:extLst>
          </p:cNvPr>
          <p:cNvSpPr txBox="1"/>
          <p:nvPr/>
        </p:nvSpPr>
        <p:spPr>
          <a:xfrm>
            <a:off x="3815669" y="3871075"/>
            <a:ext cx="56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abb</a:t>
            </a:r>
          </a:p>
        </p:txBody>
      </p:sp>
    </p:spTree>
    <p:extLst>
      <p:ext uri="{BB962C8B-B14F-4D97-AF65-F5344CB8AC3E}">
        <p14:creationId xmlns:p14="http://schemas.microsoft.com/office/powerpoint/2010/main" val="253814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4997970" cy="3494796"/>
          </a:xfrm>
        </p:spPr>
        <p:txBody>
          <a:bodyPr/>
          <a:lstStyle/>
          <a:p>
            <a:r>
              <a:rPr lang="en-US" sz="1805"/>
              <a:t>Reference seq. “abab”</a:t>
            </a: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29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579793" y="1849263"/>
            <a:ext cx="3414918" cy="3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Input seq. 1 “ab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b”</a:t>
            </a:r>
          </a:p>
          <a:p>
            <a:r>
              <a:rPr lang="en-US" sz="1805" kern="0"/>
              <a:t>Input seq. 2 “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b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/>
              <a:t>”</a:t>
            </a:r>
          </a:p>
          <a:p>
            <a:r>
              <a:rPr lang="en-US" sz="1805" kern="0"/>
              <a:t>Input seq. 3 “</a:t>
            </a:r>
            <a:r>
              <a:rPr lang="en-US" sz="1805" kern="0">
                <a:solidFill>
                  <a:srgbClr val="FF0000"/>
                </a:solidFill>
              </a:rPr>
              <a:t>b</a:t>
            </a:r>
            <a:r>
              <a:rPr lang="en-US" sz="1805" kern="0">
                <a:solidFill>
                  <a:schemeClr val="tx1"/>
                </a:solidFill>
              </a:rPr>
              <a:t>b</a:t>
            </a:r>
            <a:r>
              <a:rPr lang="en-US" sz="1805" kern="0"/>
              <a:t>”</a:t>
            </a:r>
          </a:p>
          <a:p>
            <a:r>
              <a:rPr lang="en-US" kern="0"/>
              <a:t>Input seq. 4 “</a:t>
            </a:r>
            <a:r>
              <a:rPr lang="en-US" kern="0">
                <a:solidFill>
                  <a:srgbClr val="FF0000"/>
                </a:solidFill>
              </a:rPr>
              <a:t>b</a:t>
            </a:r>
            <a:r>
              <a:rPr lang="en-US" kern="0"/>
              <a:t>”</a:t>
            </a:r>
            <a:endParaRPr lang="en-US" sz="1600" kern="0"/>
          </a:p>
          <a:p>
            <a:endParaRPr lang="en-US" sz="1805" kern="0"/>
          </a:p>
          <a:p>
            <a:endParaRPr lang="en-US" sz="1504" kern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B222ACA-F44F-4A68-9D40-D61B9DDBB125}"/>
              </a:ext>
            </a:extLst>
          </p:cNvPr>
          <p:cNvSpPr/>
          <p:nvPr/>
        </p:nvSpPr>
        <p:spPr>
          <a:xfrm>
            <a:off x="1194793" y="4933610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DCAA30-D805-4318-B4C0-3A376D409BD9}"/>
              </a:ext>
            </a:extLst>
          </p:cNvPr>
          <p:cNvCxnSpPr>
            <a:stCxn id="68" idx="6"/>
          </p:cNvCxnSpPr>
          <p:nvPr/>
        </p:nvCxnSpPr>
        <p:spPr>
          <a:xfrm>
            <a:off x="1654227" y="516385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B2300EC-827A-453C-B323-8511E67B5A7D}"/>
              </a:ext>
            </a:extLst>
          </p:cNvPr>
          <p:cNvSpPr txBox="1"/>
          <p:nvPr/>
        </p:nvSpPr>
        <p:spPr>
          <a:xfrm>
            <a:off x="1700204" y="4836524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088A3CE-9665-4DFF-BB4D-B50C2DB06110}"/>
              </a:ext>
            </a:extLst>
          </p:cNvPr>
          <p:cNvSpPr/>
          <p:nvPr/>
        </p:nvSpPr>
        <p:spPr>
          <a:xfrm>
            <a:off x="2087042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7F332F-0032-4488-BED0-7713F0ABADDC}"/>
              </a:ext>
            </a:extLst>
          </p:cNvPr>
          <p:cNvCxnSpPr>
            <a:stCxn id="72" idx="6"/>
          </p:cNvCxnSpPr>
          <p:nvPr/>
        </p:nvCxnSpPr>
        <p:spPr>
          <a:xfrm>
            <a:off x="2546476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F83B6E7-F180-4437-BBA6-C3DE5DBC1908}"/>
              </a:ext>
            </a:extLst>
          </p:cNvPr>
          <p:cNvSpPr txBox="1"/>
          <p:nvPr/>
        </p:nvSpPr>
        <p:spPr>
          <a:xfrm>
            <a:off x="2592453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B7B7822-7DD7-406B-9A7F-C2C0D6A7D5B3}"/>
              </a:ext>
            </a:extLst>
          </p:cNvPr>
          <p:cNvSpPr/>
          <p:nvPr/>
        </p:nvSpPr>
        <p:spPr>
          <a:xfrm>
            <a:off x="2973442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2BF9E62-A425-44A5-913B-A8C3F7046AD0}"/>
              </a:ext>
            </a:extLst>
          </p:cNvPr>
          <p:cNvCxnSpPr>
            <a:stCxn id="78" idx="6"/>
          </p:cNvCxnSpPr>
          <p:nvPr/>
        </p:nvCxnSpPr>
        <p:spPr>
          <a:xfrm>
            <a:off x="3432876" y="5155697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CA98C58-6C32-4FF0-A97A-4135F035D5CF}"/>
              </a:ext>
            </a:extLst>
          </p:cNvPr>
          <p:cNvSpPr txBox="1"/>
          <p:nvPr/>
        </p:nvSpPr>
        <p:spPr>
          <a:xfrm>
            <a:off x="3478853" y="482836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341C6B6-9F2A-432C-91BE-A72613D72E24}"/>
              </a:ext>
            </a:extLst>
          </p:cNvPr>
          <p:cNvSpPr/>
          <p:nvPr/>
        </p:nvSpPr>
        <p:spPr>
          <a:xfrm>
            <a:off x="3865038" y="4912194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7016D38-B363-416A-A319-FB106485A847}"/>
              </a:ext>
            </a:extLst>
          </p:cNvPr>
          <p:cNvCxnSpPr>
            <a:stCxn id="81" idx="6"/>
          </p:cNvCxnSpPr>
          <p:nvPr/>
        </p:nvCxnSpPr>
        <p:spPr>
          <a:xfrm>
            <a:off x="4324472" y="5142443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B688CD1-5738-4CB0-9A6E-AD94EAA62100}"/>
              </a:ext>
            </a:extLst>
          </p:cNvPr>
          <p:cNvSpPr txBox="1"/>
          <p:nvPr/>
        </p:nvSpPr>
        <p:spPr>
          <a:xfrm>
            <a:off x="4370450" y="4815108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743E2B6-BBA9-4441-8F8C-DECA38D3B616}"/>
              </a:ext>
            </a:extLst>
          </p:cNvPr>
          <p:cNvSpPr/>
          <p:nvPr/>
        </p:nvSpPr>
        <p:spPr>
          <a:xfrm>
            <a:off x="4757287" y="4925449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3AE028BA-59BE-4F9D-A8E2-FC7F3EFF1117}"/>
              </a:ext>
            </a:extLst>
          </p:cNvPr>
          <p:cNvSpPr/>
          <p:nvPr/>
        </p:nvSpPr>
        <p:spPr>
          <a:xfrm rot="7096130">
            <a:off x="1082241" y="4952461"/>
            <a:ext cx="152807" cy="1187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0A922B1-1F39-41B2-91FF-EDA8BADC5BA9}"/>
              </a:ext>
            </a:extLst>
          </p:cNvPr>
          <p:cNvCxnSpPr>
            <a:stCxn id="68" idx="7"/>
            <a:endCxn id="96" idx="3"/>
          </p:cNvCxnSpPr>
          <p:nvPr/>
        </p:nvCxnSpPr>
        <p:spPr>
          <a:xfrm flipV="1">
            <a:off x="1586944" y="4575186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919CA8EA-13D3-48BC-A33D-AD6A7BE5B8F3}"/>
              </a:ext>
            </a:extLst>
          </p:cNvPr>
          <p:cNvSpPr/>
          <p:nvPr/>
        </p:nvSpPr>
        <p:spPr>
          <a:xfrm>
            <a:off x="2081431" y="4182128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ABB24F8-2724-4D5F-8CF2-3E1912B1FE39}"/>
              </a:ext>
            </a:extLst>
          </p:cNvPr>
          <p:cNvCxnSpPr>
            <a:stCxn id="96" idx="6"/>
          </p:cNvCxnSpPr>
          <p:nvPr/>
        </p:nvCxnSpPr>
        <p:spPr>
          <a:xfrm>
            <a:off x="2540865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D9E51FF-151B-46AF-BB90-90345E60E7F6}"/>
              </a:ext>
            </a:extLst>
          </p:cNvPr>
          <p:cNvSpPr txBox="1"/>
          <p:nvPr/>
        </p:nvSpPr>
        <p:spPr>
          <a:xfrm>
            <a:off x="2600931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2475EC0-55D4-42FF-8E30-319EBC97C705}"/>
              </a:ext>
            </a:extLst>
          </p:cNvPr>
          <p:cNvSpPr/>
          <p:nvPr/>
        </p:nvSpPr>
        <p:spPr>
          <a:xfrm>
            <a:off x="2967832" y="4195382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22F76CE-6EBC-47B8-A278-1487D9386B16}"/>
              </a:ext>
            </a:extLst>
          </p:cNvPr>
          <p:cNvCxnSpPr>
            <a:stCxn id="99" idx="6"/>
          </p:cNvCxnSpPr>
          <p:nvPr/>
        </p:nvCxnSpPr>
        <p:spPr>
          <a:xfrm>
            <a:off x="3427265" y="4425630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1BB8C-0B65-482D-AA10-0F4507124613}"/>
              </a:ext>
            </a:extLst>
          </p:cNvPr>
          <p:cNvSpPr txBox="1"/>
          <p:nvPr/>
        </p:nvSpPr>
        <p:spPr>
          <a:xfrm>
            <a:off x="3487331" y="4110622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F505257-85CC-49C2-B775-72A14B6CB3BB}"/>
              </a:ext>
            </a:extLst>
          </p:cNvPr>
          <p:cNvSpPr/>
          <p:nvPr/>
        </p:nvSpPr>
        <p:spPr>
          <a:xfrm>
            <a:off x="3859428" y="4182128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9B5F48F-1506-4352-9E58-D79177CF107B}"/>
              </a:ext>
            </a:extLst>
          </p:cNvPr>
          <p:cNvCxnSpPr>
            <a:stCxn id="102" idx="6"/>
          </p:cNvCxnSpPr>
          <p:nvPr/>
        </p:nvCxnSpPr>
        <p:spPr>
          <a:xfrm>
            <a:off x="4318862" y="4412376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D9F1F3D-A6BA-45B4-B682-BB3165D44EB5}"/>
              </a:ext>
            </a:extLst>
          </p:cNvPr>
          <p:cNvSpPr txBox="1"/>
          <p:nvPr/>
        </p:nvSpPr>
        <p:spPr>
          <a:xfrm>
            <a:off x="4378927" y="4097367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8D4161B-1D57-45EB-9C9D-25EDCAB1E41A}"/>
              </a:ext>
            </a:extLst>
          </p:cNvPr>
          <p:cNvSpPr/>
          <p:nvPr/>
        </p:nvSpPr>
        <p:spPr>
          <a:xfrm>
            <a:off x="4783614" y="4954312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6DE851F-A08B-424D-94E3-C1744183295A}"/>
              </a:ext>
            </a:extLst>
          </p:cNvPr>
          <p:cNvCxnSpPr>
            <a:stCxn id="96" idx="7"/>
          </p:cNvCxnSpPr>
          <p:nvPr/>
        </p:nvCxnSpPr>
        <p:spPr>
          <a:xfrm flipV="1">
            <a:off x="2473583" y="3773257"/>
            <a:ext cx="508606" cy="476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725A5119-B1DC-4D70-B301-8C0BFAA846E5}"/>
              </a:ext>
            </a:extLst>
          </p:cNvPr>
          <p:cNvSpPr/>
          <p:nvPr/>
        </p:nvSpPr>
        <p:spPr>
          <a:xfrm>
            <a:off x="2967832" y="3456181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A7C58EB-8023-4B17-970E-9984C1A32DAF}"/>
              </a:ext>
            </a:extLst>
          </p:cNvPr>
          <p:cNvCxnSpPr>
            <a:stCxn id="112" idx="6"/>
          </p:cNvCxnSpPr>
          <p:nvPr/>
        </p:nvCxnSpPr>
        <p:spPr>
          <a:xfrm>
            <a:off x="3427265" y="3686429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18ADB13-9A51-4505-83FF-0011C381CD9C}"/>
              </a:ext>
            </a:extLst>
          </p:cNvPr>
          <p:cNvSpPr txBox="1"/>
          <p:nvPr/>
        </p:nvSpPr>
        <p:spPr>
          <a:xfrm>
            <a:off x="3477822" y="336007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059B169-850E-41D6-9A98-05E4E07474F1}"/>
              </a:ext>
            </a:extLst>
          </p:cNvPr>
          <p:cNvSpPr/>
          <p:nvPr/>
        </p:nvSpPr>
        <p:spPr>
          <a:xfrm>
            <a:off x="3859428" y="3442927"/>
            <a:ext cx="459434" cy="46049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1CD970-87DC-4DA8-98CC-E93CF1F30194}"/>
              </a:ext>
            </a:extLst>
          </p:cNvPr>
          <p:cNvCxnSpPr>
            <a:stCxn id="115" idx="6"/>
          </p:cNvCxnSpPr>
          <p:nvPr/>
        </p:nvCxnSpPr>
        <p:spPr>
          <a:xfrm>
            <a:off x="4318862" y="3673175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F4ECC7E-F511-4A96-8227-D93B02707E34}"/>
              </a:ext>
            </a:extLst>
          </p:cNvPr>
          <p:cNvSpPr txBox="1"/>
          <p:nvPr/>
        </p:nvSpPr>
        <p:spPr>
          <a:xfrm>
            <a:off x="4369418" y="3346815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103AAE-F4D1-4B49-8B78-CAEF4D390835}"/>
              </a:ext>
            </a:extLst>
          </p:cNvPr>
          <p:cNvCxnSpPr>
            <a:stCxn id="112" idx="7"/>
            <a:endCxn id="119" idx="3"/>
          </p:cNvCxnSpPr>
          <p:nvPr/>
        </p:nvCxnSpPr>
        <p:spPr>
          <a:xfrm flipV="1">
            <a:off x="3359983" y="3096890"/>
            <a:ext cx="566727" cy="42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41AFD613-C5D2-457C-8EE6-ABA93A2FB63D}"/>
              </a:ext>
            </a:extLst>
          </p:cNvPr>
          <p:cNvSpPr/>
          <p:nvPr/>
        </p:nvSpPr>
        <p:spPr>
          <a:xfrm>
            <a:off x="3859428" y="2703833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EC1C9B2-285C-4E85-9F69-DAAC7507D2C3}"/>
              </a:ext>
            </a:extLst>
          </p:cNvPr>
          <p:cNvCxnSpPr>
            <a:stCxn id="119" idx="6"/>
          </p:cNvCxnSpPr>
          <p:nvPr/>
        </p:nvCxnSpPr>
        <p:spPr>
          <a:xfrm>
            <a:off x="4318862" y="2934081"/>
            <a:ext cx="426966" cy="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F08AA2B-4D22-42A4-866A-923B5D79C6AF}"/>
              </a:ext>
            </a:extLst>
          </p:cNvPr>
          <p:cNvSpPr txBox="1"/>
          <p:nvPr/>
        </p:nvSpPr>
        <p:spPr>
          <a:xfrm>
            <a:off x="4388084" y="2602720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00F5CF1-8DB7-4268-AF2D-5AD0BD206213}"/>
              </a:ext>
            </a:extLst>
          </p:cNvPr>
          <p:cNvSpPr/>
          <p:nvPr/>
        </p:nvSpPr>
        <p:spPr>
          <a:xfrm>
            <a:off x="4743426" y="4169406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EA6F9F3-ED3D-43A5-8700-1A8AD228A4F4}"/>
              </a:ext>
            </a:extLst>
          </p:cNvPr>
          <p:cNvSpPr/>
          <p:nvPr/>
        </p:nvSpPr>
        <p:spPr>
          <a:xfrm>
            <a:off x="4769752" y="4198269"/>
            <a:ext cx="406369" cy="4073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5443876-8B66-4096-8DF5-F1641E893CEF}"/>
              </a:ext>
            </a:extLst>
          </p:cNvPr>
          <p:cNvSpPr/>
          <p:nvPr/>
        </p:nvSpPr>
        <p:spPr>
          <a:xfrm>
            <a:off x="4751729" y="3441600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ADB8350-3294-4431-B06A-6B0BE9254C49}"/>
              </a:ext>
            </a:extLst>
          </p:cNvPr>
          <p:cNvSpPr/>
          <p:nvPr/>
        </p:nvSpPr>
        <p:spPr>
          <a:xfrm>
            <a:off x="4778055" y="3470463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97CC7F8-1214-4784-BA57-DBE79980EEFE}"/>
              </a:ext>
            </a:extLst>
          </p:cNvPr>
          <p:cNvSpPr/>
          <p:nvPr/>
        </p:nvSpPr>
        <p:spPr>
          <a:xfrm>
            <a:off x="4745120" y="271184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C8025D3-4A81-455A-B562-F2BEA4CE4652}"/>
              </a:ext>
            </a:extLst>
          </p:cNvPr>
          <p:cNvSpPr/>
          <p:nvPr/>
        </p:nvSpPr>
        <p:spPr>
          <a:xfrm>
            <a:off x="4771446" y="274070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0222384-15FA-4755-B6FB-61F44637AD90}"/>
              </a:ext>
            </a:extLst>
          </p:cNvPr>
          <p:cNvSpPr/>
          <p:nvPr/>
        </p:nvSpPr>
        <p:spPr>
          <a:xfrm>
            <a:off x="4740115" y="1979065"/>
            <a:ext cx="459434" cy="460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AAB269A-A99D-4C1E-91D4-99228314CE6E}"/>
              </a:ext>
            </a:extLst>
          </p:cNvPr>
          <p:cNvSpPr/>
          <p:nvPr/>
        </p:nvSpPr>
        <p:spPr>
          <a:xfrm>
            <a:off x="4766442" y="2007928"/>
            <a:ext cx="406369" cy="4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BCF7460-0933-4398-9133-0B61EBCD6FDB}"/>
              </a:ext>
            </a:extLst>
          </p:cNvPr>
          <p:cNvCxnSpPr>
            <a:stCxn id="119" idx="7"/>
            <a:endCxn id="128" idx="3"/>
          </p:cNvCxnSpPr>
          <p:nvPr/>
        </p:nvCxnSpPr>
        <p:spPr>
          <a:xfrm flipV="1">
            <a:off x="4251579" y="2372123"/>
            <a:ext cx="555819" cy="39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284857DB-65C6-4F3C-89D4-E905BB9877DF}"/>
              </a:ext>
            </a:extLst>
          </p:cNvPr>
          <p:cNvSpPr txBox="1"/>
          <p:nvPr/>
        </p:nvSpPr>
        <p:spPr>
          <a:xfrm>
            <a:off x="4783614" y="500879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CE9F99D-AD59-42E6-BE5E-209643464FF9}"/>
              </a:ext>
            </a:extLst>
          </p:cNvPr>
          <p:cNvSpPr txBox="1"/>
          <p:nvPr/>
        </p:nvSpPr>
        <p:spPr>
          <a:xfrm>
            <a:off x="4778055" y="4251649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E96BA76-3A53-4C6A-8075-1C4BCEAC64DF}"/>
              </a:ext>
            </a:extLst>
          </p:cNvPr>
          <p:cNvSpPr txBox="1"/>
          <p:nvPr/>
        </p:nvSpPr>
        <p:spPr>
          <a:xfrm>
            <a:off x="4778055" y="3540693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DC57D15-DC5A-4EF7-AADF-31635DFBC679}"/>
              </a:ext>
            </a:extLst>
          </p:cNvPr>
          <p:cNvSpPr txBox="1"/>
          <p:nvPr/>
        </p:nvSpPr>
        <p:spPr>
          <a:xfrm>
            <a:off x="4783614" y="2824574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DEF6738-1472-4458-8BED-0DD7B39ADE76}"/>
              </a:ext>
            </a:extLst>
          </p:cNvPr>
          <p:cNvSpPr txBox="1"/>
          <p:nvPr/>
        </p:nvSpPr>
        <p:spPr>
          <a:xfrm>
            <a:off x="4778004" y="2072168"/>
            <a:ext cx="3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6AAA27F-3120-4A2E-A58A-1AA1F8EED95B}"/>
              </a:ext>
            </a:extLst>
          </p:cNvPr>
          <p:cNvCxnSpPr/>
          <p:nvPr/>
        </p:nvCxnSpPr>
        <p:spPr>
          <a:xfrm flipV="1">
            <a:off x="2437815" y="4521380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D5D7687-F93A-4282-809A-C8F1BD0CD3F2}"/>
              </a:ext>
            </a:extLst>
          </p:cNvPr>
          <p:cNvCxnSpPr/>
          <p:nvPr/>
        </p:nvCxnSpPr>
        <p:spPr>
          <a:xfrm flipV="1">
            <a:off x="3348181" y="4553331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4B3F9F5-2858-409C-A0A5-F772E09E13B5}"/>
              </a:ext>
            </a:extLst>
          </p:cNvPr>
          <p:cNvCxnSpPr/>
          <p:nvPr/>
        </p:nvCxnSpPr>
        <p:spPr>
          <a:xfrm flipV="1">
            <a:off x="4272460" y="4542765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1C0AFD4-59E6-4D4D-9E08-CF0392E76782}"/>
              </a:ext>
            </a:extLst>
          </p:cNvPr>
          <p:cNvCxnSpPr/>
          <p:nvPr/>
        </p:nvCxnSpPr>
        <p:spPr>
          <a:xfrm flipV="1">
            <a:off x="3365474" y="3828227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8C26AC8-B517-4DB3-9C7E-C341FC2525E4}"/>
              </a:ext>
            </a:extLst>
          </p:cNvPr>
          <p:cNvCxnSpPr/>
          <p:nvPr/>
        </p:nvCxnSpPr>
        <p:spPr>
          <a:xfrm flipV="1">
            <a:off x="4243448" y="3817122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50BE055-ABCE-4454-B779-2990C9079429}"/>
              </a:ext>
            </a:extLst>
          </p:cNvPr>
          <p:cNvCxnSpPr/>
          <p:nvPr/>
        </p:nvCxnSpPr>
        <p:spPr>
          <a:xfrm flipV="1">
            <a:off x="4267875" y="3096348"/>
            <a:ext cx="561770" cy="42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EEF1402-7374-4A68-BC18-5283F869EA7C}"/>
              </a:ext>
            </a:extLst>
          </p:cNvPr>
          <p:cNvSpPr txBox="1"/>
          <p:nvPr/>
        </p:nvSpPr>
        <p:spPr>
          <a:xfrm>
            <a:off x="1948420" y="390993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37E669-1DA5-4B9A-9CBC-2DD291693240}"/>
              </a:ext>
            </a:extLst>
          </p:cNvPr>
          <p:cNvSpPr txBox="1"/>
          <p:nvPr/>
        </p:nvSpPr>
        <p:spPr>
          <a:xfrm>
            <a:off x="3816479" y="3145465"/>
            <a:ext cx="62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bbb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92973E-5CBE-433B-BE25-FD618F9EA429}"/>
              </a:ext>
            </a:extLst>
          </p:cNvPr>
          <p:cNvSpPr txBox="1"/>
          <p:nvPr/>
        </p:nvSpPr>
        <p:spPr>
          <a:xfrm>
            <a:off x="4913338" y="3904020"/>
            <a:ext cx="9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abbb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96009A-43BE-4227-B9C7-174BB4ED5259}"/>
              </a:ext>
            </a:extLst>
          </p:cNvPr>
          <p:cNvSpPr txBox="1"/>
          <p:nvPr/>
        </p:nvSpPr>
        <p:spPr>
          <a:xfrm>
            <a:off x="2877922" y="3902096"/>
            <a:ext cx="52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22245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A9ED-37F0-4ADA-973F-E643E455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F63C-633D-48DF-80C9-B2491308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DC4C-598B-4D39-9E4B-3DB96D47A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7FBDF-8BB8-4F53-AE70-62974F33AEB9}"/>
              </a:ext>
            </a:extLst>
          </p:cNvPr>
          <p:cNvSpPr txBox="1"/>
          <p:nvPr/>
        </p:nvSpPr>
        <p:spPr>
          <a:xfrm>
            <a:off x="152400" y="31981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n-lt"/>
              </a:rPr>
              <a:t>“What’s the problem with general-purpose CPUs?”</a:t>
            </a:r>
          </a:p>
        </p:txBody>
      </p:sp>
    </p:spTree>
    <p:extLst>
      <p:ext uri="{BB962C8B-B14F-4D97-AF65-F5344CB8AC3E}">
        <p14:creationId xmlns:p14="http://schemas.microsoft.com/office/powerpoint/2010/main" val="2982727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3A740E2-7BFF-4877-85B7-8D15F7219760}"/>
              </a:ext>
            </a:extLst>
          </p:cNvPr>
          <p:cNvGrpSpPr/>
          <p:nvPr/>
        </p:nvGrpSpPr>
        <p:grpSpPr>
          <a:xfrm>
            <a:off x="2627820" y="2145322"/>
            <a:ext cx="3331823" cy="3398908"/>
            <a:chOff x="4364377" y="2151734"/>
            <a:chExt cx="3331823" cy="33989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4BCE6-3DC2-4776-BB58-F77C42E95021}"/>
                </a:ext>
              </a:extLst>
            </p:cNvPr>
            <p:cNvSpPr/>
            <p:nvPr/>
          </p:nvSpPr>
          <p:spPr>
            <a:xfrm>
              <a:off x="5162888" y="3320051"/>
              <a:ext cx="2533312" cy="223059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364377" y="2151734"/>
              <a:ext cx="1085629" cy="109995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Arrow Connector 252"/>
            <p:cNvCxnSpPr>
              <a:cxnSpLocks/>
            </p:cNvCxnSpPr>
            <p:nvPr/>
          </p:nvCxnSpPr>
          <p:spPr>
            <a:xfrm>
              <a:off x="5317958" y="3071247"/>
              <a:ext cx="282758" cy="248804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State Element (SE)</a:t>
            </a:r>
          </a:p>
        </p:txBody>
      </p:sp>
      <p:sp>
        <p:nvSpPr>
          <p:cNvPr id="75" name="Right Arrow 74"/>
          <p:cNvSpPr/>
          <p:nvPr/>
        </p:nvSpPr>
        <p:spPr>
          <a:xfrm rot="5400000">
            <a:off x="3601013" y="2029239"/>
            <a:ext cx="458334" cy="3230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2DC5C50-08B5-43C9-9759-6F40ACEE1791}"/>
              </a:ext>
            </a:extLst>
          </p:cNvPr>
          <p:cNvGrpSpPr/>
          <p:nvPr/>
        </p:nvGrpSpPr>
        <p:grpSpPr>
          <a:xfrm>
            <a:off x="750380" y="2570441"/>
            <a:ext cx="4729874" cy="3643496"/>
            <a:chOff x="766293" y="2563909"/>
            <a:chExt cx="4729874" cy="3643496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4E1184C-0331-493C-9F71-7523F757957B}"/>
                </a:ext>
              </a:extLst>
            </p:cNvPr>
            <p:cNvSpPr/>
            <p:nvPr/>
          </p:nvSpPr>
          <p:spPr>
            <a:xfrm>
              <a:off x="766293" y="4550176"/>
              <a:ext cx="4729874" cy="16572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Arrow Connector 250"/>
            <p:cNvCxnSpPr>
              <a:cxnSpLocks/>
              <a:stCxn id="252" idx="4"/>
            </p:cNvCxnSpPr>
            <p:nvPr/>
          </p:nvCxnSpPr>
          <p:spPr>
            <a:xfrm>
              <a:off x="2550441" y="2804534"/>
              <a:ext cx="649959" cy="1673718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2165397" y="2563909"/>
              <a:ext cx="770087" cy="240625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8A749D2-13F7-46A1-B5DB-3DC312AD4B0F}"/>
              </a:ext>
            </a:extLst>
          </p:cNvPr>
          <p:cNvGrpSpPr/>
          <p:nvPr/>
        </p:nvGrpSpPr>
        <p:grpSpPr>
          <a:xfrm>
            <a:off x="3318700" y="2553737"/>
            <a:ext cx="3934960" cy="3624119"/>
            <a:chOff x="3243666" y="2561491"/>
            <a:chExt cx="3992574" cy="3624119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3C1083F-F05A-492C-B41D-DB2908C2C4DE}"/>
                </a:ext>
              </a:extLst>
            </p:cNvPr>
            <p:cNvSpPr/>
            <p:nvPr/>
          </p:nvSpPr>
          <p:spPr>
            <a:xfrm>
              <a:off x="5823038" y="3095941"/>
              <a:ext cx="1413202" cy="30896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243666" y="2561491"/>
              <a:ext cx="846424" cy="244881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Arrow Connector 255"/>
            <p:cNvCxnSpPr>
              <a:cxnSpLocks/>
              <a:stCxn id="255" idx="4"/>
            </p:cNvCxnSpPr>
            <p:nvPr/>
          </p:nvCxnSpPr>
          <p:spPr>
            <a:xfrm>
              <a:off x="3666878" y="2806372"/>
              <a:ext cx="2127361" cy="665307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E343821B-13B2-4D2B-A944-3A4DB2E597B2}"/>
              </a:ext>
            </a:extLst>
          </p:cNvPr>
          <p:cNvSpPr/>
          <p:nvPr/>
        </p:nvSpPr>
        <p:spPr>
          <a:xfrm>
            <a:off x="286458" y="1406251"/>
            <a:ext cx="611063" cy="612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CBD9530-AD76-4988-875F-6F605405EC1A}"/>
              </a:ext>
            </a:extLst>
          </p:cNvPr>
          <p:cNvSpPr/>
          <p:nvPr/>
        </p:nvSpPr>
        <p:spPr>
          <a:xfrm>
            <a:off x="1646573" y="1404315"/>
            <a:ext cx="611063" cy="612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336E4DC-34F3-43FC-B6E0-68376CEF3287}"/>
              </a:ext>
            </a:extLst>
          </p:cNvPr>
          <p:cNvSpPr/>
          <p:nvPr/>
        </p:nvSpPr>
        <p:spPr>
          <a:xfrm>
            <a:off x="2825516" y="1406591"/>
            <a:ext cx="611063" cy="612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7595E6C-B659-44ED-93FA-C5615C41C676}"/>
              </a:ext>
            </a:extLst>
          </p:cNvPr>
          <p:cNvSpPr/>
          <p:nvPr/>
        </p:nvSpPr>
        <p:spPr>
          <a:xfrm>
            <a:off x="4046181" y="1410233"/>
            <a:ext cx="582293" cy="612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1684C7-444E-4B71-B3B0-8113D078C734}"/>
              </a:ext>
            </a:extLst>
          </p:cNvPr>
          <p:cNvGrpSpPr/>
          <p:nvPr/>
        </p:nvGrpSpPr>
        <p:grpSpPr>
          <a:xfrm>
            <a:off x="6494709" y="1373044"/>
            <a:ext cx="677613" cy="687364"/>
            <a:chOff x="8262726" y="900383"/>
            <a:chExt cx="677613" cy="68736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7655E8-60ED-4A3E-A3FE-2A059CE5F3C4}"/>
                </a:ext>
              </a:extLst>
            </p:cNvPr>
            <p:cNvSpPr/>
            <p:nvPr/>
          </p:nvSpPr>
          <p:spPr>
            <a:xfrm>
              <a:off x="8262726" y="900383"/>
              <a:ext cx="677613" cy="687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7D60705-2D97-414F-B2B3-CAB4C12B6297}"/>
                </a:ext>
              </a:extLst>
            </p:cNvPr>
            <p:cNvSpPr/>
            <p:nvPr/>
          </p:nvSpPr>
          <p:spPr>
            <a:xfrm>
              <a:off x="8329207" y="958014"/>
              <a:ext cx="552790" cy="566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DB3502A-6ABD-4829-9610-573F48AE8906}"/>
              </a:ext>
            </a:extLst>
          </p:cNvPr>
          <p:cNvCxnSpPr>
            <a:stCxn id="67" idx="6"/>
            <a:endCxn id="69" idx="2"/>
          </p:cNvCxnSpPr>
          <p:nvPr/>
        </p:nvCxnSpPr>
        <p:spPr>
          <a:xfrm>
            <a:off x="2257636" y="1710553"/>
            <a:ext cx="567880" cy="2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4B8E316-830B-4E91-BE7E-8C64CBE1C894}"/>
              </a:ext>
            </a:extLst>
          </p:cNvPr>
          <p:cNvCxnSpPr>
            <a:stCxn id="69" idx="6"/>
            <a:endCxn id="71" idx="2"/>
          </p:cNvCxnSpPr>
          <p:nvPr/>
        </p:nvCxnSpPr>
        <p:spPr>
          <a:xfrm>
            <a:off x="3436579" y="1712829"/>
            <a:ext cx="609602" cy="3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C89F000F-0FFD-4323-81B5-1E3F31F28E49}"/>
              </a:ext>
            </a:extLst>
          </p:cNvPr>
          <p:cNvSpPr/>
          <p:nvPr/>
        </p:nvSpPr>
        <p:spPr>
          <a:xfrm>
            <a:off x="5184190" y="1413423"/>
            <a:ext cx="582293" cy="612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BF94821-3902-4CFF-9ECD-EB2BA0BB39D7}"/>
              </a:ext>
            </a:extLst>
          </p:cNvPr>
          <p:cNvCxnSpPr>
            <a:stCxn id="71" idx="6"/>
            <a:endCxn id="81" idx="2"/>
          </p:cNvCxnSpPr>
          <p:nvPr/>
        </p:nvCxnSpPr>
        <p:spPr>
          <a:xfrm>
            <a:off x="4628474" y="1716471"/>
            <a:ext cx="555716" cy="3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D9731BB-F772-4C4D-BE24-C9A7B906978F}"/>
              </a:ext>
            </a:extLst>
          </p:cNvPr>
          <p:cNvCxnSpPr>
            <a:stCxn id="81" idx="6"/>
            <a:endCxn id="77" idx="2"/>
          </p:cNvCxnSpPr>
          <p:nvPr/>
        </p:nvCxnSpPr>
        <p:spPr>
          <a:xfrm flipV="1">
            <a:off x="5766483" y="1716726"/>
            <a:ext cx="728226" cy="2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06000D6-5084-45F3-A102-D593E9394A59}"/>
              </a:ext>
            </a:extLst>
          </p:cNvPr>
          <p:cNvSpPr txBox="1"/>
          <p:nvPr/>
        </p:nvSpPr>
        <p:spPr>
          <a:xfrm>
            <a:off x="1079321" y="1310257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3C05E7-2B45-40F1-9C65-40169A80C783}"/>
              </a:ext>
            </a:extLst>
          </p:cNvPr>
          <p:cNvSpPr txBox="1"/>
          <p:nvPr/>
        </p:nvSpPr>
        <p:spPr>
          <a:xfrm>
            <a:off x="4768588" y="1299351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C7BE4E-0362-4E63-82E7-E74286C07044}"/>
              </a:ext>
            </a:extLst>
          </p:cNvPr>
          <p:cNvSpPr txBox="1"/>
          <p:nvPr/>
        </p:nvSpPr>
        <p:spPr>
          <a:xfrm>
            <a:off x="3579487" y="1307418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D10289-0473-45A6-A75F-533014EC5645}"/>
              </a:ext>
            </a:extLst>
          </p:cNvPr>
          <p:cNvSpPr txBox="1"/>
          <p:nvPr/>
        </p:nvSpPr>
        <p:spPr>
          <a:xfrm>
            <a:off x="2358212" y="1316169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50F894-3748-4F3B-94A8-4DB6E3ED1006}"/>
              </a:ext>
            </a:extLst>
          </p:cNvPr>
          <p:cNvSpPr txBox="1"/>
          <p:nvPr/>
        </p:nvSpPr>
        <p:spPr>
          <a:xfrm>
            <a:off x="5940361" y="1323680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2DBF070B-B92C-464F-90FD-DA82AE818DDF}"/>
              </a:ext>
            </a:extLst>
          </p:cNvPr>
          <p:cNvSpPr/>
          <p:nvPr/>
        </p:nvSpPr>
        <p:spPr>
          <a:xfrm rot="7096130">
            <a:off x="147242" y="1441393"/>
            <a:ext cx="203238" cy="1579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52ACDDF-C63A-4B85-99E4-34E783856CB1}"/>
              </a:ext>
            </a:extLst>
          </p:cNvPr>
          <p:cNvCxnSpPr>
            <a:cxnSpLocks/>
            <a:stCxn id="65" idx="6"/>
            <a:endCxn id="67" idx="2"/>
          </p:cNvCxnSpPr>
          <p:nvPr/>
        </p:nvCxnSpPr>
        <p:spPr>
          <a:xfrm flipV="1">
            <a:off x="897521" y="1710553"/>
            <a:ext cx="749052" cy="1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E19FD-2693-45D5-A9AC-FD4D5168C770}"/>
              </a:ext>
            </a:extLst>
          </p:cNvPr>
          <p:cNvGrpSpPr/>
          <p:nvPr/>
        </p:nvGrpSpPr>
        <p:grpSpPr>
          <a:xfrm>
            <a:off x="202876" y="2342616"/>
            <a:ext cx="7002425" cy="687364"/>
            <a:chOff x="202876" y="2342616"/>
            <a:chExt cx="7002425" cy="687364"/>
          </a:xfrm>
          <a:solidFill>
            <a:schemeClr val="bg1">
              <a:alpha val="80000"/>
            </a:schemeClr>
          </a:solidFill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196640-0DB0-426A-AE58-39FE16D3EA44}"/>
                </a:ext>
              </a:extLst>
            </p:cNvPr>
            <p:cNvSpPr/>
            <p:nvPr/>
          </p:nvSpPr>
          <p:spPr>
            <a:xfrm>
              <a:off x="319437" y="2375823"/>
              <a:ext cx="611063" cy="6124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D31AEE-2332-46EC-AFF8-CA6ACD2B920D}"/>
                </a:ext>
              </a:extLst>
            </p:cNvPr>
            <p:cNvSpPr/>
            <p:nvPr/>
          </p:nvSpPr>
          <p:spPr>
            <a:xfrm>
              <a:off x="1679552" y="2373887"/>
              <a:ext cx="611063" cy="6124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FACA15E-7CC1-47D6-9333-3C3902FCB1D1}"/>
                </a:ext>
              </a:extLst>
            </p:cNvPr>
            <p:cNvSpPr/>
            <p:nvPr/>
          </p:nvSpPr>
          <p:spPr>
            <a:xfrm>
              <a:off x="2858495" y="2376163"/>
              <a:ext cx="611063" cy="6124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3B5C9-1E9C-44DC-B148-98CE5196E18D}"/>
                </a:ext>
              </a:extLst>
            </p:cNvPr>
            <p:cNvSpPr/>
            <p:nvPr/>
          </p:nvSpPr>
          <p:spPr>
            <a:xfrm>
              <a:off x="4079160" y="2379805"/>
              <a:ext cx="582293" cy="6124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C7D727C-B0D3-45A1-B551-958942BA9A5D}"/>
                </a:ext>
              </a:extLst>
            </p:cNvPr>
            <p:cNvGrpSpPr/>
            <p:nvPr/>
          </p:nvGrpSpPr>
          <p:grpSpPr>
            <a:xfrm>
              <a:off x="6527688" y="2342616"/>
              <a:ext cx="677613" cy="687364"/>
              <a:chOff x="8262726" y="900383"/>
              <a:chExt cx="677613" cy="687364"/>
            </a:xfrm>
            <a:grpFill/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E7D6C52-9AB9-47CF-98CB-39B255012478}"/>
                  </a:ext>
                </a:extLst>
              </p:cNvPr>
              <p:cNvSpPr/>
              <p:nvPr/>
            </p:nvSpPr>
            <p:spPr>
              <a:xfrm>
                <a:off x="8262726" y="900383"/>
                <a:ext cx="677613" cy="68736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9E3E7AA-74E0-47E4-826D-39F719D06EE0}"/>
                  </a:ext>
                </a:extLst>
              </p:cNvPr>
              <p:cNvSpPr/>
              <p:nvPr/>
            </p:nvSpPr>
            <p:spPr>
              <a:xfrm>
                <a:off x="8329207" y="958014"/>
                <a:ext cx="552790" cy="56677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D57FDD8-BF8A-41CD-A8D3-60CC8AF00703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2290615" y="2680125"/>
              <a:ext cx="567880" cy="2276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D1A6918-9246-4F10-B18F-2EF304647AF2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>
              <a:off x="3469558" y="2682401"/>
              <a:ext cx="609602" cy="364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4A7E14-5552-4239-B74B-D76DD00F558F}"/>
                </a:ext>
              </a:extLst>
            </p:cNvPr>
            <p:cNvSpPr/>
            <p:nvPr/>
          </p:nvSpPr>
          <p:spPr>
            <a:xfrm>
              <a:off x="5217169" y="2382995"/>
              <a:ext cx="582293" cy="6124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8410672-0BEF-47F8-B8A3-19082F7E64A3}"/>
                </a:ext>
              </a:extLst>
            </p:cNvPr>
            <p:cNvCxnSpPr>
              <a:cxnSpLocks/>
              <a:stCxn id="95" idx="6"/>
              <a:endCxn id="101" idx="2"/>
            </p:cNvCxnSpPr>
            <p:nvPr/>
          </p:nvCxnSpPr>
          <p:spPr>
            <a:xfrm>
              <a:off x="4661453" y="2686043"/>
              <a:ext cx="555716" cy="31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993BFFC-ED37-4C59-9D84-BFACE46CE720}"/>
                </a:ext>
              </a:extLst>
            </p:cNvPr>
            <p:cNvCxnSpPr>
              <a:cxnSpLocks/>
              <a:stCxn id="101" idx="6"/>
              <a:endCxn id="97" idx="2"/>
            </p:cNvCxnSpPr>
            <p:nvPr/>
          </p:nvCxnSpPr>
          <p:spPr>
            <a:xfrm flipV="1">
              <a:off x="5799462" y="2686298"/>
              <a:ext cx="728226" cy="293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D6E126DE-F5A7-4468-BA5D-AE591E818542}"/>
                </a:ext>
              </a:extLst>
            </p:cNvPr>
            <p:cNvSpPr/>
            <p:nvPr/>
          </p:nvSpPr>
          <p:spPr>
            <a:xfrm rot="7096130">
              <a:off x="180221" y="2410965"/>
              <a:ext cx="203238" cy="15792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2C43B76-237B-4395-9CFA-E6CF7D9C1F9B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930500" y="2680125"/>
              <a:ext cx="749052" cy="1936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9C360E0-D6D1-4CF0-B6D4-8FDD964A76EB}"/>
              </a:ext>
            </a:extLst>
          </p:cNvPr>
          <p:cNvGrpSpPr/>
          <p:nvPr/>
        </p:nvGrpSpPr>
        <p:grpSpPr>
          <a:xfrm>
            <a:off x="3419382" y="3390940"/>
            <a:ext cx="2402876" cy="2006244"/>
            <a:chOff x="5162888" y="3390940"/>
            <a:chExt cx="2402876" cy="2006244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78E6677-76A3-4404-A349-DA65708D6EC8}"/>
                </a:ext>
              </a:extLst>
            </p:cNvPr>
            <p:cNvSpPr/>
            <p:nvPr/>
          </p:nvSpPr>
          <p:spPr>
            <a:xfrm>
              <a:off x="6874882" y="4367208"/>
              <a:ext cx="690882" cy="4953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Active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5AF0EE0-C50F-4CE6-8001-5984BA1B1B42}"/>
                </a:ext>
              </a:extLst>
            </p:cNvPr>
            <p:cNvGrpSpPr/>
            <p:nvPr/>
          </p:nvGrpSpPr>
          <p:grpSpPr>
            <a:xfrm>
              <a:off x="5618499" y="3760272"/>
              <a:ext cx="427435" cy="1636912"/>
              <a:chOff x="2649140" y="1647825"/>
              <a:chExt cx="427435" cy="2305950"/>
            </a:xfrm>
            <a:solidFill>
              <a:schemeClr val="bg1">
                <a:alpha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253A6CA-8163-409E-B11B-1F80B9227B69}"/>
                  </a:ext>
                </a:extLst>
              </p:cNvPr>
              <p:cNvSpPr/>
              <p:nvPr/>
            </p:nvSpPr>
            <p:spPr>
              <a:xfrm>
                <a:off x="2655092" y="1647825"/>
                <a:ext cx="421483" cy="23059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18B5B9E-D12C-4D40-8F33-44857200714C}"/>
                  </a:ext>
                </a:extLst>
              </p:cNvPr>
              <p:cNvCxnSpPr/>
              <p:nvPr/>
            </p:nvCxnSpPr>
            <p:spPr>
              <a:xfrm flipH="1">
                <a:off x="2655092" y="1895475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D798675-0AA9-4756-A22A-5C26BE750B2E}"/>
                  </a:ext>
                </a:extLst>
              </p:cNvPr>
              <p:cNvCxnSpPr/>
              <p:nvPr/>
            </p:nvCxnSpPr>
            <p:spPr>
              <a:xfrm flipH="1">
                <a:off x="2655092" y="2171700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4BC3D90-E48B-49F5-A4EB-CA15DC6BB476}"/>
                  </a:ext>
                </a:extLst>
              </p:cNvPr>
              <p:cNvCxnSpPr/>
              <p:nvPr/>
            </p:nvCxnSpPr>
            <p:spPr>
              <a:xfrm flipH="1">
                <a:off x="2649140" y="2489141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1B0E7F2-4F44-48D6-AE03-5E3A7B4DC1BA}"/>
                  </a:ext>
                </a:extLst>
              </p:cNvPr>
              <p:cNvCxnSpPr/>
              <p:nvPr/>
            </p:nvCxnSpPr>
            <p:spPr>
              <a:xfrm flipH="1">
                <a:off x="2649140" y="3663832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7F9C1B1-29D2-4206-BC92-2CF9D1023737}"/>
                  </a:ext>
                </a:extLst>
              </p:cNvPr>
              <p:cNvCxnSpPr/>
              <p:nvPr/>
            </p:nvCxnSpPr>
            <p:spPr>
              <a:xfrm flipH="1">
                <a:off x="2649140" y="3402110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0271972-67E9-4F88-86F2-B6F22B45DE00}"/>
                  </a:ext>
                </a:extLst>
              </p:cNvPr>
              <p:cNvCxnSpPr/>
              <p:nvPr/>
            </p:nvCxnSpPr>
            <p:spPr>
              <a:xfrm flipH="1">
                <a:off x="2649140" y="3129001"/>
                <a:ext cx="421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888FC01-4E06-4C88-AE6D-24D14680D550}"/>
                  </a:ext>
                </a:extLst>
              </p:cNvPr>
              <p:cNvSpPr txBox="1"/>
              <p:nvPr/>
            </p:nvSpPr>
            <p:spPr>
              <a:xfrm rot="16200000">
                <a:off x="2669368" y="2673067"/>
                <a:ext cx="2751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/>
                  <a:t>…</a:t>
                </a:r>
                <a:endParaRPr lang="en-US" sz="1050" dirty="0"/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4C87202-2CF8-4C5A-8DE1-B66241DABF34}"/>
                </a:ext>
              </a:extLst>
            </p:cNvPr>
            <p:cNvSpPr txBox="1"/>
            <p:nvPr/>
          </p:nvSpPr>
          <p:spPr>
            <a:xfrm>
              <a:off x="5162888" y="3390940"/>
              <a:ext cx="1332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256x1 RAM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1E98972-CE43-482B-9EE8-4D050E00ABB4}"/>
                </a:ext>
              </a:extLst>
            </p:cNvPr>
            <p:cNvSpPr/>
            <p:nvPr/>
          </p:nvSpPr>
          <p:spPr>
            <a:xfrm rot="10800000">
              <a:off x="7135269" y="4366851"/>
              <a:ext cx="170109" cy="14807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FD61FF5-9D80-4C8B-8775-D4096D423E4F}"/>
              </a:ext>
            </a:extLst>
          </p:cNvPr>
          <p:cNvGrpSpPr/>
          <p:nvPr/>
        </p:nvGrpSpPr>
        <p:grpSpPr>
          <a:xfrm>
            <a:off x="715603" y="4614858"/>
            <a:ext cx="4687850" cy="1433781"/>
            <a:chOff x="2459109" y="4614858"/>
            <a:chExt cx="4687850" cy="1433781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79E3DB-71E8-453C-B91D-3B4803F1CCA5}"/>
                </a:ext>
              </a:extLst>
            </p:cNvPr>
            <p:cNvCxnSpPr/>
            <p:nvPr/>
          </p:nvCxnSpPr>
          <p:spPr>
            <a:xfrm flipH="1">
              <a:off x="3809972" y="5747567"/>
              <a:ext cx="90487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84C3564-D66F-4A13-93F6-5D4D118D2D83}"/>
                </a:ext>
              </a:extLst>
            </p:cNvPr>
            <p:cNvCxnSpPr/>
            <p:nvPr/>
          </p:nvCxnSpPr>
          <p:spPr>
            <a:xfrm flipH="1">
              <a:off x="4186209" y="5690417"/>
              <a:ext cx="90488" cy="1378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CDF0830-2EA7-4ECE-B44F-509271C7AE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0181" y="5718817"/>
              <a:ext cx="1238562" cy="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Flowchart: Delay 182">
              <a:extLst>
                <a:ext uri="{FF2B5EF4-FFF2-40B4-BE49-F238E27FC236}">
                  <a16:creationId xmlns:a16="http://schemas.microsoft.com/office/drawing/2014/main" id="{E1212741-32B1-4680-8490-B0D6BA9F4DA2}"/>
                </a:ext>
              </a:extLst>
            </p:cNvPr>
            <p:cNvSpPr/>
            <p:nvPr/>
          </p:nvSpPr>
          <p:spPr>
            <a:xfrm>
              <a:off x="6424695" y="5322552"/>
              <a:ext cx="529371" cy="515074"/>
            </a:xfrm>
            <a:prstGeom prst="flowChartDelay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F495F8A-CF7C-49C0-8D53-C3FFEDBE7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982" y="4614858"/>
              <a:ext cx="2036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738437A-3273-4A8F-BA27-DDB74DE18EF0}"/>
                </a:ext>
              </a:extLst>
            </p:cNvPr>
            <p:cNvSpPr txBox="1"/>
            <p:nvPr/>
          </p:nvSpPr>
          <p:spPr>
            <a:xfrm>
              <a:off x="2459109" y="5484439"/>
              <a:ext cx="141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Activation from predecessors</a:t>
              </a:r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D6421BC-6D37-4683-A4C9-6B9D41CCB4C3}"/>
                </a:ext>
              </a:extLst>
            </p:cNvPr>
            <p:cNvSpPr txBox="1"/>
            <p:nvPr/>
          </p:nvSpPr>
          <p:spPr>
            <a:xfrm>
              <a:off x="4103937" y="5463685"/>
              <a:ext cx="687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</a:t>
              </a:r>
              <a:endParaRPr lang="en-US" dirty="0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1931490-7E61-4257-AAD9-107194CCE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621" y="4614858"/>
              <a:ext cx="0" cy="849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980C929-A2A2-4306-898D-88D1F5EDD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492" y="5459189"/>
              <a:ext cx="1850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1D29E98-3CBE-4BE0-BCC1-C7187FF8AD10}"/>
                </a:ext>
              </a:extLst>
            </p:cNvPr>
            <p:cNvSpPr/>
            <p:nvPr/>
          </p:nvSpPr>
          <p:spPr>
            <a:xfrm>
              <a:off x="4507268" y="5437856"/>
              <a:ext cx="677315" cy="610783"/>
            </a:xfrm>
            <a:custGeom>
              <a:avLst/>
              <a:gdLst>
                <a:gd name="connsiteX0" fmla="*/ 17699 w 976549"/>
                <a:gd name="connsiteY0" fmla="*/ 3 h 619132"/>
                <a:gd name="connsiteX1" fmla="*/ 976549 w 976549"/>
                <a:gd name="connsiteY1" fmla="*/ 339728 h 619132"/>
                <a:gd name="connsiteX2" fmla="*/ 24049 w 976549"/>
                <a:gd name="connsiteY2" fmla="*/ 619128 h 619132"/>
                <a:gd name="connsiteX3" fmla="*/ 328849 w 976549"/>
                <a:gd name="connsiteY3" fmla="*/ 346078 h 619132"/>
                <a:gd name="connsiteX4" fmla="*/ 17699 w 976549"/>
                <a:gd name="connsiteY4" fmla="*/ 3 h 619132"/>
                <a:gd name="connsiteX0" fmla="*/ 11730 w 773731"/>
                <a:gd name="connsiteY0" fmla="*/ 14 h 619143"/>
                <a:gd name="connsiteX1" fmla="*/ 773730 w 773731"/>
                <a:gd name="connsiteY1" fmla="*/ 333389 h 619143"/>
                <a:gd name="connsiteX2" fmla="*/ 18080 w 773731"/>
                <a:gd name="connsiteY2" fmla="*/ 619139 h 619143"/>
                <a:gd name="connsiteX3" fmla="*/ 322880 w 773731"/>
                <a:gd name="connsiteY3" fmla="*/ 346089 h 619143"/>
                <a:gd name="connsiteX4" fmla="*/ 11730 w 773731"/>
                <a:gd name="connsiteY4" fmla="*/ 14 h 619143"/>
                <a:gd name="connsiteX0" fmla="*/ 17079 w 779080"/>
                <a:gd name="connsiteY0" fmla="*/ 9 h 619138"/>
                <a:gd name="connsiteX1" fmla="*/ 779079 w 779080"/>
                <a:gd name="connsiteY1" fmla="*/ 333384 h 619138"/>
                <a:gd name="connsiteX2" fmla="*/ 23429 w 779080"/>
                <a:gd name="connsiteY2" fmla="*/ 619134 h 619138"/>
                <a:gd name="connsiteX3" fmla="*/ 229804 w 779080"/>
                <a:gd name="connsiteY3" fmla="*/ 323859 h 619138"/>
                <a:gd name="connsiteX4" fmla="*/ 17079 w 779080"/>
                <a:gd name="connsiteY4" fmla="*/ 9 h 619138"/>
                <a:gd name="connsiteX0" fmla="*/ 23953 w 785954"/>
                <a:gd name="connsiteY0" fmla="*/ 3693 h 622821"/>
                <a:gd name="connsiteX1" fmla="*/ 785953 w 785954"/>
                <a:gd name="connsiteY1" fmla="*/ 337068 h 622821"/>
                <a:gd name="connsiteX2" fmla="*/ 30303 w 785954"/>
                <a:gd name="connsiteY2" fmla="*/ 622818 h 622821"/>
                <a:gd name="connsiteX3" fmla="*/ 236678 w 785954"/>
                <a:gd name="connsiteY3" fmla="*/ 327543 h 622821"/>
                <a:gd name="connsiteX4" fmla="*/ 195403 w 785954"/>
                <a:gd name="connsiteY4" fmla="*/ 168793 h 622821"/>
                <a:gd name="connsiteX5" fmla="*/ 23953 w 785954"/>
                <a:gd name="connsiteY5" fmla="*/ 3693 h 622821"/>
                <a:gd name="connsiteX0" fmla="*/ 23953 w 785954"/>
                <a:gd name="connsiteY0" fmla="*/ 3693 h 625014"/>
                <a:gd name="connsiteX1" fmla="*/ 785953 w 785954"/>
                <a:gd name="connsiteY1" fmla="*/ 337068 h 625014"/>
                <a:gd name="connsiteX2" fmla="*/ 30303 w 785954"/>
                <a:gd name="connsiteY2" fmla="*/ 622818 h 625014"/>
                <a:gd name="connsiteX3" fmla="*/ 189053 w 785954"/>
                <a:gd name="connsiteY3" fmla="*/ 476769 h 625014"/>
                <a:gd name="connsiteX4" fmla="*/ 236678 w 785954"/>
                <a:gd name="connsiteY4" fmla="*/ 327543 h 625014"/>
                <a:gd name="connsiteX5" fmla="*/ 195403 w 785954"/>
                <a:gd name="connsiteY5" fmla="*/ 168793 h 625014"/>
                <a:gd name="connsiteX6" fmla="*/ 23953 w 785954"/>
                <a:gd name="connsiteY6" fmla="*/ 3693 h 625014"/>
                <a:gd name="connsiteX0" fmla="*/ 23953 w 785954"/>
                <a:gd name="connsiteY0" fmla="*/ 3693 h 606333"/>
                <a:gd name="connsiteX1" fmla="*/ 785953 w 785954"/>
                <a:gd name="connsiteY1" fmla="*/ 337068 h 606333"/>
                <a:gd name="connsiteX2" fmla="*/ 30303 w 785954"/>
                <a:gd name="connsiteY2" fmla="*/ 603768 h 606333"/>
                <a:gd name="connsiteX3" fmla="*/ 189053 w 785954"/>
                <a:gd name="connsiteY3" fmla="*/ 476769 h 606333"/>
                <a:gd name="connsiteX4" fmla="*/ 236678 w 785954"/>
                <a:gd name="connsiteY4" fmla="*/ 327543 h 606333"/>
                <a:gd name="connsiteX5" fmla="*/ 195403 w 785954"/>
                <a:gd name="connsiteY5" fmla="*/ 168793 h 606333"/>
                <a:gd name="connsiteX6" fmla="*/ 23953 w 785954"/>
                <a:gd name="connsiteY6" fmla="*/ 3693 h 606333"/>
                <a:gd name="connsiteX0" fmla="*/ 25365 w 787366"/>
                <a:gd name="connsiteY0" fmla="*/ 3693 h 606075"/>
                <a:gd name="connsiteX1" fmla="*/ 787365 w 787366"/>
                <a:gd name="connsiteY1" fmla="*/ 337068 h 606075"/>
                <a:gd name="connsiteX2" fmla="*/ 31715 w 787366"/>
                <a:gd name="connsiteY2" fmla="*/ 603768 h 606075"/>
                <a:gd name="connsiteX3" fmla="*/ 165065 w 787366"/>
                <a:gd name="connsiteY3" fmla="*/ 464069 h 606075"/>
                <a:gd name="connsiteX4" fmla="*/ 238090 w 787366"/>
                <a:gd name="connsiteY4" fmla="*/ 327543 h 606075"/>
                <a:gd name="connsiteX5" fmla="*/ 196815 w 787366"/>
                <a:gd name="connsiteY5" fmla="*/ 168793 h 606075"/>
                <a:gd name="connsiteX6" fmla="*/ 25365 w 787366"/>
                <a:gd name="connsiteY6" fmla="*/ 3693 h 606075"/>
                <a:gd name="connsiteX0" fmla="*/ 25365 w 628616"/>
                <a:gd name="connsiteY0" fmla="*/ 3231 h 605613"/>
                <a:gd name="connsiteX1" fmla="*/ 628615 w 628616"/>
                <a:gd name="connsiteY1" fmla="*/ 323906 h 605613"/>
                <a:gd name="connsiteX2" fmla="*/ 31715 w 628616"/>
                <a:gd name="connsiteY2" fmla="*/ 603306 h 605613"/>
                <a:gd name="connsiteX3" fmla="*/ 165065 w 628616"/>
                <a:gd name="connsiteY3" fmla="*/ 463607 h 605613"/>
                <a:gd name="connsiteX4" fmla="*/ 238090 w 628616"/>
                <a:gd name="connsiteY4" fmla="*/ 327081 h 605613"/>
                <a:gd name="connsiteX5" fmla="*/ 196815 w 628616"/>
                <a:gd name="connsiteY5" fmla="*/ 168331 h 605613"/>
                <a:gd name="connsiteX6" fmla="*/ 25365 w 628616"/>
                <a:gd name="connsiteY6" fmla="*/ 3231 h 605613"/>
                <a:gd name="connsiteX0" fmla="*/ 25365 w 666735"/>
                <a:gd name="connsiteY0" fmla="*/ 30 h 602412"/>
                <a:gd name="connsiteX1" fmla="*/ 542890 w 666735"/>
                <a:gd name="connsiteY1" fmla="*/ 177831 h 602412"/>
                <a:gd name="connsiteX2" fmla="*/ 628615 w 666735"/>
                <a:gd name="connsiteY2" fmla="*/ 320705 h 602412"/>
                <a:gd name="connsiteX3" fmla="*/ 31715 w 666735"/>
                <a:gd name="connsiteY3" fmla="*/ 600105 h 602412"/>
                <a:gd name="connsiteX4" fmla="*/ 165065 w 666735"/>
                <a:gd name="connsiteY4" fmla="*/ 460406 h 602412"/>
                <a:gd name="connsiteX5" fmla="*/ 238090 w 666735"/>
                <a:gd name="connsiteY5" fmla="*/ 323880 h 602412"/>
                <a:gd name="connsiteX6" fmla="*/ 196815 w 666735"/>
                <a:gd name="connsiteY6" fmla="*/ 165130 h 602412"/>
                <a:gd name="connsiteX7" fmla="*/ 25365 w 666735"/>
                <a:gd name="connsiteY7" fmla="*/ 30 h 602412"/>
                <a:gd name="connsiteX0" fmla="*/ 10654 w 615988"/>
                <a:gd name="connsiteY0" fmla="*/ 30 h 600875"/>
                <a:gd name="connsiteX1" fmla="*/ 528179 w 615988"/>
                <a:gd name="connsiteY1" fmla="*/ 177831 h 600875"/>
                <a:gd name="connsiteX2" fmla="*/ 613904 w 615988"/>
                <a:gd name="connsiteY2" fmla="*/ 320705 h 600875"/>
                <a:gd name="connsiteX3" fmla="*/ 509129 w 615988"/>
                <a:gd name="connsiteY3" fmla="*/ 444530 h 600875"/>
                <a:gd name="connsiteX4" fmla="*/ 17004 w 615988"/>
                <a:gd name="connsiteY4" fmla="*/ 600105 h 600875"/>
                <a:gd name="connsiteX5" fmla="*/ 150354 w 615988"/>
                <a:gd name="connsiteY5" fmla="*/ 460406 h 600875"/>
                <a:gd name="connsiteX6" fmla="*/ 223379 w 615988"/>
                <a:gd name="connsiteY6" fmla="*/ 323880 h 600875"/>
                <a:gd name="connsiteX7" fmla="*/ 182104 w 615988"/>
                <a:gd name="connsiteY7" fmla="*/ 165130 h 600875"/>
                <a:gd name="connsiteX8" fmla="*/ 10654 w 615988"/>
                <a:gd name="connsiteY8" fmla="*/ 30 h 600875"/>
                <a:gd name="connsiteX0" fmla="*/ 10654 w 615988"/>
                <a:gd name="connsiteY0" fmla="*/ 30 h 600875"/>
                <a:gd name="connsiteX1" fmla="*/ 528179 w 615988"/>
                <a:gd name="connsiteY1" fmla="*/ 177831 h 600875"/>
                <a:gd name="connsiteX2" fmla="*/ 613904 w 615988"/>
                <a:gd name="connsiteY2" fmla="*/ 320705 h 600875"/>
                <a:gd name="connsiteX3" fmla="*/ 509129 w 615988"/>
                <a:gd name="connsiteY3" fmla="*/ 444530 h 600875"/>
                <a:gd name="connsiteX4" fmla="*/ 17004 w 615988"/>
                <a:gd name="connsiteY4" fmla="*/ 600105 h 600875"/>
                <a:gd name="connsiteX5" fmla="*/ 150354 w 615988"/>
                <a:gd name="connsiteY5" fmla="*/ 460406 h 600875"/>
                <a:gd name="connsiteX6" fmla="*/ 175754 w 615988"/>
                <a:gd name="connsiteY6" fmla="*/ 330230 h 600875"/>
                <a:gd name="connsiteX7" fmla="*/ 182104 w 615988"/>
                <a:gd name="connsiteY7" fmla="*/ 165130 h 600875"/>
                <a:gd name="connsiteX8" fmla="*/ 10654 w 615988"/>
                <a:gd name="connsiteY8" fmla="*/ 30 h 600875"/>
                <a:gd name="connsiteX0" fmla="*/ 10654 w 615988"/>
                <a:gd name="connsiteY0" fmla="*/ 30 h 600745"/>
                <a:gd name="connsiteX1" fmla="*/ 528179 w 615988"/>
                <a:gd name="connsiteY1" fmla="*/ 177831 h 600745"/>
                <a:gd name="connsiteX2" fmla="*/ 613904 w 615988"/>
                <a:gd name="connsiteY2" fmla="*/ 320705 h 600745"/>
                <a:gd name="connsiteX3" fmla="*/ 509129 w 615988"/>
                <a:gd name="connsiteY3" fmla="*/ 444530 h 600745"/>
                <a:gd name="connsiteX4" fmla="*/ 17004 w 615988"/>
                <a:gd name="connsiteY4" fmla="*/ 600105 h 600745"/>
                <a:gd name="connsiteX5" fmla="*/ 96379 w 615988"/>
                <a:gd name="connsiteY5" fmla="*/ 438181 h 600745"/>
                <a:gd name="connsiteX6" fmla="*/ 175754 w 615988"/>
                <a:gd name="connsiteY6" fmla="*/ 330230 h 600745"/>
                <a:gd name="connsiteX7" fmla="*/ 182104 w 615988"/>
                <a:gd name="connsiteY7" fmla="*/ 165130 h 600745"/>
                <a:gd name="connsiteX8" fmla="*/ 10654 w 615988"/>
                <a:gd name="connsiteY8" fmla="*/ 30 h 600745"/>
                <a:gd name="connsiteX0" fmla="*/ 21110 w 626444"/>
                <a:gd name="connsiteY0" fmla="*/ 78 h 600793"/>
                <a:gd name="connsiteX1" fmla="*/ 538635 w 626444"/>
                <a:gd name="connsiteY1" fmla="*/ 177879 h 600793"/>
                <a:gd name="connsiteX2" fmla="*/ 624360 w 626444"/>
                <a:gd name="connsiteY2" fmla="*/ 320753 h 600793"/>
                <a:gd name="connsiteX3" fmla="*/ 519585 w 626444"/>
                <a:gd name="connsiteY3" fmla="*/ 444578 h 600793"/>
                <a:gd name="connsiteX4" fmla="*/ 27460 w 626444"/>
                <a:gd name="connsiteY4" fmla="*/ 600153 h 600793"/>
                <a:gd name="connsiteX5" fmla="*/ 106835 w 626444"/>
                <a:gd name="connsiteY5" fmla="*/ 438229 h 600793"/>
                <a:gd name="connsiteX6" fmla="*/ 186210 w 626444"/>
                <a:gd name="connsiteY6" fmla="*/ 330278 h 600793"/>
                <a:gd name="connsiteX7" fmla="*/ 113185 w 626444"/>
                <a:gd name="connsiteY7" fmla="*/ 200103 h 600793"/>
                <a:gd name="connsiteX8" fmla="*/ 21110 w 626444"/>
                <a:gd name="connsiteY8" fmla="*/ 78 h 600793"/>
                <a:gd name="connsiteX0" fmla="*/ 21110 w 626444"/>
                <a:gd name="connsiteY0" fmla="*/ 78 h 601383"/>
                <a:gd name="connsiteX1" fmla="*/ 538635 w 626444"/>
                <a:gd name="connsiteY1" fmla="*/ 177879 h 601383"/>
                <a:gd name="connsiteX2" fmla="*/ 624360 w 626444"/>
                <a:gd name="connsiteY2" fmla="*/ 320753 h 601383"/>
                <a:gd name="connsiteX3" fmla="*/ 519585 w 626444"/>
                <a:gd name="connsiteY3" fmla="*/ 444578 h 601383"/>
                <a:gd name="connsiteX4" fmla="*/ 27460 w 626444"/>
                <a:gd name="connsiteY4" fmla="*/ 600153 h 601383"/>
                <a:gd name="connsiteX5" fmla="*/ 110010 w 626444"/>
                <a:gd name="connsiteY5" fmla="*/ 501729 h 601383"/>
                <a:gd name="connsiteX6" fmla="*/ 186210 w 626444"/>
                <a:gd name="connsiteY6" fmla="*/ 330278 h 601383"/>
                <a:gd name="connsiteX7" fmla="*/ 113185 w 626444"/>
                <a:gd name="connsiteY7" fmla="*/ 200103 h 601383"/>
                <a:gd name="connsiteX8" fmla="*/ 21110 w 626444"/>
                <a:gd name="connsiteY8" fmla="*/ 78 h 601383"/>
                <a:gd name="connsiteX0" fmla="*/ 27001 w 632335"/>
                <a:gd name="connsiteY0" fmla="*/ 1356 h 602661"/>
                <a:gd name="connsiteX1" fmla="*/ 544526 w 632335"/>
                <a:gd name="connsiteY1" fmla="*/ 179157 h 602661"/>
                <a:gd name="connsiteX2" fmla="*/ 630251 w 632335"/>
                <a:gd name="connsiteY2" fmla="*/ 322031 h 602661"/>
                <a:gd name="connsiteX3" fmla="*/ 525476 w 632335"/>
                <a:gd name="connsiteY3" fmla="*/ 445856 h 602661"/>
                <a:gd name="connsiteX4" fmla="*/ 33351 w 632335"/>
                <a:gd name="connsiteY4" fmla="*/ 601431 h 602661"/>
                <a:gd name="connsiteX5" fmla="*/ 115901 w 632335"/>
                <a:gd name="connsiteY5" fmla="*/ 503007 h 602661"/>
                <a:gd name="connsiteX6" fmla="*/ 192101 w 632335"/>
                <a:gd name="connsiteY6" fmla="*/ 331556 h 602661"/>
                <a:gd name="connsiteX7" fmla="*/ 90501 w 632335"/>
                <a:gd name="connsiteY7" fmla="*/ 109306 h 602661"/>
                <a:gd name="connsiteX8" fmla="*/ 27001 w 632335"/>
                <a:gd name="connsiteY8" fmla="*/ 1356 h 602661"/>
                <a:gd name="connsiteX0" fmla="*/ 33721 w 639055"/>
                <a:gd name="connsiteY0" fmla="*/ 3608 h 604913"/>
                <a:gd name="connsiteX1" fmla="*/ 551246 w 639055"/>
                <a:gd name="connsiteY1" fmla="*/ 181409 h 604913"/>
                <a:gd name="connsiteX2" fmla="*/ 636971 w 639055"/>
                <a:gd name="connsiteY2" fmla="*/ 324283 h 604913"/>
                <a:gd name="connsiteX3" fmla="*/ 532196 w 639055"/>
                <a:gd name="connsiteY3" fmla="*/ 448108 h 604913"/>
                <a:gd name="connsiteX4" fmla="*/ 40071 w 639055"/>
                <a:gd name="connsiteY4" fmla="*/ 603683 h 604913"/>
                <a:gd name="connsiteX5" fmla="*/ 122621 w 639055"/>
                <a:gd name="connsiteY5" fmla="*/ 505259 h 604913"/>
                <a:gd name="connsiteX6" fmla="*/ 198821 w 639055"/>
                <a:gd name="connsiteY6" fmla="*/ 333808 h 604913"/>
                <a:gd name="connsiteX7" fmla="*/ 71821 w 639055"/>
                <a:gd name="connsiteY7" fmla="*/ 82983 h 604913"/>
                <a:gd name="connsiteX8" fmla="*/ 33721 w 639055"/>
                <a:gd name="connsiteY8" fmla="*/ 3608 h 604913"/>
                <a:gd name="connsiteX0" fmla="*/ 29334 w 634668"/>
                <a:gd name="connsiteY0" fmla="*/ 1527 h 602832"/>
                <a:gd name="connsiteX1" fmla="*/ 546859 w 634668"/>
                <a:gd name="connsiteY1" fmla="*/ 179328 h 602832"/>
                <a:gd name="connsiteX2" fmla="*/ 632584 w 634668"/>
                <a:gd name="connsiteY2" fmla="*/ 322202 h 602832"/>
                <a:gd name="connsiteX3" fmla="*/ 527809 w 634668"/>
                <a:gd name="connsiteY3" fmla="*/ 446027 h 602832"/>
                <a:gd name="connsiteX4" fmla="*/ 35684 w 634668"/>
                <a:gd name="connsiteY4" fmla="*/ 601602 h 602832"/>
                <a:gd name="connsiteX5" fmla="*/ 118234 w 634668"/>
                <a:gd name="connsiteY5" fmla="*/ 503178 h 602832"/>
                <a:gd name="connsiteX6" fmla="*/ 194434 w 634668"/>
                <a:gd name="connsiteY6" fmla="*/ 331727 h 602832"/>
                <a:gd name="connsiteX7" fmla="*/ 83309 w 634668"/>
                <a:gd name="connsiteY7" fmla="*/ 106302 h 602832"/>
                <a:gd name="connsiteX8" fmla="*/ 29334 w 634668"/>
                <a:gd name="connsiteY8" fmla="*/ 1527 h 602832"/>
                <a:gd name="connsiteX0" fmla="*/ 28189 w 631490"/>
                <a:gd name="connsiteY0" fmla="*/ 1202 h 602507"/>
                <a:gd name="connsiteX1" fmla="*/ 529839 w 631490"/>
                <a:gd name="connsiteY1" fmla="*/ 169478 h 602507"/>
                <a:gd name="connsiteX2" fmla="*/ 631439 w 631490"/>
                <a:gd name="connsiteY2" fmla="*/ 321877 h 602507"/>
                <a:gd name="connsiteX3" fmla="*/ 526664 w 631490"/>
                <a:gd name="connsiteY3" fmla="*/ 445702 h 602507"/>
                <a:gd name="connsiteX4" fmla="*/ 34539 w 631490"/>
                <a:gd name="connsiteY4" fmla="*/ 601277 h 602507"/>
                <a:gd name="connsiteX5" fmla="*/ 117089 w 631490"/>
                <a:gd name="connsiteY5" fmla="*/ 502853 h 602507"/>
                <a:gd name="connsiteX6" fmla="*/ 193289 w 631490"/>
                <a:gd name="connsiteY6" fmla="*/ 331402 h 602507"/>
                <a:gd name="connsiteX7" fmla="*/ 82164 w 631490"/>
                <a:gd name="connsiteY7" fmla="*/ 105977 h 602507"/>
                <a:gd name="connsiteX8" fmla="*/ 28189 w 631490"/>
                <a:gd name="connsiteY8" fmla="*/ 1202 h 602507"/>
                <a:gd name="connsiteX0" fmla="*/ 28189 w 636742"/>
                <a:gd name="connsiteY0" fmla="*/ 1202 h 602507"/>
                <a:gd name="connsiteX1" fmla="*/ 529839 w 636742"/>
                <a:gd name="connsiteY1" fmla="*/ 169478 h 602507"/>
                <a:gd name="connsiteX2" fmla="*/ 631439 w 636742"/>
                <a:gd name="connsiteY2" fmla="*/ 321877 h 602507"/>
                <a:gd name="connsiteX3" fmla="*/ 558414 w 636742"/>
                <a:gd name="connsiteY3" fmla="*/ 442527 h 602507"/>
                <a:gd name="connsiteX4" fmla="*/ 34539 w 636742"/>
                <a:gd name="connsiteY4" fmla="*/ 601277 h 602507"/>
                <a:gd name="connsiteX5" fmla="*/ 117089 w 636742"/>
                <a:gd name="connsiteY5" fmla="*/ 502853 h 602507"/>
                <a:gd name="connsiteX6" fmla="*/ 193289 w 636742"/>
                <a:gd name="connsiteY6" fmla="*/ 331402 h 602507"/>
                <a:gd name="connsiteX7" fmla="*/ 82164 w 636742"/>
                <a:gd name="connsiteY7" fmla="*/ 105977 h 602507"/>
                <a:gd name="connsiteX8" fmla="*/ 28189 w 636742"/>
                <a:gd name="connsiteY8" fmla="*/ 1202 h 602507"/>
                <a:gd name="connsiteX0" fmla="*/ 28189 w 631730"/>
                <a:gd name="connsiteY0" fmla="*/ 1202 h 602507"/>
                <a:gd name="connsiteX1" fmla="*/ 529839 w 631730"/>
                <a:gd name="connsiteY1" fmla="*/ 169478 h 602507"/>
                <a:gd name="connsiteX2" fmla="*/ 631439 w 631730"/>
                <a:gd name="connsiteY2" fmla="*/ 321877 h 602507"/>
                <a:gd name="connsiteX3" fmla="*/ 536189 w 631730"/>
                <a:gd name="connsiteY3" fmla="*/ 445702 h 602507"/>
                <a:gd name="connsiteX4" fmla="*/ 34539 w 631730"/>
                <a:gd name="connsiteY4" fmla="*/ 601277 h 602507"/>
                <a:gd name="connsiteX5" fmla="*/ 117089 w 631730"/>
                <a:gd name="connsiteY5" fmla="*/ 502853 h 602507"/>
                <a:gd name="connsiteX6" fmla="*/ 193289 w 631730"/>
                <a:gd name="connsiteY6" fmla="*/ 331402 h 602507"/>
                <a:gd name="connsiteX7" fmla="*/ 82164 w 631730"/>
                <a:gd name="connsiteY7" fmla="*/ 105977 h 602507"/>
                <a:gd name="connsiteX8" fmla="*/ 28189 w 631730"/>
                <a:gd name="connsiteY8" fmla="*/ 1202 h 602507"/>
                <a:gd name="connsiteX0" fmla="*/ 28189 w 631730"/>
                <a:gd name="connsiteY0" fmla="*/ 1202 h 602507"/>
                <a:gd name="connsiteX1" fmla="*/ 529839 w 631730"/>
                <a:gd name="connsiteY1" fmla="*/ 169478 h 602507"/>
                <a:gd name="connsiteX2" fmla="*/ 631439 w 631730"/>
                <a:gd name="connsiteY2" fmla="*/ 321877 h 602507"/>
                <a:gd name="connsiteX3" fmla="*/ 536189 w 631730"/>
                <a:gd name="connsiteY3" fmla="*/ 445702 h 602507"/>
                <a:gd name="connsiteX4" fmla="*/ 34539 w 631730"/>
                <a:gd name="connsiteY4" fmla="*/ 601277 h 602507"/>
                <a:gd name="connsiteX5" fmla="*/ 117089 w 631730"/>
                <a:gd name="connsiteY5" fmla="*/ 502853 h 602507"/>
                <a:gd name="connsiteX6" fmla="*/ 199639 w 631730"/>
                <a:gd name="connsiteY6" fmla="*/ 299652 h 602507"/>
                <a:gd name="connsiteX7" fmla="*/ 82164 w 631730"/>
                <a:gd name="connsiteY7" fmla="*/ 105977 h 602507"/>
                <a:gd name="connsiteX8" fmla="*/ 28189 w 631730"/>
                <a:gd name="connsiteY8" fmla="*/ 1202 h 602507"/>
                <a:gd name="connsiteX0" fmla="*/ 28189 w 631551"/>
                <a:gd name="connsiteY0" fmla="*/ 1202 h 602507"/>
                <a:gd name="connsiteX1" fmla="*/ 529839 w 631551"/>
                <a:gd name="connsiteY1" fmla="*/ 169478 h 602507"/>
                <a:gd name="connsiteX2" fmla="*/ 631439 w 631551"/>
                <a:gd name="connsiteY2" fmla="*/ 321877 h 602507"/>
                <a:gd name="connsiteX3" fmla="*/ 524512 w 631551"/>
                <a:gd name="connsiteY3" fmla="*/ 442527 h 602507"/>
                <a:gd name="connsiteX4" fmla="*/ 34539 w 631551"/>
                <a:gd name="connsiteY4" fmla="*/ 601277 h 602507"/>
                <a:gd name="connsiteX5" fmla="*/ 117089 w 631551"/>
                <a:gd name="connsiteY5" fmla="*/ 502853 h 602507"/>
                <a:gd name="connsiteX6" fmla="*/ 199639 w 631551"/>
                <a:gd name="connsiteY6" fmla="*/ 299652 h 602507"/>
                <a:gd name="connsiteX7" fmla="*/ 82164 w 631551"/>
                <a:gd name="connsiteY7" fmla="*/ 105977 h 602507"/>
                <a:gd name="connsiteX8" fmla="*/ 28189 w 631551"/>
                <a:gd name="connsiteY8" fmla="*/ 1202 h 602507"/>
                <a:gd name="connsiteX0" fmla="*/ 19418 w 628602"/>
                <a:gd name="connsiteY0" fmla="*/ 9478 h 610783"/>
                <a:gd name="connsiteX1" fmla="*/ 398465 w 628602"/>
                <a:gd name="connsiteY1" fmla="*/ 41229 h 610783"/>
                <a:gd name="connsiteX2" fmla="*/ 622668 w 628602"/>
                <a:gd name="connsiteY2" fmla="*/ 330153 h 610783"/>
                <a:gd name="connsiteX3" fmla="*/ 515741 w 628602"/>
                <a:gd name="connsiteY3" fmla="*/ 450803 h 610783"/>
                <a:gd name="connsiteX4" fmla="*/ 25768 w 628602"/>
                <a:gd name="connsiteY4" fmla="*/ 609553 h 610783"/>
                <a:gd name="connsiteX5" fmla="*/ 108318 w 628602"/>
                <a:gd name="connsiteY5" fmla="*/ 511129 h 610783"/>
                <a:gd name="connsiteX6" fmla="*/ 190868 w 628602"/>
                <a:gd name="connsiteY6" fmla="*/ 307928 h 610783"/>
                <a:gd name="connsiteX7" fmla="*/ 73393 w 628602"/>
                <a:gd name="connsiteY7" fmla="*/ 114253 h 610783"/>
                <a:gd name="connsiteX8" fmla="*/ 19418 w 628602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330153 h 610783"/>
                <a:gd name="connsiteX3" fmla="*/ 416491 w 622728"/>
                <a:gd name="connsiteY3" fmla="*/ 5206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330153 h 610783"/>
                <a:gd name="connsiteX3" fmla="*/ 416491 w 622728"/>
                <a:gd name="connsiteY3" fmla="*/ 5333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276178 h 610783"/>
                <a:gd name="connsiteX3" fmla="*/ 416491 w 622728"/>
                <a:gd name="connsiteY3" fmla="*/ 5333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728" h="610783">
                  <a:moveTo>
                    <a:pt x="19418" y="9478"/>
                  </a:moveTo>
                  <a:cubicBezTo>
                    <a:pt x="73597" y="-2693"/>
                    <a:pt x="297923" y="-12217"/>
                    <a:pt x="398465" y="41229"/>
                  </a:cubicBezTo>
                  <a:cubicBezTo>
                    <a:pt x="499007" y="94675"/>
                    <a:pt x="619664" y="194157"/>
                    <a:pt x="622668" y="276178"/>
                  </a:cubicBezTo>
                  <a:cubicBezTo>
                    <a:pt x="625672" y="358199"/>
                    <a:pt x="515974" y="486786"/>
                    <a:pt x="416491" y="533353"/>
                  </a:cubicBezTo>
                  <a:cubicBezTo>
                    <a:pt x="317008" y="579920"/>
                    <a:pt x="79743" y="598970"/>
                    <a:pt x="25768" y="609553"/>
                  </a:cubicBezTo>
                  <a:cubicBezTo>
                    <a:pt x="-28207" y="620136"/>
                    <a:pt x="73922" y="560341"/>
                    <a:pt x="108318" y="511129"/>
                  </a:cubicBezTo>
                  <a:cubicBezTo>
                    <a:pt x="142714" y="461917"/>
                    <a:pt x="196689" y="374074"/>
                    <a:pt x="190868" y="307928"/>
                  </a:cubicBezTo>
                  <a:cubicBezTo>
                    <a:pt x="185047" y="241782"/>
                    <a:pt x="108847" y="168228"/>
                    <a:pt x="73393" y="114253"/>
                  </a:cubicBezTo>
                  <a:cubicBezTo>
                    <a:pt x="37939" y="60278"/>
                    <a:pt x="-34761" y="21649"/>
                    <a:pt x="19418" y="9478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23E3947-4233-47C5-A3C5-E986230611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4169" y="4642036"/>
              <a:ext cx="0" cy="4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4D82235-6B98-445E-A293-1FEEEE9E9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4169" y="5105400"/>
              <a:ext cx="552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1557780-88CD-409D-AA09-039E4EA3592A}"/>
                </a:ext>
              </a:extLst>
            </p:cNvPr>
            <p:cNvCxnSpPr>
              <a:cxnSpLocks/>
              <a:endCxn id="183" idx="3"/>
            </p:cNvCxnSpPr>
            <p:nvPr/>
          </p:nvCxnSpPr>
          <p:spPr>
            <a:xfrm flipH="1">
              <a:off x="6954066" y="5580089"/>
              <a:ext cx="1928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BA8E4E8-D996-45B2-8BAF-3A6624FD12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6959" y="5105402"/>
              <a:ext cx="0" cy="47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853C227-A599-4473-88A4-3207BDFB5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4170" y="4642036"/>
              <a:ext cx="2807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E3D7AB6-1F05-4D80-8855-4CDFFAC0F0CE}"/>
              </a:ext>
            </a:extLst>
          </p:cNvPr>
          <p:cNvGrpSpPr/>
          <p:nvPr/>
        </p:nvGrpSpPr>
        <p:grpSpPr>
          <a:xfrm>
            <a:off x="5820759" y="3249905"/>
            <a:ext cx="1419532" cy="2793839"/>
            <a:chOff x="7551374" y="3242047"/>
            <a:chExt cx="1419532" cy="2793839"/>
          </a:xfrm>
        </p:grpSpPr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9A88338-AB5A-463B-9DF5-33A90C57ED0F}"/>
                </a:ext>
              </a:extLst>
            </p:cNvPr>
            <p:cNvCxnSpPr/>
            <p:nvPr/>
          </p:nvCxnSpPr>
          <p:spPr>
            <a:xfrm>
              <a:off x="7551374" y="4623582"/>
              <a:ext cx="350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C4A89496-562A-4FFC-9241-491F1CDFA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8792" y="3242047"/>
              <a:ext cx="17382" cy="20551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AC335A6-CBB9-4789-BB25-7328C993F452}"/>
                </a:ext>
              </a:extLst>
            </p:cNvPr>
            <p:cNvCxnSpPr>
              <a:cxnSpLocks/>
            </p:cNvCxnSpPr>
            <p:nvPr/>
          </p:nvCxnSpPr>
          <p:spPr>
            <a:xfrm>
              <a:off x="7919331" y="3243477"/>
              <a:ext cx="44026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2948463F-F766-4A35-B534-24B2A479CC3F}"/>
                </a:ext>
              </a:extLst>
            </p:cNvPr>
            <p:cNvCxnSpPr>
              <a:cxnSpLocks/>
            </p:cNvCxnSpPr>
            <p:nvPr/>
          </p:nvCxnSpPr>
          <p:spPr>
            <a:xfrm>
              <a:off x="7916174" y="3646122"/>
              <a:ext cx="443425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F1D3240-9F76-488D-9FB6-6BA290BDAD83}"/>
                </a:ext>
              </a:extLst>
            </p:cNvPr>
            <p:cNvCxnSpPr>
              <a:cxnSpLocks/>
            </p:cNvCxnSpPr>
            <p:nvPr/>
          </p:nvCxnSpPr>
          <p:spPr>
            <a:xfrm>
              <a:off x="7916174" y="4053332"/>
              <a:ext cx="443645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DCC0261D-3D07-4713-A7AA-C38E657ECAC2}"/>
                </a:ext>
              </a:extLst>
            </p:cNvPr>
            <p:cNvCxnSpPr>
              <a:cxnSpLocks/>
            </p:cNvCxnSpPr>
            <p:nvPr/>
          </p:nvCxnSpPr>
          <p:spPr>
            <a:xfrm>
              <a:off x="7916174" y="4482471"/>
              <a:ext cx="450160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248E0C7A-4268-4A3B-AA37-F039491BB0E5}"/>
                </a:ext>
              </a:extLst>
            </p:cNvPr>
            <p:cNvCxnSpPr>
              <a:cxnSpLocks/>
            </p:cNvCxnSpPr>
            <p:nvPr/>
          </p:nvCxnSpPr>
          <p:spPr>
            <a:xfrm>
              <a:off x="7901986" y="4865860"/>
              <a:ext cx="464348" cy="446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EBF3EC7-79E7-4893-8721-0BD5D07C2092}"/>
                </a:ext>
              </a:extLst>
            </p:cNvPr>
            <p:cNvCxnSpPr>
              <a:cxnSpLocks/>
            </p:cNvCxnSpPr>
            <p:nvPr/>
          </p:nvCxnSpPr>
          <p:spPr>
            <a:xfrm>
              <a:off x="7901986" y="5297149"/>
              <a:ext cx="457613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6623883-D575-477C-BB18-2C4DAF6B6024}"/>
                </a:ext>
              </a:extLst>
            </p:cNvPr>
            <p:cNvSpPr txBox="1"/>
            <p:nvPr/>
          </p:nvSpPr>
          <p:spPr>
            <a:xfrm>
              <a:off x="7657915" y="5728109"/>
              <a:ext cx="131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To successors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E8B79AEE-6755-4B21-9E71-191B0BBC707D}"/>
                  </a:ext>
                </a:extLst>
              </p:cNvPr>
              <p:cNvSpPr txBox="1"/>
              <p:nvPr/>
            </p:nvSpPr>
            <p:spPr>
              <a:xfrm>
                <a:off x="7077256" y="3886491"/>
                <a:ext cx="2292807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to SEs</a:t>
                </a:r>
                <a:r>
                  <a:rPr lang="en-US" sz="16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E8B79AEE-6755-4B21-9E71-191B0BBC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56" y="3886491"/>
                <a:ext cx="2292807" cy="705258"/>
              </a:xfrm>
              <a:prstGeom prst="rect">
                <a:avLst/>
              </a:prstGeom>
              <a:blipFill>
                <a:blip r:embed="rId2"/>
                <a:stretch>
                  <a:fillRect t="-2609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D2DA2B2-BAAE-40B9-9F0B-E857E3317A89}"/>
              </a:ext>
            </a:extLst>
          </p:cNvPr>
          <p:cNvGrpSpPr/>
          <p:nvPr/>
        </p:nvGrpSpPr>
        <p:grpSpPr>
          <a:xfrm>
            <a:off x="473266" y="3375658"/>
            <a:ext cx="3390893" cy="1104853"/>
            <a:chOff x="473266" y="3375658"/>
            <a:chExt cx="3390893" cy="110485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EEE67DB-2A2D-4D5D-98D8-60FF4D8F36A8}"/>
                </a:ext>
              </a:extLst>
            </p:cNvPr>
            <p:cNvSpPr/>
            <p:nvPr/>
          </p:nvSpPr>
          <p:spPr>
            <a:xfrm>
              <a:off x="1246601" y="3614176"/>
              <a:ext cx="1355661" cy="7089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Input buffer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64Kx8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97E83C02-A200-467C-A67F-2967FEC55453}"/>
                </a:ext>
              </a:extLst>
            </p:cNvPr>
            <p:cNvCxnSpPr>
              <a:cxnSpLocks/>
              <a:stCxn id="195" idx="3"/>
            </p:cNvCxnSpPr>
            <p:nvPr/>
          </p:nvCxnSpPr>
          <p:spPr>
            <a:xfrm>
              <a:off x="2602262" y="3968664"/>
              <a:ext cx="1261897" cy="82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20D465AC-8A51-4D67-898B-CA1A5BDCEA1B}"/>
                </a:ext>
              </a:extLst>
            </p:cNvPr>
            <p:cNvCxnSpPr>
              <a:cxnSpLocks/>
            </p:cNvCxnSpPr>
            <p:nvPr/>
          </p:nvCxnSpPr>
          <p:spPr>
            <a:xfrm>
              <a:off x="849687" y="3968663"/>
              <a:ext cx="3729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B4391CAE-DD7E-46F3-A923-85C2E4CD852C}"/>
                </a:ext>
              </a:extLst>
            </p:cNvPr>
            <p:cNvSpPr txBox="1"/>
            <p:nvPr/>
          </p:nvSpPr>
          <p:spPr>
            <a:xfrm rot="16200000">
              <a:off x="105505" y="3743419"/>
              <a:ext cx="11048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counter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55421C9-20A7-4344-AF21-40DF97EE9BA7}"/>
              </a:ext>
            </a:extLst>
          </p:cNvPr>
          <p:cNvGrpSpPr/>
          <p:nvPr/>
        </p:nvGrpSpPr>
        <p:grpSpPr>
          <a:xfrm>
            <a:off x="6244176" y="3161863"/>
            <a:ext cx="944024" cy="2469352"/>
            <a:chOff x="6244176" y="3161863"/>
            <a:chExt cx="944024" cy="2469352"/>
          </a:xfrm>
        </p:grpSpPr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25D9B1-443B-404B-89DD-7886B246D618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3349245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9DA6396-CA6B-4895-9291-3F01CFA08311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3761861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A9C0D5CB-679D-4969-8EC7-C0AE070717EC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4174477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5EB92323-A943-414B-9315-7E610C5AC68E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4587093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DFFF958-E76E-4E9A-AE19-0152560562D2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4999709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42439FFE-8D16-4493-A0A4-750DFEADEF77}"/>
                </a:ext>
              </a:extLst>
            </p:cNvPr>
            <p:cNvCxnSpPr>
              <a:cxnSpLocks/>
            </p:cNvCxnSpPr>
            <p:nvPr/>
          </p:nvCxnSpPr>
          <p:spPr>
            <a:xfrm>
              <a:off x="6982162" y="5412326"/>
              <a:ext cx="206038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Flowchart: Delay 412">
              <a:extLst>
                <a:ext uri="{FF2B5EF4-FFF2-40B4-BE49-F238E27FC236}">
                  <a16:creationId xmlns:a16="http://schemas.microsoft.com/office/drawing/2014/main" id="{A8BA073C-3EC0-4D80-B59E-9C453BAD725B}"/>
                </a:ext>
              </a:extLst>
            </p:cNvPr>
            <p:cNvSpPr/>
            <p:nvPr/>
          </p:nvSpPr>
          <p:spPr>
            <a:xfrm>
              <a:off x="6641416" y="3161863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lowchart: Delay 413">
              <a:extLst>
                <a:ext uri="{FF2B5EF4-FFF2-40B4-BE49-F238E27FC236}">
                  <a16:creationId xmlns:a16="http://schemas.microsoft.com/office/drawing/2014/main" id="{32C682A5-2EF2-4D4A-87E2-1EF56030669A}"/>
                </a:ext>
              </a:extLst>
            </p:cNvPr>
            <p:cNvSpPr/>
            <p:nvPr/>
          </p:nvSpPr>
          <p:spPr>
            <a:xfrm>
              <a:off x="6641541" y="3572993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lowchart: Delay 414">
              <a:extLst>
                <a:ext uri="{FF2B5EF4-FFF2-40B4-BE49-F238E27FC236}">
                  <a16:creationId xmlns:a16="http://schemas.microsoft.com/office/drawing/2014/main" id="{BE9F265E-BDF6-4A77-8D0B-B34A31F7FE1B}"/>
                </a:ext>
              </a:extLst>
            </p:cNvPr>
            <p:cNvSpPr/>
            <p:nvPr/>
          </p:nvSpPr>
          <p:spPr>
            <a:xfrm>
              <a:off x="6641416" y="3984123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lowchart: Delay 415">
              <a:extLst>
                <a:ext uri="{FF2B5EF4-FFF2-40B4-BE49-F238E27FC236}">
                  <a16:creationId xmlns:a16="http://schemas.microsoft.com/office/drawing/2014/main" id="{AF6C7036-E195-4F58-8FD2-297169A30E47}"/>
                </a:ext>
              </a:extLst>
            </p:cNvPr>
            <p:cNvSpPr/>
            <p:nvPr/>
          </p:nvSpPr>
          <p:spPr>
            <a:xfrm>
              <a:off x="6643091" y="4395253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lowchart: Delay 416">
              <a:extLst>
                <a:ext uri="{FF2B5EF4-FFF2-40B4-BE49-F238E27FC236}">
                  <a16:creationId xmlns:a16="http://schemas.microsoft.com/office/drawing/2014/main" id="{E2B4DAC1-DBA5-4F18-8147-E7B367FD4808}"/>
                </a:ext>
              </a:extLst>
            </p:cNvPr>
            <p:cNvSpPr/>
            <p:nvPr/>
          </p:nvSpPr>
          <p:spPr>
            <a:xfrm>
              <a:off x="6644318" y="4806383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lowchart: Delay 417">
              <a:extLst>
                <a:ext uri="{FF2B5EF4-FFF2-40B4-BE49-F238E27FC236}">
                  <a16:creationId xmlns:a16="http://schemas.microsoft.com/office/drawing/2014/main" id="{ACB076FC-838E-4B8B-A855-3A1AB23EE850}"/>
                </a:ext>
              </a:extLst>
            </p:cNvPr>
            <p:cNvSpPr/>
            <p:nvPr/>
          </p:nvSpPr>
          <p:spPr>
            <a:xfrm>
              <a:off x="6641416" y="5217515"/>
              <a:ext cx="340746" cy="377049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528DFA17-3884-402D-B7A0-9EA5F9E3A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4353" y="3441895"/>
              <a:ext cx="166135" cy="20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A379A0EF-60EE-4A89-BE8F-CB1160F1F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5218" y="3855987"/>
              <a:ext cx="166135" cy="20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EC5A7B2-D050-413D-9773-542E908D8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2787" y="4270079"/>
              <a:ext cx="166135" cy="20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857AAFE-192A-403D-8F3A-181A827C168B}"/>
                </a:ext>
              </a:extLst>
            </p:cNvPr>
            <p:cNvCxnSpPr>
              <a:cxnSpLocks/>
              <a:stCxn id="429" idx="3"/>
            </p:cNvCxnSpPr>
            <p:nvPr/>
          </p:nvCxnSpPr>
          <p:spPr>
            <a:xfrm flipV="1">
              <a:off x="6463252" y="4684172"/>
              <a:ext cx="174030" cy="331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72A2021-DC15-4A15-9DD2-5B3FDD251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4351" y="5101269"/>
              <a:ext cx="169967" cy="40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08B8D889-3783-4263-AD51-22B7EFDFF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3656" y="5515560"/>
              <a:ext cx="169967" cy="40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EFB91D38-B742-4113-AD3A-83AC340F5D36}"/>
                </a:ext>
              </a:extLst>
            </p:cNvPr>
            <p:cNvSpPr/>
            <p:nvPr/>
          </p:nvSpPr>
          <p:spPr>
            <a:xfrm>
              <a:off x="6244179" y="3328978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D180B33B-4081-4FE1-88FE-95C8C199A592}"/>
                </a:ext>
              </a:extLst>
            </p:cNvPr>
            <p:cNvSpPr/>
            <p:nvPr/>
          </p:nvSpPr>
          <p:spPr>
            <a:xfrm>
              <a:off x="6244178" y="4158524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0C5669A6-D1EC-4750-836A-9F9D620241BC}"/>
                </a:ext>
              </a:extLst>
            </p:cNvPr>
            <p:cNvSpPr/>
            <p:nvPr/>
          </p:nvSpPr>
          <p:spPr>
            <a:xfrm>
              <a:off x="6244179" y="3743751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91AB9600-C391-47FB-B970-1B198A4863F6}"/>
                </a:ext>
              </a:extLst>
            </p:cNvPr>
            <p:cNvSpPr/>
            <p:nvPr/>
          </p:nvSpPr>
          <p:spPr>
            <a:xfrm>
              <a:off x="6244177" y="4988070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6CECFD57-EC73-4842-BC52-D1A99FB2E386}"/>
                </a:ext>
              </a:extLst>
            </p:cNvPr>
            <p:cNvSpPr/>
            <p:nvPr/>
          </p:nvSpPr>
          <p:spPr>
            <a:xfrm>
              <a:off x="6244177" y="4573297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80CB4382-FC95-4E49-A7AB-4338126283DC}"/>
                </a:ext>
              </a:extLst>
            </p:cNvPr>
            <p:cNvSpPr/>
            <p:nvPr/>
          </p:nvSpPr>
          <p:spPr>
            <a:xfrm>
              <a:off x="6244176" y="5402841"/>
              <a:ext cx="219075" cy="228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903FB766-D82B-4A3C-ABF5-F0148BD25464}"/>
                </a:ext>
              </a:extLst>
            </p:cNvPr>
            <p:cNvSpPr/>
            <p:nvPr/>
          </p:nvSpPr>
          <p:spPr>
            <a:xfrm rot="10800000">
              <a:off x="6303627" y="3329934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697FB70B-C7FB-4D8C-AAC8-000505115160}"/>
                </a:ext>
              </a:extLst>
            </p:cNvPr>
            <p:cNvSpPr/>
            <p:nvPr/>
          </p:nvSpPr>
          <p:spPr>
            <a:xfrm rot="10800000">
              <a:off x="6302861" y="3745587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40AF9A56-D376-4979-A657-8D6F72A04B80}"/>
                </a:ext>
              </a:extLst>
            </p:cNvPr>
            <p:cNvSpPr/>
            <p:nvPr/>
          </p:nvSpPr>
          <p:spPr>
            <a:xfrm rot="10800000">
              <a:off x="6302095" y="4163649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C23A671D-0291-4188-B59B-CF7B8AEFF629}"/>
                </a:ext>
              </a:extLst>
            </p:cNvPr>
            <p:cNvSpPr/>
            <p:nvPr/>
          </p:nvSpPr>
          <p:spPr>
            <a:xfrm rot="10800000">
              <a:off x="6301329" y="4573132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3AB50B53-9496-4369-8BD9-C35D53ECEBC2}"/>
                </a:ext>
              </a:extLst>
            </p:cNvPr>
            <p:cNvSpPr/>
            <p:nvPr/>
          </p:nvSpPr>
          <p:spPr>
            <a:xfrm rot="10800000">
              <a:off x="6304391" y="4989867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B81CB5FC-18DF-4450-AFEB-7FE2F63A2F69}"/>
                </a:ext>
              </a:extLst>
            </p:cNvPr>
            <p:cNvSpPr/>
            <p:nvPr/>
          </p:nvSpPr>
          <p:spPr>
            <a:xfrm rot="10800000">
              <a:off x="6300563" y="5402620"/>
              <a:ext cx="100237" cy="751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95EF15D-4588-4FBD-B00A-B97180137B35}"/>
              </a:ext>
            </a:extLst>
          </p:cNvPr>
          <p:cNvGrpSpPr/>
          <p:nvPr/>
        </p:nvGrpSpPr>
        <p:grpSpPr>
          <a:xfrm>
            <a:off x="4393011" y="2810019"/>
            <a:ext cx="4472061" cy="1919937"/>
            <a:chOff x="4393011" y="2810019"/>
            <a:chExt cx="4472061" cy="19199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11DD8D-A2CF-4222-BF14-C2C6D9D4B135}"/>
                </a:ext>
              </a:extLst>
            </p:cNvPr>
            <p:cNvSpPr/>
            <p:nvPr/>
          </p:nvSpPr>
          <p:spPr>
            <a:xfrm>
              <a:off x="4393011" y="3728738"/>
              <a:ext cx="649778" cy="420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start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4323E6C-3EE7-4822-9F2B-680A0C8A0C4A}"/>
                </a:ext>
              </a:extLst>
            </p:cNvPr>
            <p:cNvSpPr/>
            <p:nvPr/>
          </p:nvSpPr>
          <p:spPr>
            <a:xfrm>
              <a:off x="5148240" y="3730662"/>
              <a:ext cx="677613" cy="420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report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E0B7A545-61B3-44EA-985B-E9EAB98375DA}"/>
                </a:ext>
              </a:extLst>
            </p:cNvPr>
            <p:cNvSpPr/>
            <p:nvPr/>
          </p:nvSpPr>
          <p:spPr>
            <a:xfrm rot="10800000">
              <a:off x="4661904" y="3730662"/>
              <a:ext cx="170109" cy="14807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F5CDDB06-EDBA-4809-9585-DB16BF78C268}"/>
                </a:ext>
              </a:extLst>
            </p:cNvPr>
            <p:cNvSpPr/>
            <p:nvPr/>
          </p:nvSpPr>
          <p:spPr>
            <a:xfrm rot="10800000">
              <a:off x="5401991" y="3730662"/>
              <a:ext cx="170109" cy="14807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CA7574-726F-4B01-887C-4340ED92C38B}"/>
                </a:ext>
              </a:extLst>
            </p:cNvPr>
            <p:cNvSpPr/>
            <p:nvPr/>
          </p:nvSpPr>
          <p:spPr>
            <a:xfrm>
              <a:off x="4929915" y="4484238"/>
              <a:ext cx="190375" cy="245718"/>
            </a:xfrm>
            <a:custGeom>
              <a:avLst/>
              <a:gdLst>
                <a:gd name="connsiteX0" fmla="*/ 17699 w 976549"/>
                <a:gd name="connsiteY0" fmla="*/ 3 h 619132"/>
                <a:gd name="connsiteX1" fmla="*/ 976549 w 976549"/>
                <a:gd name="connsiteY1" fmla="*/ 339728 h 619132"/>
                <a:gd name="connsiteX2" fmla="*/ 24049 w 976549"/>
                <a:gd name="connsiteY2" fmla="*/ 619128 h 619132"/>
                <a:gd name="connsiteX3" fmla="*/ 328849 w 976549"/>
                <a:gd name="connsiteY3" fmla="*/ 346078 h 619132"/>
                <a:gd name="connsiteX4" fmla="*/ 17699 w 976549"/>
                <a:gd name="connsiteY4" fmla="*/ 3 h 619132"/>
                <a:gd name="connsiteX0" fmla="*/ 11730 w 773731"/>
                <a:gd name="connsiteY0" fmla="*/ 14 h 619143"/>
                <a:gd name="connsiteX1" fmla="*/ 773730 w 773731"/>
                <a:gd name="connsiteY1" fmla="*/ 333389 h 619143"/>
                <a:gd name="connsiteX2" fmla="*/ 18080 w 773731"/>
                <a:gd name="connsiteY2" fmla="*/ 619139 h 619143"/>
                <a:gd name="connsiteX3" fmla="*/ 322880 w 773731"/>
                <a:gd name="connsiteY3" fmla="*/ 346089 h 619143"/>
                <a:gd name="connsiteX4" fmla="*/ 11730 w 773731"/>
                <a:gd name="connsiteY4" fmla="*/ 14 h 619143"/>
                <a:gd name="connsiteX0" fmla="*/ 17079 w 779080"/>
                <a:gd name="connsiteY0" fmla="*/ 9 h 619138"/>
                <a:gd name="connsiteX1" fmla="*/ 779079 w 779080"/>
                <a:gd name="connsiteY1" fmla="*/ 333384 h 619138"/>
                <a:gd name="connsiteX2" fmla="*/ 23429 w 779080"/>
                <a:gd name="connsiteY2" fmla="*/ 619134 h 619138"/>
                <a:gd name="connsiteX3" fmla="*/ 229804 w 779080"/>
                <a:gd name="connsiteY3" fmla="*/ 323859 h 619138"/>
                <a:gd name="connsiteX4" fmla="*/ 17079 w 779080"/>
                <a:gd name="connsiteY4" fmla="*/ 9 h 619138"/>
                <a:gd name="connsiteX0" fmla="*/ 23953 w 785954"/>
                <a:gd name="connsiteY0" fmla="*/ 3693 h 622821"/>
                <a:gd name="connsiteX1" fmla="*/ 785953 w 785954"/>
                <a:gd name="connsiteY1" fmla="*/ 337068 h 622821"/>
                <a:gd name="connsiteX2" fmla="*/ 30303 w 785954"/>
                <a:gd name="connsiteY2" fmla="*/ 622818 h 622821"/>
                <a:gd name="connsiteX3" fmla="*/ 236678 w 785954"/>
                <a:gd name="connsiteY3" fmla="*/ 327543 h 622821"/>
                <a:gd name="connsiteX4" fmla="*/ 195403 w 785954"/>
                <a:gd name="connsiteY4" fmla="*/ 168793 h 622821"/>
                <a:gd name="connsiteX5" fmla="*/ 23953 w 785954"/>
                <a:gd name="connsiteY5" fmla="*/ 3693 h 622821"/>
                <a:gd name="connsiteX0" fmla="*/ 23953 w 785954"/>
                <a:gd name="connsiteY0" fmla="*/ 3693 h 625014"/>
                <a:gd name="connsiteX1" fmla="*/ 785953 w 785954"/>
                <a:gd name="connsiteY1" fmla="*/ 337068 h 625014"/>
                <a:gd name="connsiteX2" fmla="*/ 30303 w 785954"/>
                <a:gd name="connsiteY2" fmla="*/ 622818 h 625014"/>
                <a:gd name="connsiteX3" fmla="*/ 189053 w 785954"/>
                <a:gd name="connsiteY3" fmla="*/ 476769 h 625014"/>
                <a:gd name="connsiteX4" fmla="*/ 236678 w 785954"/>
                <a:gd name="connsiteY4" fmla="*/ 327543 h 625014"/>
                <a:gd name="connsiteX5" fmla="*/ 195403 w 785954"/>
                <a:gd name="connsiteY5" fmla="*/ 168793 h 625014"/>
                <a:gd name="connsiteX6" fmla="*/ 23953 w 785954"/>
                <a:gd name="connsiteY6" fmla="*/ 3693 h 625014"/>
                <a:gd name="connsiteX0" fmla="*/ 23953 w 785954"/>
                <a:gd name="connsiteY0" fmla="*/ 3693 h 606333"/>
                <a:gd name="connsiteX1" fmla="*/ 785953 w 785954"/>
                <a:gd name="connsiteY1" fmla="*/ 337068 h 606333"/>
                <a:gd name="connsiteX2" fmla="*/ 30303 w 785954"/>
                <a:gd name="connsiteY2" fmla="*/ 603768 h 606333"/>
                <a:gd name="connsiteX3" fmla="*/ 189053 w 785954"/>
                <a:gd name="connsiteY3" fmla="*/ 476769 h 606333"/>
                <a:gd name="connsiteX4" fmla="*/ 236678 w 785954"/>
                <a:gd name="connsiteY4" fmla="*/ 327543 h 606333"/>
                <a:gd name="connsiteX5" fmla="*/ 195403 w 785954"/>
                <a:gd name="connsiteY5" fmla="*/ 168793 h 606333"/>
                <a:gd name="connsiteX6" fmla="*/ 23953 w 785954"/>
                <a:gd name="connsiteY6" fmla="*/ 3693 h 606333"/>
                <a:gd name="connsiteX0" fmla="*/ 25365 w 787366"/>
                <a:gd name="connsiteY0" fmla="*/ 3693 h 606075"/>
                <a:gd name="connsiteX1" fmla="*/ 787365 w 787366"/>
                <a:gd name="connsiteY1" fmla="*/ 337068 h 606075"/>
                <a:gd name="connsiteX2" fmla="*/ 31715 w 787366"/>
                <a:gd name="connsiteY2" fmla="*/ 603768 h 606075"/>
                <a:gd name="connsiteX3" fmla="*/ 165065 w 787366"/>
                <a:gd name="connsiteY3" fmla="*/ 464069 h 606075"/>
                <a:gd name="connsiteX4" fmla="*/ 238090 w 787366"/>
                <a:gd name="connsiteY4" fmla="*/ 327543 h 606075"/>
                <a:gd name="connsiteX5" fmla="*/ 196815 w 787366"/>
                <a:gd name="connsiteY5" fmla="*/ 168793 h 606075"/>
                <a:gd name="connsiteX6" fmla="*/ 25365 w 787366"/>
                <a:gd name="connsiteY6" fmla="*/ 3693 h 606075"/>
                <a:gd name="connsiteX0" fmla="*/ 25365 w 628616"/>
                <a:gd name="connsiteY0" fmla="*/ 3231 h 605613"/>
                <a:gd name="connsiteX1" fmla="*/ 628615 w 628616"/>
                <a:gd name="connsiteY1" fmla="*/ 323906 h 605613"/>
                <a:gd name="connsiteX2" fmla="*/ 31715 w 628616"/>
                <a:gd name="connsiteY2" fmla="*/ 603306 h 605613"/>
                <a:gd name="connsiteX3" fmla="*/ 165065 w 628616"/>
                <a:gd name="connsiteY3" fmla="*/ 463607 h 605613"/>
                <a:gd name="connsiteX4" fmla="*/ 238090 w 628616"/>
                <a:gd name="connsiteY4" fmla="*/ 327081 h 605613"/>
                <a:gd name="connsiteX5" fmla="*/ 196815 w 628616"/>
                <a:gd name="connsiteY5" fmla="*/ 168331 h 605613"/>
                <a:gd name="connsiteX6" fmla="*/ 25365 w 628616"/>
                <a:gd name="connsiteY6" fmla="*/ 3231 h 605613"/>
                <a:gd name="connsiteX0" fmla="*/ 25365 w 666735"/>
                <a:gd name="connsiteY0" fmla="*/ 30 h 602412"/>
                <a:gd name="connsiteX1" fmla="*/ 542890 w 666735"/>
                <a:gd name="connsiteY1" fmla="*/ 177831 h 602412"/>
                <a:gd name="connsiteX2" fmla="*/ 628615 w 666735"/>
                <a:gd name="connsiteY2" fmla="*/ 320705 h 602412"/>
                <a:gd name="connsiteX3" fmla="*/ 31715 w 666735"/>
                <a:gd name="connsiteY3" fmla="*/ 600105 h 602412"/>
                <a:gd name="connsiteX4" fmla="*/ 165065 w 666735"/>
                <a:gd name="connsiteY4" fmla="*/ 460406 h 602412"/>
                <a:gd name="connsiteX5" fmla="*/ 238090 w 666735"/>
                <a:gd name="connsiteY5" fmla="*/ 323880 h 602412"/>
                <a:gd name="connsiteX6" fmla="*/ 196815 w 666735"/>
                <a:gd name="connsiteY6" fmla="*/ 165130 h 602412"/>
                <a:gd name="connsiteX7" fmla="*/ 25365 w 666735"/>
                <a:gd name="connsiteY7" fmla="*/ 30 h 602412"/>
                <a:gd name="connsiteX0" fmla="*/ 10654 w 615988"/>
                <a:gd name="connsiteY0" fmla="*/ 30 h 600875"/>
                <a:gd name="connsiteX1" fmla="*/ 528179 w 615988"/>
                <a:gd name="connsiteY1" fmla="*/ 177831 h 600875"/>
                <a:gd name="connsiteX2" fmla="*/ 613904 w 615988"/>
                <a:gd name="connsiteY2" fmla="*/ 320705 h 600875"/>
                <a:gd name="connsiteX3" fmla="*/ 509129 w 615988"/>
                <a:gd name="connsiteY3" fmla="*/ 444530 h 600875"/>
                <a:gd name="connsiteX4" fmla="*/ 17004 w 615988"/>
                <a:gd name="connsiteY4" fmla="*/ 600105 h 600875"/>
                <a:gd name="connsiteX5" fmla="*/ 150354 w 615988"/>
                <a:gd name="connsiteY5" fmla="*/ 460406 h 600875"/>
                <a:gd name="connsiteX6" fmla="*/ 223379 w 615988"/>
                <a:gd name="connsiteY6" fmla="*/ 323880 h 600875"/>
                <a:gd name="connsiteX7" fmla="*/ 182104 w 615988"/>
                <a:gd name="connsiteY7" fmla="*/ 165130 h 600875"/>
                <a:gd name="connsiteX8" fmla="*/ 10654 w 615988"/>
                <a:gd name="connsiteY8" fmla="*/ 30 h 600875"/>
                <a:gd name="connsiteX0" fmla="*/ 10654 w 615988"/>
                <a:gd name="connsiteY0" fmla="*/ 30 h 600875"/>
                <a:gd name="connsiteX1" fmla="*/ 528179 w 615988"/>
                <a:gd name="connsiteY1" fmla="*/ 177831 h 600875"/>
                <a:gd name="connsiteX2" fmla="*/ 613904 w 615988"/>
                <a:gd name="connsiteY2" fmla="*/ 320705 h 600875"/>
                <a:gd name="connsiteX3" fmla="*/ 509129 w 615988"/>
                <a:gd name="connsiteY3" fmla="*/ 444530 h 600875"/>
                <a:gd name="connsiteX4" fmla="*/ 17004 w 615988"/>
                <a:gd name="connsiteY4" fmla="*/ 600105 h 600875"/>
                <a:gd name="connsiteX5" fmla="*/ 150354 w 615988"/>
                <a:gd name="connsiteY5" fmla="*/ 460406 h 600875"/>
                <a:gd name="connsiteX6" fmla="*/ 175754 w 615988"/>
                <a:gd name="connsiteY6" fmla="*/ 330230 h 600875"/>
                <a:gd name="connsiteX7" fmla="*/ 182104 w 615988"/>
                <a:gd name="connsiteY7" fmla="*/ 165130 h 600875"/>
                <a:gd name="connsiteX8" fmla="*/ 10654 w 615988"/>
                <a:gd name="connsiteY8" fmla="*/ 30 h 600875"/>
                <a:gd name="connsiteX0" fmla="*/ 10654 w 615988"/>
                <a:gd name="connsiteY0" fmla="*/ 30 h 600745"/>
                <a:gd name="connsiteX1" fmla="*/ 528179 w 615988"/>
                <a:gd name="connsiteY1" fmla="*/ 177831 h 600745"/>
                <a:gd name="connsiteX2" fmla="*/ 613904 w 615988"/>
                <a:gd name="connsiteY2" fmla="*/ 320705 h 600745"/>
                <a:gd name="connsiteX3" fmla="*/ 509129 w 615988"/>
                <a:gd name="connsiteY3" fmla="*/ 444530 h 600745"/>
                <a:gd name="connsiteX4" fmla="*/ 17004 w 615988"/>
                <a:gd name="connsiteY4" fmla="*/ 600105 h 600745"/>
                <a:gd name="connsiteX5" fmla="*/ 96379 w 615988"/>
                <a:gd name="connsiteY5" fmla="*/ 438181 h 600745"/>
                <a:gd name="connsiteX6" fmla="*/ 175754 w 615988"/>
                <a:gd name="connsiteY6" fmla="*/ 330230 h 600745"/>
                <a:gd name="connsiteX7" fmla="*/ 182104 w 615988"/>
                <a:gd name="connsiteY7" fmla="*/ 165130 h 600745"/>
                <a:gd name="connsiteX8" fmla="*/ 10654 w 615988"/>
                <a:gd name="connsiteY8" fmla="*/ 30 h 600745"/>
                <a:gd name="connsiteX0" fmla="*/ 21110 w 626444"/>
                <a:gd name="connsiteY0" fmla="*/ 78 h 600793"/>
                <a:gd name="connsiteX1" fmla="*/ 538635 w 626444"/>
                <a:gd name="connsiteY1" fmla="*/ 177879 h 600793"/>
                <a:gd name="connsiteX2" fmla="*/ 624360 w 626444"/>
                <a:gd name="connsiteY2" fmla="*/ 320753 h 600793"/>
                <a:gd name="connsiteX3" fmla="*/ 519585 w 626444"/>
                <a:gd name="connsiteY3" fmla="*/ 444578 h 600793"/>
                <a:gd name="connsiteX4" fmla="*/ 27460 w 626444"/>
                <a:gd name="connsiteY4" fmla="*/ 600153 h 600793"/>
                <a:gd name="connsiteX5" fmla="*/ 106835 w 626444"/>
                <a:gd name="connsiteY5" fmla="*/ 438229 h 600793"/>
                <a:gd name="connsiteX6" fmla="*/ 186210 w 626444"/>
                <a:gd name="connsiteY6" fmla="*/ 330278 h 600793"/>
                <a:gd name="connsiteX7" fmla="*/ 113185 w 626444"/>
                <a:gd name="connsiteY7" fmla="*/ 200103 h 600793"/>
                <a:gd name="connsiteX8" fmla="*/ 21110 w 626444"/>
                <a:gd name="connsiteY8" fmla="*/ 78 h 600793"/>
                <a:gd name="connsiteX0" fmla="*/ 21110 w 626444"/>
                <a:gd name="connsiteY0" fmla="*/ 78 h 601383"/>
                <a:gd name="connsiteX1" fmla="*/ 538635 w 626444"/>
                <a:gd name="connsiteY1" fmla="*/ 177879 h 601383"/>
                <a:gd name="connsiteX2" fmla="*/ 624360 w 626444"/>
                <a:gd name="connsiteY2" fmla="*/ 320753 h 601383"/>
                <a:gd name="connsiteX3" fmla="*/ 519585 w 626444"/>
                <a:gd name="connsiteY3" fmla="*/ 444578 h 601383"/>
                <a:gd name="connsiteX4" fmla="*/ 27460 w 626444"/>
                <a:gd name="connsiteY4" fmla="*/ 600153 h 601383"/>
                <a:gd name="connsiteX5" fmla="*/ 110010 w 626444"/>
                <a:gd name="connsiteY5" fmla="*/ 501729 h 601383"/>
                <a:gd name="connsiteX6" fmla="*/ 186210 w 626444"/>
                <a:gd name="connsiteY6" fmla="*/ 330278 h 601383"/>
                <a:gd name="connsiteX7" fmla="*/ 113185 w 626444"/>
                <a:gd name="connsiteY7" fmla="*/ 200103 h 601383"/>
                <a:gd name="connsiteX8" fmla="*/ 21110 w 626444"/>
                <a:gd name="connsiteY8" fmla="*/ 78 h 601383"/>
                <a:gd name="connsiteX0" fmla="*/ 27001 w 632335"/>
                <a:gd name="connsiteY0" fmla="*/ 1356 h 602661"/>
                <a:gd name="connsiteX1" fmla="*/ 544526 w 632335"/>
                <a:gd name="connsiteY1" fmla="*/ 179157 h 602661"/>
                <a:gd name="connsiteX2" fmla="*/ 630251 w 632335"/>
                <a:gd name="connsiteY2" fmla="*/ 322031 h 602661"/>
                <a:gd name="connsiteX3" fmla="*/ 525476 w 632335"/>
                <a:gd name="connsiteY3" fmla="*/ 445856 h 602661"/>
                <a:gd name="connsiteX4" fmla="*/ 33351 w 632335"/>
                <a:gd name="connsiteY4" fmla="*/ 601431 h 602661"/>
                <a:gd name="connsiteX5" fmla="*/ 115901 w 632335"/>
                <a:gd name="connsiteY5" fmla="*/ 503007 h 602661"/>
                <a:gd name="connsiteX6" fmla="*/ 192101 w 632335"/>
                <a:gd name="connsiteY6" fmla="*/ 331556 h 602661"/>
                <a:gd name="connsiteX7" fmla="*/ 90501 w 632335"/>
                <a:gd name="connsiteY7" fmla="*/ 109306 h 602661"/>
                <a:gd name="connsiteX8" fmla="*/ 27001 w 632335"/>
                <a:gd name="connsiteY8" fmla="*/ 1356 h 602661"/>
                <a:gd name="connsiteX0" fmla="*/ 33721 w 639055"/>
                <a:gd name="connsiteY0" fmla="*/ 3608 h 604913"/>
                <a:gd name="connsiteX1" fmla="*/ 551246 w 639055"/>
                <a:gd name="connsiteY1" fmla="*/ 181409 h 604913"/>
                <a:gd name="connsiteX2" fmla="*/ 636971 w 639055"/>
                <a:gd name="connsiteY2" fmla="*/ 324283 h 604913"/>
                <a:gd name="connsiteX3" fmla="*/ 532196 w 639055"/>
                <a:gd name="connsiteY3" fmla="*/ 448108 h 604913"/>
                <a:gd name="connsiteX4" fmla="*/ 40071 w 639055"/>
                <a:gd name="connsiteY4" fmla="*/ 603683 h 604913"/>
                <a:gd name="connsiteX5" fmla="*/ 122621 w 639055"/>
                <a:gd name="connsiteY5" fmla="*/ 505259 h 604913"/>
                <a:gd name="connsiteX6" fmla="*/ 198821 w 639055"/>
                <a:gd name="connsiteY6" fmla="*/ 333808 h 604913"/>
                <a:gd name="connsiteX7" fmla="*/ 71821 w 639055"/>
                <a:gd name="connsiteY7" fmla="*/ 82983 h 604913"/>
                <a:gd name="connsiteX8" fmla="*/ 33721 w 639055"/>
                <a:gd name="connsiteY8" fmla="*/ 3608 h 604913"/>
                <a:gd name="connsiteX0" fmla="*/ 29334 w 634668"/>
                <a:gd name="connsiteY0" fmla="*/ 1527 h 602832"/>
                <a:gd name="connsiteX1" fmla="*/ 546859 w 634668"/>
                <a:gd name="connsiteY1" fmla="*/ 179328 h 602832"/>
                <a:gd name="connsiteX2" fmla="*/ 632584 w 634668"/>
                <a:gd name="connsiteY2" fmla="*/ 322202 h 602832"/>
                <a:gd name="connsiteX3" fmla="*/ 527809 w 634668"/>
                <a:gd name="connsiteY3" fmla="*/ 446027 h 602832"/>
                <a:gd name="connsiteX4" fmla="*/ 35684 w 634668"/>
                <a:gd name="connsiteY4" fmla="*/ 601602 h 602832"/>
                <a:gd name="connsiteX5" fmla="*/ 118234 w 634668"/>
                <a:gd name="connsiteY5" fmla="*/ 503178 h 602832"/>
                <a:gd name="connsiteX6" fmla="*/ 194434 w 634668"/>
                <a:gd name="connsiteY6" fmla="*/ 331727 h 602832"/>
                <a:gd name="connsiteX7" fmla="*/ 83309 w 634668"/>
                <a:gd name="connsiteY7" fmla="*/ 106302 h 602832"/>
                <a:gd name="connsiteX8" fmla="*/ 29334 w 634668"/>
                <a:gd name="connsiteY8" fmla="*/ 1527 h 602832"/>
                <a:gd name="connsiteX0" fmla="*/ 28189 w 631490"/>
                <a:gd name="connsiteY0" fmla="*/ 1202 h 602507"/>
                <a:gd name="connsiteX1" fmla="*/ 529839 w 631490"/>
                <a:gd name="connsiteY1" fmla="*/ 169478 h 602507"/>
                <a:gd name="connsiteX2" fmla="*/ 631439 w 631490"/>
                <a:gd name="connsiteY2" fmla="*/ 321877 h 602507"/>
                <a:gd name="connsiteX3" fmla="*/ 526664 w 631490"/>
                <a:gd name="connsiteY3" fmla="*/ 445702 h 602507"/>
                <a:gd name="connsiteX4" fmla="*/ 34539 w 631490"/>
                <a:gd name="connsiteY4" fmla="*/ 601277 h 602507"/>
                <a:gd name="connsiteX5" fmla="*/ 117089 w 631490"/>
                <a:gd name="connsiteY5" fmla="*/ 502853 h 602507"/>
                <a:gd name="connsiteX6" fmla="*/ 193289 w 631490"/>
                <a:gd name="connsiteY6" fmla="*/ 331402 h 602507"/>
                <a:gd name="connsiteX7" fmla="*/ 82164 w 631490"/>
                <a:gd name="connsiteY7" fmla="*/ 105977 h 602507"/>
                <a:gd name="connsiteX8" fmla="*/ 28189 w 631490"/>
                <a:gd name="connsiteY8" fmla="*/ 1202 h 602507"/>
                <a:gd name="connsiteX0" fmla="*/ 28189 w 636742"/>
                <a:gd name="connsiteY0" fmla="*/ 1202 h 602507"/>
                <a:gd name="connsiteX1" fmla="*/ 529839 w 636742"/>
                <a:gd name="connsiteY1" fmla="*/ 169478 h 602507"/>
                <a:gd name="connsiteX2" fmla="*/ 631439 w 636742"/>
                <a:gd name="connsiteY2" fmla="*/ 321877 h 602507"/>
                <a:gd name="connsiteX3" fmla="*/ 558414 w 636742"/>
                <a:gd name="connsiteY3" fmla="*/ 442527 h 602507"/>
                <a:gd name="connsiteX4" fmla="*/ 34539 w 636742"/>
                <a:gd name="connsiteY4" fmla="*/ 601277 h 602507"/>
                <a:gd name="connsiteX5" fmla="*/ 117089 w 636742"/>
                <a:gd name="connsiteY5" fmla="*/ 502853 h 602507"/>
                <a:gd name="connsiteX6" fmla="*/ 193289 w 636742"/>
                <a:gd name="connsiteY6" fmla="*/ 331402 h 602507"/>
                <a:gd name="connsiteX7" fmla="*/ 82164 w 636742"/>
                <a:gd name="connsiteY7" fmla="*/ 105977 h 602507"/>
                <a:gd name="connsiteX8" fmla="*/ 28189 w 636742"/>
                <a:gd name="connsiteY8" fmla="*/ 1202 h 602507"/>
                <a:gd name="connsiteX0" fmla="*/ 28189 w 631730"/>
                <a:gd name="connsiteY0" fmla="*/ 1202 h 602507"/>
                <a:gd name="connsiteX1" fmla="*/ 529839 w 631730"/>
                <a:gd name="connsiteY1" fmla="*/ 169478 h 602507"/>
                <a:gd name="connsiteX2" fmla="*/ 631439 w 631730"/>
                <a:gd name="connsiteY2" fmla="*/ 321877 h 602507"/>
                <a:gd name="connsiteX3" fmla="*/ 536189 w 631730"/>
                <a:gd name="connsiteY3" fmla="*/ 445702 h 602507"/>
                <a:gd name="connsiteX4" fmla="*/ 34539 w 631730"/>
                <a:gd name="connsiteY4" fmla="*/ 601277 h 602507"/>
                <a:gd name="connsiteX5" fmla="*/ 117089 w 631730"/>
                <a:gd name="connsiteY5" fmla="*/ 502853 h 602507"/>
                <a:gd name="connsiteX6" fmla="*/ 193289 w 631730"/>
                <a:gd name="connsiteY6" fmla="*/ 331402 h 602507"/>
                <a:gd name="connsiteX7" fmla="*/ 82164 w 631730"/>
                <a:gd name="connsiteY7" fmla="*/ 105977 h 602507"/>
                <a:gd name="connsiteX8" fmla="*/ 28189 w 631730"/>
                <a:gd name="connsiteY8" fmla="*/ 1202 h 602507"/>
                <a:gd name="connsiteX0" fmla="*/ 28189 w 631730"/>
                <a:gd name="connsiteY0" fmla="*/ 1202 h 602507"/>
                <a:gd name="connsiteX1" fmla="*/ 529839 w 631730"/>
                <a:gd name="connsiteY1" fmla="*/ 169478 h 602507"/>
                <a:gd name="connsiteX2" fmla="*/ 631439 w 631730"/>
                <a:gd name="connsiteY2" fmla="*/ 321877 h 602507"/>
                <a:gd name="connsiteX3" fmla="*/ 536189 w 631730"/>
                <a:gd name="connsiteY3" fmla="*/ 445702 h 602507"/>
                <a:gd name="connsiteX4" fmla="*/ 34539 w 631730"/>
                <a:gd name="connsiteY4" fmla="*/ 601277 h 602507"/>
                <a:gd name="connsiteX5" fmla="*/ 117089 w 631730"/>
                <a:gd name="connsiteY5" fmla="*/ 502853 h 602507"/>
                <a:gd name="connsiteX6" fmla="*/ 199639 w 631730"/>
                <a:gd name="connsiteY6" fmla="*/ 299652 h 602507"/>
                <a:gd name="connsiteX7" fmla="*/ 82164 w 631730"/>
                <a:gd name="connsiteY7" fmla="*/ 105977 h 602507"/>
                <a:gd name="connsiteX8" fmla="*/ 28189 w 631730"/>
                <a:gd name="connsiteY8" fmla="*/ 1202 h 602507"/>
                <a:gd name="connsiteX0" fmla="*/ 28189 w 631551"/>
                <a:gd name="connsiteY0" fmla="*/ 1202 h 602507"/>
                <a:gd name="connsiteX1" fmla="*/ 529839 w 631551"/>
                <a:gd name="connsiteY1" fmla="*/ 169478 h 602507"/>
                <a:gd name="connsiteX2" fmla="*/ 631439 w 631551"/>
                <a:gd name="connsiteY2" fmla="*/ 321877 h 602507"/>
                <a:gd name="connsiteX3" fmla="*/ 524512 w 631551"/>
                <a:gd name="connsiteY3" fmla="*/ 442527 h 602507"/>
                <a:gd name="connsiteX4" fmla="*/ 34539 w 631551"/>
                <a:gd name="connsiteY4" fmla="*/ 601277 h 602507"/>
                <a:gd name="connsiteX5" fmla="*/ 117089 w 631551"/>
                <a:gd name="connsiteY5" fmla="*/ 502853 h 602507"/>
                <a:gd name="connsiteX6" fmla="*/ 199639 w 631551"/>
                <a:gd name="connsiteY6" fmla="*/ 299652 h 602507"/>
                <a:gd name="connsiteX7" fmla="*/ 82164 w 631551"/>
                <a:gd name="connsiteY7" fmla="*/ 105977 h 602507"/>
                <a:gd name="connsiteX8" fmla="*/ 28189 w 631551"/>
                <a:gd name="connsiteY8" fmla="*/ 1202 h 602507"/>
                <a:gd name="connsiteX0" fmla="*/ 19418 w 628602"/>
                <a:gd name="connsiteY0" fmla="*/ 9478 h 610783"/>
                <a:gd name="connsiteX1" fmla="*/ 398465 w 628602"/>
                <a:gd name="connsiteY1" fmla="*/ 41229 h 610783"/>
                <a:gd name="connsiteX2" fmla="*/ 622668 w 628602"/>
                <a:gd name="connsiteY2" fmla="*/ 330153 h 610783"/>
                <a:gd name="connsiteX3" fmla="*/ 515741 w 628602"/>
                <a:gd name="connsiteY3" fmla="*/ 450803 h 610783"/>
                <a:gd name="connsiteX4" fmla="*/ 25768 w 628602"/>
                <a:gd name="connsiteY4" fmla="*/ 609553 h 610783"/>
                <a:gd name="connsiteX5" fmla="*/ 108318 w 628602"/>
                <a:gd name="connsiteY5" fmla="*/ 511129 h 610783"/>
                <a:gd name="connsiteX6" fmla="*/ 190868 w 628602"/>
                <a:gd name="connsiteY6" fmla="*/ 307928 h 610783"/>
                <a:gd name="connsiteX7" fmla="*/ 73393 w 628602"/>
                <a:gd name="connsiteY7" fmla="*/ 114253 h 610783"/>
                <a:gd name="connsiteX8" fmla="*/ 19418 w 628602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330153 h 610783"/>
                <a:gd name="connsiteX3" fmla="*/ 416491 w 622728"/>
                <a:gd name="connsiteY3" fmla="*/ 5206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330153 h 610783"/>
                <a:gd name="connsiteX3" fmla="*/ 416491 w 622728"/>
                <a:gd name="connsiteY3" fmla="*/ 5333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  <a:gd name="connsiteX0" fmla="*/ 19418 w 622728"/>
                <a:gd name="connsiteY0" fmla="*/ 9478 h 610783"/>
                <a:gd name="connsiteX1" fmla="*/ 398465 w 622728"/>
                <a:gd name="connsiteY1" fmla="*/ 41229 h 610783"/>
                <a:gd name="connsiteX2" fmla="*/ 622668 w 622728"/>
                <a:gd name="connsiteY2" fmla="*/ 276178 h 610783"/>
                <a:gd name="connsiteX3" fmla="*/ 416491 w 622728"/>
                <a:gd name="connsiteY3" fmla="*/ 533353 h 610783"/>
                <a:gd name="connsiteX4" fmla="*/ 25768 w 622728"/>
                <a:gd name="connsiteY4" fmla="*/ 609553 h 610783"/>
                <a:gd name="connsiteX5" fmla="*/ 108318 w 622728"/>
                <a:gd name="connsiteY5" fmla="*/ 511129 h 610783"/>
                <a:gd name="connsiteX6" fmla="*/ 190868 w 622728"/>
                <a:gd name="connsiteY6" fmla="*/ 307928 h 610783"/>
                <a:gd name="connsiteX7" fmla="*/ 73393 w 622728"/>
                <a:gd name="connsiteY7" fmla="*/ 114253 h 610783"/>
                <a:gd name="connsiteX8" fmla="*/ 19418 w 622728"/>
                <a:gd name="connsiteY8" fmla="*/ 9478 h 6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728" h="610783">
                  <a:moveTo>
                    <a:pt x="19418" y="9478"/>
                  </a:moveTo>
                  <a:cubicBezTo>
                    <a:pt x="73597" y="-2693"/>
                    <a:pt x="297923" y="-12217"/>
                    <a:pt x="398465" y="41229"/>
                  </a:cubicBezTo>
                  <a:cubicBezTo>
                    <a:pt x="499007" y="94675"/>
                    <a:pt x="619664" y="194157"/>
                    <a:pt x="622668" y="276178"/>
                  </a:cubicBezTo>
                  <a:cubicBezTo>
                    <a:pt x="625672" y="358199"/>
                    <a:pt x="515974" y="486786"/>
                    <a:pt x="416491" y="533353"/>
                  </a:cubicBezTo>
                  <a:cubicBezTo>
                    <a:pt x="317008" y="579920"/>
                    <a:pt x="79743" y="598970"/>
                    <a:pt x="25768" y="609553"/>
                  </a:cubicBezTo>
                  <a:cubicBezTo>
                    <a:pt x="-28207" y="620136"/>
                    <a:pt x="73922" y="560341"/>
                    <a:pt x="108318" y="511129"/>
                  </a:cubicBezTo>
                  <a:cubicBezTo>
                    <a:pt x="142714" y="461917"/>
                    <a:pt x="196689" y="374074"/>
                    <a:pt x="190868" y="307928"/>
                  </a:cubicBezTo>
                  <a:cubicBezTo>
                    <a:pt x="185047" y="241782"/>
                    <a:pt x="108847" y="168228"/>
                    <a:pt x="73393" y="114253"/>
                  </a:cubicBezTo>
                  <a:cubicBezTo>
                    <a:pt x="37939" y="60278"/>
                    <a:pt x="-34761" y="21649"/>
                    <a:pt x="19418" y="94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F581F3-9929-4668-A473-8421BBA6F9B8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4717900" y="4149641"/>
              <a:ext cx="7222" cy="38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6E147FB-E29A-4BE3-BC25-EAB08D797964}"/>
                </a:ext>
              </a:extLst>
            </p:cNvPr>
            <p:cNvCxnSpPr>
              <a:cxnSpLocks/>
            </p:cNvCxnSpPr>
            <p:nvPr/>
          </p:nvCxnSpPr>
          <p:spPr>
            <a:xfrm>
              <a:off x="4721381" y="4530726"/>
              <a:ext cx="2395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Delay 157">
              <a:extLst>
                <a:ext uri="{FF2B5EF4-FFF2-40B4-BE49-F238E27FC236}">
                  <a16:creationId xmlns:a16="http://schemas.microsoft.com/office/drawing/2014/main" id="{BFAC452E-08A6-42EA-AD2B-3B9C03323BFB}"/>
                </a:ext>
              </a:extLst>
            </p:cNvPr>
            <p:cNvSpPr/>
            <p:nvPr/>
          </p:nvSpPr>
          <p:spPr>
            <a:xfrm>
              <a:off x="6302535" y="2959497"/>
              <a:ext cx="252254" cy="202557"/>
            </a:xfrm>
            <a:prstGeom prst="flowChartDelay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7C97676-4134-433F-ABFF-DBC63AD8181F}"/>
                </a:ext>
              </a:extLst>
            </p:cNvPr>
            <p:cNvCxnSpPr>
              <a:cxnSpLocks/>
              <a:stCxn id="158" idx="3"/>
            </p:cNvCxnSpPr>
            <p:nvPr/>
          </p:nvCxnSpPr>
          <p:spPr>
            <a:xfrm>
              <a:off x="6554789" y="3060776"/>
              <a:ext cx="1144835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54554AC-00BD-4834-9C00-B6CA2254A4AA}"/>
                </a:ext>
              </a:extLst>
            </p:cNvPr>
            <p:cNvCxnSpPr>
              <a:cxnSpLocks/>
              <a:stCxn id="123" idx="3"/>
            </p:cNvCxnSpPr>
            <p:nvPr/>
          </p:nvCxnSpPr>
          <p:spPr>
            <a:xfrm>
              <a:off x="5825853" y="3941114"/>
              <a:ext cx="2184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153D14E-A2D2-46F9-9536-54A9138B7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1097" y="2992985"/>
              <a:ext cx="0" cy="947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F997E13-8EB9-46F6-829F-00DC9FA1D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5413" y="2992985"/>
              <a:ext cx="244747" cy="4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942AF0B-9BB9-4D3D-9975-8792DEEB0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3260" y="3124200"/>
              <a:ext cx="0" cy="128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B447F9E-A0C1-4709-81A9-7E0E37043F20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54" y="3122473"/>
              <a:ext cx="1075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72AA918-1FFC-4BFD-BB7D-B77C73281507}"/>
                </a:ext>
              </a:extLst>
            </p:cNvPr>
            <p:cNvSpPr txBox="1"/>
            <p:nvPr/>
          </p:nvSpPr>
          <p:spPr>
            <a:xfrm>
              <a:off x="7553815" y="2810019"/>
              <a:ext cx="1311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To output priority encoders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269C4EA-6C5B-495A-B2DE-FF37F9598E72}"/>
              </a:ext>
            </a:extLst>
          </p:cNvPr>
          <p:cNvGrpSpPr/>
          <p:nvPr/>
        </p:nvGrpSpPr>
        <p:grpSpPr>
          <a:xfrm>
            <a:off x="4212673" y="3200400"/>
            <a:ext cx="2679868" cy="3356897"/>
            <a:chOff x="4212673" y="3200400"/>
            <a:chExt cx="2679868" cy="3356897"/>
          </a:xfrm>
        </p:grpSpPr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F9C7D9D3-CD2D-403C-A3D7-79C54896E3C8}"/>
                </a:ext>
              </a:extLst>
            </p:cNvPr>
            <p:cNvCxnSpPr>
              <a:cxnSpLocks/>
              <a:endCxn id="124" idx="3"/>
            </p:cNvCxnSpPr>
            <p:nvPr/>
          </p:nvCxnSpPr>
          <p:spPr>
            <a:xfrm>
              <a:off x="4745038" y="3463925"/>
              <a:ext cx="1920" cy="2667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48F4F01-6E2D-4319-96F0-5052F0AD24F7}"/>
                </a:ext>
              </a:extLst>
            </p:cNvPr>
            <p:cNvSpPr txBox="1"/>
            <p:nvPr/>
          </p:nvSpPr>
          <p:spPr>
            <a:xfrm>
              <a:off x="4212673" y="3261268"/>
              <a:ext cx="1071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Shift in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13E7AFCA-56F1-480E-ADF5-2C9C75283928}"/>
                </a:ext>
              </a:extLst>
            </p:cNvPr>
            <p:cNvCxnSpPr>
              <a:cxnSpLocks/>
              <a:stCxn id="5" idx="3"/>
              <a:endCxn id="123" idx="1"/>
            </p:cNvCxnSpPr>
            <p:nvPr/>
          </p:nvCxnSpPr>
          <p:spPr>
            <a:xfrm>
              <a:off x="5042789" y="3939190"/>
              <a:ext cx="105451" cy="1924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B88EE15-B6AA-43A5-85C4-FF3462F1424C}"/>
                </a:ext>
              </a:extLst>
            </p:cNvPr>
            <p:cNvCxnSpPr>
              <a:cxnSpLocks/>
            </p:cNvCxnSpPr>
            <p:nvPr/>
          </p:nvCxnSpPr>
          <p:spPr>
            <a:xfrm>
              <a:off x="5832468" y="3864666"/>
              <a:ext cx="31232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BC1340E-B06F-4F84-AB11-9BF6BEABB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4793" y="3200400"/>
              <a:ext cx="5962" cy="66426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23CEADF-A632-46D7-B403-4A0DAC9C9ADA}"/>
                </a:ext>
              </a:extLst>
            </p:cNvPr>
            <p:cNvCxnSpPr>
              <a:cxnSpLocks/>
            </p:cNvCxnSpPr>
            <p:nvPr/>
          </p:nvCxnSpPr>
          <p:spPr>
            <a:xfrm>
              <a:off x="6151683" y="3200400"/>
              <a:ext cx="19899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D664547D-BE29-4C30-B7A0-0C20B93F2735}"/>
                </a:ext>
              </a:extLst>
            </p:cNvPr>
            <p:cNvCxnSpPr>
              <a:cxnSpLocks/>
            </p:cNvCxnSpPr>
            <p:nvPr/>
          </p:nvCxnSpPr>
          <p:spPr>
            <a:xfrm>
              <a:off x="6350681" y="3200400"/>
              <a:ext cx="0" cy="11637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76C06C5C-93D5-469F-AB53-3B9D9B8006BE}"/>
                </a:ext>
              </a:extLst>
            </p:cNvPr>
            <p:cNvCxnSpPr>
              <a:cxnSpLocks/>
              <a:endCxn id="129" idx="3"/>
            </p:cNvCxnSpPr>
            <p:nvPr/>
          </p:nvCxnSpPr>
          <p:spPr>
            <a:xfrm>
              <a:off x="6350681" y="3557352"/>
              <a:ext cx="2298" cy="1882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E9A0BD1E-9705-4B21-9723-A90B0015CD09}"/>
                </a:ext>
              </a:extLst>
            </p:cNvPr>
            <p:cNvCxnSpPr>
              <a:cxnSpLocks/>
            </p:cNvCxnSpPr>
            <p:nvPr/>
          </p:nvCxnSpPr>
          <p:spPr>
            <a:xfrm>
              <a:off x="6351459" y="3964682"/>
              <a:ext cx="2298" cy="1882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3934EC75-A2D8-436E-9671-CB9BFA12E883}"/>
                </a:ext>
              </a:extLst>
            </p:cNvPr>
            <p:cNvCxnSpPr>
              <a:cxnSpLocks/>
            </p:cNvCxnSpPr>
            <p:nvPr/>
          </p:nvCxnSpPr>
          <p:spPr>
            <a:xfrm>
              <a:off x="6348181" y="4377347"/>
              <a:ext cx="2298" cy="1882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BC572C3-479A-4696-8E94-426BAE12D4DA}"/>
                </a:ext>
              </a:extLst>
            </p:cNvPr>
            <p:cNvCxnSpPr>
              <a:cxnSpLocks/>
            </p:cNvCxnSpPr>
            <p:nvPr/>
          </p:nvCxnSpPr>
          <p:spPr>
            <a:xfrm>
              <a:off x="6355526" y="4791287"/>
              <a:ext cx="2298" cy="1882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08B870B5-0D19-4E7A-B75F-52BA56ABA6CD}"/>
                </a:ext>
              </a:extLst>
            </p:cNvPr>
            <p:cNvCxnSpPr>
              <a:cxnSpLocks/>
            </p:cNvCxnSpPr>
            <p:nvPr/>
          </p:nvCxnSpPr>
          <p:spPr>
            <a:xfrm>
              <a:off x="6352211" y="5200870"/>
              <a:ext cx="2298" cy="1882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566B1134-BC50-4FF0-9FAB-AC95EBA7AFDB}"/>
                </a:ext>
              </a:extLst>
            </p:cNvPr>
            <p:cNvCxnSpPr>
              <a:cxnSpLocks/>
            </p:cNvCxnSpPr>
            <p:nvPr/>
          </p:nvCxnSpPr>
          <p:spPr>
            <a:xfrm>
              <a:off x="6358309" y="5624488"/>
              <a:ext cx="0" cy="70011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3C311AF-BA2D-4449-9030-A8C54122D022}"/>
                </a:ext>
              </a:extLst>
            </p:cNvPr>
            <p:cNvSpPr txBox="1"/>
            <p:nvPr/>
          </p:nvSpPr>
          <p:spPr>
            <a:xfrm>
              <a:off x="5820759" y="6295687"/>
              <a:ext cx="1071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Shift out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45C5A979-DA02-43DE-82C6-DC8944ABD8E6}"/>
                  </a:ext>
                </a:extLst>
              </p:cNvPr>
              <p:cNvSpPr txBox="1"/>
              <p:nvPr/>
            </p:nvSpPr>
            <p:spPr>
              <a:xfrm>
                <a:off x="1457973" y="6468494"/>
                <a:ext cx="48285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𝑓𝑟𝑒𝑞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𝑐𝑙𝑜𝑐𝑘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𝑎𝑐𝑡𝑖𝑣𝑒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𝑠𝑢𝑐𝑐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C5A979-DA02-43DE-82C6-DC8944AB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73" y="6468494"/>
                <a:ext cx="482852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84" r="-88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DA73343-6295-4162-80AE-E0D363C08CD3}"/>
              </a:ext>
            </a:extLst>
          </p:cNvPr>
          <p:cNvCxnSpPr>
            <a:cxnSpLocks/>
          </p:cNvCxnSpPr>
          <p:nvPr/>
        </p:nvCxnSpPr>
        <p:spPr>
          <a:xfrm>
            <a:off x="5043902" y="3868214"/>
            <a:ext cx="10433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Slide Number Placeholder 3">
            <a:extLst>
              <a:ext uri="{FF2B5EF4-FFF2-40B4-BE49-F238E27FC236}">
                <a16:creationId xmlns:a16="http://schemas.microsoft.com/office/drawing/2014/main" id="{C267928C-2893-4608-9CF7-4F254D572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30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AFF3C-A068-4BF6-BA09-26D1E4091EDB}"/>
              </a:ext>
            </a:extLst>
          </p:cNvPr>
          <p:cNvSpPr txBox="1"/>
          <p:nvPr/>
        </p:nvSpPr>
        <p:spPr>
          <a:xfrm>
            <a:off x="7589673" y="4718993"/>
            <a:ext cx="144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(</a:t>
            </a:r>
            <a:r>
              <a:rPr lang="en-US" sz="1600" i="1"/>
              <a:t>f</a:t>
            </a:r>
            <a:r>
              <a:rPr lang="en-US" sz="1600"/>
              <a:t> = 6 here)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2C68AD-A0B4-4307-8A86-BA1878CE2614}"/>
              </a:ext>
            </a:extLst>
          </p:cNvPr>
          <p:cNvGrpSpPr/>
          <p:nvPr/>
        </p:nvGrpSpPr>
        <p:grpSpPr>
          <a:xfrm>
            <a:off x="2848175" y="3216349"/>
            <a:ext cx="732731" cy="760950"/>
            <a:chOff x="2848175" y="3216349"/>
            <a:chExt cx="732731" cy="76095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CBED00-95C5-46CB-80EE-59D6901D043F}"/>
                </a:ext>
              </a:extLst>
            </p:cNvPr>
            <p:cNvCxnSpPr/>
            <p:nvPr/>
          </p:nvCxnSpPr>
          <p:spPr>
            <a:xfrm flipV="1">
              <a:off x="2858495" y="3398212"/>
              <a:ext cx="0" cy="5790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DE70A93-5959-4D4E-9D85-5138ACCF0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8175" y="3407406"/>
              <a:ext cx="202646" cy="1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54EA09-564F-4D52-A3E2-FD97743F8A33}"/>
                </a:ext>
              </a:extLst>
            </p:cNvPr>
            <p:cNvSpPr txBox="1"/>
            <p:nvPr/>
          </p:nvSpPr>
          <p:spPr>
            <a:xfrm>
              <a:off x="2926057" y="3216349"/>
              <a:ext cx="6548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Other 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2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31" grpId="0"/>
      <p:bldP spid="27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E56C-1A6D-467E-B689-761E49AA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50321-8E27-450D-A097-E38BCE6CC14F}"/>
              </a:ext>
            </a:extLst>
          </p:cNvPr>
          <p:cNvSpPr txBox="1"/>
          <p:nvPr/>
        </p:nvSpPr>
        <p:spPr>
          <a:xfrm>
            <a:off x="-601318" y="4814067"/>
            <a:ext cx="211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9F7565-B76F-4A97-87FC-7D178E3F1B0F}"/>
              </a:ext>
            </a:extLst>
          </p:cNvPr>
          <p:cNvCxnSpPr>
            <a:cxnSpLocks/>
          </p:cNvCxnSpPr>
          <p:nvPr/>
        </p:nvCxnSpPr>
        <p:spPr>
          <a:xfrm>
            <a:off x="867445" y="4998733"/>
            <a:ext cx="79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64E53E8-128C-4EEC-A1CC-44FC7F25B5E6}"/>
              </a:ext>
            </a:extLst>
          </p:cNvPr>
          <p:cNvSpPr/>
          <p:nvPr/>
        </p:nvSpPr>
        <p:spPr>
          <a:xfrm>
            <a:off x="4949609" y="2949632"/>
            <a:ext cx="690882" cy="4953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Active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257F6B-4956-4A0D-8500-BA171907D165}"/>
              </a:ext>
            </a:extLst>
          </p:cNvPr>
          <p:cNvGrpSpPr/>
          <p:nvPr/>
        </p:nvGrpSpPr>
        <p:grpSpPr>
          <a:xfrm>
            <a:off x="3693226" y="2342696"/>
            <a:ext cx="427435" cy="1636912"/>
            <a:chOff x="2649140" y="1647825"/>
            <a:chExt cx="427435" cy="2305950"/>
          </a:xfrm>
          <a:solidFill>
            <a:schemeClr val="bg1">
              <a:alpha val="8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6F32DD-4FEA-4E4F-87F3-E28FDEEA0AE2}"/>
                </a:ext>
              </a:extLst>
            </p:cNvPr>
            <p:cNvSpPr/>
            <p:nvPr/>
          </p:nvSpPr>
          <p:spPr>
            <a:xfrm>
              <a:off x="2655092" y="1647825"/>
              <a:ext cx="421483" cy="23059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1AA871-5AC3-46FD-91BA-5E4305B02C8C}"/>
                </a:ext>
              </a:extLst>
            </p:cNvPr>
            <p:cNvCxnSpPr/>
            <p:nvPr/>
          </p:nvCxnSpPr>
          <p:spPr>
            <a:xfrm flipH="1">
              <a:off x="2655092" y="1895475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8A2B56-43BB-422A-88D7-1F25B891FF83}"/>
                </a:ext>
              </a:extLst>
            </p:cNvPr>
            <p:cNvCxnSpPr/>
            <p:nvPr/>
          </p:nvCxnSpPr>
          <p:spPr>
            <a:xfrm flipH="1">
              <a:off x="2655092" y="2171700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71B09-79AC-49BE-AE07-850F87B57F6A}"/>
                </a:ext>
              </a:extLst>
            </p:cNvPr>
            <p:cNvCxnSpPr/>
            <p:nvPr/>
          </p:nvCxnSpPr>
          <p:spPr>
            <a:xfrm flipH="1">
              <a:off x="2649140" y="2489141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C2AF13F-E8B9-4249-9BD4-ED4D65FFA532}"/>
                </a:ext>
              </a:extLst>
            </p:cNvPr>
            <p:cNvCxnSpPr/>
            <p:nvPr/>
          </p:nvCxnSpPr>
          <p:spPr>
            <a:xfrm flipH="1">
              <a:off x="2649140" y="3663832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F5FED5-2DCF-48D4-8EBA-A23FB1497112}"/>
                </a:ext>
              </a:extLst>
            </p:cNvPr>
            <p:cNvCxnSpPr/>
            <p:nvPr/>
          </p:nvCxnSpPr>
          <p:spPr>
            <a:xfrm flipH="1">
              <a:off x="2649140" y="3402110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5EE3B3-50FA-46E0-B475-087EFC9712F1}"/>
                </a:ext>
              </a:extLst>
            </p:cNvPr>
            <p:cNvCxnSpPr/>
            <p:nvPr/>
          </p:nvCxnSpPr>
          <p:spPr>
            <a:xfrm flipH="1">
              <a:off x="2649140" y="3129001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35A475-8263-4F40-B01E-59D75E8F179A}"/>
                </a:ext>
              </a:extLst>
            </p:cNvPr>
            <p:cNvSpPr txBox="1"/>
            <p:nvPr/>
          </p:nvSpPr>
          <p:spPr>
            <a:xfrm rot="16200000">
              <a:off x="2669368" y="2673067"/>
              <a:ext cx="2751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…</a:t>
              </a:r>
              <a:endParaRPr lang="en-US" sz="105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10A951-E47F-40B0-A67E-0029E8226512}"/>
              </a:ext>
            </a:extLst>
          </p:cNvPr>
          <p:cNvSpPr txBox="1"/>
          <p:nvPr/>
        </p:nvSpPr>
        <p:spPr>
          <a:xfrm>
            <a:off x="3237615" y="1973364"/>
            <a:ext cx="1332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256x1 RAM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A8E5DF-F5ED-4218-9BA1-6F36039B6AA3}"/>
              </a:ext>
            </a:extLst>
          </p:cNvPr>
          <p:cNvCxnSpPr/>
          <p:nvPr/>
        </p:nvCxnSpPr>
        <p:spPr>
          <a:xfrm flipH="1">
            <a:off x="1884699" y="4329991"/>
            <a:ext cx="904875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17D176-E2A1-4E80-98CE-6C6DEDE95962}"/>
              </a:ext>
            </a:extLst>
          </p:cNvPr>
          <p:cNvCxnSpPr/>
          <p:nvPr/>
        </p:nvCxnSpPr>
        <p:spPr>
          <a:xfrm flipH="1">
            <a:off x="2260936" y="4272841"/>
            <a:ext cx="90488" cy="137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2E9599-8973-49EE-AE5A-E2E867AEE2FF}"/>
              </a:ext>
            </a:extLst>
          </p:cNvPr>
          <p:cNvCxnSpPr>
            <a:cxnSpLocks/>
          </p:cNvCxnSpPr>
          <p:nvPr/>
        </p:nvCxnSpPr>
        <p:spPr>
          <a:xfrm flipH="1" flipV="1">
            <a:off x="3254908" y="4301241"/>
            <a:ext cx="1238562" cy="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lay 33">
            <a:extLst>
              <a:ext uri="{FF2B5EF4-FFF2-40B4-BE49-F238E27FC236}">
                <a16:creationId xmlns:a16="http://schemas.microsoft.com/office/drawing/2014/main" id="{EFF527EF-4DC0-4A85-BC91-8FD5C4B611BE}"/>
              </a:ext>
            </a:extLst>
          </p:cNvPr>
          <p:cNvSpPr/>
          <p:nvPr/>
        </p:nvSpPr>
        <p:spPr>
          <a:xfrm>
            <a:off x="4499422" y="3904976"/>
            <a:ext cx="529371" cy="515074"/>
          </a:xfrm>
          <a:prstGeom prst="flowChartDelay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B3552A-C10B-4C98-A49C-0202980A3F74}"/>
              </a:ext>
            </a:extLst>
          </p:cNvPr>
          <p:cNvCxnSpPr>
            <a:cxnSpLocks/>
          </p:cNvCxnSpPr>
          <p:nvPr/>
        </p:nvCxnSpPr>
        <p:spPr>
          <a:xfrm flipH="1">
            <a:off x="4114709" y="3197282"/>
            <a:ext cx="203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C79C81-7546-4F3C-9693-D41DFD6B5065}"/>
              </a:ext>
            </a:extLst>
          </p:cNvPr>
          <p:cNvSpPr txBox="1"/>
          <p:nvPr/>
        </p:nvSpPr>
        <p:spPr>
          <a:xfrm>
            <a:off x="558342" y="3985044"/>
            <a:ext cx="141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Activation from predecessors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2CCB89-032F-4770-AAD5-5E6B09B7AF0B}"/>
              </a:ext>
            </a:extLst>
          </p:cNvPr>
          <p:cNvSpPr txBox="1"/>
          <p:nvPr/>
        </p:nvSpPr>
        <p:spPr>
          <a:xfrm>
            <a:off x="2178664" y="4046109"/>
            <a:ext cx="687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FFDC4E-1CC2-4793-ABBA-2F93D1B018E0}"/>
              </a:ext>
            </a:extLst>
          </p:cNvPr>
          <p:cNvCxnSpPr>
            <a:cxnSpLocks/>
          </p:cNvCxnSpPr>
          <p:nvPr/>
        </p:nvCxnSpPr>
        <p:spPr>
          <a:xfrm flipV="1">
            <a:off x="4318348" y="3197282"/>
            <a:ext cx="0" cy="849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5B9C7B9-E4B6-42A3-805B-4B631ACD0CF3}"/>
              </a:ext>
            </a:extLst>
          </p:cNvPr>
          <p:cNvCxnSpPr>
            <a:cxnSpLocks/>
          </p:cNvCxnSpPr>
          <p:nvPr/>
        </p:nvCxnSpPr>
        <p:spPr>
          <a:xfrm flipH="1">
            <a:off x="4319219" y="4041613"/>
            <a:ext cx="185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205DB0-67C6-46DA-A398-1D00F30E03F8}"/>
              </a:ext>
            </a:extLst>
          </p:cNvPr>
          <p:cNvSpPr/>
          <p:nvPr/>
        </p:nvSpPr>
        <p:spPr>
          <a:xfrm>
            <a:off x="2581995" y="4020280"/>
            <a:ext cx="677315" cy="610783"/>
          </a:xfrm>
          <a:custGeom>
            <a:avLst/>
            <a:gdLst>
              <a:gd name="connsiteX0" fmla="*/ 17699 w 976549"/>
              <a:gd name="connsiteY0" fmla="*/ 3 h 619132"/>
              <a:gd name="connsiteX1" fmla="*/ 976549 w 976549"/>
              <a:gd name="connsiteY1" fmla="*/ 339728 h 619132"/>
              <a:gd name="connsiteX2" fmla="*/ 24049 w 976549"/>
              <a:gd name="connsiteY2" fmla="*/ 619128 h 619132"/>
              <a:gd name="connsiteX3" fmla="*/ 328849 w 976549"/>
              <a:gd name="connsiteY3" fmla="*/ 346078 h 619132"/>
              <a:gd name="connsiteX4" fmla="*/ 17699 w 976549"/>
              <a:gd name="connsiteY4" fmla="*/ 3 h 619132"/>
              <a:gd name="connsiteX0" fmla="*/ 11730 w 773731"/>
              <a:gd name="connsiteY0" fmla="*/ 14 h 619143"/>
              <a:gd name="connsiteX1" fmla="*/ 773730 w 773731"/>
              <a:gd name="connsiteY1" fmla="*/ 333389 h 619143"/>
              <a:gd name="connsiteX2" fmla="*/ 18080 w 773731"/>
              <a:gd name="connsiteY2" fmla="*/ 619139 h 619143"/>
              <a:gd name="connsiteX3" fmla="*/ 322880 w 773731"/>
              <a:gd name="connsiteY3" fmla="*/ 346089 h 619143"/>
              <a:gd name="connsiteX4" fmla="*/ 11730 w 773731"/>
              <a:gd name="connsiteY4" fmla="*/ 14 h 619143"/>
              <a:gd name="connsiteX0" fmla="*/ 17079 w 779080"/>
              <a:gd name="connsiteY0" fmla="*/ 9 h 619138"/>
              <a:gd name="connsiteX1" fmla="*/ 779079 w 779080"/>
              <a:gd name="connsiteY1" fmla="*/ 333384 h 619138"/>
              <a:gd name="connsiteX2" fmla="*/ 23429 w 779080"/>
              <a:gd name="connsiteY2" fmla="*/ 619134 h 619138"/>
              <a:gd name="connsiteX3" fmla="*/ 229804 w 779080"/>
              <a:gd name="connsiteY3" fmla="*/ 323859 h 619138"/>
              <a:gd name="connsiteX4" fmla="*/ 17079 w 779080"/>
              <a:gd name="connsiteY4" fmla="*/ 9 h 619138"/>
              <a:gd name="connsiteX0" fmla="*/ 23953 w 785954"/>
              <a:gd name="connsiteY0" fmla="*/ 3693 h 622821"/>
              <a:gd name="connsiteX1" fmla="*/ 785953 w 785954"/>
              <a:gd name="connsiteY1" fmla="*/ 337068 h 622821"/>
              <a:gd name="connsiteX2" fmla="*/ 30303 w 785954"/>
              <a:gd name="connsiteY2" fmla="*/ 622818 h 622821"/>
              <a:gd name="connsiteX3" fmla="*/ 236678 w 785954"/>
              <a:gd name="connsiteY3" fmla="*/ 327543 h 622821"/>
              <a:gd name="connsiteX4" fmla="*/ 195403 w 785954"/>
              <a:gd name="connsiteY4" fmla="*/ 168793 h 622821"/>
              <a:gd name="connsiteX5" fmla="*/ 23953 w 785954"/>
              <a:gd name="connsiteY5" fmla="*/ 3693 h 622821"/>
              <a:gd name="connsiteX0" fmla="*/ 23953 w 785954"/>
              <a:gd name="connsiteY0" fmla="*/ 3693 h 625014"/>
              <a:gd name="connsiteX1" fmla="*/ 785953 w 785954"/>
              <a:gd name="connsiteY1" fmla="*/ 337068 h 625014"/>
              <a:gd name="connsiteX2" fmla="*/ 30303 w 785954"/>
              <a:gd name="connsiteY2" fmla="*/ 622818 h 625014"/>
              <a:gd name="connsiteX3" fmla="*/ 189053 w 785954"/>
              <a:gd name="connsiteY3" fmla="*/ 476769 h 625014"/>
              <a:gd name="connsiteX4" fmla="*/ 236678 w 785954"/>
              <a:gd name="connsiteY4" fmla="*/ 327543 h 625014"/>
              <a:gd name="connsiteX5" fmla="*/ 195403 w 785954"/>
              <a:gd name="connsiteY5" fmla="*/ 168793 h 625014"/>
              <a:gd name="connsiteX6" fmla="*/ 23953 w 785954"/>
              <a:gd name="connsiteY6" fmla="*/ 3693 h 625014"/>
              <a:gd name="connsiteX0" fmla="*/ 23953 w 785954"/>
              <a:gd name="connsiteY0" fmla="*/ 3693 h 606333"/>
              <a:gd name="connsiteX1" fmla="*/ 785953 w 785954"/>
              <a:gd name="connsiteY1" fmla="*/ 337068 h 606333"/>
              <a:gd name="connsiteX2" fmla="*/ 30303 w 785954"/>
              <a:gd name="connsiteY2" fmla="*/ 603768 h 606333"/>
              <a:gd name="connsiteX3" fmla="*/ 189053 w 785954"/>
              <a:gd name="connsiteY3" fmla="*/ 476769 h 606333"/>
              <a:gd name="connsiteX4" fmla="*/ 236678 w 785954"/>
              <a:gd name="connsiteY4" fmla="*/ 327543 h 606333"/>
              <a:gd name="connsiteX5" fmla="*/ 195403 w 785954"/>
              <a:gd name="connsiteY5" fmla="*/ 168793 h 606333"/>
              <a:gd name="connsiteX6" fmla="*/ 23953 w 785954"/>
              <a:gd name="connsiteY6" fmla="*/ 3693 h 606333"/>
              <a:gd name="connsiteX0" fmla="*/ 25365 w 787366"/>
              <a:gd name="connsiteY0" fmla="*/ 3693 h 606075"/>
              <a:gd name="connsiteX1" fmla="*/ 787365 w 787366"/>
              <a:gd name="connsiteY1" fmla="*/ 337068 h 606075"/>
              <a:gd name="connsiteX2" fmla="*/ 31715 w 787366"/>
              <a:gd name="connsiteY2" fmla="*/ 603768 h 606075"/>
              <a:gd name="connsiteX3" fmla="*/ 165065 w 787366"/>
              <a:gd name="connsiteY3" fmla="*/ 464069 h 606075"/>
              <a:gd name="connsiteX4" fmla="*/ 238090 w 787366"/>
              <a:gd name="connsiteY4" fmla="*/ 327543 h 606075"/>
              <a:gd name="connsiteX5" fmla="*/ 196815 w 787366"/>
              <a:gd name="connsiteY5" fmla="*/ 168793 h 606075"/>
              <a:gd name="connsiteX6" fmla="*/ 25365 w 787366"/>
              <a:gd name="connsiteY6" fmla="*/ 3693 h 606075"/>
              <a:gd name="connsiteX0" fmla="*/ 25365 w 628616"/>
              <a:gd name="connsiteY0" fmla="*/ 3231 h 605613"/>
              <a:gd name="connsiteX1" fmla="*/ 628615 w 628616"/>
              <a:gd name="connsiteY1" fmla="*/ 323906 h 605613"/>
              <a:gd name="connsiteX2" fmla="*/ 31715 w 628616"/>
              <a:gd name="connsiteY2" fmla="*/ 603306 h 605613"/>
              <a:gd name="connsiteX3" fmla="*/ 165065 w 628616"/>
              <a:gd name="connsiteY3" fmla="*/ 463607 h 605613"/>
              <a:gd name="connsiteX4" fmla="*/ 238090 w 628616"/>
              <a:gd name="connsiteY4" fmla="*/ 327081 h 605613"/>
              <a:gd name="connsiteX5" fmla="*/ 196815 w 628616"/>
              <a:gd name="connsiteY5" fmla="*/ 168331 h 605613"/>
              <a:gd name="connsiteX6" fmla="*/ 25365 w 628616"/>
              <a:gd name="connsiteY6" fmla="*/ 3231 h 605613"/>
              <a:gd name="connsiteX0" fmla="*/ 25365 w 666735"/>
              <a:gd name="connsiteY0" fmla="*/ 30 h 602412"/>
              <a:gd name="connsiteX1" fmla="*/ 542890 w 666735"/>
              <a:gd name="connsiteY1" fmla="*/ 177831 h 602412"/>
              <a:gd name="connsiteX2" fmla="*/ 628615 w 666735"/>
              <a:gd name="connsiteY2" fmla="*/ 320705 h 602412"/>
              <a:gd name="connsiteX3" fmla="*/ 31715 w 666735"/>
              <a:gd name="connsiteY3" fmla="*/ 600105 h 602412"/>
              <a:gd name="connsiteX4" fmla="*/ 165065 w 666735"/>
              <a:gd name="connsiteY4" fmla="*/ 460406 h 602412"/>
              <a:gd name="connsiteX5" fmla="*/ 238090 w 666735"/>
              <a:gd name="connsiteY5" fmla="*/ 323880 h 602412"/>
              <a:gd name="connsiteX6" fmla="*/ 196815 w 666735"/>
              <a:gd name="connsiteY6" fmla="*/ 165130 h 602412"/>
              <a:gd name="connsiteX7" fmla="*/ 25365 w 666735"/>
              <a:gd name="connsiteY7" fmla="*/ 30 h 602412"/>
              <a:gd name="connsiteX0" fmla="*/ 10654 w 615988"/>
              <a:gd name="connsiteY0" fmla="*/ 30 h 600875"/>
              <a:gd name="connsiteX1" fmla="*/ 528179 w 615988"/>
              <a:gd name="connsiteY1" fmla="*/ 177831 h 600875"/>
              <a:gd name="connsiteX2" fmla="*/ 613904 w 615988"/>
              <a:gd name="connsiteY2" fmla="*/ 320705 h 600875"/>
              <a:gd name="connsiteX3" fmla="*/ 509129 w 615988"/>
              <a:gd name="connsiteY3" fmla="*/ 444530 h 600875"/>
              <a:gd name="connsiteX4" fmla="*/ 17004 w 615988"/>
              <a:gd name="connsiteY4" fmla="*/ 600105 h 600875"/>
              <a:gd name="connsiteX5" fmla="*/ 150354 w 615988"/>
              <a:gd name="connsiteY5" fmla="*/ 460406 h 600875"/>
              <a:gd name="connsiteX6" fmla="*/ 223379 w 615988"/>
              <a:gd name="connsiteY6" fmla="*/ 323880 h 600875"/>
              <a:gd name="connsiteX7" fmla="*/ 182104 w 615988"/>
              <a:gd name="connsiteY7" fmla="*/ 165130 h 600875"/>
              <a:gd name="connsiteX8" fmla="*/ 10654 w 615988"/>
              <a:gd name="connsiteY8" fmla="*/ 30 h 600875"/>
              <a:gd name="connsiteX0" fmla="*/ 10654 w 615988"/>
              <a:gd name="connsiteY0" fmla="*/ 30 h 600875"/>
              <a:gd name="connsiteX1" fmla="*/ 528179 w 615988"/>
              <a:gd name="connsiteY1" fmla="*/ 177831 h 600875"/>
              <a:gd name="connsiteX2" fmla="*/ 613904 w 615988"/>
              <a:gd name="connsiteY2" fmla="*/ 320705 h 600875"/>
              <a:gd name="connsiteX3" fmla="*/ 509129 w 615988"/>
              <a:gd name="connsiteY3" fmla="*/ 444530 h 600875"/>
              <a:gd name="connsiteX4" fmla="*/ 17004 w 615988"/>
              <a:gd name="connsiteY4" fmla="*/ 600105 h 600875"/>
              <a:gd name="connsiteX5" fmla="*/ 150354 w 615988"/>
              <a:gd name="connsiteY5" fmla="*/ 460406 h 600875"/>
              <a:gd name="connsiteX6" fmla="*/ 175754 w 615988"/>
              <a:gd name="connsiteY6" fmla="*/ 330230 h 600875"/>
              <a:gd name="connsiteX7" fmla="*/ 182104 w 615988"/>
              <a:gd name="connsiteY7" fmla="*/ 165130 h 600875"/>
              <a:gd name="connsiteX8" fmla="*/ 10654 w 615988"/>
              <a:gd name="connsiteY8" fmla="*/ 30 h 600875"/>
              <a:gd name="connsiteX0" fmla="*/ 10654 w 615988"/>
              <a:gd name="connsiteY0" fmla="*/ 30 h 600745"/>
              <a:gd name="connsiteX1" fmla="*/ 528179 w 615988"/>
              <a:gd name="connsiteY1" fmla="*/ 177831 h 600745"/>
              <a:gd name="connsiteX2" fmla="*/ 613904 w 615988"/>
              <a:gd name="connsiteY2" fmla="*/ 320705 h 600745"/>
              <a:gd name="connsiteX3" fmla="*/ 509129 w 615988"/>
              <a:gd name="connsiteY3" fmla="*/ 444530 h 600745"/>
              <a:gd name="connsiteX4" fmla="*/ 17004 w 615988"/>
              <a:gd name="connsiteY4" fmla="*/ 600105 h 600745"/>
              <a:gd name="connsiteX5" fmla="*/ 96379 w 615988"/>
              <a:gd name="connsiteY5" fmla="*/ 438181 h 600745"/>
              <a:gd name="connsiteX6" fmla="*/ 175754 w 615988"/>
              <a:gd name="connsiteY6" fmla="*/ 330230 h 600745"/>
              <a:gd name="connsiteX7" fmla="*/ 182104 w 615988"/>
              <a:gd name="connsiteY7" fmla="*/ 165130 h 600745"/>
              <a:gd name="connsiteX8" fmla="*/ 10654 w 615988"/>
              <a:gd name="connsiteY8" fmla="*/ 30 h 600745"/>
              <a:gd name="connsiteX0" fmla="*/ 21110 w 626444"/>
              <a:gd name="connsiteY0" fmla="*/ 78 h 600793"/>
              <a:gd name="connsiteX1" fmla="*/ 538635 w 626444"/>
              <a:gd name="connsiteY1" fmla="*/ 177879 h 600793"/>
              <a:gd name="connsiteX2" fmla="*/ 624360 w 626444"/>
              <a:gd name="connsiteY2" fmla="*/ 320753 h 600793"/>
              <a:gd name="connsiteX3" fmla="*/ 519585 w 626444"/>
              <a:gd name="connsiteY3" fmla="*/ 444578 h 600793"/>
              <a:gd name="connsiteX4" fmla="*/ 27460 w 626444"/>
              <a:gd name="connsiteY4" fmla="*/ 600153 h 600793"/>
              <a:gd name="connsiteX5" fmla="*/ 106835 w 626444"/>
              <a:gd name="connsiteY5" fmla="*/ 438229 h 600793"/>
              <a:gd name="connsiteX6" fmla="*/ 186210 w 626444"/>
              <a:gd name="connsiteY6" fmla="*/ 330278 h 600793"/>
              <a:gd name="connsiteX7" fmla="*/ 113185 w 626444"/>
              <a:gd name="connsiteY7" fmla="*/ 200103 h 600793"/>
              <a:gd name="connsiteX8" fmla="*/ 21110 w 626444"/>
              <a:gd name="connsiteY8" fmla="*/ 78 h 600793"/>
              <a:gd name="connsiteX0" fmla="*/ 21110 w 626444"/>
              <a:gd name="connsiteY0" fmla="*/ 78 h 601383"/>
              <a:gd name="connsiteX1" fmla="*/ 538635 w 626444"/>
              <a:gd name="connsiteY1" fmla="*/ 177879 h 601383"/>
              <a:gd name="connsiteX2" fmla="*/ 624360 w 626444"/>
              <a:gd name="connsiteY2" fmla="*/ 320753 h 601383"/>
              <a:gd name="connsiteX3" fmla="*/ 519585 w 626444"/>
              <a:gd name="connsiteY3" fmla="*/ 444578 h 601383"/>
              <a:gd name="connsiteX4" fmla="*/ 27460 w 626444"/>
              <a:gd name="connsiteY4" fmla="*/ 600153 h 601383"/>
              <a:gd name="connsiteX5" fmla="*/ 110010 w 626444"/>
              <a:gd name="connsiteY5" fmla="*/ 501729 h 601383"/>
              <a:gd name="connsiteX6" fmla="*/ 186210 w 626444"/>
              <a:gd name="connsiteY6" fmla="*/ 330278 h 601383"/>
              <a:gd name="connsiteX7" fmla="*/ 113185 w 626444"/>
              <a:gd name="connsiteY7" fmla="*/ 200103 h 601383"/>
              <a:gd name="connsiteX8" fmla="*/ 21110 w 626444"/>
              <a:gd name="connsiteY8" fmla="*/ 78 h 601383"/>
              <a:gd name="connsiteX0" fmla="*/ 27001 w 632335"/>
              <a:gd name="connsiteY0" fmla="*/ 1356 h 602661"/>
              <a:gd name="connsiteX1" fmla="*/ 544526 w 632335"/>
              <a:gd name="connsiteY1" fmla="*/ 179157 h 602661"/>
              <a:gd name="connsiteX2" fmla="*/ 630251 w 632335"/>
              <a:gd name="connsiteY2" fmla="*/ 322031 h 602661"/>
              <a:gd name="connsiteX3" fmla="*/ 525476 w 632335"/>
              <a:gd name="connsiteY3" fmla="*/ 445856 h 602661"/>
              <a:gd name="connsiteX4" fmla="*/ 33351 w 632335"/>
              <a:gd name="connsiteY4" fmla="*/ 601431 h 602661"/>
              <a:gd name="connsiteX5" fmla="*/ 115901 w 632335"/>
              <a:gd name="connsiteY5" fmla="*/ 503007 h 602661"/>
              <a:gd name="connsiteX6" fmla="*/ 192101 w 632335"/>
              <a:gd name="connsiteY6" fmla="*/ 331556 h 602661"/>
              <a:gd name="connsiteX7" fmla="*/ 90501 w 632335"/>
              <a:gd name="connsiteY7" fmla="*/ 109306 h 602661"/>
              <a:gd name="connsiteX8" fmla="*/ 27001 w 632335"/>
              <a:gd name="connsiteY8" fmla="*/ 1356 h 602661"/>
              <a:gd name="connsiteX0" fmla="*/ 33721 w 639055"/>
              <a:gd name="connsiteY0" fmla="*/ 3608 h 604913"/>
              <a:gd name="connsiteX1" fmla="*/ 551246 w 639055"/>
              <a:gd name="connsiteY1" fmla="*/ 181409 h 604913"/>
              <a:gd name="connsiteX2" fmla="*/ 636971 w 639055"/>
              <a:gd name="connsiteY2" fmla="*/ 324283 h 604913"/>
              <a:gd name="connsiteX3" fmla="*/ 532196 w 639055"/>
              <a:gd name="connsiteY3" fmla="*/ 448108 h 604913"/>
              <a:gd name="connsiteX4" fmla="*/ 40071 w 639055"/>
              <a:gd name="connsiteY4" fmla="*/ 603683 h 604913"/>
              <a:gd name="connsiteX5" fmla="*/ 122621 w 639055"/>
              <a:gd name="connsiteY5" fmla="*/ 505259 h 604913"/>
              <a:gd name="connsiteX6" fmla="*/ 198821 w 639055"/>
              <a:gd name="connsiteY6" fmla="*/ 333808 h 604913"/>
              <a:gd name="connsiteX7" fmla="*/ 71821 w 639055"/>
              <a:gd name="connsiteY7" fmla="*/ 82983 h 604913"/>
              <a:gd name="connsiteX8" fmla="*/ 33721 w 639055"/>
              <a:gd name="connsiteY8" fmla="*/ 3608 h 604913"/>
              <a:gd name="connsiteX0" fmla="*/ 29334 w 634668"/>
              <a:gd name="connsiteY0" fmla="*/ 1527 h 602832"/>
              <a:gd name="connsiteX1" fmla="*/ 546859 w 634668"/>
              <a:gd name="connsiteY1" fmla="*/ 179328 h 602832"/>
              <a:gd name="connsiteX2" fmla="*/ 632584 w 634668"/>
              <a:gd name="connsiteY2" fmla="*/ 322202 h 602832"/>
              <a:gd name="connsiteX3" fmla="*/ 527809 w 634668"/>
              <a:gd name="connsiteY3" fmla="*/ 446027 h 602832"/>
              <a:gd name="connsiteX4" fmla="*/ 35684 w 634668"/>
              <a:gd name="connsiteY4" fmla="*/ 601602 h 602832"/>
              <a:gd name="connsiteX5" fmla="*/ 118234 w 634668"/>
              <a:gd name="connsiteY5" fmla="*/ 503178 h 602832"/>
              <a:gd name="connsiteX6" fmla="*/ 194434 w 634668"/>
              <a:gd name="connsiteY6" fmla="*/ 331727 h 602832"/>
              <a:gd name="connsiteX7" fmla="*/ 83309 w 634668"/>
              <a:gd name="connsiteY7" fmla="*/ 106302 h 602832"/>
              <a:gd name="connsiteX8" fmla="*/ 29334 w 634668"/>
              <a:gd name="connsiteY8" fmla="*/ 1527 h 602832"/>
              <a:gd name="connsiteX0" fmla="*/ 28189 w 631490"/>
              <a:gd name="connsiteY0" fmla="*/ 1202 h 602507"/>
              <a:gd name="connsiteX1" fmla="*/ 529839 w 631490"/>
              <a:gd name="connsiteY1" fmla="*/ 169478 h 602507"/>
              <a:gd name="connsiteX2" fmla="*/ 631439 w 631490"/>
              <a:gd name="connsiteY2" fmla="*/ 321877 h 602507"/>
              <a:gd name="connsiteX3" fmla="*/ 526664 w 631490"/>
              <a:gd name="connsiteY3" fmla="*/ 445702 h 602507"/>
              <a:gd name="connsiteX4" fmla="*/ 34539 w 631490"/>
              <a:gd name="connsiteY4" fmla="*/ 601277 h 602507"/>
              <a:gd name="connsiteX5" fmla="*/ 117089 w 631490"/>
              <a:gd name="connsiteY5" fmla="*/ 502853 h 602507"/>
              <a:gd name="connsiteX6" fmla="*/ 193289 w 631490"/>
              <a:gd name="connsiteY6" fmla="*/ 331402 h 602507"/>
              <a:gd name="connsiteX7" fmla="*/ 82164 w 631490"/>
              <a:gd name="connsiteY7" fmla="*/ 105977 h 602507"/>
              <a:gd name="connsiteX8" fmla="*/ 28189 w 631490"/>
              <a:gd name="connsiteY8" fmla="*/ 1202 h 602507"/>
              <a:gd name="connsiteX0" fmla="*/ 28189 w 636742"/>
              <a:gd name="connsiteY0" fmla="*/ 1202 h 602507"/>
              <a:gd name="connsiteX1" fmla="*/ 529839 w 636742"/>
              <a:gd name="connsiteY1" fmla="*/ 169478 h 602507"/>
              <a:gd name="connsiteX2" fmla="*/ 631439 w 636742"/>
              <a:gd name="connsiteY2" fmla="*/ 321877 h 602507"/>
              <a:gd name="connsiteX3" fmla="*/ 558414 w 636742"/>
              <a:gd name="connsiteY3" fmla="*/ 442527 h 602507"/>
              <a:gd name="connsiteX4" fmla="*/ 34539 w 636742"/>
              <a:gd name="connsiteY4" fmla="*/ 601277 h 602507"/>
              <a:gd name="connsiteX5" fmla="*/ 117089 w 636742"/>
              <a:gd name="connsiteY5" fmla="*/ 502853 h 602507"/>
              <a:gd name="connsiteX6" fmla="*/ 193289 w 636742"/>
              <a:gd name="connsiteY6" fmla="*/ 331402 h 602507"/>
              <a:gd name="connsiteX7" fmla="*/ 82164 w 636742"/>
              <a:gd name="connsiteY7" fmla="*/ 105977 h 602507"/>
              <a:gd name="connsiteX8" fmla="*/ 28189 w 636742"/>
              <a:gd name="connsiteY8" fmla="*/ 1202 h 602507"/>
              <a:gd name="connsiteX0" fmla="*/ 28189 w 631730"/>
              <a:gd name="connsiteY0" fmla="*/ 1202 h 602507"/>
              <a:gd name="connsiteX1" fmla="*/ 529839 w 631730"/>
              <a:gd name="connsiteY1" fmla="*/ 169478 h 602507"/>
              <a:gd name="connsiteX2" fmla="*/ 631439 w 631730"/>
              <a:gd name="connsiteY2" fmla="*/ 321877 h 602507"/>
              <a:gd name="connsiteX3" fmla="*/ 536189 w 631730"/>
              <a:gd name="connsiteY3" fmla="*/ 445702 h 602507"/>
              <a:gd name="connsiteX4" fmla="*/ 34539 w 631730"/>
              <a:gd name="connsiteY4" fmla="*/ 601277 h 602507"/>
              <a:gd name="connsiteX5" fmla="*/ 117089 w 631730"/>
              <a:gd name="connsiteY5" fmla="*/ 502853 h 602507"/>
              <a:gd name="connsiteX6" fmla="*/ 193289 w 631730"/>
              <a:gd name="connsiteY6" fmla="*/ 331402 h 602507"/>
              <a:gd name="connsiteX7" fmla="*/ 82164 w 631730"/>
              <a:gd name="connsiteY7" fmla="*/ 105977 h 602507"/>
              <a:gd name="connsiteX8" fmla="*/ 28189 w 631730"/>
              <a:gd name="connsiteY8" fmla="*/ 1202 h 602507"/>
              <a:gd name="connsiteX0" fmla="*/ 28189 w 631730"/>
              <a:gd name="connsiteY0" fmla="*/ 1202 h 602507"/>
              <a:gd name="connsiteX1" fmla="*/ 529839 w 631730"/>
              <a:gd name="connsiteY1" fmla="*/ 169478 h 602507"/>
              <a:gd name="connsiteX2" fmla="*/ 631439 w 631730"/>
              <a:gd name="connsiteY2" fmla="*/ 321877 h 602507"/>
              <a:gd name="connsiteX3" fmla="*/ 536189 w 631730"/>
              <a:gd name="connsiteY3" fmla="*/ 445702 h 602507"/>
              <a:gd name="connsiteX4" fmla="*/ 34539 w 631730"/>
              <a:gd name="connsiteY4" fmla="*/ 601277 h 602507"/>
              <a:gd name="connsiteX5" fmla="*/ 117089 w 631730"/>
              <a:gd name="connsiteY5" fmla="*/ 502853 h 602507"/>
              <a:gd name="connsiteX6" fmla="*/ 199639 w 631730"/>
              <a:gd name="connsiteY6" fmla="*/ 299652 h 602507"/>
              <a:gd name="connsiteX7" fmla="*/ 82164 w 631730"/>
              <a:gd name="connsiteY7" fmla="*/ 105977 h 602507"/>
              <a:gd name="connsiteX8" fmla="*/ 28189 w 631730"/>
              <a:gd name="connsiteY8" fmla="*/ 1202 h 602507"/>
              <a:gd name="connsiteX0" fmla="*/ 28189 w 631551"/>
              <a:gd name="connsiteY0" fmla="*/ 1202 h 602507"/>
              <a:gd name="connsiteX1" fmla="*/ 529839 w 631551"/>
              <a:gd name="connsiteY1" fmla="*/ 169478 h 602507"/>
              <a:gd name="connsiteX2" fmla="*/ 631439 w 631551"/>
              <a:gd name="connsiteY2" fmla="*/ 321877 h 602507"/>
              <a:gd name="connsiteX3" fmla="*/ 524512 w 631551"/>
              <a:gd name="connsiteY3" fmla="*/ 442527 h 602507"/>
              <a:gd name="connsiteX4" fmla="*/ 34539 w 631551"/>
              <a:gd name="connsiteY4" fmla="*/ 601277 h 602507"/>
              <a:gd name="connsiteX5" fmla="*/ 117089 w 631551"/>
              <a:gd name="connsiteY5" fmla="*/ 502853 h 602507"/>
              <a:gd name="connsiteX6" fmla="*/ 199639 w 631551"/>
              <a:gd name="connsiteY6" fmla="*/ 299652 h 602507"/>
              <a:gd name="connsiteX7" fmla="*/ 82164 w 631551"/>
              <a:gd name="connsiteY7" fmla="*/ 105977 h 602507"/>
              <a:gd name="connsiteX8" fmla="*/ 28189 w 631551"/>
              <a:gd name="connsiteY8" fmla="*/ 1202 h 602507"/>
              <a:gd name="connsiteX0" fmla="*/ 19418 w 628602"/>
              <a:gd name="connsiteY0" fmla="*/ 9478 h 610783"/>
              <a:gd name="connsiteX1" fmla="*/ 398465 w 628602"/>
              <a:gd name="connsiteY1" fmla="*/ 41229 h 610783"/>
              <a:gd name="connsiteX2" fmla="*/ 622668 w 628602"/>
              <a:gd name="connsiteY2" fmla="*/ 330153 h 610783"/>
              <a:gd name="connsiteX3" fmla="*/ 515741 w 628602"/>
              <a:gd name="connsiteY3" fmla="*/ 450803 h 610783"/>
              <a:gd name="connsiteX4" fmla="*/ 25768 w 628602"/>
              <a:gd name="connsiteY4" fmla="*/ 609553 h 610783"/>
              <a:gd name="connsiteX5" fmla="*/ 108318 w 628602"/>
              <a:gd name="connsiteY5" fmla="*/ 511129 h 610783"/>
              <a:gd name="connsiteX6" fmla="*/ 190868 w 628602"/>
              <a:gd name="connsiteY6" fmla="*/ 307928 h 610783"/>
              <a:gd name="connsiteX7" fmla="*/ 73393 w 628602"/>
              <a:gd name="connsiteY7" fmla="*/ 114253 h 610783"/>
              <a:gd name="connsiteX8" fmla="*/ 19418 w 628602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330153 h 610783"/>
              <a:gd name="connsiteX3" fmla="*/ 416491 w 622728"/>
              <a:gd name="connsiteY3" fmla="*/ 5206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330153 h 610783"/>
              <a:gd name="connsiteX3" fmla="*/ 416491 w 622728"/>
              <a:gd name="connsiteY3" fmla="*/ 5333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276178 h 610783"/>
              <a:gd name="connsiteX3" fmla="*/ 416491 w 622728"/>
              <a:gd name="connsiteY3" fmla="*/ 5333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728" h="610783">
                <a:moveTo>
                  <a:pt x="19418" y="9478"/>
                </a:moveTo>
                <a:cubicBezTo>
                  <a:pt x="73597" y="-2693"/>
                  <a:pt x="297923" y="-12217"/>
                  <a:pt x="398465" y="41229"/>
                </a:cubicBezTo>
                <a:cubicBezTo>
                  <a:pt x="499007" y="94675"/>
                  <a:pt x="619664" y="194157"/>
                  <a:pt x="622668" y="276178"/>
                </a:cubicBezTo>
                <a:cubicBezTo>
                  <a:pt x="625672" y="358199"/>
                  <a:pt x="515974" y="486786"/>
                  <a:pt x="416491" y="533353"/>
                </a:cubicBezTo>
                <a:cubicBezTo>
                  <a:pt x="317008" y="579920"/>
                  <a:pt x="79743" y="598970"/>
                  <a:pt x="25768" y="609553"/>
                </a:cubicBezTo>
                <a:cubicBezTo>
                  <a:pt x="-28207" y="620136"/>
                  <a:pt x="73922" y="560341"/>
                  <a:pt x="108318" y="511129"/>
                </a:cubicBezTo>
                <a:cubicBezTo>
                  <a:pt x="142714" y="461917"/>
                  <a:pt x="196689" y="374074"/>
                  <a:pt x="190868" y="307928"/>
                </a:cubicBezTo>
                <a:cubicBezTo>
                  <a:pt x="185047" y="241782"/>
                  <a:pt x="108847" y="168228"/>
                  <a:pt x="73393" y="114253"/>
                </a:cubicBezTo>
                <a:cubicBezTo>
                  <a:pt x="37939" y="60278"/>
                  <a:pt x="-34761" y="21649"/>
                  <a:pt x="19418" y="947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10EBFA-F4C9-40B3-A7EA-1CBFE791E71B}"/>
              </a:ext>
            </a:extLst>
          </p:cNvPr>
          <p:cNvCxnSpPr>
            <a:cxnSpLocks/>
          </p:cNvCxnSpPr>
          <p:nvPr/>
        </p:nvCxnSpPr>
        <p:spPr>
          <a:xfrm flipV="1">
            <a:off x="4668896" y="3224460"/>
            <a:ext cx="0" cy="4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ED8D7D-A0E7-488C-A073-556367B3DE91}"/>
              </a:ext>
            </a:extLst>
          </p:cNvPr>
          <p:cNvCxnSpPr>
            <a:cxnSpLocks/>
          </p:cNvCxnSpPr>
          <p:nvPr/>
        </p:nvCxnSpPr>
        <p:spPr>
          <a:xfrm flipH="1">
            <a:off x="4668896" y="3687824"/>
            <a:ext cx="5527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F1F7B0-1EA9-44ED-9553-91B11A6F8B1C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5028793" y="4162513"/>
            <a:ext cx="192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7A90C7-4D5A-4EBA-9D7A-894E8EE2E720}"/>
              </a:ext>
            </a:extLst>
          </p:cNvPr>
          <p:cNvCxnSpPr>
            <a:cxnSpLocks/>
          </p:cNvCxnSpPr>
          <p:nvPr/>
        </p:nvCxnSpPr>
        <p:spPr>
          <a:xfrm flipV="1">
            <a:off x="5221686" y="3687826"/>
            <a:ext cx="0" cy="474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F793981-532D-46A6-8D54-892070B1FD2C}"/>
              </a:ext>
            </a:extLst>
          </p:cNvPr>
          <p:cNvCxnSpPr>
            <a:cxnSpLocks/>
          </p:cNvCxnSpPr>
          <p:nvPr/>
        </p:nvCxnSpPr>
        <p:spPr>
          <a:xfrm flipH="1">
            <a:off x="4668897" y="3224460"/>
            <a:ext cx="280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BACE0E-E216-43D7-92DD-7D16A1776167}"/>
              </a:ext>
            </a:extLst>
          </p:cNvPr>
          <p:cNvCxnSpPr/>
          <p:nvPr/>
        </p:nvCxnSpPr>
        <p:spPr>
          <a:xfrm>
            <a:off x="5638992" y="3213864"/>
            <a:ext cx="350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06B1828-985D-49B7-ADD7-56AD0E0C593F}"/>
              </a:ext>
            </a:extLst>
          </p:cNvPr>
          <p:cNvCxnSpPr>
            <a:cxnSpLocks/>
          </p:cNvCxnSpPr>
          <p:nvPr/>
        </p:nvCxnSpPr>
        <p:spPr>
          <a:xfrm flipV="1">
            <a:off x="5986410" y="1832329"/>
            <a:ext cx="17382" cy="2055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FE7CBD-E6EA-43AF-A9CE-47204F8B4711}"/>
              </a:ext>
            </a:extLst>
          </p:cNvPr>
          <p:cNvCxnSpPr>
            <a:cxnSpLocks/>
          </p:cNvCxnSpPr>
          <p:nvPr/>
        </p:nvCxnSpPr>
        <p:spPr>
          <a:xfrm>
            <a:off x="6006949" y="1833759"/>
            <a:ext cx="44026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FAFFE5B-742D-45AA-B4B7-EE4001ADFCBC}"/>
              </a:ext>
            </a:extLst>
          </p:cNvPr>
          <p:cNvCxnSpPr>
            <a:cxnSpLocks/>
          </p:cNvCxnSpPr>
          <p:nvPr/>
        </p:nvCxnSpPr>
        <p:spPr>
          <a:xfrm>
            <a:off x="6003792" y="2236404"/>
            <a:ext cx="443425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3323BC-D81C-4EA3-9D00-684F3EBDCB37}"/>
              </a:ext>
            </a:extLst>
          </p:cNvPr>
          <p:cNvCxnSpPr>
            <a:cxnSpLocks/>
          </p:cNvCxnSpPr>
          <p:nvPr/>
        </p:nvCxnSpPr>
        <p:spPr>
          <a:xfrm>
            <a:off x="6003792" y="2643614"/>
            <a:ext cx="443645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498D36F-CA41-444E-88B4-A069B4F0E457}"/>
              </a:ext>
            </a:extLst>
          </p:cNvPr>
          <p:cNvCxnSpPr>
            <a:cxnSpLocks/>
          </p:cNvCxnSpPr>
          <p:nvPr/>
        </p:nvCxnSpPr>
        <p:spPr>
          <a:xfrm>
            <a:off x="6003792" y="3072753"/>
            <a:ext cx="45016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B6FF67-416F-43AD-9791-3DD3DDB7166B}"/>
              </a:ext>
            </a:extLst>
          </p:cNvPr>
          <p:cNvCxnSpPr>
            <a:cxnSpLocks/>
          </p:cNvCxnSpPr>
          <p:nvPr/>
        </p:nvCxnSpPr>
        <p:spPr>
          <a:xfrm>
            <a:off x="5989604" y="3456142"/>
            <a:ext cx="464348" cy="446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101639-BBAE-401D-8859-05A0B92D10C3}"/>
              </a:ext>
            </a:extLst>
          </p:cNvPr>
          <p:cNvCxnSpPr>
            <a:cxnSpLocks/>
          </p:cNvCxnSpPr>
          <p:nvPr/>
        </p:nvCxnSpPr>
        <p:spPr>
          <a:xfrm>
            <a:off x="5989604" y="3887431"/>
            <a:ext cx="457613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75DF708-1CC5-4398-A30B-FF29375D3D01}"/>
              </a:ext>
            </a:extLst>
          </p:cNvPr>
          <p:cNvSpPr txBox="1"/>
          <p:nvPr/>
        </p:nvSpPr>
        <p:spPr>
          <a:xfrm>
            <a:off x="5745533" y="4318391"/>
            <a:ext cx="1312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To successors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A429226-439F-4BC7-8755-31A7097FA9F8}"/>
              </a:ext>
            </a:extLst>
          </p:cNvPr>
          <p:cNvSpPr/>
          <p:nvPr/>
        </p:nvSpPr>
        <p:spPr>
          <a:xfrm>
            <a:off x="1064834" y="2196600"/>
            <a:ext cx="1355661" cy="7089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buffer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64Kx8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5237E5-1A90-4528-8A78-B8D141F855A3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420495" y="2551088"/>
            <a:ext cx="1261897" cy="8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76F497-AAC5-4F54-952B-D8BCCA823044}"/>
              </a:ext>
            </a:extLst>
          </p:cNvPr>
          <p:cNvCxnSpPr>
            <a:cxnSpLocks/>
          </p:cNvCxnSpPr>
          <p:nvPr/>
        </p:nvCxnSpPr>
        <p:spPr>
          <a:xfrm>
            <a:off x="667920" y="2551087"/>
            <a:ext cx="3729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6C185E7-4CB6-439C-B951-3F546FD80BBA}"/>
              </a:ext>
            </a:extLst>
          </p:cNvPr>
          <p:cNvSpPr txBox="1"/>
          <p:nvPr/>
        </p:nvSpPr>
        <p:spPr>
          <a:xfrm rot="16200000">
            <a:off x="-76262" y="2325843"/>
            <a:ext cx="1104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counter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F3BAFB-9C7C-4545-A03A-37D3CAB71CE4}"/>
              </a:ext>
            </a:extLst>
          </p:cNvPr>
          <p:cNvCxnSpPr>
            <a:cxnSpLocks/>
          </p:cNvCxnSpPr>
          <p:nvPr/>
        </p:nvCxnSpPr>
        <p:spPr>
          <a:xfrm>
            <a:off x="6800395" y="1931669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DBD1A17-F037-4CF3-BBB5-61A3D2D85A63}"/>
              </a:ext>
            </a:extLst>
          </p:cNvPr>
          <p:cNvCxnSpPr>
            <a:cxnSpLocks/>
          </p:cNvCxnSpPr>
          <p:nvPr/>
        </p:nvCxnSpPr>
        <p:spPr>
          <a:xfrm>
            <a:off x="6800395" y="2344285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BD50FCC-0135-49A5-81D8-307C039000F3}"/>
              </a:ext>
            </a:extLst>
          </p:cNvPr>
          <p:cNvCxnSpPr>
            <a:cxnSpLocks/>
          </p:cNvCxnSpPr>
          <p:nvPr/>
        </p:nvCxnSpPr>
        <p:spPr>
          <a:xfrm>
            <a:off x="6800395" y="2756901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4ABFD4-0E33-4EAC-ADA4-31CBC077082A}"/>
              </a:ext>
            </a:extLst>
          </p:cNvPr>
          <p:cNvCxnSpPr>
            <a:cxnSpLocks/>
          </p:cNvCxnSpPr>
          <p:nvPr/>
        </p:nvCxnSpPr>
        <p:spPr>
          <a:xfrm>
            <a:off x="6800395" y="3169517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E79213-5D7B-4C2F-98C6-DE8EC3AF6BF7}"/>
              </a:ext>
            </a:extLst>
          </p:cNvPr>
          <p:cNvCxnSpPr>
            <a:cxnSpLocks/>
          </p:cNvCxnSpPr>
          <p:nvPr/>
        </p:nvCxnSpPr>
        <p:spPr>
          <a:xfrm>
            <a:off x="6800395" y="3582133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FF28469-14CA-46B6-8BF9-0704F72BF12E}"/>
              </a:ext>
            </a:extLst>
          </p:cNvPr>
          <p:cNvCxnSpPr>
            <a:cxnSpLocks/>
          </p:cNvCxnSpPr>
          <p:nvPr/>
        </p:nvCxnSpPr>
        <p:spPr>
          <a:xfrm>
            <a:off x="6800395" y="3994750"/>
            <a:ext cx="2060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Delay 67">
            <a:extLst>
              <a:ext uri="{FF2B5EF4-FFF2-40B4-BE49-F238E27FC236}">
                <a16:creationId xmlns:a16="http://schemas.microsoft.com/office/drawing/2014/main" id="{EAFBB621-B486-43A7-84EA-13CD1D76D054}"/>
              </a:ext>
            </a:extLst>
          </p:cNvPr>
          <p:cNvSpPr/>
          <p:nvPr/>
        </p:nvSpPr>
        <p:spPr>
          <a:xfrm>
            <a:off x="6459649" y="1744287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Delay 68">
            <a:extLst>
              <a:ext uri="{FF2B5EF4-FFF2-40B4-BE49-F238E27FC236}">
                <a16:creationId xmlns:a16="http://schemas.microsoft.com/office/drawing/2014/main" id="{16869761-F75C-4D33-A052-2AE22C2FF0D0}"/>
              </a:ext>
            </a:extLst>
          </p:cNvPr>
          <p:cNvSpPr/>
          <p:nvPr/>
        </p:nvSpPr>
        <p:spPr>
          <a:xfrm>
            <a:off x="6459774" y="2155417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elay 69">
            <a:extLst>
              <a:ext uri="{FF2B5EF4-FFF2-40B4-BE49-F238E27FC236}">
                <a16:creationId xmlns:a16="http://schemas.microsoft.com/office/drawing/2014/main" id="{30F076EA-223D-4486-8B64-CD194DF220A4}"/>
              </a:ext>
            </a:extLst>
          </p:cNvPr>
          <p:cNvSpPr/>
          <p:nvPr/>
        </p:nvSpPr>
        <p:spPr>
          <a:xfrm>
            <a:off x="6459649" y="2566547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Delay 70">
            <a:extLst>
              <a:ext uri="{FF2B5EF4-FFF2-40B4-BE49-F238E27FC236}">
                <a16:creationId xmlns:a16="http://schemas.microsoft.com/office/drawing/2014/main" id="{BFEE49ED-D9C8-498C-87E1-E862AACADB6E}"/>
              </a:ext>
            </a:extLst>
          </p:cNvPr>
          <p:cNvSpPr/>
          <p:nvPr/>
        </p:nvSpPr>
        <p:spPr>
          <a:xfrm>
            <a:off x="6461324" y="2977677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Delay 71">
            <a:extLst>
              <a:ext uri="{FF2B5EF4-FFF2-40B4-BE49-F238E27FC236}">
                <a16:creationId xmlns:a16="http://schemas.microsoft.com/office/drawing/2014/main" id="{4C638AD9-3300-4B92-9DFA-49E4F228CBBF}"/>
              </a:ext>
            </a:extLst>
          </p:cNvPr>
          <p:cNvSpPr/>
          <p:nvPr/>
        </p:nvSpPr>
        <p:spPr>
          <a:xfrm>
            <a:off x="6462551" y="3388807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Delay 72">
            <a:extLst>
              <a:ext uri="{FF2B5EF4-FFF2-40B4-BE49-F238E27FC236}">
                <a16:creationId xmlns:a16="http://schemas.microsoft.com/office/drawing/2014/main" id="{747B90DC-00E7-4AC4-9E6C-01AAD96B60AC}"/>
              </a:ext>
            </a:extLst>
          </p:cNvPr>
          <p:cNvSpPr/>
          <p:nvPr/>
        </p:nvSpPr>
        <p:spPr>
          <a:xfrm>
            <a:off x="6459649" y="3799939"/>
            <a:ext cx="340746" cy="377049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3A6E19-E37F-4F25-AC38-F9540D7DA058}"/>
              </a:ext>
            </a:extLst>
          </p:cNvPr>
          <p:cNvCxnSpPr>
            <a:cxnSpLocks/>
          </p:cNvCxnSpPr>
          <p:nvPr/>
        </p:nvCxnSpPr>
        <p:spPr>
          <a:xfrm flipV="1">
            <a:off x="6292586" y="2024319"/>
            <a:ext cx="166135" cy="20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839260-EF3A-47A8-B892-9C8639DFD18A}"/>
              </a:ext>
            </a:extLst>
          </p:cNvPr>
          <p:cNvCxnSpPr>
            <a:cxnSpLocks/>
          </p:cNvCxnSpPr>
          <p:nvPr/>
        </p:nvCxnSpPr>
        <p:spPr>
          <a:xfrm flipV="1">
            <a:off x="6293451" y="2438411"/>
            <a:ext cx="166135" cy="20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DAC9BAA-61DD-4321-9AA3-3655DEE1F312}"/>
              </a:ext>
            </a:extLst>
          </p:cNvPr>
          <p:cNvCxnSpPr>
            <a:cxnSpLocks/>
          </p:cNvCxnSpPr>
          <p:nvPr/>
        </p:nvCxnSpPr>
        <p:spPr>
          <a:xfrm flipV="1">
            <a:off x="6291020" y="2852503"/>
            <a:ext cx="166135" cy="20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681E6EB-582A-4380-9186-60DD9CF78D24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6281485" y="3266596"/>
            <a:ext cx="174030" cy="33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89C6963-447E-4462-A459-07CDCC920BA6}"/>
              </a:ext>
            </a:extLst>
          </p:cNvPr>
          <p:cNvCxnSpPr>
            <a:cxnSpLocks/>
          </p:cNvCxnSpPr>
          <p:nvPr/>
        </p:nvCxnSpPr>
        <p:spPr>
          <a:xfrm flipV="1">
            <a:off x="6292584" y="3683693"/>
            <a:ext cx="169967" cy="40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D458FEB-EF7D-4178-A6DB-9AD904A83EF5}"/>
              </a:ext>
            </a:extLst>
          </p:cNvPr>
          <p:cNvCxnSpPr>
            <a:cxnSpLocks/>
          </p:cNvCxnSpPr>
          <p:nvPr/>
        </p:nvCxnSpPr>
        <p:spPr>
          <a:xfrm flipV="1">
            <a:off x="6281889" y="4097984"/>
            <a:ext cx="169967" cy="40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7FA73F8D-C2B6-43A1-ADD2-8DA774493A4B}"/>
              </a:ext>
            </a:extLst>
          </p:cNvPr>
          <p:cNvSpPr/>
          <p:nvPr/>
        </p:nvSpPr>
        <p:spPr>
          <a:xfrm>
            <a:off x="6062412" y="1911402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2B9731-96FC-454E-9754-34324D075164}"/>
              </a:ext>
            </a:extLst>
          </p:cNvPr>
          <p:cNvSpPr/>
          <p:nvPr/>
        </p:nvSpPr>
        <p:spPr>
          <a:xfrm>
            <a:off x="6062411" y="2740948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EB6A44-907E-496B-B16E-EDF6EB38AD1B}"/>
              </a:ext>
            </a:extLst>
          </p:cNvPr>
          <p:cNvSpPr/>
          <p:nvPr/>
        </p:nvSpPr>
        <p:spPr>
          <a:xfrm>
            <a:off x="6062412" y="2326175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AEEBA9-FAB5-45C1-9123-B2FB7618444A}"/>
              </a:ext>
            </a:extLst>
          </p:cNvPr>
          <p:cNvSpPr/>
          <p:nvPr/>
        </p:nvSpPr>
        <p:spPr>
          <a:xfrm>
            <a:off x="6062410" y="3570494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B130239-E520-4594-A674-8724D09ED29D}"/>
              </a:ext>
            </a:extLst>
          </p:cNvPr>
          <p:cNvSpPr/>
          <p:nvPr/>
        </p:nvSpPr>
        <p:spPr>
          <a:xfrm>
            <a:off x="6062410" y="3155721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C168E9B-A292-4484-B46A-61E84C0D7AE6}"/>
              </a:ext>
            </a:extLst>
          </p:cNvPr>
          <p:cNvSpPr/>
          <p:nvPr/>
        </p:nvSpPr>
        <p:spPr>
          <a:xfrm>
            <a:off x="6062409" y="3985265"/>
            <a:ext cx="219075" cy="228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8217C3-4FA3-4038-A6A4-021601101D92}"/>
              </a:ext>
            </a:extLst>
          </p:cNvPr>
          <p:cNvSpPr/>
          <p:nvPr/>
        </p:nvSpPr>
        <p:spPr>
          <a:xfrm>
            <a:off x="4211244" y="2311162"/>
            <a:ext cx="649778" cy="420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start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10D5ECE-C09E-4947-9BC9-2E5237F29493}"/>
              </a:ext>
            </a:extLst>
          </p:cNvPr>
          <p:cNvSpPr/>
          <p:nvPr/>
        </p:nvSpPr>
        <p:spPr>
          <a:xfrm>
            <a:off x="4966473" y="2313086"/>
            <a:ext cx="677613" cy="420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report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DDB3240-A83F-4B8A-9F88-AAF7DA262615}"/>
              </a:ext>
            </a:extLst>
          </p:cNvPr>
          <p:cNvSpPr/>
          <p:nvPr/>
        </p:nvSpPr>
        <p:spPr>
          <a:xfrm>
            <a:off x="6061874" y="1911350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06FEBDA-AFA0-41ED-B0B7-DC481C61858E}"/>
              </a:ext>
            </a:extLst>
          </p:cNvPr>
          <p:cNvSpPr/>
          <p:nvPr/>
        </p:nvSpPr>
        <p:spPr>
          <a:xfrm>
            <a:off x="6061873" y="2740896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8459CA7-FCFD-4764-A907-AE87899F82B9}"/>
              </a:ext>
            </a:extLst>
          </p:cNvPr>
          <p:cNvSpPr/>
          <p:nvPr/>
        </p:nvSpPr>
        <p:spPr>
          <a:xfrm>
            <a:off x="6061874" y="2326123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0676FE6-EAE1-419D-BB5C-580866992F95}"/>
              </a:ext>
            </a:extLst>
          </p:cNvPr>
          <p:cNvSpPr/>
          <p:nvPr/>
        </p:nvSpPr>
        <p:spPr>
          <a:xfrm>
            <a:off x="6061872" y="3570442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233F5F3-0343-4AC7-9279-BF734848611E}"/>
              </a:ext>
            </a:extLst>
          </p:cNvPr>
          <p:cNvSpPr/>
          <p:nvPr/>
        </p:nvSpPr>
        <p:spPr>
          <a:xfrm>
            <a:off x="6061872" y="3155669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719E661-E733-4C21-9EE5-A76DF3190C79}"/>
              </a:ext>
            </a:extLst>
          </p:cNvPr>
          <p:cNvSpPr/>
          <p:nvPr/>
        </p:nvSpPr>
        <p:spPr>
          <a:xfrm>
            <a:off x="6061871" y="3985213"/>
            <a:ext cx="219075" cy="2283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C0424B91-7D4E-4021-B356-41E47ABFAD11}"/>
              </a:ext>
            </a:extLst>
          </p:cNvPr>
          <p:cNvSpPr/>
          <p:nvPr/>
        </p:nvSpPr>
        <p:spPr>
          <a:xfrm>
            <a:off x="4748148" y="3066662"/>
            <a:ext cx="190375" cy="245718"/>
          </a:xfrm>
          <a:custGeom>
            <a:avLst/>
            <a:gdLst>
              <a:gd name="connsiteX0" fmla="*/ 17699 w 976549"/>
              <a:gd name="connsiteY0" fmla="*/ 3 h 619132"/>
              <a:gd name="connsiteX1" fmla="*/ 976549 w 976549"/>
              <a:gd name="connsiteY1" fmla="*/ 339728 h 619132"/>
              <a:gd name="connsiteX2" fmla="*/ 24049 w 976549"/>
              <a:gd name="connsiteY2" fmla="*/ 619128 h 619132"/>
              <a:gd name="connsiteX3" fmla="*/ 328849 w 976549"/>
              <a:gd name="connsiteY3" fmla="*/ 346078 h 619132"/>
              <a:gd name="connsiteX4" fmla="*/ 17699 w 976549"/>
              <a:gd name="connsiteY4" fmla="*/ 3 h 619132"/>
              <a:gd name="connsiteX0" fmla="*/ 11730 w 773731"/>
              <a:gd name="connsiteY0" fmla="*/ 14 h 619143"/>
              <a:gd name="connsiteX1" fmla="*/ 773730 w 773731"/>
              <a:gd name="connsiteY1" fmla="*/ 333389 h 619143"/>
              <a:gd name="connsiteX2" fmla="*/ 18080 w 773731"/>
              <a:gd name="connsiteY2" fmla="*/ 619139 h 619143"/>
              <a:gd name="connsiteX3" fmla="*/ 322880 w 773731"/>
              <a:gd name="connsiteY3" fmla="*/ 346089 h 619143"/>
              <a:gd name="connsiteX4" fmla="*/ 11730 w 773731"/>
              <a:gd name="connsiteY4" fmla="*/ 14 h 619143"/>
              <a:gd name="connsiteX0" fmla="*/ 17079 w 779080"/>
              <a:gd name="connsiteY0" fmla="*/ 9 h 619138"/>
              <a:gd name="connsiteX1" fmla="*/ 779079 w 779080"/>
              <a:gd name="connsiteY1" fmla="*/ 333384 h 619138"/>
              <a:gd name="connsiteX2" fmla="*/ 23429 w 779080"/>
              <a:gd name="connsiteY2" fmla="*/ 619134 h 619138"/>
              <a:gd name="connsiteX3" fmla="*/ 229804 w 779080"/>
              <a:gd name="connsiteY3" fmla="*/ 323859 h 619138"/>
              <a:gd name="connsiteX4" fmla="*/ 17079 w 779080"/>
              <a:gd name="connsiteY4" fmla="*/ 9 h 619138"/>
              <a:gd name="connsiteX0" fmla="*/ 23953 w 785954"/>
              <a:gd name="connsiteY0" fmla="*/ 3693 h 622821"/>
              <a:gd name="connsiteX1" fmla="*/ 785953 w 785954"/>
              <a:gd name="connsiteY1" fmla="*/ 337068 h 622821"/>
              <a:gd name="connsiteX2" fmla="*/ 30303 w 785954"/>
              <a:gd name="connsiteY2" fmla="*/ 622818 h 622821"/>
              <a:gd name="connsiteX3" fmla="*/ 236678 w 785954"/>
              <a:gd name="connsiteY3" fmla="*/ 327543 h 622821"/>
              <a:gd name="connsiteX4" fmla="*/ 195403 w 785954"/>
              <a:gd name="connsiteY4" fmla="*/ 168793 h 622821"/>
              <a:gd name="connsiteX5" fmla="*/ 23953 w 785954"/>
              <a:gd name="connsiteY5" fmla="*/ 3693 h 622821"/>
              <a:gd name="connsiteX0" fmla="*/ 23953 w 785954"/>
              <a:gd name="connsiteY0" fmla="*/ 3693 h 625014"/>
              <a:gd name="connsiteX1" fmla="*/ 785953 w 785954"/>
              <a:gd name="connsiteY1" fmla="*/ 337068 h 625014"/>
              <a:gd name="connsiteX2" fmla="*/ 30303 w 785954"/>
              <a:gd name="connsiteY2" fmla="*/ 622818 h 625014"/>
              <a:gd name="connsiteX3" fmla="*/ 189053 w 785954"/>
              <a:gd name="connsiteY3" fmla="*/ 476769 h 625014"/>
              <a:gd name="connsiteX4" fmla="*/ 236678 w 785954"/>
              <a:gd name="connsiteY4" fmla="*/ 327543 h 625014"/>
              <a:gd name="connsiteX5" fmla="*/ 195403 w 785954"/>
              <a:gd name="connsiteY5" fmla="*/ 168793 h 625014"/>
              <a:gd name="connsiteX6" fmla="*/ 23953 w 785954"/>
              <a:gd name="connsiteY6" fmla="*/ 3693 h 625014"/>
              <a:gd name="connsiteX0" fmla="*/ 23953 w 785954"/>
              <a:gd name="connsiteY0" fmla="*/ 3693 h 606333"/>
              <a:gd name="connsiteX1" fmla="*/ 785953 w 785954"/>
              <a:gd name="connsiteY1" fmla="*/ 337068 h 606333"/>
              <a:gd name="connsiteX2" fmla="*/ 30303 w 785954"/>
              <a:gd name="connsiteY2" fmla="*/ 603768 h 606333"/>
              <a:gd name="connsiteX3" fmla="*/ 189053 w 785954"/>
              <a:gd name="connsiteY3" fmla="*/ 476769 h 606333"/>
              <a:gd name="connsiteX4" fmla="*/ 236678 w 785954"/>
              <a:gd name="connsiteY4" fmla="*/ 327543 h 606333"/>
              <a:gd name="connsiteX5" fmla="*/ 195403 w 785954"/>
              <a:gd name="connsiteY5" fmla="*/ 168793 h 606333"/>
              <a:gd name="connsiteX6" fmla="*/ 23953 w 785954"/>
              <a:gd name="connsiteY6" fmla="*/ 3693 h 606333"/>
              <a:gd name="connsiteX0" fmla="*/ 25365 w 787366"/>
              <a:gd name="connsiteY0" fmla="*/ 3693 h 606075"/>
              <a:gd name="connsiteX1" fmla="*/ 787365 w 787366"/>
              <a:gd name="connsiteY1" fmla="*/ 337068 h 606075"/>
              <a:gd name="connsiteX2" fmla="*/ 31715 w 787366"/>
              <a:gd name="connsiteY2" fmla="*/ 603768 h 606075"/>
              <a:gd name="connsiteX3" fmla="*/ 165065 w 787366"/>
              <a:gd name="connsiteY3" fmla="*/ 464069 h 606075"/>
              <a:gd name="connsiteX4" fmla="*/ 238090 w 787366"/>
              <a:gd name="connsiteY4" fmla="*/ 327543 h 606075"/>
              <a:gd name="connsiteX5" fmla="*/ 196815 w 787366"/>
              <a:gd name="connsiteY5" fmla="*/ 168793 h 606075"/>
              <a:gd name="connsiteX6" fmla="*/ 25365 w 787366"/>
              <a:gd name="connsiteY6" fmla="*/ 3693 h 606075"/>
              <a:gd name="connsiteX0" fmla="*/ 25365 w 628616"/>
              <a:gd name="connsiteY0" fmla="*/ 3231 h 605613"/>
              <a:gd name="connsiteX1" fmla="*/ 628615 w 628616"/>
              <a:gd name="connsiteY1" fmla="*/ 323906 h 605613"/>
              <a:gd name="connsiteX2" fmla="*/ 31715 w 628616"/>
              <a:gd name="connsiteY2" fmla="*/ 603306 h 605613"/>
              <a:gd name="connsiteX3" fmla="*/ 165065 w 628616"/>
              <a:gd name="connsiteY3" fmla="*/ 463607 h 605613"/>
              <a:gd name="connsiteX4" fmla="*/ 238090 w 628616"/>
              <a:gd name="connsiteY4" fmla="*/ 327081 h 605613"/>
              <a:gd name="connsiteX5" fmla="*/ 196815 w 628616"/>
              <a:gd name="connsiteY5" fmla="*/ 168331 h 605613"/>
              <a:gd name="connsiteX6" fmla="*/ 25365 w 628616"/>
              <a:gd name="connsiteY6" fmla="*/ 3231 h 605613"/>
              <a:gd name="connsiteX0" fmla="*/ 25365 w 666735"/>
              <a:gd name="connsiteY0" fmla="*/ 30 h 602412"/>
              <a:gd name="connsiteX1" fmla="*/ 542890 w 666735"/>
              <a:gd name="connsiteY1" fmla="*/ 177831 h 602412"/>
              <a:gd name="connsiteX2" fmla="*/ 628615 w 666735"/>
              <a:gd name="connsiteY2" fmla="*/ 320705 h 602412"/>
              <a:gd name="connsiteX3" fmla="*/ 31715 w 666735"/>
              <a:gd name="connsiteY3" fmla="*/ 600105 h 602412"/>
              <a:gd name="connsiteX4" fmla="*/ 165065 w 666735"/>
              <a:gd name="connsiteY4" fmla="*/ 460406 h 602412"/>
              <a:gd name="connsiteX5" fmla="*/ 238090 w 666735"/>
              <a:gd name="connsiteY5" fmla="*/ 323880 h 602412"/>
              <a:gd name="connsiteX6" fmla="*/ 196815 w 666735"/>
              <a:gd name="connsiteY6" fmla="*/ 165130 h 602412"/>
              <a:gd name="connsiteX7" fmla="*/ 25365 w 666735"/>
              <a:gd name="connsiteY7" fmla="*/ 30 h 602412"/>
              <a:gd name="connsiteX0" fmla="*/ 10654 w 615988"/>
              <a:gd name="connsiteY0" fmla="*/ 30 h 600875"/>
              <a:gd name="connsiteX1" fmla="*/ 528179 w 615988"/>
              <a:gd name="connsiteY1" fmla="*/ 177831 h 600875"/>
              <a:gd name="connsiteX2" fmla="*/ 613904 w 615988"/>
              <a:gd name="connsiteY2" fmla="*/ 320705 h 600875"/>
              <a:gd name="connsiteX3" fmla="*/ 509129 w 615988"/>
              <a:gd name="connsiteY3" fmla="*/ 444530 h 600875"/>
              <a:gd name="connsiteX4" fmla="*/ 17004 w 615988"/>
              <a:gd name="connsiteY4" fmla="*/ 600105 h 600875"/>
              <a:gd name="connsiteX5" fmla="*/ 150354 w 615988"/>
              <a:gd name="connsiteY5" fmla="*/ 460406 h 600875"/>
              <a:gd name="connsiteX6" fmla="*/ 223379 w 615988"/>
              <a:gd name="connsiteY6" fmla="*/ 323880 h 600875"/>
              <a:gd name="connsiteX7" fmla="*/ 182104 w 615988"/>
              <a:gd name="connsiteY7" fmla="*/ 165130 h 600875"/>
              <a:gd name="connsiteX8" fmla="*/ 10654 w 615988"/>
              <a:gd name="connsiteY8" fmla="*/ 30 h 600875"/>
              <a:gd name="connsiteX0" fmla="*/ 10654 w 615988"/>
              <a:gd name="connsiteY0" fmla="*/ 30 h 600875"/>
              <a:gd name="connsiteX1" fmla="*/ 528179 w 615988"/>
              <a:gd name="connsiteY1" fmla="*/ 177831 h 600875"/>
              <a:gd name="connsiteX2" fmla="*/ 613904 w 615988"/>
              <a:gd name="connsiteY2" fmla="*/ 320705 h 600875"/>
              <a:gd name="connsiteX3" fmla="*/ 509129 w 615988"/>
              <a:gd name="connsiteY3" fmla="*/ 444530 h 600875"/>
              <a:gd name="connsiteX4" fmla="*/ 17004 w 615988"/>
              <a:gd name="connsiteY4" fmla="*/ 600105 h 600875"/>
              <a:gd name="connsiteX5" fmla="*/ 150354 w 615988"/>
              <a:gd name="connsiteY5" fmla="*/ 460406 h 600875"/>
              <a:gd name="connsiteX6" fmla="*/ 175754 w 615988"/>
              <a:gd name="connsiteY6" fmla="*/ 330230 h 600875"/>
              <a:gd name="connsiteX7" fmla="*/ 182104 w 615988"/>
              <a:gd name="connsiteY7" fmla="*/ 165130 h 600875"/>
              <a:gd name="connsiteX8" fmla="*/ 10654 w 615988"/>
              <a:gd name="connsiteY8" fmla="*/ 30 h 600875"/>
              <a:gd name="connsiteX0" fmla="*/ 10654 w 615988"/>
              <a:gd name="connsiteY0" fmla="*/ 30 h 600745"/>
              <a:gd name="connsiteX1" fmla="*/ 528179 w 615988"/>
              <a:gd name="connsiteY1" fmla="*/ 177831 h 600745"/>
              <a:gd name="connsiteX2" fmla="*/ 613904 w 615988"/>
              <a:gd name="connsiteY2" fmla="*/ 320705 h 600745"/>
              <a:gd name="connsiteX3" fmla="*/ 509129 w 615988"/>
              <a:gd name="connsiteY3" fmla="*/ 444530 h 600745"/>
              <a:gd name="connsiteX4" fmla="*/ 17004 w 615988"/>
              <a:gd name="connsiteY4" fmla="*/ 600105 h 600745"/>
              <a:gd name="connsiteX5" fmla="*/ 96379 w 615988"/>
              <a:gd name="connsiteY5" fmla="*/ 438181 h 600745"/>
              <a:gd name="connsiteX6" fmla="*/ 175754 w 615988"/>
              <a:gd name="connsiteY6" fmla="*/ 330230 h 600745"/>
              <a:gd name="connsiteX7" fmla="*/ 182104 w 615988"/>
              <a:gd name="connsiteY7" fmla="*/ 165130 h 600745"/>
              <a:gd name="connsiteX8" fmla="*/ 10654 w 615988"/>
              <a:gd name="connsiteY8" fmla="*/ 30 h 600745"/>
              <a:gd name="connsiteX0" fmla="*/ 21110 w 626444"/>
              <a:gd name="connsiteY0" fmla="*/ 78 h 600793"/>
              <a:gd name="connsiteX1" fmla="*/ 538635 w 626444"/>
              <a:gd name="connsiteY1" fmla="*/ 177879 h 600793"/>
              <a:gd name="connsiteX2" fmla="*/ 624360 w 626444"/>
              <a:gd name="connsiteY2" fmla="*/ 320753 h 600793"/>
              <a:gd name="connsiteX3" fmla="*/ 519585 w 626444"/>
              <a:gd name="connsiteY3" fmla="*/ 444578 h 600793"/>
              <a:gd name="connsiteX4" fmla="*/ 27460 w 626444"/>
              <a:gd name="connsiteY4" fmla="*/ 600153 h 600793"/>
              <a:gd name="connsiteX5" fmla="*/ 106835 w 626444"/>
              <a:gd name="connsiteY5" fmla="*/ 438229 h 600793"/>
              <a:gd name="connsiteX6" fmla="*/ 186210 w 626444"/>
              <a:gd name="connsiteY6" fmla="*/ 330278 h 600793"/>
              <a:gd name="connsiteX7" fmla="*/ 113185 w 626444"/>
              <a:gd name="connsiteY7" fmla="*/ 200103 h 600793"/>
              <a:gd name="connsiteX8" fmla="*/ 21110 w 626444"/>
              <a:gd name="connsiteY8" fmla="*/ 78 h 600793"/>
              <a:gd name="connsiteX0" fmla="*/ 21110 w 626444"/>
              <a:gd name="connsiteY0" fmla="*/ 78 h 601383"/>
              <a:gd name="connsiteX1" fmla="*/ 538635 w 626444"/>
              <a:gd name="connsiteY1" fmla="*/ 177879 h 601383"/>
              <a:gd name="connsiteX2" fmla="*/ 624360 w 626444"/>
              <a:gd name="connsiteY2" fmla="*/ 320753 h 601383"/>
              <a:gd name="connsiteX3" fmla="*/ 519585 w 626444"/>
              <a:gd name="connsiteY3" fmla="*/ 444578 h 601383"/>
              <a:gd name="connsiteX4" fmla="*/ 27460 w 626444"/>
              <a:gd name="connsiteY4" fmla="*/ 600153 h 601383"/>
              <a:gd name="connsiteX5" fmla="*/ 110010 w 626444"/>
              <a:gd name="connsiteY5" fmla="*/ 501729 h 601383"/>
              <a:gd name="connsiteX6" fmla="*/ 186210 w 626444"/>
              <a:gd name="connsiteY6" fmla="*/ 330278 h 601383"/>
              <a:gd name="connsiteX7" fmla="*/ 113185 w 626444"/>
              <a:gd name="connsiteY7" fmla="*/ 200103 h 601383"/>
              <a:gd name="connsiteX8" fmla="*/ 21110 w 626444"/>
              <a:gd name="connsiteY8" fmla="*/ 78 h 601383"/>
              <a:gd name="connsiteX0" fmla="*/ 27001 w 632335"/>
              <a:gd name="connsiteY0" fmla="*/ 1356 h 602661"/>
              <a:gd name="connsiteX1" fmla="*/ 544526 w 632335"/>
              <a:gd name="connsiteY1" fmla="*/ 179157 h 602661"/>
              <a:gd name="connsiteX2" fmla="*/ 630251 w 632335"/>
              <a:gd name="connsiteY2" fmla="*/ 322031 h 602661"/>
              <a:gd name="connsiteX3" fmla="*/ 525476 w 632335"/>
              <a:gd name="connsiteY3" fmla="*/ 445856 h 602661"/>
              <a:gd name="connsiteX4" fmla="*/ 33351 w 632335"/>
              <a:gd name="connsiteY4" fmla="*/ 601431 h 602661"/>
              <a:gd name="connsiteX5" fmla="*/ 115901 w 632335"/>
              <a:gd name="connsiteY5" fmla="*/ 503007 h 602661"/>
              <a:gd name="connsiteX6" fmla="*/ 192101 w 632335"/>
              <a:gd name="connsiteY6" fmla="*/ 331556 h 602661"/>
              <a:gd name="connsiteX7" fmla="*/ 90501 w 632335"/>
              <a:gd name="connsiteY7" fmla="*/ 109306 h 602661"/>
              <a:gd name="connsiteX8" fmla="*/ 27001 w 632335"/>
              <a:gd name="connsiteY8" fmla="*/ 1356 h 602661"/>
              <a:gd name="connsiteX0" fmla="*/ 33721 w 639055"/>
              <a:gd name="connsiteY0" fmla="*/ 3608 h 604913"/>
              <a:gd name="connsiteX1" fmla="*/ 551246 w 639055"/>
              <a:gd name="connsiteY1" fmla="*/ 181409 h 604913"/>
              <a:gd name="connsiteX2" fmla="*/ 636971 w 639055"/>
              <a:gd name="connsiteY2" fmla="*/ 324283 h 604913"/>
              <a:gd name="connsiteX3" fmla="*/ 532196 w 639055"/>
              <a:gd name="connsiteY3" fmla="*/ 448108 h 604913"/>
              <a:gd name="connsiteX4" fmla="*/ 40071 w 639055"/>
              <a:gd name="connsiteY4" fmla="*/ 603683 h 604913"/>
              <a:gd name="connsiteX5" fmla="*/ 122621 w 639055"/>
              <a:gd name="connsiteY5" fmla="*/ 505259 h 604913"/>
              <a:gd name="connsiteX6" fmla="*/ 198821 w 639055"/>
              <a:gd name="connsiteY6" fmla="*/ 333808 h 604913"/>
              <a:gd name="connsiteX7" fmla="*/ 71821 w 639055"/>
              <a:gd name="connsiteY7" fmla="*/ 82983 h 604913"/>
              <a:gd name="connsiteX8" fmla="*/ 33721 w 639055"/>
              <a:gd name="connsiteY8" fmla="*/ 3608 h 604913"/>
              <a:gd name="connsiteX0" fmla="*/ 29334 w 634668"/>
              <a:gd name="connsiteY0" fmla="*/ 1527 h 602832"/>
              <a:gd name="connsiteX1" fmla="*/ 546859 w 634668"/>
              <a:gd name="connsiteY1" fmla="*/ 179328 h 602832"/>
              <a:gd name="connsiteX2" fmla="*/ 632584 w 634668"/>
              <a:gd name="connsiteY2" fmla="*/ 322202 h 602832"/>
              <a:gd name="connsiteX3" fmla="*/ 527809 w 634668"/>
              <a:gd name="connsiteY3" fmla="*/ 446027 h 602832"/>
              <a:gd name="connsiteX4" fmla="*/ 35684 w 634668"/>
              <a:gd name="connsiteY4" fmla="*/ 601602 h 602832"/>
              <a:gd name="connsiteX5" fmla="*/ 118234 w 634668"/>
              <a:gd name="connsiteY5" fmla="*/ 503178 h 602832"/>
              <a:gd name="connsiteX6" fmla="*/ 194434 w 634668"/>
              <a:gd name="connsiteY6" fmla="*/ 331727 h 602832"/>
              <a:gd name="connsiteX7" fmla="*/ 83309 w 634668"/>
              <a:gd name="connsiteY7" fmla="*/ 106302 h 602832"/>
              <a:gd name="connsiteX8" fmla="*/ 29334 w 634668"/>
              <a:gd name="connsiteY8" fmla="*/ 1527 h 602832"/>
              <a:gd name="connsiteX0" fmla="*/ 28189 w 631490"/>
              <a:gd name="connsiteY0" fmla="*/ 1202 h 602507"/>
              <a:gd name="connsiteX1" fmla="*/ 529839 w 631490"/>
              <a:gd name="connsiteY1" fmla="*/ 169478 h 602507"/>
              <a:gd name="connsiteX2" fmla="*/ 631439 w 631490"/>
              <a:gd name="connsiteY2" fmla="*/ 321877 h 602507"/>
              <a:gd name="connsiteX3" fmla="*/ 526664 w 631490"/>
              <a:gd name="connsiteY3" fmla="*/ 445702 h 602507"/>
              <a:gd name="connsiteX4" fmla="*/ 34539 w 631490"/>
              <a:gd name="connsiteY4" fmla="*/ 601277 h 602507"/>
              <a:gd name="connsiteX5" fmla="*/ 117089 w 631490"/>
              <a:gd name="connsiteY5" fmla="*/ 502853 h 602507"/>
              <a:gd name="connsiteX6" fmla="*/ 193289 w 631490"/>
              <a:gd name="connsiteY6" fmla="*/ 331402 h 602507"/>
              <a:gd name="connsiteX7" fmla="*/ 82164 w 631490"/>
              <a:gd name="connsiteY7" fmla="*/ 105977 h 602507"/>
              <a:gd name="connsiteX8" fmla="*/ 28189 w 631490"/>
              <a:gd name="connsiteY8" fmla="*/ 1202 h 602507"/>
              <a:gd name="connsiteX0" fmla="*/ 28189 w 636742"/>
              <a:gd name="connsiteY0" fmla="*/ 1202 h 602507"/>
              <a:gd name="connsiteX1" fmla="*/ 529839 w 636742"/>
              <a:gd name="connsiteY1" fmla="*/ 169478 h 602507"/>
              <a:gd name="connsiteX2" fmla="*/ 631439 w 636742"/>
              <a:gd name="connsiteY2" fmla="*/ 321877 h 602507"/>
              <a:gd name="connsiteX3" fmla="*/ 558414 w 636742"/>
              <a:gd name="connsiteY3" fmla="*/ 442527 h 602507"/>
              <a:gd name="connsiteX4" fmla="*/ 34539 w 636742"/>
              <a:gd name="connsiteY4" fmla="*/ 601277 h 602507"/>
              <a:gd name="connsiteX5" fmla="*/ 117089 w 636742"/>
              <a:gd name="connsiteY5" fmla="*/ 502853 h 602507"/>
              <a:gd name="connsiteX6" fmla="*/ 193289 w 636742"/>
              <a:gd name="connsiteY6" fmla="*/ 331402 h 602507"/>
              <a:gd name="connsiteX7" fmla="*/ 82164 w 636742"/>
              <a:gd name="connsiteY7" fmla="*/ 105977 h 602507"/>
              <a:gd name="connsiteX8" fmla="*/ 28189 w 636742"/>
              <a:gd name="connsiteY8" fmla="*/ 1202 h 602507"/>
              <a:gd name="connsiteX0" fmla="*/ 28189 w 631730"/>
              <a:gd name="connsiteY0" fmla="*/ 1202 h 602507"/>
              <a:gd name="connsiteX1" fmla="*/ 529839 w 631730"/>
              <a:gd name="connsiteY1" fmla="*/ 169478 h 602507"/>
              <a:gd name="connsiteX2" fmla="*/ 631439 w 631730"/>
              <a:gd name="connsiteY2" fmla="*/ 321877 h 602507"/>
              <a:gd name="connsiteX3" fmla="*/ 536189 w 631730"/>
              <a:gd name="connsiteY3" fmla="*/ 445702 h 602507"/>
              <a:gd name="connsiteX4" fmla="*/ 34539 w 631730"/>
              <a:gd name="connsiteY4" fmla="*/ 601277 h 602507"/>
              <a:gd name="connsiteX5" fmla="*/ 117089 w 631730"/>
              <a:gd name="connsiteY5" fmla="*/ 502853 h 602507"/>
              <a:gd name="connsiteX6" fmla="*/ 193289 w 631730"/>
              <a:gd name="connsiteY6" fmla="*/ 331402 h 602507"/>
              <a:gd name="connsiteX7" fmla="*/ 82164 w 631730"/>
              <a:gd name="connsiteY7" fmla="*/ 105977 h 602507"/>
              <a:gd name="connsiteX8" fmla="*/ 28189 w 631730"/>
              <a:gd name="connsiteY8" fmla="*/ 1202 h 602507"/>
              <a:gd name="connsiteX0" fmla="*/ 28189 w 631730"/>
              <a:gd name="connsiteY0" fmla="*/ 1202 h 602507"/>
              <a:gd name="connsiteX1" fmla="*/ 529839 w 631730"/>
              <a:gd name="connsiteY1" fmla="*/ 169478 h 602507"/>
              <a:gd name="connsiteX2" fmla="*/ 631439 w 631730"/>
              <a:gd name="connsiteY2" fmla="*/ 321877 h 602507"/>
              <a:gd name="connsiteX3" fmla="*/ 536189 w 631730"/>
              <a:gd name="connsiteY3" fmla="*/ 445702 h 602507"/>
              <a:gd name="connsiteX4" fmla="*/ 34539 w 631730"/>
              <a:gd name="connsiteY4" fmla="*/ 601277 h 602507"/>
              <a:gd name="connsiteX5" fmla="*/ 117089 w 631730"/>
              <a:gd name="connsiteY5" fmla="*/ 502853 h 602507"/>
              <a:gd name="connsiteX6" fmla="*/ 199639 w 631730"/>
              <a:gd name="connsiteY6" fmla="*/ 299652 h 602507"/>
              <a:gd name="connsiteX7" fmla="*/ 82164 w 631730"/>
              <a:gd name="connsiteY7" fmla="*/ 105977 h 602507"/>
              <a:gd name="connsiteX8" fmla="*/ 28189 w 631730"/>
              <a:gd name="connsiteY8" fmla="*/ 1202 h 602507"/>
              <a:gd name="connsiteX0" fmla="*/ 28189 w 631551"/>
              <a:gd name="connsiteY0" fmla="*/ 1202 h 602507"/>
              <a:gd name="connsiteX1" fmla="*/ 529839 w 631551"/>
              <a:gd name="connsiteY1" fmla="*/ 169478 h 602507"/>
              <a:gd name="connsiteX2" fmla="*/ 631439 w 631551"/>
              <a:gd name="connsiteY2" fmla="*/ 321877 h 602507"/>
              <a:gd name="connsiteX3" fmla="*/ 524512 w 631551"/>
              <a:gd name="connsiteY3" fmla="*/ 442527 h 602507"/>
              <a:gd name="connsiteX4" fmla="*/ 34539 w 631551"/>
              <a:gd name="connsiteY4" fmla="*/ 601277 h 602507"/>
              <a:gd name="connsiteX5" fmla="*/ 117089 w 631551"/>
              <a:gd name="connsiteY5" fmla="*/ 502853 h 602507"/>
              <a:gd name="connsiteX6" fmla="*/ 199639 w 631551"/>
              <a:gd name="connsiteY6" fmla="*/ 299652 h 602507"/>
              <a:gd name="connsiteX7" fmla="*/ 82164 w 631551"/>
              <a:gd name="connsiteY7" fmla="*/ 105977 h 602507"/>
              <a:gd name="connsiteX8" fmla="*/ 28189 w 631551"/>
              <a:gd name="connsiteY8" fmla="*/ 1202 h 602507"/>
              <a:gd name="connsiteX0" fmla="*/ 19418 w 628602"/>
              <a:gd name="connsiteY0" fmla="*/ 9478 h 610783"/>
              <a:gd name="connsiteX1" fmla="*/ 398465 w 628602"/>
              <a:gd name="connsiteY1" fmla="*/ 41229 h 610783"/>
              <a:gd name="connsiteX2" fmla="*/ 622668 w 628602"/>
              <a:gd name="connsiteY2" fmla="*/ 330153 h 610783"/>
              <a:gd name="connsiteX3" fmla="*/ 515741 w 628602"/>
              <a:gd name="connsiteY3" fmla="*/ 450803 h 610783"/>
              <a:gd name="connsiteX4" fmla="*/ 25768 w 628602"/>
              <a:gd name="connsiteY4" fmla="*/ 609553 h 610783"/>
              <a:gd name="connsiteX5" fmla="*/ 108318 w 628602"/>
              <a:gd name="connsiteY5" fmla="*/ 511129 h 610783"/>
              <a:gd name="connsiteX6" fmla="*/ 190868 w 628602"/>
              <a:gd name="connsiteY6" fmla="*/ 307928 h 610783"/>
              <a:gd name="connsiteX7" fmla="*/ 73393 w 628602"/>
              <a:gd name="connsiteY7" fmla="*/ 114253 h 610783"/>
              <a:gd name="connsiteX8" fmla="*/ 19418 w 628602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330153 h 610783"/>
              <a:gd name="connsiteX3" fmla="*/ 416491 w 622728"/>
              <a:gd name="connsiteY3" fmla="*/ 5206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330153 h 610783"/>
              <a:gd name="connsiteX3" fmla="*/ 416491 w 622728"/>
              <a:gd name="connsiteY3" fmla="*/ 5333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  <a:gd name="connsiteX0" fmla="*/ 19418 w 622728"/>
              <a:gd name="connsiteY0" fmla="*/ 9478 h 610783"/>
              <a:gd name="connsiteX1" fmla="*/ 398465 w 622728"/>
              <a:gd name="connsiteY1" fmla="*/ 41229 h 610783"/>
              <a:gd name="connsiteX2" fmla="*/ 622668 w 622728"/>
              <a:gd name="connsiteY2" fmla="*/ 276178 h 610783"/>
              <a:gd name="connsiteX3" fmla="*/ 416491 w 622728"/>
              <a:gd name="connsiteY3" fmla="*/ 533353 h 610783"/>
              <a:gd name="connsiteX4" fmla="*/ 25768 w 622728"/>
              <a:gd name="connsiteY4" fmla="*/ 609553 h 610783"/>
              <a:gd name="connsiteX5" fmla="*/ 108318 w 622728"/>
              <a:gd name="connsiteY5" fmla="*/ 511129 h 610783"/>
              <a:gd name="connsiteX6" fmla="*/ 190868 w 622728"/>
              <a:gd name="connsiteY6" fmla="*/ 307928 h 610783"/>
              <a:gd name="connsiteX7" fmla="*/ 73393 w 622728"/>
              <a:gd name="connsiteY7" fmla="*/ 114253 h 610783"/>
              <a:gd name="connsiteX8" fmla="*/ 19418 w 622728"/>
              <a:gd name="connsiteY8" fmla="*/ 9478 h 61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728" h="610783">
                <a:moveTo>
                  <a:pt x="19418" y="9478"/>
                </a:moveTo>
                <a:cubicBezTo>
                  <a:pt x="73597" y="-2693"/>
                  <a:pt x="297923" y="-12217"/>
                  <a:pt x="398465" y="41229"/>
                </a:cubicBezTo>
                <a:cubicBezTo>
                  <a:pt x="499007" y="94675"/>
                  <a:pt x="619664" y="194157"/>
                  <a:pt x="622668" y="276178"/>
                </a:cubicBezTo>
                <a:cubicBezTo>
                  <a:pt x="625672" y="358199"/>
                  <a:pt x="515974" y="486786"/>
                  <a:pt x="416491" y="533353"/>
                </a:cubicBezTo>
                <a:cubicBezTo>
                  <a:pt x="317008" y="579920"/>
                  <a:pt x="79743" y="598970"/>
                  <a:pt x="25768" y="609553"/>
                </a:cubicBezTo>
                <a:cubicBezTo>
                  <a:pt x="-28207" y="620136"/>
                  <a:pt x="73922" y="560341"/>
                  <a:pt x="108318" y="511129"/>
                </a:cubicBezTo>
                <a:cubicBezTo>
                  <a:pt x="142714" y="461917"/>
                  <a:pt x="196689" y="374074"/>
                  <a:pt x="190868" y="307928"/>
                </a:cubicBezTo>
                <a:cubicBezTo>
                  <a:pt x="185047" y="241782"/>
                  <a:pt x="108847" y="168228"/>
                  <a:pt x="73393" y="114253"/>
                </a:cubicBezTo>
                <a:cubicBezTo>
                  <a:pt x="37939" y="60278"/>
                  <a:pt x="-34761" y="21649"/>
                  <a:pt x="19418" y="94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0747B-54ED-40B7-B09A-A90CC17B2A06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4536133" y="2732065"/>
            <a:ext cx="7222" cy="38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8915CB2-7E3D-4D00-98AC-B776DB097F5F}"/>
              </a:ext>
            </a:extLst>
          </p:cNvPr>
          <p:cNvCxnSpPr>
            <a:cxnSpLocks/>
          </p:cNvCxnSpPr>
          <p:nvPr/>
        </p:nvCxnSpPr>
        <p:spPr>
          <a:xfrm>
            <a:off x="4539614" y="3113150"/>
            <a:ext cx="2395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Delay 99">
            <a:extLst>
              <a:ext uri="{FF2B5EF4-FFF2-40B4-BE49-F238E27FC236}">
                <a16:creationId xmlns:a16="http://schemas.microsoft.com/office/drawing/2014/main" id="{30272587-C3BF-42D0-BC05-3A6EF736AB33}"/>
              </a:ext>
            </a:extLst>
          </p:cNvPr>
          <p:cNvSpPr/>
          <p:nvPr/>
        </p:nvSpPr>
        <p:spPr>
          <a:xfrm>
            <a:off x="6120768" y="1541921"/>
            <a:ext cx="252254" cy="202557"/>
          </a:xfrm>
          <a:prstGeom prst="flowChartDelay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0937806-2C12-4399-9925-166E069AA477}"/>
              </a:ext>
            </a:extLst>
          </p:cNvPr>
          <p:cNvCxnSpPr>
            <a:cxnSpLocks/>
            <a:stCxn id="100" idx="3"/>
          </p:cNvCxnSpPr>
          <p:nvPr/>
        </p:nvCxnSpPr>
        <p:spPr>
          <a:xfrm>
            <a:off x="6373022" y="1643200"/>
            <a:ext cx="1144835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312C39B-18DF-40D1-89C9-075B9DBA7DC8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5644086" y="2523538"/>
            <a:ext cx="2184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F3AAB5-24EE-4A34-A3A5-399B99F91CF7}"/>
              </a:ext>
            </a:extLst>
          </p:cNvPr>
          <p:cNvCxnSpPr>
            <a:cxnSpLocks/>
          </p:cNvCxnSpPr>
          <p:nvPr/>
        </p:nvCxnSpPr>
        <p:spPr>
          <a:xfrm flipV="1">
            <a:off x="5859330" y="1575409"/>
            <a:ext cx="0" cy="947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2909509-ED25-46FD-9BF8-C0724A6E8FFB}"/>
              </a:ext>
            </a:extLst>
          </p:cNvPr>
          <p:cNvCxnSpPr>
            <a:cxnSpLocks/>
          </p:cNvCxnSpPr>
          <p:nvPr/>
        </p:nvCxnSpPr>
        <p:spPr>
          <a:xfrm flipV="1">
            <a:off x="5863646" y="1575409"/>
            <a:ext cx="244747" cy="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8FB3EA4-77A6-46C6-96A4-527E42A31CA1}"/>
              </a:ext>
            </a:extLst>
          </p:cNvPr>
          <p:cNvCxnSpPr>
            <a:cxnSpLocks/>
          </p:cNvCxnSpPr>
          <p:nvPr/>
        </p:nvCxnSpPr>
        <p:spPr>
          <a:xfrm flipV="1">
            <a:off x="6001493" y="1706624"/>
            <a:ext cx="0" cy="1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71F8372-775D-432E-8803-9EE7711952B5}"/>
              </a:ext>
            </a:extLst>
          </p:cNvPr>
          <p:cNvCxnSpPr>
            <a:cxnSpLocks/>
          </p:cNvCxnSpPr>
          <p:nvPr/>
        </p:nvCxnSpPr>
        <p:spPr>
          <a:xfrm>
            <a:off x="5997187" y="1704897"/>
            <a:ext cx="107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027E1E2-66A9-445F-A783-0A974FC6B35B}"/>
              </a:ext>
            </a:extLst>
          </p:cNvPr>
          <p:cNvSpPr txBox="1"/>
          <p:nvPr/>
        </p:nvSpPr>
        <p:spPr>
          <a:xfrm>
            <a:off x="7530289" y="1473002"/>
            <a:ext cx="1311257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Encoders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09035BB-AF8E-4048-9C6B-50A81E6BA94E}"/>
              </a:ext>
            </a:extLst>
          </p:cNvPr>
          <p:cNvSpPr txBox="1"/>
          <p:nvPr/>
        </p:nvSpPr>
        <p:spPr>
          <a:xfrm>
            <a:off x="3118654" y="5517756"/>
            <a:ext cx="70467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OBF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9025719-47A3-4099-9CB5-38BE31C56E7F}"/>
              </a:ext>
            </a:extLst>
          </p:cNvPr>
          <p:cNvSpPr/>
          <p:nvPr/>
        </p:nvSpPr>
        <p:spPr>
          <a:xfrm>
            <a:off x="2234438" y="1054967"/>
            <a:ext cx="1768433" cy="369332"/>
          </a:xfrm>
          <a:prstGeom prst="rect">
            <a:avLst/>
          </a:prstGeom>
          <a:solidFill>
            <a:srgbClr val="92D050">
              <a:alpha val="99000"/>
            </a:srgbClr>
          </a:solidFill>
        </p:spPr>
        <p:txBody>
          <a:bodyPr wrap="none">
            <a:spAutoFit/>
          </a:bodyPr>
          <a:lstStyle/>
          <a:p>
            <a:r>
              <a:rPr lang="en-US" b="1"/>
              <a:t>R</a:t>
            </a:r>
            <a:r>
              <a:rPr lang="en-US"/>
              <a:t> = reconfigure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E517EB2-6AA3-4977-8D2D-38EA10344DEE}"/>
              </a:ext>
            </a:extLst>
          </p:cNvPr>
          <p:cNvSpPr/>
          <p:nvPr/>
        </p:nvSpPr>
        <p:spPr>
          <a:xfrm>
            <a:off x="128541" y="1049377"/>
            <a:ext cx="20463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/>
              <a:t>FIB</a:t>
            </a:r>
            <a:r>
              <a:rPr lang="en-US"/>
              <a:t> = fill input buf.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F63E733-7828-468D-9623-BFF094BBED4B}"/>
              </a:ext>
            </a:extLst>
          </p:cNvPr>
          <p:cNvSpPr/>
          <p:nvPr/>
        </p:nvSpPr>
        <p:spPr>
          <a:xfrm>
            <a:off x="4949822" y="2950339"/>
            <a:ext cx="690882" cy="4953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Active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14081AD-5DB8-4888-A490-A85DEA762059}"/>
              </a:ext>
            </a:extLst>
          </p:cNvPr>
          <p:cNvSpPr txBox="1"/>
          <p:nvPr/>
        </p:nvSpPr>
        <p:spPr>
          <a:xfrm>
            <a:off x="1008275" y="5516651"/>
            <a:ext cx="7046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FIB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21412FE-35A9-45D3-AE2B-A089FF655D98}"/>
              </a:ext>
            </a:extLst>
          </p:cNvPr>
          <p:cNvSpPr/>
          <p:nvPr/>
        </p:nvSpPr>
        <p:spPr>
          <a:xfrm>
            <a:off x="1064532" y="2204989"/>
            <a:ext cx="1355661" cy="70897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buffer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64Kx8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333D5C-92FD-4A7B-A428-3A5F3C5097DD}"/>
              </a:ext>
            </a:extLst>
          </p:cNvPr>
          <p:cNvSpPr txBox="1"/>
          <p:nvPr/>
        </p:nvSpPr>
        <p:spPr>
          <a:xfrm>
            <a:off x="1709304" y="5516228"/>
            <a:ext cx="704675" cy="369332"/>
          </a:xfrm>
          <a:prstGeom prst="rect">
            <a:avLst/>
          </a:prstGeom>
          <a:solidFill>
            <a:srgbClr val="92D050">
              <a:alpha val="9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AD78D9-63E4-4A12-97A2-BB0660FC09F7}"/>
              </a:ext>
            </a:extLst>
          </p:cNvPr>
          <p:cNvGrpSpPr/>
          <p:nvPr/>
        </p:nvGrpSpPr>
        <p:grpSpPr>
          <a:xfrm>
            <a:off x="3693224" y="2343686"/>
            <a:ext cx="427435" cy="1636912"/>
            <a:chOff x="2649140" y="1647825"/>
            <a:chExt cx="427435" cy="2305950"/>
          </a:xfrm>
          <a:solidFill>
            <a:srgbClr val="92D050">
              <a:alpha val="80000"/>
            </a:srgbClr>
          </a:solidFill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36F3999-7C08-46BC-BEE9-51CF36574998}"/>
                </a:ext>
              </a:extLst>
            </p:cNvPr>
            <p:cNvSpPr/>
            <p:nvPr/>
          </p:nvSpPr>
          <p:spPr>
            <a:xfrm>
              <a:off x="2655092" y="1647825"/>
              <a:ext cx="421483" cy="23059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D0C8FCB-E6E6-43F7-9CFC-F32ECFDC6AA2}"/>
                </a:ext>
              </a:extLst>
            </p:cNvPr>
            <p:cNvCxnSpPr/>
            <p:nvPr/>
          </p:nvCxnSpPr>
          <p:spPr>
            <a:xfrm flipH="1">
              <a:off x="2655092" y="1895475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33E9E52-757B-48CE-A01F-0666331C731D}"/>
                </a:ext>
              </a:extLst>
            </p:cNvPr>
            <p:cNvCxnSpPr/>
            <p:nvPr/>
          </p:nvCxnSpPr>
          <p:spPr>
            <a:xfrm flipH="1">
              <a:off x="2655092" y="2171700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2ECF165-9A0D-4BAD-B541-7954D451798C}"/>
                </a:ext>
              </a:extLst>
            </p:cNvPr>
            <p:cNvCxnSpPr/>
            <p:nvPr/>
          </p:nvCxnSpPr>
          <p:spPr>
            <a:xfrm flipH="1">
              <a:off x="2649140" y="2489141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5C1583C-21C3-41A0-A6D5-A8AC141648D6}"/>
                </a:ext>
              </a:extLst>
            </p:cNvPr>
            <p:cNvCxnSpPr/>
            <p:nvPr/>
          </p:nvCxnSpPr>
          <p:spPr>
            <a:xfrm flipH="1">
              <a:off x="2649140" y="3663832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529D9D2-BC5F-4721-9BBC-044EACD91FBC}"/>
                </a:ext>
              </a:extLst>
            </p:cNvPr>
            <p:cNvCxnSpPr/>
            <p:nvPr/>
          </p:nvCxnSpPr>
          <p:spPr>
            <a:xfrm flipH="1">
              <a:off x="2649140" y="3402110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08B1F39-BC8B-4770-AD59-3D8D3E9C1DB7}"/>
                </a:ext>
              </a:extLst>
            </p:cNvPr>
            <p:cNvCxnSpPr/>
            <p:nvPr/>
          </p:nvCxnSpPr>
          <p:spPr>
            <a:xfrm flipH="1">
              <a:off x="2649140" y="3129001"/>
              <a:ext cx="42148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A40ABE9-9C3A-4CCB-A4DE-E3E7A9851E70}"/>
                </a:ext>
              </a:extLst>
            </p:cNvPr>
            <p:cNvSpPr txBox="1"/>
            <p:nvPr/>
          </p:nvSpPr>
          <p:spPr>
            <a:xfrm rot="16200000">
              <a:off x="2669368" y="2673067"/>
              <a:ext cx="275165" cy="2539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…</a:t>
              </a:r>
              <a:endParaRPr lang="en-US" sz="105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27D4526-608A-4AFA-A64B-4A660B4BA778}"/>
              </a:ext>
            </a:extLst>
          </p:cNvPr>
          <p:cNvSpPr/>
          <p:nvPr/>
        </p:nvSpPr>
        <p:spPr>
          <a:xfrm>
            <a:off x="4211457" y="2308720"/>
            <a:ext cx="649778" cy="42090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start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069BF72-6C62-46DF-9EF1-2ECCEB08EEB1}"/>
              </a:ext>
            </a:extLst>
          </p:cNvPr>
          <p:cNvSpPr/>
          <p:nvPr/>
        </p:nvSpPr>
        <p:spPr>
          <a:xfrm>
            <a:off x="4966686" y="2317228"/>
            <a:ext cx="677613" cy="42090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report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8FD832A-F49B-4639-B4F4-D6F821D426C7}"/>
              </a:ext>
            </a:extLst>
          </p:cNvPr>
          <p:cNvSpPr txBox="1"/>
          <p:nvPr/>
        </p:nvSpPr>
        <p:spPr>
          <a:xfrm>
            <a:off x="2413979" y="5516355"/>
            <a:ext cx="70467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IBF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BFB64C4-995C-40CF-82D3-1F302F9AA62D}"/>
              </a:ext>
            </a:extLst>
          </p:cNvPr>
          <p:cNvSpPr/>
          <p:nvPr/>
        </p:nvSpPr>
        <p:spPr>
          <a:xfrm>
            <a:off x="4062374" y="1050891"/>
            <a:ext cx="231569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/>
              <a:t>IBF</a:t>
            </a:r>
            <a:r>
              <a:rPr lang="en-US"/>
              <a:t> = input buf. flush</a:t>
            </a:r>
          </a:p>
        </p:txBody>
      </p:sp>
      <p:sp>
        <p:nvSpPr>
          <p:cNvPr id="183" name="Arrow: Right 182">
            <a:extLst>
              <a:ext uri="{FF2B5EF4-FFF2-40B4-BE49-F238E27FC236}">
                <a16:creationId xmlns:a16="http://schemas.microsoft.com/office/drawing/2014/main" id="{697531F2-7C79-4C0F-B288-D75FB52C537B}"/>
              </a:ext>
            </a:extLst>
          </p:cNvPr>
          <p:cNvSpPr/>
          <p:nvPr/>
        </p:nvSpPr>
        <p:spPr>
          <a:xfrm>
            <a:off x="2583054" y="2382442"/>
            <a:ext cx="852555" cy="350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C6516A2-CE78-4B22-9AE2-AE99C1FFACEC}"/>
              </a:ext>
            </a:extLst>
          </p:cNvPr>
          <p:cNvSpPr/>
          <p:nvPr/>
        </p:nvSpPr>
        <p:spPr>
          <a:xfrm>
            <a:off x="6437576" y="1048422"/>
            <a:ext cx="25721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b="1"/>
              <a:t>OBF</a:t>
            </a:r>
            <a:r>
              <a:rPr lang="en-US"/>
              <a:t> = output buf. flush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B087CD2-4742-4F57-B66C-FEC5F54658BF}"/>
              </a:ext>
            </a:extLst>
          </p:cNvPr>
          <p:cNvSpPr txBox="1"/>
          <p:nvPr/>
        </p:nvSpPr>
        <p:spPr>
          <a:xfrm>
            <a:off x="7750060" y="2254351"/>
            <a:ext cx="871713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Output buffer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B259F12-5C7F-4BEB-9B89-B0C9215E3C16}"/>
              </a:ext>
            </a:extLst>
          </p:cNvPr>
          <p:cNvCxnSpPr>
            <a:cxnSpLocks/>
            <a:stCxn id="107" idx="2"/>
            <a:endCxn id="187" idx="0"/>
          </p:cNvCxnSpPr>
          <p:nvPr/>
        </p:nvCxnSpPr>
        <p:spPr>
          <a:xfrm flipH="1">
            <a:off x="8185917" y="1811556"/>
            <a:ext cx="1" cy="44279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C60BD624-EC02-40B2-B3F3-3EA9A770C7F8}"/>
              </a:ext>
            </a:extLst>
          </p:cNvPr>
          <p:cNvSpPr txBox="1"/>
          <p:nvPr/>
        </p:nvSpPr>
        <p:spPr>
          <a:xfrm>
            <a:off x="7753065" y="2254718"/>
            <a:ext cx="871713" cy="584775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Output buffer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FBA9582-ABAC-49EC-A223-7A149713BEED}"/>
              </a:ext>
            </a:extLst>
          </p:cNvPr>
          <p:cNvSpPr txBox="1"/>
          <p:nvPr/>
        </p:nvSpPr>
        <p:spPr>
          <a:xfrm>
            <a:off x="5601369" y="5523458"/>
            <a:ext cx="70467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OBF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892E481-DB18-4F2A-949F-39817ACD7C30}"/>
              </a:ext>
            </a:extLst>
          </p:cNvPr>
          <p:cNvSpPr txBox="1"/>
          <p:nvPr/>
        </p:nvSpPr>
        <p:spPr>
          <a:xfrm>
            <a:off x="4192019" y="5521930"/>
            <a:ext cx="704675" cy="369332"/>
          </a:xfrm>
          <a:prstGeom prst="rect">
            <a:avLst/>
          </a:prstGeom>
          <a:solidFill>
            <a:srgbClr val="92D050">
              <a:alpha val="9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DA031CA-A8F8-4D88-B489-44DC198B8B31}"/>
              </a:ext>
            </a:extLst>
          </p:cNvPr>
          <p:cNvSpPr txBox="1"/>
          <p:nvPr/>
        </p:nvSpPr>
        <p:spPr>
          <a:xfrm>
            <a:off x="4896694" y="5522057"/>
            <a:ext cx="70467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IBF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91DBAC2-CAD6-4FA0-B35F-AC7926C3607F}"/>
              </a:ext>
            </a:extLst>
          </p:cNvPr>
          <p:cNvSpPr txBox="1"/>
          <p:nvPr/>
        </p:nvSpPr>
        <p:spPr>
          <a:xfrm>
            <a:off x="3758116" y="5436093"/>
            <a:ext cx="4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6C9D598-B237-4D8E-84DF-4E29CA1D8B32}"/>
              </a:ext>
            </a:extLst>
          </p:cNvPr>
          <p:cNvSpPr txBox="1"/>
          <p:nvPr/>
        </p:nvSpPr>
        <p:spPr>
          <a:xfrm>
            <a:off x="6306044" y="5522240"/>
            <a:ext cx="7046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FIB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9DBE256-8222-42E1-8612-FF7037704AE7}"/>
              </a:ext>
            </a:extLst>
          </p:cNvPr>
          <p:cNvSpPr txBox="1"/>
          <p:nvPr/>
        </p:nvSpPr>
        <p:spPr>
          <a:xfrm>
            <a:off x="7007073" y="5523934"/>
            <a:ext cx="704675" cy="369332"/>
          </a:xfrm>
          <a:prstGeom prst="rect">
            <a:avLst/>
          </a:prstGeom>
          <a:solidFill>
            <a:srgbClr val="92D050">
              <a:alpha val="9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E169208-2FB2-47AE-8D24-54321F16CE1E}"/>
              </a:ext>
            </a:extLst>
          </p:cNvPr>
          <p:cNvSpPr txBox="1"/>
          <p:nvPr/>
        </p:nvSpPr>
        <p:spPr>
          <a:xfrm>
            <a:off x="7711748" y="5524061"/>
            <a:ext cx="70467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IBF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86B3247-0539-4B1A-9B87-408CC3E5534A}"/>
              </a:ext>
            </a:extLst>
          </p:cNvPr>
          <p:cNvSpPr txBox="1"/>
          <p:nvPr/>
        </p:nvSpPr>
        <p:spPr>
          <a:xfrm>
            <a:off x="8327461" y="5445627"/>
            <a:ext cx="4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205" name="Left Brace 204">
            <a:extLst>
              <a:ext uri="{FF2B5EF4-FFF2-40B4-BE49-F238E27FC236}">
                <a16:creationId xmlns:a16="http://schemas.microsoft.com/office/drawing/2014/main" id="{4AF50A6C-E520-4EF7-836A-425FAD550496}"/>
              </a:ext>
            </a:extLst>
          </p:cNvPr>
          <p:cNvSpPr/>
          <p:nvPr/>
        </p:nvSpPr>
        <p:spPr>
          <a:xfrm rot="5400000">
            <a:off x="2705891" y="4373649"/>
            <a:ext cx="122157" cy="2034735"/>
          </a:xfrm>
          <a:prstGeom prst="leftBrace">
            <a:avLst>
              <a:gd name="adj1" fmla="val 17249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452B58D-9893-4739-B276-A4B232621713}"/>
              </a:ext>
            </a:extLst>
          </p:cNvPr>
          <p:cNvSpPr txBox="1"/>
          <p:nvPr/>
        </p:nvSpPr>
        <p:spPr>
          <a:xfrm>
            <a:off x="1704888" y="4998733"/>
            <a:ext cx="203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x (#states/#SEs)</a:t>
            </a:r>
          </a:p>
        </p:txBody>
      </p:sp>
      <p:sp>
        <p:nvSpPr>
          <p:cNvPr id="207" name="Left Brace 206">
            <a:extLst>
              <a:ext uri="{FF2B5EF4-FFF2-40B4-BE49-F238E27FC236}">
                <a16:creationId xmlns:a16="http://schemas.microsoft.com/office/drawing/2014/main" id="{69B368CD-C5AC-4A74-AE91-8936EBCFE204}"/>
              </a:ext>
            </a:extLst>
          </p:cNvPr>
          <p:cNvSpPr/>
          <p:nvPr/>
        </p:nvSpPr>
        <p:spPr>
          <a:xfrm rot="5400000" flipH="1">
            <a:off x="3473687" y="3508408"/>
            <a:ext cx="341051" cy="5271875"/>
          </a:xfrm>
          <a:prstGeom prst="leftBrace">
            <a:avLst>
              <a:gd name="adj1" fmla="val 172490"/>
              <a:gd name="adj2" fmla="val 500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F6A07D9-C1FA-4D76-90B9-C1FC9D4E3761}"/>
              </a:ext>
            </a:extLst>
          </p:cNvPr>
          <p:cNvSpPr txBox="1"/>
          <p:nvPr/>
        </p:nvSpPr>
        <p:spPr>
          <a:xfrm>
            <a:off x="2551861" y="6269628"/>
            <a:ext cx="2117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x input_size/64K</a:t>
            </a: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CE0F5B33-13ED-4FAB-917A-464004CAF3BB}"/>
              </a:ext>
            </a:extLst>
          </p:cNvPr>
          <p:cNvSpPr/>
          <p:nvPr/>
        </p:nvSpPr>
        <p:spPr>
          <a:xfrm rot="10800000">
            <a:off x="6121860" y="1912358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27134579-6CBF-4E92-B91A-E6088C77D346}"/>
              </a:ext>
            </a:extLst>
          </p:cNvPr>
          <p:cNvSpPr/>
          <p:nvPr/>
        </p:nvSpPr>
        <p:spPr>
          <a:xfrm rot="10800000">
            <a:off x="6121094" y="2328011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34E272CA-4D39-430B-957A-F8DDB7BB39FC}"/>
              </a:ext>
            </a:extLst>
          </p:cNvPr>
          <p:cNvSpPr/>
          <p:nvPr/>
        </p:nvSpPr>
        <p:spPr>
          <a:xfrm rot="10800000">
            <a:off x="6120328" y="2746073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62EB9C1-B654-47D8-B36E-89FFE67381C4}"/>
              </a:ext>
            </a:extLst>
          </p:cNvPr>
          <p:cNvSpPr/>
          <p:nvPr/>
        </p:nvSpPr>
        <p:spPr>
          <a:xfrm rot="10800000">
            <a:off x="6119562" y="3155556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5EBBC436-F13F-4E1B-BD06-5A9B7E42DBB0}"/>
              </a:ext>
            </a:extLst>
          </p:cNvPr>
          <p:cNvSpPr/>
          <p:nvPr/>
        </p:nvSpPr>
        <p:spPr>
          <a:xfrm rot="10800000">
            <a:off x="6122624" y="3572291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CB3106EF-18AF-40ED-A1C8-3884BC1BD4EB}"/>
              </a:ext>
            </a:extLst>
          </p:cNvPr>
          <p:cNvSpPr/>
          <p:nvPr/>
        </p:nvSpPr>
        <p:spPr>
          <a:xfrm rot="10800000">
            <a:off x="6118796" y="3985044"/>
            <a:ext cx="100237" cy="75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4A893B73-CCC3-49E9-A59F-BAC7D945435D}"/>
              </a:ext>
            </a:extLst>
          </p:cNvPr>
          <p:cNvSpPr/>
          <p:nvPr/>
        </p:nvSpPr>
        <p:spPr>
          <a:xfrm rot="10800000">
            <a:off x="4480137" y="2313086"/>
            <a:ext cx="170109" cy="14807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D582D3C8-BBFB-476D-B488-37B0FC6D951E}"/>
              </a:ext>
            </a:extLst>
          </p:cNvPr>
          <p:cNvSpPr/>
          <p:nvPr/>
        </p:nvSpPr>
        <p:spPr>
          <a:xfrm rot="10800000">
            <a:off x="5220224" y="2313086"/>
            <a:ext cx="170109" cy="14807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1B3A080E-EE7B-40FE-9753-F658EE3E22A3}"/>
              </a:ext>
            </a:extLst>
          </p:cNvPr>
          <p:cNvSpPr/>
          <p:nvPr/>
        </p:nvSpPr>
        <p:spPr>
          <a:xfrm rot="10800000">
            <a:off x="5222966" y="2950880"/>
            <a:ext cx="170109" cy="14807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12" grpId="0" animBg="1"/>
      <p:bldP spid="113" grpId="0" animBg="1"/>
      <p:bldP spid="114" grpId="0" animBg="1"/>
      <p:bldP spid="166" grpId="0" animBg="1"/>
      <p:bldP spid="115" grpId="0" animBg="1"/>
      <p:bldP spid="116" grpId="0" animBg="1"/>
      <p:bldP spid="117" grpId="0" animBg="1"/>
      <p:bldP spid="167" grpId="0" animBg="1"/>
      <p:bldP spid="168" grpId="0" animBg="1"/>
      <p:bldP spid="181" grpId="0" animBg="1"/>
      <p:bldP spid="182" grpId="0" animBg="1"/>
      <p:bldP spid="183" grpId="0" animBg="1"/>
      <p:bldP spid="184" grpId="0" animBg="1"/>
      <p:bldP spid="192" grpId="0" animBg="1"/>
      <p:bldP spid="193" grpId="0" animBg="1"/>
      <p:bldP spid="194" grpId="0" animBg="1"/>
      <p:bldP spid="195" grpId="0" animBg="1"/>
      <p:bldP spid="196" grpId="0"/>
      <p:bldP spid="198" grpId="0" animBg="1"/>
      <p:bldP spid="199" grpId="0" animBg="1"/>
      <p:bldP spid="200" grpId="0" animBg="1"/>
      <p:bldP spid="204" grpId="0"/>
      <p:bldP spid="205" grpId="0" animBg="1"/>
      <p:bldP spid="206" grpId="0"/>
      <p:bldP spid="207" grpId="0" animBg="1"/>
      <p:bldP spid="2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Overlay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17489"/>
              </p:ext>
            </p:extLst>
          </p:nvPr>
        </p:nvGraphicFramePr>
        <p:xfrm>
          <a:off x="404610" y="1676400"/>
          <a:ext cx="1109520" cy="370840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SEs (K)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f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4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103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8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44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12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25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16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12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20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24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3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937EF1-7290-4A65-99D3-E52688819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82829"/>
              </p:ext>
            </p:extLst>
          </p:nvPr>
        </p:nvGraphicFramePr>
        <p:xfrm>
          <a:off x="5778917" y="1676399"/>
          <a:ext cx="720758" cy="3703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4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BED986-E61F-4545-BD7B-538526B65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26837"/>
              </p:ext>
            </p:extLst>
          </p:nvPr>
        </p:nvGraphicFramePr>
        <p:xfrm>
          <a:off x="3111114" y="1676400"/>
          <a:ext cx="2667803" cy="36957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0625003"/>
                    </a:ext>
                  </a:extLst>
                </a:gridCol>
              </a:tblGrid>
              <a:tr h="1371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Encoders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Max.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Report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cycles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Max. report rate (GHz)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16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100%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32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50%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48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33%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64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25%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80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20%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96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17%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604572-4AEF-4213-B438-715F2638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7089"/>
              </p:ext>
            </p:extLst>
          </p:nvPr>
        </p:nvGraphicFramePr>
        <p:xfrm>
          <a:off x="1514130" y="1676401"/>
          <a:ext cx="1596984" cy="37022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5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2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Fmax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(MHz)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Max.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B/W* for 25% a.s. (GB/s)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152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136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122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1091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121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119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112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3D9CE2-D1B9-4A06-9376-07C28D730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50770"/>
              </p:ext>
            </p:extLst>
          </p:nvPr>
        </p:nvGraphicFramePr>
        <p:xfrm>
          <a:off x="6499675" y="1679046"/>
          <a:ext cx="2174781" cy="3703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7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10380602"/>
                    </a:ext>
                  </a:extLst>
                </a:gridCol>
              </a:tblGrid>
              <a:tr h="1374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Through-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24K states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</a:rPr>
                        <a:t>(MB/s)</a:t>
                      </a:r>
                      <a:endParaRPr lang="en-US" sz="14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Through-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128K states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(MB/s)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09302"/>
              </p:ext>
            </p:extLst>
          </p:nvPr>
        </p:nvGraphicFramePr>
        <p:xfrm>
          <a:off x="3733800" y="3077120"/>
          <a:ext cx="1427737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5189726" y="3785860"/>
            <a:ext cx="601610" cy="1153267"/>
          </a:xfrm>
          <a:custGeom>
            <a:avLst/>
            <a:gdLst>
              <a:gd name="connsiteX0" fmla="*/ 0 w 800162"/>
              <a:gd name="connsiteY0" fmla="*/ 0 h 1386840"/>
              <a:gd name="connsiteX1" fmla="*/ 800100 w 800162"/>
              <a:gd name="connsiteY1" fmla="*/ 480060 h 1386840"/>
              <a:gd name="connsiteX2" fmla="*/ 45720 w 800162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62" h="1386840">
                <a:moveTo>
                  <a:pt x="0" y="0"/>
                </a:moveTo>
                <a:cubicBezTo>
                  <a:pt x="396240" y="124460"/>
                  <a:pt x="792480" y="248920"/>
                  <a:pt x="800100" y="480060"/>
                </a:cubicBezTo>
                <a:cubicBezTo>
                  <a:pt x="807720" y="711200"/>
                  <a:pt x="120650" y="1290320"/>
                  <a:pt x="45720" y="1386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07206" y="3812427"/>
            <a:ext cx="881492" cy="1403722"/>
          </a:xfrm>
          <a:custGeom>
            <a:avLst/>
            <a:gdLst>
              <a:gd name="connsiteX0" fmla="*/ 22860 w 1600213"/>
              <a:gd name="connsiteY0" fmla="*/ 0 h 1790700"/>
              <a:gd name="connsiteX1" fmla="*/ 1600200 w 1600213"/>
              <a:gd name="connsiteY1" fmla="*/ 556260 h 1790700"/>
              <a:gd name="connsiteX2" fmla="*/ 0 w 1600213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13" h="1790700">
                <a:moveTo>
                  <a:pt x="22860" y="0"/>
                </a:moveTo>
                <a:cubicBezTo>
                  <a:pt x="813435" y="128905"/>
                  <a:pt x="1604010" y="257810"/>
                  <a:pt x="1600200" y="556260"/>
                </a:cubicBezTo>
                <a:cubicBezTo>
                  <a:pt x="1596390" y="854710"/>
                  <a:pt x="0" y="1790700"/>
                  <a:pt x="0" y="17907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5567C9-B5A5-429A-A1D5-F764565C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7" y="2867077"/>
            <a:ext cx="3126009" cy="27642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18F3DF-CCB3-44C9-A27C-09C302B7798D}"/>
              </a:ext>
            </a:extLst>
          </p:cNvPr>
          <p:cNvSpPr txBox="1">
            <a:spLocks/>
          </p:cNvSpPr>
          <p:nvPr/>
        </p:nvSpPr>
        <p:spPr bwMode="auto">
          <a:xfrm>
            <a:off x="3356743" y="1397711"/>
            <a:ext cx="2824490" cy="115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Assume f = 9</a:t>
            </a:r>
          </a:p>
          <a:p>
            <a:pPr lvl="1">
              <a:spcBef>
                <a:spcPct val="0"/>
              </a:spcBef>
            </a:pPr>
            <a:r>
              <a:rPr lang="en-US" sz="1605" kern="0"/>
              <a:t>[n-4 to n+4]</a:t>
            </a:r>
          </a:p>
          <a:p>
            <a:pPr lvl="1">
              <a:spcBef>
                <a:spcPct val="0"/>
              </a:spcBef>
            </a:pPr>
            <a:endParaRPr lang="en-US" sz="1605" kern="0"/>
          </a:p>
          <a:p>
            <a:pPr>
              <a:spcBef>
                <a:spcPct val="0"/>
              </a:spcBef>
            </a:pPr>
            <a:r>
              <a:rPr lang="en-US" sz="1805" kern="0"/>
              <a:t>SE Mapping: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47713A-2BEA-49D7-97B8-A581350B13F7}"/>
              </a:ext>
            </a:extLst>
          </p:cNvPr>
          <p:cNvSpPr txBox="1">
            <a:spLocks/>
          </p:cNvSpPr>
          <p:nvPr/>
        </p:nvSpPr>
        <p:spPr bwMode="auto">
          <a:xfrm>
            <a:off x="6040618" y="1828800"/>
            <a:ext cx="2970449" cy="7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7! = 5040 possible mappings</a:t>
            </a:r>
          </a:p>
          <a:p>
            <a:endParaRPr lang="en-US" sz="1854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B79AEE-6755-4B21-9E71-191B0BBC707D}"/>
                  </a:ext>
                </a:extLst>
              </p:cNvPr>
              <p:cNvSpPr txBox="1"/>
              <p:nvPr/>
            </p:nvSpPr>
            <p:spPr>
              <a:xfrm>
                <a:off x="541287" y="1397711"/>
                <a:ext cx="2590800" cy="1290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Hardware fan-out </a:t>
                </a:r>
                <a:r>
                  <a:rPr lang="en-US" i="1"/>
                  <a:t>f</a:t>
                </a:r>
                <a:r>
                  <a:rPr lang="en-US"/>
                  <a:t> allows connection from SE n to SEs: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B79AEE-6755-4B21-9E71-191B0BBC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" y="1397711"/>
                <a:ext cx="2590800" cy="1290033"/>
              </a:xfrm>
              <a:prstGeom prst="rect">
                <a:avLst/>
              </a:prstGeom>
              <a:blipFill rotWithShape="0">
                <a:blip r:embed="rId3"/>
                <a:stretch>
                  <a:fillRect l="-941" t="-2358" r="-2353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622"/>
              </p:ext>
            </p:extLst>
          </p:nvPr>
        </p:nvGraphicFramePr>
        <p:xfrm>
          <a:off x="6405890" y="2682064"/>
          <a:ext cx="237077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valid mappings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24 (0.5%)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48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372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 rot="2340928">
            <a:off x="1754574" y="3562318"/>
            <a:ext cx="1308219" cy="22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/>
      <p:bldP spid="10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34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6152"/>
              </p:ext>
            </p:extLst>
          </p:nvPr>
        </p:nvGraphicFramePr>
        <p:xfrm>
          <a:off x="667607" y="1371600"/>
          <a:ext cx="6776911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1328808404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415229345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4271795573"/>
                    </a:ext>
                  </a:extLst>
                </a:gridCol>
              </a:tblGrid>
              <a:tr h="916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Benchmark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#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states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Minimum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Hardware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Fan-out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Achieved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Overlay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#R/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buffer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Through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(MB/s)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Brill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26668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ClamAV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49538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Levenshtein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2784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17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Hamming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11346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21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SPM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100500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EntityResolution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95136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62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RandomForest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75340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12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PowerEN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40513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29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Snort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38192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Fermi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73353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Protomata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2670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DotStar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96438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896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782B50-4930-42CD-A764-256C222BBE73}"/>
              </a:ext>
            </a:extLst>
          </p:cNvPr>
          <p:cNvSpPr txBox="1"/>
          <p:nvPr/>
        </p:nvSpPr>
        <p:spPr>
          <a:xfrm>
            <a:off x="1524000" y="6550223"/>
            <a:ext cx="70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* iNFAnt on Nvidia Titan Xp	** Nmcart, 4 threads on i5-4440@3.1 GHz</a:t>
            </a:r>
          </a:p>
        </p:txBody>
      </p:sp>
    </p:spTree>
    <p:extLst>
      <p:ext uri="{BB962C8B-B14F-4D97-AF65-F5344CB8AC3E}">
        <p14:creationId xmlns:p14="http://schemas.microsoft.com/office/powerpoint/2010/main" val="19779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35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94217"/>
              </p:ext>
            </p:extLst>
          </p:nvPr>
        </p:nvGraphicFramePr>
        <p:xfrm>
          <a:off x="667607" y="1371600"/>
          <a:ext cx="6776911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1328808404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415229345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4271795573"/>
                    </a:ext>
                  </a:extLst>
                </a:gridCol>
              </a:tblGrid>
              <a:tr h="916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Benchmark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#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states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Minimum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Hardware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Fan-out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Achieved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Overlay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#R/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buffer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Through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(MB/s)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Brill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26668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ClamAV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49538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Levenshtein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2784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17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Hamming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11346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21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SPM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100500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8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EntityResolution</a:t>
                      </a:r>
                      <a:endParaRPr lang="en-US" sz="1400" b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95136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62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+mj-lt"/>
                        </a:rPr>
                        <a:t>RandomForest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75340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12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+mj-lt"/>
                        </a:rPr>
                        <a:t>PowerEN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40513</a:t>
                      </a:r>
                      <a:endParaRPr lang="en-US" sz="14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29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Snort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38192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Fermi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73353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Protomata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2670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DotStar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96438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20K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896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68AE0-DE27-404A-8C32-AAC760AA2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97287"/>
              </p:ext>
            </p:extLst>
          </p:nvPr>
        </p:nvGraphicFramePr>
        <p:xfrm>
          <a:off x="3276600" y="1376680"/>
          <a:ext cx="5199063" cy="459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9818">
                  <a:extLst>
                    <a:ext uri="{9D8B030D-6E8A-4147-A177-3AD203B41FA5}">
                      <a16:colId xmlns:a16="http://schemas.microsoft.com/office/drawing/2014/main" val="163782951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1328808404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Through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(MB/s)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+mj-lt"/>
                        </a:rPr>
                        <a:t>Ave.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act.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states</a:t>
                      </a:r>
                      <a:endParaRPr lang="en-US" sz="1100" i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iNFAnt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(GPU) 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Hyperscan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(CPU) **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Speedup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968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</a:rPr>
                        <a:t>31</a:t>
                      </a:r>
                      <a:endParaRPr lang="en-US" sz="1400" i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</a:rPr>
                        <a:t>98</a:t>
                      </a:r>
                      <a:endParaRPr lang="en-US" sz="1400" i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15326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3854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i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 i="1" dirty="0">
                        <a:solidFill>
                          <a:srgbClr val="00B05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05889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</a:rPr>
                        <a:t>19</a:t>
                      </a:r>
                      <a:endParaRPr lang="en-US" sz="1400" i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05548"/>
                  </a:ext>
                </a:extLst>
              </a:tr>
              <a:tr h="229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+mj-lt"/>
                        </a:rPr>
                        <a:t>3</a:t>
                      </a:r>
                      <a:endParaRPr lang="en-US" sz="1400" i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4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782B50-4930-42CD-A764-256C222BBE73}"/>
              </a:ext>
            </a:extLst>
          </p:cNvPr>
          <p:cNvSpPr txBox="1"/>
          <p:nvPr/>
        </p:nvSpPr>
        <p:spPr>
          <a:xfrm>
            <a:off x="1524000" y="6550223"/>
            <a:ext cx="70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* iNFAnt on Nvidia Titan Xp	** Nmcart, 4 threads on i5-4440@3.1 GHz</a:t>
            </a:r>
          </a:p>
        </p:txBody>
      </p:sp>
    </p:spTree>
    <p:extLst>
      <p:ext uri="{BB962C8B-B14F-4D97-AF65-F5344CB8AC3E}">
        <p14:creationId xmlns:p14="http://schemas.microsoft.com/office/powerpoint/2010/main" val="16686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DE57-868C-4094-A16B-5D6CEDEA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Current/Future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04436-94D3-4E7F-BC36-DC31D3D2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05200" cy="4648200"/>
          </a:xfrm>
        </p:spPr>
        <p:txBody>
          <a:bodyPr/>
          <a:lstStyle/>
          <a:p>
            <a:endParaRPr lang="en-US" sz="2000"/>
          </a:p>
          <a:p>
            <a:r>
              <a:rPr lang="en-US" sz="2000"/>
              <a:t>Hide input buffer flush latency with output buffer flush</a:t>
            </a:r>
          </a:p>
          <a:p>
            <a:endParaRPr lang="en-US" sz="2000"/>
          </a:p>
          <a:p>
            <a:r>
              <a:rPr lang="en-US" sz="2000"/>
              <a:t>SAT-solver based mapping algorithm</a:t>
            </a:r>
          </a:p>
          <a:p>
            <a:endParaRPr lang="en-US" sz="2000"/>
          </a:p>
          <a:p>
            <a:r>
              <a:rPr lang="en-US" sz="2000"/>
              <a:t>Scale up to larger FPGAs and faster memory (DDR4/HBM2)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D2799-98F3-4415-8414-E018252D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26" y="1676400"/>
            <a:ext cx="60874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3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DE57-868C-4094-A16B-5D6CEDEA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Signal Processors (DSPs)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04436-94D3-4E7F-BC36-DC31D3D2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Statically scheduled VLIW</a:t>
            </a:r>
          </a:p>
          <a:p>
            <a:pPr lvl="1"/>
            <a:r>
              <a:rPr lang="en-US" sz="1800"/>
              <a:t>High IPC for innermost loop if body is a single basic block</a:t>
            </a:r>
          </a:p>
          <a:p>
            <a:pPr lvl="1"/>
            <a:endParaRPr lang="en-US" sz="1800"/>
          </a:p>
          <a:p>
            <a:r>
              <a:rPr lang="en-US" sz="2000"/>
              <a:t>Scratchpad+DMA</a:t>
            </a:r>
          </a:p>
          <a:p>
            <a:pPr lvl="1"/>
            <a:r>
              <a:rPr lang="en-US" sz="1800"/>
              <a:t>Instead of last-level cache</a:t>
            </a:r>
            <a:endParaRPr lang="en-US"/>
          </a:p>
          <a:p>
            <a:pPr lvl="1"/>
            <a:endParaRPr lang="en-US"/>
          </a:p>
          <a:p>
            <a:r>
              <a:rPr lang="en-US" sz="2000"/>
              <a:t>Examples:</a:t>
            </a:r>
          </a:p>
          <a:p>
            <a:pPr lvl="1"/>
            <a:r>
              <a:rPr lang="en-US" sz="1800"/>
              <a:t>Qualcomm Hexagon</a:t>
            </a:r>
          </a:p>
          <a:p>
            <a:pPr lvl="1"/>
            <a:r>
              <a:rPr lang="en-US" sz="1800"/>
              <a:t>Nvidia Programmable Vision Accelerator (PVA)</a:t>
            </a:r>
          </a:p>
          <a:p>
            <a:pPr lvl="1"/>
            <a:r>
              <a:rPr lang="en-US" sz="1800"/>
              <a:t>Google Pixel Visual Core</a:t>
            </a:r>
          </a:p>
          <a:p>
            <a:pPr lvl="1"/>
            <a:r>
              <a:rPr lang="en-US" sz="1800"/>
              <a:t>Texas Instruments C66x</a:t>
            </a:r>
          </a:p>
        </p:txBody>
      </p:sp>
    </p:spTree>
    <p:extLst>
      <p:ext uri="{BB962C8B-B14F-4D97-AF65-F5344CB8AC3E}">
        <p14:creationId xmlns:p14="http://schemas.microsoft.com/office/powerpoint/2010/main" val="944103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and Scratchpad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0F8A6D-3701-4369-9D1E-2DDF88870DF9}"/>
              </a:ext>
            </a:extLst>
          </p:cNvPr>
          <p:cNvSpPr/>
          <p:nvPr/>
        </p:nvSpPr>
        <p:spPr>
          <a:xfrm>
            <a:off x="3505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7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solidFill>
            <a:schemeClr val="tx1">
              <a:alpha val="35000"/>
            </a:schemeClr>
          </a:solidFill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and Scratchpad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1154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0F8A6D-3701-4369-9D1E-2DDF88870DF9}"/>
              </a:ext>
            </a:extLst>
          </p:cNvPr>
          <p:cNvSpPr/>
          <p:nvPr/>
        </p:nvSpPr>
        <p:spPr>
          <a:xfrm>
            <a:off x="3505200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339" y="1841639"/>
            <a:ext cx="844756" cy="52043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940" y="1841639"/>
            <a:ext cx="836823" cy="518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4019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(process)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092451" y="14019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(read)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2727513"/>
            <a:ext cx="1941339" cy="6723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3429000" y="2299446"/>
            <a:ext cx="76200" cy="436667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462137" y="2295328"/>
            <a:ext cx="1772626" cy="636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9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0855"/>
            <a:ext cx="8915400" cy="7921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288255"/>
            <a:ext cx="3733800" cy="3048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14563"/>
              </p:ext>
            </p:extLst>
          </p:nvPr>
        </p:nvGraphicFramePr>
        <p:xfrm>
          <a:off x="285008" y="1447800"/>
          <a:ext cx="8573984" cy="42155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25">
                  <a:extLst>
                    <a:ext uri="{9D8B030D-6E8A-4147-A177-3AD203B41FA5}">
                      <a16:colId xmlns:a16="http://schemas.microsoft.com/office/drawing/2014/main" val="3344819562"/>
                    </a:ext>
                  </a:extLst>
                </a:gridCol>
                <a:gridCol w="695359">
                  <a:extLst>
                    <a:ext uri="{9D8B030D-6E8A-4147-A177-3AD203B41FA5}">
                      <a16:colId xmlns:a16="http://schemas.microsoft.com/office/drawing/2014/main" val="1047901587"/>
                    </a:ext>
                  </a:extLst>
                </a:gridCol>
                <a:gridCol w="8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50">
                  <a:extLst>
                    <a:ext uri="{9D8B030D-6E8A-4147-A177-3AD203B41FA5}">
                      <a16:colId xmlns:a16="http://schemas.microsoft.com/office/drawing/2014/main" val="2682205733"/>
                    </a:ext>
                  </a:extLst>
                </a:gridCol>
                <a:gridCol w="75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Desktop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Processor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Year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Tech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Max.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Clock</a:t>
                      </a:r>
                      <a:endParaRPr lang="en-US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Speed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(GHz)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Integer</a:t>
                      </a:r>
                      <a:endParaRPr lang="en-US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IPC/core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Cores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Max.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DRAM</a:t>
                      </a:r>
                      <a:endParaRPr lang="en-US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aseline="0">
                          <a:latin typeface="+mn-lt"/>
                          <a:cs typeface="Arial" panose="020B0604020202020204" pitchFamily="34" charset="0"/>
                        </a:rPr>
                        <a:t>Bandwidth</a:t>
                      </a:r>
                    </a:p>
                    <a:p>
                      <a:pPr algn="ctr"/>
                      <a:r>
                        <a:rPr lang="en-US" sz="1400" baseline="0">
                          <a:latin typeface="+mn-lt"/>
                          <a:cs typeface="Arial" panose="020B0604020202020204" pitchFamily="34" charset="0"/>
                        </a:rPr>
                        <a:t>(GB/s)</a:t>
                      </a:r>
                      <a:endParaRPr lang="en-US"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SP Floating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Point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(Gflop/s)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L3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cache</a:t>
                      </a:r>
                    </a:p>
                    <a:p>
                      <a:pPr algn="ctr"/>
                      <a:r>
                        <a:rPr lang="en-US" sz="1400" baseline="0">
                          <a:latin typeface="+mn-lt"/>
                          <a:cs typeface="Arial" panose="020B0604020202020204" pitchFamily="34" charset="0"/>
                        </a:rPr>
                        <a:t>(MiB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Westmere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i7-620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3.33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Ivy Bridge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i7-3770K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3.90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Broadwell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i7-6700K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34.1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Kaby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Lake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i7-7700K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38.4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35840883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Ice Lake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i7-9700K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42.7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37831"/>
                  </a:ext>
                </a:extLst>
              </a:tr>
              <a:tr h="107488"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1" marR="7161" marT="71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1" marR="7161" marT="71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161" marR="7161" marT="71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1" marR="7161" marT="71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+mn-lt"/>
                      </a:endParaRPr>
                    </a:p>
                  </a:txBody>
                  <a:tcPr marL="68750" marR="68750" marT="34375" marB="34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+mn-lt"/>
                      </a:endParaRPr>
                    </a:p>
                  </a:txBody>
                  <a:tcPr marL="68750" marR="68750" marT="34375" marB="34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+mn-lt"/>
                      </a:endParaRPr>
                    </a:p>
                  </a:txBody>
                  <a:tcPr marL="68750" marR="68750" marT="34375" marB="34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1" marR="7161" marT="71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+mn-lt"/>
                      </a:endParaRPr>
                    </a:p>
                  </a:txBody>
                  <a:tcPr marL="68750" marR="68750" marT="34375" marB="34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579122"/>
                  </a:ext>
                </a:extLst>
              </a:tr>
              <a:tr h="278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Imp./year</a:t>
                      </a:r>
                    </a:p>
                  </a:txBody>
                  <a:tcPr marL="7161" marR="7161" marT="7161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00999"/>
                  </a:ext>
                </a:extLst>
              </a:tr>
              <a:tr h="278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Doubles every</a:t>
                      </a:r>
                    </a:p>
                  </a:txBody>
                  <a:tcPr marL="7161" marR="7161" marT="7161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years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 years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10 years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5 years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7 years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years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61" marR="7161" marT="7161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6 years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750" marR="68750" marT="34375" marB="34375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30597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7B6740-7340-444E-85C1-BDAAA5751081}"/>
              </a:ext>
            </a:extLst>
          </p:cNvPr>
          <p:cNvSpPr txBox="1"/>
          <p:nvPr/>
        </p:nvSpPr>
        <p:spPr>
          <a:xfrm>
            <a:off x="2612059" y="5022985"/>
            <a:ext cx="20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C8291-A961-464E-8BA5-8A4D4EE9684B}"/>
              </a:ext>
            </a:extLst>
          </p:cNvPr>
          <p:cNvSpPr/>
          <p:nvPr/>
        </p:nvSpPr>
        <p:spPr>
          <a:xfrm>
            <a:off x="2133600" y="6540845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cs typeface="Arial" panose="020B0604020202020204" pitchFamily="34" charset="0"/>
              </a:rPr>
              <a:t>* 1/nm</a:t>
            </a:r>
            <a:r>
              <a:rPr lang="en-US" sz="1400" baseline="30000">
                <a:cs typeface="Arial" panose="020B0604020202020204" pitchFamily="34" charset="0"/>
              </a:rPr>
              <a:t>2</a:t>
            </a:r>
            <a:endParaRPr lang="en-US" sz="1400" baseline="30000"/>
          </a:p>
        </p:txBody>
      </p:sp>
    </p:spTree>
    <p:extLst>
      <p:ext uri="{BB962C8B-B14F-4D97-AF65-F5344CB8AC3E}">
        <p14:creationId xmlns:p14="http://schemas.microsoft.com/office/powerpoint/2010/main" val="2035393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E610-46B9-43E9-9BF5-C66ECF82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and Scratchpad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9CE5-06B0-45E1-9FB9-D39344F03F00}"/>
              </a:ext>
            </a:extLst>
          </p:cNvPr>
          <p:cNvSpPr txBox="1"/>
          <p:nvPr/>
        </p:nvSpPr>
        <p:spPr>
          <a:xfrm>
            <a:off x="-152400" y="45036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processor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52AFB-558B-4FF0-926D-794D61A50BBB}"/>
              </a:ext>
            </a:extLst>
          </p:cNvPr>
          <p:cNvSpPr txBox="1"/>
          <p:nvPr/>
        </p:nvSpPr>
        <p:spPr>
          <a:xfrm>
            <a:off x="-228600" y="50588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DMA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B4DDC-50E2-439C-978A-463236204E69}"/>
              </a:ext>
            </a:extLst>
          </p:cNvPr>
          <p:cNvSpPr txBox="1"/>
          <p:nvPr/>
        </p:nvSpPr>
        <p:spPr>
          <a:xfrm>
            <a:off x="117712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3491-B072-498C-A1F3-AC4E7BDB22AD}"/>
              </a:ext>
            </a:extLst>
          </p:cNvPr>
          <p:cNvSpPr txBox="1"/>
          <p:nvPr/>
        </p:nvSpPr>
        <p:spPr>
          <a:xfrm>
            <a:off x="-637485" y="1428512"/>
            <a:ext cx="211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3ACC52-E950-4B80-9018-FEBF0C5EBEA7}"/>
              </a:ext>
            </a:extLst>
          </p:cNvPr>
          <p:cNvCxnSpPr>
            <a:cxnSpLocks/>
          </p:cNvCxnSpPr>
          <p:nvPr/>
        </p:nvCxnSpPr>
        <p:spPr>
          <a:xfrm>
            <a:off x="831278" y="1613178"/>
            <a:ext cx="79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502531-8A63-485A-91F5-021F3AB9DACB}"/>
              </a:ext>
            </a:extLst>
          </p:cNvPr>
          <p:cNvSpPr txBox="1"/>
          <p:nvPr/>
        </p:nvSpPr>
        <p:spPr>
          <a:xfrm>
            <a:off x="1177120" y="5191938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5B84E1-AD5D-47C1-A9CA-076CE08232E5}"/>
              </a:ext>
            </a:extLst>
          </p:cNvPr>
          <p:cNvGrpSpPr/>
          <p:nvPr/>
        </p:nvGrpSpPr>
        <p:grpSpPr>
          <a:xfrm>
            <a:off x="1984408" y="5167591"/>
            <a:ext cx="1131358" cy="430887"/>
            <a:chOff x="1984408" y="5167591"/>
            <a:chExt cx="1131358" cy="4308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FE7D3E-B801-40DF-85E4-CF7EADF97FBC}"/>
                </a:ext>
              </a:extLst>
            </p:cNvPr>
            <p:cNvSpPr/>
            <p:nvPr/>
          </p:nvSpPr>
          <p:spPr>
            <a:xfrm>
              <a:off x="2021670" y="5191937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49F28E-D7EE-4582-B438-8C8191DAF13B}"/>
                </a:ext>
              </a:extLst>
            </p:cNvPr>
            <p:cNvSpPr txBox="1"/>
            <p:nvPr/>
          </p:nvSpPr>
          <p:spPr>
            <a:xfrm>
              <a:off x="1984408" y="5167591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n-1 to DRAM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F90A3-0843-49FF-BF3F-51B8710B5CEB}"/>
              </a:ext>
            </a:extLst>
          </p:cNvPr>
          <p:cNvGrpSpPr/>
          <p:nvPr/>
        </p:nvGrpSpPr>
        <p:grpSpPr>
          <a:xfrm>
            <a:off x="2018619" y="4531836"/>
            <a:ext cx="1374651" cy="380995"/>
            <a:chOff x="2018619" y="4531836"/>
            <a:chExt cx="1374651" cy="3809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E3BB60-9AD1-4E6E-ACF3-25238D25D29A}"/>
                </a:ext>
              </a:extLst>
            </p:cNvPr>
            <p:cNvSpPr/>
            <p:nvPr/>
          </p:nvSpPr>
          <p:spPr>
            <a:xfrm>
              <a:off x="201861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C8F4DF-F388-4BEB-AE7B-C056C79551B3}"/>
                </a:ext>
              </a:extLst>
            </p:cNvPr>
            <p:cNvSpPr txBox="1"/>
            <p:nvPr/>
          </p:nvSpPr>
          <p:spPr>
            <a:xfrm>
              <a:off x="2087852" y="4553304"/>
              <a:ext cx="1236184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process tile 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590F0E-32F7-4341-9988-12ABFFE24FDD}"/>
              </a:ext>
            </a:extLst>
          </p:cNvPr>
          <p:cNvSpPr txBox="1"/>
          <p:nvPr/>
        </p:nvSpPr>
        <p:spPr>
          <a:xfrm>
            <a:off x="339585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CA84A-7AC5-4BD8-B4ED-D2E2AFBCD4B4}"/>
              </a:ext>
            </a:extLst>
          </p:cNvPr>
          <p:cNvSpPr txBox="1"/>
          <p:nvPr/>
        </p:nvSpPr>
        <p:spPr>
          <a:xfrm>
            <a:off x="-152400" y="181838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ping buffer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2B586C-EA46-4449-930F-576804D14B4D}"/>
              </a:ext>
            </a:extLst>
          </p:cNvPr>
          <p:cNvSpPr txBox="1"/>
          <p:nvPr/>
        </p:nvSpPr>
        <p:spPr>
          <a:xfrm>
            <a:off x="-133350" y="238181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pong buffer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E5698E-5306-4186-A1C2-D36F4B5889EA}"/>
              </a:ext>
            </a:extLst>
          </p:cNvPr>
          <p:cNvSpPr txBox="1"/>
          <p:nvPr/>
        </p:nvSpPr>
        <p:spPr>
          <a:xfrm>
            <a:off x="-95250" y="30281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ping buffer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A0830F-6755-4CBF-9689-364F7348518C}"/>
              </a:ext>
            </a:extLst>
          </p:cNvPr>
          <p:cNvSpPr txBox="1"/>
          <p:nvPr/>
        </p:nvSpPr>
        <p:spPr>
          <a:xfrm>
            <a:off x="-76200" y="3591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pong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F3448C-27F4-445F-9336-1010262C031D}"/>
              </a:ext>
            </a:extLst>
          </p:cNvPr>
          <p:cNvSpPr txBox="1"/>
          <p:nvPr/>
        </p:nvSpPr>
        <p:spPr>
          <a:xfrm>
            <a:off x="1155680" y="2460859"/>
            <a:ext cx="8744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01805-35D6-47ED-9742-D2478CE7C911}"/>
              </a:ext>
            </a:extLst>
          </p:cNvPr>
          <p:cNvSpPr txBox="1"/>
          <p:nvPr/>
        </p:nvSpPr>
        <p:spPr>
          <a:xfrm>
            <a:off x="1155681" y="3117347"/>
            <a:ext cx="874476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21EC7-A9D7-493B-B5AC-9E6DB9F5BFB4}"/>
              </a:ext>
            </a:extLst>
          </p:cNvPr>
          <p:cNvSpPr txBox="1"/>
          <p:nvPr/>
        </p:nvSpPr>
        <p:spPr>
          <a:xfrm>
            <a:off x="1155681" y="3671944"/>
            <a:ext cx="87447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1251B1-654C-486C-808E-C85163F6C32E}"/>
              </a:ext>
            </a:extLst>
          </p:cNvPr>
          <p:cNvGrpSpPr/>
          <p:nvPr/>
        </p:nvGrpSpPr>
        <p:grpSpPr>
          <a:xfrm>
            <a:off x="4023271" y="1911350"/>
            <a:ext cx="858268" cy="369125"/>
            <a:chOff x="4023271" y="1906049"/>
            <a:chExt cx="858268" cy="3701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7286EE-CD12-4049-917B-8EFA6E45B9F5}"/>
                </a:ext>
              </a:extLst>
            </p:cNvPr>
            <p:cNvSpPr/>
            <p:nvPr/>
          </p:nvSpPr>
          <p:spPr>
            <a:xfrm>
              <a:off x="4023271" y="1906049"/>
              <a:ext cx="845986" cy="37019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D0941C-DB75-48FE-A00A-ED339DF74F44}"/>
                </a:ext>
              </a:extLst>
            </p:cNvPr>
            <p:cNvSpPr txBox="1"/>
            <p:nvPr/>
          </p:nvSpPr>
          <p:spPr>
            <a:xfrm>
              <a:off x="4030406" y="1906622"/>
              <a:ext cx="85113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tile n+1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A3C4086-F93D-40EC-9152-C6A6D0EFE617}"/>
              </a:ext>
            </a:extLst>
          </p:cNvPr>
          <p:cNvSpPr txBox="1"/>
          <p:nvPr/>
        </p:nvSpPr>
        <p:spPr>
          <a:xfrm>
            <a:off x="6893645" y="2459503"/>
            <a:ext cx="20922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9E604D-7555-4FA2-9739-000FD55AE0B1}"/>
              </a:ext>
            </a:extLst>
          </p:cNvPr>
          <p:cNvSpPr txBox="1"/>
          <p:nvPr/>
        </p:nvSpPr>
        <p:spPr>
          <a:xfrm>
            <a:off x="4881539" y="3116387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B93CC-5F3B-4F97-B2CE-3B0975604D02}"/>
              </a:ext>
            </a:extLst>
          </p:cNvPr>
          <p:cNvGrpSpPr/>
          <p:nvPr/>
        </p:nvGrpSpPr>
        <p:grpSpPr>
          <a:xfrm>
            <a:off x="3025918" y="5166608"/>
            <a:ext cx="1066800" cy="430887"/>
            <a:chOff x="3025918" y="5166608"/>
            <a:chExt cx="1066800" cy="4308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105175-0CA5-4737-B6D6-EA27872FB8C3}"/>
                </a:ext>
              </a:extLst>
            </p:cNvPr>
            <p:cNvSpPr/>
            <p:nvPr/>
          </p:nvSpPr>
          <p:spPr>
            <a:xfrm>
              <a:off x="3074822" y="5192536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481FA-D607-4B75-9712-EDD9C09E281C}"/>
                </a:ext>
              </a:extLst>
            </p:cNvPr>
            <p:cNvSpPr txBox="1"/>
            <p:nvPr/>
          </p:nvSpPr>
          <p:spPr>
            <a:xfrm>
              <a:off x="3025918" y="5166608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n+1 from DRAM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56C75CF-EF67-4195-A981-D207FB3547E8}"/>
              </a:ext>
            </a:extLst>
          </p:cNvPr>
          <p:cNvSpPr txBox="1"/>
          <p:nvPr/>
        </p:nvSpPr>
        <p:spPr>
          <a:xfrm>
            <a:off x="404004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5FC35-2F02-419C-9131-40EC8531B915}"/>
              </a:ext>
            </a:extLst>
          </p:cNvPr>
          <p:cNvGrpSpPr/>
          <p:nvPr/>
        </p:nvGrpSpPr>
        <p:grpSpPr>
          <a:xfrm>
            <a:off x="4881539" y="4531836"/>
            <a:ext cx="1374651" cy="380995"/>
            <a:chOff x="4881539" y="4531836"/>
            <a:chExt cx="1374651" cy="38099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0644322-C797-4C11-BAC7-A8CF2CCD9872}"/>
                </a:ext>
              </a:extLst>
            </p:cNvPr>
            <p:cNvSpPr/>
            <p:nvPr/>
          </p:nvSpPr>
          <p:spPr>
            <a:xfrm>
              <a:off x="488153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50A26A-792D-40C6-A767-CDAACC641BE3}"/>
                </a:ext>
              </a:extLst>
            </p:cNvPr>
            <p:cNvSpPr txBox="1"/>
            <p:nvPr/>
          </p:nvSpPr>
          <p:spPr>
            <a:xfrm>
              <a:off x="4950772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n+1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4DF038F-D639-4220-9A7A-C7D459FFA47B}"/>
              </a:ext>
            </a:extLst>
          </p:cNvPr>
          <p:cNvSpPr txBox="1"/>
          <p:nvPr/>
        </p:nvSpPr>
        <p:spPr>
          <a:xfrm>
            <a:off x="625877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C46B66-4C2B-47E4-84FD-3213B12ECAE6}"/>
              </a:ext>
            </a:extLst>
          </p:cNvPr>
          <p:cNvSpPr txBox="1"/>
          <p:nvPr/>
        </p:nvSpPr>
        <p:spPr>
          <a:xfrm>
            <a:off x="6893645" y="4528570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315A9C-E382-42C5-BA65-2F5E241B5113}"/>
              </a:ext>
            </a:extLst>
          </p:cNvPr>
          <p:cNvGrpSpPr/>
          <p:nvPr/>
        </p:nvGrpSpPr>
        <p:grpSpPr>
          <a:xfrm>
            <a:off x="7735144" y="4527939"/>
            <a:ext cx="1374651" cy="380995"/>
            <a:chOff x="7735144" y="4527939"/>
            <a:chExt cx="1374651" cy="3809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34D75F6-28E5-48B4-909C-E9485F5339C0}"/>
                </a:ext>
              </a:extLst>
            </p:cNvPr>
            <p:cNvSpPr/>
            <p:nvPr/>
          </p:nvSpPr>
          <p:spPr>
            <a:xfrm>
              <a:off x="7735144" y="4527939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9801CF-DAC9-4BDC-B4FD-BD709AAB2F95}"/>
                </a:ext>
              </a:extLst>
            </p:cNvPr>
            <p:cNvSpPr txBox="1"/>
            <p:nvPr/>
          </p:nvSpPr>
          <p:spPr>
            <a:xfrm>
              <a:off x="7804377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9B081D9-8C60-4813-B4E3-1D5BE308CA05}"/>
              </a:ext>
            </a:extLst>
          </p:cNvPr>
          <p:cNvSpPr txBox="1"/>
          <p:nvPr/>
        </p:nvSpPr>
        <p:spPr>
          <a:xfrm>
            <a:off x="4036990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83BC1B-F412-4A45-9397-5726325C6448}"/>
              </a:ext>
            </a:extLst>
          </p:cNvPr>
          <p:cNvGrpSpPr/>
          <p:nvPr/>
        </p:nvGrpSpPr>
        <p:grpSpPr>
          <a:xfrm>
            <a:off x="4844278" y="5166608"/>
            <a:ext cx="1131358" cy="430887"/>
            <a:chOff x="4844278" y="5166608"/>
            <a:chExt cx="1131358" cy="43088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818151-5CF4-455E-B270-4ECB86FFE153}"/>
                </a:ext>
              </a:extLst>
            </p:cNvPr>
            <p:cNvSpPr/>
            <p:nvPr/>
          </p:nvSpPr>
          <p:spPr>
            <a:xfrm>
              <a:off x="4881540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3CC297-5663-450D-9A2C-66B0A85CB192}"/>
                </a:ext>
              </a:extLst>
            </p:cNvPr>
            <p:cNvSpPr txBox="1"/>
            <p:nvPr/>
          </p:nvSpPr>
          <p:spPr>
            <a:xfrm>
              <a:off x="4844278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 to DRAM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E57F10-3413-451A-85BD-36F5D37502B9}"/>
              </a:ext>
            </a:extLst>
          </p:cNvPr>
          <p:cNvGrpSpPr/>
          <p:nvPr/>
        </p:nvGrpSpPr>
        <p:grpSpPr>
          <a:xfrm>
            <a:off x="5885788" y="5165625"/>
            <a:ext cx="1066800" cy="430887"/>
            <a:chOff x="5885788" y="5165625"/>
            <a:chExt cx="1066800" cy="4308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B95F5E2-1C68-4654-9466-09A60719CE91}"/>
                </a:ext>
              </a:extLst>
            </p:cNvPr>
            <p:cNvSpPr/>
            <p:nvPr/>
          </p:nvSpPr>
          <p:spPr>
            <a:xfrm>
              <a:off x="5934692" y="5191553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B97455-602C-49F1-9366-EB0C7CF02385}"/>
                </a:ext>
              </a:extLst>
            </p:cNvPr>
            <p:cNvSpPr txBox="1"/>
            <p:nvPr/>
          </p:nvSpPr>
          <p:spPr>
            <a:xfrm>
              <a:off x="5885788" y="5165625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n+2 from DRAM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8313705-6B58-4E6A-AFC5-0F888623DBE9}"/>
              </a:ext>
            </a:extLst>
          </p:cNvPr>
          <p:cNvSpPr txBox="1"/>
          <p:nvPr/>
        </p:nvSpPr>
        <p:spPr>
          <a:xfrm>
            <a:off x="6900554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CCFB2F-A693-49B1-ADD2-BEE06A38B748}"/>
              </a:ext>
            </a:extLst>
          </p:cNvPr>
          <p:cNvGrpSpPr/>
          <p:nvPr/>
        </p:nvGrpSpPr>
        <p:grpSpPr>
          <a:xfrm>
            <a:off x="7707842" y="5166608"/>
            <a:ext cx="1131358" cy="430887"/>
            <a:chOff x="7707842" y="5166608"/>
            <a:chExt cx="1131358" cy="43088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599B70-EECC-4C28-8D82-CA0CBD4A5D63}"/>
                </a:ext>
              </a:extLst>
            </p:cNvPr>
            <p:cNvSpPr/>
            <p:nvPr/>
          </p:nvSpPr>
          <p:spPr>
            <a:xfrm>
              <a:off x="7745104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908F3E-EF29-4309-A3EF-9AE5A73CAC16}"/>
                </a:ext>
              </a:extLst>
            </p:cNvPr>
            <p:cNvSpPr txBox="1"/>
            <p:nvPr/>
          </p:nvSpPr>
          <p:spPr>
            <a:xfrm>
              <a:off x="7707842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n+1 to DRAM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084E56-C012-4B8D-9275-56E7554DE036}"/>
              </a:ext>
            </a:extLst>
          </p:cNvPr>
          <p:cNvSpPr/>
          <p:nvPr/>
        </p:nvSpPr>
        <p:spPr>
          <a:xfrm>
            <a:off x="8811704" y="5191781"/>
            <a:ext cx="311539" cy="380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8D5C97-159D-4B33-B219-1B7059ACB155}"/>
              </a:ext>
            </a:extLst>
          </p:cNvPr>
          <p:cNvSpPr txBox="1"/>
          <p:nvPr/>
        </p:nvSpPr>
        <p:spPr>
          <a:xfrm>
            <a:off x="6256190" y="3116802"/>
            <a:ext cx="273540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B402F2-ADCC-46A3-A777-232A2687980F}"/>
              </a:ext>
            </a:extLst>
          </p:cNvPr>
          <p:cNvSpPr txBox="1"/>
          <p:nvPr/>
        </p:nvSpPr>
        <p:spPr>
          <a:xfrm>
            <a:off x="7707842" y="3669683"/>
            <a:ext cx="128375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A27A59-6517-4576-8236-0D8CC279C367}"/>
              </a:ext>
            </a:extLst>
          </p:cNvPr>
          <p:cNvSpPr txBox="1"/>
          <p:nvPr/>
        </p:nvSpPr>
        <p:spPr>
          <a:xfrm>
            <a:off x="3071452" y="1910710"/>
            <a:ext cx="9589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0A715-9D5A-47C0-8258-BEBE038F697E}"/>
              </a:ext>
            </a:extLst>
          </p:cNvPr>
          <p:cNvSpPr txBox="1"/>
          <p:nvPr/>
        </p:nvSpPr>
        <p:spPr>
          <a:xfrm>
            <a:off x="2030158" y="3669211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05370A-F961-4232-B3E7-FEBC30B0B45C}"/>
              </a:ext>
            </a:extLst>
          </p:cNvPr>
          <p:cNvSpPr txBox="1"/>
          <p:nvPr/>
        </p:nvSpPr>
        <p:spPr>
          <a:xfrm>
            <a:off x="1157856" y="1910246"/>
            <a:ext cx="8607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68F5FF-C43B-42FB-9A17-AD39FA533053}"/>
              </a:ext>
            </a:extLst>
          </p:cNvPr>
          <p:cNvSpPr txBox="1"/>
          <p:nvPr/>
        </p:nvSpPr>
        <p:spPr>
          <a:xfrm>
            <a:off x="5948340" y="2459503"/>
            <a:ext cx="95221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9B1EB6-CC7C-432A-8EAE-EB4D9B6C5608}"/>
              </a:ext>
            </a:extLst>
          </p:cNvPr>
          <p:cNvSpPr txBox="1"/>
          <p:nvPr/>
        </p:nvSpPr>
        <p:spPr>
          <a:xfrm>
            <a:off x="1155680" y="2458134"/>
            <a:ext cx="224912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C2DD5A-E1A5-42D1-83B7-288FBA30316A}"/>
              </a:ext>
            </a:extLst>
          </p:cNvPr>
          <p:cNvSpPr txBox="1"/>
          <p:nvPr/>
        </p:nvSpPr>
        <p:spPr>
          <a:xfrm>
            <a:off x="1166782" y="3117455"/>
            <a:ext cx="190466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A343A5-81CF-427C-8923-544AD375A671}"/>
              </a:ext>
            </a:extLst>
          </p:cNvPr>
          <p:cNvSpPr/>
          <p:nvPr/>
        </p:nvSpPr>
        <p:spPr>
          <a:xfrm rot="1805844">
            <a:off x="2747347" y="2764246"/>
            <a:ext cx="730205" cy="91440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FCC7E76-9BC7-4CD9-8305-5EC7E1C17663}"/>
              </a:ext>
            </a:extLst>
          </p:cNvPr>
          <p:cNvSpPr/>
          <p:nvPr/>
        </p:nvSpPr>
        <p:spPr>
          <a:xfrm rot="12822766">
            <a:off x="2112598" y="3448322"/>
            <a:ext cx="843262" cy="164711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8724E2-FA46-4876-80DE-ADBE1B4CCB19}"/>
              </a:ext>
            </a:extLst>
          </p:cNvPr>
          <p:cNvCxnSpPr>
            <a:cxnSpLocks/>
          </p:cNvCxnSpPr>
          <p:nvPr/>
        </p:nvCxnSpPr>
        <p:spPr>
          <a:xfrm flipV="1">
            <a:off x="2869438" y="2847639"/>
            <a:ext cx="0" cy="1676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BA02C16-534E-4FB0-A97F-DD4451F52B84}"/>
              </a:ext>
            </a:extLst>
          </p:cNvPr>
          <p:cNvSpPr txBox="1"/>
          <p:nvPr/>
        </p:nvSpPr>
        <p:spPr>
          <a:xfrm>
            <a:off x="1151150" y="1909652"/>
            <a:ext cx="192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BBBE7C-C06C-485E-AEC1-1650D4AFD592}"/>
              </a:ext>
            </a:extLst>
          </p:cNvPr>
          <p:cNvCxnSpPr/>
          <p:nvPr/>
        </p:nvCxnSpPr>
        <p:spPr>
          <a:xfrm>
            <a:off x="1828800" y="4908934"/>
            <a:ext cx="381000" cy="256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2F21DDF-F38A-4FE7-828A-369A821B1E51}"/>
              </a:ext>
            </a:extLst>
          </p:cNvPr>
          <p:cNvSpPr txBox="1"/>
          <p:nvPr/>
        </p:nvSpPr>
        <p:spPr>
          <a:xfrm>
            <a:off x="1151151" y="2457307"/>
            <a:ext cx="287212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A55B3E-7054-46A8-946D-0B3F856B8360}"/>
              </a:ext>
            </a:extLst>
          </p:cNvPr>
          <p:cNvSpPr txBox="1"/>
          <p:nvPr/>
        </p:nvSpPr>
        <p:spPr>
          <a:xfrm>
            <a:off x="1157855" y="3118150"/>
            <a:ext cx="3717805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9C99F1-865C-4D62-8159-05F13C08527D}"/>
              </a:ext>
            </a:extLst>
          </p:cNvPr>
          <p:cNvSpPr txBox="1"/>
          <p:nvPr/>
        </p:nvSpPr>
        <p:spPr>
          <a:xfrm>
            <a:off x="1160628" y="2460799"/>
            <a:ext cx="372091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D5AEA19-C93A-4D20-B856-3222D5D5956E}"/>
              </a:ext>
            </a:extLst>
          </p:cNvPr>
          <p:cNvCxnSpPr>
            <a:cxnSpLocks/>
          </p:cNvCxnSpPr>
          <p:nvPr/>
        </p:nvCxnSpPr>
        <p:spPr>
          <a:xfrm flipV="1">
            <a:off x="3505200" y="2295432"/>
            <a:ext cx="0" cy="28962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C4BD8A7-7312-4A31-9982-6227E7A5D4C7}"/>
              </a:ext>
            </a:extLst>
          </p:cNvPr>
          <p:cNvSpPr/>
          <p:nvPr/>
        </p:nvSpPr>
        <p:spPr>
          <a:xfrm rot="12822766">
            <a:off x="5247325" y="4133380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E3D03-6D5A-48ED-9DA3-C297922C4FD2}"/>
              </a:ext>
            </a:extLst>
          </p:cNvPr>
          <p:cNvSpPr txBox="1"/>
          <p:nvPr/>
        </p:nvSpPr>
        <p:spPr>
          <a:xfrm>
            <a:off x="3399994" y="3670683"/>
            <a:ext cx="146926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5DD1E-FB02-44DF-9B27-C11AC1D6E4CF}"/>
              </a:ext>
            </a:extLst>
          </p:cNvPr>
          <p:cNvSpPr txBox="1"/>
          <p:nvPr/>
        </p:nvSpPr>
        <p:spPr>
          <a:xfrm>
            <a:off x="3404809" y="3669211"/>
            <a:ext cx="430303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16FCD5-D281-4B2F-9342-FDCFD31DF902}"/>
              </a:ext>
            </a:extLst>
          </p:cNvPr>
          <p:cNvSpPr txBox="1"/>
          <p:nvPr/>
        </p:nvSpPr>
        <p:spPr>
          <a:xfrm>
            <a:off x="4023270" y="1912011"/>
            <a:ext cx="496265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3A118B-9069-4DE3-8F1E-824B1038E983}"/>
              </a:ext>
            </a:extLst>
          </p:cNvPr>
          <p:cNvSpPr txBox="1"/>
          <p:nvPr/>
        </p:nvSpPr>
        <p:spPr>
          <a:xfrm>
            <a:off x="1150074" y="2457634"/>
            <a:ext cx="479048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8461383" y="2887660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150037-E7FA-45D6-AC90-DA3BF1FC7BED}"/>
              </a:ext>
            </a:extLst>
          </p:cNvPr>
          <p:cNvCxnSpPr>
            <a:cxnSpLocks/>
          </p:cNvCxnSpPr>
          <p:nvPr/>
        </p:nvCxnSpPr>
        <p:spPr>
          <a:xfrm flipV="1">
            <a:off x="5715000" y="2249499"/>
            <a:ext cx="0" cy="2278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E0DE6F2-C6B5-4B52-AB14-5A681B7581FD}"/>
              </a:ext>
            </a:extLst>
          </p:cNvPr>
          <p:cNvSpPr/>
          <p:nvPr/>
        </p:nvSpPr>
        <p:spPr>
          <a:xfrm rot="12822766">
            <a:off x="5880025" y="2983404"/>
            <a:ext cx="1177503" cy="202578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5636DC0-36F8-44E5-BC95-BB9306BA75CB}"/>
              </a:ext>
            </a:extLst>
          </p:cNvPr>
          <p:cNvSpPr/>
          <p:nvPr/>
        </p:nvSpPr>
        <p:spPr>
          <a:xfrm rot="12822766">
            <a:off x="7984837" y="4134649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A3E888F-152E-4B50-B452-2AA15834AFA3}"/>
              </a:ext>
            </a:extLst>
          </p:cNvPr>
          <p:cNvCxnSpPr>
            <a:cxnSpLocks/>
          </p:cNvCxnSpPr>
          <p:nvPr/>
        </p:nvCxnSpPr>
        <p:spPr>
          <a:xfrm flipV="1">
            <a:off x="8403509" y="2826966"/>
            <a:ext cx="0" cy="1696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5692623" y="2361024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62" grpId="0" animBg="1"/>
      <p:bldP spid="64" grpId="0" animBg="1"/>
      <p:bldP spid="66" grpId="0" animBg="1"/>
      <p:bldP spid="70" grpId="0" animBg="1"/>
      <p:bldP spid="75" grpId="0" animBg="1"/>
      <p:bldP spid="77" grpId="0" animBg="1"/>
      <p:bldP spid="81" grpId="0" animBg="1"/>
      <p:bldP spid="82" grpId="0" animBg="1"/>
      <p:bldP spid="56" grpId="0" animBg="1"/>
      <p:bldP spid="68" grpId="0" animBg="1"/>
      <p:bldP spid="83" grpId="0" animBg="1"/>
      <p:bldP spid="84" grpId="0" animBg="1"/>
      <p:bldP spid="85" grpId="0" animBg="1"/>
      <p:bldP spid="7" grpId="0" animBg="1"/>
      <p:bldP spid="7" grpId="1" animBg="1"/>
      <p:bldP spid="86" grpId="0" animBg="1"/>
      <p:bldP spid="86" grpId="1" animBg="1"/>
      <p:bldP spid="89" grpId="0" animBg="1"/>
      <p:bldP spid="92" grpId="0" animBg="1"/>
      <p:bldP spid="93" grpId="0" animBg="1"/>
      <p:bldP spid="91" grpId="0" animBg="1"/>
      <p:bldP spid="94" grpId="0" animBg="1"/>
      <p:bldP spid="94" grpId="1" animBg="1"/>
      <p:bldP spid="95" grpId="0" animBg="1"/>
      <p:bldP spid="46" grpId="0" animBg="1"/>
      <p:bldP spid="96" grpId="0" animBg="1"/>
      <p:bldP spid="99" grpId="0" animBg="1"/>
      <p:bldP spid="98" grpId="0" animBg="1"/>
      <p:bldP spid="100" grpId="0" animBg="1"/>
      <p:bldP spid="100" grpId="1" animBg="1"/>
      <p:bldP spid="103" grpId="0" animBg="1"/>
      <p:bldP spid="103" grpId="1" animBg="1"/>
      <p:bldP spid="87" grpId="0" animBg="1"/>
      <p:bldP spid="8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8210-41C9-41A0-BEBE-6463A132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84832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8ABD0-0A47-41C3-87BF-BCD45FB345FC}"/>
              </a:ext>
            </a:extLst>
          </p:cNvPr>
          <p:cNvGrpSpPr/>
          <p:nvPr/>
        </p:nvGrpSpPr>
        <p:grpSpPr>
          <a:xfrm>
            <a:off x="2133600" y="1981200"/>
            <a:ext cx="2362200" cy="1371600"/>
            <a:chOff x="2133600" y="1981200"/>
            <a:chExt cx="2362200" cy="13716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DF4B5A-33DE-435D-9357-B437037C47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1981200"/>
              <a:ext cx="236220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436A87-722E-4651-A7C7-93778433A610}"/>
                </a:ext>
              </a:extLst>
            </p:cNvPr>
            <p:cNvSpPr txBox="1"/>
            <p:nvPr/>
          </p:nvSpPr>
          <p:spPr>
            <a:xfrm>
              <a:off x="2895600" y="224579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1.92X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412920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593A691-4FFE-43A5-9461-9EE17965866C}"/>
              </a:ext>
            </a:extLst>
          </p:cNvPr>
          <p:cNvGrpSpPr/>
          <p:nvPr/>
        </p:nvGrpSpPr>
        <p:grpSpPr>
          <a:xfrm>
            <a:off x="4876800" y="3053118"/>
            <a:ext cx="2438400" cy="751764"/>
            <a:chOff x="4419600" y="1915236"/>
            <a:chExt cx="2438400" cy="75176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C843BE-FA4C-4355-BF6F-31C12EA4C358}"/>
                </a:ext>
              </a:extLst>
            </p:cNvPr>
            <p:cNvCxnSpPr/>
            <p:nvPr/>
          </p:nvCxnSpPr>
          <p:spPr>
            <a:xfrm flipH="1">
              <a:off x="4419600" y="2133600"/>
              <a:ext cx="2438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7FA017D9-14C9-4A47-8DBA-AAB71FF22783}"/>
                </a:ext>
              </a:extLst>
            </p:cNvPr>
            <p:cNvSpPr txBox="1"/>
            <p:nvPr/>
          </p:nvSpPr>
          <p:spPr>
            <a:xfrm>
              <a:off x="5105400" y="1915236"/>
              <a:ext cx="914400" cy="304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/>
                <a:t>1.58X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5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1743-90E4-4AE7-835A-C11AD02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AED5D-989C-44A5-A369-14AE690D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58164"/>
          </a:xfrm>
        </p:spPr>
        <p:txBody>
          <a:bodyPr/>
          <a:lstStyle/>
          <a:p>
            <a:r>
              <a:rPr lang="en-US"/>
              <a:t>“Front-end” vision routines for pixel-by-pixel ops, such as:</a:t>
            </a:r>
          </a:p>
          <a:p>
            <a:pPr lvl="1"/>
            <a:r>
              <a:rPr lang="en-US" sz="1400"/>
              <a:t>Statistical</a:t>
            </a:r>
          </a:p>
          <a:p>
            <a:pPr lvl="1"/>
            <a:r>
              <a:rPr lang="en-US" sz="1400"/>
              <a:t>Filtering</a:t>
            </a:r>
          </a:p>
          <a:p>
            <a:pPr lvl="1"/>
            <a:r>
              <a:rPr lang="en-US" sz="1400"/>
              <a:t>Colorspace conversion</a:t>
            </a:r>
          </a:p>
          <a:p>
            <a:pPr lvl="1"/>
            <a:r>
              <a:rPr lang="en-US" sz="1400"/>
              <a:t>Partial derivative, corner score, optical flow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ABBDB-6007-478B-B421-95C4EA494904}"/>
              </a:ext>
            </a:extLst>
          </p:cNvPr>
          <p:cNvSpPr/>
          <p:nvPr/>
        </p:nvSpPr>
        <p:spPr>
          <a:xfrm>
            <a:off x="740833" y="3276600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AB5C65-2AE7-4DE0-8A85-516ED84E4FB9}"/>
              </a:ext>
            </a:extLst>
          </p:cNvPr>
          <p:cNvSpPr/>
          <p:nvPr/>
        </p:nvSpPr>
        <p:spPr>
          <a:xfrm>
            <a:off x="5029200" y="3276600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58080-7306-4BA5-9DA1-FCF281D0EEF6}"/>
              </a:ext>
            </a:extLst>
          </p:cNvPr>
          <p:cNvCxnSpPr>
            <a:cxnSpLocks/>
          </p:cNvCxnSpPr>
          <p:nvPr/>
        </p:nvCxnSpPr>
        <p:spPr>
          <a:xfrm>
            <a:off x="262467" y="3843866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2DB4467-587A-4939-A113-C3A168529951}"/>
              </a:ext>
            </a:extLst>
          </p:cNvPr>
          <p:cNvSpPr/>
          <p:nvPr/>
        </p:nvSpPr>
        <p:spPr>
          <a:xfrm>
            <a:off x="2853267" y="4758266"/>
            <a:ext cx="3674534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D00C8B7-4580-429E-BDE2-6FA4EA611D6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H="1">
            <a:off x="2853267" y="3843867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81B41E3-3A37-4D1A-AF9E-E689D1FEF049}"/>
              </a:ext>
            </a:extLst>
          </p:cNvPr>
          <p:cNvCxnSpPr>
            <a:stCxn id="9" idx="6"/>
            <a:endCxn id="7" idx="2"/>
          </p:cNvCxnSpPr>
          <p:nvPr/>
        </p:nvCxnSpPr>
        <p:spPr>
          <a:xfrm flipH="1" flipV="1">
            <a:off x="5029200" y="3843867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5D5724-0387-408B-B8D7-B82260069709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8420100" y="3843867"/>
            <a:ext cx="4371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OpenVX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33800"/>
            <a:ext cx="3674534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334176"/>
            <a:ext cx="150227" cy="35059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4143876"/>
            <a:ext cx="567397" cy="11111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238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scratchpad buffers:  2, size = scratchpad/4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FF6981-DBD2-46E8-9DE9-C0199500B874}"/>
              </a:ext>
            </a:extLst>
          </p:cNvPr>
          <p:cNvSpPr txBox="1"/>
          <p:nvPr/>
        </p:nvSpPr>
        <p:spPr>
          <a:xfrm>
            <a:off x="2289523" y="4808638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max(C+D,X)</a:t>
            </a:r>
          </a:p>
        </p:txBody>
      </p:sp>
    </p:spTree>
    <p:extLst>
      <p:ext uri="{BB962C8B-B14F-4D97-AF65-F5344CB8AC3E}">
        <p14:creationId xmlns:p14="http://schemas.microsoft.com/office/powerpoint/2010/main" val="3046531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OpenVX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33800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057177"/>
            <a:ext cx="150227" cy="62759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3866877"/>
            <a:ext cx="567397" cy="3881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600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scratchpad buffers:  3, size = scratchpad/6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C4D13F-9EDA-45C0-A444-AB2A0E482950}"/>
              </a:ext>
            </a:extLst>
          </p:cNvPr>
          <p:cNvSpPr txBox="1"/>
          <p:nvPr/>
        </p:nvSpPr>
        <p:spPr>
          <a:xfrm>
            <a:off x="304800" y="4643113"/>
            <a:ext cx="2824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max(A+D,X+Y+</a:t>
            </a:r>
            <a:r>
              <a:rPr lang="en-US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502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4620-9391-4240-AB50-CDA2EC72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B76AF5-81F4-413F-BDA8-B1D84E1053C7}"/>
                  </a:ext>
                </a:extLst>
              </p:cNvPr>
              <p:cNvSpPr/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B76AF5-81F4-413F-BDA8-B1D84E105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9C361-2F8C-45D7-9945-6ECC63CBFC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71600"/>
            <a:ext cx="5334000" cy="4694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89D1A1-196F-407B-BA12-894AEDD9096B}"/>
              </a:ext>
            </a:extLst>
          </p:cNvPr>
          <p:cNvSpPr/>
          <p:nvPr/>
        </p:nvSpPr>
        <p:spPr>
          <a:xfrm>
            <a:off x="6553200" y="3429000"/>
            <a:ext cx="16690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203,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877,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4140,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baseline="-25000"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21147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10</a:t>
            </a:r>
            <a:r>
              <a:rPr lang="en-US">
                <a:cs typeface="Arial" panose="020B0604020202020204" pitchFamily="34" charset="0"/>
              </a:rPr>
              <a:t> = 115975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11</a:t>
            </a:r>
            <a:r>
              <a:rPr lang="en-US">
                <a:cs typeface="Arial" panose="020B0604020202020204" pitchFamily="34" charset="0"/>
              </a:rPr>
              <a:t> = 678570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12</a:t>
            </a:r>
            <a:r>
              <a:rPr lang="en-US">
                <a:cs typeface="Arial" panose="020B0604020202020204" pitchFamily="34" charset="0"/>
              </a:rPr>
              <a:t> = 4213597</a:t>
            </a:r>
          </a:p>
        </p:txBody>
      </p:sp>
    </p:spTree>
    <p:extLst>
      <p:ext uri="{BB962C8B-B14F-4D97-AF65-F5344CB8AC3E}">
        <p14:creationId xmlns:p14="http://schemas.microsoft.com/office/powerpoint/2010/main" val="1451439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Problem:</a:t>
            </a:r>
          </a:p>
          <a:p>
            <a:pPr lvl="1"/>
            <a:r>
              <a:rPr lang="en-US" sz="2000"/>
              <a:t>Group size determines:</a:t>
            </a:r>
          </a:p>
          <a:p>
            <a:pPr lvl="2"/>
            <a:r>
              <a:rPr lang="en-US" sz="1600"/>
              <a:t>Number of DMA transactions</a:t>
            </a:r>
          </a:p>
          <a:p>
            <a:pPr lvl="2"/>
            <a:r>
              <a:rPr lang="en-US" sz="1600"/>
              <a:t>Tile size</a:t>
            </a:r>
          </a:p>
          <a:p>
            <a:pPr lvl="2"/>
            <a:endParaRPr lang="en-US" sz="1600"/>
          </a:p>
          <a:p>
            <a:pPr lvl="1"/>
            <a:r>
              <a:rPr lang="en-US" sz="2000"/>
              <a:t>Tile size determines:</a:t>
            </a:r>
          </a:p>
          <a:p>
            <a:pPr lvl="2"/>
            <a:r>
              <a:rPr lang="en-US" sz="1600"/>
              <a:t>DMA bandwidth</a:t>
            </a:r>
          </a:p>
          <a:p>
            <a:pPr lvl="2"/>
            <a:r>
              <a:rPr lang="en-US" sz="1600"/>
              <a:t>Compute throughput</a:t>
            </a:r>
          </a:p>
          <a:p>
            <a:pPr lvl="2"/>
            <a:endParaRPr lang="en-US" sz="1600"/>
          </a:p>
          <a:p>
            <a:r>
              <a:rPr lang="en-US" sz="2200"/>
              <a:t>Approach:</a:t>
            </a:r>
          </a:p>
          <a:p>
            <a:pPr marL="457200" lvl="1" indent="0">
              <a:buNone/>
            </a:pPr>
            <a:r>
              <a:rPr lang="en-US" sz="1800"/>
              <a:t>Train memory performance model and compute model to optimize grouping and tile size together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46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81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01AC-8A68-416C-8678-3933FCA2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Memory Performance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F200-EF22-4197-86EC-57907A64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Characterize:</a:t>
            </a:r>
          </a:p>
          <a:p>
            <a:pPr lvl="1"/>
            <a:r>
              <a:rPr lang="en-US"/>
              <a:t>43 kernels, 25 tile sizes, all possible pixel depths (per kernel)</a:t>
            </a:r>
          </a:p>
          <a:p>
            <a:pPr lvl="1"/>
            <a:r>
              <a:rPr lang="en-US"/>
              <a:t>2819 total tests</a:t>
            </a:r>
          </a:p>
          <a:p>
            <a:pPr lvl="1"/>
            <a:endParaRPr lang="en-US"/>
          </a:p>
          <a:p>
            <a:r>
              <a:rPr lang="en-US"/>
              <a:t>Features: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input tile width, height in pixels (</a:t>
            </a:r>
            <a:r>
              <a:rPr lang="en-US" b="1"/>
              <a:t>TIW, TIH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output tile width, height in pixels (</a:t>
            </a:r>
            <a:r>
              <a:rPr lang="en-US" b="1"/>
              <a:t>TOW</a:t>
            </a:r>
            <a:r>
              <a:rPr lang="en-US"/>
              <a:t>,</a:t>
            </a:r>
            <a:r>
              <a:rPr lang="en-US" b="1"/>
              <a:t> TOH)</a:t>
            </a: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width (tile width x pixel size x number of inputs) (</a:t>
            </a:r>
            <a:r>
              <a:rPr lang="en-US" b="1"/>
              <a:t>TTIW, TTOW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size, TTIW*TIH (</a:t>
            </a:r>
            <a:r>
              <a:rPr lang="en-US" b="1"/>
              <a:t>TIS, TOS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number of inputs, outputs (</a:t>
            </a:r>
            <a:r>
              <a:rPr lang="en-US" b="1"/>
              <a:t>NI, NO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pixel depth (</a:t>
            </a:r>
            <a:r>
              <a:rPr lang="en-US" b="1"/>
              <a:t>PD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stencil neighborhood width, height (</a:t>
            </a:r>
            <a:r>
              <a:rPr lang="en-US" b="1"/>
              <a:t>SNW, SNH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400050"/>
            <a:r>
              <a:rPr lang="en-US"/>
              <a:t>Best accuracy: </a:t>
            </a:r>
            <a:r>
              <a:rPr lang="en-US" b="1"/>
              <a:t>TTIW, TIH, TTOW, TOH</a:t>
            </a:r>
          </a:p>
          <a:p>
            <a:pPr marL="40005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841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436562D8-B434-43B1-9C35-9568A2E83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DMA:  </a:t>
                </a:r>
                <a:r>
                  <a:rPr lang="en-US" sz="2000" b="1"/>
                  <a:t>linear interpolant model of DMA b/w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/>
                  <a:t>Find nearest 5 observations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weights</a:t>
                </a: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𝑑𝑖𝑠𝑡𝑎𝑛𝑐𝑒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weighted average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training error = 32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testing error = 248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Range = 189 MB/s to 4.33 GB/s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Compute:  </a:t>
                </a:r>
                <a:r>
                  <a:rPr lang="en-US" sz="2000" b="1"/>
                  <a:t>lookup nearest tile WxH prod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6562D8-B434-43B1-9C35-9568A2E83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  <a:blipFill rotWithShape="0">
                <a:blip r:embed="rId2"/>
                <a:stretch>
                  <a:fillRect l="-1517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C551FFE-56C6-4D49-9C9B-D6168936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Models</a:t>
            </a:r>
          </a:p>
        </p:txBody>
      </p:sp>
      <p:sp>
        <p:nvSpPr>
          <p:cNvPr id="29" name="Google Shape;152;p24">
            <a:extLst>
              <a:ext uri="{FF2B5EF4-FFF2-40B4-BE49-F238E27FC236}">
                <a16:creationId xmlns:a16="http://schemas.microsoft.com/office/drawing/2014/main" id="{53AA318F-3459-401E-B75D-2DAFC4F87B72}"/>
              </a:ext>
            </a:extLst>
          </p:cNvPr>
          <p:cNvSpPr txBox="1"/>
          <p:nvPr/>
        </p:nvSpPr>
        <p:spPr>
          <a:xfrm>
            <a:off x="8551947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616 MB/s</a:t>
            </a:r>
            <a:endParaRPr sz="1100"/>
          </a:p>
        </p:txBody>
      </p:sp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53DB0655-27E5-4039-A5F3-8AD825705E6C}"/>
              </a:ext>
            </a:extLst>
          </p:cNvPr>
          <p:cNvSpPr/>
          <p:nvPr/>
        </p:nvSpPr>
        <p:spPr>
          <a:xfrm>
            <a:off x="5022772" y="3355475"/>
            <a:ext cx="1411800" cy="87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8" name="Google Shape;131;p24">
            <a:extLst>
              <a:ext uri="{FF2B5EF4-FFF2-40B4-BE49-F238E27FC236}">
                <a16:creationId xmlns:a16="http://schemas.microsoft.com/office/drawing/2014/main" id="{95382486-4009-43EB-AA63-9C5E54B180D2}"/>
              </a:ext>
            </a:extLst>
          </p:cNvPr>
          <p:cNvSpPr/>
          <p:nvPr/>
        </p:nvSpPr>
        <p:spPr>
          <a:xfrm>
            <a:off x="6882522" y="251460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out_width=14,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sp>
        <p:nvSpPr>
          <p:cNvPr id="9" name="Google Shape;132;p24">
            <a:extLst>
              <a:ext uri="{FF2B5EF4-FFF2-40B4-BE49-F238E27FC236}">
                <a16:creationId xmlns:a16="http://schemas.microsoft.com/office/drawing/2014/main" id="{D821EC8B-BE1A-4DB5-A1CF-E14FABD4A12B}"/>
              </a:ext>
            </a:extLst>
          </p:cNvPr>
          <p:cNvSpPr/>
          <p:nvPr/>
        </p:nvSpPr>
        <p:spPr>
          <a:xfrm>
            <a:off x="7263047" y="352735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out_width=10,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out_height=42</a:t>
            </a:r>
            <a:endParaRPr sz="900"/>
          </a:p>
        </p:txBody>
      </p:sp>
      <p:sp>
        <p:nvSpPr>
          <p:cNvPr id="10" name="Google Shape;133;p24">
            <a:extLst>
              <a:ext uri="{FF2B5EF4-FFF2-40B4-BE49-F238E27FC236}">
                <a16:creationId xmlns:a16="http://schemas.microsoft.com/office/drawing/2014/main" id="{B683C7E6-DB97-4B96-AD56-322038C24C05}"/>
              </a:ext>
            </a:extLst>
          </p:cNvPr>
          <p:cNvSpPr/>
          <p:nvPr/>
        </p:nvSpPr>
        <p:spPr>
          <a:xfrm>
            <a:off x="7053647" y="447257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1" name="Google Shape;134;p24">
            <a:extLst>
              <a:ext uri="{FF2B5EF4-FFF2-40B4-BE49-F238E27FC236}">
                <a16:creationId xmlns:a16="http://schemas.microsoft.com/office/drawing/2014/main" id="{D90D1DBD-2F9D-4CA9-A3FC-625A77E7C44D}"/>
              </a:ext>
            </a:extLst>
          </p:cNvPr>
          <p:cNvSpPr/>
          <p:nvPr/>
        </p:nvSpPr>
        <p:spPr>
          <a:xfrm>
            <a:off x="5126372" y="487152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2" name="Google Shape;135;p24">
            <a:extLst>
              <a:ext uri="{FF2B5EF4-FFF2-40B4-BE49-F238E27FC236}">
                <a16:creationId xmlns:a16="http://schemas.microsoft.com/office/drawing/2014/main" id="{488F762A-ED21-4752-826C-16EC6F1CEB6A}"/>
              </a:ext>
            </a:extLst>
          </p:cNvPr>
          <p:cNvSpPr/>
          <p:nvPr/>
        </p:nvSpPr>
        <p:spPr>
          <a:xfrm>
            <a:off x="5195297" y="1750061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cxnSp>
        <p:nvCxnSpPr>
          <p:cNvPr id="13" name="Google Shape;136;p24">
            <a:extLst>
              <a:ext uri="{FF2B5EF4-FFF2-40B4-BE49-F238E27FC236}">
                <a16:creationId xmlns:a16="http://schemas.microsoft.com/office/drawing/2014/main" id="{C446723F-21B1-4743-A3F2-04A299B7AF77}"/>
              </a:ext>
            </a:extLst>
          </p:cNvPr>
          <p:cNvCxnSpPr/>
          <p:nvPr/>
        </p:nvCxnSpPr>
        <p:spPr>
          <a:xfrm rot="10800000" flipH="1">
            <a:off x="6366947" y="3146250"/>
            <a:ext cx="558600" cy="42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37;p24">
            <a:extLst>
              <a:ext uri="{FF2B5EF4-FFF2-40B4-BE49-F238E27FC236}">
                <a16:creationId xmlns:a16="http://schemas.microsoft.com/office/drawing/2014/main" id="{1DBB8BD9-C84B-4DF6-B6C5-E10A686AD352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6434572" y="3794075"/>
            <a:ext cx="828600" cy="17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38;p24">
            <a:extLst>
              <a:ext uri="{FF2B5EF4-FFF2-40B4-BE49-F238E27FC236}">
                <a16:creationId xmlns:a16="http://schemas.microsoft.com/office/drawing/2014/main" id="{010ACD19-06B5-448C-8E13-66F17516DF81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6227819" y="4104212"/>
            <a:ext cx="1032600" cy="4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39;p24">
            <a:extLst>
              <a:ext uri="{FF2B5EF4-FFF2-40B4-BE49-F238E27FC236}">
                <a16:creationId xmlns:a16="http://schemas.microsoft.com/office/drawing/2014/main" id="{5E3D3AA2-E5A4-42E3-BCD6-0B847A833787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5728672" y="4232675"/>
            <a:ext cx="103500" cy="6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40;p24">
            <a:extLst>
              <a:ext uri="{FF2B5EF4-FFF2-40B4-BE49-F238E27FC236}">
                <a16:creationId xmlns:a16="http://schemas.microsoft.com/office/drawing/2014/main" id="{3BB68FE8-9C12-400A-A6B2-7D86F40D4974}"/>
              </a:ext>
            </a:extLst>
          </p:cNvPr>
          <p:cNvCxnSpPr>
            <a:cxnSpLocks/>
            <a:stCxn id="7" idx="0"/>
            <a:endCxn id="12" idx="4"/>
          </p:cNvCxnSpPr>
          <p:nvPr/>
        </p:nvCxnSpPr>
        <p:spPr>
          <a:xfrm flipV="1">
            <a:off x="5728672" y="2627261"/>
            <a:ext cx="172525" cy="7282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41;p24">
            <a:extLst>
              <a:ext uri="{FF2B5EF4-FFF2-40B4-BE49-F238E27FC236}">
                <a16:creationId xmlns:a16="http://schemas.microsoft.com/office/drawing/2014/main" id="{5283DFF1-CF55-4F8F-9553-FD39388A6B10}"/>
              </a:ext>
            </a:extLst>
          </p:cNvPr>
          <p:cNvSpPr txBox="1"/>
          <p:nvPr/>
        </p:nvSpPr>
        <p:spPr>
          <a:xfrm>
            <a:off x="6256422" y="30659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19" name="Google Shape;142;p24">
            <a:extLst>
              <a:ext uri="{FF2B5EF4-FFF2-40B4-BE49-F238E27FC236}">
                <a16:creationId xmlns:a16="http://schemas.microsoft.com/office/drawing/2014/main" id="{FAE72EA4-4918-466A-AF09-02A0FB3D2EE6}"/>
              </a:ext>
            </a:extLst>
          </p:cNvPr>
          <p:cNvSpPr txBox="1"/>
          <p:nvPr/>
        </p:nvSpPr>
        <p:spPr>
          <a:xfrm>
            <a:off x="6571522" y="35605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20" name="Google Shape;143;p24">
            <a:extLst>
              <a:ext uri="{FF2B5EF4-FFF2-40B4-BE49-F238E27FC236}">
                <a16:creationId xmlns:a16="http://schemas.microsoft.com/office/drawing/2014/main" id="{3E92AA7A-3C0C-4979-95BD-ECFFE5268B25}"/>
              </a:ext>
            </a:extLst>
          </p:cNvPr>
          <p:cNvSpPr txBox="1"/>
          <p:nvPr/>
        </p:nvSpPr>
        <p:spPr>
          <a:xfrm>
            <a:off x="6706860" y="41902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1" name="Google Shape;144;p24">
            <a:extLst>
              <a:ext uri="{FF2B5EF4-FFF2-40B4-BE49-F238E27FC236}">
                <a16:creationId xmlns:a16="http://schemas.microsoft.com/office/drawing/2014/main" id="{BFEA3D8F-29D5-4A97-82E2-92E679268E9F}"/>
              </a:ext>
            </a:extLst>
          </p:cNvPr>
          <p:cNvSpPr txBox="1"/>
          <p:nvPr/>
        </p:nvSpPr>
        <p:spPr>
          <a:xfrm>
            <a:off x="5630322" y="4357937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2" name="Google Shape;145;p24">
            <a:extLst>
              <a:ext uri="{FF2B5EF4-FFF2-40B4-BE49-F238E27FC236}">
                <a16:creationId xmlns:a16="http://schemas.microsoft.com/office/drawing/2014/main" id="{9F77C752-1ABD-412F-994D-4C969681F266}"/>
              </a:ext>
            </a:extLst>
          </p:cNvPr>
          <p:cNvSpPr txBox="1"/>
          <p:nvPr/>
        </p:nvSpPr>
        <p:spPr>
          <a:xfrm>
            <a:off x="5331070" y="27495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8.5</a:t>
            </a:r>
            <a:endParaRPr sz="1100" b="1"/>
          </a:p>
        </p:txBody>
      </p:sp>
      <p:sp>
        <p:nvSpPr>
          <p:cNvPr id="23" name="Google Shape;146;p24">
            <a:extLst>
              <a:ext uri="{FF2B5EF4-FFF2-40B4-BE49-F238E27FC236}">
                <a16:creationId xmlns:a16="http://schemas.microsoft.com/office/drawing/2014/main" id="{6D22144D-3162-4682-8C15-FEBEF2DADBAD}"/>
              </a:ext>
            </a:extLst>
          </p:cNvPr>
          <p:cNvSpPr txBox="1"/>
          <p:nvPr/>
        </p:nvSpPr>
        <p:spPr>
          <a:xfrm>
            <a:off x="6571522" y="319485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4" name="Google Shape;147;p24">
            <a:extLst>
              <a:ext uri="{FF2B5EF4-FFF2-40B4-BE49-F238E27FC236}">
                <a16:creationId xmlns:a16="http://schemas.microsoft.com/office/drawing/2014/main" id="{DFE2F765-652F-4C96-A9DD-9EDEE11B1E5A}"/>
              </a:ext>
            </a:extLst>
          </p:cNvPr>
          <p:cNvSpPr txBox="1"/>
          <p:nvPr/>
        </p:nvSpPr>
        <p:spPr>
          <a:xfrm>
            <a:off x="6431072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5" name="Google Shape;148;p24">
            <a:extLst>
              <a:ext uri="{FF2B5EF4-FFF2-40B4-BE49-F238E27FC236}">
                <a16:creationId xmlns:a16="http://schemas.microsoft.com/office/drawing/2014/main" id="{A3CE6930-244F-42E5-84CA-468EAD00438E}"/>
              </a:ext>
            </a:extLst>
          </p:cNvPr>
          <p:cNvSpPr txBox="1"/>
          <p:nvPr/>
        </p:nvSpPr>
        <p:spPr>
          <a:xfrm>
            <a:off x="6475522" y="4364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6" name="Google Shape;149;p24">
            <a:extLst>
              <a:ext uri="{FF2B5EF4-FFF2-40B4-BE49-F238E27FC236}">
                <a16:creationId xmlns:a16="http://schemas.microsoft.com/office/drawing/2014/main" id="{CDE9A023-0140-4C9B-BBFD-AC1558785D60}"/>
              </a:ext>
            </a:extLst>
          </p:cNvPr>
          <p:cNvSpPr txBox="1"/>
          <p:nvPr/>
        </p:nvSpPr>
        <p:spPr>
          <a:xfrm>
            <a:off x="5210324" y="4413512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7" name="Google Shape;150;p24">
            <a:extLst>
              <a:ext uri="{FF2B5EF4-FFF2-40B4-BE49-F238E27FC236}">
                <a16:creationId xmlns:a16="http://schemas.microsoft.com/office/drawing/2014/main" id="{49686767-CE6A-4B7F-89EC-E00AF2990EE4}"/>
              </a:ext>
            </a:extLst>
          </p:cNvPr>
          <p:cNvSpPr txBox="1"/>
          <p:nvPr/>
        </p:nvSpPr>
        <p:spPr>
          <a:xfrm>
            <a:off x="5781822" y="28758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w=.17</a:t>
            </a:r>
            <a:endParaRPr sz="1100"/>
          </a:p>
        </p:txBody>
      </p:sp>
      <p:sp>
        <p:nvSpPr>
          <p:cNvPr id="28" name="Google Shape;151;p24">
            <a:extLst>
              <a:ext uri="{FF2B5EF4-FFF2-40B4-BE49-F238E27FC236}">
                <a16:creationId xmlns:a16="http://schemas.microsoft.com/office/drawing/2014/main" id="{19D682AE-EF63-4739-BD3A-B6B3F028F032}"/>
              </a:ext>
            </a:extLst>
          </p:cNvPr>
          <p:cNvSpPr txBox="1"/>
          <p:nvPr/>
        </p:nvSpPr>
        <p:spPr>
          <a:xfrm>
            <a:off x="8226647" y="27283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723 MB/s</a:t>
            </a:r>
            <a:endParaRPr sz="1100"/>
          </a:p>
        </p:txBody>
      </p:sp>
      <p:sp>
        <p:nvSpPr>
          <p:cNvPr id="30" name="Google Shape;153;p24">
            <a:extLst>
              <a:ext uri="{FF2B5EF4-FFF2-40B4-BE49-F238E27FC236}">
                <a16:creationId xmlns:a16="http://schemas.microsoft.com/office/drawing/2014/main" id="{E31A15CC-13F8-48AD-BA0F-A15DFA476212}"/>
              </a:ext>
            </a:extLst>
          </p:cNvPr>
          <p:cNvSpPr txBox="1"/>
          <p:nvPr/>
        </p:nvSpPr>
        <p:spPr>
          <a:xfrm>
            <a:off x="8294322" y="4739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742 MB/s</a:t>
            </a:r>
            <a:endParaRPr sz="1100"/>
          </a:p>
        </p:txBody>
      </p:sp>
      <p:sp>
        <p:nvSpPr>
          <p:cNvPr id="31" name="Google Shape;154;p24">
            <a:extLst>
              <a:ext uri="{FF2B5EF4-FFF2-40B4-BE49-F238E27FC236}">
                <a16:creationId xmlns:a16="http://schemas.microsoft.com/office/drawing/2014/main" id="{45135E6C-D2DE-49CD-8092-1649E003F0C5}"/>
              </a:ext>
            </a:extLst>
          </p:cNvPr>
          <p:cNvSpPr txBox="1"/>
          <p:nvPr/>
        </p:nvSpPr>
        <p:spPr>
          <a:xfrm>
            <a:off x="6366947" y="53134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423 MB/s</a:t>
            </a:r>
            <a:endParaRPr sz="1100"/>
          </a:p>
        </p:txBody>
      </p:sp>
      <p:sp>
        <p:nvSpPr>
          <p:cNvPr id="32" name="Google Shape;155;p24">
            <a:extLst>
              <a:ext uri="{FF2B5EF4-FFF2-40B4-BE49-F238E27FC236}">
                <a16:creationId xmlns:a16="http://schemas.microsoft.com/office/drawing/2014/main" id="{E911BCAA-CD96-4C18-93E8-96B5A0A52277}"/>
              </a:ext>
            </a:extLst>
          </p:cNvPr>
          <p:cNvSpPr txBox="1"/>
          <p:nvPr/>
        </p:nvSpPr>
        <p:spPr>
          <a:xfrm>
            <a:off x="6520850" y="1694481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356 MB/s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718895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5ADB-1059-4E41-A916-7BC9F8D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 and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68AE-E133-468F-BAF4-30188788E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1371600"/>
            <a:ext cx="89154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E592A-03C3-4C26-9133-C305C0B8E629}"/>
              </a:ext>
            </a:extLst>
          </p:cNvPr>
          <p:cNvSpPr txBox="1"/>
          <p:nvPr/>
        </p:nvSpPr>
        <p:spPr>
          <a:xfrm>
            <a:off x="2084832" y="385903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0.25 cycles/pixel (compute)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1E910-0494-4296-844D-D1877A10E411}"/>
              </a:ext>
            </a:extLst>
          </p:cNvPr>
          <p:cNvSpPr txBox="1"/>
          <p:nvPr/>
        </p:nvSpPr>
        <p:spPr>
          <a:xfrm>
            <a:off x="4076700" y="363957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0.13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ABD00-D931-4FAE-A889-D89EE7A63230}"/>
              </a:ext>
            </a:extLst>
          </p:cNvPr>
          <p:cNvSpPr txBox="1"/>
          <p:nvPr/>
        </p:nvSpPr>
        <p:spPr>
          <a:xfrm>
            <a:off x="6097524" y="36098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0.44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F29A-E8A9-435B-B2B6-09F3D63AA19B}"/>
              </a:ext>
            </a:extLst>
          </p:cNvPr>
          <p:cNvSpPr txBox="1"/>
          <p:nvPr/>
        </p:nvSpPr>
        <p:spPr>
          <a:xfrm>
            <a:off x="5638800" y="4337016"/>
            <a:ext cx="3200400" cy="646331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Compute bound: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0.81 cycles/pixel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E9301-6A48-43EB-992E-DA11C6410B59}"/>
              </a:ext>
            </a:extLst>
          </p:cNvPr>
          <p:cNvSpPr txBox="1"/>
          <p:nvPr/>
        </p:nvSpPr>
        <p:spPr>
          <a:xfrm>
            <a:off x="2084832" y="5078803"/>
            <a:ext cx="5638800" cy="923330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DMA bound:</a:t>
            </a:r>
          </a:p>
          <a:p>
            <a:pPr algn="ctr"/>
            <a:r>
              <a:rPr lang="en-US"/>
              <a:t>3 x 1600x1200x1 DMA @ 4.33 GB/s @ 750 MHz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0.48 cycles/pixel</a:t>
            </a:r>
          </a:p>
        </p:txBody>
      </p:sp>
    </p:spTree>
    <p:extLst>
      <p:ext uri="{BB962C8B-B14F-4D97-AF65-F5344CB8AC3E}">
        <p14:creationId xmlns:p14="http://schemas.microsoft.com/office/powerpoint/2010/main" val="312727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7659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j-lt"/>
              </a:rPr>
              <a:t>CPU Performance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16216"/>
            <a:ext cx="6705600" cy="4703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Christopher Batten, Cornell</a:t>
            </a:r>
          </a:p>
        </p:txBody>
      </p:sp>
    </p:spTree>
    <p:extLst>
      <p:ext uri="{BB962C8B-B14F-4D97-AF65-F5344CB8AC3E}">
        <p14:creationId xmlns:p14="http://schemas.microsoft.com/office/powerpoint/2010/main" val="999306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8745-5FF0-4EB3-85CE-5BBB2359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Tile Size on Merged Kernels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125-FEB3-4888-AAB6-6EEFEB9A3D36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68235"/>
            <a:ext cx="8133588" cy="4869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F2DB1B-062C-4955-B29D-CEF54DE8502C}"/>
              </a:ext>
            </a:extLst>
          </p:cNvPr>
          <p:cNvSpPr txBox="1"/>
          <p:nvPr/>
        </p:nvSpPr>
        <p:spPr>
          <a:xfrm>
            <a:off x="5410200" y="228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1.71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E41BD-7D23-4735-99E7-802D2D5812F4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40096"/>
            <a:ext cx="8138160" cy="4873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0527B-0774-4A79-90B7-981B76BE222B}"/>
              </a:ext>
            </a:extLst>
          </p:cNvPr>
          <p:cNvPicPr>
            <a:picLocks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19"/>
          <a:stretch/>
        </p:blipFill>
        <p:spPr>
          <a:xfrm>
            <a:off x="478536" y="1364480"/>
            <a:ext cx="8138160" cy="4873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A2895A-902F-4F90-9A04-2FD375732CEE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56043"/>
            <a:ext cx="8138160" cy="4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0EF1-DECD-485F-A159-84611330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95C94-3482-4A75-A06B-C6155197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442563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6ED49-1643-43D0-A3EB-6C7F6A89C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55" y="2133600"/>
            <a:ext cx="44427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2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4E8E-2BEB-40A9-A595-AFC194F2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Generated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3A7A-FA18-4BBB-9D24-96321A85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For each graph</a:t>
            </a:r>
          </a:p>
          <a:p>
            <a:pPr lvl="1"/>
            <a:r>
              <a:rPr lang="en-US" sz="1800"/>
              <a:t>For each grouping</a:t>
            </a:r>
          </a:p>
          <a:p>
            <a:pPr lvl="2"/>
            <a:r>
              <a:rPr lang="en-US" sz="1400"/>
              <a:t>For each allocable tile size (constrained by scratchpad capacity)…</a:t>
            </a:r>
          </a:p>
          <a:p>
            <a:pPr lvl="3"/>
            <a:r>
              <a:rPr lang="en-US" sz="1200"/>
              <a:t>Find predicted speedup (vs individual nodes with 64x48 tiles)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BE104-B3D2-447F-9A4E-DB61A63E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42803"/>
            <a:ext cx="5715000" cy="35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1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463F-5640-4CF5-B711-44539CD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30491-0B09-4396-8EC3-A12402884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53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A9A54-897C-4CDB-87C8-7B45D32BAEB8}"/>
              </a:ext>
            </a:extLst>
          </p:cNvPr>
          <p:cNvSpPr txBox="1"/>
          <p:nvPr/>
        </p:nvSpPr>
        <p:spPr>
          <a:xfrm>
            <a:off x="1285937" y="5522633"/>
            <a:ext cx="662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grouping+tile size enumerations for example 5-node 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918949-37D2-436F-B261-CB0407A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77" y="1368629"/>
            <a:ext cx="6800723" cy="41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3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E391-0AAF-4F51-AC97-F3A835A2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C985-D0B4-416F-9292-1C9E678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Develop better models for compute + DMA</a:t>
            </a:r>
          </a:p>
          <a:p>
            <a:endParaRPr lang="en-US" sz="2400"/>
          </a:p>
          <a:p>
            <a:r>
              <a:rPr lang="en-US" sz="2400"/>
              <a:t>Develop compiler support for loop merging</a:t>
            </a:r>
          </a:p>
          <a:p>
            <a:pPr lvl="1"/>
            <a:r>
              <a:rPr lang="en-US" sz="2000"/>
              <a:t>Intermediate results via register instead of stratchpad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20F73-E080-43AC-9BFA-CC892490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9" y="3429000"/>
            <a:ext cx="4176464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B6668-BB96-4010-A2EC-B43143FE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3505200"/>
            <a:ext cx="418248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9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0C6E-C8EC-4289-B56C-D8ED4BE1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EC4B-9DA0-4377-B765-6898DFA9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DSAs drive new computational capabilities</a:t>
            </a:r>
          </a:p>
          <a:p>
            <a:endParaRPr lang="en-US"/>
          </a:p>
          <a:p>
            <a:r>
              <a:rPr lang="en-US"/>
              <a:t>Post-Moore’s Law, DSAs will be the only source of new performance capability</a:t>
            </a:r>
          </a:p>
          <a:p>
            <a:endParaRPr lang="en-US"/>
          </a:p>
          <a:p>
            <a:r>
              <a:rPr lang="en-US"/>
              <a:t>New design and programming paradigms are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E4173-EF41-417C-BA9D-2BD7112EE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55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6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56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57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6" y="1744049"/>
            <a:ext cx="3126009" cy="2764203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6553200" y="1995040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447614" y="1474679"/>
            <a:ext cx="3081242" cy="3494796"/>
          </a:xfrm>
        </p:spPr>
        <p:txBody>
          <a:bodyPr/>
          <a:lstStyle/>
          <a:p>
            <a:r>
              <a:rPr lang="en-US" sz="1805" dirty="0"/>
              <a:t>Logical fan-in = 4</a:t>
            </a:r>
          </a:p>
          <a:p>
            <a:r>
              <a:rPr lang="en-US" sz="1805" dirty="0"/>
              <a:t>Logical fan-out = 4</a:t>
            </a:r>
          </a:p>
          <a:p>
            <a:endParaRPr lang="en-US" sz="1805" dirty="0"/>
          </a:p>
          <a:p>
            <a:r>
              <a:rPr lang="en-US" sz="1805"/>
              <a:t>Hardware fan-out </a:t>
            </a:r>
            <a:r>
              <a:rPr lang="en-US" sz="1805" dirty="0"/>
              <a:t>= 9</a:t>
            </a:r>
          </a:p>
          <a:p>
            <a:r>
              <a:rPr lang="en-US" sz="1854" dirty="0"/>
              <a:t>range = [-4,4]</a:t>
            </a:r>
          </a:p>
        </p:txBody>
      </p:sp>
      <p:sp>
        <p:nvSpPr>
          <p:cNvPr id="31" name="Arc 30"/>
          <p:cNvSpPr/>
          <p:nvPr/>
        </p:nvSpPr>
        <p:spPr>
          <a:xfrm>
            <a:off x="7588633" y="2373398"/>
            <a:ext cx="630209" cy="343750"/>
          </a:xfrm>
          <a:prstGeom prst="arc">
            <a:avLst>
              <a:gd name="adj1" fmla="val 16200000"/>
              <a:gd name="adj2" fmla="val 4664114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928082" y="2377217"/>
            <a:ext cx="469819" cy="538542"/>
          </a:xfrm>
          <a:custGeom>
            <a:avLst/>
            <a:gdLst>
              <a:gd name="connsiteX0" fmla="*/ 22860 w 624875"/>
              <a:gd name="connsiteY0" fmla="*/ 0 h 716280"/>
              <a:gd name="connsiteX1" fmla="*/ 624840 w 624875"/>
              <a:gd name="connsiteY1" fmla="*/ 312420 h 716280"/>
              <a:gd name="connsiteX2" fmla="*/ 0 w 624875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75" h="716280">
                <a:moveTo>
                  <a:pt x="22860" y="0"/>
                </a:moveTo>
                <a:cubicBezTo>
                  <a:pt x="325755" y="96520"/>
                  <a:pt x="628650" y="193040"/>
                  <a:pt x="624840" y="312420"/>
                </a:cubicBezTo>
                <a:cubicBezTo>
                  <a:pt x="621030" y="431800"/>
                  <a:pt x="19050" y="640080"/>
                  <a:pt x="0" y="71628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905166" y="2371488"/>
            <a:ext cx="647415" cy="847918"/>
          </a:xfrm>
          <a:custGeom>
            <a:avLst/>
            <a:gdLst>
              <a:gd name="connsiteX0" fmla="*/ 22860 w 861085"/>
              <a:gd name="connsiteY0" fmla="*/ 0 h 1127760"/>
              <a:gd name="connsiteX1" fmla="*/ 861060 w 861085"/>
              <a:gd name="connsiteY1" fmla="*/ 365760 h 1127760"/>
              <a:gd name="connsiteX2" fmla="*/ 0 w 861085"/>
              <a:gd name="connsiteY2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85" h="1127760">
                <a:moveTo>
                  <a:pt x="22860" y="0"/>
                </a:moveTo>
                <a:cubicBezTo>
                  <a:pt x="443865" y="88900"/>
                  <a:pt x="864870" y="177800"/>
                  <a:pt x="861060" y="365760"/>
                </a:cubicBezTo>
                <a:cubicBezTo>
                  <a:pt x="857250" y="553720"/>
                  <a:pt x="428625" y="840740"/>
                  <a:pt x="0" y="112776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928082" y="2371488"/>
            <a:ext cx="899482" cy="1140106"/>
          </a:xfrm>
          <a:custGeom>
            <a:avLst/>
            <a:gdLst>
              <a:gd name="connsiteX0" fmla="*/ 7620 w 1196342"/>
              <a:gd name="connsiteY0" fmla="*/ 0 h 1516380"/>
              <a:gd name="connsiteX1" fmla="*/ 1196340 w 1196342"/>
              <a:gd name="connsiteY1" fmla="*/ 304800 h 1516380"/>
              <a:gd name="connsiteX2" fmla="*/ 0 w 1196342"/>
              <a:gd name="connsiteY2" fmla="*/ 151638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342" h="1516380">
                <a:moveTo>
                  <a:pt x="7620" y="0"/>
                </a:moveTo>
                <a:cubicBezTo>
                  <a:pt x="602615" y="26035"/>
                  <a:pt x="1197610" y="52070"/>
                  <a:pt x="1196340" y="304800"/>
                </a:cubicBezTo>
                <a:cubicBezTo>
                  <a:pt x="1195070" y="557530"/>
                  <a:pt x="597535" y="1036955"/>
                  <a:pt x="0" y="151638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39036" y="1430961"/>
            <a:ext cx="2824490" cy="3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SE </a:t>
            </a:r>
            <a:r>
              <a:rPr lang="en-US" sz="1805" kern="0" dirty="0"/>
              <a:t>Mapping:</a:t>
            </a:r>
            <a:endParaRPr lang="en-US" sz="1654" kern="0" dirty="0"/>
          </a:p>
        </p:txBody>
      </p:sp>
    </p:spTree>
    <p:extLst>
      <p:ext uri="{BB962C8B-B14F-4D97-AF65-F5344CB8AC3E}">
        <p14:creationId xmlns:p14="http://schemas.microsoft.com/office/powerpoint/2010/main" val="25404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animBg="1"/>
      <p:bldP spid="34" grpId="0" animBg="1"/>
      <p:bldP spid="36" grpId="0" animBg="1"/>
      <p:bldP spid="37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58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6565638" y="2002259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7940520" y="2710999"/>
            <a:ext cx="601610" cy="1042710"/>
          </a:xfrm>
          <a:custGeom>
            <a:avLst/>
            <a:gdLst>
              <a:gd name="connsiteX0" fmla="*/ 0 w 800162"/>
              <a:gd name="connsiteY0" fmla="*/ 0 h 1386840"/>
              <a:gd name="connsiteX1" fmla="*/ 800100 w 800162"/>
              <a:gd name="connsiteY1" fmla="*/ 480060 h 1386840"/>
              <a:gd name="connsiteX2" fmla="*/ 45720 w 800162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62" h="1386840">
                <a:moveTo>
                  <a:pt x="0" y="0"/>
                </a:moveTo>
                <a:cubicBezTo>
                  <a:pt x="396240" y="124460"/>
                  <a:pt x="792480" y="248920"/>
                  <a:pt x="800100" y="480060"/>
                </a:cubicBezTo>
                <a:cubicBezTo>
                  <a:pt x="807720" y="711200"/>
                  <a:pt x="120650" y="1290320"/>
                  <a:pt x="45720" y="1386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957708" y="2722457"/>
            <a:ext cx="1203136" cy="1346356"/>
          </a:xfrm>
          <a:custGeom>
            <a:avLst/>
            <a:gdLst>
              <a:gd name="connsiteX0" fmla="*/ 22860 w 1600213"/>
              <a:gd name="connsiteY0" fmla="*/ 0 h 1790700"/>
              <a:gd name="connsiteX1" fmla="*/ 1600200 w 1600213"/>
              <a:gd name="connsiteY1" fmla="*/ 556260 h 1790700"/>
              <a:gd name="connsiteX2" fmla="*/ 0 w 1600213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13" h="1790700">
                <a:moveTo>
                  <a:pt x="22860" y="0"/>
                </a:moveTo>
                <a:cubicBezTo>
                  <a:pt x="813435" y="128905"/>
                  <a:pt x="1604010" y="257810"/>
                  <a:pt x="1600200" y="556260"/>
                </a:cubicBezTo>
                <a:cubicBezTo>
                  <a:pt x="1596390" y="854710"/>
                  <a:pt x="0" y="1790700"/>
                  <a:pt x="0" y="17907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5567C9-B5A5-429A-A1D5-F764565C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6" y="1744049"/>
            <a:ext cx="3126009" cy="276420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47713A-2BEA-49D7-97B8-A581350B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14" y="1474679"/>
            <a:ext cx="3076492" cy="3494796"/>
          </a:xfrm>
        </p:spPr>
        <p:txBody>
          <a:bodyPr/>
          <a:lstStyle/>
          <a:p>
            <a:r>
              <a:rPr lang="en-US" sz="1805" dirty="0"/>
              <a:t>Logical fan-in = 4</a:t>
            </a:r>
          </a:p>
          <a:p>
            <a:r>
              <a:rPr lang="en-US" sz="1805" dirty="0"/>
              <a:t>Logical fan-out = 4</a:t>
            </a:r>
          </a:p>
          <a:p>
            <a:endParaRPr lang="en-US" sz="1805" dirty="0"/>
          </a:p>
          <a:p>
            <a:r>
              <a:rPr lang="en-US" sz="1805"/>
              <a:t>Hardware fan-out </a:t>
            </a:r>
            <a:r>
              <a:rPr lang="en-US" sz="1805" dirty="0"/>
              <a:t>= 9</a:t>
            </a:r>
          </a:p>
          <a:p>
            <a:r>
              <a:rPr lang="en-US" sz="1854" dirty="0"/>
              <a:t>range = [-4,4]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18F3DF-CCB3-44C9-A27C-09C302B7798D}"/>
              </a:ext>
            </a:extLst>
          </p:cNvPr>
          <p:cNvSpPr txBox="1">
            <a:spLocks/>
          </p:cNvSpPr>
          <p:nvPr/>
        </p:nvSpPr>
        <p:spPr bwMode="auto">
          <a:xfrm>
            <a:off x="6139036" y="1430961"/>
            <a:ext cx="2824490" cy="3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5" kern="0"/>
              <a:t>SE </a:t>
            </a:r>
            <a:r>
              <a:rPr lang="en-US" sz="1805" kern="0" dirty="0"/>
              <a:t>Mapping:</a:t>
            </a:r>
            <a:endParaRPr lang="en-US" sz="1654" kern="0" dirty="0"/>
          </a:p>
        </p:txBody>
      </p:sp>
    </p:spTree>
    <p:extLst>
      <p:ext uri="{BB962C8B-B14F-4D97-AF65-F5344CB8AC3E}">
        <p14:creationId xmlns:p14="http://schemas.microsoft.com/office/powerpoint/2010/main" val="9228372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504" dirty="0"/>
              <a:t>Initially map states </a:t>
            </a:r>
            <a:r>
              <a:rPr lang="en-US" sz="1504"/>
              <a:t>to SEs </a:t>
            </a:r>
            <a:r>
              <a:rPr lang="en-US" sz="1504" dirty="0"/>
              <a:t>in </a:t>
            </a:r>
            <a:r>
              <a:rPr lang="en-US" sz="1504"/>
              <a:t>order listed in input </a:t>
            </a:r>
            <a:r>
              <a:rPr lang="en-US" sz="1504" dirty="0"/>
              <a:t>file</a:t>
            </a:r>
          </a:p>
          <a:p>
            <a:pPr>
              <a:buFont typeface="+mj-lt"/>
              <a:buAutoNum type="arabicPeriod"/>
            </a:pPr>
            <a:r>
              <a:rPr lang="en-US" sz="1504" dirty="0"/>
              <a:t>For each edge S -&gt; D , if there is a mapping violation, move either S or D in a way that minimizes the resulting score</a:t>
            </a:r>
          </a:p>
          <a:p>
            <a:pPr>
              <a:buFont typeface="+mj-lt"/>
              <a:buAutoNum type="arabicPeriod"/>
            </a:pPr>
            <a:endParaRPr lang="en-US" sz="1504" dirty="0"/>
          </a:p>
          <a:p>
            <a:pPr>
              <a:buFont typeface="+mj-lt"/>
              <a:buAutoNum type="arabicPeriod"/>
            </a:pPr>
            <a:endParaRPr lang="en-US" sz="1504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5571711"/>
            <a:ext cx="6400801" cy="229167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59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244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86583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  <a:endParaRPr lang="en-US" sz="1400" dirty="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95773" y="4191212"/>
            <a:ext cx="1847595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 dirty="0"/>
              <a:t>Option 1:</a:t>
            </a:r>
          </a:p>
          <a:p>
            <a:pPr marL="0" indent="0">
              <a:buNone/>
            </a:pPr>
            <a:r>
              <a:rPr lang="en-US" sz="1504" kern="0" dirty="0"/>
              <a:t>Move B </a:t>
            </a:r>
            <a:r>
              <a:rPr lang="en-US" sz="1504" kern="0"/>
              <a:t>to SE </a:t>
            </a:r>
            <a:r>
              <a:rPr lang="en-US" sz="1504" kern="0" dirty="0"/>
              <a:t>2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47881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36872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+1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900" baseline="0">
                          <a:solidFill>
                            <a:srgbClr val="FF0000"/>
                          </a:solidFill>
                        </a:rPr>
                        <a:t> (5)</a:t>
                      </a:r>
                      <a:endParaRPr lang="en-US" sz="900">
                        <a:solidFill>
                          <a:srgbClr val="FF0000"/>
                        </a:solidFill>
                      </a:endParaRP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233461" y="4254233"/>
            <a:ext cx="2520836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Relative score = -1</a:t>
            </a:r>
          </a:p>
          <a:p>
            <a:pPr marL="0" indent="0">
              <a:buNone/>
            </a:pPr>
            <a:r>
              <a:rPr lang="en-US" sz="1504" kern="0"/>
              <a:t>(but one new violation)</a:t>
            </a:r>
          </a:p>
        </p:txBody>
      </p:sp>
    </p:spTree>
    <p:extLst>
      <p:ext uri="{BB962C8B-B14F-4D97-AF65-F5344CB8AC3E}">
        <p14:creationId xmlns:p14="http://schemas.microsoft.com/office/powerpoint/2010/main" val="32577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57673" y="1366878"/>
            <a:ext cx="3329277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/>
              <a:t>4K video on a phone (2015)</a:t>
            </a:r>
          </a:p>
        </p:txBody>
      </p:sp>
      <p:pic>
        <p:nvPicPr>
          <p:cNvPr id="1028" name="Picture 4" descr="http://cdn.redmondpie.com/wp-content/uploads/2015/09/iPhone-6s-4K-m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76" y="1707987"/>
            <a:ext cx="3245724" cy="20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C296CF-217D-4B45-A8ED-1884E9461C12}"/>
              </a:ext>
            </a:extLst>
          </p:cNvPr>
          <p:cNvSpPr txBox="1">
            <a:spLocks/>
          </p:cNvSpPr>
          <p:nvPr/>
        </p:nvSpPr>
        <p:spPr bwMode="auto">
          <a:xfrm>
            <a:off x="602902" y="3897195"/>
            <a:ext cx="3781255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 err="1"/>
              <a:t>Animojis</a:t>
            </a:r>
            <a:r>
              <a:rPr lang="en-US" sz="1504" kern="0" dirty="0"/>
              <a:t>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D4CA9-0F53-4A43-8C36-B2FB4E03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8039"/>
            <a:ext cx="4153782" cy="2106561"/>
          </a:xfrm>
          <a:prstGeom prst="rect">
            <a:avLst/>
          </a:prstGeom>
        </p:spPr>
      </p:pic>
      <p:pic>
        <p:nvPicPr>
          <p:cNvPr id="27650" name="Picture 2" descr="Is Computational Photography Still Photography?">
            <a:extLst>
              <a:ext uri="{FF2B5EF4-FFF2-40B4-BE49-F238E27FC236}">
                <a16:creationId xmlns:a16="http://schemas.microsoft.com/office/drawing/2014/main" id="{0115F6E8-7B70-48E8-9FDB-6925E851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2" y="4154235"/>
            <a:ext cx="3951123" cy="22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78571-2B7E-4070-9C18-C327566C0433}"/>
              </a:ext>
            </a:extLst>
          </p:cNvPr>
          <p:cNvSpPr txBox="1">
            <a:spLocks/>
          </p:cNvSpPr>
          <p:nvPr/>
        </p:nvSpPr>
        <p:spPr bwMode="auto">
          <a:xfrm>
            <a:off x="4835394" y="3868532"/>
            <a:ext cx="4075818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/>
              <a:t>Computational photography (2018)</a:t>
            </a:r>
            <a:endParaRPr lang="en-US" sz="1504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AA3AC-AB8A-4B96-B95A-49325136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350" y="1707422"/>
            <a:ext cx="1152469" cy="20993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DF8BE2-2C37-4CBF-AAE4-00FF92CA8CDA}"/>
              </a:ext>
            </a:extLst>
          </p:cNvPr>
          <p:cNvSpPr txBox="1">
            <a:spLocks/>
          </p:cNvSpPr>
          <p:nvPr/>
        </p:nvSpPr>
        <p:spPr bwMode="auto">
          <a:xfrm>
            <a:off x="7220356" y="1348661"/>
            <a:ext cx="1952455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/>
              <a:t>FaceID (2017)</a:t>
            </a:r>
            <a:endParaRPr lang="en-US" sz="1504" kern="0" dirty="0"/>
          </a:p>
        </p:txBody>
      </p:sp>
      <p:pic>
        <p:nvPicPr>
          <p:cNvPr id="1026" name="Picture 2" descr="https://cdn.teslarati.com/wp-content/uploads/2016/09/Tesla-Version-8-Autopilot-Improved-Radar.jpg">
            <a:extLst>
              <a:ext uri="{FF2B5EF4-FFF2-40B4-BE49-F238E27FC236}">
                <a16:creationId xmlns:a16="http://schemas.microsoft.com/office/drawing/2014/main" id="{D33B4F8F-DA86-4D5B-9C3D-1B09EFB6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1" y="1715173"/>
            <a:ext cx="3329277" cy="17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7B8715-A6C8-4D58-AE5E-670E4D25635A}"/>
              </a:ext>
            </a:extLst>
          </p:cNvPr>
          <p:cNvSpPr txBox="1">
            <a:spLocks/>
          </p:cNvSpPr>
          <p:nvPr/>
        </p:nvSpPr>
        <p:spPr bwMode="auto">
          <a:xfrm>
            <a:off x="407277" y="1386367"/>
            <a:ext cx="2779817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/>
              <a:t>Tesla Autopilot (2014)</a:t>
            </a:r>
            <a:endParaRPr lang="en-US" sz="1504" kern="0" dirty="0"/>
          </a:p>
        </p:txBody>
      </p:sp>
    </p:spTree>
    <p:extLst>
      <p:ext uri="{BB962C8B-B14F-4D97-AF65-F5344CB8AC3E}">
        <p14:creationId xmlns:p14="http://schemas.microsoft.com/office/powerpoint/2010/main" val="17109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504"/>
              <a:t>Initially map states to SEs in order listed in input file</a:t>
            </a:r>
          </a:p>
          <a:p>
            <a:pPr>
              <a:buFont typeface="+mj-lt"/>
              <a:buAutoNum type="arabicPeriod"/>
            </a:pPr>
            <a:r>
              <a:rPr lang="en-US" sz="1504"/>
              <a:t>For each edge S -&gt; D , if there is a mapping violation, move either S or D in a way that minimizes the resulting score</a:t>
            </a:r>
          </a:p>
          <a:p>
            <a:pPr>
              <a:buFont typeface="+mj-lt"/>
              <a:buAutoNum type="arabicPeriod"/>
            </a:pPr>
            <a:endParaRPr lang="en-US" sz="1504"/>
          </a:p>
          <a:p>
            <a:pPr>
              <a:buFont typeface="+mj-lt"/>
              <a:buAutoNum type="arabicPeriod"/>
            </a:pP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5571711"/>
            <a:ext cx="6400801" cy="229167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60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244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86583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95773" y="4191212"/>
            <a:ext cx="1847595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Option 2:</a:t>
            </a:r>
          </a:p>
          <a:p>
            <a:pPr marL="0" indent="0">
              <a:buNone/>
            </a:pPr>
            <a:r>
              <a:rPr lang="en-US" sz="1504" kern="0"/>
              <a:t>Move B to SE 3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47881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36872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+2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en-US" sz="900" baseline="0">
                          <a:solidFill>
                            <a:srgbClr val="FF0000"/>
                          </a:solidFill>
                        </a:rPr>
                        <a:t> (5)</a:t>
                      </a:r>
                      <a:endParaRPr lang="en-US" sz="900">
                        <a:solidFill>
                          <a:srgbClr val="FF0000"/>
                        </a:solidFill>
                      </a:endParaRP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+1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233461" y="4254233"/>
            <a:ext cx="2520836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Relative score = -2</a:t>
            </a:r>
          </a:p>
          <a:p>
            <a:pPr marL="0" indent="0">
              <a:buNone/>
            </a:pPr>
            <a:r>
              <a:rPr lang="en-US" sz="1504" kern="0"/>
              <a:t>(but one new violation)</a:t>
            </a:r>
          </a:p>
        </p:txBody>
      </p:sp>
    </p:spTree>
    <p:extLst>
      <p:ext uri="{BB962C8B-B14F-4D97-AF65-F5344CB8AC3E}">
        <p14:creationId xmlns:p14="http://schemas.microsoft.com/office/powerpoint/2010/main" val="2115093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504"/>
              <a:t>Initially map states to SEs in order listed in input file</a:t>
            </a:r>
          </a:p>
          <a:p>
            <a:pPr>
              <a:buFont typeface="+mj-lt"/>
              <a:buAutoNum type="arabicPeriod"/>
            </a:pPr>
            <a:r>
              <a:rPr lang="en-US" sz="1504"/>
              <a:t>For each edge S -&gt; D , if there is a mapping violation, move either S or D in a way that minimizes the resulting score</a:t>
            </a:r>
          </a:p>
          <a:p>
            <a:pPr>
              <a:buFont typeface="+mj-lt"/>
              <a:buAutoNum type="arabicPeriod"/>
            </a:pPr>
            <a:endParaRPr lang="en-US" sz="1504"/>
          </a:p>
          <a:p>
            <a:pPr>
              <a:buFont typeface="+mj-lt"/>
              <a:buAutoNum type="arabicPeriod"/>
            </a:pP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5571711"/>
            <a:ext cx="6400801" cy="229167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61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244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86583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95773" y="4191212"/>
            <a:ext cx="1847595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Option 6:</a:t>
            </a:r>
          </a:p>
          <a:p>
            <a:pPr marL="0" indent="0">
              <a:buNone/>
            </a:pPr>
            <a:r>
              <a:rPr lang="en-US" sz="1504" kern="0"/>
              <a:t>Move G to SE 5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47881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36872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+1 (5)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233461" y="4254233"/>
            <a:ext cx="2520836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Relative score = -3</a:t>
            </a:r>
          </a:p>
          <a:p>
            <a:pPr marL="0" indent="0">
              <a:buNone/>
            </a:pPr>
            <a:r>
              <a:rPr lang="en-US" sz="1504" kern="0"/>
              <a:t>(but one new violation)</a:t>
            </a:r>
          </a:p>
        </p:txBody>
      </p:sp>
    </p:spTree>
    <p:extLst>
      <p:ext uri="{BB962C8B-B14F-4D97-AF65-F5344CB8AC3E}">
        <p14:creationId xmlns:p14="http://schemas.microsoft.com/office/powerpoint/2010/main" val="946905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504"/>
              <a:t>Initially map states to SEs in order listed in input file</a:t>
            </a:r>
          </a:p>
          <a:p>
            <a:pPr>
              <a:buFont typeface="+mj-lt"/>
              <a:buAutoNum type="arabicPeriod"/>
            </a:pPr>
            <a:r>
              <a:rPr lang="en-US" sz="1504"/>
              <a:t>For each edge S -&gt; D , if there is a mapping violation, move either S or D in a way that minimizes the resulting score</a:t>
            </a:r>
          </a:p>
          <a:p>
            <a:pPr>
              <a:buFont typeface="+mj-lt"/>
              <a:buAutoNum type="arabicPeriod"/>
            </a:pPr>
            <a:endParaRPr lang="en-US" sz="1504"/>
          </a:p>
          <a:p>
            <a:pPr>
              <a:buFont typeface="+mj-lt"/>
              <a:buAutoNum type="arabicPeriod"/>
            </a:pPr>
            <a:endParaRPr lang="en-US" sz="1504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5571711"/>
            <a:ext cx="6400801" cy="229167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244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86583" y="2856083"/>
          <a:ext cx="1350538" cy="225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95773" y="4191212"/>
            <a:ext cx="1847595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Option 11:</a:t>
            </a:r>
          </a:p>
          <a:p>
            <a:pPr marL="0" indent="0">
              <a:buNone/>
            </a:pPr>
            <a:r>
              <a:rPr lang="en-US" sz="1504" kern="0"/>
              <a:t>Move G to SE 0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47881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36872" y="2856082"/>
          <a:ext cx="2450176" cy="1237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Edge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Distance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A-&gt;B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B-&gt;G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A-&gt;C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A-&gt;D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D-&gt;G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+1</a:t>
                      </a: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A-&gt;E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E-&gt;G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+3</a:t>
                      </a:r>
                      <a:r>
                        <a:rPr lang="en-US" sz="900" baseline="0">
                          <a:solidFill>
                            <a:srgbClr val="FF0000"/>
                          </a:solidFill>
                        </a:rPr>
                        <a:t> (5)</a:t>
                      </a:r>
                      <a:endParaRPr lang="en-US" sz="900">
                        <a:solidFill>
                          <a:srgbClr val="FF0000"/>
                        </a:solidFill>
                      </a:endParaRPr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B-&gt;F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750" marR="68750" marT="34375" marB="34375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233461" y="4254233"/>
            <a:ext cx="2520836" cy="6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4" kern="0"/>
              <a:t>Relative score = 0</a:t>
            </a:r>
          </a:p>
          <a:p>
            <a:pPr marL="0" indent="0">
              <a:buNone/>
            </a:pPr>
            <a:r>
              <a:rPr lang="en-US" sz="1504" kern="0"/>
              <a:t>(but one new violation)</a:t>
            </a:r>
          </a:p>
        </p:txBody>
      </p:sp>
    </p:spTree>
    <p:extLst>
      <p:ext uri="{BB962C8B-B14F-4D97-AF65-F5344CB8AC3E}">
        <p14:creationId xmlns:p14="http://schemas.microsoft.com/office/powerpoint/2010/main" val="3299913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64705" y="1939415"/>
          <a:ext cx="5430376" cy="3231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750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Movement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Relative</a:t>
                      </a:r>
                      <a:r>
                        <a:rPr lang="en-US" sz="900" baseline="0"/>
                        <a:t> Score</a:t>
                      </a:r>
                      <a:endParaRPr lang="en-US" sz="90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#</a:t>
                      </a:r>
                      <a:r>
                        <a:rPr lang="en-US" sz="900" baseline="0"/>
                        <a:t> violations</a:t>
                      </a:r>
                      <a:endParaRPr lang="en-US" sz="90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Movement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Relative</a:t>
                      </a:r>
                      <a:r>
                        <a:rPr lang="en-US" sz="900" baseline="0"/>
                        <a:t> Score</a:t>
                      </a:r>
                      <a:endParaRPr lang="en-US" sz="90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#</a:t>
                      </a:r>
                      <a:r>
                        <a:rPr lang="en-US" sz="900" baseline="0"/>
                        <a:t> violations</a:t>
                      </a:r>
                      <a:endParaRPr lang="en-US" sz="900"/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</a:t>
                      </a:r>
                      <a:r>
                        <a:rPr lang="en-US" sz="900" baseline="0"/>
                        <a:t> B from SE 1 to SE 2</a:t>
                      </a:r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 G from SE 6 to SE 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</a:t>
                      </a:r>
                      <a:r>
                        <a:rPr lang="en-US" sz="900" baseline="0"/>
                        <a:t> B from SE 1 to SE 3</a:t>
                      </a:r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State G from SE 6 to SE 4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-5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 marL="68750" marR="68750" marT="34375" marB="3437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</a:t>
                      </a:r>
                      <a:r>
                        <a:rPr lang="en-US" sz="900" baseline="0"/>
                        <a:t> B from SE 1 to SE 4</a:t>
                      </a:r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State G from SE 6 to SE 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</a:t>
                      </a:r>
                      <a:r>
                        <a:rPr lang="en-US" sz="900" baseline="0"/>
                        <a:t> B from SE 1 to SE 5</a:t>
                      </a:r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State G from SE 6 to SE 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State</a:t>
                      </a:r>
                      <a:r>
                        <a:rPr lang="en-US" sz="900" baseline="0"/>
                        <a:t> B from SE 1 to SE 6</a:t>
                      </a:r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State G from SE 6 to SE 1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51"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State G from SE 6 to SE 0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503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D2F2-055D-44CC-A638-385AD399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D2799-98F3-4415-8414-E018252D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143000"/>
            <a:ext cx="9144000" cy="48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2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and </a:t>
            </a:r>
            <a:r>
              <a:rPr lang="en-US"/>
              <a:t>Software 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65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2514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 = 0 to n</a:t>
            </a:r>
          </a:p>
          <a:p>
            <a:r>
              <a:rPr lang="en-US" dirty="0">
                <a:latin typeface="Courier New" panose="02070309020205020404" pitchFamily="49" charset="0"/>
              </a:rPr>
              <a:t>  $1 = load A[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</a:rPr>
              <a:t>  add $2,$2,$1</a:t>
            </a:r>
          </a:p>
          <a:p>
            <a:r>
              <a:rPr lang="en-US" dirty="0">
                <a:latin typeface="Courier New" panose="02070309020205020404" pitchFamily="49" charset="0"/>
              </a:rPr>
              <a:t>  A[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] = store $2</a:t>
            </a:r>
          </a:p>
          <a:p>
            <a:r>
              <a:rPr lang="en-US" dirty="0" err="1">
                <a:latin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8000" y="18288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895600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2038894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7338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4187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n-lt"/>
              </a:rPr>
              <a:t>Loop</a:t>
            </a:r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824" y="3027187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8824" y="358284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824" y="41148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4624" y="3078984"/>
            <a:ext cx="187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Load</a:t>
            </a:r>
            <a:r>
              <a:rPr lang="en-US" dirty="0">
                <a:latin typeface="+mn-lt"/>
              </a:rPr>
              <a:t> 3 cycles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9789" y="3626779"/>
            <a:ext cx="18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Add</a:t>
            </a:r>
            <a:r>
              <a:rPr lang="en-US" dirty="0">
                <a:latin typeface="+mn-lt"/>
              </a:rPr>
              <a:t>  3 cycles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2372" y="4144645"/>
            <a:ext cx="20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Store</a:t>
            </a:r>
            <a:r>
              <a:rPr lang="en-US" dirty="0">
                <a:latin typeface="+mn-lt"/>
              </a:rPr>
              <a:t> 1 cycles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19050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36576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5600" y="27432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05600" y="4572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39000" y="36576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39000" y="5486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943600" y="35814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44958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3600" y="54102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4495800" y="2072295"/>
            <a:ext cx="228600" cy="2087889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14997" y="268923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7</a:t>
            </a:r>
            <a:r>
              <a:rPr lang="en-US">
                <a:latin typeface="+mn-lt"/>
              </a:rPr>
              <a:t> </a:t>
            </a:r>
            <a:r>
              <a:rPr lang="en-US" dirty="0">
                <a:latin typeface="+mn-lt"/>
              </a:rPr>
              <a:t>cycles</a:t>
            </a:r>
          </a:p>
        </p:txBody>
      </p:sp>
      <p:sp>
        <p:nvSpPr>
          <p:cNvPr id="39" name="Left Brace 38"/>
          <p:cNvSpPr/>
          <p:nvPr/>
        </p:nvSpPr>
        <p:spPr>
          <a:xfrm flipH="1">
            <a:off x="8001000" y="3571684"/>
            <a:ext cx="228600" cy="920878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305800" y="382212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 </a:t>
            </a:r>
          </a:p>
          <a:p>
            <a:r>
              <a:rPr lang="en-US" dirty="0">
                <a:latin typeface="+mn-lt"/>
              </a:rPr>
              <a:t>cycles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2600" y="14245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n-lt"/>
              </a:rPr>
              <a:t>Schedule</a:t>
            </a:r>
            <a:endParaRPr lang="en-US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200" y="2743200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94715" y="3672681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39000" y="4588329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77554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OpenVX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33800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334176"/>
            <a:ext cx="150227" cy="35059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4143876"/>
            <a:ext cx="567397" cy="11111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11913" y="1688328"/>
            <a:ext cx="166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238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scratchpad buffers:  3, size = scratchpad/6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F97D5-586D-4B74-B9C7-04DCE5B122F2}"/>
              </a:ext>
            </a:extLst>
          </p:cNvPr>
          <p:cNvSpPr txBox="1"/>
          <p:nvPr/>
        </p:nvSpPr>
        <p:spPr>
          <a:xfrm>
            <a:off x="6019800" y="5076499"/>
            <a:ext cx="2824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max(C+F,Y+Z+</a:t>
            </a:r>
            <a:r>
              <a:rPr lang="en-US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0949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98C6-04EC-47EE-96A4-9ECF3847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Classes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E6A82-BD43-4D76-885C-B431BF35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85459"/>
              </p:ext>
            </p:extLst>
          </p:nvPr>
        </p:nvGraphicFramePr>
        <p:xfrm>
          <a:off x="776605" y="1524000"/>
          <a:ext cx="7590790" cy="41812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35885">
                  <a:extLst>
                    <a:ext uri="{9D8B030D-6E8A-4147-A177-3AD203B41FA5}">
                      <a16:colId xmlns:a16="http://schemas.microsoft.com/office/drawing/2014/main" val="3915199174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1178048155"/>
                    </a:ext>
                  </a:extLst>
                </a:gridCol>
                <a:gridCol w="1964690">
                  <a:extLst>
                    <a:ext uri="{9D8B030D-6E8A-4147-A177-3AD203B41FA5}">
                      <a16:colId xmlns:a16="http://schemas.microsoft.com/office/drawing/2014/main" val="1011507202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4185609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Features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#Classes/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Ave.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/max.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stddev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 class b/w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 error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 classes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3546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TTIW, TTOW,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TIH, TOW,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NI, NO,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TIS, TOS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114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262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TIW, TIH, NI, NO,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TIS, TOS, SNW, SNH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219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78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TTIW, TIH,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TTOW, TO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19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1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dirty="0"/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68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78981" y="1484145"/>
          <a:ext cx="8699681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3344819562"/>
                    </a:ext>
                  </a:extLst>
                </a:gridCol>
                <a:gridCol w="8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50">
                  <a:extLst>
                    <a:ext uri="{9D8B030D-6E8A-4147-A177-3AD203B41FA5}">
                      <a16:colId xmlns:a16="http://schemas.microsoft.com/office/drawing/2014/main" val="2682205733"/>
                    </a:ext>
                  </a:extLst>
                </a:gridCol>
                <a:gridCol w="75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413">
                  <a:extLst>
                    <a:ext uri="{9D8B030D-6E8A-4147-A177-3AD203B41FA5}">
                      <a16:colId xmlns:a16="http://schemas.microsoft.com/office/drawing/2014/main" val="2409006938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Desktop</a:t>
                      </a:r>
                    </a:p>
                    <a:p>
                      <a:pPr algn="ctr"/>
                      <a:r>
                        <a:rPr lang="en-US" sz="1400"/>
                        <a:t>Processor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</a:t>
                      </a:r>
                    </a:p>
                    <a:p>
                      <a:pPr algn="ctr"/>
                      <a:r>
                        <a:rPr lang="en-US" sz="1400" dirty="0"/>
                        <a:t>Clock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Speed</a:t>
                      </a:r>
                    </a:p>
                    <a:p>
                      <a:pPr algn="ctr"/>
                      <a:r>
                        <a:rPr lang="en-US" sz="1400" baseline="0" dirty="0"/>
                        <a:t>(GHz)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/>
                        <a:t>IPC/core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Max.</a:t>
                      </a:r>
                    </a:p>
                    <a:p>
                      <a:pPr algn="ctr"/>
                      <a:r>
                        <a:rPr lang="en-US" sz="1400"/>
                        <a:t>DRAM</a:t>
                      </a:r>
                      <a:endParaRPr lang="en-US" sz="1400" baseline="0"/>
                    </a:p>
                    <a:p>
                      <a:pPr algn="ctr"/>
                      <a:r>
                        <a:rPr lang="en-US" sz="1400" baseline="0"/>
                        <a:t>Bandwidth</a:t>
                      </a:r>
                    </a:p>
                    <a:p>
                      <a:pPr algn="ctr"/>
                      <a:r>
                        <a:rPr lang="en-US" sz="1400" baseline="0"/>
                        <a:t>(GB/s)</a:t>
                      </a:r>
                      <a:endParaRPr lang="en-US" sz="14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SP Floating</a:t>
                      </a:r>
                    </a:p>
                    <a:p>
                      <a:pPr algn="ctr"/>
                      <a:r>
                        <a:rPr lang="en-US" sz="1400"/>
                        <a:t>Point</a:t>
                      </a:r>
                    </a:p>
                    <a:p>
                      <a:pPr algn="ctr"/>
                      <a:r>
                        <a:rPr lang="en-US" sz="1400"/>
                        <a:t>(Gflop/s)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L3</a:t>
                      </a:r>
                    </a:p>
                    <a:p>
                      <a:pPr algn="ctr"/>
                      <a:r>
                        <a:rPr lang="en-US" sz="1400" baseline="0" dirty="0"/>
                        <a:t>cache</a:t>
                      </a:r>
                    </a:p>
                    <a:p>
                      <a:pPr algn="ctr"/>
                      <a:r>
                        <a:rPr lang="en-US" sz="1400" baseline="0"/>
                        <a:t>(MiB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Tech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Kaby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Lake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i7-7700K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38.4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088303"/>
                  </a:ext>
                </a:extLst>
              </a:tr>
            </a:tbl>
          </a:graphicData>
        </a:graphic>
      </p:graphicFrame>
      <p:pic>
        <p:nvPicPr>
          <p:cNvPr id="26626" name="Picture 2" descr="Image result for kaby lake die photo">
            <a:extLst>
              <a:ext uri="{FF2B5EF4-FFF2-40B4-BE49-F238E27FC236}">
                <a16:creationId xmlns:a16="http://schemas.microsoft.com/office/drawing/2014/main" id="{C4076D8D-E985-4B61-8D61-A5F6E939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648200" cy="30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13765-DC3B-482E-ACC6-7A242AB0DBD0}"/>
              </a:ext>
            </a:extLst>
          </p:cNvPr>
          <p:cNvSpPr txBox="1"/>
          <p:nvPr/>
        </p:nvSpPr>
        <p:spPr>
          <a:xfrm>
            <a:off x="7124699" y="4039378"/>
            <a:ext cx="1740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123 mm</a:t>
            </a:r>
            <a:r>
              <a:rPr lang="en-US" sz="1600" baseline="30000"/>
              <a:t>2</a:t>
            </a:r>
            <a:r>
              <a:rPr lang="en-US" sz="1600"/>
              <a:t> die</a:t>
            </a:r>
          </a:p>
          <a:p>
            <a:endParaRPr lang="en-US" sz="1600"/>
          </a:p>
          <a:p>
            <a:r>
              <a:rPr lang="en-US" sz="1600"/>
              <a:t>CPU/</a:t>
            </a:r>
          </a:p>
          <a:p>
            <a:r>
              <a:rPr lang="en-US" sz="1600"/>
              <a:t>cache = 38%</a:t>
            </a:r>
          </a:p>
          <a:p>
            <a:r>
              <a:rPr lang="en-US" sz="1600"/>
              <a:t>(47 mm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65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dirty="0"/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02499"/>
              </p:ext>
            </p:extLst>
          </p:nvPr>
        </p:nvGraphicFramePr>
        <p:xfrm>
          <a:off x="76200" y="1337059"/>
          <a:ext cx="9023033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3240380926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3344819562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682205733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Desktop</a:t>
                      </a:r>
                    </a:p>
                    <a:p>
                      <a:pPr algn="ctr"/>
                      <a:r>
                        <a:rPr lang="en-US" sz="1400"/>
                        <a:t>Processor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Tech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</a:t>
                      </a:r>
                    </a:p>
                    <a:p>
                      <a:pPr algn="ctr"/>
                      <a:r>
                        <a:rPr lang="en-US" sz="1400" dirty="0"/>
                        <a:t>Clock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Speed</a:t>
                      </a:r>
                    </a:p>
                    <a:p>
                      <a:pPr algn="ctr"/>
                      <a:r>
                        <a:rPr lang="en-US" sz="1400" baseline="0" dirty="0"/>
                        <a:t>(GHz)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/>
                        <a:t>IPC/core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Max.</a:t>
                      </a:r>
                    </a:p>
                    <a:p>
                      <a:pPr algn="ctr"/>
                      <a:r>
                        <a:rPr lang="en-US" sz="1400"/>
                        <a:t>DRAM</a:t>
                      </a:r>
                      <a:endParaRPr lang="en-US" sz="1400" baseline="0"/>
                    </a:p>
                    <a:p>
                      <a:pPr algn="ctr"/>
                      <a:r>
                        <a:rPr lang="en-US" sz="1400" baseline="0"/>
                        <a:t>Bandwidth</a:t>
                      </a:r>
                    </a:p>
                    <a:p>
                      <a:pPr algn="ctr"/>
                      <a:r>
                        <a:rPr lang="en-US" sz="1400" baseline="0"/>
                        <a:t>(GB/s)</a:t>
                      </a:r>
                      <a:endParaRPr lang="en-US" sz="14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SP Floating</a:t>
                      </a:r>
                    </a:p>
                    <a:p>
                      <a:pPr algn="ctr"/>
                      <a:r>
                        <a:rPr lang="en-US" sz="1400"/>
                        <a:t>Point</a:t>
                      </a:r>
                    </a:p>
                    <a:p>
                      <a:pPr algn="ctr"/>
                      <a:r>
                        <a:rPr lang="en-US" sz="1400"/>
                        <a:t>(Gflop/s)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L3</a:t>
                      </a:r>
                    </a:p>
                    <a:p>
                      <a:pPr algn="ctr"/>
                      <a:r>
                        <a:rPr lang="en-US" sz="1400" baseline="0" dirty="0"/>
                        <a:t>cache</a:t>
                      </a:r>
                    </a:p>
                    <a:p>
                      <a:pPr algn="ctr"/>
                      <a:r>
                        <a:rPr lang="en-US" sz="1400" baseline="0"/>
                        <a:t>(MiB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Westmere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i7-620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17.1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54" name="Picture 2" descr="Image result for westmere die photo">
            <a:extLst>
              <a:ext uri="{FF2B5EF4-FFF2-40B4-BE49-F238E27FC236}">
                <a16:creationId xmlns:a16="http://schemas.microsoft.com/office/drawing/2014/main" id="{F6132AF0-B1AD-4788-A17D-10A4B58E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5715000" cy="30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83B7D-C214-4E89-B10D-33D79FB05259}"/>
              </a:ext>
            </a:extLst>
          </p:cNvPr>
          <p:cNvSpPr txBox="1"/>
          <p:nvPr/>
        </p:nvSpPr>
        <p:spPr>
          <a:xfrm>
            <a:off x="7467600" y="39624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114 mm</a:t>
            </a:r>
            <a:r>
              <a:rPr lang="en-US" sz="1600" baseline="30000"/>
              <a:t>2</a:t>
            </a:r>
            <a:r>
              <a:rPr lang="en-US" sz="1600"/>
              <a:t> die</a:t>
            </a:r>
          </a:p>
          <a:p>
            <a:endParaRPr lang="en-US" sz="1600"/>
          </a:p>
          <a:p>
            <a:r>
              <a:rPr lang="en-US" sz="1600"/>
              <a:t>CPU/cache</a:t>
            </a:r>
          </a:p>
          <a:p>
            <a:r>
              <a:rPr lang="en-US" sz="1600"/>
              <a:t>= </a:t>
            </a:r>
            <a:r>
              <a:rPr lang="en-US" sz="1600">
                <a:solidFill>
                  <a:srgbClr val="C00000"/>
                </a:solidFill>
              </a:rPr>
              <a:t>72%</a:t>
            </a:r>
          </a:p>
          <a:p>
            <a:r>
              <a:rPr lang="en-US" sz="1600"/>
              <a:t>(82 mm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79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dirty="0"/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8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03853"/>
              </p:ext>
            </p:extLst>
          </p:nvPr>
        </p:nvGraphicFramePr>
        <p:xfrm>
          <a:off x="60483" y="1336626"/>
          <a:ext cx="9023033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108882821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3344819562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682205733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Desktop</a:t>
                      </a:r>
                    </a:p>
                    <a:p>
                      <a:pPr algn="ctr"/>
                      <a:r>
                        <a:rPr lang="en-US" sz="1400"/>
                        <a:t>Processor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Tech</a:t>
                      </a:r>
                      <a:endParaRPr lang="en-US" sz="11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</a:t>
                      </a:r>
                    </a:p>
                    <a:p>
                      <a:pPr algn="ctr"/>
                      <a:r>
                        <a:rPr lang="en-US" sz="1400" dirty="0"/>
                        <a:t>Clock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Speed</a:t>
                      </a:r>
                    </a:p>
                    <a:p>
                      <a:pPr algn="ctr"/>
                      <a:r>
                        <a:rPr lang="en-US" sz="1400" baseline="0" dirty="0"/>
                        <a:t>(GHz)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/>
                        <a:t>IPC/core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Max.</a:t>
                      </a:r>
                    </a:p>
                    <a:p>
                      <a:pPr algn="ctr"/>
                      <a:r>
                        <a:rPr lang="en-US" sz="1400"/>
                        <a:t>DRAM</a:t>
                      </a:r>
                      <a:endParaRPr lang="en-US" sz="1400" baseline="0"/>
                    </a:p>
                    <a:p>
                      <a:pPr algn="ctr"/>
                      <a:r>
                        <a:rPr lang="en-US" sz="1400" baseline="0"/>
                        <a:t>Bandwidth</a:t>
                      </a:r>
                    </a:p>
                    <a:p>
                      <a:pPr algn="ctr"/>
                      <a:r>
                        <a:rPr lang="en-US" sz="1400" baseline="0"/>
                        <a:t>(GB/s)</a:t>
                      </a:r>
                      <a:endParaRPr lang="en-US" sz="14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SP Floating</a:t>
                      </a:r>
                    </a:p>
                    <a:p>
                      <a:pPr algn="ctr"/>
                      <a:r>
                        <a:rPr lang="en-US" sz="1400"/>
                        <a:t>Point</a:t>
                      </a:r>
                    </a:p>
                    <a:p>
                      <a:pPr algn="ctr"/>
                      <a:r>
                        <a:rPr lang="en-US" sz="1400"/>
                        <a:t>(Gflop/s)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L3</a:t>
                      </a:r>
                    </a:p>
                    <a:p>
                      <a:pPr algn="ctr"/>
                      <a:r>
                        <a:rPr lang="en-US" sz="1400" baseline="0" dirty="0"/>
                        <a:t>cache</a:t>
                      </a:r>
                    </a:p>
                    <a:p>
                      <a:pPr algn="ctr"/>
                      <a:r>
                        <a:rPr lang="en-US" sz="1400" baseline="0"/>
                        <a:t>(MiB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Ivy Bridge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i7-3770K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25.6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578" name="Picture 2" descr="Image result for ivy bridge die photo">
            <a:extLst>
              <a:ext uri="{FF2B5EF4-FFF2-40B4-BE49-F238E27FC236}">
                <a16:creationId xmlns:a16="http://schemas.microsoft.com/office/drawing/2014/main" id="{EEFBB13A-55EF-4B96-BF6A-9C719409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086600" cy="29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2A3FA0-AEDD-4608-A013-1FBADB54D488}"/>
              </a:ext>
            </a:extLst>
          </p:cNvPr>
          <p:cNvSpPr txBox="1"/>
          <p:nvPr/>
        </p:nvSpPr>
        <p:spPr>
          <a:xfrm>
            <a:off x="7848600" y="3657600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160 mm</a:t>
            </a:r>
            <a:r>
              <a:rPr lang="en-US" sz="1600" baseline="30000"/>
              <a:t>2</a:t>
            </a:r>
            <a:r>
              <a:rPr lang="en-US" sz="1600"/>
              <a:t> die</a:t>
            </a:r>
          </a:p>
          <a:p>
            <a:endParaRPr lang="en-US" sz="1600"/>
          </a:p>
          <a:p>
            <a:r>
              <a:rPr lang="en-US" sz="1600"/>
              <a:t>CPU/</a:t>
            </a:r>
          </a:p>
          <a:p>
            <a:r>
              <a:rPr lang="en-US" sz="1600"/>
              <a:t>cache = </a:t>
            </a:r>
            <a:r>
              <a:rPr lang="en-US" sz="1600">
                <a:solidFill>
                  <a:srgbClr val="C00000"/>
                </a:solidFill>
              </a:rPr>
              <a:t>47%</a:t>
            </a:r>
          </a:p>
          <a:p>
            <a:r>
              <a:rPr lang="en-US" sz="1600"/>
              <a:t>(75 mm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951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dirty="0"/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9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48745"/>
              </p:ext>
            </p:extLst>
          </p:nvPr>
        </p:nvGraphicFramePr>
        <p:xfrm>
          <a:off x="59618" y="1335546"/>
          <a:ext cx="9048201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912374586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3344819562"/>
                    </a:ext>
                  </a:extLst>
                </a:gridCol>
                <a:gridCol w="87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682205733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Desktop</a:t>
                      </a:r>
                    </a:p>
                    <a:p>
                      <a:pPr algn="ctr"/>
                      <a:r>
                        <a:rPr lang="en-US" sz="1400"/>
                        <a:t>Processor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Tech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</a:t>
                      </a:r>
                    </a:p>
                    <a:p>
                      <a:pPr algn="ctr"/>
                      <a:r>
                        <a:rPr lang="en-US" sz="1400" dirty="0"/>
                        <a:t>Clock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Speed</a:t>
                      </a:r>
                    </a:p>
                    <a:p>
                      <a:pPr algn="ctr"/>
                      <a:r>
                        <a:rPr lang="en-US" sz="1400" baseline="0" dirty="0"/>
                        <a:t>(GHz)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</a:t>
                      </a:r>
                      <a:endParaRPr lang="en-US" sz="1400" baseline="0" dirty="0"/>
                    </a:p>
                    <a:p>
                      <a:pPr algn="ctr"/>
                      <a:r>
                        <a:rPr lang="en-US" sz="1400"/>
                        <a:t>IPC/core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Max.</a:t>
                      </a:r>
                    </a:p>
                    <a:p>
                      <a:pPr algn="ctr"/>
                      <a:r>
                        <a:rPr lang="en-US" sz="1400"/>
                        <a:t>DRAM</a:t>
                      </a:r>
                      <a:endParaRPr lang="en-US" sz="1400" baseline="0"/>
                    </a:p>
                    <a:p>
                      <a:pPr algn="ctr"/>
                      <a:r>
                        <a:rPr lang="en-US" sz="1400" baseline="0"/>
                        <a:t>Bandwidth</a:t>
                      </a:r>
                    </a:p>
                    <a:p>
                      <a:pPr algn="ctr"/>
                      <a:r>
                        <a:rPr lang="en-US" sz="1400" baseline="0"/>
                        <a:t>(GB/s)</a:t>
                      </a:r>
                      <a:endParaRPr lang="en-US" sz="14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SP Floating</a:t>
                      </a:r>
                    </a:p>
                    <a:p>
                      <a:pPr algn="ctr"/>
                      <a:r>
                        <a:rPr lang="en-US" sz="1400"/>
                        <a:t>Point</a:t>
                      </a:r>
                    </a:p>
                    <a:p>
                      <a:pPr algn="ctr"/>
                      <a:r>
                        <a:rPr lang="en-US" sz="1400"/>
                        <a:t>(Gflop/s)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L3</a:t>
                      </a:r>
                    </a:p>
                    <a:p>
                      <a:pPr algn="ctr"/>
                      <a:r>
                        <a:rPr lang="en-US" sz="1400" baseline="0" dirty="0"/>
                        <a:t>cache</a:t>
                      </a:r>
                    </a:p>
                    <a:p>
                      <a:pPr algn="ctr"/>
                      <a:r>
                        <a:rPr lang="en-US" sz="1400" baseline="0"/>
                        <a:t>(MiB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Broadwell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i7-6700K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34.1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602" name="Picture 2" descr="Image result for broadwell die photo">
            <a:extLst>
              <a:ext uri="{FF2B5EF4-FFF2-40B4-BE49-F238E27FC236}">
                <a16:creationId xmlns:a16="http://schemas.microsoft.com/office/drawing/2014/main" id="{758D11A8-7215-4BDF-950E-C10CD26E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01176"/>
            <a:ext cx="3529613" cy="39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ED5C6-311F-4C55-8B45-689BA7261D7E}"/>
              </a:ext>
            </a:extLst>
          </p:cNvPr>
          <p:cNvSpPr txBox="1"/>
          <p:nvPr/>
        </p:nvSpPr>
        <p:spPr>
          <a:xfrm>
            <a:off x="6629400" y="3927029"/>
            <a:ext cx="1422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133 mm</a:t>
            </a:r>
            <a:r>
              <a:rPr lang="en-US" sz="1600" baseline="30000"/>
              <a:t>2</a:t>
            </a:r>
            <a:r>
              <a:rPr lang="en-US" sz="1600"/>
              <a:t> die</a:t>
            </a:r>
          </a:p>
          <a:p>
            <a:endParaRPr lang="en-US" sz="1600"/>
          </a:p>
          <a:p>
            <a:r>
              <a:rPr lang="en-US" sz="1600"/>
              <a:t>CPU/</a:t>
            </a:r>
          </a:p>
          <a:p>
            <a:r>
              <a:rPr lang="en-US" sz="1600"/>
              <a:t>cache</a:t>
            </a:r>
          </a:p>
          <a:p>
            <a:r>
              <a:rPr lang="en-US" sz="1600"/>
              <a:t>= 20%</a:t>
            </a:r>
          </a:p>
          <a:p>
            <a:r>
              <a:rPr lang="en-US" sz="1600"/>
              <a:t>(27 mm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355280"/>
      </p:ext>
    </p:extLst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52461</TotalTime>
  <Words>4356</Words>
  <Application>Microsoft Office PowerPoint</Application>
  <PresentationFormat>On-screen Show (4:3)</PresentationFormat>
  <Paragraphs>1943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usc</vt:lpstr>
      <vt:lpstr>Specialization and Heterogeneity: The Last Ride on Moore’s Law?</vt:lpstr>
      <vt:lpstr>Heterogeneous and Reconfigurable Computing Group</vt:lpstr>
      <vt:lpstr>Heterogeneous Computing</vt:lpstr>
      <vt:lpstr>Performance:  Intel Desktop Peak Performance</vt:lpstr>
      <vt:lpstr>PowerPoint Presentation</vt:lpstr>
      <vt:lpstr>New Capabilities</vt:lpstr>
      <vt:lpstr>Performance:  Intel Desktop Peak Performance</vt:lpstr>
      <vt:lpstr>Performance:  Intel Desktop Peak Performance</vt:lpstr>
      <vt:lpstr>Performance:  Intel Desktop Peak Performance</vt:lpstr>
      <vt:lpstr>Apple</vt:lpstr>
      <vt:lpstr>Embedded SoC:  Specialized Processors</vt:lpstr>
      <vt:lpstr>HPC/Data Center</vt:lpstr>
      <vt:lpstr>Domain-Specific Architectures</vt:lpstr>
      <vt:lpstr>Engineering Effort</vt:lpstr>
      <vt:lpstr>FPGA Overlays</vt:lpstr>
      <vt:lpstr>NAPOLY:  Pattern Matching Overlay</vt:lpstr>
      <vt:lpstr>Nondeterministic Finite Automata (NFA)</vt:lpstr>
      <vt:lpstr>Nondeterministic Finite Automata (NFA)</vt:lpstr>
      <vt:lpstr>Nondeterministic Finite Automata (NFA)</vt:lpstr>
      <vt:lpstr>Nondeterministic Finite Automata (NFA)</vt:lpstr>
      <vt:lpstr>Nondeterministic Finite Automata (NFA)</vt:lpstr>
      <vt:lpstr>Nondeterministic Finite Automata (NFA)</vt:lpstr>
      <vt:lpstr>Nondeterministic Finite Automata (NFA)</vt:lpstr>
      <vt:lpstr>Nondeterministic Finite Automata (NFA)</vt:lpstr>
      <vt:lpstr>Hamming Distance</vt:lpstr>
      <vt:lpstr>Hamming Distance</vt:lpstr>
      <vt:lpstr>Hamming Distance</vt:lpstr>
      <vt:lpstr>Hamming Distance</vt:lpstr>
      <vt:lpstr>Hamming Distance</vt:lpstr>
      <vt:lpstr>State Element (SE)</vt:lpstr>
      <vt:lpstr>Runtime Behavior</vt:lpstr>
      <vt:lpstr>Overlay Configurations</vt:lpstr>
      <vt:lpstr>Physical Mapping</vt:lpstr>
      <vt:lpstr>Performance Results</vt:lpstr>
      <vt:lpstr>Performance Results</vt:lpstr>
      <vt:lpstr>Current/Future Work</vt:lpstr>
      <vt:lpstr>Digital Signal Processors (DSPs)</vt:lpstr>
      <vt:lpstr>DMA and Scratchpad</vt:lpstr>
      <vt:lpstr>DMA and Scratchpad</vt:lpstr>
      <vt:lpstr>DMA and Scratchpad</vt:lpstr>
      <vt:lpstr>Performance</vt:lpstr>
      <vt:lpstr>OpenVX</vt:lpstr>
      <vt:lpstr>OpenVX</vt:lpstr>
      <vt:lpstr>OpenVX</vt:lpstr>
      <vt:lpstr>Graph Partitioning</vt:lpstr>
      <vt:lpstr>Performance Considerations</vt:lpstr>
      <vt:lpstr>DMA Memory Performance Model</vt:lpstr>
      <vt:lpstr>Performance Models</vt:lpstr>
      <vt:lpstr>Model Accuracy and Performance</vt:lpstr>
      <vt:lpstr>Impact of Tile Size on Merged Kernels</vt:lpstr>
      <vt:lpstr>Model Accuracy</vt:lpstr>
      <vt:lpstr>Randomly Generated Graphs</vt:lpstr>
      <vt:lpstr>Speedup Distribution</vt:lpstr>
      <vt:lpstr>Current Work</vt:lpstr>
      <vt:lpstr>General Conclusions</vt:lpstr>
      <vt:lpstr>PowerPoint Presentation</vt:lpstr>
      <vt:lpstr>Physical Mapping</vt:lpstr>
      <vt:lpstr>Physical Mapping</vt:lpstr>
      <vt:lpstr>Mapping Algorithm</vt:lpstr>
      <vt:lpstr>Mapping Algorithm</vt:lpstr>
      <vt:lpstr>Mapping Algorithm</vt:lpstr>
      <vt:lpstr>Mapping Algorithm</vt:lpstr>
      <vt:lpstr>Mapping Algorithm</vt:lpstr>
      <vt:lpstr>Runtime Behavior</vt:lpstr>
      <vt:lpstr>VLIW and Software Pipelining</vt:lpstr>
      <vt:lpstr>OpenVX</vt:lpstr>
      <vt:lpstr>Equivalence Classes</vt:lpstr>
      <vt:lpstr>Performance:  Intel Desktop Peak Performance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BAKOS, JASON</cp:lastModifiedBy>
  <cp:revision>871</cp:revision>
  <dcterms:created xsi:type="dcterms:W3CDTF">2005-09-22T21:21:18Z</dcterms:created>
  <dcterms:modified xsi:type="dcterms:W3CDTF">2019-04-12T21:11:49Z</dcterms:modified>
</cp:coreProperties>
</file>