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317" r:id="rId3"/>
    <p:sldId id="318" r:id="rId4"/>
    <p:sldId id="336" r:id="rId5"/>
    <p:sldId id="320" r:id="rId6"/>
    <p:sldId id="321" r:id="rId7"/>
    <p:sldId id="322" r:id="rId8"/>
    <p:sldId id="323" r:id="rId9"/>
    <p:sldId id="324" r:id="rId10"/>
    <p:sldId id="326" r:id="rId11"/>
    <p:sldId id="330" r:id="rId12"/>
    <p:sldId id="327" r:id="rId13"/>
    <p:sldId id="337" r:id="rId14"/>
    <p:sldId id="328" r:id="rId15"/>
    <p:sldId id="331" r:id="rId16"/>
    <p:sldId id="332" r:id="rId17"/>
    <p:sldId id="329" r:id="rId18"/>
    <p:sldId id="333" r:id="rId19"/>
    <p:sldId id="334" r:id="rId20"/>
    <p:sldId id="335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33"/>
    <a:srgbClr val="9933FF"/>
    <a:srgbClr val="FF9933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701" autoAdjust="0"/>
    <p:restoredTop sz="90723" autoAdjust="0"/>
  </p:normalViewPr>
  <p:slideViewPr>
    <p:cSldViewPr>
      <p:cViewPr varScale="1">
        <p:scale>
          <a:sx n="114" d="100"/>
          <a:sy n="114" d="100"/>
        </p:scale>
        <p:origin x="201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218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218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9A4916C-1A6E-44CE-A04C-749052816E0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8794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CA27AAF-E5C4-4085-AC44-F888A3EE0FD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0318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Summarize</a:t>
            </a:r>
            <a:r>
              <a:rPr lang="en-US" baseline="0" dirty="0" smtClean="0"/>
              <a:t> the table,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A27AAF-E5C4-4085-AC44-F888A3EE0FD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5523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Very different in M/B</a:t>
            </a:r>
            <a:r>
              <a:rPr lang="en-US" baseline="0" dirty="0" smtClean="0"/>
              <a:t> and performance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A27AAF-E5C4-4085-AC44-F888A3EE0FD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6879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Most</a:t>
            </a:r>
            <a:r>
              <a:rPr lang="en-US" baseline="0" dirty="0" smtClean="0"/>
              <a:t> recent GPU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A27AAF-E5C4-4085-AC44-F888A3EE0FDC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8063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*carefully loop tuning</a:t>
            </a:r>
            <a:r>
              <a:rPr lang="en-US" baseline="0" dirty="0" smtClean="0"/>
              <a:t> and scratchpad optimization</a:t>
            </a:r>
          </a:p>
          <a:p>
            <a:r>
              <a:rPr lang="en-US" baseline="0" dirty="0" smtClean="0"/>
              <a:t>*higher performance than </a:t>
            </a:r>
            <a:r>
              <a:rPr lang="en-US" baseline="0" dirty="0" err="1" smtClean="0"/>
              <a:t>Tegra</a:t>
            </a:r>
            <a:r>
              <a:rPr lang="en-US" baseline="0" dirty="0" smtClean="0"/>
              <a:t>, despite the GPU’s spec is better</a:t>
            </a:r>
          </a:p>
          <a:p>
            <a:r>
              <a:rPr lang="en-US" baseline="0" dirty="0" smtClean="0"/>
              <a:t>*the mapping optimization could be abstracted by a model, auto allocation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A27AAF-E5C4-4085-AC44-F888A3EE0FDC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0474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Unique</a:t>
            </a:r>
            <a:r>
              <a:rPr lang="en-US" baseline="0" dirty="0" smtClean="0"/>
              <a:t> processor, hard to program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A27AAF-E5C4-4085-AC44-F888A3EE0FD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642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Practical</a:t>
            </a:r>
            <a:r>
              <a:rPr lang="en-US" baseline="0" dirty="0" smtClean="0"/>
              <a:t> </a:t>
            </a:r>
            <a:r>
              <a:rPr lang="en-US" dirty="0" smtClean="0"/>
              <a:t>limitation, branches</a:t>
            </a:r>
            <a:r>
              <a:rPr lang="en-US" baseline="0" dirty="0" smtClean="0"/>
              <a:t>, register, assembly(parallel not happen obviously, lower level than C), 3 cycles add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A27AAF-E5C4-4085-AC44-F888A3EE0FD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8585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Text book style</a:t>
            </a:r>
            <a:r>
              <a:rPr lang="en-US" baseline="0" dirty="0" smtClean="0"/>
              <a:t> simple cache</a:t>
            </a:r>
          </a:p>
          <a:p>
            <a:r>
              <a:rPr lang="en-US" baseline="0" dirty="0" smtClean="0"/>
              <a:t>Cache could also be SPM</a:t>
            </a:r>
          </a:p>
          <a:p>
            <a:r>
              <a:rPr lang="en-US" baseline="0" dirty="0" smtClean="0"/>
              <a:t>Share memory could be SPM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98B063-7E34-4215-AF17-F742919809E9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1027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2</a:t>
            </a:r>
            <a:r>
              <a:rPr lang="en-US" baseline="0" dirty="0" smtClean="0"/>
              <a:t> stages could be pipelined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Loop tilling + double buffer is basic optimization strategy in the DSP platform.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98B063-7E34-4215-AF17-F742919809E9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6032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3 arrays, one</a:t>
            </a:r>
            <a:r>
              <a:rPr lang="en-US" baseline="0" dirty="0" smtClean="0"/>
              <a:t> simple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A27AAF-E5C4-4085-AC44-F888A3EE0FD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6102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Indirect</a:t>
            </a:r>
            <a:r>
              <a:rPr lang="en-US" baseline="0" dirty="0" smtClean="0"/>
              <a:t> indexing: load dependence.</a:t>
            </a:r>
          </a:p>
          <a:p>
            <a:r>
              <a:rPr lang="en-US" baseline="0" dirty="0" smtClean="0"/>
              <a:t>Utilization 6ALU+2L/S</a:t>
            </a:r>
          </a:p>
          <a:p>
            <a:r>
              <a:rPr lang="en-US" baseline="0" dirty="0" smtClean="0"/>
              <a:t>Dependency</a:t>
            </a:r>
          </a:p>
          <a:p>
            <a:r>
              <a:rPr lang="en-US" baseline="0" dirty="0" smtClean="0"/>
              <a:t>Software pipelining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A48EC2-9B1D-4DFE-919B-131849E8E69E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6777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Data is provided</a:t>
            </a:r>
            <a:r>
              <a:rPr lang="en-US" baseline="0" dirty="0" smtClean="0"/>
              <a:t> by TI, information is public</a:t>
            </a:r>
          </a:p>
          <a:p>
            <a:r>
              <a:rPr lang="en-US" baseline="0" dirty="0" smtClean="0"/>
              <a:t>Data path is decided by allocation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A27AAF-E5C4-4085-AC44-F888A3EE0FD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9455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Matrix: synthetic </a:t>
            </a:r>
            <a:r>
              <a:rPr lang="en-US" baseline="0" dirty="0" smtClean="0"/>
              <a:t>matrix, dense and sparse</a:t>
            </a:r>
          </a:p>
          <a:p>
            <a:r>
              <a:rPr lang="en-US" baseline="0" dirty="0" smtClean="0"/>
              <a:t>Variance, mapping is important</a:t>
            </a:r>
          </a:p>
          <a:p>
            <a:r>
              <a:rPr lang="en-US" baseline="0" dirty="0" smtClean="0"/>
              <a:t>Cache is not worst.</a:t>
            </a:r>
          </a:p>
          <a:p>
            <a:r>
              <a:rPr lang="en-US" baseline="0" dirty="0" smtClean="0"/>
              <a:t>Not the kernel, the input data is also important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A27AAF-E5C4-4085-AC44-F888A3EE0FD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9831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152400" y="3124200"/>
            <a:ext cx="5715000" cy="304800"/>
          </a:xfrm>
          <a:prstGeom prst="rect">
            <a:avLst/>
          </a:prstGeom>
          <a:solidFill>
            <a:srgbClr val="990033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1600200" y="4800600"/>
            <a:ext cx="7391400" cy="304800"/>
          </a:xfrm>
          <a:prstGeom prst="rect">
            <a:avLst/>
          </a:prstGeom>
          <a:solidFill>
            <a:srgbClr val="990033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6" name="Picture 10" descr="us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6172200"/>
            <a:ext cx="2895600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60960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114800"/>
            <a:ext cx="6400800" cy="4572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 </a:t>
            </a:r>
            <a:r>
              <a:rPr lang="en-US" smtClean="0">
                <a:solidFill>
                  <a:srgbClr val="990033"/>
                </a:solidFill>
              </a:rPr>
              <a:t>			 </a:t>
            </a:r>
            <a:fld id="{2BACBE7A-AB2A-4317-A4D3-42D9A411A158}" type="slidenum">
              <a:rPr lang="en-US" smtClean="0">
                <a:solidFill>
                  <a:srgbClr val="990033"/>
                </a:solidFill>
              </a:rPr>
              <a:pPr/>
              <a:t>‹#›</a:t>
            </a:fld>
            <a:endParaRPr lang="en-US">
              <a:solidFill>
                <a:srgbClr val="990033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 </a:t>
            </a:r>
            <a:r>
              <a:rPr lang="en-US">
                <a:solidFill>
                  <a:srgbClr val="990033"/>
                </a:solidFill>
              </a:rPr>
              <a:t>			 </a:t>
            </a:r>
            <a:fld id="{ABE4B33F-0C38-4749-BFCF-63F59F94198E}" type="slidenum">
              <a:rPr lang="en-US">
                <a:solidFill>
                  <a:srgbClr val="990033"/>
                </a:solidFill>
              </a:rPr>
              <a:pPr/>
              <a:t>‹#›</a:t>
            </a:fld>
            <a:endParaRPr lang="en-US">
              <a:solidFill>
                <a:srgbClr val="990033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457200"/>
            <a:ext cx="8229600" cy="7921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4038600" cy="2247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371600"/>
            <a:ext cx="4038600" cy="2247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771900"/>
            <a:ext cx="4038600" cy="2247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771900"/>
            <a:ext cx="4038600" cy="2247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 </a:t>
            </a:r>
            <a:r>
              <a:rPr lang="en-US">
                <a:solidFill>
                  <a:srgbClr val="990033"/>
                </a:solidFill>
              </a:rPr>
              <a:t>			 </a:t>
            </a:r>
            <a:fld id="{A0F5238D-68D4-4339-B26D-5307C8DA216B}" type="slidenum">
              <a:rPr lang="en-US">
                <a:solidFill>
                  <a:srgbClr val="990033"/>
                </a:solidFill>
              </a:rPr>
              <a:pPr/>
              <a:t>‹#›</a:t>
            </a:fld>
            <a:endParaRPr lang="en-US">
              <a:solidFill>
                <a:srgbClr val="990033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921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371600"/>
            <a:ext cx="40386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 </a:t>
            </a:r>
            <a:r>
              <a:rPr lang="en-US">
                <a:solidFill>
                  <a:srgbClr val="990033"/>
                </a:solidFill>
              </a:rPr>
              <a:t>			 </a:t>
            </a:r>
            <a:fld id="{B9485896-772D-4199-8AC8-461193A2DCF0}" type="slidenum">
              <a:rPr lang="en-US">
                <a:solidFill>
                  <a:srgbClr val="990033"/>
                </a:solidFill>
              </a:rPr>
              <a:pPr/>
              <a:t>‹#›</a:t>
            </a:fld>
            <a:endParaRPr lang="en-US">
              <a:solidFill>
                <a:srgbClr val="990033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 </a:t>
            </a:r>
            <a:r>
              <a:rPr lang="en-US">
                <a:solidFill>
                  <a:srgbClr val="990033"/>
                </a:solidFill>
              </a:rPr>
              <a:t>			 </a:t>
            </a:r>
            <a:fld id="{3085F243-DA53-4996-A494-7454463B9EC2}" type="slidenum">
              <a:rPr lang="en-US">
                <a:solidFill>
                  <a:srgbClr val="990033"/>
                </a:solidFill>
              </a:rPr>
              <a:pPr/>
              <a:t>‹#›</a:t>
            </a:fld>
            <a:endParaRPr lang="en-US">
              <a:solidFill>
                <a:srgbClr val="990033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 </a:t>
            </a:r>
            <a:r>
              <a:rPr lang="en-US">
                <a:solidFill>
                  <a:srgbClr val="990033"/>
                </a:solidFill>
              </a:rPr>
              <a:t>			 </a:t>
            </a:r>
            <a:fld id="{AA359B1A-3099-43FB-872C-AEC66D3F646C}" type="slidenum">
              <a:rPr lang="en-US">
                <a:solidFill>
                  <a:srgbClr val="990033"/>
                </a:solidFill>
              </a:rPr>
              <a:pPr/>
              <a:t>‹#›</a:t>
            </a:fld>
            <a:endParaRPr lang="en-US">
              <a:solidFill>
                <a:srgbClr val="990033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 </a:t>
            </a:r>
            <a:r>
              <a:rPr lang="en-US">
                <a:solidFill>
                  <a:srgbClr val="990033"/>
                </a:solidFill>
              </a:rPr>
              <a:t>			 </a:t>
            </a:r>
            <a:fld id="{42C8110E-4F0B-4908-84A5-0A076C0197C5}" type="slidenum">
              <a:rPr lang="en-US">
                <a:solidFill>
                  <a:srgbClr val="990033"/>
                </a:solidFill>
              </a:rPr>
              <a:pPr/>
              <a:t>‹#›</a:t>
            </a:fld>
            <a:endParaRPr lang="en-US">
              <a:solidFill>
                <a:srgbClr val="990033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 </a:t>
            </a:r>
            <a:r>
              <a:rPr lang="en-US">
                <a:solidFill>
                  <a:srgbClr val="990033"/>
                </a:solidFill>
              </a:rPr>
              <a:t>			 </a:t>
            </a:r>
            <a:fld id="{7DA37DB1-F6CB-4B1A-82F7-86E04B543464}" type="slidenum">
              <a:rPr lang="en-US">
                <a:solidFill>
                  <a:srgbClr val="990033"/>
                </a:solidFill>
              </a:rPr>
              <a:pPr/>
              <a:t>‹#›</a:t>
            </a:fld>
            <a:endParaRPr lang="en-US">
              <a:solidFill>
                <a:srgbClr val="990033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 </a:t>
            </a:r>
            <a:r>
              <a:rPr lang="en-US">
                <a:solidFill>
                  <a:srgbClr val="990033"/>
                </a:solidFill>
              </a:rPr>
              <a:t>			 </a:t>
            </a:r>
            <a:fld id="{392576FE-B656-4DEB-8C91-64996BEC9DFC}" type="slidenum">
              <a:rPr lang="en-US">
                <a:solidFill>
                  <a:srgbClr val="990033"/>
                </a:solidFill>
              </a:rPr>
              <a:pPr/>
              <a:t>‹#›</a:t>
            </a:fld>
            <a:endParaRPr lang="en-US">
              <a:solidFill>
                <a:srgbClr val="990033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 </a:t>
            </a:r>
            <a:r>
              <a:rPr lang="en-US">
                <a:solidFill>
                  <a:srgbClr val="990033"/>
                </a:solidFill>
              </a:rPr>
              <a:t>			 </a:t>
            </a:r>
            <a:fld id="{617F039C-4162-4760-842B-A5B0D32EDB58}" type="slidenum">
              <a:rPr lang="en-US">
                <a:solidFill>
                  <a:srgbClr val="990033"/>
                </a:solidFill>
              </a:rPr>
              <a:pPr/>
              <a:t>‹#›</a:t>
            </a:fld>
            <a:endParaRPr lang="en-US">
              <a:solidFill>
                <a:srgbClr val="990033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 </a:t>
            </a:r>
            <a:r>
              <a:rPr lang="en-US">
                <a:solidFill>
                  <a:srgbClr val="990033"/>
                </a:solidFill>
              </a:rPr>
              <a:t>			 </a:t>
            </a:r>
            <a:fld id="{F7876CD0-A360-467F-98E9-7F6D4AC26BCA}" type="slidenum">
              <a:rPr lang="en-US">
                <a:solidFill>
                  <a:srgbClr val="990033"/>
                </a:solidFill>
              </a:rPr>
              <a:pPr/>
              <a:t>‹#›</a:t>
            </a:fld>
            <a:endParaRPr lang="en-US">
              <a:solidFill>
                <a:srgbClr val="990033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 </a:t>
            </a:r>
            <a:r>
              <a:rPr lang="en-US">
                <a:solidFill>
                  <a:srgbClr val="990033"/>
                </a:solidFill>
              </a:rPr>
              <a:t>			 </a:t>
            </a:r>
            <a:fld id="{6277439C-2AB1-4F72-B543-880AD6D2B7C0}" type="slidenum">
              <a:rPr lang="en-US">
                <a:solidFill>
                  <a:srgbClr val="990033"/>
                </a:solidFill>
              </a:rPr>
              <a:pPr/>
              <a:t>‹#›</a:t>
            </a:fld>
            <a:endParaRPr lang="en-US">
              <a:solidFill>
                <a:srgbClr val="990033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590800" y="6324600"/>
            <a:ext cx="6400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itchFamily="34" charset="0"/>
              </a:defRPr>
            </a:lvl1pPr>
          </a:lstStyle>
          <a:p>
            <a:r>
              <a:rPr lang="en-US" smtClean="0"/>
              <a:t> </a:t>
            </a:r>
            <a:r>
              <a:rPr lang="en-US">
                <a:solidFill>
                  <a:srgbClr val="990033"/>
                </a:solidFill>
              </a:rPr>
              <a:t>			 </a:t>
            </a:r>
            <a:fld id="{DCBF27C9-8594-43C4-84E4-07F7A13E4D58}" type="slidenum">
              <a:rPr lang="en-US">
                <a:solidFill>
                  <a:srgbClr val="990033"/>
                </a:solidFill>
              </a:rPr>
              <a:pPr/>
              <a:t>‹#›</a:t>
            </a:fld>
            <a:endParaRPr lang="en-US">
              <a:solidFill>
                <a:srgbClr val="990033"/>
              </a:solidFill>
            </a:endParaRPr>
          </a:p>
        </p:txBody>
      </p:sp>
      <p:pic>
        <p:nvPicPr>
          <p:cNvPr id="1029" name="Picture 8" descr="usc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6200" y="6172200"/>
            <a:ext cx="2895600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Line 9"/>
          <p:cNvSpPr>
            <a:spLocks noChangeShapeType="1"/>
          </p:cNvSpPr>
          <p:nvPr/>
        </p:nvSpPr>
        <p:spPr bwMode="auto">
          <a:xfrm>
            <a:off x="76200" y="6096000"/>
            <a:ext cx="8991600" cy="0"/>
          </a:xfrm>
          <a:prstGeom prst="line">
            <a:avLst/>
          </a:prstGeom>
          <a:noFill/>
          <a:ln w="28575">
            <a:solidFill>
              <a:srgbClr val="99003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1" name="Line 10"/>
          <p:cNvSpPr>
            <a:spLocks noChangeShapeType="1"/>
          </p:cNvSpPr>
          <p:nvPr/>
        </p:nvSpPr>
        <p:spPr bwMode="auto">
          <a:xfrm>
            <a:off x="76200" y="1295400"/>
            <a:ext cx="8991600" cy="0"/>
          </a:xfrm>
          <a:prstGeom prst="line">
            <a:avLst/>
          </a:prstGeom>
          <a:noFill/>
          <a:ln w="28575">
            <a:solidFill>
              <a:srgbClr val="99003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2" name="Line 12"/>
          <p:cNvSpPr>
            <a:spLocks noChangeShapeType="1"/>
          </p:cNvSpPr>
          <p:nvPr/>
        </p:nvSpPr>
        <p:spPr bwMode="auto">
          <a:xfrm>
            <a:off x="76200" y="457200"/>
            <a:ext cx="8991600" cy="0"/>
          </a:xfrm>
          <a:prstGeom prst="line">
            <a:avLst/>
          </a:prstGeom>
          <a:noFill/>
          <a:ln w="28575">
            <a:solidFill>
              <a:srgbClr val="99003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7" r:id="rId1"/>
    <p:sldLayoutId id="2147483915" r:id="rId2"/>
    <p:sldLayoutId id="2147483916" r:id="rId3"/>
    <p:sldLayoutId id="2147483917" r:id="rId4"/>
    <p:sldLayoutId id="2147483918" r:id="rId5"/>
    <p:sldLayoutId id="2147483919" r:id="rId6"/>
    <p:sldLayoutId id="2147483920" r:id="rId7"/>
    <p:sldLayoutId id="2147483921" r:id="rId8"/>
    <p:sldLayoutId id="2147483922" r:id="rId9"/>
    <p:sldLayoutId id="2147483923" r:id="rId10"/>
    <p:sldLayoutId id="2147483924" r:id="rId11"/>
    <p:sldLayoutId id="2147483925" r:id="rId12"/>
    <p:sldLayoutId id="2147483926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Kepler_(microarchitecture)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1524000"/>
            <a:ext cx="8534400" cy="1447800"/>
          </a:xfrm>
        </p:spPr>
        <p:txBody>
          <a:bodyPr/>
          <a:lstStyle/>
          <a:p>
            <a:r>
              <a:rPr lang="en-US" sz="2800" dirty="0">
                <a:latin typeface="Verdana" charset="0"/>
              </a:rPr>
              <a:t>Sparse Matrix-Vector Multiply on the</a:t>
            </a:r>
            <a:br>
              <a:rPr lang="en-US" sz="2800" dirty="0">
                <a:latin typeface="Verdana" charset="0"/>
              </a:rPr>
            </a:br>
            <a:r>
              <a:rPr lang="en-US" sz="2800" dirty="0">
                <a:latin typeface="Verdana" charset="0"/>
              </a:rPr>
              <a:t>Keystone II Digital Signal Processor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4267200"/>
            <a:ext cx="8610600" cy="1295400"/>
          </a:xfrm>
        </p:spPr>
        <p:txBody>
          <a:bodyPr/>
          <a:lstStyle/>
          <a:p>
            <a:pPr algn="r" eaLnBrk="1" hangingPunct="1"/>
            <a:r>
              <a:rPr lang="en-US" sz="2800" dirty="0" smtClean="0"/>
              <a:t>Yang </a:t>
            </a:r>
            <a:r>
              <a:rPr lang="en-US" sz="2800" dirty="0" err="1" smtClean="0"/>
              <a:t>Gao,</a:t>
            </a:r>
            <a:r>
              <a:rPr lang="en-US" sz="2800" dirty="0" smtClean="0"/>
              <a:t> Fan Zhang and Dr. Jason D. </a:t>
            </a:r>
            <a:r>
              <a:rPr lang="en-US" sz="2800" dirty="0" err="1" smtClean="0"/>
              <a:t>Bakos</a:t>
            </a:r>
            <a:endParaRPr lang="en-US" sz="2800" dirty="0" smtClean="0"/>
          </a:p>
        </p:txBody>
      </p:sp>
      <p:sp>
        <p:nvSpPr>
          <p:cNvPr id="2" name="Rectangle 1"/>
          <p:cNvSpPr/>
          <p:nvPr/>
        </p:nvSpPr>
        <p:spPr>
          <a:xfrm>
            <a:off x="3962400" y="5334000"/>
            <a:ext cx="4648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2014 IEEE High Performance Extreme Computing Conference(HPEC ‘14)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Buffer Location and Performance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 smtClean="0">
                <a:solidFill>
                  <a:srgbClr val="990033"/>
                </a:solidFill>
              </a:rPr>
              <a:t>			 </a:t>
            </a:r>
            <a:fld id="{3085F243-DA53-4996-A494-7454463B9EC2}" type="slidenum">
              <a:rPr lang="en-US" smtClean="0">
                <a:solidFill>
                  <a:srgbClr val="990033"/>
                </a:solidFill>
              </a:rPr>
              <a:pPr/>
              <a:t>10</a:t>
            </a:fld>
            <a:endParaRPr lang="en-US" dirty="0">
              <a:solidFill>
                <a:srgbClr val="990033"/>
              </a:solidFill>
            </a:endParaRPr>
          </a:p>
        </p:txBody>
      </p:sp>
      <p:pic>
        <p:nvPicPr>
          <p:cNvPr id="5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124200" y="1644447"/>
            <a:ext cx="5932022" cy="4832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0904604"/>
              </p:ext>
            </p:extLst>
          </p:nvPr>
        </p:nvGraphicFramePr>
        <p:xfrm>
          <a:off x="152401" y="1371600"/>
          <a:ext cx="1066800" cy="21945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066800"/>
              </a:tblGrid>
              <a:tr h="330200">
                <a:tc>
                  <a:txBody>
                    <a:bodyPr/>
                    <a:lstStyle/>
                    <a:p>
                      <a:r>
                        <a:rPr lang="en-US" dirty="0" smtClean="0"/>
                        <a:t>Buffer</a:t>
                      </a:r>
                      <a:endParaRPr lang="en-US" dirty="0"/>
                    </a:p>
                  </a:txBody>
                  <a:tcPr/>
                </a:tc>
              </a:tr>
              <a:tr h="33020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val</a:t>
                      </a:r>
                      <a:endParaRPr lang="en-US" dirty="0"/>
                    </a:p>
                  </a:txBody>
                  <a:tcPr/>
                </a:tc>
              </a:tr>
              <a:tr h="330200">
                <a:tc>
                  <a:txBody>
                    <a:bodyPr/>
                    <a:lstStyle/>
                    <a:p>
                      <a:r>
                        <a:rPr lang="en-US" dirty="0" smtClean="0"/>
                        <a:t>col</a:t>
                      </a:r>
                      <a:endParaRPr lang="en-US" dirty="0"/>
                    </a:p>
                  </a:txBody>
                  <a:tcPr/>
                </a:tc>
              </a:tr>
              <a:tr h="33020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ptr</a:t>
                      </a:r>
                      <a:endParaRPr lang="en-US" dirty="0"/>
                    </a:p>
                  </a:txBody>
                  <a:tcPr/>
                </a:tc>
              </a:tr>
              <a:tr h="330200"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</a:tr>
              <a:tr h="330200">
                <a:tc>
                  <a:txBody>
                    <a:bodyPr/>
                    <a:lstStyle/>
                    <a:p>
                      <a:r>
                        <a:rPr lang="en-US" dirty="0" smtClean="0"/>
                        <a:t>prod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8272376"/>
              </p:ext>
            </p:extLst>
          </p:nvPr>
        </p:nvGraphicFramePr>
        <p:xfrm>
          <a:off x="1905001" y="1371600"/>
          <a:ext cx="1447799" cy="14833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44779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Locations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MSMC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cache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Cloud 10"/>
          <p:cNvSpPr/>
          <p:nvPr/>
        </p:nvSpPr>
        <p:spPr>
          <a:xfrm>
            <a:off x="838200" y="2057400"/>
            <a:ext cx="1143000" cy="609600"/>
          </a:xfrm>
          <a:prstGeom prst="cloud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map?</a:t>
            </a:r>
            <a:endParaRPr lang="en-US" sz="900" dirty="0"/>
          </a:p>
        </p:txBody>
      </p:sp>
      <p:sp>
        <p:nvSpPr>
          <p:cNvPr id="16" name="Freeform 15"/>
          <p:cNvSpPr/>
          <p:nvPr/>
        </p:nvSpPr>
        <p:spPr>
          <a:xfrm>
            <a:off x="4876800" y="4495800"/>
            <a:ext cx="2400300" cy="1622264"/>
          </a:xfrm>
          <a:custGeom>
            <a:avLst/>
            <a:gdLst>
              <a:gd name="connsiteX0" fmla="*/ 0 w 2419350"/>
              <a:gd name="connsiteY0" fmla="*/ 91983 h 1857122"/>
              <a:gd name="connsiteX1" fmla="*/ 1228725 w 2419350"/>
              <a:gd name="connsiteY1" fmla="*/ 177708 h 1857122"/>
              <a:gd name="connsiteX2" fmla="*/ 1466850 w 2419350"/>
              <a:gd name="connsiteY2" fmla="*/ 1701708 h 1857122"/>
              <a:gd name="connsiteX3" fmla="*/ 2419350 w 2419350"/>
              <a:gd name="connsiteY3" fmla="*/ 1806483 h 1857122"/>
              <a:gd name="connsiteX4" fmla="*/ 2419350 w 2419350"/>
              <a:gd name="connsiteY4" fmla="*/ 1806483 h 1857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19350" h="1857122">
                <a:moveTo>
                  <a:pt x="0" y="91983"/>
                </a:moveTo>
                <a:cubicBezTo>
                  <a:pt x="492125" y="702"/>
                  <a:pt x="984250" y="-90579"/>
                  <a:pt x="1228725" y="177708"/>
                </a:cubicBezTo>
                <a:cubicBezTo>
                  <a:pt x="1473200" y="445995"/>
                  <a:pt x="1268413" y="1430246"/>
                  <a:pt x="1466850" y="1701708"/>
                </a:cubicBezTo>
                <a:cubicBezTo>
                  <a:pt x="1665287" y="1973170"/>
                  <a:pt x="2419350" y="1806483"/>
                  <a:pt x="2419350" y="1806483"/>
                </a:cubicBezTo>
                <a:lnTo>
                  <a:pt x="2419350" y="1806483"/>
                </a:lnTo>
              </a:path>
            </a:pathLst>
          </a:custGeom>
          <a:noFill/>
          <a:ln w="57150">
            <a:solidFill>
              <a:schemeClr val="accent4"/>
            </a:solidFill>
            <a:prstDash val="dash"/>
            <a:headEnd type="arrow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4876800" y="2209789"/>
            <a:ext cx="1520426" cy="2079475"/>
          </a:xfrm>
          <a:custGeom>
            <a:avLst/>
            <a:gdLst>
              <a:gd name="connsiteX0" fmla="*/ 0 w 1539476"/>
              <a:gd name="connsiteY0" fmla="*/ 2019311 h 2137788"/>
              <a:gd name="connsiteX1" fmla="*/ 1400175 w 1539476"/>
              <a:gd name="connsiteY1" fmla="*/ 1943111 h 2137788"/>
              <a:gd name="connsiteX2" fmla="*/ 1362075 w 1539476"/>
              <a:gd name="connsiteY2" fmla="*/ 200036 h 2137788"/>
              <a:gd name="connsiteX3" fmla="*/ 276225 w 1539476"/>
              <a:gd name="connsiteY3" fmla="*/ 38111 h 2137788"/>
              <a:gd name="connsiteX4" fmla="*/ 276225 w 1539476"/>
              <a:gd name="connsiteY4" fmla="*/ 38111 h 21377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39476" h="2137788">
                <a:moveTo>
                  <a:pt x="0" y="2019311"/>
                </a:moveTo>
                <a:cubicBezTo>
                  <a:pt x="586581" y="2132817"/>
                  <a:pt x="1173163" y="2246323"/>
                  <a:pt x="1400175" y="1943111"/>
                </a:cubicBezTo>
                <a:cubicBezTo>
                  <a:pt x="1627187" y="1639899"/>
                  <a:pt x="1549400" y="517536"/>
                  <a:pt x="1362075" y="200036"/>
                </a:cubicBezTo>
                <a:cubicBezTo>
                  <a:pt x="1174750" y="-117464"/>
                  <a:pt x="276225" y="38111"/>
                  <a:pt x="276225" y="38111"/>
                </a:cubicBezTo>
                <a:lnTo>
                  <a:pt x="276225" y="38111"/>
                </a:lnTo>
              </a:path>
            </a:pathLst>
          </a:custGeom>
          <a:noFill/>
          <a:ln w="57150">
            <a:solidFill>
              <a:schemeClr val="accent4"/>
            </a:solidFill>
            <a:prstDash val="dash"/>
            <a:headEnd type="arrow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5153025" y="1914525"/>
            <a:ext cx="1866900" cy="9525"/>
          </a:xfrm>
          <a:custGeom>
            <a:avLst/>
            <a:gdLst>
              <a:gd name="connsiteX0" fmla="*/ 0 w 1866900"/>
              <a:gd name="connsiteY0" fmla="*/ 9525 h 9525"/>
              <a:gd name="connsiteX1" fmla="*/ 1866900 w 1866900"/>
              <a:gd name="connsiteY1" fmla="*/ 0 h 9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66900" h="9525">
                <a:moveTo>
                  <a:pt x="0" y="9525"/>
                </a:moveTo>
                <a:lnTo>
                  <a:pt x="1866900" y="0"/>
                </a:lnTo>
              </a:path>
            </a:pathLst>
          </a:custGeom>
          <a:noFill/>
          <a:ln w="57150">
            <a:solidFill>
              <a:srgbClr val="7030A0"/>
            </a:solidFill>
            <a:prstDash val="dash"/>
            <a:headEnd type="arrow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7886700" y="4867275"/>
            <a:ext cx="0" cy="619125"/>
          </a:xfrm>
          <a:custGeom>
            <a:avLst/>
            <a:gdLst>
              <a:gd name="connsiteX0" fmla="*/ 0 w 0"/>
              <a:gd name="connsiteY0" fmla="*/ 619125 h 619125"/>
              <a:gd name="connsiteX1" fmla="*/ 0 w 0"/>
              <a:gd name="connsiteY1" fmla="*/ 47625 h 619125"/>
              <a:gd name="connsiteX2" fmla="*/ 0 w 0"/>
              <a:gd name="connsiteY2" fmla="*/ 0 h 619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h="619125">
                <a:moveTo>
                  <a:pt x="0" y="619125"/>
                </a:moveTo>
                <a:lnTo>
                  <a:pt x="0" y="47625"/>
                </a:lnTo>
                <a:lnTo>
                  <a:pt x="0" y="0"/>
                </a:lnTo>
              </a:path>
            </a:pathLst>
          </a:custGeom>
          <a:noFill/>
          <a:ln w="57150">
            <a:solidFill>
              <a:srgbClr val="FF0000"/>
            </a:solidFill>
            <a:prstDash val="dash"/>
            <a:headEnd type="arrow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5238750" y="2435094"/>
            <a:ext cx="2105025" cy="1765431"/>
          </a:xfrm>
          <a:custGeom>
            <a:avLst/>
            <a:gdLst>
              <a:gd name="connsiteX0" fmla="*/ 2105025 w 2105025"/>
              <a:gd name="connsiteY0" fmla="*/ 1765431 h 1765431"/>
              <a:gd name="connsiteX1" fmla="*/ 1562100 w 2105025"/>
              <a:gd name="connsiteY1" fmla="*/ 1479681 h 1765431"/>
              <a:gd name="connsiteX2" fmla="*/ 1438275 w 2105025"/>
              <a:gd name="connsiteY2" fmla="*/ 212856 h 1765431"/>
              <a:gd name="connsiteX3" fmla="*/ 0 w 2105025"/>
              <a:gd name="connsiteY3" fmla="*/ 12831 h 1765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05025" h="1765431">
                <a:moveTo>
                  <a:pt x="2105025" y="1765431"/>
                </a:moveTo>
                <a:cubicBezTo>
                  <a:pt x="1889125" y="1751937"/>
                  <a:pt x="1673225" y="1738443"/>
                  <a:pt x="1562100" y="1479681"/>
                </a:cubicBezTo>
                <a:cubicBezTo>
                  <a:pt x="1450975" y="1220919"/>
                  <a:pt x="1698625" y="457331"/>
                  <a:pt x="1438275" y="212856"/>
                </a:cubicBezTo>
                <a:cubicBezTo>
                  <a:pt x="1177925" y="-31619"/>
                  <a:pt x="588962" y="-9394"/>
                  <a:pt x="0" y="12831"/>
                </a:cubicBezTo>
              </a:path>
            </a:pathLst>
          </a:custGeom>
          <a:noFill/>
          <a:ln w="57150">
            <a:solidFill>
              <a:srgbClr val="FF0000"/>
            </a:solidFill>
            <a:prstDash val="dash"/>
            <a:headEnd type="arrow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5153025" y="2550754"/>
            <a:ext cx="3217182" cy="2897546"/>
          </a:xfrm>
          <a:custGeom>
            <a:avLst/>
            <a:gdLst>
              <a:gd name="connsiteX0" fmla="*/ 3095625 w 3217182"/>
              <a:gd name="connsiteY0" fmla="*/ 2897546 h 2897546"/>
              <a:gd name="connsiteX1" fmla="*/ 3057525 w 3217182"/>
              <a:gd name="connsiteY1" fmla="*/ 1954571 h 2897546"/>
              <a:gd name="connsiteX2" fmla="*/ 1533525 w 3217182"/>
              <a:gd name="connsiteY2" fmla="*/ 1802171 h 2897546"/>
              <a:gd name="connsiteX3" fmla="*/ 1409700 w 3217182"/>
              <a:gd name="connsiteY3" fmla="*/ 240071 h 2897546"/>
              <a:gd name="connsiteX4" fmla="*/ 0 w 3217182"/>
              <a:gd name="connsiteY4" fmla="*/ 30521 h 2897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17182" h="2897546">
                <a:moveTo>
                  <a:pt x="3095625" y="2897546"/>
                </a:moveTo>
                <a:cubicBezTo>
                  <a:pt x="3206750" y="2517339"/>
                  <a:pt x="3317875" y="2137133"/>
                  <a:pt x="3057525" y="1954571"/>
                </a:cubicBezTo>
                <a:cubicBezTo>
                  <a:pt x="2797175" y="1772009"/>
                  <a:pt x="1808162" y="2087921"/>
                  <a:pt x="1533525" y="1802171"/>
                </a:cubicBezTo>
                <a:cubicBezTo>
                  <a:pt x="1258888" y="1516421"/>
                  <a:pt x="1665287" y="535346"/>
                  <a:pt x="1409700" y="240071"/>
                </a:cubicBezTo>
                <a:cubicBezTo>
                  <a:pt x="1154113" y="-55204"/>
                  <a:pt x="577056" y="-12342"/>
                  <a:pt x="0" y="30521"/>
                </a:cubicBezTo>
              </a:path>
            </a:pathLst>
          </a:custGeom>
          <a:noFill/>
          <a:ln w="57150">
            <a:solidFill>
              <a:srgbClr val="00B050"/>
            </a:solidFill>
            <a:prstDash val="dash"/>
            <a:headEnd type="arrow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1219200" y="3999527"/>
            <a:ext cx="685800" cy="0"/>
          </a:xfrm>
          <a:prstGeom prst="straightConnector1">
            <a:avLst/>
          </a:prstGeom>
          <a:noFill/>
          <a:ln w="57150">
            <a:solidFill>
              <a:srgbClr val="7030A0"/>
            </a:solidFill>
            <a:prstDash val="dash"/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9" name="TextBox 28"/>
          <p:cNvSpPr txBox="1"/>
          <p:nvPr/>
        </p:nvSpPr>
        <p:spPr>
          <a:xfrm>
            <a:off x="1905000" y="3810000"/>
            <a:ext cx="5331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L1</a:t>
            </a:r>
            <a:endParaRPr lang="en-US" dirty="0"/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1219200" y="4500661"/>
            <a:ext cx="685800" cy="0"/>
          </a:xfrm>
          <a:prstGeom prst="straightConnector1">
            <a:avLst/>
          </a:prstGeom>
          <a:noFill/>
          <a:ln w="57150">
            <a:solidFill>
              <a:schemeClr val="accent4"/>
            </a:solidFill>
            <a:prstDash val="dash"/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1" name="TextBox 30"/>
          <p:cNvSpPr txBox="1"/>
          <p:nvPr/>
        </p:nvSpPr>
        <p:spPr>
          <a:xfrm>
            <a:off x="1905000" y="4311134"/>
            <a:ext cx="5331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L2</a:t>
            </a:r>
            <a:endParaRPr lang="en-US" dirty="0"/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1209675" y="5001794"/>
            <a:ext cx="685800" cy="0"/>
          </a:xfrm>
          <a:prstGeom prst="straightConnector1">
            <a:avLst/>
          </a:prstGeom>
          <a:noFill/>
          <a:ln w="57150">
            <a:solidFill>
              <a:srgbClr val="FF0000"/>
            </a:solidFill>
            <a:prstDash val="dash"/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3" name="TextBox 32"/>
          <p:cNvSpPr txBox="1"/>
          <p:nvPr/>
        </p:nvSpPr>
        <p:spPr>
          <a:xfrm>
            <a:off x="1895475" y="4812267"/>
            <a:ext cx="10001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MSMC</a:t>
            </a:r>
            <a:endParaRPr lang="en-US" dirty="0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1219200" y="5498065"/>
            <a:ext cx="685800" cy="0"/>
          </a:xfrm>
          <a:prstGeom prst="straightConnector1">
            <a:avLst/>
          </a:prstGeom>
          <a:noFill/>
          <a:ln w="57150">
            <a:solidFill>
              <a:srgbClr val="00B050"/>
            </a:solidFill>
            <a:prstDash val="dash"/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5" name="TextBox 34"/>
          <p:cNvSpPr txBox="1"/>
          <p:nvPr/>
        </p:nvSpPr>
        <p:spPr>
          <a:xfrm>
            <a:off x="1905000" y="5308538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cache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0579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2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3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6" grpId="0" animBg="1"/>
      <p:bldP spid="16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3" grpId="0" animBg="1"/>
      <p:bldP spid="23" grpId="1" animBg="1"/>
      <p:bldP spid="24" grpId="0" animBg="1"/>
      <p:bldP spid="24" grpId="1" animBg="1"/>
      <p:bldP spid="29" grpId="0"/>
      <p:bldP spid="29" grpId="1"/>
      <p:bldP spid="31" grpId="0"/>
      <p:bldP spid="31" grpId="1"/>
      <p:bldP spid="33" grpId="0"/>
      <p:bldP spid="33" grpId="1"/>
      <p:bldP spid="35" grpId="0"/>
      <p:bldP spid="35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Matrix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 </a:t>
            </a:r>
            <a:r>
              <a:rPr lang="en-US" smtClean="0">
                <a:solidFill>
                  <a:srgbClr val="990033"/>
                </a:solidFill>
              </a:rPr>
              <a:t>			 </a:t>
            </a:r>
            <a:fld id="{3085F243-DA53-4996-A494-7454463B9EC2}" type="slidenum">
              <a:rPr lang="en-US" smtClean="0">
                <a:solidFill>
                  <a:srgbClr val="990033"/>
                </a:solidFill>
              </a:rPr>
              <a:pPr/>
              <a:t>11</a:t>
            </a:fld>
            <a:endParaRPr lang="en-US">
              <a:solidFill>
                <a:srgbClr val="990033"/>
              </a:solidFill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457200" y="1371600"/>
            <a:ext cx="29718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41313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9pPr>
          </a:lstStyle>
          <a:p>
            <a:pPr hangingPunct="0">
              <a:spcBef>
                <a:spcPts val="363"/>
              </a:spcBef>
              <a:buFont typeface="Symbol" charset="2"/>
              <a:buChar char=""/>
            </a:pPr>
            <a:r>
              <a:rPr lang="en-US" dirty="0">
                <a:latin typeface="Verdana" charset="0"/>
              </a:rPr>
              <a:t>Tri-diagonal</a:t>
            </a:r>
          </a:p>
          <a:p>
            <a:pPr hangingPunct="0">
              <a:spcBef>
                <a:spcPts val="363"/>
              </a:spcBef>
              <a:buClrTx/>
              <a:buSzTx/>
              <a:buFontTx/>
              <a:buNone/>
            </a:pPr>
            <a:endParaRPr lang="en-US" dirty="0">
              <a:latin typeface="Verdana" charset="0"/>
            </a:endParaRPr>
          </a:p>
          <a:p>
            <a:pPr hangingPunct="0">
              <a:spcBef>
                <a:spcPts val="363"/>
              </a:spcBef>
              <a:buClrTx/>
              <a:buSzTx/>
              <a:buFontTx/>
              <a:buNone/>
            </a:pPr>
            <a:endParaRPr lang="en-US" dirty="0">
              <a:latin typeface="Verdana" charset="0"/>
            </a:endParaRPr>
          </a:p>
          <a:p>
            <a:pPr hangingPunct="0">
              <a:spcBef>
                <a:spcPts val="363"/>
              </a:spcBef>
              <a:buClrTx/>
              <a:buSzTx/>
              <a:buFontTx/>
              <a:buNone/>
            </a:pPr>
            <a:endParaRPr lang="en-US" dirty="0">
              <a:latin typeface="Verdana" charset="0"/>
            </a:endParaRPr>
          </a:p>
          <a:p>
            <a:pPr hangingPunct="0">
              <a:spcBef>
                <a:spcPts val="363"/>
              </a:spcBef>
              <a:buClrTx/>
              <a:buSzTx/>
              <a:buFontTx/>
              <a:buNone/>
            </a:pPr>
            <a:endParaRPr lang="en-US" dirty="0">
              <a:latin typeface="Verdana" charset="0"/>
            </a:endParaRPr>
          </a:p>
          <a:p>
            <a:pPr hangingPunct="0">
              <a:spcBef>
                <a:spcPts val="363"/>
              </a:spcBef>
              <a:buClrTx/>
              <a:buSzTx/>
              <a:buFontTx/>
              <a:buNone/>
            </a:pPr>
            <a:endParaRPr lang="en-US" dirty="0">
              <a:latin typeface="Verdana" charset="0"/>
            </a:endParaRPr>
          </a:p>
          <a:p>
            <a:pPr hangingPunct="0">
              <a:spcBef>
                <a:spcPts val="363"/>
              </a:spcBef>
              <a:buFont typeface="Symbol" charset="2"/>
              <a:buChar char=""/>
            </a:pPr>
            <a:r>
              <a:rPr lang="en-US" dirty="0">
                <a:latin typeface="Verdana" charset="0"/>
              </a:rPr>
              <a:t>N-diagonal</a:t>
            </a:r>
          </a:p>
          <a:p>
            <a:pPr hangingPunct="0">
              <a:spcAft>
                <a:spcPts val="1425"/>
              </a:spcAft>
              <a:buClrTx/>
              <a:buSzTx/>
              <a:buFontTx/>
              <a:buNone/>
            </a:pPr>
            <a:r>
              <a:rPr lang="en-US" sz="1600" dirty="0" smtClean="0">
                <a:solidFill>
                  <a:srgbClr val="FF0000"/>
                </a:solidFill>
                <a:latin typeface="Verdana" charset="0"/>
              </a:rPr>
              <a:t>	3, 151</a:t>
            </a:r>
            <a:endParaRPr lang="en-US" sz="1600" dirty="0">
              <a:solidFill>
                <a:srgbClr val="FF0000"/>
              </a:solidFill>
              <a:latin typeface="Verdana" charset="0"/>
            </a:endParaRP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auto">
          <a:xfrm>
            <a:off x="2590800" y="1371600"/>
            <a:ext cx="2286000" cy="2559050"/>
          </a:xfrm>
          <a:custGeom>
            <a:avLst/>
            <a:gdLst>
              <a:gd name="G0" fmla="*/ 6350 1 2"/>
              <a:gd name="G1" fmla="*/ 7110 1 2"/>
              <a:gd name="G2" fmla="+- 7110 0 0"/>
              <a:gd name="G3" fmla="+- 6350 0 0"/>
            </a:gdLst>
            <a:ahLst/>
            <a:cxnLst>
              <a:cxn ang="0">
                <a:pos x="r" y="vc"/>
              </a:cxn>
              <a:cxn ang="5400000">
                <a:pos x="hc" y="b"/>
              </a:cxn>
              <a:cxn ang="10800000">
                <a:pos x="l" y="vc"/>
              </a:cxn>
              <a:cxn ang="16200000">
                <a:pos x="hc" y="t"/>
              </a:cxn>
            </a:cxnLst>
            <a:rect l="0" t="0" r="0" b="0"/>
            <a:pathLst>
              <a:path>
                <a:moveTo>
                  <a:pt x="0" y="0"/>
                </a:moveTo>
                <a:lnTo>
                  <a:pt x="6350" y="0"/>
                </a:lnTo>
                <a:lnTo>
                  <a:pt x="6350" y="7110"/>
                </a:lnTo>
                <a:lnTo>
                  <a:pt x="0" y="711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FF0000"/>
                </a:solidFill>
                <a:ea typeface="Droid Sans Fallback" charset="0"/>
                <a:cs typeface="Droid Sans Fallback" charset="0"/>
              </a:rPr>
              <a:t>2,  4</a:t>
            </a:r>
            <a:r>
              <a:rPr lang="en-US" dirty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,  0,  0,   0,   0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FF0000"/>
                </a:solidFill>
                <a:ea typeface="Droid Sans Fallback" charset="0"/>
                <a:cs typeface="Droid Sans Fallback" charset="0"/>
              </a:rPr>
              <a:t>5,  4,  7</a:t>
            </a:r>
            <a:r>
              <a:rPr lang="en-US" dirty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,  0,   0,   0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0,  </a:t>
            </a:r>
            <a:r>
              <a:rPr lang="en-US" dirty="0">
                <a:solidFill>
                  <a:srgbClr val="FF0000"/>
                </a:solidFill>
                <a:ea typeface="Droid Sans Fallback" charset="0"/>
                <a:cs typeface="Droid Sans Fallback" charset="0"/>
              </a:rPr>
              <a:t>6,  2,  4</a:t>
            </a:r>
            <a:r>
              <a:rPr lang="en-US" dirty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,   0,   0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0,  0,  </a:t>
            </a:r>
            <a:r>
              <a:rPr lang="en-US" dirty="0">
                <a:solidFill>
                  <a:srgbClr val="FF0000"/>
                </a:solidFill>
                <a:ea typeface="Droid Sans Fallback" charset="0"/>
                <a:cs typeface="Droid Sans Fallback" charset="0"/>
              </a:rPr>
              <a:t>3, 10,  1</a:t>
            </a:r>
            <a:r>
              <a:rPr lang="en-US" dirty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,   0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0,  0,  0,  </a:t>
            </a:r>
            <a:r>
              <a:rPr lang="en-US" dirty="0">
                <a:solidFill>
                  <a:srgbClr val="FF0000"/>
                </a:solidFill>
                <a:ea typeface="Droid Sans Fallback" charset="0"/>
                <a:cs typeface="Droid Sans Fallback" charset="0"/>
              </a:rPr>
              <a:t>4,   6,   8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0,  0,  0,  0,   </a:t>
            </a:r>
            <a:r>
              <a:rPr lang="en-US" dirty="0">
                <a:solidFill>
                  <a:srgbClr val="FF0000"/>
                </a:solidFill>
                <a:ea typeface="Droid Sans Fallback" charset="0"/>
                <a:cs typeface="Droid Sans Fallback" charset="0"/>
              </a:rPr>
              <a:t>2,  12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dirty="0">
              <a:solidFill>
                <a:srgbClr val="00B0F0"/>
              </a:solidFill>
              <a:ea typeface="Droid Sans Fallback" charset="0"/>
              <a:cs typeface="Droid Sans Fallback" charset="0"/>
            </a:endParaRP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dirty="0">
              <a:solidFill>
                <a:srgbClr val="000000"/>
              </a:solidFill>
              <a:ea typeface="Droid Sans Fallback" charset="0"/>
              <a:cs typeface="Droid Sans Fallback" charset="0"/>
            </a:endParaRP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dirty="0">
              <a:solidFill>
                <a:srgbClr val="000000"/>
              </a:solidFill>
              <a:ea typeface="Droid Sans Fallback" charset="0"/>
              <a:cs typeface="Droid Sans Fallback" charset="0"/>
            </a:endParaRPr>
          </a:p>
        </p:txBody>
      </p:sp>
      <p:sp>
        <p:nvSpPr>
          <p:cNvPr id="7" name="AutoShape 5"/>
          <p:cNvSpPr>
            <a:spLocks noChangeArrowheads="1"/>
          </p:cNvSpPr>
          <p:nvPr/>
        </p:nvSpPr>
        <p:spPr bwMode="auto">
          <a:xfrm>
            <a:off x="2514600" y="1371600"/>
            <a:ext cx="76200" cy="1600200"/>
          </a:xfrm>
          <a:custGeom>
            <a:avLst/>
            <a:gdLst>
              <a:gd name="G0" fmla="*/ 1 0 0"/>
              <a:gd name="G1" fmla="+- G0 0 50000"/>
              <a:gd name="G2" fmla="*/ 1 0 0"/>
              <a:gd name="G3" fmla="+- 34464 0 50000"/>
              <a:gd name="G4" fmla="?: G3 50000 34464"/>
              <a:gd name="G5" fmla="?: G1 G2 G3"/>
              <a:gd name="G6" fmla="+- 34464 0 G5"/>
              <a:gd name="G7" fmla="min G6 G5"/>
              <a:gd name="G8" fmla="*/ G7 1 2"/>
              <a:gd name="G9" fmla="min 212 4445"/>
              <a:gd name="G10" fmla="*/ G8 4445 1"/>
              <a:gd name="G11" fmla="*/ G10 1 G9"/>
              <a:gd name="G12" fmla="*/ 1 0 0"/>
              <a:gd name="G13" fmla="+- G12 0 8333"/>
              <a:gd name="G14" fmla="*/ 1 0 0"/>
              <a:gd name="G15" fmla="+- G11 0 8333"/>
              <a:gd name="G16" fmla="?: G15 8333 G11"/>
              <a:gd name="G17" fmla="?: G13 G14 G15"/>
              <a:gd name="G18" fmla="*/ G9 G17 1"/>
              <a:gd name="G19" fmla="*/ G18 1 34464"/>
              <a:gd name="G20" fmla="*/ 4445 G5 1"/>
              <a:gd name="G21" fmla="*/ G20 1 34464"/>
              <a:gd name="G22" fmla="+- G21 G19 0"/>
              <a:gd name="G23" fmla="*/ 1 0 0"/>
              <a:gd name="G24" fmla="+- G22 0 G23"/>
              <a:gd name="G25" fmla="*/ 212 1 2"/>
              <a:gd name="G26" fmla="*/ 1 35987 55552"/>
              <a:gd name="G27" fmla="*/ G26 13024 1"/>
              <a:gd name="G28" fmla="*/ G27 1 52096"/>
              <a:gd name="G29" fmla="cos G25 G28"/>
              <a:gd name="G30" fmla="*/ 1 35987 55552"/>
              <a:gd name="G31" fmla="*/ G30 13024 1"/>
              <a:gd name="G32" fmla="*/ G31 1 52096"/>
              <a:gd name="G33" fmla="sin G19 G32"/>
              <a:gd name="G34" fmla="+- 212 0 G29"/>
              <a:gd name="G35" fmla="+- G19 0 G33"/>
              <a:gd name="G36" fmla="+- 4445 G33 0"/>
              <a:gd name="G37" fmla="+- G36 0 G19"/>
              <a:gd name="G38" fmla="*/ 212 1 2"/>
              <a:gd name="G39" fmla="+- 212 0 0"/>
              <a:gd name="G40" fmla="+- 4445 0 0"/>
              <a:gd name="G41" fmla="+- 90 0 0"/>
              <a:gd name="G42" fmla="+- 90 0 0"/>
              <a:gd name="G43" fmla="*/ 1 0 0"/>
              <a:gd name="G44" fmla="+- 65446 0 0"/>
              <a:gd name="G45" fmla="+- 90 0 0"/>
              <a:gd name="G46" fmla="+- 65446 0 0"/>
              <a:gd name="G47" fmla="+- 180 0 0"/>
              <a:gd name="G48" fmla="+- 90 0 0"/>
              <a:gd name="G49" fmla="+- 90 0 0"/>
              <a:gd name="G50" fmla="+- 90 0 0"/>
              <a:gd name="G51" fmla="*/ 1 0 0"/>
              <a:gd name="G52" fmla="+- 65446 0 0"/>
              <a:gd name="G53" fmla="+- 90 0 0"/>
              <a:gd name="G54" fmla="+- 65446 0 0"/>
              <a:gd name="G55" fmla="+- 180 0 0"/>
              <a:gd name="G56" fmla="+- 90 0 0"/>
            </a:gdLst>
            <a:ahLst/>
            <a:cxnLst>
              <a:cxn ang="0">
                <a:pos x="r" y="vc"/>
              </a:cxn>
              <a:cxn ang="5400000">
                <a:pos x="hc" y="b"/>
              </a:cxn>
              <a:cxn ang="10800000">
                <a:pos x="l" y="vc"/>
              </a:cxn>
              <a:cxn ang="16200000">
                <a:pos x="hc" y="t"/>
              </a:cxn>
            </a:cxnLst>
            <a:rect l="0" t="0" r="0" b="0"/>
            <a:pathLst>
              <a:path stroke="0">
                <a:moveTo>
                  <a:pt x="212" y="4445"/>
                </a:moveTo>
                <a:lnTo>
                  <a:pt x="106" y="-1053"/>
                </a:lnTo>
                <a:lnTo>
                  <a:pt x="90" y="90"/>
                </a:lnTo>
                <a:lnTo>
                  <a:pt x="106" y="-3058"/>
                </a:lnTo>
                <a:lnTo>
                  <a:pt x="106" y="-1053"/>
                </a:lnTo>
                <a:lnTo>
                  <a:pt x="1" y="65446"/>
                </a:lnTo>
                <a:lnTo>
                  <a:pt x="106" y="-1053"/>
                </a:lnTo>
                <a:close/>
              </a:path>
              <a:path fill="none">
                <a:moveTo>
                  <a:pt x="90" y="65446"/>
                </a:moveTo>
                <a:lnTo>
                  <a:pt x="106" y="-1053"/>
                </a:lnTo>
                <a:lnTo>
                  <a:pt x="180" y="90"/>
                </a:lnTo>
                <a:lnTo>
                  <a:pt x="212" y="4445"/>
                </a:lnTo>
                <a:lnTo>
                  <a:pt x="106" y="-1053"/>
                </a:lnTo>
                <a:lnTo>
                  <a:pt x="90" y="90"/>
                </a:lnTo>
              </a:path>
            </a:pathLst>
          </a:custGeom>
          <a:noFill/>
          <a:ln w="381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AutoShape 6"/>
          <p:cNvSpPr>
            <a:spLocks noChangeArrowheads="1"/>
          </p:cNvSpPr>
          <p:nvPr/>
        </p:nvSpPr>
        <p:spPr bwMode="auto">
          <a:xfrm>
            <a:off x="4572000" y="1371600"/>
            <a:ext cx="76200" cy="1676400"/>
          </a:xfrm>
          <a:custGeom>
            <a:avLst/>
            <a:gdLst>
              <a:gd name="G0" fmla="*/ 1 0 0"/>
              <a:gd name="G1" fmla="+- G0 0 50000"/>
              <a:gd name="G2" fmla="*/ 1 0 0"/>
              <a:gd name="G3" fmla="+- 34464 0 50000"/>
              <a:gd name="G4" fmla="?: G3 50000 34464"/>
              <a:gd name="G5" fmla="?: G1 G2 G3"/>
              <a:gd name="G6" fmla="+- 34464 0 G5"/>
              <a:gd name="G7" fmla="min G6 G5"/>
              <a:gd name="G8" fmla="*/ G7 1 2"/>
              <a:gd name="G9" fmla="min 212 4657"/>
              <a:gd name="G10" fmla="*/ G8 4657 1"/>
              <a:gd name="G11" fmla="*/ G10 1 G9"/>
              <a:gd name="G12" fmla="*/ 1 0 0"/>
              <a:gd name="G13" fmla="+- G12 0 8333"/>
              <a:gd name="G14" fmla="*/ 1 0 0"/>
              <a:gd name="G15" fmla="+- G11 0 8333"/>
              <a:gd name="G16" fmla="?: G15 8333 G11"/>
              <a:gd name="G17" fmla="?: G13 G14 G15"/>
              <a:gd name="G18" fmla="*/ G9 G17 1"/>
              <a:gd name="G19" fmla="*/ G18 1 34464"/>
              <a:gd name="G20" fmla="*/ 4657 G5 1"/>
              <a:gd name="G21" fmla="*/ G20 1 34464"/>
              <a:gd name="G22" fmla="+- G21 0 G19"/>
              <a:gd name="G23" fmla="+- 4657 0 G19"/>
              <a:gd name="G24" fmla="*/ 212 1 2"/>
              <a:gd name="G25" fmla="*/ 1 35987 55552"/>
              <a:gd name="G26" fmla="*/ G25 13024 1"/>
              <a:gd name="G27" fmla="*/ G26 1 52096"/>
              <a:gd name="G28" fmla="cos G24 G27"/>
              <a:gd name="G29" fmla="*/ 1 35987 55552"/>
              <a:gd name="G30" fmla="*/ G29 13024 1"/>
              <a:gd name="G31" fmla="*/ G30 1 52096"/>
              <a:gd name="G32" fmla="sin G19 G31"/>
              <a:gd name="G33" fmla="*/ 1 0 0"/>
              <a:gd name="G34" fmla="+- G28 0 G33"/>
              <a:gd name="G35" fmla="+- G19 0 G32"/>
              <a:gd name="G36" fmla="+- 4657 G32 0"/>
              <a:gd name="G37" fmla="+- G36 0 G19"/>
              <a:gd name="G38" fmla="*/ 212 1 2"/>
              <a:gd name="G39" fmla="+- 212 0 0"/>
              <a:gd name="G40" fmla="+- 4657 0 0"/>
              <a:gd name="G41" fmla="+- 270 0 0"/>
              <a:gd name="G42" fmla="+- 90 0 0"/>
              <a:gd name="G43" fmla="+- 180 0 0"/>
              <a:gd name="G44" fmla="+- 65446 0 0"/>
              <a:gd name="G45" fmla="+- 270 0 0"/>
              <a:gd name="G46" fmla="+- 65446 0 0"/>
              <a:gd name="G47" fmla="*/ 1 0 0"/>
              <a:gd name="G48" fmla="+- 90 0 0"/>
              <a:gd name="G49" fmla="+- 270 0 0"/>
              <a:gd name="G50" fmla="+- 90 0 0"/>
              <a:gd name="G51" fmla="+- 180 0 0"/>
              <a:gd name="G52" fmla="+- 65446 0 0"/>
              <a:gd name="G53" fmla="+- 270 0 0"/>
              <a:gd name="G54" fmla="+- 65446 0 0"/>
              <a:gd name="G55" fmla="*/ 1 0 0"/>
              <a:gd name="G56" fmla="+- 90 0 0"/>
            </a:gdLst>
            <a:ahLst/>
            <a:cxnLst>
              <a:cxn ang="0">
                <a:pos x="r" y="vc"/>
              </a:cxn>
              <a:cxn ang="5400000">
                <a:pos x="hc" y="b"/>
              </a:cxn>
              <a:cxn ang="10800000">
                <a:pos x="l" y="vc"/>
              </a:cxn>
              <a:cxn ang="16200000">
                <a:pos x="hc" y="t"/>
              </a:cxn>
            </a:cxnLst>
            <a:rect l="0" t="0" r="0" b="0"/>
            <a:pathLst>
              <a:path stroke="0">
                <a:moveTo>
                  <a:pt x="0" y="0"/>
                </a:moveTo>
                <a:lnTo>
                  <a:pt x="106" y="-1101"/>
                </a:lnTo>
                <a:lnTo>
                  <a:pt x="270" y="90"/>
                </a:lnTo>
                <a:lnTo>
                  <a:pt x="106" y="-998"/>
                </a:lnTo>
                <a:lnTo>
                  <a:pt x="106" y="-1101"/>
                </a:lnTo>
                <a:lnTo>
                  <a:pt x="180" y="65446"/>
                </a:lnTo>
                <a:lnTo>
                  <a:pt x="106" y="-1101"/>
                </a:lnTo>
                <a:close/>
              </a:path>
              <a:path fill="none">
                <a:moveTo>
                  <a:pt x="270" y="65446"/>
                </a:moveTo>
                <a:lnTo>
                  <a:pt x="106" y="5758"/>
                </a:lnTo>
                <a:lnTo>
                  <a:pt x="106" y="-1101"/>
                </a:lnTo>
                <a:lnTo>
                  <a:pt x="1" y="90"/>
                </a:lnTo>
                <a:lnTo>
                  <a:pt x="0" y="0"/>
                </a:lnTo>
                <a:lnTo>
                  <a:pt x="106" y="-1101"/>
                </a:lnTo>
                <a:lnTo>
                  <a:pt x="270" y="90"/>
                </a:lnTo>
              </a:path>
            </a:pathLst>
          </a:custGeom>
          <a:noFill/>
          <a:ln w="381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43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Buffer Location and Performance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3823383"/>
              </p:ext>
            </p:extLst>
          </p:nvPr>
        </p:nvGraphicFramePr>
        <p:xfrm>
          <a:off x="76200" y="1371600"/>
          <a:ext cx="8991599" cy="35661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973004"/>
                <a:gridCol w="973004"/>
                <a:gridCol w="973004"/>
                <a:gridCol w="973004"/>
                <a:gridCol w="973004"/>
                <a:gridCol w="849980"/>
                <a:gridCol w="1066800"/>
                <a:gridCol w="990600"/>
                <a:gridCol w="121919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Non-</a:t>
                      </a:r>
                      <a:r>
                        <a:rPr lang="en-US" dirty="0" err="1" smtClean="0"/>
                        <a:t>zeros</a:t>
                      </a:r>
                      <a:r>
                        <a:rPr lang="en-US" dirty="0" smtClean="0"/>
                        <a:t> per row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val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ptr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prod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Gflops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Norm. </a:t>
                      </a:r>
                      <a:r>
                        <a:rPr lang="en-US" dirty="0" err="1" smtClean="0"/>
                        <a:t>Perf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</a:p>
                    <a:p>
                      <a:r>
                        <a:rPr lang="en-US" dirty="0" smtClean="0"/>
                        <a:t>S</a:t>
                      </a:r>
                    </a:p>
                    <a:p>
                      <a:r>
                        <a:rPr lang="en-US" dirty="0" smtClean="0"/>
                        <a:t>L2</a:t>
                      </a:r>
                    </a:p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L2</a:t>
                      </a:r>
                    </a:p>
                    <a:p>
                      <a:r>
                        <a:rPr lang="en-US" dirty="0" smtClean="0"/>
                        <a:t>L2</a:t>
                      </a:r>
                    </a:p>
                    <a:p>
                      <a:r>
                        <a:rPr lang="en-US" dirty="0" smtClean="0"/>
                        <a:t>L2</a:t>
                      </a:r>
                    </a:p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L2</a:t>
                      </a:r>
                    </a:p>
                    <a:p>
                      <a:r>
                        <a:rPr lang="en-US" dirty="0" smtClean="0"/>
                        <a:t>L2</a:t>
                      </a:r>
                    </a:p>
                    <a:p>
                      <a:r>
                        <a:rPr lang="en-US" dirty="0" smtClean="0"/>
                        <a:t>C</a:t>
                      </a:r>
                    </a:p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L2</a:t>
                      </a:r>
                    </a:p>
                    <a:p>
                      <a:r>
                        <a:rPr lang="en-US" dirty="0" smtClean="0"/>
                        <a:t>L2</a:t>
                      </a:r>
                    </a:p>
                    <a:p>
                      <a:r>
                        <a:rPr lang="en-US" dirty="0" smtClean="0"/>
                        <a:t>C</a:t>
                      </a:r>
                    </a:p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L1</a:t>
                      </a:r>
                    </a:p>
                    <a:p>
                      <a:r>
                        <a:rPr lang="en-US" dirty="0" smtClean="0"/>
                        <a:t>L2</a:t>
                      </a:r>
                    </a:p>
                    <a:p>
                      <a:r>
                        <a:rPr lang="en-US" dirty="0" smtClean="0"/>
                        <a:t>S</a:t>
                      </a:r>
                    </a:p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2.26</a:t>
                      </a:r>
                    </a:p>
                    <a:p>
                      <a:r>
                        <a:rPr lang="en-US" dirty="0" smtClean="0"/>
                        <a:t>1.84</a:t>
                      </a:r>
                    </a:p>
                    <a:p>
                      <a:r>
                        <a:rPr lang="en-US" dirty="0" smtClean="0"/>
                        <a:t>1.23</a:t>
                      </a:r>
                    </a:p>
                    <a:p>
                      <a:r>
                        <a:rPr lang="en-US" dirty="0" smtClean="0"/>
                        <a:t>1.44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1.57</a:t>
                      </a:r>
                    </a:p>
                    <a:p>
                      <a:r>
                        <a:rPr lang="en-US" dirty="0" smtClean="0"/>
                        <a:t>1.28</a:t>
                      </a:r>
                    </a:p>
                    <a:p>
                      <a:r>
                        <a:rPr lang="en-US" dirty="0" smtClean="0"/>
                        <a:t>0.85</a:t>
                      </a:r>
                    </a:p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Best</a:t>
                      </a:r>
                    </a:p>
                    <a:p>
                      <a:r>
                        <a:rPr lang="en-US" dirty="0" smtClean="0"/>
                        <a:t>Median</a:t>
                      </a:r>
                    </a:p>
                    <a:p>
                      <a:r>
                        <a:rPr lang="en-US" dirty="0" smtClean="0"/>
                        <a:t>Worst</a:t>
                      </a:r>
                      <a:r>
                        <a:rPr lang="en-US" baseline="30000" dirty="0" smtClean="0"/>
                        <a:t>2</a:t>
                      </a:r>
                    </a:p>
                    <a:p>
                      <a:r>
                        <a:rPr lang="en-US" dirty="0" smtClean="0"/>
                        <a:t>All cache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151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L2</a:t>
                      </a:r>
                    </a:p>
                    <a:p>
                      <a:r>
                        <a:rPr lang="en-US" dirty="0" smtClean="0"/>
                        <a:t>S</a:t>
                      </a:r>
                    </a:p>
                    <a:p>
                      <a:r>
                        <a:rPr lang="en-US" dirty="0" smtClean="0"/>
                        <a:t>C</a:t>
                      </a:r>
                    </a:p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</a:p>
                    <a:p>
                      <a:r>
                        <a:rPr lang="en-US" dirty="0" smtClean="0"/>
                        <a:t>C</a:t>
                      </a:r>
                    </a:p>
                    <a:p>
                      <a:r>
                        <a:rPr lang="en-US" dirty="0" smtClean="0"/>
                        <a:t>C</a:t>
                      </a:r>
                    </a:p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L2</a:t>
                      </a:r>
                    </a:p>
                    <a:p>
                      <a:r>
                        <a:rPr lang="en-US" dirty="0" smtClean="0"/>
                        <a:t>L2</a:t>
                      </a:r>
                    </a:p>
                    <a:p>
                      <a:r>
                        <a:rPr lang="en-US" dirty="0" smtClean="0"/>
                        <a:t>C</a:t>
                      </a:r>
                    </a:p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L2</a:t>
                      </a:r>
                    </a:p>
                    <a:p>
                      <a:r>
                        <a:rPr lang="en-US" dirty="0" smtClean="0"/>
                        <a:t>L2</a:t>
                      </a:r>
                    </a:p>
                    <a:p>
                      <a:r>
                        <a:rPr lang="en-US" dirty="0" smtClean="0"/>
                        <a:t>C</a:t>
                      </a:r>
                    </a:p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L2</a:t>
                      </a:r>
                    </a:p>
                    <a:p>
                      <a:r>
                        <a:rPr lang="en-US" dirty="0" smtClean="0"/>
                        <a:t>S</a:t>
                      </a:r>
                    </a:p>
                    <a:p>
                      <a:r>
                        <a:rPr lang="en-US" dirty="0" smtClean="0"/>
                        <a:t>L2</a:t>
                      </a:r>
                    </a:p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3.76</a:t>
                      </a:r>
                    </a:p>
                    <a:p>
                      <a:r>
                        <a:rPr lang="en-US" dirty="0" smtClean="0"/>
                        <a:t>3.55</a:t>
                      </a:r>
                    </a:p>
                    <a:p>
                      <a:r>
                        <a:rPr lang="en-US" dirty="0" smtClean="0"/>
                        <a:t>2.66</a:t>
                      </a:r>
                    </a:p>
                    <a:p>
                      <a:r>
                        <a:rPr lang="en-US" dirty="0" smtClean="0"/>
                        <a:t>2.51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1.50</a:t>
                      </a:r>
                    </a:p>
                    <a:p>
                      <a:r>
                        <a:rPr lang="en-US" dirty="0" smtClean="0"/>
                        <a:t>1.41</a:t>
                      </a:r>
                    </a:p>
                    <a:p>
                      <a:r>
                        <a:rPr lang="en-US" dirty="0" smtClean="0"/>
                        <a:t>1.06</a:t>
                      </a:r>
                    </a:p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Best</a:t>
                      </a:r>
                    </a:p>
                    <a:p>
                      <a:r>
                        <a:rPr lang="en-US" dirty="0" smtClean="0"/>
                        <a:t>Median</a:t>
                      </a:r>
                    </a:p>
                    <a:p>
                      <a:r>
                        <a:rPr lang="en-US" dirty="0" smtClean="0"/>
                        <a:t>Worst</a:t>
                      </a:r>
                      <a:r>
                        <a:rPr lang="en-US" baseline="30000" dirty="0" smtClean="0"/>
                        <a:t>2</a:t>
                      </a:r>
                    </a:p>
                    <a:p>
                      <a:r>
                        <a:rPr lang="en-US" dirty="0" smtClean="0"/>
                        <a:t>All cache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 </a:t>
            </a:r>
            <a:r>
              <a:rPr lang="en-US" smtClean="0">
                <a:solidFill>
                  <a:srgbClr val="990033"/>
                </a:solidFill>
              </a:rPr>
              <a:t>			 </a:t>
            </a:r>
            <a:fld id="{3085F243-DA53-4996-A494-7454463B9EC2}" type="slidenum">
              <a:rPr lang="en-US" smtClean="0">
                <a:solidFill>
                  <a:srgbClr val="990033"/>
                </a:solidFill>
              </a:rPr>
              <a:pPr/>
              <a:t>12</a:t>
            </a:fld>
            <a:endParaRPr lang="en-US">
              <a:solidFill>
                <a:srgbClr val="990033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000" y="5029200"/>
            <a:ext cx="8610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L1: level 1 SPRAM,  L2:level 2 SPRAM,  S:MSMC,  C:cache</a:t>
            </a:r>
          </a:p>
          <a:p>
            <a:r>
              <a:rPr lang="en-US" dirty="0" smtClean="0"/>
              <a:t>1: The results are normalized to the all cache configuration</a:t>
            </a:r>
          </a:p>
          <a:p>
            <a:r>
              <a:rPr lang="en-US" dirty="0" smtClean="0"/>
              <a:t>2: The worst amongst the configurations with SPRAM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2452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Matrix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 </a:t>
            </a:r>
            <a:r>
              <a:rPr lang="en-US" smtClean="0">
                <a:solidFill>
                  <a:srgbClr val="990033"/>
                </a:solidFill>
              </a:rPr>
              <a:t>			 </a:t>
            </a:r>
            <a:fld id="{3085F243-DA53-4996-A494-7454463B9EC2}" type="slidenum">
              <a:rPr lang="en-US" smtClean="0">
                <a:solidFill>
                  <a:srgbClr val="990033"/>
                </a:solidFill>
              </a:rPr>
              <a:pPr/>
              <a:t>13</a:t>
            </a:fld>
            <a:endParaRPr lang="en-US">
              <a:solidFill>
                <a:srgbClr val="990033"/>
              </a:solidFill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457200" y="1371600"/>
            <a:ext cx="29718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41313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9pPr>
          </a:lstStyle>
          <a:p>
            <a:pPr hangingPunct="0">
              <a:spcBef>
                <a:spcPts val="363"/>
              </a:spcBef>
              <a:buFont typeface="Symbol" charset="2"/>
              <a:buChar char=""/>
            </a:pPr>
            <a:r>
              <a:rPr lang="en-US" dirty="0">
                <a:latin typeface="Verdana" charset="0"/>
              </a:rPr>
              <a:t>Tri-diagonal</a:t>
            </a:r>
          </a:p>
          <a:p>
            <a:pPr hangingPunct="0">
              <a:spcBef>
                <a:spcPts val="363"/>
              </a:spcBef>
              <a:buClrTx/>
              <a:buSzTx/>
              <a:buFontTx/>
              <a:buNone/>
            </a:pPr>
            <a:endParaRPr lang="en-US" dirty="0">
              <a:latin typeface="Verdana" charset="0"/>
            </a:endParaRPr>
          </a:p>
          <a:p>
            <a:pPr hangingPunct="0">
              <a:spcBef>
                <a:spcPts val="363"/>
              </a:spcBef>
              <a:buClrTx/>
              <a:buSzTx/>
              <a:buFontTx/>
              <a:buNone/>
            </a:pPr>
            <a:endParaRPr lang="en-US" dirty="0">
              <a:latin typeface="Verdana" charset="0"/>
            </a:endParaRPr>
          </a:p>
          <a:p>
            <a:pPr hangingPunct="0">
              <a:spcBef>
                <a:spcPts val="363"/>
              </a:spcBef>
              <a:buClrTx/>
              <a:buSzTx/>
              <a:buFontTx/>
              <a:buNone/>
            </a:pPr>
            <a:endParaRPr lang="en-US" dirty="0">
              <a:latin typeface="Verdana" charset="0"/>
            </a:endParaRPr>
          </a:p>
          <a:p>
            <a:pPr hangingPunct="0">
              <a:spcBef>
                <a:spcPts val="363"/>
              </a:spcBef>
              <a:buClrTx/>
              <a:buSzTx/>
              <a:buFontTx/>
              <a:buNone/>
            </a:pPr>
            <a:endParaRPr lang="en-US" dirty="0">
              <a:latin typeface="Verdana" charset="0"/>
            </a:endParaRPr>
          </a:p>
          <a:p>
            <a:pPr hangingPunct="0">
              <a:spcBef>
                <a:spcPts val="363"/>
              </a:spcBef>
              <a:buClrTx/>
              <a:buSzTx/>
              <a:buFontTx/>
              <a:buNone/>
            </a:pPr>
            <a:endParaRPr lang="en-US" dirty="0">
              <a:latin typeface="Verdana" charset="0"/>
            </a:endParaRPr>
          </a:p>
          <a:p>
            <a:pPr hangingPunct="0">
              <a:spcBef>
                <a:spcPts val="363"/>
              </a:spcBef>
              <a:buFont typeface="Symbol" charset="2"/>
              <a:buChar char=""/>
            </a:pPr>
            <a:r>
              <a:rPr lang="en-US" dirty="0">
                <a:latin typeface="Verdana" charset="0"/>
              </a:rPr>
              <a:t>N-diagonal</a:t>
            </a:r>
          </a:p>
          <a:p>
            <a:pPr hangingPunct="0">
              <a:spcAft>
                <a:spcPts val="1425"/>
              </a:spcAft>
              <a:buClrTx/>
              <a:buSzTx/>
              <a:buFontTx/>
              <a:buNone/>
            </a:pPr>
            <a:r>
              <a:rPr lang="en-US" sz="1600" dirty="0" smtClean="0">
                <a:solidFill>
                  <a:srgbClr val="FF0000"/>
                </a:solidFill>
                <a:latin typeface="Verdana" charset="0"/>
              </a:rPr>
              <a:t>	3, 151</a:t>
            </a:r>
            <a:endParaRPr lang="en-US" sz="1600" dirty="0">
              <a:solidFill>
                <a:srgbClr val="FF0000"/>
              </a:solidFill>
              <a:latin typeface="Verdana" charset="0"/>
            </a:endParaRPr>
          </a:p>
          <a:p>
            <a:pPr hangingPunct="0">
              <a:spcAft>
                <a:spcPts val="1425"/>
              </a:spcAft>
              <a:buClrTx/>
              <a:buSzTx/>
              <a:buFontTx/>
              <a:buNone/>
            </a:pPr>
            <a:endParaRPr lang="en-US" sz="1600" dirty="0">
              <a:latin typeface="Verdana" charset="0"/>
            </a:endParaRPr>
          </a:p>
          <a:p>
            <a:pPr hangingPunct="0">
              <a:spcBef>
                <a:spcPts val="363"/>
              </a:spcBef>
              <a:buFont typeface="Symbol" charset="2"/>
              <a:buChar char=""/>
            </a:pPr>
            <a:r>
              <a:rPr lang="en-US" dirty="0">
                <a:latin typeface="Verdana" charset="0"/>
              </a:rPr>
              <a:t>University of Florida sparse matrix collection</a:t>
            </a:r>
          </a:p>
          <a:p>
            <a:pPr hangingPunct="0">
              <a:spcBef>
                <a:spcPts val="363"/>
              </a:spcBef>
              <a:buFont typeface="Symbol" charset="2"/>
              <a:buChar char=""/>
            </a:pPr>
            <a:r>
              <a:rPr lang="en-US" dirty="0">
                <a:latin typeface="Verdana" charset="0"/>
              </a:rPr>
              <a:t>Matrix Market</a:t>
            </a: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auto">
          <a:xfrm>
            <a:off x="2590800" y="1371600"/>
            <a:ext cx="2286000" cy="2559050"/>
          </a:xfrm>
          <a:custGeom>
            <a:avLst/>
            <a:gdLst>
              <a:gd name="G0" fmla="*/ 6350 1 2"/>
              <a:gd name="G1" fmla="*/ 7110 1 2"/>
              <a:gd name="G2" fmla="+- 7110 0 0"/>
              <a:gd name="G3" fmla="+- 6350 0 0"/>
            </a:gdLst>
            <a:ahLst/>
            <a:cxnLst>
              <a:cxn ang="0">
                <a:pos x="r" y="vc"/>
              </a:cxn>
              <a:cxn ang="5400000">
                <a:pos x="hc" y="b"/>
              </a:cxn>
              <a:cxn ang="10800000">
                <a:pos x="l" y="vc"/>
              </a:cxn>
              <a:cxn ang="16200000">
                <a:pos x="hc" y="t"/>
              </a:cxn>
            </a:cxnLst>
            <a:rect l="0" t="0" r="0" b="0"/>
            <a:pathLst>
              <a:path>
                <a:moveTo>
                  <a:pt x="0" y="0"/>
                </a:moveTo>
                <a:lnTo>
                  <a:pt x="6350" y="0"/>
                </a:lnTo>
                <a:lnTo>
                  <a:pt x="6350" y="7110"/>
                </a:lnTo>
                <a:lnTo>
                  <a:pt x="0" y="711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FF0000"/>
                </a:solidFill>
                <a:ea typeface="Droid Sans Fallback" charset="0"/>
                <a:cs typeface="Droid Sans Fallback" charset="0"/>
              </a:rPr>
              <a:t>2,  4</a:t>
            </a:r>
            <a:r>
              <a:rPr lang="en-US" dirty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,  0,  0,   0,   0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FF0000"/>
                </a:solidFill>
                <a:ea typeface="Droid Sans Fallback" charset="0"/>
                <a:cs typeface="Droid Sans Fallback" charset="0"/>
              </a:rPr>
              <a:t>5,  4,  7</a:t>
            </a:r>
            <a:r>
              <a:rPr lang="en-US" dirty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,  0,   0,   0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0,  </a:t>
            </a:r>
            <a:r>
              <a:rPr lang="en-US" dirty="0">
                <a:solidFill>
                  <a:srgbClr val="FF0000"/>
                </a:solidFill>
                <a:ea typeface="Droid Sans Fallback" charset="0"/>
                <a:cs typeface="Droid Sans Fallback" charset="0"/>
              </a:rPr>
              <a:t>6,  2,  4</a:t>
            </a:r>
            <a:r>
              <a:rPr lang="en-US" dirty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,   0,   0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0,  0,  </a:t>
            </a:r>
            <a:r>
              <a:rPr lang="en-US" dirty="0">
                <a:solidFill>
                  <a:srgbClr val="FF0000"/>
                </a:solidFill>
                <a:ea typeface="Droid Sans Fallback" charset="0"/>
                <a:cs typeface="Droid Sans Fallback" charset="0"/>
              </a:rPr>
              <a:t>3, 10,  1</a:t>
            </a:r>
            <a:r>
              <a:rPr lang="en-US" dirty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,   0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0,  0,  0,  </a:t>
            </a:r>
            <a:r>
              <a:rPr lang="en-US" dirty="0">
                <a:solidFill>
                  <a:srgbClr val="FF0000"/>
                </a:solidFill>
                <a:ea typeface="Droid Sans Fallback" charset="0"/>
                <a:cs typeface="Droid Sans Fallback" charset="0"/>
              </a:rPr>
              <a:t>4,   6,   8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0,  0,  0,  0,   </a:t>
            </a:r>
            <a:r>
              <a:rPr lang="en-US" dirty="0">
                <a:solidFill>
                  <a:srgbClr val="FF0000"/>
                </a:solidFill>
                <a:ea typeface="Droid Sans Fallback" charset="0"/>
                <a:cs typeface="Droid Sans Fallback" charset="0"/>
              </a:rPr>
              <a:t>2,  12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dirty="0">
              <a:solidFill>
                <a:srgbClr val="00B0F0"/>
              </a:solidFill>
              <a:ea typeface="Droid Sans Fallback" charset="0"/>
              <a:cs typeface="Droid Sans Fallback" charset="0"/>
            </a:endParaRP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dirty="0">
              <a:solidFill>
                <a:srgbClr val="000000"/>
              </a:solidFill>
              <a:ea typeface="Droid Sans Fallback" charset="0"/>
              <a:cs typeface="Droid Sans Fallback" charset="0"/>
            </a:endParaRP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dirty="0">
              <a:solidFill>
                <a:srgbClr val="000000"/>
              </a:solidFill>
              <a:ea typeface="Droid Sans Fallback" charset="0"/>
              <a:cs typeface="Droid Sans Fallback" charset="0"/>
            </a:endParaRPr>
          </a:p>
        </p:txBody>
      </p:sp>
      <p:sp>
        <p:nvSpPr>
          <p:cNvPr id="7" name="AutoShape 5"/>
          <p:cNvSpPr>
            <a:spLocks noChangeArrowheads="1"/>
          </p:cNvSpPr>
          <p:nvPr/>
        </p:nvSpPr>
        <p:spPr bwMode="auto">
          <a:xfrm>
            <a:off x="2514600" y="1371600"/>
            <a:ext cx="76200" cy="1600200"/>
          </a:xfrm>
          <a:custGeom>
            <a:avLst/>
            <a:gdLst>
              <a:gd name="G0" fmla="*/ 1 0 0"/>
              <a:gd name="G1" fmla="+- G0 0 50000"/>
              <a:gd name="G2" fmla="*/ 1 0 0"/>
              <a:gd name="G3" fmla="+- 34464 0 50000"/>
              <a:gd name="G4" fmla="?: G3 50000 34464"/>
              <a:gd name="G5" fmla="?: G1 G2 G3"/>
              <a:gd name="G6" fmla="+- 34464 0 G5"/>
              <a:gd name="G7" fmla="min G6 G5"/>
              <a:gd name="G8" fmla="*/ G7 1 2"/>
              <a:gd name="G9" fmla="min 212 4445"/>
              <a:gd name="G10" fmla="*/ G8 4445 1"/>
              <a:gd name="G11" fmla="*/ G10 1 G9"/>
              <a:gd name="G12" fmla="*/ 1 0 0"/>
              <a:gd name="G13" fmla="+- G12 0 8333"/>
              <a:gd name="G14" fmla="*/ 1 0 0"/>
              <a:gd name="G15" fmla="+- G11 0 8333"/>
              <a:gd name="G16" fmla="?: G15 8333 G11"/>
              <a:gd name="G17" fmla="?: G13 G14 G15"/>
              <a:gd name="G18" fmla="*/ G9 G17 1"/>
              <a:gd name="G19" fmla="*/ G18 1 34464"/>
              <a:gd name="G20" fmla="*/ 4445 G5 1"/>
              <a:gd name="G21" fmla="*/ G20 1 34464"/>
              <a:gd name="G22" fmla="+- G21 G19 0"/>
              <a:gd name="G23" fmla="*/ 1 0 0"/>
              <a:gd name="G24" fmla="+- G22 0 G23"/>
              <a:gd name="G25" fmla="*/ 212 1 2"/>
              <a:gd name="G26" fmla="*/ 1 35987 55552"/>
              <a:gd name="G27" fmla="*/ G26 13024 1"/>
              <a:gd name="G28" fmla="*/ G27 1 52096"/>
              <a:gd name="G29" fmla="cos G25 G28"/>
              <a:gd name="G30" fmla="*/ 1 35987 55552"/>
              <a:gd name="G31" fmla="*/ G30 13024 1"/>
              <a:gd name="G32" fmla="*/ G31 1 52096"/>
              <a:gd name="G33" fmla="sin G19 G32"/>
              <a:gd name="G34" fmla="+- 212 0 G29"/>
              <a:gd name="G35" fmla="+- G19 0 G33"/>
              <a:gd name="G36" fmla="+- 4445 G33 0"/>
              <a:gd name="G37" fmla="+- G36 0 G19"/>
              <a:gd name="G38" fmla="*/ 212 1 2"/>
              <a:gd name="G39" fmla="+- 212 0 0"/>
              <a:gd name="G40" fmla="+- 4445 0 0"/>
              <a:gd name="G41" fmla="+- 90 0 0"/>
              <a:gd name="G42" fmla="+- 90 0 0"/>
              <a:gd name="G43" fmla="*/ 1 0 0"/>
              <a:gd name="G44" fmla="+- 65446 0 0"/>
              <a:gd name="G45" fmla="+- 90 0 0"/>
              <a:gd name="G46" fmla="+- 65446 0 0"/>
              <a:gd name="G47" fmla="+- 180 0 0"/>
              <a:gd name="G48" fmla="+- 90 0 0"/>
              <a:gd name="G49" fmla="+- 90 0 0"/>
              <a:gd name="G50" fmla="+- 90 0 0"/>
              <a:gd name="G51" fmla="*/ 1 0 0"/>
              <a:gd name="G52" fmla="+- 65446 0 0"/>
              <a:gd name="G53" fmla="+- 90 0 0"/>
              <a:gd name="G54" fmla="+- 65446 0 0"/>
              <a:gd name="G55" fmla="+- 180 0 0"/>
              <a:gd name="G56" fmla="+- 90 0 0"/>
            </a:gdLst>
            <a:ahLst/>
            <a:cxnLst>
              <a:cxn ang="0">
                <a:pos x="r" y="vc"/>
              </a:cxn>
              <a:cxn ang="5400000">
                <a:pos x="hc" y="b"/>
              </a:cxn>
              <a:cxn ang="10800000">
                <a:pos x="l" y="vc"/>
              </a:cxn>
              <a:cxn ang="16200000">
                <a:pos x="hc" y="t"/>
              </a:cxn>
            </a:cxnLst>
            <a:rect l="0" t="0" r="0" b="0"/>
            <a:pathLst>
              <a:path stroke="0">
                <a:moveTo>
                  <a:pt x="212" y="4445"/>
                </a:moveTo>
                <a:lnTo>
                  <a:pt x="106" y="-1053"/>
                </a:lnTo>
                <a:lnTo>
                  <a:pt x="90" y="90"/>
                </a:lnTo>
                <a:lnTo>
                  <a:pt x="106" y="-3058"/>
                </a:lnTo>
                <a:lnTo>
                  <a:pt x="106" y="-1053"/>
                </a:lnTo>
                <a:lnTo>
                  <a:pt x="1" y="65446"/>
                </a:lnTo>
                <a:lnTo>
                  <a:pt x="106" y="-1053"/>
                </a:lnTo>
                <a:close/>
              </a:path>
              <a:path fill="none">
                <a:moveTo>
                  <a:pt x="90" y="65446"/>
                </a:moveTo>
                <a:lnTo>
                  <a:pt x="106" y="-1053"/>
                </a:lnTo>
                <a:lnTo>
                  <a:pt x="180" y="90"/>
                </a:lnTo>
                <a:lnTo>
                  <a:pt x="212" y="4445"/>
                </a:lnTo>
                <a:lnTo>
                  <a:pt x="106" y="-1053"/>
                </a:lnTo>
                <a:lnTo>
                  <a:pt x="90" y="90"/>
                </a:lnTo>
              </a:path>
            </a:pathLst>
          </a:custGeom>
          <a:noFill/>
          <a:ln w="381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AutoShape 6"/>
          <p:cNvSpPr>
            <a:spLocks noChangeArrowheads="1"/>
          </p:cNvSpPr>
          <p:nvPr/>
        </p:nvSpPr>
        <p:spPr bwMode="auto">
          <a:xfrm>
            <a:off x="4572000" y="1371600"/>
            <a:ext cx="76200" cy="1676400"/>
          </a:xfrm>
          <a:custGeom>
            <a:avLst/>
            <a:gdLst>
              <a:gd name="G0" fmla="*/ 1 0 0"/>
              <a:gd name="G1" fmla="+- G0 0 50000"/>
              <a:gd name="G2" fmla="*/ 1 0 0"/>
              <a:gd name="G3" fmla="+- 34464 0 50000"/>
              <a:gd name="G4" fmla="?: G3 50000 34464"/>
              <a:gd name="G5" fmla="?: G1 G2 G3"/>
              <a:gd name="G6" fmla="+- 34464 0 G5"/>
              <a:gd name="G7" fmla="min G6 G5"/>
              <a:gd name="G8" fmla="*/ G7 1 2"/>
              <a:gd name="G9" fmla="min 212 4657"/>
              <a:gd name="G10" fmla="*/ G8 4657 1"/>
              <a:gd name="G11" fmla="*/ G10 1 G9"/>
              <a:gd name="G12" fmla="*/ 1 0 0"/>
              <a:gd name="G13" fmla="+- G12 0 8333"/>
              <a:gd name="G14" fmla="*/ 1 0 0"/>
              <a:gd name="G15" fmla="+- G11 0 8333"/>
              <a:gd name="G16" fmla="?: G15 8333 G11"/>
              <a:gd name="G17" fmla="?: G13 G14 G15"/>
              <a:gd name="G18" fmla="*/ G9 G17 1"/>
              <a:gd name="G19" fmla="*/ G18 1 34464"/>
              <a:gd name="G20" fmla="*/ 4657 G5 1"/>
              <a:gd name="G21" fmla="*/ G20 1 34464"/>
              <a:gd name="G22" fmla="+- G21 0 G19"/>
              <a:gd name="G23" fmla="+- 4657 0 G19"/>
              <a:gd name="G24" fmla="*/ 212 1 2"/>
              <a:gd name="G25" fmla="*/ 1 35987 55552"/>
              <a:gd name="G26" fmla="*/ G25 13024 1"/>
              <a:gd name="G27" fmla="*/ G26 1 52096"/>
              <a:gd name="G28" fmla="cos G24 G27"/>
              <a:gd name="G29" fmla="*/ 1 35987 55552"/>
              <a:gd name="G30" fmla="*/ G29 13024 1"/>
              <a:gd name="G31" fmla="*/ G30 1 52096"/>
              <a:gd name="G32" fmla="sin G19 G31"/>
              <a:gd name="G33" fmla="*/ 1 0 0"/>
              <a:gd name="G34" fmla="+- G28 0 G33"/>
              <a:gd name="G35" fmla="+- G19 0 G32"/>
              <a:gd name="G36" fmla="+- 4657 G32 0"/>
              <a:gd name="G37" fmla="+- G36 0 G19"/>
              <a:gd name="G38" fmla="*/ 212 1 2"/>
              <a:gd name="G39" fmla="+- 212 0 0"/>
              <a:gd name="G40" fmla="+- 4657 0 0"/>
              <a:gd name="G41" fmla="+- 270 0 0"/>
              <a:gd name="G42" fmla="+- 90 0 0"/>
              <a:gd name="G43" fmla="+- 180 0 0"/>
              <a:gd name="G44" fmla="+- 65446 0 0"/>
              <a:gd name="G45" fmla="+- 270 0 0"/>
              <a:gd name="G46" fmla="+- 65446 0 0"/>
              <a:gd name="G47" fmla="*/ 1 0 0"/>
              <a:gd name="G48" fmla="+- 90 0 0"/>
              <a:gd name="G49" fmla="+- 270 0 0"/>
              <a:gd name="G50" fmla="+- 90 0 0"/>
              <a:gd name="G51" fmla="+- 180 0 0"/>
              <a:gd name="G52" fmla="+- 65446 0 0"/>
              <a:gd name="G53" fmla="+- 270 0 0"/>
              <a:gd name="G54" fmla="+- 65446 0 0"/>
              <a:gd name="G55" fmla="*/ 1 0 0"/>
              <a:gd name="G56" fmla="+- 90 0 0"/>
            </a:gdLst>
            <a:ahLst/>
            <a:cxnLst>
              <a:cxn ang="0">
                <a:pos x="r" y="vc"/>
              </a:cxn>
              <a:cxn ang="5400000">
                <a:pos x="hc" y="b"/>
              </a:cxn>
              <a:cxn ang="10800000">
                <a:pos x="l" y="vc"/>
              </a:cxn>
              <a:cxn ang="16200000">
                <a:pos x="hc" y="t"/>
              </a:cxn>
            </a:cxnLst>
            <a:rect l="0" t="0" r="0" b="0"/>
            <a:pathLst>
              <a:path stroke="0">
                <a:moveTo>
                  <a:pt x="0" y="0"/>
                </a:moveTo>
                <a:lnTo>
                  <a:pt x="106" y="-1101"/>
                </a:lnTo>
                <a:lnTo>
                  <a:pt x="270" y="90"/>
                </a:lnTo>
                <a:lnTo>
                  <a:pt x="106" y="-998"/>
                </a:lnTo>
                <a:lnTo>
                  <a:pt x="106" y="-1101"/>
                </a:lnTo>
                <a:lnTo>
                  <a:pt x="180" y="65446"/>
                </a:lnTo>
                <a:lnTo>
                  <a:pt x="106" y="-1101"/>
                </a:lnTo>
                <a:close/>
              </a:path>
              <a:path fill="none">
                <a:moveTo>
                  <a:pt x="270" y="65446"/>
                </a:moveTo>
                <a:lnTo>
                  <a:pt x="106" y="5758"/>
                </a:lnTo>
                <a:lnTo>
                  <a:pt x="106" y="-1101"/>
                </a:lnTo>
                <a:lnTo>
                  <a:pt x="1" y="90"/>
                </a:lnTo>
                <a:lnTo>
                  <a:pt x="0" y="0"/>
                </a:lnTo>
                <a:lnTo>
                  <a:pt x="106" y="-1101"/>
                </a:lnTo>
                <a:lnTo>
                  <a:pt x="270" y="90"/>
                </a:lnTo>
              </a:path>
            </a:pathLst>
          </a:custGeom>
          <a:noFill/>
          <a:ln w="381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9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4263" y="3124200"/>
            <a:ext cx="5519737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90558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 Platforms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4206889"/>
              </p:ext>
            </p:extLst>
          </p:nvPr>
        </p:nvGraphicFramePr>
        <p:xfrm>
          <a:off x="457200" y="1371600"/>
          <a:ext cx="8382000" cy="43992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676400"/>
                <a:gridCol w="1676400"/>
                <a:gridCol w="1600200"/>
                <a:gridCol w="1600200"/>
                <a:gridCol w="18288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Intel</a:t>
                      </a:r>
                      <a:r>
                        <a:rPr lang="en-US" baseline="0" dirty="0" smtClean="0"/>
                        <a:t> i7 3770K</a:t>
                      </a:r>
                    </a:p>
                    <a:p>
                      <a:r>
                        <a:rPr lang="en-US" baseline="0" dirty="0" smtClean="0"/>
                        <a:t>MKL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NVIDIA GTX</a:t>
                      </a:r>
                      <a:r>
                        <a:rPr lang="en-US" baseline="0" dirty="0" smtClean="0"/>
                        <a:t> 680</a:t>
                      </a:r>
                      <a:endParaRPr lang="en-US" dirty="0" smtClean="0"/>
                    </a:p>
                    <a:p>
                      <a:r>
                        <a:rPr lang="en-US" dirty="0" err="1" smtClean="0"/>
                        <a:t>cuSparse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NVIDIA</a:t>
                      </a:r>
                    </a:p>
                    <a:p>
                      <a:r>
                        <a:rPr lang="en-US" dirty="0" err="1" smtClean="0"/>
                        <a:t>Tegra</a:t>
                      </a:r>
                      <a:r>
                        <a:rPr lang="en-US" dirty="0" smtClean="0"/>
                        <a:t> K1</a:t>
                      </a:r>
                    </a:p>
                    <a:p>
                      <a:r>
                        <a:rPr lang="en-US" dirty="0" err="1" smtClean="0"/>
                        <a:t>cuSparse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TI</a:t>
                      </a:r>
                    </a:p>
                    <a:p>
                      <a:r>
                        <a:rPr lang="en-US" dirty="0" smtClean="0"/>
                        <a:t>6638K2K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Arch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Ivy Bridge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Kepler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Kepler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KeyStone</a:t>
                      </a:r>
                      <a:r>
                        <a:rPr lang="en-US" dirty="0" smtClean="0"/>
                        <a:t> II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Memory</a:t>
                      </a:r>
                    </a:p>
                    <a:p>
                      <a:r>
                        <a:rPr lang="en-US" dirty="0" smtClean="0"/>
                        <a:t>B/W(GB/s)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192.3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12.8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SPRAM</a:t>
                      </a:r>
                    </a:p>
                    <a:p>
                      <a:r>
                        <a:rPr lang="en-US" dirty="0" smtClean="0"/>
                        <a:t>KB/core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n/a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64/64</a:t>
                      </a:r>
                      <a:r>
                        <a:rPr lang="en-US" baseline="30000" dirty="0" smtClean="0"/>
                        <a:t>1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64/64</a:t>
                      </a:r>
                      <a:r>
                        <a:rPr lang="en-US" baseline="30000" dirty="0" smtClean="0"/>
                        <a:t>1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32/1024/768</a:t>
                      </a:r>
                      <a:r>
                        <a:rPr lang="en-US" baseline="30000" dirty="0" smtClean="0"/>
                        <a:t>2</a:t>
                      </a:r>
                      <a:endParaRPr lang="en-US" baseline="30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Single</a:t>
                      </a:r>
                      <a:r>
                        <a:rPr lang="en-US" baseline="0" dirty="0" smtClean="0"/>
                        <a:t> Precision Peak Throughput</a:t>
                      </a:r>
                    </a:p>
                    <a:p>
                      <a:r>
                        <a:rPr lang="en-US" baseline="0" dirty="0" smtClean="0"/>
                        <a:t>(</a:t>
                      </a:r>
                      <a:r>
                        <a:rPr lang="en-US" baseline="0" dirty="0" err="1" smtClean="0"/>
                        <a:t>Gflops</a:t>
                      </a:r>
                      <a:r>
                        <a:rPr lang="en-US" baseline="0" dirty="0" smtClean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448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@1.35GHz</a:t>
                      </a:r>
                    </a:p>
                    <a:p>
                      <a:r>
                        <a:rPr lang="en-US" dirty="0" smtClean="0"/>
                        <a:t>172.8(DSP)</a:t>
                      </a:r>
                    </a:p>
                    <a:p>
                      <a:r>
                        <a:rPr lang="en-US" dirty="0" smtClean="0"/>
                        <a:t>44.8(ARM)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TDP(W)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~10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~15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 </a:t>
            </a:r>
            <a:r>
              <a:rPr lang="en-US" smtClean="0">
                <a:solidFill>
                  <a:srgbClr val="990033"/>
                </a:solidFill>
              </a:rPr>
              <a:t>			 </a:t>
            </a:r>
            <a:fld id="{3085F243-DA53-4996-A494-7454463B9EC2}" type="slidenum">
              <a:rPr lang="en-US" smtClean="0">
                <a:solidFill>
                  <a:srgbClr val="990033"/>
                </a:solidFill>
              </a:rPr>
              <a:pPr/>
              <a:t>14</a:t>
            </a:fld>
            <a:endParaRPr lang="en-US">
              <a:solidFill>
                <a:srgbClr val="990033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00400" y="6162675"/>
            <a:ext cx="525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 smtClean="0"/>
              <a:t>Register file/allocable share memory or L1</a:t>
            </a:r>
          </a:p>
          <a:p>
            <a:pPr marL="342900" indent="-342900">
              <a:buAutoNum type="arabicPeriod"/>
            </a:pPr>
            <a:r>
              <a:rPr lang="en-US" dirty="0" smtClean="0"/>
              <a:t>L1 SRAM / L2 SRAM / MSMC per core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5585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Close Comparison to NVIDIA </a:t>
            </a:r>
            <a:r>
              <a:rPr lang="en-US" dirty="0" err="1" smtClean="0"/>
              <a:t>Tegra</a:t>
            </a:r>
            <a:r>
              <a:rPr lang="en-US" dirty="0" smtClean="0"/>
              <a:t> K1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3962829"/>
              </p:ext>
            </p:extLst>
          </p:nvPr>
        </p:nvGraphicFramePr>
        <p:xfrm>
          <a:off x="628650" y="2226469"/>
          <a:ext cx="7886700" cy="2810223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628900"/>
                <a:gridCol w="2628900"/>
                <a:gridCol w="2628900"/>
              </a:tblGrid>
              <a:tr h="299201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Tegra</a:t>
                      </a:r>
                      <a:r>
                        <a:rPr lang="en-US" sz="1400" baseline="0" dirty="0" smtClean="0"/>
                        <a:t> K1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TI 6638K2K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</a:tr>
              <a:tr h="6858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Architecture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Cortex</a:t>
                      </a:r>
                      <a:r>
                        <a:rPr lang="en-US" sz="1400" baseline="0" dirty="0" smtClean="0"/>
                        <a:t> A15 + </a:t>
                      </a:r>
                      <a:r>
                        <a:rPr lang="en-US" sz="1400" baseline="0" dirty="0" err="1" smtClean="0"/>
                        <a:t>Kepler</a:t>
                      </a:r>
                      <a:r>
                        <a:rPr lang="en-US" sz="1400" baseline="0" dirty="0" smtClean="0"/>
                        <a:t> GPU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Cortex A15 + Keystone</a:t>
                      </a:r>
                      <a:r>
                        <a:rPr lang="en-US" sz="1400" baseline="0" dirty="0" smtClean="0"/>
                        <a:t> II DSP</a:t>
                      </a:r>
                      <a:endParaRPr lang="en-US" sz="1400" dirty="0" smtClean="0"/>
                    </a:p>
                    <a:p>
                      <a:endParaRPr lang="en-US" sz="1400" dirty="0"/>
                    </a:p>
                  </a:txBody>
                  <a:tcPr marL="68580" marR="68580" marT="34290" marB="34290"/>
                </a:tc>
              </a:tr>
              <a:tr h="6858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CPU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 Cores</a:t>
                      </a:r>
                      <a:r>
                        <a:rPr lang="en-US" sz="1400" baseline="0" dirty="0" smtClean="0"/>
                        <a:t>, 2.2 GHz</a:t>
                      </a:r>
                    </a:p>
                    <a:p>
                      <a:r>
                        <a:rPr lang="en-US" sz="1400" baseline="0" dirty="0" smtClean="0"/>
                        <a:t>32K+32K L1</a:t>
                      </a:r>
                    </a:p>
                    <a:p>
                      <a:r>
                        <a:rPr lang="en-US" sz="1400" baseline="0" dirty="0" smtClean="0"/>
                        <a:t>2M L2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 Cores, 1.4 GHz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 smtClean="0"/>
                        <a:t>32K+32K L1</a:t>
                      </a:r>
                      <a:endParaRPr lang="en-US" sz="1400" dirty="0" smtClean="0"/>
                    </a:p>
                    <a:p>
                      <a:r>
                        <a:rPr lang="en-US" sz="1400" dirty="0" smtClean="0"/>
                        <a:t>4M L2</a:t>
                      </a:r>
                    </a:p>
                  </a:txBody>
                  <a:tcPr marL="68580" marR="68580" marT="34290" marB="34290"/>
                </a:tc>
              </a:tr>
              <a:tr h="48006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Co-processor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192 CUDA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smtClean="0"/>
                        <a:t>cores @864 MHz</a:t>
                      </a:r>
                      <a:endParaRPr lang="en-US" sz="1400" baseline="0" dirty="0" smtClean="0"/>
                    </a:p>
                    <a:p>
                      <a:r>
                        <a:rPr lang="en-US" sz="1400" baseline="0" dirty="0" smtClean="0"/>
                        <a:t>331 </a:t>
                      </a:r>
                      <a:r>
                        <a:rPr lang="en-US" sz="1400" baseline="0" dirty="0" err="1" smtClean="0"/>
                        <a:t>Gflops</a:t>
                      </a:r>
                      <a:r>
                        <a:rPr lang="en-US" sz="1400" baseline="0" dirty="0" smtClean="0"/>
                        <a:t> (SP peak)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 DSP cores</a:t>
                      </a:r>
                      <a:r>
                        <a:rPr lang="en-US" sz="1400" baseline="0" dirty="0" smtClean="0"/>
                        <a:t> @ 1.35GHz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 smtClean="0"/>
                        <a:t>172.8 </a:t>
                      </a:r>
                      <a:r>
                        <a:rPr lang="en-US" sz="1400" baseline="0" dirty="0" err="1" smtClean="0"/>
                        <a:t>Gflops</a:t>
                      </a:r>
                      <a:r>
                        <a:rPr lang="en-US" sz="1400" baseline="0" dirty="0" smtClean="0"/>
                        <a:t> (SP peak)</a:t>
                      </a:r>
                      <a:endParaRPr lang="en-US" sz="1400" dirty="0" smtClean="0"/>
                    </a:p>
                  </a:txBody>
                  <a:tcPr marL="68580" marR="68580" marT="34290" marB="34290"/>
                </a:tc>
              </a:tr>
              <a:tr h="29920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Memory</a:t>
                      </a:r>
                      <a:r>
                        <a:rPr lang="en-US" sz="1400" baseline="0" dirty="0" smtClean="0"/>
                        <a:t> Bandwidth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17.1 GB/s(</a:t>
                      </a:r>
                      <a:r>
                        <a:rPr lang="en-US" sz="1400" kern="1200" dirty="0" smtClean="0">
                          <a:effectLst/>
                        </a:rPr>
                        <a:t>DDR3-2133</a:t>
                      </a:r>
                      <a:r>
                        <a:rPr lang="en-US" sz="1400" dirty="0" smtClean="0"/>
                        <a:t>)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12.8 GB/s(</a:t>
                      </a:r>
                      <a:r>
                        <a:rPr lang="en-US" sz="1400" kern="1200" dirty="0" smtClean="0">
                          <a:effectLst/>
                        </a:rPr>
                        <a:t>DDR3-1600)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</a:tr>
              <a:tr h="29920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Power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~ 10 W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~ 15 W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6504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</a:t>
            </a:r>
            <a:r>
              <a:rPr lang="en-US" dirty="0" smtClean="0"/>
              <a:t>Comparison vs. </a:t>
            </a:r>
            <a:r>
              <a:rPr lang="en-US" dirty="0" err="1" smtClean="0"/>
              <a:t>Nvidia</a:t>
            </a:r>
            <a:r>
              <a:rPr lang="en-US" dirty="0" smtClean="0"/>
              <a:t> TK1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 </a:t>
            </a:r>
            <a:r>
              <a:rPr lang="en-US" smtClean="0">
                <a:solidFill>
                  <a:srgbClr val="990033"/>
                </a:solidFill>
              </a:rPr>
              <a:t>			 </a:t>
            </a:r>
            <a:fld id="{3085F243-DA53-4996-A494-7454463B9EC2}" type="slidenum">
              <a:rPr lang="en-US" smtClean="0">
                <a:solidFill>
                  <a:srgbClr val="990033"/>
                </a:solidFill>
              </a:rPr>
              <a:pPr/>
              <a:t>16</a:t>
            </a:fld>
            <a:endParaRPr lang="en-US">
              <a:solidFill>
                <a:srgbClr val="990033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2608" y="1371600"/>
            <a:ext cx="6067567" cy="5196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6201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Comparison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 </a:t>
            </a:r>
            <a:r>
              <a:rPr lang="en-US" smtClean="0">
                <a:solidFill>
                  <a:srgbClr val="990033"/>
                </a:solidFill>
              </a:rPr>
              <a:t>			 </a:t>
            </a:r>
            <a:fld id="{3085F243-DA53-4996-A494-7454463B9EC2}" type="slidenum">
              <a:rPr lang="en-US" smtClean="0">
                <a:solidFill>
                  <a:srgbClr val="990033"/>
                </a:solidFill>
              </a:rPr>
              <a:pPr/>
              <a:t>17</a:t>
            </a:fld>
            <a:endParaRPr lang="en-US">
              <a:solidFill>
                <a:srgbClr val="990033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4508" y="1400175"/>
            <a:ext cx="6067567" cy="5196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4246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Kernel/Memory Efficiency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 </a:t>
            </a:r>
            <a:r>
              <a:rPr lang="en-US" smtClean="0">
                <a:solidFill>
                  <a:srgbClr val="990033"/>
                </a:solidFill>
              </a:rPr>
              <a:t>			 </a:t>
            </a:r>
            <a:fld id="{3085F243-DA53-4996-A494-7454463B9EC2}" type="slidenum">
              <a:rPr lang="en-US" smtClean="0">
                <a:solidFill>
                  <a:srgbClr val="990033"/>
                </a:solidFill>
              </a:rPr>
              <a:pPr/>
              <a:t>18</a:t>
            </a:fld>
            <a:endParaRPr lang="en-US">
              <a:solidFill>
                <a:srgbClr val="990033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7376" y="1936233"/>
            <a:ext cx="8541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</a:t>
            </a:r>
            <a:r>
              <a:rPr lang="en-US" dirty="0" smtClean="0"/>
              <a:t>fficiency =</a:t>
            </a:r>
          </a:p>
          <a:p>
            <a:r>
              <a:rPr lang="en-US" dirty="0" smtClean="0"/>
              <a:t>observed performance/((Arithmetic Intensity) X (Memory Bandwidth))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371599"/>
            <a:ext cx="5076825" cy="56197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59112" y="2582564"/>
            <a:ext cx="5532488" cy="4275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3067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Significant performance gain with loop tuning and SPM optimizations</a:t>
            </a:r>
          </a:p>
          <a:p>
            <a:r>
              <a:rPr lang="en-US" dirty="0" smtClean="0"/>
              <a:t>Despite </a:t>
            </a:r>
            <a:r>
              <a:rPr lang="en-US" dirty="0"/>
              <a:t>the mobile GPU’s </a:t>
            </a:r>
            <a:r>
              <a:rPr lang="en-US" dirty="0" smtClean="0"/>
              <a:t>higher theoretical SP performance and memory bandwidth, the DSP outperforms it with our </a:t>
            </a:r>
            <a:r>
              <a:rPr lang="en-US" dirty="0" err="1" smtClean="0"/>
              <a:t>SpMV</a:t>
            </a:r>
            <a:r>
              <a:rPr lang="en-US" dirty="0" smtClean="0"/>
              <a:t> implementation.</a:t>
            </a:r>
          </a:p>
          <a:p>
            <a:r>
              <a:rPr lang="en-US" dirty="0" smtClean="0"/>
              <a:t>Auto-decided SPM buffer allocation/mapping by a model of data access pattern.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 </a:t>
            </a:r>
            <a:r>
              <a:rPr lang="en-US" smtClean="0">
                <a:solidFill>
                  <a:srgbClr val="990033"/>
                </a:solidFill>
              </a:rPr>
              <a:t>			 </a:t>
            </a:r>
            <a:fld id="{3085F243-DA53-4996-A494-7454463B9EC2}" type="slidenum">
              <a:rPr lang="en-US" smtClean="0">
                <a:solidFill>
                  <a:srgbClr val="990033"/>
                </a:solidFill>
              </a:rPr>
              <a:pPr/>
              <a:t>19</a:t>
            </a:fld>
            <a:endParaRPr lang="en-US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135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Heterogeneous </a:t>
            </a:r>
            <a:r>
              <a:rPr lang="en-US" sz="2400" dirty="0" smtClean="0"/>
              <a:t>Computing </a:t>
            </a:r>
            <a:r>
              <a:rPr lang="en-US" sz="2400" dirty="0"/>
              <a:t>on Embedded P</a:t>
            </a:r>
            <a:r>
              <a:rPr lang="en-US" sz="2400" dirty="0" smtClean="0"/>
              <a:t>latforms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GPU/FPGA/DSP(</a:t>
            </a:r>
            <a:r>
              <a:rPr lang="en-US" dirty="0" err="1" smtClean="0"/>
              <a:t>KeyStone</a:t>
            </a:r>
            <a:r>
              <a:rPr lang="en-US" dirty="0"/>
              <a:t>)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ARM</a:t>
            </a:r>
            <a:r>
              <a:rPr lang="en-US" dirty="0" smtClean="0"/>
              <a:t> </a:t>
            </a:r>
            <a:r>
              <a:rPr lang="en-US" dirty="0"/>
              <a:t>+ Embedded </a:t>
            </a:r>
            <a:r>
              <a:rPr lang="en-US" dirty="0" smtClean="0"/>
              <a:t>GPUs/FPGA/DSP(</a:t>
            </a:r>
            <a:r>
              <a:rPr lang="en-US" dirty="0" err="1" smtClean="0"/>
              <a:t>KeyStone</a:t>
            </a:r>
            <a:r>
              <a:rPr lang="en-US" dirty="0" smtClean="0"/>
              <a:t> II)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 </a:t>
            </a:r>
            <a:r>
              <a:rPr lang="en-US" smtClean="0">
                <a:solidFill>
                  <a:srgbClr val="990033"/>
                </a:solidFill>
              </a:rPr>
              <a:t>			 </a:t>
            </a:r>
            <a:fld id="{3085F243-DA53-4996-A494-7454463B9EC2}" type="slidenum">
              <a:rPr lang="en-US" smtClean="0">
                <a:solidFill>
                  <a:srgbClr val="990033"/>
                </a:solidFill>
              </a:rPr>
              <a:pPr/>
              <a:t>2</a:t>
            </a:fld>
            <a:endParaRPr lang="en-US">
              <a:solidFill>
                <a:srgbClr val="990033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414680"/>
              </p:ext>
            </p:extLst>
          </p:nvPr>
        </p:nvGraphicFramePr>
        <p:xfrm>
          <a:off x="228600" y="2472472"/>
          <a:ext cx="8557260" cy="274337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648008"/>
                <a:gridCol w="1204412"/>
                <a:gridCol w="1426210"/>
                <a:gridCol w="1426210"/>
                <a:gridCol w="1426210"/>
                <a:gridCol w="1426210"/>
              </a:tblGrid>
              <a:tr h="529808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sz="1400" dirty="0" smtClean="0"/>
                        <a:t>Embedded GPU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effectLst/>
                        </a:rPr>
                        <a:t>FPGA</a:t>
                      </a:r>
                      <a:endParaRPr lang="en-US" sz="1400" b="0" i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effectLst/>
                        </a:rPr>
                        <a:t>DSP</a:t>
                      </a:r>
                      <a:endParaRPr lang="en-US" sz="1400" b="0" i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529808">
                <a:tc rowSpan="2">
                  <a:txBody>
                    <a:bodyPr/>
                    <a:lstStyle/>
                    <a:p>
                      <a:r>
                        <a:rPr lang="en-US" sz="1400" dirty="0" smtClean="0"/>
                        <a:t>Platforms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 err="1" smtClean="0">
                          <a:effectLst/>
                        </a:rPr>
                        <a:t>PowerVR</a:t>
                      </a:r>
                      <a:r>
                        <a:rPr lang="en-US" sz="1400" kern="1200" dirty="0" smtClean="0">
                          <a:effectLst/>
                        </a:rPr>
                        <a:t> SGX 544MP3</a:t>
                      </a:r>
                      <a:endParaRPr lang="en-US" sz="1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err="1" smtClean="0">
                          <a:effectLst/>
                        </a:rPr>
                        <a:t>PowerVR</a:t>
                      </a:r>
                      <a:r>
                        <a:rPr lang="en-US" sz="1400" kern="1200" dirty="0" smtClean="0">
                          <a:effectLst/>
                        </a:rPr>
                        <a:t> G6430 </a:t>
                      </a:r>
                      <a:endParaRPr lang="en-US" sz="1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effectLst/>
                        </a:rPr>
                        <a:t>GK20A (</a:t>
                      </a:r>
                      <a:r>
                        <a:rPr lang="en-US" sz="1400" kern="1200" dirty="0" err="1" smtClean="0">
                          <a:effectLst/>
                          <a:hlinkClick r:id="rId3" tooltip="Kepler (microarchitecture)"/>
                        </a:rPr>
                        <a:t>Kepler</a:t>
                      </a:r>
                      <a:r>
                        <a:rPr lang="en-US" sz="1400" kern="1200" dirty="0" smtClean="0">
                          <a:effectLst/>
                        </a:rPr>
                        <a:t>)</a:t>
                      </a:r>
                      <a:endParaRPr lang="en-US" sz="14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 smtClean="0"/>
                        <a:t>Zynq-7000 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 err="1" smtClean="0"/>
                        <a:t>KeyStone</a:t>
                      </a:r>
                      <a:r>
                        <a:rPr lang="en-US" sz="1400" kern="1200" dirty="0" smtClean="0"/>
                        <a:t> II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537166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err="1" smtClean="0">
                          <a:effectLst/>
                        </a:rPr>
                        <a:t>Exynos</a:t>
                      </a:r>
                      <a:r>
                        <a:rPr lang="en-US" sz="1400" kern="1200" dirty="0" smtClean="0">
                          <a:effectLst/>
                        </a:rPr>
                        <a:t> 5 </a:t>
                      </a:r>
                      <a:r>
                        <a:rPr lang="en-US" sz="1400" kern="1200" dirty="0" err="1" smtClean="0">
                          <a:effectLst/>
                        </a:rPr>
                        <a:t>Octa</a:t>
                      </a:r>
                      <a:endParaRPr lang="en-US" sz="1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effectLst/>
                        </a:rPr>
                        <a:t>Apple A7</a:t>
                      </a:r>
                      <a:endParaRPr lang="en-US" sz="1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err="1" smtClean="0">
                          <a:effectLst/>
                        </a:rPr>
                        <a:t>Tegra</a:t>
                      </a:r>
                      <a:r>
                        <a:rPr lang="en-US" sz="1400" kern="1200" dirty="0" smtClean="0">
                          <a:effectLst/>
                        </a:rPr>
                        <a:t> K1(</a:t>
                      </a:r>
                      <a:r>
                        <a:rPr lang="en-US" sz="1400" kern="1200" dirty="0" err="1" smtClean="0">
                          <a:effectLst/>
                        </a:rPr>
                        <a:t>Jetson</a:t>
                      </a:r>
                      <a:r>
                        <a:rPr lang="en-US" sz="1400" kern="1200" dirty="0" smtClean="0">
                          <a:effectLst/>
                        </a:rPr>
                        <a:t>)</a:t>
                      </a:r>
                      <a:endParaRPr lang="en-US" sz="1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 smtClean="0"/>
                        <a:t>7Z045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dirty="0" smtClean="0"/>
                        <a:t>TCI6638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53716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Theoretical</a:t>
                      </a:r>
                      <a:r>
                        <a:rPr lang="en-US" sz="1400" baseline="0" dirty="0" smtClean="0"/>
                        <a:t> Peak Performance</a:t>
                      </a:r>
                    </a:p>
                    <a:p>
                      <a:r>
                        <a:rPr lang="en-US" sz="1400" baseline="0" dirty="0" smtClean="0"/>
                        <a:t>(</a:t>
                      </a:r>
                      <a:r>
                        <a:rPr lang="en-US" sz="1400" baseline="0" dirty="0" err="1" smtClean="0"/>
                        <a:t>Gflops</a:t>
                      </a:r>
                      <a:r>
                        <a:rPr lang="en-US" sz="1400" baseline="0" dirty="0" smtClean="0"/>
                        <a:t>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51.1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115.2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@864 MHz</a:t>
                      </a:r>
                    </a:p>
                    <a:p>
                      <a:r>
                        <a:rPr lang="en-US" sz="1400" dirty="0" smtClean="0"/>
                        <a:t>331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 smtClean="0"/>
                        <a:t>65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@1.35GHz</a:t>
                      </a:r>
                    </a:p>
                    <a:p>
                      <a:r>
                        <a:rPr lang="en-US" sz="1400" dirty="0" smtClean="0"/>
                        <a:t>172.8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855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 &amp; 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 </a:t>
            </a:r>
            <a:r>
              <a:rPr lang="en-US" smtClean="0">
                <a:solidFill>
                  <a:srgbClr val="990033"/>
                </a:solidFill>
              </a:rPr>
              <a:t>			 </a:t>
            </a:r>
            <a:fld id="{3085F243-DA53-4996-A494-7454463B9EC2}" type="slidenum">
              <a:rPr lang="en-US" smtClean="0">
                <a:solidFill>
                  <a:srgbClr val="990033"/>
                </a:solidFill>
              </a:rPr>
              <a:pPr/>
              <a:t>20</a:t>
            </a:fld>
            <a:endParaRPr lang="en-US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6311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</a:t>
            </a:r>
            <a:r>
              <a:rPr lang="en-US" dirty="0"/>
              <a:t>Features of </a:t>
            </a:r>
            <a:r>
              <a:rPr lang="en-US" dirty="0" err="1"/>
              <a:t>KeyStone</a:t>
            </a:r>
            <a:r>
              <a:rPr lang="en-US" dirty="0"/>
              <a:t> </a:t>
            </a:r>
            <a:r>
              <a:rPr lang="en-US" dirty="0" smtClean="0"/>
              <a:t>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39725" indent="-339725">
              <a:buFont typeface="Verdana" charset="0"/>
              <a:buChar char="•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dirty="0" smtClean="0"/>
              <a:t>In-order execution, static scheduled VLIW processor</a:t>
            </a:r>
          </a:p>
          <a:p>
            <a:pPr marL="339725" indent="-339725">
              <a:buFont typeface="Verdana" charset="0"/>
              <a:buChar char="•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endParaRPr lang="en-US" dirty="0" smtClean="0"/>
          </a:p>
          <a:p>
            <a:pPr marL="339725" indent="-339725">
              <a:buFont typeface="Verdana" charset="0"/>
              <a:buChar char="•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dirty="0" smtClean="0"/>
              <a:t>8 symmetric VLIW cores with SIMD instructions, up to 16 flops/cycle</a:t>
            </a:r>
          </a:p>
          <a:p>
            <a:pPr marL="339725" indent="-339725">
              <a:buFont typeface="Verdana" charset="0"/>
              <a:buChar char="•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endParaRPr lang="en-US" dirty="0" smtClean="0"/>
          </a:p>
          <a:p>
            <a:pPr marL="339725" indent="-339725">
              <a:buFont typeface="Verdana" charset="0"/>
              <a:buChar char="•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dirty="0" smtClean="0"/>
              <a:t>No </a:t>
            </a:r>
            <a:r>
              <a:rPr lang="en-US" dirty="0"/>
              <a:t>shared last level </a:t>
            </a:r>
            <a:r>
              <a:rPr lang="en-US" dirty="0" smtClean="0"/>
              <a:t>cache</a:t>
            </a:r>
          </a:p>
          <a:p>
            <a:pPr marL="339725" indent="-339725">
              <a:buFont typeface="Verdana" charset="0"/>
              <a:buChar char="•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endParaRPr lang="en-US" dirty="0" smtClean="0"/>
          </a:p>
          <a:p>
            <a:pPr marL="339725" indent="-339725">
              <a:buFont typeface="Verdana" charset="0"/>
              <a:buChar char="•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dirty="0"/>
              <a:t>6</a:t>
            </a:r>
            <a:r>
              <a:rPr lang="en-US" dirty="0" smtClean="0"/>
              <a:t>MB on-chip </a:t>
            </a:r>
            <a:r>
              <a:rPr lang="en-US" dirty="0"/>
              <a:t>shared </a:t>
            </a:r>
            <a:r>
              <a:rPr lang="en-US" dirty="0" smtClean="0"/>
              <a:t>RAM (MSMC)</a:t>
            </a:r>
          </a:p>
          <a:p>
            <a:pPr marL="339725" indent="-339725">
              <a:buFont typeface="Verdana" charset="0"/>
              <a:buChar char="•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endParaRPr lang="en-US" dirty="0"/>
          </a:p>
          <a:p>
            <a:pPr marL="339725" indent="-339725">
              <a:buFont typeface="Verdana" charset="0"/>
              <a:buChar char="•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dirty="0" smtClean="0"/>
              <a:t>L1D </a:t>
            </a:r>
            <a:r>
              <a:rPr lang="en-US" dirty="0"/>
              <a:t>and L2 </a:t>
            </a:r>
            <a:r>
              <a:rPr lang="en-US" dirty="0" smtClean="0"/>
              <a:t>can be </a:t>
            </a:r>
            <a:r>
              <a:rPr lang="en-US" dirty="0"/>
              <a:t>configured as </a:t>
            </a:r>
            <a:r>
              <a:rPr lang="en-US" dirty="0" smtClean="0">
                <a:solidFill>
                  <a:schemeClr val="tx1"/>
                </a:solidFill>
              </a:rPr>
              <a:t>cache,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scratchpad, or both</a:t>
            </a:r>
          </a:p>
          <a:p>
            <a:pPr marL="339725" indent="-339725">
              <a:buFont typeface="Verdana" charset="0"/>
              <a:buChar char="•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endParaRPr lang="en-US" dirty="0"/>
          </a:p>
          <a:p>
            <a:pPr marL="339725" indent="-339725">
              <a:buFont typeface="Verdana" charset="0"/>
              <a:buChar char="•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dirty="0" smtClean="0"/>
              <a:t>DMA engine for parallel loading/flushing scratchpads</a:t>
            </a:r>
          </a:p>
          <a:p>
            <a:pPr marL="339725" indent="-339725">
              <a:buFont typeface="Verdana" charset="0"/>
              <a:buChar char="•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endParaRPr lang="en-US" dirty="0"/>
          </a:p>
          <a:p>
            <a:pPr marL="339725" indent="-339725">
              <a:buFont typeface="Verdana" charset="0"/>
              <a:buChar char="•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dirty="0" smtClean="0">
                <a:solidFill>
                  <a:srgbClr val="FF0000"/>
                </a:solidFill>
              </a:rPr>
              <a:t>High performance, Low power consumption design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 </a:t>
            </a:r>
            <a:r>
              <a:rPr lang="en-US" smtClean="0">
                <a:solidFill>
                  <a:srgbClr val="990033"/>
                </a:solidFill>
              </a:rPr>
              <a:t>			 </a:t>
            </a:r>
            <a:fld id="{3085F243-DA53-4996-A494-7454463B9EC2}" type="slidenum">
              <a:rPr lang="en-US" smtClean="0">
                <a:solidFill>
                  <a:srgbClr val="990033"/>
                </a:solidFill>
              </a:rPr>
              <a:pPr/>
              <a:t>3</a:t>
            </a:fld>
            <a:endParaRPr lang="en-US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4613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VLIW and Software Pipeline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 smtClean="0">
                <a:solidFill>
                  <a:srgbClr val="990033"/>
                </a:solidFill>
              </a:rPr>
              <a:t>			 </a:t>
            </a:r>
            <a:fld id="{3085F243-DA53-4996-A494-7454463B9EC2}" type="slidenum">
              <a:rPr lang="en-US" smtClean="0">
                <a:solidFill>
                  <a:srgbClr val="990033"/>
                </a:solidFill>
              </a:rPr>
              <a:pPr/>
              <a:t>4</a:t>
            </a:fld>
            <a:endParaRPr lang="en-US" dirty="0">
              <a:solidFill>
                <a:srgbClr val="990033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" y="1447800"/>
            <a:ext cx="2514600" cy="14773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>
                <a:latin typeface="Courier New" panose="02070309020205020404" pitchFamily="49" charset="0"/>
              </a:rPr>
              <a:t>for </a:t>
            </a:r>
            <a:r>
              <a:rPr lang="en-US" dirty="0" err="1">
                <a:latin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</a:rPr>
              <a:t> = 0 to n</a:t>
            </a:r>
          </a:p>
          <a:p>
            <a:r>
              <a:rPr lang="en-US" dirty="0">
                <a:latin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</a:rPr>
              <a:t> $</a:t>
            </a:r>
            <a:r>
              <a:rPr lang="en-US" dirty="0">
                <a:latin typeface="Courier New" panose="02070309020205020404" pitchFamily="49" charset="0"/>
              </a:rPr>
              <a:t>1 = load A[</a:t>
            </a:r>
            <a:r>
              <a:rPr lang="en-US" dirty="0" err="1">
                <a:latin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</a:rPr>
              <a:t>]</a:t>
            </a:r>
          </a:p>
          <a:p>
            <a:r>
              <a:rPr lang="en-US" dirty="0" smtClean="0">
                <a:latin typeface="Courier New" panose="02070309020205020404" pitchFamily="49" charset="0"/>
              </a:rPr>
              <a:t>  add </a:t>
            </a:r>
            <a:r>
              <a:rPr lang="en-US" dirty="0">
                <a:latin typeface="Courier New" panose="02070309020205020404" pitchFamily="49" charset="0"/>
              </a:rPr>
              <a:t>$2,$2,$1</a:t>
            </a:r>
          </a:p>
          <a:p>
            <a:r>
              <a:rPr lang="en-US" dirty="0" smtClean="0">
                <a:latin typeface="Courier New" panose="02070309020205020404" pitchFamily="49" charset="0"/>
              </a:rPr>
              <a:t>  A[</a:t>
            </a:r>
            <a:r>
              <a:rPr lang="en-US" dirty="0" err="1" smtClean="0">
                <a:latin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</a:rPr>
              <a:t>] = store $2</a:t>
            </a:r>
          </a:p>
          <a:p>
            <a:r>
              <a:rPr lang="en-US" dirty="0" err="1">
                <a:latin typeface="Courier New" panose="02070309020205020404" pitchFamily="49" charset="0"/>
              </a:rPr>
              <a:t>endfor</a:t>
            </a:r>
            <a:endParaRPr lang="en-US" dirty="0">
              <a:latin typeface="Courier New" panose="02070309020205020404" pitchFamily="49" charset="0"/>
            </a:endParaRPr>
          </a:p>
        </p:txBody>
      </p:sp>
      <p:sp>
        <p:nvSpPr>
          <p:cNvPr id="3" name="Right Arrow 2"/>
          <p:cNvSpPr/>
          <p:nvPr/>
        </p:nvSpPr>
        <p:spPr>
          <a:xfrm>
            <a:off x="3048000" y="1828800"/>
            <a:ext cx="990600" cy="38100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800600" y="2895600"/>
            <a:ext cx="457200" cy="7620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800600" y="2038894"/>
            <a:ext cx="457200" cy="7921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800600" y="3733800"/>
            <a:ext cx="457200" cy="4572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648200" y="1319647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Regular Loop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378824" y="3027187"/>
            <a:ext cx="457200" cy="4572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78824" y="3582845"/>
            <a:ext cx="457200" cy="457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378824" y="4114800"/>
            <a:ext cx="457200" cy="4572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064624" y="3078984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Load</a:t>
            </a:r>
            <a:r>
              <a:rPr lang="en-US" dirty="0" smtClean="0"/>
              <a:t> 3 cycles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029790" y="3626779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Add</a:t>
            </a:r>
            <a:r>
              <a:rPr lang="en-US" dirty="0" smtClean="0"/>
              <a:t>  3 cycles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012372" y="4144645"/>
            <a:ext cx="17047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Store</a:t>
            </a:r>
            <a:r>
              <a:rPr lang="en-US" dirty="0" smtClean="0"/>
              <a:t> 1 cycles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781594" y="4876800"/>
            <a:ext cx="1935481" cy="1200329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VLIW Software</a:t>
            </a:r>
          </a:p>
          <a:p>
            <a:r>
              <a:rPr lang="en-US" dirty="0" smtClean="0"/>
              <a:t>Pipelined Loop with static scheduler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6172200" y="1905000"/>
            <a:ext cx="457200" cy="7921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6172200" y="3657600"/>
            <a:ext cx="457200" cy="4572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6705600" y="2743200"/>
            <a:ext cx="457200" cy="7921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6705600" y="4572000"/>
            <a:ext cx="457200" cy="4572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7239000" y="3657600"/>
            <a:ext cx="457200" cy="7921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7239000" y="5486400"/>
            <a:ext cx="457200" cy="4572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</a:t>
            </a:r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5943600" y="3581400"/>
            <a:ext cx="1981200" cy="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5943600" y="4495800"/>
            <a:ext cx="1981200" cy="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5943600" y="5410200"/>
            <a:ext cx="1981200" cy="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7" name="Left Brace 36"/>
          <p:cNvSpPr/>
          <p:nvPr/>
        </p:nvSpPr>
        <p:spPr>
          <a:xfrm>
            <a:off x="4495800" y="2072295"/>
            <a:ext cx="228600" cy="2087889"/>
          </a:xfrm>
          <a:prstGeom prst="leftBrac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3514997" y="2689236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7</a:t>
            </a:r>
            <a:r>
              <a:rPr lang="en-US" smtClean="0"/>
              <a:t> </a:t>
            </a:r>
            <a:r>
              <a:rPr lang="en-US" dirty="0" smtClean="0"/>
              <a:t>cycles</a:t>
            </a:r>
            <a:endParaRPr lang="en-US" dirty="0"/>
          </a:p>
        </p:txBody>
      </p:sp>
      <p:sp>
        <p:nvSpPr>
          <p:cNvPr id="39" name="Left Brace 38"/>
          <p:cNvSpPr/>
          <p:nvPr/>
        </p:nvSpPr>
        <p:spPr>
          <a:xfrm flipH="1">
            <a:off x="8001000" y="3571684"/>
            <a:ext cx="228600" cy="920878"/>
          </a:xfrm>
          <a:prstGeom prst="leftBrac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8305800" y="3822124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  <a:r>
              <a:rPr lang="en-US" dirty="0" smtClean="0"/>
              <a:t> </a:t>
            </a:r>
          </a:p>
          <a:p>
            <a:r>
              <a:rPr lang="en-US" dirty="0" smtClean="0"/>
              <a:t>cycles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5943600" y="1383268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After Schedule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3215640" y="4876800"/>
            <a:ext cx="2042160" cy="1200329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Out-of-order Processor with dynamic scheduler</a:t>
            </a:r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6172200" y="2743200"/>
            <a:ext cx="457200" cy="7620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41" name="Rectangle 40"/>
          <p:cNvSpPr/>
          <p:nvPr/>
        </p:nvSpPr>
        <p:spPr>
          <a:xfrm>
            <a:off x="6694715" y="3672681"/>
            <a:ext cx="457200" cy="7620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7239000" y="4588329"/>
            <a:ext cx="457200" cy="7620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8175" y="4714187"/>
            <a:ext cx="5169626" cy="2031325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Software Pipeline Restrictions: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Not friendly to conditional code inside loop body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Register Limitations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Rely on compiler to exert the optimization in low level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7755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8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2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3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" grpId="0" animBg="1"/>
      <p:bldP spid="6" grpId="0" animBg="1"/>
      <p:bldP spid="9" grpId="0" animBg="1"/>
      <p:bldP spid="10" grpId="0" animBg="1"/>
      <p:bldP spid="11" grpId="0"/>
      <p:bldP spid="13" grpId="0" animBg="1"/>
      <p:bldP spid="14" grpId="0" animBg="1"/>
      <p:bldP spid="15" grpId="0" animBg="1"/>
      <p:bldP spid="16" grpId="0"/>
      <p:bldP spid="17" grpId="0"/>
      <p:bldP spid="18" grpId="0"/>
      <p:bldP spid="19" grpId="0" animBg="1"/>
      <p:bldP spid="19" grpId="1" animBg="1"/>
      <p:bldP spid="21" grpId="0" animBg="1"/>
      <p:bldP spid="22" grpId="0" animBg="1"/>
      <p:bldP spid="24" grpId="0" animBg="1"/>
      <p:bldP spid="25" grpId="0" animBg="1"/>
      <p:bldP spid="30" grpId="0" animBg="1"/>
      <p:bldP spid="31" grpId="0" animBg="1"/>
      <p:bldP spid="37" grpId="0" animBg="1"/>
      <p:bldP spid="38" grpId="0"/>
      <p:bldP spid="39" grpId="0" animBg="1"/>
      <p:bldP spid="40" grpId="0"/>
      <p:bldP spid="44" grpId="0"/>
      <p:bldP spid="45" grpId="0" animBg="1"/>
      <p:bldP spid="45" grpId="1" animBg="1"/>
      <p:bldP spid="36" grpId="0" animBg="1"/>
      <p:bldP spid="41" grpId="0" animBg="1"/>
      <p:bldP spid="42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25746"/>
            <a:ext cx="7886700" cy="1325563"/>
          </a:xfrm>
        </p:spPr>
        <p:txBody>
          <a:bodyPr/>
          <a:lstStyle/>
          <a:p>
            <a:r>
              <a:rPr lang="en-US" dirty="0" smtClean="0"/>
              <a:t>DSP Memory Hierarchy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241800" y="2174637"/>
            <a:ext cx="4800600" cy="3810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613400" y="2174637"/>
            <a:ext cx="3429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254500" y="4245691"/>
            <a:ext cx="4800600" cy="3810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051800" y="4245691"/>
            <a:ext cx="990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241800" y="3026491"/>
            <a:ext cx="4800600" cy="3810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680200" y="3026491"/>
            <a:ext cx="23622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Left Brace 12"/>
          <p:cNvSpPr/>
          <p:nvPr/>
        </p:nvSpPr>
        <p:spPr>
          <a:xfrm rot="16200000">
            <a:off x="6419853" y="2461341"/>
            <a:ext cx="457198" cy="4787901"/>
          </a:xfrm>
          <a:prstGeom prst="leftBrac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613400" y="5097545"/>
            <a:ext cx="259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1024K Level 2 SRAM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6864350" y="2174636"/>
            <a:ext cx="1104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Cache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387850" y="2159000"/>
            <a:ext cx="1104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SPRAM</a:t>
            </a:r>
            <a:endParaRPr lang="en-US" dirty="0"/>
          </a:p>
        </p:txBody>
      </p:sp>
      <p:cxnSp>
        <p:nvCxnSpPr>
          <p:cNvPr id="22" name="Straight Connector 21"/>
          <p:cNvCxnSpPr/>
          <p:nvPr/>
        </p:nvCxnSpPr>
        <p:spPr>
          <a:xfrm>
            <a:off x="6604000" y="3559891"/>
            <a:ext cx="0" cy="533400"/>
          </a:xfrm>
          <a:prstGeom prst="line">
            <a:avLst/>
          </a:prstGeom>
          <a:ln w="76200">
            <a:solidFill>
              <a:srgbClr val="92D050"/>
            </a:solidFill>
            <a:prstDash val="sysDot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6213212"/>
              </p:ext>
            </p:extLst>
          </p:nvPr>
        </p:nvGraphicFramePr>
        <p:xfrm>
          <a:off x="179696" y="2133600"/>
          <a:ext cx="3836679" cy="23926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937904"/>
                <a:gridCol w="990600"/>
                <a:gridCol w="1908175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Size</a:t>
                      </a:r>
                    </a:p>
                    <a:p>
                      <a:r>
                        <a:rPr lang="en-US" dirty="0" smtClean="0"/>
                        <a:t>(KB)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Cache</a:t>
                      </a:r>
                      <a:r>
                        <a:rPr lang="en-US" baseline="0" dirty="0" smtClean="0"/>
                        <a:t> Capacity(KB)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L1P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0/4/8/16/32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L1D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0/4/8/16/32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0/32/64/128/256/512/1024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MSMC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6144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6946900" y="3012836"/>
            <a:ext cx="1104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Cache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4470400" y="2997200"/>
            <a:ext cx="1104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SPRAM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8051800" y="4245690"/>
            <a:ext cx="1104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Cache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5575300" y="4230054"/>
            <a:ext cx="1104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SPRAM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591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9" name="Straight Connector 48"/>
          <p:cNvCxnSpPr/>
          <p:nvPr/>
        </p:nvCxnSpPr>
        <p:spPr>
          <a:xfrm>
            <a:off x="4871296" y="2340443"/>
            <a:ext cx="0" cy="2307757"/>
          </a:xfrm>
          <a:prstGeom prst="line">
            <a:avLst/>
          </a:prstGeom>
          <a:noFill/>
          <a:ln w="57150" cap="flat" cmpd="sng" algn="ctr">
            <a:solidFill>
              <a:srgbClr val="5B9BD5"/>
            </a:solidFill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46" name="Straight Connector 45"/>
          <p:cNvCxnSpPr/>
          <p:nvPr/>
        </p:nvCxnSpPr>
        <p:spPr>
          <a:xfrm>
            <a:off x="3387255" y="2340443"/>
            <a:ext cx="0" cy="2307757"/>
          </a:xfrm>
          <a:prstGeom prst="line">
            <a:avLst/>
          </a:prstGeom>
          <a:noFill/>
          <a:ln w="57150" cap="flat" cmpd="sng" algn="ctr">
            <a:solidFill>
              <a:srgbClr val="5B9BD5"/>
            </a:solidFill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SPM Method and Double Buffer</a:t>
            </a:r>
            <a:endParaRPr lang="en-US" dirty="0"/>
          </a:p>
        </p:txBody>
      </p:sp>
      <p:cxnSp>
        <p:nvCxnSpPr>
          <p:cNvPr id="44" name="Straight Connector 43"/>
          <p:cNvCxnSpPr/>
          <p:nvPr/>
        </p:nvCxnSpPr>
        <p:spPr>
          <a:xfrm>
            <a:off x="1913542" y="2340443"/>
            <a:ext cx="0" cy="2307757"/>
          </a:xfrm>
          <a:prstGeom prst="line">
            <a:avLst/>
          </a:prstGeom>
          <a:noFill/>
          <a:ln w="57150" cap="flat" cmpd="sng" algn="ctr">
            <a:solidFill>
              <a:srgbClr val="5B9BD5"/>
            </a:solidFill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sp>
        <p:nvSpPr>
          <p:cNvPr id="45" name="Rounded Rectangle 44"/>
          <p:cNvSpPr/>
          <p:nvPr/>
        </p:nvSpPr>
        <p:spPr>
          <a:xfrm>
            <a:off x="1913542" y="2690963"/>
            <a:ext cx="1473713" cy="541727"/>
          </a:xfrm>
          <a:prstGeom prst="roundRect">
            <a:avLst/>
          </a:prstGeom>
          <a:solidFill>
            <a:srgbClr val="92D05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prstClr val="white"/>
                </a:solidFill>
                <a:latin typeface="Calibri" panose="020F0502020204030204"/>
              </a:rPr>
              <a:t>Load 0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7" name="Rounded Rectangle 46"/>
          <p:cNvSpPr/>
          <p:nvPr/>
        </p:nvSpPr>
        <p:spPr>
          <a:xfrm>
            <a:off x="3383433" y="2690962"/>
            <a:ext cx="1473713" cy="541727"/>
          </a:xfrm>
          <a:prstGeom prst="roundRect">
            <a:avLst/>
          </a:prstGeom>
          <a:solidFill>
            <a:srgbClr val="00B0F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Load 1</a:t>
            </a:r>
          </a:p>
        </p:txBody>
      </p:sp>
      <p:sp>
        <p:nvSpPr>
          <p:cNvPr id="48" name="Rounded Rectangle 47"/>
          <p:cNvSpPr/>
          <p:nvPr/>
        </p:nvSpPr>
        <p:spPr>
          <a:xfrm>
            <a:off x="3383433" y="3946467"/>
            <a:ext cx="1052652" cy="541727"/>
          </a:xfrm>
          <a:prstGeom prst="roundRect">
            <a:avLst/>
          </a:prstGeom>
          <a:solidFill>
            <a:srgbClr val="92D05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Compute</a:t>
            </a:r>
            <a:r>
              <a:rPr kumimoji="0" lang="en-US" sz="1400" b="0" i="0" u="none" strike="noStrike" kern="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0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4860967" y="2690962"/>
            <a:ext cx="1473713" cy="541727"/>
          </a:xfrm>
          <a:prstGeom prst="roundRect">
            <a:avLst/>
          </a:prstGeom>
          <a:solidFill>
            <a:srgbClr val="92D05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>
                <a:solidFill>
                  <a:prstClr val="white"/>
                </a:solidFill>
                <a:latin typeface="Calibri" panose="020F0502020204030204"/>
              </a:rPr>
              <a:t>Load 0</a:t>
            </a:r>
            <a:endParaRPr lang="en-US" kern="0" dirty="0">
              <a:solidFill>
                <a:prstClr val="white"/>
              </a:solidFill>
              <a:latin typeface="Calibri" panose="020F0502020204030204"/>
            </a:endParaRPr>
          </a:p>
        </p:txBody>
      </p:sp>
      <p:cxnSp>
        <p:nvCxnSpPr>
          <p:cNvPr id="51" name="Straight Connector 50"/>
          <p:cNvCxnSpPr/>
          <p:nvPr/>
        </p:nvCxnSpPr>
        <p:spPr>
          <a:xfrm>
            <a:off x="6365690" y="2332116"/>
            <a:ext cx="0" cy="2307757"/>
          </a:xfrm>
          <a:prstGeom prst="line">
            <a:avLst/>
          </a:prstGeom>
          <a:noFill/>
          <a:ln w="57150" cap="flat" cmpd="sng" algn="ctr">
            <a:solidFill>
              <a:srgbClr val="5B9BD5"/>
            </a:solidFill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sp>
        <p:nvSpPr>
          <p:cNvPr id="52" name="Rounded Rectangle 51"/>
          <p:cNvSpPr/>
          <p:nvPr/>
        </p:nvSpPr>
        <p:spPr>
          <a:xfrm>
            <a:off x="4880006" y="3946465"/>
            <a:ext cx="1052652" cy="541727"/>
          </a:xfrm>
          <a:prstGeom prst="roundRect">
            <a:avLst/>
          </a:prstGeom>
          <a:solidFill>
            <a:srgbClr val="00B0F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>
                <a:solidFill>
                  <a:prstClr val="white"/>
                </a:solidFill>
                <a:latin typeface="Calibri" panose="020F0502020204030204"/>
              </a:rPr>
              <a:t>Compute 1</a:t>
            </a:r>
          </a:p>
        </p:txBody>
      </p:sp>
      <p:sp>
        <p:nvSpPr>
          <p:cNvPr id="54" name="Rounded Rectangle 53"/>
          <p:cNvSpPr/>
          <p:nvPr/>
        </p:nvSpPr>
        <p:spPr>
          <a:xfrm>
            <a:off x="4436086" y="3946466"/>
            <a:ext cx="421060" cy="541727"/>
          </a:xfrm>
          <a:prstGeom prst="roundRect">
            <a:avLst/>
          </a:prstGeom>
          <a:solidFill>
            <a:sysClr val="window" lastClr="FFFFFF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5" name="Rounded Rectangle 54"/>
          <p:cNvSpPr/>
          <p:nvPr/>
        </p:nvSpPr>
        <p:spPr>
          <a:xfrm>
            <a:off x="5941367" y="3946464"/>
            <a:ext cx="421060" cy="541727"/>
          </a:xfrm>
          <a:prstGeom prst="roundRect">
            <a:avLst/>
          </a:prstGeom>
          <a:solidFill>
            <a:sysClr val="window" lastClr="FFFFFF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686722" y="2841131"/>
            <a:ext cx="11059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400" b="1" dirty="0" smtClean="0">
                <a:solidFill>
                  <a:prstClr val="black"/>
                </a:solidFill>
                <a:latin typeface="Calibri" panose="020F0502020204030204"/>
              </a:rPr>
              <a:t>EDMA</a:t>
            </a:r>
            <a:endParaRPr lang="en-US" sz="2400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685800" y="3808876"/>
            <a:ext cx="12174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400" b="1" dirty="0" smtClean="0">
                <a:solidFill>
                  <a:prstClr val="black"/>
                </a:solidFill>
                <a:latin typeface="Calibri" panose="020F0502020204030204"/>
              </a:rPr>
              <a:t>DSP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400" b="1" dirty="0" err="1" smtClean="0">
                <a:solidFill>
                  <a:prstClr val="black"/>
                </a:solidFill>
                <a:latin typeface="Calibri" panose="020F0502020204030204"/>
              </a:rPr>
              <a:t>Corepac</a:t>
            </a:r>
            <a:endParaRPr lang="en-US" sz="2400" b="1" dirty="0">
              <a:solidFill>
                <a:prstClr val="black"/>
              </a:solidFill>
              <a:latin typeface="Calibri" panose="020F0502020204030204"/>
            </a:endParaRPr>
          </a:p>
        </p:txBody>
      </p:sp>
      <p:cxnSp>
        <p:nvCxnSpPr>
          <p:cNvPr id="58" name="Straight Connector 57"/>
          <p:cNvCxnSpPr/>
          <p:nvPr/>
        </p:nvCxnSpPr>
        <p:spPr>
          <a:xfrm>
            <a:off x="1371600" y="2133600"/>
            <a:ext cx="4617107" cy="0"/>
          </a:xfrm>
          <a:prstGeom prst="line">
            <a:avLst/>
          </a:prstGeom>
          <a:noFill/>
          <a:ln w="57150" cap="flat" cmpd="sng" algn="ctr">
            <a:solidFill>
              <a:srgbClr val="7030A0"/>
            </a:solidFill>
            <a:prstDash val="solid"/>
            <a:miter lim="800000"/>
            <a:headEnd type="none" w="med" len="med"/>
            <a:tailEnd type="arrow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sp>
        <p:nvSpPr>
          <p:cNvPr id="59" name="TextBox 58"/>
          <p:cNvSpPr txBox="1"/>
          <p:nvPr/>
        </p:nvSpPr>
        <p:spPr>
          <a:xfrm>
            <a:off x="4705930" y="1549244"/>
            <a:ext cx="12631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800" b="1" dirty="0" smtClean="0">
                <a:solidFill>
                  <a:prstClr val="black"/>
                </a:solidFill>
                <a:latin typeface="Calibri" panose="020F0502020204030204"/>
              </a:rPr>
              <a:t>Time</a:t>
            </a:r>
            <a:endParaRPr lang="en-US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71" name="Rounded Rectangle 70"/>
          <p:cNvSpPr/>
          <p:nvPr/>
        </p:nvSpPr>
        <p:spPr>
          <a:xfrm>
            <a:off x="6374399" y="3946463"/>
            <a:ext cx="1052652" cy="541727"/>
          </a:xfrm>
          <a:prstGeom prst="roundRect">
            <a:avLst/>
          </a:prstGeom>
          <a:solidFill>
            <a:srgbClr val="92D05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Compute</a:t>
            </a:r>
            <a:r>
              <a:rPr kumimoji="0" lang="en-US" sz="1400" b="0" i="0" u="none" strike="noStrike" kern="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0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73" name="Straight Connector 72"/>
          <p:cNvCxnSpPr/>
          <p:nvPr/>
        </p:nvCxnSpPr>
        <p:spPr>
          <a:xfrm>
            <a:off x="7620000" y="3429000"/>
            <a:ext cx="1066800" cy="0"/>
          </a:xfrm>
          <a:prstGeom prst="line">
            <a:avLst/>
          </a:prstGeom>
          <a:ln w="76200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0375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47" grpId="0" animBg="1"/>
      <p:bldP spid="48" grpId="0" animBg="1"/>
      <p:bldP spid="50" grpId="0" animBg="1"/>
      <p:bldP spid="52" grpId="0" animBg="1"/>
      <p:bldP spid="54" grpId="0" animBg="1"/>
      <p:bldP spid="55" grpId="0" animBg="1"/>
      <p:bldP spid="56" grpId="0"/>
      <p:bldP spid="57" grpId="0"/>
      <p:bldP spid="59" grpId="0"/>
      <p:bldP spid="7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Sparse </a:t>
            </a:r>
            <a:r>
              <a:rPr lang="en-US" dirty="0" smtClean="0"/>
              <a:t>Matrices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evaluated the Keystone II using a </a:t>
            </a:r>
            <a:r>
              <a:rPr lang="en-US" dirty="0" err="1" smtClean="0"/>
              <a:t>SpMV</a:t>
            </a:r>
            <a:r>
              <a:rPr lang="en-US" dirty="0" smtClean="0"/>
              <a:t> kernel</a:t>
            </a:r>
          </a:p>
          <a:p>
            <a:r>
              <a:rPr lang="en-US" dirty="0" smtClean="0"/>
              <a:t>Sparse </a:t>
            </a:r>
            <a:r>
              <a:rPr lang="en-US" dirty="0"/>
              <a:t>Matrices can be very large but contain few non-zero </a:t>
            </a:r>
            <a:r>
              <a:rPr lang="en-US" dirty="0" smtClean="0"/>
              <a:t>elements</a:t>
            </a:r>
          </a:p>
          <a:p>
            <a:r>
              <a:rPr lang="en-US" dirty="0" smtClean="0"/>
              <a:t>Compressed </a:t>
            </a:r>
            <a:r>
              <a:rPr lang="en-US" dirty="0"/>
              <a:t>formats are often used, e.g. Compressed Sparse Row (CSR)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 smtClean="0">
                <a:solidFill>
                  <a:srgbClr val="990033"/>
                </a:solidFill>
              </a:rPr>
              <a:t>			 </a:t>
            </a:r>
            <a:fld id="{3085F243-DA53-4996-A494-7454463B9EC2}" type="slidenum">
              <a:rPr lang="en-US" smtClean="0">
                <a:solidFill>
                  <a:srgbClr val="990033"/>
                </a:solidFill>
              </a:rPr>
              <a:pPr/>
              <a:t>7</a:t>
            </a:fld>
            <a:endParaRPr lang="en-US" dirty="0">
              <a:solidFill>
                <a:srgbClr val="990033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76200" y="3810000"/>
          <a:ext cx="2462213" cy="1828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13080"/>
                <a:gridCol w="513080"/>
                <a:gridCol w="409893"/>
                <a:gridCol w="513080"/>
                <a:gridCol w="513080"/>
              </a:tblGrid>
              <a:tr h="333487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-1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-3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/>
                </a:tc>
              </a:tr>
              <a:tr h="333487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-2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5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/>
                </a:tc>
              </a:tr>
              <a:tr h="333487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4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6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4</a:t>
                      </a:r>
                      <a:endParaRPr lang="en-US" sz="1800" dirty="0"/>
                    </a:p>
                  </a:txBody>
                  <a:tcPr/>
                </a:tc>
              </a:tr>
              <a:tr h="333487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-4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7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/>
                </a:tc>
              </a:tr>
              <a:tr h="333487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8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-5</a:t>
                      </a:r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Double Bracket 5"/>
          <p:cNvSpPr/>
          <p:nvPr/>
        </p:nvSpPr>
        <p:spPr>
          <a:xfrm>
            <a:off x="76200" y="3810000"/>
            <a:ext cx="2438400" cy="1828800"/>
          </a:xfrm>
          <a:prstGeom prst="bracketPair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/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2667000" y="3962400"/>
          <a:ext cx="6375400" cy="1524000"/>
        </p:xfrm>
        <a:graphic>
          <a:graphicData uri="http://schemas.openxmlformats.org/drawingml/2006/table">
            <a:tbl>
              <a:tblPr/>
              <a:tblGrid>
                <a:gridCol w="552450"/>
                <a:gridCol w="430213"/>
                <a:gridCol w="430212"/>
                <a:gridCol w="430213"/>
                <a:gridCol w="430212"/>
                <a:gridCol w="442913"/>
                <a:gridCol w="604837"/>
                <a:gridCol w="346075"/>
                <a:gridCol w="430213"/>
                <a:gridCol w="428625"/>
                <a:gridCol w="430212"/>
                <a:gridCol w="430213"/>
                <a:gridCol w="430212"/>
                <a:gridCol w="5588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val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38100" marR="38100" marT="38100" marB="38100" horzOverflow="overflow">
                    <a:lnL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(1</a:t>
                      </a:r>
                    </a:p>
                  </a:txBody>
                  <a:tcPr marL="38100" marR="38100" marT="38100" marB="38100" horzOverflow="overflow">
                    <a:lnL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-1</a:t>
                      </a:r>
                    </a:p>
                  </a:txBody>
                  <a:tcPr marL="38100" marR="38100" marT="38100" marB="38100" horzOverflow="overflow">
                    <a:lnL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-3</a:t>
                      </a:r>
                    </a:p>
                  </a:txBody>
                  <a:tcPr marL="38100" marR="38100" marT="38100" marB="38100" horzOverflow="overflow">
                    <a:lnL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-2</a:t>
                      </a:r>
                    </a:p>
                  </a:txBody>
                  <a:tcPr marL="38100" marR="38100" marT="38100" marB="38100" horzOverflow="overflow">
                    <a:lnL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5</a:t>
                      </a:r>
                    </a:p>
                  </a:txBody>
                  <a:tcPr marL="38100" marR="38100" marT="38100" marB="38100" horzOverflow="overflow">
                    <a:lnL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</a:t>
                      </a:r>
                    </a:p>
                  </a:txBody>
                  <a:tcPr marL="38100" marR="38100" marT="38100" marB="38100" horzOverflow="overflow">
                    <a:lnL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6</a:t>
                      </a:r>
                    </a:p>
                  </a:txBody>
                  <a:tcPr marL="38100" marR="38100" marT="38100" marB="38100" horzOverflow="overflow">
                    <a:lnL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</a:t>
                      </a:r>
                    </a:p>
                  </a:txBody>
                  <a:tcPr marL="38100" marR="38100" marT="38100" marB="38100" horzOverflow="overflow">
                    <a:lnL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-4</a:t>
                      </a:r>
                    </a:p>
                  </a:txBody>
                  <a:tcPr marL="38100" marR="38100" marT="38100" marB="38100" horzOverflow="overflow">
                    <a:lnL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</a:p>
                  </a:txBody>
                  <a:tcPr marL="38100" marR="38100" marT="38100" marB="38100" horzOverflow="overflow">
                    <a:lnL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7</a:t>
                      </a:r>
                    </a:p>
                  </a:txBody>
                  <a:tcPr marL="38100" marR="38100" marT="38100" marB="38100" horzOverflow="overflow">
                    <a:lnL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8</a:t>
                      </a:r>
                    </a:p>
                  </a:txBody>
                  <a:tcPr marL="38100" marR="38100" marT="38100" marB="38100" horzOverflow="overflow">
                    <a:lnL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-5)</a:t>
                      </a:r>
                    </a:p>
                  </a:txBody>
                  <a:tcPr marL="38100" marR="38100" marT="38100" marB="38100" horzOverflow="overflow">
                    <a:lnL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col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38100" marR="38100" marT="38100" marB="38100" horzOverflow="overflow">
                    <a:lnL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(0</a:t>
                      </a:r>
                    </a:p>
                  </a:txBody>
                  <a:tcPr marL="38100" marR="38100" marT="38100" marB="38100" horzOverflow="overflow">
                    <a:lnL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</a:p>
                  </a:txBody>
                  <a:tcPr marL="38100" marR="38100" marT="38100" marB="38100" horzOverflow="overflow">
                    <a:lnL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</a:t>
                      </a:r>
                    </a:p>
                  </a:txBody>
                  <a:tcPr marL="38100" marR="38100" marT="38100" marB="38100" horzOverflow="overflow">
                    <a:lnL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</a:t>
                      </a:r>
                    </a:p>
                  </a:txBody>
                  <a:tcPr marL="38100" marR="38100" marT="38100" marB="38100" horzOverflow="overflow">
                    <a:lnL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</a:p>
                  </a:txBody>
                  <a:tcPr marL="38100" marR="38100" marT="38100" marB="38100" horzOverflow="overflow">
                    <a:lnL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</a:p>
                  </a:txBody>
                  <a:tcPr marL="38100" marR="38100" marT="38100" marB="38100" horzOverflow="overflow">
                    <a:lnL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</a:t>
                      </a:r>
                    </a:p>
                  </a:txBody>
                  <a:tcPr marL="38100" marR="38100" marT="38100" marB="38100" horzOverflow="overflow">
                    <a:lnL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</a:t>
                      </a:r>
                    </a:p>
                  </a:txBody>
                  <a:tcPr marL="38100" marR="38100" marT="38100" marB="38100" horzOverflow="overflow">
                    <a:lnL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</a:t>
                      </a:r>
                    </a:p>
                  </a:txBody>
                  <a:tcPr marL="38100" marR="38100" marT="38100" marB="38100" horzOverflow="overflow">
                    <a:lnL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</a:p>
                  </a:txBody>
                  <a:tcPr marL="38100" marR="38100" marT="38100" marB="38100" horzOverflow="overflow">
                    <a:lnL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</a:t>
                      </a:r>
                    </a:p>
                  </a:txBody>
                  <a:tcPr marL="38100" marR="38100" marT="38100" marB="38100" horzOverflow="overflow">
                    <a:lnL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</a:p>
                  </a:txBody>
                  <a:tcPr marL="38100" marR="38100" marT="38100" marB="38100" horzOverflow="overflow">
                    <a:lnL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4)</a:t>
                      </a:r>
                    </a:p>
                  </a:txBody>
                  <a:tcPr marL="38100" marR="38100" marT="38100" marB="38100" horzOverflow="overflow">
                    <a:lnL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ptr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38100" marR="38100" marT="38100" marB="38100" horzOverflow="overflow">
                    <a:lnL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(0</a:t>
                      </a:r>
                    </a:p>
                  </a:txBody>
                  <a:tcPr marL="38100" marR="38100" marT="38100" marB="38100" horzOverflow="overflow">
                    <a:lnL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</a:t>
                      </a:r>
                    </a:p>
                  </a:txBody>
                  <a:tcPr marL="38100" marR="38100" marT="38100" marB="38100" horzOverflow="overflow">
                    <a:lnL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5</a:t>
                      </a:r>
                    </a:p>
                  </a:txBody>
                  <a:tcPr marL="38100" marR="38100" marT="38100" marB="38100" horzOverflow="overflow">
                    <a:lnL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8</a:t>
                      </a:r>
                    </a:p>
                  </a:txBody>
                  <a:tcPr marL="38100" marR="38100" marT="38100" marB="38100" horzOverflow="overflow">
                    <a:lnL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11</a:t>
                      </a:r>
                    </a:p>
                  </a:txBody>
                  <a:tcPr marL="38100" marR="38100" marT="38100" marB="38100" horzOverflow="overflow">
                    <a:lnL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13)</a:t>
                      </a:r>
                    </a:p>
                  </a:txBody>
                  <a:tcPr marL="38100" marR="38100" marT="38100" marB="38100" horzOverflow="overflow">
                    <a:lnL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 </a:t>
                      </a:r>
                    </a:p>
                  </a:txBody>
                  <a:tcPr marL="38100" marR="38100" marT="38100" marB="38100" horzOverflow="overflow">
                    <a:lnL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 </a:t>
                      </a:r>
                    </a:p>
                  </a:txBody>
                  <a:tcPr marL="38100" marR="38100" marT="38100" marB="38100" horzOverflow="overflow">
                    <a:lnL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 </a:t>
                      </a:r>
                    </a:p>
                  </a:txBody>
                  <a:tcPr marL="38100" marR="38100" marT="38100" marB="38100" horzOverflow="overflow">
                    <a:lnL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 </a:t>
                      </a:r>
                    </a:p>
                  </a:txBody>
                  <a:tcPr marL="38100" marR="38100" marT="38100" marB="38100" horzOverflow="overflow">
                    <a:lnL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 </a:t>
                      </a:r>
                    </a:p>
                  </a:txBody>
                  <a:tcPr marL="38100" marR="38100" marT="38100" marB="38100" horzOverflow="overflow">
                    <a:lnL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 </a:t>
                      </a:r>
                    </a:p>
                  </a:txBody>
                  <a:tcPr marL="38100" marR="38100" marT="38100" marB="38100" horzOverflow="overflow">
                    <a:lnL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 </a:t>
                      </a:r>
                    </a:p>
                  </a:txBody>
                  <a:tcPr marL="38100" marR="38100" marT="38100" marB="38100" horzOverflow="overflow">
                    <a:lnL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2467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92163"/>
          </a:xfrm>
        </p:spPr>
        <p:txBody>
          <a:bodyPr/>
          <a:lstStyle/>
          <a:p>
            <a:r>
              <a:rPr lang="en-US" dirty="0" smtClean="0"/>
              <a:t>Sparse Matrix-Vector Multiply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648200"/>
          </a:xfrm>
        </p:spPr>
        <p:txBody>
          <a:bodyPr/>
          <a:lstStyle/>
          <a:p>
            <a:pPr>
              <a:spcBef>
                <a:spcPts val="363"/>
              </a:spcBef>
              <a:buFont typeface="Symbol" charset="2"/>
              <a:buChar char=""/>
            </a:pPr>
            <a:r>
              <a:rPr lang="en-US" sz="2400" dirty="0" smtClean="0"/>
              <a:t>Code for </a:t>
            </a:r>
            <a:r>
              <a:rPr lang="en-US" sz="2400" dirty="0" smtClean="0">
                <a:latin typeface="Verdana" charset="0"/>
              </a:rPr>
              <a:t>y </a:t>
            </a:r>
            <a:r>
              <a:rPr lang="en-US" sz="2400" dirty="0">
                <a:latin typeface="Verdana" charset="0"/>
              </a:rPr>
              <a:t>= </a:t>
            </a:r>
            <a:r>
              <a:rPr lang="en-US" sz="2400" b="1" dirty="0" err="1" smtClean="0">
                <a:latin typeface="Verdana" charset="0"/>
              </a:rPr>
              <a:t>A</a:t>
            </a:r>
            <a:r>
              <a:rPr lang="en-US" sz="2400" dirty="0" err="1" smtClean="0">
                <a:latin typeface="Symbol" pitchFamily="18" charset="2"/>
              </a:rPr>
              <a:t>a</a:t>
            </a:r>
            <a:r>
              <a:rPr lang="en-US" sz="2400" dirty="0" err="1" smtClean="0">
                <a:latin typeface="Verdana" charset="0"/>
              </a:rPr>
              <a:t>x</a:t>
            </a:r>
            <a:r>
              <a:rPr lang="en-US" sz="2400" dirty="0" smtClean="0">
                <a:latin typeface="Verdana" charset="0"/>
              </a:rPr>
              <a:t> </a:t>
            </a:r>
            <a:r>
              <a:rPr lang="en-US" sz="2400" dirty="0">
                <a:latin typeface="Verdana" charset="0"/>
              </a:rPr>
              <a:t>+ </a:t>
            </a:r>
            <a:r>
              <a:rPr lang="en-US" sz="2400" dirty="0" smtClean="0">
                <a:latin typeface="Symbol" pitchFamily="18" charset="2"/>
              </a:rPr>
              <a:t>b</a:t>
            </a:r>
            <a:r>
              <a:rPr lang="en-US" sz="2400" dirty="0" smtClean="0">
                <a:latin typeface="Verdana" charset="0"/>
              </a:rPr>
              <a:t>y</a:t>
            </a:r>
            <a:endParaRPr lang="en-US" sz="2400" dirty="0">
              <a:latin typeface="Verdana" charset="0"/>
            </a:endParaRPr>
          </a:p>
          <a:p>
            <a:pPr marL="0" indent="0">
              <a:buNone/>
            </a:pPr>
            <a:endParaRPr lang="en-US" sz="2400" i="1" dirty="0" smtClean="0">
              <a:latin typeface="Cambria Math" pitchFamily="18" charset="0"/>
              <a:ea typeface="Cambria Math" pitchFamily="18" charset="0"/>
            </a:endParaRPr>
          </a:p>
          <a:p>
            <a:pPr lvl="1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row = 0</a:t>
            </a:r>
          </a:p>
          <a:p>
            <a:pPr lvl="1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= 0 to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number_of_nonzero_elements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do</a:t>
            </a:r>
          </a:p>
          <a:p>
            <a:pPr lvl="2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if i </a:t>
            </a:r>
            <a:r>
              <a:rPr lang="en-US" sz="1800" b="1" dirty="0" smtClean="0">
                <a:latin typeface="Century Gothic" pitchFamily="34" charset="0"/>
                <a:cs typeface="Courier New" pitchFamily="49" charset="0"/>
              </a:rPr>
              <a:t>==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[row+1] then row=row+1, y[row]*=beta;</a:t>
            </a:r>
          </a:p>
          <a:p>
            <a:pPr lvl="2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y[row] = y[row] +  alpha * A[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] * x[col[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]]</a:t>
            </a:r>
          </a:p>
          <a:p>
            <a:pPr lvl="1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end</a:t>
            </a:r>
          </a:p>
          <a:p>
            <a:pPr lvl="1">
              <a:buNone/>
            </a:pP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-228600" y="3267646"/>
            <a:ext cx="4186686" cy="1609154"/>
            <a:chOff x="80513" y="3424654"/>
            <a:chExt cx="4186686" cy="1609154"/>
          </a:xfrm>
        </p:grpSpPr>
        <p:sp>
          <p:nvSpPr>
            <p:cNvPr id="18" name="Oval 17"/>
            <p:cNvSpPr/>
            <p:nvPr/>
          </p:nvSpPr>
          <p:spPr>
            <a:xfrm>
              <a:off x="1405748" y="3424654"/>
              <a:ext cx="2861451" cy="457200"/>
            </a:xfrm>
            <a:prstGeom prst="ellipse">
              <a:avLst/>
            </a:prstGeom>
            <a:noFill/>
            <a:ln>
              <a:solidFill>
                <a:srgbClr val="C00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80513" y="4633698"/>
              <a:ext cx="3048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/>
                <a:t>reduction</a:t>
              </a:r>
            </a:p>
          </p:txBody>
        </p:sp>
        <p:cxnSp>
          <p:nvCxnSpPr>
            <p:cNvPr id="20" name="Straight Arrow Connector 19"/>
            <p:cNvCxnSpPr/>
            <p:nvPr/>
          </p:nvCxnSpPr>
          <p:spPr>
            <a:xfrm flipV="1">
              <a:off x="1600200" y="3886200"/>
              <a:ext cx="9144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/>
          <p:cNvGrpSpPr/>
          <p:nvPr/>
        </p:nvGrpSpPr>
        <p:grpSpPr>
          <a:xfrm>
            <a:off x="5943600" y="3298576"/>
            <a:ext cx="2590800" cy="1453626"/>
            <a:chOff x="5225346" y="3272060"/>
            <a:chExt cx="2638813" cy="1453626"/>
          </a:xfrm>
        </p:grpSpPr>
        <p:sp>
          <p:nvSpPr>
            <p:cNvPr id="22" name="Oval 21"/>
            <p:cNvSpPr/>
            <p:nvPr/>
          </p:nvSpPr>
          <p:spPr>
            <a:xfrm>
              <a:off x="5225346" y="3272060"/>
              <a:ext cx="1678691" cy="381000"/>
            </a:xfrm>
            <a:prstGeom prst="ellipse">
              <a:avLst/>
            </a:prstGeom>
            <a:noFill/>
            <a:ln>
              <a:solidFill>
                <a:srgbClr val="C00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3" name="Straight Arrow Connector 22"/>
            <p:cNvCxnSpPr/>
            <p:nvPr/>
          </p:nvCxnSpPr>
          <p:spPr>
            <a:xfrm flipH="1" flipV="1">
              <a:off x="6132729" y="3634264"/>
              <a:ext cx="436030" cy="71134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5834947" y="4325576"/>
              <a:ext cx="202921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indirect indexing</a:t>
              </a: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1306688" y="3161416"/>
            <a:ext cx="6237112" cy="2114006"/>
            <a:chOff x="1306688" y="2918460"/>
            <a:chExt cx="5856111" cy="2114006"/>
          </a:xfrm>
        </p:grpSpPr>
        <p:sp>
          <p:nvSpPr>
            <p:cNvPr id="14" name="Oval 13"/>
            <p:cNvSpPr/>
            <p:nvPr/>
          </p:nvSpPr>
          <p:spPr>
            <a:xfrm>
              <a:off x="1306688" y="2918460"/>
              <a:ext cx="5856111" cy="652045"/>
            </a:xfrm>
            <a:prstGeom prst="ellipse">
              <a:avLst/>
            </a:prstGeom>
            <a:noFill/>
            <a:ln>
              <a:solidFill>
                <a:srgbClr val="3366FF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992368" y="4109136"/>
              <a:ext cx="30480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/>
                <a:t>Low arithmetic intensity</a:t>
              </a:r>
            </a:p>
            <a:p>
              <a:pPr algn="ctr"/>
              <a:r>
                <a:rPr lang="en-US" dirty="0" smtClean="0"/>
                <a:t>(~3 flops / 24 bytes</a:t>
              </a:r>
              <a:r>
                <a:rPr lang="en-US" sz="1600" dirty="0" smtClean="0"/>
                <a:t>)</a:t>
              </a:r>
            </a:p>
            <a:p>
              <a:pPr algn="ctr"/>
              <a:r>
                <a:rPr lang="en-US" sz="1600" dirty="0" smtClean="0"/>
                <a:t>Memory bound kernel</a:t>
              </a:r>
            </a:p>
          </p:txBody>
        </p:sp>
        <p:cxnSp>
          <p:nvCxnSpPr>
            <p:cNvPr id="26" name="Straight Arrow Connector 25"/>
            <p:cNvCxnSpPr/>
            <p:nvPr/>
          </p:nvCxnSpPr>
          <p:spPr>
            <a:xfrm flipV="1">
              <a:off x="4444080" y="3570505"/>
              <a:ext cx="0" cy="558663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" name="Straight Arrow Connector 9"/>
          <p:cNvCxnSpPr/>
          <p:nvPr/>
        </p:nvCxnSpPr>
        <p:spPr>
          <a:xfrm flipV="1">
            <a:off x="4648200" y="3786256"/>
            <a:ext cx="868680" cy="58586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2590800" y="6324600"/>
            <a:ext cx="6400800" cy="304800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en-US" dirty="0" smtClean="0">
                <a:solidFill>
                  <a:srgbClr val="990033"/>
                </a:solidFill>
              </a:rPr>
              <a:t>			 </a:t>
            </a:r>
            <a:fld id="{3085F243-DA53-4996-A494-7454463B9EC2}" type="slidenum">
              <a:rPr lang="en-US" smtClean="0">
                <a:solidFill>
                  <a:srgbClr val="990033"/>
                </a:solidFill>
              </a:rPr>
              <a:pPr/>
              <a:t>8</a:t>
            </a:fld>
            <a:endParaRPr lang="en-US" dirty="0">
              <a:solidFill>
                <a:srgbClr val="990033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354634" y="1977480"/>
            <a:ext cx="7389859" cy="1375320"/>
            <a:chOff x="1354634" y="1977480"/>
            <a:chExt cx="7389859" cy="1375320"/>
          </a:xfrm>
        </p:grpSpPr>
        <p:sp>
          <p:nvSpPr>
            <p:cNvPr id="27" name="Oval 26"/>
            <p:cNvSpPr/>
            <p:nvPr/>
          </p:nvSpPr>
          <p:spPr>
            <a:xfrm>
              <a:off x="1354634" y="2700755"/>
              <a:ext cx="6798765" cy="652045"/>
            </a:xfrm>
            <a:prstGeom prst="ellipse">
              <a:avLst/>
            </a:prstGeom>
            <a:noFill/>
            <a:ln>
              <a:solidFill>
                <a:srgbClr val="3366FF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5498189" y="1977480"/>
              <a:ext cx="324630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/>
                <a:t>conditional execution</a:t>
              </a:r>
              <a:endParaRPr lang="en-US" sz="1600" dirty="0" smtClean="0"/>
            </a:p>
          </p:txBody>
        </p:sp>
        <p:cxnSp>
          <p:nvCxnSpPr>
            <p:cNvPr id="30" name="Straight Arrow Connector 29"/>
            <p:cNvCxnSpPr/>
            <p:nvPr/>
          </p:nvCxnSpPr>
          <p:spPr>
            <a:xfrm>
              <a:off x="7162800" y="2377590"/>
              <a:ext cx="0" cy="365611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26503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Rectangle 101"/>
          <p:cNvSpPr/>
          <p:nvPr/>
        </p:nvSpPr>
        <p:spPr>
          <a:xfrm>
            <a:off x="533400" y="1548206"/>
            <a:ext cx="8305800" cy="4953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Rectangle 117"/>
          <p:cNvSpPr/>
          <p:nvPr/>
        </p:nvSpPr>
        <p:spPr>
          <a:xfrm>
            <a:off x="4659986" y="1548206"/>
            <a:ext cx="4301441" cy="5266058"/>
          </a:xfrm>
          <a:prstGeom prst="rect">
            <a:avLst/>
          </a:prstGeom>
          <a:solidFill>
            <a:schemeClr val="accent5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Rectangle 116"/>
          <p:cNvSpPr/>
          <p:nvPr/>
        </p:nvSpPr>
        <p:spPr>
          <a:xfrm>
            <a:off x="543243" y="1553569"/>
            <a:ext cx="3902275" cy="35518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2590800" y="6044006"/>
            <a:ext cx="6400800" cy="304800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en-US" dirty="0" smtClean="0">
                <a:solidFill>
                  <a:srgbClr val="990033"/>
                </a:solidFill>
              </a:rPr>
              <a:t>			 </a:t>
            </a:r>
            <a:fld id="{3085F243-DA53-4996-A494-7454463B9EC2}" type="slidenum">
              <a:rPr lang="en-US" smtClean="0">
                <a:solidFill>
                  <a:srgbClr val="990033"/>
                </a:solidFill>
              </a:rPr>
              <a:pPr/>
              <a:t>9</a:t>
            </a:fld>
            <a:endParaRPr lang="en-US" dirty="0">
              <a:solidFill>
                <a:srgbClr val="990033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502988" y="1030069"/>
            <a:ext cx="472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for </a:t>
            </a:r>
            <a:r>
              <a:rPr lang="en-US" dirty="0" err="1"/>
              <a:t>i</a:t>
            </a:r>
            <a:r>
              <a:rPr lang="en-US" dirty="0"/>
              <a:t> = </a:t>
            </a:r>
            <a:r>
              <a:rPr lang="en-US" dirty="0" smtClean="0"/>
              <a:t>elements </a:t>
            </a:r>
            <a:r>
              <a:rPr lang="en-US" dirty="0"/>
              <a:t>assigned to current core</a:t>
            </a:r>
          </a:p>
          <a:p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700314" y="2336730"/>
            <a:ext cx="1066800" cy="685800"/>
          </a:xfrm>
          <a:prstGeom prst="rect">
            <a:avLst/>
          </a:prstGeom>
          <a:ln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val</a:t>
            </a:r>
            <a:r>
              <a:rPr lang="en-US" dirty="0" smtClean="0"/>
              <a:t> array</a:t>
            </a:r>
          </a:p>
        </p:txBody>
      </p:sp>
      <p:sp>
        <p:nvSpPr>
          <p:cNvPr id="38" name="Rectangle 37"/>
          <p:cNvSpPr/>
          <p:nvPr/>
        </p:nvSpPr>
        <p:spPr>
          <a:xfrm>
            <a:off x="2300514" y="2340359"/>
            <a:ext cx="1066800" cy="685800"/>
          </a:xfrm>
          <a:prstGeom prst="rect">
            <a:avLst/>
          </a:prstGeom>
          <a:ln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col array</a:t>
            </a:r>
            <a:endParaRPr lang="en-US" dirty="0"/>
          </a:p>
        </p:txBody>
      </p:sp>
      <p:sp>
        <p:nvSpPr>
          <p:cNvPr id="39" name="Rectangle 38"/>
          <p:cNvSpPr/>
          <p:nvPr/>
        </p:nvSpPr>
        <p:spPr>
          <a:xfrm>
            <a:off x="3214914" y="3262705"/>
            <a:ext cx="1066800" cy="685800"/>
          </a:xfrm>
          <a:prstGeom prst="rect">
            <a:avLst/>
          </a:prstGeom>
          <a:ln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 array</a:t>
            </a:r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5638800" y="2164373"/>
            <a:ext cx="1066800" cy="685800"/>
          </a:xfrm>
          <a:prstGeom prst="rect">
            <a:avLst/>
          </a:prstGeom>
          <a:ln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ptr</a:t>
            </a:r>
            <a:r>
              <a:rPr lang="en-US" dirty="0" smtClean="0"/>
              <a:t> array</a:t>
            </a:r>
            <a:endParaRPr lang="en-US" dirty="0"/>
          </a:p>
        </p:txBody>
      </p:sp>
      <p:sp>
        <p:nvSpPr>
          <p:cNvPr id="41" name="Rectangle 40"/>
          <p:cNvSpPr/>
          <p:nvPr/>
        </p:nvSpPr>
        <p:spPr>
          <a:xfrm>
            <a:off x="7162800" y="2164373"/>
            <a:ext cx="1066800" cy="685800"/>
          </a:xfrm>
          <a:prstGeom prst="rect">
            <a:avLst/>
          </a:prstGeom>
          <a:ln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 </a:t>
            </a:r>
          </a:p>
          <a:p>
            <a:pPr algn="ctr"/>
            <a:r>
              <a:rPr lang="en-US" dirty="0" smtClean="0"/>
              <a:t>array</a:t>
            </a:r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2681514" y="1838468"/>
            <a:ext cx="304800" cy="240175"/>
          </a:xfrm>
          <a:prstGeom prst="rect">
            <a:avLst/>
          </a:prstGeom>
          <a:ln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i</a:t>
            </a:r>
            <a:endParaRPr lang="en-US" dirty="0"/>
          </a:p>
        </p:txBody>
      </p:sp>
      <p:sp>
        <p:nvSpPr>
          <p:cNvPr id="43" name="Rectangle 42"/>
          <p:cNvSpPr/>
          <p:nvPr/>
        </p:nvSpPr>
        <p:spPr>
          <a:xfrm>
            <a:off x="6629400" y="3298524"/>
            <a:ext cx="649514" cy="307081"/>
          </a:xfrm>
          <a:prstGeom prst="rect">
            <a:avLst/>
          </a:prstGeom>
          <a:ln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row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5105400" y="3957077"/>
            <a:ext cx="3332843" cy="1477328"/>
          </a:xfrm>
          <a:prstGeom prst="rect">
            <a:avLst/>
          </a:prstGeom>
          <a:ln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>
                <a:solidFill>
                  <a:schemeClr val="dk1"/>
                </a:solidFill>
                <a:latin typeface="+mn-lt"/>
              </a:defRPr>
            </a:lvl1pPr>
            <a:lvl2pPr>
              <a:defRPr>
                <a:solidFill>
                  <a:schemeClr val="dk1"/>
                </a:solidFill>
                <a:latin typeface="+mn-lt"/>
              </a:defRPr>
            </a:lvl2pPr>
            <a:lvl3pPr>
              <a:defRPr>
                <a:solidFill>
                  <a:schemeClr val="dk1"/>
                </a:solidFill>
                <a:latin typeface="+mn-lt"/>
              </a:defRPr>
            </a:lvl3pPr>
            <a:lvl4pPr>
              <a:defRPr>
                <a:solidFill>
                  <a:schemeClr val="dk1"/>
                </a:solidFill>
                <a:latin typeface="+mn-lt"/>
              </a:defRPr>
            </a:lvl4pPr>
            <a:lvl5pPr>
              <a:defRPr>
                <a:solidFill>
                  <a:schemeClr val="dk1"/>
                </a:solidFill>
                <a:latin typeface="+mn-lt"/>
              </a:defRPr>
            </a:lvl5pPr>
            <a:lvl6pPr>
              <a:defRPr>
                <a:solidFill>
                  <a:schemeClr val="dk1"/>
                </a:solidFill>
                <a:latin typeface="+mn-lt"/>
              </a:defRPr>
            </a:lvl6pPr>
            <a:lvl7pPr>
              <a:defRPr>
                <a:solidFill>
                  <a:schemeClr val="dk1"/>
                </a:solidFill>
                <a:latin typeface="+mn-lt"/>
              </a:defRPr>
            </a:lvl7pPr>
            <a:lvl8pPr>
              <a:defRPr>
                <a:solidFill>
                  <a:schemeClr val="dk1"/>
                </a:solidFill>
                <a:latin typeface="+mn-lt"/>
              </a:defRPr>
            </a:lvl8pPr>
            <a:lvl9pPr>
              <a:defRPr>
                <a:solidFill>
                  <a:schemeClr val="dk1"/>
                </a:solidFill>
                <a:latin typeface="+mn-lt"/>
              </a:defRPr>
            </a:lvl9pPr>
          </a:lstStyle>
          <a:p>
            <a:pPr algn="l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[row] =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then</a:t>
            </a:r>
          </a:p>
          <a:p>
            <a:pPr algn="l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row = row+1</a:t>
            </a:r>
          </a:p>
          <a:p>
            <a:pPr algn="l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y[row]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y[row]*</a:t>
            </a:r>
            <a:r>
              <a:rPr lang="el-GR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β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  <a:sym typeface="Wingdings" panose="05000000000000000000" pitchFamily="2" charset="2"/>
            </a:endParaRPr>
          </a:p>
          <a:p>
            <a:pPr algn="l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endif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  <a:sym typeface="Wingdings" panose="05000000000000000000" pitchFamily="2" charset="2"/>
            </a:endParaRPr>
          </a:p>
          <a:p>
            <a:pPr algn="l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y[row]y[row]+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acc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398815" y="4507743"/>
            <a:ext cx="1511299" cy="369332"/>
          </a:xfrm>
          <a:prstGeom prst="rect">
            <a:avLst/>
          </a:prstGeom>
          <a:ln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>
                <a:solidFill>
                  <a:schemeClr val="dk1"/>
                </a:solidFill>
                <a:latin typeface="+mn-lt"/>
              </a:defRPr>
            </a:lvl1pPr>
            <a:lvl2pPr>
              <a:defRPr>
                <a:solidFill>
                  <a:schemeClr val="dk1"/>
                </a:solidFill>
                <a:latin typeface="+mn-lt"/>
              </a:defRPr>
            </a:lvl2pPr>
            <a:lvl3pPr>
              <a:defRPr>
                <a:solidFill>
                  <a:schemeClr val="dk1"/>
                </a:solidFill>
                <a:latin typeface="+mn-lt"/>
              </a:defRPr>
            </a:lvl3pPr>
            <a:lvl4pPr>
              <a:defRPr>
                <a:solidFill>
                  <a:schemeClr val="dk1"/>
                </a:solidFill>
                <a:latin typeface="+mn-lt"/>
              </a:defRPr>
            </a:lvl4pPr>
            <a:lvl5pPr>
              <a:defRPr>
                <a:solidFill>
                  <a:schemeClr val="dk1"/>
                </a:solidFill>
                <a:latin typeface="+mn-lt"/>
              </a:defRPr>
            </a:lvl5pPr>
            <a:lvl6pPr>
              <a:defRPr>
                <a:solidFill>
                  <a:schemeClr val="dk1"/>
                </a:solidFill>
                <a:latin typeface="+mn-lt"/>
              </a:defRPr>
            </a:lvl6pPr>
            <a:lvl7pPr>
              <a:defRPr>
                <a:solidFill>
                  <a:schemeClr val="dk1"/>
                </a:solidFill>
                <a:latin typeface="+mn-lt"/>
              </a:defRPr>
            </a:lvl7pPr>
            <a:lvl8pPr>
              <a:defRPr>
                <a:solidFill>
                  <a:schemeClr val="dk1"/>
                </a:solidFill>
                <a:latin typeface="+mn-lt"/>
              </a:defRPr>
            </a:lvl8pPr>
            <a:lvl9pPr>
              <a:defRPr>
                <a:solidFill>
                  <a:schemeClr val="dk1"/>
                </a:solidFill>
                <a:latin typeface="+mn-lt"/>
              </a:defRPr>
            </a:lvl9pPr>
          </a:lstStyle>
          <a:p>
            <a:pPr algn="l"/>
            <a:r>
              <a:rPr lang="el-GR" dirty="0">
                <a:latin typeface="Courier New" panose="02070309020205020404" pitchFamily="49" charset="0"/>
                <a:cs typeface="Courier New" panose="02070309020205020404" pitchFamily="49" charset="0"/>
              </a:rPr>
              <a:t>α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*x</a:t>
            </a:r>
          </a:p>
        </p:txBody>
      </p:sp>
      <p:cxnSp>
        <p:nvCxnSpPr>
          <p:cNvPr id="48" name="Elbow Connector 47"/>
          <p:cNvCxnSpPr>
            <a:stCxn id="42" idx="1"/>
            <a:endCxn id="36" idx="0"/>
          </p:cNvCxnSpPr>
          <p:nvPr/>
        </p:nvCxnSpPr>
        <p:spPr>
          <a:xfrm rot="10800000" flipV="1">
            <a:off x="1233714" y="1958556"/>
            <a:ext cx="1447800" cy="378174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42" idx="2"/>
            <a:endCxn id="38" idx="0"/>
          </p:cNvCxnSpPr>
          <p:nvPr/>
        </p:nvCxnSpPr>
        <p:spPr>
          <a:xfrm>
            <a:off x="2833914" y="2078643"/>
            <a:ext cx="0" cy="26171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7" name="Elbow Connector 56"/>
          <p:cNvCxnSpPr>
            <a:endCxn id="39" idx="1"/>
          </p:cNvCxnSpPr>
          <p:nvPr/>
        </p:nvCxnSpPr>
        <p:spPr>
          <a:xfrm rot="16200000" flipH="1">
            <a:off x="2757714" y="3148405"/>
            <a:ext cx="533400" cy="381000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9" name="Elbow Connector 58"/>
          <p:cNvCxnSpPr>
            <a:stCxn id="36" idx="2"/>
          </p:cNvCxnSpPr>
          <p:nvPr/>
        </p:nvCxnSpPr>
        <p:spPr>
          <a:xfrm rot="16200000" flipH="1">
            <a:off x="757808" y="3498436"/>
            <a:ext cx="1485213" cy="533400"/>
          </a:xfrm>
          <a:prstGeom prst="bentConnector3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1" name="Elbow Connector 60"/>
          <p:cNvCxnSpPr>
            <a:stCxn id="39" idx="2"/>
            <a:endCxn id="45" idx="0"/>
          </p:cNvCxnSpPr>
          <p:nvPr/>
        </p:nvCxnSpPr>
        <p:spPr>
          <a:xfrm rot="5400000">
            <a:off x="2671771" y="3431200"/>
            <a:ext cx="559238" cy="1593849"/>
          </a:xfrm>
          <a:prstGeom prst="bentConnector3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3" name="Elbow Connector 62"/>
          <p:cNvCxnSpPr>
            <a:stCxn id="45" idx="3"/>
            <a:endCxn id="37" idx="1"/>
          </p:cNvCxnSpPr>
          <p:nvPr/>
        </p:nvCxnSpPr>
        <p:spPr>
          <a:xfrm>
            <a:off x="2910114" y="4692409"/>
            <a:ext cx="2195286" cy="3332"/>
          </a:xfrm>
          <a:prstGeom prst="bentConnector3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5" name="Elbow Connector 64"/>
          <p:cNvCxnSpPr>
            <a:stCxn id="42" idx="3"/>
          </p:cNvCxnSpPr>
          <p:nvPr/>
        </p:nvCxnSpPr>
        <p:spPr>
          <a:xfrm>
            <a:off x="2986314" y="1958556"/>
            <a:ext cx="2423886" cy="1956184"/>
          </a:xfrm>
          <a:prstGeom prst="bentConnector3">
            <a:avLst>
              <a:gd name="adj1" fmla="val 99796"/>
            </a:avLst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stCxn id="40" idx="2"/>
          </p:cNvCxnSpPr>
          <p:nvPr/>
        </p:nvCxnSpPr>
        <p:spPr>
          <a:xfrm>
            <a:off x="6172200" y="2850173"/>
            <a:ext cx="0" cy="110690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endCxn id="43" idx="2"/>
          </p:cNvCxnSpPr>
          <p:nvPr/>
        </p:nvCxnSpPr>
        <p:spPr>
          <a:xfrm flipV="1">
            <a:off x="6954157" y="3605605"/>
            <a:ext cx="0" cy="35147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>
            <a:stCxn id="40" idx="3"/>
            <a:endCxn id="41" idx="1"/>
          </p:cNvCxnSpPr>
          <p:nvPr/>
        </p:nvCxnSpPr>
        <p:spPr>
          <a:xfrm>
            <a:off x="6705600" y="2507273"/>
            <a:ext cx="457200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1" name="Straight Connector 80"/>
          <p:cNvCxnSpPr>
            <a:stCxn id="43" idx="0"/>
          </p:cNvCxnSpPr>
          <p:nvPr/>
        </p:nvCxnSpPr>
        <p:spPr>
          <a:xfrm flipV="1">
            <a:off x="6954157" y="2507273"/>
            <a:ext cx="0" cy="791251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>
            <a:stCxn id="41" idx="2"/>
          </p:cNvCxnSpPr>
          <p:nvPr/>
        </p:nvCxnSpPr>
        <p:spPr>
          <a:xfrm>
            <a:off x="7696200" y="2850173"/>
            <a:ext cx="0" cy="110690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5" name="Elbow Connector 84"/>
          <p:cNvCxnSpPr>
            <a:stCxn id="37" idx="3"/>
            <a:endCxn id="41" idx="0"/>
          </p:cNvCxnSpPr>
          <p:nvPr/>
        </p:nvCxnSpPr>
        <p:spPr>
          <a:xfrm flipH="1" flipV="1">
            <a:off x="7696200" y="2164373"/>
            <a:ext cx="742043" cy="2531368"/>
          </a:xfrm>
          <a:prstGeom prst="bentConnector4">
            <a:avLst>
              <a:gd name="adj1" fmla="val -30807"/>
              <a:gd name="adj2" fmla="val 109031"/>
            </a:avLst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7" name="Rectangle 86"/>
          <p:cNvSpPr/>
          <p:nvPr/>
        </p:nvSpPr>
        <p:spPr>
          <a:xfrm>
            <a:off x="4236875" y="2147872"/>
            <a:ext cx="1066800" cy="685800"/>
          </a:xfrm>
          <a:prstGeom prst="rect">
            <a:avLst/>
          </a:prstGeom>
          <a:solidFill>
            <a:srgbClr val="FFFF00"/>
          </a:solidFill>
          <a:ln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prod buffer</a:t>
            </a:r>
            <a:endParaRPr lang="en-US" dirty="0"/>
          </a:p>
        </p:txBody>
      </p:sp>
      <p:sp>
        <p:nvSpPr>
          <p:cNvPr id="88" name="Rectangle 87"/>
          <p:cNvSpPr/>
          <p:nvPr/>
        </p:nvSpPr>
        <p:spPr>
          <a:xfrm>
            <a:off x="4657011" y="1646785"/>
            <a:ext cx="304800" cy="240175"/>
          </a:xfrm>
          <a:prstGeom prst="rect">
            <a:avLst/>
          </a:prstGeom>
          <a:ln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i</a:t>
            </a:r>
            <a:endParaRPr lang="en-US" dirty="0"/>
          </a:p>
        </p:txBody>
      </p:sp>
      <p:cxnSp>
        <p:nvCxnSpPr>
          <p:cNvPr id="89" name="Straight Arrow Connector 88"/>
          <p:cNvCxnSpPr/>
          <p:nvPr/>
        </p:nvCxnSpPr>
        <p:spPr>
          <a:xfrm>
            <a:off x="4809411" y="1902657"/>
            <a:ext cx="0" cy="26171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0" name="Elbow Connector 89"/>
          <p:cNvCxnSpPr>
            <a:stCxn id="45" idx="3"/>
          </p:cNvCxnSpPr>
          <p:nvPr/>
        </p:nvCxnSpPr>
        <p:spPr>
          <a:xfrm flipV="1">
            <a:off x="2910114" y="2840643"/>
            <a:ext cx="1626962" cy="1851766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4" name="Elbow Connector 93"/>
          <p:cNvCxnSpPr>
            <a:stCxn id="87" idx="2"/>
            <a:endCxn id="37" idx="1"/>
          </p:cNvCxnSpPr>
          <p:nvPr/>
        </p:nvCxnSpPr>
        <p:spPr>
          <a:xfrm rot="16200000" flipH="1">
            <a:off x="4006803" y="3597143"/>
            <a:ext cx="1862069" cy="335125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4" name="Rectangle 103"/>
          <p:cNvSpPr/>
          <p:nvPr/>
        </p:nvSpPr>
        <p:spPr>
          <a:xfrm>
            <a:off x="892437" y="117493"/>
            <a:ext cx="1572985" cy="685800"/>
          </a:xfrm>
          <a:prstGeom prst="rect">
            <a:avLst/>
          </a:prstGeom>
          <a:ln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DDR arrays</a:t>
            </a:r>
          </a:p>
        </p:txBody>
      </p:sp>
      <p:sp>
        <p:nvSpPr>
          <p:cNvPr id="105" name="Right Arrow 104"/>
          <p:cNvSpPr/>
          <p:nvPr/>
        </p:nvSpPr>
        <p:spPr>
          <a:xfrm rot="5400000">
            <a:off x="1369459" y="917160"/>
            <a:ext cx="642908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Rectangle 105"/>
          <p:cNvSpPr/>
          <p:nvPr/>
        </p:nvSpPr>
        <p:spPr>
          <a:xfrm>
            <a:off x="700314" y="2347330"/>
            <a:ext cx="1066800" cy="685800"/>
          </a:xfrm>
          <a:prstGeom prst="rect">
            <a:avLst/>
          </a:prstGeom>
          <a:solidFill>
            <a:srgbClr val="FFFF00"/>
          </a:solidFill>
          <a:ln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val</a:t>
            </a:r>
            <a:r>
              <a:rPr lang="en-US" dirty="0" smtClean="0"/>
              <a:t> buffer</a:t>
            </a:r>
          </a:p>
        </p:txBody>
      </p:sp>
      <p:sp>
        <p:nvSpPr>
          <p:cNvPr id="107" name="Rectangle 106"/>
          <p:cNvSpPr/>
          <p:nvPr/>
        </p:nvSpPr>
        <p:spPr>
          <a:xfrm>
            <a:off x="2300514" y="2350959"/>
            <a:ext cx="1066800" cy="685800"/>
          </a:xfrm>
          <a:prstGeom prst="rect">
            <a:avLst/>
          </a:prstGeom>
          <a:solidFill>
            <a:srgbClr val="FFFF00"/>
          </a:solidFill>
          <a:ln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col buffer</a:t>
            </a:r>
            <a:endParaRPr lang="en-US" dirty="0"/>
          </a:p>
        </p:txBody>
      </p:sp>
      <p:sp>
        <p:nvSpPr>
          <p:cNvPr id="114" name="TextBox 113"/>
          <p:cNvSpPr txBox="1"/>
          <p:nvPr/>
        </p:nvSpPr>
        <p:spPr>
          <a:xfrm>
            <a:off x="5105400" y="3982252"/>
            <a:ext cx="3332843" cy="1503190"/>
          </a:xfrm>
          <a:prstGeom prst="rect">
            <a:avLst/>
          </a:prstGeom>
          <a:ln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>
                <a:solidFill>
                  <a:schemeClr val="dk1"/>
                </a:solidFill>
                <a:latin typeface="+mn-lt"/>
              </a:defRPr>
            </a:lvl1pPr>
            <a:lvl2pPr>
              <a:defRPr>
                <a:solidFill>
                  <a:schemeClr val="dk1"/>
                </a:solidFill>
                <a:latin typeface="+mn-lt"/>
              </a:defRPr>
            </a:lvl2pPr>
            <a:lvl3pPr>
              <a:defRPr>
                <a:solidFill>
                  <a:schemeClr val="dk1"/>
                </a:solidFill>
                <a:latin typeface="+mn-lt"/>
              </a:defRPr>
            </a:lvl3pPr>
            <a:lvl4pPr>
              <a:defRPr>
                <a:solidFill>
                  <a:schemeClr val="dk1"/>
                </a:solidFill>
                <a:latin typeface="+mn-lt"/>
              </a:defRPr>
            </a:lvl4pPr>
            <a:lvl5pPr>
              <a:defRPr>
                <a:solidFill>
                  <a:schemeClr val="dk1"/>
                </a:solidFill>
                <a:latin typeface="+mn-lt"/>
              </a:defRPr>
            </a:lvl5pPr>
            <a:lvl6pPr>
              <a:defRPr>
                <a:solidFill>
                  <a:schemeClr val="dk1"/>
                </a:solidFill>
                <a:latin typeface="+mn-lt"/>
              </a:defRPr>
            </a:lvl6pPr>
            <a:lvl7pPr>
              <a:defRPr>
                <a:solidFill>
                  <a:schemeClr val="dk1"/>
                </a:solidFill>
                <a:latin typeface="+mn-lt"/>
              </a:defRPr>
            </a:lvl7pPr>
            <a:lvl8pPr>
              <a:defRPr>
                <a:solidFill>
                  <a:schemeClr val="dk1"/>
                </a:solidFill>
                <a:latin typeface="+mn-lt"/>
              </a:defRPr>
            </a:lvl8pPr>
            <a:lvl9pPr>
              <a:defRPr>
                <a:solidFill>
                  <a:schemeClr val="dk1"/>
                </a:solidFill>
                <a:latin typeface="+mn-lt"/>
              </a:defRPr>
            </a:lvl9pPr>
          </a:lstStyle>
          <a:p>
            <a:pPr algn="l"/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acc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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acc+prod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[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]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[row] =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then</a:t>
            </a:r>
          </a:p>
          <a:p>
            <a:pPr algn="l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row = row+1</a:t>
            </a:r>
          </a:p>
          <a:p>
            <a:pPr algn="l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y[row]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y[row]*</a:t>
            </a:r>
            <a:r>
              <a:rPr lang="el-GR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β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+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acc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  <a:sym typeface="Wingdings" panose="05000000000000000000" pitchFamily="2" charset="2"/>
            </a:endParaRPr>
          </a:p>
          <a:p>
            <a:pPr algn="l"/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endif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  <a:sym typeface="Wingdings" panose="05000000000000000000" pitchFamily="2" charset="2"/>
            </a:endParaRPr>
          </a:p>
        </p:txBody>
      </p:sp>
      <p:sp>
        <p:nvSpPr>
          <p:cNvPr id="119" name="TextBox 118"/>
          <p:cNvSpPr txBox="1"/>
          <p:nvPr/>
        </p:nvSpPr>
        <p:spPr>
          <a:xfrm>
            <a:off x="1975900" y="1142958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Product Loop</a:t>
            </a:r>
            <a:endParaRPr lang="en-US" dirty="0"/>
          </a:p>
        </p:txBody>
      </p:sp>
      <p:sp>
        <p:nvSpPr>
          <p:cNvPr id="120" name="TextBox 119"/>
          <p:cNvSpPr txBox="1"/>
          <p:nvPr/>
        </p:nvSpPr>
        <p:spPr>
          <a:xfrm>
            <a:off x="5524500" y="1140770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Accumulation Loop</a:t>
            </a:r>
            <a:endParaRPr lang="en-US" dirty="0"/>
          </a:p>
        </p:txBody>
      </p:sp>
      <p:sp>
        <p:nvSpPr>
          <p:cNvPr id="122" name="TextBox 121"/>
          <p:cNvSpPr txBox="1"/>
          <p:nvPr/>
        </p:nvSpPr>
        <p:spPr>
          <a:xfrm>
            <a:off x="4865188" y="3943082"/>
            <a:ext cx="3742009" cy="369332"/>
          </a:xfrm>
          <a:prstGeom prst="rect">
            <a:avLst/>
          </a:prstGeom>
          <a:ln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>
                <a:solidFill>
                  <a:schemeClr val="dk1"/>
                </a:solidFill>
                <a:latin typeface="+mn-lt"/>
              </a:defRPr>
            </a:lvl1pPr>
            <a:lvl2pPr>
              <a:defRPr>
                <a:solidFill>
                  <a:schemeClr val="dk1"/>
                </a:solidFill>
                <a:latin typeface="+mn-lt"/>
              </a:defRPr>
            </a:lvl2pPr>
            <a:lvl3pPr>
              <a:defRPr>
                <a:solidFill>
                  <a:schemeClr val="dk1"/>
                </a:solidFill>
                <a:latin typeface="+mn-lt"/>
              </a:defRPr>
            </a:lvl3pPr>
            <a:lvl4pPr>
              <a:defRPr>
                <a:solidFill>
                  <a:schemeClr val="dk1"/>
                </a:solidFill>
                <a:latin typeface="+mn-lt"/>
              </a:defRPr>
            </a:lvl4pPr>
            <a:lvl5pPr>
              <a:defRPr>
                <a:solidFill>
                  <a:schemeClr val="dk1"/>
                </a:solidFill>
                <a:latin typeface="+mn-lt"/>
              </a:defRPr>
            </a:lvl5pPr>
            <a:lvl6pPr>
              <a:defRPr>
                <a:solidFill>
                  <a:schemeClr val="dk1"/>
                </a:solidFill>
                <a:latin typeface="+mn-lt"/>
              </a:defRPr>
            </a:lvl6pPr>
            <a:lvl7pPr>
              <a:defRPr>
                <a:solidFill>
                  <a:schemeClr val="dk1"/>
                </a:solidFill>
                <a:latin typeface="+mn-lt"/>
              </a:defRPr>
            </a:lvl7pPr>
            <a:lvl8pPr>
              <a:defRPr>
                <a:solidFill>
                  <a:schemeClr val="dk1"/>
                </a:solidFill>
                <a:latin typeface="+mn-lt"/>
              </a:defRPr>
            </a:lvl8pPr>
            <a:lvl9pPr>
              <a:defRPr>
                <a:solidFill>
                  <a:schemeClr val="dk1"/>
                </a:solidFill>
                <a:latin typeface="+mn-lt"/>
              </a:defRPr>
            </a:lvl9pPr>
          </a:lstStyle>
          <a:p>
            <a:pPr algn="l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[row+1]-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[row])&gt;K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5225763" y="4350518"/>
            <a:ext cx="3332843" cy="1503190"/>
          </a:xfrm>
          <a:prstGeom prst="rect">
            <a:avLst/>
          </a:prstGeom>
          <a:ln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>
                <a:solidFill>
                  <a:schemeClr val="dk1"/>
                </a:solidFill>
                <a:latin typeface="+mn-lt"/>
              </a:defRPr>
            </a:lvl1pPr>
            <a:lvl2pPr>
              <a:defRPr>
                <a:solidFill>
                  <a:schemeClr val="dk1"/>
                </a:solidFill>
                <a:latin typeface="+mn-lt"/>
              </a:defRPr>
            </a:lvl2pPr>
            <a:lvl3pPr>
              <a:defRPr>
                <a:solidFill>
                  <a:schemeClr val="dk1"/>
                </a:solidFill>
                <a:latin typeface="+mn-lt"/>
              </a:defRPr>
            </a:lvl3pPr>
            <a:lvl4pPr>
              <a:defRPr>
                <a:solidFill>
                  <a:schemeClr val="dk1"/>
                </a:solidFill>
                <a:latin typeface="+mn-lt"/>
              </a:defRPr>
            </a:lvl4pPr>
            <a:lvl5pPr>
              <a:defRPr>
                <a:solidFill>
                  <a:schemeClr val="dk1"/>
                </a:solidFill>
                <a:latin typeface="+mn-lt"/>
              </a:defRPr>
            </a:lvl5pPr>
            <a:lvl6pPr>
              <a:defRPr>
                <a:solidFill>
                  <a:schemeClr val="dk1"/>
                </a:solidFill>
                <a:latin typeface="+mn-lt"/>
              </a:defRPr>
            </a:lvl6pPr>
            <a:lvl7pPr>
              <a:defRPr>
                <a:solidFill>
                  <a:schemeClr val="dk1"/>
                </a:solidFill>
                <a:latin typeface="+mn-lt"/>
              </a:defRPr>
            </a:lvl7pPr>
            <a:lvl8pPr>
              <a:defRPr>
                <a:solidFill>
                  <a:schemeClr val="dk1"/>
                </a:solidFill>
                <a:latin typeface="+mn-lt"/>
              </a:defRPr>
            </a:lvl8pPr>
            <a:lvl9pPr>
              <a:defRPr>
                <a:solidFill>
                  <a:schemeClr val="dk1"/>
                </a:solidFill>
                <a:latin typeface="+mn-lt"/>
              </a:defRPr>
            </a:lvl9pPr>
          </a:lstStyle>
          <a:p>
            <a:pPr algn="l"/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acc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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acc+prod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[i+1]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[row] =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then</a:t>
            </a:r>
          </a:p>
          <a:p>
            <a:pPr algn="l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row = row+1</a:t>
            </a:r>
          </a:p>
          <a:p>
            <a:pPr algn="l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y[row]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y[row]*</a:t>
            </a:r>
            <a:r>
              <a:rPr lang="el-GR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β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+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acc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  <a:sym typeface="Wingdings" panose="05000000000000000000" pitchFamily="2" charset="2"/>
            </a:endParaRPr>
          </a:p>
          <a:p>
            <a:pPr algn="l"/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endif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  <a:sym typeface="Wingdings" panose="05000000000000000000" pitchFamily="2" charset="2"/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5346126" y="4725147"/>
            <a:ext cx="3332843" cy="1503190"/>
          </a:xfrm>
          <a:prstGeom prst="rect">
            <a:avLst/>
          </a:prstGeom>
          <a:ln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>
                <a:solidFill>
                  <a:schemeClr val="dk1"/>
                </a:solidFill>
                <a:latin typeface="+mn-lt"/>
              </a:defRPr>
            </a:lvl1pPr>
            <a:lvl2pPr>
              <a:defRPr>
                <a:solidFill>
                  <a:schemeClr val="dk1"/>
                </a:solidFill>
                <a:latin typeface="+mn-lt"/>
              </a:defRPr>
            </a:lvl2pPr>
            <a:lvl3pPr>
              <a:defRPr>
                <a:solidFill>
                  <a:schemeClr val="dk1"/>
                </a:solidFill>
                <a:latin typeface="+mn-lt"/>
              </a:defRPr>
            </a:lvl3pPr>
            <a:lvl4pPr>
              <a:defRPr>
                <a:solidFill>
                  <a:schemeClr val="dk1"/>
                </a:solidFill>
                <a:latin typeface="+mn-lt"/>
              </a:defRPr>
            </a:lvl4pPr>
            <a:lvl5pPr>
              <a:defRPr>
                <a:solidFill>
                  <a:schemeClr val="dk1"/>
                </a:solidFill>
                <a:latin typeface="+mn-lt"/>
              </a:defRPr>
            </a:lvl5pPr>
            <a:lvl6pPr>
              <a:defRPr>
                <a:solidFill>
                  <a:schemeClr val="dk1"/>
                </a:solidFill>
                <a:latin typeface="+mn-lt"/>
              </a:defRPr>
            </a:lvl6pPr>
            <a:lvl7pPr>
              <a:defRPr>
                <a:solidFill>
                  <a:schemeClr val="dk1"/>
                </a:solidFill>
                <a:latin typeface="+mn-lt"/>
              </a:defRPr>
            </a:lvl7pPr>
            <a:lvl8pPr>
              <a:defRPr>
                <a:solidFill>
                  <a:schemeClr val="dk1"/>
                </a:solidFill>
                <a:latin typeface="+mn-lt"/>
              </a:defRPr>
            </a:lvl8pPr>
            <a:lvl9pPr>
              <a:defRPr>
                <a:solidFill>
                  <a:schemeClr val="dk1"/>
                </a:solidFill>
                <a:latin typeface="+mn-lt"/>
              </a:defRPr>
            </a:lvl9pPr>
          </a:lstStyle>
          <a:p>
            <a:pPr algn="l"/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acc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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acc+prod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[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i+k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]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[row] =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then</a:t>
            </a:r>
          </a:p>
          <a:p>
            <a:pPr algn="l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row = row+1</a:t>
            </a:r>
          </a:p>
          <a:p>
            <a:pPr algn="l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y[row]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y[row]*</a:t>
            </a:r>
            <a:r>
              <a:rPr lang="el-GR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β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+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acc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  <a:sym typeface="Wingdings" panose="05000000000000000000" pitchFamily="2" charset="2"/>
            </a:endParaRPr>
          </a:p>
          <a:p>
            <a:pPr algn="l"/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endif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  <a:sym typeface="Wingdings" panose="05000000000000000000" pitchFamily="2" charset="2"/>
            </a:endParaRPr>
          </a:p>
        </p:txBody>
      </p:sp>
      <p:sp>
        <p:nvSpPr>
          <p:cNvPr id="130" name="Rectangle 129"/>
          <p:cNvSpPr/>
          <p:nvPr/>
        </p:nvSpPr>
        <p:spPr>
          <a:xfrm>
            <a:off x="6009061" y="6308616"/>
            <a:ext cx="1850278" cy="505649"/>
          </a:xfrm>
          <a:prstGeom prst="rect">
            <a:avLst/>
          </a:prstGeom>
          <a:solidFill>
            <a:srgbClr val="FFC000"/>
          </a:solidFill>
          <a:ln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Manually Unrolled Loop</a:t>
            </a:r>
          </a:p>
        </p:txBody>
      </p:sp>
      <p:sp>
        <p:nvSpPr>
          <p:cNvPr id="131" name="Rectangle 130"/>
          <p:cNvSpPr/>
          <p:nvPr/>
        </p:nvSpPr>
        <p:spPr>
          <a:xfrm>
            <a:off x="3802183" y="1090593"/>
            <a:ext cx="1452836" cy="505649"/>
          </a:xfrm>
          <a:prstGeom prst="rect">
            <a:avLst/>
          </a:prstGeom>
          <a:solidFill>
            <a:srgbClr val="FFC000"/>
          </a:solidFill>
          <a:ln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Loop Fission</a:t>
            </a:r>
          </a:p>
        </p:txBody>
      </p:sp>
      <p:sp>
        <p:nvSpPr>
          <p:cNvPr id="132" name="Rectangle 131"/>
          <p:cNvSpPr/>
          <p:nvPr/>
        </p:nvSpPr>
        <p:spPr>
          <a:xfrm>
            <a:off x="76200" y="945547"/>
            <a:ext cx="1286558" cy="505649"/>
          </a:xfrm>
          <a:prstGeom prst="rect">
            <a:avLst/>
          </a:prstGeom>
          <a:solidFill>
            <a:srgbClr val="FFC000"/>
          </a:solidFill>
          <a:ln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DMA Double buffer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2113541" y="5290560"/>
            <a:ext cx="2871753" cy="1192867"/>
          </a:xfrm>
          <a:prstGeom prst="rect">
            <a:avLst/>
          </a:prstGeom>
          <a:ln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>
                <a:solidFill>
                  <a:schemeClr val="dk1"/>
                </a:solidFill>
                <a:latin typeface="+mn-lt"/>
              </a:defRPr>
            </a:lvl1pPr>
            <a:lvl2pPr>
              <a:defRPr>
                <a:solidFill>
                  <a:schemeClr val="dk1"/>
                </a:solidFill>
                <a:latin typeface="+mn-lt"/>
              </a:defRPr>
            </a:lvl2pPr>
            <a:lvl3pPr>
              <a:defRPr>
                <a:solidFill>
                  <a:schemeClr val="dk1"/>
                </a:solidFill>
                <a:latin typeface="+mn-lt"/>
              </a:defRPr>
            </a:lvl3pPr>
            <a:lvl4pPr>
              <a:defRPr>
                <a:solidFill>
                  <a:schemeClr val="dk1"/>
                </a:solidFill>
                <a:latin typeface="+mn-lt"/>
              </a:defRPr>
            </a:lvl4pPr>
            <a:lvl5pPr>
              <a:defRPr>
                <a:solidFill>
                  <a:schemeClr val="dk1"/>
                </a:solidFill>
                <a:latin typeface="+mn-lt"/>
              </a:defRPr>
            </a:lvl5pPr>
            <a:lvl6pPr>
              <a:defRPr>
                <a:solidFill>
                  <a:schemeClr val="dk1"/>
                </a:solidFill>
                <a:latin typeface="+mn-lt"/>
              </a:defRPr>
            </a:lvl6pPr>
            <a:lvl7pPr>
              <a:defRPr>
                <a:solidFill>
                  <a:schemeClr val="dk1"/>
                </a:solidFill>
                <a:latin typeface="+mn-lt"/>
              </a:defRPr>
            </a:lvl7pPr>
            <a:lvl8pPr>
              <a:defRPr>
                <a:solidFill>
                  <a:schemeClr val="dk1"/>
                </a:solidFill>
                <a:latin typeface="+mn-lt"/>
              </a:defRPr>
            </a:lvl8pPr>
            <a:lvl9pPr>
              <a:defRPr>
                <a:solidFill>
                  <a:schemeClr val="dk1"/>
                </a:solidFill>
                <a:latin typeface="+mn-lt"/>
              </a:defRPr>
            </a:lvl9pPr>
          </a:lstStyle>
          <a:p>
            <a:pPr algn="l"/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acc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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acc+prod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[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]</a:t>
            </a:r>
          </a:p>
          <a:p>
            <a:pPr algn="l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acc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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acc+prod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[i+1]</a:t>
            </a:r>
          </a:p>
          <a:p>
            <a:pPr algn="l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…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acc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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acc+prod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[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i+k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]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134" name="Straight Arrow Connector 133"/>
          <p:cNvCxnSpPr/>
          <p:nvPr/>
        </p:nvCxnSpPr>
        <p:spPr>
          <a:xfrm>
            <a:off x="6874041" y="4323623"/>
            <a:ext cx="0" cy="27319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6" name="Elbow Connector 135"/>
          <p:cNvCxnSpPr>
            <a:stCxn id="122" idx="1"/>
          </p:cNvCxnSpPr>
          <p:nvPr/>
        </p:nvCxnSpPr>
        <p:spPr>
          <a:xfrm rot="10800000" flipV="1">
            <a:off x="4601322" y="4127748"/>
            <a:ext cx="263867" cy="1166968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39" name="Rectangle 138"/>
          <p:cNvSpPr/>
          <p:nvPr/>
        </p:nvSpPr>
        <p:spPr>
          <a:xfrm>
            <a:off x="7651844" y="4343994"/>
            <a:ext cx="1392715" cy="505649"/>
          </a:xfrm>
          <a:prstGeom prst="rect">
            <a:avLst/>
          </a:prstGeom>
          <a:solidFill>
            <a:srgbClr val="FFC000"/>
          </a:solidFill>
          <a:ln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Adaptive Row Pointer</a:t>
            </a:r>
          </a:p>
        </p:txBody>
      </p:sp>
      <p:sp>
        <p:nvSpPr>
          <p:cNvPr id="143" name="Rectangle 142"/>
          <p:cNvSpPr/>
          <p:nvPr/>
        </p:nvSpPr>
        <p:spPr>
          <a:xfrm>
            <a:off x="7688469" y="5612448"/>
            <a:ext cx="1392715" cy="505649"/>
          </a:xfrm>
          <a:prstGeom prst="rect">
            <a:avLst/>
          </a:prstGeom>
          <a:solidFill>
            <a:srgbClr val="FFC000"/>
          </a:solidFill>
          <a:ln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Predicate Instruction</a:t>
            </a:r>
          </a:p>
        </p:txBody>
      </p:sp>
      <p:sp>
        <p:nvSpPr>
          <p:cNvPr id="144" name="Rectangle 143"/>
          <p:cNvSpPr/>
          <p:nvPr/>
        </p:nvSpPr>
        <p:spPr>
          <a:xfrm>
            <a:off x="4393277" y="6288520"/>
            <a:ext cx="1392715" cy="505649"/>
          </a:xfrm>
          <a:prstGeom prst="rect">
            <a:avLst/>
          </a:prstGeom>
          <a:solidFill>
            <a:srgbClr val="FFC000"/>
          </a:solidFill>
          <a:ln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Assembly Optimization</a:t>
            </a:r>
          </a:p>
        </p:txBody>
      </p:sp>
      <p:sp>
        <p:nvSpPr>
          <p:cNvPr id="145" name="Rectangle 144"/>
          <p:cNvSpPr/>
          <p:nvPr/>
        </p:nvSpPr>
        <p:spPr>
          <a:xfrm>
            <a:off x="7020235" y="117493"/>
            <a:ext cx="1572985" cy="685800"/>
          </a:xfrm>
          <a:prstGeom prst="rect">
            <a:avLst/>
          </a:prstGeom>
          <a:ln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DDR arrays</a:t>
            </a:r>
          </a:p>
        </p:txBody>
      </p:sp>
      <p:sp>
        <p:nvSpPr>
          <p:cNvPr id="146" name="Right Arrow 145"/>
          <p:cNvSpPr/>
          <p:nvPr/>
        </p:nvSpPr>
        <p:spPr>
          <a:xfrm rot="5400000">
            <a:off x="7497257" y="917160"/>
            <a:ext cx="642908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Rectangle 146"/>
          <p:cNvSpPr/>
          <p:nvPr/>
        </p:nvSpPr>
        <p:spPr>
          <a:xfrm>
            <a:off x="8156181" y="838200"/>
            <a:ext cx="888378" cy="641379"/>
          </a:xfrm>
          <a:prstGeom prst="rect">
            <a:avLst/>
          </a:prstGeom>
          <a:solidFill>
            <a:srgbClr val="FFC000"/>
          </a:solidFill>
          <a:ln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DMA Circular buffer</a:t>
            </a:r>
          </a:p>
        </p:txBody>
      </p:sp>
      <p:sp>
        <p:nvSpPr>
          <p:cNvPr id="148" name="Rectangle 147"/>
          <p:cNvSpPr/>
          <p:nvPr/>
        </p:nvSpPr>
        <p:spPr>
          <a:xfrm>
            <a:off x="5628078" y="2164372"/>
            <a:ext cx="1066800" cy="685800"/>
          </a:xfrm>
          <a:prstGeom prst="rect">
            <a:avLst/>
          </a:prstGeom>
          <a:solidFill>
            <a:srgbClr val="FFFF00"/>
          </a:solidFill>
          <a:ln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ptr</a:t>
            </a:r>
            <a:r>
              <a:rPr lang="en-US" dirty="0" smtClean="0"/>
              <a:t> buffer</a:t>
            </a:r>
            <a:endParaRPr lang="en-US" dirty="0"/>
          </a:p>
        </p:txBody>
      </p:sp>
      <p:sp>
        <p:nvSpPr>
          <p:cNvPr id="149" name="Rectangle 148"/>
          <p:cNvSpPr/>
          <p:nvPr/>
        </p:nvSpPr>
        <p:spPr>
          <a:xfrm>
            <a:off x="7152078" y="2164372"/>
            <a:ext cx="1066800" cy="685800"/>
          </a:xfrm>
          <a:prstGeom prst="rect">
            <a:avLst/>
          </a:prstGeom>
          <a:solidFill>
            <a:srgbClr val="FFFF00"/>
          </a:solidFill>
          <a:ln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 </a:t>
            </a:r>
          </a:p>
          <a:p>
            <a:pPr algn="ctr"/>
            <a:r>
              <a:rPr lang="en-US" dirty="0" smtClean="0"/>
              <a:t>buffer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291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3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7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3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7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1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2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5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7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8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6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0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1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7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1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4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5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2.22222E-6 L -1.38889E-6 0.09699 " pathEditMode="relative" rAng="0" ptsTypes="AA">
                                      <p:cBhvr>
                                        <p:cTn id="209" dur="2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838"/>
                                    </p:animMotion>
                                  </p:childTnLst>
                                </p:cTn>
                              </p:par>
                              <p:par>
                                <p:cTn id="210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4.44444E-6 L 4.16667E-6 0.09468 " pathEditMode="relative" rAng="0" ptsTypes="AA">
                                      <p:cBhvr>
                                        <p:cTn id="211" dur="2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699"/>
                                    </p:animMotion>
                                  </p:childTnLst>
                                </p:cTn>
                              </p:par>
                              <p:par>
                                <p:cTn id="212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1.11111E-6 L -2.77778E-7 0.07361 " pathEditMode="relative" rAng="0" ptsTypes="AA">
                                      <p:cBhvr>
                                        <p:cTn id="213" dur="2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657"/>
                                    </p:animMotion>
                                  </p:childTnLst>
                                </p:cTn>
                              </p:par>
                              <p:par>
                                <p:cTn id="2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6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7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0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1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4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5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8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9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2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3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8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9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2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3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8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9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2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3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6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7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0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1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4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5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6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7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8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1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2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 animBg="1"/>
      <p:bldP spid="102" grpId="1" animBg="1"/>
      <p:bldP spid="118" grpId="0" animBg="1"/>
      <p:bldP spid="117" grpId="0" animBg="1"/>
      <p:bldP spid="33" grpId="0"/>
      <p:bldP spid="33" grpId="1"/>
      <p:bldP spid="36" grpId="0" animBg="1"/>
      <p:bldP spid="36" grpId="1" animBg="1"/>
      <p:bldP spid="38" grpId="0" animBg="1"/>
      <p:bldP spid="38" grpId="1" animBg="1"/>
      <p:bldP spid="39" grpId="0" animBg="1"/>
      <p:bldP spid="40" grpId="0" animBg="1"/>
      <p:bldP spid="40" grpId="1" animBg="1"/>
      <p:bldP spid="41" grpId="0" animBg="1"/>
      <p:bldP spid="41" grpId="1" animBg="1"/>
      <p:bldP spid="42" grpId="0" animBg="1"/>
      <p:bldP spid="43" grpId="0" animBg="1"/>
      <p:bldP spid="37" grpId="0" animBg="1"/>
      <p:bldP spid="37" grpId="1" animBg="1"/>
      <p:bldP spid="45" grpId="0" animBg="1"/>
      <p:bldP spid="87" grpId="0" animBg="1"/>
      <p:bldP spid="88" grpId="0" animBg="1"/>
      <p:bldP spid="104" grpId="0" animBg="1"/>
      <p:bldP spid="105" grpId="0" animBg="1"/>
      <p:bldP spid="106" grpId="0" animBg="1"/>
      <p:bldP spid="107" grpId="0" animBg="1"/>
      <p:bldP spid="114" grpId="0" animBg="1"/>
      <p:bldP spid="114" grpId="1" animBg="1"/>
      <p:bldP spid="119" grpId="0"/>
      <p:bldP spid="120" grpId="0"/>
      <p:bldP spid="122" grpId="0" animBg="1"/>
      <p:bldP spid="128" grpId="0" animBg="1"/>
      <p:bldP spid="128" grpId="1" animBg="1"/>
      <p:bldP spid="129" grpId="0" animBg="1"/>
      <p:bldP spid="129" grpId="1" animBg="1"/>
      <p:bldP spid="130" grpId="0" animBg="1"/>
      <p:bldP spid="131" grpId="0" animBg="1"/>
      <p:bldP spid="132" grpId="0" animBg="1"/>
      <p:bldP spid="133" grpId="0" animBg="1"/>
      <p:bldP spid="139" grpId="0" animBg="1"/>
      <p:bldP spid="143" grpId="0" animBg="1"/>
      <p:bldP spid="144" grpId="0" animBg="1"/>
      <p:bldP spid="145" grpId="0" animBg="1"/>
      <p:bldP spid="146" grpId="0" animBg="1"/>
      <p:bldP spid="147" grpId="0" animBg="1"/>
      <p:bldP spid="148" grpId="0" animBg="1"/>
      <p:bldP spid="149" grpId="0" animBg="1"/>
    </p:bldLst>
  </p:timing>
</p:sld>
</file>

<file path=ppt/theme/theme1.xml><?xml version="1.0" encoding="utf-8"?>
<a:theme xmlns:a="http://schemas.openxmlformats.org/drawingml/2006/main" name="usc">
  <a:themeElements>
    <a:clrScheme name="usc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usc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usc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c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c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c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c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c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c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c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c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c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c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c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usc</Template>
  <TotalTime>40527</TotalTime>
  <Words>1337</Words>
  <Application>Microsoft Office PowerPoint</Application>
  <PresentationFormat>On-screen Show (4:3)</PresentationFormat>
  <Paragraphs>507</Paragraphs>
  <Slides>20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31" baseType="lpstr">
      <vt:lpstr>Arial</vt:lpstr>
      <vt:lpstr>Calibri</vt:lpstr>
      <vt:lpstr>Cambria Math</vt:lpstr>
      <vt:lpstr>Century Gothic</vt:lpstr>
      <vt:lpstr>Courier New</vt:lpstr>
      <vt:lpstr>Droid Sans Fallback</vt:lpstr>
      <vt:lpstr>Symbol</vt:lpstr>
      <vt:lpstr>Times New Roman</vt:lpstr>
      <vt:lpstr>Verdana</vt:lpstr>
      <vt:lpstr>Wingdings</vt:lpstr>
      <vt:lpstr>usc</vt:lpstr>
      <vt:lpstr>Sparse Matrix-Vector Multiply on the Keystone II Digital Signal Processor</vt:lpstr>
      <vt:lpstr>Heterogeneous Computing on Embedded Platforms</vt:lpstr>
      <vt:lpstr>Key Features of KeyStone II</vt:lpstr>
      <vt:lpstr>VLIW and Software Pipeline</vt:lpstr>
      <vt:lpstr>DSP Memory Hierarchy</vt:lpstr>
      <vt:lpstr>SPM Method and Double Buffer</vt:lpstr>
      <vt:lpstr>Sparse Matrices</vt:lpstr>
      <vt:lpstr>Sparse Matrix-Vector Multiply</vt:lpstr>
      <vt:lpstr>PowerPoint Presentation</vt:lpstr>
      <vt:lpstr> Buffer Location and Performance</vt:lpstr>
      <vt:lpstr>Matrix</vt:lpstr>
      <vt:lpstr> Buffer Location and Performance</vt:lpstr>
      <vt:lpstr>Matrix</vt:lpstr>
      <vt:lpstr>Testing Platforms</vt:lpstr>
      <vt:lpstr>Close Comparison to NVIDIA Tegra K1</vt:lpstr>
      <vt:lpstr>Performance Comparison vs. Nvidia TK1</vt:lpstr>
      <vt:lpstr>Performance Comparison</vt:lpstr>
      <vt:lpstr>Kernel/Memory Efficiency</vt:lpstr>
      <vt:lpstr>Conclusion</vt:lpstr>
      <vt:lpstr>Q &amp; A</vt:lpstr>
    </vt:vector>
  </TitlesOfParts>
  <Company>Department of Computer Science and Engineering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CSCE 612:  VLSI System Design</dc:title>
  <dc:creator>Jason D. Bakos</dc:creator>
  <cp:lastModifiedBy>Jason D. Bakos</cp:lastModifiedBy>
  <cp:revision>817</cp:revision>
  <dcterms:created xsi:type="dcterms:W3CDTF">2005-09-22T21:21:18Z</dcterms:created>
  <dcterms:modified xsi:type="dcterms:W3CDTF">2015-08-05T18:22:11Z</dcterms:modified>
</cp:coreProperties>
</file>