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95" r:id="rId2"/>
    <p:sldId id="750" r:id="rId3"/>
    <p:sldId id="730" r:id="rId4"/>
    <p:sldId id="746" r:id="rId5"/>
    <p:sldId id="747" r:id="rId6"/>
    <p:sldId id="745" r:id="rId7"/>
    <p:sldId id="731" r:id="rId8"/>
    <p:sldId id="732" r:id="rId9"/>
    <p:sldId id="734" r:id="rId10"/>
    <p:sldId id="735" r:id="rId11"/>
    <p:sldId id="736" r:id="rId12"/>
    <p:sldId id="737" r:id="rId13"/>
    <p:sldId id="748" r:id="rId14"/>
    <p:sldId id="743" r:id="rId15"/>
    <p:sldId id="741" r:id="rId16"/>
    <p:sldId id="739" r:id="rId17"/>
    <p:sldId id="738" r:id="rId18"/>
    <p:sldId id="740" r:id="rId19"/>
    <p:sldId id="744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KOS, JASON" initials="BJ" lastIdx="1" clrIdx="0">
    <p:extLst>
      <p:ext uri="{19B8F6BF-5375-455C-9EA6-DF929625EA0E}">
        <p15:presenceInfo xmlns:p15="http://schemas.microsoft.com/office/powerpoint/2012/main" userId="BAKOS, JAS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990033"/>
    <a:srgbClr val="ED7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>
      <p:cViewPr varScale="1">
        <p:scale>
          <a:sx n="96" d="100"/>
          <a:sy n="96" d="100"/>
        </p:scale>
        <p:origin x="540" y="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-163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288AC4-A6D7-4002-9B2B-6C4B40D8E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3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16B4984-638F-4AC9-BB45-F0D955AB0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16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14400"/>
            <a:ext cx="10363200" cy="6096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267200"/>
            <a:ext cx="8534400" cy="4572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26898981-5398-4035-8A34-31EF2F82A4ED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6AF337E0-7482-4D2B-9E05-F671954743C8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rot="16200000">
            <a:off x="-3186593" y="2935748"/>
            <a:ext cx="7174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i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From ZERO To ONE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219200" y="1"/>
            <a:ext cx="10972800" cy="9190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518400" y="6474024"/>
            <a:ext cx="264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>
                    <a:lumMod val="50000"/>
                  </a:schemeClr>
                </a:solidFill>
              </a:rPr>
              <a:t>Chapter 1 &lt;</a:t>
            </a:r>
            <a:fld id="{D1B2EFE9-D440-4A3B-858C-5FEDF5DD0E10}" type="slidenum">
              <a:rPr lang="en-US" sz="1400" smtClean="0">
                <a:solidFill>
                  <a:schemeClr val="bg1">
                    <a:lumMod val="50000"/>
                  </a:schemeClr>
                </a:solidFill>
              </a:rPr>
              <a:pPr/>
              <a:t>‹#›</a:t>
            </a:fld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150735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" y="6324600"/>
            <a:ext cx="11607800" cy="304800"/>
          </a:xfrm>
        </p:spPr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DFDA85-EA52-4C43-BF1D-34D7294C1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AF0D8024-0107-43FF-A6CC-81D298C6D1F2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6068F200-7452-4337-A04C-A0EF10C423D3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36C0970B-EF40-4C88-9901-59EB374A494C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D802F6C9-F524-4447-B7C9-7425D08A3934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BD56AEDA-4C32-4DD1-9234-088514F44265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6D22986E-1AE9-4CC2-B677-46B464293553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CSCE 611 </a:t>
            </a:r>
            <a:fld id="{7D14A0A3-3F8E-4A2E-A390-CA5F009B8696}" type="slidenum">
              <a:rPr lang="en-US" i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US" i="0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1"/>
            <a:ext cx="109728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324600"/>
            <a:ext cx="741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1">
                <a:solidFill>
                  <a:srgbClr val="990033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CSCE 317 </a:t>
            </a:r>
            <a:fld id="{5D9A9382-F012-481F-8DCC-B81DE6FB9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101600" y="6096000"/>
            <a:ext cx="119888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101600" y="1295400"/>
            <a:ext cx="119888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101600" y="457200"/>
            <a:ext cx="11988800" cy="0"/>
          </a:xfrm>
          <a:prstGeom prst="line">
            <a:avLst/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171B84D-92D9-4633-9661-3C295A0F5BA7}"/>
              </a:ext>
            </a:extLst>
          </p:cNvPr>
          <p:cNvSpPr/>
          <p:nvPr/>
        </p:nvSpPr>
        <p:spPr>
          <a:xfrm>
            <a:off x="4752595" y="1264389"/>
            <a:ext cx="5470845" cy="3717429"/>
          </a:xfrm>
          <a:prstGeom prst="rect">
            <a:avLst/>
          </a:prstGeom>
          <a:solidFill>
            <a:schemeClr val="bg1"/>
          </a:solidFill>
          <a:ln w="381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05B820-061E-4C4E-82A6-4FE0AFCD7C72}"/>
              </a:ext>
            </a:extLst>
          </p:cNvPr>
          <p:cNvSpPr/>
          <p:nvPr/>
        </p:nvSpPr>
        <p:spPr>
          <a:xfrm>
            <a:off x="1631683" y="1264389"/>
            <a:ext cx="2983547" cy="3801723"/>
          </a:xfrm>
          <a:prstGeom prst="rect">
            <a:avLst/>
          </a:prstGeom>
          <a:solidFill>
            <a:schemeClr val="bg1"/>
          </a:solidFill>
          <a:ln w="38100">
            <a:solidFill>
              <a:srgbClr val="99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39223" y="0"/>
            <a:ext cx="8610599" cy="1264389"/>
          </a:xfrm>
        </p:spPr>
        <p:txBody>
          <a:bodyPr/>
          <a:lstStyle/>
          <a:p>
            <a:pPr eaLnBrk="1" hangingPunct="1"/>
            <a:r>
              <a:rPr lang="en-US" sz="3600" b="1"/>
              <a:t>High Rate Machine Learning for Forecasting Time-Series Signals</a:t>
            </a:r>
            <a:endParaRPr lang="en-US" sz="3600" b="1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03952" y="3310672"/>
            <a:ext cx="2824284" cy="1639037"/>
          </a:xfrm>
          <a:ln w="25400">
            <a:noFill/>
          </a:ln>
        </p:spPr>
        <p:txBody>
          <a:bodyPr/>
          <a:lstStyle/>
          <a:p>
            <a:pPr eaLnBrk="1" hangingPunct="1"/>
            <a:r>
              <a:rPr lang="en-US" sz="2000"/>
              <a:t>Atiyehsadat Panahi</a:t>
            </a:r>
          </a:p>
          <a:p>
            <a:pPr eaLnBrk="1" hangingPunct="1"/>
            <a:r>
              <a:rPr lang="en-US" sz="2000"/>
              <a:t>Ehsan Kabir</a:t>
            </a:r>
          </a:p>
          <a:p>
            <a:pPr eaLnBrk="1" hangingPunct="1"/>
            <a:r>
              <a:rPr lang="en-US" sz="2000"/>
              <a:t>David Andrews</a:t>
            </a:r>
          </a:p>
          <a:p>
            <a:pPr eaLnBrk="1" hangingPunct="1"/>
            <a:r>
              <a:rPr lang="en-US" sz="2000"/>
              <a:t>Miaoqing Huang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9DC83663-07C6-4D88-98A0-B306B40C7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2392" y="4231627"/>
            <a:ext cx="2408285" cy="39243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sz="2000" b="1" kern="0">
                <a:solidFill>
                  <a:srgbClr val="FF0000"/>
                </a:solidFill>
              </a:rPr>
              <a:t>Jason D. Bakos</a:t>
            </a:r>
          </a:p>
        </p:txBody>
      </p:sp>
      <p:pic>
        <p:nvPicPr>
          <p:cNvPr id="1028" name="Picture 4" descr="Logos &amp; Wordmarks | Style Guides and Logos | University of Arkansas">
            <a:extLst>
              <a:ext uri="{FF2B5EF4-FFF2-40B4-BE49-F238E27FC236}">
                <a16:creationId xmlns:a16="http://schemas.microsoft.com/office/drawing/2014/main" id="{AA37871B-52A0-4B09-AA60-9435C63B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06" y="1427556"/>
            <a:ext cx="2156170" cy="163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7CD58F0-A8D9-493B-9451-B500E15244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4" b="19996"/>
          <a:stretch/>
        </p:blipFill>
        <p:spPr>
          <a:xfrm>
            <a:off x="7216091" y="3698762"/>
            <a:ext cx="1497823" cy="1204261"/>
          </a:xfrm>
          <a:prstGeom prst="rect">
            <a:avLst/>
          </a:prstGeom>
          <a:noFill/>
        </p:spPr>
      </p:pic>
      <p:sp>
        <p:nvSpPr>
          <p:cNvPr id="17" name="TextBox 8">
            <a:extLst>
              <a:ext uri="{FF2B5EF4-FFF2-40B4-BE49-F238E27FC236}">
                <a16:creationId xmlns:a16="http://schemas.microsoft.com/office/drawing/2014/main" id="{62D9831F-AC8B-4DB0-9393-677CBA947FAA}"/>
              </a:ext>
            </a:extLst>
          </p:cNvPr>
          <p:cNvSpPr txBox="1"/>
          <p:nvPr/>
        </p:nvSpPr>
        <p:spPr>
          <a:xfrm>
            <a:off x="8519373" y="3977726"/>
            <a:ext cx="1717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200">
                <a:latin typeface="+mn-lt"/>
              </a:rPr>
              <a:t>Heterogeneous and Reconfigurable Computing Group</a:t>
            </a:r>
          </a:p>
        </p:txBody>
      </p:sp>
      <p:pic>
        <p:nvPicPr>
          <p:cNvPr id="18" name="Picture 17" descr="https://www.nsf.gov/images/logos/nsf1.jpg">
            <a:extLst>
              <a:ext uri="{FF2B5EF4-FFF2-40B4-BE49-F238E27FC236}">
                <a16:creationId xmlns:a16="http://schemas.microsoft.com/office/drawing/2014/main" id="{C3D82598-E432-4F55-85F8-B226CA156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5698422"/>
            <a:ext cx="1077385" cy="10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820978-835C-4F30-9DCB-CB8092400D16}"/>
              </a:ext>
            </a:extLst>
          </p:cNvPr>
          <p:cNvSpPr/>
          <p:nvPr/>
        </p:nvSpPr>
        <p:spPr>
          <a:xfrm>
            <a:off x="952500" y="6248401"/>
            <a:ext cx="714031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>
                <a:latin typeface="+mj-lt"/>
              </a:rPr>
              <a:t>This material is based upon work supported by the National Science Foundation under Grant No. 1956071.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4158BC6-1A1A-4C7C-A684-98C17697B7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6091" y="2990577"/>
            <a:ext cx="2343897" cy="7538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F9F30BD-E556-41E5-91C7-2BF90F67C77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6630" y="1374745"/>
            <a:ext cx="2677934" cy="130785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CDA125B-713D-4BED-B3BB-D240AECE3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3440" y="5066112"/>
            <a:ext cx="1739960" cy="17399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768E0DD-C139-4DF3-9D7A-505EF39882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5799" y="5068013"/>
            <a:ext cx="1703607" cy="170360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A683FE0-0E84-4F2D-94D1-D42D5F17FE9D}"/>
              </a:ext>
            </a:extLst>
          </p:cNvPr>
          <p:cNvSpPr txBox="1"/>
          <p:nvPr/>
        </p:nvSpPr>
        <p:spPr>
          <a:xfrm>
            <a:off x="4903171" y="3165250"/>
            <a:ext cx="2162344" cy="40011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000" kern="0">
                <a:latin typeface="+mj-lt"/>
              </a:rPr>
              <a:t>Austin Downey</a:t>
            </a:r>
          </a:p>
        </p:txBody>
      </p:sp>
    </p:spTree>
    <p:extLst>
      <p:ext uri="{BB962C8B-B14F-4D97-AF65-F5344CB8AC3E}">
        <p14:creationId xmlns:p14="http://schemas.microsoft.com/office/powerpoint/2010/main" val="2831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EACB21-AA4F-497C-96E1-8E1BA3DDFC5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10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D5F5C7-FCFB-4332-BBA1-102E33AD4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</a:t>
            </a:r>
            <a:r>
              <a:rPr lang="en-US" i="1"/>
              <a:t>h</a:t>
            </a:r>
            <a:r>
              <a:rPr lang="en-US"/>
              <a:t>, </a:t>
            </a:r>
            <a:r>
              <a:rPr lang="en-US" i="1"/>
              <a:t>s</a:t>
            </a:r>
            <a:r>
              <a:rPr lang="en-US"/>
              <a:t>, </a:t>
            </a:r>
            <a:r>
              <a:rPr lang="en-US" i="1"/>
              <a:t>r</a:t>
            </a:r>
            <a:r>
              <a:rPr lang="en-US" i="1" baseline="-25000"/>
              <a:t>s</a:t>
            </a:r>
            <a:r>
              <a:rPr lang="en-US"/>
              <a:t>, and </a:t>
            </a:r>
            <a:r>
              <a:rPr lang="en-US" i="1"/>
              <a:t>n</a:t>
            </a:r>
            <a:r>
              <a:rPr lang="en-US"/>
              <a:t> on Accuracy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B70CA8-96B5-4083-B6A1-9718336A3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33" y="1409700"/>
            <a:ext cx="5410200" cy="39833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193A96-4D30-44BE-9B1E-805DC44A2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1302" y="1409700"/>
            <a:ext cx="5959698" cy="40214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968EA9-6226-4FC0-9E1C-F913C364BEB6}"/>
              </a:ext>
            </a:extLst>
          </p:cNvPr>
          <p:cNvSpPr txBox="1"/>
          <p:nvPr/>
        </p:nvSpPr>
        <p:spPr>
          <a:xfrm>
            <a:off x="1600200" y="5476548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Subsampled @ 2500 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32BB27-A494-4DDF-998F-CC1031F894CC}"/>
              </a:ext>
            </a:extLst>
          </p:cNvPr>
          <p:cNvSpPr txBox="1"/>
          <p:nvPr/>
        </p:nvSpPr>
        <p:spPr>
          <a:xfrm>
            <a:off x="7486872" y="5476548"/>
            <a:ext cx="296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Subsampled @ 2500 Hz</a:t>
            </a:r>
          </a:p>
          <a:p>
            <a:pPr algn="ctr"/>
            <a:r>
              <a:rPr lang="en-US">
                <a:latin typeface="+mj-lt"/>
              </a:rPr>
              <a:t>50 hidden neurons</a:t>
            </a:r>
          </a:p>
        </p:txBody>
      </p:sp>
    </p:spTree>
    <p:extLst>
      <p:ext uri="{BB962C8B-B14F-4D97-AF65-F5344CB8AC3E}">
        <p14:creationId xmlns:p14="http://schemas.microsoft.com/office/powerpoint/2010/main" val="94338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13DC06-FC12-4C3C-92A8-A655A2CDED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11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5F8A79-E873-4C02-BC79-A736DE4F1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</a:t>
            </a:r>
            <a:r>
              <a:rPr lang="en-US" i="1"/>
              <a:t>h</a:t>
            </a:r>
            <a:r>
              <a:rPr lang="en-US"/>
              <a:t>, </a:t>
            </a:r>
            <a:r>
              <a:rPr lang="en-US" i="1"/>
              <a:t>s</a:t>
            </a:r>
            <a:r>
              <a:rPr lang="en-US"/>
              <a:t>, </a:t>
            </a:r>
            <a:r>
              <a:rPr lang="en-US" i="1"/>
              <a:t>r</a:t>
            </a:r>
            <a:r>
              <a:rPr lang="en-US" i="1" baseline="-25000"/>
              <a:t>s</a:t>
            </a:r>
            <a:r>
              <a:rPr lang="en-US"/>
              <a:t>, and </a:t>
            </a:r>
            <a:r>
              <a:rPr lang="en-US" i="1"/>
              <a:t>n</a:t>
            </a:r>
            <a:r>
              <a:rPr lang="en-US"/>
              <a:t> on Retraining 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7D1E8B-62D4-4BF1-B485-F16DF7C32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68451"/>
            <a:ext cx="5464547" cy="39210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0F5816-5A2C-4B8E-B55D-5123D362E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710" y="1600200"/>
            <a:ext cx="5956467" cy="3877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11441A0-3A57-41BF-A833-395C45EC965F}"/>
              </a:ext>
            </a:extLst>
          </p:cNvPr>
          <p:cNvSpPr txBox="1"/>
          <p:nvPr/>
        </p:nvSpPr>
        <p:spPr>
          <a:xfrm>
            <a:off x="1616594" y="5472071"/>
            <a:ext cx="2965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Subsampled @ 2500 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BF0505-5841-4FF6-AA56-B1104175ECEC}"/>
              </a:ext>
            </a:extLst>
          </p:cNvPr>
          <p:cNvSpPr txBox="1"/>
          <p:nvPr/>
        </p:nvSpPr>
        <p:spPr>
          <a:xfrm>
            <a:off x="7748189" y="5472071"/>
            <a:ext cx="29658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>
                <a:latin typeface="+mj-lt"/>
              </a:rPr>
              <a:t>Subsampled @ 2500 Hz</a:t>
            </a:r>
          </a:p>
          <a:p>
            <a:pPr algn="ctr"/>
            <a:r>
              <a:rPr lang="en-US">
                <a:latin typeface="+mj-lt"/>
              </a:rPr>
              <a:t>50 hidden neurons</a:t>
            </a:r>
          </a:p>
        </p:txBody>
      </p:sp>
    </p:spTree>
    <p:extLst>
      <p:ext uri="{BB962C8B-B14F-4D97-AF65-F5344CB8AC3E}">
        <p14:creationId xmlns:p14="http://schemas.microsoft.com/office/powerpoint/2010/main" val="62309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F9DCF0-CEAE-4918-AA79-9BB7945A0C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12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4340E8-6F74-4F56-BAB3-192D66AE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 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F67BA7-6B4D-414E-B627-50A0F9CA84B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9200" y="1295400"/>
            <a:ext cx="7391400" cy="472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8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47AB04-3336-F4E4-B720-BEAE02CCC3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99" y="1371600"/>
                <a:ext cx="5486399" cy="4648200"/>
              </a:xfrm>
            </p:spPr>
            <p:txBody>
              <a:bodyPr/>
              <a:lstStyle/>
              <a:p>
                <a:r>
                  <a:rPr lang="en-US" sz="2400"/>
                  <a:t>Vivado HLS 2019.1</a:t>
                </a:r>
              </a:p>
              <a:p>
                <a:endParaRPr lang="en-US" sz="2400"/>
              </a:p>
              <a:p>
                <a:r>
                  <a:rPr lang="en-US" sz="2400" u="sng">
                    <a:solidFill>
                      <a:srgbClr val="FF0000"/>
                    </a:solidFill>
                  </a:rPr>
                  <a:t>Pipelined loops (hidden layer):</a:t>
                </a:r>
                <a:endParaRPr lang="en-US" sz="2200" u="sng">
                  <a:solidFill>
                    <a:srgbClr val="FF0000"/>
                  </a:solidFill>
                </a:endParaRP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/>
                  <a:t>Forward pass 1 (forecast)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/>
                  <a:t>Forward pass 2 (loss calculation)</a:t>
                </a:r>
              </a:p>
              <a:p>
                <a:pPr lvl="2"/>
                <a:r>
                  <a:rPr lang="en-US" sz="1600"/>
                  <a:t>Latency =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1024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𝐼𝐿</m:t>
                    </m:r>
                  </m:oMath>
                </a14:m>
                <a:r>
                  <a:rPr lang="en-US" sz="1600"/>
                  <a:t> cycles</a:t>
                </a:r>
              </a:p>
              <a:p>
                <a:pPr lvl="3"/>
                <a:r>
                  <a:rPr lang="en-US" sz="1400" i="1"/>
                  <a:t>h</a:t>
                </a:r>
                <a:r>
                  <a:rPr lang="en-US" sz="1400"/>
                  <a:t> = history length</a:t>
                </a:r>
              </a:p>
              <a:p>
                <a:pPr lvl="3"/>
                <a:r>
                  <a:rPr lang="en-US" sz="1400" i="1"/>
                  <a:t>s</a:t>
                </a:r>
                <a:r>
                  <a:rPr lang="en-US" sz="1400"/>
                  <a:t> = hidden layer size</a:t>
                </a:r>
              </a:p>
              <a:p>
                <a:pPr lvl="2"/>
                <a:r>
                  <a:rPr lang="en-US" sz="1600" i="1"/>
                  <a:t>IL</a:t>
                </a:r>
                <a:r>
                  <a:rPr lang="en-US" sz="1600"/>
                  <a:t> = ~</a:t>
                </a:r>
                <a:r>
                  <a:rPr lang="en-US" sz="1600" i="1"/>
                  <a:t>2*h (for &gt; 400MHz)</a:t>
                </a:r>
                <a:endParaRPr lang="en-US" sz="1600"/>
              </a:p>
              <a:p>
                <a:pPr marL="800100" lvl="1" indent="-342900">
                  <a:buFont typeface="+mj-lt"/>
                  <a:buAutoNum type="arabicPeriod"/>
                </a:pPr>
                <a:endParaRPr lang="en-US" sz="200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2000"/>
                  <a:t>Hidden layer weight update</a:t>
                </a:r>
              </a:p>
              <a:p>
                <a:pPr marL="1200150" lvl="2" indent="-342900"/>
                <a:r>
                  <a:rPr lang="en-US" sz="1600"/>
                  <a:t>Latency =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1024</m:t>
                            </m:r>
                          </m:den>
                        </m:f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𝐼𝐿</m:t>
                    </m:r>
                  </m:oMath>
                </a14:m>
                <a:r>
                  <a:rPr lang="en-US" sz="1600"/>
                  <a:t> cycles</a:t>
                </a:r>
              </a:p>
              <a:p>
                <a:pPr marL="1200150" lvl="2" indent="-342900"/>
                <a:r>
                  <a:rPr lang="en-US" sz="1600" i="1"/>
                  <a:t>IL</a:t>
                </a:r>
                <a:r>
                  <a:rPr lang="en-US" sz="1600"/>
                  <a:t> = ~1 - 7 cycles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047AB04-3336-F4E4-B720-BEAE02CCC3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99" y="1371600"/>
                <a:ext cx="5486399" cy="4648200"/>
              </a:xfrm>
              <a:blipFill>
                <a:blip r:embed="rId2"/>
                <a:stretch>
                  <a:fillRect l="-1667" t="-1048" b="-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A2276E-3B9C-A94F-4062-5DC77DE1D3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13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7FFC03-6BE0-0FF5-1590-2F38291A8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HLS Architecture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D87CDA-EEF7-6C99-AA3B-3C7F018A1032}"/>
              </a:ext>
            </a:extLst>
          </p:cNvPr>
          <p:cNvSpPr/>
          <p:nvPr/>
        </p:nvSpPr>
        <p:spPr>
          <a:xfrm>
            <a:off x="6383165" y="1538924"/>
            <a:ext cx="3366623" cy="36355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serial/parallel converter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E0DF73-3C7F-C70B-D398-D5DEC4412287}"/>
              </a:ext>
            </a:extLst>
          </p:cNvPr>
          <p:cNvSpPr/>
          <p:nvPr/>
        </p:nvSpPr>
        <p:spPr>
          <a:xfrm>
            <a:off x="6656776" y="2209641"/>
            <a:ext cx="2819400" cy="457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forward pass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4342DB-4DD2-AEF8-AE55-5B83DC2B145F}"/>
                  </a:ext>
                </a:extLst>
              </p:cNvPr>
              <p:cNvSpPr txBox="1"/>
              <p:nvPr/>
            </p:nvSpPr>
            <p:spPr>
              <a:xfrm>
                <a:off x="9457515" y="2186076"/>
                <a:ext cx="2132822" cy="50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1024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𝐼𝐿</m:t>
                    </m:r>
                  </m:oMath>
                </a14:m>
                <a:r>
                  <a:rPr lang="en-US" sz="1800"/>
                  <a:t> cycles</a:t>
                </a:r>
                <a:endParaRPr lang="en-US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4342DB-4DD2-AEF8-AE55-5B83DC2B1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515" y="2186076"/>
                <a:ext cx="2132822" cy="504818"/>
              </a:xfrm>
              <a:prstGeom prst="rect">
                <a:avLst/>
              </a:prstGeom>
              <a:blipFill>
                <a:blip r:embed="rId3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6C3C8AA-DF19-9D99-2065-C6030A434016}"/>
              </a:ext>
            </a:extLst>
          </p:cNvPr>
          <p:cNvSpPr/>
          <p:nvPr/>
        </p:nvSpPr>
        <p:spPr>
          <a:xfrm>
            <a:off x="6656776" y="2972130"/>
            <a:ext cx="2819400" cy="45768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forward pass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9C567F-336E-8F78-803E-370E7771D534}"/>
                  </a:ext>
                </a:extLst>
              </p:cNvPr>
              <p:cNvSpPr txBox="1"/>
              <p:nvPr/>
            </p:nvSpPr>
            <p:spPr>
              <a:xfrm>
                <a:off x="9457515" y="2948565"/>
                <a:ext cx="2132822" cy="50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1024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𝐼𝐿</m:t>
                    </m:r>
                  </m:oMath>
                </a14:m>
                <a:r>
                  <a:rPr lang="en-US" sz="1800"/>
                  <a:t> cycles</a:t>
                </a:r>
                <a:endParaRPr lang="en-US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9C567F-336E-8F78-803E-370E7771D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515" y="2948565"/>
                <a:ext cx="2132822" cy="504818"/>
              </a:xfrm>
              <a:prstGeom prst="rect">
                <a:avLst/>
              </a:prstGeom>
              <a:blipFill>
                <a:blip r:embed="rId4"/>
                <a:stretch>
                  <a:fillRect b="-6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0666B462-EFF6-3184-635F-DD7E81C09F06}"/>
              </a:ext>
            </a:extLst>
          </p:cNvPr>
          <p:cNvSpPr/>
          <p:nvPr/>
        </p:nvSpPr>
        <p:spPr>
          <a:xfrm>
            <a:off x="6060865" y="3735662"/>
            <a:ext cx="4011221" cy="45768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hidden layer gradient calculation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A8C2D0-89B1-3D55-A32B-366DEEE449AB}"/>
              </a:ext>
            </a:extLst>
          </p:cNvPr>
          <p:cNvSpPr/>
          <p:nvPr/>
        </p:nvSpPr>
        <p:spPr>
          <a:xfrm>
            <a:off x="6248400" y="4551540"/>
            <a:ext cx="3688789" cy="45768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output neuron weight update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3D9893-49C6-0C31-9579-279F2E9DA6FC}"/>
              </a:ext>
            </a:extLst>
          </p:cNvPr>
          <p:cNvSpPr/>
          <p:nvPr/>
        </p:nvSpPr>
        <p:spPr>
          <a:xfrm>
            <a:off x="6248400" y="5314029"/>
            <a:ext cx="3688789" cy="457689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hidden layer weight update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786DCBE-DEFD-D274-F3F5-85AD192D5678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8066476" y="1902481"/>
            <a:ext cx="0" cy="307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E288B37-3626-161E-E555-77A52BE9EAAF}"/>
              </a:ext>
            </a:extLst>
          </p:cNvPr>
          <p:cNvCxnSpPr>
            <a:cxnSpLocks/>
          </p:cNvCxnSpPr>
          <p:nvPr/>
        </p:nvCxnSpPr>
        <p:spPr>
          <a:xfrm>
            <a:off x="8066476" y="2690894"/>
            <a:ext cx="0" cy="307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7E378E-9C13-E32A-E545-B7563B781DCF}"/>
              </a:ext>
            </a:extLst>
          </p:cNvPr>
          <p:cNvCxnSpPr>
            <a:cxnSpLocks/>
          </p:cNvCxnSpPr>
          <p:nvPr/>
        </p:nvCxnSpPr>
        <p:spPr>
          <a:xfrm>
            <a:off x="8066476" y="3453383"/>
            <a:ext cx="0" cy="307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42CDDE9-58FB-E898-97AC-10A688EE800D}"/>
              </a:ext>
            </a:extLst>
          </p:cNvPr>
          <p:cNvCxnSpPr>
            <a:cxnSpLocks/>
          </p:cNvCxnSpPr>
          <p:nvPr/>
        </p:nvCxnSpPr>
        <p:spPr>
          <a:xfrm>
            <a:off x="8066476" y="4244380"/>
            <a:ext cx="0" cy="307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9B51A9B-8DC4-5381-98CC-B93AEEA32947}"/>
              </a:ext>
            </a:extLst>
          </p:cNvPr>
          <p:cNvCxnSpPr>
            <a:cxnSpLocks/>
          </p:cNvCxnSpPr>
          <p:nvPr/>
        </p:nvCxnSpPr>
        <p:spPr>
          <a:xfrm>
            <a:off x="8066476" y="5009229"/>
            <a:ext cx="0" cy="3071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9589E9-C3B0-70F8-C4CB-9ECF7675CA84}"/>
                  </a:ext>
                </a:extLst>
              </p:cNvPr>
              <p:cNvSpPr txBox="1"/>
              <p:nvPr/>
            </p:nvSpPr>
            <p:spPr>
              <a:xfrm>
                <a:off x="9921949" y="5290464"/>
                <a:ext cx="1947616" cy="5048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1024</m:t>
                            </m:r>
                          </m:den>
                        </m:f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𝐼𝐿</m:t>
                    </m:r>
                  </m:oMath>
                </a14:m>
                <a:r>
                  <a:rPr lang="en-US" sz="1800"/>
                  <a:t> cycles</a:t>
                </a:r>
                <a:endParaRPr lang="en-US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79589E9-C3B0-70F8-C4CB-9ECF7675CA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1949" y="5290464"/>
                <a:ext cx="1947616" cy="504818"/>
              </a:xfrm>
              <a:prstGeom prst="rect">
                <a:avLst/>
              </a:prstGeom>
              <a:blipFill>
                <a:blip r:embed="rId5"/>
                <a:stretch>
                  <a:fillRect r="-1567" b="-4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B0A3AB8C-ECFB-C05E-2560-AB7145C755AD}"/>
              </a:ext>
            </a:extLst>
          </p:cNvPr>
          <p:cNvSpPr txBox="1"/>
          <p:nvPr/>
        </p:nvSpPr>
        <p:spPr>
          <a:xfrm>
            <a:off x="10079180" y="3772938"/>
            <a:ext cx="1849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complete unroll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C4D666-0D3E-0F73-F127-AD654457DA0B}"/>
              </a:ext>
            </a:extLst>
          </p:cNvPr>
          <p:cNvSpPr txBox="1"/>
          <p:nvPr/>
        </p:nvSpPr>
        <p:spPr>
          <a:xfrm>
            <a:off x="9970829" y="4615289"/>
            <a:ext cx="1849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complete unroll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7E47B3-D932-C36D-4CAF-EBD683AC8414}"/>
              </a:ext>
            </a:extLst>
          </p:cNvPr>
          <p:cNvSpPr txBox="1"/>
          <p:nvPr/>
        </p:nvSpPr>
        <p:spPr>
          <a:xfrm>
            <a:off x="9784078" y="1522033"/>
            <a:ext cx="18498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complete unroll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6682936-6E08-6046-CFF2-BBA469C7A180}"/>
              </a:ext>
            </a:extLst>
          </p:cNvPr>
          <p:cNvCxnSpPr>
            <a:cxnSpLocks/>
          </p:cNvCxnSpPr>
          <p:nvPr/>
        </p:nvCxnSpPr>
        <p:spPr>
          <a:xfrm flipV="1">
            <a:off x="5042888" y="2362200"/>
            <a:ext cx="1510312" cy="5863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6C379BD-BB38-0D9E-7C02-39904826ABB2}"/>
              </a:ext>
            </a:extLst>
          </p:cNvPr>
          <p:cNvCxnSpPr>
            <a:cxnSpLocks/>
          </p:cNvCxnSpPr>
          <p:nvPr/>
        </p:nvCxnSpPr>
        <p:spPr>
          <a:xfrm flipV="1">
            <a:off x="5715000" y="3211166"/>
            <a:ext cx="756638" cy="3168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57457B7-F798-37CA-8580-2AB12BD852EA}"/>
              </a:ext>
            </a:extLst>
          </p:cNvPr>
          <p:cNvCxnSpPr>
            <a:cxnSpLocks/>
          </p:cNvCxnSpPr>
          <p:nvPr/>
        </p:nvCxnSpPr>
        <p:spPr>
          <a:xfrm>
            <a:off x="5042888" y="3606963"/>
            <a:ext cx="1086750" cy="19359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C35B2F3-0BC6-D283-173C-B872692EAA6C}"/>
              </a:ext>
            </a:extLst>
          </p:cNvPr>
          <p:cNvSpPr txBox="1"/>
          <p:nvPr/>
        </p:nvSpPr>
        <p:spPr>
          <a:xfrm>
            <a:off x="6170195" y="1081884"/>
            <a:ext cx="97380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>
                <a:latin typeface="+mj-lt"/>
              </a:rPr>
              <a:t>Steps:</a:t>
            </a:r>
          </a:p>
        </p:txBody>
      </p:sp>
    </p:spTree>
    <p:extLst>
      <p:ext uri="{BB962C8B-B14F-4D97-AF65-F5344CB8AC3E}">
        <p14:creationId xmlns:p14="http://schemas.microsoft.com/office/powerpoint/2010/main" val="4069745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6602DAC-93DA-48D1-ADA0-E17F23BEA0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600"/>
            <a:ext cx="5443985" cy="4648200"/>
          </a:xfrm>
        </p:spPr>
        <p:txBody>
          <a:bodyPr/>
          <a:lstStyle/>
          <a:p>
            <a:r>
              <a:rPr lang="en-US"/>
              <a:t>Targeted Virtex Ultrascale+ VU9P</a:t>
            </a:r>
          </a:p>
          <a:p>
            <a:pPr lvl="1"/>
            <a:r>
              <a:rPr lang="en-US"/>
              <a:t>484 MHz</a:t>
            </a:r>
          </a:p>
          <a:p>
            <a:pPr lvl="1"/>
            <a:endParaRPr lang="en-US"/>
          </a:p>
          <a:p>
            <a:r>
              <a:rPr lang="en-US"/>
              <a:t>Has fixed BRAM/DSP usage for 1024-banks</a:t>
            </a:r>
          </a:p>
          <a:p>
            <a:pPr lvl="1"/>
            <a:r>
              <a:rPr lang="en-US"/>
              <a:t>1 MB allocated weight capacity</a:t>
            </a:r>
          </a:p>
          <a:p>
            <a:pPr lvl="1"/>
            <a:r>
              <a:rPr lang="en-US"/>
              <a:t>Largest model uses only 15% of allocated RAM</a:t>
            </a:r>
          </a:p>
          <a:p>
            <a:pPr lvl="1"/>
            <a:endParaRPr lang="en-US"/>
          </a:p>
          <a:p>
            <a:r>
              <a:rPr lang="en-US"/>
              <a:t>Current design limited by LUT usage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28B8B8-C052-4DEA-8541-E734F68C21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14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D716329-0EF0-4413-97AC-172ADF766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HLS Implementation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974A71-297B-49C5-BC5D-335EE75878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600200"/>
            <a:ext cx="4724400" cy="35433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46127F-7E58-5170-FA39-980DD92F4B64}"/>
              </a:ext>
            </a:extLst>
          </p:cNvPr>
          <p:cNvSpPr txBox="1"/>
          <p:nvPr/>
        </p:nvSpPr>
        <p:spPr>
          <a:xfrm>
            <a:off x="10820400" y="2819400"/>
            <a:ext cx="1143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uses 15% of allocated BRAM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3173CF4-18D7-A5BD-9F58-400ED8569571}"/>
              </a:ext>
            </a:extLst>
          </p:cNvPr>
          <p:cNvCxnSpPr>
            <a:cxnSpLocks/>
          </p:cNvCxnSpPr>
          <p:nvPr/>
        </p:nvCxnSpPr>
        <p:spPr>
          <a:xfrm flipH="1">
            <a:off x="10439400" y="3371850"/>
            <a:ext cx="533400" cy="491014"/>
          </a:xfrm>
          <a:prstGeom prst="straightConnector1">
            <a:avLst/>
          </a:prstGeom>
          <a:ln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91DA2E-DB0A-F9B4-C0CF-DE10ED872D48}"/>
              </a:ext>
            </a:extLst>
          </p:cNvPr>
          <p:cNvSpPr txBox="1"/>
          <p:nvPr/>
        </p:nvSpPr>
        <p:spPr>
          <a:xfrm>
            <a:off x="9829799" y="549057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320K parameters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A086DD-800E-F94D-37FF-E984CA77B3E0}"/>
              </a:ext>
            </a:extLst>
          </p:cNvPr>
          <p:cNvSpPr txBox="1"/>
          <p:nvPr/>
        </p:nvSpPr>
        <p:spPr>
          <a:xfrm>
            <a:off x="6629400" y="5490570"/>
            <a:ext cx="1143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20K parameters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C7FE00E-AA79-4B3F-205D-87F58AACFAF5}"/>
              </a:ext>
            </a:extLst>
          </p:cNvPr>
          <p:cNvCxnSpPr>
            <a:cxnSpLocks/>
          </p:cNvCxnSpPr>
          <p:nvPr/>
        </p:nvCxnSpPr>
        <p:spPr>
          <a:xfrm flipV="1">
            <a:off x="7200900" y="5143500"/>
            <a:ext cx="0" cy="3048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6F4FB56-FDC1-B74D-8ED6-6A765C584A83}"/>
              </a:ext>
            </a:extLst>
          </p:cNvPr>
          <p:cNvCxnSpPr>
            <a:cxnSpLocks/>
          </p:cNvCxnSpPr>
          <p:nvPr/>
        </p:nvCxnSpPr>
        <p:spPr>
          <a:xfrm flipV="1">
            <a:off x="10396984" y="5143500"/>
            <a:ext cx="0" cy="348624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4886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CC80D4-D5F3-4F2E-BDA0-BDC2DC9627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15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E70D0F3-E641-4DC5-A64B-FC93146DB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Processor Memory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F0F9986D-C73F-4018-B3DC-0ABFE967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552176"/>
            <a:ext cx="7712454" cy="41547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56422B9B-73D1-8E2E-7FF4-8459D06072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367572"/>
                <a:ext cx="4114800" cy="3433028"/>
              </a:xfrm>
            </p:spPr>
            <p:txBody>
              <a:bodyPr/>
              <a:lstStyle/>
              <a:p>
                <a:r>
                  <a:rPr lang="en-US" u="sng"/>
                  <a:t>SPAR-2 processor</a:t>
                </a:r>
              </a:p>
              <a:p>
                <a:pPr lvl="1"/>
                <a:r>
                  <a:rPr lang="en-US"/>
                  <a:t>2D array of 1-bit PEs</a:t>
                </a:r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Latencies (8-bit):</a:t>
                </a:r>
              </a:p>
              <a:p>
                <a:pPr lvl="2"/>
                <a:r>
                  <a:rPr lang="en-US"/>
                  <a:t>add = 16 cycles</a:t>
                </a:r>
              </a:p>
              <a:p>
                <a:pPr lvl="2"/>
                <a:r>
                  <a:rPr lang="en-US"/>
                  <a:t>mult = 80 cycles</a:t>
                </a:r>
              </a:p>
              <a:p>
                <a:pPr lvl="2"/>
                <a:r>
                  <a:rPr lang="en-US" i="1"/>
                  <a:t>n</a:t>
                </a:r>
                <a:r>
                  <a:rPr lang="en-US"/>
                  <a:t>-way reduction =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×1</m:t>
                    </m:r>
                  </m:oMath>
                </a14:m>
                <a:r>
                  <a:rPr lang="en-US"/>
                  <a:t>8 cycles</a:t>
                </a:r>
              </a:p>
              <a:p>
                <a:pPr lvl="1"/>
                <a:endParaRPr lang="en-US"/>
              </a:p>
              <a:p>
                <a:pPr lvl="1"/>
                <a:r>
                  <a:rPr lang="en-US"/>
                  <a:t>4x4 block of PEs associated with one BRAM</a:t>
                </a:r>
              </a:p>
            </p:txBody>
          </p:sp>
        </mc:Choice>
        <mc:Fallback xmlns="">
          <p:sp>
            <p:nvSpPr>
              <p:cNvPr id="6" name="Content Placeholder 1">
                <a:extLst>
                  <a:ext uri="{FF2B5EF4-FFF2-40B4-BE49-F238E27FC236}">
                    <a16:creationId xmlns:a16="http://schemas.microsoft.com/office/drawing/2014/main" id="{56422B9B-73D1-8E2E-7FF4-8459D06072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367572"/>
                <a:ext cx="4114800" cy="3433028"/>
              </a:xfrm>
              <a:blipFill>
                <a:blip r:embed="rId3"/>
                <a:stretch>
                  <a:fillRect l="-1630" t="-1064" r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D045628-B28F-665F-2F4A-FCA5E59F4A20}"/>
              </a:ext>
            </a:extLst>
          </p:cNvPr>
          <p:cNvSpPr txBox="1"/>
          <p:nvPr/>
        </p:nvSpPr>
        <p:spPr>
          <a:xfrm>
            <a:off x="23075" y="5534498"/>
            <a:ext cx="609477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A. Panahi, S. Balsalama, A. T. Ishimwe, J.M. Mbongue, D. Andrews,</a:t>
            </a:r>
          </a:p>
          <a:p>
            <a:r>
              <a:rPr lang="en-US" sz="110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"A Customizable Domain-Specific Memory-Centric FPGA Overlay for Machine Learning Applications</a:t>
            </a:r>
            <a:r>
              <a:rPr lang="en-US" sz="1100">
                <a:solidFill>
                  <a:srgbClr val="222222"/>
                </a:solidFill>
                <a:latin typeface="Arial" panose="020B0604020202020204" pitchFamily="34" charset="0"/>
              </a:rPr>
              <a:t>,</a:t>
            </a:r>
            <a:r>
              <a:rPr lang="en-US" sz="110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" </a:t>
            </a:r>
            <a:r>
              <a:rPr lang="en-US" sz="1100" i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FPL 2021.</a:t>
            </a:r>
            <a:endParaRPr lang="en-US" sz="110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17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B3765D7-0DC6-4E16-BE38-B0577A772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16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E3B174-2551-4456-9672-99097E08B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Array Processor Architecture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43FD87-A531-43D2-AFFC-A8F35DF707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470084"/>
            <a:ext cx="6096000" cy="451683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F556607C-81CB-B7DF-BC24-A587B2BF3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4495800" cy="4648200"/>
          </a:xfrm>
        </p:spPr>
        <p:txBody>
          <a:bodyPr/>
          <a:lstStyle/>
          <a:p>
            <a:r>
              <a:rPr lang="en-US" sz="1800"/>
              <a:t>Structure:</a:t>
            </a:r>
          </a:p>
          <a:p>
            <a:pPr lvl="1"/>
            <a:r>
              <a:rPr lang="en-US" sz="1600"/>
              <a:t>5x5 blocks/tile</a:t>
            </a:r>
          </a:p>
          <a:p>
            <a:pPr lvl="1"/>
            <a:r>
              <a:rPr lang="en-US" sz="1600"/>
              <a:t>5x5 tiles/grid</a:t>
            </a:r>
          </a:p>
          <a:p>
            <a:pPr lvl="1"/>
            <a:r>
              <a:rPr lang="en-US" sz="1600"/>
              <a:t>10K PEs</a:t>
            </a:r>
          </a:p>
          <a:p>
            <a:r>
              <a:rPr lang="en-US" sz="1800"/>
              <a:t>PEs can exchange with neighbors</a:t>
            </a:r>
          </a:p>
          <a:p>
            <a:endParaRPr lang="en-US" sz="1800"/>
          </a:p>
          <a:p>
            <a:r>
              <a:rPr lang="en-US" sz="1800"/>
              <a:t>10 MB capacity, best performance when weights &lt; 160 KB</a:t>
            </a:r>
          </a:p>
          <a:p>
            <a:endParaRPr lang="en-US" sz="1800"/>
          </a:p>
          <a:p>
            <a:r>
              <a:rPr lang="en-US" sz="1800"/>
              <a:t>Custom instructions added for backpropagatation</a:t>
            </a:r>
          </a:p>
          <a:p>
            <a:r>
              <a:rPr lang="en-US" sz="1800"/>
              <a:t>vs HLS:</a:t>
            </a:r>
          </a:p>
          <a:p>
            <a:pPr lvl="1"/>
            <a:r>
              <a:rPr lang="en-US" sz="1600"/>
              <a:t>Overcomes HLS's 1024-bank limit</a:t>
            </a:r>
          </a:p>
          <a:p>
            <a:pPr lvl="1"/>
            <a:r>
              <a:rPr lang="en-US" sz="1600"/>
              <a:t>Limited by multi-cycle adds and lower Fmax of 330 MHz</a:t>
            </a:r>
          </a:p>
        </p:txBody>
      </p:sp>
    </p:spTree>
    <p:extLst>
      <p:ext uri="{BB962C8B-B14F-4D97-AF65-F5344CB8AC3E}">
        <p14:creationId xmlns:p14="http://schemas.microsoft.com/office/powerpoint/2010/main" val="307722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10B377E-4355-4269-9EEE-260138A9A0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17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15E454-7321-4CB9-9361-E41AFF151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BE744-2163-4E3E-AC72-B6C23B167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85925"/>
            <a:ext cx="5334000" cy="40005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A88EDC-050A-4230-B1DF-851ED47EC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12853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25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FFFE81-6FBF-4DE5-AF25-878F0DCAC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Real-time, data driven simultaneous forecasting and learning of time series signals</a:t>
            </a:r>
          </a:p>
          <a:p>
            <a:endParaRPr lang="en-US"/>
          </a:p>
          <a:p>
            <a:r>
              <a:rPr lang="en-US"/>
              <a:t>Developed two implementations of the system</a:t>
            </a:r>
          </a:p>
          <a:p>
            <a:endParaRPr lang="en-US"/>
          </a:p>
          <a:p>
            <a:r>
              <a:rPr lang="en-US"/>
              <a:t>Current work: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Dynamically adjust learning rate to improve re-training time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/>
              <a:t>Add support for LSTM forecasters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C25899-6C02-44CA-B1DA-E253465114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18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AA07FB-1DCE-425B-A91A-FF198EB6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820280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104CF7-B752-423C-811F-E5C255DCB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752600"/>
            <a:ext cx="10363200" cy="609600"/>
          </a:xfrm>
        </p:spPr>
        <p:txBody>
          <a:bodyPr/>
          <a:lstStyle/>
          <a:p>
            <a:r>
              <a:rPr lang="en-US"/>
              <a:t>Thank you!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A22407-73CC-4776-A46C-52E4A0FDEFD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84200" y="6324600"/>
            <a:ext cx="11607800" cy="304800"/>
          </a:xfrm>
        </p:spPr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19</a:t>
            </a:fld>
            <a:endParaRPr lang="en-US" i="0">
              <a:solidFill>
                <a:schemeClr val="tx1"/>
              </a:solidFill>
            </a:endParaRPr>
          </a:p>
        </p:txBody>
      </p:sp>
      <p:pic>
        <p:nvPicPr>
          <p:cNvPr id="1026" name="Picture 2" descr="The 30th IEEE International Symposium on  Field-Programmable Custom Computing Machines">
            <a:extLst>
              <a:ext uri="{FF2B5EF4-FFF2-40B4-BE49-F238E27FC236}">
                <a16:creationId xmlns:a16="http://schemas.microsoft.com/office/drawing/2014/main" id="{2FC2C994-44F9-4843-B967-56D05AE41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7" y="3352800"/>
            <a:ext cx="95345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28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BB5157-33D2-174F-94B4-5FC9ED60CE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2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568998-CD36-F673-1D7B-36B84D0D7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A3D92A-781A-2064-A3D0-534F967FB4D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8047" y="1867516"/>
            <a:ext cx="7165852" cy="39622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9390DC-147B-70D7-E418-15719FC98A83}"/>
              </a:ext>
            </a:extLst>
          </p:cNvPr>
          <p:cNvSpPr txBox="1"/>
          <p:nvPr/>
        </p:nvSpPr>
        <p:spPr>
          <a:xfrm>
            <a:off x="8405163" y="1385180"/>
            <a:ext cx="1556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current time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946836-AEFC-A672-4C23-5F650C2C5100}"/>
              </a:ext>
            </a:extLst>
          </p:cNvPr>
          <p:cNvSpPr txBox="1"/>
          <p:nvPr/>
        </p:nvSpPr>
        <p:spPr>
          <a:xfrm>
            <a:off x="10627426" y="1221185"/>
            <a:ext cx="1556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future time</a:t>
            </a:r>
          </a:p>
          <a:p>
            <a:pPr algn="ctr"/>
            <a:r>
              <a:rPr lang="en-US"/>
              <a:t>(predict this)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89BC852-B5E9-BCA1-20D6-4969C0FFE9BA}"/>
              </a:ext>
            </a:extLst>
          </p:cNvPr>
          <p:cNvCxnSpPr>
            <a:cxnSpLocks/>
          </p:cNvCxnSpPr>
          <p:nvPr/>
        </p:nvCxnSpPr>
        <p:spPr>
          <a:xfrm>
            <a:off x="9318728" y="1867516"/>
            <a:ext cx="228600" cy="1282427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BD3DCFF-4E6F-D396-A055-5300DC2B7934}"/>
              </a:ext>
            </a:extLst>
          </p:cNvPr>
          <p:cNvCxnSpPr>
            <a:cxnSpLocks/>
          </p:cNvCxnSpPr>
          <p:nvPr/>
        </p:nvCxnSpPr>
        <p:spPr>
          <a:xfrm>
            <a:off x="11336877" y="1867516"/>
            <a:ext cx="0" cy="2156565"/>
          </a:xfrm>
          <a:prstGeom prst="straightConnector1">
            <a:avLst/>
          </a:prstGeom>
          <a:ln w="3492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FAC2E273-55ED-B896-EA64-7FC2A61F65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08626"/>
            <a:ext cx="4039934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u="sng">
                <a:solidFill>
                  <a:srgbClr val="FF0000"/>
                </a:solidFill>
              </a:rPr>
              <a:t>Objective:</a:t>
            </a:r>
            <a:endParaRPr lang="en-US" sz="1600" u="sng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/>
              <a:t>Simultaneous forecast +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/>
              <a:t>learn for time series</a:t>
            </a:r>
          </a:p>
          <a:p>
            <a:pPr marL="857250" lvl="1" indent="-457200"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endParaRPr lang="en-US" sz="160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u="sng">
                <a:solidFill>
                  <a:srgbClr val="FF0000"/>
                </a:solidFill>
              </a:rPr>
              <a:t>Performance metrics: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/>
              <a:t>Forecast accuracy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/>
              <a:t>Re-training time</a:t>
            </a:r>
          </a:p>
          <a:p>
            <a:pPr>
              <a:spcBef>
                <a:spcPts val="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sz="1600">
                <a:solidFill>
                  <a:schemeClr val="tx1"/>
                </a:solidFill>
              </a:rPr>
              <a:t>Latency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140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600" b="1" u="sng">
                <a:solidFill>
                  <a:srgbClr val="FF0000"/>
                </a:solidFill>
              </a:rPr>
              <a:t>Contributions: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/>
              <a:t>Algorithms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/>
              <a:t>HLS-based implementation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1600"/>
              <a:t>Overlay-based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367660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8F4935DC-A125-AF47-B12C-94BB79C77E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38"/>
          <a:stretch/>
        </p:blipFill>
        <p:spPr>
          <a:xfrm>
            <a:off x="7391400" y="1568142"/>
            <a:ext cx="2242021" cy="4638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9B2036-7497-42E8-970D-1FF259587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963"/>
          <a:stretch/>
        </p:blipFill>
        <p:spPr>
          <a:xfrm>
            <a:off x="1318097" y="1570147"/>
            <a:ext cx="6073303" cy="463867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0F13A6F-BD61-5849-FDB3-A85956DDA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807"/>
          <a:stretch/>
        </p:blipFill>
        <p:spPr>
          <a:xfrm>
            <a:off x="7452018" y="1615880"/>
            <a:ext cx="2024530" cy="443801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D7383-2E86-401A-B3C7-C300FA9E8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3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BEAD01-AB6A-4517-8E32-FFDF105A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 Series Forecasting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6D08F2D-1D09-47F5-915E-14592290446E}"/>
              </a:ext>
            </a:extLst>
          </p:cNvPr>
          <p:cNvCxnSpPr>
            <a:cxnSpLocks/>
          </p:cNvCxnSpPr>
          <p:nvPr/>
        </p:nvCxnSpPr>
        <p:spPr>
          <a:xfrm>
            <a:off x="7380760" y="1708240"/>
            <a:ext cx="0" cy="4299763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B3404B8-04E5-466A-928C-A14EB7CA3A73}"/>
              </a:ext>
            </a:extLst>
          </p:cNvPr>
          <p:cNvSpPr txBox="1"/>
          <p:nvPr/>
        </p:nvSpPr>
        <p:spPr>
          <a:xfrm>
            <a:off x="6702690" y="1146771"/>
            <a:ext cx="1356140" cy="646331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current time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77CBA27-18E2-425E-966C-EA2BCB9064FC}"/>
              </a:ext>
            </a:extLst>
          </p:cNvPr>
          <p:cNvCxnSpPr>
            <a:cxnSpLocks/>
          </p:cNvCxnSpPr>
          <p:nvPr/>
        </p:nvCxnSpPr>
        <p:spPr>
          <a:xfrm>
            <a:off x="9263544" y="2219404"/>
            <a:ext cx="0" cy="3788599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530D14-BE8E-45B4-8876-78825F6CE5EB}"/>
              </a:ext>
            </a:extLst>
          </p:cNvPr>
          <p:cNvCxnSpPr>
            <a:cxnSpLocks/>
          </p:cNvCxnSpPr>
          <p:nvPr/>
        </p:nvCxnSpPr>
        <p:spPr>
          <a:xfrm>
            <a:off x="818284" y="5916429"/>
            <a:ext cx="9980853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10BEBC6-A116-4AB3-B5A5-22C20A627DC8}"/>
              </a:ext>
            </a:extLst>
          </p:cNvPr>
          <p:cNvSpPr txBox="1"/>
          <p:nvPr/>
        </p:nvSpPr>
        <p:spPr>
          <a:xfrm>
            <a:off x="82788" y="573176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253742F3-0AA5-48C5-A3FC-08A3EAED362D}"/>
              </a:ext>
            </a:extLst>
          </p:cNvPr>
          <p:cNvSpPr/>
          <p:nvPr/>
        </p:nvSpPr>
        <p:spPr>
          <a:xfrm>
            <a:off x="7276122" y="3218263"/>
            <a:ext cx="209276" cy="2092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262C001-0136-4C06-965F-9DB56DD006FC}"/>
              </a:ext>
            </a:extLst>
          </p:cNvPr>
          <p:cNvSpPr/>
          <p:nvPr/>
        </p:nvSpPr>
        <p:spPr>
          <a:xfrm>
            <a:off x="9146215" y="4255403"/>
            <a:ext cx="209276" cy="2092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23C491E-C5AF-45A0-B761-FF7AF96E2291}"/>
              </a:ext>
            </a:extLst>
          </p:cNvPr>
          <p:cNvCxnSpPr>
            <a:cxnSpLocks/>
          </p:cNvCxnSpPr>
          <p:nvPr/>
        </p:nvCxnSpPr>
        <p:spPr>
          <a:xfrm>
            <a:off x="7380760" y="2684393"/>
            <a:ext cx="188278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4487885-7CD1-42B7-9F14-06C89DF97DB0}"/>
              </a:ext>
            </a:extLst>
          </p:cNvPr>
          <p:cNvSpPr txBox="1"/>
          <p:nvPr/>
        </p:nvSpPr>
        <p:spPr>
          <a:xfrm>
            <a:off x="7608404" y="2513771"/>
            <a:ext cx="14269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forecast time (</a:t>
            </a:r>
            <a:r>
              <a:rPr lang="en-US" sz="1400" i="1"/>
              <a:t>f</a:t>
            </a:r>
            <a:r>
              <a:rPr lang="en-US" sz="1400"/>
              <a:t>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DB90059-9AA2-B535-8E22-4F7A748C1EF8}"/>
              </a:ext>
            </a:extLst>
          </p:cNvPr>
          <p:cNvSpPr/>
          <p:nvPr/>
        </p:nvSpPr>
        <p:spPr>
          <a:xfrm>
            <a:off x="7498536" y="2430790"/>
            <a:ext cx="1647679" cy="4874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24F85A-B19E-4F77-92E2-3B164661B472}"/>
              </a:ext>
            </a:extLst>
          </p:cNvPr>
          <p:cNvSpPr txBox="1"/>
          <p:nvPr/>
        </p:nvSpPr>
        <p:spPr>
          <a:xfrm>
            <a:off x="9501073" y="3427539"/>
            <a:ext cx="821058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forecast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939443-FDCF-4FD3-B0F7-0274B44D9868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9310439" y="3735316"/>
            <a:ext cx="601163" cy="524309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D945354-7284-4BBB-904D-1C2FB45A172E}"/>
              </a:ext>
            </a:extLst>
          </p:cNvPr>
          <p:cNvSpPr txBox="1"/>
          <p:nvPr/>
        </p:nvSpPr>
        <p:spPr>
          <a:xfrm>
            <a:off x="4562135" y="1453166"/>
            <a:ext cx="99586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400"/>
              <a:t>Most recent sample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26BD316-B942-4245-84EA-224ECF637EE5}"/>
              </a:ext>
            </a:extLst>
          </p:cNvPr>
          <p:cNvCxnSpPr>
            <a:cxnSpLocks/>
            <a:stCxn id="20" idx="2"/>
          </p:cNvCxnSpPr>
          <p:nvPr/>
        </p:nvCxnSpPr>
        <p:spPr>
          <a:xfrm>
            <a:off x="5060065" y="2191830"/>
            <a:ext cx="2192918" cy="1081935"/>
          </a:xfrm>
          <a:prstGeom prst="straightConnector1">
            <a:avLst/>
          </a:prstGeom>
          <a:ln w="28575">
            <a:solidFill>
              <a:schemeClr val="tx1"/>
            </a:solidFill>
            <a:headEnd type="non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C9BAACD-4AEE-709D-30AC-EB1CE0D52FF6}"/>
              </a:ext>
            </a:extLst>
          </p:cNvPr>
          <p:cNvGrpSpPr/>
          <p:nvPr/>
        </p:nvGrpSpPr>
        <p:grpSpPr>
          <a:xfrm>
            <a:off x="9493121" y="4354843"/>
            <a:ext cx="437473" cy="685800"/>
            <a:chOff x="11582400" y="4267200"/>
            <a:chExt cx="437473" cy="68580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16A4DA2-14C5-8441-42A8-69EE29F6D6F6}"/>
                </a:ext>
              </a:extLst>
            </p:cNvPr>
            <p:cNvCxnSpPr/>
            <p:nvPr/>
          </p:nvCxnSpPr>
          <p:spPr>
            <a:xfrm>
              <a:off x="11582400" y="4267200"/>
              <a:ext cx="4064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CD7B22C-8DEA-FA4A-E5D8-40B2F5BC0B77}"/>
                </a:ext>
              </a:extLst>
            </p:cNvPr>
            <p:cNvCxnSpPr/>
            <p:nvPr/>
          </p:nvCxnSpPr>
          <p:spPr>
            <a:xfrm>
              <a:off x="11582400" y="4953000"/>
              <a:ext cx="406400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16A4373-76AF-A0A9-DE81-9655664CF69A}"/>
                </a:ext>
              </a:extLst>
            </p:cNvPr>
            <p:cNvCxnSpPr>
              <a:cxnSpLocks/>
            </p:cNvCxnSpPr>
            <p:nvPr/>
          </p:nvCxnSpPr>
          <p:spPr>
            <a:xfrm>
              <a:off x="11747629" y="4267200"/>
              <a:ext cx="0" cy="685800"/>
            </a:xfrm>
            <a:prstGeom prst="line">
              <a:avLst/>
            </a:prstGeom>
            <a:ln w="2222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CF7493A-5C2B-ABB5-5860-211AAD73921F}"/>
                </a:ext>
              </a:extLst>
            </p:cNvPr>
            <p:cNvSpPr txBox="1"/>
            <p:nvPr/>
          </p:nvSpPr>
          <p:spPr>
            <a:xfrm rot="16200000">
              <a:off x="11550033" y="4456211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>
                  <a:latin typeface="+mj-lt"/>
                </a:rPr>
                <a:t>error</a:t>
              </a:r>
              <a:endParaRPr 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573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1 of 5">
            <a:extLst>
              <a:ext uri="{FF2B5EF4-FFF2-40B4-BE49-F238E27FC236}">
                <a16:creationId xmlns:a16="http://schemas.microsoft.com/office/drawing/2014/main" id="{83233656-9C66-4561-90B7-8C053D88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1553"/>
            <a:ext cx="4519680" cy="301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F83EB5D3-CD85-588C-854F-36281FE116C9}"/>
              </a:ext>
            </a:extLst>
          </p:cNvPr>
          <p:cNvSpPr/>
          <p:nvPr/>
        </p:nvSpPr>
        <p:spPr>
          <a:xfrm>
            <a:off x="682605" y="3996476"/>
            <a:ext cx="4343395" cy="1142999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4A9C7D-1555-1557-3812-98C7F871E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31456"/>
            <a:ext cx="3733800" cy="457200"/>
          </a:xfrm>
        </p:spPr>
        <p:txBody>
          <a:bodyPr/>
          <a:lstStyle/>
          <a:p>
            <a:r>
              <a:rPr lang="en-US" u="sng"/>
              <a:t>Active Vibration Control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33D49E-3C38-3704-4D76-4A6E1EDEBB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4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A5D2A8-A406-8E08-FCF3-62972FA56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Applications:  Control of Active Structures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B210DFC2-D6DC-752D-6C86-5A2015589D9E}"/>
              </a:ext>
            </a:extLst>
          </p:cNvPr>
          <p:cNvSpPr txBox="1">
            <a:spLocks/>
          </p:cNvSpPr>
          <p:nvPr/>
        </p:nvSpPr>
        <p:spPr bwMode="auto">
          <a:xfrm>
            <a:off x="7544123" y="1341448"/>
            <a:ext cx="3733800" cy="464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u="sng" kern="0"/>
              <a:t>Deformable Mirrors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824283-3971-B3B5-D757-A3883060B25F}"/>
              </a:ext>
            </a:extLst>
          </p:cNvPr>
          <p:cNvSpPr/>
          <p:nvPr/>
        </p:nvSpPr>
        <p:spPr>
          <a:xfrm>
            <a:off x="810942" y="4156897"/>
            <a:ext cx="914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Sensors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B8CBF2-5479-2008-ABFF-60A4DEAADDF1}"/>
              </a:ext>
            </a:extLst>
          </p:cNvPr>
          <p:cNvSpPr/>
          <p:nvPr/>
        </p:nvSpPr>
        <p:spPr>
          <a:xfrm>
            <a:off x="2180537" y="4156897"/>
            <a:ext cx="1054768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Structure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5FFF93A-1340-77F0-BE4E-A785347E7FBC}"/>
              </a:ext>
            </a:extLst>
          </p:cNvPr>
          <p:cNvSpPr/>
          <p:nvPr/>
        </p:nvSpPr>
        <p:spPr>
          <a:xfrm>
            <a:off x="3911078" y="4156897"/>
            <a:ext cx="962149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Actuator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11F3A44-5DD7-B670-6A4A-2FCF6DB2E7E6}"/>
              </a:ext>
            </a:extLst>
          </p:cNvPr>
          <p:cNvCxnSpPr>
            <a:cxnSpLocks/>
            <a:stCxn id="8" idx="1"/>
            <a:endCxn id="6" idx="3"/>
          </p:cNvCxnSpPr>
          <p:nvPr/>
        </p:nvCxnSpPr>
        <p:spPr>
          <a:xfrm flipH="1">
            <a:off x="1725342" y="4537897"/>
            <a:ext cx="455195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3141E47-D4F3-59B8-5777-C2BD01B30388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3235305" y="4537897"/>
            <a:ext cx="671763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C30E349-94E7-9B09-4F99-EF1ADEC6DC9E}"/>
              </a:ext>
            </a:extLst>
          </p:cNvPr>
          <p:cNvSpPr/>
          <p:nvPr/>
        </p:nvSpPr>
        <p:spPr>
          <a:xfrm>
            <a:off x="2351468" y="5236738"/>
            <a:ext cx="914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>
                <a:solidFill>
                  <a:schemeClr val="tx1"/>
                </a:solidFill>
              </a:rPr>
              <a:t>Control System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49426A-7AAD-19D9-47B0-96E6CBD9F77D}"/>
              </a:ext>
            </a:extLst>
          </p:cNvPr>
          <p:cNvCxnSpPr>
            <a:cxnSpLocks/>
          </p:cNvCxnSpPr>
          <p:nvPr/>
        </p:nvCxnSpPr>
        <p:spPr>
          <a:xfrm>
            <a:off x="1201324" y="5661854"/>
            <a:ext cx="1150144" cy="0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EFD88DE-F95F-2EA1-C977-77EA3126A6A1}"/>
              </a:ext>
            </a:extLst>
          </p:cNvPr>
          <p:cNvCxnSpPr>
            <a:cxnSpLocks/>
          </p:cNvCxnSpPr>
          <p:nvPr/>
        </p:nvCxnSpPr>
        <p:spPr>
          <a:xfrm flipV="1">
            <a:off x="4368279" y="4918897"/>
            <a:ext cx="0" cy="726196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5D0E9B5-5ABE-DEA6-5267-B2796CDD13B9}"/>
              </a:ext>
            </a:extLst>
          </p:cNvPr>
          <p:cNvCxnSpPr>
            <a:cxnSpLocks/>
          </p:cNvCxnSpPr>
          <p:nvPr/>
        </p:nvCxnSpPr>
        <p:spPr>
          <a:xfrm>
            <a:off x="1228036" y="4918897"/>
            <a:ext cx="0" cy="753979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1E0EA3A-D8E6-36CB-CFBF-B75EB9E70812}"/>
              </a:ext>
            </a:extLst>
          </p:cNvPr>
          <p:cNvCxnSpPr>
            <a:cxnSpLocks/>
          </p:cNvCxnSpPr>
          <p:nvPr/>
        </p:nvCxnSpPr>
        <p:spPr>
          <a:xfrm>
            <a:off x="3265868" y="5617738"/>
            <a:ext cx="1121569" cy="0"/>
          </a:xfrm>
          <a:prstGeom prst="straightConnector1">
            <a:avLst/>
          </a:prstGeom>
          <a:ln w="4445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1F18AC9-9098-E081-0479-B90F4AE94412}"/>
              </a:ext>
            </a:extLst>
          </p:cNvPr>
          <p:cNvSpPr txBox="1"/>
          <p:nvPr/>
        </p:nvSpPr>
        <p:spPr>
          <a:xfrm>
            <a:off x="10019222" y="4659868"/>
            <a:ext cx="1706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* ALPAO Corp.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A4EA378-0C9E-CDD4-3B1B-E7066505A1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093777"/>
              </p:ext>
            </p:extLst>
          </p:nvPr>
        </p:nvGraphicFramePr>
        <p:xfrm>
          <a:off x="6477000" y="2543574"/>
          <a:ext cx="5225269" cy="2116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r:id="rId4" imgW="6209280" imgH="2514240" progId="">
                  <p:embed/>
                </p:oleObj>
              </mc:Choice>
              <mc:Fallback>
                <p:oleObj r:id="rId4" imgW="6209280" imgH="25142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77000" y="2543574"/>
                        <a:ext cx="5225269" cy="2116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702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7D3F16-D51A-08D5-7AF8-E2BEF5108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5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B562D1-65AC-4E27-7D73-C2474C36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E853D7-0571-36FD-8AEE-6B430A729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81250"/>
            <a:ext cx="4953000" cy="3714750"/>
          </a:xfrm>
          <a:prstGeom prst="rect">
            <a:avLst/>
          </a:prstGeom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42867C08-4E9C-022C-328C-FB7B5DB60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5410200" cy="4648200"/>
          </a:xfrm>
        </p:spPr>
        <p:txBody>
          <a:bodyPr/>
          <a:lstStyle/>
          <a:p>
            <a:r>
              <a:rPr lang="en-US" sz="1800"/>
              <a:t>Signal must be periodic</a:t>
            </a:r>
          </a:p>
          <a:p>
            <a:r>
              <a:rPr lang="en-US" sz="1800"/>
              <a:t>Period unknown and may be too long for timely relearn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80570126-64C4-10C7-300C-8E17850FBE2E}"/>
              </a:ext>
            </a:extLst>
          </p:cNvPr>
          <p:cNvSpPr txBox="1">
            <a:spLocks/>
          </p:cNvSpPr>
          <p:nvPr/>
        </p:nvSpPr>
        <p:spPr bwMode="auto">
          <a:xfrm>
            <a:off x="6705600" y="1371600"/>
            <a:ext cx="3581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/>
              <a:t>Nonstationarity</a:t>
            </a:r>
          </a:p>
          <a:p>
            <a:endParaRPr lang="en-US" sz="1800" kern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E192B0-86E2-D973-0C9B-C33C27047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080" y="2552700"/>
            <a:ext cx="4724400" cy="354330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E3DB1E4-3845-3A1C-F8ED-C0DC76E26178}"/>
              </a:ext>
            </a:extLst>
          </p:cNvPr>
          <p:cNvCxnSpPr>
            <a:cxnSpLocks/>
          </p:cNvCxnSpPr>
          <p:nvPr/>
        </p:nvCxnSpPr>
        <p:spPr>
          <a:xfrm>
            <a:off x="7924800" y="1828800"/>
            <a:ext cx="1371600" cy="17526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12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>
            <a:extLst>
              <a:ext uri="{FF2B5EF4-FFF2-40B4-BE49-F238E27FC236}">
                <a16:creationId xmlns:a16="http://schemas.microsoft.com/office/drawing/2014/main" id="{24A6DD0F-98B3-4554-9A58-37F9DD54F691}"/>
              </a:ext>
            </a:extLst>
          </p:cNvPr>
          <p:cNvSpPr/>
          <p:nvPr/>
        </p:nvSpPr>
        <p:spPr>
          <a:xfrm>
            <a:off x="4180361" y="2016607"/>
            <a:ext cx="5094760" cy="909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52D2F9D-D7FF-4922-B78A-914E57F95CAA}"/>
              </a:ext>
            </a:extLst>
          </p:cNvPr>
          <p:cNvSpPr/>
          <p:nvPr/>
        </p:nvSpPr>
        <p:spPr>
          <a:xfrm>
            <a:off x="2281890" y="4679710"/>
            <a:ext cx="5094760" cy="90926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79B2036-7497-42E8-970D-1FF2595874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6963"/>
          <a:stretch/>
        </p:blipFill>
        <p:spPr>
          <a:xfrm>
            <a:off x="1318097" y="1570147"/>
            <a:ext cx="6073303" cy="4638675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96C9B5B-4EC6-4BF9-ACD6-218289A44C1D}"/>
              </a:ext>
            </a:extLst>
          </p:cNvPr>
          <p:cNvCxnSpPr>
            <a:cxnSpLocks/>
          </p:cNvCxnSpPr>
          <p:nvPr/>
        </p:nvCxnSpPr>
        <p:spPr>
          <a:xfrm>
            <a:off x="2274712" y="1866230"/>
            <a:ext cx="0" cy="4141773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6D7383-2E86-401A-B3C7-C300FA9E8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6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BEAD01-AB6A-4517-8E32-FFDF105AB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Approach:  MLP-Based Model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6D08F2D-1D09-47F5-915E-14592290446E}"/>
              </a:ext>
            </a:extLst>
          </p:cNvPr>
          <p:cNvCxnSpPr>
            <a:cxnSpLocks/>
          </p:cNvCxnSpPr>
          <p:nvPr/>
        </p:nvCxnSpPr>
        <p:spPr>
          <a:xfrm>
            <a:off x="7380760" y="1708240"/>
            <a:ext cx="0" cy="4299763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B3404B8-04E5-466A-928C-A14EB7CA3A73}"/>
              </a:ext>
            </a:extLst>
          </p:cNvPr>
          <p:cNvSpPr txBox="1"/>
          <p:nvPr/>
        </p:nvSpPr>
        <p:spPr>
          <a:xfrm>
            <a:off x="6702690" y="1146771"/>
            <a:ext cx="1356140" cy="646331"/>
          </a:xfrm>
          <a:prstGeom prst="rect">
            <a:avLst/>
          </a:prstGeom>
          <a:solidFill>
            <a:srgbClr val="92D050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/>
              <a:t>current time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77CBA27-18E2-425E-966C-EA2BCB9064FC}"/>
              </a:ext>
            </a:extLst>
          </p:cNvPr>
          <p:cNvCxnSpPr>
            <a:cxnSpLocks/>
          </p:cNvCxnSpPr>
          <p:nvPr/>
        </p:nvCxnSpPr>
        <p:spPr>
          <a:xfrm>
            <a:off x="9263544" y="2219404"/>
            <a:ext cx="0" cy="3788599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058745A-6BF1-4A81-B871-8396623DF2C5}"/>
              </a:ext>
            </a:extLst>
          </p:cNvPr>
          <p:cNvCxnSpPr>
            <a:cxnSpLocks/>
          </p:cNvCxnSpPr>
          <p:nvPr/>
        </p:nvCxnSpPr>
        <p:spPr>
          <a:xfrm>
            <a:off x="4180360" y="1866230"/>
            <a:ext cx="0" cy="4141773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D839EDD-A1FF-4E68-B2F6-46F46A195586}"/>
              </a:ext>
            </a:extLst>
          </p:cNvPr>
          <p:cNvCxnSpPr>
            <a:cxnSpLocks/>
          </p:cNvCxnSpPr>
          <p:nvPr/>
        </p:nvCxnSpPr>
        <p:spPr>
          <a:xfrm>
            <a:off x="4180360" y="2684393"/>
            <a:ext cx="3200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>
            <a:extLst>
              <a:ext uri="{FF2B5EF4-FFF2-40B4-BE49-F238E27FC236}">
                <a16:creationId xmlns:a16="http://schemas.microsoft.com/office/drawing/2014/main" id="{DE530D14-BE8E-45B4-8876-78825F6CE5EB}"/>
              </a:ext>
            </a:extLst>
          </p:cNvPr>
          <p:cNvCxnSpPr>
            <a:cxnSpLocks/>
          </p:cNvCxnSpPr>
          <p:nvPr/>
        </p:nvCxnSpPr>
        <p:spPr>
          <a:xfrm>
            <a:off x="818284" y="5916429"/>
            <a:ext cx="9980853" cy="0"/>
          </a:xfrm>
          <a:prstGeom prst="straightConnector1">
            <a:avLst/>
          </a:prstGeom>
          <a:ln w="25400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id="{D10BEBC6-A116-4AB3-B5A5-22C20A627DC8}"/>
              </a:ext>
            </a:extLst>
          </p:cNvPr>
          <p:cNvSpPr txBox="1"/>
          <p:nvPr/>
        </p:nvSpPr>
        <p:spPr>
          <a:xfrm>
            <a:off x="82788" y="5731763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1358155-8510-4C4F-985F-842680EC1FA5}"/>
              </a:ext>
            </a:extLst>
          </p:cNvPr>
          <p:cNvCxnSpPr>
            <a:cxnSpLocks/>
          </p:cNvCxnSpPr>
          <p:nvPr/>
        </p:nvCxnSpPr>
        <p:spPr>
          <a:xfrm>
            <a:off x="5497976" y="5289188"/>
            <a:ext cx="188278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9A01D83B-3E2B-4550-AA5D-55206CBFBBC3}"/>
              </a:ext>
            </a:extLst>
          </p:cNvPr>
          <p:cNvCxnSpPr>
            <a:cxnSpLocks/>
          </p:cNvCxnSpPr>
          <p:nvPr/>
        </p:nvCxnSpPr>
        <p:spPr>
          <a:xfrm>
            <a:off x="5497976" y="1866230"/>
            <a:ext cx="0" cy="4141773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88DE3981-4015-4502-A886-7F3004D60CEA}"/>
              </a:ext>
            </a:extLst>
          </p:cNvPr>
          <p:cNvCxnSpPr>
            <a:cxnSpLocks/>
          </p:cNvCxnSpPr>
          <p:nvPr/>
        </p:nvCxnSpPr>
        <p:spPr>
          <a:xfrm>
            <a:off x="2293466" y="5294594"/>
            <a:ext cx="32004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2B185C5C-881B-410B-A3EE-C1DD52DCCE5A}"/>
              </a:ext>
            </a:extLst>
          </p:cNvPr>
          <p:cNvSpPr txBox="1"/>
          <p:nvPr/>
        </p:nvSpPr>
        <p:spPr>
          <a:xfrm>
            <a:off x="2184954" y="4610089"/>
            <a:ext cx="172354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/>
              <a:t>backward pass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CDC22427-0CD9-4B9F-AD55-42F24D5ABC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038"/>
          <a:stretch/>
        </p:blipFill>
        <p:spPr>
          <a:xfrm>
            <a:off x="7391400" y="1568142"/>
            <a:ext cx="2242021" cy="4638675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:a16="http://schemas.microsoft.com/office/drawing/2014/main" id="{253742F3-0AA5-48C5-A3FC-08A3EAED362D}"/>
              </a:ext>
            </a:extLst>
          </p:cNvPr>
          <p:cNvSpPr/>
          <p:nvPr/>
        </p:nvSpPr>
        <p:spPr>
          <a:xfrm>
            <a:off x="7276122" y="3218263"/>
            <a:ext cx="209276" cy="209276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C7FD033-6D94-4C83-A175-680BD2515D5E}"/>
              </a:ext>
            </a:extLst>
          </p:cNvPr>
          <p:cNvSpPr txBox="1"/>
          <p:nvPr/>
        </p:nvSpPr>
        <p:spPr>
          <a:xfrm>
            <a:off x="3872919" y="1965413"/>
            <a:ext cx="153105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forward pass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228214A-29B4-4BB3-9AB8-FBB851C7BE1E}"/>
              </a:ext>
            </a:extLst>
          </p:cNvPr>
          <p:cNvSpPr txBox="1"/>
          <p:nvPr/>
        </p:nvSpPr>
        <p:spPr>
          <a:xfrm>
            <a:off x="4897749" y="2489530"/>
            <a:ext cx="19030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/>
              <a:t>history length (</a:t>
            </a:r>
            <a:r>
              <a:rPr lang="en-US" i="1"/>
              <a:t>h</a:t>
            </a:r>
            <a:r>
              <a:rPr lang="en-US"/>
              <a:t>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582F586-E5B2-43F9-88C9-7008B1030CCC}"/>
              </a:ext>
            </a:extLst>
          </p:cNvPr>
          <p:cNvSpPr txBox="1"/>
          <p:nvPr/>
        </p:nvSpPr>
        <p:spPr>
          <a:xfrm>
            <a:off x="2975279" y="5105400"/>
            <a:ext cx="190308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/>
              <a:t>history length (</a:t>
            </a:r>
            <a:r>
              <a:rPr lang="en-US" i="1"/>
              <a:t>h</a:t>
            </a:r>
            <a:r>
              <a:rPr lang="en-US"/>
              <a:t>)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23C491E-C5AF-45A0-B761-FF7AF96E2291}"/>
              </a:ext>
            </a:extLst>
          </p:cNvPr>
          <p:cNvCxnSpPr>
            <a:cxnSpLocks/>
          </p:cNvCxnSpPr>
          <p:nvPr/>
        </p:nvCxnSpPr>
        <p:spPr>
          <a:xfrm>
            <a:off x="7380760" y="2684393"/>
            <a:ext cx="1882784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14487885-7CD1-42B7-9F14-06C89DF97DB0}"/>
              </a:ext>
            </a:extLst>
          </p:cNvPr>
          <p:cNvSpPr txBox="1"/>
          <p:nvPr/>
        </p:nvSpPr>
        <p:spPr>
          <a:xfrm>
            <a:off x="7608404" y="2513771"/>
            <a:ext cx="14269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forecast time (</a:t>
            </a:r>
            <a:r>
              <a:rPr lang="en-US" sz="1400" i="1"/>
              <a:t>f</a:t>
            </a:r>
            <a:r>
              <a:rPr lang="en-US" sz="1400"/>
              <a:t>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F664AB5-6464-46AC-BF1F-A37C560791E9}"/>
              </a:ext>
            </a:extLst>
          </p:cNvPr>
          <p:cNvSpPr txBox="1"/>
          <p:nvPr/>
        </p:nvSpPr>
        <p:spPr>
          <a:xfrm>
            <a:off x="5731519" y="5128477"/>
            <a:ext cx="1426993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en-US" sz="1400"/>
              <a:t>forecast time (</a:t>
            </a:r>
            <a:r>
              <a:rPr lang="en-US" sz="1400" i="1"/>
              <a:t>f</a:t>
            </a:r>
            <a:r>
              <a:rPr lang="en-US" sz="140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3CA3C-8036-1CD5-6116-1389EEFE71C2}"/>
              </a:ext>
            </a:extLst>
          </p:cNvPr>
          <p:cNvSpPr/>
          <p:nvPr/>
        </p:nvSpPr>
        <p:spPr>
          <a:xfrm>
            <a:off x="4811241" y="2438400"/>
            <a:ext cx="2122958" cy="48747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6262C001-0136-4C06-965F-9DB56DD006FC}"/>
              </a:ext>
            </a:extLst>
          </p:cNvPr>
          <p:cNvSpPr/>
          <p:nvPr/>
        </p:nvSpPr>
        <p:spPr>
          <a:xfrm>
            <a:off x="9146215" y="4255403"/>
            <a:ext cx="209276" cy="2092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5C7BB2E-5D7D-BE2C-EC60-AB400ADD62B1}"/>
              </a:ext>
            </a:extLst>
          </p:cNvPr>
          <p:cNvGrpSpPr/>
          <p:nvPr/>
        </p:nvGrpSpPr>
        <p:grpSpPr>
          <a:xfrm>
            <a:off x="4185707" y="1657534"/>
            <a:ext cx="4965855" cy="4443561"/>
            <a:chOff x="4185707" y="1657534"/>
            <a:chExt cx="4965855" cy="4443561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08FDB25-4A06-F37F-5665-AEA2B67709C0}"/>
                </a:ext>
              </a:extLst>
            </p:cNvPr>
            <p:cNvSpPr/>
            <p:nvPr/>
          </p:nvSpPr>
          <p:spPr>
            <a:xfrm>
              <a:off x="4185707" y="1657534"/>
              <a:ext cx="3188823" cy="4443561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9FCAC78-CC70-5F1C-69A6-04F7C279B47A}"/>
                </a:ext>
              </a:extLst>
            </p:cNvPr>
            <p:cNvSpPr/>
            <p:nvPr/>
          </p:nvSpPr>
          <p:spPr>
            <a:xfrm>
              <a:off x="7829446" y="4247096"/>
              <a:ext cx="874276" cy="291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MLP1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35401012-201A-75F2-5978-A62F304212CA}"/>
                </a:ext>
              </a:extLst>
            </p:cNvPr>
            <p:cNvCxnSpPr>
              <a:cxnSpLocks/>
            </p:cNvCxnSpPr>
            <p:nvPr/>
          </p:nvCxnSpPr>
          <p:spPr>
            <a:xfrm>
              <a:off x="7374530" y="4370135"/>
              <a:ext cx="447449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1C81A18-94FB-77F1-995E-6267C2600A22}"/>
                </a:ext>
              </a:extLst>
            </p:cNvPr>
            <p:cNvCxnSpPr>
              <a:cxnSpLocks/>
            </p:cNvCxnSpPr>
            <p:nvPr/>
          </p:nvCxnSpPr>
          <p:spPr>
            <a:xfrm>
              <a:off x="8704113" y="4370135"/>
              <a:ext cx="447449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6317F2-A7EA-2036-87AC-CF04B35B1E85}"/>
              </a:ext>
            </a:extLst>
          </p:cNvPr>
          <p:cNvGrpSpPr/>
          <p:nvPr/>
        </p:nvGrpSpPr>
        <p:grpSpPr>
          <a:xfrm>
            <a:off x="2311471" y="1657535"/>
            <a:ext cx="4965855" cy="4443560"/>
            <a:chOff x="2311471" y="1657535"/>
            <a:chExt cx="4965855" cy="444356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0D6C084-C4EF-8844-39B8-8DF579B075EC}"/>
                </a:ext>
              </a:extLst>
            </p:cNvPr>
            <p:cNvSpPr/>
            <p:nvPr/>
          </p:nvSpPr>
          <p:spPr>
            <a:xfrm>
              <a:off x="2311471" y="1657535"/>
              <a:ext cx="3188823" cy="4443560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E209040F-B94A-6060-0AB8-36385CF42BE4}"/>
                </a:ext>
              </a:extLst>
            </p:cNvPr>
            <p:cNvSpPr/>
            <p:nvPr/>
          </p:nvSpPr>
          <p:spPr>
            <a:xfrm>
              <a:off x="5955210" y="3196009"/>
              <a:ext cx="874276" cy="291459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>
                  <a:solidFill>
                    <a:schemeClr val="tx1"/>
                  </a:solidFill>
                </a:rPr>
                <a:t>MLP2</a:t>
              </a: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87246068-EC99-BF31-04C3-2E4DCC05C5B3}"/>
                </a:ext>
              </a:extLst>
            </p:cNvPr>
            <p:cNvCxnSpPr>
              <a:cxnSpLocks/>
            </p:cNvCxnSpPr>
            <p:nvPr/>
          </p:nvCxnSpPr>
          <p:spPr>
            <a:xfrm>
              <a:off x="5500294" y="3319048"/>
              <a:ext cx="447449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8C2E283B-6176-8555-7D70-6BFDC39AF60C}"/>
                </a:ext>
              </a:extLst>
            </p:cNvPr>
            <p:cNvCxnSpPr>
              <a:cxnSpLocks/>
            </p:cNvCxnSpPr>
            <p:nvPr/>
          </p:nvCxnSpPr>
          <p:spPr>
            <a:xfrm>
              <a:off x="6829877" y="3319048"/>
              <a:ext cx="447449" cy="0"/>
            </a:xfrm>
            <a:prstGeom prst="straightConnector1">
              <a:avLst/>
            </a:prstGeom>
            <a:ln w="28575">
              <a:solidFill>
                <a:schemeClr val="accent1">
                  <a:lumMod val="50000"/>
                </a:schemeClr>
              </a:solidFill>
              <a:headEnd type="none" w="lg" len="lg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017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79" grpId="0" animBg="1"/>
      <p:bldP spid="76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E4D1C3-8551-43C0-86E1-2187D4B46F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7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88B35B-99AE-44B0-BA94-6F4C99673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Data</a:t>
            </a:r>
          </a:p>
        </p:txBody>
      </p:sp>
      <p:pic>
        <p:nvPicPr>
          <p:cNvPr id="1026" name="Picture 2" descr="plot">
            <a:extLst>
              <a:ext uri="{FF2B5EF4-FFF2-40B4-BE49-F238E27FC236}">
                <a16:creationId xmlns:a16="http://schemas.microsoft.com/office/drawing/2014/main" id="{5C0A34B8-10DF-42F7-9D76-E3C86A28C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116432" cy="30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DB4B811-E53E-45B4-96C0-E4E3EABA0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9" y="1999123"/>
            <a:ext cx="3429000" cy="25717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10AE65-264C-49C6-B390-8350CCF10CAD}"/>
              </a:ext>
            </a:extLst>
          </p:cNvPr>
          <p:cNvSpPr txBox="1"/>
          <p:nvPr/>
        </p:nvSpPr>
        <p:spPr>
          <a:xfrm>
            <a:off x="7315200" y="1031289"/>
            <a:ext cx="264687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u="sng"/>
              <a:t>stimulus:</a:t>
            </a:r>
          </a:p>
          <a:p>
            <a:r>
              <a:rPr lang="en-US"/>
              <a:t>100 Hz+120 Hz+150 Hz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19DDEA-6C84-4BAF-8F1A-826A3F8ED5C2}"/>
              </a:ext>
            </a:extLst>
          </p:cNvPr>
          <p:cNvSpPr txBox="1"/>
          <p:nvPr/>
        </p:nvSpPr>
        <p:spPr>
          <a:xfrm>
            <a:off x="10325490" y="1024528"/>
            <a:ext cx="178125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u="sng"/>
              <a:t>stimulus:</a:t>
            </a:r>
          </a:p>
          <a:p>
            <a:r>
              <a:rPr lang="en-US"/>
              <a:t>100 Hz+120 Hz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D003C8-67C3-4B76-AEFF-9D283BBCA0D8}"/>
              </a:ext>
            </a:extLst>
          </p:cNvPr>
          <p:cNvSpPr txBox="1"/>
          <p:nvPr/>
        </p:nvSpPr>
        <p:spPr>
          <a:xfrm>
            <a:off x="9253961" y="1843888"/>
            <a:ext cx="168507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/>
              <a:t>nonstationarity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6134F5-C4B8-4A07-8E3F-B85E2FE8553F}"/>
              </a:ext>
            </a:extLst>
          </p:cNvPr>
          <p:cNvCxnSpPr/>
          <p:nvPr/>
        </p:nvCxnSpPr>
        <p:spPr>
          <a:xfrm>
            <a:off x="8077200" y="1670859"/>
            <a:ext cx="1066800" cy="129105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217EB4C-CF86-4A2F-B4EF-67086EDFCCF4}"/>
              </a:ext>
            </a:extLst>
          </p:cNvPr>
          <p:cNvCxnSpPr>
            <a:cxnSpLocks/>
          </p:cNvCxnSpPr>
          <p:nvPr/>
        </p:nvCxnSpPr>
        <p:spPr>
          <a:xfrm flipH="1">
            <a:off x="10939038" y="1677620"/>
            <a:ext cx="719562" cy="121798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651E7EF-764E-425E-9316-AF419E8CEDAD}"/>
              </a:ext>
            </a:extLst>
          </p:cNvPr>
          <p:cNvCxnSpPr>
            <a:cxnSpLocks/>
          </p:cNvCxnSpPr>
          <p:nvPr/>
        </p:nvCxnSpPr>
        <p:spPr>
          <a:xfrm>
            <a:off x="9962078" y="2213220"/>
            <a:ext cx="158882" cy="36267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1639229-E476-4509-BBE4-E6FDDEE612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9000" y="4551240"/>
            <a:ext cx="2954242" cy="23067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053ACF-2F14-CD66-263A-A43763E0DC34}"/>
              </a:ext>
            </a:extLst>
          </p:cNvPr>
          <p:cNvSpPr/>
          <p:nvPr/>
        </p:nvSpPr>
        <p:spPr>
          <a:xfrm>
            <a:off x="6206025" y="2514600"/>
            <a:ext cx="1185375" cy="837909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EC1997-10C1-FAC4-D762-B6FC5EBA9038}"/>
              </a:ext>
            </a:extLst>
          </p:cNvPr>
          <p:cNvSpPr/>
          <p:nvPr/>
        </p:nvSpPr>
        <p:spPr>
          <a:xfrm>
            <a:off x="7259122" y="2752898"/>
            <a:ext cx="864320" cy="179834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34D2245-C384-8ED8-59BA-65C19BECC28C}"/>
              </a:ext>
            </a:extLst>
          </p:cNvPr>
          <p:cNvCxnSpPr>
            <a:cxnSpLocks/>
          </p:cNvCxnSpPr>
          <p:nvPr/>
        </p:nvCxnSpPr>
        <p:spPr>
          <a:xfrm>
            <a:off x="8023351" y="1677620"/>
            <a:ext cx="2128094" cy="362231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D60DFAB9-5B56-5A67-E42C-AB41205C564F}"/>
              </a:ext>
            </a:extLst>
          </p:cNvPr>
          <p:cNvSpPr/>
          <p:nvPr/>
        </p:nvSpPr>
        <p:spPr>
          <a:xfrm>
            <a:off x="10483480" y="4886685"/>
            <a:ext cx="54333" cy="75211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F5B8894-19F3-A7FA-AD89-4ADBAD3F76A3}"/>
              </a:ext>
            </a:extLst>
          </p:cNvPr>
          <p:cNvSpPr/>
          <p:nvPr/>
        </p:nvSpPr>
        <p:spPr>
          <a:xfrm>
            <a:off x="10598689" y="4672484"/>
            <a:ext cx="54333" cy="96631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DDA40E-B7F7-E5D0-6543-0E39C02FEE05}"/>
              </a:ext>
            </a:extLst>
          </p:cNvPr>
          <p:cNvSpPr/>
          <p:nvPr/>
        </p:nvSpPr>
        <p:spPr>
          <a:xfrm>
            <a:off x="10764734" y="5105400"/>
            <a:ext cx="54333" cy="5464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8332AAD-BD8F-1FB1-F56A-68C96A1D18CE}"/>
              </a:ext>
            </a:extLst>
          </p:cNvPr>
          <p:cNvSpPr/>
          <p:nvPr/>
        </p:nvSpPr>
        <p:spPr>
          <a:xfrm flipH="1">
            <a:off x="9426932" y="5985735"/>
            <a:ext cx="479067" cy="4637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???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B17BEF7-DBC6-3B91-20D3-864DC267CE28}"/>
              </a:ext>
            </a:extLst>
          </p:cNvPr>
          <p:cNvSpPr/>
          <p:nvPr/>
        </p:nvSpPr>
        <p:spPr>
          <a:xfrm>
            <a:off x="6036508" y="2213219"/>
            <a:ext cx="1971502" cy="986993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4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 autoUpdateAnimBg="0"/>
      <p:bldP spid="16" grpId="0" animBg="1"/>
      <p:bldP spid="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43F00A-5BAE-4B73-9C30-249A75D550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8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9061A6-821C-4DA5-B6BB-389BCAF15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System Design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23E1CBD-8062-43FC-9255-10E376736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40590" y="1045194"/>
            <a:ext cx="1600200" cy="180975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89ED666-4384-4641-ACD6-4C6349877E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28758" y="1169726"/>
            <a:ext cx="2257522" cy="180975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FAD471DE-ECA4-4F07-90BC-FF2BC840D3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22147" y="1676222"/>
            <a:ext cx="1485900" cy="67627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173600D-BD53-487A-B296-7CFDD0FF4E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39000" y="1116718"/>
            <a:ext cx="2362200" cy="1896657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FE70453F-CFAC-4FB8-815B-5BBE8A3500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33558" y="3872170"/>
            <a:ext cx="2667000" cy="11430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6D6847AA-8E27-430F-9903-984A913701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89332" y="3872170"/>
            <a:ext cx="2667000" cy="1143000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8FF38D9B-1B92-4F92-AD41-447F310DA4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445654" y="5144233"/>
            <a:ext cx="2667000" cy="1209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891D896C-BFFC-4CC4-96F2-18B525CF94A9}"/>
              </a:ext>
            </a:extLst>
          </p:cNvPr>
          <p:cNvSpPr txBox="1"/>
          <p:nvPr/>
        </p:nvSpPr>
        <p:spPr>
          <a:xfrm>
            <a:off x="3662158" y="3370759"/>
            <a:ext cx="45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z</a:t>
            </a:r>
            <a:r>
              <a:rPr lang="en-US" baseline="30000"/>
              <a:t>-1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68E087B-3D7F-442C-8011-9C17CA214F90}"/>
              </a:ext>
            </a:extLst>
          </p:cNvPr>
          <p:cNvSpPr txBox="1"/>
          <p:nvPr/>
        </p:nvSpPr>
        <p:spPr>
          <a:xfrm>
            <a:off x="4303232" y="3370759"/>
            <a:ext cx="45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z</a:t>
            </a:r>
            <a:r>
              <a:rPr lang="en-US" baseline="30000"/>
              <a:t>-1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33234EE-D285-4290-8A3F-0AF8F4859508}"/>
              </a:ext>
            </a:extLst>
          </p:cNvPr>
          <p:cNvSpPr txBox="1"/>
          <p:nvPr/>
        </p:nvSpPr>
        <p:spPr>
          <a:xfrm>
            <a:off x="5490958" y="3370759"/>
            <a:ext cx="45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z</a:t>
            </a:r>
            <a:r>
              <a:rPr lang="en-US" baseline="30000"/>
              <a:t>-1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7969B4D-B358-43F0-8E95-BF5C12ABDEF2}"/>
              </a:ext>
            </a:extLst>
          </p:cNvPr>
          <p:cNvSpPr txBox="1"/>
          <p:nvPr/>
        </p:nvSpPr>
        <p:spPr>
          <a:xfrm>
            <a:off x="7624558" y="3370759"/>
            <a:ext cx="45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z</a:t>
            </a:r>
            <a:r>
              <a:rPr lang="en-US" baseline="30000"/>
              <a:t>-1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BC8FD-158D-4D26-A57D-DDEA2F5EA22B}"/>
              </a:ext>
            </a:extLst>
          </p:cNvPr>
          <p:cNvSpPr txBox="1"/>
          <p:nvPr/>
        </p:nvSpPr>
        <p:spPr>
          <a:xfrm>
            <a:off x="8265632" y="3370759"/>
            <a:ext cx="45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z</a:t>
            </a:r>
            <a:r>
              <a:rPr lang="en-US" baseline="30000"/>
              <a:t>-1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9A7CAD-1CB7-4322-A6F3-4F8F9C529C64}"/>
              </a:ext>
            </a:extLst>
          </p:cNvPr>
          <p:cNvSpPr txBox="1"/>
          <p:nvPr/>
        </p:nvSpPr>
        <p:spPr>
          <a:xfrm>
            <a:off x="9453358" y="3370759"/>
            <a:ext cx="4572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/>
              <a:t>z</a:t>
            </a:r>
            <a:r>
              <a:rPr lang="en-US" baseline="30000"/>
              <a:t>-1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78521C9F-CF6D-4CB3-A74B-E54F843802D4}"/>
              </a:ext>
            </a:extLst>
          </p:cNvPr>
          <p:cNvCxnSpPr/>
          <p:nvPr/>
        </p:nvCxnSpPr>
        <p:spPr>
          <a:xfrm>
            <a:off x="2795016" y="2010509"/>
            <a:ext cx="381000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8E92EC9-2BF5-4937-992A-1AADF7960B59}"/>
              </a:ext>
            </a:extLst>
          </p:cNvPr>
          <p:cNvCxnSpPr/>
          <p:nvPr/>
        </p:nvCxnSpPr>
        <p:spPr>
          <a:xfrm>
            <a:off x="5241147" y="2010509"/>
            <a:ext cx="381000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3F759AE-367A-41B1-BB56-6FAF18B62930}"/>
              </a:ext>
            </a:extLst>
          </p:cNvPr>
          <p:cNvCxnSpPr/>
          <p:nvPr/>
        </p:nvCxnSpPr>
        <p:spPr>
          <a:xfrm>
            <a:off x="7108047" y="2010509"/>
            <a:ext cx="381000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8E4D4B7-B700-439D-8241-1F0FA74204BE}"/>
              </a:ext>
            </a:extLst>
          </p:cNvPr>
          <p:cNvCxnSpPr/>
          <p:nvPr/>
        </p:nvCxnSpPr>
        <p:spPr>
          <a:xfrm>
            <a:off x="9529558" y="2010509"/>
            <a:ext cx="381000" cy="0"/>
          </a:xfrm>
          <a:prstGeom prst="straightConnector1">
            <a:avLst/>
          </a:prstGeom>
          <a:ln w="44450">
            <a:solidFill>
              <a:srgbClr val="C0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5702F40-0115-401D-9ACA-2F082C83D772}"/>
              </a:ext>
            </a:extLst>
          </p:cNvPr>
          <p:cNvCxnSpPr>
            <a:cxnSpLocks/>
          </p:cNvCxnSpPr>
          <p:nvPr/>
        </p:nvCxnSpPr>
        <p:spPr>
          <a:xfrm>
            <a:off x="9910558" y="2010509"/>
            <a:ext cx="0" cy="1075277"/>
          </a:xfrm>
          <a:prstGeom prst="straightConnector1">
            <a:avLst/>
          </a:prstGeom>
          <a:ln w="44450">
            <a:solidFill>
              <a:srgbClr val="C0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E6E410B6-B8C4-466D-99D3-8EFA9F5EDA73}"/>
              </a:ext>
            </a:extLst>
          </p:cNvPr>
          <p:cNvCxnSpPr>
            <a:cxnSpLocks/>
          </p:cNvCxnSpPr>
          <p:nvPr/>
        </p:nvCxnSpPr>
        <p:spPr>
          <a:xfrm flipH="1" flipV="1">
            <a:off x="3123007" y="3063271"/>
            <a:ext cx="6787551" cy="22515"/>
          </a:xfrm>
          <a:prstGeom prst="straightConnector1">
            <a:avLst/>
          </a:prstGeom>
          <a:ln w="44450">
            <a:solidFill>
              <a:srgbClr val="C0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97A9186B-55A3-49AB-AF90-C31E6DD60767}"/>
              </a:ext>
            </a:extLst>
          </p:cNvPr>
          <p:cNvCxnSpPr>
            <a:cxnSpLocks/>
          </p:cNvCxnSpPr>
          <p:nvPr/>
        </p:nvCxnSpPr>
        <p:spPr>
          <a:xfrm>
            <a:off x="3123007" y="3060743"/>
            <a:ext cx="5751" cy="513556"/>
          </a:xfrm>
          <a:prstGeom prst="straightConnector1">
            <a:avLst/>
          </a:prstGeom>
          <a:ln w="44450">
            <a:solidFill>
              <a:srgbClr val="C00000"/>
            </a:solidFill>
            <a:tailEnd type="non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540EB50-3046-43F4-9159-D5529444F39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3123007" y="3555425"/>
            <a:ext cx="539151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DC853CE-407A-4A58-8BF6-2D5DF77F6BC6}"/>
              </a:ext>
            </a:extLst>
          </p:cNvPr>
          <p:cNvCxnSpPr>
            <a:cxnSpLocks/>
          </p:cNvCxnSpPr>
          <p:nvPr/>
        </p:nvCxnSpPr>
        <p:spPr>
          <a:xfrm>
            <a:off x="4119358" y="3555425"/>
            <a:ext cx="18387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2969A04-FFB8-4721-B147-D141A538BEB3}"/>
              </a:ext>
            </a:extLst>
          </p:cNvPr>
          <p:cNvCxnSpPr>
            <a:cxnSpLocks/>
          </p:cNvCxnSpPr>
          <p:nvPr/>
        </p:nvCxnSpPr>
        <p:spPr>
          <a:xfrm>
            <a:off x="4767058" y="3555425"/>
            <a:ext cx="18387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4AFA5C3-0DCF-4BD1-B870-C6B169998073}"/>
              </a:ext>
            </a:extLst>
          </p:cNvPr>
          <p:cNvCxnSpPr>
            <a:cxnSpLocks/>
          </p:cNvCxnSpPr>
          <p:nvPr/>
        </p:nvCxnSpPr>
        <p:spPr>
          <a:xfrm>
            <a:off x="5307084" y="3555425"/>
            <a:ext cx="18387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B3B3E3EF-03F4-4013-94A4-1FA1C3C96474}"/>
              </a:ext>
            </a:extLst>
          </p:cNvPr>
          <p:cNvCxnSpPr>
            <a:cxnSpLocks/>
          </p:cNvCxnSpPr>
          <p:nvPr/>
        </p:nvCxnSpPr>
        <p:spPr>
          <a:xfrm>
            <a:off x="5948158" y="3555425"/>
            <a:ext cx="18387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ED4AF60B-3E62-4E38-800B-74DD4A57A6F8}"/>
              </a:ext>
            </a:extLst>
          </p:cNvPr>
          <p:cNvCxnSpPr>
            <a:cxnSpLocks/>
          </p:cNvCxnSpPr>
          <p:nvPr/>
        </p:nvCxnSpPr>
        <p:spPr>
          <a:xfrm>
            <a:off x="7440684" y="3555425"/>
            <a:ext cx="18387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082AE8C2-1522-46B5-943A-FDBAFA9F25DD}"/>
              </a:ext>
            </a:extLst>
          </p:cNvPr>
          <p:cNvCxnSpPr>
            <a:cxnSpLocks/>
          </p:cNvCxnSpPr>
          <p:nvPr/>
        </p:nvCxnSpPr>
        <p:spPr>
          <a:xfrm>
            <a:off x="8081758" y="3555425"/>
            <a:ext cx="18387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9A6C87E9-7B7C-4C59-8149-2598DC783D8B}"/>
              </a:ext>
            </a:extLst>
          </p:cNvPr>
          <p:cNvCxnSpPr>
            <a:cxnSpLocks/>
          </p:cNvCxnSpPr>
          <p:nvPr/>
        </p:nvCxnSpPr>
        <p:spPr>
          <a:xfrm>
            <a:off x="8722832" y="3555425"/>
            <a:ext cx="18387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DD811FA8-F418-4042-96A1-01CFD5146716}"/>
              </a:ext>
            </a:extLst>
          </p:cNvPr>
          <p:cNvCxnSpPr>
            <a:cxnSpLocks/>
          </p:cNvCxnSpPr>
          <p:nvPr/>
        </p:nvCxnSpPr>
        <p:spPr>
          <a:xfrm>
            <a:off x="9269484" y="3559386"/>
            <a:ext cx="183874" cy="0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0DCBE3D-9E01-4733-A044-14591FADB158}"/>
              </a:ext>
            </a:extLst>
          </p:cNvPr>
          <p:cNvCxnSpPr>
            <a:cxnSpLocks/>
            <a:stCxn id="29" idx="2"/>
          </p:cNvCxnSpPr>
          <p:nvPr/>
        </p:nvCxnSpPr>
        <p:spPr>
          <a:xfrm flipH="1">
            <a:off x="3887882" y="3740091"/>
            <a:ext cx="2876" cy="175418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1EC67D4A-C094-4293-A079-A517F3024A59}"/>
              </a:ext>
            </a:extLst>
          </p:cNvPr>
          <p:cNvCxnSpPr>
            <a:cxnSpLocks/>
          </p:cNvCxnSpPr>
          <p:nvPr/>
        </p:nvCxnSpPr>
        <p:spPr>
          <a:xfrm flipH="1">
            <a:off x="4531832" y="3738892"/>
            <a:ext cx="2876" cy="175418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74C11C44-DC8B-43A1-A8C2-4B1E70B3FD90}"/>
              </a:ext>
            </a:extLst>
          </p:cNvPr>
          <p:cNvCxnSpPr>
            <a:cxnSpLocks/>
          </p:cNvCxnSpPr>
          <p:nvPr/>
        </p:nvCxnSpPr>
        <p:spPr>
          <a:xfrm flipH="1">
            <a:off x="5716682" y="3738892"/>
            <a:ext cx="2876" cy="175418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1EC8068-CD46-4388-9BC8-8FBAE67A5FB2}"/>
              </a:ext>
            </a:extLst>
          </p:cNvPr>
          <p:cNvCxnSpPr>
            <a:cxnSpLocks/>
          </p:cNvCxnSpPr>
          <p:nvPr/>
        </p:nvCxnSpPr>
        <p:spPr>
          <a:xfrm flipH="1">
            <a:off x="7843910" y="3734932"/>
            <a:ext cx="2876" cy="175418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A6057312-5F40-40EC-BB35-E60149C81799}"/>
              </a:ext>
            </a:extLst>
          </p:cNvPr>
          <p:cNvCxnSpPr>
            <a:cxnSpLocks/>
          </p:cNvCxnSpPr>
          <p:nvPr/>
        </p:nvCxnSpPr>
        <p:spPr>
          <a:xfrm flipH="1">
            <a:off x="8494232" y="3738892"/>
            <a:ext cx="2876" cy="175418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F7E6EC70-F1BF-47FB-BC30-2E7A3FF9F801}"/>
              </a:ext>
            </a:extLst>
          </p:cNvPr>
          <p:cNvCxnSpPr>
            <a:cxnSpLocks/>
          </p:cNvCxnSpPr>
          <p:nvPr/>
        </p:nvCxnSpPr>
        <p:spPr>
          <a:xfrm flipH="1">
            <a:off x="9664220" y="3735717"/>
            <a:ext cx="2876" cy="175418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25C194D9-1B61-4C88-93A2-7680B312057B}"/>
              </a:ext>
            </a:extLst>
          </p:cNvPr>
          <p:cNvCxnSpPr>
            <a:cxnSpLocks/>
          </p:cNvCxnSpPr>
          <p:nvPr/>
        </p:nvCxnSpPr>
        <p:spPr>
          <a:xfrm flipH="1">
            <a:off x="8746546" y="5004457"/>
            <a:ext cx="2876" cy="175418"/>
          </a:xfrm>
          <a:prstGeom prst="straightConnector1">
            <a:avLst/>
          </a:prstGeom>
          <a:ln w="44450">
            <a:solidFill>
              <a:srgbClr val="C00000"/>
            </a:solidFill>
            <a:tailEnd type="triangle" w="sm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57A73659-D741-4B68-9B28-D5C68D8B7EF9}"/>
              </a:ext>
            </a:extLst>
          </p:cNvPr>
          <p:cNvSpPr txBox="1"/>
          <p:nvPr/>
        </p:nvSpPr>
        <p:spPr>
          <a:xfrm>
            <a:off x="4398093" y="2895155"/>
            <a:ext cx="808377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t</a:t>
            </a:r>
            <a:r>
              <a:rPr lang="en-US" sz="1200"/>
              <a:t> : </a:t>
            </a:r>
            <a:r>
              <a:rPr lang="en-US" sz="1200" i="1"/>
              <a:t>t</a:t>
            </a:r>
            <a:r>
              <a:rPr lang="en-US" sz="1200"/>
              <a:t>-</a:t>
            </a:r>
            <a:r>
              <a:rPr lang="en-US" sz="1200" i="1"/>
              <a:t>h</a:t>
            </a:r>
            <a:r>
              <a:rPr lang="en-US" sz="1200"/>
              <a:t>-1</a:t>
            </a:r>
          </a:p>
        </p:txBody>
      </p:sp>
      <p:sp>
        <p:nvSpPr>
          <p:cNvPr id="84" name="Right Brace 83">
            <a:extLst>
              <a:ext uri="{FF2B5EF4-FFF2-40B4-BE49-F238E27FC236}">
                <a16:creationId xmlns:a16="http://schemas.microsoft.com/office/drawing/2014/main" id="{9F28CC2D-8115-4EB9-BC77-D01276648CC9}"/>
              </a:ext>
            </a:extLst>
          </p:cNvPr>
          <p:cNvSpPr/>
          <p:nvPr/>
        </p:nvSpPr>
        <p:spPr>
          <a:xfrm rot="16200000">
            <a:off x="4712800" y="2093344"/>
            <a:ext cx="178964" cy="2280248"/>
          </a:xfrm>
          <a:prstGeom prst="rightBrace">
            <a:avLst>
              <a:gd name="adj1" fmla="val 4039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18CE66A-CFCD-477D-8CB7-A8920EDCBCC9}"/>
              </a:ext>
            </a:extLst>
          </p:cNvPr>
          <p:cNvSpPr txBox="1"/>
          <p:nvPr/>
        </p:nvSpPr>
        <p:spPr>
          <a:xfrm>
            <a:off x="8273698" y="2895155"/>
            <a:ext cx="101091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00" i="1"/>
              <a:t>t-f</a:t>
            </a:r>
            <a:r>
              <a:rPr lang="en-US" sz="1200"/>
              <a:t> : </a:t>
            </a:r>
            <a:r>
              <a:rPr lang="en-US" sz="1200" i="1"/>
              <a:t>t</a:t>
            </a:r>
            <a:r>
              <a:rPr lang="en-US" sz="1200"/>
              <a:t>-</a:t>
            </a:r>
            <a:r>
              <a:rPr lang="en-US" sz="1200" i="1"/>
              <a:t>f</a:t>
            </a:r>
            <a:r>
              <a:rPr lang="en-US" sz="1200"/>
              <a:t>-</a:t>
            </a:r>
            <a:r>
              <a:rPr lang="en-US" sz="1200" i="1"/>
              <a:t>h</a:t>
            </a:r>
            <a:r>
              <a:rPr lang="en-US" sz="1200"/>
              <a:t>-1</a:t>
            </a:r>
          </a:p>
        </p:txBody>
      </p:sp>
      <p:sp>
        <p:nvSpPr>
          <p:cNvPr id="89" name="Right Brace 88">
            <a:extLst>
              <a:ext uri="{FF2B5EF4-FFF2-40B4-BE49-F238E27FC236}">
                <a16:creationId xmlns:a16="http://schemas.microsoft.com/office/drawing/2014/main" id="{0709F721-7140-4550-A7E3-830F4117FF95}"/>
              </a:ext>
            </a:extLst>
          </p:cNvPr>
          <p:cNvSpPr/>
          <p:nvPr/>
        </p:nvSpPr>
        <p:spPr>
          <a:xfrm rot="16200000">
            <a:off x="8680953" y="2093344"/>
            <a:ext cx="178964" cy="2280248"/>
          </a:xfrm>
          <a:prstGeom prst="rightBrace">
            <a:avLst>
              <a:gd name="adj1" fmla="val 40397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74C1D095-81B3-4532-A8DA-BD8743F8DFAF}"/>
              </a:ext>
            </a:extLst>
          </p:cNvPr>
          <p:cNvSpPr txBox="1"/>
          <p:nvPr/>
        </p:nvSpPr>
        <p:spPr>
          <a:xfrm>
            <a:off x="2341838" y="4312415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forecast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983EB1AC-B86B-487E-B871-189A50741D44}"/>
              </a:ext>
            </a:extLst>
          </p:cNvPr>
          <p:cNvSpPr txBox="1"/>
          <p:nvPr/>
        </p:nvSpPr>
        <p:spPr>
          <a:xfrm>
            <a:off x="10040757" y="4312415"/>
            <a:ext cx="768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+mj-lt"/>
              </a:rPr>
              <a:t>learn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66177CEF-2690-4430-8C93-451843B8AC35}"/>
              </a:ext>
            </a:extLst>
          </p:cNvPr>
          <p:cNvSpPr txBox="1"/>
          <p:nvPr/>
        </p:nvSpPr>
        <p:spPr>
          <a:xfrm>
            <a:off x="4913141" y="32730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871F7F8C-F3B1-43C5-93ED-19A61DCA6A93}"/>
              </a:ext>
            </a:extLst>
          </p:cNvPr>
          <p:cNvSpPr txBox="1"/>
          <p:nvPr/>
        </p:nvSpPr>
        <p:spPr>
          <a:xfrm>
            <a:off x="6545798" y="32730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F408661F-42A9-4289-B77B-79E8EDFCD2AF}"/>
              </a:ext>
            </a:extLst>
          </p:cNvPr>
          <p:cNvSpPr txBox="1"/>
          <p:nvPr/>
        </p:nvSpPr>
        <p:spPr>
          <a:xfrm>
            <a:off x="8894452" y="327304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C3C285-F959-4E41-9963-00A7B3C9E027}"/>
              </a:ext>
            </a:extLst>
          </p:cNvPr>
          <p:cNvSpPr txBox="1"/>
          <p:nvPr/>
        </p:nvSpPr>
        <p:spPr>
          <a:xfrm>
            <a:off x="5764284" y="2318188"/>
            <a:ext cx="12506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solidFill>
                  <a:srgbClr val="FF0000"/>
                </a:solidFill>
              </a:rPr>
              <a:t>rate </a:t>
            </a:r>
            <a:r>
              <a:rPr lang="en-US" sz="1200" i="1">
                <a:solidFill>
                  <a:srgbClr val="FF0000"/>
                </a:solidFill>
              </a:rPr>
              <a:t>r</a:t>
            </a:r>
            <a:r>
              <a:rPr lang="en-US" sz="1200">
                <a:solidFill>
                  <a:srgbClr val="FF0000"/>
                </a:solidFill>
              </a:rPr>
              <a:t> to rate </a:t>
            </a:r>
            <a:r>
              <a:rPr lang="en-US" sz="1200" i="1">
                <a:solidFill>
                  <a:srgbClr val="FF0000"/>
                </a:solidFill>
              </a:rPr>
              <a:t>r</a:t>
            </a:r>
            <a:r>
              <a:rPr lang="en-US" sz="1200" i="1" baseline="-25000">
                <a:solidFill>
                  <a:srgbClr val="FF0000"/>
                </a:solidFill>
              </a:rPr>
              <a:t>s</a:t>
            </a:r>
          </a:p>
          <a:p>
            <a:pPr algn="ctr"/>
            <a:r>
              <a:rPr lang="en-US" sz="1200" i="1">
                <a:solidFill>
                  <a:srgbClr val="FF0000"/>
                </a:solidFill>
              </a:rPr>
              <a:t>word size 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FCCC52-C417-4BF6-9D30-4EF90AD9B2FE}"/>
              </a:ext>
            </a:extLst>
          </p:cNvPr>
          <p:cNvSpPr txBox="1"/>
          <p:nvPr/>
        </p:nvSpPr>
        <p:spPr>
          <a:xfrm>
            <a:off x="3482857" y="1172366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51.2 KHz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40E86E2-9410-4744-BB11-0A203070F699}"/>
              </a:ext>
            </a:extLst>
          </p:cNvPr>
          <p:cNvSpPr txBox="1"/>
          <p:nvPr/>
        </p:nvSpPr>
        <p:spPr>
          <a:xfrm>
            <a:off x="7666377" y="1132108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r</a:t>
            </a:r>
            <a:r>
              <a:rPr lang="en-US" i="1" baseline="-25000"/>
              <a:t>s</a:t>
            </a:r>
            <a:r>
              <a:rPr lang="en-US"/>
              <a:t> Hz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A7FE6AF-179A-5503-465E-B0DB5B25B262}"/>
              </a:ext>
            </a:extLst>
          </p:cNvPr>
          <p:cNvSpPr/>
          <p:nvPr/>
        </p:nvSpPr>
        <p:spPr>
          <a:xfrm>
            <a:off x="5864547" y="2335949"/>
            <a:ext cx="1065095" cy="2407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CE89153-8B4A-6DAF-7B11-05B94B1E4054}"/>
              </a:ext>
            </a:extLst>
          </p:cNvPr>
          <p:cNvSpPr/>
          <p:nvPr/>
        </p:nvSpPr>
        <p:spPr>
          <a:xfrm>
            <a:off x="5853912" y="2527249"/>
            <a:ext cx="1065095" cy="240728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85393-8AD1-065C-EE5A-F53581F6045B}"/>
              </a:ext>
            </a:extLst>
          </p:cNvPr>
          <p:cNvSpPr txBox="1"/>
          <p:nvPr/>
        </p:nvSpPr>
        <p:spPr>
          <a:xfrm>
            <a:off x="3526053" y="5398673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  <a:latin typeface="+mj-lt"/>
              </a:rPr>
              <a:t>execution time &lt; 1/r</a:t>
            </a:r>
            <a:r>
              <a:rPr lang="en-US" i="1" baseline="-25000">
                <a:solidFill>
                  <a:srgbClr val="FF0000"/>
                </a:solidFill>
                <a:latin typeface="+mj-lt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9354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85" grpId="0" animBg="1"/>
      <p:bldP spid="84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52" grpId="0"/>
      <p:bldP spid="53" grpId="0" animBg="1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B5220E-8AA2-43C3-A781-E03CBDBD880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10972800" cy="1295400"/>
              </a:xfrm>
            </p:spPr>
            <p:txBody>
              <a:bodyPr/>
              <a:lstStyle/>
              <a:p>
                <a:r>
                  <a:rPr lang="en-US" sz="1800" b="1">
                    <a:solidFill>
                      <a:srgbClr val="FF0000"/>
                    </a:solidFill>
                  </a:rPr>
                  <a:t>Forecast accuracy: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𝑒𝑟𝑟𝑜𝑟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𝑜𝑢𝑡𝑝𝑢𝑡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𝑖𝑛𝑝𝑢𝑡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1600" b="0" i="1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𝑆𝑁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𝑑𝑏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𝑟𝑚𝑠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𝑜𝑟𝑖𝑔𝑖𝑛𝑎𝑙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𝑠𝑖𝑔𝑛𝑎𝑙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𝑟𝑚𝑠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𝑒𝑟𝑟𝑜𝑟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×20</m:t>
                    </m:r>
                  </m:oMath>
                </a14:m>
                <a:endParaRPr lang="en-US" sz="160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08B5220E-8AA2-43C3-A781-E03CBDBD880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10972800" cy="1295400"/>
              </a:xfrm>
              <a:blipFill>
                <a:blip r:embed="rId2"/>
                <a:stretch>
                  <a:fillRect l="-444" t="-23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74BC37-BC30-41DC-B8E2-22B1351A3F1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ctr">
              <a:defRPr/>
            </a:pPr>
            <a:r>
              <a:rPr lang="en-US"/>
              <a:t>High Rate Machine Learning for Forecasting Time-Series Signals			FCCM 2022 | May 17, 2022	</a:t>
            </a:r>
            <a:fld id="{632FDF9E-9F76-4BAF-98E0-4F8172C5AD9D}" type="slidenum">
              <a:rPr lang="en-US" i="0" smtClean="0">
                <a:solidFill>
                  <a:schemeClr val="tx1"/>
                </a:solidFill>
              </a:rPr>
              <a:pPr algn="ctr">
                <a:defRPr/>
              </a:pPr>
              <a:t>9</a:t>
            </a:fld>
            <a:endParaRPr lang="en-US" i="0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3E3915-AB72-42D1-BE15-28DC98BC7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Performance Metrics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6EC7EA-95D2-4BE0-A408-FD27A0DFB9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7969"/>
          <a:stretch/>
        </p:blipFill>
        <p:spPr>
          <a:xfrm>
            <a:off x="7331609" y="1481193"/>
            <a:ext cx="4090988" cy="1779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2B770E-30EB-49D6-B265-D74D102533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2400" y="3362217"/>
            <a:ext cx="3209406" cy="26975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BEC073-A006-5223-AE2D-F2310CCE043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09600" y="2819400"/>
                <a:ext cx="10972800" cy="1295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12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US" sz="1800" b="1" kern="0">
                    <a:solidFill>
                      <a:srgbClr val="FF0000"/>
                    </a:solidFill>
                  </a:rPr>
                  <a:t>Re-training time:</a:t>
                </a:r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kern="0"/>
                  <a:t>Fit absolute error to </a:t>
                </a:r>
                <a14:m>
                  <m:oMath xmlns:m="http://schemas.openxmlformats.org/officeDocument/2006/math">
                    <m:r>
                      <a:rPr lang="en-US" sz="1600" i="1" kern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i="1" kern="0" smtClean="0">
                        <a:latin typeface="Cambria Math" panose="02040503050406030204" pitchFamily="18" charset="0"/>
                      </a:rPr>
                      <m:t>𝑏</m:t>
                    </m:r>
                    <m:sSup>
                      <m:sSupPr>
                        <m:ctrlPr>
                          <a:rPr lang="en-US" sz="16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 kern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60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i="1" kern="0" smtClean="0">
                            <a:latin typeface="Cambria Math" panose="02040503050406030204" pitchFamily="18" charset="0"/>
                          </a:rPr>
                          <m:t>𝑐𝑡</m:t>
                        </m:r>
                      </m:sup>
                    </m:sSup>
                  </m:oMath>
                </a14:m>
                <a:endParaRPr lang="en-US" sz="1600" kern="0"/>
              </a:p>
              <a:p>
                <a:pPr marL="800100" lvl="1" indent="-342900">
                  <a:buFont typeface="+mj-lt"/>
                  <a:buAutoNum type="arabicPeriod"/>
                </a:pPr>
                <a:r>
                  <a:rPr lang="en-US" sz="1600" kern="0"/>
                  <a:t>Find "center of gravity" of curve: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1600" i="1" kern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kern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f>
                              <m:fPr>
                                <m:ctrlPr>
                                  <a:rPr lang="en-US" sz="1600" i="1" kern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i="1" kern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</m:num>
                      <m:den>
                        <m:r>
                          <a:rPr lang="en-US" sz="1600" i="1" kern="0" smtClean="0">
                            <a:latin typeface="Cambria Math" panose="02040503050406030204" pitchFamily="18" charset="0"/>
                          </a:rPr>
                          <m:t>𝑐</m:t>
                        </m:r>
                      </m:den>
                    </m:f>
                  </m:oMath>
                </a14:m>
                <a:endParaRPr lang="en-US" sz="1600" kern="0"/>
              </a:p>
            </p:txBody>
          </p:sp>
        </mc:Choice>
        <mc:Fallback xmlns="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24BEC073-A006-5223-AE2D-F2310CCE0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9600" y="2819400"/>
                <a:ext cx="10972800" cy="1295400"/>
              </a:xfrm>
              <a:prstGeom prst="rect">
                <a:avLst/>
              </a:prstGeom>
              <a:blipFill>
                <a:blip r:embed="rId5"/>
                <a:stretch>
                  <a:fillRect l="-444" t="-283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808775D4-62A7-F055-8579-33DD774334E0}"/>
              </a:ext>
            </a:extLst>
          </p:cNvPr>
          <p:cNvSpPr txBox="1">
            <a:spLocks/>
          </p:cNvSpPr>
          <p:nvPr/>
        </p:nvSpPr>
        <p:spPr bwMode="auto">
          <a:xfrm>
            <a:off x="609600" y="4267200"/>
            <a:ext cx="10972800" cy="1752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tx1"/>
                </a:solidFill>
                <a:latin typeface="+mn-lt"/>
              </a:defRPr>
            </a:lvl9pPr>
          </a:lstStyle>
          <a:p>
            <a:pPr marL="400050"/>
            <a:r>
              <a:rPr lang="en-US" sz="1800" b="1" kern="0">
                <a:solidFill>
                  <a:srgbClr val="FF0000"/>
                </a:solidFill>
              </a:rPr>
              <a:t>Parameters: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600" kern="0"/>
              <a:t>History length (</a:t>
            </a:r>
            <a:r>
              <a:rPr lang="en-US" sz="1600" i="1" kern="0"/>
              <a:t>h</a:t>
            </a:r>
            <a:r>
              <a:rPr lang="en-US" sz="1600" kern="0"/>
              <a:t>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600" kern="0"/>
              <a:t>Hidden layer size (</a:t>
            </a:r>
            <a:r>
              <a:rPr lang="en-US" sz="1600" i="1" kern="0"/>
              <a:t>s</a:t>
            </a:r>
            <a:r>
              <a:rPr lang="en-US" sz="1600" kern="0"/>
              <a:t>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600" kern="0"/>
              <a:t>Subsample rate (</a:t>
            </a:r>
            <a:r>
              <a:rPr lang="en-US" sz="1600" i="1" kern="0"/>
              <a:t>r</a:t>
            </a:r>
            <a:r>
              <a:rPr lang="en-US" sz="1600" i="1" kern="0" baseline="-25000"/>
              <a:t>s</a:t>
            </a:r>
            <a:r>
              <a:rPr lang="en-US" sz="1600" kern="0"/>
              <a:t>)</a:t>
            </a:r>
          </a:p>
          <a:p>
            <a:pPr marL="857250" lvl="1" indent="-342900">
              <a:buFont typeface="+mj-lt"/>
              <a:buAutoNum type="arabicPeriod"/>
            </a:pPr>
            <a:r>
              <a:rPr lang="en-US" sz="1600" kern="0"/>
              <a:t>Data width (</a:t>
            </a:r>
            <a:r>
              <a:rPr lang="en-US" sz="1600" i="1" kern="0"/>
              <a:t>n</a:t>
            </a:r>
            <a:r>
              <a:rPr lang="en-US" sz="1600" ker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45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theme/theme1.xml><?xml version="1.0" encoding="utf-8"?>
<a:theme xmlns:a="http://schemas.openxmlformats.org/drawingml/2006/main" name="usc">
  <a:themeElements>
    <a:clrScheme name="usc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usc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us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s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s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</Template>
  <TotalTime>61658</TotalTime>
  <Words>1023</Words>
  <Application>Microsoft Office PowerPoint</Application>
  <PresentationFormat>Widescreen</PresentationFormat>
  <Paragraphs>195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Cambria Math</vt:lpstr>
      <vt:lpstr>Verdana</vt:lpstr>
      <vt:lpstr>usc</vt:lpstr>
      <vt:lpstr>High Rate Machine Learning for Forecasting Time-Series Signals</vt:lpstr>
      <vt:lpstr>Objectives</vt:lpstr>
      <vt:lpstr>Time Series Forecasting</vt:lpstr>
      <vt:lpstr>Applications:  Control of Active Structures</vt:lpstr>
      <vt:lpstr>Approach</vt:lpstr>
      <vt:lpstr>Approach:  MLP-Based Model</vt:lpstr>
      <vt:lpstr>Test Data</vt:lpstr>
      <vt:lpstr>System Design</vt:lpstr>
      <vt:lpstr>Performance Metrics</vt:lpstr>
      <vt:lpstr>Impact of h, s, rs, and n on Accuracy</vt:lpstr>
      <vt:lpstr>Impact of h, s, rs, and n on Retraining Time</vt:lpstr>
      <vt:lpstr>Deployment Results</vt:lpstr>
      <vt:lpstr>HLS Architecture</vt:lpstr>
      <vt:lpstr>HLS Implementation</vt:lpstr>
      <vt:lpstr>Array Processor Memory</vt:lpstr>
      <vt:lpstr>Array Processor Architecture</vt:lpstr>
      <vt:lpstr>Performance Results</vt:lpstr>
      <vt:lpstr>Conclusions</vt:lpstr>
      <vt:lpstr>Thank you!</vt:lpstr>
    </vt:vector>
  </TitlesOfParts>
  <Company>Department of Computer Science and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CSCE 612:  VLSI System Design</dc:title>
  <dc:creator>Jason D. Bakos</dc:creator>
  <cp:lastModifiedBy>Bakos, Jason</cp:lastModifiedBy>
  <cp:revision>831</cp:revision>
  <dcterms:created xsi:type="dcterms:W3CDTF">2005-09-22T21:21:18Z</dcterms:created>
  <dcterms:modified xsi:type="dcterms:W3CDTF">2022-05-17T16:35:27Z</dcterms:modified>
</cp:coreProperties>
</file>