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01" r:id="rId3"/>
    <p:sldId id="302" r:id="rId4"/>
    <p:sldId id="284" r:id="rId5"/>
    <p:sldId id="305" r:id="rId6"/>
    <p:sldId id="303" r:id="rId7"/>
    <p:sldId id="277" r:id="rId8"/>
    <p:sldId id="311" r:id="rId9"/>
    <p:sldId id="278" r:id="rId10"/>
    <p:sldId id="279" r:id="rId11"/>
    <p:sldId id="307" r:id="rId12"/>
    <p:sldId id="309" r:id="rId13"/>
    <p:sldId id="285" r:id="rId14"/>
    <p:sldId id="287" r:id="rId15"/>
    <p:sldId id="317" r:id="rId16"/>
    <p:sldId id="324" r:id="rId17"/>
    <p:sldId id="322" r:id="rId18"/>
    <p:sldId id="320" r:id="rId19"/>
    <p:sldId id="321" r:id="rId20"/>
    <p:sldId id="323" r:id="rId21"/>
    <p:sldId id="327" r:id="rId22"/>
    <p:sldId id="325" r:id="rId23"/>
    <p:sldId id="306" r:id="rId24"/>
    <p:sldId id="310" r:id="rId25"/>
    <p:sldId id="308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990033"/>
    <a:srgbClr val="FF9900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914" autoAdjust="0"/>
    <p:restoredTop sz="94660"/>
  </p:normalViewPr>
  <p:slideViewPr>
    <p:cSldViewPr>
      <p:cViewPr varScale="1">
        <p:scale>
          <a:sx n="120" d="100"/>
          <a:sy n="120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738AC54-F19C-4ED6-8B59-8B540F3FE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6947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1A48EC2-9B1D-4DFE-919B-131849E8E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9628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3124200"/>
            <a:ext cx="5715000" cy="304800"/>
          </a:xfrm>
          <a:prstGeom prst="rect">
            <a:avLst/>
          </a:prstGeom>
          <a:solidFill>
            <a:srgbClr val="990033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00200" y="4800600"/>
            <a:ext cx="7391400" cy="304800"/>
          </a:xfrm>
          <a:prstGeom prst="rect">
            <a:avLst/>
          </a:prstGeom>
          <a:solidFill>
            <a:srgbClr val="990033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10" descr="us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172200"/>
            <a:ext cx="28956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457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Reconfigurable Computing </a:t>
            </a:r>
            <a:fld id="{6573D16C-F376-41F3-987B-D4AAAE1DBF50}" type="slidenum">
              <a:rPr lang="en-US" i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US" i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Reconfigurable Computing </a:t>
            </a:r>
            <a:fld id="{52AD7CA3-710D-4AAB-9419-48DDE5E5EEF5}" type="slidenum">
              <a:rPr lang="en-US" i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US" i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 userDrawn="1">
            <p:ph type="sldNum" sz="quarter" idx="10"/>
          </p:nvPr>
        </p:nvSpPr>
        <p:spPr>
          <a:xfrm>
            <a:off x="2819400" y="6324600"/>
            <a:ext cx="6172200" cy="304800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Heterogeneous Computing at USC </a:t>
            </a:r>
            <a:r>
              <a:rPr lang="en-US" sz="1200" dirty="0" smtClean="0"/>
              <a:t>| USC HPC Workshop | </a:t>
            </a:r>
            <a:r>
              <a:rPr lang="en-US" sz="1200" dirty="0" smtClean="0">
                <a:solidFill>
                  <a:schemeClr val="tx1"/>
                </a:solidFill>
              </a:rPr>
              <a:t>4/14/11</a:t>
            </a:r>
            <a:r>
              <a:rPr lang="en-US" sz="1200" dirty="0" smtClean="0"/>
              <a:t>	 </a:t>
            </a:r>
            <a:fld id="{1FF4D708-FA81-4514-A2AC-FE6F72DBD05B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Reconfigurable Computing </a:t>
            </a:r>
            <a:fld id="{73999121-ED11-4B7B-AFCD-533B8086DF89}" type="slidenum">
              <a:rPr lang="en-US" i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US" i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Reconfigurable Computing </a:t>
            </a:r>
            <a:fld id="{877A641A-8583-4775-9BD3-9D604C4256FA}" type="slidenum">
              <a:rPr lang="en-US" i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US" i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Reconfigurable Computing </a:t>
            </a:r>
            <a:fld id="{F43141EB-EF0A-4164-B41E-C7EAAF54C7AD}" type="slidenum">
              <a:rPr lang="en-US" i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US" i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Reconfigurable Computing </a:t>
            </a:r>
            <a:fld id="{E9327874-CD33-4B14-9E7D-8E3734A1DEC4}" type="slidenum">
              <a:rPr lang="en-US" i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US" i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Reconfigurable Computing </a:t>
            </a:r>
            <a:fld id="{F31F543A-A5CC-405C-9866-E412A3EF1FEA}" type="slidenum">
              <a:rPr lang="en-US" i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US" i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Reconfigurable Computing </a:t>
            </a:r>
            <a:fld id="{047E9B27-4C8C-443C-A6E2-BF6FCC847D89}" type="slidenum">
              <a:rPr lang="en-US" i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US" i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Reconfigurable Computing </a:t>
            </a:r>
            <a:fld id="{6DACD014-3211-4B84-AC02-DA277B7A6CA3}" type="slidenum">
              <a:rPr lang="en-US" i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US" i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324600"/>
            <a:ext cx="556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1">
                <a:solidFill>
                  <a:srgbClr val="990033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Reconfigurable Computing </a:t>
            </a:r>
            <a:fld id="{BF454134-34B0-46D2-A134-EE0C37823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9" name="Picture 8" descr="usc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" y="6172200"/>
            <a:ext cx="28956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76200" y="6096000"/>
            <a:ext cx="8991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76200" y="1295400"/>
            <a:ext cx="8991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76200" y="457200"/>
            <a:ext cx="8991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1828800"/>
            <a:ext cx="8991600" cy="12954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Heterogeneous Computing at USC</a:t>
            </a:r>
            <a:br>
              <a:rPr lang="en-US" dirty="0" smtClean="0"/>
            </a:br>
            <a:r>
              <a:rPr lang="en-US" sz="2000" dirty="0" smtClean="0">
                <a:solidFill>
                  <a:srgbClr val="990033"/>
                </a:solidFill>
              </a:rPr>
              <a:t>Dept. of Computer Science and Engineering</a:t>
            </a:r>
            <a:br>
              <a:rPr lang="en-US" sz="2000" dirty="0" smtClean="0">
                <a:solidFill>
                  <a:srgbClr val="990033"/>
                </a:solidFill>
              </a:rPr>
            </a:br>
            <a:r>
              <a:rPr lang="en-US" sz="2000" dirty="0" smtClean="0">
                <a:solidFill>
                  <a:srgbClr val="990033"/>
                </a:solidFill>
              </a:rPr>
              <a:t>University of South Carolina</a:t>
            </a:r>
            <a:endParaRPr lang="en-US" dirty="0" smtClean="0">
              <a:solidFill>
                <a:srgbClr val="990033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3657600"/>
            <a:ext cx="7467600" cy="1219200"/>
          </a:xfrm>
        </p:spPr>
        <p:txBody>
          <a:bodyPr/>
          <a:lstStyle/>
          <a:p>
            <a:pPr algn="r" eaLnBrk="1" hangingPunct="1"/>
            <a:r>
              <a:rPr lang="en-US" sz="2400" dirty="0" smtClean="0"/>
              <a:t>Dr. Jason D. Bakos</a:t>
            </a:r>
          </a:p>
          <a:p>
            <a:pPr algn="r" eaLnBrk="1" hangingPunct="1"/>
            <a:r>
              <a:rPr lang="en-US" sz="1800" dirty="0" smtClean="0">
                <a:solidFill>
                  <a:srgbClr val="990033"/>
                </a:solidFill>
              </a:rPr>
              <a:t>Assistant Professor</a:t>
            </a:r>
          </a:p>
          <a:p>
            <a:pPr algn="r" eaLnBrk="1" hangingPunct="1"/>
            <a:r>
              <a:rPr lang="en-US" sz="1800" dirty="0" smtClean="0">
                <a:solidFill>
                  <a:srgbClr val="990033"/>
                </a:solidFill>
              </a:rPr>
              <a:t>Heterogeneous and Reconfigurable Computing Lab (HeRC)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"/>
            <a:ext cx="2819400" cy="187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fpga_adc_dac_virtex_hs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97624" y="0"/>
            <a:ext cx="2170176" cy="193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fpgazm1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8100"/>
            <a:ext cx="233172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Mother_drei_DB_VS_klein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5157787"/>
            <a:ext cx="190500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9_SMALL_2004_12_7_13_15_16_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8F7F3"/>
              </a:clrFrom>
              <a:clrTo>
                <a:srgbClr val="F8F7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50292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48600" y="5181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5150358"/>
            <a:ext cx="2057400" cy="1707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858000" y="63963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/>
              <a:t>This material is based upon work supported by the National Science Foundation under Grant Nos. CCF-0844951 and CCF-0915608.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Platforms</a:t>
            </a:r>
          </a:p>
        </p:txBody>
      </p:sp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84400"/>
            <a:ext cx="8126413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609600" y="1600200"/>
            <a:ext cx="335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NVIDIA Tesla S1070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819400" y="6324600"/>
            <a:ext cx="6172200" cy="304800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Heterogeneous Computing at USC </a:t>
            </a:r>
            <a:r>
              <a:rPr lang="en-US" sz="1200" dirty="0" smtClean="0"/>
              <a:t>| USC HPC Workshop | </a:t>
            </a:r>
            <a:r>
              <a:rPr lang="en-US" sz="1200" dirty="0" smtClean="0">
                <a:solidFill>
                  <a:schemeClr val="tx1"/>
                </a:solidFill>
              </a:rPr>
              <a:t>4/14/11</a:t>
            </a:r>
            <a:r>
              <a:rPr lang="en-US" sz="1200" dirty="0" smtClean="0"/>
              <a:t>	 </a:t>
            </a:r>
            <a:fld id="{1FF4D708-FA81-4514-A2AC-FE6F72DBD05B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GPU Acceleration of Data Mining</a:t>
            </a:r>
            <a:endParaRPr lang="en-US" dirty="0" smtClean="0"/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1981200" cy="2147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667000" y="1600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2-itemsets:</a:t>
            </a:r>
            <a:endParaRPr lang="en-US" dirty="0"/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240416"/>
            <a:ext cx="2286000" cy="111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1295400" y="43434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&lt;ABC&gt;, &lt;ABE&gt;, &lt;ACE&gt;, &lt;BCE&gt;</a:t>
            </a:r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2286000"/>
            <a:ext cx="31337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248400" y="15240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2-itemsets with threshold 2: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295400" y="3962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3-itemsets: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48400" y="3733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3-itemsets with threshold 2: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400800" y="4343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&lt;BCE&gt;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219200"/>
          </a:xfrm>
        </p:spPr>
        <p:txBody>
          <a:bodyPr/>
          <a:lstStyle/>
          <a:p>
            <a:r>
              <a:rPr lang="en-US" sz="1800" dirty="0" smtClean="0"/>
              <a:t>Key enabling techniques:</a:t>
            </a:r>
          </a:p>
          <a:p>
            <a:pPr lvl="1"/>
            <a:r>
              <a:rPr lang="en-US" sz="1600" dirty="0" smtClean="0"/>
              <a:t>GPU-</a:t>
            </a:r>
            <a:r>
              <a:rPr lang="en-US" sz="1600" dirty="0" err="1" smtClean="0"/>
              <a:t>mappable</a:t>
            </a:r>
            <a:r>
              <a:rPr lang="en-US" sz="1600" dirty="0" smtClean="0"/>
              <a:t> data structures</a:t>
            </a:r>
          </a:p>
          <a:p>
            <a:r>
              <a:rPr lang="en-US" sz="1800" dirty="0" smtClean="0"/>
              <a:t>Our GPU accelerated implementation achieves a 20X speedup over state-of-the-art serial implementations</a:t>
            </a:r>
            <a:endParaRPr lang="en-US" sz="1800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233862" y="1784866"/>
            <a:ext cx="1862138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971800" y="3200400"/>
            <a:ext cx="3048000" cy="85656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761478" y="4528066"/>
            <a:ext cx="1258322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819400" y="6324600"/>
            <a:ext cx="6172200" cy="304800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Heterogeneous Computing at USC </a:t>
            </a:r>
            <a:r>
              <a:rPr lang="en-US" sz="1200" dirty="0" smtClean="0"/>
              <a:t>| USC HPC Workshop | </a:t>
            </a:r>
            <a:r>
              <a:rPr lang="en-US" sz="1200" dirty="0" smtClean="0">
                <a:solidFill>
                  <a:schemeClr val="tx1"/>
                </a:solidFill>
              </a:rPr>
              <a:t>4/14/11</a:t>
            </a:r>
            <a:r>
              <a:rPr lang="en-US" sz="1200" dirty="0" smtClean="0"/>
              <a:t>	 </a:t>
            </a:r>
            <a:fld id="{1FF4D708-FA81-4514-A2AC-FE6F72DBD05B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11</a:t>
            </a:fld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Automated Task Partitioning</a:t>
            </a:r>
          </a:p>
        </p:txBody>
      </p:sp>
      <p:pic>
        <p:nvPicPr>
          <p:cNvPr id="9" name="Picture 2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123101"/>
            <a:ext cx="1464816" cy="3048000"/>
          </a:xfrm>
        </p:spPr>
      </p:pic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3386667" y="1953767"/>
            <a:ext cx="1524000" cy="3217334"/>
            <a:chOff x="4777" y="5698"/>
            <a:chExt cx="2700" cy="5864"/>
          </a:xfrm>
        </p:grpSpPr>
        <p:sp>
          <p:nvSpPr>
            <p:cNvPr id="11" name="WordArt 8"/>
            <p:cNvSpPr>
              <a:spLocks noChangeArrowheads="1" noChangeShapeType="1" noTextEdit="1"/>
            </p:cNvSpPr>
            <p:nvPr/>
          </p:nvSpPr>
          <p:spPr bwMode="auto">
            <a:xfrm>
              <a:off x="5227" y="6316"/>
              <a:ext cx="1963" cy="108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nn-NO" sz="1400" kern="10">
                  <a:ln w="9525">
                    <a:noFill/>
                    <a:round/>
                    <a:headEnd/>
                    <a:tailEnd/>
                  </a:ln>
                  <a:solidFill>
                    <a:srgbClr val="800000"/>
                  </a:solidFill>
                  <a:latin typeface="Times New Roman"/>
                  <a:cs typeface="Times New Roman"/>
                </a:rPr>
                <a:t>for(i = 0; i &lt; 10; i++)</a:t>
              </a:r>
            </a:p>
            <a:p>
              <a:r>
                <a:rPr lang="nn-NO" sz="1400" kern="10">
                  <a:ln w="9525">
                    <a:noFill/>
                    <a:round/>
                    <a:headEnd/>
                    <a:tailEnd/>
                  </a:ln>
                  <a:solidFill>
                    <a:srgbClr val="800000"/>
                  </a:solidFill>
                  <a:latin typeface="Times New Roman"/>
                  <a:cs typeface="Times New Roman"/>
                </a:rPr>
                <a:t>{</a:t>
              </a:r>
            </a:p>
            <a:p>
              <a:r>
                <a:rPr lang="nn-NO" sz="1400" kern="10">
                  <a:ln w="9525">
                    <a:noFill/>
                    <a:round/>
                    <a:headEnd/>
                    <a:tailEnd/>
                  </a:ln>
                  <a:solidFill>
                    <a:srgbClr val="800000"/>
                  </a:solidFill>
                  <a:latin typeface="Times New Roman"/>
                  <a:cs typeface="Times New Roman"/>
                </a:rPr>
                <a:t>    A[i] = ...</a:t>
              </a:r>
            </a:p>
            <a:p>
              <a:r>
                <a:rPr lang="nn-NO" sz="1400" kern="10">
                  <a:ln w="9525">
                    <a:noFill/>
                    <a:round/>
                    <a:headEnd/>
                    <a:tailEnd/>
                  </a:ln>
                  <a:solidFill>
                    <a:srgbClr val="800000"/>
                  </a:solidFill>
                  <a:latin typeface="Times New Roman"/>
                  <a:cs typeface="Times New Roman"/>
                </a:rPr>
                <a:t>}</a:t>
              </a:r>
              <a:endParaRPr lang="en-US" sz="1400" kern="1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2" name="WordArt 9"/>
            <p:cNvSpPr>
              <a:spLocks noChangeArrowheads="1" noChangeShapeType="1" noTextEdit="1"/>
            </p:cNvSpPr>
            <p:nvPr/>
          </p:nvSpPr>
          <p:spPr bwMode="auto">
            <a:xfrm>
              <a:off x="5227" y="9864"/>
              <a:ext cx="1963" cy="10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nn-NO" sz="14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800000"/>
                  </a:solidFill>
                  <a:latin typeface="Times New Roman"/>
                  <a:cs typeface="Times New Roman"/>
                </a:rPr>
                <a:t>for(i = 0; i &lt; 10; i++)</a:t>
              </a:r>
            </a:p>
            <a:p>
              <a:r>
                <a:rPr lang="nn-NO" sz="14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800000"/>
                  </a:solidFill>
                  <a:latin typeface="Times New Roman"/>
                  <a:cs typeface="Times New Roman"/>
                </a:rPr>
                <a:t>{</a:t>
              </a:r>
            </a:p>
            <a:p>
              <a:r>
                <a:rPr lang="nn-NO" sz="14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800000"/>
                  </a:solidFill>
                  <a:latin typeface="Times New Roman"/>
                  <a:cs typeface="Times New Roman"/>
                </a:rPr>
                <a:t>    ... = A[i]</a:t>
              </a:r>
            </a:p>
            <a:p>
              <a:r>
                <a:rPr lang="nn-NO" sz="14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800000"/>
                  </a:solidFill>
                  <a:latin typeface="Times New Roman"/>
                  <a:cs typeface="Times New Roman"/>
                </a:rPr>
                <a:t>}</a:t>
              </a:r>
              <a:endParaRPr lang="en-US" sz="1400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4777" y="5698"/>
              <a:ext cx="2700" cy="2315"/>
            </a:xfrm>
            <a:prstGeom prst="ellips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4777" y="9247"/>
              <a:ext cx="2700" cy="2315"/>
            </a:xfrm>
            <a:prstGeom prst="ellips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15" name="AutoShape 12"/>
            <p:cNvCxnSpPr>
              <a:cxnSpLocks noChangeShapeType="1"/>
              <a:stCxn id="13" idx="4"/>
              <a:endCxn id="14" idx="0"/>
            </p:cNvCxnSpPr>
            <p:nvPr/>
          </p:nvCxnSpPr>
          <p:spPr bwMode="auto">
            <a:xfrm>
              <a:off x="6127" y="8026"/>
              <a:ext cx="1" cy="1208"/>
            </a:xfrm>
            <a:prstGeom prst="straightConnector1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 type="triangle" w="med" len="lg"/>
            </a:ln>
          </p:spPr>
        </p:cxnSp>
        <p:sp>
          <p:nvSpPr>
            <p:cNvPr id="16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6187" y="8445"/>
              <a:ext cx="225" cy="27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400" kern="10">
                  <a:ln w="9525">
                    <a:noFill/>
                    <a:round/>
                    <a:headEnd/>
                    <a:tailEnd/>
                  </a:ln>
                  <a:solidFill>
                    <a:srgbClr val="003366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pic>
        <p:nvPicPr>
          <p:cNvPr id="17" name="Picture 2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0" y="1929982"/>
            <a:ext cx="2582160" cy="3352800"/>
          </a:xfrm>
          <a:ln/>
        </p:spPr>
      </p:pic>
      <p:sp>
        <p:nvSpPr>
          <p:cNvPr id="1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819400" y="6324600"/>
            <a:ext cx="6172200" cy="304800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Heterogeneous Computing at USC </a:t>
            </a:r>
            <a:r>
              <a:rPr lang="en-US" sz="1200" dirty="0" smtClean="0"/>
              <a:t>| USC HPC Workshop | </a:t>
            </a:r>
            <a:r>
              <a:rPr lang="en-US" sz="1200" dirty="0" smtClean="0">
                <a:solidFill>
                  <a:schemeClr val="tx1"/>
                </a:solidFill>
              </a:rPr>
              <a:t>4/14/11</a:t>
            </a:r>
            <a:r>
              <a:rPr lang="en-US" sz="1200" dirty="0" smtClean="0"/>
              <a:t>	 </a:t>
            </a:r>
            <a:fld id="{1FF4D708-FA81-4514-A2AC-FE6F72DBD05B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Phylogenic Reconstruction</a:t>
            </a:r>
          </a:p>
        </p:txBody>
      </p:sp>
      <p:sp>
        <p:nvSpPr>
          <p:cNvPr id="33796" name="Text Box 9"/>
          <p:cNvSpPr txBox="1">
            <a:spLocks noChangeArrowheads="1"/>
          </p:cNvSpPr>
          <p:nvPr/>
        </p:nvSpPr>
        <p:spPr bwMode="auto">
          <a:xfrm>
            <a:off x="990600" y="1600200"/>
            <a:ext cx="1371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genus Drosophila</a:t>
            </a:r>
          </a:p>
        </p:txBody>
      </p:sp>
      <p:pic>
        <p:nvPicPr>
          <p:cNvPr id="33797" name="Picture 1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1143000"/>
            <a:ext cx="6477000" cy="490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934200" y="1858962"/>
            <a:ext cx="1905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654,729,075 possible trees with 12 leaves</a:t>
            </a:r>
          </a:p>
          <a:p>
            <a:endParaRPr lang="en-US" dirty="0" smtClean="0"/>
          </a:p>
          <a:p>
            <a:r>
              <a:rPr lang="en-US" dirty="0" smtClean="0"/>
              <a:t>200 trillion possible trees for 16 leaves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2.2 x 10</a:t>
            </a:r>
            <a:r>
              <a:rPr lang="en-US" baseline="30000" dirty="0" smtClean="0"/>
              <a:t>20</a:t>
            </a:r>
            <a:r>
              <a:rPr lang="en-US" dirty="0" smtClean="0"/>
              <a:t> possible trees for </a:t>
            </a:r>
            <a:r>
              <a:rPr lang="en-US" dirty="0"/>
              <a:t>2</a:t>
            </a:r>
            <a:r>
              <a:rPr lang="en-US" dirty="0" smtClean="0"/>
              <a:t>0 leaves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819400" y="6324600"/>
            <a:ext cx="6172200" cy="304800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Heterogeneous Computing at USC </a:t>
            </a:r>
            <a:r>
              <a:rPr lang="en-US" sz="1200" dirty="0" smtClean="0"/>
              <a:t>| USC HPC Workshop | </a:t>
            </a:r>
            <a:r>
              <a:rPr lang="en-US" sz="1200" dirty="0" smtClean="0">
                <a:solidFill>
                  <a:schemeClr val="tx1"/>
                </a:solidFill>
              </a:rPr>
              <a:t>4/14/11</a:t>
            </a:r>
            <a:r>
              <a:rPr lang="en-US" sz="1200" dirty="0" smtClean="0"/>
              <a:t>	 </a:t>
            </a:r>
            <a:fld id="{1FF4D708-FA81-4514-A2AC-FE6F72DBD05B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33938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Our Projects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762000"/>
          </a:xfrm>
        </p:spPr>
        <p:txBody>
          <a:bodyPr/>
          <a:lstStyle/>
          <a:p>
            <a:r>
              <a:rPr lang="en-US" dirty="0" smtClean="0"/>
              <a:t>FPGA-based co-processors for computational biology:</a:t>
            </a:r>
          </a:p>
        </p:txBody>
      </p:sp>
      <p:pic>
        <p:nvPicPr>
          <p:cNvPr id="3584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124200"/>
            <a:ext cx="444217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200400"/>
            <a:ext cx="401532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0" name="TextBox 11"/>
          <p:cNvSpPr txBox="1">
            <a:spLocks noChangeArrowheads="1"/>
          </p:cNvSpPr>
          <p:nvPr/>
        </p:nvSpPr>
        <p:spPr bwMode="auto">
          <a:xfrm>
            <a:off x="2590800" y="5181600"/>
            <a:ext cx="1981200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1000X speedup!</a:t>
            </a: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7086600" y="5181600"/>
            <a:ext cx="1981200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10X </a:t>
            </a:r>
            <a:r>
              <a:rPr lang="en-US" dirty="0"/>
              <a:t>speedup!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19812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GRAPPA:  MP reconstruction of whole genome data based on gene-rearrangements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800600" y="19812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MrBayes: Monte Carlo-based reconstruction based on likelihood model for sequence data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819400" y="6324600"/>
            <a:ext cx="6172200" cy="304800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Heterogeneous Computing at USC </a:t>
            </a:r>
            <a:r>
              <a:rPr lang="en-US" sz="1200" dirty="0" smtClean="0"/>
              <a:t>| USC HPC Workshop | </a:t>
            </a:r>
            <a:r>
              <a:rPr lang="en-US" sz="1200" dirty="0" smtClean="0">
                <a:solidFill>
                  <a:schemeClr val="tx1"/>
                </a:solidFill>
              </a:rPr>
              <a:t>4/14/11</a:t>
            </a:r>
            <a:r>
              <a:rPr lang="en-US" sz="1200" dirty="0" smtClean="0"/>
              <a:t>	 </a:t>
            </a:r>
            <a:fld id="{1FF4D708-FA81-4514-A2AC-FE6F72DBD05B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14</a:t>
            </a:fld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Sparse Matrix Arithmetic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Sparse matrices are large matrices that contain mostly zero-values</a:t>
            </a:r>
          </a:p>
          <a:p>
            <a:pPr lvl="1"/>
            <a:r>
              <a:rPr lang="en-US" sz="1600" dirty="0" smtClean="0"/>
              <a:t>Common in many scientific and engineering applications</a:t>
            </a:r>
          </a:p>
          <a:p>
            <a:pPr lvl="1"/>
            <a:endParaRPr lang="en-US" sz="1600" dirty="0" smtClean="0"/>
          </a:p>
          <a:p>
            <a:r>
              <a:rPr lang="en-US" sz="1800" dirty="0" smtClean="0"/>
              <a:t>Often represent a linear system and are thus multiplied by a vector when using an iterative linear solver</a:t>
            </a:r>
          </a:p>
          <a:p>
            <a:pPr marL="342900" lvl="1" indent="-342900">
              <a:buFontTx/>
              <a:buChar char="•"/>
            </a:pPr>
            <a:endParaRPr lang="en-US" sz="1600" dirty="0" smtClean="0"/>
          </a:p>
          <a:p>
            <a:pPr marL="342900" lvl="1" indent="-342900">
              <a:buFontTx/>
              <a:buChar char="•"/>
            </a:pPr>
            <a:r>
              <a:rPr lang="en-US" dirty="0" smtClean="0"/>
              <a:t>Compressed Storage Row (CSR) representation:</a:t>
            </a:r>
            <a:endParaRPr lang="en-US" sz="2000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94821675"/>
              </p:ext>
            </p:extLst>
          </p:nvPr>
        </p:nvGraphicFramePr>
        <p:xfrm>
          <a:off x="298079" y="4293405"/>
          <a:ext cx="2278095" cy="14977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5619"/>
                <a:gridCol w="455619"/>
                <a:gridCol w="455619"/>
                <a:gridCol w="455619"/>
                <a:gridCol w="455619"/>
              </a:tblGrid>
              <a:tr h="29955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</a:tr>
              <a:tr h="29955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</a:tr>
              <a:tr h="29955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</a:tr>
              <a:tr h="29955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</a:tr>
              <a:tr h="29955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-5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Double Bracket 5"/>
          <p:cNvSpPr/>
          <p:nvPr/>
        </p:nvSpPr>
        <p:spPr>
          <a:xfrm>
            <a:off x="228600" y="4216595"/>
            <a:ext cx="2347574" cy="1574605"/>
          </a:xfrm>
          <a:prstGeom prst="bracketPair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23371846"/>
              </p:ext>
            </p:extLst>
          </p:nvPr>
        </p:nvGraphicFramePr>
        <p:xfrm>
          <a:off x="3577439" y="4597595"/>
          <a:ext cx="5399535" cy="872771"/>
        </p:xfrm>
        <a:graphic>
          <a:graphicData uri="http://schemas.openxmlformats.org/drawingml/2006/table">
            <a:tbl>
              <a:tblPr/>
              <a:tblGrid>
                <a:gridCol w="300275"/>
                <a:gridCol w="204788"/>
                <a:gridCol w="370831"/>
                <a:gridCol w="370831"/>
                <a:gridCol w="370831"/>
                <a:gridCol w="370831"/>
                <a:gridCol w="370831"/>
                <a:gridCol w="444500"/>
                <a:gridCol w="370831"/>
                <a:gridCol w="370831"/>
                <a:gridCol w="370831"/>
                <a:gridCol w="370831"/>
                <a:gridCol w="370831"/>
                <a:gridCol w="370831"/>
                <a:gridCol w="370831"/>
              </a:tblGrid>
              <a:tr h="29260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i="1" dirty="0" err="1" smtClean="0">
                          <a:effectLst/>
                          <a:latin typeface="Times New Roman"/>
                        </a:rPr>
                        <a:t>val</a:t>
                      </a:r>
                      <a:endParaRPr lang="en-US" sz="1200" dirty="0">
                        <a:effectLst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=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(1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-1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-3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-2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5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4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6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4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-4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2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7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8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-5)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6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i="1" dirty="0" smtClean="0">
                          <a:effectLst/>
                          <a:latin typeface="Times New Roman"/>
                        </a:rPr>
                        <a:t>col</a:t>
                      </a:r>
                      <a:endParaRPr lang="en-US" sz="1400" dirty="0">
                        <a:effectLst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=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(0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1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3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0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1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2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3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4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0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2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3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1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4)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6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i="1" dirty="0" err="1" smtClean="0">
                          <a:effectLst/>
                          <a:latin typeface="Times New Roman"/>
                        </a:rPr>
                        <a:t>ptr</a:t>
                      </a:r>
                      <a:endParaRPr lang="en-US" sz="1400" dirty="0">
                        <a:effectLst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=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(0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3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5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8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11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13)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ight Arrow 7"/>
          <p:cNvSpPr/>
          <p:nvPr/>
        </p:nvSpPr>
        <p:spPr>
          <a:xfrm>
            <a:off x="2684069" y="4826195"/>
            <a:ext cx="806505" cy="2682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819400" y="6324600"/>
            <a:ext cx="6172200" cy="304800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Heterogeneous Computing at USC </a:t>
            </a:r>
            <a:r>
              <a:rPr lang="en-US" sz="1200" dirty="0" smtClean="0"/>
              <a:t>| USC HPC Workshop | </a:t>
            </a:r>
            <a:r>
              <a:rPr lang="en-US" sz="1200" dirty="0" smtClean="0">
                <a:solidFill>
                  <a:schemeClr val="tx1"/>
                </a:solidFill>
              </a:rPr>
              <a:t>4/14/11</a:t>
            </a:r>
            <a:r>
              <a:rPr lang="en-US" sz="1200" dirty="0" smtClean="0"/>
              <a:t>	 </a:t>
            </a:r>
            <a:fld id="{1FF4D708-FA81-4514-A2AC-FE6F72DBD05B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15</a:t>
            </a:fld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Sparse Matrix-Vector Multiply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Code for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Ax = b</a:t>
            </a:r>
          </a:p>
          <a:p>
            <a:pPr lvl="1"/>
            <a:r>
              <a:rPr lang="en-US" dirty="0" smtClean="0">
                <a:ea typeface="Cambria Math" pitchFamily="18" charset="0"/>
              </a:rPr>
              <a:t>A is matrix stored in </a:t>
            </a:r>
            <a:r>
              <a:rPr lang="en-US" dirty="0" err="1" smtClean="0">
                <a:ea typeface="Cambria Math" pitchFamily="18" charset="0"/>
              </a:rPr>
              <a:t>val</a:t>
            </a:r>
            <a:r>
              <a:rPr lang="en-US" dirty="0" smtClean="0">
                <a:ea typeface="Cambria Math" pitchFamily="18" charset="0"/>
              </a:rPr>
              <a:t>, </a:t>
            </a:r>
            <a:r>
              <a:rPr lang="en-US" dirty="0" err="1" smtClean="0">
                <a:ea typeface="Cambria Math" pitchFamily="18" charset="0"/>
              </a:rPr>
              <a:t>col</a:t>
            </a:r>
            <a:r>
              <a:rPr lang="en-US" dirty="0" smtClean="0">
                <a:ea typeface="Cambria Math" pitchFamily="18" charset="0"/>
              </a:rPr>
              <a:t>, </a:t>
            </a:r>
            <a:r>
              <a:rPr lang="en-US" dirty="0" err="1" smtClean="0">
                <a:ea typeface="Cambria Math" pitchFamily="18" charset="0"/>
              </a:rPr>
              <a:t>ptr</a:t>
            </a:r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row = 0</a:t>
            </a:r>
          </a:p>
          <a:p>
            <a:pPr lvl="1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= 0 to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number_of_nonzero_elements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do</a:t>
            </a:r>
          </a:p>
          <a:p>
            <a:pPr lvl="2"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if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ptr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[row+1] then row=row+1, b[row]=0.0</a:t>
            </a:r>
          </a:p>
          <a:p>
            <a:pPr lvl="2"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b[row] = b[row] +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val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] * x[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col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]]</a:t>
            </a:r>
          </a:p>
          <a:p>
            <a:pPr lvl="1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end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371600" y="3385458"/>
            <a:ext cx="4038600" cy="1664732"/>
            <a:chOff x="1371600" y="3352800"/>
            <a:chExt cx="4038600" cy="1664732"/>
          </a:xfrm>
        </p:grpSpPr>
        <p:sp>
          <p:nvSpPr>
            <p:cNvPr id="5" name="Oval 4"/>
            <p:cNvSpPr/>
            <p:nvPr/>
          </p:nvSpPr>
          <p:spPr>
            <a:xfrm>
              <a:off x="1371600" y="3352800"/>
              <a:ext cx="1752600" cy="457200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62200" y="4648200"/>
              <a:ext cx="304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recurrence (reduction)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rot="16200000" flipV="1">
              <a:off x="2209800" y="4191000"/>
              <a:ext cx="838200" cy="228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810000" y="3429000"/>
            <a:ext cx="5029200" cy="902732"/>
            <a:chOff x="3810000" y="3429000"/>
            <a:chExt cx="5029200" cy="902732"/>
          </a:xfrm>
        </p:grpSpPr>
        <p:sp>
          <p:nvSpPr>
            <p:cNvPr id="10" name="Oval 9"/>
            <p:cNvSpPr/>
            <p:nvPr/>
          </p:nvSpPr>
          <p:spPr>
            <a:xfrm>
              <a:off x="3810000" y="3429000"/>
              <a:ext cx="990600" cy="381000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rot="10800000">
              <a:off x="4648200" y="3886200"/>
              <a:ext cx="990600" cy="228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638800" y="3962400"/>
              <a:ext cx="320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non-affine (indirect) indexing</a:t>
              </a:r>
            </a:p>
          </p:txBody>
        </p:sp>
      </p:grpSp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819400" y="6324600"/>
            <a:ext cx="6172200" cy="304800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Heterogeneous Computing at USC </a:t>
            </a:r>
            <a:r>
              <a:rPr lang="en-US" sz="1200" dirty="0" smtClean="0"/>
              <a:t>| USC HPC Workshop | </a:t>
            </a:r>
            <a:r>
              <a:rPr lang="en-US" sz="1200" dirty="0" smtClean="0">
                <a:solidFill>
                  <a:schemeClr val="tx1"/>
                </a:solidFill>
              </a:rPr>
              <a:t>4/14/11</a:t>
            </a:r>
            <a:r>
              <a:rPr lang="en-US" sz="1200" dirty="0" smtClean="0"/>
              <a:t>	 </a:t>
            </a:r>
            <a:fld id="{1FF4D708-FA81-4514-A2AC-FE6F72DBD05B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16</a:t>
            </a:fld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Indirect Addressing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48200"/>
          </a:xfrm>
        </p:spPr>
        <p:txBody>
          <a:bodyPr/>
          <a:lstStyle/>
          <a:p>
            <a:r>
              <a:rPr lang="en-US" dirty="0" smtClean="0"/>
              <a:t>Technique: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dirty="0" smtClean="0"/>
          </a:p>
          <a:p>
            <a:r>
              <a:rPr lang="en-US" dirty="0" smtClean="0"/>
              <a:t>Can scale up the number of these processing elements until you run out of memory bandwidth</a:t>
            </a:r>
          </a:p>
          <a:p>
            <a:endParaRPr lang="en-US" sz="16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6629400" y="2121932"/>
            <a:ext cx="8382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Symbol" pitchFamily="18" charset="2"/>
              </a:rPr>
              <a:t>S</a:t>
            </a:r>
            <a:endParaRPr lang="en-US" dirty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10200" y="2121932"/>
            <a:ext cx="8382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14800" y="2426732"/>
            <a:ext cx="8382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RAM</a:t>
            </a:r>
            <a:endParaRPr lang="en-US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248400" y="2426732"/>
            <a:ext cx="381000" cy="0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953000" y="2655332"/>
            <a:ext cx="457200" cy="0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581400" y="2274332"/>
            <a:ext cx="1828800" cy="0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657600" y="2655332"/>
            <a:ext cx="457200" cy="0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467600" y="2426732"/>
            <a:ext cx="381000" cy="0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14400" y="2198132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CSR stream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124200" y="2057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val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124200" y="242673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col</a:t>
            </a:r>
            <a:endParaRPr lang="en-US" dirty="0"/>
          </a:p>
        </p:txBody>
      </p:sp>
      <p:cxnSp>
        <p:nvCxnSpPr>
          <p:cNvPr id="35" name="Straight Connector 34"/>
          <p:cNvCxnSpPr>
            <a:endCxn id="33" idx="1"/>
          </p:cNvCxnSpPr>
          <p:nvPr/>
        </p:nvCxnSpPr>
        <p:spPr>
          <a:xfrm flipV="1">
            <a:off x="2692842" y="2242066"/>
            <a:ext cx="431358" cy="183341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4" idx="1"/>
          </p:cNvCxnSpPr>
          <p:nvPr/>
        </p:nvCxnSpPr>
        <p:spPr>
          <a:xfrm>
            <a:off x="2667000" y="2426732"/>
            <a:ext cx="457200" cy="184666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286000" y="2426732"/>
            <a:ext cx="381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3886200" y="1893332"/>
            <a:ext cx="3733800" cy="13716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3810000" y="1524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Processing element (PE)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914900" y="193726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val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920342" y="2362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vec</a:t>
            </a:r>
            <a:endParaRPr lang="en-US" dirty="0"/>
          </a:p>
        </p:txBody>
      </p:sp>
      <p:sp>
        <p:nvSpPr>
          <p:cNvPr id="2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819400" y="6324600"/>
            <a:ext cx="6172200" cy="304800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Heterogeneous Computing at USC </a:t>
            </a:r>
            <a:r>
              <a:rPr lang="en-US" sz="1200" dirty="0" smtClean="0"/>
              <a:t>| USC HPC Workshop | </a:t>
            </a:r>
            <a:r>
              <a:rPr lang="en-US" sz="1200" dirty="0" smtClean="0">
                <a:solidFill>
                  <a:schemeClr val="tx1"/>
                </a:solidFill>
              </a:rPr>
              <a:t>4/14/11</a:t>
            </a:r>
            <a:r>
              <a:rPr lang="en-US" sz="1200" dirty="0" smtClean="0"/>
              <a:t>	 </a:t>
            </a:r>
            <a:fld id="{1FF4D708-FA81-4514-A2AC-FE6F72DBD05B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17</a:t>
            </a:fld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88042" y="3352800"/>
            <a:ext cx="1421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segmented local cache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810000" y="3112532"/>
            <a:ext cx="457200" cy="56343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Precision Accumulation</a:t>
            </a:r>
            <a:endParaRPr lang="en-US" dirty="0"/>
          </a:p>
        </p:txBody>
      </p:sp>
      <p:grpSp>
        <p:nvGrpSpPr>
          <p:cNvPr id="5" name="Group 262"/>
          <p:cNvGrpSpPr>
            <a:grpSpLocks/>
          </p:cNvGrpSpPr>
          <p:nvPr/>
        </p:nvGrpSpPr>
        <p:grpSpPr bwMode="auto">
          <a:xfrm>
            <a:off x="2209800" y="2819400"/>
            <a:ext cx="4868863" cy="914400"/>
            <a:chOff x="2057400" y="2667000"/>
            <a:chExt cx="4868186" cy="914400"/>
          </a:xfrm>
        </p:grpSpPr>
        <p:sp>
          <p:nvSpPr>
            <p:cNvPr id="6" name="Rectangle 5"/>
            <p:cNvSpPr/>
            <p:nvPr/>
          </p:nvSpPr>
          <p:spPr>
            <a:xfrm>
              <a:off x="2895483" y="3124200"/>
              <a:ext cx="304758" cy="45720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25400" dir="2700000" algn="ctr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7" name="Straight Arrow Connector 6"/>
            <p:cNvCxnSpPr>
              <a:endCxn id="6" idx="1"/>
            </p:cNvCxnSpPr>
            <p:nvPr/>
          </p:nvCxnSpPr>
          <p:spPr>
            <a:xfrm>
              <a:off x="2057400" y="3352800"/>
              <a:ext cx="838083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5828776" y="3192463"/>
              <a:ext cx="1096810" cy="95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Isosceles Triangle 8"/>
            <p:cNvSpPr/>
            <p:nvPr/>
          </p:nvSpPr>
          <p:spPr>
            <a:xfrm>
              <a:off x="3011355" y="3505200"/>
              <a:ext cx="76189" cy="76200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Arrow Connector 9"/>
            <p:cNvCxnSpPr>
              <a:stCxn id="6" idx="3"/>
            </p:cNvCxnSpPr>
            <p:nvPr/>
          </p:nvCxnSpPr>
          <p:spPr>
            <a:xfrm>
              <a:off x="3200241" y="3352800"/>
              <a:ext cx="52856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3390715" y="3124200"/>
              <a:ext cx="346027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0800000">
              <a:off x="3390715" y="2667000"/>
              <a:ext cx="2857103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5981911" y="2932906"/>
              <a:ext cx="533400" cy="1588"/>
            </a:xfrm>
            <a:prstGeom prst="line">
              <a:avLst/>
            </a:prstGeom>
            <a:ln>
              <a:head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3161322" y="2896394"/>
              <a:ext cx="4572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3733567" y="2963863"/>
              <a:ext cx="2133303" cy="541337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5400000">
              <a:off x="3620040" y="3229769"/>
              <a:ext cx="5334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3772418" y="3229769"/>
              <a:ext cx="5334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3923210" y="3229769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4075589" y="3229769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4227968" y="3229769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4380347" y="3229769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4532726" y="3229769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4685104" y="3229769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4837483" y="3229769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4989862" y="3229769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5142241" y="3229769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5296207" y="3229769"/>
              <a:ext cx="5334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5446999" y="3229769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" name="Group 263"/>
          <p:cNvGrpSpPr>
            <a:grpSpLocks/>
          </p:cNvGrpSpPr>
          <p:nvPr/>
        </p:nvGrpSpPr>
        <p:grpSpPr bwMode="auto">
          <a:xfrm>
            <a:off x="1600200" y="4267200"/>
            <a:ext cx="6145212" cy="1676400"/>
            <a:chOff x="1534602" y="4267200"/>
            <a:chExt cx="6146358" cy="1676399"/>
          </a:xfrm>
        </p:grpSpPr>
        <p:sp>
          <p:nvSpPr>
            <p:cNvPr id="30" name="Rectangle 29"/>
            <p:cNvSpPr/>
            <p:nvPr/>
          </p:nvSpPr>
          <p:spPr>
            <a:xfrm>
              <a:off x="2133201" y="4975225"/>
              <a:ext cx="609714" cy="83819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Mem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733699" y="5127624"/>
              <a:ext cx="2133998" cy="541338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Trapezoid 31"/>
            <p:cNvSpPr/>
            <p:nvPr/>
          </p:nvSpPr>
          <p:spPr>
            <a:xfrm rot="5400000">
              <a:off x="3162121" y="5089503"/>
              <a:ext cx="304800" cy="228643"/>
            </a:xfrm>
            <a:prstGeom prst="trapezoid">
              <a:avLst>
                <a:gd name="adj" fmla="val 42391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rapezoid 32"/>
            <p:cNvSpPr/>
            <p:nvPr/>
          </p:nvSpPr>
          <p:spPr>
            <a:xfrm rot="5400000">
              <a:off x="3162121" y="5470503"/>
              <a:ext cx="304800" cy="228643"/>
            </a:xfrm>
            <a:prstGeom prst="trapezoid">
              <a:avLst>
                <a:gd name="adj" fmla="val 42391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4" name="Straight Arrow Connector 33"/>
            <p:cNvCxnSpPr>
              <a:stCxn id="32" idx="0"/>
            </p:cNvCxnSpPr>
            <p:nvPr/>
          </p:nvCxnSpPr>
          <p:spPr>
            <a:xfrm>
              <a:off x="3428842" y="5203824"/>
              <a:ext cx="304857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3428842" y="5583237"/>
              <a:ext cx="304857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3620222" y="5395118"/>
              <a:ext cx="5334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3772650" y="5393530"/>
              <a:ext cx="5334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3923491" y="5393530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4075920" y="5393530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4228348" y="5393530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4380777" y="5393530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4533205" y="5393530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4685633" y="5393530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4838062" y="5393530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4990490" y="5393530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>
              <a:off x="5142919" y="5393530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5296934" y="5393530"/>
              <a:ext cx="5334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>
              <a:off x="5447776" y="5393530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6401196" y="4975225"/>
              <a:ext cx="609714" cy="83819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Mem</a:t>
              </a:r>
            </a:p>
          </p:txBody>
        </p:sp>
        <p:cxnSp>
          <p:nvCxnSpPr>
            <p:cNvPr id="50" name="Straight Arrow Connector 49"/>
            <p:cNvCxnSpPr>
              <a:stCxn id="31" idx="3"/>
              <a:endCxn id="49" idx="1"/>
            </p:cNvCxnSpPr>
            <p:nvPr/>
          </p:nvCxnSpPr>
          <p:spPr>
            <a:xfrm flipV="1">
              <a:off x="5867697" y="5394324"/>
              <a:ext cx="533499" cy="476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 flipH="1" flipV="1">
              <a:off x="5829640" y="5133974"/>
              <a:ext cx="533400" cy="0"/>
            </a:xfrm>
            <a:prstGeom prst="line">
              <a:avLst/>
            </a:prstGeom>
            <a:ln>
              <a:head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0800000">
              <a:off x="2971557" y="4862513"/>
              <a:ext cx="3124783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2842176" y="4996655"/>
              <a:ext cx="26035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endCxn id="32" idx="2"/>
            </p:cNvCxnSpPr>
            <p:nvPr/>
          </p:nvCxnSpPr>
          <p:spPr>
            <a:xfrm>
              <a:off x="2971557" y="5127624"/>
              <a:ext cx="225467" cy="476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endCxn id="32" idx="2"/>
            </p:cNvCxnSpPr>
            <p:nvPr/>
          </p:nvCxnSpPr>
          <p:spPr>
            <a:xfrm>
              <a:off x="2742914" y="5280024"/>
              <a:ext cx="462049" cy="476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9" idx="3"/>
            </p:cNvCxnSpPr>
            <p:nvPr/>
          </p:nvCxnSpPr>
          <p:spPr>
            <a:xfrm>
              <a:off x="7010910" y="5394324"/>
              <a:ext cx="670050" cy="1588"/>
            </a:xfrm>
            <a:prstGeom prst="line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7048274" y="5666580"/>
              <a:ext cx="533400" cy="1587"/>
            </a:xfrm>
            <a:prstGeom prst="line">
              <a:avLst/>
            </a:prstGeom>
            <a:ln>
              <a:head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0800000">
              <a:off x="2971557" y="5942012"/>
              <a:ext cx="434421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 flipH="1" flipV="1">
              <a:off x="2831063" y="5801518"/>
              <a:ext cx="28098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endCxn id="33" idx="2"/>
            </p:cNvCxnSpPr>
            <p:nvPr/>
          </p:nvCxnSpPr>
          <p:spPr>
            <a:xfrm>
              <a:off x="2971557" y="5661024"/>
              <a:ext cx="225467" cy="476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2742914" y="5508624"/>
              <a:ext cx="46204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endCxn id="30" idx="1"/>
            </p:cNvCxnSpPr>
            <p:nvPr/>
          </p:nvCxnSpPr>
          <p:spPr>
            <a:xfrm>
              <a:off x="1534602" y="5387974"/>
              <a:ext cx="598599" cy="63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1980772" y="4267200"/>
              <a:ext cx="5487423" cy="381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Control</a:t>
              </a:r>
            </a:p>
          </p:txBody>
        </p:sp>
        <p:cxnSp>
          <p:nvCxnSpPr>
            <p:cNvPr id="64" name="Straight Arrow Connector 63"/>
            <p:cNvCxnSpPr>
              <a:endCxn id="30" idx="0"/>
            </p:cNvCxnSpPr>
            <p:nvPr/>
          </p:nvCxnSpPr>
          <p:spPr>
            <a:xfrm rot="5400000">
              <a:off x="2237239" y="4774407"/>
              <a:ext cx="4032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endCxn id="32" idx="1"/>
            </p:cNvCxnSpPr>
            <p:nvPr/>
          </p:nvCxnSpPr>
          <p:spPr>
            <a:xfrm rot="16200000" flipH="1">
              <a:off x="3074807" y="4860925"/>
              <a:ext cx="473075" cy="635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rot="5400000">
              <a:off x="2930357" y="5060949"/>
              <a:ext cx="874711" cy="79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63" idx="5"/>
              <a:endCxn id="49" idx="0"/>
            </p:cNvCxnSpPr>
            <p:nvPr/>
          </p:nvCxnSpPr>
          <p:spPr>
            <a:xfrm rot="5400000">
              <a:off x="6471889" y="4783932"/>
              <a:ext cx="384175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8" name="TextBox 67"/>
          <p:cNvSpPr txBox="1"/>
          <p:nvPr/>
        </p:nvSpPr>
        <p:spPr>
          <a:xfrm>
            <a:off x="6400800" y="3581400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Partial sums</a:t>
            </a:r>
            <a:endParaRPr lang="en-US" sz="1000" dirty="0"/>
          </a:p>
        </p:txBody>
      </p:sp>
      <p:cxnSp>
        <p:nvCxnSpPr>
          <p:cNvPr id="69" name="Straight Arrow Connector 68"/>
          <p:cNvCxnSpPr>
            <a:stCxn id="68" idx="1"/>
          </p:cNvCxnSpPr>
          <p:nvPr/>
        </p:nvCxnSpPr>
        <p:spPr>
          <a:xfrm rot="10800000">
            <a:off x="6096000" y="3657607"/>
            <a:ext cx="304800" cy="46905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819400" y="6324600"/>
            <a:ext cx="6172200" cy="304800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Heterogeneous Computing at USC </a:t>
            </a:r>
            <a:r>
              <a:rPr lang="en-US" sz="1200" dirty="0" smtClean="0"/>
              <a:t>| USC HPC Workshop | </a:t>
            </a:r>
            <a:r>
              <a:rPr lang="en-US" sz="1200" dirty="0" smtClean="0">
                <a:solidFill>
                  <a:schemeClr val="tx1"/>
                </a:solidFill>
              </a:rPr>
              <a:t>4/14/11</a:t>
            </a:r>
            <a:r>
              <a:rPr lang="en-US" sz="1200" dirty="0" smtClean="0"/>
              <a:t>	 </a:t>
            </a:r>
            <a:fld id="{1FF4D708-FA81-4514-A2AC-FE6F72DBD05B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18</a:t>
            </a:fld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6672" y="1447800"/>
            <a:ext cx="786152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Problem:</a:t>
            </a:r>
          </a:p>
          <a:p>
            <a:pPr lvl="1"/>
            <a:r>
              <a:rPr lang="en-US" dirty="0"/>
              <a:t>New values arrive every clock cycle, but adders are deeply pipelined</a:t>
            </a:r>
          </a:p>
          <a:p>
            <a:pPr lvl="1"/>
            <a:r>
              <a:rPr lang="en-US" dirty="0"/>
              <a:t>Causes a data dependency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 Rules</a:t>
            </a:r>
            <a:endParaRPr lang="en-US" dirty="0"/>
          </a:p>
        </p:txBody>
      </p:sp>
      <p:pic>
        <p:nvPicPr>
          <p:cNvPr id="6" name="Picture 5" descr="Z:\FCCM11\krishna_v2\redCkt_config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2590800" cy="4351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1447800"/>
            <a:ext cx="2095500" cy="447675"/>
          </a:xfrm>
          <a:prstGeom prst="rect">
            <a:avLst/>
          </a:prstGeom>
          <a:noFill/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1828800"/>
            <a:ext cx="2181225" cy="971550"/>
          </a:xfrm>
          <a:prstGeom prst="rect">
            <a:avLst/>
          </a:prstGeom>
          <a:noFill/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3810000"/>
            <a:ext cx="2209800" cy="1085850"/>
          </a:xfrm>
          <a:prstGeom prst="rect">
            <a:avLst/>
          </a:prstGeom>
          <a:noFill/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4191000"/>
            <a:ext cx="2209800" cy="1552575"/>
          </a:xfrm>
          <a:prstGeom prst="rect">
            <a:avLst/>
          </a:prstGeom>
          <a:noFill/>
        </p:spPr>
      </p:pic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2895600"/>
            <a:ext cx="1952625" cy="609600"/>
          </a:xfrm>
          <a:prstGeom prst="rect">
            <a:avLst/>
          </a:prstGeom>
          <a:noFill/>
        </p:spPr>
      </p:pic>
      <p:cxnSp>
        <p:nvCxnSpPr>
          <p:cNvPr id="30" name="Straight Arrow Connector 29"/>
          <p:cNvCxnSpPr/>
          <p:nvPr/>
        </p:nvCxnSpPr>
        <p:spPr>
          <a:xfrm rot="10800000">
            <a:off x="3124200" y="1828800"/>
            <a:ext cx="381000" cy="1588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3352800" y="2514600"/>
            <a:ext cx="2514600" cy="1588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>
            <a:off x="3124200" y="3276600"/>
            <a:ext cx="533400" cy="1588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>
            <a:off x="3200400" y="4038600"/>
            <a:ext cx="990600" cy="1588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0800000">
            <a:off x="3657600" y="5257800"/>
            <a:ext cx="2971800" cy="1588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ight Brace 41"/>
          <p:cNvSpPr/>
          <p:nvPr/>
        </p:nvSpPr>
        <p:spPr>
          <a:xfrm>
            <a:off x="3200400" y="4495800"/>
            <a:ext cx="381000" cy="1295400"/>
          </a:xfrm>
          <a:prstGeom prst="rightBrace">
            <a:avLst>
              <a:gd name="adj1" fmla="val 72478"/>
              <a:gd name="adj2" fmla="val 57366"/>
            </a:avLst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819400" y="6324600"/>
            <a:ext cx="6172200" cy="304800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Heterogeneous Computing at USC </a:t>
            </a:r>
            <a:r>
              <a:rPr lang="en-US" sz="1200" dirty="0" smtClean="0"/>
              <a:t>| USC HPC Workshop | </a:t>
            </a:r>
            <a:r>
              <a:rPr lang="en-US" sz="1200" dirty="0" smtClean="0">
                <a:solidFill>
                  <a:schemeClr val="tx1"/>
                </a:solidFill>
              </a:rPr>
              <a:t>4/14/11</a:t>
            </a:r>
            <a:r>
              <a:rPr lang="en-US" sz="1200" dirty="0" smtClean="0"/>
              <a:t>	 </a:t>
            </a:r>
            <a:fld id="{1FF4D708-FA81-4514-A2AC-FE6F72DBD05B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19</a:t>
            </a:fld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Heterogeneous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Subfield of </a:t>
            </a:r>
            <a:r>
              <a:rPr lang="en-US" sz="1800" dirty="0" smtClean="0">
                <a:solidFill>
                  <a:srgbClr val="CC0000"/>
                </a:solidFill>
              </a:rPr>
              <a:t>computer architecture</a:t>
            </a:r>
          </a:p>
          <a:p>
            <a:endParaRPr lang="en-US" sz="1800" dirty="0" smtClean="0"/>
          </a:p>
          <a:p>
            <a:r>
              <a:rPr lang="en-US" sz="1800" dirty="0" smtClean="0"/>
              <a:t>Mix general-purpose CPUs with “specialized processors” for high-performance computing</a:t>
            </a:r>
          </a:p>
          <a:p>
            <a:pPr lvl="1"/>
            <a:endParaRPr lang="en-US" sz="1600" dirty="0" smtClean="0"/>
          </a:p>
          <a:p>
            <a:r>
              <a:rPr lang="en-US" sz="1800" dirty="0" smtClean="0"/>
              <a:t>Specialized processors include:</a:t>
            </a:r>
          </a:p>
          <a:p>
            <a:pPr lvl="1"/>
            <a:r>
              <a:rPr lang="en-US" sz="1600" dirty="0" smtClean="0"/>
              <a:t>Field Programmable Gate Arrays (FPGAs)</a:t>
            </a:r>
          </a:p>
          <a:p>
            <a:pPr lvl="1"/>
            <a:r>
              <a:rPr lang="en-US" sz="1600" dirty="0" smtClean="0"/>
              <a:t>Graphical Processing Units (GPUs)</a:t>
            </a:r>
          </a:p>
          <a:p>
            <a:endParaRPr lang="en-US" sz="1800" dirty="0" smtClean="0"/>
          </a:p>
          <a:p>
            <a:r>
              <a:rPr lang="en-US" sz="1800" dirty="0" smtClean="0"/>
              <a:t>Our goals:</a:t>
            </a:r>
          </a:p>
          <a:p>
            <a:pPr lvl="1"/>
            <a:r>
              <a:rPr lang="en-US" sz="1600" dirty="0" smtClean="0"/>
              <a:t>Adapt scientific and engineering applications to heterogeneous programming and execution models</a:t>
            </a:r>
          </a:p>
          <a:p>
            <a:pPr lvl="1"/>
            <a:r>
              <a:rPr lang="en-US" sz="1600" dirty="0" smtClean="0"/>
              <a:t>Leverage our experience to build development tools for these models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819400" y="6324600"/>
            <a:ext cx="6172200" cy="304800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Heterogeneous Computing at USC </a:t>
            </a:r>
            <a:r>
              <a:rPr lang="en-US" sz="1200" dirty="0" smtClean="0"/>
              <a:t>| USC HPC Workshop | </a:t>
            </a:r>
            <a:r>
              <a:rPr lang="en-US" sz="1200" dirty="0" smtClean="0">
                <a:solidFill>
                  <a:schemeClr val="tx1"/>
                </a:solidFill>
              </a:rPr>
              <a:t>4/14/11</a:t>
            </a:r>
            <a:r>
              <a:rPr lang="en-US" sz="1200" dirty="0" smtClean="0"/>
              <a:t>	 </a:t>
            </a:r>
            <a:fld id="{1FF4D708-FA81-4514-A2AC-FE6F72DBD05B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Sparse Matrix-Vector Multiply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32 PEs on the Convey HC-1</a:t>
            </a:r>
          </a:p>
          <a:p>
            <a:pPr lvl="1"/>
            <a:r>
              <a:rPr lang="en-US" dirty="0" smtClean="0"/>
              <a:t>Each PE can achieve up to 300 MFLOPs/s</a:t>
            </a:r>
          </a:p>
          <a:p>
            <a:pPr lvl="1"/>
            <a:r>
              <a:rPr lang="en-US" dirty="0" smtClean="0"/>
              <a:t>32 PE gives an upper bound of </a:t>
            </a:r>
            <a:r>
              <a:rPr lang="en-US" smtClean="0"/>
              <a:t>9.6 </a:t>
            </a:r>
            <a:r>
              <a:rPr lang="en-US" smtClean="0"/>
              <a:t>GFLOPs/s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HC-1 coprocessor has 80 GB/s of memory bandwidth</a:t>
            </a:r>
          </a:p>
          <a:p>
            <a:pPr lvl="1"/>
            <a:r>
              <a:rPr lang="en-US" dirty="0" smtClean="0"/>
              <a:t>Gives a performance upper bound of ~7.1 GFLOPs/s</a:t>
            </a:r>
          </a:p>
          <a:p>
            <a:endParaRPr lang="en-US" dirty="0" smtClean="0"/>
          </a:p>
          <a:p>
            <a:r>
              <a:rPr lang="en-US" dirty="0" smtClean="0"/>
              <a:t>In our implementation, we achieved up to 50% of this peak, depending on the matrix tested</a:t>
            </a:r>
          </a:p>
          <a:p>
            <a:pPr lvl="1"/>
            <a:r>
              <a:rPr lang="en-US" dirty="0" smtClean="0"/>
              <a:t>Depends on:</a:t>
            </a:r>
          </a:p>
          <a:p>
            <a:pPr lvl="2"/>
            <a:r>
              <a:rPr lang="en-US" sz="1600" dirty="0" smtClean="0"/>
              <a:t>Vector cache performance</a:t>
            </a:r>
          </a:p>
          <a:p>
            <a:pPr lvl="2"/>
            <a:r>
              <a:rPr lang="en-US" sz="1600" dirty="0" smtClean="0"/>
              <a:t>On-chip contention for memory interfaces</a:t>
            </a:r>
          </a:p>
          <a:p>
            <a:pPr lvl="2"/>
            <a:endParaRPr lang="en-US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819400" y="6324600"/>
            <a:ext cx="6172200" cy="304800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Heterogeneous Computing at USC </a:t>
            </a:r>
            <a:r>
              <a:rPr lang="en-US" sz="1200" dirty="0" smtClean="0"/>
              <a:t>| USC HPC Workshop | </a:t>
            </a:r>
            <a:r>
              <a:rPr lang="en-US" sz="1200" dirty="0" smtClean="0">
                <a:solidFill>
                  <a:schemeClr val="tx1"/>
                </a:solidFill>
              </a:rPr>
              <a:t>4/14/11</a:t>
            </a:r>
            <a:r>
              <a:rPr lang="en-US" sz="1200" dirty="0" smtClean="0"/>
              <a:t>	 </a:t>
            </a:r>
            <a:fld id="{1FF4D708-FA81-4514-A2AC-FE6F72DBD05B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20</a:t>
            </a:fld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Maximizing Memory Bandwidth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200" smtClean="0">
                <a:solidFill>
                  <a:schemeClr val="tx1"/>
                </a:solidFill>
              </a:rPr>
              <a:t>Heterogeneous Computing at USC </a:t>
            </a:r>
            <a:r>
              <a:rPr lang="en-US" sz="1200" smtClean="0"/>
              <a:t>| USC HPC Workshop | </a:t>
            </a:r>
            <a:r>
              <a:rPr lang="en-US" sz="1200" smtClean="0">
                <a:solidFill>
                  <a:schemeClr val="tx1"/>
                </a:solidFill>
              </a:rPr>
              <a:t>4/14/11</a:t>
            </a:r>
            <a:r>
              <a:rPr lang="en-US" sz="1200" smtClean="0"/>
              <a:t>	 </a:t>
            </a:r>
            <a:fld id="{1FF4D708-FA81-4514-A2AC-FE6F72DBD05B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21</a:t>
            </a:fld>
            <a:endParaRPr lang="en-US" i="0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712029" y="2822138"/>
            <a:ext cx="1240971" cy="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143000" y="2505670"/>
            <a:ext cx="1970314" cy="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143000" y="3496270"/>
            <a:ext cx="1959429" cy="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5400000">
            <a:off x="1632466" y="297453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43000" y="380107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 x 128 bit memory channels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102429" y="1945838"/>
            <a:ext cx="6096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90800" y="393956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64 x 1024 bit </a:t>
            </a:r>
            <a:r>
              <a:rPr lang="en-US" dirty="0" err="1" smtClean="0"/>
              <a:t>onchip</a:t>
            </a:r>
            <a:r>
              <a:rPr lang="en-US" dirty="0" smtClean="0"/>
              <a:t> memory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953000" y="2353270"/>
            <a:ext cx="609600" cy="914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343400" y="391673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4096 bit, 42 x 96 bit shift register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1866900" y="2353270"/>
            <a:ext cx="114300" cy="3048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676400" y="206013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128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143000" y="2810470"/>
            <a:ext cx="1970314" cy="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229100" y="2646402"/>
            <a:ext cx="114300" cy="3048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962400" y="235327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1024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540829" y="2833806"/>
            <a:ext cx="1850571" cy="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6057900" y="2658070"/>
            <a:ext cx="114300" cy="3048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791200" y="235327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96 (</a:t>
            </a:r>
            <a:r>
              <a:rPr lang="en-US" dirty="0" err="1" smtClean="0"/>
              <a:t>val</a:t>
            </a:r>
            <a:r>
              <a:rPr lang="en-US" dirty="0" smtClean="0"/>
              <a:t>/col)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7391400" y="2353270"/>
            <a:ext cx="609600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909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Manually accelerated several applications on using FPGA and GPU-based coprocessors</a:t>
            </a:r>
          </a:p>
          <a:p>
            <a:endParaRPr lang="en-US" dirty="0"/>
          </a:p>
          <a:p>
            <a:r>
              <a:rPr lang="en-US" dirty="0" smtClean="0"/>
              <a:t>Working to develop tools for to make it easier to take advantage of heterogeneous platforms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Heterogeneous Computing at USC </a:t>
            </a:r>
            <a:r>
              <a:rPr lang="en-US" sz="1200" dirty="0" smtClean="0"/>
              <a:t>| USC HPC Workshop| </a:t>
            </a:r>
            <a:r>
              <a:rPr lang="en-US" sz="1200" dirty="0" smtClean="0">
                <a:solidFill>
                  <a:schemeClr val="tx1"/>
                </a:solidFill>
              </a:rPr>
              <a:t>4/14/11</a:t>
            </a:r>
            <a:r>
              <a:rPr lang="en-US" sz="1200" dirty="0" smtClean="0"/>
              <a:t>	 </a:t>
            </a:r>
            <a:fld id="{1FF4D708-FA81-4514-A2AC-FE6F72DBD05B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22</a:t>
            </a:fld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Acceleration of Sequence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DNA/protein sequence, e.g.</a:t>
            </a: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TGA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GT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AGTG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TTGG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TA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CCC</a:t>
            </a:r>
            <a:r>
              <a:rPr lang="en-US" dirty="0" smtClean="0"/>
              <a:t> =&gt;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TGA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GTTTGGCCC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Goal:  align the two sequences against substitutions and deletions:</a:t>
            </a: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TGA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GT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AGTG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TTGG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TA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CCC</a:t>
            </a: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TGA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GT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----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TTGG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TA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CCC</a:t>
            </a:r>
          </a:p>
          <a:p>
            <a:pPr lvl="1"/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+mj-lt"/>
                <a:cs typeface="Courier New" pitchFamily="49" charset="0"/>
              </a:rPr>
              <a:t>Used for sequence comparison and database search</a:t>
            </a:r>
          </a:p>
          <a:p>
            <a:endParaRPr lang="en-US" dirty="0" smtClean="0">
              <a:latin typeface="+mj-lt"/>
              <a:cs typeface="Courier New" pitchFamily="49" charset="0"/>
            </a:endParaRPr>
          </a:p>
          <a:p>
            <a:r>
              <a:rPr lang="en-US" dirty="0" smtClean="0">
                <a:latin typeface="+mj-lt"/>
                <a:cs typeface="Courier New" pitchFamily="49" charset="0"/>
              </a:rPr>
              <a:t>Our work focuses on </a:t>
            </a:r>
            <a:r>
              <a:rPr lang="en-US" dirty="0" err="1" smtClean="0">
                <a:latin typeface="+mj-lt"/>
                <a:cs typeface="Courier New" pitchFamily="49" charset="0"/>
              </a:rPr>
              <a:t>pairwise</a:t>
            </a:r>
            <a:r>
              <a:rPr lang="en-US" dirty="0" smtClean="0">
                <a:latin typeface="+mj-lt"/>
                <a:cs typeface="Courier New" pitchFamily="49" charset="0"/>
              </a:rPr>
              <a:t> alignment of large databases for noise removal in meta-genomic sequencing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819400" y="6324600"/>
            <a:ext cx="6172200" cy="304800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Heterogeneous Computing at USC </a:t>
            </a:r>
            <a:r>
              <a:rPr lang="en-US" sz="1200" dirty="0" smtClean="0"/>
              <a:t>| USC HPC Workshop | </a:t>
            </a:r>
            <a:r>
              <a:rPr lang="en-US" sz="1200" dirty="0" smtClean="0">
                <a:solidFill>
                  <a:schemeClr val="tx1"/>
                </a:solidFill>
              </a:rPr>
              <a:t>4/14/11</a:t>
            </a:r>
            <a:r>
              <a:rPr lang="en-US" sz="1200" dirty="0" smtClean="0"/>
              <a:t>	 </a:t>
            </a:r>
            <a:fld id="{1FF4D708-FA81-4514-A2AC-FE6F72DBD05B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23</a:t>
            </a:fld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High-Level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828800"/>
          </a:xfrm>
        </p:spPr>
        <p:txBody>
          <a:bodyPr/>
          <a:lstStyle/>
          <a:p>
            <a:r>
              <a:rPr lang="en-US" sz="1800" dirty="0" smtClean="0"/>
              <a:t>Bandwidth-constrained high-level synthesis</a:t>
            </a:r>
          </a:p>
          <a:p>
            <a:endParaRPr lang="en-US" sz="1800" dirty="0" smtClean="0"/>
          </a:p>
          <a:p>
            <a:r>
              <a:rPr lang="en-US" sz="1800" dirty="0" smtClean="0"/>
              <a:t>Example:  16-input expression:</a:t>
            </a:r>
          </a:p>
          <a:p>
            <a:pPr>
              <a:buNone/>
            </a:pPr>
            <a:r>
              <a:rPr lang="en-US" sz="1800" dirty="0" smtClean="0"/>
              <a:t>	out = (AA1 * A1 + AC1 * C1 + AG1 * G1 + AT1 * T1) * </a:t>
            </a:r>
          </a:p>
          <a:p>
            <a:pPr>
              <a:buNone/>
            </a:pPr>
            <a:r>
              <a:rPr lang="en-US" sz="1800" dirty="0" smtClean="0"/>
              <a:t>             (AG2 * A2 + AC2 * C2 + AG2 * G2 + AT2 * T2)</a:t>
            </a:r>
            <a:endParaRPr lang="en-US" sz="1800" dirty="0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762000" y="3581400"/>
          <a:ext cx="4038600" cy="1962532"/>
        </p:xfrm>
        <a:graphic>
          <a:graphicData uri="http://schemas.openxmlformats.org/presentationml/2006/ole">
            <p:oleObj spid="_x0000_s1044" r:id="rId3" imgW="3671926" imgH="1775460" progId="">
              <p:embed/>
            </p:oleObj>
          </a:graphicData>
        </a:graphic>
      </p:graphicFrame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4037" name="Object 5"/>
          <p:cNvGraphicFramePr>
            <a:graphicFrameLocks noChangeAspect="1"/>
          </p:cNvGraphicFramePr>
          <p:nvPr/>
        </p:nvGraphicFramePr>
        <p:xfrm>
          <a:off x="5334000" y="3352800"/>
          <a:ext cx="2438400" cy="2544417"/>
        </p:xfrm>
        <a:graphic>
          <a:graphicData uri="http://schemas.openxmlformats.org/presentationml/2006/ole">
            <p:oleObj spid="_x0000_s1045" r:id="rId4" imgW="2843337" imgH="2956045" progId="">
              <p:embed/>
            </p:oleObj>
          </a:graphicData>
        </a:graphic>
      </p:graphicFrame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819400" y="6324600"/>
            <a:ext cx="6172200" cy="304800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Heterogeneous Computing at USC </a:t>
            </a:r>
            <a:r>
              <a:rPr lang="en-US" sz="1200" dirty="0" smtClean="0"/>
              <a:t>| USC HPC Workshop | </a:t>
            </a:r>
            <a:r>
              <a:rPr lang="en-US" sz="1200" dirty="0" smtClean="0">
                <a:solidFill>
                  <a:schemeClr val="tx1"/>
                </a:solidFill>
              </a:rPr>
              <a:t>4/14/11</a:t>
            </a:r>
            <a:r>
              <a:rPr lang="en-US" sz="1200" dirty="0" smtClean="0"/>
              <a:t>	 </a:t>
            </a:r>
            <a:fld id="{1FF4D708-FA81-4514-A2AC-FE6F72DBD05B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24</a:t>
            </a:fld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GPU Acceleration of Two Level Logic Minimization</a:t>
            </a:r>
            <a:endParaRPr lang="en-US" sz="2400" dirty="0">
              <a:solidFill>
                <a:srgbClr val="000000"/>
              </a:solidFill>
            </a:endParaRPr>
          </a:p>
        </p:txBody>
      </p:sp>
      <p:graphicFrame>
        <p:nvGraphicFramePr>
          <p:cNvPr id="8" name="Group 88"/>
          <p:cNvGraphicFramePr>
            <a:graphicFrameLocks noGrp="1"/>
          </p:cNvGraphicFramePr>
          <p:nvPr/>
        </p:nvGraphicFramePr>
        <p:xfrm>
          <a:off x="2286000" y="1697037"/>
          <a:ext cx="1552893" cy="2341563"/>
        </p:xfrm>
        <a:graphic>
          <a:graphicData uri="http://schemas.openxmlformats.org/drawingml/2006/table">
            <a:tbl>
              <a:tblPr/>
              <a:tblGrid>
                <a:gridCol w="279400"/>
                <a:gridCol w="279400"/>
                <a:gridCol w="280194"/>
                <a:gridCol w="280194"/>
                <a:gridCol w="433705"/>
              </a:tblGrid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anything else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3886200" y="2078037"/>
            <a:ext cx="381000" cy="15240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886200" y="2230437"/>
            <a:ext cx="381000" cy="15240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86200" y="2611437"/>
            <a:ext cx="381000" cy="15240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886200" y="2763837"/>
            <a:ext cx="381000" cy="15240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191000" y="207803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A’B’D’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144896" y="261143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A’BC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3886200" y="3133169"/>
            <a:ext cx="381000" cy="15240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886200" y="3285569"/>
            <a:ext cx="381000" cy="15240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221096" y="306863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(ACD)’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175632" y="3449637"/>
            <a:ext cx="1310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(A’BC’D)’</a:t>
            </a:r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3886200" y="3644157"/>
            <a:ext cx="3810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724400" y="139223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A’B’CD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24400" y="1620837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A’B’C’D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5029200" y="1773237"/>
            <a:ext cx="990600" cy="45720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791200" y="1620837"/>
            <a:ext cx="228600" cy="15240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867400" y="162083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A’B’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5029200" y="215423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A’B’CD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029200" y="2382837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A’B’CD’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4876800" y="2687637"/>
            <a:ext cx="1676400" cy="7620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943600" y="2459037"/>
            <a:ext cx="609600" cy="22860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339968" y="249745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A’C</a:t>
            </a:r>
            <a:endParaRPr lang="en-US" dirty="0"/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381000" y="4572000"/>
            <a:ext cx="8229600" cy="1447800"/>
          </a:xfrm>
        </p:spPr>
        <p:txBody>
          <a:bodyPr/>
          <a:lstStyle/>
          <a:p>
            <a:r>
              <a:rPr lang="en-US" sz="1800" dirty="0" smtClean="0"/>
              <a:t>Key enabling techniques:</a:t>
            </a:r>
          </a:p>
          <a:p>
            <a:pPr lvl="1"/>
            <a:r>
              <a:rPr lang="en-US" sz="1600" dirty="0" smtClean="0"/>
              <a:t>Novel reduction algorithms optimized for GPU execution</a:t>
            </a:r>
            <a:endParaRPr lang="en-US" sz="1800" dirty="0" smtClean="0"/>
          </a:p>
          <a:p>
            <a:r>
              <a:rPr lang="en-US" sz="1800" dirty="0" smtClean="0"/>
              <a:t>Achieves 10X speedup over single-thread software</a:t>
            </a:r>
            <a:endParaRPr lang="en-US" sz="1800" dirty="0"/>
          </a:p>
        </p:txBody>
      </p:sp>
      <p:sp>
        <p:nvSpPr>
          <p:cNvPr id="3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819400" y="6324600"/>
            <a:ext cx="6172200" cy="304800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Heterogeneous Computing at USC </a:t>
            </a:r>
            <a:r>
              <a:rPr lang="en-US" sz="1200" dirty="0" smtClean="0"/>
              <a:t>| USC HPC Workshop | </a:t>
            </a:r>
            <a:r>
              <a:rPr lang="en-US" sz="1200" dirty="0" smtClean="0">
                <a:solidFill>
                  <a:schemeClr val="tx1"/>
                </a:solidFill>
              </a:rPr>
              <a:t>4/14/11</a:t>
            </a:r>
            <a:r>
              <a:rPr lang="en-US" sz="1200" dirty="0" smtClean="0"/>
              <a:t>	 </a:t>
            </a:r>
            <a:fld id="{1FF4D708-FA81-4514-A2AC-FE6F72DBD05B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25</a:t>
            </a:fld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Heterogeneous Computing</a:t>
            </a:r>
          </a:p>
        </p:txBody>
      </p:sp>
      <p:sp>
        <p:nvSpPr>
          <p:cNvPr id="16388" name="Rectangle 183"/>
          <p:cNvSpPr>
            <a:spLocks noChangeArrowheads="1"/>
          </p:cNvSpPr>
          <p:nvPr/>
        </p:nvSpPr>
        <p:spPr bwMode="auto">
          <a:xfrm>
            <a:off x="485775" y="1676400"/>
            <a:ext cx="1419225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Text Box 184"/>
          <p:cNvSpPr txBox="1">
            <a:spLocks noChangeArrowheads="1"/>
          </p:cNvSpPr>
          <p:nvPr/>
        </p:nvSpPr>
        <p:spPr bwMode="auto">
          <a:xfrm>
            <a:off x="2438400" y="2133600"/>
            <a:ext cx="1981200" cy="712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Verdana" pitchFamily="34" charset="0"/>
              </a:rPr>
              <a:t>initialization</a:t>
            </a:r>
          </a:p>
          <a:p>
            <a:pPr>
              <a:spcBef>
                <a:spcPct val="50000"/>
              </a:spcBef>
            </a:pPr>
            <a:r>
              <a:rPr lang="en-US" sz="1600">
                <a:latin typeface="Verdana" pitchFamily="34" charset="0"/>
              </a:rPr>
              <a:t>0.5% of run time</a:t>
            </a:r>
          </a:p>
        </p:txBody>
      </p:sp>
      <p:sp>
        <p:nvSpPr>
          <p:cNvPr id="16390" name="Rectangle 185"/>
          <p:cNvSpPr>
            <a:spLocks noChangeArrowheads="1"/>
          </p:cNvSpPr>
          <p:nvPr/>
        </p:nvSpPr>
        <p:spPr bwMode="auto">
          <a:xfrm>
            <a:off x="485775" y="3429000"/>
            <a:ext cx="1419225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Text Box 186"/>
          <p:cNvSpPr txBox="1">
            <a:spLocks noChangeArrowheads="1"/>
          </p:cNvSpPr>
          <p:nvPr/>
        </p:nvSpPr>
        <p:spPr bwMode="auto">
          <a:xfrm>
            <a:off x="2438400" y="3276600"/>
            <a:ext cx="1981200" cy="712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Verdana" pitchFamily="34" charset="0"/>
              </a:rPr>
              <a:t>“hot” loop</a:t>
            </a:r>
          </a:p>
          <a:p>
            <a:pPr>
              <a:spcBef>
                <a:spcPct val="50000"/>
              </a:spcBef>
            </a:pPr>
            <a:r>
              <a:rPr lang="en-US" sz="1600">
                <a:latin typeface="Verdana" pitchFamily="34" charset="0"/>
              </a:rPr>
              <a:t>99% of run time</a:t>
            </a:r>
          </a:p>
        </p:txBody>
      </p:sp>
      <p:sp>
        <p:nvSpPr>
          <p:cNvPr id="16392" name="Rectangle 187"/>
          <p:cNvSpPr>
            <a:spLocks noChangeArrowheads="1"/>
          </p:cNvSpPr>
          <p:nvPr/>
        </p:nvSpPr>
        <p:spPr bwMode="auto">
          <a:xfrm>
            <a:off x="485775" y="3886200"/>
            <a:ext cx="1419225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Text Box 188"/>
          <p:cNvSpPr txBox="1">
            <a:spLocks noChangeArrowheads="1"/>
          </p:cNvSpPr>
          <p:nvPr/>
        </p:nvSpPr>
        <p:spPr bwMode="auto">
          <a:xfrm>
            <a:off x="2438400" y="4343400"/>
            <a:ext cx="1981200" cy="712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Verdana" pitchFamily="34" charset="0"/>
              </a:rPr>
              <a:t>clean up</a:t>
            </a:r>
          </a:p>
          <a:p>
            <a:pPr>
              <a:spcBef>
                <a:spcPct val="50000"/>
              </a:spcBef>
            </a:pPr>
            <a:r>
              <a:rPr lang="en-US" sz="1600">
                <a:latin typeface="Verdana" pitchFamily="34" charset="0"/>
              </a:rPr>
              <a:t>0.5% of run time</a:t>
            </a:r>
          </a:p>
        </p:txBody>
      </p:sp>
      <p:sp>
        <p:nvSpPr>
          <p:cNvPr id="16394" name="AutoShape 189"/>
          <p:cNvSpPr>
            <a:spLocks/>
          </p:cNvSpPr>
          <p:nvPr/>
        </p:nvSpPr>
        <p:spPr bwMode="auto">
          <a:xfrm>
            <a:off x="2057400" y="1676400"/>
            <a:ext cx="304800" cy="1676400"/>
          </a:xfrm>
          <a:prstGeom prst="rightBrace">
            <a:avLst>
              <a:gd name="adj1" fmla="val 4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AutoShape 190"/>
          <p:cNvSpPr>
            <a:spLocks/>
          </p:cNvSpPr>
          <p:nvPr/>
        </p:nvSpPr>
        <p:spPr bwMode="auto">
          <a:xfrm>
            <a:off x="2057400" y="3429000"/>
            <a:ext cx="304800" cy="381000"/>
          </a:xfrm>
          <a:prstGeom prst="rightBrace">
            <a:avLst>
              <a:gd name="adj1" fmla="val 1041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AutoShape 191"/>
          <p:cNvSpPr>
            <a:spLocks/>
          </p:cNvSpPr>
          <p:nvPr/>
        </p:nvSpPr>
        <p:spPr bwMode="auto">
          <a:xfrm>
            <a:off x="2057400" y="3886200"/>
            <a:ext cx="304800" cy="1676400"/>
          </a:xfrm>
          <a:prstGeom prst="rightBrace">
            <a:avLst>
              <a:gd name="adj1" fmla="val 4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Text Box 195"/>
          <p:cNvSpPr txBox="1">
            <a:spLocks noChangeArrowheads="1"/>
          </p:cNvSpPr>
          <p:nvPr/>
        </p:nvSpPr>
        <p:spPr bwMode="auto">
          <a:xfrm>
            <a:off x="685800" y="2209800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49% of code</a:t>
            </a:r>
          </a:p>
        </p:txBody>
      </p:sp>
      <p:sp>
        <p:nvSpPr>
          <p:cNvPr id="16398" name="Text Box 196"/>
          <p:cNvSpPr txBox="1">
            <a:spLocks noChangeArrowheads="1"/>
          </p:cNvSpPr>
          <p:nvPr/>
        </p:nvSpPr>
        <p:spPr bwMode="auto">
          <a:xfrm>
            <a:off x="685800" y="4419600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49% of code</a:t>
            </a:r>
          </a:p>
        </p:txBody>
      </p:sp>
      <p:sp>
        <p:nvSpPr>
          <p:cNvPr id="16399" name="Text Box 197"/>
          <p:cNvSpPr txBox="1">
            <a:spLocks noChangeArrowheads="1"/>
          </p:cNvSpPr>
          <p:nvPr/>
        </p:nvSpPr>
        <p:spPr bwMode="auto">
          <a:xfrm>
            <a:off x="533400" y="3443288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2% of code</a:t>
            </a:r>
          </a:p>
        </p:txBody>
      </p:sp>
      <p:sp>
        <p:nvSpPr>
          <p:cNvPr id="16400" name="Text Box 199"/>
          <p:cNvSpPr txBox="1">
            <a:spLocks noChangeArrowheads="1"/>
          </p:cNvSpPr>
          <p:nvPr/>
        </p:nvSpPr>
        <p:spPr bwMode="auto">
          <a:xfrm>
            <a:off x="2743200" y="5638800"/>
            <a:ext cx="1600200" cy="376238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co-processor</a:t>
            </a:r>
          </a:p>
        </p:txBody>
      </p:sp>
      <p:sp>
        <p:nvSpPr>
          <p:cNvPr id="16401" name="AutoShape 201"/>
          <p:cNvSpPr>
            <a:spLocks noChangeArrowheads="1"/>
          </p:cNvSpPr>
          <p:nvPr/>
        </p:nvSpPr>
        <p:spPr bwMode="auto">
          <a:xfrm rot="3232278">
            <a:off x="1339850" y="4584701"/>
            <a:ext cx="2390775" cy="228600"/>
          </a:xfrm>
          <a:prstGeom prst="rightArrow">
            <a:avLst>
              <a:gd name="adj1" fmla="val 50000"/>
              <a:gd name="adj2" fmla="val 291478"/>
            </a:avLst>
          </a:prstGeom>
          <a:solidFill>
            <a:srgbClr val="FFFF99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2" name="Group 4"/>
          <p:cNvGraphicFramePr>
            <a:graphicFrameLocks noGrp="1"/>
          </p:cNvGraphicFramePr>
          <p:nvPr/>
        </p:nvGraphicFramePr>
        <p:xfrm>
          <a:off x="5181600" y="3581400"/>
          <a:ext cx="3492500" cy="2084832"/>
        </p:xfrm>
        <a:graphic>
          <a:graphicData uri="http://schemas.openxmlformats.org/drawingml/2006/table">
            <a:tbl>
              <a:tblPr/>
              <a:tblGrid>
                <a:gridCol w="1022350"/>
                <a:gridCol w="1304925"/>
                <a:gridCol w="1165225"/>
              </a:tblGrid>
              <a:tr h="1603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Kernel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speedup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Application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speedup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Execution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5.0 hours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3.3 hours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2.5 hours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500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2.0 hours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1.8 hours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5105400" y="1524000"/>
            <a:ext cx="3810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Example</a:t>
            </a:r>
            <a:r>
              <a:rPr lang="en-US" kern="0" dirty="0">
                <a:solidFill>
                  <a:srgbClr val="000000"/>
                </a:solidFill>
                <a:latin typeface="+mn-lt"/>
              </a:rPr>
              <a:t>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1600" kern="0" dirty="0">
                <a:latin typeface="+mn-lt"/>
              </a:rPr>
              <a:t>Application requires a </a:t>
            </a:r>
            <a:r>
              <a:rPr lang="en-US" sz="1600" kern="0" dirty="0">
                <a:solidFill>
                  <a:srgbClr val="990033"/>
                </a:solidFill>
                <a:latin typeface="+mn-lt"/>
              </a:rPr>
              <a:t>week</a:t>
            </a:r>
            <a:r>
              <a:rPr lang="en-US" sz="1600" kern="0" dirty="0">
                <a:latin typeface="+mn-lt"/>
              </a:rPr>
              <a:t> of CPU time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1600" kern="0" dirty="0">
                <a:latin typeface="+mn-lt"/>
              </a:rPr>
              <a:t>Offload computation consumes </a:t>
            </a:r>
            <a:r>
              <a:rPr lang="en-US" sz="1600" kern="0" dirty="0">
                <a:solidFill>
                  <a:srgbClr val="990033"/>
                </a:solidFill>
                <a:latin typeface="+mn-lt"/>
              </a:rPr>
              <a:t>99%</a:t>
            </a:r>
            <a:r>
              <a:rPr lang="en-US" sz="1600" kern="0" dirty="0">
                <a:latin typeface="+mn-lt"/>
              </a:rPr>
              <a:t> of execution time</a:t>
            </a:r>
          </a:p>
        </p:txBody>
      </p:sp>
      <p:sp>
        <p:nvSpPr>
          <p:cNvPr id="16433" name="Oval 198"/>
          <p:cNvSpPr>
            <a:spLocks noChangeArrowheads="1"/>
          </p:cNvSpPr>
          <p:nvPr/>
        </p:nvSpPr>
        <p:spPr bwMode="auto">
          <a:xfrm>
            <a:off x="152400" y="3200400"/>
            <a:ext cx="1981200" cy="838200"/>
          </a:xfrm>
          <a:prstGeom prst="ellipse">
            <a:avLst/>
          </a:prstGeom>
          <a:solidFill>
            <a:srgbClr val="CCFFFF">
              <a:alpha val="3019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819400" y="6324600"/>
            <a:ext cx="6172200" cy="304800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Heterogeneous Computing at USC </a:t>
            </a:r>
            <a:r>
              <a:rPr lang="en-US" sz="1200" dirty="0" smtClean="0"/>
              <a:t>| USC HPC Workshop | </a:t>
            </a:r>
            <a:r>
              <a:rPr lang="en-US" sz="1200" dirty="0" smtClean="0">
                <a:solidFill>
                  <a:schemeClr val="tx1"/>
                </a:solidFill>
              </a:rPr>
              <a:t>4/14/11</a:t>
            </a:r>
            <a:r>
              <a:rPr lang="en-US" sz="1200" dirty="0" smtClean="0"/>
              <a:t>	 </a:t>
            </a:r>
            <a:fld id="{1FF4D708-FA81-4514-A2AC-FE6F72DBD05B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Group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48200"/>
          </a:xfrm>
        </p:spPr>
        <p:txBody>
          <a:bodyPr/>
          <a:lstStyle/>
          <a:p>
            <a:r>
              <a:rPr lang="en-US" b="1" dirty="0" smtClean="0">
                <a:solidFill>
                  <a:srgbClr val="990033"/>
                </a:solidFill>
              </a:rPr>
              <a:t>Applications work</a:t>
            </a:r>
          </a:p>
          <a:p>
            <a:pPr lvl="1"/>
            <a:r>
              <a:rPr lang="en-US" dirty="0" smtClean="0"/>
              <a:t>Computational biology:</a:t>
            </a:r>
          </a:p>
          <a:p>
            <a:pPr lvl="2"/>
            <a:r>
              <a:rPr lang="en-US" dirty="0" smtClean="0"/>
              <a:t>Computational phylogeny reconstruction (FPGA)</a:t>
            </a:r>
          </a:p>
          <a:p>
            <a:pPr lvl="2"/>
            <a:r>
              <a:rPr lang="en-US" dirty="0" smtClean="0"/>
              <a:t>Sequence alignment (GPU)</a:t>
            </a:r>
          </a:p>
          <a:p>
            <a:pPr lvl="1"/>
            <a:r>
              <a:rPr lang="en-US" dirty="0" smtClean="0"/>
              <a:t>Numerical linear algebra</a:t>
            </a:r>
          </a:p>
          <a:p>
            <a:pPr lvl="2"/>
            <a:r>
              <a:rPr lang="en-US" dirty="0" smtClean="0"/>
              <a:t>Sparse matrix-vector multiply (FPGA)</a:t>
            </a:r>
          </a:p>
          <a:p>
            <a:pPr lvl="1"/>
            <a:r>
              <a:rPr lang="en-US" dirty="0" smtClean="0"/>
              <a:t>Data mining:</a:t>
            </a:r>
          </a:p>
          <a:p>
            <a:pPr lvl="2"/>
            <a:r>
              <a:rPr lang="en-US" dirty="0" smtClean="0"/>
              <a:t>Frequent itemset mining (GPU)</a:t>
            </a:r>
          </a:p>
          <a:p>
            <a:pPr lvl="1"/>
            <a:r>
              <a:rPr lang="en-US" dirty="0" smtClean="0"/>
              <a:t>Electronic design automation:</a:t>
            </a:r>
          </a:p>
          <a:p>
            <a:pPr lvl="2"/>
            <a:r>
              <a:rPr lang="en-US" dirty="0" smtClean="0"/>
              <a:t>Logic minimization heuristics (GPU)</a:t>
            </a:r>
          </a:p>
          <a:p>
            <a:pPr lvl="2"/>
            <a:endParaRPr lang="en-US" b="1" dirty="0" smtClean="0">
              <a:solidFill>
                <a:srgbClr val="990033"/>
              </a:solidFill>
            </a:endParaRPr>
          </a:p>
          <a:p>
            <a:r>
              <a:rPr lang="en-US" b="1" dirty="0" smtClean="0">
                <a:solidFill>
                  <a:srgbClr val="990033"/>
                </a:solidFill>
              </a:rPr>
              <a:t>Tools</a:t>
            </a:r>
          </a:p>
          <a:p>
            <a:pPr lvl="1"/>
            <a:r>
              <a:rPr lang="en-US" dirty="0" smtClean="0"/>
              <a:t>Automatic CPU/coprocessor partitioning for legacy code</a:t>
            </a:r>
          </a:p>
          <a:p>
            <a:pPr lvl="1"/>
            <a:r>
              <a:rPr lang="en-US" dirty="0"/>
              <a:t>Performance </a:t>
            </a:r>
            <a:r>
              <a:rPr lang="en-US" dirty="0" smtClean="0"/>
              <a:t>modeling</a:t>
            </a:r>
          </a:p>
          <a:p>
            <a:pPr lvl="1"/>
            <a:r>
              <a:rPr lang="en-US" dirty="0" smtClean="0"/>
              <a:t>Bandwidth-constrained high-level synthesis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819400" y="6324600"/>
            <a:ext cx="6172200" cy="304800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Heterogeneous Computing at USC </a:t>
            </a:r>
            <a:r>
              <a:rPr lang="en-US" sz="1200" dirty="0" smtClean="0"/>
              <a:t>| USC HPC Workshop | </a:t>
            </a:r>
            <a:r>
              <a:rPr lang="en-US" sz="1200" dirty="0" smtClean="0">
                <a:solidFill>
                  <a:schemeClr val="tx1"/>
                </a:solidFill>
              </a:rPr>
              <a:t>4/14/11</a:t>
            </a:r>
            <a:r>
              <a:rPr lang="en-US" sz="1200" dirty="0" smtClean="0"/>
              <a:t>	 </a:t>
            </a:r>
            <a:fld id="{1FF4D708-FA81-4514-A2AC-FE6F72DBD05B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Programmable Gate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Programmable logic device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Contains:</a:t>
            </a:r>
          </a:p>
          <a:p>
            <a:pPr lvl="1"/>
            <a:r>
              <a:rPr lang="en-US" dirty="0" smtClean="0"/>
              <a:t>Programmable logic gates, RAMs, multipliers, I/O interfaces</a:t>
            </a:r>
          </a:p>
          <a:p>
            <a:pPr lvl="1"/>
            <a:r>
              <a:rPr lang="en-US" dirty="0" smtClean="0"/>
              <a:t>Programmable interconnect</a:t>
            </a:r>
          </a:p>
        </p:txBody>
      </p:sp>
      <p:pic>
        <p:nvPicPr>
          <p:cNvPr id="5" name="Picture 26" descr="f01-01-97801237433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905000"/>
            <a:ext cx="5327650" cy="2152650"/>
          </a:xfrm>
          <a:prstGeom prst="rect">
            <a:avLst/>
          </a:prstGeom>
          <a:noFill/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819400" y="6324600"/>
            <a:ext cx="6172200" cy="304800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Heterogeneous Computing at USC </a:t>
            </a:r>
            <a:r>
              <a:rPr lang="en-US" sz="1200" dirty="0" smtClean="0"/>
              <a:t>| USC HPC Workshop | </a:t>
            </a:r>
            <a:r>
              <a:rPr lang="en-US" sz="1200" dirty="0" smtClean="0">
                <a:solidFill>
                  <a:schemeClr val="tx1"/>
                </a:solidFill>
              </a:rPr>
              <a:t>4/14/11</a:t>
            </a:r>
            <a:r>
              <a:rPr lang="en-US" sz="1200" dirty="0" smtClean="0"/>
              <a:t>	 </a:t>
            </a:r>
            <a:fld id="{1FF4D708-FA81-4514-A2AC-FE6F72DBD05B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Programming FPGAs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338263"/>
            <a:ext cx="6629400" cy="474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819400" y="6324600"/>
            <a:ext cx="6172200" cy="304800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Heterogeneous Computing at USC </a:t>
            </a:r>
            <a:r>
              <a:rPr lang="en-US" sz="1200" dirty="0" smtClean="0"/>
              <a:t>| USC HPC Workshop | </a:t>
            </a:r>
            <a:r>
              <a:rPr lang="en-US" sz="1200" dirty="0" smtClean="0">
                <a:solidFill>
                  <a:schemeClr val="tx1"/>
                </a:solidFill>
              </a:rPr>
              <a:t>4/14/11</a:t>
            </a:r>
            <a:r>
              <a:rPr lang="en-US" sz="1200" dirty="0" smtClean="0"/>
              <a:t>	 </a:t>
            </a:r>
            <a:fld id="{1FF4D708-FA81-4514-A2AC-FE6F72DBD05B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 Platforms</a:t>
            </a:r>
          </a:p>
        </p:txBody>
      </p:sp>
      <p:pic>
        <p:nvPicPr>
          <p:cNvPr id="22531" name="Picture 4" descr="WILDSTAR 4 for PCI-X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1371600"/>
            <a:ext cx="66294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503507">
            <a:off x="2397125" y="3098800"/>
            <a:ext cx="6477000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6"/>
          <p:cNvSpPr txBox="1">
            <a:spLocks noChangeArrowheads="1"/>
          </p:cNvSpPr>
          <p:nvPr/>
        </p:nvSpPr>
        <p:spPr bwMode="auto">
          <a:xfrm>
            <a:off x="457200" y="1676400"/>
            <a:ext cx="1828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Annapolis Micro Systems</a:t>
            </a:r>
          </a:p>
          <a:p>
            <a:r>
              <a:rPr lang="en-US" dirty="0"/>
              <a:t>WILDSTAR 2 PRO</a:t>
            </a:r>
          </a:p>
        </p:txBody>
      </p:sp>
      <p:sp>
        <p:nvSpPr>
          <p:cNvPr id="22534" name="TextBox 8"/>
          <p:cNvSpPr txBox="1">
            <a:spLocks noChangeArrowheads="1"/>
          </p:cNvSpPr>
          <p:nvPr/>
        </p:nvSpPr>
        <p:spPr bwMode="auto">
          <a:xfrm>
            <a:off x="457200" y="4191000"/>
            <a:ext cx="1828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GiDEL PROCSTAR III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819400" y="6324600"/>
            <a:ext cx="6172200" cy="304800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Heterogeneous Computing at USC </a:t>
            </a:r>
            <a:r>
              <a:rPr lang="en-US" sz="1200" dirty="0" smtClean="0"/>
              <a:t>| USC HPC Workshop | </a:t>
            </a:r>
            <a:r>
              <a:rPr lang="en-US" sz="1200" dirty="0" smtClean="0">
                <a:solidFill>
                  <a:schemeClr val="tx1"/>
                </a:solidFill>
              </a:rPr>
              <a:t>4/14/11</a:t>
            </a:r>
            <a:r>
              <a:rPr lang="en-US" sz="1200" dirty="0" smtClean="0"/>
              <a:t>	 </a:t>
            </a:r>
            <a:fld id="{1FF4D708-FA81-4514-A2AC-FE6F72DBD05B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Convey HC-1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7772400" cy="466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819400" y="6324600"/>
            <a:ext cx="6172200" cy="304800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Heterogeneous Computing at USC </a:t>
            </a:r>
            <a:r>
              <a:rPr lang="en-US" sz="1200" dirty="0" smtClean="0"/>
              <a:t>| USC HPC Workshop | </a:t>
            </a:r>
            <a:r>
              <a:rPr lang="en-US" sz="1200" dirty="0" smtClean="0">
                <a:solidFill>
                  <a:schemeClr val="tx1"/>
                </a:solidFill>
              </a:rPr>
              <a:t>4/14/11</a:t>
            </a:r>
            <a:r>
              <a:rPr lang="en-US" sz="1200" dirty="0" smtClean="0"/>
              <a:t>	 </a:t>
            </a:r>
            <a:fld id="{1FF4D708-FA81-4514-A2AC-FE6F72DBD05B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Convey HC-1</a:t>
            </a:r>
            <a:endParaRPr lang="en-US" dirty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CF7"/>
              </a:clrFrom>
              <a:clrTo>
                <a:srgbClr val="FBFC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1568450"/>
            <a:ext cx="6400800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819400" y="6324600"/>
            <a:ext cx="6172200" cy="304800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Heterogeneous Computing at USC </a:t>
            </a:r>
            <a:r>
              <a:rPr lang="en-US" sz="1200" dirty="0" smtClean="0"/>
              <a:t>| USC HPC Workshop | </a:t>
            </a:r>
            <a:r>
              <a:rPr lang="en-US" sz="1200" dirty="0" smtClean="0">
                <a:solidFill>
                  <a:schemeClr val="tx1"/>
                </a:solidFill>
              </a:rPr>
              <a:t>4/14/11</a:t>
            </a:r>
            <a:r>
              <a:rPr lang="en-US" sz="1200" dirty="0" smtClean="0"/>
              <a:t>	 </a:t>
            </a:r>
            <a:fld id="{1FF4D708-FA81-4514-A2AC-FE6F72DBD05B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minutemadness10">
  <a:themeElements>
    <a:clrScheme name="us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sc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s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7minutemadness10</Template>
  <TotalTime>653</TotalTime>
  <Words>1197</Words>
  <Application>Microsoft Office PowerPoint</Application>
  <PresentationFormat>On-screen Show (4:3)</PresentationFormat>
  <Paragraphs>363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7minutemadness10</vt:lpstr>
      <vt:lpstr>Heterogeneous Computing at USC Dept. of Computer Science and Engineering University of South Carolina</vt:lpstr>
      <vt:lpstr>Heterogeneous Computing</vt:lpstr>
      <vt:lpstr>Heterogeneous Computing</vt:lpstr>
      <vt:lpstr>My Group</vt:lpstr>
      <vt:lpstr>Field Programmable Gate Arrays</vt:lpstr>
      <vt:lpstr>Programming FPGAs</vt:lpstr>
      <vt:lpstr>FPGA Platforms</vt:lpstr>
      <vt:lpstr>Convey HC-1</vt:lpstr>
      <vt:lpstr>Convey HC-1</vt:lpstr>
      <vt:lpstr>GPU Platforms</vt:lpstr>
      <vt:lpstr>GPU Acceleration of Data Mining</vt:lpstr>
      <vt:lpstr>Automated Task Partitioning</vt:lpstr>
      <vt:lpstr>Phylogenic Reconstruction</vt:lpstr>
      <vt:lpstr>Our Projects</vt:lpstr>
      <vt:lpstr>Sparse Matrix Arithmetic</vt:lpstr>
      <vt:lpstr>Sparse Matrix-Vector Multiply</vt:lpstr>
      <vt:lpstr>Indirect Addressing</vt:lpstr>
      <vt:lpstr>Double Precision Accumulation</vt:lpstr>
      <vt:lpstr>Reduction Rules</vt:lpstr>
      <vt:lpstr>Sparse Matrix-Vector Multiply</vt:lpstr>
      <vt:lpstr>Maximizing Memory Bandwidth</vt:lpstr>
      <vt:lpstr>Summary</vt:lpstr>
      <vt:lpstr>GPU Acceleration of Sequence Alignment</vt:lpstr>
      <vt:lpstr>High-Level Synthesis</vt:lpstr>
      <vt:lpstr>GPU Acceleration of Two Level Logic Minimization</vt:lpstr>
    </vt:vector>
  </TitlesOfParts>
  <Company>Univ. of South Carolina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Heterogeneous Computing at USC</dc:title>
  <dc:creator>Jason D. Bakos</dc:creator>
  <cp:lastModifiedBy>Jason D. Bakos</cp:lastModifiedBy>
  <cp:revision>74</cp:revision>
  <dcterms:created xsi:type="dcterms:W3CDTF">2010-09-17T13:56:34Z</dcterms:created>
  <dcterms:modified xsi:type="dcterms:W3CDTF">2011-04-14T20:27:33Z</dcterms:modified>
</cp:coreProperties>
</file>