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4" r:id="rId3"/>
    <p:sldId id="277" r:id="rId4"/>
    <p:sldId id="278" r:id="rId5"/>
    <p:sldId id="279" r:id="rId6"/>
    <p:sldId id="266" r:id="rId7"/>
    <p:sldId id="285" r:id="rId8"/>
    <p:sldId id="287" r:id="rId9"/>
    <p:sldId id="271" r:id="rId10"/>
    <p:sldId id="289" r:id="rId11"/>
    <p:sldId id="300" r:id="rId12"/>
    <p:sldId id="273" r:id="rId13"/>
    <p:sldId id="299" r:id="rId14"/>
    <p:sldId id="274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00"/>
    <a:srgbClr val="FF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14" autoAdjust="0"/>
    <p:restoredTop sz="94660"/>
  </p:normalViewPr>
  <p:slideViewPr>
    <p:cSldViewPr>
      <p:cViewPr varScale="1">
        <p:scale>
          <a:sx n="124" d="100"/>
          <a:sy n="12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otX val="30"/>
      <c:rotY val="171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explosion val="26"/>
            <c:spPr>
              <a:effectLst/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Sheet1!$A$1:$A$3</c:f>
              <c:strCache>
                <c:ptCount val="3"/>
                <c:pt idx="0">
                  <c:v>applications</c:v>
                </c:pt>
                <c:pt idx="1">
                  <c:v>system arch</c:v>
                </c:pt>
                <c:pt idx="2">
                  <c:v>tools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 formatCode="0%">
                  <c:v>0.70000000000000062</c:v>
                </c:pt>
                <c:pt idx="1">
                  <c:v>5.0000000000000058E-2</c:v>
                </c:pt>
                <c:pt idx="2">
                  <c:v>0.25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38AC54-F19C-4ED6-8B59-8B540F3FE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A48EC2-9B1D-4DFE-919B-131849E8E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B2E7E-BD7E-47FC-8DC3-07C2620AD0D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6573D16C-F376-41F3-987B-D4AAAE1DBF50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52AD7CA3-710D-4AAB-9419-48DDE5E5EEF5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 userDrawn="1"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73999121-ED11-4B7B-AFCD-533B8086DF89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877A641A-8583-4775-9BD3-9D604C4256FA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F43141EB-EF0A-4164-B41E-C7EAAF54C7AD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E9327874-CD33-4B14-9E7D-8E3734A1DEC4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F31F543A-A5CC-405C-9866-E412A3EF1FEA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047E9B27-4C8C-443C-A6E2-BF6FCC847D89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6DACD014-3211-4B84-AC02-DA277B7A6CA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Reconfigurable Computing </a:t>
            </a:r>
            <a:fld id="{BF454134-34B0-46D2-A134-EE0C37823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8" descr="us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erc.cse.sc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828800"/>
            <a:ext cx="8991600" cy="1295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Heterogeneous Computing at USC</a:t>
            </a:r>
            <a:br>
              <a:rPr lang="en-US" dirty="0" smtClean="0"/>
            </a:br>
            <a:r>
              <a:rPr lang="en-US" sz="2000" dirty="0" smtClean="0">
                <a:solidFill>
                  <a:srgbClr val="990033"/>
                </a:solidFill>
              </a:rPr>
              <a:t>Dept. of Computer Science and Engineering</a:t>
            </a:r>
            <a:br>
              <a:rPr lang="en-US" sz="2000" dirty="0" smtClean="0">
                <a:solidFill>
                  <a:srgbClr val="990033"/>
                </a:solidFill>
              </a:rPr>
            </a:br>
            <a:r>
              <a:rPr lang="en-US" sz="2000" dirty="0" smtClean="0">
                <a:solidFill>
                  <a:srgbClr val="990033"/>
                </a:solidFill>
              </a:rPr>
              <a:t>University of South Carolina</a:t>
            </a:r>
            <a:endParaRPr lang="en-US" dirty="0" smtClean="0">
              <a:solidFill>
                <a:srgbClr val="9900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10000"/>
            <a:ext cx="6248400" cy="1219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Dr. Jason D. </a:t>
            </a:r>
            <a:r>
              <a:rPr lang="en-US" dirty="0" smtClean="0"/>
              <a:t>Bakos</a:t>
            </a:r>
          </a:p>
          <a:p>
            <a:pPr algn="r" eaLnBrk="1" hangingPunct="1"/>
            <a:r>
              <a:rPr lang="en-US" sz="1600" dirty="0" smtClean="0">
                <a:solidFill>
                  <a:srgbClr val="990033"/>
                </a:solidFill>
              </a:rPr>
              <a:t>Assistant Professor</a:t>
            </a:r>
          </a:p>
          <a:p>
            <a:pPr algn="r" eaLnBrk="1" hangingPunct="1"/>
            <a:r>
              <a:rPr lang="en-US" sz="1600" dirty="0" smtClean="0">
                <a:solidFill>
                  <a:srgbClr val="990033"/>
                </a:solidFill>
              </a:rPr>
              <a:t>Heterogeneous and Reconfigurable Computing Lab (HeRC)</a:t>
            </a:r>
            <a:endParaRPr lang="en-US" sz="1600" dirty="0" smtClean="0">
              <a:solidFill>
                <a:srgbClr val="990033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819400" cy="1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pga_adc_dac_virtex_h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7624" y="0"/>
            <a:ext cx="2170176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pgazm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"/>
            <a:ext cx="233172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other_drei_DB_VS_kle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157787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9_SMALL_2004_12_7_13_15_16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150358"/>
            <a:ext cx="2057400" cy="17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0" y="6396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This material is based upon work supported by the National Science Foundation under Grant Nos. CCF-0844951 and CCF-0915608.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Precision Accumulation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1724025"/>
            <a:ext cx="457200" cy="5191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2286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2"/>
          </p:cNvCxnSpPr>
          <p:nvPr/>
        </p:nvCxnSpPr>
        <p:spPr>
          <a:xfrm>
            <a:off x="3429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244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5867400" y="198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905501" y="1714500"/>
            <a:ext cx="533400" cy="3175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495800" y="1447800"/>
            <a:ext cx="1676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rot="5400000">
            <a:off x="4359275" y="1585913"/>
            <a:ext cx="2746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>
            <a:off x="32400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6784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1981200" y="2743200"/>
            <a:ext cx="4868863" cy="914400"/>
            <a:chOff x="2057400" y="2667000"/>
            <a:chExt cx="4868186" cy="914400"/>
          </a:xfrm>
        </p:grpSpPr>
        <p:sp>
          <p:nvSpPr>
            <p:cNvPr id="34" name="Rectangle 33"/>
            <p:cNvSpPr/>
            <p:nvPr/>
          </p:nvSpPr>
          <p:spPr>
            <a:xfrm>
              <a:off x="2895483" y="3124200"/>
              <a:ext cx="304758" cy="4572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057400" y="3352800"/>
              <a:ext cx="83808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828776" y="3192463"/>
              <a:ext cx="109681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3011355" y="3505200"/>
              <a:ext cx="76189" cy="762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4" name="Straight Arrow Connector 73"/>
            <p:cNvCxnSpPr>
              <a:stCxn id="34" idx="3"/>
            </p:cNvCxnSpPr>
            <p:nvPr/>
          </p:nvCxnSpPr>
          <p:spPr>
            <a:xfrm>
              <a:off x="3200241" y="3352800"/>
              <a:ext cx="5285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390715" y="3124200"/>
              <a:ext cx="346027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3390715" y="2667000"/>
              <a:ext cx="285710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5981911" y="2932906"/>
              <a:ext cx="533400" cy="1588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161322" y="2896394"/>
              <a:ext cx="4572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3733567" y="2963863"/>
              <a:ext cx="2133303" cy="5413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rot="5400000">
              <a:off x="3620040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3772418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3923210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07558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227968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380347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532726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4685104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37483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4989862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2241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296207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44699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1535113" y="4267200"/>
            <a:ext cx="6145212" cy="1676400"/>
            <a:chOff x="1534602" y="4267200"/>
            <a:chExt cx="6146358" cy="1676399"/>
          </a:xfrm>
        </p:grpSpPr>
        <p:sp>
          <p:nvSpPr>
            <p:cNvPr id="132" name="Rectangle 131"/>
            <p:cNvSpPr/>
            <p:nvPr/>
          </p:nvSpPr>
          <p:spPr>
            <a:xfrm>
              <a:off x="2133201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733699" y="5127624"/>
              <a:ext cx="2133998" cy="54133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Trapezoid 162"/>
            <p:cNvSpPr/>
            <p:nvPr/>
          </p:nvSpPr>
          <p:spPr>
            <a:xfrm rot="5400000">
              <a:off x="3162121" y="5089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Trapezoid 163"/>
            <p:cNvSpPr/>
            <p:nvPr/>
          </p:nvSpPr>
          <p:spPr>
            <a:xfrm rot="5400000">
              <a:off x="3162121" y="5470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6" name="Straight Arrow Connector 165"/>
            <p:cNvCxnSpPr>
              <a:stCxn id="163" idx="0"/>
            </p:cNvCxnSpPr>
            <p:nvPr/>
          </p:nvCxnSpPr>
          <p:spPr>
            <a:xfrm>
              <a:off x="3428842" y="5203824"/>
              <a:ext cx="3048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3428842" y="5583237"/>
              <a:ext cx="30485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3620222" y="5395118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3772650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3923491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407592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228348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380777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533205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685633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4838062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499049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142919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5296934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5447776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6401196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cxnSp>
          <p:nvCxnSpPr>
            <p:cNvPr id="218" name="Straight Arrow Connector 217"/>
            <p:cNvCxnSpPr>
              <a:stCxn id="142" idx="3"/>
              <a:endCxn id="216" idx="1"/>
            </p:cNvCxnSpPr>
            <p:nvPr/>
          </p:nvCxnSpPr>
          <p:spPr>
            <a:xfrm flipV="1">
              <a:off x="5867697" y="5394324"/>
              <a:ext cx="53349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5829640" y="5133974"/>
              <a:ext cx="5334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0800000">
              <a:off x="2971557" y="4862513"/>
              <a:ext cx="312478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2842176" y="4996655"/>
              <a:ext cx="2603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endCxn id="163" idx="2"/>
            </p:cNvCxnSpPr>
            <p:nvPr/>
          </p:nvCxnSpPr>
          <p:spPr>
            <a:xfrm>
              <a:off x="2971557" y="51276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163" idx="2"/>
            </p:cNvCxnSpPr>
            <p:nvPr/>
          </p:nvCxnSpPr>
          <p:spPr>
            <a:xfrm>
              <a:off x="2742914" y="5280024"/>
              <a:ext cx="46204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16" idx="3"/>
            </p:cNvCxnSpPr>
            <p:nvPr/>
          </p:nvCxnSpPr>
          <p:spPr>
            <a:xfrm>
              <a:off x="7010910" y="5394324"/>
              <a:ext cx="670050" cy="158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7048274" y="5666580"/>
              <a:ext cx="533400" cy="158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2971557" y="5942012"/>
              <a:ext cx="434421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831063" y="5801518"/>
              <a:ext cx="280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endCxn id="164" idx="2"/>
            </p:cNvCxnSpPr>
            <p:nvPr/>
          </p:nvCxnSpPr>
          <p:spPr>
            <a:xfrm>
              <a:off x="2971557" y="56610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2742914" y="5508624"/>
              <a:ext cx="4620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132" idx="1"/>
            </p:cNvCxnSpPr>
            <p:nvPr/>
          </p:nvCxnSpPr>
          <p:spPr>
            <a:xfrm>
              <a:off x="1534602" y="5387974"/>
              <a:ext cx="598599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1980772" y="4267200"/>
              <a:ext cx="5487423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Control</a:t>
              </a:r>
            </a:p>
          </p:txBody>
        </p:sp>
        <p:cxnSp>
          <p:nvCxnSpPr>
            <p:cNvPr id="253" name="Straight Arrow Connector 252"/>
            <p:cNvCxnSpPr>
              <a:endCxn id="132" idx="0"/>
            </p:cNvCxnSpPr>
            <p:nvPr/>
          </p:nvCxnSpPr>
          <p:spPr>
            <a:xfrm rot="5400000">
              <a:off x="2237239" y="4774407"/>
              <a:ext cx="403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163" idx="1"/>
            </p:cNvCxnSpPr>
            <p:nvPr/>
          </p:nvCxnSpPr>
          <p:spPr>
            <a:xfrm rot="16200000" flipH="1">
              <a:off x="3074807" y="4860925"/>
              <a:ext cx="473075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5400000">
              <a:off x="2930357" y="5060949"/>
              <a:ext cx="874711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1" idx="5"/>
              <a:endCxn id="216" idx="0"/>
            </p:cNvCxnSpPr>
            <p:nvPr/>
          </p:nvCxnSpPr>
          <p:spPr>
            <a:xfrm rot="5400000">
              <a:off x="6471889" y="4783932"/>
              <a:ext cx="3841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172200" y="35052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Partial sums</a:t>
            </a:r>
          </a:p>
        </p:txBody>
      </p:sp>
      <p:cxnSp>
        <p:nvCxnSpPr>
          <p:cNvPr id="106" name="Straight Arrow Connector 105"/>
          <p:cNvCxnSpPr>
            <a:stCxn id="102" idx="1"/>
          </p:cNvCxnSpPr>
          <p:nvPr/>
        </p:nvCxnSpPr>
        <p:spPr>
          <a:xfrm rot="10800000">
            <a:off x="5867400" y="3581400"/>
            <a:ext cx="304800" cy="4762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83" name="TextBox 80"/>
          <p:cNvSpPr txBox="1">
            <a:spLocks noChangeArrowheads="1"/>
          </p:cNvSpPr>
          <p:nvPr/>
        </p:nvSpPr>
        <p:spPr bwMode="auto">
          <a:xfrm>
            <a:off x="457200" y="1600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Basic Accumulator Architecture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09600" y="31242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Adder Pipeline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85800" y="4876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Required Design 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696200" y="3886200"/>
            <a:ext cx="1219200" cy="261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Reduction Ckt</a:t>
            </a:r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rot="10800000" flipV="1">
            <a:off x="7315200" y="4114800"/>
            <a:ext cx="533400" cy="2286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270000" y="2743200"/>
            <a:ext cx="2324100" cy="381000"/>
          </a:xfrm>
          <a:custGeom>
            <a:avLst/>
            <a:gdLst>
              <a:gd name="connsiteX0" fmla="*/ 0 w 2273300"/>
              <a:gd name="connsiteY0" fmla="*/ 402167 h 402167"/>
              <a:gd name="connsiteX1" fmla="*/ 927100 w 2273300"/>
              <a:gd name="connsiteY1" fmla="*/ 8467 h 402167"/>
              <a:gd name="connsiteX2" fmla="*/ 2273300 w 2273300"/>
              <a:gd name="connsiteY2" fmla="*/ 351367 h 4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2167">
                <a:moveTo>
                  <a:pt x="0" y="402167"/>
                </a:moveTo>
                <a:cubicBezTo>
                  <a:pt x="274108" y="209550"/>
                  <a:pt x="548217" y="16934"/>
                  <a:pt x="927100" y="8467"/>
                </a:cubicBezTo>
                <a:cubicBezTo>
                  <a:pt x="1305983" y="0"/>
                  <a:pt x="1789641" y="175683"/>
                  <a:pt x="2273300" y="351367"/>
                </a:cubicBezTo>
              </a:path>
            </a:pathLst>
          </a:cu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9" name="TextBox 88"/>
          <p:cNvSpPr txBox="1">
            <a:spLocks noChangeArrowheads="1"/>
          </p:cNvSpPr>
          <p:nvPr/>
        </p:nvSpPr>
        <p:spPr bwMode="auto">
          <a:xfrm>
            <a:off x="6716713" y="1544638"/>
            <a:ext cx="990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Feedback Loop</a:t>
            </a: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6248400" y="1517650"/>
            <a:ext cx="533400" cy="152400"/>
          </a:xfrm>
          <a:prstGeom prst="straightConnector1">
            <a:avLst/>
          </a:prstGeom>
          <a:ln>
            <a:prstDash val="solid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i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83" grpId="0"/>
      <p:bldP spid="85" grpId="0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Projects:  Automated Partitioning</a:t>
            </a:r>
            <a:endParaRPr lang="en-US" dirty="0" smtClean="0"/>
          </a:p>
        </p:txBody>
      </p:sp>
      <p:pic>
        <p:nvPicPr>
          <p:cNvPr id="60420" name="Picture 5" descr="example-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75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PATHS"/>
          <p:cNvPicPr>
            <a:picLocks noChangeAspect="1" noChangeArrowheads="1"/>
          </p:cNvPicPr>
          <p:nvPr/>
        </p:nvPicPr>
        <p:blipFill>
          <a:blip r:embed="rId3" cstate="print"/>
          <a:srcRect r="34801" b="30556"/>
          <a:stretch>
            <a:fillRect/>
          </a:stretch>
        </p:blipFill>
        <p:spPr bwMode="auto">
          <a:xfrm>
            <a:off x="228600" y="2362200"/>
            <a:ext cx="28638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2824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3200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410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800" kern="0" dirty="0" smtClean="0">
                <a:solidFill>
                  <a:srgbClr val="000000"/>
                </a:solidFill>
                <a:latin typeface="+mj-lt"/>
              </a:rPr>
              <a:t>Tiff</a:t>
            </a:r>
            <a:r>
              <a:rPr lang="en-US" sz="800" kern="0" dirty="0">
                <a:solidFill>
                  <a:srgbClr val="000000"/>
                </a:solidFill>
                <a:latin typeface="+mj-lt"/>
              </a:rPr>
              <a:t> any M. </a:t>
            </a:r>
            <a:r>
              <a:rPr lang="en-US" sz="800" kern="0" dirty="0" err="1">
                <a:solidFill>
                  <a:srgbClr val="000000"/>
                </a:solidFill>
                <a:latin typeface="+mj-lt"/>
              </a:rPr>
              <a:t>Mintz</a:t>
            </a:r>
            <a:r>
              <a:rPr lang="en-US" sz="800" kern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800" kern="0" dirty="0" smtClean="0">
                <a:solidFill>
                  <a:srgbClr val="000000"/>
                </a:solidFill>
                <a:latin typeface="+mj-lt"/>
              </a:rPr>
              <a:t>“Systematic </a:t>
            </a:r>
            <a:r>
              <a:rPr lang="en-US" sz="800" kern="0" dirty="0">
                <a:solidFill>
                  <a:srgbClr val="000000"/>
                </a:solidFill>
                <a:latin typeface="+mj-lt"/>
              </a:rPr>
              <a:t>Code Partitioning for the Disjoint-Memory Co-Processor Accelerated Execution </a:t>
            </a:r>
            <a:r>
              <a:rPr lang="en-US" sz="800" kern="0" dirty="0" smtClean="0">
                <a:solidFill>
                  <a:srgbClr val="000000"/>
                </a:solidFill>
                <a:latin typeface="+mj-lt"/>
              </a:rPr>
              <a:t>Model” Ph.D. dissertation, University of South Carolina, 2010.</a:t>
            </a:r>
            <a:endParaRPr lang="en-US" sz="8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Projects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764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GPU and FPGA Acceleration of Data Mining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0"/>
            <a:ext cx="40481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17526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GPU Acceleration of Logic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Synthesis</a:t>
            </a:r>
            <a:endParaRPr lang="en-US" sz="200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78869"/>
            <a:ext cx="4191000" cy="14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53000" y="4679069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800" dirty="0" smtClean="0">
                <a:latin typeface="+mj-lt"/>
              </a:rPr>
              <a:t>Ibrahim </a:t>
            </a:r>
            <a:r>
              <a:rPr lang="en-US" sz="800" dirty="0" err="1">
                <a:latin typeface="+mj-lt"/>
              </a:rPr>
              <a:t>Savran</a:t>
            </a:r>
            <a:r>
              <a:rPr lang="en-US" sz="800" dirty="0">
                <a:latin typeface="+mj-lt"/>
              </a:rPr>
              <a:t>, Jason D. Bakos, "GPU Acceleration of Near-Minimal Logic Minimization," 2010 Symposium on Application Accelerators in High Performance Computing (SAAHPC'10), July 13-15, 2010.</a:t>
            </a:r>
            <a:endParaRPr lang="en-US" sz="8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Projects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Multi-FPGA System Architectures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+mn-lt"/>
            </a:endParaRP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Charles L. Cathey, E. Allen Michalski, "Predictive Load Balancing for Interconnected FPGAs,"  16th International Conference on Field Programmable Logic and Applications (FPL'06), Madrid, Spain, August 28-30, 2006.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Charles L. Cathey, Jason D. Bakos, Duncan A. Buell, "A Reconfigurable Distributed Computing Fabric Exploiting Multilevel Parallelism," 14th Annual IEEE International Symposium on Field-Programmable Custom Computing Machines  (FCCM'06), April 24-26, 2006.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590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2171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34290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GPU Simulation</a:t>
            </a:r>
          </a:p>
          <a:p>
            <a:pPr>
              <a:defRPr/>
            </a:pPr>
            <a:endParaRPr lang="en-US" sz="800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 smtClean="0"/>
              <a:t>Patrick A. Moran, Jason D. Bakos, "A PTX Simulator for Performance Tuning CUDA Code," IEEE Trans. on Parallel and Distributed Systems, submitted.</a:t>
            </a:r>
          </a:p>
        </p:txBody>
      </p:sp>
      <p:pic>
        <p:nvPicPr>
          <p:cNvPr id="594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19050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343400"/>
            <a:ext cx="1936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Jason D. Bakos</a:t>
            </a:r>
          </a:p>
          <a:p>
            <a:pPr lvl="1"/>
            <a:r>
              <a:rPr lang="en-US" smtClean="0"/>
              <a:t>Office:  3A52</a:t>
            </a:r>
          </a:p>
          <a:p>
            <a:pPr lvl="1"/>
            <a:r>
              <a:rPr lang="en-US" smtClean="0"/>
              <a:t>E-mail:  jbakos@sc.edu</a:t>
            </a:r>
          </a:p>
          <a:p>
            <a:pPr lvl="1"/>
            <a:r>
              <a:rPr lang="en-US" smtClean="0"/>
              <a:t>http://www.cse.sc.edu/~jbakos</a:t>
            </a:r>
          </a:p>
          <a:p>
            <a:pPr lvl="1"/>
            <a:endParaRPr lang="en-US" smtClean="0"/>
          </a:p>
          <a:p>
            <a:r>
              <a:rPr lang="en-US" smtClean="0"/>
              <a:t>Heterogeneous and Reconfigurable Computing (HeRC) Lab:</a:t>
            </a:r>
          </a:p>
          <a:p>
            <a:pPr lvl="1"/>
            <a:r>
              <a:rPr lang="en-US" smtClean="0"/>
              <a:t>Lab:  3D15</a:t>
            </a:r>
          </a:p>
          <a:p>
            <a:pPr lvl="1"/>
            <a:r>
              <a:rPr lang="en-US" smtClean="0">
                <a:hlinkClick r:id="rId2"/>
              </a:rPr>
              <a:t>http://herc.cse.sc.edu</a:t>
            </a:r>
            <a:endParaRPr lang="en-US" smtClean="0"/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Group</a:t>
            </a:r>
          </a:p>
        </p:txBody>
      </p:sp>
      <p:sp>
        <p:nvSpPr>
          <p:cNvPr id="32771" name="AutoShape 2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AutoShape 4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228600" y="5486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Heterogeneous and Reconfigurable Computing Group</a:t>
            </a:r>
          </a:p>
          <a:p>
            <a:pPr algn="ctr"/>
            <a:r>
              <a:rPr lang="en-US"/>
              <a:t>http://herc.cse.sc.edu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57200" y="1524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Zheming Jin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19812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Tiffany Mintz</a:t>
            </a:r>
          </a:p>
        </p:txBody>
      </p:sp>
      <p:cxnSp>
        <p:nvCxnSpPr>
          <p:cNvPr id="12" name="Straight Arrow Connector 11"/>
          <p:cNvCxnSpPr>
            <a:stCxn id="32775" idx="2"/>
          </p:cNvCxnSpPr>
          <p:nvPr/>
        </p:nvCxnSpPr>
        <p:spPr>
          <a:xfrm rot="16200000" flipH="1">
            <a:off x="1346994" y="1804194"/>
            <a:ext cx="696912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2776" idx="2"/>
          </p:cNvCxnSpPr>
          <p:nvPr/>
        </p:nvCxnSpPr>
        <p:spPr>
          <a:xfrm rot="16200000" flipH="1">
            <a:off x="2680494" y="1842294"/>
            <a:ext cx="46831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9" name="TextBox 19"/>
          <p:cNvSpPr txBox="1">
            <a:spLocks noChangeArrowheads="1"/>
          </p:cNvSpPr>
          <p:nvPr/>
        </p:nvSpPr>
        <p:spPr bwMode="auto">
          <a:xfrm>
            <a:off x="3657600" y="1295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Krishna Nagar</a:t>
            </a:r>
          </a:p>
        </p:txBody>
      </p:sp>
      <p:cxnSp>
        <p:nvCxnSpPr>
          <p:cNvPr id="21" name="Straight Arrow Connector 20"/>
          <p:cNvCxnSpPr>
            <a:stCxn id="32779" idx="2"/>
          </p:cNvCxnSpPr>
          <p:nvPr/>
        </p:nvCxnSpPr>
        <p:spPr>
          <a:xfrm rot="5400000">
            <a:off x="4356894" y="1727994"/>
            <a:ext cx="239712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81" name="TextBox 23"/>
          <p:cNvSpPr txBox="1">
            <a:spLocks noChangeArrowheads="1"/>
          </p:cNvSpPr>
          <p:nvPr/>
        </p:nvSpPr>
        <p:spPr bwMode="auto">
          <a:xfrm>
            <a:off x="54102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Jason Bakos</a:t>
            </a:r>
          </a:p>
        </p:txBody>
      </p:sp>
      <p:cxnSp>
        <p:nvCxnSpPr>
          <p:cNvPr id="25" name="Straight Arrow Connector 24"/>
          <p:cNvCxnSpPr>
            <a:stCxn id="32781" idx="2"/>
          </p:cNvCxnSpPr>
          <p:nvPr/>
        </p:nvCxnSpPr>
        <p:spPr>
          <a:xfrm rot="5400000">
            <a:off x="5957094" y="1804194"/>
            <a:ext cx="315912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83" name="TextBox 26"/>
          <p:cNvSpPr txBox="1">
            <a:spLocks noChangeArrowheads="1"/>
          </p:cNvSpPr>
          <p:nvPr/>
        </p:nvSpPr>
        <p:spPr bwMode="auto">
          <a:xfrm>
            <a:off x="70866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Yan Zhang</a:t>
            </a:r>
          </a:p>
        </p:txBody>
      </p:sp>
      <p:cxnSp>
        <p:nvCxnSpPr>
          <p:cNvPr id="28" name="Straight Arrow Connector 27"/>
          <p:cNvCxnSpPr>
            <a:stCxn id="32783" idx="2"/>
          </p:cNvCxnSpPr>
          <p:nvPr/>
        </p:nvCxnSpPr>
        <p:spPr>
          <a:xfrm rot="5400000">
            <a:off x="7442994" y="1689894"/>
            <a:ext cx="392112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Group:  HeRC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6482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Applications work</a:t>
            </a:r>
          </a:p>
          <a:p>
            <a:pPr lvl="1"/>
            <a:r>
              <a:rPr lang="en-US" sz="1400" dirty="0" smtClean="0"/>
              <a:t>Computational </a:t>
            </a:r>
            <a:r>
              <a:rPr lang="en-US" sz="1400" dirty="0" err="1" smtClean="0"/>
              <a:t>phylogenetics</a:t>
            </a:r>
            <a:r>
              <a:rPr lang="en-US" sz="1400" dirty="0" smtClean="0"/>
              <a:t> (</a:t>
            </a:r>
            <a:r>
              <a:rPr lang="en-US" sz="1400" dirty="0" smtClean="0"/>
              <a:t>FPGA)</a:t>
            </a:r>
            <a:endParaRPr lang="en-US" sz="1400" dirty="0" smtClean="0"/>
          </a:p>
          <a:p>
            <a:pPr lvl="1"/>
            <a:r>
              <a:rPr lang="en-US" sz="1400" dirty="0" smtClean="0"/>
              <a:t>High-throughput global s</a:t>
            </a:r>
            <a:r>
              <a:rPr lang="en-US" sz="1400" dirty="0" smtClean="0"/>
              <a:t>equence alignment for large-scale genomic clustering (GPU)</a:t>
            </a:r>
            <a:endParaRPr lang="en-US" sz="1400" dirty="0" smtClean="0"/>
          </a:p>
          <a:p>
            <a:pPr lvl="1"/>
            <a:r>
              <a:rPr lang="en-US" sz="1400" dirty="0" smtClean="0"/>
              <a:t>Sparse linear algebra (FPGA/GPU)</a:t>
            </a:r>
          </a:p>
          <a:p>
            <a:pPr lvl="1"/>
            <a:r>
              <a:rPr lang="en-US" sz="1400" dirty="0" smtClean="0"/>
              <a:t>Frequent itemset mining (Multi-</a:t>
            </a:r>
            <a:r>
              <a:rPr lang="en-US" sz="1400" dirty="0" smtClean="0"/>
              <a:t>core/</a:t>
            </a:r>
            <a:r>
              <a:rPr lang="en-US" sz="1400" dirty="0" smtClean="0"/>
              <a:t>GPU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Logic synthesis (GPU</a:t>
            </a:r>
            <a:r>
              <a:rPr lang="en-US" sz="1400" dirty="0" smtClean="0"/>
              <a:t>)</a:t>
            </a:r>
          </a:p>
          <a:p>
            <a:pPr lvl="1"/>
            <a:endParaRPr lang="en-US" sz="1400" b="1" dirty="0" smtClean="0">
              <a:solidFill>
                <a:srgbClr val="990033"/>
              </a:solidFill>
            </a:endParaRPr>
          </a:p>
          <a:p>
            <a:r>
              <a:rPr lang="en-US" sz="1600" b="1" dirty="0" smtClean="0">
                <a:solidFill>
                  <a:srgbClr val="990033"/>
                </a:solidFill>
              </a:rPr>
              <a:t>System architecture</a:t>
            </a:r>
          </a:p>
          <a:p>
            <a:pPr lvl="1"/>
            <a:r>
              <a:rPr lang="en-US" sz="1400" dirty="0" smtClean="0"/>
              <a:t>Multi-FPGA interconnects</a:t>
            </a:r>
          </a:p>
          <a:p>
            <a:pPr lvl="1"/>
            <a:endParaRPr lang="en-US" sz="1400" dirty="0" smtClean="0"/>
          </a:p>
          <a:p>
            <a:r>
              <a:rPr lang="en-US" sz="1600" b="1" dirty="0" smtClean="0">
                <a:solidFill>
                  <a:srgbClr val="990033"/>
                </a:solidFill>
              </a:rPr>
              <a:t>Tools</a:t>
            </a:r>
          </a:p>
          <a:p>
            <a:pPr lvl="1"/>
            <a:r>
              <a:rPr lang="en-US" sz="1400" dirty="0" smtClean="0"/>
              <a:t>Automatic </a:t>
            </a:r>
            <a:r>
              <a:rPr lang="en-US" sz="1400" dirty="0" smtClean="0"/>
              <a:t>CPU/coprocessor partitioning </a:t>
            </a:r>
            <a:r>
              <a:rPr lang="en-US" sz="1400" dirty="0" smtClean="0"/>
              <a:t>(PATHS)</a:t>
            </a:r>
          </a:p>
          <a:p>
            <a:pPr lvl="1"/>
            <a:r>
              <a:rPr lang="en-US" sz="1400" dirty="0" smtClean="0"/>
              <a:t>Micro-architectural simulation for code tuning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752600"/>
          <a:ext cx="4343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Platforms</a:t>
            </a:r>
            <a:endParaRPr lang="en-US" dirty="0" smtClean="0"/>
          </a:p>
        </p:txBody>
      </p:sp>
      <p:pic>
        <p:nvPicPr>
          <p:cNvPr id="22531" name="Picture 4" descr="WILDSTAR 4 for PCI-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Annapolis Micro Systems</a:t>
            </a:r>
          </a:p>
          <a:p>
            <a:r>
              <a:rPr lang="en-US" dirty="0"/>
              <a:t>WILDSTAR 2 PRO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57200" y="4191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GiDEL PROCSTAR III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Platforms</a:t>
            </a:r>
            <a:endParaRPr lang="en-US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68450"/>
            <a:ext cx="64008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371600" y="1306512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Convey HC-1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2400" y="5773579"/>
            <a:ext cx="876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Jason D. Bakos, “High-Performance Heterogeneous Computing with the Convey HC-1,” IEEE Computing in Science and Engineering, </a:t>
            </a:r>
            <a:r>
              <a:rPr lang="en-US" sz="900" dirty="0" smtClean="0"/>
              <a:t>Nov/Dec’10.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Platforms</a:t>
            </a:r>
            <a:endParaRPr lang="en-US" dirty="0" smtClean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84400"/>
            <a:ext cx="812641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NVIDIA Tesla S1070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FPGAs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Phylogenies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genus Drosophila</a:t>
            </a:r>
          </a:p>
        </p:txBody>
      </p:sp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143000"/>
            <a:ext cx="6477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393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 dirty="0" smtClean="0"/>
              <a:t>FPGA-based co-processors for computational biology</a:t>
            </a: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748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3248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2590800" y="40386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1000X speedup!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553200" y="41148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10X </a:t>
            </a:r>
            <a:r>
              <a:rPr lang="en-US" dirty="0"/>
              <a:t>speedup!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" y="44958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Tiffany M. Mintz, Jason D. Bakos, "A Cluster-on-a-Chip Architecture for High-Throughput Phylogeny Search,"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IEEE Trans. on Parallel and Distributed Systems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to appear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Stephanie Zierke, Jason D. Bakos, "FPGA Acceleration of Bayesian Phylogenetic Inference," BMC Bioinformatics, </a:t>
            </a:r>
            <a:r>
              <a:rPr lang="en-US" sz="800" i="1" dirty="0">
                <a:latin typeface="+mn-lt"/>
              </a:rPr>
              <a:t>BMC Bioinformatics </a:t>
            </a:r>
            <a:r>
              <a:rPr lang="en-US" sz="800" dirty="0">
                <a:latin typeface="+mn-lt"/>
              </a:rPr>
              <a:t>2010, 11:184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"A Special-Purpose Architecture for Solving the Breakpoint Median Problem," 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IEEE Transactions on Very Large Scale Integration (VLSI) Systems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, Vol. 16, No. 12, Dec. 2008.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Jijun Tang, "FPGA Acceleration of Phylogeny Reconstruction for Whole Genome Data,"  7th IEEE International Symposium on Bioinformatics &amp; Bioengineering (BIBE'07), Boston, MA, Oct. 14-17, 2007.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“FPGA Acceleration of Gene Rearrangement Analysis,” 15th Annual IEEE International Symposium on Field-Programmable Custom Computing Machines (FCCM'07), April 23-25, 2007.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18389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GRAPPA:  MP reconstruction based on gene-rearrangement model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828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MrBayes: MCMCMC reconstruction based on (sequence data) likelihood model</a:t>
            </a:r>
            <a:endParaRPr lang="en-US" sz="140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r>
              <a:rPr lang="en-US" sz="1600" dirty="0" smtClean="0"/>
              <a:t>FPGA-based co-processors for </a:t>
            </a:r>
            <a:r>
              <a:rPr lang="en-US" sz="1600" dirty="0" smtClean="0"/>
              <a:t>sparse linear algebra</a:t>
            </a:r>
          </a:p>
          <a:p>
            <a:pPr lvl="1"/>
            <a:r>
              <a:rPr lang="en-US" sz="1200" dirty="0" smtClean="0"/>
              <a:t>Accelerate sparse matrix operations to accelerate sparse numerical linear algebra</a:t>
            </a:r>
          </a:p>
          <a:p>
            <a:pPr lvl="1"/>
            <a:r>
              <a:rPr lang="en-US" sz="1200" dirty="0" smtClean="0"/>
              <a:t>Problems:  indirect addressing, </a:t>
            </a:r>
            <a:r>
              <a:rPr lang="en-US" sz="1200" dirty="0" smtClean="0"/>
              <a:t>double precision </a:t>
            </a:r>
            <a:r>
              <a:rPr lang="en-US" sz="1200" dirty="0" smtClean="0"/>
              <a:t>accumulation, memory bandwidth</a:t>
            </a:r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3962400"/>
            <a:ext cx="480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362200"/>
            <a:ext cx="563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19400" y="6324600"/>
            <a:ext cx="6172200" cy="3048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Heterogeneous </a:t>
            </a:r>
            <a:r>
              <a:rPr lang="en-US" sz="1200" dirty="0" smtClean="0">
                <a:solidFill>
                  <a:schemeClr val="tx1"/>
                </a:solidFill>
              </a:rPr>
              <a:t>Computing at USC </a:t>
            </a:r>
            <a:r>
              <a:rPr lang="en-US" sz="1200" dirty="0" smtClean="0"/>
              <a:t>| EPSCOR Clemson | </a:t>
            </a:r>
            <a:r>
              <a:rPr lang="en-US" sz="1200" dirty="0" smtClean="0">
                <a:solidFill>
                  <a:schemeClr val="tx1"/>
                </a:solidFill>
              </a:rPr>
              <a:t>9/21/10</a:t>
            </a:r>
            <a:r>
              <a:rPr lang="en-US" sz="1200" dirty="0" smtClean="0"/>
              <a:t>	 </a:t>
            </a:r>
            <a:fld id="{1FF4D708-FA81-4514-A2AC-FE6F72DBD05B}" type="slidenum">
              <a:rPr lang="en-US" i="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2|6.4"/>
</p:tagLst>
</file>

<file path=ppt/theme/theme1.xml><?xml version="1.0" encoding="utf-8"?>
<a:theme xmlns:a="http://schemas.openxmlformats.org/drawingml/2006/main" name="7minutemadness10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7minutemadness10</Template>
  <TotalTime>129</TotalTime>
  <Words>956</Words>
  <Application>Microsoft Office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Verdana</vt:lpstr>
      <vt:lpstr>Courier New</vt:lpstr>
      <vt:lpstr>7minutemadness10</vt:lpstr>
      <vt:lpstr>Heterogeneous Computing at USC Dept. of Computer Science and Engineering University of South Carolina</vt:lpstr>
      <vt:lpstr>Our Group:  HeRC</vt:lpstr>
      <vt:lpstr>FPGA Platforms</vt:lpstr>
      <vt:lpstr>FPGA Platforms</vt:lpstr>
      <vt:lpstr>GPU Platforms</vt:lpstr>
      <vt:lpstr>Programming FPGAs</vt:lpstr>
      <vt:lpstr>Phylogenies</vt:lpstr>
      <vt:lpstr>Our Projects</vt:lpstr>
      <vt:lpstr>Our Projects</vt:lpstr>
      <vt:lpstr>Double Precision Accumulation</vt:lpstr>
      <vt:lpstr>Our Projects:  Automated Partitioning</vt:lpstr>
      <vt:lpstr>Additional Projects</vt:lpstr>
      <vt:lpstr>Additional Projects</vt:lpstr>
      <vt:lpstr>Contact Information</vt:lpstr>
      <vt:lpstr>Our Group</vt:lpstr>
    </vt:vector>
  </TitlesOfParts>
  <Company>Univ.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Computing at USC</dc:title>
  <dc:creator>Jason D. Bakos</dc:creator>
  <cp:lastModifiedBy>Jason D. Bakos</cp:lastModifiedBy>
  <cp:revision>20</cp:revision>
  <dcterms:created xsi:type="dcterms:W3CDTF">2010-09-17T13:56:34Z</dcterms:created>
  <dcterms:modified xsi:type="dcterms:W3CDTF">2010-09-17T16:05:45Z</dcterms:modified>
</cp:coreProperties>
</file>