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4" r:id="rId2"/>
    <p:sldId id="419" r:id="rId3"/>
    <p:sldId id="422" r:id="rId4"/>
    <p:sldId id="405" r:id="rId5"/>
    <p:sldId id="406" r:id="rId6"/>
    <p:sldId id="408" r:id="rId7"/>
    <p:sldId id="407" r:id="rId8"/>
    <p:sldId id="342" r:id="rId9"/>
    <p:sldId id="418" r:id="rId10"/>
    <p:sldId id="343" r:id="rId11"/>
    <p:sldId id="370" r:id="rId12"/>
    <p:sldId id="409" r:id="rId13"/>
    <p:sldId id="325" r:id="rId14"/>
    <p:sldId id="323" r:id="rId15"/>
    <p:sldId id="401" r:id="rId16"/>
    <p:sldId id="402" r:id="rId17"/>
    <p:sldId id="328" r:id="rId18"/>
    <p:sldId id="410" r:id="rId19"/>
    <p:sldId id="403" r:id="rId20"/>
    <p:sldId id="417" r:id="rId21"/>
    <p:sldId id="372" r:id="rId22"/>
    <p:sldId id="344" r:id="rId23"/>
    <p:sldId id="345" r:id="rId24"/>
    <p:sldId id="412" r:id="rId25"/>
    <p:sldId id="374" r:id="rId26"/>
    <p:sldId id="395" r:id="rId27"/>
    <p:sldId id="391" r:id="rId28"/>
    <p:sldId id="393" r:id="rId29"/>
    <p:sldId id="398" r:id="rId30"/>
    <p:sldId id="421" r:id="rId31"/>
    <p:sldId id="400" r:id="rId32"/>
    <p:sldId id="416" r:id="rId33"/>
    <p:sldId id="346" r:id="rId34"/>
    <p:sldId id="347" r:id="rId35"/>
    <p:sldId id="420" r:id="rId36"/>
    <p:sldId id="415" r:id="rId37"/>
    <p:sldId id="39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33"/>
    <a:srgbClr val="9933FF"/>
    <a:srgbClr val="FF9933"/>
    <a:srgbClr val="00FF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9" autoAdjust="0"/>
    <p:restoredTop sz="94678" autoAdjust="0"/>
  </p:normalViewPr>
  <p:slideViewPr>
    <p:cSldViewPr>
      <p:cViewPr varScale="1">
        <p:scale>
          <a:sx n="124" d="100"/>
          <a:sy n="12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rotY val="171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explosion val="26"/>
            <c:spPr>
              <a:effectLst/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Sheet1!$A$1:$A$3</c:f>
              <c:strCache>
                <c:ptCount val="3"/>
                <c:pt idx="0">
                  <c:v>applications</c:v>
                </c:pt>
                <c:pt idx="1">
                  <c:v>system arch</c:v>
                </c:pt>
                <c:pt idx="2">
                  <c:v>tools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 formatCode="0%">
                  <c:v>0.70000000000000062</c:v>
                </c:pt>
                <c:pt idx="1">
                  <c:v>5.00000000000001E-2</c:v>
                </c:pt>
                <c:pt idx="2">
                  <c:v>0.25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Sheet1!$C$3</c:f>
              <c:strCache>
                <c:ptCount val="1"/>
                <c:pt idx="0">
                  <c:v>GPU GFLOPS</c:v>
                </c:pt>
              </c:strCache>
            </c:strRef>
          </c:tx>
          <c:spPr>
            <a:solidFill>
              <a:srgbClr val="30D919"/>
            </a:solidFill>
          </c:spPr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Sheet1!$C$4:$C$12</c:f>
              <c:numCache>
                <c:formatCode>General</c:formatCode>
                <c:ptCount val="9"/>
                <c:pt idx="0">
                  <c:v>10.08</c:v>
                </c:pt>
                <c:pt idx="1">
                  <c:v>8.76</c:v>
                </c:pt>
                <c:pt idx="2">
                  <c:v>8.52</c:v>
                </c:pt>
                <c:pt idx="3">
                  <c:v>7.18</c:v>
                </c:pt>
                <c:pt idx="4">
                  <c:v>5.0999999999999996</c:v>
                </c:pt>
                <c:pt idx="5">
                  <c:v>1.58</c:v>
                </c:pt>
                <c:pt idx="6">
                  <c:v>1.28</c:v>
                </c:pt>
                <c:pt idx="7">
                  <c:v>1.24</c:v>
                </c:pt>
                <c:pt idx="8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FPGA GFLOPS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Sheet1!$D$4:$D$12</c:f>
              <c:numCache>
                <c:formatCode>General</c:formatCode>
                <c:ptCount val="9"/>
                <c:pt idx="0">
                  <c:v>9.59</c:v>
                </c:pt>
                <c:pt idx="1">
                  <c:v>9.8700000000000028</c:v>
                </c:pt>
                <c:pt idx="2">
                  <c:v>10.030000000000001</c:v>
                </c:pt>
                <c:pt idx="3">
                  <c:v>8.18</c:v>
                </c:pt>
                <c:pt idx="4">
                  <c:v>5.94</c:v>
                </c:pt>
                <c:pt idx="5">
                  <c:v>3.2800000000000002</c:v>
                </c:pt>
                <c:pt idx="6">
                  <c:v>3.24</c:v>
                </c:pt>
                <c:pt idx="7">
                  <c:v>2.54</c:v>
                </c:pt>
                <c:pt idx="8">
                  <c:v>3.38</c:v>
                </c:pt>
              </c:numCache>
            </c:numRef>
          </c:val>
        </c:ser>
        <c:shape val="cylinder"/>
        <c:axId val="77408512"/>
        <c:axId val="77437184"/>
        <c:axId val="0"/>
      </c:bar3DChart>
      <c:catAx>
        <c:axId val="774085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437184"/>
        <c:crosses val="autoZero"/>
        <c:auto val="1"/>
        <c:lblAlgn val="ctr"/>
        <c:lblOffset val="100"/>
      </c:catAx>
      <c:valAx>
        <c:axId val="77437184"/>
        <c:scaling>
          <c:orientation val="minMax"/>
        </c:scaling>
        <c:axPos val="l"/>
        <c:majorGridlines/>
        <c:numFmt formatCode="General" sourceLinked="1"/>
        <c:tickLblPos val="nextTo"/>
        <c:crossAx val="7740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76060550570753"/>
          <c:y val="4.0775268657455566E-2"/>
          <c:w val="0.16786730147103796"/>
          <c:h val="0.11341801614420793"/>
        </c:manualLayout>
      </c:layout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9A1BF4-9F8C-4456-8469-65B2E1C2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C85FD8-0580-4904-AD22-AC71C7BD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E69C-E53C-4B43-A1F5-5A49AA56EDB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1CCC0-C247-44EB-86EA-9B080D43368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506B73D-8F4D-4950-9E8D-6640FA4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DC96132-4DA8-43C7-B0F9-F233DE47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0C48569C-10FF-4C25-ABE2-A6748D7C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A25A750-99F4-4098-A0F1-CE705280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D66A72E2-4E6F-4CA2-99C4-69139090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787F6C1C-12A6-4834-ABE1-71A68BBA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5EC9C010-5619-4B68-961F-D8AF8E33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FD790814-BADA-4AD2-AFDB-079B36FE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48B05AF-42CA-4CFE-8665-C5CFBDE6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EE22CFD-498B-463A-A238-942B49352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B61ABC0-990D-49B8-9EC7-8D83A7C2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58491F8D-FA2A-4354-98D6-7B9AC7DB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3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herc.cse.sc.ed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828800"/>
            <a:ext cx="8991600" cy="1295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Heterogeneous Computing at USC</a:t>
            </a:r>
            <a:br>
              <a:rPr lang="en-US" dirty="0" smtClean="0"/>
            </a:br>
            <a:r>
              <a:rPr lang="en-US" sz="2000" dirty="0" smtClean="0">
                <a:solidFill>
                  <a:srgbClr val="990033"/>
                </a:solidFill>
              </a:rPr>
              <a:t>Dept. of Computer Science and Engineering</a:t>
            </a:r>
            <a:br>
              <a:rPr lang="en-US" sz="2000" dirty="0" smtClean="0">
                <a:solidFill>
                  <a:srgbClr val="990033"/>
                </a:solidFill>
              </a:rPr>
            </a:br>
            <a:r>
              <a:rPr lang="en-US" sz="2000" dirty="0" smtClean="0">
                <a:solidFill>
                  <a:srgbClr val="990033"/>
                </a:solidFill>
              </a:rPr>
              <a:t>University of South Carolina</a:t>
            </a:r>
            <a:endParaRPr lang="en-US" dirty="0" smtClean="0">
              <a:solidFill>
                <a:srgbClr val="99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10000"/>
            <a:ext cx="6248400" cy="12192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Dr. Jason D. Bakos</a:t>
            </a:r>
          </a:p>
          <a:p>
            <a:pPr algn="r" eaLnBrk="1" hangingPunct="1"/>
            <a:r>
              <a:rPr lang="en-US" sz="1600" dirty="0" smtClean="0">
                <a:solidFill>
                  <a:srgbClr val="990033"/>
                </a:solidFill>
              </a:rPr>
              <a:t>Assistant Professor</a:t>
            </a:r>
          </a:p>
          <a:p>
            <a:pPr algn="r" eaLnBrk="1" hangingPunct="1"/>
            <a:r>
              <a:rPr lang="en-US" sz="1600" dirty="0" smtClean="0">
                <a:solidFill>
                  <a:srgbClr val="990033"/>
                </a:solidFill>
              </a:rPr>
              <a:t>Heterogeneous and Reconfigurable Computing Lab (HeRC)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8194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pga_adc_dac_virtex_h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7624" y="0"/>
            <a:ext cx="2170176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pgazm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"/>
            <a:ext cx="233172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other_drei_DB_VS_kle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157787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9_SMALL_2004_12_7_13_15_16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150358"/>
            <a:ext cx="2057400" cy="1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0" y="6396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This material is based upon work supported by the National Science Foundation under Grant Nos. CCF-0844951 and CCF-0915608.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IBM Cell/B.E. Architecture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1 PPE, 8 SPEs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Programmer must manually manage 256K memory and threads invocation on each SPE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Each SPE includes a vector unit like the one on current Intel processors</a:t>
            </a:r>
          </a:p>
          <a:p>
            <a:pPr lvl="1" eaLnBrk="1" hangingPunct="1"/>
            <a:r>
              <a:rPr lang="en-US" sz="1400" dirty="0" smtClean="0"/>
              <a:t>128 bits wide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9" descr="fpgazm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7" descr="9_SMALL_2004_12_7_13_15_16_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High-Performance Reconfigurable Computing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Heterogeneous computing with reconfigurable logic, i.e. FPGAs</a:t>
            </a:r>
          </a:p>
        </p:txBody>
      </p:sp>
      <p:pic>
        <p:nvPicPr>
          <p:cNvPr id="23559" name="Picture 7" descr="fpga_adc_dac_virtex_h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Mother_drei_DB_VS_kl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43400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 Programmable Gate Arrays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910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fpgazm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FPGAs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Heterogeneous Computing with FPGAs</a:t>
            </a:r>
          </a:p>
        </p:txBody>
      </p:sp>
      <p:pic>
        <p:nvPicPr>
          <p:cNvPr id="28676" name="Picture 4" descr="WILDSTAR 4 for PCI-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Annapolis Micro Systems</a:t>
            </a:r>
          </a:p>
          <a:p>
            <a:r>
              <a:rPr lang="en-US"/>
              <a:t>WILDSTAR 2 PRO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GiDEL PROCSTAR III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FPGAs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Convey HC-1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Computing with GPUs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NVIDIA Tesla S1070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Heterogeneous Computing now Mainstream:</a:t>
            </a:r>
            <a:br>
              <a:rPr lang="en-US" sz="2400" smtClean="0"/>
            </a:br>
            <a:r>
              <a:rPr lang="en-US" sz="2400" smtClean="0"/>
              <a:t>IBM Roadrunner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Los Alamos, fastest computer in the world in 2008 (still in Top 10)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6,480 AMD </a:t>
            </a:r>
            <a:r>
              <a:rPr lang="en-US" sz="1400" dirty="0" err="1" smtClean="0"/>
              <a:t>Opteron</a:t>
            </a:r>
            <a:r>
              <a:rPr lang="en-US" sz="1400" dirty="0" smtClean="0"/>
              <a:t> (dual core) CPUs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12,960 </a:t>
            </a:r>
            <a:r>
              <a:rPr lang="en-US" sz="1400" dirty="0" err="1" smtClean="0"/>
              <a:t>PowerXCell</a:t>
            </a:r>
            <a:r>
              <a:rPr lang="en-US" sz="1400" dirty="0" smtClean="0"/>
              <a:t> 8i GPUs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Each blade contains 2 </a:t>
            </a:r>
            <a:r>
              <a:rPr lang="en-US" sz="1400" dirty="0" err="1" smtClean="0"/>
              <a:t>Operons</a:t>
            </a:r>
            <a:r>
              <a:rPr lang="en-US" sz="1400" dirty="0" smtClean="0"/>
              <a:t> and 4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296 racks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First ever </a:t>
            </a:r>
            <a:r>
              <a:rPr lang="en-US" sz="1400" dirty="0" err="1" smtClean="0"/>
              <a:t>petaflop</a:t>
            </a:r>
            <a:r>
              <a:rPr lang="en-US" sz="1400" dirty="0" smtClean="0"/>
              <a:t> machine (2008)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1.71 </a:t>
            </a:r>
            <a:r>
              <a:rPr lang="en-US" sz="1400" dirty="0" err="1" smtClean="0"/>
              <a:t>petaflops</a:t>
            </a:r>
            <a:r>
              <a:rPr lang="en-US" sz="1400" dirty="0" smtClean="0"/>
              <a:t> peak (1.7 billion million </a:t>
            </a:r>
            <a:r>
              <a:rPr lang="en-US" sz="1400" dirty="0" err="1" smtClean="0"/>
              <a:t>fp</a:t>
            </a:r>
            <a:r>
              <a:rPr lang="en-US" sz="1400" dirty="0" smtClean="0"/>
              <a:t> operations per second)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 smtClean="0"/>
              <a:t>2.35 MW (not including cooling)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dirty="0" smtClean="0"/>
              <a:t>Lake Murray hydroelectric plant produces ~150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dirty="0" smtClean="0"/>
              <a:t>Lake Murray coal plant (</a:t>
            </a:r>
            <a:r>
              <a:rPr lang="en-US" sz="1200" dirty="0" err="1" smtClean="0"/>
              <a:t>McMeekin</a:t>
            </a:r>
            <a:r>
              <a:rPr lang="en-US" sz="1200" dirty="0" smtClean="0"/>
              <a:t> Station) produces ~300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dirty="0" smtClean="0"/>
              <a:t>Catawba Nuclear Station near Rock Hill produces 2258 MW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6482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Problems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What is the best way to design coprocessors?  How can we make them faster and easier to program?</a:t>
            </a:r>
          </a:p>
          <a:p>
            <a:pPr lvl="1"/>
            <a:r>
              <a:rPr lang="en-US" sz="1200" dirty="0" smtClean="0"/>
              <a:t>Approach:  Perform design-space exploration using simulations, mostly in the hands of big companies</a:t>
            </a:r>
          </a:p>
          <a:p>
            <a:endParaRPr lang="en-US" sz="1400" dirty="0" smtClean="0"/>
          </a:p>
          <a:p>
            <a:r>
              <a:rPr lang="en-US" sz="1400" dirty="0" smtClean="0"/>
              <a:t>What is the best way to design heterogeneous machines?  How do we interconnect the CPU and coprocessors?</a:t>
            </a:r>
          </a:p>
          <a:p>
            <a:pPr lvl="1"/>
            <a:r>
              <a:rPr lang="en-US" sz="1200" dirty="0" smtClean="0"/>
              <a:t>Approach: PCI-express was the enabler of modern heterogeneous systems and QPI and </a:t>
            </a:r>
            <a:r>
              <a:rPr lang="en-US" sz="1200" dirty="0" err="1" smtClean="0"/>
              <a:t>Hypertransport</a:t>
            </a:r>
            <a:r>
              <a:rPr lang="en-US" sz="1200" dirty="0" smtClean="0"/>
              <a:t> may make things even easier in the future</a:t>
            </a:r>
          </a:p>
          <a:p>
            <a:pPr lvl="1"/>
            <a:r>
              <a:rPr lang="en-US" sz="1200" dirty="0" smtClean="0"/>
              <a:t>However, scalability is still a major problem, right now people use hierarchical systems</a:t>
            </a:r>
          </a:p>
          <a:p>
            <a:pPr lvl="1"/>
            <a:endParaRPr lang="en-US" sz="1200" dirty="0" smtClean="0"/>
          </a:p>
          <a:p>
            <a:r>
              <a:rPr lang="en-US" sz="1400" dirty="0" smtClean="0"/>
              <a:t>How well do certain types of (scientific) programs run on heterogeneous machines?  What benefit should we expect?</a:t>
            </a:r>
          </a:p>
          <a:p>
            <a:pPr lvl="1"/>
            <a:r>
              <a:rPr lang="en-US" sz="1200" dirty="0" smtClean="0"/>
              <a:t>Approach:  Perform “by hand” acceleration of specific applications and report results</a:t>
            </a:r>
          </a:p>
          <a:p>
            <a:endParaRPr lang="en-US" sz="1400" dirty="0" smtClean="0"/>
          </a:p>
          <a:p>
            <a:r>
              <a:rPr lang="en-US" sz="1400" dirty="0" smtClean="0"/>
              <a:t>How do you modify an arbitrary program to run on a heterogeneous machine?</a:t>
            </a:r>
          </a:p>
          <a:p>
            <a:pPr lvl="1"/>
            <a:r>
              <a:rPr lang="en-US" sz="1200" dirty="0" smtClean="0"/>
              <a:t>Approach:  Same as above, but use these experiences to develop new development tools and methodologies that are general-purpose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Group:  HeRC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6482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990033"/>
                </a:solidFill>
              </a:rPr>
              <a:t>Applications work</a:t>
            </a:r>
          </a:p>
          <a:p>
            <a:pPr lvl="1"/>
            <a:r>
              <a:rPr lang="en-US" sz="1400" dirty="0" smtClean="0"/>
              <a:t>Computational </a:t>
            </a:r>
            <a:r>
              <a:rPr lang="en-US" sz="1400" dirty="0" err="1" smtClean="0"/>
              <a:t>phylogenetics</a:t>
            </a:r>
            <a:r>
              <a:rPr lang="en-US" sz="1400" dirty="0" smtClean="0"/>
              <a:t> (FPGA/GPU)</a:t>
            </a:r>
          </a:p>
          <a:p>
            <a:pPr lvl="2"/>
            <a:r>
              <a:rPr lang="en-US" sz="1100" dirty="0" smtClean="0"/>
              <a:t>GRAPPA and MrBayes</a:t>
            </a:r>
          </a:p>
          <a:p>
            <a:pPr lvl="1"/>
            <a:r>
              <a:rPr lang="en-US" sz="1400" dirty="0" smtClean="0"/>
              <a:t>Sparse linear algebra (FPGA/GPU)</a:t>
            </a:r>
          </a:p>
          <a:p>
            <a:pPr lvl="2"/>
            <a:r>
              <a:rPr lang="en-US" sz="1100" dirty="0" smtClean="0"/>
              <a:t>Matrix-vector multiply, double-precision accumulators</a:t>
            </a:r>
          </a:p>
          <a:p>
            <a:pPr lvl="1"/>
            <a:r>
              <a:rPr lang="en-US" sz="1400" dirty="0" smtClean="0"/>
              <a:t>Data mining (FPGA/GPU)</a:t>
            </a:r>
          </a:p>
          <a:p>
            <a:pPr lvl="1"/>
            <a:r>
              <a:rPr lang="en-US" sz="1400" dirty="0" smtClean="0"/>
              <a:t>Logic minimization (GPU)</a:t>
            </a:r>
          </a:p>
          <a:p>
            <a:pPr lvl="1"/>
            <a:endParaRPr lang="en-US" sz="1400" b="1" dirty="0" smtClean="0">
              <a:solidFill>
                <a:srgbClr val="990033"/>
              </a:solidFill>
            </a:endParaRPr>
          </a:p>
          <a:p>
            <a:r>
              <a:rPr lang="en-US" sz="1600" b="1" dirty="0" smtClean="0">
                <a:solidFill>
                  <a:srgbClr val="990033"/>
                </a:solidFill>
              </a:rPr>
              <a:t>System architecture</a:t>
            </a:r>
          </a:p>
          <a:p>
            <a:pPr lvl="1"/>
            <a:r>
              <a:rPr lang="en-US" sz="1400" dirty="0" smtClean="0"/>
              <a:t>Multi-FPGA interconnects</a:t>
            </a:r>
          </a:p>
          <a:p>
            <a:pPr lvl="1"/>
            <a:endParaRPr lang="en-US" sz="1400" dirty="0" smtClean="0"/>
          </a:p>
          <a:p>
            <a:r>
              <a:rPr lang="en-US" sz="1600" b="1" dirty="0" smtClean="0">
                <a:solidFill>
                  <a:srgbClr val="990033"/>
                </a:solidFill>
              </a:rPr>
              <a:t>Tools</a:t>
            </a:r>
          </a:p>
          <a:p>
            <a:pPr lvl="1"/>
            <a:r>
              <a:rPr lang="en-US" sz="1400" dirty="0" smtClean="0"/>
              <a:t>Automatic partitioning (PATHS)</a:t>
            </a:r>
          </a:p>
          <a:p>
            <a:pPr lvl="1"/>
            <a:r>
              <a:rPr lang="en-US" sz="1400" dirty="0" smtClean="0"/>
              <a:t>Micro-architectural simulation for code tuning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16764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Subfield of computer architecture</a:t>
            </a:r>
          </a:p>
          <a:p>
            <a:endParaRPr lang="en-US" dirty="0" smtClean="0"/>
          </a:p>
          <a:p>
            <a:r>
              <a:rPr lang="en-US" dirty="0" smtClean="0"/>
              <a:t>Mix general-purpose CPUs with specialized processors</a:t>
            </a:r>
          </a:p>
          <a:p>
            <a:endParaRPr lang="en-US" dirty="0" smtClean="0"/>
          </a:p>
          <a:p>
            <a:r>
              <a:rPr lang="en-US" dirty="0" smtClean="0"/>
              <a:t>Becoming increasingly popular with high integration densities</a:t>
            </a:r>
          </a:p>
          <a:p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Explore the use of specialized processor designs that are designed with radically different designs than traditional CPUs</a:t>
            </a:r>
          </a:p>
          <a:p>
            <a:pPr lvl="1"/>
            <a:r>
              <a:rPr lang="en-US" dirty="0" smtClean="0"/>
              <a:t>Develop new programming models and methodologies for these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Phylogenies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genus Drosophila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6477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advTm="3393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27"/>
          <p:cNvSpPr>
            <a:spLocks noChangeShapeType="1"/>
          </p:cNvSpPr>
          <p:nvPr/>
        </p:nvSpPr>
        <p:spPr bwMode="auto">
          <a:xfrm flipH="1">
            <a:off x="990600" y="1635125"/>
            <a:ext cx="9144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 Phylogenies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1657350" y="17192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828800" y="1447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073275" y="17033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1428750" y="20701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363788" y="20669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190750" y="2328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606675" y="23129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1962150" y="26797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722563" y="2928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138488" y="2913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493963" y="3279775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3254375" y="3529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670300" y="35131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30257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8639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1371600" y="2057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905000" y="266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438400" y="3276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971800" y="3886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810000" y="3886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742950" y="2071688"/>
            <a:ext cx="290513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85800" y="205898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2897188" y="26765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Oval 29"/>
          <p:cNvSpPr>
            <a:spLocks noChangeArrowheads="1"/>
          </p:cNvSpPr>
          <p:nvPr/>
        </p:nvSpPr>
        <p:spPr bwMode="auto">
          <a:xfrm>
            <a:off x="3429000" y="32766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1"/>
          <p:cNvSpPr>
            <a:spLocks noChangeShapeType="1"/>
          </p:cNvSpPr>
          <p:nvPr/>
        </p:nvSpPr>
        <p:spPr bwMode="auto">
          <a:xfrm flipH="1">
            <a:off x="5522913" y="1947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938838" y="1931988"/>
            <a:ext cx="82232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Line 34"/>
          <p:cNvSpPr>
            <a:spLocks noChangeShapeType="1"/>
          </p:cNvSpPr>
          <p:nvPr/>
        </p:nvSpPr>
        <p:spPr bwMode="auto">
          <a:xfrm flipH="1">
            <a:off x="4932363" y="1855788"/>
            <a:ext cx="858837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Oval 35"/>
          <p:cNvSpPr>
            <a:spLocks noChangeArrowheads="1"/>
          </p:cNvSpPr>
          <p:nvPr/>
        </p:nvSpPr>
        <p:spPr bwMode="auto">
          <a:xfrm>
            <a:off x="4703763" y="22558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Text Box 36"/>
          <p:cNvSpPr txBox="1">
            <a:spLocks noChangeArrowheads="1"/>
          </p:cNvSpPr>
          <p:nvPr/>
        </p:nvSpPr>
        <p:spPr bwMode="auto">
          <a:xfrm>
            <a:off x="5770563" y="2895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50" name="Text Box 37"/>
          <p:cNvSpPr txBox="1">
            <a:spLocks noChangeArrowheads="1"/>
          </p:cNvSpPr>
          <p:nvPr/>
        </p:nvSpPr>
        <p:spPr bwMode="auto">
          <a:xfrm>
            <a:off x="4648200" y="22526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51" name="Line 38"/>
          <p:cNvSpPr>
            <a:spLocks noChangeShapeType="1"/>
          </p:cNvSpPr>
          <p:nvPr/>
        </p:nvSpPr>
        <p:spPr bwMode="auto">
          <a:xfrm flipH="1">
            <a:off x="5180013" y="2500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Line 39"/>
          <p:cNvSpPr>
            <a:spLocks noChangeShapeType="1"/>
          </p:cNvSpPr>
          <p:nvPr/>
        </p:nvSpPr>
        <p:spPr bwMode="auto">
          <a:xfrm>
            <a:off x="5595938" y="2484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Oval 40"/>
          <p:cNvSpPr>
            <a:spLocks noChangeArrowheads="1"/>
          </p:cNvSpPr>
          <p:nvPr/>
        </p:nvSpPr>
        <p:spPr bwMode="auto">
          <a:xfrm>
            <a:off x="49514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Oval 41"/>
          <p:cNvSpPr>
            <a:spLocks noChangeArrowheads="1"/>
          </p:cNvSpPr>
          <p:nvPr/>
        </p:nvSpPr>
        <p:spPr bwMode="auto">
          <a:xfrm>
            <a:off x="57896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Text Box 42"/>
          <p:cNvSpPr txBox="1">
            <a:spLocks noChangeArrowheads="1"/>
          </p:cNvSpPr>
          <p:nvPr/>
        </p:nvSpPr>
        <p:spPr bwMode="auto">
          <a:xfrm>
            <a:off x="4897438" y="2857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56" name="Text Box 43"/>
          <p:cNvSpPr txBox="1">
            <a:spLocks noChangeArrowheads="1"/>
          </p:cNvSpPr>
          <p:nvPr/>
        </p:nvSpPr>
        <p:spPr bwMode="auto">
          <a:xfrm>
            <a:off x="5735638" y="2857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57" name="Oval 44"/>
          <p:cNvSpPr>
            <a:spLocks noChangeArrowheads="1"/>
          </p:cNvSpPr>
          <p:nvPr/>
        </p:nvSpPr>
        <p:spPr bwMode="auto">
          <a:xfrm>
            <a:off x="6761163" y="22860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Line 45"/>
          <p:cNvSpPr>
            <a:spLocks noChangeShapeType="1"/>
          </p:cNvSpPr>
          <p:nvPr/>
        </p:nvSpPr>
        <p:spPr bwMode="auto">
          <a:xfrm flipH="1">
            <a:off x="6588125" y="2547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Line 46"/>
          <p:cNvSpPr>
            <a:spLocks noChangeShapeType="1"/>
          </p:cNvSpPr>
          <p:nvPr/>
        </p:nvSpPr>
        <p:spPr bwMode="auto">
          <a:xfrm>
            <a:off x="7004050" y="2532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Oval 47"/>
          <p:cNvSpPr>
            <a:spLocks noChangeArrowheads="1"/>
          </p:cNvSpPr>
          <p:nvPr/>
        </p:nvSpPr>
        <p:spPr bwMode="auto">
          <a:xfrm>
            <a:off x="6359525" y="2898775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Oval 48"/>
          <p:cNvSpPr>
            <a:spLocks noChangeArrowheads="1"/>
          </p:cNvSpPr>
          <p:nvPr/>
        </p:nvSpPr>
        <p:spPr bwMode="auto">
          <a:xfrm>
            <a:off x="7294563" y="28956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9"/>
          <p:cNvSpPr>
            <a:spLocks noChangeShapeType="1"/>
          </p:cNvSpPr>
          <p:nvPr/>
        </p:nvSpPr>
        <p:spPr bwMode="auto">
          <a:xfrm flipH="1">
            <a:off x="7119938" y="3148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Oval 50"/>
          <p:cNvSpPr>
            <a:spLocks noChangeArrowheads="1"/>
          </p:cNvSpPr>
          <p:nvPr/>
        </p:nvSpPr>
        <p:spPr bwMode="auto">
          <a:xfrm>
            <a:off x="6891338" y="34988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Text Box 51"/>
          <p:cNvSpPr txBox="1">
            <a:spLocks noChangeArrowheads="1"/>
          </p:cNvSpPr>
          <p:nvPr/>
        </p:nvSpPr>
        <p:spPr bwMode="auto">
          <a:xfrm>
            <a:off x="6302375" y="28860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65" name="Text Box 52"/>
          <p:cNvSpPr txBox="1">
            <a:spLocks noChangeArrowheads="1"/>
          </p:cNvSpPr>
          <p:nvPr/>
        </p:nvSpPr>
        <p:spPr bwMode="auto">
          <a:xfrm>
            <a:off x="6835775" y="34956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66" name="Line 53"/>
          <p:cNvSpPr>
            <a:spLocks noChangeShapeType="1"/>
          </p:cNvSpPr>
          <p:nvPr/>
        </p:nvSpPr>
        <p:spPr bwMode="auto">
          <a:xfrm>
            <a:off x="7535863" y="3136900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Oval 54"/>
          <p:cNvSpPr>
            <a:spLocks noChangeArrowheads="1"/>
          </p:cNvSpPr>
          <p:nvPr/>
        </p:nvSpPr>
        <p:spPr bwMode="auto">
          <a:xfrm>
            <a:off x="7729538" y="350361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Text Box 55"/>
          <p:cNvSpPr txBox="1">
            <a:spLocks noChangeArrowheads="1"/>
          </p:cNvSpPr>
          <p:nvPr/>
        </p:nvSpPr>
        <p:spPr bwMode="auto">
          <a:xfrm>
            <a:off x="7675563" y="35099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69" name="Oval 56"/>
          <p:cNvSpPr>
            <a:spLocks noChangeArrowheads="1"/>
          </p:cNvSpPr>
          <p:nvPr/>
        </p:nvSpPr>
        <p:spPr bwMode="auto">
          <a:xfrm>
            <a:off x="5354638" y="22479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Line 58"/>
          <p:cNvSpPr>
            <a:spLocks noChangeShapeType="1"/>
          </p:cNvSpPr>
          <p:nvPr/>
        </p:nvSpPr>
        <p:spPr bwMode="auto">
          <a:xfrm flipH="1">
            <a:off x="5715000" y="4371975"/>
            <a:ext cx="123507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59"/>
          <p:cNvSpPr>
            <a:spLocks noChangeShapeType="1"/>
          </p:cNvSpPr>
          <p:nvPr/>
        </p:nvSpPr>
        <p:spPr bwMode="auto">
          <a:xfrm>
            <a:off x="7010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2" name="Text Box 60"/>
          <p:cNvSpPr txBox="1">
            <a:spLocks noChangeArrowheads="1"/>
          </p:cNvSpPr>
          <p:nvPr/>
        </p:nvSpPr>
        <p:spPr bwMode="auto">
          <a:xfrm>
            <a:off x="7273925" y="5562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73" name="Line 61"/>
          <p:cNvSpPr>
            <a:spLocks noChangeShapeType="1"/>
          </p:cNvSpPr>
          <p:nvPr/>
        </p:nvSpPr>
        <p:spPr bwMode="auto">
          <a:xfrm flipH="1">
            <a:off x="6683375" y="5167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62"/>
          <p:cNvSpPr>
            <a:spLocks noChangeShapeType="1"/>
          </p:cNvSpPr>
          <p:nvPr/>
        </p:nvSpPr>
        <p:spPr bwMode="auto">
          <a:xfrm>
            <a:off x="7099300" y="5151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Oval 63"/>
          <p:cNvSpPr>
            <a:spLocks noChangeArrowheads="1"/>
          </p:cNvSpPr>
          <p:nvPr/>
        </p:nvSpPr>
        <p:spPr bwMode="auto">
          <a:xfrm>
            <a:off x="64547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6" name="Oval 64"/>
          <p:cNvSpPr>
            <a:spLocks noChangeArrowheads="1"/>
          </p:cNvSpPr>
          <p:nvPr/>
        </p:nvSpPr>
        <p:spPr bwMode="auto">
          <a:xfrm>
            <a:off x="72929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Text Box 65"/>
          <p:cNvSpPr txBox="1">
            <a:spLocks noChangeArrowheads="1"/>
          </p:cNvSpPr>
          <p:nvPr/>
        </p:nvSpPr>
        <p:spPr bwMode="auto">
          <a:xfrm>
            <a:off x="6400800" y="5524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78" name="Text Box 66"/>
          <p:cNvSpPr txBox="1">
            <a:spLocks noChangeArrowheads="1"/>
          </p:cNvSpPr>
          <p:nvPr/>
        </p:nvSpPr>
        <p:spPr bwMode="auto">
          <a:xfrm>
            <a:off x="7239000" y="5524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79" name="Oval 67"/>
          <p:cNvSpPr>
            <a:spLocks noChangeArrowheads="1"/>
          </p:cNvSpPr>
          <p:nvPr/>
        </p:nvSpPr>
        <p:spPr bwMode="auto">
          <a:xfrm>
            <a:off x="8229600" y="4876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0" name="Line 68"/>
          <p:cNvSpPr>
            <a:spLocks noChangeShapeType="1"/>
          </p:cNvSpPr>
          <p:nvPr/>
        </p:nvSpPr>
        <p:spPr bwMode="auto">
          <a:xfrm flipH="1">
            <a:off x="8056563" y="51387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1" name="Line 69"/>
          <p:cNvSpPr>
            <a:spLocks noChangeShapeType="1"/>
          </p:cNvSpPr>
          <p:nvPr/>
        </p:nvSpPr>
        <p:spPr bwMode="auto">
          <a:xfrm>
            <a:off x="8472488" y="51228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2" name="Oval 70"/>
          <p:cNvSpPr>
            <a:spLocks noChangeArrowheads="1"/>
          </p:cNvSpPr>
          <p:nvPr/>
        </p:nvSpPr>
        <p:spPr bwMode="auto">
          <a:xfrm>
            <a:off x="7827963" y="550386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3" name="Text Box 71"/>
          <p:cNvSpPr txBox="1">
            <a:spLocks noChangeArrowheads="1"/>
          </p:cNvSpPr>
          <p:nvPr/>
        </p:nvSpPr>
        <p:spPr bwMode="auto">
          <a:xfrm>
            <a:off x="7770813" y="54911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84" name="Line 72"/>
          <p:cNvSpPr>
            <a:spLocks noChangeShapeType="1"/>
          </p:cNvSpPr>
          <p:nvPr/>
        </p:nvSpPr>
        <p:spPr bwMode="auto">
          <a:xfrm flipH="1">
            <a:off x="5313363" y="51689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5" name="Oval 73"/>
          <p:cNvSpPr>
            <a:spLocks noChangeArrowheads="1"/>
          </p:cNvSpPr>
          <p:nvPr/>
        </p:nvSpPr>
        <p:spPr bwMode="auto">
          <a:xfrm>
            <a:off x="5084763" y="55197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6" name="Text Box 74"/>
          <p:cNvSpPr txBox="1">
            <a:spLocks noChangeArrowheads="1"/>
          </p:cNvSpPr>
          <p:nvPr/>
        </p:nvSpPr>
        <p:spPr bwMode="auto">
          <a:xfrm>
            <a:off x="5029200" y="55165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87" name="Line 75"/>
          <p:cNvSpPr>
            <a:spLocks noChangeShapeType="1"/>
          </p:cNvSpPr>
          <p:nvPr/>
        </p:nvSpPr>
        <p:spPr bwMode="auto">
          <a:xfrm>
            <a:off x="5729288" y="51577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8" name="Oval 76"/>
          <p:cNvSpPr>
            <a:spLocks noChangeArrowheads="1"/>
          </p:cNvSpPr>
          <p:nvPr/>
        </p:nvSpPr>
        <p:spPr bwMode="auto">
          <a:xfrm>
            <a:off x="5922963" y="552450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9" name="Text Box 77"/>
          <p:cNvSpPr txBox="1">
            <a:spLocks noChangeArrowheads="1"/>
          </p:cNvSpPr>
          <p:nvPr/>
        </p:nvSpPr>
        <p:spPr bwMode="auto">
          <a:xfrm>
            <a:off x="5868988" y="553085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90" name="Oval 78"/>
          <p:cNvSpPr>
            <a:spLocks noChangeArrowheads="1"/>
          </p:cNvSpPr>
          <p:nvPr/>
        </p:nvSpPr>
        <p:spPr bwMode="auto">
          <a:xfrm>
            <a:off x="8664575" y="54800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1" name="Text Box 79"/>
          <p:cNvSpPr txBox="1">
            <a:spLocks noChangeArrowheads="1"/>
          </p:cNvSpPr>
          <p:nvPr/>
        </p:nvSpPr>
        <p:spPr bwMode="auto">
          <a:xfrm>
            <a:off x="8610600" y="5486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92" name="Line 80"/>
          <p:cNvSpPr>
            <a:spLocks noChangeShapeType="1"/>
          </p:cNvSpPr>
          <p:nvPr/>
        </p:nvSpPr>
        <p:spPr bwMode="auto">
          <a:xfrm>
            <a:off x="70866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3" name="Oval 81"/>
          <p:cNvSpPr>
            <a:spLocks noChangeArrowheads="1"/>
          </p:cNvSpPr>
          <p:nvPr/>
        </p:nvSpPr>
        <p:spPr bwMode="auto">
          <a:xfrm>
            <a:off x="6858000" y="41910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4" name="Oval 82"/>
          <p:cNvSpPr>
            <a:spLocks noChangeArrowheads="1"/>
          </p:cNvSpPr>
          <p:nvPr/>
        </p:nvSpPr>
        <p:spPr bwMode="auto">
          <a:xfrm>
            <a:off x="6858000" y="49149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5" name="Oval 83"/>
          <p:cNvSpPr>
            <a:spLocks noChangeArrowheads="1"/>
          </p:cNvSpPr>
          <p:nvPr/>
        </p:nvSpPr>
        <p:spPr bwMode="auto">
          <a:xfrm>
            <a:off x="5487988" y="4916488"/>
            <a:ext cx="290512" cy="2905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6" name="Text Box 84"/>
          <p:cNvSpPr txBox="1">
            <a:spLocks noChangeArrowheads="1"/>
          </p:cNvSpPr>
          <p:nvPr/>
        </p:nvSpPr>
        <p:spPr bwMode="auto">
          <a:xfrm>
            <a:off x="304800" y="4343400"/>
            <a:ext cx="4724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Unrooted binary tree</a:t>
            </a:r>
          </a:p>
          <a:p>
            <a:pPr indent="233363">
              <a:buFontTx/>
              <a:buChar char="•"/>
            </a:pP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leaf vertices</a:t>
            </a:r>
          </a:p>
          <a:p>
            <a:pPr indent="233363">
              <a:buFontTx/>
              <a:buChar char="•"/>
            </a:pP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- 2 internal vertices (degree 3)</a:t>
            </a:r>
          </a:p>
          <a:p>
            <a:pPr indent="233363">
              <a:buFontTx/>
              <a:buChar char="•"/>
            </a:pPr>
            <a:endParaRPr lang="en-US" sz="1400">
              <a:latin typeface="Verdana" pitchFamily="34" charset="0"/>
            </a:endParaRPr>
          </a:p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Tree configurations =</a:t>
            </a:r>
          </a:p>
          <a:p>
            <a:pPr lvl="1"/>
            <a:r>
              <a:rPr lang="en-US" sz="1400">
                <a:latin typeface="Verdana" pitchFamily="34" charset="0"/>
              </a:rPr>
              <a:t>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- 5) * 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- 7) * 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- 9) * … * 3</a:t>
            </a:r>
          </a:p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200 trillion trees for 16 leaves</a:t>
            </a:r>
          </a:p>
        </p:txBody>
      </p:sp>
      <p:sp>
        <p:nvSpPr>
          <p:cNvPr id="34897" name="Oval 32"/>
          <p:cNvSpPr>
            <a:spLocks noChangeArrowheads="1"/>
          </p:cNvSpPr>
          <p:nvPr/>
        </p:nvSpPr>
        <p:spPr bwMode="auto">
          <a:xfrm>
            <a:off x="5694363" y="16764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Applications Work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 smtClean="0"/>
              <a:t>FPGA-based co-processors for computational biology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748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248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41148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Tiffany M. Mintz, Jason D. Bakos, "A Cluster-on-a-Chip Architecture for High-Throughput Phylogeny Search," IEEE Trans. on Parallel and Distributed Systems,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in press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Stephanie Zierke, Jason D. Bakos, "FPGA Acceleration of Bayesian Phylogenetic Inference," BMC Bioinformatics,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in press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"A Special-Purpose Architecture for Solving the Breakpoint Median Problem,"  IEEE Transactions on Very Large Scale Integration (VLSI) Systems, Vol. 16, No. 12, Dec. 2008.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Jijun Tang, "FPGA Acceleration of Phylogeny Reconstruction for Whole Genome Data,"  7th IEEE International Symposium on Bioinformatics &amp; Bioengineering (BIBE'07), Boston, MA, Oct. 14-17, 2007.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“FPGA Acceleration of Gene Rearrangement Analysis,” 15th Annual IEEE International Symposium on Field-Programmable Custom Computing Machines (FCCM'07), April 23-25, 2007.</a:t>
            </a:r>
          </a:p>
        </p:txBody>
      </p:sp>
      <p:pic>
        <p:nvPicPr>
          <p:cNvPr id="35849" name="Picture 22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20574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7162800" y="34290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1000X speedup!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58000" y="58674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10X </a:t>
            </a:r>
            <a:r>
              <a:rPr lang="en-US" dirty="0"/>
              <a:t>speedup!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Applications Work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 smtClean="0"/>
              <a:t>FPGA-based co-processors for linear algebra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583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Applications Work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 smtClean="0"/>
              <a:t>FPGA-based co-processors for linear algebra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Double Precision Accumulation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FPGAs allow data to be “streamed” into a computational pipeline</a:t>
            </a:r>
          </a:p>
          <a:p>
            <a:r>
              <a:rPr lang="en-US" dirty="0" smtClean="0"/>
              <a:t>Many kernels targeted for acceleration include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Such as:  dot product, used for MVM: kernel for many methods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large datasets, values delivered serially to an accumulator</a:t>
            </a:r>
          </a:p>
          <a:p>
            <a:pPr lvl="1"/>
            <a:r>
              <a:rPr lang="en-US" dirty="0" smtClean="0"/>
              <a:t>Reduction operation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24600" y="1752600"/>
          <a:ext cx="774700" cy="693738"/>
        </p:xfrm>
        <a:graphic>
          <a:graphicData uri="http://schemas.openxmlformats.org/presentationml/2006/ole">
            <p:oleObj spid="_x0000_s1026" name="Equation" r:id="rId3" imgW="482400" imgH="43164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80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80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813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813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0661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0661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06675" y="4800600"/>
            <a:ext cx="331788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06675" y="5786438"/>
            <a:ext cx="331788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0515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0515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0362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0362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58"/>
          <p:cNvSpPr txBox="1">
            <a:spLocks noChangeArrowheads="1"/>
          </p:cNvSpPr>
          <p:nvPr/>
        </p:nvSpPr>
        <p:spPr bwMode="auto">
          <a:xfrm>
            <a:off x="4495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61" name="Oval 60"/>
          <p:cNvSpPr/>
          <p:nvPr/>
        </p:nvSpPr>
        <p:spPr>
          <a:xfrm>
            <a:off x="5486400" y="4953000"/>
            <a:ext cx="7620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chemeClr val="tx1"/>
                </a:solidFill>
              </a:rPr>
              <a:t>Σ</a:t>
            </a:r>
            <a:endParaRPr lang="en-US" sz="36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51816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1" name="TextBox 94"/>
          <p:cNvSpPr txBox="1">
            <a:spLocks noChangeArrowheads="1"/>
          </p:cNvSpPr>
          <p:nvPr/>
        </p:nvSpPr>
        <p:spPr bwMode="auto">
          <a:xfrm>
            <a:off x="3995738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2" name="TextBox 95"/>
          <p:cNvSpPr txBox="1">
            <a:spLocks noChangeArrowheads="1"/>
          </p:cNvSpPr>
          <p:nvPr/>
        </p:nvSpPr>
        <p:spPr bwMode="auto">
          <a:xfrm>
            <a:off x="3479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3" name="TextBox 96"/>
          <p:cNvSpPr txBox="1">
            <a:spLocks noChangeArrowheads="1"/>
          </p:cNvSpPr>
          <p:nvPr/>
        </p:nvSpPr>
        <p:spPr bwMode="auto">
          <a:xfrm>
            <a:off x="2971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4" name="TextBox 97"/>
          <p:cNvSpPr txBox="1">
            <a:spLocks noChangeArrowheads="1"/>
          </p:cNvSpPr>
          <p:nvPr/>
        </p:nvSpPr>
        <p:spPr bwMode="auto">
          <a:xfrm>
            <a:off x="2479675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E,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5" name="TextBox 98"/>
          <p:cNvSpPr txBox="1">
            <a:spLocks noChangeArrowheads="1"/>
          </p:cNvSpPr>
          <p:nvPr/>
        </p:nvSpPr>
        <p:spPr bwMode="auto">
          <a:xfrm>
            <a:off x="1981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6" name="TextBox 99"/>
          <p:cNvSpPr txBox="1">
            <a:spLocks noChangeArrowheads="1"/>
          </p:cNvSpPr>
          <p:nvPr/>
        </p:nvSpPr>
        <p:spPr bwMode="auto">
          <a:xfrm>
            <a:off x="1473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62484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8" name="TextBox 116"/>
          <p:cNvSpPr txBox="1">
            <a:spLocks noChangeArrowheads="1"/>
          </p:cNvSpPr>
          <p:nvPr/>
        </p:nvSpPr>
        <p:spPr bwMode="auto">
          <a:xfrm>
            <a:off x="8305800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A+B+C,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9" name="TextBox 117"/>
          <p:cNvSpPr txBox="1">
            <a:spLocks noChangeArrowheads="1"/>
          </p:cNvSpPr>
          <p:nvPr/>
        </p:nvSpPr>
        <p:spPr bwMode="auto">
          <a:xfrm>
            <a:off x="75596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D+E+F,</a:t>
            </a:r>
          </a:p>
          <a:p>
            <a:pPr algn="ctr"/>
            <a:r>
              <a:rPr lang="en-US" sz="1400"/>
              <a:t>set 2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1148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148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132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132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55"/>
          <p:cNvSpPr txBox="1">
            <a:spLocks noChangeArrowheads="1"/>
          </p:cNvSpPr>
          <p:nvPr/>
        </p:nvSpPr>
        <p:spPr bwMode="auto">
          <a:xfrm>
            <a:off x="9906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79" name="TextBox 156"/>
          <p:cNvSpPr txBox="1">
            <a:spLocks noChangeArrowheads="1"/>
          </p:cNvSpPr>
          <p:nvPr/>
        </p:nvSpPr>
        <p:spPr bwMode="auto">
          <a:xfrm>
            <a:off x="474663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I,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80" name="TextBox 157"/>
          <p:cNvSpPr txBox="1">
            <a:spLocks noChangeArrowheads="1"/>
          </p:cNvSpPr>
          <p:nvPr/>
        </p:nvSpPr>
        <p:spPr bwMode="auto">
          <a:xfrm>
            <a:off x="68103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G+H+I,</a:t>
            </a:r>
          </a:p>
          <a:p>
            <a:pPr algn="ctr"/>
            <a:r>
              <a:rPr lang="en-US" sz="1400"/>
              <a:t>set 3</a:t>
            </a:r>
          </a:p>
        </p:txBody>
      </p:sp>
      <p:cxnSp>
        <p:nvCxnSpPr>
          <p:cNvPr id="159" name="Straight Connector 158"/>
          <p:cNvCxnSpPr>
            <a:stCxn id="1080" idx="1"/>
          </p:cNvCxnSpPr>
          <p:nvPr/>
        </p:nvCxnSpPr>
        <p:spPr>
          <a:xfrm rot="10800000" flipH="1" flipV="1">
            <a:off x="6810375" y="5246688"/>
            <a:ext cx="138113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080" idx="1"/>
          </p:cNvCxnSpPr>
          <p:nvPr/>
        </p:nvCxnSpPr>
        <p:spPr>
          <a:xfrm rot="10800000" flipH="1">
            <a:off x="6810375" y="4800600"/>
            <a:ext cx="138113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94848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94848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080" idx="3"/>
          </p:cNvCxnSpPr>
          <p:nvPr/>
        </p:nvCxnSpPr>
        <p:spPr>
          <a:xfrm rot="16200000" flipH="1">
            <a:off x="7133431" y="4960144"/>
            <a:ext cx="446088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80" idx="3"/>
          </p:cNvCxnSpPr>
          <p:nvPr/>
        </p:nvCxnSpPr>
        <p:spPr>
          <a:xfrm rot="5400000" flipH="1" flipV="1">
            <a:off x="7086600" y="5453063"/>
            <a:ext cx="539750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691438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691438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H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7620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8231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0144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10763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26365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3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514475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5771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6888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18272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017713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804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270125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33124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520950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25844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773363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28344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025775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30876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2766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3385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5290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35909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3779838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38417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032250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409416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283075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43449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35488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459819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78790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48482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3111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0006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561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endCxn id="1069" idx="3"/>
          </p:cNvCxnSpPr>
          <p:nvPr/>
        </p:nvCxnSpPr>
        <p:spPr>
          <a:xfrm rot="16200000" flipH="1">
            <a:off x="7870031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endCxn id="1069" idx="3"/>
          </p:cNvCxnSpPr>
          <p:nvPr/>
        </p:nvCxnSpPr>
        <p:spPr>
          <a:xfrm rot="5400000" flipH="1" flipV="1">
            <a:off x="7820819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1069" idx="1"/>
          </p:cNvCxnSpPr>
          <p:nvPr/>
        </p:nvCxnSpPr>
        <p:spPr>
          <a:xfrm rot="10800000" flipH="1" flipV="1">
            <a:off x="7559675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069" idx="1"/>
          </p:cNvCxnSpPr>
          <p:nvPr/>
        </p:nvCxnSpPr>
        <p:spPr>
          <a:xfrm rot="10800000" flipH="1">
            <a:off x="7559675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43756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843756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H="1">
            <a:off x="8616156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8566944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0800000" flipH="1" flipV="1">
            <a:off x="8305800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10800000" flipH="1">
            <a:off x="8305800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1080" idx="3"/>
            <a:endCxn id="1069" idx="1"/>
          </p:cNvCxnSpPr>
          <p:nvPr/>
        </p:nvCxnSpPr>
        <p:spPr>
          <a:xfrm>
            <a:off x="7419975" y="5246688"/>
            <a:ext cx="1397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1069" idx="3"/>
            <a:endCxn id="1068" idx="1"/>
          </p:cNvCxnSpPr>
          <p:nvPr/>
        </p:nvCxnSpPr>
        <p:spPr>
          <a:xfrm>
            <a:off x="8169275" y="5246688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8931275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669088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Reduction 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1724025"/>
            <a:ext cx="457200" cy="519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2286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2"/>
          </p:cNvCxnSpPr>
          <p:nvPr/>
        </p:nvCxnSpPr>
        <p:spPr>
          <a:xfrm>
            <a:off x="3429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44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5867400" y="198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5501" y="1714500"/>
            <a:ext cx="533400" cy="3175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495800" y="1447800"/>
            <a:ext cx="1676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rot="5400000">
            <a:off x="4359275" y="1585913"/>
            <a:ext cx="2746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>
            <a:off x="32400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6784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1981200" y="2743200"/>
            <a:ext cx="4868863" cy="914400"/>
            <a:chOff x="2057400" y="2667000"/>
            <a:chExt cx="4868186" cy="914400"/>
          </a:xfrm>
        </p:grpSpPr>
        <p:sp>
          <p:nvSpPr>
            <p:cNvPr id="34" name="Rectangle 33"/>
            <p:cNvSpPr/>
            <p:nvPr/>
          </p:nvSpPr>
          <p:spPr>
            <a:xfrm>
              <a:off x="2895483" y="3124200"/>
              <a:ext cx="304758" cy="457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057400" y="3352800"/>
              <a:ext cx="83808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828776" y="3192463"/>
              <a:ext cx="109681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3011355" y="3505200"/>
              <a:ext cx="76189" cy="762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4" name="Straight Arrow Connector 73"/>
            <p:cNvCxnSpPr>
              <a:stCxn id="34" idx="3"/>
            </p:cNvCxnSpPr>
            <p:nvPr/>
          </p:nvCxnSpPr>
          <p:spPr>
            <a:xfrm>
              <a:off x="3200241" y="3352800"/>
              <a:ext cx="5285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390715" y="3124200"/>
              <a:ext cx="34602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390715" y="2667000"/>
              <a:ext cx="285710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5981911" y="2932906"/>
              <a:ext cx="533400" cy="158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161322" y="2896394"/>
              <a:ext cx="457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733567" y="2963863"/>
              <a:ext cx="2133303" cy="5413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rot="5400000">
              <a:off x="3620040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3772418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3923210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07558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227968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380347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532726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685104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37483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4989862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2241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296207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44699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1535113" y="4267200"/>
            <a:ext cx="6145212" cy="1676400"/>
            <a:chOff x="1534602" y="4267200"/>
            <a:chExt cx="6146358" cy="1676399"/>
          </a:xfrm>
        </p:grpSpPr>
        <p:sp>
          <p:nvSpPr>
            <p:cNvPr id="132" name="Rectangle 131"/>
            <p:cNvSpPr/>
            <p:nvPr/>
          </p:nvSpPr>
          <p:spPr>
            <a:xfrm>
              <a:off x="2133201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733699" y="5127624"/>
              <a:ext cx="2133998" cy="54133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 rot="5400000">
              <a:off x="3162121" y="5089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rot="5400000">
              <a:off x="3162121" y="5470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6" name="Straight Arrow Connector 165"/>
            <p:cNvCxnSpPr>
              <a:stCxn id="163" idx="0"/>
            </p:cNvCxnSpPr>
            <p:nvPr/>
          </p:nvCxnSpPr>
          <p:spPr>
            <a:xfrm>
              <a:off x="3428842" y="5203824"/>
              <a:ext cx="304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3428842" y="5583237"/>
              <a:ext cx="30485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620222" y="5395118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3772650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923491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407592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228348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380777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533205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685633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4838062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499049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142919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5296934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5447776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6401196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cxnSp>
          <p:nvCxnSpPr>
            <p:cNvPr id="218" name="Straight Arrow Connector 217"/>
            <p:cNvCxnSpPr>
              <a:stCxn id="142" idx="3"/>
              <a:endCxn id="216" idx="1"/>
            </p:cNvCxnSpPr>
            <p:nvPr/>
          </p:nvCxnSpPr>
          <p:spPr>
            <a:xfrm flipV="1">
              <a:off x="5867697" y="5394324"/>
              <a:ext cx="53349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5829640" y="5133974"/>
              <a:ext cx="5334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0800000">
              <a:off x="2971557" y="4862513"/>
              <a:ext cx="312478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2842176" y="4996655"/>
              <a:ext cx="2603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163" idx="2"/>
            </p:cNvCxnSpPr>
            <p:nvPr/>
          </p:nvCxnSpPr>
          <p:spPr>
            <a:xfrm>
              <a:off x="2971557" y="51276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163" idx="2"/>
            </p:cNvCxnSpPr>
            <p:nvPr/>
          </p:nvCxnSpPr>
          <p:spPr>
            <a:xfrm>
              <a:off x="2742914" y="5280024"/>
              <a:ext cx="46204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16" idx="3"/>
            </p:cNvCxnSpPr>
            <p:nvPr/>
          </p:nvCxnSpPr>
          <p:spPr>
            <a:xfrm>
              <a:off x="7010910" y="5394324"/>
              <a:ext cx="67005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7048274" y="5666580"/>
              <a:ext cx="533400" cy="158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2971557" y="5942012"/>
              <a:ext cx="434421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831063" y="5801518"/>
              <a:ext cx="280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164" idx="2"/>
            </p:cNvCxnSpPr>
            <p:nvPr/>
          </p:nvCxnSpPr>
          <p:spPr>
            <a:xfrm>
              <a:off x="2971557" y="56610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742914" y="5508624"/>
              <a:ext cx="4620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132" idx="1"/>
            </p:cNvCxnSpPr>
            <p:nvPr/>
          </p:nvCxnSpPr>
          <p:spPr>
            <a:xfrm>
              <a:off x="1534602" y="5387974"/>
              <a:ext cx="598599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1980772" y="4267200"/>
              <a:ext cx="5487423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Control</a:t>
              </a:r>
            </a:p>
          </p:txBody>
        </p:sp>
        <p:cxnSp>
          <p:nvCxnSpPr>
            <p:cNvPr id="253" name="Straight Arrow Connector 252"/>
            <p:cNvCxnSpPr>
              <a:endCxn id="132" idx="0"/>
            </p:cNvCxnSpPr>
            <p:nvPr/>
          </p:nvCxnSpPr>
          <p:spPr>
            <a:xfrm rot="5400000">
              <a:off x="2237239" y="4774407"/>
              <a:ext cx="403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163" idx="1"/>
            </p:cNvCxnSpPr>
            <p:nvPr/>
          </p:nvCxnSpPr>
          <p:spPr>
            <a:xfrm rot="16200000" flipH="1">
              <a:off x="3074807" y="4860925"/>
              <a:ext cx="473075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400000">
              <a:off x="2930357" y="5060949"/>
              <a:ext cx="874711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1" idx="5"/>
              <a:endCxn id="216" idx="0"/>
            </p:cNvCxnSpPr>
            <p:nvPr/>
          </p:nvCxnSpPr>
          <p:spPr>
            <a:xfrm rot="5400000">
              <a:off x="6471889" y="4783932"/>
              <a:ext cx="3841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172200" y="35052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Partial sums</a:t>
            </a:r>
          </a:p>
        </p:txBody>
      </p:sp>
      <p:cxnSp>
        <p:nvCxnSpPr>
          <p:cNvPr id="106" name="Straight Arrow Connector 105"/>
          <p:cNvCxnSpPr>
            <a:stCxn id="102" idx="1"/>
          </p:cNvCxnSpPr>
          <p:nvPr/>
        </p:nvCxnSpPr>
        <p:spPr>
          <a:xfrm rot="10800000">
            <a:off x="5867400" y="3581400"/>
            <a:ext cx="304800" cy="4762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83" name="TextBox 80"/>
          <p:cNvSpPr txBox="1">
            <a:spLocks noChangeArrowheads="1"/>
          </p:cNvSpPr>
          <p:nvPr/>
        </p:nvSpPr>
        <p:spPr bwMode="auto">
          <a:xfrm>
            <a:off x="457200" y="1600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Basic Accumulator Architecture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9600" y="31242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Adder Pipeline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5800" y="4876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Required Design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696200" y="3886200"/>
            <a:ext cx="1219200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Reduction Ckt</a:t>
            </a:r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10800000" flipV="1">
            <a:off x="7315200" y="4114800"/>
            <a:ext cx="533400" cy="2286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270000" y="2743200"/>
            <a:ext cx="2324100" cy="381000"/>
          </a:xfrm>
          <a:custGeom>
            <a:avLst/>
            <a:gdLst>
              <a:gd name="connsiteX0" fmla="*/ 0 w 2273300"/>
              <a:gd name="connsiteY0" fmla="*/ 402167 h 402167"/>
              <a:gd name="connsiteX1" fmla="*/ 927100 w 2273300"/>
              <a:gd name="connsiteY1" fmla="*/ 8467 h 402167"/>
              <a:gd name="connsiteX2" fmla="*/ 2273300 w 2273300"/>
              <a:gd name="connsiteY2" fmla="*/ 3513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2167">
                <a:moveTo>
                  <a:pt x="0" y="402167"/>
                </a:moveTo>
                <a:cubicBezTo>
                  <a:pt x="274108" y="209550"/>
                  <a:pt x="548217" y="16934"/>
                  <a:pt x="927100" y="8467"/>
                </a:cubicBezTo>
                <a:cubicBezTo>
                  <a:pt x="1305983" y="0"/>
                  <a:pt x="1789641" y="175683"/>
                  <a:pt x="2273300" y="351367"/>
                </a:cubicBezTo>
              </a:path>
            </a:pathLst>
          </a:cu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9" name="TextBox 88"/>
          <p:cNvSpPr txBox="1">
            <a:spLocks noChangeArrowheads="1"/>
          </p:cNvSpPr>
          <p:nvPr/>
        </p:nvSpPr>
        <p:spPr bwMode="auto">
          <a:xfrm>
            <a:off x="6716713" y="1544638"/>
            <a:ext cx="990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Feedback Loop</a:t>
            </a: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6248400" y="1517650"/>
            <a:ext cx="533400" cy="152400"/>
          </a:xfrm>
          <a:prstGeom prst="straightConnector1">
            <a:avLst/>
          </a:prstGeom>
          <a:ln>
            <a:prstDash val="solid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3" grpId="0"/>
      <p:bldP spid="85" grpId="0"/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Matrix-Vector Multiply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75406" y="2666206"/>
            <a:ext cx="1524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762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4279" name="TextBox 12"/>
          <p:cNvSpPr txBox="1">
            <a:spLocks noChangeArrowheads="1"/>
          </p:cNvSpPr>
          <p:nvPr/>
        </p:nvSpPr>
        <p:spPr bwMode="auto">
          <a:xfrm>
            <a:off x="1066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1371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1676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2" name="TextBox 15"/>
          <p:cNvSpPr txBox="1">
            <a:spLocks noChangeArrowheads="1"/>
          </p:cNvSpPr>
          <p:nvPr/>
        </p:nvSpPr>
        <p:spPr bwMode="auto">
          <a:xfrm>
            <a:off x="1981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2286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762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5" name="TextBox 18"/>
          <p:cNvSpPr txBox="1">
            <a:spLocks noChangeArrowheads="1"/>
          </p:cNvSpPr>
          <p:nvPr/>
        </p:nvSpPr>
        <p:spPr bwMode="auto">
          <a:xfrm>
            <a:off x="10668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6" name="TextBox 19"/>
          <p:cNvSpPr txBox="1">
            <a:spLocks noChangeArrowheads="1"/>
          </p:cNvSpPr>
          <p:nvPr/>
        </p:nvSpPr>
        <p:spPr bwMode="auto">
          <a:xfrm>
            <a:off x="13716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7" name="TextBox 20"/>
          <p:cNvSpPr txBox="1">
            <a:spLocks noChangeArrowheads="1"/>
          </p:cNvSpPr>
          <p:nvPr/>
        </p:nvSpPr>
        <p:spPr bwMode="auto">
          <a:xfrm>
            <a:off x="16764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288" name="TextBox 21"/>
          <p:cNvSpPr txBox="1">
            <a:spLocks noChangeArrowheads="1"/>
          </p:cNvSpPr>
          <p:nvPr/>
        </p:nvSpPr>
        <p:spPr bwMode="auto">
          <a:xfrm>
            <a:off x="19812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9" name="TextBox 22"/>
          <p:cNvSpPr txBox="1">
            <a:spLocks noChangeArrowheads="1"/>
          </p:cNvSpPr>
          <p:nvPr/>
        </p:nvSpPr>
        <p:spPr bwMode="auto">
          <a:xfrm>
            <a:off x="2286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4290" name="TextBox 23"/>
          <p:cNvSpPr txBox="1">
            <a:spLocks noChangeArrowheads="1"/>
          </p:cNvSpPr>
          <p:nvPr/>
        </p:nvSpPr>
        <p:spPr bwMode="auto">
          <a:xfrm>
            <a:off x="762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4291" name="TextBox 24"/>
          <p:cNvSpPr txBox="1">
            <a:spLocks noChangeArrowheads="1"/>
          </p:cNvSpPr>
          <p:nvPr/>
        </p:nvSpPr>
        <p:spPr bwMode="auto">
          <a:xfrm>
            <a:off x="10668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2" name="TextBox 25"/>
          <p:cNvSpPr txBox="1">
            <a:spLocks noChangeArrowheads="1"/>
          </p:cNvSpPr>
          <p:nvPr/>
        </p:nvSpPr>
        <p:spPr bwMode="auto">
          <a:xfrm>
            <a:off x="13716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3" name="TextBox 26"/>
          <p:cNvSpPr txBox="1">
            <a:spLocks noChangeArrowheads="1"/>
          </p:cNvSpPr>
          <p:nvPr/>
        </p:nvSpPr>
        <p:spPr bwMode="auto">
          <a:xfrm>
            <a:off x="16764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4" name="TextBox 27"/>
          <p:cNvSpPr txBox="1">
            <a:spLocks noChangeArrowheads="1"/>
          </p:cNvSpPr>
          <p:nvPr/>
        </p:nvSpPr>
        <p:spPr bwMode="auto">
          <a:xfrm>
            <a:off x="19812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4295" name="TextBox 28"/>
          <p:cNvSpPr txBox="1">
            <a:spLocks noChangeArrowheads="1"/>
          </p:cNvSpPr>
          <p:nvPr/>
        </p:nvSpPr>
        <p:spPr bwMode="auto">
          <a:xfrm>
            <a:off x="2286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296" name="TextBox 29"/>
          <p:cNvSpPr txBox="1">
            <a:spLocks noChangeArrowheads="1"/>
          </p:cNvSpPr>
          <p:nvPr/>
        </p:nvSpPr>
        <p:spPr bwMode="auto">
          <a:xfrm>
            <a:off x="762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4297" name="TextBox 30"/>
          <p:cNvSpPr txBox="1">
            <a:spLocks noChangeArrowheads="1"/>
          </p:cNvSpPr>
          <p:nvPr/>
        </p:nvSpPr>
        <p:spPr bwMode="auto">
          <a:xfrm>
            <a:off x="10668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8" name="TextBox 31"/>
          <p:cNvSpPr txBox="1">
            <a:spLocks noChangeArrowheads="1"/>
          </p:cNvSpPr>
          <p:nvPr/>
        </p:nvSpPr>
        <p:spPr bwMode="auto">
          <a:xfrm>
            <a:off x="13716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9" name="TextBox 32"/>
          <p:cNvSpPr txBox="1">
            <a:spLocks noChangeArrowheads="1"/>
          </p:cNvSpPr>
          <p:nvPr/>
        </p:nvSpPr>
        <p:spPr bwMode="auto">
          <a:xfrm>
            <a:off x="16764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0" name="TextBox 33"/>
          <p:cNvSpPr txBox="1">
            <a:spLocks noChangeArrowheads="1"/>
          </p:cNvSpPr>
          <p:nvPr/>
        </p:nvSpPr>
        <p:spPr bwMode="auto">
          <a:xfrm>
            <a:off x="19812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1" name="TextBox 34"/>
          <p:cNvSpPr txBox="1">
            <a:spLocks noChangeArrowheads="1"/>
          </p:cNvSpPr>
          <p:nvPr/>
        </p:nvSpPr>
        <p:spPr bwMode="auto">
          <a:xfrm>
            <a:off x="2286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2" name="TextBox 35"/>
          <p:cNvSpPr txBox="1">
            <a:spLocks noChangeArrowheads="1"/>
          </p:cNvSpPr>
          <p:nvPr/>
        </p:nvSpPr>
        <p:spPr bwMode="auto">
          <a:xfrm>
            <a:off x="762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3" name="TextBox 36"/>
          <p:cNvSpPr txBox="1">
            <a:spLocks noChangeArrowheads="1"/>
          </p:cNvSpPr>
          <p:nvPr/>
        </p:nvSpPr>
        <p:spPr bwMode="auto">
          <a:xfrm>
            <a:off x="10668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4" name="TextBox 37"/>
          <p:cNvSpPr txBox="1">
            <a:spLocks noChangeArrowheads="1"/>
          </p:cNvSpPr>
          <p:nvPr/>
        </p:nvSpPr>
        <p:spPr bwMode="auto">
          <a:xfrm>
            <a:off x="13716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305" name="TextBox 38"/>
          <p:cNvSpPr txBox="1">
            <a:spLocks noChangeArrowheads="1"/>
          </p:cNvSpPr>
          <p:nvPr/>
        </p:nvSpPr>
        <p:spPr bwMode="auto">
          <a:xfrm>
            <a:off x="16764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6" name="TextBox 39"/>
          <p:cNvSpPr txBox="1">
            <a:spLocks noChangeArrowheads="1"/>
          </p:cNvSpPr>
          <p:nvPr/>
        </p:nvSpPr>
        <p:spPr bwMode="auto">
          <a:xfrm>
            <a:off x="19812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4307" name="TextBox 40"/>
          <p:cNvSpPr txBox="1">
            <a:spLocks noChangeArrowheads="1"/>
          </p:cNvSpPr>
          <p:nvPr/>
        </p:nvSpPr>
        <p:spPr bwMode="auto">
          <a:xfrm>
            <a:off x="2286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8" name="TextBox 41"/>
          <p:cNvSpPr txBox="1">
            <a:spLocks noChangeArrowheads="1"/>
          </p:cNvSpPr>
          <p:nvPr/>
        </p:nvSpPr>
        <p:spPr bwMode="auto">
          <a:xfrm>
            <a:off x="762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9" name="TextBox 42"/>
          <p:cNvSpPr txBox="1">
            <a:spLocks noChangeArrowheads="1"/>
          </p:cNvSpPr>
          <p:nvPr/>
        </p:nvSpPr>
        <p:spPr bwMode="auto">
          <a:xfrm>
            <a:off x="10668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0" name="TextBox 43"/>
          <p:cNvSpPr txBox="1">
            <a:spLocks noChangeArrowheads="1"/>
          </p:cNvSpPr>
          <p:nvPr/>
        </p:nvSpPr>
        <p:spPr bwMode="auto">
          <a:xfrm>
            <a:off x="13716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1" name="TextBox 44"/>
          <p:cNvSpPr txBox="1">
            <a:spLocks noChangeArrowheads="1"/>
          </p:cNvSpPr>
          <p:nvPr/>
        </p:nvSpPr>
        <p:spPr bwMode="auto">
          <a:xfrm>
            <a:off x="16764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4312" name="TextBox 45"/>
          <p:cNvSpPr txBox="1">
            <a:spLocks noChangeArrowheads="1"/>
          </p:cNvSpPr>
          <p:nvPr/>
        </p:nvSpPr>
        <p:spPr bwMode="auto">
          <a:xfrm>
            <a:off x="19812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3" name="TextBox 46"/>
          <p:cNvSpPr txBox="1">
            <a:spLocks noChangeArrowheads="1"/>
          </p:cNvSpPr>
          <p:nvPr/>
        </p:nvSpPr>
        <p:spPr bwMode="auto">
          <a:xfrm>
            <a:off x="2286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858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384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04207" y="2666206"/>
            <a:ext cx="1524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384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2971800" y="2514600"/>
            <a:ext cx="685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81000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val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0" y="2373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col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10000" y="2906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ptr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495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800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05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10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715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019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24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629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934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239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543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95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00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5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410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715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019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24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629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934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239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4958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8006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054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4102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7150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943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324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95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800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105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410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15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019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629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934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239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9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543800" y="1524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103" name="Down Arrow 102"/>
          <p:cNvSpPr/>
          <p:nvPr/>
        </p:nvSpPr>
        <p:spPr>
          <a:xfrm rot="2506123">
            <a:off x="3603625" y="3325813"/>
            <a:ext cx="260350" cy="900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447800" y="4648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(A,0) (B,4) (0,0) (C,3) (D,4) (0,0)…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400800" y="4267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/>
              <a:t>  Group vol/col</a:t>
            </a:r>
          </a:p>
          <a:p>
            <a:pPr>
              <a:buFont typeface="Arial" pitchFamily="34" charset="0"/>
              <a:buChar char="•"/>
            </a:pPr>
            <a:r>
              <a:rPr lang="en-US" sz="1400"/>
              <a:t>  Zero-terminate</a:t>
            </a:r>
          </a:p>
        </p:txBody>
      </p:sp>
      <p:sp>
        <p:nvSpPr>
          <p:cNvPr id="10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SpMV Architecture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905000"/>
            <a:ext cx="27019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533400"/>
          </a:xfrm>
        </p:spPr>
        <p:txBody>
          <a:bodyPr/>
          <a:lstStyle/>
          <a:p>
            <a:r>
              <a:rPr lang="en-US" sz="1600" smtClean="0"/>
              <a:t>Delete tree, replicate accumulator, schedule matrix data:</a:t>
            </a:r>
            <a:endParaRPr lang="en-US" sz="14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94045" y="2054999"/>
          <a:ext cx="5080000" cy="33375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{616DA210-FB5B-4158-B5E0-FEB733F419BA}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b="0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7063" y="1371600"/>
            <a:ext cx="99060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400 bits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6134100" y="-752475"/>
            <a:ext cx="228600" cy="5181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Comparison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685800" y="1295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If FPGA Memory bandwidth scaled by adding multipliers/ accumulators to match GPU Memory Bandwidth for each matrix separately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184400"/>
          <a:ext cx="1752600" cy="36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38200"/>
              </a:tblGrid>
              <a:tr h="589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GPU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dirty="0" err="1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AU" sz="800" b="1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. BW</a:t>
                      </a:r>
                      <a:r>
                        <a:rPr lang="en-AU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(GB/s)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FPGA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BW (GB/s)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58.00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57.03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52.58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49.16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42.5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(x5)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40.23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34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(x4)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26.64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25.68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27.66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27.08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</a:t>
                      </a: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667000" y="20574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Minimum Feature Size</a:t>
            </a:r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/>
        </p:nvGraphicFramePr>
        <p:xfrm>
          <a:off x="1600200" y="1371600"/>
          <a:ext cx="6034087" cy="3632200"/>
        </p:xfrm>
        <a:graphic>
          <a:graphicData uri="http://schemas.openxmlformats.org/drawingml/2006/table">
            <a:tbl>
              <a:tblPr/>
              <a:tblGrid>
                <a:gridCol w="551180"/>
                <a:gridCol w="1732280"/>
                <a:gridCol w="1422717"/>
                <a:gridCol w="1287780"/>
                <a:gridCol w="104013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i7 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29"/>
          <p:cNvGraphicFramePr>
            <a:graphicFrameLocks noGrp="1"/>
          </p:cNvGraphicFramePr>
          <p:nvPr/>
        </p:nvGraphicFramePr>
        <p:xfrm>
          <a:off x="1600201" y="5105400"/>
          <a:ext cx="6037728" cy="838200"/>
        </p:xfrm>
        <a:graphic>
          <a:graphicData uri="http://schemas.openxmlformats.org/drawingml/2006/table">
            <a:tbl>
              <a:tblPr/>
              <a:tblGrid>
                <a:gridCol w="560792"/>
                <a:gridCol w="1725207"/>
                <a:gridCol w="1415783"/>
                <a:gridCol w="1298602"/>
                <a:gridCol w="1037344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 threads/die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DNA/protein sequence, e.g.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  <a:r>
              <a:rPr lang="en-US" dirty="0" smtClean="0"/>
              <a:t> =&gt;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GTTTGGCCC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  align the two sequences against substitutions and deletions: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----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Used for sequence comparison and database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GPU and FPGA Acceleration of Data Mining</a:t>
            </a:r>
            <a:endParaRPr lang="en-US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1476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3133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205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support=2</a:t>
            </a:r>
            <a:endParaRPr lang="en-US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2133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100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&lt;BCE&gt;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411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&lt;ABC&gt;, &lt;ABE&gt;, &lt;ACE&gt;, &lt;BCE&gt;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4800600" y="2362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356729">
            <a:off x="2336376" y="3258805"/>
            <a:ext cx="2930162" cy="123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514600" y="41148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Applications Work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371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Acceleration of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</a:rPr>
              <a:t>Two Level Logic Minimization</a:t>
            </a:r>
            <a:endParaRPr lang="en-US" sz="2000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dirty="0">
                <a:latin typeface="+mj-lt"/>
              </a:rPr>
              <a:t>1.	Ibrahim </a:t>
            </a:r>
            <a:r>
              <a:rPr lang="en-US" sz="800" dirty="0" err="1">
                <a:latin typeface="+mj-lt"/>
              </a:rPr>
              <a:t>Savran</a:t>
            </a:r>
            <a:r>
              <a:rPr lang="en-US" sz="800" dirty="0">
                <a:latin typeface="+mj-lt"/>
              </a:rPr>
              <a:t>, Jason D. Bakos, </a:t>
            </a:r>
            <a:r>
              <a:rPr lang="en-US" sz="800" b="1" dirty="0">
                <a:latin typeface="+mj-lt"/>
              </a:rPr>
              <a:t>"GPU Acceleration of Near-Minimal Logic Minimization,"</a:t>
            </a:r>
            <a:r>
              <a:rPr lang="en-US" sz="800" dirty="0">
                <a:latin typeface="+mj-lt"/>
              </a:rPr>
              <a:t> 2010 Symposium on Application Accelerators in High Performance Computing (SAAHPC'10), July 13-15, 2010.</a:t>
            </a:r>
            <a:endParaRPr lang="en-US" sz="800" kern="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8" name="Group 88"/>
          <p:cNvGraphicFramePr>
            <a:graphicFrameLocks noGrp="1"/>
          </p:cNvGraphicFramePr>
          <p:nvPr/>
        </p:nvGraphicFramePr>
        <p:xfrm>
          <a:off x="2118232" y="2743200"/>
          <a:ext cx="1552893" cy="2341563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80194"/>
                <a:gridCol w="280194"/>
                <a:gridCol w="43370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anything else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18432" y="31242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18432" y="32766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8432" y="36576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18432" y="38100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23232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A’B’D’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77128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A’BC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18432" y="4179332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18432" y="4331732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53328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(ACD)’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007864" y="4495800"/>
            <a:ext cx="131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(A’BC’D)’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718432" y="4690320"/>
            <a:ext cx="3810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6632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56632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A’B’C’D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861432" y="2819400"/>
            <a:ext cx="990600" cy="4572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23432" y="2667000"/>
            <a:ext cx="2286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99632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A’B’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861432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1432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A’B’CD’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709032" y="3733800"/>
            <a:ext cx="1676400" cy="762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75832" y="3505200"/>
            <a:ext cx="609600" cy="2286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72200" y="35436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A’C</a:t>
            </a:r>
            <a:endParaRPr lang="en-US" dirty="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Projects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Multi-FPGA System Architectures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Charles L. Cathey, E. Allen Michalski, "Predictive Load Balancing for Interconnected FPGAs,"  16th International Conference on Field Programmable Logic and Applications (FPL'06), Madrid, Spain, August 28-30, 2006.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Charles L. Cathey, Jason D. Bakos, Duncan A. Buell, "A Reconfigurable Distributed Computing Fabric Exploiting Multilevel Parallelism," 14th Annual IEEE International Symposium on Field-Programmable Custom Computing Machines  (FCCM'06), April 24-26, 2006.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590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4290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GPU Simulation</a:t>
            </a:r>
          </a:p>
          <a:p>
            <a:pPr>
              <a:defRPr/>
            </a:pPr>
            <a:endParaRPr lang="en-US" sz="800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 smtClean="0"/>
              <a:t>Patrick A. Moran, Jason D. Bakos, "A PTX Simulator for Performance Tuning CUDA Code," IEEE Trans. on Parallel and Distributed Systems, submitted.</a:t>
            </a:r>
          </a:p>
        </p:txBody>
      </p:sp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19050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43400"/>
            <a:ext cx="1936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PATHS:  Task Partitioning for</a:t>
            </a:r>
            <a:br>
              <a:rPr lang="en-US" dirty="0" smtClean="0"/>
            </a:br>
            <a:r>
              <a:rPr lang="en-US" dirty="0" smtClean="0"/>
              <a:t>Heterogeneous Computing</a:t>
            </a:r>
          </a:p>
        </p:txBody>
      </p:sp>
      <p:pic>
        <p:nvPicPr>
          <p:cNvPr id="60420" name="Picture 5" descr="example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275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PATHS"/>
          <p:cNvPicPr>
            <a:picLocks noChangeAspect="1" noChangeArrowheads="1"/>
          </p:cNvPicPr>
          <p:nvPr/>
        </p:nvPicPr>
        <p:blipFill>
          <a:blip r:embed="rId3" cstate="print"/>
          <a:srcRect r="34801" b="30556"/>
          <a:stretch>
            <a:fillRect/>
          </a:stretch>
        </p:blipFill>
        <p:spPr bwMode="auto">
          <a:xfrm>
            <a:off x="152400" y="2362200"/>
            <a:ext cx="28638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82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3200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dirty="0" smtClean="0"/>
              <a:t>Input bandwidth-constrained high-level synthesis</a:t>
            </a:r>
          </a:p>
          <a:p>
            <a:endParaRPr lang="en-US" dirty="0" smtClean="0"/>
          </a:p>
          <a:p>
            <a:r>
              <a:rPr lang="en-US" dirty="0" smtClean="0"/>
              <a:t>Example:  16-input expression:</a:t>
            </a:r>
          </a:p>
          <a:p>
            <a:pPr>
              <a:buNone/>
            </a:pPr>
            <a:r>
              <a:rPr lang="en-US" dirty="0" smtClean="0"/>
              <a:t>	out = (AA1 * A1 + AC1 * C1 + AG1 * G1 + AT1 * T1) * </a:t>
            </a:r>
          </a:p>
          <a:p>
            <a:pPr>
              <a:buNone/>
            </a:pPr>
            <a:r>
              <a:rPr lang="en-US" dirty="0" smtClean="0"/>
              <a:t>             (AG2 * A2 + AC2 * C2 + AG2 * G2 + AT2 * T2)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62000" y="3581400"/>
          <a:ext cx="4038600" cy="1962532"/>
        </p:xfrm>
        <a:graphic>
          <a:graphicData uri="http://schemas.openxmlformats.org/presentationml/2006/ole">
            <p:oleObj spid="_x0000_s44035" r:id="rId3" imgW="3671926" imgH="1775460" progId="">
              <p:embed/>
            </p:oleObj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334000" y="3352800"/>
          <a:ext cx="2438400" cy="2544417"/>
        </p:xfrm>
        <a:graphic>
          <a:graphicData uri="http://schemas.openxmlformats.org/presentationml/2006/ole">
            <p:oleObj spid="_x0000_s44037" r:id="rId4" imgW="2843337" imgH="2956045" progId="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Information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Jason D. Bakos</a:t>
            </a:r>
          </a:p>
          <a:p>
            <a:pPr lvl="1"/>
            <a:r>
              <a:rPr lang="en-US" smtClean="0"/>
              <a:t>Office:  3A52</a:t>
            </a:r>
          </a:p>
          <a:p>
            <a:pPr lvl="1"/>
            <a:r>
              <a:rPr lang="en-US" smtClean="0"/>
              <a:t>E-mail:  jbakos@sc.edu</a:t>
            </a:r>
          </a:p>
          <a:p>
            <a:pPr lvl="1"/>
            <a:r>
              <a:rPr lang="en-US" smtClean="0"/>
              <a:t>http://www.cse.sc.edu/~jbakos</a:t>
            </a:r>
          </a:p>
          <a:p>
            <a:pPr lvl="1"/>
            <a:endParaRPr lang="en-US" smtClean="0"/>
          </a:p>
          <a:p>
            <a:r>
              <a:rPr lang="en-US" smtClean="0"/>
              <a:t>Heterogeneous and Reconfigurable Computing (HeRC) Lab:</a:t>
            </a:r>
          </a:p>
          <a:p>
            <a:pPr lvl="1"/>
            <a:r>
              <a:rPr lang="en-US" smtClean="0"/>
              <a:t>Lab:  3D15</a:t>
            </a:r>
          </a:p>
          <a:p>
            <a:pPr lvl="1"/>
            <a:r>
              <a:rPr lang="en-US" smtClean="0">
                <a:hlinkClick r:id="rId2"/>
              </a:rPr>
              <a:t>http://herc.cse.sc.edu</a:t>
            </a:r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</a:t>
            </a:r>
          </a:p>
        </p:txBody>
      </p:sp>
      <p:sp>
        <p:nvSpPr>
          <p:cNvPr id="64515" name="AutoShape 2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AutoShape 4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228600" y="5486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Heterogeneous and Reconfigurable Computing Group</a:t>
            </a:r>
          </a:p>
          <a:p>
            <a:pPr algn="ctr"/>
            <a:r>
              <a:rPr lang="en-US"/>
              <a:t>http://herc.cse.sc.edu</a:t>
            </a: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304800" y="1524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Zheming Jin</a:t>
            </a:r>
          </a:p>
        </p:txBody>
      </p: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18288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Tiffany Mintz</a:t>
            </a:r>
          </a:p>
        </p:txBody>
      </p:sp>
      <p:cxnSp>
        <p:nvCxnSpPr>
          <p:cNvPr id="12" name="Straight Arrow Connector 11"/>
          <p:cNvCxnSpPr>
            <a:stCxn id="64519" idx="2"/>
          </p:cNvCxnSpPr>
          <p:nvPr/>
        </p:nvCxnSpPr>
        <p:spPr>
          <a:xfrm rot="16200000" flipH="1">
            <a:off x="1194594" y="1804194"/>
            <a:ext cx="696912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4520" idx="2"/>
          </p:cNvCxnSpPr>
          <p:nvPr/>
        </p:nvCxnSpPr>
        <p:spPr>
          <a:xfrm rot="16200000" flipH="1">
            <a:off x="2528094" y="1842294"/>
            <a:ext cx="46831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3" name="TextBox 19"/>
          <p:cNvSpPr txBox="1">
            <a:spLocks noChangeArrowheads="1"/>
          </p:cNvSpPr>
          <p:nvPr/>
        </p:nvSpPr>
        <p:spPr bwMode="auto">
          <a:xfrm>
            <a:off x="3505200" y="1295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Krishna Nagar</a:t>
            </a:r>
          </a:p>
        </p:txBody>
      </p:sp>
      <p:cxnSp>
        <p:nvCxnSpPr>
          <p:cNvPr id="21" name="Straight Arrow Connector 20"/>
          <p:cNvCxnSpPr>
            <a:stCxn id="64523" idx="2"/>
          </p:cNvCxnSpPr>
          <p:nvPr/>
        </p:nvCxnSpPr>
        <p:spPr>
          <a:xfrm rot="5400000">
            <a:off x="4204494" y="1727994"/>
            <a:ext cx="239712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5" name="TextBox 23"/>
          <p:cNvSpPr txBox="1">
            <a:spLocks noChangeArrowheads="1"/>
          </p:cNvSpPr>
          <p:nvPr/>
        </p:nvSpPr>
        <p:spPr bwMode="auto">
          <a:xfrm>
            <a:off x="52578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Jason Bakos</a:t>
            </a:r>
          </a:p>
        </p:txBody>
      </p:sp>
      <p:cxnSp>
        <p:nvCxnSpPr>
          <p:cNvPr id="25" name="Straight Arrow Connector 24"/>
          <p:cNvCxnSpPr>
            <a:stCxn id="64525" idx="2"/>
          </p:cNvCxnSpPr>
          <p:nvPr/>
        </p:nvCxnSpPr>
        <p:spPr>
          <a:xfrm rot="5400000">
            <a:off x="5804694" y="1804194"/>
            <a:ext cx="315912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7" name="TextBox 26"/>
          <p:cNvSpPr txBox="1">
            <a:spLocks noChangeArrowheads="1"/>
          </p:cNvSpPr>
          <p:nvPr/>
        </p:nvSpPr>
        <p:spPr bwMode="auto">
          <a:xfrm>
            <a:off x="69342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Yan Zhang</a:t>
            </a:r>
          </a:p>
        </p:txBody>
      </p:sp>
      <p:cxnSp>
        <p:nvCxnSpPr>
          <p:cNvPr id="28" name="Straight Arrow Connector 27"/>
          <p:cNvCxnSpPr>
            <a:stCxn id="64527" idx="2"/>
          </p:cNvCxnSpPr>
          <p:nvPr/>
        </p:nvCxnSpPr>
        <p:spPr>
          <a:xfrm rot="5400000">
            <a:off x="7290594" y="1689894"/>
            <a:ext cx="392112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7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4114800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1828800"/>
            <a:ext cx="47244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6" name="TextBox 16"/>
          <p:cNvSpPr txBox="1">
            <a:spLocks noChangeArrowheads="1"/>
          </p:cNvSpPr>
          <p:nvPr/>
        </p:nvSpPr>
        <p:spPr bwMode="auto">
          <a:xfrm>
            <a:off x="0" y="1763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CPU</a:t>
            </a:r>
          </a:p>
        </p:txBody>
      </p:sp>
      <p:sp>
        <p:nvSpPr>
          <p:cNvPr id="14357" name="TextBox 16"/>
          <p:cNvSpPr txBox="1">
            <a:spLocks noChangeArrowheads="1"/>
          </p:cNvSpPr>
          <p:nvPr/>
        </p:nvSpPr>
        <p:spPr bwMode="auto">
          <a:xfrm>
            <a:off x="838200" y="15240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Core 1</a:t>
            </a:r>
          </a:p>
        </p:txBody>
      </p:sp>
      <p:sp>
        <p:nvSpPr>
          <p:cNvPr id="14358" name="TextBox 16"/>
          <p:cNvSpPr txBox="1">
            <a:spLocks noChangeArrowheads="1"/>
          </p:cNvSpPr>
          <p:nvPr/>
        </p:nvSpPr>
        <p:spPr bwMode="auto">
          <a:xfrm>
            <a:off x="3124200" y="15240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Core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84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69025" y="29225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9025" y="33004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9025" y="36814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548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406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26425" y="36877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025" y="40655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38800" y="26193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time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4076700" y="4716463"/>
            <a:ext cx="3581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/>
          <p:cNvSpPr/>
          <p:nvPr/>
        </p:nvSpPr>
        <p:spPr>
          <a:xfrm>
            <a:off x="73152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172200" y="45989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2200" y="49768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2200" y="53578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438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29600" y="53641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57419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934200" y="6096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5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6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Co-Processor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GPU</a:t>
            </a:r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439" name="TextBox 16"/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2</a:t>
            </a:r>
          </a:p>
        </p:txBody>
      </p:sp>
      <p:sp>
        <p:nvSpPr>
          <p:cNvPr id="15440" name="TextBox 16"/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3</a:t>
            </a:r>
          </a:p>
        </p:txBody>
      </p:sp>
      <p:sp>
        <p:nvSpPr>
          <p:cNvPr id="15441" name="TextBox 16"/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4</a:t>
            </a:r>
          </a:p>
        </p:txBody>
      </p:sp>
      <p:sp>
        <p:nvSpPr>
          <p:cNvPr id="15442" name="TextBox 16"/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5</a:t>
            </a:r>
          </a:p>
        </p:txBody>
      </p:sp>
      <p:sp>
        <p:nvSpPr>
          <p:cNvPr id="15443" name="TextBox 16"/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6</a:t>
            </a:r>
          </a:p>
        </p:txBody>
      </p:sp>
      <p:sp>
        <p:nvSpPr>
          <p:cNvPr id="15444" name="TextBox 16"/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7</a:t>
            </a:r>
          </a:p>
        </p:txBody>
      </p:sp>
      <p:sp>
        <p:nvSpPr>
          <p:cNvPr id="15445" name="TextBox 16"/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smtClean="0"/>
              <a:t>1 </a:t>
            </a:r>
            <a:r>
              <a:rPr lang="en-US" dirty="0"/>
              <a:t>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2" name="Down Arrow 101"/>
          <p:cNvSpPr/>
          <p:nvPr/>
        </p:nvSpPr>
        <p:spPr>
          <a:xfrm>
            <a:off x="71628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Heterogeneous Computing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3657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048000" y="3810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3886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4267200" y="38862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X58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1676400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Host Memory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5146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7338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810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5562600" y="3886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Co-processor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4800600" y="3962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3733800" y="3733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QPI</a:t>
            </a:r>
            <a:endParaRPr lang="en-US"/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PCIe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24"/>
          <p:cNvSpPr txBox="1">
            <a:spLocks noChangeArrowheads="1"/>
          </p:cNvSpPr>
          <p:nvPr/>
        </p:nvSpPr>
        <p:spPr bwMode="auto">
          <a:xfrm>
            <a:off x="6934200" y="38100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On board</a:t>
            </a:r>
          </a:p>
          <a:p>
            <a:pPr algn="ctr"/>
            <a:r>
              <a:rPr lang="en-US" sz="1200"/>
              <a:t>Memory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62484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3581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9" name="TextBox 27"/>
          <p:cNvSpPr txBox="1">
            <a:spLocks noChangeArrowheads="1"/>
          </p:cNvSpPr>
          <p:nvPr/>
        </p:nvSpPr>
        <p:spPr bwMode="auto">
          <a:xfrm>
            <a:off x="5943600" y="5410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add-in card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7800" y="3581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1" name="TextBox 29"/>
          <p:cNvSpPr txBox="1">
            <a:spLocks noChangeArrowheads="1"/>
          </p:cNvSpPr>
          <p:nvPr/>
        </p:nvSpPr>
        <p:spPr bwMode="auto">
          <a:xfrm>
            <a:off x="2438400" y="5410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host</a:t>
            </a:r>
          </a:p>
        </p:txBody>
      </p:sp>
      <p:cxnSp>
        <p:nvCxnSpPr>
          <p:cNvPr id="32" name="Straight Connector 31"/>
          <p:cNvCxnSpPr>
            <a:stCxn id="19" idx="2"/>
          </p:cNvCxnSpPr>
          <p:nvPr/>
        </p:nvCxnSpPr>
        <p:spPr>
          <a:xfrm rot="5400000">
            <a:off x="5715001" y="4572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514600" y="4800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sz="2400" smtClean="0"/>
              <a:t>General purpose CPU + special-purpose processors in one system</a:t>
            </a:r>
          </a:p>
        </p:txBody>
      </p:sp>
      <p:sp>
        <p:nvSpPr>
          <p:cNvPr id="17435" name="TextBox 36"/>
          <p:cNvSpPr txBox="1">
            <a:spLocks noChangeArrowheads="1"/>
          </p:cNvSpPr>
          <p:nvPr/>
        </p:nvSpPr>
        <p:spPr bwMode="auto">
          <a:xfrm>
            <a:off x="2514600" y="40687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17436" name="TextBox 37"/>
          <p:cNvSpPr txBox="1">
            <a:spLocks noChangeArrowheads="1"/>
          </p:cNvSpPr>
          <p:nvPr/>
        </p:nvSpPr>
        <p:spPr bwMode="auto">
          <a:xfrm>
            <a:off x="3733800" y="40814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17437" name="TextBox 38"/>
          <p:cNvSpPr txBox="1">
            <a:spLocks noChangeArrowheads="1"/>
          </p:cNvSpPr>
          <p:nvPr/>
        </p:nvSpPr>
        <p:spPr bwMode="auto">
          <a:xfrm>
            <a:off x="4914900" y="40814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~8 GB/s (x16)</a:t>
            </a:r>
          </a:p>
        </p:txBody>
      </p:sp>
      <p:sp>
        <p:nvSpPr>
          <p:cNvPr id="17438" name="TextBox 39"/>
          <p:cNvSpPr txBox="1">
            <a:spLocks noChangeArrowheads="1"/>
          </p:cNvSpPr>
          <p:nvPr/>
        </p:nvSpPr>
        <p:spPr bwMode="auto">
          <a:xfrm>
            <a:off x="6248400" y="4114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?????</a:t>
            </a:r>
          </a:p>
          <a:p>
            <a:pPr algn="ctr"/>
            <a:r>
              <a:rPr lang="en-US" sz="800"/>
              <a:t>~150 GB/s for GeForce 260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 I/O controller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457700" y="3543300"/>
            <a:ext cx="381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Heterogeneous Computing</a:t>
            </a:r>
          </a:p>
        </p:txBody>
      </p:sp>
      <p:sp>
        <p:nvSpPr>
          <p:cNvPr id="16388" name="Rectangle 183"/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184"/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initialization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0" name="Rectangle 185"/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86"/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“hot” loop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99% of run time</a:t>
            </a:r>
          </a:p>
        </p:txBody>
      </p:sp>
      <p:sp>
        <p:nvSpPr>
          <p:cNvPr id="16392" name="Rectangle 187"/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88"/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clean up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4" name="AutoShape 189"/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90"/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91"/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95"/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8" name="Text Box 196"/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9" name="Text Box 197"/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2% of code</a:t>
            </a:r>
          </a:p>
        </p:txBody>
      </p:sp>
      <p:sp>
        <p:nvSpPr>
          <p:cNvPr id="16400" name="Text Box 199"/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co-processor</a:t>
            </a:r>
          </a:p>
        </p:txBody>
      </p:sp>
      <p:sp>
        <p:nvSpPr>
          <p:cNvPr id="16401" name="AutoShape 201"/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5181600" y="3581400"/>
          <a:ext cx="3492500" cy="2084832"/>
        </p:xfrm>
        <a:graphic>
          <a:graphicData uri="http://schemas.openxmlformats.org/drawingml/2006/table">
            <a:tbl>
              <a:tblPr/>
              <a:tblGrid>
                <a:gridCol w="1022350"/>
                <a:gridCol w="1304925"/>
                <a:gridCol w="1165225"/>
              </a:tblGrid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16433" name="Oval 198"/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NVIDIA GPU Architecture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Hundreds of simple processor cores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Core design:</a:t>
            </a:r>
          </a:p>
          <a:p>
            <a:pPr lvl="1" eaLnBrk="1" hangingPunct="1"/>
            <a:r>
              <a:rPr lang="en-US" sz="1400" dirty="0" smtClean="0"/>
              <a:t>Only one instruction from each thread active in the pipeline at a time</a:t>
            </a:r>
          </a:p>
          <a:p>
            <a:pPr lvl="1" eaLnBrk="1" hangingPunct="1"/>
            <a:r>
              <a:rPr lang="en-US" sz="1400" dirty="0" smtClean="0"/>
              <a:t>In-order execution</a:t>
            </a:r>
          </a:p>
          <a:p>
            <a:pPr lvl="1" eaLnBrk="1" hangingPunct="1"/>
            <a:r>
              <a:rPr lang="en-US" sz="1400" dirty="0" smtClean="0"/>
              <a:t>No branch prediction</a:t>
            </a:r>
          </a:p>
          <a:p>
            <a:pPr lvl="1" eaLnBrk="1" hangingPunct="1"/>
            <a:r>
              <a:rPr lang="en-US" sz="1400" dirty="0" smtClean="0"/>
              <a:t>No speculative execution</a:t>
            </a:r>
          </a:p>
          <a:p>
            <a:pPr lvl="1" eaLnBrk="1" hangingPunct="1"/>
            <a:r>
              <a:rPr lang="en-US" sz="1400" dirty="0" smtClean="0"/>
              <a:t>No support for context switches</a:t>
            </a:r>
          </a:p>
          <a:p>
            <a:pPr lvl="1" eaLnBrk="1" hangingPunct="1"/>
            <a:r>
              <a:rPr lang="en-US" sz="1400" dirty="0" smtClean="0"/>
              <a:t>No system support (</a:t>
            </a:r>
            <a:r>
              <a:rPr lang="en-US" sz="1400" dirty="0" err="1" smtClean="0"/>
              <a:t>syscalls</a:t>
            </a:r>
            <a:r>
              <a:rPr lang="en-US" sz="1400" dirty="0" smtClean="0"/>
              <a:t>, etc.)</a:t>
            </a:r>
          </a:p>
          <a:p>
            <a:pPr lvl="1" eaLnBrk="1" hangingPunct="1"/>
            <a:r>
              <a:rPr lang="en-US" sz="1400" dirty="0" smtClean="0"/>
              <a:t>Small, simple caches</a:t>
            </a:r>
          </a:p>
          <a:p>
            <a:pPr lvl="1" eaLnBrk="1" hangingPunct="1"/>
            <a:r>
              <a:rPr lang="en-US" sz="1400" dirty="0" smtClean="0"/>
              <a:t>Programmer-managed on-chip scratch memory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HOST (CPU) code: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grid,block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grid.x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=((VECTOR_SIZE/512) + (VECTOR_SIZE%512?1:0));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=512;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a_device,a,VECTOR_SIZE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b_device,b,VECTOR_SIZE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vector_add_device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grid,block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a_device,b_device,c_device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c_gpu,c_device,VECTOR_SIZE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GPU code: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vector_add_device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(double 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a,double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b,double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*c) {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__shared__ double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a_s,b_s,c_s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=a[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=b[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a_s+b_s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c[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c_s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2|6.4"/>
</p:tagLst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sc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usc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34454</TotalTime>
  <Words>2478</Words>
  <Application>Microsoft Office PowerPoint</Application>
  <PresentationFormat>On-screen Show (4:3)</PresentationFormat>
  <Paragraphs>800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usc</vt:lpstr>
      <vt:lpstr>Equation</vt:lpstr>
      <vt:lpstr>Heterogeneous Computing at USC Dept. of Computer Science and Engineering University of South Carolina</vt:lpstr>
      <vt:lpstr>Heterogeneous Computing</vt:lpstr>
      <vt:lpstr>Minimum Feature Size</vt:lpstr>
      <vt:lpstr>CPU Design</vt:lpstr>
      <vt:lpstr>Co-Processor Design</vt:lpstr>
      <vt:lpstr>Heterogeneous Computing</vt:lpstr>
      <vt:lpstr>Heterogeneous Computing</vt:lpstr>
      <vt:lpstr>NVIDIA GPU Architecture</vt:lpstr>
      <vt:lpstr>Programming GPUs</vt:lpstr>
      <vt:lpstr>IBM Cell/B.E. Architecture</vt:lpstr>
      <vt:lpstr>High-Performance Reconfigurable Computing</vt:lpstr>
      <vt:lpstr>Field Programmable Gate Arrays</vt:lpstr>
      <vt:lpstr>Programming FPGAs</vt:lpstr>
      <vt:lpstr>Heterogeneous Computing with FPGAs</vt:lpstr>
      <vt:lpstr>Heterogeneous Computing with FPGAs</vt:lpstr>
      <vt:lpstr>Heterogeneous Computing with GPUs</vt:lpstr>
      <vt:lpstr>Heterogeneous Computing now Mainstream: IBM Roadrunner</vt:lpstr>
      <vt:lpstr>Research Problems</vt:lpstr>
      <vt:lpstr>Our Group:  HeRC</vt:lpstr>
      <vt:lpstr>Application:  Phylogenies</vt:lpstr>
      <vt:lpstr>Application:  Phylogenies</vt:lpstr>
      <vt:lpstr>Our Applications Work</vt:lpstr>
      <vt:lpstr>Our Applications Work</vt:lpstr>
      <vt:lpstr>Our Applications Work</vt:lpstr>
      <vt:lpstr>Streaming Double Precision Accumulation</vt:lpstr>
      <vt:lpstr>The Reduction Problem</vt:lpstr>
      <vt:lpstr>Sparse Matrix-Vector Multiply</vt:lpstr>
      <vt:lpstr>New SpMV Architecture</vt:lpstr>
      <vt:lpstr>Performance Comparison</vt:lpstr>
      <vt:lpstr>Sequence Alignment</vt:lpstr>
      <vt:lpstr>GPU and FPGA Acceleration of Data Mining</vt:lpstr>
      <vt:lpstr>Our Applications Work</vt:lpstr>
      <vt:lpstr>Our Projects</vt:lpstr>
      <vt:lpstr>PATHS:  Task Partitioning for Heterogeneous Computing</vt:lpstr>
      <vt:lpstr>High-Level Synthesis</vt:lpstr>
      <vt:lpstr>Contact Information</vt:lpstr>
      <vt:lpstr>Acknowledgement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647</cp:revision>
  <dcterms:created xsi:type="dcterms:W3CDTF">2005-09-22T21:21:18Z</dcterms:created>
  <dcterms:modified xsi:type="dcterms:W3CDTF">2011-02-01T16:37:18Z</dcterms:modified>
</cp:coreProperties>
</file>