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56" r:id="rId2"/>
    <p:sldId id="269" r:id="rId3"/>
    <p:sldId id="264" r:id="rId4"/>
    <p:sldId id="283" r:id="rId5"/>
    <p:sldId id="272" r:id="rId6"/>
    <p:sldId id="273" r:id="rId7"/>
    <p:sldId id="274" r:id="rId8"/>
    <p:sldId id="275" r:id="rId9"/>
    <p:sldId id="276" r:id="rId10"/>
    <p:sldId id="280" r:id="rId11"/>
    <p:sldId id="278" r:id="rId12"/>
    <p:sldId id="279" r:id="rId13"/>
    <p:sldId id="281" r:id="rId14"/>
    <p:sldId id="282" r:id="rId1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8989"/>
    <a:srgbClr val="990033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14" autoAdjust="0"/>
    <p:restoredTop sz="94660"/>
  </p:normalViewPr>
  <p:slideViewPr>
    <p:cSldViewPr>
      <p:cViewPr>
        <p:scale>
          <a:sx n="100" d="100"/>
          <a:sy n="100" d="100"/>
        </p:scale>
        <p:origin x="-636" y="7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185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186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186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4EE52758-D455-41EF-9B67-5E96726F76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519720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22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CC0B1EFA-0C3B-4911-9529-74F3698486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710840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152400" y="3124200"/>
            <a:ext cx="5715000" cy="304800"/>
          </a:xfrm>
          <a:prstGeom prst="rect">
            <a:avLst/>
          </a:prstGeom>
          <a:solidFill>
            <a:srgbClr val="990033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600200" y="4800600"/>
            <a:ext cx="7391400" cy="304800"/>
          </a:xfrm>
          <a:prstGeom prst="rect">
            <a:avLst/>
          </a:prstGeom>
          <a:solidFill>
            <a:srgbClr val="990033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pic>
        <p:nvPicPr>
          <p:cNvPr id="6" name="Picture 10" descr="usc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" y="6172200"/>
            <a:ext cx="2895600" cy="606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6096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114800"/>
            <a:ext cx="6400800" cy="4572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CSCE 611 </a:t>
            </a:r>
            <a:fld id="{43F7A832-704B-4CE7-8695-BFD516CFF155}" type="slidenum">
              <a:rPr lang="en-US" i="0">
                <a:solidFill>
                  <a:schemeClr val="tx1"/>
                </a:solidFill>
              </a:rPr>
              <a:pPr>
                <a:defRPr/>
              </a:pPr>
              <a:t>‹#›</a:t>
            </a:fld>
            <a:endParaRPr lang="en-US" i="0">
              <a:solidFill>
                <a:schemeClr val="tx1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457200"/>
            <a:ext cx="2057400" cy="5562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57200"/>
            <a:ext cx="6019800" cy="5562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CSCE 611 </a:t>
            </a:r>
            <a:fld id="{BDEB0178-0754-40E5-97E3-35D3826FA161}" type="slidenum">
              <a:rPr lang="en-US" i="0">
                <a:solidFill>
                  <a:schemeClr val="tx1"/>
                </a:solidFill>
              </a:rPr>
              <a:pPr>
                <a:defRPr/>
              </a:pPr>
              <a:t>‹#›</a:t>
            </a:fld>
            <a:endParaRPr lang="en-US" i="0">
              <a:solidFill>
                <a:schemeClr val="tx1"/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CSCE 313 </a:t>
            </a:r>
            <a:fld id="{8C7AD884-57B0-4914-81AA-F3BF2E0ED0D8}" type="slidenum">
              <a:rPr lang="en-US" i="0" smtClean="0">
                <a:solidFill>
                  <a:schemeClr val="tx1"/>
                </a:solidFill>
              </a:rPr>
              <a:pPr>
                <a:defRPr/>
              </a:pPr>
              <a:t>‹#›</a:t>
            </a:fld>
            <a:endParaRPr lang="en-US" i="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CSCE 611 </a:t>
            </a:r>
            <a:fld id="{E764468C-8570-457D-A275-CD8C30EEE0B0}" type="slidenum">
              <a:rPr lang="en-US" i="0">
                <a:solidFill>
                  <a:schemeClr val="tx1"/>
                </a:solidFill>
              </a:rPr>
              <a:pPr>
                <a:defRPr/>
              </a:pPr>
              <a:t>‹#›</a:t>
            </a:fld>
            <a:endParaRPr lang="en-US" i="0">
              <a:solidFill>
                <a:schemeClr val="tx1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71600"/>
            <a:ext cx="40386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71600"/>
            <a:ext cx="40386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CSCE 611 </a:t>
            </a:r>
            <a:fld id="{CD631731-A333-47A1-AAF2-55F3105C3475}" type="slidenum">
              <a:rPr lang="en-US" i="0">
                <a:solidFill>
                  <a:schemeClr val="tx1"/>
                </a:solidFill>
              </a:rPr>
              <a:pPr>
                <a:defRPr/>
              </a:pPr>
              <a:t>‹#›</a:t>
            </a:fld>
            <a:endParaRPr lang="en-US" i="0">
              <a:solidFill>
                <a:schemeClr val="tx1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CSCE 611 </a:t>
            </a:r>
            <a:fld id="{B4F447A6-66B8-4713-9D1A-8A33B9638AD4}" type="slidenum">
              <a:rPr lang="en-US" i="0">
                <a:solidFill>
                  <a:schemeClr val="tx1"/>
                </a:solidFill>
              </a:rPr>
              <a:pPr>
                <a:defRPr/>
              </a:pPr>
              <a:t>‹#›</a:t>
            </a:fld>
            <a:endParaRPr lang="en-US" i="0">
              <a:solidFill>
                <a:schemeClr val="tx1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CSCE 611 </a:t>
            </a:r>
            <a:fld id="{11BDD880-D900-41EE-A80F-23F3FFB15001}" type="slidenum">
              <a:rPr lang="en-US" i="0">
                <a:solidFill>
                  <a:schemeClr val="tx1"/>
                </a:solidFill>
              </a:rPr>
              <a:pPr>
                <a:defRPr/>
              </a:pPr>
              <a:t>‹#›</a:t>
            </a:fld>
            <a:endParaRPr lang="en-US" i="0">
              <a:solidFill>
                <a:schemeClr val="tx1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CSCE 611 </a:t>
            </a:r>
            <a:fld id="{505A3148-5CE1-4EE2-B3EF-019E8C96581B}" type="slidenum">
              <a:rPr lang="en-US" i="0">
                <a:solidFill>
                  <a:schemeClr val="tx1"/>
                </a:solidFill>
              </a:rPr>
              <a:pPr>
                <a:defRPr/>
              </a:pPr>
              <a:t>‹#›</a:t>
            </a:fld>
            <a:endParaRPr lang="en-US" i="0">
              <a:solidFill>
                <a:schemeClr val="tx1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CSCE 611 </a:t>
            </a:r>
            <a:fld id="{CC51B4AB-C3C8-43E0-9B0A-19E2A95A5928}" type="slidenum">
              <a:rPr lang="en-US" i="0">
                <a:solidFill>
                  <a:schemeClr val="tx1"/>
                </a:solidFill>
              </a:rPr>
              <a:pPr>
                <a:defRPr/>
              </a:pPr>
              <a:t>‹#›</a:t>
            </a:fld>
            <a:endParaRPr lang="en-US" i="0">
              <a:solidFill>
                <a:schemeClr val="tx1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CSCE 611 </a:t>
            </a:r>
            <a:fld id="{371259EC-8B46-4F20-9623-971EDAA7161F}" type="slidenum">
              <a:rPr lang="en-US" i="0">
                <a:solidFill>
                  <a:schemeClr val="tx1"/>
                </a:solidFill>
              </a:rPr>
              <a:pPr>
                <a:defRPr/>
              </a:pPr>
              <a:t>‹#›</a:t>
            </a:fld>
            <a:endParaRPr lang="en-US" i="0">
              <a:solidFill>
                <a:schemeClr val="tx1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57200"/>
            <a:ext cx="8229600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371600"/>
            <a:ext cx="8229600" cy="464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429000" y="6324600"/>
            <a:ext cx="5562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i="1">
                <a:solidFill>
                  <a:srgbClr val="990033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CSCE 611 </a:t>
            </a:r>
            <a:fld id="{02CAFAC0-A285-4DF0-A8FC-A3EEBBD923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3077" name="Picture 8" descr="usc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76200" y="6172200"/>
            <a:ext cx="2895600" cy="606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3" name="Line 9"/>
          <p:cNvSpPr>
            <a:spLocks noChangeShapeType="1"/>
          </p:cNvSpPr>
          <p:nvPr/>
        </p:nvSpPr>
        <p:spPr bwMode="auto">
          <a:xfrm>
            <a:off x="76200" y="6096000"/>
            <a:ext cx="8991600" cy="0"/>
          </a:xfrm>
          <a:prstGeom prst="line">
            <a:avLst/>
          </a:prstGeom>
          <a:noFill/>
          <a:ln w="28575">
            <a:solidFill>
              <a:srgbClr val="990033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34" name="Line 10"/>
          <p:cNvSpPr>
            <a:spLocks noChangeShapeType="1"/>
          </p:cNvSpPr>
          <p:nvPr/>
        </p:nvSpPr>
        <p:spPr bwMode="auto">
          <a:xfrm>
            <a:off x="76200" y="1295400"/>
            <a:ext cx="8991600" cy="0"/>
          </a:xfrm>
          <a:prstGeom prst="line">
            <a:avLst/>
          </a:prstGeom>
          <a:noFill/>
          <a:ln w="28575">
            <a:solidFill>
              <a:srgbClr val="990033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36" name="Line 12"/>
          <p:cNvSpPr>
            <a:spLocks noChangeShapeType="1"/>
          </p:cNvSpPr>
          <p:nvPr/>
        </p:nvSpPr>
        <p:spPr bwMode="auto">
          <a:xfrm>
            <a:off x="76200" y="457200"/>
            <a:ext cx="8991600" cy="0"/>
          </a:xfrm>
          <a:prstGeom prst="line">
            <a:avLst/>
          </a:prstGeom>
          <a:noFill/>
          <a:ln w="28575">
            <a:solidFill>
              <a:srgbClr val="990033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Verdan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Verdan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Verdan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Verdan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Verdan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Verdan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Verdan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2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676400"/>
            <a:ext cx="7772400" cy="1371600"/>
          </a:xfrm>
        </p:spPr>
        <p:txBody>
          <a:bodyPr/>
          <a:lstStyle/>
          <a:p>
            <a:pPr eaLnBrk="1" hangingPunct="1"/>
            <a:r>
              <a:rPr lang="en-US" sz="2400" dirty="0" smtClean="0"/>
              <a:t>CSCE 313:  Embedded Systems</a:t>
            </a:r>
            <a:br>
              <a:rPr lang="en-US" sz="2400" dirty="0" smtClean="0"/>
            </a:b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Final Project Notes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343400"/>
            <a:ext cx="6400800" cy="457200"/>
          </a:xfrm>
        </p:spPr>
        <p:txBody>
          <a:bodyPr/>
          <a:lstStyle/>
          <a:p>
            <a:pPr eaLnBrk="1" hangingPunct="1"/>
            <a:r>
              <a:rPr lang="en-US" dirty="0" smtClean="0"/>
              <a:t>Instructor:  Jason D. Bakos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Hardware Modification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Remove SRAM interface, connect DMA controller master interface directly to SDRAM</a:t>
            </a:r>
          </a:p>
          <a:p>
            <a:endParaRPr lang="en-US" dirty="0" smtClean="0"/>
          </a:p>
          <a:p>
            <a:r>
              <a:rPr lang="en-US" dirty="0" smtClean="0"/>
              <a:t>Remove </a:t>
            </a:r>
            <a:r>
              <a:rPr lang="en-US" dirty="0" err="1" smtClean="0"/>
              <a:t>rescaler</a:t>
            </a:r>
            <a:r>
              <a:rPr lang="en-US" dirty="0" smtClean="0"/>
              <a:t> (no longer needed)</a:t>
            </a:r>
          </a:p>
          <a:p>
            <a:endParaRPr lang="en-US" dirty="0" smtClean="0"/>
          </a:p>
          <a:p>
            <a:r>
              <a:rPr lang="en-US" dirty="0" smtClean="0"/>
              <a:t>Change DMA controller settings to 1024x768</a:t>
            </a:r>
          </a:p>
          <a:p>
            <a:endParaRPr lang="en-US" dirty="0"/>
          </a:p>
          <a:p>
            <a:r>
              <a:rPr lang="en-US" dirty="0" smtClean="0"/>
              <a:t>Each time you generate in SOPC Builder, must make edits to two generated Verilog files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CSCE 313 </a:t>
            </a:r>
            <a:fld id="{8C7AD884-57B0-4914-81AA-F3BF2E0ED0D8}" type="slidenum">
              <a:rPr lang="en-US" i="0" smtClean="0">
                <a:solidFill>
                  <a:schemeClr val="tx1"/>
                </a:solidFill>
              </a:rPr>
              <a:pPr>
                <a:defRPr/>
              </a:pPr>
              <a:t>10</a:t>
            </a:fld>
            <a:endParaRPr lang="en-US" i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9173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Hardware Modification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371600"/>
            <a:ext cx="8382001" cy="4648200"/>
          </a:xfrm>
        </p:spPr>
        <p:txBody>
          <a:bodyPr/>
          <a:lstStyle/>
          <a:p>
            <a:r>
              <a:rPr lang="en-US" dirty="0" smtClean="0"/>
              <a:t>VGA Controller Verilog file, line 78 (after each generation):</a:t>
            </a:r>
          </a:p>
          <a:p>
            <a:pPr marL="0" indent="0">
              <a:buNone/>
            </a:pPr>
            <a:r>
              <a:rPr lang="en-US" sz="800" dirty="0"/>
              <a:t>parameter CW		</a:t>
            </a:r>
            <a:r>
              <a:rPr lang="en-US" sz="800" dirty="0" smtClean="0"/>
              <a:t>	= </a:t>
            </a:r>
            <a:r>
              <a:rPr lang="en-US" sz="800" dirty="0"/>
              <a:t>9;</a:t>
            </a:r>
          </a:p>
          <a:p>
            <a:pPr marL="0" indent="0">
              <a:buNone/>
            </a:pPr>
            <a:r>
              <a:rPr lang="en-US" sz="800" dirty="0"/>
              <a:t>parameter DW		</a:t>
            </a:r>
            <a:r>
              <a:rPr lang="en-US" sz="800" dirty="0" smtClean="0"/>
              <a:t>	= </a:t>
            </a:r>
            <a:r>
              <a:rPr lang="en-US" sz="800" dirty="0"/>
              <a:t>29;</a:t>
            </a:r>
          </a:p>
          <a:p>
            <a:pPr marL="0" indent="0">
              <a:buNone/>
            </a:pPr>
            <a:endParaRPr lang="en-US" sz="800" dirty="0"/>
          </a:p>
          <a:p>
            <a:pPr marL="0" indent="0">
              <a:buNone/>
            </a:pPr>
            <a:r>
              <a:rPr lang="en-US" sz="800" dirty="0"/>
              <a:t>parameter R_UI			</a:t>
            </a:r>
            <a:r>
              <a:rPr lang="en-US" sz="800" dirty="0" smtClean="0"/>
              <a:t>= </a:t>
            </a:r>
            <a:r>
              <a:rPr lang="en-US" sz="800" dirty="0"/>
              <a:t>29;</a:t>
            </a:r>
          </a:p>
          <a:p>
            <a:pPr marL="0" indent="0">
              <a:buNone/>
            </a:pPr>
            <a:r>
              <a:rPr lang="en-US" sz="800" dirty="0"/>
              <a:t>parameter R_LI			</a:t>
            </a:r>
            <a:r>
              <a:rPr lang="en-US" sz="800" dirty="0" smtClean="0"/>
              <a:t>= </a:t>
            </a:r>
            <a:r>
              <a:rPr lang="en-US" sz="800" dirty="0"/>
              <a:t>20;</a:t>
            </a:r>
          </a:p>
          <a:p>
            <a:pPr marL="0" indent="0">
              <a:buNone/>
            </a:pPr>
            <a:r>
              <a:rPr lang="en-US" sz="800" dirty="0"/>
              <a:t>parameter G_UI			</a:t>
            </a:r>
            <a:r>
              <a:rPr lang="en-US" sz="800" dirty="0" smtClean="0"/>
              <a:t>= </a:t>
            </a:r>
            <a:r>
              <a:rPr lang="en-US" sz="800" dirty="0"/>
              <a:t>19;</a:t>
            </a:r>
          </a:p>
          <a:p>
            <a:pPr marL="0" indent="0">
              <a:buNone/>
            </a:pPr>
            <a:r>
              <a:rPr lang="en-US" sz="800" dirty="0"/>
              <a:t>parameter G_LI			</a:t>
            </a:r>
            <a:r>
              <a:rPr lang="en-US" sz="800" dirty="0" smtClean="0"/>
              <a:t>= </a:t>
            </a:r>
            <a:r>
              <a:rPr lang="en-US" sz="800" dirty="0"/>
              <a:t>10;</a:t>
            </a:r>
          </a:p>
          <a:p>
            <a:pPr marL="0" indent="0">
              <a:buNone/>
            </a:pPr>
            <a:r>
              <a:rPr lang="en-US" sz="800" dirty="0"/>
              <a:t>parameter B_UI			</a:t>
            </a:r>
            <a:r>
              <a:rPr lang="en-US" sz="800" dirty="0" smtClean="0"/>
              <a:t>= </a:t>
            </a:r>
            <a:r>
              <a:rPr lang="en-US" sz="800" dirty="0"/>
              <a:t>9;</a:t>
            </a:r>
          </a:p>
          <a:p>
            <a:pPr marL="0" indent="0">
              <a:buNone/>
            </a:pPr>
            <a:r>
              <a:rPr lang="en-US" sz="800" dirty="0"/>
              <a:t>parameter B_LI			</a:t>
            </a:r>
            <a:r>
              <a:rPr lang="en-US" sz="800" dirty="0" smtClean="0"/>
              <a:t>= </a:t>
            </a:r>
            <a:r>
              <a:rPr lang="en-US" sz="800" dirty="0"/>
              <a:t>0;</a:t>
            </a:r>
          </a:p>
          <a:p>
            <a:pPr marL="0" indent="0">
              <a:buNone/>
            </a:pPr>
            <a:endParaRPr lang="en-US" sz="800" dirty="0"/>
          </a:p>
          <a:p>
            <a:pPr marL="0" indent="0">
              <a:buNone/>
            </a:pPr>
            <a:r>
              <a:rPr lang="en-US" sz="800" dirty="0"/>
              <a:t>/* Number of pixels </a:t>
            </a:r>
            <a:r>
              <a:rPr lang="en-US" sz="800" dirty="0" smtClean="0"/>
              <a:t>*/</a:t>
            </a:r>
          </a:p>
          <a:p>
            <a:pPr marL="0" indent="0">
              <a:buNone/>
            </a:pPr>
            <a:r>
              <a:rPr lang="en-US" sz="800" dirty="0" smtClean="0"/>
              <a:t>parameter H_ACTIVE 		= 640;</a:t>
            </a:r>
          </a:p>
          <a:p>
            <a:pPr marL="0" indent="0">
              <a:buNone/>
            </a:pPr>
            <a:r>
              <a:rPr lang="en-US" sz="800" dirty="0" smtClean="0"/>
              <a:t>parameter </a:t>
            </a:r>
            <a:r>
              <a:rPr lang="en-US" sz="800" dirty="0"/>
              <a:t>H_FRONT_PORCH		</a:t>
            </a:r>
            <a:r>
              <a:rPr lang="en-US" sz="800" dirty="0" smtClean="0"/>
              <a:t>=  </a:t>
            </a:r>
            <a:r>
              <a:rPr lang="en-US" sz="800" dirty="0"/>
              <a:t>16;</a:t>
            </a:r>
          </a:p>
          <a:p>
            <a:pPr marL="0" indent="0">
              <a:buNone/>
            </a:pPr>
            <a:r>
              <a:rPr lang="en-US" sz="800" dirty="0"/>
              <a:t>parameter H_SYNC		</a:t>
            </a:r>
            <a:r>
              <a:rPr lang="en-US" sz="800" dirty="0" smtClean="0"/>
              <a:t>=  </a:t>
            </a:r>
            <a:r>
              <a:rPr lang="en-US" sz="800" dirty="0"/>
              <a:t>96;</a:t>
            </a:r>
          </a:p>
          <a:p>
            <a:pPr marL="0" indent="0">
              <a:buNone/>
            </a:pPr>
            <a:r>
              <a:rPr lang="en-US" sz="800" dirty="0"/>
              <a:t>parameter H_BACK_PORCH 		</a:t>
            </a:r>
            <a:r>
              <a:rPr lang="en-US" sz="800" dirty="0" smtClean="0"/>
              <a:t>=  </a:t>
            </a:r>
            <a:r>
              <a:rPr lang="en-US" sz="800" dirty="0"/>
              <a:t>48;</a:t>
            </a:r>
          </a:p>
          <a:p>
            <a:pPr marL="0" indent="0">
              <a:buNone/>
            </a:pPr>
            <a:r>
              <a:rPr lang="en-US" sz="800" dirty="0"/>
              <a:t>parameter H_TOTAL 		</a:t>
            </a:r>
            <a:r>
              <a:rPr lang="en-US" sz="800" dirty="0" smtClean="0"/>
              <a:t>= </a:t>
            </a:r>
            <a:r>
              <a:rPr lang="en-US" sz="800" dirty="0"/>
              <a:t>800;</a:t>
            </a:r>
          </a:p>
          <a:p>
            <a:pPr marL="0" indent="0">
              <a:buNone/>
            </a:pPr>
            <a:endParaRPr lang="en-US" sz="800" dirty="0"/>
          </a:p>
          <a:p>
            <a:pPr marL="0" indent="0">
              <a:buNone/>
            </a:pPr>
            <a:r>
              <a:rPr lang="en-US" sz="800" dirty="0"/>
              <a:t>/* Number of lines */</a:t>
            </a:r>
          </a:p>
          <a:p>
            <a:pPr marL="0" indent="0">
              <a:buNone/>
            </a:pPr>
            <a:r>
              <a:rPr lang="en-US" sz="800" dirty="0"/>
              <a:t>parameter V_ACTIVE 		</a:t>
            </a:r>
            <a:r>
              <a:rPr lang="en-US" sz="800" dirty="0" smtClean="0"/>
              <a:t>= </a:t>
            </a:r>
            <a:r>
              <a:rPr lang="en-US" sz="800" dirty="0"/>
              <a:t>480;</a:t>
            </a:r>
          </a:p>
          <a:p>
            <a:pPr marL="0" indent="0">
              <a:buNone/>
            </a:pPr>
            <a:r>
              <a:rPr lang="en-US" sz="800" dirty="0"/>
              <a:t>parameter V_FRONT_PORCH		</a:t>
            </a:r>
            <a:r>
              <a:rPr lang="en-US" sz="800" dirty="0" smtClean="0"/>
              <a:t>=  </a:t>
            </a:r>
            <a:r>
              <a:rPr lang="en-US" sz="800" dirty="0"/>
              <a:t>10;</a:t>
            </a:r>
          </a:p>
          <a:p>
            <a:pPr marL="0" indent="0">
              <a:buNone/>
            </a:pPr>
            <a:r>
              <a:rPr lang="en-US" sz="800" dirty="0"/>
              <a:t>parameter V_SYNC		</a:t>
            </a:r>
            <a:r>
              <a:rPr lang="en-US" sz="800" dirty="0" smtClean="0"/>
              <a:t>=   </a:t>
            </a:r>
            <a:r>
              <a:rPr lang="en-US" sz="800" dirty="0"/>
              <a:t>2;</a:t>
            </a:r>
          </a:p>
          <a:p>
            <a:pPr marL="0" indent="0">
              <a:buNone/>
            </a:pPr>
            <a:r>
              <a:rPr lang="en-US" sz="800" dirty="0"/>
              <a:t>parameter V_BACK_PORCH 		</a:t>
            </a:r>
            <a:r>
              <a:rPr lang="en-US" sz="800" dirty="0" smtClean="0"/>
              <a:t>=  </a:t>
            </a:r>
            <a:r>
              <a:rPr lang="en-US" sz="800" dirty="0"/>
              <a:t>33;</a:t>
            </a:r>
          </a:p>
          <a:p>
            <a:pPr marL="0" indent="0">
              <a:buNone/>
            </a:pPr>
            <a:r>
              <a:rPr lang="en-US" sz="800" dirty="0"/>
              <a:t>parameter V_TOTAL		</a:t>
            </a:r>
            <a:r>
              <a:rPr lang="en-US" sz="800" dirty="0" smtClean="0"/>
              <a:t>= </a:t>
            </a:r>
            <a:r>
              <a:rPr lang="en-US" sz="800" dirty="0"/>
              <a:t>525;</a:t>
            </a:r>
          </a:p>
          <a:p>
            <a:pPr marL="0" indent="0">
              <a:buNone/>
            </a:pPr>
            <a:endParaRPr lang="en-US" sz="800" dirty="0"/>
          </a:p>
          <a:p>
            <a:pPr marL="0" indent="0">
              <a:buNone/>
            </a:pPr>
            <a:r>
              <a:rPr lang="en-US" sz="800" dirty="0"/>
              <a:t>parameter NUMBER_OF_BITS_FOR_LINES	</a:t>
            </a:r>
            <a:r>
              <a:rPr lang="en-US" sz="800" dirty="0" smtClean="0"/>
              <a:t>= </a:t>
            </a:r>
            <a:r>
              <a:rPr lang="en-US" sz="800" dirty="0"/>
              <a:t>10;</a:t>
            </a:r>
          </a:p>
          <a:p>
            <a:pPr marL="0" indent="0">
              <a:buNone/>
            </a:pPr>
            <a:r>
              <a:rPr lang="en-US" sz="800" dirty="0"/>
              <a:t>parameter LINE_COUNTER_INCREMENT	</a:t>
            </a:r>
            <a:r>
              <a:rPr lang="en-US" sz="800" dirty="0" smtClean="0"/>
              <a:t>= </a:t>
            </a:r>
            <a:r>
              <a:rPr lang="en-US" sz="800" dirty="0"/>
              <a:t>10'h001;</a:t>
            </a:r>
          </a:p>
          <a:p>
            <a:pPr marL="0" indent="0">
              <a:buNone/>
            </a:pPr>
            <a:endParaRPr lang="en-US" sz="800" dirty="0" smtClean="0"/>
          </a:p>
          <a:p>
            <a:pPr marL="0" indent="0">
              <a:buNone/>
            </a:pPr>
            <a:r>
              <a:rPr lang="en-US" sz="800" dirty="0" smtClean="0"/>
              <a:t>parameter </a:t>
            </a:r>
            <a:r>
              <a:rPr lang="en-US" sz="800" dirty="0"/>
              <a:t>NUMBER_OF_BITS_FOR_PIXELS	</a:t>
            </a:r>
            <a:r>
              <a:rPr lang="en-US" sz="800" dirty="0" smtClean="0"/>
              <a:t>= </a:t>
            </a:r>
            <a:r>
              <a:rPr lang="en-US" sz="800" dirty="0"/>
              <a:t>10;</a:t>
            </a:r>
          </a:p>
          <a:p>
            <a:pPr marL="0" indent="0">
              <a:buNone/>
            </a:pPr>
            <a:r>
              <a:rPr lang="en-US" sz="800" dirty="0"/>
              <a:t>parameter PIXEL_COUNTER_INCREMENT	</a:t>
            </a:r>
            <a:r>
              <a:rPr lang="en-US" sz="800" dirty="0" smtClean="0"/>
              <a:t>= </a:t>
            </a:r>
            <a:r>
              <a:rPr lang="en-US" sz="800" dirty="0"/>
              <a:t>10'h001;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CSCE 313 </a:t>
            </a:r>
            <a:fld id="{8C7AD884-57B0-4914-81AA-F3BF2E0ED0D8}" type="slidenum">
              <a:rPr lang="en-US" i="0" smtClean="0">
                <a:solidFill>
                  <a:schemeClr val="tx1"/>
                </a:solidFill>
              </a:rPr>
              <a:pPr>
                <a:defRPr/>
              </a:pPr>
              <a:t>11</a:t>
            </a:fld>
            <a:endParaRPr lang="en-US" i="0" dirty="0">
              <a:solidFill>
                <a:schemeClr val="tx1"/>
              </a:solidFill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4562475" y="1743075"/>
            <a:ext cx="3810000" cy="434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FontTx/>
              <a:buNone/>
            </a:pPr>
            <a:r>
              <a:rPr lang="en-US" sz="800" dirty="0"/>
              <a:t>parameter CW		</a:t>
            </a:r>
            <a:r>
              <a:rPr lang="en-US" sz="800" dirty="0" smtClean="0"/>
              <a:t>	= </a:t>
            </a:r>
            <a:r>
              <a:rPr lang="en-US" sz="800" dirty="0"/>
              <a:t>9;</a:t>
            </a:r>
          </a:p>
          <a:p>
            <a:pPr marL="0" indent="0">
              <a:buFontTx/>
              <a:buNone/>
            </a:pPr>
            <a:r>
              <a:rPr lang="en-US" sz="800" dirty="0"/>
              <a:t>parameter DW		</a:t>
            </a:r>
            <a:r>
              <a:rPr lang="en-US" sz="800" dirty="0" smtClean="0"/>
              <a:t>	= </a:t>
            </a:r>
            <a:r>
              <a:rPr lang="en-US" sz="800" dirty="0"/>
              <a:t>29;</a:t>
            </a:r>
          </a:p>
          <a:p>
            <a:pPr marL="0" indent="0">
              <a:buFontTx/>
              <a:buNone/>
            </a:pPr>
            <a:endParaRPr lang="en-US" sz="800" dirty="0"/>
          </a:p>
          <a:p>
            <a:pPr marL="0" indent="0">
              <a:buFontTx/>
              <a:buNone/>
            </a:pPr>
            <a:r>
              <a:rPr lang="en-US" sz="800" dirty="0"/>
              <a:t>parameter R_UI		</a:t>
            </a:r>
            <a:r>
              <a:rPr lang="en-US" sz="800" dirty="0" smtClean="0"/>
              <a:t>	= </a:t>
            </a:r>
            <a:r>
              <a:rPr lang="en-US" sz="800" dirty="0"/>
              <a:t>29;</a:t>
            </a:r>
          </a:p>
          <a:p>
            <a:pPr marL="0" indent="0">
              <a:buFontTx/>
              <a:buNone/>
            </a:pPr>
            <a:r>
              <a:rPr lang="en-US" sz="800" dirty="0"/>
              <a:t>parameter R_LI		</a:t>
            </a:r>
            <a:r>
              <a:rPr lang="en-US" sz="800" dirty="0" smtClean="0"/>
              <a:t>	= </a:t>
            </a:r>
            <a:r>
              <a:rPr lang="en-US" sz="800" dirty="0"/>
              <a:t>20;</a:t>
            </a:r>
          </a:p>
          <a:p>
            <a:pPr marL="0" indent="0">
              <a:buFontTx/>
              <a:buNone/>
            </a:pPr>
            <a:r>
              <a:rPr lang="en-US" sz="800" dirty="0"/>
              <a:t>parameter G_UI		</a:t>
            </a:r>
            <a:r>
              <a:rPr lang="en-US" sz="800" dirty="0" smtClean="0"/>
              <a:t>	= </a:t>
            </a:r>
            <a:r>
              <a:rPr lang="en-US" sz="800" dirty="0"/>
              <a:t>19;</a:t>
            </a:r>
          </a:p>
          <a:p>
            <a:pPr marL="0" indent="0">
              <a:buFontTx/>
              <a:buNone/>
            </a:pPr>
            <a:r>
              <a:rPr lang="en-US" sz="800" dirty="0"/>
              <a:t>parameter G_LI		</a:t>
            </a:r>
            <a:r>
              <a:rPr lang="en-US" sz="800" dirty="0" smtClean="0"/>
              <a:t>	= </a:t>
            </a:r>
            <a:r>
              <a:rPr lang="en-US" sz="800" dirty="0"/>
              <a:t>10;</a:t>
            </a:r>
          </a:p>
          <a:p>
            <a:pPr marL="0" indent="0">
              <a:buFontTx/>
              <a:buNone/>
            </a:pPr>
            <a:r>
              <a:rPr lang="en-US" sz="800" dirty="0"/>
              <a:t>parameter B_UI		</a:t>
            </a:r>
            <a:r>
              <a:rPr lang="en-US" sz="800" dirty="0" smtClean="0"/>
              <a:t>	= </a:t>
            </a:r>
            <a:r>
              <a:rPr lang="en-US" sz="800" dirty="0"/>
              <a:t>9;</a:t>
            </a:r>
          </a:p>
          <a:p>
            <a:pPr marL="0" indent="0">
              <a:buFontTx/>
              <a:buNone/>
            </a:pPr>
            <a:r>
              <a:rPr lang="en-US" sz="800" dirty="0"/>
              <a:t>parameter B_LI		</a:t>
            </a:r>
            <a:r>
              <a:rPr lang="en-US" sz="800" dirty="0" smtClean="0"/>
              <a:t>	= </a:t>
            </a:r>
            <a:r>
              <a:rPr lang="en-US" sz="800" dirty="0"/>
              <a:t>0;</a:t>
            </a:r>
          </a:p>
          <a:p>
            <a:pPr marL="0" indent="0">
              <a:buFontTx/>
              <a:buNone/>
            </a:pPr>
            <a:endParaRPr lang="en-US" sz="800" dirty="0"/>
          </a:p>
          <a:p>
            <a:pPr marL="0" indent="0">
              <a:buFontTx/>
              <a:buNone/>
            </a:pPr>
            <a:r>
              <a:rPr lang="en-US" sz="800" dirty="0"/>
              <a:t>/* Number of pixels </a:t>
            </a:r>
            <a:r>
              <a:rPr lang="en-US" sz="800" dirty="0" smtClean="0"/>
              <a:t>*/</a:t>
            </a:r>
          </a:p>
          <a:p>
            <a:pPr marL="0" indent="0">
              <a:buFontTx/>
              <a:buNone/>
            </a:pPr>
            <a:r>
              <a:rPr lang="en-US" sz="800" dirty="0" smtClean="0"/>
              <a:t>parameter </a:t>
            </a:r>
            <a:r>
              <a:rPr lang="en-US" sz="800" dirty="0"/>
              <a:t>H_ACTIVE 	</a:t>
            </a:r>
            <a:r>
              <a:rPr lang="en-US" sz="800" dirty="0" smtClean="0"/>
              <a:t>	= </a:t>
            </a:r>
            <a:r>
              <a:rPr lang="en-US" sz="800" dirty="0"/>
              <a:t>1024</a:t>
            </a:r>
            <a:r>
              <a:rPr lang="en-US" sz="800" dirty="0" smtClean="0"/>
              <a:t>;</a:t>
            </a:r>
          </a:p>
          <a:p>
            <a:pPr marL="0" indent="0">
              <a:buFontTx/>
              <a:buNone/>
            </a:pPr>
            <a:r>
              <a:rPr lang="en-US" sz="800" dirty="0" smtClean="0"/>
              <a:t>parameter </a:t>
            </a:r>
            <a:r>
              <a:rPr lang="en-US" sz="800" dirty="0"/>
              <a:t>H_FRONT_PORCH	</a:t>
            </a:r>
            <a:r>
              <a:rPr lang="en-US" sz="800" dirty="0" smtClean="0"/>
              <a:t>	=  </a:t>
            </a:r>
            <a:r>
              <a:rPr lang="en-US" sz="800" dirty="0"/>
              <a:t>24</a:t>
            </a:r>
            <a:r>
              <a:rPr lang="en-US" sz="800" dirty="0" smtClean="0"/>
              <a:t>;</a:t>
            </a:r>
          </a:p>
          <a:p>
            <a:pPr marL="0" indent="0">
              <a:buFontTx/>
              <a:buNone/>
            </a:pPr>
            <a:r>
              <a:rPr lang="en-US" sz="800" dirty="0" smtClean="0"/>
              <a:t>parameter </a:t>
            </a:r>
            <a:r>
              <a:rPr lang="en-US" sz="800" dirty="0"/>
              <a:t>H_SYNC	</a:t>
            </a:r>
            <a:r>
              <a:rPr lang="en-US" sz="800" dirty="0" smtClean="0"/>
              <a:t>	=  </a:t>
            </a:r>
            <a:r>
              <a:rPr lang="en-US" sz="800" dirty="0"/>
              <a:t>136</a:t>
            </a:r>
            <a:r>
              <a:rPr lang="en-US" sz="800" dirty="0" smtClean="0"/>
              <a:t>;</a:t>
            </a:r>
          </a:p>
          <a:p>
            <a:pPr marL="0" indent="0">
              <a:buFontTx/>
              <a:buNone/>
            </a:pPr>
            <a:r>
              <a:rPr lang="en-US" sz="800" dirty="0" smtClean="0"/>
              <a:t>parameter </a:t>
            </a:r>
            <a:r>
              <a:rPr lang="en-US" sz="800" dirty="0"/>
              <a:t>H_BACK_PORCH 	</a:t>
            </a:r>
            <a:r>
              <a:rPr lang="en-US" sz="800" dirty="0" smtClean="0"/>
              <a:t>	=  </a:t>
            </a:r>
            <a:r>
              <a:rPr lang="en-US" sz="800" dirty="0"/>
              <a:t>160</a:t>
            </a:r>
            <a:r>
              <a:rPr lang="en-US" sz="800" dirty="0" smtClean="0"/>
              <a:t>;</a:t>
            </a:r>
          </a:p>
          <a:p>
            <a:pPr marL="0" indent="0">
              <a:buFontTx/>
              <a:buNone/>
            </a:pPr>
            <a:r>
              <a:rPr lang="en-US" sz="800" dirty="0" smtClean="0"/>
              <a:t>parameter </a:t>
            </a:r>
            <a:r>
              <a:rPr lang="en-US" sz="800" dirty="0"/>
              <a:t>H_TOTAL 	</a:t>
            </a:r>
            <a:r>
              <a:rPr lang="en-US" sz="800" dirty="0" smtClean="0"/>
              <a:t>	= </a:t>
            </a:r>
            <a:r>
              <a:rPr lang="en-US" sz="800" dirty="0"/>
              <a:t>1344</a:t>
            </a:r>
            <a:r>
              <a:rPr lang="en-US" sz="800" dirty="0" smtClean="0"/>
              <a:t>;</a:t>
            </a:r>
          </a:p>
          <a:p>
            <a:pPr marL="0" indent="0">
              <a:buFontTx/>
              <a:buNone/>
            </a:pPr>
            <a:endParaRPr lang="en-US" sz="800" dirty="0"/>
          </a:p>
          <a:p>
            <a:pPr marL="0" indent="0">
              <a:buFontTx/>
              <a:buNone/>
            </a:pPr>
            <a:r>
              <a:rPr lang="en-US" sz="800" dirty="0" smtClean="0"/>
              <a:t>/* </a:t>
            </a:r>
            <a:r>
              <a:rPr lang="en-US" sz="800" dirty="0"/>
              <a:t>Number of lines </a:t>
            </a:r>
            <a:r>
              <a:rPr lang="en-US" sz="800" dirty="0" smtClean="0"/>
              <a:t>*/</a:t>
            </a:r>
          </a:p>
          <a:p>
            <a:pPr marL="0" indent="0">
              <a:buFontTx/>
              <a:buNone/>
            </a:pPr>
            <a:r>
              <a:rPr lang="en-US" sz="800" dirty="0" smtClean="0"/>
              <a:t>parameter </a:t>
            </a:r>
            <a:r>
              <a:rPr lang="en-US" sz="800" dirty="0"/>
              <a:t>V_ACTIVE 	</a:t>
            </a:r>
            <a:r>
              <a:rPr lang="en-US" sz="800" dirty="0" smtClean="0"/>
              <a:t>	= </a:t>
            </a:r>
            <a:r>
              <a:rPr lang="en-US" sz="800" dirty="0"/>
              <a:t>768</a:t>
            </a:r>
            <a:r>
              <a:rPr lang="en-US" sz="800" dirty="0" smtClean="0"/>
              <a:t>;</a:t>
            </a:r>
          </a:p>
          <a:p>
            <a:pPr marL="0" indent="0">
              <a:buFontTx/>
              <a:buNone/>
            </a:pPr>
            <a:r>
              <a:rPr lang="en-US" sz="800" dirty="0" smtClean="0"/>
              <a:t>parameter </a:t>
            </a:r>
            <a:r>
              <a:rPr lang="en-US" sz="800" dirty="0"/>
              <a:t>V_FRONT_PORCH	</a:t>
            </a:r>
            <a:r>
              <a:rPr lang="en-US" sz="800" dirty="0" smtClean="0"/>
              <a:t>	=  </a:t>
            </a:r>
            <a:r>
              <a:rPr lang="en-US" sz="800" dirty="0"/>
              <a:t>3</a:t>
            </a:r>
            <a:r>
              <a:rPr lang="en-US" sz="800" dirty="0" smtClean="0"/>
              <a:t>;</a:t>
            </a:r>
          </a:p>
          <a:p>
            <a:pPr marL="0" indent="0">
              <a:buFontTx/>
              <a:buNone/>
            </a:pPr>
            <a:r>
              <a:rPr lang="en-US" sz="800" dirty="0" smtClean="0"/>
              <a:t>parameter </a:t>
            </a:r>
            <a:r>
              <a:rPr lang="en-US" sz="800" dirty="0"/>
              <a:t>V_SYNC	</a:t>
            </a:r>
            <a:r>
              <a:rPr lang="en-US" sz="800" dirty="0" smtClean="0"/>
              <a:t>	=   </a:t>
            </a:r>
            <a:r>
              <a:rPr lang="en-US" sz="800" dirty="0"/>
              <a:t>6</a:t>
            </a:r>
            <a:r>
              <a:rPr lang="en-US" sz="800" dirty="0" smtClean="0"/>
              <a:t>;</a:t>
            </a:r>
          </a:p>
          <a:p>
            <a:pPr marL="0" indent="0">
              <a:buFontTx/>
              <a:buNone/>
            </a:pPr>
            <a:r>
              <a:rPr lang="en-US" sz="800" dirty="0" smtClean="0"/>
              <a:t>parameter </a:t>
            </a:r>
            <a:r>
              <a:rPr lang="en-US" sz="800" dirty="0"/>
              <a:t>V_BACK_PORCH 	</a:t>
            </a:r>
            <a:r>
              <a:rPr lang="en-US" sz="800" dirty="0" smtClean="0"/>
              <a:t>	=  </a:t>
            </a:r>
            <a:r>
              <a:rPr lang="en-US" sz="800" dirty="0"/>
              <a:t>29</a:t>
            </a:r>
            <a:r>
              <a:rPr lang="en-US" sz="800" dirty="0" smtClean="0"/>
              <a:t>;</a:t>
            </a:r>
          </a:p>
          <a:p>
            <a:pPr marL="0" indent="0">
              <a:buFontTx/>
              <a:buNone/>
            </a:pPr>
            <a:r>
              <a:rPr lang="en-US" sz="800" dirty="0" smtClean="0"/>
              <a:t>parameter </a:t>
            </a:r>
            <a:r>
              <a:rPr lang="en-US" sz="800" dirty="0"/>
              <a:t>V_TOTAL	</a:t>
            </a:r>
            <a:r>
              <a:rPr lang="en-US" sz="800" dirty="0" smtClean="0"/>
              <a:t>	= </a:t>
            </a:r>
            <a:r>
              <a:rPr lang="en-US" sz="800" dirty="0"/>
              <a:t>806</a:t>
            </a:r>
            <a:r>
              <a:rPr lang="en-US" sz="800" dirty="0" smtClean="0"/>
              <a:t>;</a:t>
            </a:r>
          </a:p>
          <a:p>
            <a:pPr marL="0" indent="0">
              <a:buFontTx/>
              <a:buNone/>
            </a:pPr>
            <a:endParaRPr lang="en-US" sz="800" dirty="0"/>
          </a:p>
          <a:p>
            <a:pPr marL="0" indent="0">
              <a:buFontTx/>
              <a:buNone/>
            </a:pPr>
            <a:r>
              <a:rPr lang="en-US" sz="800" dirty="0" smtClean="0"/>
              <a:t>parameter NUMBER_OF_BITS_FOR_LINES</a:t>
            </a:r>
            <a:r>
              <a:rPr lang="en-US" sz="800" dirty="0"/>
              <a:t>	</a:t>
            </a:r>
            <a:r>
              <a:rPr lang="en-US" sz="800" dirty="0" smtClean="0"/>
              <a:t>= </a:t>
            </a:r>
            <a:r>
              <a:rPr lang="en-US" sz="800" dirty="0"/>
              <a:t>11</a:t>
            </a:r>
            <a:r>
              <a:rPr lang="en-US" sz="800" dirty="0" smtClean="0"/>
              <a:t>;</a:t>
            </a:r>
          </a:p>
          <a:p>
            <a:pPr marL="0" indent="0">
              <a:buFontTx/>
              <a:buNone/>
            </a:pPr>
            <a:r>
              <a:rPr lang="en-US" sz="800" dirty="0" smtClean="0"/>
              <a:t>parameter LINE_COUNTER_INCREMENT</a:t>
            </a:r>
            <a:r>
              <a:rPr lang="en-US" sz="800" dirty="0"/>
              <a:t>	= 11'h001</a:t>
            </a:r>
            <a:r>
              <a:rPr lang="en-US" sz="800" dirty="0" smtClean="0"/>
              <a:t>;</a:t>
            </a:r>
          </a:p>
          <a:p>
            <a:pPr marL="0" indent="0">
              <a:buFontTx/>
              <a:buNone/>
            </a:pPr>
            <a:r>
              <a:rPr lang="en-US" sz="800" dirty="0" smtClean="0"/>
              <a:t>parameter </a:t>
            </a:r>
            <a:r>
              <a:rPr lang="en-US" sz="800" dirty="0"/>
              <a:t>NUMBER_OF_BITS_FOR_PIXELS	</a:t>
            </a:r>
            <a:r>
              <a:rPr lang="en-US" sz="800" dirty="0" smtClean="0"/>
              <a:t>= </a:t>
            </a:r>
            <a:r>
              <a:rPr lang="en-US" sz="800" dirty="0"/>
              <a:t>11</a:t>
            </a:r>
            <a:r>
              <a:rPr lang="en-US" sz="800" dirty="0" smtClean="0"/>
              <a:t>;</a:t>
            </a:r>
          </a:p>
          <a:p>
            <a:pPr marL="0" indent="0">
              <a:buFontTx/>
              <a:buNone/>
            </a:pPr>
            <a:r>
              <a:rPr lang="en-US" sz="800" dirty="0" smtClean="0"/>
              <a:t>parameter </a:t>
            </a:r>
            <a:r>
              <a:rPr lang="en-US" sz="800" dirty="0"/>
              <a:t>PIXEL_COUNTER_INCREMENT	</a:t>
            </a:r>
            <a:r>
              <a:rPr lang="en-US" sz="800" dirty="0" smtClean="0"/>
              <a:t>= </a:t>
            </a:r>
            <a:r>
              <a:rPr lang="en-US" sz="800" dirty="0"/>
              <a:t>11'h001;</a:t>
            </a:r>
          </a:p>
        </p:txBody>
      </p:sp>
    </p:spTree>
    <p:extLst>
      <p:ext uri="{BB962C8B-B14F-4D97-AF65-F5344CB8AC3E}">
        <p14:creationId xmlns:p14="http://schemas.microsoft.com/office/powerpoint/2010/main" val="3938652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Hardware Modification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Clocks Verilog file, line 69 </a:t>
            </a:r>
            <a:r>
              <a:rPr lang="en-US" dirty="0"/>
              <a:t>(after each generation</a:t>
            </a:r>
            <a:r>
              <a:rPr lang="en-US" dirty="0" smtClean="0"/>
              <a:t>):</a:t>
            </a:r>
          </a:p>
          <a:p>
            <a:pPr marL="0" indent="0">
              <a:buNone/>
            </a:pPr>
            <a:r>
              <a:rPr lang="en-US" sz="1600" dirty="0" smtClean="0"/>
              <a:t>parameter </a:t>
            </a:r>
            <a:r>
              <a:rPr lang="en-US" sz="1600" dirty="0"/>
              <a:t>SYS_CLK_MULT	= 1</a:t>
            </a:r>
            <a:r>
              <a:rPr lang="en-US" sz="1600" dirty="0" smtClean="0"/>
              <a:t>;</a:t>
            </a:r>
          </a:p>
          <a:p>
            <a:r>
              <a:rPr lang="en-US" dirty="0" smtClean="0"/>
              <a:t>Change to:</a:t>
            </a:r>
          </a:p>
          <a:p>
            <a:pPr marL="0" indent="0">
              <a:buNone/>
            </a:pPr>
            <a:r>
              <a:rPr lang="en-US" sz="1600" dirty="0"/>
              <a:t>parameter SYS_CLK_MULT	= </a:t>
            </a:r>
            <a:r>
              <a:rPr lang="en-US" sz="1600" dirty="0" smtClean="0"/>
              <a:t>2;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 smtClean="0"/>
              <a:t>Line 174:</a:t>
            </a:r>
          </a:p>
          <a:p>
            <a:pPr marL="0" indent="0">
              <a:buNone/>
            </a:pPr>
            <a:r>
              <a:rPr lang="en-US" sz="1600" dirty="0" smtClean="0"/>
              <a:t>DE_Clock_Generator_System.clk2_divide_by</a:t>
            </a:r>
            <a:r>
              <a:rPr lang="en-US" sz="1600" dirty="0"/>
              <a:t>		= 2,</a:t>
            </a:r>
          </a:p>
          <a:p>
            <a:pPr marL="0" indent="0">
              <a:buNone/>
            </a:pPr>
            <a:r>
              <a:rPr lang="en-US" sz="1600" dirty="0" smtClean="0"/>
              <a:t>DE_Clock_Generator_System.clk2_duty_cycle</a:t>
            </a:r>
            <a:r>
              <a:rPr lang="en-US" sz="1600" dirty="0"/>
              <a:t>		= 50,</a:t>
            </a:r>
          </a:p>
          <a:p>
            <a:pPr marL="0" indent="0">
              <a:buNone/>
            </a:pPr>
            <a:r>
              <a:rPr lang="en-US" sz="1600" dirty="0" smtClean="0"/>
              <a:t>DE_Clock_Generator_System.clk2_multiply_by</a:t>
            </a:r>
            <a:r>
              <a:rPr lang="en-US" sz="1600" dirty="0"/>
              <a:t>		= 1</a:t>
            </a:r>
            <a:r>
              <a:rPr lang="en-US" sz="1600" dirty="0" smtClean="0"/>
              <a:t>,</a:t>
            </a:r>
          </a:p>
          <a:p>
            <a:r>
              <a:rPr lang="en-US" dirty="0" smtClean="0"/>
              <a:t>Change to:</a:t>
            </a:r>
          </a:p>
          <a:p>
            <a:pPr marL="0" indent="0">
              <a:buNone/>
            </a:pPr>
            <a:r>
              <a:rPr lang="en-US" sz="1600" dirty="0" smtClean="0"/>
              <a:t>DE_Clock_Generator_System.clk2_divide_by</a:t>
            </a:r>
            <a:r>
              <a:rPr lang="en-US" sz="1600" dirty="0"/>
              <a:t>		= </a:t>
            </a:r>
            <a:r>
              <a:rPr lang="en-US" sz="1600" dirty="0" smtClean="0"/>
              <a:t>7,</a:t>
            </a:r>
            <a:endParaRPr lang="en-US" sz="1600" dirty="0"/>
          </a:p>
          <a:p>
            <a:pPr marL="0" indent="0">
              <a:buNone/>
            </a:pPr>
            <a:r>
              <a:rPr lang="en-US" sz="1600" dirty="0"/>
              <a:t>DE_Clock_Generator_System.clk2_duty_cycle		= 50,</a:t>
            </a:r>
          </a:p>
          <a:p>
            <a:pPr marL="0" indent="0">
              <a:buNone/>
            </a:pPr>
            <a:r>
              <a:rPr lang="en-US" sz="1600" dirty="0"/>
              <a:t>DE_Clock_Generator_System.clk2_multiply_by		= </a:t>
            </a:r>
            <a:r>
              <a:rPr lang="en-US" sz="1600" dirty="0" smtClean="0"/>
              <a:t>9,</a:t>
            </a:r>
            <a:endParaRPr lang="en-US" sz="1600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CSCE 313 </a:t>
            </a:r>
            <a:fld id="{8C7AD884-57B0-4914-81AA-F3BF2E0ED0D8}" type="slidenum">
              <a:rPr lang="en-US" i="0" smtClean="0">
                <a:solidFill>
                  <a:schemeClr val="tx1"/>
                </a:solidFill>
              </a:rPr>
              <a:pPr>
                <a:defRPr/>
              </a:pPr>
              <a:t>12</a:t>
            </a:fld>
            <a:endParaRPr lang="en-US" i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741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Software Modification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New pixel </a:t>
            </a:r>
            <a:r>
              <a:rPr lang="en-US" dirty="0"/>
              <a:t>buffer requires 1024x748x2 = </a:t>
            </a:r>
            <a:r>
              <a:rPr lang="en-US" dirty="0" smtClean="0"/>
              <a:t>1572864 bytes (1.5MB)</a:t>
            </a:r>
          </a:p>
          <a:p>
            <a:pPr lvl="1"/>
            <a:r>
              <a:rPr lang="en-US" dirty="0" smtClean="0"/>
              <a:t>Should be OK with 2MB/CPU, depending on code size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Allocate in SDRAM (as a global variable):</a:t>
            </a:r>
          </a:p>
          <a:p>
            <a:pPr marL="342900" lvl="1" indent="0">
              <a:buNone/>
            </a:pPr>
            <a:r>
              <a:rPr lang="en-US" sz="1600" dirty="0"/>
              <a:t>volatile </a:t>
            </a:r>
            <a:r>
              <a:rPr lang="en-US" sz="1600" dirty="0" smtClean="0"/>
              <a:t>alt_u16 </a:t>
            </a:r>
            <a:r>
              <a:rPr lang="en-US" sz="1600" dirty="0" err="1"/>
              <a:t>pixel_buffer_memory</a:t>
            </a:r>
            <a:r>
              <a:rPr lang="en-US" sz="1600" dirty="0"/>
              <a:t>[786432]; </a:t>
            </a:r>
            <a:r>
              <a:rPr lang="en-US" sz="1600" dirty="0" smtClean="0"/>
              <a:t>// 768x1024</a:t>
            </a:r>
          </a:p>
          <a:p>
            <a:pPr marL="457200" lvl="1" indent="0">
              <a:buNone/>
            </a:pPr>
            <a:endParaRPr lang="en-US" dirty="0" smtClean="0"/>
          </a:p>
          <a:p>
            <a:r>
              <a:rPr lang="en-US" dirty="0" smtClean="0"/>
              <a:t>Copy address of only one processor’s buffer to the DMA controller for F/B buffer (in main()):</a:t>
            </a:r>
          </a:p>
          <a:p>
            <a:pPr marL="457200" lvl="1" indent="0">
              <a:buNone/>
            </a:pPr>
            <a:r>
              <a:rPr lang="en-US" sz="1200" b="1" dirty="0" err="1" smtClean="0">
                <a:latin typeface="Courier New" pitchFamily="49" charset="0"/>
                <a:cs typeface="Courier New" pitchFamily="49" charset="0"/>
              </a:rPr>
              <a:t>alt_up_pixel_buffer_dma_change_back_buffer_address</a:t>
            </a:r>
            <a:r>
              <a:rPr lang="en-US" sz="1200" b="1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200" b="1" dirty="0" err="1" smtClean="0">
                <a:latin typeface="Courier New" pitchFamily="49" charset="0"/>
                <a:cs typeface="Courier New" pitchFamily="49" charset="0"/>
              </a:rPr>
              <a:t>pixel_buffer</a:t>
            </a:r>
            <a:r>
              <a:rPr lang="en-US" sz="1200" b="1" dirty="0" smtClean="0">
                <a:latin typeface="Courier New" pitchFamily="49" charset="0"/>
                <a:cs typeface="Courier New" pitchFamily="49" charset="0"/>
              </a:rPr>
              <a:t>,(unsigned </a:t>
            </a:r>
            <a:r>
              <a:rPr lang="en-US" sz="1200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200" b="1" dirty="0" smtClean="0">
                <a:latin typeface="Courier New" pitchFamily="49" charset="0"/>
                <a:cs typeface="Courier New" pitchFamily="49" charset="0"/>
              </a:rPr>
              <a:t>)</a:t>
            </a:r>
            <a:r>
              <a:rPr lang="en-US" sz="1200" b="1" dirty="0" err="1" smtClean="0">
                <a:latin typeface="Courier New" pitchFamily="49" charset="0"/>
                <a:cs typeface="Courier New" pitchFamily="49" charset="0"/>
              </a:rPr>
              <a:t>pixel_buffer_memory</a:t>
            </a:r>
            <a:r>
              <a:rPr lang="en-US" sz="1200" b="1" dirty="0" smtClean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 marL="457200" lvl="1" indent="0">
              <a:buNone/>
            </a:pPr>
            <a:r>
              <a:rPr lang="en-US" sz="1200" b="1" smtClean="0">
                <a:latin typeface="Courier New" pitchFamily="49" charset="0"/>
                <a:cs typeface="Courier New" pitchFamily="49" charset="0"/>
              </a:rPr>
              <a:t>alt_up_pixel_buffer_dma_swap_buffers</a:t>
            </a:r>
            <a:r>
              <a:rPr lang="en-US" sz="1200" b="1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200" b="1" dirty="0" err="1" smtClean="0">
                <a:latin typeface="Courier New" pitchFamily="49" charset="0"/>
                <a:cs typeface="Courier New" pitchFamily="49" charset="0"/>
              </a:rPr>
              <a:t>pixel_buffer</a:t>
            </a:r>
            <a:r>
              <a:rPr lang="en-US" sz="1200" b="1" dirty="0" smtClean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 marL="457200" lvl="1" indent="0">
              <a:buNone/>
            </a:pPr>
            <a:r>
              <a:rPr lang="en-US" sz="1200" b="1" dirty="0" smtClean="0">
                <a:latin typeface="Courier New" pitchFamily="49" charset="0"/>
                <a:cs typeface="Courier New" pitchFamily="49" charset="0"/>
              </a:rPr>
              <a:t>while (</a:t>
            </a:r>
            <a:r>
              <a:rPr lang="en-US" sz="1200" b="1" dirty="0" err="1" smtClean="0">
                <a:latin typeface="Courier New" pitchFamily="49" charset="0"/>
                <a:cs typeface="Courier New" pitchFamily="49" charset="0"/>
              </a:rPr>
              <a:t>alt_up_pixel_buffer_dma_check_swap_buffers_status</a:t>
            </a:r>
            <a:r>
              <a:rPr lang="en-US" sz="1200" b="1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200" b="1" dirty="0" err="1" smtClean="0">
                <a:latin typeface="Courier New" pitchFamily="49" charset="0"/>
                <a:cs typeface="Courier New" pitchFamily="49" charset="0"/>
              </a:rPr>
              <a:t>pixel_buffer</a:t>
            </a:r>
            <a:r>
              <a:rPr lang="en-US" sz="1200" b="1" dirty="0" smtClean="0">
                <a:latin typeface="Courier New" pitchFamily="49" charset="0"/>
                <a:cs typeface="Courier New" pitchFamily="49" charset="0"/>
              </a:rPr>
              <a:t>));</a:t>
            </a:r>
          </a:p>
          <a:p>
            <a:pPr marL="457200" lvl="1" indent="0">
              <a:buNone/>
            </a:pPr>
            <a:r>
              <a:rPr lang="en-US" sz="1200" b="1" dirty="0" err="1" smtClean="0">
                <a:latin typeface="Courier New" pitchFamily="49" charset="0"/>
                <a:cs typeface="Courier New" pitchFamily="49" charset="0"/>
              </a:rPr>
              <a:t>alt_up_pixel_buffer_dma_change_back_buffer_address</a:t>
            </a:r>
            <a:r>
              <a:rPr lang="en-US" sz="1200" b="1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200" b="1" dirty="0" err="1" smtClean="0">
                <a:latin typeface="Courier New" pitchFamily="49" charset="0"/>
                <a:cs typeface="Courier New" pitchFamily="49" charset="0"/>
              </a:rPr>
              <a:t>pixel_buffer</a:t>
            </a:r>
            <a:r>
              <a:rPr lang="en-US" sz="1200" b="1" dirty="0">
                <a:latin typeface="Courier New" pitchFamily="49" charset="0"/>
                <a:cs typeface="Courier New" pitchFamily="49" charset="0"/>
              </a:rPr>
              <a:t>,(unsigned </a:t>
            </a:r>
            <a:r>
              <a:rPr lang="en-US" sz="1200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200" b="1" dirty="0">
                <a:latin typeface="Courier New" pitchFamily="49" charset="0"/>
                <a:cs typeface="Courier New" pitchFamily="49" charset="0"/>
              </a:rPr>
              <a:t>)</a:t>
            </a:r>
            <a:r>
              <a:rPr lang="en-US" sz="1200" b="1" dirty="0" err="1">
                <a:latin typeface="Courier New" pitchFamily="49" charset="0"/>
                <a:cs typeface="Courier New" pitchFamily="49" charset="0"/>
              </a:rPr>
              <a:t>pixel_buffer_memory</a:t>
            </a:r>
            <a:r>
              <a:rPr lang="en-US" sz="1200" b="1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 indent="0">
              <a:buNone/>
            </a:pPr>
            <a:endParaRPr lang="en-US" sz="1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CSCE 313 </a:t>
            </a:r>
            <a:fld id="{8C7AD884-57B0-4914-81AA-F3BF2E0ED0D8}" type="slidenum">
              <a:rPr lang="en-US" i="0" smtClean="0">
                <a:solidFill>
                  <a:schemeClr val="tx1"/>
                </a:solidFill>
              </a:rPr>
              <a:pPr>
                <a:defRPr/>
              </a:pPr>
              <a:t>13</a:t>
            </a:fld>
            <a:endParaRPr lang="en-US" i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6695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Software Modifications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Subsequent writes to buffer using address stored in DMA controller will write the same buffer:</a:t>
            </a:r>
          </a:p>
          <a:p>
            <a:pPr marL="342900" lvl="1" indent="0">
              <a:buNone/>
            </a:pPr>
            <a:r>
              <a:rPr lang="en-US" sz="1600" dirty="0"/>
              <a:t>IOWR_16DIRECT(*(((alt_u32 *)VIDEO_PIXEL_BUFFER_DMA_0_BASE+1)),offset&lt;&lt;1,pixel_color);</a:t>
            </a:r>
          </a:p>
          <a:p>
            <a:pPr marL="342900" lvl="1" indent="0">
              <a:buNone/>
            </a:pPr>
            <a:endParaRPr lang="en-US" sz="1600" dirty="0" smtClean="0"/>
          </a:p>
          <a:p>
            <a:pPr marL="342900" lvl="1" indent="0">
              <a:buNone/>
            </a:pPr>
            <a:r>
              <a:rPr lang="en-US" sz="1600" dirty="0" smtClean="0"/>
              <a:t>or</a:t>
            </a:r>
            <a:endParaRPr lang="en-US" sz="1600" dirty="0"/>
          </a:p>
          <a:p>
            <a:pPr marL="342900" lvl="1" indent="0">
              <a:buNone/>
            </a:pPr>
            <a:endParaRPr lang="en-US" sz="1600" dirty="0" smtClean="0"/>
          </a:p>
          <a:p>
            <a:pPr marL="342900" lvl="1" indent="0">
              <a:buNone/>
            </a:pPr>
            <a:r>
              <a:rPr lang="en-US" sz="1600" smtClean="0"/>
              <a:t>alt_up_pixel_buffer_dma_draw</a:t>
            </a:r>
            <a:r>
              <a:rPr lang="en-US" sz="1600" dirty="0" smtClean="0"/>
              <a:t>(</a:t>
            </a:r>
            <a:r>
              <a:rPr lang="en-US" sz="1600" b="1" dirty="0" err="1" smtClean="0">
                <a:latin typeface="Courier New" pitchFamily="49" charset="0"/>
                <a:cs typeface="Courier New" pitchFamily="49" charset="0"/>
              </a:rPr>
              <a:t>pixel_buffer,color,col,row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 marL="342900" lvl="1" indent="0">
              <a:buNone/>
            </a:pPr>
            <a:endParaRPr lang="en-US" sz="1600" dirty="0"/>
          </a:p>
          <a:p>
            <a:pPr marL="342900" lvl="1" indent="0">
              <a:buNone/>
            </a:pPr>
            <a:endParaRPr lang="en-US" sz="1600" dirty="0" smtClean="0"/>
          </a:p>
          <a:p>
            <a:pPr marL="285750"/>
            <a:r>
              <a:rPr lang="en-US" dirty="0" smtClean="0"/>
              <a:t>This is because pointer is stored in global location</a:t>
            </a:r>
          </a:p>
          <a:p>
            <a:pPr marL="285750"/>
            <a:endParaRPr lang="en-US" dirty="0"/>
          </a:p>
          <a:p>
            <a:pPr marL="285750"/>
            <a:r>
              <a:rPr lang="en-US" dirty="0" smtClean="0"/>
              <a:t>Note:  Don’t use divide!  Add a fixed-point constant for (1/768) and (1/1024) and multiply these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CSCE 313 </a:t>
            </a:r>
            <a:fld id="{8C7AD884-57B0-4914-81AA-F3BF2E0ED0D8}" type="slidenum">
              <a:rPr lang="en-US" i="0" smtClean="0">
                <a:solidFill>
                  <a:schemeClr val="tx1"/>
                </a:solidFill>
              </a:rPr>
              <a:pPr>
                <a:defRPr/>
              </a:pPr>
              <a:t>14</a:t>
            </a:fld>
            <a:endParaRPr lang="en-US" i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1024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Final Project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Final project:  report AND demonstration due by April 29</a:t>
            </a:r>
          </a:p>
          <a:p>
            <a:endParaRPr lang="en-US" dirty="0"/>
          </a:p>
          <a:p>
            <a:r>
              <a:rPr lang="en-US" dirty="0" smtClean="0"/>
              <a:t>Each group must make appointment for 20 minute demonstration of their final project</a:t>
            </a:r>
          </a:p>
          <a:p>
            <a:pPr lvl="1"/>
            <a:r>
              <a:rPr lang="en-US" dirty="0" smtClean="0"/>
              <a:t>Both members must attend demo</a:t>
            </a:r>
          </a:p>
          <a:p>
            <a:pPr lvl="1"/>
            <a:r>
              <a:rPr lang="en-US" dirty="0" smtClean="0"/>
              <a:t>Otherwise, 15% penalty</a:t>
            </a:r>
          </a:p>
          <a:p>
            <a:pPr lvl="1"/>
            <a:endParaRPr lang="en-US" dirty="0"/>
          </a:p>
          <a:p>
            <a:r>
              <a:rPr lang="en-US" dirty="0" smtClean="0"/>
              <a:t>Objective:</a:t>
            </a:r>
          </a:p>
          <a:p>
            <a:pPr lvl="1"/>
            <a:r>
              <a:rPr lang="en-US" dirty="0"/>
              <a:t>Begin with Lab </a:t>
            </a:r>
            <a:r>
              <a:rPr lang="en-US" dirty="0" smtClean="0"/>
              <a:t>5</a:t>
            </a:r>
            <a:endParaRPr lang="en-US" dirty="0"/>
          </a:p>
          <a:p>
            <a:pPr lvl="1"/>
            <a:r>
              <a:rPr lang="en-US" dirty="0"/>
              <a:t>Convert all floating-point computations to fixed-point</a:t>
            </a:r>
          </a:p>
          <a:p>
            <a:pPr lvl="1"/>
            <a:r>
              <a:rPr lang="en-US" dirty="0"/>
              <a:t>Increase resolution to 1024 x </a:t>
            </a:r>
            <a:r>
              <a:rPr lang="en-US" dirty="0" smtClean="0"/>
              <a:t>768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CSCE 313 </a:t>
            </a:r>
            <a:fld id="{8C7AD884-57B0-4914-81AA-F3BF2E0ED0D8}" type="slidenum">
              <a:rPr lang="en-US" i="0" smtClean="0">
                <a:solidFill>
                  <a:schemeClr val="tx1"/>
                </a:solidFill>
              </a:rPr>
              <a:pPr>
                <a:defRPr/>
              </a:pPr>
              <a:t>2</a:t>
            </a:fld>
            <a:endParaRPr lang="en-US" i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1351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Fixed-Point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Use a fixed-point representation for:</a:t>
            </a:r>
          </a:p>
          <a:p>
            <a:pPr lvl="1"/>
            <a:r>
              <a:rPr lang="en-US" sz="2000" dirty="0" smtClean="0"/>
              <a:t>z</a:t>
            </a:r>
          </a:p>
          <a:p>
            <a:pPr lvl="1"/>
            <a:r>
              <a:rPr lang="en-US" sz="2000" dirty="0" smtClean="0"/>
              <a:t>c</a:t>
            </a:r>
          </a:p>
          <a:p>
            <a:pPr lvl="1"/>
            <a:r>
              <a:rPr lang="en-US" sz="2000" dirty="0" err="1" smtClean="0"/>
              <a:t>min_x</a:t>
            </a:r>
            <a:r>
              <a:rPr lang="en-US" sz="2000" dirty="0" smtClean="0"/>
              <a:t>, </a:t>
            </a:r>
            <a:r>
              <a:rPr lang="en-US" sz="2000" dirty="0" err="1" smtClean="0"/>
              <a:t>max_x</a:t>
            </a:r>
            <a:r>
              <a:rPr lang="en-US" sz="2000" dirty="0" smtClean="0"/>
              <a:t>, </a:t>
            </a:r>
            <a:r>
              <a:rPr lang="en-US" sz="2000" dirty="0" err="1" smtClean="0"/>
              <a:t>min_y</a:t>
            </a:r>
            <a:r>
              <a:rPr lang="en-US" sz="2000" dirty="0" smtClean="0"/>
              <a:t>, </a:t>
            </a:r>
            <a:r>
              <a:rPr lang="en-US" sz="2000" dirty="0" err="1" smtClean="0"/>
              <a:t>max_y</a:t>
            </a:r>
            <a:endParaRPr lang="en-US" sz="2000" dirty="0" smtClean="0"/>
          </a:p>
          <a:p>
            <a:pPr lvl="1"/>
            <a:r>
              <a:rPr lang="en-US" sz="2000" dirty="0" smtClean="0"/>
              <a:t>x</a:t>
            </a:r>
            <a:r>
              <a:rPr lang="en-US" sz="2000" baseline="30000" dirty="0" smtClean="0"/>
              <a:t>2</a:t>
            </a:r>
            <a:r>
              <a:rPr lang="en-US" sz="2000" dirty="0" smtClean="0"/>
              <a:t>+y</a:t>
            </a:r>
            <a:r>
              <a:rPr lang="en-US" sz="2000" baseline="30000" dirty="0" smtClean="0"/>
              <a:t>2</a:t>
            </a:r>
            <a:r>
              <a:rPr lang="en-US" sz="2000" dirty="0" smtClean="0"/>
              <a:t> (for checking for divergence)</a:t>
            </a:r>
            <a:endParaRPr lang="en-US" sz="2000" baseline="300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CSCE 313 </a:t>
            </a:r>
            <a:fld id="{8C7AD884-57B0-4914-81AA-F3BF2E0ED0D8}" type="slidenum">
              <a:rPr lang="en-US" i="0" smtClean="0">
                <a:solidFill>
                  <a:schemeClr val="tx1"/>
                </a:solidFill>
              </a:rPr>
              <a:pPr>
                <a:defRPr/>
              </a:pPr>
              <a:t>3</a:t>
            </a:fld>
            <a:endParaRPr lang="en-US" i="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Fixed-Point Review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Recall:  fixed-point </a:t>
            </a:r>
            <a:r>
              <a:rPr lang="en-US" sz="2400" dirty="0" smtClean="0"/>
              <a:t>has </a:t>
            </a:r>
            <a:r>
              <a:rPr lang="en-US" sz="2400" dirty="0"/>
              <a:t>fixed </a:t>
            </a:r>
            <a:r>
              <a:rPr lang="en-US" sz="2400" dirty="0" smtClean="0"/>
              <a:t>range</a:t>
            </a:r>
          </a:p>
          <a:p>
            <a:pPr lvl="1"/>
            <a:r>
              <a:rPr lang="en-US" dirty="0" smtClean="0"/>
              <a:t>Recall:  Range of non-fixed-point n-bit integer:</a:t>
            </a:r>
          </a:p>
          <a:p>
            <a:pPr lvl="2"/>
            <a:r>
              <a:rPr lang="en-US" sz="2000" dirty="0" smtClean="0"/>
              <a:t>-2</a:t>
            </a:r>
            <a:r>
              <a:rPr lang="en-US" sz="2000" baseline="30000" dirty="0" smtClean="0"/>
              <a:t>n-1</a:t>
            </a:r>
            <a:r>
              <a:rPr lang="en-US" sz="2000" dirty="0" smtClean="0"/>
              <a:t> &lt;= </a:t>
            </a:r>
            <a:r>
              <a:rPr lang="en-US" sz="2000" dirty="0" err="1" smtClean="0"/>
              <a:t>val</a:t>
            </a:r>
            <a:r>
              <a:rPr lang="en-US" sz="2000" dirty="0" smtClean="0"/>
              <a:t> &lt;= 2</a:t>
            </a:r>
            <a:r>
              <a:rPr lang="en-US" sz="2000" baseline="30000" dirty="0" smtClean="0"/>
              <a:t>n-1</a:t>
            </a:r>
            <a:r>
              <a:rPr lang="en-US" sz="2000" dirty="0" smtClean="0"/>
              <a:t>-1</a:t>
            </a:r>
            <a:endParaRPr lang="en-US" sz="2000" dirty="0"/>
          </a:p>
          <a:p>
            <a:pPr lvl="1"/>
            <a:r>
              <a:rPr lang="en-US" dirty="0"/>
              <a:t>Range of signed (</a:t>
            </a:r>
            <a:r>
              <a:rPr lang="en-US" dirty="0" err="1"/>
              <a:t>n,m</a:t>
            </a:r>
            <a:r>
              <a:rPr lang="en-US" dirty="0"/>
              <a:t>) value</a:t>
            </a:r>
            <a:r>
              <a:rPr lang="en-US" dirty="0" smtClean="0"/>
              <a:t>:</a:t>
            </a:r>
          </a:p>
          <a:p>
            <a:pPr lvl="2"/>
            <a:r>
              <a:rPr lang="en-US" sz="2000" dirty="0" smtClean="0"/>
              <a:t>-2</a:t>
            </a:r>
            <a:r>
              <a:rPr lang="en-US" sz="2000" baseline="30000" dirty="0" smtClean="0"/>
              <a:t>n-m-1</a:t>
            </a:r>
            <a:r>
              <a:rPr lang="en-US" sz="2000" dirty="0" smtClean="0"/>
              <a:t> &lt;= </a:t>
            </a:r>
            <a:r>
              <a:rPr lang="en-US" sz="2000" dirty="0" err="1" smtClean="0"/>
              <a:t>val</a:t>
            </a:r>
            <a:r>
              <a:rPr lang="en-US" sz="2000" dirty="0" smtClean="0"/>
              <a:t> &lt;= 2</a:t>
            </a:r>
            <a:r>
              <a:rPr lang="en-US" sz="2000" baseline="30000" dirty="0" smtClean="0"/>
              <a:t>n-m-1</a:t>
            </a:r>
            <a:r>
              <a:rPr lang="en-US" sz="2000" dirty="0" smtClean="0"/>
              <a:t> – 2</a:t>
            </a:r>
            <a:r>
              <a:rPr lang="en-US" sz="2000" baseline="30000" dirty="0" smtClean="0"/>
              <a:t>-m</a:t>
            </a:r>
          </a:p>
          <a:p>
            <a:pPr lvl="2"/>
            <a:endParaRPr lang="en-US" sz="2400" baseline="30000" dirty="0"/>
          </a:p>
          <a:p>
            <a:pPr lvl="1"/>
            <a:r>
              <a:rPr lang="en-US" sz="2000" dirty="0"/>
              <a:t>Need to decide where to set decimal </a:t>
            </a:r>
            <a:r>
              <a:rPr lang="en-US" sz="2000" dirty="0" smtClean="0"/>
              <a:t>point</a:t>
            </a:r>
          </a:p>
          <a:p>
            <a:pPr lvl="2"/>
            <a:r>
              <a:rPr lang="en-US" sz="1800" dirty="0" smtClean="0"/>
              <a:t>For </a:t>
            </a:r>
            <a:r>
              <a:rPr lang="en-US" sz="1800" dirty="0"/>
              <a:t>c, [</a:t>
            </a:r>
            <a:r>
              <a:rPr lang="en-US" sz="1800" dirty="0" err="1"/>
              <a:t>min|max</a:t>
            </a:r>
            <a:r>
              <a:rPr lang="en-US" sz="1800" dirty="0"/>
              <a:t>]_[</a:t>
            </a:r>
            <a:r>
              <a:rPr lang="en-US" sz="1800" dirty="0" err="1"/>
              <a:t>x|y</a:t>
            </a:r>
            <a:r>
              <a:rPr lang="en-US" sz="1800" dirty="0" smtClean="0"/>
              <a:t>]:</a:t>
            </a:r>
          </a:p>
          <a:p>
            <a:pPr lvl="3"/>
            <a:r>
              <a:rPr lang="en-US" sz="1600" dirty="0" smtClean="0"/>
              <a:t>Need to represent values from -2 to 2</a:t>
            </a:r>
            <a:endParaRPr lang="en-US" sz="1600" dirty="0"/>
          </a:p>
          <a:p>
            <a:pPr lvl="3"/>
            <a:r>
              <a:rPr lang="en-US" sz="1600" dirty="0" smtClean="0"/>
              <a:t>Use </a:t>
            </a:r>
            <a:r>
              <a:rPr lang="en-US" sz="1600" dirty="0"/>
              <a:t>(</a:t>
            </a:r>
            <a:r>
              <a:rPr lang="en-US" sz="1600" dirty="0" smtClean="0"/>
              <a:t>32,29) </a:t>
            </a:r>
            <a:r>
              <a:rPr lang="en-US" sz="1600" dirty="0"/>
              <a:t>representation for </a:t>
            </a:r>
            <a:r>
              <a:rPr lang="en-US" sz="1600" dirty="0" smtClean="0"/>
              <a:t>[-4,4) (to include +2)</a:t>
            </a:r>
            <a:endParaRPr lang="en-US" sz="1600" dirty="0"/>
          </a:p>
          <a:p>
            <a:pPr lvl="2"/>
            <a:r>
              <a:rPr lang="en-US" sz="1800" dirty="0" smtClean="0"/>
              <a:t>z </a:t>
            </a:r>
            <a:r>
              <a:rPr lang="en-US" sz="1800" dirty="0"/>
              <a:t>should cover the worst case for a diverged pixel</a:t>
            </a:r>
          </a:p>
          <a:p>
            <a:pPr lvl="2"/>
            <a:r>
              <a:rPr lang="en-US" sz="1800" dirty="0"/>
              <a:t>x</a:t>
            </a:r>
            <a:r>
              <a:rPr lang="en-US" sz="1800" baseline="30000" dirty="0"/>
              <a:t>2</a:t>
            </a:r>
            <a:r>
              <a:rPr lang="en-US" sz="1800" dirty="0"/>
              <a:t>+y</a:t>
            </a:r>
            <a:r>
              <a:rPr lang="en-US" sz="1800" baseline="30000" dirty="0"/>
              <a:t>2</a:t>
            </a:r>
            <a:r>
              <a:rPr lang="en-US" sz="1800" dirty="0"/>
              <a:t> should cover the worst case for the r</a:t>
            </a:r>
            <a:r>
              <a:rPr lang="en-US" sz="1800" baseline="30000" dirty="0"/>
              <a:t>2</a:t>
            </a:r>
            <a:r>
              <a:rPr lang="en-US" sz="1800" dirty="0"/>
              <a:t> of a diverged pixel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CSCE 313 </a:t>
            </a:r>
            <a:fld id="{8C7AD884-57B0-4914-81AA-F3BF2E0ED0D8}" type="slidenum">
              <a:rPr lang="en-US" i="0" smtClean="0">
                <a:solidFill>
                  <a:schemeClr val="tx1"/>
                </a:solidFill>
              </a:rPr>
              <a:pPr>
                <a:defRPr/>
              </a:pPr>
              <a:t>4</a:t>
            </a:fld>
            <a:endParaRPr lang="en-US" i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2342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Worst Case Analysis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CSCE 313 </a:t>
            </a:r>
            <a:fld id="{8C7AD884-57B0-4914-81AA-F3BF2E0ED0D8}" type="slidenum">
              <a:rPr lang="en-US" i="0" smtClean="0">
                <a:solidFill>
                  <a:schemeClr val="tx1"/>
                </a:solidFill>
              </a:rPr>
              <a:pPr>
                <a:defRPr/>
              </a:pPr>
              <a:t>5</a:t>
            </a:fld>
            <a:endParaRPr lang="en-US" i="0" dirty="0">
              <a:solidFill>
                <a:schemeClr val="tx1"/>
              </a:solidFill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1285875" y="1680566"/>
            <a:ext cx="0" cy="16764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 flipH="1">
            <a:off x="295275" y="2518766"/>
            <a:ext cx="19812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Oval 6"/>
          <p:cNvSpPr/>
          <p:nvPr/>
        </p:nvSpPr>
        <p:spPr>
          <a:xfrm>
            <a:off x="676275" y="1909166"/>
            <a:ext cx="1219200" cy="1219200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1752600" y="2509241"/>
            <a:ext cx="685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(2,0)</a:t>
            </a:r>
            <a:endParaRPr lang="en-US" sz="1400" dirty="0"/>
          </a:p>
        </p:txBody>
      </p:sp>
      <p:sp>
        <p:nvSpPr>
          <p:cNvPr id="9" name="TextBox 8"/>
          <p:cNvSpPr txBox="1"/>
          <p:nvPr/>
        </p:nvSpPr>
        <p:spPr>
          <a:xfrm>
            <a:off x="1209675" y="1632940"/>
            <a:ext cx="685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(0,2)</a:t>
            </a:r>
            <a:endParaRPr lang="en-US" sz="1400" dirty="0"/>
          </a:p>
        </p:txBody>
      </p:sp>
      <p:sp>
        <p:nvSpPr>
          <p:cNvPr id="10" name="TextBox 9"/>
          <p:cNvSpPr txBox="1"/>
          <p:nvPr/>
        </p:nvSpPr>
        <p:spPr>
          <a:xfrm>
            <a:off x="1666875" y="1909166"/>
            <a:ext cx="11049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(1.4,1.4)</a:t>
            </a:r>
            <a:endParaRPr lang="en-US" sz="1400" dirty="0"/>
          </a:p>
        </p:txBody>
      </p:sp>
      <p:cxnSp>
        <p:nvCxnSpPr>
          <p:cNvPr id="11" name="Straight Connector 10"/>
          <p:cNvCxnSpPr/>
          <p:nvPr/>
        </p:nvCxnSpPr>
        <p:spPr>
          <a:xfrm flipV="1">
            <a:off x="1285875" y="1680566"/>
            <a:ext cx="838200" cy="82867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5327761"/>
              </p:ext>
            </p:extLst>
          </p:nvPr>
        </p:nvGraphicFramePr>
        <p:xfrm>
          <a:off x="1752600" y="3376016"/>
          <a:ext cx="7165998" cy="249428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176655"/>
                <a:gridCol w="1176655"/>
                <a:gridCol w="2295842"/>
                <a:gridCol w="827111"/>
                <a:gridCol w="951230"/>
                <a:gridCol w="738505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z</a:t>
                      </a:r>
                      <a:endParaRPr lang="en-US" dirty="0"/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P(z)</a:t>
                      </a:r>
                    </a:p>
                    <a:p>
                      <a:pPr algn="ctr"/>
                      <a:r>
                        <a:rPr lang="en-US" sz="1400" dirty="0" smtClean="0"/>
                        <a:t>(z</a:t>
                      </a:r>
                      <a:r>
                        <a:rPr lang="en-US" sz="1400" baseline="-25000" dirty="0" smtClean="0"/>
                        <a:t>x</a:t>
                      </a:r>
                      <a:r>
                        <a:rPr lang="en-US" sz="1400" baseline="30000" dirty="0" smtClean="0"/>
                        <a:t>2</a:t>
                      </a:r>
                      <a:r>
                        <a:rPr lang="en-US" sz="1400" dirty="0" smtClean="0"/>
                        <a:t>-z</a:t>
                      </a:r>
                      <a:r>
                        <a:rPr lang="en-US" sz="1400" baseline="-25000" dirty="0" smtClean="0"/>
                        <a:t>y</a:t>
                      </a:r>
                      <a:r>
                        <a:rPr lang="en-US" sz="1400" baseline="30000" dirty="0" smtClean="0"/>
                        <a:t>2</a:t>
                      </a:r>
                      <a:r>
                        <a:rPr lang="en-US" sz="1400" dirty="0" smtClean="0"/>
                        <a:t>+c</a:t>
                      </a:r>
                      <a:r>
                        <a:rPr lang="en-US" sz="1400" baseline="-25000" dirty="0" smtClean="0"/>
                        <a:t>x</a:t>
                      </a:r>
                      <a:r>
                        <a:rPr lang="en-US" sz="1400" dirty="0" smtClean="0"/>
                        <a:t>,2z</a:t>
                      </a:r>
                      <a:r>
                        <a:rPr lang="en-US" sz="1400" baseline="-25000" dirty="0" smtClean="0"/>
                        <a:t>x</a:t>
                      </a:r>
                      <a:r>
                        <a:rPr lang="en-US" sz="1400" dirty="0" smtClean="0"/>
                        <a:t>z</a:t>
                      </a:r>
                      <a:r>
                        <a:rPr lang="en-US" sz="1400" baseline="-25000" dirty="0" smtClean="0"/>
                        <a:t>y</a:t>
                      </a:r>
                      <a:r>
                        <a:rPr lang="en-US" sz="1400" dirty="0" smtClean="0"/>
                        <a:t>+c</a:t>
                      </a:r>
                      <a:r>
                        <a:rPr lang="en-US" sz="1400" baseline="-25000" dirty="0" smtClean="0"/>
                        <a:t>y</a:t>
                      </a:r>
                      <a:r>
                        <a:rPr lang="en-US" sz="1400" dirty="0" smtClean="0"/>
                        <a:t>)</a:t>
                      </a:r>
                      <a:endParaRPr lang="en-US" sz="1400" dirty="0"/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aseline="0" dirty="0" smtClean="0"/>
                        <a:t>LH bits</a:t>
                      </a:r>
                      <a:endParaRPr lang="en-US" sz="1800" baseline="0" dirty="0"/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x</a:t>
                      </a:r>
                      <a:r>
                        <a:rPr lang="en-US" baseline="30000" dirty="0" smtClean="0"/>
                        <a:t>2</a:t>
                      </a:r>
                      <a:r>
                        <a:rPr lang="en-US" dirty="0" smtClean="0"/>
                        <a:t>+y</a:t>
                      </a:r>
                      <a:r>
                        <a:rPr lang="en-US" baseline="30000" dirty="0" smtClean="0"/>
                        <a:t>2</a:t>
                      </a:r>
                      <a:endParaRPr lang="en-US" baseline="30000" dirty="0"/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 smtClean="0"/>
                        <a:t>LH bits</a:t>
                      </a:r>
                      <a:endParaRPr lang="en-US" baseline="0" dirty="0"/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(0,2)</a:t>
                      </a:r>
                      <a:endParaRPr lang="en-US" sz="1600" dirty="0"/>
                    </a:p>
                  </a:txBody>
                  <a:tcPr>
                    <a:lnT w="381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(0,2)</a:t>
                      </a:r>
                      <a:endParaRPr lang="en-US" sz="1600" dirty="0"/>
                    </a:p>
                  </a:txBody>
                  <a:tcPr>
                    <a:lnT w="381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(-4,2)</a:t>
                      </a:r>
                      <a:endParaRPr lang="en-US" sz="1600" dirty="0"/>
                    </a:p>
                  </a:txBody>
                  <a:tcPr>
                    <a:lnT w="381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4</a:t>
                      </a:r>
                      <a:endParaRPr lang="en-US" sz="1600" dirty="0"/>
                    </a:p>
                  </a:txBody>
                  <a:tcPr>
                    <a:lnT w="381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20</a:t>
                      </a:r>
                      <a:endParaRPr lang="en-US" sz="1600" dirty="0"/>
                    </a:p>
                  </a:txBody>
                  <a:tcPr>
                    <a:lnT w="381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6</a:t>
                      </a:r>
                      <a:endParaRPr lang="en-US" sz="1600" dirty="0"/>
                    </a:p>
                  </a:txBody>
                  <a:tcPr>
                    <a:lnT w="38100" cmpd="sng">
                      <a:noFill/>
                    </a:lnT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(0,2)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(2,0)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(-2,0)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3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4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4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(2,0)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(0,2)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(4,2)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4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20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6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(2,0)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(2,0)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(6,0)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4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36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7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(1.4,1.4)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(1.4,1.4)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(1.4,5.3)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4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30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6</a:t>
                      </a:r>
                      <a:endParaRPr lang="en-US" sz="16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0517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Range and Precision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200" dirty="0" smtClean="0"/>
              <a:t>For c, need 3 bits left of decimal:  (32,29)</a:t>
            </a:r>
          </a:p>
          <a:p>
            <a:r>
              <a:rPr lang="en-US" sz="2200" dirty="0" smtClean="0"/>
              <a:t>For z, need 4 bits left of decimal:  (32,28)</a:t>
            </a:r>
          </a:p>
          <a:p>
            <a:r>
              <a:rPr lang="en-US" sz="2200" dirty="0" smtClean="0"/>
              <a:t>For r</a:t>
            </a:r>
            <a:r>
              <a:rPr lang="en-US" sz="2200" baseline="30000" dirty="0" smtClean="0"/>
              <a:t>2</a:t>
            </a:r>
            <a:r>
              <a:rPr lang="en-US" sz="2200" dirty="0" smtClean="0"/>
              <a:t>, need 7 bits the left of decimal: (32,25)</a:t>
            </a:r>
            <a:endParaRPr lang="en-US" sz="2000" dirty="0"/>
          </a:p>
          <a:p>
            <a:r>
              <a:rPr lang="en-US" sz="2200" dirty="0" smtClean="0"/>
              <a:t>For row and col, need 0 to the right of the decimal: (32,0)</a:t>
            </a:r>
          </a:p>
          <a:p>
            <a:endParaRPr lang="en-US" sz="2400" dirty="0"/>
          </a:p>
          <a:p>
            <a:r>
              <a:rPr lang="en-US" sz="2400" dirty="0" smtClean="0"/>
              <a:t>Problem:</a:t>
            </a:r>
          </a:p>
          <a:p>
            <a:pPr lvl="1"/>
            <a:r>
              <a:rPr lang="en-US" sz="2000" dirty="0" smtClean="0"/>
              <a:t>Multiply (32,n) </a:t>
            </a:r>
            <a:r>
              <a:rPr lang="en-US" sz="2000" dirty="0" err="1" smtClean="0"/>
              <a:t>val</a:t>
            </a:r>
            <a:r>
              <a:rPr lang="en-US" sz="2000" dirty="0" smtClean="0"/>
              <a:t> with (32,m) </a:t>
            </a:r>
            <a:r>
              <a:rPr lang="en-US" sz="2000" dirty="0" err="1" smtClean="0"/>
              <a:t>val</a:t>
            </a:r>
            <a:r>
              <a:rPr lang="en-US" sz="2000" dirty="0" smtClean="0"/>
              <a:t> =&gt; (64,n+m) </a:t>
            </a:r>
            <a:r>
              <a:rPr lang="en-US" sz="2000" dirty="0" err="1" smtClean="0"/>
              <a:t>val</a:t>
            </a:r>
            <a:endParaRPr lang="en-US" sz="2000" dirty="0" smtClean="0"/>
          </a:p>
          <a:p>
            <a:pPr lvl="1"/>
            <a:endParaRPr lang="en-US" sz="2000" dirty="0"/>
          </a:p>
          <a:p>
            <a:r>
              <a:rPr lang="en-US" sz="2200" dirty="0" smtClean="0"/>
              <a:t>Need a way to get 64-bit product, or we lose the upper 32 bits</a:t>
            </a:r>
            <a:endParaRPr lang="en-US" sz="2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CSCE 313 </a:t>
            </a:r>
            <a:fld id="{8C7AD884-57B0-4914-81AA-F3BF2E0ED0D8}" type="slidenum">
              <a:rPr lang="en-US" i="0" smtClean="0">
                <a:solidFill>
                  <a:schemeClr val="tx1"/>
                </a:solidFill>
              </a:rPr>
              <a:pPr>
                <a:defRPr/>
              </a:pPr>
              <a:t>6</a:t>
            </a:fld>
            <a:endParaRPr lang="en-US" i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7662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5067300" y="2111381"/>
            <a:ext cx="1295400" cy="46240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10</a:t>
            </a:r>
            <a:endParaRPr lang="en-US" sz="3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704975" y="2106856"/>
            <a:ext cx="1295400" cy="462409"/>
          </a:xfrm>
          <a:prstGeom prst="rect">
            <a:avLst/>
          </a:prstGeom>
          <a:solidFill>
            <a:srgbClr val="FF89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11</a:t>
            </a:r>
            <a:endParaRPr lang="en-US" sz="3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667125" y="2107065"/>
            <a:ext cx="1295400" cy="46240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3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11</a:t>
            </a:r>
            <a:endParaRPr lang="en-US" sz="3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04800" y="2106856"/>
            <a:ext cx="1295400" cy="462409"/>
          </a:xfrm>
          <a:prstGeom prst="rect">
            <a:avLst/>
          </a:prstGeom>
          <a:solidFill>
            <a:srgbClr val="FF89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3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10</a:t>
            </a:r>
            <a:endParaRPr lang="en-US" sz="3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Multiply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CSCE 313 </a:t>
            </a:r>
            <a:fld id="{8C7AD884-57B0-4914-81AA-F3BF2E0ED0D8}" type="slidenum">
              <a:rPr lang="en-US" i="0" smtClean="0">
                <a:solidFill>
                  <a:schemeClr val="tx1"/>
                </a:solidFill>
              </a:rPr>
              <a:pPr>
                <a:defRPr/>
              </a:pPr>
              <a:t>7</a:t>
            </a:fld>
            <a:endParaRPr lang="en-US" i="0" dirty="0">
              <a:solidFill>
                <a:schemeClr val="tx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14300" y="2166358"/>
            <a:ext cx="838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A1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2352675" y="2166358"/>
            <a:ext cx="838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A0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3476625" y="2156833"/>
            <a:ext cx="838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B1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5715000" y="2156833"/>
            <a:ext cx="838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B0</a:t>
            </a:r>
            <a:endParaRPr lang="en-US" dirty="0"/>
          </a:p>
        </p:txBody>
      </p:sp>
      <p:sp>
        <p:nvSpPr>
          <p:cNvPr id="14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57200"/>
          </a:xfrm>
        </p:spPr>
        <p:txBody>
          <a:bodyPr/>
          <a:lstStyle/>
          <a:p>
            <a:r>
              <a:rPr lang="en-US" sz="2200" dirty="0" smtClean="0"/>
              <a:t>Assume 4-bit registers, need 8 bit product: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3033711" y="2057400"/>
            <a:ext cx="5810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x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6581775" y="2126115"/>
            <a:ext cx="5810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=</a:t>
            </a:r>
            <a:endParaRPr lang="en-US" dirty="0"/>
          </a:p>
        </p:txBody>
      </p:sp>
      <p:sp>
        <p:nvSpPr>
          <p:cNvPr id="23" name="Rectangle 22"/>
          <p:cNvSpPr/>
          <p:nvPr/>
        </p:nvSpPr>
        <p:spPr>
          <a:xfrm>
            <a:off x="2717006" y="3306928"/>
            <a:ext cx="1843089" cy="462409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A0*B0 (4b)</a:t>
            </a:r>
            <a:endParaRPr lang="en-US" sz="20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2494358" y="3877536"/>
            <a:ext cx="1473995" cy="462409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A0*B1 (4b)</a:t>
            </a:r>
            <a:endParaRPr lang="en-US" sz="20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1885950" y="3307818"/>
            <a:ext cx="764381" cy="462409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0000</a:t>
            </a:r>
            <a:endParaRPr lang="en-US" sz="20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1895476" y="3882747"/>
            <a:ext cx="492920" cy="462409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00</a:t>
            </a:r>
            <a:endParaRPr lang="en-US" sz="20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4076700" y="3877537"/>
            <a:ext cx="492920" cy="462409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00</a:t>
            </a:r>
            <a:endParaRPr lang="en-US" sz="20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2503883" y="4449113"/>
            <a:ext cx="1473995" cy="462409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A1*B0 (4b)</a:t>
            </a:r>
            <a:endParaRPr lang="en-US" sz="20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3842150" y="5020539"/>
            <a:ext cx="764381" cy="462409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0000</a:t>
            </a:r>
            <a:endParaRPr lang="en-US" sz="20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1905001" y="4454324"/>
            <a:ext cx="492920" cy="462409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00</a:t>
            </a:r>
            <a:endParaRPr lang="en-US" sz="20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4086225" y="4449114"/>
            <a:ext cx="492920" cy="462409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00</a:t>
            </a:r>
            <a:endParaRPr lang="en-US" sz="20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1895476" y="5020538"/>
            <a:ext cx="1843089" cy="462409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A1*B1 (4b)</a:t>
            </a:r>
            <a:endParaRPr lang="en-US" sz="20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1181100" y="3870527"/>
            <a:ext cx="5810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+</a:t>
            </a:r>
            <a:endParaRPr lang="en-US" dirty="0"/>
          </a:p>
        </p:txBody>
      </p:sp>
      <p:sp>
        <p:nvSpPr>
          <p:cNvPr id="37" name="TextBox 36"/>
          <p:cNvSpPr txBox="1"/>
          <p:nvPr/>
        </p:nvSpPr>
        <p:spPr>
          <a:xfrm>
            <a:off x="1181100" y="4470023"/>
            <a:ext cx="5810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+</a:t>
            </a:r>
            <a:endParaRPr lang="en-US" dirty="0"/>
          </a:p>
        </p:txBody>
      </p:sp>
      <p:sp>
        <p:nvSpPr>
          <p:cNvPr id="38" name="TextBox 37"/>
          <p:cNvSpPr txBox="1"/>
          <p:nvPr/>
        </p:nvSpPr>
        <p:spPr>
          <a:xfrm>
            <a:off x="1181100" y="4974848"/>
            <a:ext cx="5810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+</a:t>
            </a:r>
            <a:endParaRPr lang="en-US" dirty="0"/>
          </a:p>
        </p:txBody>
      </p:sp>
      <p:sp>
        <p:nvSpPr>
          <p:cNvPr id="39" name="TextBox 38"/>
          <p:cNvSpPr txBox="1"/>
          <p:nvPr/>
        </p:nvSpPr>
        <p:spPr>
          <a:xfrm>
            <a:off x="1371600" y="2649335"/>
            <a:ext cx="7977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11</a:t>
            </a:r>
            <a:endParaRPr lang="en-US" dirty="0"/>
          </a:p>
        </p:txBody>
      </p:sp>
      <p:sp>
        <p:nvSpPr>
          <p:cNvPr id="40" name="TextBox 39"/>
          <p:cNvSpPr txBox="1"/>
          <p:nvPr/>
        </p:nvSpPr>
        <p:spPr>
          <a:xfrm>
            <a:off x="4668440" y="2649335"/>
            <a:ext cx="7977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14</a:t>
            </a:r>
            <a:endParaRPr lang="en-US" dirty="0"/>
          </a:p>
        </p:txBody>
      </p:sp>
      <p:sp>
        <p:nvSpPr>
          <p:cNvPr id="41" name="TextBox 40"/>
          <p:cNvSpPr txBox="1"/>
          <p:nvPr/>
        </p:nvSpPr>
        <p:spPr>
          <a:xfrm>
            <a:off x="7696200" y="2649335"/>
            <a:ext cx="7977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154</a:t>
            </a:r>
            <a:endParaRPr lang="en-US" dirty="0"/>
          </a:p>
        </p:txBody>
      </p:sp>
      <p:sp>
        <p:nvSpPr>
          <p:cNvPr id="42" name="Rectangle 41"/>
          <p:cNvSpPr/>
          <p:nvPr/>
        </p:nvSpPr>
        <p:spPr>
          <a:xfrm>
            <a:off x="5524500" y="3301332"/>
            <a:ext cx="2247900" cy="462409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3*2=6</a:t>
            </a:r>
            <a:endParaRPr lang="en-US" sz="20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5534024" y="3870527"/>
            <a:ext cx="2238375" cy="462409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3*3=9 -&gt; 9*4=36</a:t>
            </a:r>
            <a:endParaRPr lang="en-US" sz="20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5534024" y="4464159"/>
            <a:ext cx="2238375" cy="462409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2*2=4 -&gt; 4*4=16</a:t>
            </a:r>
            <a:endParaRPr lang="en-US" sz="20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5534024" y="5016609"/>
            <a:ext cx="2238375" cy="462409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2*3=6 -&gt; 6*16=96</a:t>
            </a:r>
            <a:endParaRPr lang="en-US" sz="20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4772025" y="4120096"/>
            <a:ext cx="5810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=</a:t>
            </a:r>
            <a:endParaRPr lang="en-US" dirty="0"/>
          </a:p>
        </p:txBody>
      </p:sp>
      <p:sp>
        <p:nvSpPr>
          <p:cNvPr id="47" name="TextBox 46"/>
          <p:cNvSpPr txBox="1"/>
          <p:nvPr/>
        </p:nvSpPr>
        <p:spPr>
          <a:xfrm>
            <a:off x="6974679" y="5574268"/>
            <a:ext cx="7977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154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6536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Fixed </a:t>
            </a:r>
            <a:r>
              <a:rPr lang="en-US" smtClean="0"/>
              <a:t>Point Multiply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Multiply </a:t>
            </a:r>
            <a:r>
              <a:rPr lang="en-US" dirty="0" smtClean="0">
                <a:solidFill>
                  <a:srgbClr val="FF0000"/>
                </a:solidFill>
              </a:rPr>
              <a:t>A</a:t>
            </a:r>
            <a:r>
              <a:rPr lang="en-US" dirty="0" smtClean="0"/>
              <a:t> = (32,</a:t>
            </a:r>
            <a:r>
              <a:rPr lang="en-US" dirty="0" smtClean="0">
                <a:solidFill>
                  <a:srgbClr val="FF0000"/>
                </a:solidFill>
              </a:rPr>
              <a:t>n</a:t>
            </a:r>
            <a:r>
              <a:rPr lang="en-US" dirty="0" smtClean="0"/>
              <a:t>) </a:t>
            </a:r>
            <a:r>
              <a:rPr lang="en-US" dirty="0" err="1" smtClean="0"/>
              <a:t>val</a:t>
            </a:r>
            <a:r>
              <a:rPr lang="en-US" dirty="0" smtClean="0"/>
              <a:t> and</a:t>
            </a:r>
            <a:r>
              <a:rPr lang="en-US" dirty="0"/>
              <a:t> </a:t>
            </a:r>
            <a:r>
              <a:rPr lang="en-US" dirty="0" smtClean="0">
                <a:solidFill>
                  <a:srgbClr val="FF0000"/>
                </a:solidFill>
              </a:rPr>
              <a:t>B</a:t>
            </a:r>
            <a:r>
              <a:rPr lang="en-US" dirty="0" smtClean="0"/>
              <a:t> = (32,</a:t>
            </a:r>
            <a:r>
              <a:rPr lang="en-US" dirty="0" smtClean="0">
                <a:solidFill>
                  <a:srgbClr val="FF0000"/>
                </a:solidFill>
              </a:rPr>
              <a:t>m</a:t>
            </a:r>
            <a:r>
              <a:rPr lang="en-US" dirty="0" smtClean="0"/>
              <a:t>) </a:t>
            </a:r>
            <a:r>
              <a:rPr lang="en-US" dirty="0" err="1" smtClean="0"/>
              <a:t>val</a:t>
            </a:r>
            <a:r>
              <a:rPr lang="en-US" dirty="0" smtClean="0"/>
              <a:t>, need </a:t>
            </a:r>
            <a:r>
              <a:rPr lang="en-US" dirty="0" smtClean="0">
                <a:solidFill>
                  <a:srgbClr val="FF0000"/>
                </a:solidFill>
              </a:rPr>
              <a:t>C</a:t>
            </a:r>
            <a:r>
              <a:rPr lang="en-US" dirty="0" smtClean="0"/>
              <a:t> = (32,</a:t>
            </a:r>
            <a:r>
              <a:rPr lang="en-US" dirty="0" smtClean="0">
                <a:solidFill>
                  <a:srgbClr val="FF0000"/>
                </a:solidFill>
              </a:rPr>
              <a:t>o</a:t>
            </a:r>
            <a:r>
              <a:rPr lang="en-US" dirty="0" smtClean="0"/>
              <a:t>) product:</a:t>
            </a:r>
          </a:p>
          <a:p>
            <a:pPr lvl="1"/>
            <a:r>
              <a:rPr lang="en-US" sz="2000" dirty="0" smtClean="0"/>
              <a:t>Declare A and B as “long”</a:t>
            </a:r>
          </a:p>
          <a:p>
            <a:pPr lvl="1"/>
            <a:r>
              <a:rPr lang="en-US" sz="2000" dirty="0" smtClean="0"/>
              <a:t>Declare C as “long </a:t>
            </a:r>
            <a:r>
              <a:rPr lang="en-US" sz="2000" dirty="0" err="1" smtClean="0"/>
              <a:t>long</a:t>
            </a:r>
            <a:r>
              <a:rPr lang="en-US" sz="2000" dirty="0" smtClean="0"/>
              <a:t>”</a:t>
            </a:r>
          </a:p>
          <a:p>
            <a:pPr lvl="1"/>
            <a:r>
              <a:rPr lang="en-US" sz="2000" dirty="0"/>
              <a:t>Cast A and B as “long </a:t>
            </a:r>
            <a:r>
              <a:rPr lang="en-US" sz="2000" dirty="0" err="1"/>
              <a:t>long</a:t>
            </a:r>
            <a:r>
              <a:rPr lang="en-US" sz="2000" dirty="0" smtClean="0"/>
              <a:t>”,</a:t>
            </a:r>
          </a:p>
          <a:p>
            <a:pPr lvl="1"/>
            <a:endParaRPr lang="en-US" sz="2000" dirty="0" smtClean="0"/>
          </a:p>
          <a:p>
            <a:pPr lvl="1"/>
            <a:r>
              <a:rPr lang="en-US" sz="2000" dirty="0" smtClean="0"/>
              <a:t>C = (long long)A * (long long)B;</a:t>
            </a:r>
          </a:p>
          <a:p>
            <a:pPr lvl="1"/>
            <a:endParaRPr lang="en-US" sz="2000" dirty="0" smtClean="0"/>
          </a:p>
          <a:p>
            <a:pPr lvl="1"/>
            <a:r>
              <a:rPr lang="en-US" sz="2000" dirty="0" smtClean="0"/>
              <a:t>Convert C from (64,n+m) to (32,o):</a:t>
            </a:r>
          </a:p>
          <a:p>
            <a:pPr lvl="2"/>
            <a:r>
              <a:rPr lang="en-US" sz="1600" dirty="0" smtClean="0"/>
              <a:t>Shift C (</a:t>
            </a:r>
            <a:r>
              <a:rPr lang="en-US" sz="1600" dirty="0" err="1" smtClean="0"/>
              <a:t>n+m</a:t>
            </a:r>
            <a:r>
              <a:rPr lang="en-US" sz="1600" dirty="0" smtClean="0"/>
              <a:t>)-o bits to the right</a:t>
            </a:r>
          </a:p>
          <a:p>
            <a:pPr lvl="2"/>
            <a:endParaRPr lang="en-US" sz="1600" dirty="0" smtClean="0"/>
          </a:p>
          <a:p>
            <a:pPr lvl="1"/>
            <a:r>
              <a:rPr lang="en-US" sz="1600" dirty="0" smtClean="0"/>
              <a:t>Return C as </a:t>
            </a:r>
            <a:r>
              <a:rPr lang="en-US" sz="1600" dirty="0" err="1" smtClean="0"/>
              <a:t>int</a:t>
            </a:r>
            <a:endParaRPr lang="en-US" sz="2000" dirty="0" smtClean="0"/>
          </a:p>
          <a:p>
            <a:pPr lvl="2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CSCE 313 </a:t>
            </a:r>
            <a:fld id="{8C7AD884-57B0-4914-81AA-F3BF2E0ED0D8}" type="slidenum">
              <a:rPr lang="en-US" i="0" smtClean="0">
                <a:solidFill>
                  <a:schemeClr val="tx1"/>
                </a:solidFill>
              </a:rPr>
              <a:pPr>
                <a:defRPr/>
              </a:pPr>
              <a:t>8</a:t>
            </a:fld>
            <a:endParaRPr lang="en-US" i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9214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High Resolution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Goal:  Increase resolution from 320x240 to 1024x768</a:t>
            </a:r>
          </a:p>
          <a:p>
            <a:endParaRPr lang="en-US" dirty="0" smtClean="0"/>
          </a:p>
          <a:p>
            <a:r>
              <a:rPr lang="en-US" dirty="0" smtClean="0"/>
              <a:t>Problems:</a:t>
            </a:r>
          </a:p>
          <a:p>
            <a:pPr lvl="1"/>
            <a:r>
              <a:rPr lang="en-US" dirty="0" smtClean="0"/>
              <a:t>Native resolution of VGA Controller is 640x480, so hardware modification is needed</a:t>
            </a:r>
          </a:p>
          <a:p>
            <a:pPr lvl="1"/>
            <a:r>
              <a:rPr lang="en-US" dirty="0" smtClean="0"/>
              <a:t>SRAM is only 512MB, not large enough to store a higher resolution frame, so we need to move pixel buffer to SDRAM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CSCE 313 </a:t>
            </a:r>
            <a:fld id="{8C7AD884-57B0-4914-81AA-F3BF2E0ED0D8}" type="slidenum">
              <a:rPr lang="en-US" i="0" smtClean="0">
                <a:solidFill>
                  <a:schemeClr val="tx1"/>
                </a:solidFill>
              </a:rPr>
              <a:pPr>
                <a:defRPr/>
              </a:pPr>
              <a:t>9</a:t>
            </a:fld>
            <a:endParaRPr lang="en-US" i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0485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usc">
  <a:themeElements>
    <a:clrScheme name="usc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usc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usc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sc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sc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sc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sc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sc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sc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sc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sc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sc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sc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sc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usc</Template>
  <TotalTime>39849</TotalTime>
  <Words>806</Words>
  <Application>Microsoft Office PowerPoint</Application>
  <PresentationFormat>On-screen Show (4:3)</PresentationFormat>
  <Paragraphs>253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usc</vt:lpstr>
      <vt:lpstr>CSCE 313:  Embedded Systems  Final Project Notes</vt:lpstr>
      <vt:lpstr>Final Project</vt:lpstr>
      <vt:lpstr>Fixed-Point</vt:lpstr>
      <vt:lpstr>Fixed-Point Review</vt:lpstr>
      <vt:lpstr>Worst Case Analysis</vt:lpstr>
      <vt:lpstr>Range and Precision</vt:lpstr>
      <vt:lpstr>Multiply</vt:lpstr>
      <vt:lpstr>Example Fixed Point Multiply</vt:lpstr>
      <vt:lpstr>High Resolution</vt:lpstr>
      <vt:lpstr>Hardware Modification</vt:lpstr>
      <vt:lpstr>Hardware Modification</vt:lpstr>
      <vt:lpstr>Hardware Modification</vt:lpstr>
      <vt:lpstr>Software Modification</vt:lpstr>
      <vt:lpstr>Software Modifications</vt:lpstr>
    </vt:vector>
  </TitlesOfParts>
  <Company>Department of Computer Science and Engineering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CSCE 612:  VLSI System Design</dc:title>
  <dc:creator>Jason D. Bakos</dc:creator>
  <cp:lastModifiedBy>Jason D. Bakos</cp:lastModifiedBy>
  <cp:revision>856</cp:revision>
  <dcterms:created xsi:type="dcterms:W3CDTF">2005-09-22T21:21:18Z</dcterms:created>
  <dcterms:modified xsi:type="dcterms:W3CDTF">2013-04-25T01:29:53Z</dcterms:modified>
</cp:coreProperties>
</file>