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9" r:id="rId3"/>
    <p:sldId id="286" r:id="rId4"/>
    <p:sldId id="283" r:id="rId5"/>
    <p:sldId id="272" r:id="rId6"/>
    <p:sldId id="273" r:id="rId7"/>
    <p:sldId id="274" r:id="rId8"/>
    <p:sldId id="275" r:id="rId9"/>
    <p:sldId id="276" r:id="rId10"/>
    <p:sldId id="280" r:id="rId11"/>
    <p:sldId id="278" r:id="rId12"/>
    <p:sldId id="279" r:id="rId13"/>
    <p:sldId id="281" r:id="rId14"/>
    <p:sldId id="28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4" autoAdjust="0"/>
    <p:restoredTop sz="94660"/>
  </p:normalViewPr>
  <p:slideViewPr>
    <p:cSldViewPr>
      <p:cViewPr>
        <p:scale>
          <a:sx n="120" d="100"/>
          <a:sy n="120" d="100"/>
        </p:scale>
        <p:origin x="1308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97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08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Final Project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SRAM interface, connect DMA controller master interface directly to SDRAM</a:t>
            </a:r>
          </a:p>
          <a:p>
            <a:endParaRPr lang="en-US" dirty="0" smtClean="0"/>
          </a:p>
          <a:p>
            <a:r>
              <a:rPr lang="en-US" dirty="0" smtClean="0"/>
              <a:t>Remove </a:t>
            </a:r>
            <a:r>
              <a:rPr lang="en-US" dirty="0" err="1" smtClean="0"/>
              <a:t>rescaler</a:t>
            </a:r>
            <a:r>
              <a:rPr lang="en-US" dirty="0" smtClean="0"/>
              <a:t> (no longer needed)</a:t>
            </a:r>
          </a:p>
          <a:p>
            <a:endParaRPr lang="en-US" dirty="0" smtClean="0"/>
          </a:p>
          <a:p>
            <a:r>
              <a:rPr lang="en-US" dirty="0" smtClean="0"/>
              <a:t>Change DMA controller settings to 1024x768</a:t>
            </a:r>
          </a:p>
          <a:p>
            <a:endParaRPr lang="en-US" dirty="0"/>
          </a:p>
          <a:p>
            <a:r>
              <a:rPr lang="en-US" dirty="0" smtClean="0"/>
              <a:t>Each time you generate in SOPC Builder, must make edits to two generated Verilog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7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382001" cy="4648200"/>
          </a:xfrm>
        </p:spPr>
        <p:txBody>
          <a:bodyPr/>
          <a:lstStyle/>
          <a:p>
            <a:r>
              <a:rPr lang="en-US" smtClean="0"/>
              <a:t>VGA_Controller_0.v, </a:t>
            </a:r>
            <a:r>
              <a:rPr lang="en-US" dirty="0" smtClean="0"/>
              <a:t>line 78 (after each generation):</a:t>
            </a:r>
          </a:p>
          <a:p>
            <a:pPr marL="0" indent="0">
              <a:buNone/>
            </a:pPr>
            <a:r>
              <a:rPr lang="en-US" sz="800" dirty="0"/>
              <a:t>parameter CW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None/>
            </a:pPr>
            <a:r>
              <a:rPr lang="en-US" sz="800" dirty="0"/>
              <a:t>parameter DW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parameter R_UI			</a:t>
            </a:r>
            <a:r>
              <a:rPr lang="en-US" sz="800" dirty="0" smtClean="0"/>
              <a:t>= </a:t>
            </a:r>
            <a:r>
              <a:rPr lang="en-US" sz="800" dirty="0"/>
              <a:t>29;</a:t>
            </a:r>
          </a:p>
          <a:p>
            <a:pPr marL="0" indent="0">
              <a:buNone/>
            </a:pPr>
            <a:r>
              <a:rPr lang="en-US" sz="800" dirty="0"/>
              <a:t>parameter R_LI			</a:t>
            </a:r>
            <a:r>
              <a:rPr lang="en-US" sz="800" dirty="0" smtClean="0"/>
              <a:t>= </a:t>
            </a:r>
            <a:r>
              <a:rPr lang="en-US" sz="800" dirty="0"/>
              <a:t>20;</a:t>
            </a:r>
          </a:p>
          <a:p>
            <a:pPr marL="0" indent="0">
              <a:buNone/>
            </a:pPr>
            <a:r>
              <a:rPr lang="en-US" sz="800" dirty="0"/>
              <a:t>parameter G_UI			</a:t>
            </a:r>
            <a:r>
              <a:rPr lang="en-US" sz="800" dirty="0" smtClean="0"/>
              <a:t>= </a:t>
            </a:r>
            <a:r>
              <a:rPr lang="en-US" sz="800" dirty="0"/>
              <a:t>19;</a:t>
            </a:r>
          </a:p>
          <a:p>
            <a:pPr marL="0" indent="0">
              <a:buNone/>
            </a:pPr>
            <a:r>
              <a:rPr lang="en-US" sz="800" dirty="0"/>
              <a:t>parameter G_LI		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B_UI			</a:t>
            </a:r>
            <a:r>
              <a:rPr lang="en-US" sz="800" dirty="0" smtClean="0"/>
              <a:t>= </a:t>
            </a:r>
            <a:r>
              <a:rPr lang="en-US" sz="800" dirty="0"/>
              <a:t>9;</a:t>
            </a:r>
          </a:p>
          <a:p>
            <a:pPr marL="0" indent="0">
              <a:buNone/>
            </a:pPr>
            <a:r>
              <a:rPr lang="en-US" sz="800" dirty="0"/>
              <a:t>parameter B_LI			</a:t>
            </a:r>
            <a:r>
              <a:rPr lang="en-US" sz="800" dirty="0" smtClean="0"/>
              <a:t>= </a:t>
            </a:r>
            <a:r>
              <a:rPr lang="en-US" sz="800" dirty="0"/>
              <a:t>0;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/* Number of pixels </a:t>
            </a:r>
            <a:r>
              <a:rPr lang="en-US" sz="800" dirty="0" smtClean="0"/>
              <a:t>*/</a:t>
            </a:r>
          </a:p>
          <a:p>
            <a:pPr marL="0" indent="0">
              <a:buNone/>
            </a:pPr>
            <a:r>
              <a:rPr lang="en-US" sz="800" dirty="0" smtClean="0"/>
              <a:t>parameter H_ACTIVE 		= 640;</a:t>
            </a:r>
          </a:p>
          <a:p>
            <a:pPr marL="0" indent="0"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H_FRONT_PORCH		</a:t>
            </a:r>
            <a:r>
              <a:rPr lang="en-US" sz="800" dirty="0" smtClean="0"/>
              <a:t>=  </a:t>
            </a:r>
            <a:r>
              <a:rPr lang="en-US" sz="800" dirty="0"/>
              <a:t>16;</a:t>
            </a:r>
          </a:p>
          <a:p>
            <a:pPr marL="0" indent="0">
              <a:buNone/>
            </a:pPr>
            <a:r>
              <a:rPr lang="en-US" sz="800" dirty="0"/>
              <a:t>parameter H_SYNC		</a:t>
            </a:r>
            <a:r>
              <a:rPr lang="en-US" sz="800" dirty="0" smtClean="0"/>
              <a:t>=  </a:t>
            </a:r>
            <a:r>
              <a:rPr lang="en-US" sz="800" dirty="0"/>
              <a:t>96;</a:t>
            </a:r>
          </a:p>
          <a:p>
            <a:pPr marL="0" indent="0">
              <a:buNone/>
            </a:pPr>
            <a:r>
              <a:rPr lang="en-US" sz="800" dirty="0"/>
              <a:t>parameter H_BACK_PORCH 		</a:t>
            </a:r>
            <a:r>
              <a:rPr lang="en-US" sz="800" dirty="0" smtClean="0"/>
              <a:t>=  </a:t>
            </a:r>
            <a:r>
              <a:rPr lang="en-US" sz="800" dirty="0"/>
              <a:t>48;</a:t>
            </a:r>
          </a:p>
          <a:p>
            <a:pPr marL="0" indent="0">
              <a:buNone/>
            </a:pPr>
            <a:r>
              <a:rPr lang="en-US" sz="800" dirty="0"/>
              <a:t>parameter H_TOTAL 		</a:t>
            </a:r>
            <a:r>
              <a:rPr lang="en-US" sz="800" dirty="0" smtClean="0"/>
              <a:t>= </a:t>
            </a:r>
            <a:r>
              <a:rPr lang="en-US" sz="800" dirty="0"/>
              <a:t>800;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/* Number of lines */</a:t>
            </a:r>
          </a:p>
          <a:p>
            <a:pPr marL="0" indent="0">
              <a:buNone/>
            </a:pPr>
            <a:r>
              <a:rPr lang="en-US" sz="800" dirty="0"/>
              <a:t>parameter V_ACTIVE 		</a:t>
            </a:r>
            <a:r>
              <a:rPr lang="en-US" sz="800" dirty="0" smtClean="0"/>
              <a:t>= </a:t>
            </a:r>
            <a:r>
              <a:rPr lang="en-US" sz="800" dirty="0"/>
              <a:t>480;</a:t>
            </a:r>
          </a:p>
          <a:p>
            <a:pPr marL="0" indent="0">
              <a:buNone/>
            </a:pPr>
            <a:r>
              <a:rPr lang="en-US" sz="800" dirty="0"/>
              <a:t>parameter V_FRONT_PORCH		</a:t>
            </a:r>
            <a:r>
              <a:rPr lang="en-US" sz="800" dirty="0" smtClean="0"/>
              <a:t>= 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V_SYNC		</a:t>
            </a:r>
            <a:r>
              <a:rPr lang="en-US" sz="800" dirty="0" smtClean="0"/>
              <a:t>=   </a:t>
            </a:r>
            <a:r>
              <a:rPr lang="en-US" sz="800" dirty="0"/>
              <a:t>2;</a:t>
            </a:r>
          </a:p>
          <a:p>
            <a:pPr marL="0" indent="0">
              <a:buNone/>
            </a:pPr>
            <a:r>
              <a:rPr lang="en-US" sz="800" dirty="0"/>
              <a:t>parameter V_BACK_PORCH 		</a:t>
            </a:r>
            <a:r>
              <a:rPr lang="en-US" sz="800" dirty="0" smtClean="0"/>
              <a:t>=  </a:t>
            </a:r>
            <a:r>
              <a:rPr lang="en-US" sz="800" dirty="0"/>
              <a:t>33;</a:t>
            </a:r>
          </a:p>
          <a:p>
            <a:pPr marL="0" indent="0">
              <a:buNone/>
            </a:pPr>
            <a:r>
              <a:rPr lang="en-US" sz="800" dirty="0"/>
              <a:t>parameter V_TOTAL		</a:t>
            </a:r>
            <a:r>
              <a:rPr lang="en-US" sz="800" dirty="0" smtClean="0"/>
              <a:t>= </a:t>
            </a:r>
            <a:r>
              <a:rPr lang="en-US" sz="800" dirty="0"/>
              <a:t>525;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parameter NUMBER_OF_BITS_FOR_LINES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LINE_COUNTER_INCREMENT	</a:t>
            </a:r>
            <a:r>
              <a:rPr lang="en-US" sz="800" dirty="0" smtClean="0"/>
              <a:t>= </a:t>
            </a:r>
            <a:r>
              <a:rPr lang="en-US" sz="800" dirty="0"/>
              <a:t>10'h001;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NUMBER_OF_BITS_FOR_PIXELS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PIXEL_COUNTER_INCREMENT	</a:t>
            </a:r>
            <a:r>
              <a:rPr lang="en-US" sz="800" dirty="0" smtClean="0"/>
              <a:t>= </a:t>
            </a:r>
            <a:r>
              <a:rPr lang="en-US" sz="800" dirty="0"/>
              <a:t>10'h001;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62475" y="1743075"/>
            <a:ext cx="381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800" dirty="0"/>
              <a:t>parameter CW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FontTx/>
              <a:buNone/>
            </a:pPr>
            <a:r>
              <a:rPr lang="en-US" sz="800" dirty="0"/>
              <a:t>parameter DW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/>
              <a:t>parameter R_UI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FontTx/>
              <a:buNone/>
            </a:pPr>
            <a:r>
              <a:rPr lang="en-US" sz="800" dirty="0"/>
              <a:t>parameter R_LI		</a:t>
            </a:r>
            <a:r>
              <a:rPr lang="en-US" sz="800" dirty="0" smtClean="0"/>
              <a:t>	= </a:t>
            </a:r>
            <a:r>
              <a:rPr lang="en-US" sz="800" dirty="0"/>
              <a:t>20;</a:t>
            </a:r>
          </a:p>
          <a:p>
            <a:pPr marL="0" indent="0">
              <a:buFontTx/>
              <a:buNone/>
            </a:pPr>
            <a:r>
              <a:rPr lang="en-US" sz="800" dirty="0"/>
              <a:t>parameter G_UI		</a:t>
            </a:r>
            <a:r>
              <a:rPr lang="en-US" sz="800" dirty="0" smtClean="0"/>
              <a:t>	= </a:t>
            </a:r>
            <a:r>
              <a:rPr lang="en-US" sz="800" dirty="0"/>
              <a:t>19;</a:t>
            </a:r>
          </a:p>
          <a:p>
            <a:pPr marL="0" indent="0">
              <a:buFontTx/>
              <a:buNone/>
            </a:pPr>
            <a:r>
              <a:rPr lang="en-US" sz="800" dirty="0"/>
              <a:t>parameter G_LI		</a:t>
            </a:r>
            <a:r>
              <a:rPr lang="en-US" sz="800" dirty="0" smtClean="0"/>
              <a:t>	= </a:t>
            </a:r>
            <a:r>
              <a:rPr lang="en-US" sz="800" dirty="0"/>
              <a:t>10;</a:t>
            </a:r>
          </a:p>
          <a:p>
            <a:pPr marL="0" indent="0">
              <a:buFontTx/>
              <a:buNone/>
            </a:pPr>
            <a:r>
              <a:rPr lang="en-US" sz="800" dirty="0"/>
              <a:t>parameter B_UI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FontTx/>
              <a:buNone/>
            </a:pPr>
            <a:r>
              <a:rPr lang="en-US" sz="800" dirty="0"/>
              <a:t>parameter B_LI		</a:t>
            </a:r>
            <a:r>
              <a:rPr lang="en-US" sz="800" dirty="0" smtClean="0"/>
              <a:t>	= </a:t>
            </a:r>
            <a:r>
              <a:rPr lang="en-US" sz="800" dirty="0"/>
              <a:t>0;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/>
              <a:t>/* Number of pixels </a:t>
            </a:r>
            <a:r>
              <a:rPr lang="en-US" sz="800" dirty="0" smtClean="0"/>
              <a:t>*/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H_ACTIVE 	</a:t>
            </a:r>
            <a:r>
              <a:rPr lang="en-US" sz="800" dirty="0" smtClean="0"/>
              <a:t>	= </a:t>
            </a:r>
            <a:r>
              <a:rPr lang="en-US" sz="800" dirty="0"/>
              <a:t>1024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H_FRONT_PORCH	</a:t>
            </a:r>
            <a:r>
              <a:rPr lang="en-US" sz="800" dirty="0" smtClean="0"/>
              <a:t>	=  </a:t>
            </a:r>
            <a:r>
              <a:rPr lang="en-US" sz="800" dirty="0"/>
              <a:t>24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H_SYNC	</a:t>
            </a:r>
            <a:r>
              <a:rPr lang="en-US" sz="800" dirty="0" smtClean="0"/>
              <a:t>	=  </a:t>
            </a:r>
            <a:r>
              <a:rPr lang="en-US" sz="800" dirty="0"/>
              <a:t>136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H_BACK_PORCH 	</a:t>
            </a:r>
            <a:r>
              <a:rPr lang="en-US" sz="800" dirty="0" smtClean="0"/>
              <a:t>	=  </a:t>
            </a:r>
            <a:r>
              <a:rPr lang="en-US" sz="800" dirty="0"/>
              <a:t>160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H_TOTAL 	</a:t>
            </a:r>
            <a:r>
              <a:rPr lang="en-US" sz="800" dirty="0" smtClean="0"/>
              <a:t>	= </a:t>
            </a:r>
            <a:r>
              <a:rPr lang="en-US" sz="800" dirty="0"/>
              <a:t>1344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 smtClean="0"/>
              <a:t>/* </a:t>
            </a:r>
            <a:r>
              <a:rPr lang="en-US" sz="800" dirty="0"/>
              <a:t>Number of lines </a:t>
            </a:r>
            <a:r>
              <a:rPr lang="en-US" sz="800" dirty="0" smtClean="0"/>
              <a:t>*/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V_ACTIVE 	</a:t>
            </a:r>
            <a:r>
              <a:rPr lang="en-US" sz="800" dirty="0" smtClean="0"/>
              <a:t>	= </a:t>
            </a:r>
            <a:r>
              <a:rPr lang="en-US" sz="800" dirty="0"/>
              <a:t>768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V_FRONT_PORCH	</a:t>
            </a:r>
            <a:r>
              <a:rPr lang="en-US" sz="800" dirty="0" smtClean="0"/>
              <a:t>	=  </a:t>
            </a:r>
            <a:r>
              <a:rPr lang="en-US" sz="800" dirty="0"/>
              <a:t>3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V_SYNC	</a:t>
            </a:r>
            <a:r>
              <a:rPr lang="en-US" sz="800" dirty="0" smtClean="0"/>
              <a:t>	=   </a:t>
            </a:r>
            <a:r>
              <a:rPr lang="en-US" sz="800" dirty="0"/>
              <a:t>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V_BACK_PORCH 	</a:t>
            </a:r>
            <a:r>
              <a:rPr lang="en-US" sz="800" dirty="0" smtClean="0"/>
              <a:t>	=  </a:t>
            </a:r>
            <a:r>
              <a:rPr lang="en-US" sz="800" dirty="0"/>
              <a:t>29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V_TOTAL	</a:t>
            </a:r>
            <a:r>
              <a:rPr lang="en-US" sz="800" dirty="0" smtClean="0"/>
              <a:t>	= </a:t>
            </a:r>
            <a:r>
              <a:rPr lang="en-US" sz="800" dirty="0"/>
              <a:t>806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 smtClean="0"/>
              <a:t>parameter NUMBER_OF_BITS_FOR_LINES</a:t>
            </a:r>
            <a:r>
              <a:rPr lang="en-US" sz="800" dirty="0"/>
              <a:t>	</a:t>
            </a:r>
            <a:r>
              <a:rPr lang="en-US" sz="800" dirty="0" smtClean="0"/>
              <a:t>= </a:t>
            </a:r>
            <a:r>
              <a:rPr lang="en-US" sz="800" dirty="0"/>
              <a:t>11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LINE_COUNTER_INCREMENT</a:t>
            </a:r>
            <a:r>
              <a:rPr lang="en-US" sz="800" dirty="0"/>
              <a:t>	= 11'h001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NUMBER_OF_BITS_FOR_PIXELS	</a:t>
            </a:r>
            <a:r>
              <a:rPr lang="en-US" sz="800" dirty="0" smtClean="0"/>
              <a:t>= </a:t>
            </a:r>
            <a:r>
              <a:rPr lang="en-US" sz="800" dirty="0"/>
              <a:t>11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PIXEL_COUNTER_INCREMENT	</a:t>
            </a:r>
            <a:r>
              <a:rPr lang="en-US" sz="800" dirty="0" smtClean="0"/>
              <a:t>= </a:t>
            </a:r>
            <a:r>
              <a:rPr lang="en-US" sz="800" dirty="0"/>
              <a:t>11'h001;</a:t>
            </a:r>
          </a:p>
        </p:txBody>
      </p:sp>
    </p:spTree>
    <p:extLst>
      <p:ext uri="{BB962C8B-B14F-4D97-AF65-F5344CB8AC3E}">
        <p14:creationId xmlns:p14="http://schemas.microsoft.com/office/powerpoint/2010/main" val="393865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clocks_0.v, </a:t>
            </a:r>
            <a:r>
              <a:rPr lang="en-US" dirty="0" smtClean="0"/>
              <a:t>line 69 </a:t>
            </a:r>
            <a:r>
              <a:rPr lang="en-US" dirty="0"/>
              <a:t>(after each generation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sz="1600" dirty="0" smtClean="0"/>
              <a:t>parameter </a:t>
            </a:r>
            <a:r>
              <a:rPr lang="en-US" sz="1600" dirty="0"/>
              <a:t>SYS_CLK_MULT	= 1</a:t>
            </a:r>
            <a:r>
              <a:rPr lang="en-US" sz="1600" dirty="0" smtClean="0"/>
              <a:t>;</a:t>
            </a:r>
          </a:p>
          <a:p>
            <a:endParaRPr lang="en-US" smtClean="0"/>
          </a:p>
          <a:p>
            <a:r>
              <a:rPr lang="en-US" smtClean="0"/>
              <a:t>Change </a:t>
            </a:r>
            <a:r>
              <a:rPr lang="en-US" dirty="0" smtClean="0"/>
              <a:t>to:</a:t>
            </a:r>
          </a:p>
          <a:p>
            <a:pPr marL="0" indent="0">
              <a:buNone/>
            </a:pPr>
            <a:r>
              <a:rPr lang="en-US" sz="1600" dirty="0"/>
              <a:t>parameter SYS_CLK_MULT	= </a:t>
            </a:r>
            <a:r>
              <a:rPr lang="en-US" sz="1600" dirty="0" smtClean="0"/>
              <a:t>2;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Line 174: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DE_Clock_Generator_System.clk2_divide_by</a:t>
            </a:r>
            <a:r>
              <a:rPr lang="en-US" sz="1600" dirty="0"/>
              <a:t>		= 2,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DE_Clock_Generator_System.clk2_duty_cycle</a:t>
            </a:r>
            <a:r>
              <a:rPr lang="en-US" sz="1600" dirty="0"/>
              <a:t>		= 50,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DE_Clock_Generator_System.clk2_multiply_by</a:t>
            </a:r>
            <a:r>
              <a:rPr lang="en-US" sz="1600" dirty="0"/>
              <a:t>		= 1</a:t>
            </a:r>
            <a:r>
              <a:rPr lang="en-US" sz="1600" dirty="0" smtClean="0"/>
              <a:t>,</a:t>
            </a:r>
          </a:p>
          <a:p>
            <a:r>
              <a:rPr lang="en-US" dirty="0" smtClean="0"/>
              <a:t>Change to: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DE_Clock_Generator_System.clk2_divide_by</a:t>
            </a:r>
            <a:r>
              <a:rPr lang="en-US" sz="1600" dirty="0"/>
              <a:t>		= </a:t>
            </a:r>
            <a:r>
              <a:rPr lang="en-US" sz="1600" dirty="0" smtClean="0"/>
              <a:t>7,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DE_Clock_Generator_System.clk2_duty_cycle		= 50,</a:t>
            </a:r>
          </a:p>
          <a:p>
            <a:pPr marL="0" indent="0">
              <a:buNone/>
            </a:pPr>
            <a:r>
              <a:rPr lang="en-US" sz="1600" dirty="0"/>
              <a:t>DE_Clock_Generator_System.clk2_multiply_by		= </a:t>
            </a:r>
            <a:r>
              <a:rPr lang="en-US" sz="1600" dirty="0" smtClean="0"/>
              <a:t>9,</a:t>
            </a: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mtClean="0"/>
              <a:t>New </a:t>
            </a:r>
            <a:r>
              <a:rPr lang="en-US" sz="1800" dirty="0" smtClean="0"/>
              <a:t>pixel </a:t>
            </a:r>
            <a:r>
              <a:rPr lang="en-US" sz="1800" dirty="0"/>
              <a:t>buffer </a:t>
            </a:r>
            <a:r>
              <a:rPr lang="en-US" sz="1800"/>
              <a:t>requires </a:t>
            </a:r>
            <a:r>
              <a:rPr lang="en-US" sz="1800" smtClean="0"/>
              <a:t>1024x768x3 </a:t>
            </a:r>
            <a:r>
              <a:rPr lang="en-US" sz="1800"/>
              <a:t>= </a:t>
            </a:r>
            <a:r>
              <a:rPr lang="en-US" sz="1800" smtClean="0"/>
              <a:t>2359296 bytes</a:t>
            </a:r>
            <a:endParaRPr lang="en-US" sz="1800" dirty="0" smtClean="0"/>
          </a:p>
          <a:p>
            <a:pPr lvl="1"/>
            <a:r>
              <a:rPr lang="en-US" dirty="0" smtClean="0"/>
              <a:t>Allocate </a:t>
            </a:r>
            <a:r>
              <a:rPr lang="en-US" smtClean="0"/>
              <a:t>in </a:t>
            </a:r>
            <a:r>
              <a:rPr lang="en-US" smtClean="0"/>
              <a:t>the last (highest-addressed) memory:</a:t>
            </a:r>
          </a:p>
          <a:p>
            <a:pPr lvl="2"/>
            <a:r>
              <a:rPr lang="en-US" smtClean="0"/>
              <a:t>DE2 has 8MB, allocate at address DRAM_BASE + 8 x 2</a:t>
            </a:r>
            <a:r>
              <a:rPr lang="en-US" baseline="30000" smtClean="0"/>
              <a:t>20</a:t>
            </a:r>
            <a:r>
              <a:rPr lang="en-US" smtClean="0"/>
              <a:t> - </a:t>
            </a:r>
            <a:r>
              <a:rPr lang="en-US"/>
              <a:t>2359296 </a:t>
            </a:r>
            <a:r>
              <a:rPr lang="en-US" smtClean="0"/>
              <a:t>= </a:t>
            </a:r>
            <a:r>
              <a:rPr lang="en-US"/>
              <a:t>DRAM_BASE </a:t>
            </a:r>
            <a:r>
              <a:rPr lang="en-US"/>
              <a:t>+ </a:t>
            </a:r>
            <a:r>
              <a:rPr lang="en-US" smtClean="0"/>
              <a:t>0x5C0000</a:t>
            </a:r>
          </a:p>
          <a:p>
            <a:pPr lvl="3"/>
            <a:r>
              <a:rPr lang="en-US"/>
              <a:t>Leaves </a:t>
            </a:r>
            <a:r>
              <a:rPr lang="en-US"/>
              <a:t>only </a:t>
            </a:r>
            <a:r>
              <a:rPr lang="en-US" smtClean="0"/>
              <a:t>6029312 bytes for the CPUs, so allocate 1.25 MB (0x140000) to each CPU</a:t>
            </a:r>
          </a:p>
          <a:p>
            <a:pPr lvl="3"/>
            <a:endParaRPr lang="en-US" sz="1050"/>
          </a:p>
          <a:p>
            <a:pPr lvl="2"/>
            <a:r>
              <a:rPr lang="en-US"/>
              <a:t>DE2-115 has 128 MB, allocated at address DRAM_BASE </a:t>
            </a:r>
            <a:r>
              <a:rPr lang="en-US"/>
              <a:t>+ </a:t>
            </a:r>
            <a:r>
              <a:rPr lang="en-US" smtClean="0"/>
              <a:t>128 </a:t>
            </a:r>
            <a:r>
              <a:rPr lang="en-US"/>
              <a:t>x 2</a:t>
            </a:r>
            <a:r>
              <a:rPr lang="en-US" baseline="30000"/>
              <a:t>20</a:t>
            </a:r>
            <a:r>
              <a:rPr lang="en-US"/>
              <a:t> - 2359296 = DRAM_BASE </a:t>
            </a:r>
            <a:r>
              <a:rPr lang="en-US"/>
              <a:t>+ </a:t>
            </a:r>
            <a:r>
              <a:rPr lang="en-US"/>
              <a:t>0x7DC0000</a:t>
            </a:r>
            <a:endParaRPr lang="en-US" smtClean="0"/>
          </a:p>
          <a:p>
            <a:endParaRPr lang="en-US" sz="1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69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Tips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Avoid divide:  add a fixed-point constant for (1/768) and (1/1024) and multiply these</a:t>
            </a:r>
          </a:p>
          <a:p>
            <a:endParaRPr lang="en-US" smtClean="0"/>
          </a:p>
          <a:p>
            <a:r>
              <a:rPr lang="en-US" smtClean="0"/>
              <a:t>In </a:t>
            </a:r>
            <a:r>
              <a:rPr lang="en-US"/>
              <a:t>Quartus, create a new file called lights.sdc with the following contents and add it to your project:</a:t>
            </a:r>
          </a:p>
          <a:p>
            <a:pPr marL="457200" lvl="1" indent="0">
              <a:buNone/>
            </a:pPr>
            <a:r>
              <a:rPr lang="en-US" smtClean="0"/>
              <a:t>create_clock </a:t>
            </a:r>
            <a:r>
              <a:rPr lang="en-US"/>
              <a:t>CLOCK_50 -period 20</a:t>
            </a:r>
          </a:p>
          <a:p>
            <a:pPr marL="457200" lvl="1" indent="0">
              <a:buNone/>
            </a:pPr>
            <a:r>
              <a:rPr lang="en-US"/>
              <a:t>derive_pll_clocks -create_base_clocks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51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</a:t>
            </a:r>
          </a:p>
          <a:p>
            <a:pPr lvl="1"/>
            <a:r>
              <a:rPr lang="en-US" dirty="0"/>
              <a:t>Begin with Lab </a:t>
            </a:r>
            <a:r>
              <a:rPr lang="en-US" dirty="0" smtClean="0"/>
              <a:t>5</a:t>
            </a:r>
            <a:endParaRPr lang="en-US" dirty="0"/>
          </a:p>
          <a:p>
            <a:pPr lvl="1"/>
            <a:r>
              <a:rPr lang="en-US" dirty="0"/>
              <a:t>Convert all floating-point computations to fixed-point</a:t>
            </a:r>
          </a:p>
          <a:p>
            <a:pPr lvl="1"/>
            <a:r>
              <a:rPr lang="en-US" dirty="0"/>
              <a:t>Increase resolution to 1024 x </a:t>
            </a:r>
            <a:r>
              <a:rPr lang="en-US" dirty="0" smtClean="0"/>
              <a:t>768</a:t>
            </a:r>
          </a:p>
          <a:p>
            <a:pPr lvl="1"/>
            <a:endParaRPr lang="en-US" dirty="0"/>
          </a:p>
          <a:p>
            <a:r>
              <a:rPr lang="en-US"/>
              <a:t>Use </a:t>
            </a:r>
            <a:r>
              <a:rPr lang="en-US" smtClean="0"/>
              <a:t>fixed-point </a:t>
            </a:r>
            <a:r>
              <a:rPr lang="en-US" dirty="0"/>
              <a:t>representation for:</a:t>
            </a:r>
          </a:p>
          <a:p>
            <a:pPr lvl="1"/>
            <a:r>
              <a:rPr lang="en-US" dirty="0"/>
              <a:t>z</a:t>
            </a:r>
          </a:p>
          <a:p>
            <a:pPr lvl="1"/>
            <a:r>
              <a:rPr lang="en-US" dirty="0"/>
              <a:t>c</a:t>
            </a:r>
          </a:p>
          <a:p>
            <a:pPr lvl="1"/>
            <a:r>
              <a:rPr lang="en-US" dirty="0" err="1"/>
              <a:t>min_x</a:t>
            </a:r>
            <a:r>
              <a:rPr lang="en-US" dirty="0"/>
              <a:t>, </a:t>
            </a:r>
            <a:r>
              <a:rPr lang="en-US" dirty="0" err="1"/>
              <a:t>max_x</a:t>
            </a:r>
            <a:r>
              <a:rPr lang="en-US" dirty="0"/>
              <a:t>, </a:t>
            </a:r>
            <a:r>
              <a:rPr lang="en-US" dirty="0" err="1"/>
              <a:t>min_y</a:t>
            </a:r>
            <a:r>
              <a:rPr lang="en-US" dirty="0"/>
              <a:t>, </a:t>
            </a:r>
            <a:r>
              <a:rPr lang="en-US" dirty="0" err="1"/>
              <a:t>max_y</a:t>
            </a:r>
            <a:endParaRPr lang="en-US" dirty="0"/>
          </a:p>
          <a:p>
            <a:pPr lvl="1"/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+y</a:t>
            </a:r>
            <a:r>
              <a:rPr lang="en-US" baseline="30000" dirty="0"/>
              <a:t>2</a:t>
            </a:r>
            <a:r>
              <a:rPr lang="en-US" dirty="0"/>
              <a:t> (for checking for divergence</a:t>
            </a:r>
            <a:r>
              <a:rPr lang="en-US" dirty="0" smtClean="0"/>
              <a:t>)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5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Project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Both partners must demo their group’s final </a:t>
            </a:r>
            <a:r>
              <a:rPr lang="en-US" smtClean="0"/>
              <a:t>project</a:t>
            </a:r>
          </a:p>
          <a:p>
            <a:endParaRPr lang="en-US" smtClean="0"/>
          </a:p>
          <a:p>
            <a:pPr lvl="1"/>
            <a:r>
              <a:rPr lang="en-US" smtClean="0"/>
              <a:t>Each </a:t>
            </a:r>
            <a:r>
              <a:rPr lang="en-US" smtClean="0"/>
              <a:t>group must still submit code, designs, and report on </a:t>
            </a:r>
            <a:r>
              <a:rPr lang="en-US" smtClean="0"/>
              <a:t>Dropbox</a:t>
            </a:r>
          </a:p>
          <a:p>
            <a:pPr lvl="1"/>
            <a:endParaRPr lang="en-US" smtClean="0"/>
          </a:p>
          <a:p>
            <a:pPr lvl="1"/>
            <a:r>
              <a:rPr lang="en-US" smtClean="0"/>
              <a:t>Perform demo by </a:t>
            </a:r>
            <a:r>
              <a:rPr lang="en-US" smtClean="0"/>
              <a:t>May </a:t>
            </a:r>
            <a:r>
              <a:rPr lang="en-US" smtClean="0"/>
              <a:t>3</a:t>
            </a:r>
            <a:endParaRPr lang="en-US" smtClean="0"/>
          </a:p>
          <a:p>
            <a:pPr lvl="2"/>
            <a:r>
              <a:rPr lang="en-US" sz="1600" smtClean="0"/>
              <a:t>Until and including April </a:t>
            </a:r>
            <a:r>
              <a:rPr lang="en-US" sz="1600" smtClean="0"/>
              <a:t>28, </a:t>
            </a:r>
            <a:r>
              <a:rPr lang="en-US" sz="1600" smtClean="0"/>
              <a:t>schedule with </a:t>
            </a:r>
            <a:r>
              <a:rPr lang="en-US" sz="1600" smtClean="0"/>
              <a:t>me</a:t>
            </a:r>
            <a:endParaRPr lang="en-US" sz="16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9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Fixed-Point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Recall:  fixed-point </a:t>
            </a:r>
            <a:r>
              <a:rPr lang="en-US" sz="2400" dirty="0" smtClean="0"/>
              <a:t>has </a:t>
            </a:r>
            <a:r>
              <a:rPr lang="en-US" sz="2400" dirty="0"/>
              <a:t>fixed </a:t>
            </a:r>
            <a:r>
              <a:rPr lang="en-US" sz="2400" dirty="0" smtClean="0"/>
              <a:t>range</a:t>
            </a:r>
          </a:p>
          <a:p>
            <a:pPr lvl="1"/>
            <a:r>
              <a:rPr lang="en-US" dirty="0" smtClean="0"/>
              <a:t>Recall:  Range of non-fixed-point n-bit integer:</a:t>
            </a:r>
          </a:p>
          <a:p>
            <a:pPr lvl="2"/>
            <a:r>
              <a:rPr lang="en-US" sz="2000" dirty="0" smtClean="0"/>
              <a:t>-2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&lt;= </a:t>
            </a:r>
            <a:r>
              <a:rPr lang="en-US" sz="2000" dirty="0" err="1" smtClean="0"/>
              <a:t>val</a:t>
            </a:r>
            <a:r>
              <a:rPr lang="en-US" sz="2000" dirty="0" smtClean="0"/>
              <a:t> </a:t>
            </a:r>
            <a:r>
              <a:rPr lang="en-US" sz="2000" smtClean="0"/>
              <a:t>&lt;= 2</a:t>
            </a:r>
            <a:r>
              <a:rPr lang="en-US" sz="2000" baseline="30000" smtClean="0"/>
              <a:t>n-1</a:t>
            </a:r>
            <a:r>
              <a:rPr lang="en-US" sz="2000" smtClean="0"/>
              <a:t>-1</a:t>
            </a:r>
          </a:p>
          <a:p>
            <a:pPr lvl="2"/>
            <a:endParaRPr lang="en-US" sz="2000" dirty="0"/>
          </a:p>
          <a:p>
            <a:pPr lvl="1"/>
            <a:r>
              <a:rPr lang="en-US" dirty="0"/>
              <a:t>Range of signed (</a:t>
            </a:r>
            <a:r>
              <a:rPr lang="en-US" dirty="0" err="1"/>
              <a:t>n,m</a:t>
            </a:r>
            <a:r>
              <a:rPr lang="en-US" dirty="0"/>
              <a:t>) value</a:t>
            </a:r>
            <a:r>
              <a:rPr lang="en-US" dirty="0" smtClean="0"/>
              <a:t>:</a:t>
            </a:r>
          </a:p>
          <a:p>
            <a:pPr lvl="2"/>
            <a:r>
              <a:rPr lang="en-US" sz="2000" dirty="0" smtClean="0"/>
              <a:t>-2</a:t>
            </a:r>
            <a:r>
              <a:rPr lang="en-US" sz="2000" baseline="30000" dirty="0" smtClean="0"/>
              <a:t>n-m-1</a:t>
            </a:r>
            <a:r>
              <a:rPr lang="en-US" sz="2000" dirty="0" smtClean="0"/>
              <a:t> &lt;= </a:t>
            </a:r>
            <a:r>
              <a:rPr lang="en-US" sz="2000" dirty="0" err="1" smtClean="0"/>
              <a:t>val</a:t>
            </a:r>
            <a:r>
              <a:rPr lang="en-US" sz="2000" dirty="0" smtClean="0"/>
              <a:t> &lt;= 2</a:t>
            </a:r>
            <a:r>
              <a:rPr lang="en-US" sz="2000" baseline="30000" dirty="0" smtClean="0"/>
              <a:t>n-m-1</a:t>
            </a:r>
            <a:r>
              <a:rPr lang="en-US" sz="2000" dirty="0" smtClean="0"/>
              <a:t> – 2</a:t>
            </a:r>
            <a:r>
              <a:rPr lang="en-US" sz="2000" baseline="30000" dirty="0" smtClean="0"/>
              <a:t>-m</a:t>
            </a:r>
          </a:p>
          <a:p>
            <a:pPr lvl="2"/>
            <a:endParaRPr lang="en-US" sz="2400" baseline="30000" dirty="0"/>
          </a:p>
          <a:p>
            <a:pPr lvl="1"/>
            <a:r>
              <a:rPr lang="en-US" sz="2000" dirty="0"/>
              <a:t>Need to decide where to set decimal </a:t>
            </a:r>
            <a:r>
              <a:rPr lang="en-US" sz="2000" dirty="0" smtClean="0"/>
              <a:t>point</a:t>
            </a:r>
          </a:p>
          <a:p>
            <a:pPr lvl="2"/>
            <a:r>
              <a:rPr lang="en-US" sz="1800" dirty="0" smtClean="0"/>
              <a:t>For </a:t>
            </a:r>
            <a:r>
              <a:rPr lang="en-US" sz="1800" dirty="0"/>
              <a:t>c, [</a:t>
            </a:r>
            <a:r>
              <a:rPr lang="en-US" sz="1800" dirty="0" err="1"/>
              <a:t>min|max</a:t>
            </a:r>
            <a:r>
              <a:rPr lang="en-US" sz="1800" dirty="0"/>
              <a:t>]_[</a:t>
            </a:r>
            <a:r>
              <a:rPr lang="en-US" sz="1800" dirty="0" err="1"/>
              <a:t>x|y</a:t>
            </a:r>
            <a:r>
              <a:rPr lang="en-US" sz="1800" dirty="0" smtClean="0"/>
              <a:t>]:</a:t>
            </a:r>
          </a:p>
          <a:p>
            <a:pPr lvl="3"/>
            <a:r>
              <a:rPr lang="en-US" sz="1600" dirty="0" smtClean="0"/>
              <a:t>Need to represent values from -2 to 2</a:t>
            </a:r>
            <a:endParaRPr lang="en-US" sz="1600" dirty="0"/>
          </a:p>
          <a:p>
            <a:pPr lvl="3"/>
            <a:r>
              <a:rPr lang="en-US" sz="1600" dirty="0" smtClean="0"/>
              <a:t>z </a:t>
            </a:r>
            <a:r>
              <a:rPr lang="en-US" sz="1600" dirty="0"/>
              <a:t>should cover the worst case for a diverged pixel</a:t>
            </a:r>
          </a:p>
          <a:p>
            <a:pPr lvl="2"/>
            <a:r>
              <a:rPr lang="en-US" sz="1800" dirty="0"/>
              <a:t>x</a:t>
            </a:r>
            <a:r>
              <a:rPr lang="en-US" sz="1800" baseline="30000" dirty="0"/>
              <a:t>2</a:t>
            </a:r>
            <a:r>
              <a:rPr lang="en-US" sz="1800" dirty="0"/>
              <a:t>+y</a:t>
            </a:r>
            <a:r>
              <a:rPr lang="en-US" sz="1800" baseline="30000" dirty="0"/>
              <a:t>2</a:t>
            </a:r>
            <a:r>
              <a:rPr lang="en-US" sz="1800" dirty="0"/>
              <a:t> should cover the worst case for the r</a:t>
            </a:r>
            <a:r>
              <a:rPr lang="en-US" sz="1800" baseline="30000" dirty="0"/>
              <a:t>2</a:t>
            </a:r>
            <a:r>
              <a:rPr lang="en-US" sz="1800" dirty="0"/>
              <a:t> of a diverged pixel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85875" y="1680566"/>
            <a:ext cx="0" cy="1676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95275" y="2518766"/>
            <a:ext cx="1981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76275" y="1909166"/>
            <a:ext cx="1219200" cy="12192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2600" y="2509241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(2,0)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209675" y="163294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(0,2)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66875" y="1909166"/>
            <a:ext cx="110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(1.4,1.4)</a:t>
            </a:r>
            <a:endParaRPr lang="en-US" sz="14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5875" y="1680566"/>
            <a:ext cx="838200" cy="828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631199"/>
              </p:ext>
            </p:extLst>
          </p:nvPr>
        </p:nvGraphicFramePr>
        <p:xfrm>
          <a:off x="1371600" y="3505200"/>
          <a:ext cx="7441703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76655"/>
                <a:gridCol w="1010699"/>
                <a:gridCol w="1176655"/>
                <a:gridCol w="1972034"/>
                <a:gridCol w="951230"/>
                <a:gridCol w="11544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P(z)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+y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LH bits</a:t>
                      </a:r>
                      <a:endParaRPr lang="en-US" baseline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(4,0)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(6,2)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(6,2)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(2,0)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(6,2)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(6,2)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(1.4,1.4)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(0,3.9)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(2,5.9)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38.8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1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and 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Problem:</a:t>
            </a:r>
          </a:p>
          <a:p>
            <a:pPr lvl="1"/>
            <a:r>
              <a:rPr lang="en-US" sz="2000" dirty="0" smtClean="0"/>
              <a:t>Multiply (32,n) </a:t>
            </a:r>
            <a:r>
              <a:rPr lang="en-US" sz="2000" dirty="0" err="1" smtClean="0"/>
              <a:t>val</a:t>
            </a:r>
            <a:r>
              <a:rPr lang="en-US" sz="2000" dirty="0" smtClean="0"/>
              <a:t> with (32,m) </a:t>
            </a:r>
            <a:r>
              <a:rPr lang="en-US" sz="2000" dirty="0" err="1" smtClean="0"/>
              <a:t>val</a:t>
            </a:r>
            <a:r>
              <a:rPr lang="en-US" sz="2000" dirty="0" smtClean="0"/>
              <a:t> =&gt; (64,n+m) </a:t>
            </a:r>
            <a:r>
              <a:rPr lang="en-US" sz="2000" dirty="0" err="1" smtClean="0"/>
              <a:t>val</a:t>
            </a:r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sz="2200" dirty="0" smtClean="0"/>
              <a:t>Need a way to get 64-bit product, or we lose the upper 32 bits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6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67300" y="2111381"/>
            <a:ext cx="1295400" cy="4624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04975" y="2106856"/>
            <a:ext cx="1295400" cy="46240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67125" y="2107065"/>
            <a:ext cx="1295400" cy="4624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106856"/>
            <a:ext cx="1295400" cy="46240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" y="216635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52675" y="216635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76625" y="215683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215683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B0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"/>
          </a:xfrm>
        </p:spPr>
        <p:txBody>
          <a:bodyPr/>
          <a:lstStyle/>
          <a:p>
            <a:r>
              <a:rPr lang="en-US" sz="2200" dirty="0" smtClean="0"/>
              <a:t>Assume 4-bit registers, need 8 bit product: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33711" y="2057400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x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81775" y="2126115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=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17006" y="3306928"/>
            <a:ext cx="1843089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A0*B0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94358" y="3877536"/>
            <a:ext cx="147399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A0*B1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85950" y="3307818"/>
            <a:ext cx="764381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95476" y="3882747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076700" y="3877537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03883" y="4449113"/>
            <a:ext cx="147399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A1*B0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42150" y="5020539"/>
            <a:ext cx="764381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05001" y="4454324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86225" y="4449114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895476" y="5020538"/>
            <a:ext cx="1843089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A1*B1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1100" y="3870527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81100" y="4470023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181100" y="4974848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37160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66844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9620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154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524500" y="3301332"/>
            <a:ext cx="224790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3*2=6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534024" y="3870527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3*3=9 -&gt; 9*4=36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34024" y="4464159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2*2=4 -&gt; 4*4=16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534024" y="5016609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2*3=6 -&gt; 6*16=96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772025" y="4120096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=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974679" y="5574268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Fixed </a:t>
            </a:r>
            <a:r>
              <a:rPr lang="en-US" smtClean="0"/>
              <a:t>Point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dirty="0" smtClean="0">
                <a:solidFill>
                  <a:schemeClr val="tx1"/>
                </a:solidFill>
              </a:rPr>
              <a:t>A = (32,n) </a:t>
            </a:r>
            <a:r>
              <a:rPr lang="en-US" dirty="0" err="1" smtClean="0">
                <a:solidFill>
                  <a:schemeClr val="tx1"/>
                </a:solidFill>
              </a:rPr>
              <a:t>val</a:t>
            </a:r>
            <a:r>
              <a:rPr lang="en-US" dirty="0" smtClean="0">
                <a:solidFill>
                  <a:schemeClr val="tx1"/>
                </a:solidFill>
              </a:rPr>
              <a:t> and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 = (32,n) </a:t>
            </a:r>
            <a:r>
              <a:rPr lang="en-US" dirty="0" err="1" smtClean="0">
                <a:solidFill>
                  <a:schemeClr val="tx1"/>
                </a:solidFill>
              </a:rPr>
              <a:t>val</a:t>
            </a:r>
            <a:r>
              <a:rPr lang="en-US" dirty="0" smtClean="0">
                <a:solidFill>
                  <a:schemeClr val="tx1"/>
                </a:solidFill>
              </a:rPr>
              <a:t>, need C = (32,n) product:</a:t>
            </a:r>
          </a:p>
          <a:p>
            <a:pPr lvl="1"/>
            <a:r>
              <a:rPr lang="en-US" sz="2000" dirty="0" smtClean="0"/>
              <a:t>Declare A and B as “long”</a:t>
            </a:r>
          </a:p>
          <a:p>
            <a:pPr lvl="1"/>
            <a:r>
              <a:rPr lang="en-US" sz="2000" dirty="0" smtClean="0"/>
              <a:t>Declare C as “long </a:t>
            </a:r>
            <a:r>
              <a:rPr lang="en-US" sz="2000" dirty="0" err="1" smtClean="0"/>
              <a:t>long</a:t>
            </a:r>
            <a:r>
              <a:rPr lang="en-US" sz="2000" dirty="0" smtClean="0"/>
              <a:t>”</a:t>
            </a:r>
          </a:p>
          <a:p>
            <a:pPr lvl="1"/>
            <a:r>
              <a:rPr lang="en-US" sz="2000" dirty="0"/>
              <a:t>Cast A and B as “long </a:t>
            </a:r>
            <a:r>
              <a:rPr lang="en-US" sz="2000" dirty="0" err="1"/>
              <a:t>long</a:t>
            </a:r>
            <a:r>
              <a:rPr lang="en-US" sz="2000" dirty="0" smtClean="0"/>
              <a:t>”,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 = (long long)A * (long long)B;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Convert C from (64,2*n) to (32,n):</a:t>
            </a:r>
          </a:p>
          <a:p>
            <a:pPr lvl="2"/>
            <a:r>
              <a:rPr lang="en-US" sz="1600" dirty="0" smtClean="0"/>
              <a:t>Shift C n bits to the right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1600" dirty="0" smtClean="0"/>
              <a:t>Return C as </a:t>
            </a:r>
            <a:r>
              <a:rPr lang="en-US" sz="1600" dirty="0" err="1" smtClean="0"/>
              <a:t>int</a:t>
            </a:r>
            <a:endParaRPr lang="en-US" sz="2000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21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 Increase resolution from 320x240 to 1024x768</a:t>
            </a:r>
          </a:p>
          <a:p>
            <a:endParaRPr lang="en-US" dirty="0" smtClean="0"/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Native resolution of VGA Controller is 640x480, so hardware modification </a:t>
            </a:r>
            <a:r>
              <a:rPr lang="en-US" smtClean="0"/>
              <a:t>is needed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SRAM is only 512 KB, not large enough to store a higher resolution frame, so we need to move pixel buffer </a:t>
            </a:r>
            <a:r>
              <a:rPr lang="en-US" smtClean="0"/>
              <a:t>to SDRAM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40334</TotalTime>
  <Words>724</Words>
  <Application>Microsoft Office PowerPoint</Application>
  <PresentationFormat>On-screen Show (4:3)</PresentationFormat>
  <Paragraphs>239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Verdana</vt:lpstr>
      <vt:lpstr>usc</vt:lpstr>
      <vt:lpstr>CSCE 313:  Embedded Systems  Final Project</vt:lpstr>
      <vt:lpstr>Final Project</vt:lpstr>
      <vt:lpstr>Final Project</vt:lpstr>
      <vt:lpstr>Fixed-Point Review</vt:lpstr>
      <vt:lpstr>Worst Case Analysis</vt:lpstr>
      <vt:lpstr>Range and Precision</vt:lpstr>
      <vt:lpstr>Multiply</vt:lpstr>
      <vt:lpstr>Example Fixed Point Multiply</vt:lpstr>
      <vt:lpstr>High Resolution</vt:lpstr>
      <vt:lpstr>Hardware Modification</vt:lpstr>
      <vt:lpstr>Hardware Modification</vt:lpstr>
      <vt:lpstr>Hardware Modification</vt:lpstr>
      <vt:lpstr>Software Modification</vt:lpstr>
      <vt:lpstr>More Tips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Jason D. Bakos</cp:lastModifiedBy>
  <cp:revision>876</cp:revision>
  <dcterms:created xsi:type="dcterms:W3CDTF">2005-09-22T21:21:18Z</dcterms:created>
  <dcterms:modified xsi:type="dcterms:W3CDTF">2017-04-17T17:57:53Z</dcterms:modified>
</cp:coreProperties>
</file>