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74" r:id="rId3"/>
    <p:sldId id="275" r:id="rId4"/>
    <p:sldId id="276" r:id="rId5"/>
    <p:sldId id="257" r:id="rId6"/>
    <p:sldId id="258" r:id="rId7"/>
    <p:sldId id="260" r:id="rId8"/>
    <p:sldId id="261" r:id="rId9"/>
    <p:sldId id="280" r:id="rId10"/>
    <p:sldId id="262" r:id="rId11"/>
    <p:sldId id="271" r:id="rId12"/>
    <p:sldId id="272" r:id="rId13"/>
    <p:sldId id="263" r:id="rId14"/>
    <p:sldId id="264" r:id="rId15"/>
    <p:sldId id="265" r:id="rId16"/>
    <p:sldId id="267" r:id="rId17"/>
    <p:sldId id="268" r:id="rId18"/>
    <p:sldId id="269" r:id="rId19"/>
    <p:sldId id="281" r:id="rId20"/>
    <p:sldId id="270" r:id="rId21"/>
    <p:sldId id="273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60"/>
  </p:normalViewPr>
  <p:slideViewPr>
    <p:cSldViewPr>
      <p:cViewPr>
        <p:scale>
          <a:sx n="80" d="100"/>
          <a:sy n="80" d="100"/>
        </p:scale>
        <p:origin x="1378" y="5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EE52758-D455-41EF-9B67-5E96726F76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1972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C0B1EFA-0C3B-4911-9529-74F3698486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1084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" y="3124200"/>
            <a:ext cx="5715000" cy="304800"/>
          </a:xfrm>
          <a:prstGeom prst="rect">
            <a:avLst/>
          </a:prstGeom>
          <a:solidFill>
            <a:srgbClr val="990033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200" y="4800600"/>
            <a:ext cx="7391400" cy="304800"/>
          </a:xfrm>
          <a:prstGeom prst="rect">
            <a:avLst/>
          </a:prstGeom>
          <a:solidFill>
            <a:srgbClr val="990033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10" descr="us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172200"/>
            <a:ext cx="2895600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457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43F7A832-704B-4CE7-8695-BFD516CFF155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BDEB0178-0754-40E5-97E3-35D3826FA161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E764468C-8570-457D-A275-CD8C30EEE0B0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CD631731-A333-47A1-AAF2-55F3105C3475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B4F447A6-66B8-4713-9D1A-8A33B9638AD4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11BDD880-D900-41EE-A80F-23F3FFB15001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505A3148-5CE1-4EE2-B3EF-019E8C96581B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CC51B4AB-C3C8-43E0-9B0A-19E2A95A5928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611 </a:t>
            </a:r>
            <a:fld id="{371259EC-8B46-4F20-9623-971EDAA7161F}" type="slidenum">
              <a:rPr lang="en-US" i="0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US" i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24600"/>
            <a:ext cx="556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1">
                <a:solidFill>
                  <a:srgbClr val="990033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CSCE 611 </a:t>
            </a:r>
            <a:fld id="{02CAFAC0-A285-4DF0-A8FC-A3EEBBD923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77" name="Picture 8" descr="usc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200" y="6172200"/>
            <a:ext cx="2895600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76200" y="60960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76200" y="12954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76200" y="457200"/>
            <a:ext cx="8991600" cy="0"/>
          </a:xfrm>
          <a:prstGeom prst="line">
            <a:avLst/>
          </a:prstGeom>
          <a:noFill/>
          <a:ln w="28575">
            <a:solidFill>
              <a:srgbClr val="9900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3716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CSCE 313:  Embedded Systems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Scaling Multiprocessors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343400"/>
            <a:ext cx="6400800" cy="457200"/>
          </a:xfrm>
        </p:spPr>
        <p:txBody>
          <a:bodyPr/>
          <a:lstStyle/>
          <a:p>
            <a:pPr eaLnBrk="1" hangingPunct="1"/>
            <a:r>
              <a:rPr lang="en-US" dirty="0" smtClean="0"/>
              <a:t>Instructor:  Jason D. Bakos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Mandelbrot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you square a complex number?</a:t>
            </a:r>
          </a:p>
          <a:p>
            <a:pPr lvl="1"/>
            <a:r>
              <a:rPr lang="en-US" dirty="0" smtClean="0"/>
              <a:t>Answer:  treat it as polynomial, but keep in mind that i</a:t>
            </a:r>
            <a:r>
              <a:rPr lang="en-US" baseline="30000" dirty="0" smtClean="0"/>
              <a:t>2</a:t>
            </a:r>
            <a:r>
              <a:rPr lang="en-US" dirty="0" smtClean="0"/>
              <a:t> = -1</a:t>
            </a:r>
          </a:p>
          <a:p>
            <a:pPr lvl="1"/>
            <a:r>
              <a:rPr lang="en-US" dirty="0" smtClean="0"/>
              <a:t>Example:</a:t>
            </a:r>
          </a:p>
          <a:p>
            <a:pPr lvl="1"/>
            <a:endParaRPr lang="en-US" dirty="0" smtClean="0"/>
          </a:p>
          <a:p>
            <a:pPr lvl="2"/>
            <a:r>
              <a:rPr lang="en-US" sz="1600" dirty="0" smtClean="0"/>
              <a:t>(3 + 2i)</a:t>
            </a:r>
            <a:r>
              <a:rPr lang="en-US" sz="1600" baseline="30000" dirty="0" smtClean="0"/>
              <a:t>2</a:t>
            </a:r>
            <a:endParaRPr lang="en-US" sz="1600" dirty="0" smtClean="0"/>
          </a:p>
          <a:p>
            <a:pPr lvl="3">
              <a:buNone/>
            </a:pPr>
            <a:r>
              <a:rPr lang="en-US" sz="1600" dirty="0" smtClean="0"/>
              <a:t>= (3 + 2i) (3 + 2i)</a:t>
            </a:r>
          </a:p>
          <a:p>
            <a:pPr lvl="3">
              <a:buNone/>
            </a:pPr>
            <a:r>
              <a:rPr lang="en-US" sz="1600" dirty="0" smtClean="0"/>
              <a:t>= 9 + 6i + 6i + 4i</a:t>
            </a:r>
            <a:r>
              <a:rPr lang="en-US" sz="1600" baseline="30000" dirty="0" smtClean="0"/>
              <a:t>2</a:t>
            </a:r>
            <a:endParaRPr lang="en-US" sz="1600" dirty="0" smtClean="0"/>
          </a:p>
          <a:p>
            <a:pPr lvl="3">
              <a:buNone/>
            </a:pPr>
            <a:r>
              <a:rPr lang="en-US" sz="1600" dirty="0" smtClean="0"/>
              <a:t>= 9 + 12i – 4</a:t>
            </a:r>
          </a:p>
          <a:p>
            <a:pPr lvl="3">
              <a:buNone/>
            </a:pPr>
            <a:r>
              <a:rPr lang="en-US" sz="1600" dirty="0" smtClean="0"/>
              <a:t>= 5 + 12i</a:t>
            </a:r>
          </a:p>
          <a:p>
            <a:pPr lvl="2"/>
            <a:endParaRPr lang="en-US" sz="1600" dirty="0" smtClean="0"/>
          </a:p>
          <a:p>
            <a:pPr lvl="2"/>
            <a:r>
              <a:rPr lang="en-US" sz="1600" dirty="0" smtClean="0"/>
              <a:t>(x + </a:t>
            </a:r>
            <a:r>
              <a:rPr lang="en-US" sz="1600" dirty="0" err="1" smtClean="0"/>
              <a:t>yi</a:t>
            </a:r>
            <a:r>
              <a:rPr lang="en-US" sz="1600" dirty="0" smtClean="0"/>
              <a:t>)</a:t>
            </a:r>
            <a:r>
              <a:rPr lang="en-US" sz="1600" baseline="30000" dirty="0" smtClean="0"/>
              <a:t>2</a:t>
            </a:r>
            <a:endParaRPr lang="en-US" sz="1600" dirty="0" smtClean="0"/>
          </a:p>
          <a:p>
            <a:pPr lvl="3">
              <a:buNone/>
            </a:pPr>
            <a:r>
              <a:rPr lang="en-US" sz="1600" dirty="0" smtClean="0"/>
              <a:t>= (x + </a:t>
            </a:r>
            <a:r>
              <a:rPr lang="en-US" sz="1600" dirty="0" err="1" smtClean="0"/>
              <a:t>yi</a:t>
            </a:r>
            <a:r>
              <a:rPr lang="en-US" sz="1600" dirty="0" smtClean="0"/>
              <a:t>) (x + </a:t>
            </a:r>
            <a:r>
              <a:rPr lang="en-US" sz="1600" dirty="0" err="1" smtClean="0"/>
              <a:t>yi</a:t>
            </a:r>
            <a:r>
              <a:rPr lang="en-US" sz="1600" dirty="0" smtClean="0"/>
              <a:t>)</a:t>
            </a:r>
          </a:p>
          <a:p>
            <a:pPr lvl="3">
              <a:buNone/>
            </a:pPr>
            <a:r>
              <a:rPr lang="en-US" sz="1600" dirty="0" smtClean="0"/>
              <a:t>= x</a:t>
            </a:r>
            <a:r>
              <a:rPr lang="en-US" sz="1600" baseline="30000" dirty="0" smtClean="0"/>
              <a:t>2</a:t>
            </a:r>
            <a:r>
              <a:rPr lang="en-US" sz="1600" dirty="0" smtClean="0"/>
              <a:t> + 2xyi – y</a:t>
            </a:r>
            <a:r>
              <a:rPr lang="en-US" sz="1600" baseline="30000" dirty="0" smtClean="0"/>
              <a:t>2</a:t>
            </a:r>
          </a:p>
          <a:p>
            <a:pPr lvl="3">
              <a:buNone/>
            </a:pPr>
            <a:r>
              <a:rPr lang="en-US" sz="1600" dirty="0" smtClean="0"/>
              <a:t>= (x</a:t>
            </a:r>
            <a:r>
              <a:rPr lang="en-US" sz="1600" baseline="30000" dirty="0" smtClean="0"/>
              <a:t>2</a:t>
            </a:r>
            <a:r>
              <a:rPr lang="en-US" sz="1600" dirty="0" smtClean="0"/>
              <a:t> - y</a:t>
            </a:r>
            <a:r>
              <a:rPr lang="en-US" sz="1600" baseline="30000" dirty="0" smtClean="0"/>
              <a:t>2</a:t>
            </a:r>
            <a:r>
              <a:rPr lang="en-US" sz="1600" dirty="0" smtClean="0"/>
              <a:t>) + 2xyi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10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(.5 + .75i) in the Mandelbrot set?</a:t>
            </a:r>
          </a:p>
          <a:p>
            <a:pPr lvl="1"/>
            <a:r>
              <a:rPr lang="en-US" sz="1600" dirty="0" smtClean="0"/>
              <a:t>P</a:t>
            </a:r>
            <a:r>
              <a:rPr lang="en-US" sz="1600" baseline="-25000" dirty="0" smtClean="0"/>
              <a:t>(.5 + .75i)</a:t>
            </a:r>
            <a:r>
              <a:rPr lang="en-US" sz="1600" dirty="0" smtClean="0"/>
              <a:t>(0) = 0</a:t>
            </a:r>
            <a:r>
              <a:rPr lang="en-US" sz="1600" baseline="30000" dirty="0" smtClean="0"/>
              <a:t>2</a:t>
            </a:r>
            <a:r>
              <a:rPr lang="en-US" sz="1600" dirty="0" smtClean="0"/>
              <a:t>+(.5 + .75i) = .5 + .75i</a:t>
            </a:r>
          </a:p>
          <a:p>
            <a:pPr lvl="1"/>
            <a:endParaRPr lang="en-US" sz="1600" dirty="0" smtClean="0"/>
          </a:p>
          <a:p>
            <a:pPr lvl="1"/>
            <a:r>
              <a:rPr lang="en-US" sz="1600" dirty="0" smtClean="0"/>
              <a:t>P</a:t>
            </a:r>
            <a:r>
              <a:rPr lang="en-US" sz="1600" baseline="-25000" dirty="0" smtClean="0"/>
              <a:t>(.5 + .75i)</a:t>
            </a:r>
            <a:r>
              <a:rPr lang="en-US" sz="1600" dirty="0" smtClean="0"/>
              <a:t>(P</a:t>
            </a:r>
            <a:r>
              <a:rPr lang="en-US" sz="1600" baseline="-25000" dirty="0" smtClean="0"/>
              <a:t>(.5 + .75i)</a:t>
            </a:r>
            <a:r>
              <a:rPr lang="en-US" sz="1600" dirty="0" smtClean="0"/>
              <a:t>(0)) = (.5 + .75i)</a:t>
            </a:r>
            <a:r>
              <a:rPr lang="en-US" sz="1600" baseline="30000" dirty="0" smtClean="0"/>
              <a:t>2</a:t>
            </a:r>
            <a:r>
              <a:rPr lang="en-US" sz="1600" dirty="0" smtClean="0"/>
              <a:t> + (.5 + .75i) = 0.1875 + 1.5i</a:t>
            </a:r>
          </a:p>
          <a:p>
            <a:pPr lvl="1"/>
            <a:endParaRPr lang="en-US" sz="1600" dirty="0" smtClean="0"/>
          </a:p>
          <a:p>
            <a:pPr lvl="1"/>
            <a:r>
              <a:rPr lang="en-US" sz="1600" dirty="0" smtClean="0"/>
              <a:t>P</a:t>
            </a:r>
            <a:r>
              <a:rPr lang="en-US" sz="1600" baseline="-25000" dirty="0" smtClean="0"/>
              <a:t>(.5 + .75i)</a:t>
            </a:r>
            <a:r>
              <a:rPr lang="en-US" sz="1600" dirty="0" smtClean="0"/>
              <a:t>(P</a:t>
            </a:r>
            <a:r>
              <a:rPr lang="en-US" sz="1600" baseline="-25000" dirty="0" smtClean="0"/>
              <a:t>(.5 + .75i)</a:t>
            </a:r>
            <a:r>
              <a:rPr lang="en-US" sz="1600" dirty="0" smtClean="0"/>
              <a:t>(P</a:t>
            </a:r>
            <a:r>
              <a:rPr lang="en-US" sz="1600" baseline="-25000" dirty="0" smtClean="0"/>
              <a:t>(.5 + .75i)</a:t>
            </a:r>
            <a:r>
              <a:rPr lang="en-US" sz="1600" dirty="0" smtClean="0"/>
              <a:t>(0))) = (0.1875 + 1.5i)</a:t>
            </a:r>
            <a:r>
              <a:rPr lang="en-US" sz="1600" baseline="30000" dirty="0" smtClean="0"/>
              <a:t>2</a:t>
            </a:r>
            <a:r>
              <a:rPr lang="en-US" sz="1600" dirty="0" smtClean="0"/>
              <a:t> + (.5 + .75i)</a:t>
            </a:r>
          </a:p>
          <a:p>
            <a:pPr lvl="1">
              <a:buNone/>
            </a:pPr>
            <a:r>
              <a:rPr lang="en-US" sz="1600" dirty="0" smtClean="0"/>
              <a:t>		= -1.7148 </a:t>
            </a:r>
            <a:r>
              <a:rPr lang="en-US" sz="1600" smtClean="0"/>
              <a:t>+ 1.3125i (outside)</a:t>
            </a:r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  <a:p>
            <a:pPr lvl="1"/>
            <a:r>
              <a:rPr lang="en-US" sz="1600" dirty="0" smtClean="0"/>
              <a:t>… = 1.7179 - 3.7514i (outside)</a:t>
            </a:r>
          </a:p>
          <a:p>
            <a:pPr lvl="1"/>
            <a:endParaRPr lang="en-US" sz="1600" dirty="0" smtClean="0"/>
          </a:p>
          <a:p>
            <a:pPr lvl="1"/>
            <a:r>
              <a:rPr lang="en-US" sz="1600" dirty="0" smtClean="0"/>
              <a:t>… = -10.6218 -12.1391i (outside)</a:t>
            </a:r>
          </a:p>
          <a:p>
            <a:pPr lvl="1"/>
            <a:endParaRPr lang="en-US" sz="1600" dirty="0" smtClean="0"/>
          </a:p>
          <a:p>
            <a:pPr lvl="1">
              <a:buNone/>
            </a:pPr>
            <a:r>
              <a:rPr lang="en-US" sz="1600" dirty="0" smtClean="0"/>
              <a:t>Color should reflect 4 iterations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11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(.25 + .5i) in the Mandelbrot set?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Iteration 1 =&gt; 0.2500 + 0.5000i</a:t>
            </a:r>
          </a:p>
          <a:p>
            <a:pPr lvl="1"/>
            <a:r>
              <a:rPr lang="en-US" dirty="0" smtClean="0"/>
              <a:t>Iteration 2 =&gt; 0.0625 + 0.7500i</a:t>
            </a:r>
          </a:p>
          <a:p>
            <a:pPr lvl="1"/>
            <a:r>
              <a:rPr lang="en-US" dirty="0" smtClean="0"/>
              <a:t>Iteration 3 =&gt; -0.3086 + 0.5938i</a:t>
            </a:r>
          </a:p>
          <a:p>
            <a:pPr lvl="1"/>
            <a:r>
              <a:rPr lang="en-US" dirty="0" smtClean="0"/>
              <a:t>Iteration 4 =&gt; -0.0073 + 0.1335i</a:t>
            </a:r>
          </a:p>
          <a:p>
            <a:pPr lvl="1"/>
            <a:r>
              <a:rPr lang="en-US" dirty="0" smtClean="0"/>
              <a:t>Iteration 5 =&gt; 0.2322 + 0.4980i</a:t>
            </a:r>
          </a:p>
          <a:p>
            <a:pPr lvl="1"/>
            <a:r>
              <a:rPr lang="en-US" dirty="0" smtClean="0"/>
              <a:t>Iteration 6 =&gt; 0.0559 + 0.7313i</a:t>
            </a:r>
          </a:p>
          <a:p>
            <a:pPr lvl="1"/>
            <a:r>
              <a:rPr lang="en-US" dirty="0" smtClean="0"/>
              <a:t>Iteration 7 =&gt; -0.2817 + 0.5817i</a:t>
            </a:r>
          </a:p>
          <a:p>
            <a:pPr lvl="1"/>
            <a:r>
              <a:rPr lang="en-US" dirty="0" smtClean="0"/>
              <a:t>Iteration 8 =&gt; -0.0090 + 0.1723i</a:t>
            </a:r>
          </a:p>
          <a:p>
            <a:pPr lvl="1"/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Iteration 1000 =&gt; -0.0095 + 0.3988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(Looks like it is)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12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Mandelbrot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Goal of next lab:</a:t>
            </a:r>
          </a:p>
          <a:p>
            <a:pPr lvl="1"/>
            <a:r>
              <a:rPr lang="en-US" sz="2000" dirty="0" smtClean="0"/>
              <a:t>Use the DE2 board to plot a Mandelbrot fractal over VGA and zoom in as far as possible to “reveal” infinitely repeating structures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Problems to solve: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1600" dirty="0" smtClean="0"/>
              <a:t>How to </a:t>
            </a:r>
            <a:r>
              <a:rPr lang="en-US" sz="1600" dirty="0" err="1" smtClean="0"/>
              <a:t>discretize</a:t>
            </a:r>
            <a:r>
              <a:rPr lang="en-US" sz="1600" dirty="0" smtClean="0"/>
              <a:t> a complex space onto a 320x240 discrete pixel display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1600" dirty="0" smtClean="0"/>
              <a:t>How to determine if a </a:t>
            </a:r>
            <a:r>
              <a:rPr lang="en-US" sz="1600" dirty="0" err="1" smtClean="0"/>
              <a:t>discretized</a:t>
            </a:r>
            <a:r>
              <a:rPr lang="en-US" sz="1600" dirty="0" smtClean="0"/>
              <a:t> point (pixel) is in the set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1600" dirty="0" smtClean="0"/>
              <a:t>How to zoom in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1600" dirty="0" smtClean="0"/>
              <a:t>What happens numerically as we zoom in?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1600" dirty="0" smtClean="0"/>
              <a:t>How to parallelize the algorithm for multiple processors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13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Plotting the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Keep track of a “zoom” window in complex space using the </a:t>
            </a:r>
            <a:r>
              <a:rPr lang="en-US" sz="1800" smtClean="0"/>
              <a:t>four floating point variables</a:t>
            </a:r>
            <a:r>
              <a:rPr lang="en-US" sz="1800" dirty="0" smtClean="0"/>
              <a:t>:</a:t>
            </a:r>
          </a:p>
          <a:p>
            <a:pPr lvl="1"/>
            <a:r>
              <a:rPr lang="en-US" sz="1600" dirty="0" err="1" smtClean="0"/>
              <a:t>min_x</a:t>
            </a:r>
            <a:r>
              <a:rPr lang="en-US" sz="1600" dirty="0" smtClean="0"/>
              <a:t>, </a:t>
            </a:r>
            <a:r>
              <a:rPr lang="en-US" sz="1600" dirty="0" err="1" smtClean="0"/>
              <a:t>max_x</a:t>
            </a:r>
            <a:r>
              <a:rPr lang="en-US" sz="1600" dirty="0" smtClean="0"/>
              <a:t>, </a:t>
            </a:r>
            <a:r>
              <a:rPr lang="en-US" sz="1600" dirty="0" err="1" smtClean="0"/>
              <a:t>min_y</a:t>
            </a:r>
            <a:r>
              <a:rPr lang="en-US" sz="1600" dirty="0" smtClean="0"/>
              <a:t>, </a:t>
            </a:r>
            <a:r>
              <a:rPr lang="en-US" sz="1600" dirty="0" err="1" smtClean="0"/>
              <a:t>max_y</a:t>
            </a:r>
            <a:endParaRPr lang="en-US" sz="1600" dirty="0" smtClean="0"/>
          </a:p>
          <a:p>
            <a:pPr lvl="1"/>
            <a:endParaRPr lang="en-US" sz="1600" dirty="0" smtClean="0"/>
          </a:p>
          <a:p>
            <a:r>
              <a:rPr lang="en-US" sz="1800" dirty="0" smtClean="0"/>
              <a:t>Keep a flattened 240x320 pixel array, as before</a:t>
            </a:r>
          </a:p>
          <a:p>
            <a:pPr lvl="1"/>
            <a:r>
              <a:rPr lang="en-US" sz="1600" dirty="0" smtClean="0"/>
              <a:t>Each pixel [</a:t>
            </a:r>
            <a:r>
              <a:rPr lang="en-US" sz="1600" dirty="0" err="1" smtClean="0"/>
              <a:t>col,row</a:t>
            </a:r>
            <a:r>
              <a:rPr lang="en-US" sz="1600" dirty="0" smtClean="0"/>
              <a:t>] can be mapped to a point in complex space [</a:t>
            </a:r>
            <a:r>
              <a:rPr lang="en-US" sz="1600" dirty="0" err="1" smtClean="0"/>
              <a:t>x,y</a:t>
            </a:r>
            <a:r>
              <a:rPr lang="en-US" sz="1600" dirty="0" smtClean="0"/>
              <a:t>] using:</a:t>
            </a:r>
          </a:p>
          <a:p>
            <a:pPr lvl="2"/>
            <a:r>
              <a:rPr lang="en-US" sz="1600" dirty="0" smtClean="0"/>
              <a:t>x = col / 320 x (</a:t>
            </a:r>
            <a:r>
              <a:rPr lang="en-US" sz="1600" dirty="0" err="1" smtClean="0"/>
              <a:t>max_x</a:t>
            </a:r>
            <a:r>
              <a:rPr lang="en-US" sz="1600" dirty="0" smtClean="0"/>
              <a:t> – </a:t>
            </a:r>
            <a:r>
              <a:rPr lang="en-US" sz="1600" dirty="0" err="1" smtClean="0"/>
              <a:t>min_x</a:t>
            </a:r>
            <a:r>
              <a:rPr lang="en-US" sz="1600" dirty="0" smtClean="0"/>
              <a:t>) + </a:t>
            </a:r>
            <a:r>
              <a:rPr lang="en-US" sz="1600" dirty="0" err="1" smtClean="0"/>
              <a:t>min_x</a:t>
            </a:r>
            <a:endParaRPr lang="en-US" sz="1600" dirty="0" smtClean="0"/>
          </a:p>
          <a:p>
            <a:pPr lvl="2"/>
            <a:r>
              <a:rPr lang="en-US" sz="1600" dirty="0" smtClean="0"/>
              <a:t>y = (239-row) / 240 x (</a:t>
            </a:r>
            <a:r>
              <a:rPr lang="en-US" sz="1600" dirty="0" err="1" smtClean="0"/>
              <a:t>max_y</a:t>
            </a:r>
            <a:r>
              <a:rPr lang="en-US" sz="1600" dirty="0" smtClean="0"/>
              <a:t> – </a:t>
            </a:r>
            <a:r>
              <a:rPr lang="en-US" sz="1600" dirty="0" err="1" smtClean="0"/>
              <a:t>min_y</a:t>
            </a:r>
            <a:r>
              <a:rPr lang="en-US" sz="1600" dirty="0" smtClean="0"/>
              <a:t>) + </a:t>
            </a:r>
            <a:r>
              <a:rPr lang="en-US" sz="1600" dirty="0" err="1" smtClean="0"/>
              <a:t>min_y</a:t>
            </a:r>
            <a:endParaRPr lang="en-US" sz="1600" dirty="0" smtClean="0"/>
          </a:p>
          <a:p>
            <a:endParaRPr lang="en-US" sz="1800" dirty="0" smtClean="0"/>
          </a:p>
          <a:p>
            <a:r>
              <a:rPr lang="en-US" sz="1800" dirty="0" smtClean="0"/>
              <a:t>Keep track of your zoom origin in complex space, or target point:</a:t>
            </a:r>
          </a:p>
          <a:p>
            <a:pPr lvl="1"/>
            <a:r>
              <a:rPr lang="en-US" sz="1600" dirty="0" err="1" smtClean="0"/>
              <a:t>target_x</a:t>
            </a:r>
            <a:r>
              <a:rPr lang="en-US" sz="1600" dirty="0" smtClean="0"/>
              <a:t>, </a:t>
            </a:r>
            <a:r>
              <a:rPr lang="en-US" sz="1600" dirty="0" err="1" smtClean="0"/>
              <a:t>target_y</a:t>
            </a:r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14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each pixel (</a:t>
            </a:r>
            <a:r>
              <a:rPr lang="en-US" dirty="0" err="1" smtClean="0"/>
              <a:t>row,col</a:t>
            </a:r>
            <a:r>
              <a:rPr lang="en-US" dirty="0" smtClean="0"/>
              <a:t>):</a:t>
            </a:r>
          </a:p>
          <a:p>
            <a:pPr lvl="1"/>
            <a:r>
              <a:rPr lang="en-US" dirty="0" smtClean="0"/>
              <a:t>Check to see if the corresponding point in complex space is in </a:t>
            </a:r>
            <a:r>
              <a:rPr lang="en-US" dirty="0" err="1" smtClean="0"/>
              <a:t>Modelbrot</a:t>
            </a:r>
            <a:r>
              <a:rPr lang="en-US" dirty="0" smtClean="0"/>
              <a:t> set:</a:t>
            </a:r>
          </a:p>
          <a:p>
            <a:pPr lvl="1"/>
            <a:endParaRPr lang="en-US" dirty="0" smtClean="0"/>
          </a:p>
          <a:p>
            <a:pPr lvl="2">
              <a:buNone/>
            </a:pPr>
            <a:r>
              <a:rPr lang="en-US" dirty="0" smtClean="0"/>
              <a:t>Transform (</a:t>
            </a:r>
            <a:r>
              <a:rPr lang="en-US" dirty="0" err="1" smtClean="0"/>
              <a:t>row,col</a:t>
            </a:r>
            <a:r>
              <a:rPr lang="en-US" dirty="0" smtClean="0"/>
              <a:t>) into c = (x0,y0)</a:t>
            </a:r>
          </a:p>
          <a:p>
            <a:pPr lvl="2">
              <a:buNone/>
            </a:pPr>
            <a:r>
              <a:rPr lang="en-US" dirty="0" smtClean="0"/>
              <a:t>initialize z = 0 =&gt; x=0, y=0  // recall that series begins with P</a:t>
            </a:r>
            <a:r>
              <a:rPr lang="en-US" baseline="-25000" dirty="0" smtClean="0"/>
              <a:t>c</a:t>
            </a:r>
            <a:r>
              <a:rPr lang="en-US" dirty="0" smtClean="0"/>
              <a:t>(0)</a:t>
            </a:r>
          </a:p>
          <a:p>
            <a:pPr lvl="2">
              <a:buNone/>
            </a:pPr>
            <a:r>
              <a:rPr lang="en-US" dirty="0" smtClean="0"/>
              <a:t>set iteration = 0</a:t>
            </a:r>
          </a:p>
          <a:p>
            <a:pPr lvl="2">
              <a:buNone/>
            </a:pPr>
            <a:r>
              <a:rPr lang="en-US" dirty="0" smtClean="0"/>
              <a:t>while ((x*x + y*y) &lt;= 4) and (iteration </a:t>
            </a:r>
            <a:r>
              <a:rPr lang="en-US" smtClean="0"/>
              <a:t>&lt; 500)</a:t>
            </a:r>
            <a:endParaRPr lang="en-US" dirty="0" smtClean="0"/>
          </a:p>
          <a:p>
            <a:pPr lvl="2">
              <a:buNone/>
            </a:pPr>
            <a:r>
              <a:rPr lang="en-US" dirty="0" smtClean="0"/>
              <a:t>// while (</a:t>
            </a:r>
            <a:r>
              <a:rPr lang="en-US" dirty="0" err="1" smtClean="0"/>
              <a:t>x,y</a:t>
            </a:r>
            <a:r>
              <a:rPr lang="en-US" dirty="0" smtClean="0"/>
              <a:t>) is inside radius=2 (otherwise we know the series has diverged)</a:t>
            </a:r>
          </a:p>
          <a:p>
            <a:pPr lvl="3"/>
            <a:r>
              <a:rPr lang="en-US" dirty="0" err="1" smtClean="0"/>
              <a:t>xtemp</a:t>
            </a:r>
            <a:r>
              <a:rPr lang="en-US" dirty="0" smtClean="0"/>
              <a:t> = x*x – y*y + x0</a:t>
            </a:r>
          </a:p>
          <a:p>
            <a:pPr lvl="3"/>
            <a:r>
              <a:rPr lang="en-US" dirty="0" smtClean="0"/>
              <a:t>y = 2*x*y + y0</a:t>
            </a:r>
          </a:p>
          <a:p>
            <a:pPr lvl="3"/>
            <a:r>
              <a:rPr lang="en-US" dirty="0" smtClean="0"/>
              <a:t>x = </a:t>
            </a:r>
            <a:r>
              <a:rPr lang="en-US" dirty="0" err="1" smtClean="0"/>
              <a:t>xtemp</a:t>
            </a:r>
            <a:endParaRPr lang="en-US" dirty="0" smtClean="0"/>
          </a:p>
          <a:p>
            <a:pPr lvl="3"/>
            <a:r>
              <a:rPr lang="en-US" dirty="0" smtClean="0"/>
              <a:t>iteration++</a:t>
            </a:r>
          </a:p>
          <a:p>
            <a:pPr lvl="2">
              <a:buNone/>
            </a:pPr>
            <a:r>
              <a:rPr lang="en-US" dirty="0" smtClean="0"/>
              <a:t>if iteration == </a:t>
            </a:r>
            <a:r>
              <a:rPr lang="en-US" dirty="0"/>
              <a:t>5</a:t>
            </a:r>
            <a:r>
              <a:rPr lang="en-US" dirty="0" smtClean="0"/>
              <a:t>00 then</a:t>
            </a:r>
          </a:p>
          <a:p>
            <a:pPr lvl="2">
              <a:buNone/>
            </a:pPr>
            <a:r>
              <a:rPr lang="en-US" dirty="0" smtClean="0"/>
              <a:t>	color=black,</a:t>
            </a:r>
          </a:p>
          <a:p>
            <a:pPr lvl="2">
              <a:buNone/>
            </a:pPr>
            <a:r>
              <a:rPr lang="en-US" dirty="0" smtClean="0"/>
              <a:t>else</a:t>
            </a:r>
          </a:p>
          <a:p>
            <a:pPr lvl="2">
              <a:buNone/>
            </a:pPr>
            <a:r>
              <a:rPr lang="en-US" dirty="0" smtClean="0"/>
              <a:t>	color=(some function of iteration)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15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Zooming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Goal:</a:t>
            </a:r>
          </a:p>
          <a:p>
            <a:pPr lvl="1"/>
            <a:r>
              <a:rPr lang="en-US" sz="1600" dirty="0" smtClean="0"/>
              <a:t>We want to zoom in to show the details on the fractal</a:t>
            </a:r>
          </a:p>
          <a:p>
            <a:pPr lvl="1"/>
            <a:r>
              <a:rPr lang="en-US" sz="1600" dirty="0" smtClean="0"/>
              <a:t>Problem:  on which point to we zoom?</a:t>
            </a:r>
          </a:p>
          <a:p>
            <a:pPr lvl="1"/>
            <a:endParaRPr lang="en-US" sz="1600" dirty="0" smtClean="0"/>
          </a:p>
          <a:p>
            <a:pPr lvl="1"/>
            <a:r>
              <a:rPr lang="en-US" sz="1600" dirty="0" smtClean="0"/>
              <a:t>Set the initial frame to encompass:</a:t>
            </a:r>
          </a:p>
          <a:p>
            <a:pPr lvl="2"/>
            <a:r>
              <a:rPr lang="en-US" sz="1200" dirty="0" smtClean="0"/>
              <a:t>-2.5 &lt;= x &lt;= 1</a:t>
            </a:r>
          </a:p>
          <a:p>
            <a:pPr lvl="2"/>
            <a:r>
              <a:rPr lang="en-US" sz="1200" dirty="0" smtClean="0"/>
              <a:t>-1 &lt;= y &lt;= 1</a:t>
            </a:r>
          </a:p>
          <a:p>
            <a:pPr lvl="2"/>
            <a:endParaRPr lang="en-US" sz="1200" dirty="0" smtClean="0"/>
          </a:p>
          <a:p>
            <a:pPr lvl="2"/>
            <a:r>
              <a:rPr lang="en-US" sz="1200" dirty="0" smtClean="0"/>
              <a:t>(This is the typical window from which the Mandelbrot fractal is shown)</a:t>
            </a:r>
          </a:p>
          <a:p>
            <a:pPr lvl="2"/>
            <a:endParaRPr lang="en-US" sz="1200" dirty="0" smtClean="0"/>
          </a:p>
          <a:p>
            <a:pPr lvl="1"/>
            <a:r>
              <a:rPr lang="en-US" sz="1600" dirty="0" smtClean="0"/>
              <a:t>During the first frame rendering, find the first pixel that has greater than 450 iterations</a:t>
            </a:r>
          </a:p>
          <a:p>
            <a:pPr lvl="2"/>
            <a:r>
              <a:rPr lang="en-US" sz="1200" dirty="0" smtClean="0"/>
              <a:t>Set this only </a:t>
            </a:r>
            <a:r>
              <a:rPr lang="en-US" sz="1200" smtClean="0"/>
              <a:t>once!</a:t>
            </a:r>
          </a:p>
          <a:p>
            <a:pPr lvl="2"/>
            <a:r>
              <a:rPr lang="en-US" sz="1200" smtClean="0">
                <a:solidFill>
                  <a:srgbClr val="FF0000"/>
                </a:solidFill>
              </a:rPr>
              <a:t>How to set when theres &gt;1 processors?</a:t>
            </a:r>
            <a:endParaRPr lang="en-US" sz="1200" dirty="0" smtClean="0">
              <a:solidFill>
                <a:srgbClr val="FF0000"/>
              </a:solidFill>
            </a:endParaRPr>
          </a:p>
          <a:p>
            <a:pPr lvl="2"/>
            <a:endParaRPr lang="en-US" sz="1200" dirty="0" smtClean="0"/>
          </a:p>
          <a:p>
            <a:pPr lvl="1"/>
            <a:r>
              <a:rPr lang="en-US" sz="1600" dirty="0" smtClean="0"/>
              <a:t>This will identify a colorful and </a:t>
            </a:r>
            <a:r>
              <a:rPr lang="en-US" sz="1600" dirty="0" err="1" smtClean="0"/>
              <a:t>featureful</a:t>
            </a:r>
            <a:r>
              <a:rPr lang="en-US" sz="1600" dirty="0" smtClean="0"/>
              <a:t> area</a:t>
            </a:r>
          </a:p>
          <a:p>
            <a:pPr lvl="1"/>
            <a:r>
              <a:rPr lang="en-US" sz="1600" dirty="0" smtClean="0"/>
              <a:t>Set this point (in complex space) as your </a:t>
            </a:r>
            <a:r>
              <a:rPr lang="en-US" sz="1600" dirty="0" err="1" smtClean="0"/>
              <a:t>target_x</a:t>
            </a:r>
            <a:r>
              <a:rPr lang="en-US" sz="1600" dirty="0" smtClean="0"/>
              <a:t> and </a:t>
            </a:r>
            <a:r>
              <a:rPr lang="en-US" sz="1600" dirty="0" err="1" smtClean="0"/>
              <a:t>target_y</a:t>
            </a:r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16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Zooming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To zoom in:</a:t>
            </a:r>
          </a:p>
          <a:p>
            <a:pPr lvl="1"/>
            <a:r>
              <a:rPr lang="en-US" sz="1600" dirty="0" err="1" smtClean="0"/>
              <a:t>min_x</a:t>
            </a:r>
            <a:r>
              <a:rPr lang="en-US" sz="1600" dirty="0" smtClean="0"/>
              <a:t>=</a:t>
            </a:r>
            <a:r>
              <a:rPr lang="en-US" sz="1600" dirty="0" err="1" smtClean="0"/>
              <a:t>target_x</a:t>
            </a:r>
            <a:r>
              <a:rPr lang="en-US" sz="1600" dirty="0" smtClean="0"/>
              <a:t> – 1/(1.5^zoom)</a:t>
            </a:r>
          </a:p>
          <a:p>
            <a:pPr lvl="1"/>
            <a:r>
              <a:rPr lang="en-US" sz="1600" dirty="0" err="1" smtClean="0"/>
              <a:t>max_x</a:t>
            </a:r>
            <a:r>
              <a:rPr lang="en-US" sz="1600" dirty="0" smtClean="0"/>
              <a:t>=</a:t>
            </a:r>
            <a:r>
              <a:rPr lang="en-US" sz="1600" dirty="0" err="1" smtClean="0"/>
              <a:t>target_x</a:t>
            </a:r>
            <a:r>
              <a:rPr lang="en-US" sz="1600" dirty="0" smtClean="0"/>
              <a:t> + 1/(1.5^zoom)</a:t>
            </a:r>
          </a:p>
          <a:p>
            <a:pPr lvl="1"/>
            <a:r>
              <a:rPr lang="en-US" sz="1600" dirty="0" err="1" smtClean="0"/>
              <a:t>min_y</a:t>
            </a:r>
            <a:r>
              <a:rPr lang="en-US" sz="1600" dirty="0" smtClean="0"/>
              <a:t>=</a:t>
            </a:r>
            <a:r>
              <a:rPr lang="en-US" sz="1600" dirty="0" err="1" smtClean="0"/>
              <a:t>target_y</a:t>
            </a:r>
            <a:r>
              <a:rPr lang="en-US" sz="1600" dirty="0" smtClean="0"/>
              <a:t> - .75/(1.5^zoom)</a:t>
            </a:r>
          </a:p>
          <a:p>
            <a:pPr lvl="1"/>
            <a:r>
              <a:rPr lang="en-US" sz="1600" dirty="0" err="1" smtClean="0"/>
              <a:t>max_y</a:t>
            </a:r>
            <a:r>
              <a:rPr lang="en-US" sz="1600" dirty="0" smtClean="0"/>
              <a:t>=</a:t>
            </a:r>
            <a:r>
              <a:rPr lang="en-US" sz="1600" dirty="0" err="1" smtClean="0"/>
              <a:t>target_y</a:t>
            </a:r>
            <a:r>
              <a:rPr lang="en-US" sz="1600" dirty="0" smtClean="0"/>
              <a:t> + .75/(1.5^zoom)</a:t>
            </a:r>
          </a:p>
          <a:p>
            <a:r>
              <a:rPr lang="en-US" sz="1800" dirty="0" smtClean="0"/>
              <a:t>In the outer loop, increment zoom from 1 to 100 (or more)</a:t>
            </a:r>
          </a:p>
          <a:p>
            <a:endParaRPr lang="en-US" sz="1800" dirty="0" smtClean="0"/>
          </a:p>
          <a:p>
            <a:r>
              <a:rPr lang="en-US" sz="1800" dirty="0" smtClean="0"/>
              <a:t>Fractals are deliberately made colorful, but the way you set the colors is arbitrary</a:t>
            </a:r>
          </a:p>
          <a:p>
            <a:pPr lvl="1"/>
            <a:r>
              <a:rPr lang="en-US" sz="1600" dirty="0" smtClean="0"/>
              <a:t>Here’s one sample technique:</a:t>
            </a:r>
          </a:p>
          <a:p>
            <a:pPr lvl="1"/>
            <a:r>
              <a:rPr lang="en-US" sz="1600" dirty="0" smtClean="0"/>
              <a:t>color [R,G,B] =</a:t>
            </a:r>
          </a:p>
          <a:p>
            <a:pPr lvl="2"/>
            <a:r>
              <a:rPr lang="en-US" sz="1200" dirty="0" smtClean="0"/>
              <a:t>[iteration*8/zoom, iteration*4/zoom, iteration*2/zoom]</a:t>
            </a:r>
          </a:p>
          <a:p>
            <a:pPr lvl="1"/>
            <a:r>
              <a:rPr lang="en-US" sz="1600" dirty="0" smtClean="0"/>
              <a:t>This creates a yellowish brown hue that dampens as you zoom in</a:t>
            </a:r>
          </a:p>
          <a:p>
            <a:pPr lvl="1"/>
            <a:r>
              <a:rPr lang="en-US" sz="1600" dirty="0" smtClean="0"/>
              <a:t>Make sure you saturate the colors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17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Numerical Precision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4343400" cy="4648200"/>
          </a:xfrm>
        </p:spPr>
        <p:txBody>
          <a:bodyPr/>
          <a:lstStyle/>
          <a:p>
            <a:r>
              <a:rPr lang="en-US" sz="1800" dirty="0" smtClean="0"/>
              <a:t>You’ll notice as you zoom in that picture definition quickly degrades</a:t>
            </a:r>
          </a:p>
          <a:p>
            <a:endParaRPr lang="en-US" sz="1800" dirty="0" smtClean="0"/>
          </a:p>
          <a:p>
            <a:r>
              <a:rPr lang="en-US" sz="1800" dirty="0" smtClean="0"/>
              <a:t>This is because double precision values have a precision of 2</a:t>
            </a:r>
            <a:r>
              <a:rPr lang="en-US" sz="1800" baseline="30000" dirty="0" smtClean="0"/>
              <a:t>-52</a:t>
            </a:r>
            <a:r>
              <a:rPr lang="en-US" sz="1800" dirty="0" smtClean="0"/>
              <a:t> and zooming in at a quadratic rate reaches this quickly</a:t>
            </a:r>
          </a:p>
          <a:p>
            <a:pPr lvl="1"/>
            <a:r>
              <a:rPr lang="en-US" sz="1600" dirty="0" smtClean="0"/>
              <a:t>In other words, the difference in the complex space between pixels approaches this value</a:t>
            </a:r>
          </a:p>
          <a:p>
            <a:pPr lvl="1"/>
            <a:r>
              <a:rPr lang="en-US" sz="1600" dirty="0" smtClean="0"/>
              <a:t>Note:  2</a:t>
            </a:r>
            <a:r>
              <a:rPr lang="en-US" sz="1600" baseline="30000" dirty="0" smtClean="0"/>
              <a:t>-52</a:t>
            </a:r>
            <a:r>
              <a:rPr lang="en-US" sz="1600" dirty="0" smtClean="0"/>
              <a:t> = 2.2 x 10</a:t>
            </a:r>
            <a:r>
              <a:rPr lang="en-US" sz="1600" baseline="30000" dirty="0" smtClean="0"/>
              <a:t>-16</a:t>
            </a:r>
          </a:p>
          <a:p>
            <a:pPr lvl="1"/>
            <a:endParaRPr lang="en-US" sz="1600" baseline="30000" dirty="0" smtClean="0"/>
          </a:p>
          <a:p>
            <a:r>
              <a:rPr lang="en-US" sz="1800" dirty="0" smtClean="0"/>
              <a:t>Inter-pixel distance from 0 to 200 iterations using specified zoom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18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2500" y="2057400"/>
            <a:ext cx="4152900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Precision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Interesting note:</a:t>
            </a:r>
          </a:p>
          <a:p>
            <a:pPr lvl="1"/>
            <a:r>
              <a:rPr lang="en-US" smtClean="0"/>
              <a:t>Size of observable universe</a:t>
            </a:r>
          </a:p>
          <a:p>
            <a:pPr lvl="2"/>
            <a:r>
              <a:rPr lang="en-US" sz="1600" smtClean="0"/>
              <a:t>93 billion light years</a:t>
            </a:r>
          </a:p>
          <a:p>
            <a:pPr lvl="2"/>
            <a:r>
              <a:rPr lang="en-US" sz="1600" smtClean="0"/>
              <a:t>= 8.8 x 10</a:t>
            </a:r>
            <a:r>
              <a:rPr lang="en-US" sz="1600" baseline="30000" smtClean="0"/>
              <a:t>26</a:t>
            </a:r>
            <a:r>
              <a:rPr lang="en-US" sz="1600" smtClean="0"/>
              <a:t> meters</a:t>
            </a:r>
          </a:p>
          <a:p>
            <a:pPr lvl="1"/>
            <a:endParaRPr lang="en-US" smtClean="0"/>
          </a:p>
          <a:p>
            <a:pPr lvl="1"/>
            <a:r>
              <a:rPr lang="en-US" smtClean="0"/>
              <a:t>Smallest constant in physics, Plank’s constant:</a:t>
            </a:r>
          </a:p>
          <a:p>
            <a:pPr lvl="2"/>
            <a:r>
              <a:rPr lang="en-US" sz="1600" smtClean="0"/>
              <a:t>6.0 x 10</a:t>
            </a:r>
            <a:r>
              <a:rPr lang="en-US" sz="1600" baseline="30000" smtClean="0"/>
              <a:t>-34 </a:t>
            </a:r>
            <a:r>
              <a:rPr lang="en-US" sz="1600" smtClean="0"/>
              <a:t>m</a:t>
            </a:r>
            <a:r>
              <a:rPr lang="en-US" sz="1600" baseline="30000" smtClean="0"/>
              <a:t>2</a:t>
            </a:r>
            <a:r>
              <a:rPr lang="en-US" sz="1600" smtClean="0"/>
              <a:t>kg/s</a:t>
            </a:r>
          </a:p>
          <a:p>
            <a:pPr lvl="2"/>
            <a:endParaRPr lang="en-US"/>
          </a:p>
          <a:p>
            <a:pPr lvl="1"/>
            <a:r>
              <a:rPr lang="en-US" smtClean="0"/>
              <a:t>Ratio is 6.8 x 10</a:t>
            </a:r>
            <a:r>
              <a:rPr lang="en-US" baseline="30000" smtClean="0"/>
              <a:t>-61</a:t>
            </a:r>
            <a:endParaRPr lang="en-US" smtClean="0"/>
          </a:p>
          <a:p>
            <a:pPr lvl="1"/>
            <a:endParaRPr lang="en-US" baseline="30000"/>
          </a:p>
          <a:p>
            <a:pPr lvl="1"/>
            <a:r>
              <a:rPr lang="en-US" smtClean="0"/>
              <a:t>At the rate we’re zooming, we achieve that ratio in ~341 iterations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19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413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Space Exploration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Lab 3 we explored the performance impact of cache size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 Lab 4 we explored the performance impact of data-level parallelism for two processors</a:t>
            </a:r>
          </a:p>
          <a:p>
            <a:endParaRPr lang="en-US" dirty="0" smtClean="0"/>
          </a:p>
          <a:p>
            <a:r>
              <a:rPr lang="en-US" dirty="0" smtClean="0"/>
              <a:t>In Lab 5 we will explore the performance impact of scaling up the number of processors beyond two</a:t>
            </a:r>
          </a:p>
          <a:p>
            <a:pPr lvl="1"/>
            <a:r>
              <a:rPr lang="en-US" dirty="0" smtClean="0"/>
              <a:t>We’ll </a:t>
            </a:r>
            <a:r>
              <a:rPr lang="en-US" dirty="0" smtClean="0"/>
              <a:t>also implement a new application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2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Parallelizing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frame rate will depend on how many of the pixels in the frame are in the Mandelbrot set, since these pixels are expensive (requires 1000 loop iterations each)</a:t>
            </a:r>
          </a:p>
          <a:p>
            <a:pPr lvl="1"/>
            <a:r>
              <a:rPr lang="en-US" dirty="0" smtClean="0"/>
              <a:t>Lighter-colored pixels are also expensive, though less so</a:t>
            </a:r>
          </a:p>
          <a:p>
            <a:endParaRPr lang="en-US" dirty="0" smtClean="0"/>
          </a:p>
          <a:p>
            <a:r>
              <a:rPr lang="en-US" dirty="0" smtClean="0"/>
              <a:t>To speed things up, use multiple processors</a:t>
            </a:r>
          </a:p>
          <a:p>
            <a:endParaRPr lang="en-US" dirty="0" smtClean="0"/>
          </a:p>
          <a:p>
            <a:r>
              <a:rPr lang="en-US" dirty="0" smtClean="0"/>
              <a:t>Use the data parallel approach and write to the frame buffer in 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20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Make sure you enable hardware floating point and hardware multiply on each processor</a:t>
            </a:r>
          </a:p>
          <a:p>
            <a:r>
              <a:rPr lang="en-US" sz="1800" dirty="0" smtClean="0"/>
              <a:t>Use </a:t>
            </a:r>
            <a:r>
              <a:rPr lang="en-US" sz="1800" dirty="0" smtClean="0"/>
              <a:t>at least 1KB </a:t>
            </a:r>
            <a:r>
              <a:rPr lang="en-US" sz="1800" dirty="0" smtClean="0"/>
              <a:t>instruction and data cache per processor</a:t>
            </a:r>
          </a:p>
          <a:p>
            <a:r>
              <a:rPr lang="en-US" sz="1800" dirty="0" smtClean="0"/>
              <a:t>Implement on one processor first</a:t>
            </a:r>
          </a:p>
          <a:p>
            <a:r>
              <a:rPr lang="en-US" sz="1800" dirty="0" smtClean="0"/>
              <a:t>You don’t need the key inputs, LCD, LEDs, or Flash memory, so feel free to delete their interfaces</a:t>
            </a:r>
          </a:p>
          <a:p>
            <a:r>
              <a:rPr lang="en-US" sz="1800" dirty="0" smtClean="0"/>
              <a:t>For recording performance, measure the average time for rendering each frame (including sending the pixels to the pixel buffer)</a:t>
            </a:r>
          </a:p>
          <a:p>
            <a:r>
              <a:rPr lang="en-US" sz="1800" dirty="0" smtClean="0"/>
              <a:t>You’ll need </a:t>
            </a:r>
            <a:r>
              <a:rPr lang="en-US" sz="1800" dirty="0" err="1" smtClean="0"/>
              <a:t>math.h</a:t>
            </a:r>
            <a:r>
              <a:rPr lang="en-US" sz="1800" dirty="0" smtClean="0"/>
              <a:t> for exponentiation, but only use it for the zooming (actually not…)</a:t>
            </a:r>
          </a:p>
          <a:p>
            <a:r>
              <a:rPr lang="en-US" sz="1800" dirty="0" smtClean="0"/>
              <a:t>You’ll also need four mailboxes to implement your barriers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21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Processor Scaling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4648200"/>
          </a:xfrm>
        </p:spPr>
        <p:txBody>
          <a:bodyPr/>
          <a:lstStyle/>
          <a:p>
            <a:r>
              <a:rPr lang="en-US" sz="1600" dirty="0" smtClean="0"/>
              <a:t>In Lab 4 some groups encountered resource limits on the FPGA, maxing out the number of M4K RAMS</a:t>
            </a:r>
          </a:p>
          <a:p>
            <a:pPr lvl="1"/>
            <a:r>
              <a:rPr lang="en-US" sz="1400" dirty="0" smtClean="0"/>
              <a:t>This was due to instancing two processors with large caches</a:t>
            </a:r>
          </a:p>
          <a:p>
            <a:endParaRPr lang="en-US" sz="1600" dirty="0" smtClean="0"/>
          </a:p>
          <a:p>
            <a:r>
              <a:rPr lang="en-US" sz="1600" dirty="0" smtClean="0"/>
              <a:t>The Cyclone 4 E 115 FPGA has </a:t>
            </a:r>
            <a:r>
              <a:rPr lang="en-US" sz="1600" dirty="0" smtClean="0"/>
              <a:t>432 M9K RAMs (each holds 1.125 KB)</a:t>
            </a:r>
          </a:p>
          <a:p>
            <a:pPr lvl="1"/>
            <a:endParaRPr lang="en-US" sz="1400" dirty="0" smtClean="0"/>
          </a:p>
          <a:p>
            <a:r>
              <a:rPr lang="en-US" sz="1600" dirty="0"/>
              <a:t>Each processor requires 2 M4Ks for the register file, 1 for the debugger, and 8 for 1KB/1KB </a:t>
            </a:r>
            <a:r>
              <a:rPr lang="en-US" sz="1600" dirty="0" smtClean="0"/>
              <a:t>I/D </a:t>
            </a:r>
            <a:r>
              <a:rPr lang="en-US" sz="1600" dirty="0" smtClean="0"/>
              <a:t>caches</a:t>
            </a:r>
            <a:endParaRPr lang="en-US" sz="1400" dirty="0" smtClean="0"/>
          </a:p>
          <a:p>
            <a:pPr lvl="1"/>
            <a:endParaRPr lang="en-US" sz="1400" dirty="0" smtClean="0"/>
          </a:p>
          <a:p>
            <a:r>
              <a:rPr lang="en-US" sz="1600" dirty="0" smtClean="0"/>
              <a:t>My SOPC </a:t>
            </a:r>
            <a:r>
              <a:rPr lang="en-US" sz="1600" dirty="0"/>
              <a:t>System, </a:t>
            </a:r>
            <a:r>
              <a:rPr lang="en-US" sz="1600" dirty="0" smtClean="0"/>
              <a:t>without character buffer, requires ~16 M4Ks without processors</a:t>
            </a:r>
          </a:p>
          <a:p>
            <a:pPr lvl="1"/>
            <a:r>
              <a:rPr lang="en-US" sz="1400" dirty="0" smtClean="0"/>
              <a:t>Overhead required for Avalon bus, mailbox memory, video FIFO, etc.</a:t>
            </a:r>
          </a:p>
          <a:p>
            <a:endParaRPr lang="en-US" sz="1600" dirty="0" smtClean="0"/>
          </a:p>
          <a:p>
            <a:r>
              <a:rPr lang="en-US" sz="1600" dirty="0" smtClean="0"/>
              <a:t>I was able to build a four processor system </a:t>
            </a:r>
            <a:r>
              <a:rPr lang="en-US" sz="1600" dirty="0" smtClean="0"/>
              <a:t>(with 1 KB cache) with </a:t>
            </a:r>
            <a:r>
              <a:rPr lang="en-US" sz="1600" dirty="0" smtClean="0"/>
              <a:t>only 67 M4Ks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3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Usage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4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447800"/>
            <a:ext cx="8102306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Fractals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5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0544" y="1339232"/>
            <a:ext cx="6846656" cy="4680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Fractals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6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676400"/>
            <a:ext cx="6114132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Mandelbrot Set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7</a:t>
            </a:fld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5842" name="Picture 2" descr="http://math.youngzones.org/Fractal%20webpages/Mandelbrot_se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371600"/>
            <a:ext cx="6096000" cy="46177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Mandelbrot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idea: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Any arbitrary complex number c is either in the set or not</a:t>
            </a:r>
          </a:p>
          <a:p>
            <a:pPr lvl="2"/>
            <a:r>
              <a:rPr lang="en-US" dirty="0" smtClean="0"/>
              <a:t>Recall complex numbers have a real and imaginary part</a:t>
            </a:r>
          </a:p>
          <a:p>
            <a:pPr lvl="2"/>
            <a:r>
              <a:rPr lang="en-US" dirty="0" smtClean="0"/>
              <a:t>e.g. 3 + 2i</a:t>
            </a:r>
          </a:p>
          <a:p>
            <a:pPr lvl="2"/>
            <a:r>
              <a:rPr lang="en-US" dirty="0" err="1" smtClean="0"/>
              <a:t>i</a:t>
            </a:r>
            <a:r>
              <a:rPr lang="en-US" dirty="0" smtClean="0"/>
              <a:t> = </a:t>
            </a:r>
            <a:r>
              <a:rPr lang="en-US" dirty="0" err="1" smtClean="0"/>
              <a:t>sqrt</a:t>
            </a:r>
            <a:r>
              <a:rPr lang="en-US" dirty="0" smtClean="0"/>
              <a:t>(-1)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Plot all </a:t>
            </a:r>
            <a:r>
              <a:rPr lang="en-US" dirty="0" err="1" smtClean="0"/>
              <a:t>c’s</a:t>
            </a:r>
            <a:r>
              <a:rPr lang="en-US" dirty="0" smtClean="0"/>
              <a:t> in the set, set x=Real(c), y=</a:t>
            </a:r>
            <a:r>
              <a:rPr lang="en-US" dirty="0" err="1" smtClean="0"/>
              <a:t>Imag</a:t>
            </a:r>
            <a:r>
              <a:rPr lang="en-US" dirty="0" smtClean="0"/>
              <a:t>(c)</a:t>
            </a:r>
          </a:p>
          <a:p>
            <a:pPr lvl="2"/>
            <a:r>
              <a:rPr lang="en-US" dirty="0" smtClean="0"/>
              <a:t>Black represents points in the set</a:t>
            </a:r>
          </a:p>
          <a:p>
            <a:pPr lvl="2"/>
            <a:r>
              <a:rPr lang="en-US" dirty="0" smtClean="0"/>
              <a:t>Colored points according to how “close” that point was to being in set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8</a:t>
            </a:fld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Mandelbrot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Definition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lvl="1"/>
            <a:r>
              <a:rPr lang="en-US" dirty="0"/>
              <a:t>Consider complex polynomial P</a:t>
            </a:r>
            <a:r>
              <a:rPr lang="en-US" baseline="-25000" dirty="0"/>
              <a:t>c</a:t>
            </a:r>
            <a:r>
              <a:rPr lang="en-US" dirty="0"/>
              <a:t>(z) = z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dirty="0" smtClean="0"/>
              <a:t>c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 is in the set if the sequence:</a:t>
            </a:r>
          </a:p>
          <a:p>
            <a:pPr lvl="2">
              <a:buNone/>
            </a:pPr>
            <a:r>
              <a:rPr lang="en-US" dirty="0"/>
              <a:t>P</a:t>
            </a:r>
            <a:r>
              <a:rPr lang="en-US" baseline="-25000" dirty="0"/>
              <a:t>c</a:t>
            </a:r>
            <a:r>
              <a:rPr lang="en-US" dirty="0"/>
              <a:t>(0), P</a:t>
            </a:r>
            <a:r>
              <a:rPr lang="en-US" baseline="-25000" dirty="0"/>
              <a:t>c</a:t>
            </a:r>
            <a:r>
              <a:rPr lang="en-US" dirty="0"/>
              <a:t>(P</a:t>
            </a:r>
            <a:r>
              <a:rPr lang="en-US" baseline="-25000" dirty="0"/>
              <a:t>c</a:t>
            </a:r>
            <a:r>
              <a:rPr lang="en-US" dirty="0"/>
              <a:t>(0)), P</a:t>
            </a:r>
            <a:r>
              <a:rPr lang="en-US" baseline="-25000" dirty="0"/>
              <a:t>c</a:t>
            </a:r>
            <a:r>
              <a:rPr lang="en-US" dirty="0"/>
              <a:t>(P</a:t>
            </a:r>
            <a:r>
              <a:rPr lang="en-US" baseline="-25000" dirty="0"/>
              <a:t>c</a:t>
            </a:r>
            <a:r>
              <a:rPr lang="en-US" dirty="0"/>
              <a:t>(P</a:t>
            </a:r>
            <a:r>
              <a:rPr lang="en-US" baseline="-25000" dirty="0"/>
              <a:t>c</a:t>
            </a:r>
            <a:r>
              <a:rPr lang="en-US" dirty="0"/>
              <a:t>(0))), P</a:t>
            </a:r>
            <a:r>
              <a:rPr lang="en-US" baseline="-25000" dirty="0"/>
              <a:t>c</a:t>
            </a:r>
            <a:r>
              <a:rPr lang="en-US" dirty="0"/>
              <a:t>(P</a:t>
            </a:r>
            <a:r>
              <a:rPr lang="en-US" baseline="-25000" dirty="0"/>
              <a:t>c</a:t>
            </a:r>
            <a:r>
              <a:rPr lang="en-US" dirty="0"/>
              <a:t>(P</a:t>
            </a:r>
            <a:r>
              <a:rPr lang="en-US" baseline="-25000" dirty="0"/>
              <a:t>c</a:t>
            </a:r>
            <a:r>
              <a:rPr lang="en-US" dirty="0"/>
              <a:t>(P</a:t>
            </a:r>
            <a:r>
              <a:rPr lang="en-US" baseline="-25000" dirty="0"/>
              <a:t>c</a:t>
            </a:r>
            <a:r>
              <a:rPr lang="en-US" dirty="0"/>
              <a:t>(0)))), </a:t>
            </a:r>
            <a:r>
              <a:rPr lang="en-US" dirty="0" smtClean="0"/>
              <a:t>…</a:t>
            </a:r>
          </a:p>
          <a:p>
            <a:pPr lvl="2">
              <a:buNone/>
            </a:pPr>
            <a:endParaRPr lang="en-US" dirty="0"/>
          </a:p>
          <a:p>
            <a:pPr lvl="1"/>
            <a:r>
              <a:rPr lang="en-US" dirty="0"/>
              <a:t>…does NOT diverge to </a:t>
            </a:r>
            <a:r>
              <a:rPr lang="en-US" dirty="0" smtClean="0"/>
              <a:t>infinity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All </a:t>
            </a:r>
            <a:r>
              <a:rPr lang="en-US" dirty="0"/>
              <a:t>points </a:t>
            </a:r>
            <a:r>
              <a:rPr lang="en-US" dirty="0" smtClean="0"/>
              <a:t>in the set are </a:t>
            </a:r>
            <a:r>
              <a:rPr lang="en-US" dirty="0" smtClean="0"/>
              <a:t>contained radius </a:t>
            </a:r>
            <a:r>
              <a:rPr lang="en-US" dirty="0"/>
              <a:t>= 2 </a:t>
            </a:r>
            <a:r>
              <a:rPr lang="en-US" dirty="0" smtClean="0"/>
              <a:t>around </a:t>
            </a:r>
            <a:r>
              <a:rPr lang="en-US" dirty="0"/>
              <a:t>(0,0)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CSCE 313 </a:t>
            </a:r>
            <a:fld id="{8C7AD884-57B0-4914-81AA-F3BF2E0ED0D8}" type="slidenum">
              <a:rPr lang="en-US" i="0" smtClean="0">
                <a:solidFill>
                  <a:schemeClr val="tx1"/>
                </a:solidFill>
              </a:rPr>
              <a:pPr>
                <a:defRPr/>
              </a:pPr>
              <a:t>9</a:t>
            </a:fld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17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sc">
  <a:themeElements>
    <a:clrScheme name="usc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usc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s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c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c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usc</Template>
  <TotalTime>34214</TotalTime>
  <Words>1409</Words>
  <Application>Microsoft Office PowerPoint</Application>
  <PresentationFormat>On-screen Show (4:3)</PresentationFormat>
  <Paragraphs>215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Verdana</vt:lpstr>
      <vt:lpstr>usc</vt:lpstr>
      <vt:lpstr>CSCE 313:  Embedded Systems  Scaling Multiprocessors</vt:lpstr>
      <vt:lpstr>Design Space Exploration</vt:lpstr>
      <vt:lpstr>Processor Scaling</vt:lpstr>
      <vt:lpstr>Resource Usage</vt:lpstr>
      <vt:lpstr>Fractals</vt:lpstr>
      <vt:lpstr>Fractals</vt:lpstr>
      <vt:lpstr>Mandelbrot Set</vt:lpstr>
      <vt:lpstr>Mandelbrot Set</vt:lpstr>
      <vt:lpstr>Mandelbrot Set</vt:lpstr>
      <vt:lpstr>Mandelbrot Set</vt:lpstr>
      <vt:lpstr>Example 1</vt:lpstr>
      <vt:lpstr>Example 2</vt:lpstr>
      <vt:lpstr>Mandelbrot Set</vt:lpstr>
      <vt:lpstr>Plotting the Space</vt:lpstr>
      <vt:lpstr>Algorithm</vt:lpstr>
      <vt:lpstr>Zooming</vt:lpstr>
      <vt:lpstr>Zooming</vt:lpstr>
      <vt:lpstr>Numerical Precision</vt:lpstr>
      <vt:lpstr>Precision</vt:lpstr>
      <vt:lpstr>Parallelizing</vt:lpstr>
      <vt:lpstr>Notes</vt:lpstr>
    </vt:vector>
  </TitlesOfParts>
  <Company>Department of Computer Science and Engineering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612:  VLSI System Design</dc:title>
  <dc:creator>Jason D. Bakos</dc:creator>
  <cp:lastModifiedBy>Windows User</cp:lastModifiedBy>
  <cp:revision>809</cp:revision>
  <dcterms:created xsi:type="dcterms:W3CDTF">2005-09-22T21:21:18Z</dcterms:created>
  <dcterms:modified xsi:type="dcterms:W3CDTF">2018-04-02T01:54:53Z</dcterms:modified>
</cp:coreProperties>
</file>