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0" r:id="rId3"/>
    <p:sldId id="291" r:id="rId4"/>
    <p:sldId id="257" r:id="rId5"/>
    <p:sldId id="288" r:id="rId6"/>
    <p:sldId id="270" r:id="rId7"/>
    <p:sldId id="289" r:id="rId8"/>
    <p:sldId id="271" r:id="rId9"/>
    <p:sldId id="272" r:id="rId10"/>
    <p:sldId id="259" r:id="rId11"/>
    <p:sldId id="280" r:id="rId12"/>
    <p:sldId id="261" r:id="rId13"/>
    <p:sldId id="286" r:id="rId14"/>
    <p:sldId id="278" r:id="rId15"/>
    <p:sldId id="275" r:id="rId16"/>
    <p:sldId id="284" r:id="rId17"/>
    <p:sldId id="287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96" autoAdjust="0"/>
    <p:restoredTop sz="94660"/>
  </p:normalViewPr>
  <p:slideViewPr>
    <p:cSldViewPr>
      <p:cViewPr varScale="1">
        <p:scale>
          <a:sx n="85" d="100"/>
          <a:sy n="85" d="100"/>
        </p:scale>
        <p:origin x="1337" y="6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EE52758-D455-41EF-9B67-5E96726F7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477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C0B1EFA-0C3B-4911-9529-74F369848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256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" y="3124200"/>
            <a:ext cx="5715000" cy="304800"/>
          </a:xfrm>
          <a:prstGeom prst="rect">
            <a:avLst/>
          </a:prstGeom>
          <a:solidFill>
            <a:srgbClr val="990033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4800600"/>
            <a:ext cx="7391400" cy="304800"/>
          </a:xfrm>
          <a:prstGeom prst="rect">
            <a:avLst/>
          </a:prstGeom>
          <a:solidFill>
            <a:srgbClr val="990033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0" descr="u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172200"/>
            <a:ext cx="28956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45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43F7A832-704B-4CE7-8695-BFD516CFF155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BDEB0178-0754-40E5-97E3-35D3826FA161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E764468C-8570-457D-A275-CD8C30EEE0B0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CD631731-A333-47A1-AAF2-55F3105C3475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B4F447A6-66B8-4713-9D1A-8A33B9638AD4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11BDD880-D900-41EE-A80F-23F3FFB15001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505A3148-5CE1-4EE2-B3EF-019E8C96581B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CC51B4AB-C3C8-43E0-9B0A-19E2A95A5928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371259EC-8B46-4F20-9623-971EDAA7161F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24600"/>
            <a:ext cx="556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CSCE 611 </a:t>
            </a:r>
            <a:fld id="{02CAFAC0-A285-4DF0-A8FC-A3EEBBD923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77" name="Picture 8" descr="usc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" y="6172200"/>
            <a:ext cx="28956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76200" y="60960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76200" y="12954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76200" y="4572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3716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CSCE 313:  Embedded Systems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Multiprocessor Systems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43400"/>
            <a:ext cx="6400800" cy="457200"/>
          </a:xfrm>
        </p:spPr>
        <p:txBody>
          <a:bodyPr/>
          <a:lstStyle/>
          <a:p>
            <a:pPr eaLnBrk="1" hangingPunct="1"/>
            <a:r>
              <a:rPr lang="en-US" dirty="0" smtClean="0"/>
              <a:t>Instructor:  Jason D. Bakos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Dividing up the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762000"/>
          </a:xfrm>
        </p:spPr>
        <p:txBody>
          <a:bodyPr/>
          <a:lstStyle/>
          <a:p>
            <a:r>
              <a:rPr lang="en-US" sz="1800" dirty="0" smtClean="0"/>
              <a:t>How do you divide the work amongst multiple independent CPUs?</a:t>
            </a:r>
          </a:p>
          <a:p>
            <a:r>
              <a:rPr lang="en-US" sz="1800" dirty="0" smtClean="0"/>
              <a:t>In the context of lab 3...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10</a:t>
            </a:fld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24200" y="2502932"/>
            <a:ext cx="12954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read image from Flash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90275" y="3638862"/>
            <a:ext cx="1371600" cy="168806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Apply transformation to even rows and send output pixels to </a:t>
            </a:r>
            <a:r>
              <a:rPr lang="en-US" sz="1100" dirty="0" smtClean="0">
                <a:solidFill>
                  <a:schemeClr val="tx1"/>
                </a:solidFill>
              </a:rPr>
              <a:t>SRAM</a:t>
            </a: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for (</a:t>
            </a:r>
            <a:r>
              <a:rPr lang="en-US" sz="1100" dirty="0" err="1" smtClean="0">
                <a:solidFill>
                  <a:schemeClr val="tx1"/>
                </a:solidFill>
              </a:rPr>
              <a:t>i</a:t>
            </a:r>
            <a:r>
              <a:rPr lang="en-US" sz="1100" dirty="0" smtClean="0">
                <a:solidFill>
                  <a:schemeClr val="tx1"/>
                </a:solidFill>
              </a:rPr>
              <a:t>=</a:t>
            </a:r>
            <a:r>
              <a:rPr lang="en-US" sz="1100" dirty="0" err="1" smtClean="0">
                <a:solidFill>
                  <a:schemeClr val="tx1"/>
                </a:solidFill>
              </a:rPr>
              <a:t>cupid;i</a:t>
            </a:r>
            <a:r>
              <a:rPr lang="en-US" sz="1100" dirty="0" smtClean="0">
                <a:solidFill>
                  <a:schemeClr val="tx1"/>
                </a:solidFill>
              </a:rPr>
              <a:t>&lt;</a:t>
            </a:r>
            <a:r>
              <a:rPr lang="en-US" sz="1100" dirty="0" err="1" smtClean="0">
                <a:solidFill>
                  <a:schemeClr val="tx1"/>
                </a:solidFill>
              </a:rPr>
              <a:t>rows;i</a:t>
            </a:r>
            <a:r>
              <a:rPr lang="en-US" sz="1100" dirty="0" smtClean="0">
                <a:solidFill>
                  <a:schemeClr val="tx1"/>
                </a:solidFill>
              </a:rPr>
              <a:t>+=2)</a:t>
            </a:r>
            <a:endParaRPr lang="en-US" sz="1100" dirty="0" smtClean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22753" y="3650138"/>
            <a:ext cx="1365836" cy="168806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Apply transformation to odd rows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100" dirty="0" smtClean="0">
                <a:solidFill>
                  <a:schemeClr val="tx1"/>
                </a:solidFill>
              </a:rPr>
              <a:t>and send output pixels to </a:t>
            </a:r>
            <a:r>
              <a:rPr lang="en-US" sz="1100" dirty="0">
                <a:solidFill>
                  <a:schemeClr val="tx1"/>
                </a:solidFill>
              </a:rPr>
              <a:t>SRAM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for (</a:t>
            </a:r>
            <a:r>
              <a:rPr lang="en-US" sz="1100" dirty="0" err="1">
                <a:solidFill>
                  <a:schemeClr val="tx1"/>
                </a:solidFill>
              </a:rPr>
              <a:t>i</a:t>
            </a:r>
            <a:r>
              <a:rPr lang="en-US" sz="1100" dirty="0">
                <a:solidFill>
                  <a:schemeClr val="tx1"/>
                </a:solidFill>
              </a:rPr>
              <a:t>=</a:t>
            </a:r>
            <a:r>
              <a:rPr lang="en-US" sz="1100" dirty="0" err="1">
                <a:solidFill>
                  <a:schemeClr val="tx1"/>
                </a:solidFill>
              </a:rPr>
              <a:t>cupid;i</a:t>
            </a:r>
            <a:r>
              <a:rPr lang="en-US" sz="1100" dirty="0">
                <a:solidFill>
                  <a:schemeClr val="tx1"/>
                </a:solidFill>
              </a:rPr>
              <a:t>&lt;</a:t>
            </a:r>
            <a:r>
              <a:rPr lang="en-US" sz="1100" dirty="0" err="1">
                <a:solidFill>
                  <a:schemeClr val="tx1"/>
                </a:solidFill>
              </a:rPr>
              <a:t>rows;i</a:t>
            </a:r>
            <a:r>
              <a:rPr lang="en-US" sz="1100" dirty="0">
                <a:solidFill>
                  <a:schemeClr val="tx1"/>
                </a:solidFill>
              </a:rPr>
              <a:t>+=2</a:t>
            </a:r>
            <a:r>
              <a:rPr lang="en-US" sz="1100" dirty="0" smtClean="0">
                <a:solidFill>
                  <a:schemeClr val="tx1"/>
                </a:solidFill>
              </a:rPr>
              <a:t>)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24200" y="2133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CPU 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029200" y="2133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CPU 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962400" y="3216533"/>
            <a:ext cx="13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barrier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5" idx="2"/>
            <a:endCxn id="7" idx="0"/>
          </p:cNvCxnSpPr>
          <p:nvPr/>
        </p:nvCxnSpPr>
        <p:spPr>
          <a:xfrm>
            <a:off x="3771900" y="3112532"/>
            <a:ext cx="4175" cy="52633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33" idx="2"/>
            <a:endCxn id="8" idx="0"/>
          </p:cNvCxnSpPr>
          <p:nvPr/>
        </p:nvCxnSpPr>
        <p:spPr>
          <a:xfrm>
            <a:off x="5600700" y="3103007"/>
            <a:ext cx="4971" cy="54713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827351" y="3364985"/>
            <a:ext cx="1524000" cy="0"/>
          </a:xfrm>
          <a:prstGeom prst="line">
            <a:avLst/>
          </a:prstGeom>
          <a:ln w="19050"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953000" y="3364985"/>
            <a:ext cx="1524000" cy="0"/>
          </a:xfrm>
          <a:prstGeom prst="line">
            <a:avLst/>
          </a:prstGeom>
          <a:ln w="19050"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954449" y="5502533"/>
            <a:ext cx="13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barrier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2819400" y="5650985"/>
            <a:ext cx="1524000" cy="0"/>
          </a:xfrm>
          <a:prstGeom prst="line">
            <a:avLst/>
          </a:prstGeom>
          <a:ln w="19050"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945049" y="5650985"/>
            <a:ext cx="1524000" cy="0"/>
          </a:xfrm>
          <a:prstGeom prst="line">
            <a:avLst/>
          </a:prstGeom>
          <a:ln w="19050">
            <a:solidFill>
              <a:schemeClr val="bg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 flipH="1" flipV="1">
            <a:off x="1181100" y="4674632"/>
            <a:ext cx="23622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2362200" y="5855069"/>
            <a:ext cx="1414670" cy="663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5400000">
            <a:off x="3508016" y="5583234"/>
            <a:ext cx="524786" cy="2982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V="1">
            <a:off x="2362200" y="3493532"/>
            <a:ext cx="1414670" cy="663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V="1">
            <a:off x="5595730" y="5855732"/>
            <a:ext cx="1414670" cy="663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16200000" flipH="1">
            <a:off x="5336817" y="5586215"/>
            <a:ext cx="532737" cy="4970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rot="5400000" flipH="1" flipV="1">
            <a:off x="5828505" y="4673838"/>
            <a:ext cx="23622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5595730" y="3493532"/>
            <a:ext cx="1414670" cy="663"/>
          </a:xfrm>
          <a:prstGeom prst="straightConnector1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57200" y="26670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Data-level parallelism:</a:t>
            </a:r>
            <a:endParaRPr lang="en-US" sz="1400" dirty="0"/>
          </a:p>
        </p:txBody>
      </p:sp>
      <p:sp>
        <p:nvSpPr>
          <p:cNvPr id="33" name="Rectangle 32"/>
          <p:cNvSpPr/>
          <p:nvPr/>
        </p:nvSpPr>
        <p:spPr>
          <a:xfrm>
            <a:off x="4953000" y="2493407"/>
            <a:ext cx="12954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read image from Flash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Barriers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Use a “mailbox”, a hardware FIFO queue where processors can atomically read and write </a:t>
            </a:r>
            <a:r>
              <a:rPr lang="en-US" sz="1800" smtClean="0"/>
              <a:t>32-bit messages</a:t>
            </a:r>
          </a:p>
          <a:p>
            <a:endParaRPr lang="en-US" sz="1800"/>
          </a:p>
          <a:p>
            <a:r>
              <a:rPr lang="en-US" sz="1800" smtClean="0"/>
              <a:t>Key concept:  reading from an empty mailbox will cause a block until it becomes non-empty</a:t>
            </a:r>
            <a:endParaRPr lang="en-US" sz="1800" dirty="0" smtClean="0"/>
          </a:p>
          <a:p>
            <a:endParaRPr lang="en-US" sz="1800" smtClean="0"/>
          </a:p>
          <a:p>
            <a:pPr marL="342900" lvl="1" indent="-342900">
              <a:buFontTx/>
              <a:buChar char="•"/>
            </a:pPr>
            <a:r>
              <a:rPr lang="en-US">
                <a:solidFill>
                  <a:srgbClr val="000000"/>
                </a:solidFill>
                <a:ea typeface="+mn-ea"/>
                <a:cs typeface="+mn-cs"/>
              </a:rPr>
              <a:t>Create N mailboxes, associate each processor with a mailbox</a:t>
            </a:r>
          </a:p>
          <a:p>
            <a:endParaRPr lang="en-US" sz="1800" dirty="0" smtClean="0"/>
          </a:p>
          <a:p>
            <a:r>
              <a:rPr lang="en-US" sz="1800" dirty="0" smtClean="0"/>
              <a:t>Algorithm, assuming N processors: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smtClean="0"/>
              <a:t>When </a:t>
            </a:r>
            <a:r>
              <a:rPr lang="en-US" sz="1600" dirty="0" smtClean="0"/>
              <a:t>processor A reaches a barrier, send one message each into all other mailboxes, except mailbox A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 smtClean="0"/>
              <a:t>Try to read N-1 messages from mailbox A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11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Design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12</a:t>
            </a:fld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38800" y="2362200"/>
            <a:ext cx="838200" cy="6096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CPU 0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48350" y="3963988"/>
            <a:ext cx="838200" cy="6096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SRAM interface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95850" y="3732737"/>
            <a:ext cx="8382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Avalon-MM </a:t>
            </a:r>
            <a:r>
              <a:rPr lang="en-US" sz="1000" dirty="0" err="1" smtClean="0">
                <a:solidFill>
                  <a:schemeClr val="tx1"/>
                </a:solidFill>
              </a:rPr>
              <a:t>tristate</a:t>
            </a:r>
            <a:r>
              <a:rPr lang="en-US" sz="1000" dirty="0" smtClean="0">
                <a:solidFill>
                  <a:schemeClr val="tx1"/>
                </a:solidFill>
              </a:rPr>
              <a:t> bridge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95850" y="4564857"/>
            <a:ext cx="838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CFI Flash Interface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43350" y="3962400"/>
            <a:ext cx="8382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SDRAM interface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66900" y="2362200"/>
            <a:ext cx="838200" cy="6096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CPU 1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076325" y="3505200"/>
            <a:ext cx="776287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33528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Avalon bus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7229475" y="3963988"/>
            <a:ext cx="838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Video DMA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>
            <a:stCxn id="5" idx="2"/>
          </p:cNvCxnSpPr>
          <p:nvPr/>
        </p:nvCxnSpPr>
        <p:spPr>
          <a:xfrm rot="16200000" flipH="1">
            <a:off x="5794679" y="3235020"/>
            <a:ext cx="528099" cy="1657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6200000" flipH="1">
            <a:off x="2059222" y="3235022"/>
            <a:ext cx="528099" cy="1657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4" idx="0"/>
          </p:cNvCxnSpPr>
          <p:nvPr/>
        </p:nvCxnSpPr>
        <p:spPr>
          <a:xfrm rot="5400000">
            <a:off x="4133024" y="3721377"/>
            <a:ext cx="470449" cy="11596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6" idx="0"/>
          </p:cNvCxnSpPr>
          <p:nvPr/>
        </p:nvCxnSpPr>
        <p:spPr>
          <a:xfrm rot="16200000" flipH="1">
            <a:off x="6030402" y="3726940"/>
            <a:ext cx="470452" cy="3644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8" idx="0"/>
          </p:cNvCxnSpPr>
          <p:nvPr/>
        </p:nvCxnSpPr>
        <p:spPr>
          <a:xfrm>
            <a:off x="5314950" y="3505200"/>
            <a:ext cx="0" cy="227537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1" idx="0"/>
          </p:cNvCxnSpPr>
          <p:nvPr/>
        </p:nvCxnSpPr>
        <p:spPr>
          <a:xfrm>
            <a:off x="7648575" y="3505200"/>
            <a:ext cx="0" cy="458788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6" idx="3"/>
            <a:endCxn id="21" idx="1"/>
          </p:cNvCxnSpPr>
          <p:nvPr/>
        </p:nvCxnSpPr>
        <p:spPr>
          <a:xfrm>
            <a:off x="6686550" y="4268788"/>
            <a:ext cx="542925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8" idx="2"/>
            <a:endCxn id="9" idx="0"/>
          </p:cNvCxnSpPr>
          <p:nvPr/>
        </p:nvCxnSpPr>
        <p:spPr>
          <a:xfrm>
            <a:off x="5314950" y="4342337"/>
            <a:ext cx="0" cy="22252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8134350" y="4125516"/>
            <a:ext cx="933450" cy="4000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KEYS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41" name="Straight Arrow Connector 40"/>
          <p:cNvCxnSpPr>
            <a:endCxn id="25" idx="0"/>
          </p:cNvCxnSpPr>
          <p:nvPr/>
        </p:nvCxnSpPr>
        <p:spPr>
          <a:xfrm>
            <a:off x="8601075" y="3505200"/>
            <a:ext cx="0" cy="620316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76200" y="3971925"/>
            <a:ext cx="1333500" cy="3048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Onchip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mem</a:t>
            </a:r>
            <a:r>
              <a:rPr lang="en-US" sz="1200" dirty="0" smtClean="0">
                <a:solidFill>
                  <a:schemeClr val="tx1"/>
                </a:solidFill>
              </a:rPr>
              <a:t> 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304800" y="4356623"/>
            <a:ext cx="1333500" cy="3048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Onchip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mem</a:t>
            </a:r>
            <a:r>
              <a:rPr lang="en-US" sz="1200" dirty="0" smtClean="0">
                <a:solidFill>
                  <a:schemeClr val="tx1"/>
                </a:solidFill>
              </a:rPr>
              <a:t> 1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1333500" y="3505200"/>
            <a:ext cx="0" cy="458788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1562100" y="3505200"/>
            <a:ext cx="0" cy="837137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1981200" y="3947048"/>
            <a:ext cx="1257300" cy="40005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mailbox 0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171700" y="4453597"/>
            <a:ext cx="1257300" cy="40005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mailbox 1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3086100" y="3505200"/>
            <a:ext cx="0" cy="458788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3314700" y="3505200"/>
            <a:ext cx="0" cy="948397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76200" y="2209800"/>
            <a:ext cx="3733800" cy="27432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438400" y="1487269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new components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533400" y="2362200"/>
            <a:ext cx="838200" cy="609600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JTAG UART1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63" name="Straight Arrow Connector 62"/>
          <p:cNvCxnSpPr>
            <a:stCxn id="15" idx="1"/>
            <a:endCxn id="62" idx="3"/>
          </p:cNvCxnSpPr>
          <p:nvPr/>
        </p:nvCxnSpPr>
        <p:spPr>
          <a:xfrm flipH="1">
            <a:off x="1371600" y="2667000"/>
            <a:ext cx="49530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4305300" y="2362198"/>
            <a:ext cx="838200" cy="609600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JTAG UART0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68" name="Straight Arrow Connector 67"/>
          <p:cNvCxnSpPr>
            <a:endCxn id="67" idx="3"/>
          </p:cNvCxnSpPr>
          <p:nvPr/>
        </p:nvCxnSpPr>
        <p:spPr>
          <a:xfrm flipH="1">
            <a:off x="5143500" y="2666998"/>
            <a:ext cx="495300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5324475" y="5170766"/>
            <a:ext cx="37047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Remove </a:t>
            </a:r>
            <a:r>
              <a:rPr lang="en-US" dirty="0" smtClean="0"/>
              <a:t>timer_0</a:t>
            </a:r>
          </a:p>
          <a:p>
            <a:r>
              <a:rPr lang="en-US" dirty="0" smtClean="0"/>
              <a:t>Set </a:t>
            </a:r>
            <a:r>
              <a:rPr lang="en-US" dirty="0"/>
              <a:t>the data cache size of both </a:t>
            </a:r>
            <a:r>
              <a:rPr lang="en-US" dirty="0" smtClean="0"/>
              <a:t>to </a:t>
            </a:r>
            <a:r>
              <a:rPr lang="en-US" dirty="0"/>
              <a:t>be no larger than </a:t>
            </a:r>
            <a:r>
              <a:rPr lang="en-US" dirty="0" smtClean="0"/>
              <a:t>4KB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Mailboxes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2438400" cy="4648200"/>
          </a:xfrm>
        </p:spPr>
        <p:txBody>
          <a:bodyPr/>
          <a:lstStyle/>
          <a:p>
            <a:r>
              <a:rPr lang="en-US" sz="1800" dirty="0"/>
              <a:t>Mailboxes use small on-chip memory to allow processors to </a:t>
            </a:r>
            <a:r>
              <a:rPr lang="en-US" sz="1800" dirty="0" smtClean="0"/>
              <a:t>communicate</a:t>
            </a:r>
          </a:p>
          <a:p>
            <a:endParaRPr lang="en-US" sz="1800" dirty="0"/>
          </a:p>
          <a:p>
            <a:r>
              <a:rPr lang="en-US" sz="1800" dirty="0"/>
              <a:t>Add </a:t>
            </a:r>
            <a:r>
              <a:rPr lang="en-US" sz="1800" dirty="0" err="1"/>
              <a:t>onchip</a:t>
            </a:r>
            <a:r>
              <a:rPr lang="en-US" sz="1800" dirty="0"/>
              <a:t> RAM memory, 32 bits wide, 512 entries deep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13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266826"/>
            <a:ext cx="3048000" cy="5461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276351"/>
            <a:ext cx="3048000" cy="5461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13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Mailboxes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1981200" cy="4648200"/>
          </a:xfrm>
        </p:spPr>
        <p:txBody>
          <a:bodyPr/>
          <a:lstStyle/>
          <a:p>
            <a:r>
              <a:rPr lang="en-US" sz="1600" dirty="0" smtClean="0"/>
              <a:t>Add a mailbox for each processor, connected to this on-chip 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14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068" y="1371597"/>
            <a:ext cx="3366366" cy="519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434" y="1371598"/>
            <a:ext cx="3366366" cy="519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Mailboxes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15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375" y="2362200"/>
            <a:ext cx="8439839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153400" cy="4648200"/>
          </a:xfrm>
        </p:spPr>
        <p:txBody>
          <a:bodyPr/>
          <a:lstStyle/>
          <a:p>
            <a:r>
              <a:rPr lang="en-US" sz="2400" dirty="0" smtClean="0"/>
              <a:t>Software interface: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debug both processors simultaneously</a:t>
            </a:r>
          </a:p>
          <a:p>
            <a:pPr lvl="1"/>
            <a:r>
              <a:rPr lang="en-US" dirty="0" smtClean="0"/>
              <a:t>Change in Run Configurations, then debug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16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133600"/>
            <a:ext cx="6588823" cy="390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113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Note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17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371600"/>
            <a:ext cx="4760089" cy="3505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1671" y="2438400"/>
            <a:ext cx="4839929" cy="3543519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1295400" y="1981200"/>
            <a:ext cx="1143000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099768" y="3048000"/>
            <a:ext cx="1143000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549479" y="2320139"/>
            <a:ext cx="2550289" cy="88026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45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Performance Considerations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time per frame = (number of pixels) * (time per pixel)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time </a:t>
            </a:r>
            <a:r>
              <a:rPr lang="en-US" sz="1800" dirty="0"/>
              <a:t>per pixel = </a:t>
            </a:r>
            <a:r>
              <a:rPr lang="en-US" sz="1800" dirty="0" smtClean="0"/>
              <a:t>(cycles per pixel</a:t>
            </a:r>
            <a:r>
              <a:rPr lang="en-US" sz="1800" dirty="0"/>
              <a:t>) </a:t>
            </a:r>
            <a:r>
              <a:rPr lang="en-US" sz="1800" dirty="0" smtClean="0"/>
              <a:t>* </a:t>
            </a:r>
            <a:r>
              <a:rPr lang="en-US" sz="1800" dirty="0"/>
              <a:t>(clock period)</a:t>
            </a:r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r>
              <a:rPr lang="en-US" sz="1800" dirty="0" smtClean="0"/>
              <a:t>cycles </a:t>
            </a:r>
            <a:r>
              <a:rPr lang="en-US" sz="1800" dirty="0" smtClean="0"/>
              <a:t>per pixel = (instructions per pixel) * (cycles per instruction)</a:t>
            </a:r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0400" y="1705189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FF0000"/>
                </a:solidFill>
              </a:rPr>
              <a:t>(constant)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10200" y="1705189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FF0000"/>
                </a:solidFill>
              </a:rPr>
              <a:t>(variable)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0" y="2722881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(variable)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47733" y="2711677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(constant)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52800" y="4336338"/>
            <a:ext cx="167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(variable)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programmer,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compiler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77000" y="4336338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FF0000"/>
                </a:solidFill>
              </a:rPr>
              <a:t>(variable)</a:t>
            </a:r>
          </a:p>
          <a:p>
            <a:pPr algn="ctr"/>
            <a:r>
              <a:rPr lang="en-US" smtClean="0">
                <a:solidFill>
                  <a:srgbClr val="00B050"/>
                </a:solidFill>
              </a:rPr>
              <a:t>data and control hazards</a:t>
            </a:r>
            <a:endParaRPr lang="en-US">
              <a:solidFill>
                <a:srgbClr val="00B05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791200" y="3942662"/>
            <a:ext cx="3048000" cy="537983"/>
          </a:xfrm>
          <a:prstGeom prst="ellipse">
            <a:avLst/>
          </a:prstGeom>
          <a:solidFill>
            <a:srgbClr val="FFFF00">
              <a:alpha val="36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833533" y="3235212"/>
            <a:ext cx="3064933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instruction/multiple data (MIMD)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399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Performance Considerations</a:t>
            </a:r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962400" y="1524000"/>
            <a:ext cx="1295400" cy="369332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CPU 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962400" y="4114800"/>
            <a:ext cx="1295400" cy="369332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CPU 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09600" y="2684184"/>
            <a:ext cx="1295400" cy="369332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DRAM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239000" y="2743200"/>
            <a:ext cx="1295400" cy="369332"/>
          </a:xfrm>
          <a:prstGeom prst="rect">
            <a:avLst/>
          </a:prstGeom>
          <a:solidFill>
            <a:srgbClr val="00B0F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</a:t>
            </a:r>
            <a:r>
              <a:rPr lang="en-US" dirty="0" smtClean="0"/>
              <a:t>RAM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18" idx="3"/>
            <a:endCxn id="16" idx="1"/>
          </p:cNvCxnSpPr>
          <p:nvPr/>
        </p:nvCxnSpPr>
        <p:spPr>
          <a:xfrm flipV="1">
            <a:off x="1905000" y="1708666"/>
            <a:ext cx="2057400" cy="11601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8" idx="3"/>
            <a:endCxn id="17" idx="1"/>
          </p:cNvCxnSpPr>
          <p:nvPr/>
        </p:nvCxnSpPr>
        <p:spPr>
          <a:xfrm>
            <a:off x="1905000" y="2868850"/>
            <a:ext cx="2057400" cy="14306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6" idx="3"/>
            <a:endCxn id="19" idx="1"/>
          </p:cNvCxnSpPr>
          <p:nvPr/>
        </p:nvCxnSpPr>
        <p:spPr>
          <a:xfrm>
            <a:off x="5257800" y="1708666"/>
            <a:ext cx="1981200" cy="12192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7" idx="3"/>
            <a:endCxn id="19" idx="1"/>
          </p:cNvCxnSpPr>
          <p:nvPr/>
        </p:nvCxnSpPr>
        <p:spPr>
          <a:xfrm flipV="1">
            <a:off x="5257800" y="2927866"/>
            <a:ext cx="1981200" cy="13716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 rot="19850292">
            <a:off x="1752599" y="1900232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pixels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 rot="1908392">
            <a:off x="5105401" y="192482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pixels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 rot="19481433">
            <a:off x="5182176" y="356634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pixels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 rot="2108131">
            <a:off x="1915640" y="3261115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pixels</a:t>
            </a:r>
            <a:endParaRPr lang="en-US" dirty="0"/>
          </a:p>
        </p:txBody>
      </p:sp>
      <p:sp>
        <p:nvSpPr>
          <p:cNvPr id="39" name="Content Placeholder 2"/>
          <p:cNvSpPr>
            <a:spLocks noGrp="1"/>
          </p:cNvSpPr>
          <p:nvPr>
            <p:ph idx="1"/>
          </p:nvPr>
        </p:nvSpPr>
        <p:spPr>
          <a:xfrm>
            <a:off x="457200" y="4633172"/>
            <a:ext cx="8229600" cy="1386627"/>
          </a:xfrm>
        </p:spPr>
        <p:txBody>
          <a:bodyPr/>
          <a:lstStyle/>
          <a:p>
            <a:r>
              <a:rPr lang="en-US" sz="1800" dirty="0" smtClean="0"/>
              <a:t>DRAM:</a:t>
            </a:r>
          </a:p>
          <a:p>
            <a:pPr lvl="1"/>
            <a:r>
              <a:rPr lang="en-US" sz="1600" dirty="0" smtClean="0"/>
              <a:t>Assume inner loop fits in instruction cache</a:t>
            </a:r>
          </a:p>
          <a:p>
            <a:pPr lvl="1"/>
            <a:r>
              <a:rPr lang="en-US" sz="1600" dirty="0" smtClean="0"/>
              <a:t>Peak m</a:t>
            </a:r>
            <a:r>
              <a:rPr lang="en-US" sz="1600" dirty="0" smtClean="0"/>
              <a:t>emory bandwidth = 32 bits / 4 bytes per cycle</a:t>
            </a:r>
          </a:p>
          <a:p>
            <a:pPr lvl="1"/>
            <a:r>
              <a:rPr lang="en-US" sz="1600" dirty="0" smtClean="0"/>
              <a:t>One pixel per cycle per CPU, 4 cycles/pixel/CPU for interpolation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56134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Multiprocessor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SOPC Builder allows you to add multiple CPUs to your design</a:t>
            </a:r>
          </a:p>
          <a:p>
            <a:endParaRPr lang="en-US" dirty="0" smtClean="0"/>
          </a:p>
          <a:p>
            <a:r>
              <a:rPr lang="en-US" dirty="0" smtClean="0"/>
              <a:t>The CPUs can share memories and other system components</a:t>
            </a:r>
          </a:p>
          <a:p>
            <a:endParaRPr lang="en-US" dirty="0" smtClean="0"/>
          </a:p>
          <a:p>
            <a:r>
              <a:rPr lang="en-US" dirty="0" smtClean="0"/>
              <a:t>SOPC Builder also offers hardware components to allow multiple CPUs to synchronize and communicate</a:t>
            </a:r>
          </a:p>
          <a:p>
            <a:endParaRPr lang="en-US" dirty="0" smtClean="0"/>
          </a:p>
          <a:p>
            <a:r>
              <a:rPr lang="en-US" dirty="0" smtClean="0"/>
              <a:t>Having multiple CPUs allows you to speed up the system by taking advantage of parallelism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Multiprocessor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Without an OS, the linker (encoded in the ELF file</a:t>
            </a:r>
            <a:r>
              <a:rPr lang="en-US" dirty="0"/>
              <a:t>) </a:t>
            </a:r>
            <a:r>
              <a:rPr lang="en-US" dirty="0" smtClean="0"/>
              <a:t>determines </a:t>
            </a:r>
            <a:r>
              <a:rPr lang="en-US" dirty="0"/>
              <a:t>the memory addresses used </a:t>
            </a:r>
            <a:r>
              <a:rPr lang="en-US" dirty="0" smtClean="0"/>
              <a:t>for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Code</a:t>
            </a:r>
          </a:p>
          <a:p>
            <a:pPr lvl="1"/>
            <a:r>
              <a:rPr lang="en-US" dirty="0" smtClean="0"/>
              <a:t>Global variables</a:t>
            </a:r>
          </a:p>
          <a:p>
            <a:pPr lvl="1"/>
            <a:r>
              <a:rPr lang="en-US" dirty="0" smtClean="0"/>
              <a:t>Stack</a:t>
            </a:r>
          </a:p>
          <a:p>
            <a:pPr lvl="1"/>
            <a:r>
              <a:rPr lang="en-US" dirty="0" smtClean="0"/>
              <a:t>Heap</a:t>
            </a:r>
          </a:p>
          <a:p>
            <a:pPr lvl="1"/>
            <a:endParaRPr lang="en-US" dirty="0"/>
          </a:p>
          <a:p>
            <a:r>
              <a:rPr lang="en-US" dirty="0" smtClean="0"/>
              <a:t>Must make sure code from different processors don’t “step on” each other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Can still use program controlled memory using constant memory addresses: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*</a:t>
            </a:r>
            <a:r>
              <a:rPr lang="en-US" dirty="0" err="1" smtClean="0"/>
              <a:t>shared_memory</a:t>
            </a:r>
            <a:r>
              <a:rPr lang="en-US" dirty="0" smtClean="0"/>
              <a:t> = 0x &lt;address of memory&gt;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5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7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Processors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6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676400"/>
            <a:ext cx="360370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6580149" y="3429000"/>
            <a:ext cx="11430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410200" y="5105400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cpu1-&gt;</a:t>
            </a:r>
          </a:p>
          <a:p>
            <a:r>
              <a:rPr lang="en-US" dirty="0" smtClean="0"/>
              <a:t>reset vector 0x400000</a:t>
            </a:r>
          </a:p>
          <a:p>
            <a:r>
              <a:rPr lang="en-US" dirty="0" smtClean="0"/>
              <a:t>exception vector 0x400020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934200" y="3886200"/>
            <a:ext cx="217449" cy="144780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3962400" cy="4648200"/>
          </a:xfrm>
        </p:spPr>
        <p:txBody>
          <a:bodyPr/>
          <a:lstStyle/>
          <a:p>
            <a:r>
              <a:rPr lang="en-US" dirty="0" smtClean="0"/>
              <a:t>The reset vector acts as an offset to all the address spans allocated by the linker</a:t>
            </a:r>
          </a:p>
          <a:p>
            <a:endParaRPr lang="en-US" dirty="0" smtClean="0"/>
          </a:p>
          <a:p>
            <a:r>
              <a:rPr lang="en-US" dirty="0" smtClean="0"/>
              <a:t>Default:</a:t>
            </a:r>
          </a:p>
          <a:p>
            <a:pPr lvl="1"/>
            <a:r>
              <a:rPr lang="en-US" dirty="0" smtClean="0"/>
              <a:t>reset vector: 0x0</a:t>
            </a:r>
          </a:p>
          <a:p>
            <a:pPr lvl="1"/>
            <a:r>
              <a:rPr lang="en-US" dirty="0" smtClean="0"/>
              <a:t>exception vector: 0x20</a:t>
            </a:r>
          </a:p>
          <a:p>
            <a:pPr lvl="1"/>
            <a:endParaRPr lang="en-US" dirty="0"/>
          </a:p>
          <a:p>
            <a:r>
              <a:rPr lang="en-US" dirty="0" smtClean="0"/>
              <a:t>Add 4 MB separation between processors:</a:t>
            </a:r>
          </a:p>
          <a:p>
            <a:pPr lvl="1"/>
            <a:r>
              <a:rPr lang="en-US" dirty="0" smtClean="0"/>
              <a:t>4 x 1024 x 1024</a:t>
            </a:r>
            <a:r>
              <a:rPr lang="en-US" baseline="-25000" dirty="0" smtClean="0"/>
              <a:t>10</a:t>
            </a:r>
            <a:r>
              <a:rPr lang="en-US" dirty="0" smtClean="0"/>
              <a:t> = 400000</a:t>
            </a:r>
            <a:r>
              <a:rPr lang="en-US" baseline="-25000" dirty="0" smtClean="0"/>
              <a:t>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3505200" cy="4648200"/>
          </a:xfrm>
        </p:spPr>
        <p:txBody>
          <a:bodyPr/>
          <a:lstStyle/>
          <a:p>
            <a:r>
              <a:rPr lang="en-US" dirty="0" smtClean="0"/>
              <a:t>Each processor must be able to self-identify to behave accordingly</a:t>
            </a:r>
          </a:p>
          <a:p>
            <a:endParaRPr lang="en-US" dirty="0"/>
          </a:p>
          <a:p>
            <a:r>
              <a:rPr lang="en-US" dirty="0" smtClean="0"/>
              <a:t>CPUID register provides this functionality:</a:t>
            </a:r>
          </a:p>
          <a:p>
            <a:endParaRPr lang="en-US" sz="1400" b="1" dirty="0"/>
          </a:p>
          <a:p>
            <a:pPr marL="0" indent="0">
              <a:buNone/>
            </a:pPr>
            <a:r>
              <a:rPr lang="en-US" sz="1400" b="1" dirty="0" err="1" smtClean="0"/>
              <a:t>cpuid</a:t>
            </a:r>
            <a:r>
              <a:rPr lang="en-US" sz="1400" b="1" dirty="0"/>
              <a:t>=__</a:t>
            </a:r>
            <a:r>
              <a:rPr lang="en-US" sz="1400" b="1" dirty="0" err="1"/>
              <a:t>builtin_rdctl</a:t>
            </a:r>
            <a:r>
              <a:rPr lang="en-US" sz="1400" b="1" dirty="0"/>
              <a:t>(5);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7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1524000"/>
            <a:ext cx="4719134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4114800" y="3124200"/>
            <a:ext cx="21336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343400" y="5751731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cpu1, </a:t>
            </a:r>
            <a:r>
              <a:rPr lang="en-US" dirty="0" err="1" smtClean="0"/>
              <a:t>cpuid</a:t>
            </a:r>
            <a:r>
              <a:rPr lang="en-US" dirty="0" smtClean="0"/>
              <a:t>=1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181600" y="4038600"/>
            <a:ext cx="381000" cy="171313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43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Processors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5334000" cy="4648200"/>
          </a:xfrm>
        </p:spPr>
        <p:txBody>
          <a:bodyPr/>
          <a:lstStyle/>
          <a:p>
            <a:r>
              <a:rPr lang="en-US" sz="1800" dirty="0" smtClean="0"/>
              <a:t>In Eclipse, you need a project and a BSP for EACH processor</a:t>
            </a:r>
          </a:p>
          <a:p>
            <a:r>
              <a:rPr lang="en-US" sz="1800" dirty="0" smtClean="0"/>
              <a:t>Each processor must be launched separately</a:t>
            </a:r>
          </a:p>
          <a:p>
            <a:r>
              <a:rPr lang="en-US" sz="1800" dirty="0" smtClean="0"/>
              <a:t>Both processors should have the same code</a:t>
            </a:r>
          </a:p>
          <a:p>
            <a:pPr lvl="1"/>
            <a:r>
              <a:rPr lang="en-US" sz="1600" dirty="0" smtClean="0"/>
              <a:t>Use symbolic link to link the </a:t>
            </a:r>
            <a:r>
              <a:rPr lang="en-US" sz="1600" dirty="0" err="1" smtClean="0"/>
              <a:t>hello_world.c</a:t>
            </a:r>
            <a:r>
              <a:rPr lang="en-US" sz="1600" dirty="0" smtClean="0"/>
              <a:t> file:</a:t>
            </a:r>
          </a:p>
          <a:p>
            <a:pPr marL="457200" lvl="1" indent="0">
              <a:buNone/>
            </a:pPr>
            <a:r>
              <a:rPr lang="en-US" sz="1400" dirty="0" smtClean="0"/>
              <a:t>	</a:t>
            </a:r>
            <a:r>
              <a:rPr lang="en-US" sz="1400" b="1" dirty="0" smtClean="0"/>
              <a:t>cd lights/software/lab4_cpu1</a:t>
            </a:r>
          </a:p>
          <a:p>
            <a:pPr marL="457200" lvl="1" indent="0">
              <a:buNone/>
            </a:pPr>
            <a:r>
              <a:rPr lang="en-US" sz="1400" b="1" dirty="0" smtClean="0"/>
              <a:t>	</a:t>
            </a:r>
            <a:r>
              <a:rPr lang="en-US" sz="1400" b="1" dirty="0" err="1" smtClean="0"/>
              <a:t>rm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hello_world.c</a:t>
            </a:r>
            <a:endParaRPr lang="en-US" sz="1400" b="1" dirty="0" smtClean="0"/>
          </a:p>
          <a:p>
            <a:pPr marL="457200" lvl="1" indent="0">
              <a:buNone/>
            </a:pPr>
            <a:r>
              <a:rPr lang="en-US" sz="1400" b="1" dirty="0" smtClean="0"/>
              <a:t>	ln –s ../lab4_cpu0/</a:t>
            </a:r>
            <a:r>
              <a:rPr lang="en-US" sz="1400" b="1" dirty="0" err="1" smtClean="0"/>
              <a:t>hello_world.c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hello_world.c</a:t>
            </a:r>
            <a:endParaRPr lang="en-US" sz="1800" dirty="0" smtClean="0"/>
          </a:p>
          <a:p>
            <a:pPr marL="457200" lvl="1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8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676400"/>
            <a:ext cx="3100224" cy="3524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Processor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066800"/>
          </a:xfrm>
        </p:spPr>
        <p:txBody>
          <a:bodyPr/>
          <a:lstStyle/>
          <a:p>
            <a:r>
              <a:rPr lang="en-US" dirty="0" smtClean="0"/>
              <a:t>Make any processor reaching the barrier wait until all processors reach that point</a:t>
            </a:r>
          </a:p>
          <a:p>
            <a:pPr lvl="1"/>
            <a:r>
              <a:rPr lang="en-US" dirty="0" smtClean="0"/>
              <a:t>Useful when parallelized computations occur in “stages”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9</a:t>
            </a:fld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6600" y="2670968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processor 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2670968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processor 1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2"/>
          </p:cNvCxnSpPr>
          <p:nvPr/>
        </p:nvCxnSpPr>
        <p:spPr>
          <a:xfrm rot="5400000">
            <a:off x="3733800" y="3356768"/>
            <a:ext cx="609600" cy="15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6" idx="2"/>
          </p:cNvCxnSpPr>
          <p:nvPr/>
        </p:nvCxnSpPr>
        <p:spPr>
          <a:xfrm rot="5400000">
            <a:off x="5334000" y="3737768"/>
            <a:ext cx="1371600" cy="15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514600" y="35091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barrier</a:t>
            </a:r>
            <a:endParaRPr lang="en-US" dirty="0"/>
          </a:p>
        </p:txBody>
      </p:sp>
      <p:cxnSp>
        <p:nvCxnSpPr>
          <p:cNvPr id="20" name="Straight Connector 19"/>
          <p:cNvCxnSpPr>
            <a:stCxn id="18" idx="3"/>
          </p:cNvCxnSpPr>
          <p:nvPr/>
        </p:nvCxnSpPr>
        <p:spPr>
          <a:xfrm>
            <a:off x="3505200" y="3693834"/>
            <a:ext cx="952500" cy="5834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410325" y="4267477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barrier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580606" y="4452143"/>
            <a:ext cx="2905919" cy="0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5334794" y="5184774"/>
            <a:ext cx="1371600" cy="15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3353594" y="5184774"/>
            <a:ext cx="1371600" cy="1588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580606" y="386897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(hold)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2316887" y="3008326"/>
            <a:ext cx="2848" cy="2982884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554887" y="2570147"/>
            <a:ext cx="1524000" cy="381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FF0000"/>
                </a:solidFill>
              </a:rPr>
              <a:t>time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sc">
  <a:themeElements>
    <a:clrScheme name="us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usc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s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usc</Template>
  <TotalTime>32481</TotalTime>
  <Words>694</Words>
  <Application>Microsoft Office PowerPoint</Application>
  <PresentationFormat>On-screen Show (4:3)</PresentationFormat>
  <Paragraphs>163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Courier New</vt:lpstr>
      <vt:lpstr>Verdana</vt:lpstr>
      <vt:lpstr>usc</vt:lpstr>
      <vt:lpstr>CSCE 313:  Embedded Systems  Multiprocessor Systems</vt:lpstr>
      <vt:lpstr>Performance Considerations</vt:lpstr>
      <vt:lpstr>Performance Considerations</vt:lpstr>
      <vt:lpstr>Multiprocessor Systems</vt:lpstr>
      <vt:lpstr>Multiprocessor Systems</vt:lpstr>
      <vt:lpstr>Adding Processors</vt:lpstr>
      <vt:lpstr>PowerPoint Presentation</vt:lpstr>
      <vt:lpstr>Adding Processors</vt:lpstr>
      <vt:lpstr>Processor Synchronization</vt:lpstr>
      <vt:lpstr>Dividing up the Work</vt:lpstr>
      <vt:lpstr>Implementing Barriers</vt:lpstr>
      <vt:lpstr>System Design</vt:lpstr>
      <vt:lpstr>Mailboxes</vt:lpstr>
      <vt:lpstr>Mailboxes</vt:lpstr>
      <vt:lpstr>Mailboxes</vt:lpstr>
      <vt:lpstr>Debugging</vt:lpstr>
      <vt:lpstr>Important Note</vt:lpstr>
    </vt:vector>
  </TitlesOfParts>
  <Company>Department of Computer Science and Engineering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612:  VLSI System Design</dc:title>
  <dc:creator>Jason D. Bakos</dc:creator>
  <cp:lastModifiedBy>Windows User</cp:lastModifiedBy>
  <cp:revision>664</cp:revision>
  <dcterms:created xsi:type="dcterms:W3CDTF">2005-09-22T21:21:18Z</dcterms:created>
  <dcterms:modified xsi:type="dcterms:W3CDTF">2018-03-19T02:23:08Z</dcterms:modified>
</cp:coreProperties>
</file>