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4" r:id="rId3"/>
    <p:sldId id="276" r:id="rId4"/>
    <p:sldId id="277" r:id="rId5"/>
    <p:sldId id="278" r:id="rId6"/>
    <p:sldId id="257" r:id="rId7"/>
    <p:sldId id="258" r:id="rId8"/>
    <p:sldId id="259" r:id="rId9"/>
    <p:sldId id="275" r:id="rId10"/>
    <p:sldId id="279" r:id="rId11"/>
    <p:sldId id="280" r:id="rId12"/>
    <p:sldId id="269" r:id="rId13"/>
    <p:sldId id="263" r:id="rId14"/>
    <p:sldId id="273" r:id="rId15"/>
    <p:sldId id="264" r:id="rId16"/>
    <p:sldId id="262" r:id="rId17"/>
    <p:sldId id="267" r:id="rId18"/>
    <p:sldId id="266" r:id="rId19"/>
    <p:sldId id="268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94" d="100"/>
          <a:sy n="94" d="100"/>
        </p:scale>
        <p:origin x="15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E52758-D455-41EF-9B67-5E96726F7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00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0B1EFA-0C3B-4911-9529-74F369848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256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3124200"/>
            <a:ext cx="57150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4800600"/>
            <a:ext cx="73914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0" descr="u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45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43F7A832-704B-4CE7-8695-BFD516CFF15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DEB0178-0754-40E5-97E3-35D3826FA16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E764468C-8570-457D-A275-CD8C30EEE0B0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D631731-A333-47A1-AAF2-55F3105C347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4F447A6-66B8-4713-9D1A-8A33B9638AD4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11BDD880-D900-41EE-A80F-23F3FFB1500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505A3148-5CE1-4EE2-B3EF-019E8C96581B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C51B4AB-C3C8-43E0-9B0A-19E2A95A5928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371259EC-8B46-4F20-9623-971EDAA7161F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246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CSCE 611 </a:t>
            </a:r>
            <a:fld id="{02CAFAC0-A285-4DF0-A8FC-A3EEBBD92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7" name="Picture 8" descr="usc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76200" y="60960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200" y="12954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76200" y="4572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371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CSCE 313:  Embedded Systems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smtClean="0"/>
              <a:t>Performance </a:t>
            </a:r>
            <a:r>
              <a:rPr lang="en-US" sz="2400" smtClean="0"/>
              <a:t>Analysis and Tuning</a:t>
            </a:r>
            <a:endParaRPr lang="en-US" sz="24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3400"/>
            <a:ext cx="6400800" cy="457200"/>
          </a:xfrm>
        </p:spPr>
        <p:txBody>
          <a:bodyPr/>
          <a:lstStyle/>
          <a:p>
            <a:pPr eaLnBrk="1" hangingPunct="1"/>
            <a:r>
              <a:rPr lang="en-US" dirty="0" smtClean="0"/>
              <a:t>Instructor:  Jason D. Bakos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Object Dump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4820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sz="1200">
                <a:latin typeface="Courier New" panose="02070309020205020404" pitchFamily="49" charset="0"/>
                <a:cs typeface="Courier New" panose="02070309020205020404" pitchFamily="49" charset="0"/>
              </a:rPr>
              <a:t>for(i = 0; i&lt;240; i</a:t>
            </a: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  <a:endParaRPr lang="en-US" sz="1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  for(j </a:t>
            </a:r>
            <a:r>
              <a:rPr lang="en-US" sz="1200">
                <a:latin typeface="Courier New" panose="02070309020205020404" pitchFamily="49" charset="0"/>
                <a:cs typeface="Courier New" panose="02070309020205020404" pitchFamily="49" charset="0"/>
              </a:rPr>
              <a:t>= 0; j&lt;320; j</a:t>
            </a: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  <a:endParaRPr lang="en-US" sz="1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row </a:t>
            </a:r>
            <a:r>
              <a:rPr lang="en-US" sz="120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(j-120</a:t>
            </a:r>
            <a:r>
              <a:rPr lang="en-US" sz="1200">
                <a:latin typeface="Courier New" panose="02070309020205020404" pitchFamily="49" charset="0"/>
                <a:cs typeface="Courier New" panose="02070309020205020404" pitchFamily="49" charset="0"/>
              </a:rPr>
              <a:t>)*</a:t>
            </a: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cosf(counter</a:t>
            </a:r>
            <a:r>
              <a:rPr lang="en-US" sz="1200">
                <a:latin typeface="Courier New" panose="02070309020205020404" pitchFamily="49" charset="0"/>
                <a:cs typeface="Courier New" panose="02070309020205020404" pitchFamily="49" charset="0"/>
              </a:rPr>
              <a:t>) - </a:t>
            </a: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(i-160</a:t>
            </a:r>
            <a:r>
              <a:rPr lang="en-US" sz="1200">
                <a:latin typeface="Courier New" panose="02070309020205020404" pitchFamily="49" charset="0"/>
                <a:cs typeface="Courier New" panose="02070309020205020404" pitchFamily="49" charset="0"/>
              </a:rPr>
              <a:t>)*</a:t>
            </a: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sinf(counter) + 120;</a:t>
            </a:r>
            <a:endParaRPr lang="en-US" sz="1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col </a:t>
            </a:r>
            <a:r>
              <a:rPr lang="en-US" sz="120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(j-120</a:t>
            </a:r>
            <a:r>
              <a:rPr lang="en-US" sz="1200">
                <a:latin typeface="Courier New" panose="02070309020205020404" pitchFamily="49" charset="0"/>
                <a:cs typeface="Courier New" panose="02070309020205020404" pitchFamily="49" charset="0"/>
              </a:rPr>
              <a:t>)*</a:t>
            </a: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sinf(counter</a:t>
            </a:r>
            <a:r>
              <a:rPr lang="en-US" sz="120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(i-160</a:t>
            </a:r>
            <a:r>
              <a:rPr lang="en-US" sz="1200">
                <a:latin typeface="Courier New" panose="02070309020205020404" pitchFamily="49" charset="0"/>
                <a:cs typeface="Courier New" panose="02070309020205020404" pitchFamily="49" charset="0"/>
              </a:rPr>
              <a:t>)*</a:t>
            </a: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cosf(counter) + 160;</a:t>
            </a:r>
            <a:endParaRPr lang="en-US" sz="1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alt_up_pixel_buffer_dma_draw(my_pixel_buffer,</a:t>
            </a:r>
          </a:p>
          <a:p>
            <a:pPr marL="0" indent="0">
              <a:buNone/>
            </a:pP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(my_image[(row*320)*3+col*3+2]) +</a:t>
            </a:r>
          </a:p>
          <a:p>
            <a:pPr marL="0" indent="0">
              <a:buNone/>
            </a:pP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			   (my_image[(row*320*3+col*3+1)] &lt;&lt;8) +</a:t>
            </a:r>
          </a:p>
          <a:p>
            <a:pPr marL="0" indent="0">
              <a:buNone/>
            </a:pP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			   (</a:t>
            </a:r>
            <a:r>
              <a:rPr lang="en-US" sz="1200">
                <a:latin typeface="Courier New" panose="02070309020205020404" pitchFamily="49" charset="0"/>
                <a:cs typeface="Courier New" panose="02070309020205020404" pitchFamily="49" charset="0"/>
              </a:rPr>
              <a:t>my_image[(row*320*3+col*3+0)] &lt;&lt;16</a:t>
            </a: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),j,i);</a:t>
            </a:r>
            <a:endParaRPr lang="en-US" sz="1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20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2980" y="3429000"/>
            <a:ext cx="7178040" cy="26314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for(i = 0; i&lt;240; i++) {</a:t>
            </a: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for(j = 0; j&lt;320; j++) {</a:t>
            </a: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row = (j-120)*cosf(counter) - (i-160)*sinf(counter) + 120;</a:t>
            </a: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 800055c:913fe204 </a:t>
            </a:r>
            <a:r>
              <a:rPr lang="en-US" sz="1100" smtClean="0">
                <a:latin typeface="Courier New" panose="02070309020205020404" pitchFamily="49" charset="0"/>
                <a:cs typeface="Courier New" panose="02070309020205020404" pitchFamily="49" charset="0"/>
              </a:rPr>
              <a:t>addi r4,r18</a:t>
            </a: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,-120</a:t>
            </a: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 8000560:80025880 </a:t>
            </a:r>
            <a:r>
              <a:rPr lang="en-US" sz="1100" smtClean="0">
                <a:latin typeface="Courier New" panose="02070309020205020404" pitchFamily="49" charset="0"/>
                <a:cs typeface="Courier New" panose="02070309020205020404" pitchFamily="49" charset="0"/>
              </a:rPr>
              <a:t>call 8002588 </a:t>
            </a: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&lt;__floatsisf&gt;</a:t>
            </a: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 8000564:1023883a </a:t>
            </a:r>
            <a:r>
              <a:rPr lang="en-US" sz="1100" smtClean="0">
                <a:latin typeface="Courier New" panose="02070309020205020404" pitchFamily="49" charset="0"/>
                <a:cs typeface="Courier New" panose="02070309020205020404" pitchFamily="49" charset="0"/>
              </a:rPr>
              <a:t>mov r17,r2</a:t>
            </a:r>
            <a:endParaRPr lang="en-US" sz="11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col = (j-120)*sinf(counter) + (i-160)*cosf(counter) + 160;</a:t>
            </a: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alt_up_pixel_buffer_dma_draw(my_pixel_buffer, (my_image[(row*320)*3+col*3+2]) +</a:t>
            </a: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 8000568:d8800117 </a:t>
            </a:r>
            <a:r>
              <a:rPr lang="en-US" sz="1100" smtClean="0">
                <a:latin typeface="Courier New" panose="02070309020205020404" pitchFamily="49" charset="0"/>
                <a:cs typeface="Courier New" panose="02070309020205020404" pitchFamily="49" charset="0"/>
              </a:rPr>
              <a:t>ldw r2,4(sp</a:t>
            </a: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 800056c:8889ff32 </a:t>
            </a:r>
            <a:r>
              <a:rPr lang="en-US" sz="1100" smtClean="0">
                <a:latin typeface="Courier New" panose="02070309020205020404" pitchFamily="49" charset="0"/>
                <a:cs typeface="Courier New" panose="02070309020205020404" pitchFamily="49" charset="0"/>
              </a:rPr>
              <a:t>custom 252,r4,r17,r2</a:t>
            </a:r>
            <a:endParaRPr lang="en-US" sz="11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 8000570:2589ffb2 </a:t>
            </a:r>
            <a:r>
              <a:rPr lang="en-US" sz="1100" smtClean="0">
                <a:latin typeface="Courier New" panose="02070309020205020404" pitchFamily="49" charset="0"/>
                <a:cs typeface="Courier New" panose="02070309020205020404" pitchFamily="49" charset="0"/>
              </a:rPr>
              <a:t>custom 254,r4,r4,r22</a:t>
            </a:r>
            <a:endParaRPr lang="en-US" sz="11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 8000574:0090bc34 </a:t>
            </a:r>
            <a:r>
              <a:rPr lang="en-US" sz="1100" smtClean="0">
                <a:latin typeface="Courier New" panose="02070309020205020404" pitchFamily="49" charset="0"/>
                <a:cs typeface="Courier New" panose="02070309020205020404" pitchFamily="49" charset="0"/>
              </a:rPr>
              <a:t>movhi r2,17136</a:t>
            </a:r>
            <a:endParaRPr lang="en-US" sz="11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 8000578:2089ff72 </a:t>
            </a:r>
            <a:r>
              <a:rPr lang="en-US" sz="1100" smtClean="0">
                <a:latin typeface="Courier New" panose="02070309020205020404" pitchFamily="49" charset="0"/>
                <a:cs typeface="Courier New" panose="02070309020205020404" pitchFamily="49" charset="0"/>
              </a:rPr>
              <a:t>custom 253,r4,r4,r2</a:t>
            </a:r>
            <a:endParaRPr lang="en-US" sz="11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 800057c:80026200 </a:t>
            </a:r>
            <a:r>
              <a:rPr lang="en-US" sz="1100" smtClean="0">
                <a:latin typeface="Courier New" panose="02070309020205020404" pitchFamily="49" charset="0"/>
                <a:cs typeface="Courier New" panose="02070309020205020404" pitchFamily="49" charset="0"/>
              </a:rPr>
              <a:t>call 8002620 </a:t>
            </a: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&lt;__fixsfsi&gt;</a:t>
            </a:r>
          </a:p>
          <a:p>
            <a:pPr marL="0" indent="0">
              <a:buNone/>
            </a:pP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 8000580:d8c00017 </a:t>
            </a:r>
            <a:r>
              <a:rPr lang="en-US" sz="1100" smtClean="0">
                <a:latin typeface="Courier New" panose="02070309020205020404" pitchFamily="49" charset="0"/>
                <a:cs typeface="Courier New" panose="02070309020205020404" pitchFamily="49" charset="0"/>
              </a:rPr>
              <a:t>ldw r3,0(sp</a:t>
            </a:r>
            <a:r>
              <a:rPr lang="en-US" sz="110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354177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Instruction-Level Debugging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Alternatively you can use instruction stepping in the debugger</a:t>
            </a:r>
          </a:p>
          <a:p>
            <a:pPr lvl="1"/>
            <a:r>
              <a:rPr lang="en-US" smtClean="0"/>
              <a:t>Open your project in the debugger</a:t>
            </a:r>
          </a:p>
          <a:p>
            <a:pPr lvl="1"/>
            <a:r>
              <a:rPr lang="en-US" smtClean="0"/>
              <a:t>Set breakpoint on your pixel code</a:t>
            </a:r>
          </a:p>
          <a:p>
            <a:pPr lvl="1"/>
            <a:r>
              <a:rPr lang="en-US" smtClean="0"/>
              <a:t>Make sure the first iteration doesn’t perform unusual behavior (e.g. transform to an out-of-bounds location)</a:t>
            </a:r>
          </a:p>
          <a:p>
            <a:pPr lvl="1"/>
            <a:r>
              <a:rPr lang="en-US" smtClean="0"/>
              <a:t>Switch to instruction stepping</a:t>
            </a:r>
          </a:p>
          <a:p>
            <a:pPr lvl="1"/>
            <a:endParaRPr lang="en-US"/>
          </a:p>
          <a:p>
            <a:pPr lvl="1"/>
            <a:endParaRPr lang="en-US" smtClean="0"/>
          </a:p>
          <a:p>
            <a:pPr lvl="1"/>
            <a:endParaRPr lang="en-US"/>
          </a:p>
          <a:p>
            <a:pPr lvl="1"/>
            <a:r>
              <a:rPr lang="en-US" smtClean="0"/>
              <a:t>Use step into (F6) to walk through your code (until call to 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alt_up_pixel_buffer_dma_draw(my_pixel_buffer()</a:t>
            </a:r>
            <a:r>
              <a:rPr lang="en-US"/>
              <a:t>)</a:t>
            </a:r>
          </a:p>
          <a:p>
            <a:pPr lvl="1"/>
            <a:r>
              <a:rPr lang="en-US" smtClean="0"/>
              <a:t>Copy instruction sequence from disassembly 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11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7950" y="3810000"/>
            <a:ext cx="3848100" cy="5810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5530956"/>
            <a:ext cx="3657600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8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Types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Colors are only 8 bits</a:t>
            </a:r>
            <a:endParaRPr lang="en-US" sz="2400" smtClean="0"/>
          </a:p>
          <a:p>
            <a:r>
              <a:rPr lang="en-US" sz="2400" smtClean="0"/>
              <a:t>Likewise, weights </a:t>
            </a:r>
            <a:r>
              <a:rPr lang="en-US" sz="2400" smtClean="0"/>
              <a:t>require 8 bits of precision</a:t>
            </a:r>
          </a:p>
          <a:p>
            <a:pPr lvl="1"/>
            <a:r>
              <a:rPr lang="en-US" sz="2200" smtClean="0"/>
              <a:t>Weight value of 2</a:t>
            </a:r>
            <a:r>
              <a:rPr lang="en-US" sz="2200" baseline="30000" smtClean="0"/>
              <a:t>-8</a:t>
            </a:r>
            <a:r>
              <a:rPr lang="en-US" sz="2200" smtClean="0"/>
              <a:t> corresponds to one increment</a:t>
            </a:r>
            <a:endParaRPr lang="en-US" sz="2200"/>
          </a:p>
          <a:p>
            <a:endParaRPr lang="en-US" sz="2400" smtClean="0"/>
          </a:p>
          <a:p>
            <a:r>
              <a:rPr lang="en-US" sz="2400" smtClean="0"/>
              <a:t>Row and col require 10-bit range</a:t>
            </a:r>
          </a:p>
          <a:p>
            <a:pPr lvl="1"/>
            <a:r>
              <a:rPr lang="en-US" sz="2200" smtClean="0"/>
              <a:t>+/- 2</a:t>
            </a:r>
            <a:r>
              <a:rPr lang="en-US" sz="2200" baseline="30000" smtClean="0"/>
              <a:t>9</a:t>
            </a:r>
            <a:r>
              <a:rPr lang="en-US" sz="2200" smtClean="0"/>
              <a:t> = [-512,511] will </a:t>
            </a:r>
            <a:r>
              <a:rPr lang="en-US" sz="2200" smtClean="0"/>
              <a:t>encompas </a:t>
            </a:r>
            <a:r>
              <a:rPr lang="en-US" sz="2200" smtClean="0"/>
              <a:t>column value for </a:t>
            </a:r>
            <a:r>
              <a:rPr lang="en-US" sz="2200" smtClean="0"/>
              <a:t>320x240</a:t>
            </a:r>
            <a:endParaRPr lang="en-US" sz="2200"/>
          </a:p>
          <a:p>
            <a:pPr lvl="1"/>
            <a:endParaRPr lang="en-US" sz="2200" smtClean="0"/>
          </a:p>
          <a:p>
            <a:r>
              <a:rPr lang="en-US" sz="2400" smtClean="0"/>
              <a:t>Floating point is overkill for this </a:t>
            </a:r>
            <a:r>
              <a:rPr lang="en-US" sz="2400" smtClean="0"/>
              <a:t>application</a:t>
            </a:r>
          </a:p>
          <a:p>
            <a:r>
              <a:rPr lang="en-US" sz="2400" smtClean="0"/>
              <a:t>Use 18-bit fixed point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52092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CSCE </a:t>
            </a:r>
            <a:r>
              <a:rPr lang="en-US" dirty="0" smtClean="0"/>
              <a:t>313 </a:t>
            </a:r>
            <a:fld id="{A5E2B408-67EE-4ACE-AB53-9F4E86EC3481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13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Fixed-Point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Need a way to represent fractional numbers in binary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mtClean="0"/>
              <a:t>(N,M</a:t>
            </a:r>
            <a:r>
              <a:rPr lang="en-US" dirty="0" smtClean="0"/>
              <a:t>) Fixed-point representation</a:t>
            </a:r>
          </a:p>
          <a:p>
            <a:pPr lvl="1" eaLnBrk="1" hangingPunct="1"/>
            <a:r>
              <a:rPr lang="en-US" dirty="0" smtClean="0"/>
              <a:t>Assume a decimal point at some location in a value:</a:t>
            </a:r>
          </a:p>
          <a:p>
            <a:pPr lvl="1" eaLnBrk="1" hangingPunct="1"/>
            <a:r>
              <a:rPr lang="en-US" dirty="0" smtClean="0"/>
              <a:t>Example (6,4)-fixed format:</a:t>
            </a:r>
          </a:p>
          <a:p>
            <a:pPr lvl="2" eaLnBrk="1" hangingPunct="1"/>
            <a:endParaRPr lang="en-US" dirty="0" smtClean="0"/>
          </a:p>
          <a:p>
            <a:pPr lvl="2" eaLnBrk="1" hangingPunct="1"/>
            <a:r>
              <a:rPr lang="en-US" sz="1800" dirty="0" smtClean="0"/>
              <a:t>6-bit (unsigned) value</a:t>
            </a:r>
          </a:p>
          <a:p>
            <a:pPr lvl="2" eaLnBrk="1" hangingPunct="1"/>
            <a:endParaRPr lang="en-US" dirty="0" smtClean="0"/>
          </a:p>
          <a:p>
            <a:pPr lvl="2" eaLnBrk="1" hangingPunct="1"/>
            <a:r>
              <a:rPr lang="en-US" sz="1800" dirty="0" smtClean="0"/>
              <a:t>= 1x2</a:t>
            </a:r>
            <a:r>
              <a:rPr lang="en-US" sz="1800" baseline="30000" dirty="0" smtClean="0"/>
              <a:t>1</a:t>
            </a:r>
            <a:r>
              <a:rPr lang="en-US" sz="1800" dirty="0" smtClean="0"/>
              <a:t> + 0x2</a:t>
            </a:r>
            <a:r>
              <a:rPr lang="en-US" sz="1800" baseline="30000" dirty="0" smtClean="0"/>
              <a:t>0</a:t>
            </a:r>
            <a:r>
              <a:rPr lang="en-US" sz="1800" dirty="0" smtClean="0"/>
              <a:t> + 1x2</a:t>
            </a:r>
            <a:r>
              <a:rPr lang="en-US" sz="1800" baseline="30000" dirty="0" smtClean="0"/>
              <a:t>-1</a:t>
            </a:r>
            <a:r>
              <a:rPr lang="en-US" sz="1800" dirty="0" smtClean="0"/>
              <a:t> + 1x2</a:t>
            </a:r>
            <a:r>
              <a:rPr lang="en-US" sz="1800" baseline="30000" dirty="0" smtClean="0"/>
              <a:t>-2</a:t>
            </a:r>
            <a:r>
              <a:rPr lang="en-US" sz="1800" dirty="0" smtClean="0"/>
              <a:t> + 0x2</a:t>
            </a:r>
            <a:r>
              <a:rPr lang="en-US" sz="1800" baseline="30000" dirty="0" smtClean="0"/>
              <a:t>-3</a:t>
            </a:r>
            <a:r>
              <a:rPr lang="en-US" sz="1800" dirty="0" smtClean="0"/>
              <a:t> + 1x2</a:t>
            </a:r>
            <a:r>
              <a:rPr lang="en-US" sz="1800" baseline="30000" dirty="0" smtClean="0"/>
              <a:t>-4</a:t>
            </a:r>
          </a:p>
          <a:p>
            <a:pPr lvl="2" eaLnBrk="1" hangingPunct="1"/>
            <a:endParaRPr lang="en-US" sz="1800" baseline="30000" dirty="0" smtClean="0"/>
          </a:p>
          <a:p>
            <a:pPr lvl="2" eaLnBrk="1" hangingPunct="1"/>
            <a:r>
              <a:rPr lang="en-US" sz="1800" smtClean="0"/>
              <a:t>Range = [0, 2</a:t>
            </a:r>
            <a:r>
              <a:rPr lang="en-US" sz="1800" baseline="30000" smtClean="0"/>
              <a:t>N-M</a:t>
            </a:r>
            <a:r>
              <a:rPr lang="en-US" sz="1800" smtClean="0"/>
              <a:t> – 2</a:t>
            </a:r>
            <a:r>
              <a:rPr lang="en-US" sz="1800" baseline="30000" smtClean="0"/>
              <a:t>-M</a:t>
            </a:r>
            <a:r>
              <a:rPr lang="en-US" sz="1800" smtClean="0"/>
              <a:t>] = [0, 4 – 2</a:t>
            </a:r>
            <a:r>
              <a:rPr lang="en-US" sz="1800" baseline="30000" smtClean="0"/>
              <a:t>-4</a:t>
            </a:r>
            <a:r>
              <a:rPr lang="en-US" sz="1800" smtClean="0"/>
              <a:t>] = [0,3.9375]</a:t>
            </a:r>
            <a:endParaRPr lang="en-US" sz="1800" baseline="30000" smtClean="0"/>
          </a:p>
          <a:p>
            <a:pPr lvl="2" eaLnBrk="1" hangingPunct="1"/>
            <a:endParaRPr lang="en-US" sz="1800" baseline="30000" dirty="0" smtClean="0"/>
          </a:p>
          <a:p>
            <a:pPr lvl="2" eaLnBrk="1" hangingPunct="1"/>
            <a:r>
              <a:rPr lang="en-US" sz="1800" dirty="0" smtClean="0"/>
              <a:t>For signed, use </a:t>
            </a:r>
            <a:r>
              <a:rPr lang="en-US" sz="1800" smtClean="0"/>
              <a:t>two’s complement</a:t>
            </a:r>
            <a:endParaRPr lang="en-US" sz="1800" dirty="0" smtClean="0"/>
          </a:p>
          <a:p>
            <a:pPr lvl="3" eaLnBrk="1" hangingPunct="1"/>
            <a:r>
              <a:rPr lang="en-US" sz="1600" dirty="0" smtClean="0"/>
              <a:t>Range = </a:t>
            </a:r>
            <a:r>
              <a:rPr lang="en-US" sz="1600" smtClean="0"/>
              <a:t>[-2</a:t>
            </a:r>
            <a:r>
              <a:rPr lang="en-US" sz="1600" baseline="30000" smtClean="0"/>
              <a:t>N-M-1</a:t>
            </a:r>
            <a:r>
              <a:rPr lang="en-US" sz="1600" smtClean="0"/>
              <a:t>, </a:t>
            </a:r>
            <a:r>
              <a:rPr lang="en-US" sz="1600" smtClean="0">
                <a:sym typeface="Wingdings" pitchFamily="2" charset="2"/>
              </a:rPr>
              <a:t>2</a:t>
            </a:r>
            <a:r>
              <a:rPr lang="en-US" sz="1600" baseline="30000" smtClean="0">
                <a:sym typeface="Wingdings" pitchFamily="2" charset="2"/>
              </a:rPr>
              <a:t>N-M-1</a:t>
            </a:r>
            <a:r>
              <a:rPr lang="en-US" sz="1600" smtClean="0">
                <a:sym typeface="Wingdings" pitchFamily="2" charset="2"/>
              </a:rPr>
              <a:t> – 2-</a:t>
            </a:r>
            <a:r>
              <a:rPr lang="en-US" sz="1600" baseline="30000" smtClean="0">
                <a:sym typeface="Wingdings" pitchFamily="2" charset="2"/>
              </a:rPr>
              <a:t>M</a:t>
            </a:r>
            <a:r>
              <a:rPr lang="en-US" sz="1600" smtClean="0">
                <a:sym typeface="Wingdings" pitchFamily="2" charset="2"/>
              </a:rPr>
              <a:t>]</a:t>
            </a:r>
          </a:p>
          <a:p>
            <a:pPr lvl="3" eaLnBrk="1" hangingPunct="1"/>
            <a:endParaRPr lang="en-US" sz="1600" dirty="0" smtClean="0"/>
          </a:p>
        </p:txBody>
      </p:sp>
      <p:graphicFrame>
        <p:nvGraphicFramePr>
          <p:cNvPr id="365594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488628"/>
              </p:ext>
            </p:extLst>
          </p:nvPr>
        </p:nvGraphicFramePr>
        <p:xfrm>
          <a:off x="4572000" y="3324782"/>
          <a:ext cx="2165350" cy="365602"/>
        </p:xfrm>
        <a:graphic>
          <a:graphicData uri="http://schemas.openxmlformats.org/drawingml/2006/table">
            <a:tbl>
              <a:tblPr/>
              <a:tblGrid>
                <a:gridCol w="330200"/>
                <a:gridCol w="412750"/>
                <a:gridCol w="355600"/>
                <a:gridCol w="355600"/>
                <a:gridCol w="355600"/>
                <a:gridCol w="3556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T="45641" marB="456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0.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17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572869"/>
            <a:ext cx="8281987" cy="646331"/>
          </a:xfrm>
        </p:spPr>
        <p:txBody>
          <a:bodyPr/>
          <a:lstStyle/>
          <a:p>
            <a:r>
              <a:rPr lang="en-US" sz="3200"/>
              <a:t>Range and Accuracy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 image transformation:</a:t>
            </a:r>
          </a:p>
          <a:p>
            <a:pPr lvl="1"/>
            <a:r>
              <a:rPr lang="en-US"/>
              <a:t>Need sufficient bits on LHS to accommodate pixel locations</a:t>
            </a:r>
          </a:p>
          <a:p>
            <a:pPr lvl="1"/>
            <a:r>
              <a:rPr lang="en-US"/>
              <a:t>Need sufficient bits on RHS to accommodate pixel </a:t>
            </a:r>
            <a:r>
              <a:rPr lang="en-US" smtClean="0"/>
              <a:t>depth</a:t>
            </a: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429000" y="6324600"/>
            <a:ext cx="55626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CSCE </a:t>
            </a:r>
            <a:r>
              <a:rPr lang="en-US" smtClean="0"/>
              <a:t>313 </a:t>
            </a:r>
            <a:fld id="{695F4B45-3F88-49B5-B6CE-A72A4C5E014F}" type="slidenum">
              <a:rPr lang="en-US" i="0">
                <a:solidFill>
                  <a:schemeClr val="tx1"/>
                </a:solidFill>
              </a:rPr>
              <a:t>14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68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3 Fixed-Point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C doesn’t offer a dedicated fixed-point type</a:t>
            </a:r>
          </a:p>
          <a:p>
            <a:endParaRPr lang="en-US" sz="1800" dirty="0"/>
          </a:p>
          <a:p>
            <a:r>
              <a:rPr lang="en-US" sz="1800" dirty="0" smtClean="0"/>
              <a:t>We don’t have fixed-point sin and </a:t>
            </a:r>
            <a:r>
              <a:rPr lang="en-US" sz="1800" dirty="0" err="1" smtClean="0"/>
              <a:t>cos</a:t>
            </a:r>
            <a:r>
              <a:rPr lang="en-US" sz="1800" dirty="0" smtClean="0"/>
              <a:t>, so use floating-point for this, but convert to </a:t>
            </a:r>
            <a:r>
              <a:rPr lang="en-US" sz="1800" smtClean="0"/>
              <a:t>(32,9) </a:t>
            </a:r>
            <a:r>
              <a:rPr lang="en-US" sz="1800" dirty="0" smtClean="0"/>
              <a:t>fixed point by:</a:t>
            </a:r>
          </a:p>
          <a:p>
            <a:pPr lvl="1"/>
            <a:r>
              <a:rPr lang="en-US" sz="1600" dirty="0" smtClean="0"/>
              <a:t>Multiply result </a:t>
            </a:r>
            <a:r>
              <a:rPr lang="en-US" sz="1600" smtClean="0"/>
              <a:t>by 512.0</a:t>
            </a:r>
            <a:endParaRPr lang="en-US" sz="1600" dirty="0" smtClean="0"/>
          </a:p>
          <a:p>
            <a:pPr lvl="1"/>
            <a:r>
              <a:rPr lang="en-US" sz="1600" dirty="0" smtClean="0"/>
              <a:t>Typecast to </a:t>
            </a:r>
            <a:r>
              <a:rPr lang="en-US" sz="1600" dirty="0" err="1" smtClean="0"/>
              <a:t>int</a:t>
            </a:r>
            <a:endParaRPr lang="en-US" sz="1600" dirty="0" smtClean="0"/>
          </a:p>
          <a:p>
            <a:pPr lvl="1"/>
            <a:endParaRPr lang="en-US" sz="1600" dirty="0"/>
          </a:p>
          <a:p>
            <a:r>
              <a:rPr lang="en-US" sz="1800" dirty="0" smtClean="0"/>
              <a:t>Multiply:</a:t>
            </a:r>
          </a:p>
          <a:p>
            <a:pPr lvl="1"/>
            <a:r>
              <a:rPr lang="en-US" sz="1600" dirty="0" smtClean="0"/>
              <a:t>cos/sin, which is </a:t>
            </a:r>
            <a:r>
              <a:rPr lang="en-US" sz="1600" smtClean="0"/>
              <a:t>(32,9) </a:t>
            </a:r>
            <a:r>
              <a:rPr lang="en-US" sz="1600" dirty="0" smtClean="0"/>
              <a:t>fixed-point value with</a:t>
            </a:r>
          </a:p>
          <a:p>
            <a:pPr lvl="1"/>
            <a:r>
              <a:rPr lang="en-US" sz="1600" dirty="0" smtClean="0"/>
              <a:t>row/col, which is </a:t>
            </a:r>
            <a:r>
              <a:rPr lang="en-US" sz="1600" dirty="0"/>
              <a:t>a (32,0</a:t>
            </a:r>
            <a:r>
              <a:rPr lang="en-US" sz="1600" dirty="0" smtClean="0"/>
              <a:t>) fixed-point number,</a:t>
            </a:r>
          </a:p>
          <a:p>
            <a:pPr lvl="1"/>
            <a:r>
              <a:rPr lang="en-US" sz="1600" dirty="0" smtClean="0"/>
              <a:t>gives a </a:t>
            </a:r>
            <a:r>
              <a:rPr lang="en-US" sz="1600" smtClean="0"/>
              <a:t>(32,9) </a:t>
            </a:r>
            <a:r>
              <a:rPr lang="en-US" sz="1600" dirty="0" smtClean="0"/>
              <a:t>value, so keep this in mind!</a:t>
            </a:r>
          </a:p>
          <a:p>
            <a:pPr lvl="1"/>
            <a:endParaRPr lang="en-US" sz="1600" dirty="0" smtClean="0"/>
          </a:p>
          <a:p>
            <a:r>
              <a:rPr lang="en-US" dirty="0" smtClean="0"/>
              <a:t>Adding two </a:t>
            </a:r>
            <a:r>
              <a:rPr lang="en-US" smtClean="0"/>
              <a:t>(32,9) </a:t>
            </a:r>
            <a:r>
              <a:rPr lang="en-US" dirty="0" smtClean="0"/>
              <a:t>values gives a </a:t>
            </a:r>
            <a:r>
              <a:rPr lang="en-US" smtClean="0"/>
              <a:t>(32,9) </a:t>
            </a:r>
            <a:r>
              <a:rPr lang="en-US" dirty="0" smtClean="0"/>
              <a:t>value</a:t>
            </a:r>
          </a:p>
          <a:p>
            <a:pPr marL="457200" lvl="1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15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76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191000" cy="4648200"/>
          </a:xfrm>
        </p:spPr>
        <p:txBody>
          <a:bodyPr/>
          <a:lstStyle/>
          <a:p>
            <a:r>
              <a:rPr lang="en-US" sz="1800" dirty="0" smtClean="0"/>
              <a:t>Split into two parts:</a:t>
            </a:r>
          </a:p>
          <a:p>
            <a:pPr lvl="1"/>
            <a:r>
              <a:rPr lang="en-US" sz="1600" dirty="0" smtClean="0"/>
              <a:t>Change CPU to </a:t>
            </a:r>
            <a:r>
              <a:rPr lang="en-US" sz="1600" smtClean="0"/>
              <a:t>NIOS II/f</a:t>
            </a:r>
          </a:p>
          <a:p>
            <a:pPr lvl="1"/>
            <a:r>
              <a:rPr lang="en-US" sz="1600" smtClean="0"/>
              <a:t>Enable hardware multiply</a:t>
            </a:r>
            <a:endParaRPr lang="en-US" sz="1600" dirty="0" smtClean="0"/>
          </a:p>
          <a:p>
            <a:pPr lvl="1"/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16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3202" y="1600200"/>
            <a:ext cx="4439798" cy="39624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4259643" y="3657599"/>
            <a:ext cx="1912557" cy="28842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629399" y="2514599"/>
            <a:ext cx="914401" cy="23678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8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Lab 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267200" cy="4648200"/>
          </a:xfrm>
        </p:spPr>
        <p:txBody>
          <a:bodyPr/>
          <a:lstStyle/>
          <a:p>
            <a:r>
              <a:rPr lang="en-US" smtClean="0"/>
              <a:t>Enable hardware floating point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17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3103" y="1554163"/>
            <a:ext cx="4498497" cy="401478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4297743" y="2667000"/>
            <a:ext cx="1912557" cy="28842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181600" y="4419600"/>
            <a:ext cx="838200" cy="28842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3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Lab 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3429000" cy="4648200"/>
          </a:xfrm>
        </p:spPr>
        <p:txBody>
          <a:bodyPr/>
          <a:lstStyle/>
          <a:p>
            <a:r>
              <a:rPr lang="en-US"/>
              <a:t>Use performance counters to find average time, in cycles, to transform each individual pixel when using different cache sizes:</a:t>
            </a:r>
          </a:p>
          <a:p>
            <a:pPr lvl="1"/>
            <a:r>
              <a:rPr lang="en-US" sz="1600"/>
              <a:t>4K instruction cache, </a:t>
            </a:r>
            <a:r>
              <a:rPr lang="en-US" sz="1600" smtClean="0"/>
              <a:t>4K data </a:t>
            </a:r>
            <a:r>
              <a:rPr lang="en-US" sz="1600"/>
              <a:t>cache</a:t>
            </a:r>
            <a:endParaRPr lang="en-US" sz="2800"/>
          </a:p>
          <a:p>
            <a:pPr lvl="1"/>
            <a:r>
              <a:rPr lang="en-US" sz="1600"/>
              <a:t>4K instruction cache, </a:t>
            </a:r>
            <a:r>
              <a:rPr lang="en-US" sz="1600" smtClean="0"/>
              <a:t>16</a:t>
            </a:r>
            <a:r>
              <a:rPr lang="en-US" sz="1600" smtClean="0"/>
              <a:t>K </a:t>
            </a:r>
            <a:r>
              <a:rPr lang="en-US" sz="1600"/>
              <a:t>data cache</a:t>
            </a:r>
            <a:endParaRPr lang="en-US" sz="28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18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726406"/>
            <a:ext cx="4413117" cy="3938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97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Lab 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sz="2000" smtClean="0"/>
              <a:t>For rotation only</a:t>
            </a:r>
          </a:p>
          <a:p>
            <a:pPr marL="342900" lvl="1" indent="-342900">
              <a:buFontTx/>
              <a:buChar char="•"/>
            </a:pPr>
            <a:r>
              <a:rPr lang="en-US" sz="2000" smtClean="0"/>
              <a:t>For floating- and fixed-point, calculate:</a:t>
            </a:r>
          </a:p>
          <a:p>
            <a:pPr marL="742950" lvl="2" indent="-342900"/>
            <a:r>
              <a:rPr lang="en-US" sz="1800" smtClean="0"/>
              <a:t>Instructions per pixel</a:t>
            </a:r>
          </a:p>
          <a:p>
            <a:pPr marL="742950" lvl="2" indent="-342900"/>
            <a:endParaRPr lang="en-US" sz="1800"/>
          </a:p>
          <a:p>
            <a:pPr marL="342900" lvl="1" indent="-342900"/>
            <a:r>
              <a:rPr lang="en-US" sz="2000" smtClean="0"/>
              <a:t>And, for data cache sizes of </a:t>
            </a:r>
            <a:r>
              <a:rPr lang="en-US" sz="2000" smtClean="0"/>
              <a:t>4KB and 16KB</a:t>
            </a:r>
            <a:r>
              <a:rPr lang="en-US" sz="2000" smtClean="0"/>
              <a:t>:</a:t>
            </a:r>
          </a:p>
          <a:p>
            <a:pPr marL="742950" lvl="2" indent="-342900"/>
            <a:r>
              <a:rPr lang="en-US" sz="1800" smtClean="0"/>
              <a:t>Cycles per pixel</a:t>
            </a:r>
          </a:p>
          <a:p>
            <a:pPr marL="742950" lvl="2" indent="-342900"/>
            <a:r>
              <a:rPr lang="en-US" sz="1800" smtClean="0"/>
              <a:t>Cycles per instruction (CPI)</a:t>
            </a:r>
          </a:p>
          <a:p>
            <a:pPr marL="742950" lvl="2" indent="-342900"/>
            <a:endParaRPr lang="en-US" sz="1800"/>
          </a:p>
          <a:p>
            <a:pPr marL="342900" lvl="1" indent="-342900"/>
            <a:r>
              <a:rPr lang="en-US" sz="2000" smtClean="0"/>
              <a:t>Calculate speedup of fixed relative to </a:t>
            </a:r>
            <a:r>
              <a:rPr lang="en-US" sz="2000" smtClean="0"/>
              <a:t>floating for each cache</a:t>
            </a:r>
            <a:endParaRPr lang="en-US" sz="2000" smtClean="0"/>
          </a:p>
          <a:p>
            <a:pPr marL="342900" lvl="1" indent="-342900"/>
            <a:r>
              <a:rPr lang="en-US" sz="2000" smtClean="0"/>
              <a:t>Calculate </a:t>
            </a:r>
            <a:r>
              <a:rPr lang="en-US" sz="2000" smtClean="0"/>
              <a:t>speedup </a:t>
            </a:r>
            <a:r>
              <a:rPr lang="en-US" sz="2000" smtClean="0"/>
              <a:t>of </a:t>
            </a:r>
            <a:r>
              <a:rPr lang="en-US" sz="2000" smtClean="0"/>
              <a:t>16KB </a:t>
            </a:r>
            <a:r>
              <a:rPr lang="en-US" sz="2000" smtClean="0"/>
              <a:t>cache over </a:t>
            </a:r>
            <a:r>
              <a:rPr lang="en-US" sz="2000" smtClean="0"/>
              <a:t>4KB cache</a:t>
            </a:r>
            <a:r>
              <a:rPr lang="en-US" sz="2000"/>
              <a:t> </a:t>
            </a:r>
            <a:r>
              <a:rPr lang="en-US" sz="2000" smtClean="0"/>
              <a:t>for each datatype</a:t>
            </a:r>
            <a:endParaRPr lang="en-US" sz="20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19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53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Performance Considerations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smtClean="0"/>
              <a:t>time per frame = (number of pixels) * (time per pixel)</a:t>
            </a:r>
          </a:p>
          <a:p>
            <a:endParaRPr lang="en-US" sz="1800" smtClean="0"/>
          </a:p>
          <a:p>
            <a:endParaRPr lang="en-US" sz="1800" smtClean="0"/>
          </a:p>
          <a:p>
            <a:r>
              <a:rPr lang="en-US" sz="1800" smtClean="0"/>
              <a:t>time </a:t>
            </a:r>
            <a:r>
              <a:rPr lang="en-US" sz="1800"/>
              <a:t>per pixel = </a:t>
            </a:r>
            <a:r>
              <a:rPr lang="en-US" sz="1800" smtClean="0"/>
              <a:t>(cycles per pixel</a:t>
            </a:r>
            <a:r>
              <a:rPr lang="en-US" sz="1800"/>
              <a:t>) </a:t>
            </a:r>
            <a:r>
              <a:rPr lang="en-US" sz="1800" smtClean="0"/>
              <a:t>* </a:t>
            </a:r>
            <a:r>
              <a:rPr lang="en-US" sz="1800"/>
              <a:t>(clock period)</a:t>
            </a:r>
          </a:p>
          <a:p>
            <a:endParaRPr lang="en-US" sz="1800" smtClean="0"/>
          </a:p>
          <a:p>
            <a:endParaRPr lang="en-US" sz="1800"/>
          </a:p>
          <a:p>
            <a:r>
              <a:rPr lang="en-US" sz="1800" smtClean="0"/>
              <a:t>cycles per pixel = (instructions per pixel) * (cycles per instruction)</a:t>
            </a:r>
            <a:endParaRPr lang="en-US" sz="1800"/>
          </a:p>
          <a:p>
            <a:endParaRPr lang="en-US" sz="1800" smtClean="0"/>
          </a:p>
          <a:p>
            <a:endParaRPr lang="en-US" sz="1800"/>
          </a:p>
          <a:p>
            <a:endParaRPr lang="en-US" sz="1800" smtClean="0"/>
          </a:p>
          <a:p>
            <a:endParaRPr lang="en-US" sz="1800"/>
          </a:p>
          <a:p>
            <a:r>
              <a:rPr lang="en-US" sz="1800" smtClean="0"/>
              <a:t>instructions per pixel = (ops per pixel) * </a:t>
            </a:r>
            <a:r>
              <a:rPr lang="en-US" sz="1800" smtClean="0"/>
              <a:t>(instructions per </a:t>
            </a:r>
            <a:r>
              <a:rPr lang="en-US" sz="1800" smtClean="0"/>
              <a:t>op)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1705189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(constant)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0200" y="1705189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(variable)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0400" y="2722881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(variable)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7733" y="2711677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(constant)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9000" y="3702844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(variable)</a:t>
            </a:r>
          </a:p>
          <a:p>
            <a:pPr algn="ctr"/>
            <a:r>
              <a:rPr lang="en-US" smtClean="0">
                <a:solidFill>
                  <a:srgbClr val="00B050"/>
                </a:solidFill>
              </a:rPr>
              <a:t>programmer,</a:t>
            </a:r>
          </a:p>
          <a:p>
            <a:pPr algn="ctr"/>
            <a:r>
              <a:rPr lang="en-US" smtClean="0">
                <a:solidFill>
                  <a:srgbClr val="00B050"/>
                </a:solidFill>
              </a:rPr>
              <a:t>compiler</a:t>
            </a:r>
            <a:endParaRPr lang="en-US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77000" y="3702844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(variable)</a:t>
            </a:r>
          </a:p>
          <a:p>
            <a:pPr algn="ctr"/>
            <a:r>
              <a:rPr lang="en-US" smtClean="0">
                <a:solidFill>
                  <a:srgbClr val="00B050"/>
                </a:solidFill>
              </a:rPr>
              <a:t>data and control hazards</a:t>
            </a:r>
            <a:endParaRPr lang="en-US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36340" y="5334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(constant)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38800" y="5334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(variable)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743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7" grpId="0"/>
      <p:bldP spid="8" grpId="0"/>
      <p:bldP spid="10" grpId="0"/>
      <p:bldP spid="11" grpId="0"/>
      <p:bldP spid="12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Easy Performance Tweaks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Nios2 has no hardware floating point instructions</a:t>
            </a:r>
          </a:p>
          <a:p>
            <a:pPr lvl="1"/>
            <a:r>
              <a:rPr lang="en-US" smtClean="0"/>
              <a:t>Compiler replaces float multiplies with function call to __muldf3</a:t>
            </a:r>
          </a:p>
          <a:p>
            <a:pPr lvl="1"/>
            <a:r>
              <a:rPr lang="en-US" smtClean="0"/>
              <a:t>Compiler replaces int-to-float typecast to __floatsisf</a:t>
            </a:r>
          </a:p>
          <a:p>
            <a:pPr lvl="1"/>
            <a:endParaRPr lang="en-US"/>
          </a:p>
          <a:p>
            <a:r>
              <a:rPr lang="en-US" smtClean="0"/>
              <a:t>Add floating point “custom instructions”</a:t>
            </a:r>
          </a:p>
          <a:p>
            <a:pPr lvl="1"/>
            <a:r>
              <a:rPr lang="en-US" smtClean="0"/>
              <a:t>Works for float only (not double)</a:t>
            </a:r>
          </a:p>
          <a:p>
            <a:pPr lvl="1"/>
            <a:r>
              <a:rPr lang="en-US" smtClean="0"/>
              <a:t>Floating point instructions will then appear using the “custom” instruction</a:t>
            </a:r>
          </a:p>
          <a:p>
            <a:pPr lvl="1"/>
            <a:endParaRPr lang="en-US"/>
          </a:p>
          <a:p>
            <a:r>
              <a:rPr lang="en-US" smtClean="0"/>
              <a:t>Make sure you don’t have any doubles</a:t>
            </a:r>
          </a:p>
          <a:p>
            <a:pPr lvl="1"/>
            <a:r>
              <a:rPr lang="en-US" smtClean="0"/>
              <a:t>cos() should be cosf(), floor() should be floorf(), 1.0 should 1.0f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85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083" y="152400"/>
            <a:ext cx="8549834" cy="585311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6200" y="2057400"/>
            <a:ext cx="19812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143000" y="5486400"/>
            <a:ext cx="8382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8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Easy Performance Tweaks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Turn on compiler optimization</a:t>
            </a:r>
          </a:p>
          <a:p>
            <a:pPr lvl="1"/>
            <a:r>
              <a:rPr lang="en-US" smtClean="0"/>
              <a:t>Right-click Eclipse project, Properties, Nios II Application Properties (turn off for debugging)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2438400"/>
            <a:ext cx="4848274" cy="3526571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962400" y="4572000"/>
            <a:ext cx="9144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28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Counting Cycles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Performance counters:  hardware </a:t>
            </a:r>
            <a:r>
              <a:rPr lang="en-US" dirty="0" smtClean="0"/>
              <a:t>counters that increment under </a:t>
            </a:r>
            <a:r>
              <a:rPr lang="en-US" smtClean="0"/>
              <a:t>certain conditions</a:t>
            </a:r>
          </a:p>
          <a:p>
            <a:pPr lvl="1"/>
            <a:r>
              <a:rPr lang="en-US" smtClean="0"/>
              <a:t>Allow </a:t>
            </a:r>
            <a:r>
              <a:rPr lang="en-US" i="1" smtClean="0"/>
              <a:t>cycle-level precision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Allows for high resolution hardware instrumentation: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Events</a:t>
            </a:r>
            <a:r>
              <a:rPr lang="en-US" dirty="0" smtClean="0"/>
              <a:t>, i.e. cache misses, instruction commits, exceptions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Timing</a:t>
            </a:r>
            <a:r>
              <a:rPr lang="en-US" dirty="0" smtClean="0"/>
              <a:t>, use counter to count </a:t>
            </a:r>
            <a:r>
              <a:rPr lang="en-US" smtClean="0"/>
              <a:t>cycles to execute a segment of code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smtClean="0"/>
              <a:t>In Lab </a:t>
            </a:r>
            <a:r>
              <a:rPr lang="en-US" dirty="0" smtClean="0"/>
              <a:t>3, we will use them to time sections of code</a:t>
            </a:r>
          </a:p>
          <a:p>
            <a:pPr lvl="1"/>
            <a:r>
              <a:rPr lang="en-US" smtClean="0"/>
              <a:t>counter = &lt;current counter state&gt;</a:t>
            </a:r>
          </a:p>
          <a:p>
            <a:pPr lvl="1"/>
            <a:r>
              <a:rPr lang="en-US" smtClean="0"/>
              <a:t>&lt;code to time&gt;</a:t>
            </a:r>
          </a:p>
          <a:p>
            <a:pPr lvl="1"/>
            <a:r>
              <a:rPr lang="en-US"/>
              <a:t>cycles elapsed = &lt;current counter state</a:t>
            </a:r>
            <a:r>
              <a:rPr lang="en-US" smtClean="0"/>
              <a:t>&gt; - counter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Counters in NIOS SOPC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To use, add in SOPC Builder:</a:t>
            </a:r>
          </a:p>
          <a:p>
            <a:pPr lvl="1"/>
            <a:r>
              <a:rPr lang="en-US" sz="2000" dirty="0" smtClean="0"/>
              <a:t>Performance Counter Unit</a:t>
            </a:r>
          </a:p>
          <a:p>
            <a:pPr lvl="1"/>
            <a:r>
              <a:rPr lang="en-US" sz="2000" dirty="0" smtClean="0"/>
              <a:t>Name:  “performance_counter_0”</a:t>
            </a:r>
          </a:p>
          <a:p>
            <a:pPr lvl="1"/>
            <a:r>
              <a:rPr lang="en-US" sz="2000" smtClean="0"/>
              <a:t>Number of simultaneous counters = 1</a:t>
            </a:r>
            <a:endParaRPr lang="en-US" sz="2000" dirty="0" smtClean="0"/>
          </a:p>
          <a:p>
            <a:pPr lvl="1"/>
            <a:r>
              <a:rPr lang="en-US" sz="2000" smtClean="0"/>
              <a:t>Make </a:t>
            </a:r>
            <a:r>
              <a:rPr lang="en-US" sz="2000" dirty="0" smtClean="0"/>
              <a:t>sure you put it on </a:t>
            </a:r>
            <a:r>
              <a:rPr lang="en-US" sz="2000" dirty="0" err="1" smtClean="0"/>
              <a:t>sys_clk</a:t>
            </a:r>
            <a:r>
              <a:rPr lang="en-US" sz="2000" dirty="0" smtClean="0"/>
              <a:t> </a:t>
            </a:r>
            <a:r>
              <a:rPr lang="en-US" sz="2000" smtClean="0"/>
              <a:t>and (automatically) assign base addresses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Counters in NIOS SOPC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To use:</a:t>
            </a:r>
          </a:p>
          <a:p>
            <a:pPr lvl="1"/>
            <a:r>
              <a:rPr lang="en-US" sz="1400" smtClean="0"/>
              <a:t>include </a:t>
            </a:r>
            <a:r>
              <a:rPr lang="en-US" sz="1400" dirty="0" smtClean="0"/>
              <a:t>file:</a:t>
            </a:r>
          </a:p>
          <a:p>
            <a:pPr lvl="1">
              <a:buNone/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	#include &lt;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altera_avalon_performance_counter.h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lvl="1"/>
            <a:endParaRPr lang="en-US" sz="1400" dirty="0" smtClean="0"/>
          </a:p>
          <a:p>
            <a:pPr lvl="1"/>
            <a:r>
              <a:rPr lang="en-US" sz="1400" smtClean="0"/>
              <a:t>Reset </a:t>
            </a:r>
            <a:r>
              <a:rPr lang="en-US" sz="1400" dirty="0" smtClean="0"/>
              <a:t>counters:</a:t>
            </a:r>
          </a:p>
          <a:p>
            <a:pPr lvl="1">
              <a:buNone/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	PERF_RESET(PERFORMANCE_COUNTER_0_BASE);</a:t>
            </a:r>
          </a:p>
          <a:p>
            <a:pPr lvl="1"/>
            <a:endParaRPr lang="en-US" sz="1400" dirty="0" smtClean="0"/>
          </a:p>
          <a:p>
            <a:pPr lvl="1"/>
            <a:r>
              <a:rPr lang="en-US" sz="1400" smtClean="0"/>
              <a:t>Start measuring:</a:t>
            </a:r>
            <a:endParaRPr lang="en-US" sz="1400" dirty="0" smtClean="0"/>
          </a:p>
          <a:p>
            <a:pPr lvl="1">
              <a:buNone/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	PERF_START_MEASURING(PERFORMANCE_COUNTER_0_BASE);</a:t>
            </a:r>
          </a:p>
          <a:p>
            <a:pPr lvl="1">
              <a:buNone/>
            </a:pP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	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400"/>
              <a:t>Read counter</a:t>
            </a:r>
            <a:r>
              <a:rPr lang="en-US" sz="1400" smtClean="0"/>
              <a:t>:</a:t>
            </a:r>
            <a:endParaRPr lang="en-US" sz="1400"/>
          </a:p>
          <a:p>
            <a:pPr lvl="1"/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time=perf_get_total_time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((void*)PERFORMANCE_COUNTER_0_BASE);</a:t>
            </a:r>
            <a:endParaRPr lang="en-US" sz="1400" dirty="0"/>
          </a:p>
          <a:p>
            <a:pPr lvl="1">
              <a:buNone/>
            </a:pP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	PERF_START_MEASURING(PERFORMANCE_COUNTER_0_BASE); // restart counter</a:t>
            </a:r>
            <a:endParaRPr lang="en-US" sz="1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Instruction Counting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 way to measure dynamic instruction count</a:t>
            </a:r>
          </a:p>
          <a:p>
            <a:r>
              <a:rPr lang="en-US" smtClean="0"/>
              <a:t>Solution:  find static instruction count for innermost loop</a:t>
            </a:r>
          </a:p>
          <a:p>
            <a:pPr lvl="1"/>
            <a:r>
              <a:rPr lang="en-US" smtClean="0"/>
              <a:t>Only the transformation and interpolation code</a:t>
            </a:r>
          </a:p>
          <a:p>
            <a:pPr lvl="1"/>
            <a:r>
              <a:rPr lang="en-US" smtClean="0"/>
              <a:t>No loops</a:t>
            </a:r>
            <a:endParaRPr lang="en-US"/>
          </a:p>
          <a:p>
            <a:pPr lvl="1"/>
            <a:endParaRPr lang="en-US" smtClean="0"/>
          </a:p>
          <a:p>
            <a:r>
              <a:rPr lang="en-US" smtClean="0"/>
              <a:t>Consider only the most common execution paths</a:t>
            </a:r>
          </a:p>
          <a:p>
            <a:pPr lvl="1"/>
            <a:r>
              <a:rPr lang="en-US" smtClean="0"/>
              <a:t>if-statements for pixel bounds (assume in bounds)</a:t>
            </a:r>
          </a:p>
          <a:p>
            <a:pPr lvl="1"/>
            <a:r>
              <a:rPr lang="en-US" smtClean="0"/>
              <a:t>function calls (include instructions in all function calls, including builtins like </a:t>
            </a:r>
            <a:r>
              <a:rPr lang="en-US"/>
              <a:t>__</a:t>
            </a:r>
            <a:r>
              <a:rPr lang="en-US" smtClean="0"/>
              <a:t>fixsfsi but don’t include alt_up_pixel_buffer_dma_draw())</a:t>
            </a:r>
          </a:p>
          <a:p>
            <a:endParaRPr lang="en-US" smtClean="0"/>
          </a:p>
          <a:p>
            <a:r>
              <a:rPr lang="en-US" smtClean="0"/>
              <a:t>Open &lt;project&gt;.objdump, search for a unique substring from your code</a:t>
            </a:r>
          </a:p>
          <a:p>
            <a:pPr marL="457200" lvl="1" indent="0">
              <a:buNone/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62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c">
  <a:themeElements>
    <a:clrScheme name="us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sc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s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usc</Template>
  <TotalTime>32754</TotalTime>
  <Words>1082</Words>
  <Application>Microsoft Office PowerPoint</Application>
  <PresentationFormat>On-screen Show (4:3)</PresentationFormat>
  <Paragraphs>206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Courier New</vt:lpstr>
      <vt:lpstr>Verdana</vt:lpstr>
      <vt:lpstr>Wingdings</vt:lpstr>
      <vt:lpstr>usc</vt:lpstr>
      <vt:lpstr>CSCE 313:  Embedded Systems  Performance Analysis and Tuning</vt:lpstr>
      <vt:lpstr>Performance Considerations</vt:lpstr>
      <vt:lpstr>Easy Performance Tweaks</vt:lpstr>
      <vt:lpstr>PowerPoint Presentation</vt:lpstr>
      <vt:lpstr>Easy Performance Tweaks</vt:lpstr>
      <vt:lpstr>Counting Cycles</vt:lpstr>
      <vt:lpstr>Performance Counters in NIOS SOPC</vt:lpstr>
      <vt:lpstr>Performance Counters in NIOS SOPC</vt:lpstr>
      <vt:lpstr>Instruction Counting</vt:lpstr>
      <vt:lpstr>Object Dump</vt:lpstr>
      <vt:lpstr>Instruction-Level Debugging</vt:lpstr>
      <vt:lpstr>Data Types</vt:lpstr>
      <vt:lpstr>Fixed-Point</vt:lpstr>
      <vt:lpstr>Range and Accuracy Requirements</vt:lpstr>
      <vt:lpstr>Lab 3 Fixed-Point</vt:lpstr>
      <vt:lpstr>Lab 3</vt:lpstr>
      <vt:lpstr>Lab 3</vt:lpstr>
      <vt:lpstr>Lab 3</vt:lpstr>
      <vt:lpstr>Lab 3</vt:lpstr>
    </vt:vector>
  </TitlesOfParts>
  <Company>Department of Computer Science and Engineering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612:  VLSI System Design</dc:title>
  <dc:creator>Jason D. Bakos</dc:creator>
  <cp:lastModifiedBy>Jason D. Bakos</cp:lastModifiedBy>
  <cp:revision>573</cp:revision>
  <dcterms:created xsi:type="dcterms:W3CDTF">2005-09-22T21:21:18Z</dcterms:created>
  <dcterms:modified xsi:type="dcterms:W3CDTF">2018-02-26T23:20:16Z</dcterms:modified>
</cp:coreProperties>
</file>